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35" r:id="rId3"/>
    <p:sldMasterId id="2147483748" r:id="rId4"/>
    <p:sldMasterId id="2147483761" r:id="rId5"/>
    <p:sldMasterId id="2147483773" r:id="rId6"/>
  </p:sldMasterIdLst>
  <p:notesMasterIdLst>
    <p:notesMasterId r:id="rId56"/>
  </p:notesMasterIdLst>
  <p:sldIdLst>
    <p:sldId id="539" r:id="rId7"/>
    <p:sldId id="555" r:id="rId8"/>
    <p:sldId id="556" r:id="rId9"/>
    <p:sldId id="522" r:id="rId10"/>
    <p:sldId id="553" r:id="rId11"/>
    <p:sldId id="524" r:id="rId12"/>
    <p:sldId id="525" r:id="rId13"/>
    <p:sldId id="526" r:id="rId14"/>
    <p:sldId id="494" r:id="rId15"/>
    <p:sldId id="508" r:id="rId16"/>
    <p:sldId id="541" r:id="rId17"/>
    <p:sldId id="273" r:id="rId18"/>
    <p:sldId id="527" r:id="rId19"/>
    <p:sldId id="518" r:id="rId20"/>
    <p:sldId id="519" r:id="rId21"/>
    <p:sldId id="521" r:id="rId22"/>
    <p:sldId id="274" r:id="rId23"/>
    <p:sldId id="520" r:id="rId24"/>
    <p:sldId id="544" r:id="rId25"/>
    <p:sldId id="515" r:id="rId26"/>
    <p:sldId id="542" r:id="rId27"/>
    <p:sldId id="543" r:id="rId28"/>
    <p:sldId id="540" r:id="rId29"/>
    <p:sldId id="528" r:id="rId30"/>
    <p:sldId id="287" r:id="rId31"/>
    <p:sldId id="288" r:id="rId32"/>
    <p:sldId id="548" r:id="rId33"/>
    <p:sldId id="550" r:id="rId34"/>
    <p:sldId id="549" r:id="rId35"/>
    <p:sldId id="551" r:id="rId36"/>
    <p:sldId id="552" r:id="rId37"/>
    <p:sldId id="529" r:id="rId38"/>
    <p:sldId id="530" r:id="rId39"/>
    <p:sldId id="531" r:id="rId40"/>
    <p:sldId id="532" r:id="rId41"/>
    <p:sldId id="533" r:id="rId42"/>
    <p:sldId id="534" r:id="rId43"/>
    <p:sldId id="535" r:id="rId44"/>
    <p:sldId id="536" r:id="rId45"/>
    <p:sldId id="503" r:id="rId46"/>
    <p:sldId id="502" r:id="rId47"/>
    <p:sldId id="545" r:id="rId48"/>
    <p:sldId id="509" r:id="rId49"/>
    <p:sldId id="546" r:id="rId50"/>
    <p:sldId id="510" r:id="rId51"/>
    <p:sldId id="547" r:id="rId52"/>
    <p:sldId id="538" r:id="rId53"/>
    <p:sldId id="490" r:id="rId54"/>
    <p:sldId id="26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 initials="C" lastIdx="1" clrIdx="0">
    <p:extLst>
      <p:ext uri="{19B8F6BF-5375-455C-9EA6-DF929625EA0E}">
        <p15:presenceInfo xmlns:p15="http://schemas.microsoft.com/office/powerpoint/2012/main" userId="Cath" providerId="None"/>
      </p:ext>
    </p:extLst>
  </p:cmAuthor>
  <p:cmAuthor id="2" name="Ciarán Morris" initials="CM" lastIdx="1" clrIdx="1">
    <p:extLst>
      <p:ext uri="{19B8F6BF-5375-455C-9EA6-DF929625EA0E}">
        <p15:presenceInfo xmlns:p15="http://schemas.microsoft.com/office/powerpoint/2012/main" userId="48184f9cac7756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FF4E7"/>
    <a:srgbClr val="FFE8CB"/>
    <a:srgbClr val="DED6BC"/>
    <a:srgbClr val="72B6B8"/>
    <a:srgbClr val="D1DFEF"/>
    <a:srgbClr val="EBEFF7"/>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98" autoAdjust="0"/>
    <p:restoredTop sz="85076" autoAdjust="0"/>
  </p:normalViewPr>
  <p:slideViewPr>
    <p:cSldViewPr snapToGrid="0">
      <p:cViewPr varScale="1">
        <p:scale>
          <a:sx n="108" d="100"/>
          <a:sy n="108" d="100"/>
        </p:scale>
        <p:origin x="750" y="9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606"/>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21/07/2021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ixabay.com/users/GDJ-1086657/?utm_source=link-attribution&amp;utm_medium=referral&amp;utm_campaign=image&amp;utm_content=2099066"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2099066"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speaker teacher feedback provided by 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a:t>
            </a:r>
            <a:r>
              <a:rPr lang="en-GB" sz="1200" b="1" dirty="0" err="1"/>
              <a:t>ch</a:t>
            </a:r>
            <a:r>
              <a:rPr lang="en-GB" sz="1200" b="1" dirty="0"/>
              <a:t>] </a:t>
            </a:r>
            <a:r>
              <a:rPr lang="en-GB" sz="1200" b="0" dirty="0"/>
              <a:t>and contrast with [</a:t>
            </a:r>
            <a:r>
              <a:rPr lang="en-GB" sz="1200" b="1" dirty="0"/>
              <a:t>ck</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an vs auf – R2 (</a:t>
            </a:r>
            <a:r>
              <a:rPr lang="en-GB" sz="1200" b="0" baseline="0" dirty="0" err="1"/>
              <a:t>acc</a:t>
            </a:r>
            <a:r>
              <a:rPr lang="en-GB" sz="1200" b="0" baseline="0" dirty="0"/>
              <a:t>) and R3 (</a:t>
            </a:r>
            <a:r>
              <a:rPr lang="en-GB" sz="1200" b="0" baseline="0" dirty="0" err="1"/>
              <a:t>dat</a:t>
            </a:r>
            <a:r>
              <a:rPr lang="en-GB" sz="1200" b="0" baseline="0" dirty="0"/>
              <a:t>)</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hängen [590] schützen [996] verdienen [836] Angriff [1489] Daten [574] Euro [207] Gesetz [578] Milliarde [453] Million [209] Unternehmen [236] Wand [828] an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[19] gegen [104] laut [835]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was für [38/17] Art [260] Bild [253] Musik [509] Stimme [399] modern [747] traditionell [1555] besonders [270] lieber [459]  statt [680]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8.2.1.1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antworten [826] danken [1276] kriegen [724]  schenken [1614] dir [244] ihm [91] ihr [27] Uhr</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[348] eigen [166] für [17]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distinguish orally between prepositions </a:t>
            </a:r>
            <a:r>
              <a:rPr lang="en-GB" b="0" i="1" dirty="0"/>
              <a:t>auf </a:t>
            </a:r>
            <a:r>
              <a:rPr lang="en-GB" b="0" i="0" dirty="0"/>
              <a:t>and </a:t>
            </a:r>
            <a:r>
              <a:rPr lang="en-GB" b="0" i="1" dirty="0"/>
              <a:t>an</a:t>
            </a:r>
            <a:r>
              <a:rPr lang="en-GB" b="0" i="0" dirty="0"/>
              <a:t> and connect these with meaning (moving towards horizontal surfaces vs vertical surfaces/adjacency).</a:t>
            </a:r>
            <a:r>
              <a:rPr lang="en-GB" dirty="0"/>
              <a:t/>
            </a:r>
            <a:br>
              <a:rPr lang="en-GB" dirty="0"/>
            </a:br>
            <a:r>
              <a:rPr lang="en-GB" dirty="0"/>
              <a:t/>
            </a:r>
            <a:br>
              <a:rPr lang="en-GB" dirty="0"/>
            </a:br>
            <a:r>
              <a:rPr lang="en-GB" b="1" dirty="0"/>
              <a:t>Procedure:</a:t>
            </a:r>
            <a:r>
              <a:rPr lang="en-GB" dirty="0"/>
              <a:t/>
            </a:r>
            <a:br>
              <a:rPr lang="en-GB" dirty="0"/>
            </a:br>
            <a:r>
              <a:rPr lang="en-GB" dirty="0"/>
              <a:t>1. Click on a number to hear a sentence with the noun phrase bleeped out. The verb </a:t>
            </a:r>
            <a:r>
              <a:rPr lang="en-GB" i="1" dirty="0" err="1"/>
              <a:t>kommen</a:t>
            </a:r>
            <a:r>
              <a:rPr lang="en-GB" i="1" dirty="0"/>
              <a:t> </a:t>
            </a:r>
            <a:r>
              <a:rPr lang="en-GB" i="0" dirty="0"/>
              <a:t>is used in each case so as not to provide additional lexical clues about location from </a:t>
            </a:r>
            <a:r>
              <a:rPr lang="en-US" sz="1200" b="0" i="1" dirty="0" err="1">
                <a:solidFill>
                  <a:srgbClr val="4472C4">
                    <a:lumMod val="50000"/>
                  </a:srgbClr>
                </a:solidFill>
              </a:rPr>
              <a:t>stellen</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1200" b="0" i="1" dirty="0">
                <a:solidFill>
                  <a:srgbClr val="4472C4">
                    <a:lumMod val="50000"/>
                  </a:srgbClr>
                </a:solidFill>
                <a:latin typeface="Century Gothic" panose="020F0302020204030204"/>
              </a:rPr>
              <a:t>le</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 </a:t>
            </a:r>
            <a:r>
              <a:rPr lang="en-US" sz="1200" b="0" i="1" noProof="0" dirty="0" err="1">
                <a:solidFill>
                  <a:srgbClr val="4472C4">
                    <a:lumMod val="50000"/>
                  </a:srgbClr>
                </a:solidFill>
                <a:latin typeface="Century Gothic" panose="020F0302020204030204"/>
              </a:rPr>
              <a:t>se</a:t>
            </a:r>
            <a:r>
              <a:rPr kumimoji="0" lang="en-US" sz="1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tzen</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a:t>
            </a:r>
            <a:r>
              <a:rPr kumimoji="0" lang="en-US" sz="12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1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hängen</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lang="en-GB" b="0" dirty="0"/>
          </a:p>
          <a:p>
            <a:r>
              <a:rPr lang="en-GB" dirty="0"/>
              <a:t>2. Students identify the noun from the box in the bottom right and use the preposition they hear to decide whether it lands on a horizontal surface, a vertical surface or adjacent to something, choose between the two given options. </a:t>
            </a:r>
            <a:r>
              <a:rPr lang="en-GB" b="1" dirty="0"/>
              <a:t>NB: </a:t>
            </a:r>
            <a:r>
              <a:rPr lang="en-GB" b="0" dirty="0"/>
              <a:t>The next slide contains a version of the exercise for lower-level classes in which the items in the box are ordered in line with the audio. Here, students only have to focus on the preposition.</a:t>
            </a:r>
            <a:endParaRPr lang="en-GB" dirty="0"/>
          </a:p>
          <a:p>
            <a:r>
              <a:rPr lang="en-GB" dirty="0"/>
              <a:t>3. Elicit answers by asking e.g. </a:t>
            </a:r>
            <a:r>
              <a:rPr lang="en-GB" i="1" dirty="0"/>
              <a:t>‘</a:t>
            </a:r>
            <a:r>
              <a:rPr lang="en-GB" i="1" dirty="0" err="1"/>
              <a:t>Wohin</a:t>
            </a:r>
            <a:r>
              <a:rPr lang="en-GB" i="1" dirty="0"/>
              <a:t> </a:t>
            </a:r>
            <a:r>
              <a:rPr lang="en-GB" i="1" dirty="0" err="1"/>
              <a:t>kommt</a:t>
            </a:r>
            <a:r>
              <a:rPr lang="en-GB" i="1" dirty="0"/>
              <a:t> die </a:t>
            </a:r>
            <a:r>
              <a:rPr lang="en-GB" i="1" dirty="0" err="1"/>
              <a:t>Uhr</a:t>
            </a:r>
            <a:r>
              <a:rPr lang="en-GB" i="1" dirty="0"/>
              <a:t>?’</a:t>
            </a:r>
          </a:p>
          <a:p>
            <a:r>
              <a:rPr lang="en-GB" dirty="0"/>
              <a:t>4. On clicks, the items move to the correct place in the office. This triggers the full audio (including the noun) to play.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 Die </a:t>
            </a:r>
            <a:r>
              <a:rPr lang="en-GB" dirty="0" err="1"/>
              <a:t>Uhr</a:t>
            </a:r>
            <a:r>
              <a:rPr lang="en-GB" dirty="0"/>
              <a:t> </a:t>
            </a:r>
            <a:r>
              <a:rPr lang="en-GB" dirty="0" err="1"/>
              <a:t>kommt</a:t>
            </a:r>
            <a:r>
              <a:rPr lang="en-GB" dirty="0"/>
              <a:t> auf [den Tisch].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Das Buch </a:t>
            </a:r>
            <a:r>
              <a:rPr lang="en-GB" dirty="0" err="1"/>
              <a:t>kommt</a:t>
            </a:r>
            <a:r>
              <a:rPr lang="en-GB" dirty="0"/>
              <a:t> auf [den Boden]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Das </a:t>
            </a:r>
            <a:r>
              <a:rPr lang="en-GB" dirty="0" err="1"/>
              <a:t>Schaubild</a:t>
            </a:r>
            <a:r>
              <a:rPr lang="en-GB" dirty="0"/>
              <a:t> </a:t>
            </a:r>
            <a:r>
              <a:rPr lang="en-GB" dirty="0" err="1"/>
              <a:t>kommt</a:t>
            </a:r>
            <a:r>
              <a:rPr lang="en-GB" dirty="0"/>
              <a:t> an [die Wand]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Der </a:t>
            </a:r>
            <a:r>
              <a:rPr lang="en-GB" dirty="0" err="1"/>
              <a:t>Kaffee</a:t>
            </a:r>
            <a:r>
              <a:rPr lang="en-GB" dirty="0"/>
              <a:t> </a:t>
            </a:r>
            <a:r>
              <a:rPr lang="en-GB" dirty="0" err="1"/>
              <a:t>kommt</a:t>
            </a:r>
            <a:r>
              <a:rPr lang="en-GB" dirty="0"/>
              <a:t> auf [den Tisch]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Das </a:t>
            </a:r>
            <a:r>
              <a:rPr lang="en-GB" dirty="0" err="1"/>
              <a:t>Foto</a:t>
            </a:r>
            <a:r>
              <a:rPr lang="en-GB" dirty="0"/>
              <a:t> </a:t>
            </a:r>
            <a:r>
              <a:rPr lang="en-GB" dirty="0" err="1"/>
              <a:t>kommt</a:t>
            </a:r>
            <a:r>
              <a:rPr lang="en-GB" dirty="0"/>
              <a:t> an [die Tafel]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Die </a:t>
            </a:r>
            <a:r>
              <a:rPr lang="en-GB" dirty="0" err="1"/>
              <a:t>Haftnotiz</a:t>
            </a:r>
            <a:r>
              <a:rPr lang="en-GB" dirty="0"/>
              <a:t> </a:t>
            </a:r>
            <a:r>
              <a:rPr lang="en-GB" dirty="0" err="1"/>
              <a:t>kommt</a:t>
            </a:r>
            <a:r>
              <a:rPr lang="en-GB" dirty="0"/>
              <a:t> an [den </a:t>
            </a:r>
            <a:r>
              <a:rPr lang="en-GB" dirty="0" err="1"/>
              <a:t>Bildschirm</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Der Brief </a:t>
            </a:r>
            <a:r>
              <a:rPr lang="en-GB" dirty="0" err="1"/>
              <a:t>kommt</a:t>
            </a:r>
            <a:r>
              <a:rPr lang="en-GB" dirty="0"/>
              <a:t> auf [den Boden]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Die </a:t>
            </a:r>
            <a:r>
              <a:rPr lang="en-GB" dirty="0" err="1"/>
              <a:t>Flasche</a:t>
            </a:r>
            <a:r>
              <a:rPr lang="en-GB" dirty="0"/>
              <a:t> </a:t>
            </a:r>
            <a:r>
              <a:rPr lang="en-GB" dirty="0" err="1"/>
              <a:t>kommt</a:t>
            </a:r>
            <a:r>
              <a:rPr lang="en-GB" dirty="0"/>
              <a:t> an [das Fenster]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of unknown words used (1 is the most frequent word in German): </a:t>
            </a:r>
            <a:r>
              <a:rPr lang="en-GB" baseline="0" dirty="0"/>
              <a:t/>
            </a:r>
            <a:br>
              <a:rPr lang="en-GB" baseline="0" dirty="0"/>
            </a:br>
            <a:r>
              <a:rPr lang="en-GB" sz="1200" b="0" dirty="0" err="1">
                <a:solidFill>
                  <a:schemeClr val="bg1"/>
                </a:solidFill>
              </a:rPr>
              <a:t>Büro</a:t>
            </a:r>
            <a:r>
              <a:rPr lang="en-GB" sz="1200" b="0" dirty="0">
                <a:solidFill>
                  <a:schemeClr val="bg1"/>
                </a:solidFill>
              </a:rPr>
              <a:t> [1663], </a:t>
            </a:r>
            <a:r>
              <a:rPr lang="en-GB" sz="1200" b="0" dirty="0" err="1">
                <a:solidFill>
                  <a:schemeClr val="bg1"/>
                </a:solidFill>
              </a:rPr>
              <a:t>Schaubild</a:t>
            </a:r>
            <a:r>
              <a:rPr lang="en-GB" sz="1200" b="0" dirty="0">
                <a:solidFill>
                  <a:schemeClr val="bg1"/>
                </a:solidFill>
              </a:rPr>
              <a:t> [&gt;5000], </a:t>
            </a:r>
            <a:r>
              <a:rPr lang="en-GB" sz="1200" b="0" dirty="0" err="1">
                <a:solidFill>
                  <a:schemeClr val="bg1"/>
                </a:solidFill>
              </a:rPr>
              <a:t>Haftnotiz</a:t>
            </a:r>
            <a:r>
              <a:rPr lang="en-GB" sz="1200" b="0" dirty="0">
                <a:solidFill>
                  <a:schemeClr val="bg1"/>
                </a:solidFill>
              </a:rPr>
              <a:t> [&gt;5000], </a:t>
            </a:r>
            <a:r>
              <a:rPr lang="en-GB" sz="1200" b="0" dirty="0" err="1">
                <a:solidFill>
                  <a:schemeClr val="bg1"/>
                </a:solidFill>
              </a:rPr>
              <a:t>Bildschirm</a:t>
            </a:r>
            <a:r>
              <a:rPr lang="en-GB" sz="1200" b="0" dirty="0">
                <a:solidFill>
                  <a:schemeClr val="bg1"/>
                </a:solidFill>
              </a:rPr>
              <a:t> [2754]</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152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Differentiated version of previous for lower-level classes.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442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To focus on the semantic differences between prepositions </a:t>
            </a:r>
            <a:r>
              <a:rPr lang="en-GB" b="0" i="1" dirty="0"/>
              <a:t>auf </a:t>
            </a:r>
            <a:r>
              <a:rPr lang="en-GB" b="0" i="0" dirty="0"/>
              <a:t>and </a:t>
            </a:r>
            <a:r>
              <a:rPr lang="en-GB" b="0" i="1" dirty="0"/>
              <a:t>an </a:t>
            </a:r>
            <a:r>
              <a:rPr lang="en-GB" b="0" i="0" dirty="0"/>
              <a:t>as expressions of location; to revise use of dative case with location; to introduce contractions with </a:t>
            </a:r>
            <a:r>
              <a:rPr lang="en-GB" b="0" i="1" dirty="0"/>
              <a:t>an </a:t>
            </a:r>
            <a:r>
              <a:rPr lang="en-GB" b="0" i="0" dirty="0"/>
              <a:t>+ dative.</a:t>
            </a:r>
          </a:p>
          <a:p>
            <a:endParaRPr lang="en-GB" b="0" i="0" dirty="0"/>
          </a:p>
          <a:p>
            <a:r>
              <a:rPr lang="en-GB" b="1" baseline="0" dirty="0"/>
              <a:t>Word frequency of unknown words used (1 is the most frequent word in German): </a:t>
            </a:r>
            <a:r>
              <a:rPr lang="en-GB" baseline="0" dirty="0"/>
              <a:t/>
            </a:r>
            <a:br>
              <a:rPr lang="en-GB" baseline="0" dirty="0"/>
            </a:br>
            <a:r>
              <a:rPr lang="en-GB" baseline="0" dirty="0"/>
              <a:t>Blume [2463]</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German): </a:t>
            </a:r>
            <a:r>
              <a:rPr lang="en-GB" baseline="0" dirty="0"/>
              <a:t/>
            </a:r>
            <a:br>
              <a:rPr lang="en-GB" baseline="0" dirty="0"/>
            </a:br>
            <a:r>
              <a:rPr lang="en-GB" baseline="0" dirty="0"/>
              <a:t>Poster [&gt;5000]</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Written recognition of definite articles in R2 (accusative) and R3 (dative) and connecting these with meaning (movement towards a place vs location in a place).</a:t>
            </a:r>
            <a:r>
              <a:rPr lang="en-GB" dirty="0"/>
              <a:t/>
            </a:r>
            <a:br>
              <a:rPr lang="en-GB" dirty="0"/>
            </a:br>
            <a:r>
              <a:rPr lang="en-GB" dirty="0"/>
              <a:t/>
            </a:r>
            <a:br>
              <a:rPr lang="en-GB" dirty="0"/>
            </a:br>
            <a:r>
              <a:rPr lang="en-GB" b="1" dirty="0"/>
              <a:t>Procedure:</a:t>
            </a:r>
            <a:r>
              <a:rPr lang="en-GB" dirty="0"/>
              <a:t/>
            </a:r>
            <a:br>
              <a:rPr lang="en-GB" dirty="0"/>
            </a:br>
            <a:r>
              <a:rPr lang="en-GB" dirty="0"/>
              <a:t>1. Teacher ensures understanding of the verbs in bold, focusing on distinguishing between verbs of movement and location.</a:t>
            </a:r>
          </a:p>
          <a:p>
            <a:r>
              <a:rPr lang="en-GB" dirty="0"/>
              <a:t>2. Students choose between the given options, using the subsequent definite article (in accusative or dative) to help them decide whether a verb of movement or location is required.</a:t>
            </a:r>
          </a:p>
          <a:p>
            <a:r>
              <a:rPr lang="en-GB" dirty="0"/>
              <a:t>3. Click to reveal answers one by one.</a:t>
            </a:r>
          </a:p>
          <a:p>
            <a:r>
              <a:rPr lang="en-GB" dirty="0"/>
              <a:t>4. Oral translation of sentences.</a:t>
            </a:r>
          </a:p>
          <a:p>
            <a:r>
              <a:rPr lang="en-GB" dirty="0"/>
              <a:t>5. Draw attention to the use of </a:t>
            </a:r>
            <a:r>
              <a:rPr lang="en-GB" i="1" dirty="0" err="1"/>
              <a:t>deine</a:t>
            </a:r>
            <a:r>
              <a:rPr lang="en-GB" i="1" dirty="0"/>
              <a:t> </a:t>
            </a:r>
            <a:r>
              <a:rPr lang="en-GB" i="0" dirty="0"/>
              <a:t>as an informal sign-off here.</a:t>
            </a:r>
          </a:p>
          <a:p>
            <a:endParaRPr lang="en-GB" i="0" dirty="0"/>
          </a:p>
          <a:p>
            <a:r>
              <a:rPr lang="en-GB" i="0" dirty="0"/>
              <a:t>NB: The text contains examples of Object-Verb-Subject word order, as it was difficult to make the task work with SVO order.  Students have already been taught and practised WO2 and seen that when anything other than the subject starts the sentence, the element and the subject swap places, and the verb remains in 2</a:t>
            </a:r>
            <a:r>
              <a:rPr lang="en-GB" i="0" baseline="30000" dirty="0"/>
              <a:t>nd</a:t>
            </a:r>
            <a:r>
              <a:rPr lang="en-GB" i="0" dirty="0"/>
              <a:t> place.  They haven’t explicitly practised the swap of subject and object, but this is coming up soon.</a:t>
            </a:r>
            <a:endParaRPr lang="en-GB" dirty="0"/>
          </a:p>
          <a:p>
            <a:r>
              <a:rPr lang="en-GB" dirty="0"/>
              <a:t/>
            </a:r>
            <a:br>
              <a:rPr lang="en-GB" dirty="0"/>
            </a:br>
            <a:r>
              <a:rPr lang="en-GB" b="1" baseline="0" dirty="0"/>
              <a:t>Word frequency of unknown words used (1 is the most frequent word in German): </a:t>
            </a:r>
            <a:r>
              <a:rPr lang="en-GB" baseline="0" dirty="0"/>
              <a:t/>
            </a:r>
            <a:br>
              <a:rPr lang="en-GB" baseline="0" dirty="0"/>
            </a:br>
            <a:r>
              <a:rPr lang="en-GB" baseline="0" dirty="0" err="1"/>
              <a:t>Büro</a:t>
            </a:r>
            <a:r>
              <a:rPr lang="en-GB" baseline="0" dirty="0"/>
              <a:t> [1663], falls [1171], </a:t>
            </a:r>
            <a:r>
              <a:rPr lang="en-GB" baseline="0" dirty="0" err="1"/>
              <a:t>endlich</a:t>
            </a:r>
            <a:r>
              <a:rPr lang="en-GB" baseline="0" dirty="0"/>
              <a:t> [454], </a:t>
            </a:r>
            <a:r>
              <a:rPr lang="en-GB" baseline="0" dirty="0" err="1"/>
              <a:t>Letzt</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i="1" dirty="0"/>
          </a:p>
          <a:p>
            <a:r>
              <a:rPr lang="en-GB" b="1" baseline="0" dirty="0"/>
              <a:t>Word frequency of cognates used (1 is the most frequent word in German): </a:t>
            </a:r>
            <a:r>
              <a:rPr lang="en-GB" baseline="0" dirty="0"/>
              <a:t/>
            </a:r>
            <a:br>
              <a:rPr lang="en-GB" baseline="0" dirty="0"/>
            </a:br>
            <a:r>
              <a:rPr lang="en-GB" baseline="0" dirty="0" err="1"/>
              <a:t>dekorieren</a:t>
            </a:r>
            <a:r>
              <a:rPr lang="en-GB" baseline="0" dirty="0"/>
              <a:t> [&gt;5000], E-mail [2172], Verb [4557]</a:t>
            </a:r>
            <a:br>
              <a:rPr lang="en-GB" baseline="0" dirty="0"/>
            </a:b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r>
              <a:rPr lang="en-GB" dirty="0"/>
              <a:t/>
            </a:r>
            <a:br>
              <a:rPr lang="en-GB" dirty="0"/>
            </a:br>
            <a:r>
              <a:rPr lang="en-GB" b="1" dirty="0"/>
              <a:t/>
            </a:r>
            <a:br>
              <a:rPr lang="en-GB" b="1" dirty="0"/>
            </a:br>
            <a:r>
              <a:rPr lang="en-GB" b="1" dirty="0"/>
              <a:t>Aim: </a:t>
            </a:r>
            <a:r>
              <a:rPr lang="en-GB" b="0" dirty="0"/>
              <a:t>P</a:t>
            </a:r>
            <a:r>
              <a:rPr lang="en-GB" dirty="0"/>
              <a:t>re-text activity to introduce key vocabulary; to revise the </a:t>
            </a:r>
            <a:r>
              <a:rPr lang="en-GB" i="1" dirty="0"/>
              <a:t>English ‘C’ to German ‘K’</a:t>
            </a:r>
            <a:r>
              <a:rPr lang="en-GB" dirty="0"/>
              <a:t> word pattern; to </a:t>
            </a:r>
            <a:r>
              <a:rPr lang="en-GB" sz="1200" dirty="0">
                <a:solidFill>
                  <a:srgbClr val="1F3864"/>
                </a:solidFill>
                <a:effectLst/>
                <a:latin typeface="Century Gothic" panose="020B0502020202020204" pitchFamily="34" charset="0"/>
                <a:ea typeface="Calibri" panose="020F0502020204030204" pitchFamily="34" charset="0"/>
                <a:cs typeface="Calibri" panose="020F0502020204030204" pitchFamily="34" charset="0"/>
              </a:rPr>
              <a:t>ask learners to anticipate what kind of text they will be reading</a:t>
            </a:r>
            <a:r>
              <a:rPr lang="en-GB" dirty="0"/>
              <a:t>.</a:t>
            </a:r>
            <a:br>
              <a:rPr lang="en-GB" dirty="0"/>
            </a:br>
            <a:r>
              <a:rPr lang="en-GB" dirty="0"/>
              <a:t/>
            </a:r>
            <a:br>
              <a:rPr lang="en-GB" dirty="0"/>
            </a:br>
            <a:r>
              <a:rPr lang="en-GB" b="1" dirty="0"/>
              <a:t>Procedure:</a:t>
            </a:r>
            <a:r>
              <a:rPr lang="en-GB" dirty="0"/>
              <a:t/>
            </a:r>
            <a:br>
              <a:rPr lang="en-GB" dirty="0"/>
            </a:br>
            <a:r>
              <a:rPr lang="en-GB" dirty="0"/>
              <a:t>1. Students read the words and think about what English words they look like. If students need an extra hint, pictorial clues appear on clicks.</a:t>
            </a:r>
          </a:p>
          <a:p>
            <a:r>
              <a:rPr lang="en-GB" dirty="0"/>
              <a:t>2. One by one, English definitions appear on clicks.</a:t>
            </a:r>
          </a:p>
          <a:p>
            <a:r>
              <a:rPr lang="en-GB" dirty="0"/>
              <a:t>3. Students use their knowledge of the </a:t>
            </a:r>
            <a:r>
              <a:rPr lang="en-GB" dirty="0" err="1"/>
              <a:t>c</a:t>
            </a:r>
            <a:r>
              <a:rPr lang="en-GB" dirty="0" err="1">
                <a:sym typeface="Wingdings" panose="05000000000000000000" pitchFamily="2" charset="2"/>
              </a:rPr>
              <a:t>k</a:t>
            </a:r>
            <a:r>
              <a:rPr lang="en-GB" dirty="0">
                <a:sym typeface="Wingdings" panose="05000000000000000000" pitchFamily="2" charset="2"/>
              </a:rPr>
              <a:t> spelling rule to complete the German words (at more advanced levels, step 2 could be carried out after step 3).</a:t>
            </a:r>
          </a:p>
          <a:p>
            <a:r>
              <a:rPr lang="en-GB" dirty="0">
                <a:sym typeface="Wingdings" panose="05000000000000000000" pitchFamily="2" charset="2"/>
              </a:rPr>
              <a:t>4. Click to reveal the German words in full.</a:t>
            </a:r>
            <a:endParaRPr lang="en-GB" dirty="0"/>
          </a:p>
          <a:p>
            <a:r>
              <a:rPr lang="en-GB" baseline="0" dirty="0"/>
              <a:t>5. Click to bring up the second part of the task. Give students just a few seconds to confer in pairs and share their views. There is no right or wrong answer – the purpose is to raise their interest by anticipating what the text might be about.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German): </a:t>
            </a:r>
            <a:r>
              <a:rPr lang="en-GB" baseline="0" dirty="0"/>
              <a:t/>
            </a:r>
            <a:br>
              <a:rPr lang="en-GB" baseline="0" dirty="0"/>
            </a:br>
            <a:r>
              <a:rPr lang="en-GB" baseline="0" dirty="0" err="1"/>
              <a:t>Schauspiel</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of cognates used (1 is the most frequent word in German): </a:t>
            </a:r>
            <a:r>
              <a:rPr lang="en-GB" baseline="0" dirty="0"/>
              <a:t/>
            </a:r>
            <a:br>
              <a:rPr lang="en-GB" baseline="0" dirty="0"/>
            </a:br>
            <a:r>
              <a:rPr lang="en-GB" baseline="0" dirty="0" err="1"/>
              <a:t>Politik</a:t>
            </a:r>
            <a:r>
              <a:rPr lang="en-GB" baseline="0" dirty="0"/>
              <a:t> [540] </a:t>
            </a:r>
            <a:r>
              <a:rPr lang="en-GB" baseline="0" dirty="0" err="1"/>
              <a:t>Dokument</a:t>
            </a:r>
            <a:r>
              <a:rPr lang="en-GB" baseline="0" dirty="0"/>
              <a:t> [3230] </a:t>
            </a:r>
            <a:r>
              <a:rPr lang="en-GB" baseline="0" dirty="0" err="1"/>
              <a:t>Kredit</a:t>
            </a:r>
            <a:r>
              <a:rPr lang="en-GB" baseline="0" dirty="0"/>
              <a:t> [2555] </a:t>
            </a:r>
            <a:r>
              <a:rPr lang="en-GB" baseline="0" dirty="0" err="1"/>
              <a:t>Protokoll</a:t>
            </a:r>
            <a:r>
              <a:rPr lang="en-GB" baseline="0" dirty="0"/>
              <a:t> [3624] Text [473] </a:t>
            </a:r>
            <a:r>
              <a:rPr lang="fr-FR" sz="1800" b="0" i="0" u="none" strike="noStrike" dirty="0" err="1">
                <a:solidFill>
                  <a:srgbClr val="000000"/>
                </a:solidFill>
                <a:effectLst/>
                <a:latin typeface="Century Gothic" panose="020B0502020202020204" pitchFamily="34" charset="0"/>
              </a:rPr>
              <a:t>Artikel</a:t>
            </a:r>
            <a:r>
              <a:rPr lang="fr-FR" dirty="0"/>
              <a:t> [1378]</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334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increasing students’ </a:t>
            </a:r>
            <a:r>
              <a:rPr lang="en-GB" b="0" i="0" dirty="0">
                <a:solidFill>
                  <a:srgbClr val="5F6368"/>
                </a:solidFill>
                <a:effectLst/>
                <a:latin typeface="arial" panose="020B0604020202020204" pitchFamily="34" charset="0"/>
              </a:rPr>
              <a:t>vocabulary coverage</a:t>
            </a:r>
            <a:r>
              <a:rPr lang="en-GB" b="0" i="0" dirty="0">
                <a:solidFill>
                  <a:srgbClr val="4D5156"/>
                </a:solidFill>
                <a:effectLst/>
                <a:latin typeface="arial" panose="020B0604020202020204" pitchFamily="34" charset="0"/>
              </a:rPr>
              <a:t> for comprehension of texts; to encourage students to think more broadly about vocabulary; </a:t>
            </a:r>
            <a:r>
              <a:rPr lang="en-GB" b="0" dirty="0"/>
              <a:t>inference of meanings of word family members of known words; priming students for recognising these words in short texts.</a:t>
            </a:r>
            <a:r>
              <a:rPr lang="en-GB" dirty="0"/>
              <a:t/>
            </a:r>
            <a:br>
              <a:rPr lang="en-GB" dirty="0"/>
            </a:br>
            <a:r>
              <a:rPr lang="en-GB" dirty="0"/>
              <a:t/>
            </a:r>
            <a:br>
              <a:rPr lang="en-GB" dirty="0"/>
            </a:br>
            <a:r>
              <a:rPr lang="en-GB" b="1" dirty="0"/>
              <a:t>Procedure:</a:t>
            </a:r>
            <a:r>
              <a:rPr lang="en-GB" dirty="0"/>
              <a:t/>
            </a:r>
            <a:br>
              <a:rPr lang="en-GB" dirty="0"/>
            </a:br>
            <a:r>
              <a:rPr lang="en-GB" dirty="0"/>
              <a:t>1. Complete question 1 as a class. Students know the meaning of </a:t>
            </a:r>
            <a:r>
              <a:rPr lang="en-GB" i="1" dirty="0" err="1"/>
              <a:t>Schauspieler</a:t>
            </a:r>
            <a:r>
              <a:rPr lang="en-GB" i="0" dirty="0"/>
              <a:t>. Ask what a likely related noun might be. Click to reveal. Explain that an –ER ending on a familiar noun suggests that this is the person who is </a:t>
            </a:r>
            <a:r>
              <a:rPr lang="en-GB" i="1" dirty="0"/>
              <a:t>doing </a:t>
            </a:r>
            <a:r>
              <a:rPr lang="en-GB" i="0" dirty="0"/>
              <a:t>that noun (the agent). Students can now use this information to complete the rest of the task, drawing too on their knowledge of noun-verb pairs.</a:t>
            </a:r>
            <a:endParaRPr lang="en-GB" dirty="0"/>
          </a:p>
          <a:p>
            <a:r>
              <a:rPr lang="en-GB" dirty="0"/>
              <a:t>2. At this point, answer can be revealed on clicks. Teachers should elicit the feminine forms of the agent nouns while doing this. Alternatively, students can check their answers using the context on slide 17.</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aseline="0" dirty="0"/>
              <a:t>Text [473], </a:t>
            </a:r>
            <a:r>
              <a:rPr lang="en-GB" baseline="0" dirty="0" err="1"/>
              <a:t>Schauspiel</a:t>
            </a:r>
            <a:r>
              <a:rPr lang="en-GB" baseline="0" dirty="0"/>
              <a:t> [&gt;5000], </a:t>
            </a:r>
            <a:r>
              <a:rPr lang="en-GB" sz="1200" dirty="0" err="1">
                <a:solidFill>
                  <a:schemeClr val="accent5">
                    <a:lumMod val="50000"/>
                  </a:schemeClr>
                </a:solidFill>
              </a:rPr>
              <a:t>Künstler</a:t>
            </a:r>
            <a:r>
              <a:rPr lang="en-GB" baseline="0" dirty="0"/>
              <a:t> [789], </a:t>
            </a:r>
            <a:r>
              <a:rPr lang="en-GB" baseline="0" dirty="0" err="1"/>
              <a:t>Kredit</a:t>
            </a:r>
            <a:r>
              <a:rPr lang="en-GB" baseline="0" dirty="0"/>
              <a:t> [2555], </a:t>
            </a:r>
            <a:r>
              <a:rPr lang="en-GB" baseline="0" dirty="0" err="1"/>
              <a:t>Protokoll</a:t>
            </a:r>
            <a:r>
              <a:rPr lang="en-GB" baseline="0" dirty="0"/>
              <a:t> [3624], Hack [&gt;5000], Hacker [&gt;5000], </a:t>
            </a:r>
            <a:r>
              <a:rPr lang="en-GB" baseline="0" dirty="0" err="1"/>
              <a:t>hacken</a:t>
            </a:r>
            <a:r>
              <a:rPr lang="en-GB" baseline="0" dirty="0"/>
              <a:t> [&gt;5000], </a:t>
            </a:r>
            <a:r>
              <a:rPr lang="en-GB" baseline="0" dirty="0" err="1"/>
              <a:t>angreifen</a:t>
            </a:r>
            <a:r>
              <a:rPr lang="en-GB" baseline="0" dirty="0"/>
              <a:t> [2193], </a:t>
            </a:r>
            <a:r>
              <a:rPr lang="en-GB" baseline="0" dirty="0" err="1"/>
              <a:t>Angreifer</a:t>
            </a:r>
            <a:r>
              <a:rPr lang="en-GB" baseline="0" dirty="0"/>
              <a:t> [&gt;5000], </a:t>
            </a:r>
            <a:r>
              <a:rPr lang="en-GB" baseline="0" dirty="0" err="1"/>
              <a:t>Politiker</a:t>
            </a:r>
            <a:r>
              <a:rPr lang="en-GB" baseline="0" dirty="0"/>
              <a:t> [1140], Musiker [2577]</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480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r>
              <a:rPr lang="en-GB" dirty="0"/>
              <a:t/>
            </a:r>
            <a:br>
              <a:rPr lang="en-GB" dirty="0"/>
            </a:br>
            <a:r>
              <a:rPr lang="en-GB" b="1" dirty="0"/>
              <a:t/>
            </a:r>
            <a:br>
              <a:rPr lang="en-GB" b="1" dirty="0"/>
            </a:br>
            <a:r>
              <a:rPr lang="en-GB" b="1" dirty="0"/>
              <a:t>Aim: </a:t>
            </a:r>
            <a:r>
              <a:rPr lang="en-GB" sz="1800" b="0" dirty="0">
                <a:solidFill>
                  <a:srgbClr val="1F3864"/>
                </a:solidFill>
                <a:effectLst/>
                <a:latin typeface="Century Gothic" panose="020B0502020202020204" pitchFamily="34" charset="0"/>
                <a:cs typeface="Calibri" panose="020F0502020204030204" pitchFamily="34" charset="0"/>
              </a:rPr>
              <a:t>To p</a:t>
            </a:r>
            <a:r>
              <a:rPr lang="en-GB" sz="1800" dirty="0">
                <a:solidFill>
                  <a:srgbClr val="1F3864"/>
                </a:solidFill>
                <a:effectLst/>
                <a:latin typeface="Century Gothic" panose="020B0502020202020204" pitchFamily="34" charset="0"/>
                <a:ea typeface="Calibri" panose="020F0502020204030204" pitchFamily="34" charset="0"/>
                <a:cs typeface="Calibri" panose="020F0502020204030204" pitchFamily="34" charset="0"/>
              </a:rPr>
              <a:t>resent the ‘shape’ of the text; to introduce students to the structure of a German news headline, to ask students to anticipate what kind of language the text might contain.</a:t>
            </a:r>
            <a:r>
              <a:rPr lang="en-GB" dirty="0"/>
              <a:t/>
            </a:r>
            <a:br>
              <a:rPr lang="en-GB" dirty="0"/>
            </a:br>
            <a:r>
              <a:rPr lang="en-GB" dirty="0"/>
              <a:t/>
            </a:r>
            <a:br>
              <a:rPr lang="en-GB" dirty="0"/>
            </a:br>
            <a:r>
              <a:rPr lang="en-GB" b="1" dirty="0"/>
              <a:t>Procedure:</a:t>
            </a:r>
            <a:r>
              <a:rPr lang="en-GB" dirty="0"/>
              <a:t/>
            </a:r>
            <a:br>
              <a:rPr lang="en-GB" dirty="0"/>
            </a:br>
            <a:r>
              <a:rPr lang="en-GB" dirty="0"/>
              <a:t>1. Ensure students understand the headline. They should recognise </a:t>
            </a:r>
            <a:r>
              <a:rPr lang="en-GB" i="1" dirty="0" err="1"/>
              <a:t>gehackt</a:t>
            </a:r>
            <a:r>
              <a:rPr lang="en-GB" i="0" dirty="0"/>
              <a:t> as a past participle of the cognate verb </a:t>
            </a:r>
            <a:r>
              <a:rPr lang="en-GB" i="1" dirty="0" err="1"/>
              <a:t>hacken</a:t>
            </a:r>
            <a:r>
              <a:rPr lang="en-GB" i="0" dirty="0"/>
              <a:t>, introduced on the previous slide. As they have not yet encountered the genitive case, they may need some help deducing the possessive sense of the headline. Ask students which preposition they would expect to see connecting </a:t>
            </a:r>
            <a:r>
              <a:rPr lang="en-GB" i="1" dirty="0" err="1"/>
              <a:t>Daten</a:t>
            </a:r>
            <a:r>
              <a:rPr lang="en-GB" i="1" dirty="0"/>
              <a:t> </a:t>
            </a:r>
            <a:r>
              <a:rPr lang="en-GB" i="0" dirty="0"/>
              <a:t>and </a:t>
            </a:r>
            <a:r>
              <a:rPr lang="en-GB" i="1" dirty="0" err="1"/>
              <a:t>deutscher</a:t>
            </a:r>
            <a:r>
              <a:rPr lang="en-GB" i="1" dirty="0"/>
              <a:t> </a:t>
            </a:r>
            <a:r>
              <a:rPr lang="en-GB" i="1" dirty="0" err="1"/>
              <a:t>Politiker</a:t>
            </a:r>
            <a:r>
              <a:rPr lang="en-GB" i="0" dirty="0"/>
              <a:t>. Explain that in formal writing, </a:t>
            </a:r>
            <a:r>
              <a:rPr lang="en-GB" i="1" dirty="0"/>
              <a:t>von </a:t>
            </a:r>
            <a:r>
              <a:rPr lang="en-GB" i="0" dirty="0"/>
              <a:t>is normally omitted.</a:t>
            </a:r>
            <a:endParaRPr lang="en-GB" dirty="0"/>
          </a:p>
          <a:p>
            <a:r>
              <a:rPr lang="en-GB" dirty="0"/>
              <a:t>2. In pairs, students study the headline, pictures and metadata and discuss possible answers to the questions. Students should be encouraged to respond in full sentences to practise production in the past tense and structures with </a:t>
            </a:r>
            <a:r>
              <a:rPr lang="en-GB" i="1" dirty="0"/>
              <a:t>… </a:t>
            </a:r>
            <a:r>
              <a:rPr lang="en-GB" i="1" dirty="0" err="1"/>
              <a:t>zu</a:t>
            </a:r>
            <a:r>
              <a:rPr lang="en-GB" i="1" dirty="0"/>
              <a:t> </a:t>
            </a:r>
            <a:r>
              <a:rPr lang="en-GB" i="0" dirty="0"/>
              <a:t>+ infinitive. For the last question, students can draw on information gleaned from slides 14 and 15 to predict vocabulary.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US" b="0" dirty="0"/>
              <a:t>Teacher elicits answers from the class – not for the purpose of correction, but to build interest and anticipation.</a:t>
            </a: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a:t>Text [474], </a:t>
            </a:r>
            <a:r>
              <a:rPr lang="en-GB" baseline="0" dirty="0" err="1"/>
              <a:t>Politiker</a:t>
            </a:r>
            <a:r>
              <a:rPr lang="en-GB" baseline="0" dirty="0"/>
              <a:t> [1140], </a:t>
            </a:r>
            <a:r>
              <a:rPr lang="en-GB" baseline="0" dirty="0" err="1"/>
              <a:t>hacken</a:t>
            </a:r>
            <a:r>
              <a:rPr lang="en-GB" baseline="0" dirty="0"/>
              <a:t> [&gt;5000], Autor [723], lang [97]</a:t>
            </a:r>
            <a:br>
              <a:rPr lang="en-GB" baseline="0" dirty="0"/>
            </a:b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009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r>
              <a:rPr lang="en-GB" dirty="0"/>
              <a:t/>
            </a:r>
            <a:br>
              <a:rPr lang="en-GB" dirty="0"/>
            </a:br>
            <a:r>
              <a:rPr lang="en-GB" b="1" dirty="0"/>
              <a:t/>
            </a:r>
            <a:br>
              <a:rPr lang="en-GB" b="1" dirty="0"/>
            </a:br>
            <a:r>
              <a:rPr lang="en-GB" b="1" dirty="0"/>
              <a:t>Aim: </a:t>
            </a:r>
            <a:r>
              <a:rPr lang="en-GB" b="0" dirty="0"/>
              <a:t>to verify students’ answers to the activity on slide 15; to verify students predictions about the text; to demonstrate how much of a text can be understood through combining known vocabulary with word pattern and word family knowledge.</a:t>
            </a:r>
            <a:r>
              <a:rPr lang="en-GB" dirty="0"/>
              <a:t/>
            </a:r>
            <a:br>
              <a:rPr lang="en-GB" dirty="0"/>
            </a:br>
            <a:r>
              <a:rPr lang="en-GB" dirty="0"/>
              <a:t/>
            </a:r>
            <a:br>
              <a:rPr lang="en-GB" dirty="0"/>
            </a:br>
            <a:r>
              <a:rPr lang="en-GB" b="1" dirty="0"/>
              <a:t>Procedure:</a:t>
            </a:r>
            <a:r>
              <a:rPr lang="en-GB" dirty="0"/>
              <a:t/>
            </a:r>
            <a:br>
              <a:rPr lang="en-GB" dirty="0"/>
            </a:br>
            <a:r>
              <a:rPr lang="en-GB" dirty="0"/>
              <a:t>1. Print copies of this slide and distribute to students for use with the activities that follow.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On clicks, some of the word family members presented on slide 15 appear in the order in which they were introduced. Students verify their answers, using the context to determine whether their answers are correct.</a:t>
            </a:r>
          </a:p>
          <a:p>
            <a:r>
              <a:rPr lang="en-GB" dirty="0"/>
              <a:t>3. Students read the text in preparation for the comprehension exercise on the slides that follow.</a:t>
            </a:r>
          </a:p>
          <a:p>
            <a:r>
              <a:rPr lang="en-GB" dirty="0"/>
              <a:t>4. Check understanding of all words in the text, especially </a:t>
            </a:r>
            <a:r>
              <a:rPr lang="en-GB" i="1" baseline="0" dirty="0" err="1"/>
              <a:t>Künstlern</a:t>
            </a:r>
            <a:r>
              <a:rPr lang="en-GB" i="1" baseline="0" dirty="0"/>
              <a:t> </a:t>
            </a:r>
            <a:r>
              <a:rPr lang="en-GB" i="0" baseline="0" dirty="0"/>
              <a:t>and </a:t>
            </a:r>
            <a:r>
              <a:rPr lang="en-GB" i="1" baseline="0" dirty="0" err="1"/>
              <a:t>Politikern</a:t>
            </a:r>
            <a:r>
              <a:rPr lang="en-GB" i="0" baseline="0" dirty="0"/>
              <a:t>, as students have not yet encountered plural nouns in the dative form, and </a:t>
            </a:r>
            <a:r>
              <a:rPr lang="en-GB" i="1" baseline="0" dirty="0" err="1"/>
              <a:t>angegriffen</a:t>
            </a:r>
            <a:r>
              <a:rPr lang="en-GB" i="0" baseline="0" dirty="0"/>
              <a:t>, which students might not immediately recognise as the past participle of </a:t>
            </a:r>
            <a:r>
              <a:rPr lang="en-GB" i="1" baseline="0" dirty="0" err="1"/>
              <a:t>angreifen</a:t>
            </a:r>
            <a:r>
              <a:rPr lang="en-GB" i="0" baseline="0" dirty="0"/>
              <a:t>.</a:t>
            </a:r>
            <a:r>
              <a:rPr lang="en-GB" i="1" baseline="0" dirty="0"/>
              <a: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r>
              <a:rPr lang="en-GB" baseline="0" dirty="0"/>
              <a:t/>
            </a:r>
            <a:br>
              <a:rPr lang="en-GB" baseline="0" dirty="0"/>
            </a:br>
            <a:r>
              <a:rPr lang="en-GB" baseline="0" dirty="0" err="1"/>
              <a:t>Politiker</a:t>
            </a:r>
            <a:r>
              <a:rPr lang="en-GB" baseline="0" dirty="0"/>
              <a:t> [1140] </a:t>
            </a:r>
            <a:r>
              <a:rPr lang="en-GB" baseline="0" dirty="0" err="1"/>
              <a:t>Künstler</a:t>
            </a:r>
            <a:r>
              <a:rPr lang="en-GB" baseline="0" dirty="0"/>
              <a:t> [789] </a:t>
            </a:r>
            <a:r>
              <a:rPr lang="en-GB" baseline="0" dirty="0" err="1"/>
              <a:t>angreifen</a:t>
            </a:r>
            <a:r>
              <a:rPr lang="en-GB" baseline="0" dirty="0"/>
              <a:t> [2193] Quelle [1108] </a:t>
            </a:r>
            <a:r>
              <a:rPr lang="en-GB" baseline="0" dirty="0" err="1"/>
              <a:t>betreffen</a:t>
            </a:r>
            <a:r>
              <a:rPr lang="en-GB" baseline="0" dirty="0"/>
              <a:t> [416] Musiker [2577]</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German): </a:t>
            </a:r>
            <a:r>
              <a:rPr lang="en-GB" baseline="0" dirty="0"/>
              <a:t/>
            </a:r>
            <a:br>
              <a:rPr lang="en-GB" baseline="0" dirty="0"/>
            </a:br>
            <a:r>
              <a:rPr lang="fr-FR" sz="1200" b="0" i="0" u="none" strike="noStrike" dirty="0" err="1">
                <a:solidFill>
                  <a:srgbClr val="000000"/>
                </a:solidFill>
                <a:effectLst/>
                <a:latin typeface="Century Gothic" panose="020B0502020202020204" pitchFamily="34" charset="0"/>
              </a:rPr>
              <a:t>Artikel</a:t>
            </a:r>
            <a:r>
              <a:rPr lang="fr-FR" dirty="0"/>
              <a:t> [1378] </a:t>
            </a:r>
            <a:r>
              <a:rPr lang="en-GB" baseline="0" dirty="0"/>
              <a:t>Hacker [&gt;5000] Autor [723] </a:t>
            </a:r>
            <a:r>
              <a:rPr lang="en-GB" baseline="0" dirty="0" err="1"/>
              <a:t>Computernetz</a:t>
            </a:r>
            <a:r>
              <a:rPr lang="en-GB" baseline="0" dirty="0"/>
              <a:t> [1252/1325] </a:t>
            </a:r>
            <a:r>
              <a:rPr lang="en-GB" baseline="0" dirty="0" err="1"/>
              <a:t>persönlich</a:t>
            </a:r>
            <a:r>
              <a:rPr lang="en-GB" baseline="0" dirty="0"/>
              <a:t> [545] </a:t>
            </a:r>
            <a:r>
              <a:rPr lang="en-GB" baseline="0" dirty="0" err="1"/>
              <a:t>Dokument</a:t>
            </a:r>
            <a:r>
              <a:rPr lang="en-GB" baseline="0" dirty="0"/>
              <a:t> [3229] </a:t>
            </a:r>
            <a:r>
              <a:rPr lang="en-GB" baseline="0" dirty="0" err="1"/>
              <a:t>Adresse</a:t>
            </a:r>
            <a:r>
              <a:rPr lang="en-GB" baseline="0" dirty="0"/>
              <a:t> [2739] </a:t>
            </a:r>
            <a:r>
              <a:rPr lang="en-GB" baseline="0" dirty="0" err="1"/>
              <a:t>Protokoll</a:t>
            </a:r>
            <a:r>
              <a:rPr lang="en-GB" baseline="0" dirty="0"/>
              <a:t> [3623] </a:t>
            </a:r>
            <a:r>
              <a:rPr lang="en-GB" baseline="0" dirty="0" err="1"/>
              <a:t>Kreditkarte</a:t>
            </a:r>
            <a:r>
              <a:rPr lang="en-GB" baseline="0" dirty="0"/>
              <a:t> [2554/1474] Information [465] </a:t>
            </a:r>
            <a:r>
              <a:rPr lang="en-GB" baseline="0" dirty="0" err="1"/>
              <a:t>Foto</a:t>
            </a:r>
            <a:r>
              <a:rPr lang="en-GB" baseline="0" dirty="0"/>
              <a:t> [633] Internet [805] </a:t>
            </a:r>
            <a:r>
              <a:rPr lang="en-GB" baseline="0" dirty="0" err="1"/>
              <a:t>politisch</a:t>
            </a:r>
            <a:r>
              <a:rPr lang="en-GB" baseline="0" dirty="0"/>
              <a:t> [2082] </a:t>
            </a:r>
            <a:r>
              <a:rPr lang="en-GB" baseline="0" dirty="0" err="1"/>
              <a:t>Partei</a:t>
            </a:r>
            <a:r>
              <a:rPr lang="en-GB" baseline="0" dirty="0"/>
              <a:t> [588]</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Adapted from: https://www.dw.com/de/04012019-langsam-gesprochene-nachrichten/a-46956693 (Accessed and adapted 26</a:t>
            </a:r>
            <a:r>
              <a:rPr lang="en-GB" b="0" i="0" baseline="30000" dirty="0"/>
              <a:t>th</a:t>
            </a:r>
            <a:r>
              <a:rPr lang="en-GB" b="0" i="0" baseline="0" dirty="0"/>
              <a:t> October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applying grammar knowledge to produce the ‘dictionary’ forms of near-cognates in the text, applying phonics knowledge to pronounce these accurately.</a:t>
            </a:r>
          </a:p>
          <a:p>
            <a:endParaRPr lang="en-US" b="1" dirty="0"/>
          </a:p>
          <a:p>
            <a:r>
              <a:rPr lang="en-US" b="1" dirty="0"/>
              <a:t>Procedure:</a:t>
            </a:r>
          </a:p>
          <a:p>
            <a:pPr marL="0" indent="0">
              <a:buNone/>
            </a:pPr>
            <a:r>
              <a:rPr lang="en-US" b="0" dirty="0"/>
              <a:t>1. First, students re-read the article on slide 15 to find the German words for 1-8.</a:t>
            </a:r>
          </a:p>
          <a:p>
            <a:pPr marL="0" indent="0">
              <a:buNone/>
            </a:pPr>
            <a:r>
              <a:rPr lang="en-US" b="0" dirty="0"/>
              <a:t>2. They use grammar clues in the text to identify the ‘dictionary’ form of the word (i.e. singular noun or masculine singular adjective).</a:t>
            </a:r>
          </a:p>
          <a:p>
            <a:pPr marL="0" indent="0">
              <a:buNone/>
            </a:pPr>
            <a:r>
              <a:rPr lang="en-US" b="0" dirty="0"/>
              <a:t>3. Click to reveal the answers. Pay particular attention to the use of preposition </a:t>
            </a:r>
            <a:r>
              <a:rPr lang="en-US" b="0" i="1" dirty="0"/>
              <a:t>in </a:t>
            </a:r>
            <a:r>
              <a:rPr lang="en-US" b="0" i="0" dirty="0"/>
              <a:t>(rather than </a:t>
            </a:r>
            <a:r>
              <a:rPr lang="en-US" b="0" i="1" dirty="0"/>
              <a:t>auf</a:t>
            </a:r>
            <a:r>
              <a:rPr lang="en-US" b="0" i="0" dirty="0"/>
              <a:t>) with ‘Internet’, pointing out the cross-linguistic difference.</a:t>
            </a:r>
            <a:endParaRPr lang="en-US" b="0" dirty="0"/>
          </a:p>
          <a:p>
            <a:pPr marL="0" indent="0">
              <a:buNone/>
            </a:pPr>
            <a:r>
              <a:rPr lang="en-US" b="0" dirty="0"/>
              <a:t>4. Students use SSC knowledge to read the words aloud using German pronunciation.</a:t>
            </a:r>
          </a:p>
          <a:p>
            <a:pPr marL="0" indent="0">
              <a:buNone/>
            </a:pPr>
            <a:r>
              <a:rPr lang="en-US" b="0" dirty="0"/>
              <a:t>5. Click to reveal the play buttons. Note the position of the stress on the German word.</a:t>
            </a:r>
          </a:p>
          <a:p>
            <a:pPr marL="0" indent="0">
              <a:buNone/>
            </a:pPr>
            <a:r>
              <a:rPr lang="en-US" b="0" dirty="0"/>
              <a:t>6. Students repeat.</a:t>
            </a:r>
          </a:p>
          <a:p>
            <a:pPr marL="0" indent="0">
              <a:buNone/>
            </a:pPr>
            <a:endParaRPr lang="en-US" b="0" dirty="0"/>
          </a:p>
          <a:p>
            <a:pPr marL="0" indent="0">
              <a:buNone/>
            </a:pPr>
            <a:r>
              <a:rPr lang="en-US" b="1" dirty="0"/>
              <a:t>Transcript:</a:t>
            </a:r>
          </a:p>
          <a:p>
            <a:pPr marL="0" indent="0">
              <a:buNone/>
            </a:pPr>
            <a:r>
              <a:rPr lang="en-US" b="0" dirty="0"/>
              <a:t>das </a:t>
            </a:r>
            <a:r>
              <a:rPr lang="en-US" b="0" dirty="0" err="1"/>
              <a:t>Netz</a:t>
            </a:r>
            <a:r>
              <a:rPr lang="en-US" b="0" dirty="0"/>
              <a:t>, </a:t>
            </a:r>
            <a:r>
              <a:rPr lang="en-US" b="0" dirty="0" err="1"/>
              <a:t>persönlich</a:t>
            </a:r>
            <a:r>
              <a:rPr lang="en-US" b="0" dirty="0"/>
              <a:t>, die </a:t>
            </a:r>
            <a:r>
              <a:rPr lang="en-US" b="0" dirty="0" err="1"/>
              <a:t>Handynummer</a:t>
            </a:r>
            <a:r>
              <a:rPr lang="en-US" b="0" dirty="0"/>
              <a:t>, die </a:t>
            </a:r>
            <a:r>
              <a:rPr lang="en-US" b="0" dirty="0" err="1"/>
              <a:t>Adresse</a:t>
            </a:r>
            <a:r>
              <a:rPr lang="en-US" b="0" dirty="0"/>
              <a:t>, </a:t>
            </a:r>
            <a:r>
              <a:rPr lang="en-US" b="0" dirty="0" err="1"/>
              <a:t>politisch</a:t>
            </a:r>
            <a:r>
              <a:rPr lang="en-US" b="0" dirty="0"/>
              <a:t>, </a:t>
            </a:r>
            <a:r>
              <a:rPr lang="en-US" b="0" dirty="0" err="1"/>
              <a:t>im</a:t>
            </a:r>
            <a:r>
              <a:rPr lang="en-US" b="0" dirty="0"/>
              <a:t> Internet, die </a:t>
            </a:r>
            <a:r>
              <a:rPr lang="en-US" b="0" dirty="0" err="1"/>
              <a:t>Partei</a:t>
            </a:r>
            <a:r>
              <a:rPr lang="en-US" b="0" dirty="0"/>
              <a:t>, die Information</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German): </a:t>
            </a:r>
            <a:r>
              <a:rPr lang="en-GB" baseline="0" dirty="0"/>
              <a:t/>
            </a:r>
            <a:br>
              <a:rPr lang="en-GB" baseline="0" dirty="0"/>
            </a:br>
            <a:r>
              <a:rPr lang="fr-FR" sz="1200" b="0" i="0" u="none" strike="noStrike" dirty="0" err="1">
                <a:solidFill>
                  <a:srgbClr val="000000"/>
                </a:solidFill>
                <a:effectLst/>
                <a:latin typeface="Century Gothic" panose="020B0502020202020204" pitchFamily="34" charset="0"/>
              </a:rPr>
              <a:t>Artikel</a:t>
            </a:r>
            <a:r>
              <a:rPr lang="fr-FR" dirty="0"/>
              <a:t> [1378], </a:t>
            </a:r>
            <a:r>
              <a:rPr lang="fr-FR" dirty="0" err="1"/>
              <a:t>Netz</a:t>
            </a:r>
            <a:r>
              <a:rPr lang="fr-FR" dirty="0"/>
              <a:t> [1325], </a:t>
            </a:r>
            <a:r>
              <a:rPr lang="en-GB" baseline="0" dirty="0" err="1"/>
              <a:t>persönlich</a:t>
            </a:r>
            <a:r>
              <a:rPr lang="en-GB" baseline="0" dirty="0"/>
              <a:t> [545], </a:t>
            </a:r>
            <a:r>
              <a:rPr lang="en-GB" baseline="0" dirty="0" err="1"/>
              <a:t>Adresse</a:t>
            </a:r>
            <a:r>
              <a:rPr lang="en-GB" baseline="0" dirty="0"/>
              <a:t> [2739], </a:t>
            </a:r>
            <a:r>
              <a:rPr lang="en-GB" baseline="0" dirty="0" err="1"/>
              <a:t>politisch</a:t>
            </a:r>
            <a:r>
              <a:rPr lang="en-GB" baseline="0" dirty="0"/>
              <a:t> [2082], Internet [805], </a:t>
            </a:r>
            <a:r>
              <a:rPr lang="en-GB" baseline="0" dirty="0" err="1"/>
              <a:t>Partei</a:t>
            </a:r>
            <a:r>
              <a:rPr lang="en-GB" baseline="0" dirty="0"/>
              <a:t> [588], Information [465]</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inden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088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a:t>
            </a:r>
            <a:r>
              <a:rPr lang="en-US" b="0" baseline="0" dirty="0"/>
              <a:t> consolidate comprehension of the text through matching sentences’ subjects with appropriate actions in the oral modality.</a:t>
            </a:r>
          </a:p>
          <a:p>
            <a:endParaRPr lang="en-US" b="1" dirty="0"/>
          </a:p>
          <a:p>
            <a:r>
              <a:rPr lang="en-US" b="1" dirty="0"/>
              <a:t>Procedure:</a:t>
            </a:r>
          </a:p>
          <a:p>
            <a:pPr marL="0" indent="0">
              <a:buNone/>
            </a:pPr>
            <a:r>
              <a:rPr lang="en-US" b="0" dirty="0"/>
              <a:t>1. Print and distribute the prompt cards on the following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The first time round,</a:t>
            </a:r>
            <a:r>
              <a:rPr lang="en-US" b="0" baseline="0" dirty="0"/>
              <a:t> Student A reads the subject aloud (e.g. </a:t>
            </a:r>
            <a:r>
              <a:rPr lang="en-GB" sz="1200" b="0" dirty="0">
                <a:solidFill>
                  <a:srgbClr val="203864"/>
                </a:solidFill>
              </a:rPr>
              <a:t>Die Hacker</a:t>
            </a:r>
            <a:r>
              <a:rPr lang="en-GB" sz="1200" b="0" baseline="0" dirty="0">
                <a:solidFill>
                  <a:srgbClr val="203864"/>
                </a:solidFill>
              </a:rPr>
              <a:t>…). Student B listens and searches for the correct sentence ending among the options given on their role cards, before saying it aloud (</a:t>
            </a:r>
            <a:r>
              <a:rPr lang="es-ES" sz="1200" b="0" dirty="0" err="1">
                <a:solidFill>
                  <a:srgbClr val="203864"/>
                </a:solidFill>
              </a:rPr>
              <a:t>haben</a:t>
            </a:r>
            <a:r>
              <a:rPr lang="es-ES" sz="1200" b="0" dirty="0">
                <a:solidFill>
                  <a:srgbClr val="203864"/>
                </a:solidFill>
              </a:rPr>
              <a:t> </a:t>
            </a:r>
            <a:r>
              <a:rPr lang="es-ES" sz="1200" b="0" dirty="0" err="1">
                <a:solidFill>
                  <a:srgbClr val="203864"/>
                </a:solidFill>
              </a:rPr>
              <a:t>Handynummern</a:t>
            </a:r>
            <a:r>
              <a:rPr lang="es-ES" sz="1200" b="0" dirty="0">
                <a:solidFill>
                  <a:srgbClr val="203864"/>
                </a:solidFill>
              </a:rPr>
              <a:t> </a:t>
            </a:r>
            <a:r>
              <a:rPr lang="es-ES" sz="1200" b="0" dirty="0" err="1">
                <a:solidFill>
                  <a:srgbClr val="203864"/>
                </a:solidFill>
              </a:rPr>
              <a:t>ins</a:t>
            </a:r>
            <a:r>
              <a:rPr lang="es-ES" sz="1200" b="0" dirty="0">
                <a:solidFill>
                  <a:srgbClr val="203864"/>
                </a:solidFill>
              </a:rPr>
              <a:t> Internet </a:t>
            </a:r>
            <a:r>
              <a:rPr lang="es-ES" sz="1200" b="0" dirty="0" err="1">
                <a:solidFill>
                  <a:srgbClr val="203864"/>
                </a:solidFill>
              </a:rPr>
              <a:t>gestellt</a:t>
            </a:r>
            <a:r>
              <a:rPr lang="es-ES" sz="1200" b="0" baseline="0" dirty="0">
                <a:solidFill>
                  <a:srgbClr val="203864"/>
                </a:solidFill>
              </a:rPr>
              <a:t>.) </a:t>
            </a:r>
            <a:r>
              <a:rPr lang="es-ES" sz="1200" b="1" baseline="0" dirty="0">
                <a:solidFill>
                  <a:srgbClr val="203864"/>
                </a:solidFill>
              </a:rPr>
              <a:t>NB: </a:t>
            </a:r>
            <a:r>
              <a:rPr lang="es-ES" sz="1200" b="0" baseline="0" dirty="0" err="1">
                <a:solidFill>
                  <a:srgbClr val="203864"/>
                </a:solidFill>
              </a:rPr>
              <a:t>all</a:t>
            </a:r>
            <a:r>
              <a:rPr lang="es-ES" sz="1200" b="0" baseline="0" dirty="0">
                <a:solidFill>
                  <a:srgbClr val="203864"/>
                </a:solidFill>
              </a:rPr>
              <a:t> </a:t>
            </a:r>
            <a:r>
              <a:rPr lang="es-ES" sz="1200" b="0" baseline="0" dirty="0" err="1">
                <a:solidFill>
                  <a:srgbClr val="203864"/>
                </a:solidFill>
              </a:rPr>
              <a:t>verb</a:t>
            </a:r>
            <a:r>
              <a:rPr lang="es-ES" sz="1200" b="0" baseline="0" dirty="0">
                <a:solidFill>
                  <a:srgbClr val="203864"/>
                </a:solidFill>
              </a:rPr>
              <a:t> </a:t>
            </a:r>
            <a:r>
              <a:rPr lang="es-ES" sz="1200" b="0" baseline="0" dirty="0" err="1">
                <a:solidFill>
                  <a:srgbClr val="203864"/>
                </a:solidFill>
              </a:rPr>
              <a:t>subjects</a:t>
            </a:r>
            <a:r>
              <a:rPr lang="es-ES" sz="1200" b="0" baseline="0" dirty="0">
                <a:solidFill>
                  <a:srgbClr val="203864"/>
                </a:solidFill>
              </a:rPr>
              <a:t> are in </a:t>
            </a:r>
            <a:r>
              <a:rPr lang="es-ES" sz="1200" b="0" baseline="0" dirty="0" err="1">
                <a:solidFill>
                  <a:srgbClr val="203864"/>
                </a:solidFill>
              </a:rPr>
              <a:t>the</a:t>
            </a:r>
            <a:r>
              <a:rPr lang="es-ES" sz="1200" b="0" baseline="0" dirty="0">
                <a:solidFill>
                  <a:srgbClr val="203864"/>
                </a:solidFill>
              </a:rPr>
              <a:t> </a:t>
            </a:r>
            <a:r>
              <a:rPr lang="es-ES" sz="1200" b="0" baseline="0" dirty="0" err="1">
                <a:solidFill>
                  <a:srgbClr val="203864"/>
                </a:solidFill>
              </a:rPr>
              <a:t>third</a:t>
            </a:r>
            <a:r>
              <a:rPr lang="es-ES" sz="1200" b="0" baseline="0" dirty="0">
                <a:solidFill>
                  <a:srgbClr val="203864"/>
                </a:solidFill>
              </a:rPr>
              <a:t> </a:t>
            </a:r>
            <a:r>
              <a:rPr lang="es-ES" sz="1200" b="0" baseline="0" dirty="0" err="1">
                <a:solidFill>
                  <a:srgbClr val="203864"/>
                </a:solidFill>
              </a:rPr>
              <a:t>person</a:t>
            </a:r>
            <a:r>
              <a:rPr lang="es-ES" sz="1200" b="0" baseline="0" dirty="0">
                <a:solidFill>
                  <a:srgbClr val="203864"/>
                </a:solidFill>
              </a:rPr>
              <a:t> plural, so as to </a:t>
            </a:r>
            <a:r>
              <a:rPr lang="es-ES" sz="1200" b="0" baseline="0" dirty="0" err="1">
                <a:solidFill>
                  <a:srgbClr val="203864"/>
                </a:solidFill>
              </a:rPr>
              <a:t>avoid</a:t>
            </a:r>
            <a:r>
              <a:rPr lang="es-ES" sz="1200" b="0" baseline="0" dirty="0">
                <a:solidFill>
                  <a:srgbClr val="203864"/>
                </a:solidFill>
              </a:rPr>
              <a:t> </a:t>
            </a:r>
            <a:r>
              <a:rPr lang="es-ES" sz="1200" b="0" baseline="0" dirty="0" err="1">
                <a:solidFill>
                  <a:srgbClr val="203864"/>
                </a:solidFill>
              </a:rPr>
              <a:t>giving</a:t>
            </a:r>
            <a:r>
              <a:rPr lang="es-ES" sz="1200" b="0" baseline="0" dirty="0">
                <a:solidFill>
                  <a:srgbClr val="203864"/>
                </a:solidFill>
              </a:rPr>
              <a:t> </a:t>
            </a:r>
            <a:r>
              <a:rPr lang="es-ES" sz="1200" b="0" baseline="0" dirty="0" err="1">
                <a:solidFill>
                  <a:srgbClr val="203864"/>
                </a:solidFill>
              </a:rPr>
              <a:t>additional</a:t>
            </a:r>
            <a:r>
              <a:rPr lang="es-ES" sz="1200" b="0" baseline="0" dirty="0">
                <a:solidFill>
                  <a:srgbClr val="203864"/>
                </a:solidFill>
              </a:rPr>
              <a:t> gramatical </a:t>
            </a:r>
            <a:r>
              <a:rPr lang="es-ES" sz="1200" b="0" baseline="0" dirty="0" err="1">
                <a:solidFill>
                  <a:srgbClr val="203864"/>
                </a:solidFill>
              </a:rPr>
              <a:t>clues</a:t>
            </a:r>
            <a:r>
              <a:rPr lang="es-ES" sz="1200" b="0" baseline="0" dirty="0">
                <a:solidFill>
                  <a:srgbClr val="203864"/>
                </a:solidFill>
              </a:rPr>
              <a:t>.</a:t>
            </a:r>
            <a:endParaRPr lang="en-GB" sz="1200" b="0" baseline="0" dirty="0">
              <a:solidFill>
                <a:srgbClr val="20386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solidFill>
                  <a:srgbClr val="203864"/>
                </a:solidFill>
              </a:rPr>
              <a:t>3. The students then work together to translate the sentence into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solidFill>
                  <a:srgbClr val="203864"/>
                </a:solidFill>
              </a:rPr>
              <a:t>4. Students repeat for the rest of items, then swap roles. This time, Student B will repeat the sentence starter and Student A will listen and complete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solidFill>
                <a:srgbClr val="20386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aseline="0" dirty="0"/>
              <a:t>Ende [183]</a:t>
            </a:r>
            <a:br>
              <a:rPr lang="en-GB" baseline="0" dirty="0"/>
            </a:b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018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Buch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opening the pages of a book with both hands.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a:t>Buch</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a:t>Buch </a:t>
            </a:r>
            <a:r>
              <a:rPr lang="en-GB" baseline="0" dirty="0"/>
              <a:t>[195]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494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dirty="0"/>
              <a:t>Read</a:t>
            </a:r>
            <a:r>
              <a:rPr lang="en-GB" baseline="0" dirty="0"/>
              <a:t> aloud cards (printable version available)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r>
              <a:rPr lang="en-GB" baseline="0" dirty="0"/>
              <a:t/>
            </a:r>
            <a:br>
              <a:rPr lang="en-GB" baseline="0" dirty="0"/>
            </a:br>
            <a:r>
              <a:rPr lang="en-GB" baseline="0" dirty="0" err="1"/>
              <a:t>angreifen</a:t>
            </a:r>
            <a:r>
              <a:rPr lang="en-GB" baseline="0" dirty="0"/>
              <a:t> [2193]</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German): </a:t>
            </a:r>
            <a:r>
              <a:rPr lang="en-GB" baseline="0" dirty="0"/>
              <a:t/>
            </a:r>
            <a:br>
              <a:rPr lang="en-GB" baseline="0" dirty="0"/>
            </a:br>
            <a:r>
              <a:rPr lang="fr-FR" sz="1200" b="0" i="0" u="none" strike="noStrike" dirty="0" err="1">
                <a:solidFill>
                  <a:srgbClr val="000000"/>
                </a:solidFill>
                <a:effectLst/>
                <a:latin typeface="Century Gothic" panose="020B0502020202020204" pitchFamily="34" charset="0"/>
              </a:rPr>
              <a:t>Foto</a:t>
            </a:r>
            <a:r>
              <a:rPr lang="fr-FR" sz="1200" b="0" i="0" u="none" strike="noStrike" dirty="0">
                <a:solidFill>
                  <a:srgbClr val="000000"/>
                </a:solidFill>
                <a:effectLst/>
                <a:latin typeface="Century Gothic" panose="020B0502020202020204" pitchFamily="34" charset="0"/>
              </a:rPr>
              <a:t> [644], </a:t>
            </a:r>
            <a:r>
              <a:rPr lang="fr-FR" dirty="0"/>
              <a:t>[1378], </a:t>
            </a:r>
            <a:r>
              <a:rPr lang="en-GB" baseline="0" dirty="0"/>
              <a:t>Hacker [&gt;5000], </a:t>
            </a:r>
            <a:r>
              <a:rPr lang="en-GB" baseline="0" dirty="0" err="1"/>
              <a:t>persönlich</a:t>
            </a:r>
            <a:r>
              <a:rPr lang="en-GB" baseline="0" dirty="0"/>
              <a:t> [545], </a:t>
            </a:r>
            <a:r>
              <a:rPr lang="en-GB" baseline="0" dirty="0" err="1"/>
              <a:t>Computernetz</a:t>
            </a:r>
            <a:r>
              <a:rPr lang="en-GB" baseline="0" dirty="0"/>
              <a:t> [1252/1325], </a:t>
            </a:r>
            <a:r>
              <a:rPr lang="en-GB" baseline="0" dirty="0" err="1"/>
              <a:t>Partei</a:t>
            </a:r>
            <a:r>
              <a:rPr lang="en-GB" baseline="0" dirty="0"/>
              <a:t> [588], </a:t>
            </a:r>
            <a:r>
              <a:rPr lang="en-GB" baseline="0" dirty="0" err="1"/>
              <a:t>Politiker</a:t>
            </a:r>
            <a:r>
              <a:rPr lang="en-GB" baseline="0" dirty="0"/>
              <a:t> [1140], </a:t>
            </a:r>
            <a:r>
              <a:rPr lang="en-GB" baseline="0" dirty="0" err="1"/>
              <a:t>Künstler</a:t>
            </a:r>
            <a:r>
              <a:rPr lang="en-GB" baseline="0" dirty="0"/>
              <a:t> [789], </a:t>
            </a:r>
            <a:r>
              <a:rPr lang="en-GB" baseline="0" dirty="0" err="1"/>
              <a:t>Dokument</a:t>
            </a:r>
            <a:r>
              <a:rPr lang="en-GB" baseline="0" dirty="0"/>
              <a:t> [3229], Internet [805], </a:t>
            </a:r>
            <a:r>
              <a:rPr lang="en-GB" baseline="0" dirty="0" err="1"/>
              <a:t>politisch</a:t>
            </a:r>
            <a:r>
              <a:rPr lang="en-GB" baseline="0" dirty="0"/>
              <a:t> [2082]</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284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Answers to set 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334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Answers to set 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792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preposition </a:t>
            </a:r>
            <a:r>
              <a:rPr lang="en-GB" sz="1200" b="0" i="1" baseline="0" dirty="0" err="1"/>
              <a:t>gegen</a:t>
            </a:r>
            <a:r>
              <a:rPr lang="en-GB" sz="1200" b="0" baseline="0" dirty="0"/>
              <a:t> with R2 (</a:t>
            </a:r>
            <a:r>
              <a:rPr lang="en-GB" sz="1200" b="0" baseline="0" dirty="0" err="1"/>
              <a:t>acc</a:t>
            </a:r>
            <a:r>
              <a:rPr lang="en-GB" sz="1200" b="0" baseline="0" dirty="0"/>
              <a:t>)</a:t>
            </a:r>
            <a:br>
              <a:rPr lang="en-GB" sz="1200" b="0" baseline="0" dirty="0"/>
            </a:br>
            <a:r>
              <a:rPr lang="en-GB" sz="1200" b="0" baseline="0" dirty="0"/>
              <a:t>Introduction to word pattern German ‘</a:t>
            </a:r>
            <a:r>
              <a:rPr lang="en-GB" sz="1200" b="0" baseline="0" dirty="0" err="1"/>
              <a:t>cht</a:t>
            </a:r>
            <a:r>
              <a:rPr lang="en-GB" sz="1200" b="0" baseline="0" dirty="0"/>
              <a:t>’ to English ‘</a:t>
            </a:r>
            <a:r>
              <a:rPr lang="en-GB" sz="1200" b="0" baseline="0" dirty="0" err="1"/>
              <a:t>ght</a:t>
            </a:r>
            <a:r>
              <a:rPr lang="en-GB" sz="1200" b="0" baseline="0" dirty="0"/>
              <a:t>’</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hängen [590] schützen [996] Angriff [1489] Daten [574] Euro [207] Gesetz [578] Milliarde [453] Million [209] Unternehmen [236] Wand [828] an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[19] gegen [104] laut [835]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was für [38/17] Art [260] Bild [253] Musik [509] Stimme [399] modern [747] traditionell [1555] besonders [270] lieber [459]  statt [680]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8.2.1.1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antworten [826] danken [1276] kriegen [724]  schenken [1614] dir [244] ihm [91] ihr [27] Uhr</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[348] eigen [166] für [17]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44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r>
              <a:rPr lang="en-GB" dirty="0"/>
              <a:t/>
            </a:r>
            <a:br>
              <a:rPr lang="en-GB" dirty="0"/>
            </a:br>
            <a:r>
              <a:rPr lang="en-GB" b="1" dirty="0"/>
              <a:t/>
            </a:r>
            <a:br>
              <a:rPr lang="en-GB" b="1" dirty="0"/>
            </a:br>
            <a:r>
              <a:rPr lang="en-GB" b="1" dirty="0"/>
              <a:t>Aim: </a:t>
            </a:r>
            <a:r>
              <a:rPr lang="en-GB" b="0" dirty="0"/>
              <a:t>Practise pronunciation of SSC [</a:t>
            </a:r>
            <a:r>
              <a:rPr lang="en-GB" b="0" dirty="0" err="1"/>
              <a:t>ch</a:t>
            </a:r>
            <a:r>
              <a:rPr lang="en-GB" b="0" dirty="0"/>
              <a:t>] and [ck]</a:t>
            </a:r>
            <a:r>
              <a:rPr lang="en-GB" dirty="0"/>
              <a:t/>
            </a:r>
            <a:br>
              <a:rPr lang="en-GB" dirty="0"/>
            </a:br>
            <a:r>
              <a:rPr lang="en-GB" dirty="0"/>
              <a:t/>
            </a:r>
            <a:br>
              <a:rPr lang="en-GB" dirty="0"/>
            </a:br>
            <a:r>
              <a:rPr lang="en-GB" b="1" dirty="0"/>
              <a:t>Procedure:</a:t>
            </a:r>
            <a:r>
              <a:rPr lang="en-GB" dirty="0"/>
              <a:t/>
            </a:r>
            <a:br>
              <a:rPr lang="en-GB" dirty="0"/>
            </a:br>
            <a:r>
              <a:rPr lang="en-GB" dirty="0"/>
              <a:t>1. Students read out tongue twister, increasing speed to increase challenge. This could also be done in pairs (one student speaks while the other checks pronunciation).</a:t>
            </a:r>
          </a:p>
          <a:p>
            <a:r>
              <a:rPr lang="en-GB" dirty="0"/>
              <a:t>2. Teacher circulates to listen in to students.</a:t>
            </a:r>
          </a:p>
          <a:p>
            <a:r>
              <a:rPr lang="en-GB" dirty="0"/>
              <a:t>3. Click to hear the tongue twister said by a native spear at increasing speeds.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Der </a:t>
            </a:r>
            <a:r>
              <a:rPr lang="en-GB" dirty="0" err="1"/>
              <a:t>Dachdecker</a:t>
            </a:r>
            <a:r>
              <a:rPr lang="en-GB" dirty="0"/>
              <a:t> </a:t>
            </a:r>
            <a:r>
              <a:rPr lang="en-GB" dirty="0" err="1"/>
              <a:t>deckt</a:t>
            </a:r>
            <a:r>
              <a:rPr lang="en-GB" dirty="0"/>
              <a:t> </a:t>
            </a:r>
            <a:r>
              <a:rPr lang="en-GB" dirty="0" err="1"/>
              <a:t>dein</a:t>
            </a:r>
            <a:r>
              <a:rPr lang="en-GB" dirty="0"/>
              <a:t> </a:t>
            </a:r>
            <a:r>
              <a:rPr lang="en-GB" dirty="0" err="1"/>
              <a:t>Dach</a:t>
            </a:r>
            <a:r>
              <a:rPr lang="en-GB" dirty="0"/>
              <a:t>, drum dank </a:t>
            </a:r>
            <a:r>
              <a:rPr lang="en-GB" dirty="0" err="1"/>
              <a:t>dem</a:t>
            </a:r>
            <a:r>
              <a:rPr lang="en-GB" dirty="0"/>
              <a:t> </a:t>
            </a:r>
            <a:r>
              <a:rPr lang="en-GB" dirty="0" err="1"/>
              <a:t>Dachdecker</a:t>
            </a:r>
            <a:r>
              <a:rPr lang="en-GB" dirty="0"/>
              <a:t> der </a:t>
            </a:r>
            <a:r>
              <a:rPr lang="en-GB" dirty="0" err="1"/>
              <a:t>dein</a:t>
            </a:r>
            <a:r>
              <a:rPr lang="en-GB" dirty="0"/>
              <a:t> </a:t>
            </a:r>
            <a:r>
              <a:rPr lang="en-GB" dirty="0" err="1"/>
              <a:t>Dach</a:t>
            </a:r>
            <a:r>
              <a:rPr lang="en-GB" dirty="0"/>
              <a:t> </a:t>
            </a:r>
            <a:r>
              <a:rPr lang="en-GB" dirty="0" err="1"/>
              <a:t>deckt</a:t>
            </a: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err="1"/>
              <a:t>Dachdecker</a:t>
            </a:r>
            <a:r>
              <a:rPr lang="en-GB" baseline="0" dirty="0"/>
              <a:t> [&gt;5000], </a:t>
            </a:r>
            <a:r>
              <a:rPr lang="en-GB" baseline="0" dirty="0" err="1"/>
              <a:t>decken</a:t>
            </a:r>
            <a:r>
              <a:rPr lang="en-GB" baseline="0" dirty="0"/>
              <a:t> [2636], </a:t>
            </a:r>
            <a:r>
              <a:rPr lang="en-GB" baseline="0" dirty="0" err="1"/>
              <a:t>darum</a:t>
            </a:r>
            <a:r>
              <a:rPr lang="en-GB" baseline="0" dirty="0"/>
              <a:t> [518], </a:t>
            </a:r>
            <a:r>
              <a:rPr lang="en-GB" baseline="0" dirty="0" err="1"/>
              <a:t>Dach</a:t>
            </a:r>
            <a:r>
              <a:rPr lang="en-GB" baseline="0" dirty="0"/>
              <a:t> [1812]</a:t>
            </a:r>
            <a:br>
              <a:rPr lang="en-GB" baseline="0" dirty="0"/>
            </a:br>
            <a:r>
              <a:rPr lang="en-GB" i="1" dirty="0"/>
              <a:t>Source:  Jones, R.L. &amp; </a:t>
            </a:r>
            <a:r>
              <a:rPr lang="en-GB" i="1" dirty="0" err="1"/>
              <a:t>Tschirner</a:t>
            </a:r>
            <a:r>
              <a:rPr lang="en-GB" i="1" dirty="0"/>
              <a:t>, E. (2019). A frequency dictionary of German: core vocabulary for learners. Routledge</a:t>
            </a: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br>
              <a:rPr lang="en-GB" b="1" baseline="0" dirty="0"/>
            </a:br>
            <a:r>
              <a:rPr lang="en-GB" b="1" baseline="0" dirty="0"/>
              <a:t/>
            </a:r>
            <a:br>
              <a:rPr lang="en-GB" b="1" baseline="0" dirty="0"/>
            </a:br>
            <a:r>
              <a:rPr lang="en-GB" b="1" baseline="0" dirty="0"/>
              <a:t>Aim: </a:t>
            </a:r>
            <a:r>
              <a:rPr lang="en-GB" b="0" baseline="0" dirty="0"/>
              <a:t>to practise understanding and applying the German-English word pattern –</a:t>
            </a:r>
            <a:r>
              <a:rPr lang="en-GB" b="0" baseline="0" dirty="0" err="1"/>
              <a:t>cht</a:t>
            </a:r>
            <a:r>
              <a:rPr lang="en-GB" b="0" baseline="0" dirty="0"/>
              <a:t> / -</a:t>
            </a:r>
            <a:r>
              <a:rPr lang="en-GB" b="0" baseline="0" dirty="0" err="1"/>
              <a:t>ght</a:t>
            </a:r>
            <a:r>
              <a:rPr lang="en-GB" b="0" baseline="0" dirty="0"/>
              <a:t>.</a:t>
            </a:r>
            <a:r>
              <a:rPr lang="en-GB" b="1" baseline="0" dirty="0"/>
              <a:t/>
            </a:r>
            <a:br>
              <a:rPr lang="en-GB" b="1" baseline="0" dirty="0"/>
            </a:br>
            <a:r>
              <a:rPr lang="en-GB" b="1" baseline="0" dirty="0"/>
              <a:t/>
            </a:r>
            <a:br>
              <a:rPr lang="en-GB" b="1" baseline="0" dirty="0"/>
            </a:br>
            <a:r>
              <a:rPr lang="en-GB" b="1" baseline="0" dirty="0"/>
              <a:t>Procedure:</a:t>
            </a:r>
            <a:br>
              <a:rPr lang="en-GB" b="1" baseline="0" dirty="0"/>
            </a:br>
            <a:r>
              <a:rPr lang="en-GB" b="0" baseline="0" dirty="0"/>
              <a:t>1. Present the information to students, using the animated text.</a:t>
            </a:r>
            <a:br>
              <a:rPr lang="en-GB" b="0" baseline="0" dirty="0"/>
            </a:br>
            <a:r>
              <a:rPr lang="en-GB" b="0" baseline="0" dirty="0"/>
              <a:t>2. Students complete the short tasks and check their answers on the following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a:t>
            </a:r>
            <a:r>
              <a:rPr lang="en-GB" sz="1200" kern="1200" baseline="0" dirty="0" err="1">
                <a:solidFill>
                  <a:schemeClr val="tx1"/>
                </a:solidFill>
                <a:effectLst/>
                <a:latin typeface="+mn-lt"/>
                <a:ea typeface="+mn-ea"/>
                <a:cs typeface="+mn-cs"/>
              </a:rPr>
              <a:t>r</a:t>
            </a:r>
            <a:r>
              <a:rPr lang="en-GB" sz="1200" kern="1200" dirty="0" err="1">
                <a:solidFill>
                  <a:schemeClr val="tx1"/>
                </a:solidFill>
                <a:effectLst/>
                <a:latin typeface="+mn-lt"/>
                <a:ea typeface="+mn-ea"/>
                <a:cs typeface="+mn-cs"/>
              </a:rPr>
              <a:t>ichtig</a:t>
            </a:r>
            <a:r>
              <a:rPr lang="en-GB" sz="1200" kern="1200" dirty="0">
                <a:solidFill>
                  <a:schemeClr val="tx1"/>
                </a:solidFill>
                <a:effectLst/>
                <a:latin typeface="+mn-lt"/>
                <a:ea typeface="+mn-ea"/>
                <a:cs typeface="+mn-cs"/>
              </a:rPr>
              <a:t> [177], </a:t>
            </a:r>
            <a:r>
              <a:rPr lang="en-GB" sz="1200" kern="1200" dirty="0" err="1">
                <a:solidFill>
                  <a:schemeClr val="tx1"/>
                </a:solidFill>
                <a:effectLst/>
                <a:latin typeface="+mn-lt"/>
                <a:ea typeface="+mn-ea"/>
                <a:cs typeface="+mn-cs"/>
              </a:rPr>
              <a:t>Recht</a:t>
            </a:r>
            <a:r>
              <a:rPr lang="en-GB" sz="1200" kern="1200" dirty="0">
                <a:solidFill>
                  <a:schemeClr val="tx1"/>
                </a:solidFill>
                <a:effectLst/>
                <a:latin typeface="+mn-lt"/>
                <a:ea typeface="+mn-ea"/>
                <a:cs typeface="+mn-cs"/>
              </a:rPr>
              <a:t> [242], </a:t>
            </a:r>
            <a:r>
              <a:rPr lang="en-GB" sz="1200" kern="1200" dirty="0" err="1">
                <a:solidFill>
                  <a:schemeClr val="tx1"/>
                </a:solidFill>
                <a:effectLst/>
                <a:latin typeface="+mn-lt"/>
                <a:ea typeface="+mn-ea"/>
                <a:cs typeface="+mn-cs"/>
              </a:rPr>
              <a:t>Macht</a:t>
            </a:r>
            <a:r>
              <a:rPr lang="en-GB" sz="1200" kern="1200" dirty="0">
                <a:solidFill>
                  <a:schemeClr val="tx1"/>
                </a:solidFill>
                <a:effectLst/>
                <a:latin typeface="+mn-lt"/>
                <a:ea typeface="+mn-ea"/>
                <a:cs typeface="+mn-cs"/>
              </a:rPr>
              <a:t> [1098], </a:t>
            </a:r>
            <a:r>
              <a:rPr lang="en-GB" sz="1200" kern="1200" dirty="0" err="1">
                <a:solidFill>
                  <a:schemeClr val="tx1"/>
                </a:solidFill>
                <a:effectLst/>
                <a:latin typeface="+mn-lt"/>
                <a:ea typeface="+mn-ea"/>
                <a:cs typeface="+mn-cs"/>
              </a:rPr>
              <a:t>sichtbar</a:t>
            </a:r>
            <a:r>
              <a:rPr lang="en-GB" sz="1200" kern="1200" dirty="0">
                <a:solidFill>
                  <a:schemeClr val="tx1"/>
                </a:solidFill>
                <a:effectLst/>
                <a:latin typeface="+mn-lt"/>
                <a:ea typeface="+mn-ea"/>
                <a:cs typeface="+mn-cs"/>
              </a:rPr>
              <a:t> [1537], Nacht [325], Licht [436], Sicht [940], </a:t>
            </a:r>
            <a:r>
              <a:rPr lang="en-GB" sz="1200" kern="1200" dirty="0" err="1">
                <a:solidFill>
                  <a:schemeClr val="tx1"/>
                </a:solidFill>
                <a:effectLst/>
                <a:latin typeface="+mn-lt"/>
                <a:ea typeface="+mn-ea"/>
                <a:cs typeface="+mn-cs"/>
              </a:rPr>
              <a:t>Tochter</a:t>
            </a:r>
            <a:r>
              <a:rPr lang="en-GB" sz="1200" kern="1200" dirty="0">
                <a:solidFill>
                  <a:schemeClr val="tx1"/>
                </a:solidFill>
                <a:effectLst/>
                <a:latin typeface="+mn-lt"/>
                <a:ea typeface="+mn-ea"/>
                <a:cs typeface="+mn-cs"/>
              </a:rPr>
              <a:t> [694], Flucht [2008], </a:t>
            </a:r>
            <a:r>
              <a:rPr lang="en-GB" sz="1200" i="0" kern="1200" dirty="0" err="1">
                <a:solidFill>
                  <a:schemeClr val="tx1"/>
                </a:solidFill>
                <a:effectLst/>
                <a:latin typeface="+mn-lt"/>
                <a:ea typeface="+mn-ea"/>
                <a:cs typeface="+mn-cs"/>
              </a:rPr>
              <a:t>leicht</a:t>
            </a:r>
            <a:r>
              <a:rPr lang="en-GB" sz="1200" i="0" kern="1200" dirty="0">
                <a:solidFill>
                  <a:schemeClr val="tx1"/>
                </a:solidFill>
                <a:effectLst/>
                <a:latin typeface="+mn-lt"/>
                <a:ea typeface="+mn-ea"/>
                <a:cs typeface="+mn-cs"/>
              </a:rPr>
              <a:t> [311], </a:t>
            </a:r>
            <a:r>
              <a:rPr lang="en-GB" sz="1200" i="0" kern="1200" dirty="0" err="1">
                <a:solidFill>
                  <a:schemeClr val="tx1"/>
                </a:solidFill>
                <a:effectLst/>
                <a:latin typeface="+mn-lt"/>
                <a:ea typeface="+mn-ea"/>
                <a:cs typeface="+mn-cs"/>
              </a:rPr>
              <a:t>rechts</a:t>
            </a:r>
            <a:r>
              <a:rPr lang="en-GB" sz="1200" i="0" kern="1200" dirty="0">
                <a:solidFill>
                  <a:schemeClr val="tx1"/>
                </a:solidFill>
                <a:effectLst/>
                <a:latin typeface="+mn-lt"/>
                <a:ea typeface="+mn-ea"/>
                <a:cs typeface="+mn-cs"/>
              </a:rPr>
              <a:t> [829], </a:t>
            </a:r>
            <a:r>
              <a:rPr lang="en-GB" sz="1200" i="0" kern="1200" dirty="0" err="1">
                <a:solidFill>
                  <a:schemeClr val="tx1"/>
                </a:solidFill>
                <a:effectLst/>
                <a:latin typeface="+mn-lt"/>
                <a:ea typeface="+mn-ea"/>
                <a:cs typeface="+mn-cs"/>
              </a:rPr>
              <a:t>acht</a:t>
            </a:r>
            <a:r>
              <a:rPr lang="en-GB" sz="1200" i="0" kern="1200" dirty="0">
                <a:solidFill>
                  <a:schemeClr val="tx1"/>
                </a:solidFill>
                <a:effectLst/>
                <a:latin typeface="+mn-lt"/>
                <a:ea typeface="+mn-ea"/>
                <a:cs typeface="+mn-cs"/>
              </a:rPr>
              <a:t> [645]</a:t>
            </a:r>
            <a:endParaRPr lang="en-GB" i="0" dirty="0"/>
          </a:p>
          <a:p>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sz="1200" b="0" i="0" kern="1200" dirty="0">
                <a:solidFill>
                  <a:schemeClr val="tx1"/>
                </a:solidFill>
                <a:effectLst/>
                <a:latin typeface="+mn-lt"/>
                <a:ea typeface="+mn-ea"/>
                <a:cs typeface="+mn-cs"/>
              </a:rPr>
              <a:t>Image by </a:t>
            </a:r>
            <a:r>
              <a:rPr lang="en-GB" sz="1200" b="0" i="0" u="sng" kern="1200" dirty="0">
                <a:solidFill>
                  <a:schemeClr val="tx1"/>
                </a:solidFill>
                <a:effectLst/>
                <a:latin typeface="+mn-lt"/>
                <a:ea typeface="+mn-ea"/>
                <a:cs typeface="+mn-cs"/>
                <a:hlinkClick r:id="rId3"/>
              </a:rPr>
              <a:t>Gordon Johnson</a:t>
            </a:r>
            <a:r>
              <a:rPr lang="en-GB" sz="1200" b="0" i="0" kern="1200" dirty="0">
                <a:solidFill>
                  <a:schemeClr val="tx1"/>
                </a:solidFill>
                <a:effectLst/>
                <a:latin typeface="+mn-lt"/>
                <a:ea typeface="+mn-ea"/>
                <a:cs typeface="+mn-cs"/>
              </a:rPr>
              <a:t> from </a:t>
            </a:r>
            <a:r>
              <a:rPr lang="en-GB" sz="1200" b="0" i="0" u="sng" kern="1200" dirty="0" err="1">
                <a:solidFill>
                  <a:schemeClr val="tx1"/>
                </a:solidFill>
                <a:effectLst/>
                <a:latin typeface="+mn-lt"/>
                <a:ea typeface="+mn-ea"/>
                <a:cs typeface="+mn-cs"/>
                <a:hlinkClick r:id="rId4"/>
              </a:rPr>
              <a:t>Pixabay</a:t>
            </a:r>
            <a:r>
              <a:rPr lang="en-GB" sz="1200" b="0" i="0" kern="1200" dirty="0">
                <a:solidFill>
                  <a:schemeClr val="tx1"/>
                </a:solidFill>
                <a:effectLst/>
                <a:latin typeface="+mn-lt"/>
                <a:ea typeface="+mn-ea"/>
                <a:cs typeface="+mn-cs"/>
              </a:rPr>
              <a:t> </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962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18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To revise prepositions taking R3 (dative) and R2 (accusative) articles, and adding </a:t>
            </a:r>
            <a:r>
              <a:rPr lang="en-GB" b="0" i="1" dirty="0" err="1"/>
              <a:t>laut</a:t>
            </a:r>
            <a:r>
              <a:rPr lang="en-GB" b="0" i="1" dirty="0"/>
              <a:t> </a:t>
            </a:r>
            <a:r>
              <a:rPr lang="en-GB" b="0" i="0" dirty="0"/>
              <a:t>and </a:t>
            </a:r>
            <a:r>
              <a:rPr lang="en-GB" b="0" i="1" dirty="0" err="1"/>
              <a:t>gegen</a:t>
            </a:r>
            <a:r>
              <a:rPr lang="en-GB" b="0" i="1" dirty="0"/>
              <a:t> </a:t>
            </a:r>
            <a:r>
              <a:rPr lang="en-GB" b="0" i="0" dirty="0"/>
              <a:t>to the respective groups.</a:t>
            </a:r>
            <a:r>
              <a:rPr lang="en-GB" dirty="0"/>
              <a:t/>
            </a:r>
            <a:br>
              <a:rPr lang="en-GB" dirty="0"/>
            </a:br>
            <a:r>
              <a:rPr lang="en-GB" dirty="0"/>
              <a:t/>
            </a:r>
            <a:br>
              <a:rPr lang="en-GB" dirty="0"/>
            </a:br>
            <a:r>
              <a:rPr lang="en-GB" b="1" baseline="0" dirty="0"/>
              <a:t>Word frequency of cognates used (1 is the most frequent word in German): </a:t>
            </a:r>
            <a:r>
              <a:rPr lang="en-GB" baseline="0" dirty="0"/>
              <a:t/>
            </a:r>
            <a:br>
              <a:rPr lang="en-GB" baseline="0" dirty="0"/>
            </a:br>
            <a:r>
              <a:rPr lang="en-GB" baseline="0" dirty="0"/>
              <a:t>Autor [723], Plan [954], </a:t>
            </a:r>
            <a:r>
              <a:rPr lang="en-GB" sz="1200" b="0" dirty="0" err="1">
                <a:solidFill>
                  <a:schemeClr val="bg1"/>
                </a:solidFill>
              </a:rPr>
              <a:t>Präposition</a:t>
            </a:r>
            <a:r>
              <a:rPr lang="en-GB" sz="1200" b="0" dirty="0">
                <a:solidFill>
                  <a:schemeClr val="bg1"/>
                </a:solidFill>
              </a:rPr>
              <a:t> [&gt;5000]</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br>
              <a:rPr lang="en-GB" i="1" dirty="0"/>
            </a:br>
            <a:endParaRPr lang="en-GB" i="1" dirty="0"/>
          </a:p>
          <a:p>
            <a:r>
              <a:rPr lang="en-GB" i="1" dirty="0"/>
              <a:t>Note: for any teachers who have previously taught </a:t>
            </a:r>
            <a:r>
              <a:rPr lang="en-GB" i="1" dirty="0" err="1"/>
              <a:t>laut</a:t>
            </a:r>
            <a:r>
              <a:rPr lang="en-GB" i="1" dirty="0"/>
              <a:t> + </a:t>
            </a:r>
            <a:r>
              <a:rPr lang="en-GB" i="1" dirty="0" err="1"/>
              <a:t>Genitiv</a:t>
            </a:r>
            <a:r>
              <a:rPr lang="en-GB" i="1" dirty="0"/>
              <a:t>, </a:t>
            </a:r>
            <a:r>
              <a:rPr lang="en-GB" i="1" dirty="0" err="1"/>
              <a:t>Duden</a:t>
            </a:r>
            <a:r>
              <a:rPr lang="en-GB" i="1" dirty="0"/>
              <a:t> lists it as with dative, also with genitive.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484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a:t>
            </a:r>
            <a:r>
              <a:rPr lang="en-GB" b="0" dirty="0"/>
              <a:t>for four slides</a:t>
            </a:r>
            <a:r>
              <a:rPr lang="en-GB" dirty="0"/>
              <a:t/>
            </a:r>
            <a:br>
              <a:rPr lang="en-GB" dirty="0"/>
            </a:br>
            <a:r>
              <a:rPr lang="en-GB" b="1" dirty="0"/>
              <a:t/>
            </a:r>
            <a:br>
              <a:rPr lang="en-GB" b="1" dirty="0"/>
            </a:br>
            <a:r>
              <a:rPr lang="en-GB" b="1" dirty="0"/>
              <a:t>Aim: </a:t>
            </a:r>
            <a:r>
              <a:rPr lang="en-GB" b="0" dirty="0"/>
              <a:t>Written recognition and production of articles, pronouns and possessive adjectives with </a:t>
            </a:r>
            <a:r>
              <a:rPr lang="en-GB" b="0" i="1" dirty="0" err="1"/>
              <a:t>gegen</a:t>
            </a:r>
            <a:r>
              <a:rPr lang="en-GB" b="0" i="1" dirty="0"/>
              <a:t> </a:t>
            </a:r>
            <a:r>
              <a:rPr lang="en-GB" b="0" i="0" dirty="0"/>
              <a:t>(Row 2, accusative) and </a:t>
            </a:r>
            <a:r>
              <a:rPr lang="en-GB" b="0" i="1" dirty="0" err="1"/>
              <a:t>laut</a:t>
            </a:r>
            <a:r>
              <a:rPr lang="en-GB" b="0" i="1" dirty="0"/>
              <a:t> </a:t>
            </a:r>
            <a:r>
              <a:rPr lang="en-GB" b="0" i="0" dirty="0"/>
              <a:t>(Row 3, dative); raising awareness of the semantic differences between </a:t>
            </a:r>
            <a:r>
              <a:rPr lang="en-GB" b="0" i="1" dirty="0" err="1"/>
              <a:t>gegen</a:t>
            </a:r>
            <a:r>
              <a:rPr lang="en-GB" b="0" i="1" dirty="0"/>
              <a:t> </a:t>
            </a:r>
            <a:r>
              <a:rPr lang="en-GB" b="0" i="0" dirty="0"/>
              <a:t>and </a:t>
            </a:r>
            <a:r>
              <a:rPr lang="en-GB" b="0" i="1" dirty="0" err="1"/>
              <a:t>laut</a:t>
            </a:r>
            <a:r>
              <a:rPr lang="en-GB" b="0" i="0" dirty="0"/>
              <a:t>.</a:t>
            </a:r>
            <a:r>
              <a:rPr lang="en-GB" dirty="0"/>
              <a:t/>
            </a:r>
            <a:br>
              <a:rPr lang="en-GB" dirty="0"/>
            </a:br>
            <a:r>
              <a:rPr lang="en-GB" dirty="0"/>
              <a:t/>
            </a:r>
            <a:br>
              <a:rPr lang="en-GB" dirty="0"/>
            </a:br>
            <a:r>
              <a:rPr lang="en-GB" b="1" dirty="0"/>
              <a:t>Procedure (part 1):</a:t>
            </a:r>
            <a:r>
              <a:rPr lang="en-GB" dirty="0"/>
              <a:t/>
            </a:r>
            <a:br>
              <a:rPr lang="en-GB" dirty="0"/>
            </a:br>
            <a:r>
              <a:rPr lang="en-GB" dirty="0"/>
              <a:t>1. Students read the sentences and decide, based on the case form of the word to the right of the gap, whether the missing word must be </a:t>
            </a:r>
            <a:r>
              <a:rPr lang="en-GB" i="1" dirty="0" err="1"/>
              <a:t>gegen</a:t>
            </a:r>
            <a:r>
              <a:rPr lang="en-GB" i="1" dirty="0"/>
              <a:t> </a:t>
            </a:r>
            <a:r>
              <a:rPr lang="en-GB" i="0" dirty="0"/>
              <a:t>or </a:t>
            </a:r>
            <a:r>
              <a:rPr lang="en-GB" i="1" dirty="0" err="1"/>
              <a:t>laut</a:t>
            </a:r>
            <a:r>
              <a:rPr lang="en-GB" i="0" dirty="0"/>
              <a:t>.</a:t>
            </a:r>
          </a:p>
          <a:p>
            <a:r>
              <a:rPr lang="en-GB" i="0" dirty="0"/>
              <a:t>2. Click to reveal answers.</a:t>
            </a:r>
          </a:p>
          <a:p>
            <a:r>
              <a:rPr lang="en-GB" i="0" dirty="0"/>
              <a:t>3. Students translate the sentences into English.</a:t>
            </a:r>
          </a:p>
          <a:p>
            <a:r>
              <a:rPr lang="en-GB" dirty="0"/>
              <a:t>4. Check translations on the following slide, and proceed to part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of unknown words (1 is the most frequent word in German): </a:t>
            </a:r>
            <a:r>
              <a:rPr lang="en-GB" baseline="0" dirty="0"/>
              <a:t/>
            </a:r>
            <a:br>
              <a:rPr lang="en-GB" baseline="0" dirty="0"/>
            </a:br>
            <a:r>
              <a:rPr lang="en-GB" sz="1200" kern="1200" dirty="0" err="1">
                <a:solidFill>
                  <a:schemeClr val="tx1"/>
                </a:solidFill>
                <a:effectLst/>
                <a:latin typeface="+mn-lt"/>
                <a:ea typeface="+mn-ea"/>
                <a:cs typeface="+mn-cs"/>
              </a:rPr>
              <a:t>klagen</a:t>
            </a:r>
            <a:r>
              <a:rPr lang="en-GB" sz="1200" kern="1200" dirty="0">
                <a:solidFill>
                  <a:schemeClr val="tx1"/>
                </a:solidFill>
                <a:effectLst/>
                <a:latin typeface="+mn-lt"/>
                <a:ea typeface="+mn-ea"/>
                <a:cs typeface="+mn-cs"/>
              </a:rPr>
              <a:t> [2787], </a:t>
            </a:r>
            <a:r>
              <a:rPr lang="en-GB" sz="1200" kern="1200" dirty="0" err="1">
                <a:solidFill>
                  <a:schemeClr val="tx1"/>
                </a:solidFill>
                <a:effectLst/>
                <a:latin typeface="+mn-lt"/>
                <a:ea typeface="+mn-ea"/>
                <a:cs typeface="+mn-cs"/>
              </a:rPr>
              <a:t>Kampf</a:t>
            </a:r>
            <a:r>
              <a:rPr lang="en-GB" sz="1200" kern="1200" dirty="0">
                <a:solidFill>
                  <a:schemeClr val="tx1"/>
                </a:solidFill>
                <a:effectLst/>
                <a:latin typeface="+mn-lt"/>
                <a:ea typeface="+mn-ea"/>
                <a:cs typeface="+mn-cs"/>
              </a:rPr>
              <a:t> [867], </a:t>
            </a:r>
            <a:r>
              <a:rPr lang="en-GB" sz="1200" kern="1200" dirty="0" err="1">
                <a:solidFill>
                  <a:schemeClr val="tx1"/>
                </a:solidFill>
                <a:effectLst/>
                <a:latin typeface="+mn-lt"/>
                <a:ea typeface="+mn-ea"/>
                <a:cs typeface="+mn-cs"/>
              </a:rPr>
              <a:t>Arbeiter</a:t>
            </a:r>
            <a:r>
              <a:rPr lang="en-GB" sz="1200" kern="1200" dirty="0">
                <a:solidFill>
                  <a:schemeClr val="tx1"/>
                </a:solidFill>
                <a:effectLst/>
                <a:latin typeface="+mn-lt"/>
                <a:ea typeface="+mn-ea"/>
                <a:cs typeface="+mn-cs"/>
              </a:rPr>
              <a:t> [2404]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German): </a:t>
            </a:r>
            <a:r>
              <a:rPr lang="en-GB" baseline="0" dirty="0"/>
              <a:t/>
            </a:r>
            <a:br>
              <a:rPr lang="en-GB" baseline="0" dirty="0"/>
            </a:br>
            <a:r>
              <a:rPr lang="en-GB" sz="1200" kern="1200" dirty="0">
                <a:solidFill>
                  <a:schemeClr val="tx1"/>
                </a:solidFill>
                <a:effectLst/>
                <a:latin typeface="+mn-lt"/>
                <a:ea typeface="+mn-ea"/>
                <a:cs typeface="+mn-cs"/>
              </a:rPr>
              <a:t>Manager [2174], Hacker [&gt;5000], </a:t>
            </a:r>
            <a:r>
              <a:rPr lang="en-GB" sz="1200" kern="1200" dirty="0" err="1">
                <a:solidFill>
                  <a:schemeClr val="tx1"/>
                </a:solidFill>
                <a:effectLst/>
                <a:latin typeface="+mn-lt"/>
                <a:ea typeface="+mn-ea"/>
                <a:cs typeface="+mn-cs"/>
              </a:rPr>
              <a:t>Politiker</a:t>
            </a:r>
            <a:r>
              <a:rPr lang="en-GB" sz="1200" kern="1200" dirty="0">
                <a:solidFill>
                  <a:schemeClr val="tx1"/>
                </a:solidFill>
                <a:effectLst/>
                <a:latin typeface="+mn-lt"/>
                <a:ea typeface="+mn-ea"/>
                <a:cs typeface="+mn-cs"/>
              </a:rPr>
              <a:t> [1140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185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757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ch</a:t>
            </a:r>
            <a:r>
              <a:rPr lang="en-GB" b="1" baseline="0" dirty="0"/>
              <a:t>] </a:t>
            </a:r>
            <a:r>
              <a:rPr lang="en-GB" baseline="0" dirty="0"/>
              <a:t>and then the </a:t>
            </a:r>
            <a:r>
              <a:rPr lang="en-GB" b="1" baseline="0" dirty="0"/>
              <a:t>source</a:t>
            </a:r>
            <a:r>
              <a:rPr lang="en-GB" baseline="0" dirty="0"/>
              <a:t> word again ‘</a:t>
            </a:r>
            <a:r>
              <a:rPr lang="en-GB" b="1" baseline="0" dirty="0"/>
              <a:t>Buch</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a:t>Buch </a:t>
            </a:r>
            <a:r>
              <a:rPr lang="en-GB" baseline="0" dirty="0"/>
              <a:t>[195]; </a:t>
            </a:r>
            <a:r>
              <a:rPr lang="en-GB" b="1" baseline="0" dirty="0" err="1"/>
              <a:t>machen</a:t>
            </a:r>
            <a:r>
              <a:rPr lang="en-GB" b="1" baseline="0" dirty="0"/>
              <a:t> </a:t>
            </a:r>
            <a:r>
              <a:rPr lang="en-GB" b="0" baseline="0" dirty="0"/>
              <a:t>[49]</a:t>
            </a:r>
            <a:r>
              <a:rPr lang="en-GB" baseline="0" dirty="0"/>
              <a:t> </a:t>
            </a:r>
            <a:r>
              <a:rPr lang="en-GB" b="1" baseline="0" dirty="0" err="1"/>
              <a:t>nochmal</a:t>
            </a:r>
            <a:r>
              <a:rPr lang="en-GB" baseline="0" dirty="0"/>
              <a:t> [773]; </a:t>
            </a:r>
            <a:r>
              <a:rPr lang="en-GB" b="1" baseline="0" dirty="0" err="1"/>
              <a:t>acht</a:t>
            </a:r>
            <a:r>
              <a:rPr lang="en-GB" b="1" baseline="0" dirty="0"/>
              <a:t> </a:t>
            </a:r>
            <a:r>
              <a:rPr lang="en-GB" baseline="0" dirty="0"/>
              <a:t>[458]; </a:t>
            </a:r>
            <a:r>
              <a:rPr lang="en-GB" b="1" baseline="0" dirty="0" err="1"/>
              <a:t>Fach</a:t>
            </a:r>
            <a:r>
              <a:rPr lang="en-GB" b="1" baseline="0" dirty="0"/>
              <a:t> </a:t>
            </a:r>
            <a:r>
              <a:rPr lang="en-GB" baseline="0" dirty="0"/>
              <a:t>[698]; </a:t>
            </a:r>
            <a:r>
              <a:rPr lang="en-GB" b="1" baseline="0" dirty="0"/>
              <a:t>Nacht </a:t>
            </a:r>
            <a:r>
              <a:rPr lang="en-GB" baseline="0" dirty="0"/>
              <a:t>[335].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761280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 (part 2):</a:t>
            </a:r>
            <a:r>
              <a:rPr lang="en-GB" dirty="0"/>
              <a:t/>
            </a:r>
            <a:br>
              <a:rPr lang="en-GB" dirty="0"/>
            </a:br>
            <a:r>
              <a:rPr lang="en-GB" dirty="0"/>
              <a:t>1. Students read the sentences and decide, based on the preposition, what the form of the missing word must be.</a:t>
            </a:r>
            <a:endParaRPr lang="en-GB" i="0" dirty="0"/>
          </a:p>
          <a:p>
            <a:r>
              <a:rPr lang="en-GB" i="0" dirty="0"/>
              <a:t>2. Click to reveal answers.</a:t>
            </a:r>
          </a:p>
          <a:p>
            <a:r>
              <a:rPr lang="en-GB" i="0" dirty="0"/>
              <a:t>3. Students translate the sentences into English.</a:t>
            </a:r>
          </a:p>
          <a:p>
            <a:r>
              <a:rPr lang="en-GB" dirty="0"/>
              <a:t>4. Check translations on the following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German): </a:t>
            </a:r>
            <a:r>
              <a:rPr lang="en-GB" baseline="0" dirty="0"/>
              <a:t/>
            </a:r>
            <a:br>
              <a:rPr lang="en-GB" baseline="0" dirty="0"/>
            </a:br>
            <a:r>
              <a:rPr lang="fr-FR" sz="1200" b="0" i="0" u="none" strike="noStrike" dirty="0" err="1">
                <a:solidFill>
                  <a:srgbClr val="000000"/>
                </a:solidFill>
                <a:effectLst/>
                <a:latin typeface="Century Gothic" panose="020B0502020202020204" pitchFamily="34" charset="0"/>
              </a:rPr>
              <a:t>Artikel</a:t>
            </a:r>
            <a:r>
              <a:rPr lang="fr-FR" dirty="0"/>
              <a:t> [1378]</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479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224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(8 slides)</a:t>
            </a:r>
            <a:r>
              <a:rPr lang="en-GB" dirty="0"/>
              <a:t/>
            </a:r>
            <a:br>
              <a:rPr lang="en-GB" dirty="0"/>
            </a:br>
            <a:r>
              <a:rPr lang="en-GB" b="1" dirty="0"/>
              <a:t/>
            </a:r>
            <a:br>
              <a:rPr lang="en-GB" b="1" dirty="0"/>
            </a:br>
            <a:r>
              <a:rPr lang="en-GB" b="1" dirty="0"/>
              <a:t>Aim: </a:t>
            </a:r>
            <a:r>
              <a:rPr lang="en-GB" b="0" dirty="0"/>
              <a:t>Oral production and aural comprehension of vocabulary (new and revisited) in context.</a:t>
            </a:r>
            <a:r>
              <a:rPr lang="en-GB" dirty="0"/>
              <a:t/>
            </a:r>
            <a:br>
              <a:rPr lang="en-GB" dirty="0"/>
            </a:br>
            <a:r>
              <a:rPr lang="en-GB" dirty="0"/>
              <a:t/>
            </a:r>
            <a:br>
              <a:rPr lang="en-GB" dirty="0"/>
            </a:br>
            <a:r>
              <a:rPr lang="en-GB" b="1" dirty="0"/>
              <a:t>Procedure:</a:t>
            </a:r>
            <a:r>
              <a:rPr lang="en-GB" dirty="0"/>
              <a:t/>
            </a:r>
            <a:br>
              <a:rPr lang="en-GB" dirty="0"/>
            </a:br>
            <a:r>
              <a:rPr lang="en-GB" dirty="0"/>
              <a:t>1. Student A copies the sentence (including the gap) and turns away from the board. </a:t>
            </a:r>
          </a:p>
          <a:p>
            <a:r>
              <a:rPr lang="en-GB" dirty="0"/>
              <a:t>2. On a click, the English translation of the missing word(s) appears. Student B reads the full headline out, including the German for the missing word.</a:t>
            </a:r>
          </a:p>
          <a:p>
            <a:r>
              <a:rPr lang="en-GB" dirty="0"/>
              <a:t>3. Student A writes they word they heard in the gap, and turns back to the board.</a:t>
            </a:r>
          </a:p>
          <a:p>
            <a:r>
              <a:rPr lang="en-GB" dirty="0"/>
              <a:t>4. On a second click, the translation is revealed.</a:t>
            </a:r>
          </a:p>
          <a:p>
            <a:r>
              <a:rPr lang="en-GB" dirty="0"/>
              <a:t>5. Students work together to guess the meaning of the headline. As these are authentic news headlines, some of the words are unknown. The teachers can choose to display as many or as few of the suggested pictorial hints as necessary to help students (simply delete as desired).</a:t>
            </a:r>
          </a:p>
          <a:p>
            <a:r>
              <a:rPr lang="en-GB" dirty="0"/>
              <a:t>6. Translation revealed on a third click.</a:t>
            </a:r>
          </a:p>
          <a:p>
            <a:r>
              <a:rPr lang="en-GB" dirty="0"/>
              <a:t>7. Students swap roles.</a:t>
            </a:r>
          </a:p>
          <a:p>
            <a:r>
              <a:rPr lang="en-GB" dirty="0"/>
              <a:t>8. Repeat steps 1-7 for the rest of the activity.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unknown words (1 is the most frequent word in German): </a:t>
            </a:r>
            <a:r>
              <a:rPr lang="en-GB" baseline="0" dirty="0"/>
              <a:t/>
            </a:r>
            <a:br>
              <a:rPr lang="en-GB" baseline="0" dirty="0"/>
            </a:br>
            <a:r>
              <a:rPr lang="en-GB" baseline="0" dirty="0" err="1"/>
              <a:t>verlieren</a:t>
            </a:r>
            <a:r>
              <a:rPr lang="en-GB" baseline="0" dirty="0"/>
              <a:t> [313]</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r>
              <a:rPr lang="en-GB" b="1" dirty="0"/>
              <a:t>Source:</a:t>
            </a:r>
          </a:p>
          <a:p>
            <a:r>
              <a:rPr lang="en-GB" dirty="0"/>
              <a:t>https://www.ndr.de/nachrichten/niedersachsen/hannover_weser-leinegebiet/TUI-verliert-14-Milliarden-Euro-durch-Corona,tui560.html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German): </a:t>
            </a:r>
            <a:r>
              <a:rPr lang="en-GB" baseline="0" dirty="0"/>
              <a:t/>
            </a:r>
            <a:br>
              <a:rPr lang="en-GB" baseline="0" dirty="0"/>
            </a:br>
            <a:r>
              <a:rPr lang="en-GB" baseline="0" dirty="0"/>
              <a:t>Hacker [&gt;5000]</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r>
              <a:rPr lang="en-GB" b="1" dirty="0"/>
              <a:t>Source:</a:t>
            </a:r>
          </a:p>
          <a:p>
            <a:r>
              <a:rPr lang="en-GB" dirty="0"/>
              <a:t>https://www.swp.de/panorama/wie-schuetze-ich-meine-daten_-23681309.html</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731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Source: </a:t>
            </a:r>
          </a:p>
          <a:p>
            <a:r>
              <a:rPr lang="en-GB" dirty="0"/>
              <a:t>https://omr.com/de/1-mann-unternehmen-millionen-umsatz-neu/</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0532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words (1 is the most frequent word in German): </a:t>
            </a:r>
            <a:r>
              <a:rPr lang="en-GB" baseline="0" dirty="0"/>
              <a:t/>
            </a:r>
            <a:br>
              <a:rPr lang="en-GB" baseline="0" dirty="0"/>
            </a:br>
            <a:r>
              <a:rPr lang="en-GB" baseline="0" dirty="0"/>
              <a:t>Tristesse [&gt;5000]</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German): </a:t>
            </a:r>
            <a:r>
              <a:rPr lang="en-GB" baseline="0" dirty="0"/>
              <a:t/>
            </a:r>
            <a:br>
              <a:rPr lang="en-GB" baseline="0" dirty="0"/>
            </a:br>
            <a:r>
              <a:rPr lang="en-GB" baseline="0" dirty="0"/>
              <a:t>Graffiti [&gt;5000]</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r>
              <a:rPr lang="en-GB" b="1" dirty="0"/>
              <a:t>Source:</a:t>
            </a:r>
          </a:p>
          <a:p>
            <a:r>
              <a:rPr lang="en-GB" dirty="0"/>
              <a:t>https://www.zdf.de/nachrichten/heute-journal/mannheim-graffiti-gegen-tristesse-100.html</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23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words (1 is the most frequent word in German): </a:t>
            </a:r>
            <a:r>
              <a:rPr lang="en-GB" baseline="0" dirty="0"/>
              <a:t/>
            </a:r>
            <a:br>
              <a:rPr lang="en-GB" baseline="0" dirty="0"/>
            </a:br>
            <a:r>
              <a:rPr lang="en-GB" baseline="0" dirty="0"/>
              <a:t>Hass [3155]</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r>
              <a:rPr lang="en-GB" b="1" dirty="0"/>
              <a:t>Source:</a:t>
            </a:r>
          </a:p>
          <a:p>
            <a:r>
              <a:rPr lang="en-GB" dirty="0"/>
              <a:t>https://www.zdf.de/nachrichten/heute/ministerin-lambrecht-legt-gesetz-gegen-hatespeech-vor-100.html</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7359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words (1 is the most frequent word in German): </a:t>
            </a:r>
            <a:r>
              <a:rPr lang="en-GB" baseline="0" dirty="0"/>
              <a:t/>
            </a:r>
            <a:br>
              <a:rPr lang="en-GB" baseline="0" dirty="0"/>
            </a:br>
            <a:r>
              <a:rPr kumimoji="0" lang="en-GB" sz="1200" b="0" i="0" u="none" strike="noStrike" kern="1200" cap="none" spc="0" normalizeH="0" baseline="0" noProof="0" dirty="0" err="1">
                <a:ln>
                  <a:noFill/>
                </a:ln>
                <a:solidFill>
                  <a:srgbClr val="FF6600"/>
                </a:solidFill>
                <a:effectLst/>
                <a:uLnTx/>
                <a:uFillTx/>
                <a:latin typeface="Century Gothic" panose="020F0302020204030204"/>
                <a:ea typeface="+mn-ea"/>
                <a:cs typeface="+mn-cs"/>
              </a:rPr>
              <a:t>überall</a:t>
            </a:r>
            <a:r>
              <a:rPr kumimoji="0" lang="en-GB" sz="1200" b="0" i="0" u="none" strike="noStrike" kern="1200" cap="none" spc="0" normalizeH="0" baseline="0" noProof="0" dirty="0">
                <a:ln>
                  <a:noFill/>
                </a:ln>
                <a:solidFill>
                  <a:srgbClr val="FF6600"/>
                </a:solidFill>
                <a:effectLst/>
                <a:uLnTx/>
                <a:uFillTx/>
                <a:latin typeface="Century Gothic" panose="020F0302020204030204"/>
                <a:ea typeface="+mn-ea"/>
                <a:cs typeface="+mn-cs"/>
              </a:rPr>
              <a:t> [757]</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German): </a:t>
            </a:r>
            <a:r>
              <a:rPr lang="en-GB" baseline="0" dirty="0"/>
              <a:t/>
            </a:r>
            <a:br>
              <a:rPr lang="en-GB" baseline="0" dirty="0"/>
            </a:br>
            <a:r>
              <a:rPr lang="en-GB" baseline="0" dirty="0" err="1"/>
              <a:t>Sexismus</a:t>
            </a:r>
            <a:r>
              <a:rPr lang="en-GB" baseline="0" dirty="0"/>
              <a:t> [&gt;5000</a:t>
            </a:r>
            <a:r>
              <a:rPr lang="en-GB" b="0" baseline="0" dirty="0"/>
              <a:t>], </a:t>
            </a:r>
            <a:r>
              <a:rPr kumimoji="0" lang="en-GB" sz="1200" b="0" i="0" u="none" strike="noStrike" kern="1200" cap="none" spc="0" normalizeH="0" baseline="0" noProof="0" dirty="0" err="1">
                <a:ln>
                  <a:noFill/>
                </a:ln>
                <a:solidFill>
                  <a:srgbClr val="FF6600"/>
                </a:solidFill>
                <a:effectLst/>
                <a:uLnTx/>
                <a:uFillTx/>
                <a:latin typeface="Century Gothic" panose="020F0302020204030204"/>
                <a:ea typeface="+mn-ea"/>
                <a:cs typeface="+mn-cs"/>
              </a:rPr>
              <a:t>nackt</a:t>
            </a:r>
            <a:r>
              <a:rPr kumimoji="0" lang="en-GB" sz="1200" b="0" i="0" u="none" strike="noStrike" kern="1200" cap="none" spc="0" normalizeH="0" baseline="0" noProof="0" dirty="0">
                <a:ln>
                  <a:noFill/>
                </a:ln>
                <a:solidFill>
                  <a:srgbClr val="FF6600"/>
                </a:solidFill>
                <a:effectLst/>
                <a:uLnTx/>
                <a:uFillTx/>
                <a:latin typeface="Century Gothic" panose="020F0302020204030204"/>
                <a:ea typeface="+mn-ea"/>
                <a:cs typeface="+mn-cs"/>
              </a:rPr>
              <a:t> [1979]</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r>
              <a:rPr lang="en-GB" b="1" dirty="0"/>
              <a:t>Source:</a:t>
            </a:r>
          </a:p>
          <a:p>
            <a:r>
              <a:rPr lang="en-GB" dirty="0"/>
              <a:t>https://www.spiegel.de/kultur/sexismus-warum-haengen-ueberall-nackte-frauen-im-museum-a-00000000-0003-0001-0000-000002065274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312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words (1 is the most frequent word in German): </a:t>
            </a:r>
            <a:r>
              <a:rPr lang="en-GB" baseline="0" dirty="0"/>
              <a:t/>
            </a:r>
            <a:br>
              <a:rPr lang="en-GB" baseline="0" dirty="0"/>
            </a:br>
            <a:r>
              <a:rPr lang="en-GB" baseline="0" dirty="0"/>
              <a:t>Krieg [576]</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German): </a:t>
            </a:r>
            <a:r>
              <a:rPr lang="en-GB" baseline="0" dirty="0"/>
              <a:t/>
            </a:r>
            <a:br>
              <a:rPr lang="en-GB" baseline="0" dirty="0"/>
            </a:br>
            <a:r>
              <a:rPr lang="en-GB" baseline="0" dirty="0" err="1"/>
              <a:t>Natur</a:t>
            </a:r>
            <a:r>
              <a:rPr lang="en-GB" baseline="0" dirty="0"/>
              <a:t> [740]</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r>
              <a:rPr lang="en-GB" b="1" dirty="0"/>
              <a:t>Source:</a:t>
            </a:r>
          </a:p>
          <a:p>
            <a:r>
              <a:rPr lang="en-GB" dirty="0"/>
              <a:t>https://www.nachrichten.at/politik/aussenpolitik/-gegen-die-natur-klare-worte-zum-auftakt-des-un-klimagipfels;art391,3195229</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4972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words (1 is the most frequent word in German): </a:t>
            </a:r>
            <a:r>
              <a:rPr lang="en-GB" baseline="0" dirty="0"/>
              <a:t/>
            </a:r>
            <a:br>
              <a:rPr lang="en-GB" baseline="0" dirty="0"/>
            </a:br>
            <a:r>
              <a:rPr lang="en-GB" baseline="0" dirty="0" err="1"/>
              <a:t>Buchstabe</a:t>
            </a:r>
            <a:r>
              <a:rPr lang="en-GB" baseline="0" dirty="0"/>
              <a:t> [2906], </a:t>
            </a:r>
            <a:r>
              <a:rPr lang="en-GB" baseline="0" dirty="0" err="1"/>
              <a:t>Nutzer</a:t>
            </a:r>
            <a:r>
              <a:rPr lang="en-GB" baseline="0" dirty="0"/>
              <a:t> [2941], </a:t>
            </a:r>
            <a:r>
              <a:rPr lang="en-GB" baseline="0" dirty="0" err="1"/>
              <a:t>Nachricht</a:t>
            </a:r>
            <a:r>
              <a:rPr lang="en-GB" baseline="0" dirty="0"/>
              <a:t> [1219], </a:t>
            </a:r>
            <a:r>
              <a:rPr kumimoji="0" lang="fr-FR" sz="1200" b="0" i="0" u="none" strike="noStrike" kern="1200" cap="none" spc="0" normalizeH="0" baseline="0" noProof="0" dirty="0" err="1">
                <a:ln>
                  <a:noFill/>
                </a:ln>
                <a:solidFill>
                  <a:prstClr val="white"/>
                </a:solidFill>
                <a:effectLst/>
                <a:uLnTx/>
                <a:uFillTx/>
                <a:latin typeface="Century Gothic" panose="020F0302020204030204"/>
                <a:ea typeface="+mn-ea"/>
                <a:cs typeface="+mn-cs"/>
              </a:rPr>
              <a:t>aufsprechen</a:t>
            </a:r>
            <a:r>
              <a:rPr kumimoji="0" lang="fr-FR" sz="1200" b="0" i="0" u="none" strike="noStrike" kern="1200" cap="none" spc="0" normalizeH="0" baseline="0" noProof="0" dirty="0">
                <a:ln>
                  <a:noFill/>
                </a:ln>
                <a:solidFill>
                  <a:prstClr val="white"/>
                </a:solidFill>
                <a:effectLst/>
                <a:uLnTx/>
                <a:uFillTx/>
                <a:latin typeface="Century Gothic" panose="020F0302020204030204"/>
                <a:ea typeface="+mn-ea"/>
                <a:cs typeface="+mn-cs"/>
              </a:rPr>
              <a:t> [&gt;5000]</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r>
              <a:rPr lang="en-GB" b="1" dirty="0"/>
              <a:t>Source:</a:t>
            </a:r>
          </a:p>
          <a:p>
            <a:r>
              <a:rPr lang="en-GB" dirty="0"/>
              <a:t>https://www.muensterschezeitung.de/Leben-und-Erleben/Ratgeber/Digitales/3304472-Stimme-statt-Buchstaben-Sprachnachrichten-sind-beliebt</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95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Timing: 1 minute</a:t>
            </a:r>
          </a:p>
          <a:p>
            <a:endParaRPr lang="fr-FR" b="0" dirty="0"/>
          </a:p>
          <a:p>
            <a:r>
              <a:rPr lang="fr-FR" b="1" dirty="0"/>
              <a:t>Aim:</a:t>
            </a:r>
            <a:r>
              <a:rPr lang="fr-FR" b="0" dirty="0"/>
              <a:t> </a:t>
            </a:r>
            <a:r>
              <a:rPr lang="fr-FR" b="0" dirty="0" err="1"/>
              <a:t>Getting</a:t>
            </a:r>
            <a:r>
              <a:rPr lang="fr-FR" b="0" dirty="0"/>
              <a:t> to know Katrin</a:t>
            </a:r>
            <a:br>
              <a:rPr lang="fr-FR" b="0" dirty="0"/>
            </a:br>
            <a:r>
              <a:rPr lang="fr-FR" b="0" dirty="0"/>
              <a:t/>
            </a:r>
            <a:br>
              <a:rPr lang="fr-FR" b="0" dirty="0"/>
            </a:br>
            <a:r>
              <a:rPr lang="fr-FR" b="1" dirty="0"/>
              <a:t>Note: </a:t>
            </a:r>
            <a:r>
              <a:rPr lang="fr-FR" b="0" dirty="0" err="1"/>
              <a:t>Students</a:t>
            </a:r>
            <a:r>
              <a:rPr lang="fr-FR" b="0" dirty="0"/>
              <a:t> </a:t>
            </a:r>
            <a:r>
              <a:rPr lang="fr-FR" b="0" dirty="0" err="1"/>
              <a:t>learnt</a:t>
            </a:r>
            <a:r>
              <a:rPr lang="fr-FR" b="0" dirty="0"/>
              <a:t> </a:t>
            </a:r>
            <a:r>
              <a:rPr lang="fr-FR" b="0" i="1" dirty="0" err="1"/>
              <a:t>Anwalt</a:t>
            </a:r>
            <a:r>
              <a:rPr lang="fr-FR" b="0" dirty="0"/>
              <a:t> last </a:t>
            </a:r>
            <a:r>
              <a:rPr lang="fr-FR" b="0" dirty="0" err="1"/>
              <a:t>week</a:t>
            </a:r>
            <a:r>
              <a:rPr lang="fr-FR" b="0" dirty="0"/>
              <a:t>, and have been </a:t>
            </a:r>
            <a:r>
              <a:rPr lang="fr-FR" b="0" dirty="0" err="1"/>
              <a:t>introduced</a:t>
            </a:r>
            <a:r>
              <a:rPr lang="fr-FR" b="0" dirty="0"/>
              <a:t> to the</a:t>
            </a:r>
            <a:r>
              <a:rPr lang="fr-FR" b="0" baseline="0" dirty="0"/>
              <a:t> pattern of </a:t>
            </a:r>
            <a:r>
              <a:rPr lang="fr-FR" b="0" baseline="0" dirty="0" err="1"/>
              <a:t>feminisation</a:t>
            </a:r>
            <a:r>
              <a:rPr lang="fr-FR" b="0" baseline="0" dirty="0"/>
              <a:t> of </a:t>
            </a:r>
            <a:r>
              <a:rPr lang="fr-FR" b="0" baseline="0" dirty="0" err="1"/>
              <a:t>person</a:t>
            </a:r>
            <a:r>
              <a:rPr lang="fr-FR" b="0" baseline="0" dirty="0"/>
              <a:t> </a:t>
            </a:r>
            <a:r>
              <a:rPr lang="fr-FR" b="0" baseline="0" dirty="0" err="1"/>
              <a:t>nouns</a:t>
            </a:r>
            <a:r>
              <a:rPr lang="fr-FR" b="0" baseline="0" dirty="0"/>
              <a:t>.  </a:t>
            </a:r>
            <a:r>
              <a:rPr lang="fr-FR" b="0" baseline="0" dirty="0" err="1"/>
              <a:t>However</a:t>
            </a:r>
            <a:r>
              <a:rPr lang="fr-FR" b="0" baseline="0" dirty="0"/>
              <a:t>, </a:t>
            </a:r>
            <a:r>
              <a:rPr lang="fr-FR" b="0" baseline="0" dirty="0" err="1"/>
              <a:t>it</a:t>
            </a:r>
            <a:r>
              <a:rPr lang="fr-FR" b="0" baseline="0" dirty="0"/>
              <a:t> </a:t>
            </a:r>
            <a:r>
              <a:rPr lang="fr-FR" b="0" baseline="0" dirty="0" err="1"/>
              <a:t>is</a:t>
            </a:r>
            <a:r>
              <a:rPr lang="fr-FR" b="0" baseline="0" dirty="0"/>
              <a:t> </a:t>
            </a:r>
            <a:r>
              <a:rPr lang="fr-FR" b="0" baseline="0" dirty="0" err="1"/>
              <a:t>still</a:t>
            </a:r>
            <a:r>
              <a:rPr lang="fr-FR" b="0" baseline="0" dirty="0"/>
              <a:t> </a:t>
            </a:r>
            <a:r>
              <a:rPr lang="fr-FR" b="0" baseline="0" dirty="0" err="1"/>
              <a:t>worth</a:t>
            </a:r>
            <a:r>
              <a:rPr lang="fr-FR" b="0" baseline="0" dirty="0"/>
              <a:t> </a:t>
            </a:r>
            <a:r>
              <a:rPr lang="fr-FR" b="0" baseline="0" dirty="0" err="1"/>
              <a:t>drawing</a:t>
            </a:r>
            <a:r>
              <a:rPr lang="fr-FR" b="0" baseline="0" dirty="0"/>
              <a:t> attention to the </a:t>
            </a:r>
            <a:r>
              <a:rPr lang="fr-FR" b="0" baseline="0" dirty="0" err="1"/>
              <a:t>pronunciation</a:t>
            </a:r>
            <a:r>
              <a:rPr lang="fr-FR" b="0" baseline="0" dirty="0"/>
              <a:t> change [a] </a:t>
            </a:r>
            <a:r>
              <a:rPr lang="fr-FR" b="0" baseline="0" dirty="0">
                <a:sym typeface="Wingdings" panose="05000000000000000000" pitchFamily="2" charset="2"/>
              </a:rPr>
              <a:t> [ä]</a:t>
            </a:r>
            <a:r>
              <a:rPr lang="fr-FR" b="0" baseline="0" dirty="0"/>
              <a:t> and </a:t>
            </a:r>
            <a:r>
              <a:rPr lang="fr-FR" b="0" baseline="0" dirty="0" err="1"/>
              <a:t>practising</a:t>
            </a:r>
            <a:r>
              <a:rPr lang="fr-FR" b="0" baseline="0" dirty="0"/>
              <a:t> </a:t>
            </a:r>
            <a:r>
              <a:rPr lang="fr-FR" b="0" baseline="0" dirty="0" err="1"/>
              <a:t>this</a:t>
            </a:r>
            <a:r>
              <a:rPr lang="fr-FR" b="0" baseline="0" dirty="0"/>
              <a:t>.</a:t>
            </a:r>
            <a:endParaRPr lang="fr-FR" b="0" dirty="0"/>
          </a:p>
          <a:p>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aseline="0" dirty="0" err="1"/>
              <a:t>Strafrecht</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fr-FR"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9792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increasing students’ </a:t>
            </a:r>
            <a:r>
              <a:rPr lang="en-GB" b="0" i="0" dirty="0">
                <a:solidFill>
                  <a:srgbClr val="5F6368"/>
                </a:solidFill>
                <a:effectLst/>
                <a:latin typeface="arial" panose="020B0604020202020204" pitchFamily="34" charset="0"/>
              </a:rPr>
              <a:t>vocabulary coverage</a:t>
            </a:r>
            <a:r>
              <a:rPr lang="en-GB" b="0" i="0" dirty="0">
                <a:solidFill>
                  <a:srgbClr val="4D5156"/>
                </a:solidFill>
                <a:effectLst/>
                <a:latin typeface="arial" panose="020B0604020202020204" pitchFamily="34" charset="0"/>
              </a:rPr>
              <a:t> for comprehension of texts; to encourage students to think more broadly about vocabulary; </a:t>
            </a:r>
            <a:r>
              <a:rPr lang="en-GB" b="0" dirty="0"/>
              <a:t>inference of second (related) meanings of known words by drawing on existing knowledge; priming students for recognising these words in short texts.</a:t>
            </a:r>
            <a:r>
              <a:rPr lang="en-GB" dirty="0"/>
              <a:t/>
            </a:r>
            <a:br>
              <a:rPr lang="en-GB" dirty="0"/>
            </a:br>
            <a:r>
              <a:rPr lang="en-GB" dirty="0"/>
              <a:t/>
            </a:r>
            <a:br>
              <a:rPr lang="en-GB" dirty="0"/>
            </a:br>
            <a:r>
              <a:rPr lang="en-GB" b="1" dirty="0"/>
              <a:t>Procedure:</a:t>
            </a:r>
            <a:r>
              <a:rPr lang="en-GB" dirty="0"/>
              <a:t/>
            </a:r>
            <a:br>
              <a:rPr lang="en-GB" dirty="0"/>
            </a:br>
            <a:r>
              <a:rPr lang="en-GB" dirty="0"/>
              <a:t>1. Students read the word in bold, and decide which of the four options it most resembles.</a:t>
            </a:r>
          </a:p>
          <a:p>
            <a:r>
              <a:rPr lang="en-GB" dirty="0"/>
              <a:t>2. If students need a bit of extra help, clues to help them think creatively about known words appear on clicks.</a:t>
            </a:r>
          </a:p>
          <a:p>
            <a:r>
              <a:rPr lang="en-GB" dirty="0"/>
              <a:t>3. Answers revealed on clicks.</a:t>
            </a:r>
            <a:br>
              <a:rPr lang="en-GB" dirty="0"/>
            </a:br>
            <a:r>
              <a:rPr lang="en-GB" dirty="0"/>
              <a:t/>
            </a:r>
            <a:br>
              <a:rPr lang="en-GB" dirty="0"/>
            </a:br>
            <a:r>
              <a:rPr lang="en-GB" b="1" baseline="0" dirty="0"/>
              <a:t>Word frequency of unknown words (1 is the most frequent word in German): </a:t>
            </a:r>
            <a:r>
              <a:rPr lang="en-GB" baseline="0" dirty="0"/>
              <a:t/>
            </a:r>
            <a:br>
              <a:rPr lang="en-GB" baseline="0" dirty="0"/>
            </a:br>
            <a:r>
              <a:rPr lang="en-GB" baseline="0" dirty="0" err="1"/>
              <a:t>Gewinn</a:t>
            </a:r>
            <a:r>
              <a:rPr lang="en-GB" baseline="0" dirty="0"/>
              <a:t> [985], </a:t>
            </a:r>
            <a:r>
              <a:rPr lang="en-GB" baseline="0" dirty="0" err="1"/>
              <a:t>verkaufen</a:t>
            </a:r>
            <a:r>
              <a:rPr lang="en-GB" baseline="0" dirty="0"/>
              <a:t> [721], Alter [775], manche [433], </a:t>
            </a:r>
            <a:r>
              <a:rPr lang="en-GB" baseline="0" dirty="0" err="1"/>
              <a:t>Erlaubnis</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2489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r>
              <a:rPr lang="en-GB" dirty="0"/>
              <a:t/>
            </a:r>
            <a:br>
              <a:rPr lang="en-GB" dirty="0"/>
            </a:br>
            <a:r>
              <a:rPr lang="en-GB" b="1" dirty="0"/>
              <a:t/>
            </a:r>
            <a:br>
              <a:rPr lang="en-GB" b="1" dirty="0"/>
            </a:br>
            <a:r>
              <a:rPr lang="en-GB" b="1" dirty="0"/>
              <a:t>Aim: </a:t>
            </a:r>
            <a:r>
              <a:rPr lang="en-GB" sz="1200" b="0" i="0" kern="120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o </a:t>
            </a:r>
            <a:r>
              <a:rPr lang="es-ES" sz="1200" kern="1200" dirty="0" err="1">
                <a:solidFill>
                  <a:schemeClr val="tx1"/>
                </a:solidFill>
                <a:effectLst/>
                <a:latin typeface="+mn-lt"/>
                <a:ea typeface="+mn-ea"/>
                <a:cs typeface="+mn-cs"/>
              </a:rPr>
              <a:t>predict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some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content</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second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text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lesson</a:t>
            </a:r>
            <a:r>
              <a:rPr lang="es-ES" sz="1200" kern="120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o support understanding of relevant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vocabulary.</a:t>
            </a:r>
            <a:r>
              <a:rPr lang="en-GB" dirty="0"/>
              <a:t/>
            </a:r>
            <a:br>
              <a:rPr lang="en-GB" dirty="0"/>
            </a:br>
            <a:r>
              <a:rPr lang="en-GB" dirty="0"/>
              <a:t/>
            </a:r>
            <a:br>
              <a:rPr lang="en-GB" dirty="0"/>
            </a:br>
            <a:r>
              <a:rPr lang="en-GB" b="1" dirty="0"/>
              <a:t>Procedure:</a:t>
            </a:r>
            <a:r>
              <a:rPr lang="en-GB" dirty="0"/>
              <a:t/>
            </a:r>
            <a:br>
              <a:rPr lang="en-GB" dirty="0"/>
            </a:br>
            <a:r>
              <a:rPr lang="en-GB" dirty="0"/>
              <a:t>1. Check students understand the task rubric. They have not yet encountered the word </a:t>
            </a:r>
            <a:r>
              <a:rPr lang="en-GB" sz="1200" b="0" i="1" dirty="0" err="1">
                <a:solidFill>
                  <a:schemeClr val="bg1"/>
                </a:solidFill>
              </a:rPr>
              <a:t>möglich</a:t>
            </a:r>
            <a:r>
              <a:rPr lang="en-GB" sz="1200" b="0" i="1" dirty="0">
                <a:solidFill>
                  <a:schemeClr val="bg1"/>
                </a:solidFill>
              </a:rPr>
              <a:t> </a:t>
            </a:r>
            <a:r>
              <a:rPr lang="en-GB" sz="1200" b="0" i="0" dirty="0">
                <a:solidFill>
                  <a:schemeClr val="bg1"/>
                </a:solidFill>
              </a:rPr>
              <a:t>but should be able to work out the meaning from their knowledge of </a:t>
            </a:r>
            <a:r>
              <a:rPr lang="en-GB" sz="1200" b="0" i="1" dirty="0" err="1">
                <a:solidFill>
                  <a:schemeClr val="bg1"/>
                </a:solidFill>
              </a:rPr>
              <a:t>unmöglich</a:t>
            </a:r>
            <a:r>
              <a:rPr lang="en-GB" sz="1200" b="0" i="1" dirty="0">
                <a:solidFill>
                  <a:schemeClr val="bg1"/>
                </a:solidFill>
              </a:rPr>
              <a:t> </a:t>
            </a:r>
            <a:r>
              <a:rPr lang="en-GB" sz="1200" b="0" i="0" dirty="0">
                <a:solidFill>
                  <a:schemeClr val="bg1"/>
                </a:solidFill>
              </a:rPr>
              <a:t>and the meaning of the </a:t>
            </a:r>
            <a:r>
              <a:rPr lang="en-GB" sz="1200" b="0" i="1" dirty="0">
                <a:solidFill>
                  <a:schemeClr val="bg1"/>
                </a:solidFill>
              </a:rPr>
              <a:t>un- </a:t>
            </a:r>
            <a:r>
              <a:rPr lang="en-GB" sz="1200" b="0" i="0" dirty="0">
                <a:solidFill>
                  <a:schemeClr val="bg1"/>
                </a:solidFill>
              </a:rPr>
              <a:t>prefix.</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read the sentences and decide whether they think the information they contain is possible (</a:t>
            </a:r>
            <a:r>
              <a:rPr lang="en-GB" sz="1200" b="0" i="1" dirty="0" err="1">
                <a:solidFill>
                  <a:schemeClr val="bg1"/>
                </a:solidFill>
              </a:rPr>
              <a:t>möglich</a:t>
            </a:r>
            <a:r>
              <a:rPr lang="en-GB" i="0" dirty="0"/>
              <a:t>) or impossible (</a:t>
            </a:r>
            <a:r>
              <a:rPr lang="en-GB" i="1" dirty="0" err="1"/>
              <a:t>un</a:t>
            </a:r>
            <a:r>
              <a:rPr lang="en-GB" sz="1200" b="0" i="1" dirty="0" err="1">
                <a:solidFill>
                  <a:schemeClr val="bg1"/>
                </a:solidFill>
              </a:rPr>
              <a:t>möglich</a:t>
            </a:r>
            <a:r>
              <a:rPr lang="en-GB" i="0" dirty="0"/>
              <a:t>).</a:t>
            </a:r>
            <a:r>
              <a:rPr lang="en-GB" dirty="0"/>
              <a:t/>
            </a:r>
            <a:br>
              <a:rPr lang="en-GB" dirty="0"/>
            </a:br>
            <a:endParaRPr lang="en-GB" dirty="0"/>
          </a:p>
          <a:p>
            <a:r>
              <a:rPr lang="en-GB" b="1" baseline="0" dirty="0"/>
              <a:t>Word frequency of unknown words (1 is the most frequent word in German): </a:t>
            </a:r>
            <a:r>
              <a:rPr lang="en-GB" baseline="0" dirty="0"/>
              <a:t/>
            </a:r>
            <a:br>
              <a:rPr lang="en-GB" baseline="0" dirty="0"/>
            </a:br>
            <a:r>
              <a:rPr lang="en-GB" baseline="0" dirty="0"/>
              <a:t>Information [465], </a:t>
            </a:r>
            <a:r>
              <a:rPr lang="en-US" sz="1200" dirty="0" err="1">
                <a:solidFill>
                  <a:srgbClr val="4472C4">
                    <a:lumMod val="50000"/>
                  </a:srgbClr>
                </a:solidFill>
              </a:rPr>
              <a:t>unmöglich</a:t>
            </a:r>
            <a:r>
              <a:rPr lang="en-US" sz="1200" dirty="0">
                <a:solidFill>
                  <a:srgbClr val="4472C4">
                    <a:lumMod val="50000"/>
                  </a:srgbClr>
                </a:solidFill>
              </a:rPr>
              <a:t> [1759],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sammeln</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[1219],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löschen [3433], </a:t>
            </a:r>
            <a:r>
              <a:rPr lang="fr-FR" sz="1800" dirty="0" err="1">
                <a:solidFill>
                  <a:srgbClr val="FFA500"/>
                </a:solidFill>
                <a:effectLst/>
              </a:rPr>
              <a:t>Erlaubnis</a:t>
            </a:r>
            <a:r>
              <a:rPr lang="fr-FR" sz="1800" dirty="0">
                <a:solidFill>
                  <a:srgbClr val="FFA500"/>
                </a:solidFill>
                <a:effectLst/>
              </a:rPr>
              <a:t> [&gt;5000]</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German): </a:t>
            </a:r>
            <a:r>
              <a:rPr lang="en-GB" baseline="0" dirty="0"/>
              <a:t/>
            </a:r>
            <a:br>
              <a:rPr lang="en-GB" baseline="0" dirty="0"/>
            </a:br>
            <a:r>
              <a:rPr lang="en-GB" baseline="0" dirty="0"/>
              <a:t>Hacker [&gt;5000], </a:t>
            </a:r>
            <a:r>
              <a:rPr lang="fr-FR" sz="1800" b="0" i="0" u="none" strike="noStrike" dirty="0">
                <a:solidFill>
                  <a:srgbClr val="000000"/>
                </a:solidFill>
                <a:effectLst/>
                <a:latin typeface="Century Gothic" panose="020B0502020202020204" pitchFamily="34" charset="0"/>
              </a:rPr>
              <a:t>Person</a:t>
            </a:r>
            <a:r>
              <a:rPr lang="fr-FR" dirty="0"/>
              <a:t> [357], Profit [&gt;5000], Dollar [941], </a:t>
            </a:r>
            <a:r>
              <a:rPr lang="fr-FR" dirty="0" err="1"/>
              <a:t>persönlich</a:t>
            </a:r>
            <a:r>
              <a:rPr lang="fr-FR" dirty="0"/>
              <a:t> [545], User [&gt;5000]</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a:t>
            </a:r>
            <a:r>
              <a:rPr lang="en-GB" b="0" dirty="0"/>
              <a:t>(2 slides)</a:t>
            </a:r>
            <a:r>
              <a:rPr lang="en-GB" dirty="0"/>
              <a:t/>
            </a:r>
            <a:br>
              <a:rPr lang="en-GB" dirty="0"/>
            </a:br>
            <a:r>
              <a:rPr lang="en-GB" b="1" dirty="0"/>
              <a:t/>
            </a:r>
            <a:br>
              <a:rPr lang="en-GB" b="1" dirty="0"/>
            </a:br>
            <a:r>
              <a:rPr lang="en-GB" b="1" dirty="0"/>
              <a:t>Aim: </a:t>
            </a:r>
            <a:r>
              <a:rPr lang="en-US" sz="1200" b="0" i="0" kern="1200" dirty="0">
                <a:solidFill>
                  <a:schemeClr val="tx1"/>
                </a:solidFill>
                <a:effectLst/>
                <a:latin typeface="+mn-lt"/>
                <a:ea typeface="+mn-ea"/>
                <a:cs typeface="+mn-cs"/>
              </a:rPr>
              <a:t>To compare predictions with the content of an adapted news article.</a:t>
            </a:r>
            <a:r>
              <a:rPr lang="en-GB" dirty="0"/>
              <a:t/>
            </a:r>
            <a:br>
              <a:rPr lang="en-GB" dirty="0"/>
            </a:br>
            <a:r>
              <a:rPr lang="en-GB" dirty="0"/>
              <a:t/>
            </a:r>
            <a:br>
              <a:rPr lang="en-GB" dirty="0"/>
            </a:br>
            <a:r>
              <a:rPr lang="en-GB" b="1" dirty="0"/>
              <a:t>Procedure:</a:t>
            </a:r>
            <a:r>
              <a:rPr lang="en-GB" dirty="0"/>
              <a:t/>
            </a:r>
            <a:br>
              <a:rPr lang="en-GB" dirty="0"/>
            </a:br>
            <a:r>
              <a:rPr lang="en-GB" dirty="0"/>
              <a:t>1. Students read the article and decide whether or not its content agrees with the statements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write </a:t>
            </a:r>
            <a:r>
              <a:rPr lang="en-GB" i="1" dirty="0" err="1"/>
              <a:t>gleich</a:t>
            </a:r>
            <a:r>
              <a:rPr lang="en-GB" i="1" dirty="0"/>
              <a:t> </a:t>
            </a:r>
            <a:r>
              <a:rPr lang="en-GB" i="0" dirty="0"/>
              <a:t>or </a:t>
            </a:r>
            <a:r>
              <a:rPr lang="en-GB" i="1" dirty="0" err="1"/>
              <a:t>nicht</a:t>
            </a:r>
            <a:r>
              <a:rPr lang="en-GB" i="1" dirty="0"/>
              <a:t> </a:t>
            </a:r>
            <a:r>
              <a:rPr lang="en-GB" i="1" dirty="0" err="1"/>
              <a:t>gleich</a:t>
            </a:r>
            <a:r>
              <a:rPr lang="en-GB" i="1" dirty="0"/>
              <a:t> </a:t>
            </a:r>
            <a:r>
              <a:rPr lang="en-GB" i="0" dirty="0"/>
              <a:t>next to each sentence to indicate their choices. At more advanced levels, students should be encouraged to identify the parts of the sentences that don’t match and re-write them to match the newspaper’s take.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 </a:t>
            </a:r>
            <a:r>
              <a:rPr lang="en-GB" b="0" dirty="0"/>
              <a:t>teacher to reinforce that the task is about </a:t>
            </a:r>
            <a:r>
              <a:rPr lang="en-GB" b="1" dirty="0"/>
              <a:t>drawing comparisons</a:t>
            </a:r>
            <a:r>
              <a:rPr lang="en-GB" b="0" dirty="0"/>
              <a:t>, rather than </a:t>
            </a:r>
            <a:r>
              <a:rPr lang="en-GB" b="1" dirty="0"/>
              <a:t>verifying</a:t>
            </a:r>
            <a:r>
              <a:rPr lang="en-GB" b="0" dirty="0"/>
              <a:t> whether the statements are true or false. While the article may or may not agree with students’ predictions, a newspaper article should not be read as fact – as Katrin points out on the next slide, we cannot know for sure whether the statements are true or false without more evidence!</a:t>
            </a:r>
            <a:endParaRPr lang="en-GB" dirty="0"/>
          </a:p>
          <a:p>
            <a:r>
              <a:rPr lang="en-GB" dirty="0"/>
              <a:t>3. Answers on the following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of unknown words (1 is the most frequent word in German): </a:t>
            </a:r>
            <a:r>
              <a:rPr lang="en-GB" baseline="0" dirty="0"/>
              <a:t/>
            </a:r>
            <a:br>
              <a:rPr lang="en-GB" baseline="0" dirty="0"/>
            </a:br>
            <a:r>
              <a:rPr lang="en-GB" baseline="0" dirty="0" err="1"/>
              <a:t>sammeln</a:t>
            </a:r>
            <a:r>
              <a:rPr lang="en-GB" baseline="0" dirty="0"/>
              <a:t> [1219], Alter [775], Quelle [1108], manche [433], </a:t>
            </a:r>
            <a:r>
              <a:rPr lang="en-GB" baseline="0" dirty="0" err="1"/>
              <a:t>Gewinn</a:t>
            </a:r>
            <a:r>
              <a:rPr lang="en-GB" baseline="0" dirty="0"/>
              <a:t> [985], </a:t>
            </a:r>
            <a:r>
              <a:rPr lang="fr-FR" sz="1800" b="0" i="0" u="none" strike="noStrike" dirty="0" err="1">
                <a:solidFill>
                  <a:srgbClr val="000000"/>
                </a:solidFill>
                <a:effectLst/>
                <a:latin typeface="Century Gothic" panose="020B0502020202020204" pitchFamily="34" charset="0"/>
              </a:rPr>
              <a:t>löschen</a:t>
            </a:r>
            <a:r>
              <a:rPr lang="fr-FR" dirty="0"/>
              <a:t> [3433]</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German): </a:t>
            </a:r>
            <a:r>
              <a:rPr lang="en-GB" baseline="0" dirty="0"/>
              <a:t/>
            </a:r>
            <a:br>
              <a:rPr lang="en-GB" baseline="0" dirty="0"/>
            </a:br>
            <a:r>
              <a:rPr lang="en-GB" baseline="0" dirty="0"/>
              <a:t>Autor [723], Name [255], </a:t>
            </a:r>
            <a:r>
              <a:rPr lang="en-GB" baseline="0" dirty="0" err="1"/>
              <a:t>Adresse</a:t>
            </a:r>
            <a:r>
              <a:rPr lang="en-GB" baseline="0" dirty="0"/>
              <a:t> [2739], </a:t>
            </a:r>
            <a:r>
              <a:rPr lang="en-GB" baseline="0" dirty="0" err="1"/>
              <a:t>Passwort</a:t>
            </a:r>
            <a:r>
              <a:rPr lang="en-GB" baseline="0" dirty="0"/>
              <a:t> [&gt;5000], </a:t>
            </a:r>
            <a:r>
              <a:rPr lang="en-GB" baseline="0" dirty="0" err="1"/>
              <a:t>Kritik</a:t>
            </a:r>
            <a:r>
              <a:rPr lang="en-GB" baseline="0" dirty="0"/>
              <a:t> [1001], </a:t>
            </a:r>
            <a:r>
              <a:rPr lang="en-GB" baseline="0" dirty="0" err="1"/>
              <a:t>Skandal</a:t>
            </a:r>
            <a:r>
              <a:rPr lang="en-GB" baseline="0" dirty="0"/>
              <a:t> [3654], User [&gt;5000], </a:t>
            </a:r>
            <a:r>
              <a:rPr lang="fr-FR" sz="1800" b="0" i="0" u="none" strike="noStrike" dirty="0">
                <a:solidFill>
                  <a:srgbClr val="000000"/>
                </a:solidFill>
                <a:effectLst/>
                <a:latin typeface="Century Gothic" panose="020B0502020202020204" pitchFamily="34" charset="0"/>
              </a:rPr>
              <a:t>Internet</a:t>
            </a:r>
            <a:r>
              <a:rPr lang="fr-FR" dirty="0"/>
              <a:t> [805], </a:t>
            </a:r>
            <a:r>
              <a:rPr lang="en-GB" baseline="0" dirty="0" err="1"/>
              <a:t>persönlich</a:t>
            </a:r>
            <a:r>
              <a:rPr lang="en-GB" baseline="0" dirty="0"/>
              <a:t> [545], Hacker [&gt;5000], Dollar [941], Analyse [881]</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https://www.dw.com/de/datenklau-im-internet/a-15049601 (Accessed and adapted 27</a:t>
            </a:r>
            <a:r>
              <a:rPr lang="en-GB" b="0" i="0" baseline="30000" dirty="0"/>
              <a:t>th</a:t>
            </a:r>
            <a:r>
              <a:rPr lang="en-GB" b="0" i="0" baseline="0" dirty="0"/>
              <a:t> October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https://www.dw.com/de/daten-skandal-bei-facebook/l-43362439 </a:t>
            </a:r>
            <a:r>
              <a:rPr lang="en-GB" b="0" i="0" baseline="0" dirty="0"/>
              <a:t>(Accessed and adapted 27</a:t>
            </a:r>
            <a:r>
              <a:rPr lang="en-GB" b="0" i="0" baseline="30000" dirty="0"/>
              <a:t>th</a:t>
            </a:r>
            <a:r>
              <a:rPr lang="en-GB" b="0" i="0" baseline="0" dirty="0"/>
              <a:t> October 2020)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8944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Answers to the activity on the previous slide.</a:t>
            </a: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161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 </a:t>
            </a:r>
            <a:r>
              <a:rPr lang="en-GB" dirty="0"/>
              <a:t/>
            </a:r>
            <a:br>
              <a:rPr lang="en-GB" dirty="0"/>
            </a:br>
            <a:r>
              <a:rPr lang="en-GB" b="1" dirty="0"/>
              <a:t/>
            </a:r>
            <a:br>
              <a:rPr lang="en-GB" b="1" dirty="0"/>
            </a:br>
            <a:r>
              <a:rPr lang="en-GB" b="1" dirty="0"/>
              <a:t>Aim: </a:t>
            </a:r>
            <a:r>
              <a:rPr lang="en-US" b="0" i="0" dirty="0"/>
              <a:t>Text segmentation exercise to</a:t>
            </a:r>
            <a:r>
              <a:rPr lang="en-US" b="0" i="0" baseline="0" dirty="0"/>
              <a:t> </a:t>
            </a:r>
            <a:r>
              <a:rPr lang="en-GB" baseline="0" dirty="0"/>
              <a:t>help students to connect the spoken and written forms of the language; to consolidate vocabulary and grammar knowledge by eliciting possible vocabulary items to complete a challenging text.</a:t>
            </a:r>
            <a:r>
              <a:rPr lang="en-GB" dirty="0"/>
              <a:t/>
            </a:r>
            <a:br>
              <a:rPr lang="en-GB" dirty="0"/>
            </a:br>
            <a:r>
              <a:rPr lang="en-GB" dirty="0"/>
              <a:t/>
            </a:r>
            <a:br>
              <a:rPr lang="en-GB" dirty="0"/>
            </a:br>
            <a:r>
              <a:rPr lang="en-GB" b="1" dirty="0"/>
              <a:t>Procedure:</a:t>
            </a:r>
            <a:r>
              <a:rPr lang="en-GB" dirty="0"/>
              <a:t/>
            </a:r>
            <a:br>
              <a:rPr lang="en-GB" dirty="0"/>
            </a:br>
            <a:r>
              <a:rPr lang="en-GB" dirty="0"/>
              <a:t>1. Click on a number to hear a section of the text. The recording will stop before the </a:t>
            </a:r>
            <a:r>
              <a:rPr lang="en-GB" b="1" dirty="0"/>
              <a:t>corresponding </a:t>
            </a:r>
            <a:r>
              <a:rPr lang="en-GB" b="0" dirty="0"/>
              <a:t>number in the text (apart from recording 9, which completes the text).</a:t>
            </a:r>
            <a:endParaRPr lang="en-GB" dirty="0"/>
          </a:p>
          <a:p>
            <a:pPr algn="l"/>
            <a:r>
              <a:rPr lang="en-GB" dirty="0"/>
              <a:t>2. Students listen to the audio and read along. Elicit oral translations to ensure students’ understanding of what they have heard. Check especially understanding of </a:t>
            </a:r>
            <a:r>
              <a:rPr lang="en-GB" i="1" dirty="0" err="1"/>
              <a:t>unseren</a:t>
            </a:r>
            <a:r>
              <a:rPr lang="en-GB" i="1" dirty="0"/>
              <a:t> </a:t>
            </a:r>
            <a:r>
              <a:rPr lang="en-GB" i="0" dirty="0"/>
              <a:t>and </a:t>
            </a:r>
            <a:r>
              <a:rPr lang="en-GB" i="1" dirty="0" err="1"/>
              <a:t>vielen</a:t>
            </a:r>
            <a:r>
              <a:rPr lang="en-GB" i="1" dirty="0"/>
              <a:t> </a:t>
            </a:r>
            <a:r>
              <a:rPr lang="en-GB" i="0" dirty="0"/>
              <a:t>as students have not encountered these with the –</a:t>
            </a:r>
            <a:r>
              <a:rPr lang="en-GB" i="0" dirty="0" err="1"/>
              <a:t>en</a:t>
            </a:r>
            <a:r>
              <a:rPr lang="en-GB" i="0" dirty="0"/>
              <a:t> ending, and </a:t>
            </a:r>
            <a:r>
              <a:rPr lang="fr-FR" sz="1800" i="1" dirty="0" err="1">
                <a:solidFill>
                  <a:srgbClr val="FFA500"/>
                </a:solidFill>
                <a:effectLst/>
              </a:rPr>
              <a:t>Ländern</a:t>
            </a:r>
            <a:r>
              <a:rPr lang="fr-FR" sz="1800" i="1" dirty="0">
                <a:solidFill>
                  <a:srgbClr val="FFA500"/>
                </a:solidFill>
                <a:effectLst/>
              </a:rPr>
              <a:t>, </a:t>
            </a:r>
            <a:r>
              <a:rPr lang="fr-FR" sz="1800" i="0" dirty="0">
                <a:solidFill>
                  <a:srgbClr val="FFA500"/>
                </a:solidFill>
                <a:effectLst/>
              </a:rPr>
              <a:t>as </a:t>
            </a:r>
            <a:r>
              <a:rPr lang="fr-FR" sz="1800" i="0" dirty="0" err="1">
                <a:solidFill>
                  <a:srgbClr val="FFA500"/>
                </a:solidFill>
                <a:effectLst/>
              </a:rPr>
              <a:t>students</a:t>
            </a:r>
            <a:r>
              <a:rPr lang="fr-FR" sz="1800" i="0" dirty="0">
                <a:solidFill>
                  <a:srgbClr val="FFA500"/>
                </a:solidFill>
                <a:effectLst/>
              </a:rPr>
              <a:t> have </a:t>
            </a:r>
            <a:r>
              <a:rPr lang="en-GB" sz="1800" i="0" dirty="0">
                <a:solidFill>
                  <a:srgbClr val="FFA500"/>
                </a:solidFill>
                <a:effectLst/>
              </a:rPr>
              <a:t>only recently encountered plurals in the dative form. </a:t>
            </a:r>
            <a:br>
              <a:rPr lang="en-GB" sz="1800" i="0" dirty="0">
                <a:solidFill>
                  <a:srgbClr val="FFA500"/>
                </a:solidFill>
                <a:effectLst/>
              </a:rPr>
            </a:br>
            <a:r>
              <a:rPr lang="en-GB" sz="1800" i="0" dirty="0">
                <a:solidFill>
                  <a:srgbClr val="FFA500"/>
                </a:solidFill>
                <a:effectLst/>
              </a:rPr>
              <a:t>Note also that students have not yet met the conjunction </a:t>
            </a:r>
            <a:r>
              <a:rPr lang="en-GB" sz="1800" i="1" dirty="0" err="1">
                <a:solidFill>
                  <a:srgbClr val="FFA500"/>
                </a:solidFill>
                <a:effectLst/>
              </a:rPr>
              <a:t>wenn</a:t>
            </a:r>
            <a:r>
              <a:rPr lang="en-GB" sz="1800" i="1" dirty="0">
                <a:solidFill>
                  <a:srgbClr val="FFA500"/>
                </a:solidFill>
                <a:effectLst/>
              </a:rPr>
              <a:t> + WO3</a:t>
            </a:r>
            <a:r>
              <a:rPr lang="en-GB" sz="1800" i="0" dirty="0">
                <a:solidFill>
                  <a:srgbClr val="FFA500"/>
                </a:solidFill>
                <a:effectLst/>
              </a:rPr>
              <a:t>, though they will be taught this later this term.</a:t>
            </a:r>
            <a:endParaRPr lang="en-GB" i="1" dirty="0"/>
          </a:p>
          <a:p>
            <a:r>
              <a:rPr lang="en-GB" dirty="0"/>
              <a:t>3. When the audio stops, ask students to look at the words or punctuation before and after the gap, and consider what type of word the missing item is likely to be (noun, verb, adjective, number …)</a:t>
            </a:r>
          </a:p>
          <a:p>
            <a:r>
              <a:rPr lang="en-GB" dirty="0"/>
              <a:t>4. Then, students think about what words could fill the gaps. They should deliver their suggestions orally, including the two words surrounding the item in their responses (or only the preceding word, if the item appears before a full stop). Suggested responses:</a:t>
            </a:r>
          </a:p>
          <a:p>
            <a:pPr marL="285750" indent="-285750">
              <a:buFont typeface="+mj-lt"/>
              <a:buAutoNum type="arabicPeriod"/>
            </a:pPr>
            <a:r>
              <a:rPr lang="en-GB" dirty="0"/>
              <a:t>a relevant plural noun (</a:t>
            </a:r>
            <a:r>
              <a:rPr lang="en-GB" dirty="0" err="1"/>
              <a:t>Geschichten</a:t>
            </a:r>
            <a:r>
              <a:rPr lang="en-GB" dirty="0"/>
              <a:t>, </a:t>
            </a:r>
            <a:r>
              <a:rPr lang="en-GB" dirty="0" err="1"/>
              <a:t>Erfahrungen</a:t>
            </a:r>
            <a:r>
              <a:rPr lang="en-GB" dirty="0"/>
              <a:t> …)</a:t>
            </a:r>
          </a:p>
          <a:p>
            <a:pPr marL="285750" indent="-285750">
              <a:buFont typeface="+mj-lt"/>
              <a:buAutoNum type="arabicPeriod"/>
            </a:pPr>
            <a:r>
              <a:rPr lang="en-GB" dirty="0"/>
              <a:t>a relevant noun (</a:t>
            </a:r>
            <a:r>
              <a:rPr lang="en-GB" dirty="0" err="1"/>
              <a:t>eine</a:t>
            </a:r>
            <a:r>
              <a:rPr lang="en-GB" dirty="0"/>
              <a:t> </a:t>
            </a:r>
            <a:r>
              <a:rPr lang="en-GB" dirty="0" err="1"/>
              <a:t>Antwort</a:t>
            </a:r>
            <a:r>
              <a:rPr lang="en-GB" dirty="0"/>
              <a:t>, </a:t>
            </a:r>
            <a:r>
              <a:rPr lang="en-GB" dirty="0" err="1"/>
              <a:t>einen</a:t>
            </a:r>
            <a:r>
              <a:rPr lang="en-GB" dirty="0"/>
              <a:t> </a:t>
            </a:r>
            <a:r>
              <a:rPr lang="en-GB" dirty="0" err="1"/>
              <a:t>Gutschein</a:t>
            </a:r>
            <a:r>
              <a:rPr lang="en-GB" dirty="0"/>
              <a:t> …)</a:t>
            </a:r>
          </a:p>
          <a:p>
            <a:pPr marL="285750" indent="-285750">
              <a:buFont typeface="+mj-lt"/>
              <a:buAutoNum type="arabicPeriod"/>
            </a:pPr>
            <a:r>
              <a:rPr lang="en-GB" dirty="0"/>
              <a:t>a number</a:t>
            </a:r>
          </a:p>
          <a:p>
            <a:pPr marL="285750" indent="-285750">
              <a:buFont typeface="+mj-lt"/>
              <a:buAutoNum type="arabicPeriod"/>
            </a:pPr>
            <a:r>
              <a:rPr lang="en-GB" dirty="0"/>
              <a:t>a relevant plural article, determiner or adjective (</a:t>
            </a:r>
            <a:r>
              <a:rPr lang="en-GB" dirty="0" err="1"/>
              <a:t>kaum</a:t>
            </a:r>
            <a:r>
              <a:rPr lang="en-GB" dirty="0"/>
              <a:t>, </a:t>
            </a:r>
            <a:r>
              <a:rPr lang="en-GB" dirty="0" err="1"/>
              <a:t>viele</a:t>
            </a:r>
            <a:r>
              <a:rPr lang="en-GB" dirty="0"/>
              <a:t>, </a:t>
            </a:r>
            <a:r>
              <a:rPr lang="en-GB" dirty="0" err="1"/>
              <a:t>sichere</a:t>
            </a:r>
            <a:r>
              <a:rPr lang="en-GB" dirty="0"/>
              <a:t> …)</a:t>
            </a:r>
          </a:p>
          <a:p>
            <a:pPr marL="285750" indent="-285750">
              <a:buFont typeface="+mj-lt"/>
              <a:buAutoNum type="arabicPeriod"/>
            </a:pPr>
            <a:r>
              <a:rPr lang="en-GB" dirty="0"/>
              <a:t>a relevant noun or pronoun in the dative form (</a:t>
            </a:r>
            <a:r>
              <a:rPr lang="en-GB" dirty="0" err="1"/>
              <a:t>dem</a:t>
            </a:r>
            <a:r>
              <a:rPr lang="en-GB" dirty="0"/>
              <a:t> Mensch, der </a:t>
            </a:r>
            <a:r>
              <a:rPr lang="en-GB" dirty="0" err="1"/>
              <a:t>Bevölkerung</a:t>
            </a:r>
            <a:r>
              <a:rPr lang="en-GB" dirty="0"/>
              <a:t>, </a:t>
            </a:r>
            <a:r>
              <a:rPr lang="en-GB" dirty="0" err="1"/>
              <a:t>dir</a:t>
            </a:r>
            <a:r>
              <a:rPr lang="en-GB" dirty="0"/>
              <a:t> …)</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GB" dirty="0"/>
              <a:t>a relevant noun or pronoun in the nominative form (</a:t>
            </a:r>
            <a:r>
              <a:rPr lang="en-GB" dirty="0" err="1"/>
              <a:t>wir</a:t>
            </a:r>
            <a:r>
              <a:rPr lang="en-GB" dirty="0"/>
              <a:t>, </a:t>
            </a:r>
            <a:r>
              <a:rPr lang="en-GB" dirty="0" err="1"/>
              <a:t>sie</a:t>
            </a:r>
            <a:r>
              <a:rPr lang="en-GB" dirty="0"/>
              <a:t>, </a:t>
            </a:r>
            <a:r>
              <a:rPr lang="en-GB" dirty="0" err="1"/>
              <a:t>Unternehmen</a:t>
            </a:r>
            <a:r>
              <a:rPr lang="en-GB" dirty="0"/>
              <a:t> …)</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GB" dirty="0"/>
              <a:t>a relevant adjective in the neuter form (</a:t>
            </a:r>
            <a:r>
              <a:rPr lang="en-GB" dirty="0" err="1"/>
              <a:t>gutes</a:t>
            </a:r>
            <a:r>
              <a:rPr lang="en-GB" dirty="0"/>
              <a:t>, </a:t>
            </a:r>
            <a:r>
              <a:rPr lang="en-GB" dirty="0" err="1"/>
              <a:t>tolles</a:t>
            </a:r>
            <a:r>
              <a:rPr lang="en-GB" dirty="0"/>
              <a:t>, </a:t>
            </a:r>
            <a:r>
              <a:rPr lang="en-GB" dirty="0" err="1"/>
              <a:t>interessantes</a:t>
            </a:r>
            <a:r>
              <a:rPr lang="en-GB" dirty="0"/>
              <a:t> …)</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GB" dirty="0"/>
              <a:t>a relevant noun in the feminine or plural form (Zeit, Arbeit…)</a:t>
            </a:r>
          </a:p>
          <a:p>
            <a:r>
              <a:rPr lang="en-GB" dirty="0"/>
              <a:t>5. Click to reveal the missing word. Students read the sentence aloud together with the preceding and subsequent words.</a:t>
            </a:r>
          </a:p>
          <a:p>
            <a:r>
              <a:rPr lang="en-GB" dirty="0"/>
              <a:t>6. Click on the next number to continue.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Firmen wie Facebook und Google machen mit unseren persönlichen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Daten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Gewinn. User geben ihre Daten freiwillig ein, und die Firmen verkaufen sie und bekommen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Geld</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Google verdient im Jahr über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100</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Milliarden Dollar mit den Daten. In vielen Ländern gibt 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keine</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Datenschutzgesetze. </a:t>
            </a:r>
            <a:r>
              <a:rPr lang="de-DE" sz="1200" dirty="0">
                <a:solidFill>
                  <a:srgbClr val="4472C4">
                    <a:lumMod val="50000"/>
                  </a:srgbClr>
                </a:solidFill>
                <a:latin typeface="Century Gothic" panose="020F0302020204030204"/>
              </a:rPr>
              <a:t>I</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der EU gibt es aber ein neues Gesetz: persönlichen Daten gehören noch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dem User</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Können wir also auch Geld verdienen, wenn</a:t>
            </a: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a:t>
            </a: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Firmen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unsere Daten verkaufen? </a:t>
            </a:r>
            <a:r>
              <a:rPr lang="de-DE" sz="1200" dirty="0">
                <a:solidFill>
                  <a:srgbClr val="4472C4">
                    <a:lumMod val="50000"/>
                  </a:srgbClr>
                </a:solidFill>
                <a:latin typeface="Century Gothic" panose="020F0302020204030204"/>
              </a:rPr>
              <a:t>D</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Start-up-Unternehmen </a:t>
            </a:r>
            <a:r>
              <a:rPr kumimoji="0" lang="de-DE"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Datawallet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präsentiert </a:t>
            </a:r>
            <a:r>
              <a:rPr kumimoji="0" lang="de-DE"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8. </a:t>
            </a: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neues</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Geschäftsmodell. Über ihre Webseite können User kontrollieren, welche Daten sie verkaufen wollen. Sie bekommen für ihre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a:t>
            </a: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Informationen</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etwas Geld.</a:t>
            </a:r>
            <a:r>
              <a:rPr lang="en-GB" dirty="0"/>
              <a:t/>
            </a:r>
            <a:br>
              <a:rPr lang="en-GB" dirty="0"/>
            </a:br>
            <a:r>
              <a:rPr lang="en-GB" dirty="0"/>
              <a:t/>
            </a:r>
            <a:br>
              <a:rPr lang="en-GB" dirty="0"/>
            </a:br>
            <a:r>
              <a:rPr lang="en-GB" b="1" baseline="0" dirty="0"/>
              <a:t>Word frequency of unknown words (1 is the most frequent word in German): </a:t>
            </a:r>
            <a:r>
              <a:rPr lang="en-GB" baseline="0" dirty="0"/>
              <a:t/>
            </a:r>
            <a:br>
              <a:rPr lang="en-GB" baseline="0" dirty="0"/>
            </a:br>
            <a:r>
              <a:rPr lang="en-GB" baseline="0" dirty="0" err="1"/>
              <a:t>Gewinn</a:t>
            </a:r>
            <a:r>
              <a:rPr lang="en-GB" baseline="0" dirty="0"/>
              <a:t> [985], </a:t>
            </a:r>
            <a:r>
              <a:rPr lang="en-GB" baseline="0" dirty="0" err="1"/>
              <a:t>verkaufen</a:t>
            </a:r>
            <a:r>
              <a:rPr lang="en-GB" baseline="0" dirty="0"/>
              <a:t> [721], </a:t>
            </a:r>
            <a:r>
              <a:rPr lang="en-GB" baseline="0" dirty="0" err="1"/>
              <a:t>eingeben</a:t>
            </a:r>
            <a:r>
              <a:rPr lang="en-GB" baseline="0" dirty="0"/>
              <a:t> [4461] </a:t>
            </a:r>
            <a:r>
              <a:rPr lang="en-GB" baseline="0" dirty="0" err="1"/>
              <a:t>wenn</a:t>
            </a:r>
            <a:r>
              <a:rPr lang="en-GB" baseline="0" dirty="0"/>
              <a:t> [42], </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German): </a:t>
            </a:r>
            <a:r>
              <a:rPr lang="en-GB" baseline="0" dirty="0"/>
              <a:t/>
            </a:r>
            <a:br>
              <a:rPr lang="en-GB" baseline="0" dirty="0"/>
            </a:br>
            <a:r>
              <a:rPr lang="en-GB" baseline="0" dirty="0"/>
              <a:t>Autor [723], </a:t>
            </a:r>
            <a:r>
              <a:rPr lang="en-GB" baseline="0" dirty="0" err="1"/>
              <a:t>persönlich</a:t>
            </a:r>
            <a:r>
              <a:rPr lang="en-GB" baseline="0" dirty="0"/>
              <a:t> [545], </a:t>
            </a:r>
            <a:r>
              <a:rPr lang="en-GB" baseline="0" dirty="0" err="1"/>
              <a:t>präsentieren</a:t>
            </a:r>
            <a:r>
              <a:rPr lang="en-GB" baseline="0" dirty="0"/>
              <a:t> [1400], </a:t>
            </a:r>
            <a:r>
              <a:rPr lang="en-GB" baseline="0" dirty="0" err="1"/>
              <a:t>kontrollieren</a:t>
            </a:r>
            <a:r>
              <a:rPr lang="en-GB" baseline="0" dirty="0"/>
              <a:t> [1546], EU [726], Start-up [&gt;5000], Modell [708], </a:t>
            </a:r>
            <a:r>
              <a:rPr lang="fr-FR" sz="1800" b="0" i="0" u="none" strike="noStrike" dirty="0" err="1">
                <a:solidFill>
                  <a:srgbClr val="000000"/>
                </a:solidFill>
                <a:effectLst/>
                <a:latin typeface="Century Gothic" panose="020B0502020202020204" pitchFamily="34" charset="0"/>
              </a:rPr>
              <a:t>Webseite</a:t>
            </a:r>
            <a:r>
              <a:rPr lang="fr-FR" dirty="0"/>
              <a:t> [2837], User [&gt;5000]</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https://www.dw.com/de/datenklau-im-internet/a-15049601 (Accessed and adapted 27</a:t>
            </a:r>
            <a:r>
              <a:rPr lang="en-GB" b="0" i="0" baseline="30000" dirty="0"/>
              <a:t>th</a:t>
            </a:r>
            <a:r>
              <a:rPr lang="en-GB" b="0" i="0" baseline="0" dirty="0"/>
              <a:t> October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https://www.dw.com/de/daten-skandal-bei-facebook/l-43362439 </a:t>
            </a:r>
            <a:r>
              <a:rPr lang="en-GB" b="0" i="0" baseline="0" dirty="0"/>
              <a:t>(Accessed and adapted 27</a:t>
            </a:r>
            <a:r>
              <a:rPr lang="en-GB" b="0" i="0" baseline="30000" dirty="0"/>
              <a:t>th</a:t>
            </a:r>
            <a:r>
              <a:rPr lang="en-GB" b="0" i="0" baseline="0" dirty="0"/>
              <a:t> October 2020)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7184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r>
              <a:rPr lang="en-GB" dirty="0"/>
              <a:t/>
            </a:r>
            <a:br>
              <a:rPr lang="en-GB" dirty="0"/>
            </a:br>
            <a:r>
              <a:rPr lang="en-GB" b="1" dirty="0"/>
              <a:t/>
            </a:r>
            <a:br>
              <a:rPr lang="en-GB" b="1" dirty="0"/>
            </a:br>
            <a:r>
              <a:rPr lang="en-GB" b="1" dirty="0"/>
              <a:t>Aim: </a:t>
            </a:r>
            <a:r>
              <a:rPr lang="en-GB" b="0" i="0" dirty="0"/>
              <a:t>To </a:t>
            </a:r>
            <a:r>
              <a:rPr lang="en-US" b="0" i="0" dirty="0"/>
              <a:t>consider some of the wider themes in </a:t>
            </a:r>
            <a:r>
              <a:rPr lang="en-GB" b="0" i="0" dirty="0"/>
              <a:t>the text; to interpret journalistic texts; t</a:t>
            </a:r>
            <a:r>
              <a:rPr lang="en-GB" b="0" dirty="0"/>
              <a:t>o react in writing to information in a news article; to produce some of this week’s new words in context; to revise giving opinions using structures with </a:t>
            </a:r>
            <a:r>
              <a:rPr lang="en-GB" b="0" i="1" dirty="0" err="1"/>
              <a:t>weil</a:t>
            </a:r>
            <a:r>
              <a:rPr lang="en-GB" b="0" i="1" dirty="0"/>
              <a:t> </a:t>
            </a:r>
            <a:r>
              <a:rPr lang="en-GB" b="0" i="0" dirty="0"/>
              <a:t>and </a:t>
            </a:r>
            <a:r>
              <a:rPr lang="en-GB" b="0" i="1" dirty="0" err="1"/>
              <a:t>denn</a:t>
            </a:r>
            <a:r>
              <a:rPr lang="en-GB" b="0" i="1" dirty="0"/>
              <a:t>.</a:t>
            </a:r>
            <a:r>
              <a:rPr lang="en-GB" dirty="0"/>
              <a:t/>
            </a:r>
            <a:br>
              <a:rPr lang="en-GB" dirty="0"/>
            </a:br>
            <a:r>
              <a:rPr lang="en-GB" dirty="0"/>
              <a:t/>
            </a:r>
            <a:br>
              <a:rPr lang="en-GB" dirty="0"/>
            </a:br>
            <a:r>
              <a:rPr lang="en-GB" b="1" dirty="0"/>
              <a:t>Procedure:</a:t>
            </a:r>
            <a:r>
              <a:rPr lang="en-GB" dirty="0"/>
              <a:t/>
            </a:r>
            <a:br>
              <a:rPr lang="en-GB" dirty="0"/>
            </a:br>
            <a:r>
              <a:rPr lang="en-GB" dirty="0"/>
              <a:t>1. In pairs, students discuss whether or not they think the writers are expressing an opinion on the text, and, if yes, which opinion it is.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write a sentence with </a:t>
            </a:r>
            <a:r>
              <a:rPr lang="en-GB" i="1" dirty="0" err="1"/>
              <a:t>weil</a:t>
            </a:r>
            <a:r>
              <a:rPr lang="en-GB" i="1" dirty="0"/>
              <a:t> </a:t>
            </a:r>
            <a:r>
              <a:rPr lang="en-GB" i="0" dirty="0"/>
              <a:t>or </a:t>
            </a:r>
            <a:r>
              <a:rPr lang="en-GB" i="1" dirty="0" err="1"/>
              <a:t>denn</a:t>
            </a:r>
            <a:r>
              <a:rPr lang="en-GB" dirty="0"/>
              <a:t> justifying their choice.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baseline="0" dirty="0"/>
              <a:t>Again, there is no right or wrong answer – praise should be given for a grammatically correct sentence with a semantically appropriate justification.</a:t>
            </a:r>
            <a:br>
              <a:rPr lang="en-GB" baseline="0" dirty="0"/>
            </a:br>
            <a:r>
              <a:rPr lang="en-GB" b="1" baseline="0" dirty="0"/>
              <a:t/>
            </a:r>
            <a:br>
              <a:rPr lang="en-GB" b="1" baseline="0" dirty="0"/>
            </a:br>
            <a:r>
              <a:rPr lang="en-GB" b="1" baseline="0" dirty="0"/>
              <a:t>Note: </a:t>
            </a:r>
            <a:r>
              <a:rPr lang="en-GB" i="1" baseline="0" dirty="0"/>
              <a:t>this task is challenging and likely not for all classes.  A task to elicit a simpler but still personal response to the text is provided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r>
              <a:rPr lang="en-GB" baseline="0" dirty="0"/>
              <a:t/>
            </a:r>
            <a:br>
              <a:rPr lang="en-GB" baseline="0" dirty="0"/>
            </a:br>
            <a:r>
              <a:rPr lang="en-GB" baseline="0" dirty="0" err="1"/>
              <a:t>Gewinn</a:t>
            </a:r>
            <a:r>
              <a:rPr lang="en-GB" baseline="0" dirty="0"/>
              <a:t> [985], </a:t>
            </a:r>
            <a:r>
              <a:rPr lang="en-GB" baseline="0" dirty="0" err="1"/>
              <a:t>verkaufen</a:t>
            </a:r>
            <a:r>
              <a:rPr lang="en-GB" baseline="0" dirty="0"/>
              <a:t> [721], </a:t>
            </a:r>
            <a:r>
              <a:rPr lang="en-GB" baseline="0" dirty="0" err="1"/>
              <a:t>eingeben</a:t>
            </a:r>
            <a:r>
              <a:rPr lang="en-GB" baseline="0" dirty="0"/>
              <a:t> [4461]</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German): </a:t>
            </a:r>
            <a:r>
              <a:rPr lang="en-GB" baseline="0" dirty="0"/>
              <a:t/>
            </a:r>
            <a:br>
              <a:rPr lang="en-GB" baseline="0" dirty="0"/>
            </a:br>
            <a:r>
              <a:rPr lang="en-GB" baseline="0" dirty="0"/>
              <a:t>Autor [723], </a:t>
            </a:r>
            <a:r>
              <a:rPr lang="en-GB" baseline="0" dirty="0" err="1"/>
              <a:t>persönlich</a:t>
            </a:r>
            <a:r>
              <a:rPr lang="en-GB" baseline="0" dirty="0"/>
              <a:t> [545], EU [726], </a:t>
            </a:r>
            <a:r>
              <a:rPr lang="en-GB" baseline="0" dirty="0" err="1"/>
              <a:t>wenn</a:t>
            </a:r>
            <a:r>
              <a:rPr lang="en-GB" baseline="0" dirty="0"/>
              <a:t> [42], </a:t>
            </a:r>
            <a:r>
              <a:rPr lang="fr-FR" dirty="0"/>
              <a:t>User [&gt;5000]</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0736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r>
              <a:rPr lang="en-GB" dirty="0"/>
              <a:t/>
            </a:r>
            <a:br>
              <a:rPr lang="en-GB" dirty="0"/>
            </a:br>
            <a:r>
              <a:rPr lang="en-GB" b="1" dirty="0"/>
              <a:t/>
            </a:r>
            <a:br>
              <a:rPr lang="en-GB" b="1" dirty="0"/>
            </a:br>
            <a:r>
              <a:rPr lang="en-GB" b="1" dirty="0"/>
              <a:t>Aim: </a:t>
            </a:r>
            <a:r>
              <a:rPr lang="en-GB" b="0" dirty="0"/>
              <a:t>I</a:t>
            </a:r>
            <a:r>
              <a:rPr lang="en-GB" dirty="0"/>
              <a:t>t is appropriate to end this lesson with a short paired/group discussion of students’ reactions to text and topic. The slide suggests vocabulary but students may of course offer more/different adjectives/opinions</a:t>
            </a:r>
            <a:r>
              <a:rPr lang="fr-FR" dirty="0"/>
              <a:t>.</a:t>
            </a: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fr-FR" sz="1200" dirty="0" err="1">
                <a:solidFill>
                  <a:srgbClr val="115076"/>
                </a:solidFill>
                <a:latin typeface="Century Gothic" panose="020B0502020202020204" pitchFamily="34" charset="0"/>
              </a:rPr>
              <a:t>pessimistisch</a:t>
            </a:r>
            <a:r>
              <a:rPr lang="fr-FR" sz="1200" dirty="0">
                <a:solidFill>
                  <a:srgbClr val="115076"/>
                </a:solidFill>
                <a:latin typeface="Century Gothic" panose="020B0502020202020204" pitchFamily="34" charset="0"/>
              </a:rPr>
              <a:t> [&gt;5000], </a:t>
            </a:r>
            <a:r>
              <a:rPr lang="fr-FR" sz="1200" dirty="0" err="1">
                <a:solidFill>
                  <a:srgbClr val="115076"/>
                </a:solidFill>
                <a:latin typeface="Century Gothic" panose="020B0502020202020204" pitchFamily="34" charset="0"/>
              </a:rPr>
              <a:t>optimistisch</a:t>
            </a:r>
            <a:r>
              <a:rPr lang="fr-FR" sz="1200" dirty="0">
                <a:solidFill>
                  <a:srgbClr val="115076"/>
                </a:solidFill>
                <a:latin typeface="Century Gothic" panose="020B0502020202020204" pitchFamily="34" charset="0"/>
              </a:rPr>
              <a:t> [4687]</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1724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extra for higher proficiency learners</a:t>
            </a:r>
          </a:p>
          <a:p>
            <a:endParaRPr lang="en-GB" b="1" dirty="0"/>
          </a:p>
          <a:p>
            <a:r>
              <a:rPr lang="en-GB" b="1" dirty="0"/>
              <a:t>Timing: 10 minutes</a:t>
            </a:r>
            <a:r>
              <a:rPr lang="en-GB" dirty="0"/>
              <a:t/>
            </a:r>
            <a:br>
              <a:rPr lang="en-GB" dirty="0"/>
            </a:br>
            <a:r>
              <a:rPr lang="en-GB" b="1" dirty="0"/>
              <a:t/>
            </a:r>
            <a:br>
              <a:rPr lang="en-GB" b="1" dirty="0"/>
            </a:br>
            <a:r>
              <a:rPr lang="en-GB" b="1" dirty="0"/>
              <a:t>Aim: </a:t>
            </a:r>
            <a:r>
              <a:rPr lang="en-GB" b="0" dirty="0"/>
              <a:t>To react in writing to information in a factual text; to produce some of this week’s new words in context; to revise structures with </a:t>
            </a:r>
            <a:r>
              <a:rPr lang="en-GB" b="0" i="1" dirty="0" err="1"/>
              <a:t>weil</a:t>
            </a:r>
            <a:r>
              <a:rPr lang="en-GB" b="0" i="1" dirty="0"/>
              <a:t> </a:t>
            </a:r>
            <a:r>
              <a:rPr lang="en-GB" b="0" i="0" dirty="0"/>
              <a:t>and </a:t>
            </a:r>
            <a:r>
              <a:rPr lang="en-GB" b="0" i="1" dirty="0" err="1"/>
              <a:t>denn</a:t>
            </a:r>
            <a:r>
              <a:rPr lang="en-GB" b="0" i="1" dirty="0"/>
              <a:t>.</a:t>
            </a:r>
            <a:r>
              <a:rPr lang="en-GB" dirty="0"/>
              <a:t/>
            </a:r>
            <a:br>
              <a:rPr lang="en-GB" dirty="0"/>
            </a:br>
            <a:r>
              <a:rPr lang="en-GB" dirty="0"/>
              <a:t/>
            </a:r>
            <a:br>
              <a:rPr lang="en-GB" dirty="0"/>
            </a:br>
            <a:r>
              <a:rPr lang="en-GB" b="1" dirty="0"/>
              <a:t>Procedure:</a:t>
            </a:r>
            <a:r>
              <a:rPr lang="en-GB" dirty="0"/>
              <a:t/>
            </a:r>
            <a:br>
              <a:rPr lang="en-GB" dirty="0"/>
            </a:br>
            <a:r>
              <a:rPr lang="en-GB" dirty="0"/>
              <a:t>1. Look at the laws on the slide – work out their meaning with students. Many of the vocabulary items are known words or cognates, but some dictionary work will be required.</a:t>
            </a:r>
          </a:p>
          <a:p>
            <a:r>
              <a:rPr lang="en-GB" dirty="0"/>
              <a:t>2. Students write their thoughts on the laws, using </a:t>
            </a:r>
            <a:r>
              <a:rPr lang="en-GB" i="1" dirty="0" err="1"/>
              <a:t>weil</a:t>
            </a:r>
            <a:r>
              <a:rPr lang="en-GB" i="1" dirty="0"/>
              <a:t> </a:t>
            </a:r>
            <a:r>
              <a:rPr lang="en-GB" i="0" dirty="0"/>
              <a:t>and </a:t>
            </a:r>
            <a:r>
              <a:rPr lang="en-GB" i="1" dirty="0" err="1"/>
              <a:t>denn</a:t>
            </a:r>
            <a:r>
              <a:rPr lang="en-GB" i="1" dirty="0"/>
              <a:t> </a:t>
            </a:r>
            <a:r>
              <a:rPr lang="en-GB" i="0" dirty="0"/>
              <a:t>at least twice each.</a:t>
            </a:r>
            <a:r>
              <a:rPr lang="en-GB" dirty="0"/>
              <a:t/>
            </a:r>
            <a:br>
              <a:rPr lang="en-GB" dirty="0"/>
            </a:b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err="1"/>
              <a:t>verbieten</a:t>
            </a:r>
            <a:r>
              <a:rPr lang="en-GB" baseline="0" dirty="0"/>
              <a:t> [1320], </a:t>
            </a:r>
            <a:r>
              <a:rPr lang="en-GB" baseline="0" dirty="0" err="1"/>
              <a:t>Gleichschritt</a:t>
            </a:r>
            <a:r>
              <a:rPr lang="en-GB" baseline="0" dirty="0"/>
              <a:t> [141/376], Brücke [1938], </a:t>
            </a:r>
            <a:r>
              <a:rPr lang="en-GB" baseline="0" dirty="0" err="1"/>
              <a:t>marschieren</a:t>
            </a:r>
            <a:r>
              <a:rPr lang="en-GB" baseline="0" dirty="0"/>
              <a:t> [4544], </a:t>
            </a:r>
            <a:r>
              <a:rPr lang="en-GB" baseline="0" dirty="0" err="1"/>
              <a:t>Ehe</a:t>
            </a:r>
            <a:r>
              <a:rPr lang="en-GB" baseline="0" dirty="0"/>
              <a:t> [2321], </a:t>
            </a:r>
            <a:r>
              <a:rPr lang="en-GB" baseline="0" dirty="0" err="1"/>
              <a:t>gültig</a:t>
            </a:r>
            <a:r>
              <a:rPr lang="en-GB" baseline="0" dirty="0"/>
              <a:t> [3651], </a:t>
            </a:r>
            <a:r>
              <a:rPr lang="en-GB" baseline="0" dirty="0" err="1"/>
              <a:t>betrunken</a:t>
            </a:r>
            <a:r>
              <a:rPr lang="en-GB" baseline="0" dirty="0"/>
              <a:t> [&gt;5000], Tod [540], </a:t>
            </a:r>
            <a:r>
              <a:rPr lang="en-GB" baseline="0" dirty="0" err="1"/>
              <a:t>Einbrecher</a:t>
            </a:r>
            <a:r>
              <a:rPr lang="en-GB" baseline="0" dirty="0"/>
              <a:t> [&gt;5000], </a:t>
            </a:r>
            <a:r>
              <a:rPr lang="en-GB" baseline="0" dirty="0" err="1"/>
              <a:t>nackt</a:t>
            </a:r>
            <a:r>
              <a:rPr lang="en-GB" baseline="0" dirty="0"/>
              <a:t> [1978], Autobahn [2966], leer [874], Tank [&gt;5000]</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r>
              <a:rPr lang="en-GB" b="1" dirty="0"/>
              <a:t>Source:</a:t>
            </a:r>
          </a:p>
          <a:p>
            <a:r>
              <a:rPr lang="en-GB" dirty="0"/>
              <a:t>https://www.wmn.de/lifestyle/social-life/die-lustigsten-gesetze-in-deutschland-df1hmexa-id4769</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0736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mn-lt"/>
                <a:ea typeface="Calibri"/>
                <a:cs typeface="Calibri"/>
                <a:sym typeface="Calibri"/>
              </a:rPr>
              <a:t>This is the HW slide for the Oak Academy videoed lesson.</a:t>
            </a:r>
            <a:br>
              <a:rPr lang="en-GB" sz="1200" b="1" i="0" dirty="0">
                <a:latin typeface="+mn-lt"/>
                <a:ea typeface="Calibri"/>
                <a:cs typeface="Calibri"/>
                <a:sym typeface="Calibri"/>
              </a:rPr>
            </a:br>
            <a:r>
              <a:rPr lang="en-GB" sz="1200" b="1" i="0" dirty="0">
                <a:latin typeface="+mn-lt"/>
                <a:ea typeface="Calibri"/>
                <a:cs typeface="Calibri"/>
                <a:sym typeface="Calibri"/>
              </a:rPr>
              <a:t>Don’t upload to the portal with this slide, but do save a separate version on the Google drive and send link to RH, when complete.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Note to resource creators: </a:t>
            </a:r>
            <a:r>
              <a:rPr lang="en-GB" sz="1200" b="1" i="0" dirty="0">
                <a:latin typeface="+mn-lt"/>
                <a:ea typeface="Calibri"/>
                <a:cs typeface="Calibri"/>
                <a:sym typeface="Calibri"/>
              </a:rPr>
              <a:t>links needs to be properly formatted as hyperlinks </a:t>
            </a:r>
            <a:r>
              <a:rPr lang="en-GB" sz="1200" b="0" i="0" dirty="0">
                <a:latin typeface="+mn-lt"/>
                <a:ea typeface="Calibri"/>
                <a:cs typeface="Calibri"/>
                <a:sym typeface="Calibri"/>
              </a:rPr>
              <a:t>(copy </a:t>
            </a:r>
            <a:r>
              <a:rPr lang="en-GB" sz="1200" b="0" i="0" dirty="0" err="1">
                <a:latin typeface="+mn-lt"/>
                <a:ea typeface="Calibri"/>
                <a:cs typeface="Calibri"/>
                <a:sym typeface="Calibri"/>
              </a:rPr>
              <a:t>url</a:t>
            </a:r>
            <a:r>
              <a:rPr lang="en-GB" sz="1200" b="0" i="0" dirty="0">
                <a:latin typeface="+mn-lt"/>
                <a:ea typeface="Calibri"/>
                <a:cs typeface="Calibri"/>
                <a:sym typeface="Calibri"/>
              </a:rPr>
              <a:t>, select target text, right click, and add hyperlink), do not paste the website </a:t>
            </a:r>
            <a:r>
              <a:rPr lang="en-GB" sz="1200" b="0" i="0" dirty="0" err="1">
                <a:latin typeface="+mn-lt"/>
                <a:ea typeface="Calibri"/>
                <a:cs typeface="Calibri"/>
                <a:sym typeface="Calibri"/>
              </a:rPr>
              <a:t>url</a:t>
            </a:r>
            <a:r>
              <a:rPr lang="en-GB" sz="1200" b="0" i="0" dirty="0">
                <a:latin typeface="+mn-lt"/>
                <a:ea typeface="Calibri"/>
                <a:cs typeface="Calibri"/>
                <a:sym typeface="Calibri"/>
              </a:rPr>
              <a:t> directly on the slide. </a:t>
            </a:r>
            <a:br>
              <a:rPr lang="en-GB" sz="1200" b="0" i="0" dirty="0">
                <a:latin typeface="+mn-lt"/>
                <a:ea typeface="Calibri"/>
                <a:cs typeface="Calibri"/>
                <a:sym typeface="Calibri"/>
              </a:rPr>
            </a:br>
            <a:r>
              <a:rPr lang="en-GB" sz="1200" b="0" i="0" dirty="0">
                <a:latin typeface="+mn-lt"/>
                <a:ea typeface="Calibri"/>
                <a:cs typeface="Calibri"/>
                <a:sym typeface="Calibri"/>
              </a:rPr>
              <a:t>The </a:t>
            </a:r>
            <a:r>
              <a:rPr lang="en-GB" sz="1200" b="1" i="0" dirty="0">
                <a:latin typeface="+mn-lt"/>
                <a:ea typeface="Calibri"/>
                <a:cs typeface="Calibri"/>
                <a:sym typeface="Calibri"/>
              </a:rPr>
              <a:t>Student worksheet link </a:t>
            </a:r>
            <a:r>
              <a:rPr lang="en-GB" sz="1200" b="0" i="0" dirty="0">
                <a:latin typeface="+mn-lt"/>
                <a:ea typeface="Calibri"/>
                <a:cs typeface="Calibri"/>
                <a:sym typeface="Calibri"/>
              </a:rPr>
              <a:t>to the resource portal needs to be formatted like the other links on the slide; if this is done correctly there is no need to shorten the </a:t>
            </a:r>
            <a:r>
              <a:rPr lang="en-GB" sz="1200" b="0" i="0" dirty="0" err="1">
                <a:latin typeface="+mn-lt"/>
                <a:ea typeface="Calibri"/>
                <a:cs typeface="Calibri"/>
                <a:sym typeface="Calibri"/>
              </a:rPr>
              <a:t>url</a:t>
            </a:r>
            <a:r>
              <a:rPr lang="en-GB" sz="1200" b="0" i="0" dirty="0">
                <a:latin typeface="+mn-lt"/>
                <a:ea typeface="Calibri"/>
                <a:cs typeface="Calibri"/>
                <a:sym typeface="Calibri"/>
              </a:rPr>
              <a:t>. </a:t>
            </a:r>
          </a:p>
        </p:txBody>
      </p:sp>
      <p:sp>
        <p:nvSpPr>
          <p:cNvPr id="4" name="Slide Number Placeholder 3"/>
          <p:cNvSpPr>
            <a:spLocks noGrp="1"/>
          </p:cNvSpPr>
          <p:nvPr>
            <p:ph type="sldNum" sz="quarter" idx="10"/>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distinguish orally between SSCs [</a:t>
            </a:r>
            <a:r>
              <a:rPr lang="en-GB" b="0" dirty="0" err="1"/>
              <a:t>ch</a:t>
            </a:r>
            <a:r>
              <a:rPr lang="en-GB" b="0" dirty="0"/>
              <a:t>] and [ck]; to create a sense of anticipation for the content of the texts to come.</a:t>
            </a:r>
            <a:r>
              <a:rPr lang="en-GB" dirty="0"/>
              <a:t/>
            </a:r>
            <a:br>
              <a:rPr lang="en-GB" dirty="0"/>
            </a:br>
            <a:r>
              <a:rPr lang="en-GB" dirty="0"/>
              <a:t/>
            </a:r>
            <a:br>
              <a:rPr lang="en-GB" dirty="0"/>
            </a:br>
            <a:r>
              <a:rPr lang="en-GB" b="1" dirty="0"/>
              <a:t>Procedure:</a:t>
            </a:r>
            <a:r>
              <a:rPr lang="en-GB" dirty="0"/>
              <a:t/>
            </a:r>
            <a:br>
              <a:rPr lang="en-GB" dirty="0"/>
            </a:br>
            <a:r>
              <a:rPr lang="en-GB" dirty="0"/>
              <a:t>1. Click on the </a:t>
            </a:r>
            <a:r>
              <a:rPr lang="en-GB" b="1" dirty="0"/>
              <a:t>pictures</a:t>
            </a:r>
            <a:r>
              <a:rPr lang="en-GB" dirty="0"/>
              <a:t> to hear the words said aloud.</a:t>
            </a:r>
          </a:p>
          <a:p>
            <a:r>
              <a:rPr lang="en-GB" dirty="0"/>
              <a:t>2. Students determine whether Katrin needs to take the item or not by deciding whether the missing sound is [</a:t>
            </a:r>
            <a:r>
              <a:rPr lang="en-GB" dirty="0" err="1"/>
              <a:t>ch</a:t>
            </a:r>
            <a:r>
              <a:rPr lang="en-GB" dirty="0"/>
              <a:t>] or [ck].</a:t>
            </a:r>
          </a:p>
          <a:p>
            <a:r>
              <a:rPr lang="en-GB" dirty="0"/>
              <a:t>3. Click on the </a:t>
            </a:r>
            <a:r>
              <a:rPr lang="en-GB" b="1" dirty="0"/>
              <a:t>blank</a:t>
            </a:r>
            <a:r>
              <a:rPr lang="en-GB" dirty="0"/>
              <a:t> to fill the gap.</a:t>
            </a:r>
          </a:p>
          <a:p>
            <a:r>
              <a:rPr lang="en-GB" dirty="0"/>
              <a:t>4. Click on word to send it flying to the box to pack, or the bin to discard.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a:t>
            </a:r>
            <a:r>
              <a:rPr lang="en-GB" dirty="0"/>
              <a:t/>
            </a:r>
            <a:br>
              <a:rPr lang="en-GB" dirty="0"/>
            </a:br>
            <a:r>
              <a:rPr lang="en-GB" dirty="0"/>
              <a:t>1. </a:t>
            </a:r>
            <a:r>
              <a:rPr lang="en-GB" dirty="0" err="1"/>
              <a:t>Knochen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Blutfleck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Beobachter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Nachweis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Dreck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Entdeckung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Überwachung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Gepäck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 Rucksack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 </a:t>
            </a:r>
            <a:r>
              <a:rPr lang="en-GB" dirty="0" err="1"/>
              <a:t>Gutachten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11. Drucker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12. </a:t>
            </a:r>
            <a:r>
              <a:rPr lang="en-GB" dirty="0" err="1"/>
              <a:t>Suche</a:t>
            </a: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err="1"/>
              <a:t>Knochen</a:t>
            </a:r>
            <a:r>
              <a:rPr lang="en-GB" baseline="0" dirty="0"/>
              <a:t> [&gt;5000], </a:t>
            </a:r>
            <a:r>
              <a:rPr lang="en-GB" baseline="0" dirty="0" err="1"/>
              <a:t>Blutfleck</a:t>
            </a:r>
            <a:r>
              <a:rPr lang="en-GB" baseline="0" dirty="0"/>
              <a:t> [851/2926], Beobachter [3908], </a:t>
            </a:r>
            <a:r>
              <a:rPr lang="en-GB" baseline="0" dirty="0" err="1"/>
              <a:t>Nachweis</a:t>
            </a:r>
            <a:r>
              <a:rPr lang="en-GB" baseline="0" dirty="0"/>
              <a:t> [3659], Dreck [4309], </a:t>
            </a:r>
            <a:r>
              <a:rPr lang="en-GB" baseline="0" dirty="0" err="1"/>
              <a:t>Entdeckung</a:t>
            </a:r>
            <a:r>
              <a:rPr lang="en-GB" baseline="0" dirty="0"/>
              <a:t> [3447],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Überwa</a:t>
            </a:r>
            <a:r>
              <a:rPr kumimoji="0" lang="fr-FR" sz="1200" b="0" i="0" u="none" strike="noStrike" kern="1200" cap="none" spc="0" normalizeH="0" baseline="0" noProof="0" dirty="0" err="1">
                <a:ln>
                  <a:noFill/>
                </a:ln>
                <a:solidFill>
                  <a:srgbClr val="DAA520"/>
                </a:solidFill>
                <a:effectLst/>
                <a:uLnTx/>
                <a:uFillTx/>
                <a:latin typeface="Century Gothic" panose="020F0302020204030204"/>
                <a:ea typeface="+mn-ea"/>
                <a:cs typeface="+mn-cs"/>
              </a:rPr>
              <a:t>ch</a:t>
            </a:r>
            <a:r>
              <a:rPr lang="fr-FR" sz="1200" dirty="0" err="1">
                <a:solidFill>
                  <a:srgbClr val="4472C4">
                    <a:lumMod val="50000"/>
                  </a:srgbClr>
                </a:solidFill>
                <a:latin typeface="Century Gothic" panose="020F0302020204030204"/>
              </a:rPr>
              <a:t>ung</a:t>
            </a:r>
            <a:r>
              <a:rPr lang="en-GB" baseline="0" dirty="0"/>
              <a:t> [4815], </a:t>
            </a:r>
            <a:r>
              <a:rPr lang="en-GB" baseline="0" dirty="0" err="1"/>
              <a:t>Gepäck</a:t>
            </a:r>
            <a:r>
              <a:rPr lang="en-GB" baseline="0" dirty="0"/>
              <a:t> [3771], Rucksack [3180], </a:t>
            </a:r>
            <a:r>
              <a:rPr lang="en-GB" baseline="0" dirty="0" err="1"/>
              <a:t>Gutachten</a:t>
            </a:r>
            <a:r>
              <a:rPr lang="en-GB" baseline="0" dirty="0"/>
              <a:t> [4654], </a:t>
            </a:r>
            <a:r>
              <a:rPr lang="en-GB" baseline="0" dirty="0" err="1"/>
              <a:t>Drücker</a:t>
            </a:r>
            <a:r>
              <a:rPr lang="en-GB" baseline="0" dirty="0"/>
              <a:t> [&gt;5000], </a:t>
            </a:r>
            <a:r>
              <a:rPr lang="en-GB" baseline="0" dirty="0" err="1"/>
              <a:t>Suche</a:t>
            </a:r>
            <a:r>
              <a:rPr lang="en-GB" baseline="0" dirty="0"/>
              <a:t> [1508], </a:t>
            </a:r>
            <a:r>
              <a:rPr lang="en-GB" baseline="0" dirty="0" err="1"/>
              <a:t>Quellen</a:t>
            </a:r>
            <a:r>
              <a:rPr lang="en-GB" baseline="0" dirty="0"/>
              <a:t> [1108]</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210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b="0" dirty="0"/>
              <a:t>(two slides)</a:t>
            </a:r>
            <a:r>
              <a:rPr lang="en-GB" dirty="0"/>
              <a:t/>
            </a:r>
            <a:br>
              <a:rPr lang="en-GB" dirty="0"/>
            </a:br>
            <a:r>
              <a:rPr lang="en-GB" b="1" dirty="0"/>
              <a:t/>
            </a:r>
            <a:br>
              <a:rPr lang="en-GB" b="1" dirty="0"/>
            </a:br>
            <a:r>
              <a:rPr lang="en-GB" b="1" dirty="0"/>
              <a:t>Aim: </a:t>
            </a:r>
            <a:r>
              <a:rPr lang="en-GB" b="0" dirty="0"/>
              <a:t>Aural recognition of new vocabulary; building semantic associations with known vocabulary.</a:t>
            </a:r>
            <a:r>
              <a:rPr lang="en-GB" dirty="0"/>
              <a:t/>
            </a:r>
            <a:br>
              <a:rPr lang="en-GB" dirty="0"/>
            </a:br>
            <a:r>
              <a:rPr lang="en-GB" dirty="0"/>
              <a:t/>
            </a:r>
            <a:br>
              <a:rPr lang="en-GB" dirty="0"/>
            </a:br>
            <a:r>
              <a:rPr lang="en-GB" b="1" dirty="0"/>
              <a:t>Procedure:</a:t>
            </a:r>
            <a:r>
              <a:rPr lang="en-GB" dirty="0"/>
              <a:t/>
            </a:r>
            <a:br>
              <a:rPr lang="en-GB" dirty="0"/>
            </a:br>
            <a:r>
              <a:rPr lang="en-GB" dirty="0"/>
              <a:t>1. Click numbers to hear audio.</a:t>
            </a:r>
          </a:p>
          <a:p>
            <a:r>
              <a:rPr lang="en-GB" dirty="0"/>
              <a:t>2. Students pick which word on a rock is most closely associated with the word that they heard.</a:t>
            </a:r>
          </a:p>
          <a:p>
            <a:r>
              <a:rPr lang="en-GB" dirty="0"/>
              <a:t>3. Click on rock to find out if the answer is right or wrong (</a:t>
            </a:r>
            <a:r>
              <a:rPr lang="en-GB" b="1" dirty="0"/>
              <a:t>wrong answers fall into the water</a:t>
            </a:r>
            <a:r>
              <a:rPr lang="en-GB" dirty="0"/>
              <a:t>).</a:t>
            </a:r>
          </a:p>
          <a:p>
            <a:r>
              <a:rPr lang="en-GB" dirty="0"/>
              <a:t>4. Continue to the next slide to cross the river.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 das </a:t>
            </a:r>
            <a:r>
              <a:rPr lang="en-GB" dirty="0" err="1"/>
              <a:t>Unternehmen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der Euro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das </a:t>
            </a:r>
            <a:r>
              <a:rPr lang="en-GB" dirty="0" err="1"/>
              <a:t>Gesetz</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die </a:t>
            </a:r>
            <a:r>
              <a:rPr lang="en-GB" dirty="0" err="1"/>
              <a:t>Daten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die </a:t>
            </a:r>
            <a:r>
              <a:rPr lang="en-GB" dirty="0" err="1"/>
              <a:t>Milliarde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der Angriff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laut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8. die Wand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 die Million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 </a:t>
            </a:r>
            <a:r>
              <a:rPr lang="en-GB" dirty="0" err="1"/>
              <a:t>schützen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11. </a:t>
            </a:r>
            <a:r>
              <a:rPr lang="en-GB" dirty="0" err="1"/>
              <a:t>gegen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12. 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13. </a:t>
            </a:r>
            <a:r>
              <a:rPr lang="en-GB" dirty="0" err="1"/>
              <a:t>hängen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14. </a:t>
            </a:r>
            <a:r>
              <a:rPr lang="en-GB" dirty="0" err="1"/>
              <a:t>verdienen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022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r>
              <a:rPr lang="en-GB" dirty="0"/>
              <a:t/>
            </a:r>
            <a:br>
              <a:rPr lang="en-GB" dirty="0"/>
            </a:br>
            <a:r>
              <a:rPr lang="en-GB" b="1" dirty="0"/>
              <a:t/>
            </a:r>
            <a:br>
              <a:rPr lang="en-GB" b="1" dirty="0"/>
            </a:br>
            <a:r>
              <a:rPr lang="en-GB" b="1" dirty="0"/>
              <a:t>Aim: </a:t>
            </a:r>
            <a:r>
              <a:rPr lang="en-GB" b="0" dirty="0"/>
              <a:t>Written recognition of new vocabulary at sentence level.</a:t>
            </a:r>
            <a:r>
              <a:rPr lang="en-GB" dirty="0"/>
              <a:t/>
            </a:r>
            <a:br>
              <a:rPr lang="en-GB" dirty="0"/>
            </a:br>
            <a:r>
              <a:rPr lang="en-GB" dirty="0"/>
              <a:t/>
            </a:r>
            <a:br>
              <a:rPr lang="en-GB" dirty="0"/>
            </a:br>
            <a:r>
              <a:rPr lang="en-GB" b="1" dirty="0"/>
              <a:t>Procedure:</a:t>
            </a:r>
            <a:r>
              <a:rPr lang="en-GB" dirty="0"/>
              <a:t/>
            </a:r>
            <a:br>
              <a:rPr lang="en-GB" dirty="0"/>
            </a:br>
            <a:r>
              <a:rPr lang="en-GB" dirty="0"/>
              <a:t>1. Allow a few minutes for students to read the text.</a:t>
            </a:r>
          </a:p>
          <a:p>
            <a:r>
              <a:rPr lang="en-GB" dirty="0"/>
              <a:t>2. Click to bring up a question.</a:t>
            </a:r>
          </a:p>
          <a:p>
            <a:r>
              <a:rPr lang="en-GB" dirty="0"/>
              <a:t>3. Elicit answer from students in German and English.</a:t>
            </a:r>
          </a:p>
          <a:p>
            <a:r>
              <a:rPr lang="en-GB" dirty="0"/>
              <a:t>4. Click again to bring up answer.</a:t>
            </a:r>
          </a:p>
          <a:p>
            <a:r>
              <a:rPr lang="en-GB" dirty="0"/>
              <a:t>5. Repeat for six questions in total.</a:t>
            </a:r>
            <a:br>
              <a:rPr lang="en-GB" dirty="0"/>
            </a:br>
            <a:r>
              <a:rPr lang="en-GB" dirty="0"/>
              <a:t/>
            </a:r>
            <a:br>
              <a:rPr lang="en-GB" dirty="0"/>
            </a:br>
            <a:r>
              <a:rPr lang="en-GB" b="1" baseline="0" dirty="0"/>
              <a:t>Word frequency of unknown words (1 is the most frequent word in German): </a:t>
            </a:r>
            <a:r>
              <a:rPr lang="en-GB" baseline="0" dirty="0"/>
              <a:t/>
            </a:r>
            <a:br>
              <a:rPr lang="en-GB" baseline="0" dirty="0"/>
            </a:br>
            <a:r>
              <a:rPr lang="en-GB" baseline="0" dirty="0"/>
              <a:t>wert [290], </a:t>
            </a:r>
            <a:r>
              <a:rPr lang="en-GB" baseline="0" dirty="0" err="1"/>
              <a:t>Schaubild</a:t>
            </a:r>
            <a:r>
              <a:rPr lang="en-GB" baseline="0" dirty="0"/>
              <a:t> [&gt;5000], </a:t>
            </a:r>
            <a:r>
              <a:rPr lang="en-GB" baseline="0" dirty="0" err="1"/>
              <a:t>Strafrechtsanwalt</a:t>
            </a:r>
            <a:r>
              <a:rPr lang="en-GB" baseline="0" dirty="0"/>
              <a:t> [&gt;5000], </a:t>
            </a:r>
            <a:r>
              <a:rPr lang="en-GB" baseline="0" dirty="0" err="1"/>
              <a:t>Büro</a:t>
            </a:r>
            <a:r>
              <a:rPr lang="en-GB" baseline="0" dirty="0"/>
              <a:t> [1663]</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German): </a:t>
            </a:r>
            <a:r>
              <a:rPr lang="en-GB" baseline="0" dirty="0"/>
              <a:t/>
            </a:r>
            <a:br>
              <a:rPr lang="en-GB" baseline="0" dirty="0"/>
            </a:br>
            <a:r>
              <a:rPr lang="en-GB" baseline="0" dirty="0"/>
              <a:t>Moment [358]</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i="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To focus on the semantic differences between prepositions </a:t>
            </a:r>
            <a:r>
              <a:rPr lang="en-GB" b="0" i="1" dirty="0"/>
              <a:t>auf </a:t>
            </a:r>
            <a:r>
              <a:rPr lang="en-GB" b="0" i="0" dirty="0"/>
              <a:t>and </a:t>
            </a:r>
            <a:r>
              <a:rPr lang="en-GB" b="0" i="1" dirty="0"/>
              <a:t>an </a:t>
            </a:r>
            <a:r>
              <a:rPr lang="en-GB" b="0" i="0" dirty="0"/>
              <a:t>as expressions of movement; to revise use of accusative case with movement towards a place; to introduce contractions with </a:t>
            </a:r>
            <a:r>
              <a:rPr lang="en-GB" b="0" i="1" dirty="0"/>
              <a:t>an </a:t>
            </a:r>
            <a:r>
              <a:rPr lang="en-GB" b="0" i="0" dirty="0"/>
              <a:t>+ accusative.</a:t>
            </a:r>
            <a:r>
              <a:rPr lang="en-GB" dirty="0"/>
              <a:t/>
            </a:r>
            <a:br>
              <a:rPr lang="en-GB" dirty="0"/>
            </a:br>
            <a:r>
              <a:rPr lang="en-GB" dirty="0"/>
              <a:t/>
            </a:r>
            <a:br>
              <a:rPr lang="en-GB" dirty="0"/>
            </a:br>
            <a:r>
              <a:rPr lang="en-GB" b="1" baseline="0" dirty="0"/>
              <a:t>Word frequency of unknown words used (1 is the most frequent word in German): </a:t>
            </a:r>
            <a:r>
              <a:rPr lang="en-GB" baseline="0" dirty="0"/>
              <a:t/>
            </a:r>
            <a:br>
              <a:rPr lang="en-GB" baseline="0" dirty="0"/>
            </a:br>
            <a:r>
              <a:rPr lang="en-GB" baseline="0" dirty="0" err="1"/>
              <a:t>Paket</a:t>
            </a:r>
            <a:r>
              <a:rPr lang="en-GB" baseline="0" dirty="0"/>
              <a:t> [3585]</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047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31348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0257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83948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3771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148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17191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68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3295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06677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5465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7265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738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445808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952030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21358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8760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44326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445829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133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128076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0576016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967929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986428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108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5099623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37976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49413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51827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82565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681495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089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735519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914730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0146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93884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79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13201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38161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941936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8615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75811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038880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1330532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681554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918092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942756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749252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5927519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25484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843631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93771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57020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488899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43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992816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334435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5953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83835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208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3.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21179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4458602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429283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latin typeface="Century Gothic" panose="020B0502020202020204" pitchFamily="34" charset="0"/>
              </a:rPr>
              <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3"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263641744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386800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48.png"/><Relationship Id="rId18" Type="http://schemas.openxmlformats.org/officeDocument/2006/relationships/audio" Target="../media/audio44.wav"/><Relationship Id="rId26" Type="http://schemas.openxmlformats.org/officeDocument/2006/relationships/image" Target="../media/image53.png"/><Relationship Id="rId3" Type="http://schemas.openxmlformats.org/officeDocument/2006/relationships/audio" Target="../media/audio33.wav"/><Relationship Id="rId21" Type="http://schemas.openxmlformats.org/officeDocument/2006/relationships/audio" Target="../media/audio47.wav"/><Relationship Id="rId7" Type="http://schemas.openxmlformats.org/officeDocument/2006/relationships/audio" Target="../media/audio37.wav"/><Relationship Id="rId12" Type="http://schemas.openxmlformats.org/officeDocument/2006/relationships/image" Target="../media/image47.png"/><Relationship Id="rId17" Type="http://schemas.openxmlformats.org/officeDocument/2006/relationships/audio" Target="../media/audio43.wav"/><Relationship Id="rId25" Type="http://schemas.openxmlformats.org/officeDocument/2006/relationships/image" Target="../media/image52.png"/><Relationship Id="rId2" Type="http://schemas.openxmlformats.org/officeDocument/2006/relationships/notesSlide" Target="../notesSlides/notesSlide10.xml"/><Relationship Id="rId16" Type="http://schemas.openxmlformats.org/officeDocument/2006/relationships/audio" Target="../media/audio42.wav"/><Relationship Id="rId20" Type="http://schemas.openxmlformats.org/officeDocument/2006/relationships/audio" Target="../media/audio46.wav"/><Relationship Id="rId29"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audio" Target="../media/audio36.wav"/><Relationship Id="rId11" Type="http://schemas.openxmlformats.org/officeDocument/2006/relationships/image" Target="../media/image14.png"/><Relationship Id="rId24" Type="http://schemas.openxmlformats.org/officeDocument/2006/relationships/image" Target="../media/image51.png"/><Relationship Id="rId5" Type="http://schemas.openxmlformats.org/officeDocument/2006/relationships/audio" Target="../media/audio35.wav"/><Relationship Id="rId15" Type="http://schemas.openxmlformats.org/officeDocument/2006/relationships/audio" Target="../media/audio41.wav"/><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audio" Target="../media/audio40.wav"/><Relationship Id="rId19" Type="http://schemas.openxmlformats.org/officeDocument/2006/relationships/audio" Target="../media/audio45.wav"/><Relationship Id="rId31" Type="http://schemas.openxmlformats.org/officeDocument/2006/relationships/image" Target="../media/image15.gif"/><Relationship Id="rId4" Type="http://schemas.openxmlformats.org/officeDocument/2006/relationships/audio" Target="../media/audio34.wav"/><Relationship Id="rId9" Type="http://schemas.openxmlformats.org/officeDocument/2006/relationships/audio" Target="../media/audio39.wav"/><Relationship Id="rId14" Type="http://schemas.openxmlformats.org/officeDocument/2006/relationships/image" Target="../media/image49.png"/><Relationship Id="rId22" Type="http://schemas.openxmlformats.org/officeDocument/2006/relationships/audio" Target="../media/audio48.wav"/><Relationship Id="rId27" Type="http://schemas.openxmlformats.org/officeDocument/2006/relationships/image" Target="../media/image54.png"/><Relationship Id="rId30"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audio" Target="../media/audio43.wav"/><Relationship Id="rId3" Type="http://schemas.openxmlformats.org/officeDocument/2006/relationships/image" Target="../media/image14.png"/><Relationship Id="rId21" Type="http://schemas.openxmlformats.org/officeDocument/2006/relationships/audio" Target="../media/audio46.wav"/><Relationship Id="rId7" Type="http://schemas.openxmlformats.org/officeDocument/2006/relationships/image" Target="../media/image15.gif"/><Relationship Id="rId12" Type="http://schemas.openxmlformats.org/officeDocument/2006/relationships/image" Target="../media/image54.png"/><Relationship Id="rId17" Type="http://schemas.openxmlformats.org/officeDocument/2006/relationships/audio" Target="../media/audio42.wav"/><Relationship Id="rId2" Type="http://schemas.openxmlformats.org/officeDocument/2006/relationships/notesSlide" Target="../notesSlides/notesSlide11.xml"/><Relationship Id="rId16" Type="http://schemas.openxmlformats.org/officeDocument/2006/relationships/audio" Target="../media/audio41.wav"/><Relationship Id="rId20" Type="http://schemas.openxmlformats.org/officeDocument/2006/relationships/audio" Target="../media/audio45.wav"/><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5" Type="http://schemas.openxmlformats.org/officeDocument/2006/relationships/image" Target="../media/image57.png"/><Relationship Id="rId23" Type="http://schemas.openxmlformats.org/officeDocument/2006/relationships/audio" Target="../media/audio48.wav"/><Relationship Id="rId10" Type="http://schemas.openxmlformats.org/officeDocument/2006/relationships/image" Target="../media/image52.png"/><Relationship Id="rId19" Type="http://schemas.openxmlformats.org/officeDocument/2006/relationships/audio" Target="../media/audio44.wav"/><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audio" Target="../media/audio47.wav"/></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jp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4.png"/><Relationship Id="rId9"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64.png"/><Relationship Id="rId5" Type="http://schemas.openxmlformats.org/officeDocument/2006/relationships/image" Target="../media/image63.gif"/><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jp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image" Target="../media/image66.png"/><Relationship Id="rId11" Type="http://schemas.microsoft.com/office/2007/relationships/hdphoto" Target="../media/hdphoto2.wdp"/><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14.pn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jpg"/><Relationship Id="rId7" Type="http://schemas.microsoft.com/office/2007/relationships/hdphoto" Target="../media/hdphoto3.wdp"/><Relationship Id="rId12"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38.xml"/><Relationship Id="rId6" Type="http://schemas.openxmlformats.org/officeDocument/2006/relationships/image" Target="../media/image71.png"/><Relationship Id="rId11" Type="http://schemas.microsoft.com/office/2007/relationships/hdphoto" Target="../media/hdphoto4.wdp"/><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14.png"/><Relationship Id="rId9"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1.jp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38.xml"/><Relationship Id="rId6" Type="http://schemas.openxmlformats.org/officeDocument/2006/relationships/image" Target="../media/image69.png"/><Relationship Id="rId5" Type="http://schemas.openxmlformats.org/officeDocument/2006/relationships/image" Target="../media/image76.jpe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audio" Target="../media/audio54.wav"/><Relationship Id="rId3" Type="http://schemas.openxmlformats.org/officeDocument/2006/relationships/audio" Target="../media/audio49.wav"/><Relationship Id="rId7" Type="http://schemas.openxmlformats.org/officeDocument/2006/relationships/audio" Target="../media/audio53.wav"/><Relationship Id="rId12"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audio" Target="../media/audio52.wav"/><Relationship Id="rId11" Type="http://schemas.openxmlformats.org/officeDocument/2006/relationships/image" Target="../media/image79.png"/><Relationship Id="rId5" Type="http://schemas.openxmlformats.org/officeDocument/2006/relationships/audio" Target="../media/audio51.wav"/><Relationship Id="rId10" Type="http://schemas.openxmlformats.org/officeDocument/2006/relationships/audio" Target="../media/audio56.wav"/><Relationship Id="rId4" Type="http://schemas.openxmlformats.org/officeDocument/2006/relationships/audio" Target="../media/audio50.wav"/><Relationship Id="rId9" Type="http://schemas.openxmlformats.org/officeDocument/2006/relationships/audio" Target="../media/audio55.wav"/></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5.wdp"/><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image" Target="../media/image81.png"/><Relationship Id="rId5" Type="http://schemas.openxmlformats.org/officeDocument/2006/relationships/image" Target="../media/image80.tiff"/><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audio" Target="../media/audio57.wav"/><Relationship Id="rId3" Type="http://schemas.openxmlformats.org/officeDocument/2006/relationships/image" Target="../media/image1.jpg"/><Relationship Id="rId7"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38.xml"/><Relationship Id="rId6" Type="http://schemas.openxmlformats.org/officeDocument/2006/relationships/image" Target="../media/image83.gif"/><Relationship Id="rId5" Type="http://schemas.openxmlformats.org/officeDocument/2006/relationships/image" Target="../media/image82.png"/><Relationship Id="rId10" Type="http://schemas.openxmlformats.org/officeDocument/2006/relationships/audio" Target="../media/audio59.wav"/><Relationship Id="rId4" Type="http://schemas.openxmlformats.org/officeDocument/2006/relationships/image" Target="../media/image14.png"/><Relationship Id="rId9" Type="http://schemas.openxmlformats.org/officeDocument/2006/relationships/audio" Target="../media/audio58.wav"/></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61.xml"/><Relationship Id="rId5" Type="http://schemas.openxmlformats.org/officeDocument/2006/relationships/image" Target="../media/image87.gif"/><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61.xml"/><Relationship Id="rId5" Type="http://schemas.openxmlformats.org/officeDocument/2006/relationships/image" Target="../media/image87.gif"/><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61.xml"/><Relationship Id="rId5" Type="http://schemas.openxmlformats.org/officeDocument/2006/relationships/image" Target="../media/image87.gif"/><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61.xml"/><Relationship Id="rId5" Type="http://schemas.openxmlformats.org/officeDocument/2006/relationships/image" Target="../media/image87.gif"/><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jpg"/><Relationship Id="rId7"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g"/><Relationship Id="rId10" Type="http://schemas.openxmlformats.org/officeDocument/2006/relationships/image" Target="../media/image93.png"/><Relationship Id="rId4" Type="http://schemas.openxmlformats.org/officeDocument/2006/relationships/image" Target="../media/image14.png"/><Relationship Id="rId9" Type="http://schemas.openxmlformats.org/officeDocument/2006/relationships/image" Target="../media/image92.png"/></Relationships>
</file>

<file path=ppt/slides/_rels/slide3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4.png"/><Relationship Id="rId7"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89.png"/><Relationship Id="rId4" Type="http://schemas.openxmlformats.org/officeDocument/2006/relationships/image" Target="../media/image88.jpg"/></Relationships>
</file>

<file path=ppt/slides/_rels/slide3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4.png"/><Relationship Id="rId7"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89.png"/><Relationship Id="rId4" Type="http://schemas.openxmlformats.org/officeDocument/2006/relationships/image" Target="../media/image88.jpg"/></Relationships>
</file>

<file path=ppt/slides/_rels/slide3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4.png"/><Relationship Id="rId7"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89.png"/><Relationship Id="rId4" Type="http://schemas.openxmlformats.org/officeDocument/2006/relationships/image" Target="../media/image88.jpg"/><Relationship Id="rId9" Type="http://schemas.openxmlformats.org/officeDocument/2006/relationships/image" Target="../media/image103.png"/></Relationships>
</file>

<file path=ppt/slides/_rels/slide3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4.png"/><Relationship Id="rId7"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89.png"/><Relationship Id="rId4" Type="http://schemas.openxmlformats.org/officeDocument/2006/relationships/image" Target="../media/image88.jpg"/></Relationships>
</file>

<file path=ppt/slides/_rels/slide3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4.png"/><Relationship Id="rId7"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89.png"/><Relationship Id="rId4" Type="http://schemas.openxmlformats.org/officeDocument/2006/relationships/image" Target="../media/image88.jp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89.png"/><Relationship Id="rId4" Type="http://schemas.openxmlformats.org/officeDocument/2006/relationships/image" Target="../media/image88.jpg"/></Relationships>
</file>

<file path=ppt/slides/_rels/slide3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4.png"/><Relationship Id="rId7" Type="http://schemas.openxmlformats.org/officeDocument/2006/relationships/image" Target="../media/image11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89.png"/><Relationship Id="rId4" Type="http://schemas.openxmlformats.org/officeDocument/2006/relationships/image" Target="../media/image88.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4.xml"/><Relationship Id="rId5" Type="http://schemas.openxmlformats.org/officeDocument/2006/relationships/image" Target="../media/image16.png"/><Relationship Id="rId4" Type="http://schemas.openxmlformats.org/officeDocument/2006/relationships/image" Target="../media/image15.gif"/></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87.gif"/><Relationship Id="rId2" Type="http://schemas.openxmlformats.org/officeDocument/2006/relationships/notesSlide" Target="../notesSlides/notesSlide41.xml"/><Relationship Id="rId1" Type="http://schemas.openxmlformats.org/officeDocument/2006/relationships/slideLayout" Target="../slideLayouts/slideLayout38.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87.gif"/><Relationship Id="rId2" Type="http://schemas.openxmlformats.org/officeDocument/2006/relationships/notesSlide" Target="../notesSlides/notesSlide43.xml"/><Relationship Id="rId1" Type="http://schemas.openxmlformats.org/officeDocument/2006/relationships/slideLayout" Target="../slideLayouts/slideLayout38.xml"/><Relationship Id="rId6" Type="http://schemas.openxmlformats.org/officeDocument/2006/relationships/image" Target="../media/image14.png"/><Relationship Id="rId5" Type="http://schemas.openxmlformats.org/officeDocument/2006/relationships/image" Target="../media/image115.png"/><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8" Type="http://schemas.openxmlformats.org/officeDocument/2006/relationships/audio" Target="../media/audio63.wav"/><Relationship Id="rId13" Type="http://schemas.openxmlformats.org/officeDocument/2006/relationships/image" Target="../media/image117.jpeg"/><Relationship Id="rId3" Type="http://schemas.openxmlformats.org/officeDocument/2006/relationships/image" Target="../media/image1.jpg"/><Relationship Id="rId7" Type="http://schemas.openxmlformats.org/officeDocument/2006/relationships/audio" Target="../media/audio62.wav"/><Relationship Id="rId12" Type="http://schemas.openxmlformats.org/officeDocument/2006/relationships/audio" Target="../media/audio67.wav"/><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audio" Target="../media/audio61.wav"/><Relationship Id="rId11" Type="http://schemas.openxmlformats.org/officeDocument/2006/relationships/audio" Target="../media/audio66.wav"/><Relationship Id="rId5" Type="http://schemas.openxmlformats.org/officeDocument/2006/relationships/audio" Target="../media/audio60.wav"/><Relationship Id="rId10" Type="http://schemas.openxmlformats.org/officeDocument/2006/relationships/audio" Target="../media/audio65.wav"/><Relationship Id="rId4" Type="http://schemas.openxmlformats.org/officeDocument/2006/relationships/image" Target="../media/image14.png"/><Relationship Id="rId9" Type="http://schemas.openxmlformats.org/officeDocument/2006/relationships/audio" Target="../media/audio64.wav"/><Relationship Id="rId14" Type="http://schemas.openxmlformats.org/officeDocument/2006/relationships/audio" Target="../media/audio68.wav"/></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38.xml"/><Relationship Id="rId6" Type="http://schemas.openxmlformats.org/officeDocument/2006/relationships/image" Target="../media/image80.tiff"/><Relationship Id="rId5" Type="http://schemas.openxmlformats.org/officeDocument/2006/relationships/image" Target="../media/image16.pn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38.xml"/><Relationship Id="rId5" Type="http://schemas.openxmlformats.org/officeDocument/2006/relationships/image" Target="../media/image118.png"/><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119.pn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hyperlink" Target="https://quizlet.com/gb/546096911/year-8-german-term-31-week-2-revision-mashup-4-flash-cards/?new" TargetMode="External"/><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21.png"/><Relationship Id="rId18" Type="http://schemas.openxmlformats.org/officeDocument/2006/relationships/audio" Target="../media/audio14.wav"/><Relationship Id="rId26" Type="http://schemas.openxmlformats.org/officeDocument/2006/relationships/image" Target="../media/image28.png"/><Relationship Id="rId3" Type="http://schemas.openxmlformats.org/officeDocument/2006/relationships/image" Target="../media/image1.jpg"/><Relationship Id="rId21" Type="http://schemas.openxmlformats.org/officeDocument/2006/relationships/image" Target="../media/image25.png"/><Relationship Id="rId34" Type="http://schemas.openxmlformats.org/officeDocument/2006/relationships/image" Target="../media/image34.png"/><Relationship Id="rId7" Type="http://schemas.openxmlformats.org/officeDocument/2006/relationships/image" Target="../media/image18.png"/><Relationship Id="rId12" Type="http://schemas.openxmlformats.org/officeDocument/2006/relationships/audio" Target="../media/audio11.wav"/><Relationship Id="rId17" Type="http://schemas.openxmlformats.org/officeDocument/2006/relationships/image" Target="../media/image23.png"/><Relationship Id="rId25" Type="http://schemas.openxmlformats.org/officeDocument/2006/relationships/image" Target="../media/image27.png"/><Relationship Id="rId33" Type="http://schemas.openxmlformats.org/officeDocument/2006/relationships/image" Target="../media/image33.png"/><Relationship Id="rId38"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audio" Target="../media/audio13.wav"/><Relationship Id="rId20" Type="http://schemas.openxmlformats.org/officeDocument/2006/relationships/audio" Target="../media/audio15.wav"/><Relationship Id="rId29" Type="http://schemas.openxmlformats.org/officeDocument/2006/relationships/image" Target="../media/image30.png"/><Relationship Id="rId1" Type="http://schemas.openxmlformats.org/officeDocument/2006/relationships/slideLayout" Target="../slideLayouts/slideLayout38.xml"/><Relationship Id="rId6" Type="http://schemas.openxmlformats.org/officeDocument/2006/relationships/audio" Target="../media/audio8.wav"/><Relationship Id="rId11" Type="http://schemas.openxmlformats.org/officeDocument/2006/relationships/image" Target="../media/image20.png"/><Relationship Id="rId24" Type="http://schemas.openxmlformats.org/officeDocument/2006/relationships/audio" Target="../media/audio17.wav"/><Relationship Id="rId32" Type="http://schemas.openxmlformats.org/officeDocument/2006/relationships/image" Target="../media/image32.png"/><Relationship Id="rId37" Type="http://schemas.openxmlformats.org/officeDocument/2006/relationships/image" Target="../media/image37.png"/><Relationship Id="rId5" Type="http://schemas.openxmlformats.org/officeDocument/2006/relationships/image" Target="../media/image14.png"/><Relationship Id="rId15" Type="http://schemas.openxmlformats.org/officeDocument/2006/relationships/image" Target="../media/image22.png"/><Relationship Id="rId23" Type="http://schemas.openxmlformats.org/officeDocument/2006/relationships/image" Target="../media/image26.png"/><Relationship Id="rId28" Type="http://schemas.openxmlformats.org/officeDocument/2006/relationships/audio" Target="../media/audio18.wav"/><Relationship Id="rId36" Type="http://schemas.openxmlformats.org/officeDocument/2006/relationships/image" Target="../media/image36.png"/><Relationship Id="rId10" Type="http://schemas.openxmlformats.org/officeDocument/2006/relationships/audio" Target="../media/audio10.wav"/><Relationship Id="rId19" Type="http://schemas.openxmlformats.org/officeDocument/2006/relationships/image" Target="../media/image24.png"/><Relationship Id="rId31"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audio" Target="../media/audio12.wav"/><Relationship Id="rId22" Type="http://schemas.openxmlformats.org/officeDocument/2006/relationships/audio" Target="../media/audio16.wav"/><Relationship Id="rId27" Type="http://schemas.openxmlformats.org/officeDocument/2006/relationships/image" Target="../media/image29.png"/><Relationship Id="rId30" Type="http://schemas.openxmlformats.org/officeDocument/2006/relationships/image" Target="../media/image15.gif"/><Relationship Id="rId35"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3" Type="http://schemas.openxmlformats.org/officeDocument/2006/relationships/image" Target="../media/image1.jpg"/><Relationship Id="rId7" Type="http://schemas.openxmlformats.org/officeDocument/2006/relationships/image" Target="../media/image41.png"/><Relationship Id="rId12" Type="http://schemas.openxmlformats.org/officeDocument/2006/relationships/audio" Target="../media/audio23.wav"/><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40.png"/><Relationship Id="rId11" Type="http://schemas.openxmlformats.org/officeDocument/2006/relationships/audio" Target="../media/audio22.wav"/><Relationship Id="rId5" Type="http://schemas.openxmlformats.org/officeDocument/2006/relationships/image" Target="../media/image39.png"/><Relationship Id="rId10" Type="http://schemas.openxmlformats.org/officeDocument/2006/relationships/audio" Target="../media/audio21.wav"/><Relationship Id="rId4" Type="http://schemas.openxmlformats.org/officeDocument/2006/relationships/image" Target="../media/image14.png"/><Relationship Id="rId9" Type="http://schemas.openxmlformats.org/officeDocument/2006/relationships/audio" Target="../media/audio20.wav"/><Relationship Id="rId14" Type="http://schemas.openxmlformats.org/officeDocument/2006/relationships/audio" Target="../media/audio25.wav"/></Relationships>
</file>

<file path=ppt/slides/_rels/slide7.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2.wav"/><Relationship Id="rId3" Type="http://schemas.openxmlformats.org/officeDocument/2006/relationships/image" Target="../media/image14.png"/><Relationship Id="rId7" Type="http://schemas.openxmlformats.org/officeDocument/2006/relationships/audio" Target="../media/audio28.wav"/><Relationship Id="rId12" Type="http://schemas.openxmlformats.org/officeDocument/2006/relationships/audio" Target="../media/audio31.wav"/><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audio" Target="../media/audio27.wav"/><Relationship Id="rId11" Type="http://schemas.openxmlformats.org/officeDocument/2006/relationships/image" Target="../media/image41.png"/><Relationship Id="rId5" Type="http://schemas.openxmlformats.org/officeDocument/2006/relationships/audio" Target="../media/audio26.wav"/><Relationship Id="rId10" Type="http://schemas.openxmlformats.org/officeDocument/2006/relationships/image" Target="../media/image39.png"/><Relationship Id="rId4" Type="http://schemas.openxmlformats.org/officeDocument/2006/relationships/image" Target="../media/image40.png"/><Relationship Id="rId9" Type="http://schemas.openxmlformats.org/officeDocument/2006/relationships/audio" Target="../media/audio30.wav"/></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38.xml"/><Relationship Id="rId5" Type="http://schemas.openxmlformats.org/officeDocument/2006/relationships/image" Target="../media/image15.gif"/><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jp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4.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20319" y="2341133"/>
            <a:ext cx="8348440" cy="1485422"/>
          </a:xfrm>
        </p:spPr>
        <p:txBody>
          <a:bodyPr>
            <a:normAutofit/>
          </a:bodyPr>
          <a:lstStyle/>
          <a:p>
            <a:pPr algn="l"/>
            <a:r>
              <a:rPr lang="en-GB" sz="4000" b="1" dirty="0">
                <a:solidFill>
                  <a:prstClr val="white"/>
                </a:solidFill>
              </a:rPr>
              <a:t>Understanding a non-fiction text</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23470" y="3083844"/>
            <a:ext cx="7382608" cy="571756"/>
          </a:xfrm>
        </p:spPr>
        <p:txBody>
          <a:bodyPr/>
          <a:lstStyle/>
          <a:p>
            <a:pPr algn="l"/>
            <a:r>
              <a:rPr lang="en-GB" sz="3000" dirty="0">
                <a:solidFill>
                  <a:prstClr val="white"/>
                </a:solidFill>
              </a:rPr>
              <a:t>an vs auf - R2 (</a:t>
            </a:r>
            <a:r>
              <a:rPr lang="en-GB" sz="3000" dirty="0" err="1">
                <a:solidFill>
                  <a:prstClr val="white"/>
                </a:solidFill>
              </a:rPr>
              <a:t>acc</a:t>
            </a:r>
            <a:r>
              <a:rPr lang="en-GB" sz="3000" dirty="0">
                <a:solidFill>
                  <a:prstClr val="white"/>
                </a:solidFill>
              </a:rPr>
              <a:t>) and R3 (</a:t>
            </a:r>
            <a:r>
              <a:rPr lang="en-GB" sz="3000" dirty="0" err="1">
                <a:solidFill>
                  <a:prstClr val="white"/>
                </a:solidFill>
              </a:rPr>
              <a:t>dat</a:t>
            </a:r>
            <a:r>
              <a:rPr lang="en-GB" sz="3000" dirty="0">
                <a:solidFill>
                  <a:prstClr val="white"/>
                </a:solidFill>
              </a:rPr>
              <a:t>)</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123470" y="3716936"/>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SSCs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[ck]</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70583" y="487102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1 - Lesson 49</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70582" y="5668246"/>
            <a:ext cx="4854207"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 / 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smtClean="0">
                <a:solidFill>
                  <a:prstClr val="white"/>
                </a:solidFill>
                <a:latin typeface="Century Gothic" panose="020B0502020202020204" pitchFamily="34" charset="0"/>
              </a:rPr>
              <a:t>21/07/21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7994673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6096000" cy="707849"/>
          </a:xfrm>
        </p:spPr>
        <p:txBody>
          <a:bodyPr>
            <a:normAutofit/>
          </a:bodyPr>
          <a:lstStyle/>
          <a:p>
            <a:r>
              <a:rPr lang="en-GB" sz="3600" b="1" dirty="0">
                <a:solidFill>
                  <a:schemeClr val="bg1"/>
                </a:solidFill>
              </a:rPr>
              <a:t>Katrin hat </a:t>
            </a:r>
            <a:r>
              <a:rPr lang="en-GB" sz="3600" b="1" dirty="0" err="1">
                <a:solidFill>
                  <a:schemeClr val="bg1"/>
                </a:solidFill>
              </a:rPr>
              <a:t>ein</a:t>
            </a:r>
            <a:r>
              <a:rPr lang="en-GB" sz="3600" b="1" dirty="0">
                <a:solidFill>
                  <a:schemeClr val="bg1"/>
                </a:solidFill>
              </a:rPr>
              <a:t> </a:t>
            </a:r>
            <a:r>
              <a:rPr lang="en-GB" sz="3600" b="1" dirty="0" err="1">
                <a:solidFill>
                  <a:schemeClr val="bg1"/>
                </a:solidFill>
              </a:rPr>
              <a:t>neues</a:t>
            </a:r>
            <a:r>
              <a:rPr lang="en-GB" sz="3600" b="1" dirty="0">
                <a:solidFill>
                  <a:schemeClr val="bg1"/>
                </a:solidFill>
              </a:rPr>
              <a:t> </a:t>
            </a:r>
            <a:r>
              <a:rPr lang="en-GB" sz="3600" b="1" dirty="0" err="1">
                <a:solidFill>
                  <a:schemeClr val="bg1"/>
                </a:solidFill>
              </a:rPr>
              <a:t>Büro</a:t>
            </a:r>
            <a:r>
              <a:rPr lang="en-GB" sz="3600" b="1" dirty="0">
                <a:solidFill>
                  <a:schemeClr val="bg1"/>
                </a:solidFill>
              </a:rPr>
              <a:t>!</a:t>
            </a:r>
          </a:p>
        </p:txBody>
      </p:sp>
      <p:pic>
        <p:nvPicPr>
          <p:cNvPr id="18" name="Picture 17">
            <a:extLst>
              <a:ext uri="{FF2B5EF4-FFF2-40B4-BE49-F238E27FC236}">
                <a16:creationId xmlns:a16="http://schemas.microsoft.com/office/drawing/2014/main" id="{23D7C8DF-DEAB-4F62-895E-0DE9A4B7BB8C}"/>
              </a:ext>
            </a:extLst>
          </p:cNvPr>
          <p:cNvPicPr>
            <a:picLocks noChangeAspect="1"/>
          </p:cNvPicPr>
          <p:nvPr/>
        </p:nvPicPr>
        <p:blipFill>
          <a:blip r:embed="rId12"/>
          <a:stretch>
            <a:fillRect/>
          </a:stretch>
        </p:blipFill>
        <p:spPr>
          <a:xfrm>
            <a:off x="133840" y="1257843"/>
            <a:ext cx="7781862" cy="4994514"/>
          </a:xfrm>
          <a:prstGeom prst="rect">
            <a:avLst/>
          </a:prstGeom>
        </p:spPr>
      </p:pic>
      <p:sp>
        <p:nvSpPr>
          <p:cNvPr id="2" name="Speech Bubble: Rectangle with Corners Rounded 1">
            <a:extLst>
              <a:ext uri="{FF2B5EF4-FFF2-40B4-BE49-F238E27FC236}">
                <a16:creationId xmlns:a16="http://schemas.microsoft.com/office/drawing/2014/main" id="{2F57682E-5B8D-478D-82FA-6F1975856344}"/>
              </a:ext>
            </a:extLst>
          </p:cNvPr>
          <p:cNvSpPr/>
          <p:nvPr/>
        </p:nvSpPr>
        <p:spPr>
          <a:xfrm>
            <a:off x="2205085" y="5229078"/>
            <a:ext cx="3464478" cy="1057332"/>
          </a:xfrm>
          <a:prstGeom prst="wedgeRoundRectCallout">
            <a:avLst>
              <a:gd name="adj1" fmla="val 43068"/>
              <a:gd name="adj2" fmla="val 67468"/>
              <a:gd name="adj3" fmla="val 16667"/>
            </a:avLst>
          </a:prstGeom>
          <a:solidFill>
            <a:srgbClr val="DAA52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das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Schaubild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 chart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Haftnotiz</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sticky</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note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Bildschirm</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 screen</a:t>
            </a:r>
          </a:p>
        </p:txBody>
      </p:sp>
      <p:pic>
        <p:nvPicPr>
          <p:cNvPr id="3074" name="Picture 2" descr="Window, Inside, Interior, Building, Glass, Window Sill">
            <a:extLst>
              <a:ext uri="{FF2B5EF4-FFF2-40B4-BE49-F238E27FC236}">
                <a16:creationId xmlns:a16="http://schemas.microsoft.com/office/drawing/2014/main" id="{8E275AFA-BCEA-4F95-8A5D-7ED88BB8E57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62635" y="1407296"/>
            <a:ext cx="2602256" cy="251156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hite Board Background Clip Art">
            <a:extLst>
              <a:ext uri="{FF2B5EF4-FFF2-40B4-BE49-F238E27FC236}">
                <a16:creationId xmlns:a16="http://schemas.microsoft.com/office/drawing/2014/main" id="{9A4530D8-2A1B-40B9-B498-49343C83598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8842" y="1407296"/>
            <a:ext cx="2352039" cy="1597162"/>
          </a:xfrm>
          <a:prstGeom prst="rect">
            <a:avLst/>
          </a:prstGeom>
          <a:noFill/>
          <a:extLst>
            <a:ext uri="{909E8E84-426E-40DD-AFC4-6F175D3DCCD1}">
              <a14:hiddenFill xmlns:a14="http://schemas.microsoft.com/office/drawing/2010/main">
                <a:solidFill>
                  <a:srgbClr val="FFFFFF"/>
                </a:solidFill>
              </a14:hiddenFill>
            </a:ext>
          </a:extLst>
        </p:spPr>
      </p:pic>
      <p:sp>
        <p:nvSpPr>
          <p:cNvPr id="19" name="Action Button: Custom 16">
            <a:hlinkClick r:id="" action="ppaction://noaction" highlightClick="1">
              <a:snd r:embed="rId15" name="10. 1. die Uhr.wav"/>
            </a:hlinkClick>
            <a:extLst>
              <a:ext uri="{FF2B5EF4-FFF2-40B4-BE49-F238E27FC236}">
                <a16:creationId xmlns:a16="http://schemas.microsoft.com/office/drawing/2014/main" id="{B1029517-EAEC-42FE-B351-CDB2F78A3B1E}"/>
              </a:ext>
            </a:extLst>
          </p:cNvPr>
          <p:cNvSpPr/>
          <p:nvPr/>
        </p:nvSpPr>
        <p:spPr>
          <a:xfrm>
            <a:off x="8094011" y="1270935"/>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1" name="TextBox 20">
            <a:extLst>
              <a:ext uri="{FF2B5EF4-FFF2-40B4-BE49-F238E27FC236}">
                <a16:creationId xmlns:a16="http://schemas.microsoft.com/office/drawing/2014/main" id="{C1FDDC75-2CC6-4F79-87B0-CF934E889803}"/>
              </a:ext>
            </a:extLst>
          </p:cNvPr>
          <p:cNvSpPr txBox="1"/>
          <p:nvPr/>
        </p:nvSpPr>
        <p:spPr>
          <a:xfrm>
            <a:off x="8689707" y="1130635"/>
            <a:ext cx="3300835" cy="495457"/>
          </a:xfrm>
          <a:prstGeom prst="rect">
            <a:avLst/>
          </a:prstGeom>
          <a:noFill/>
        </p:spPr>
        <p:txBody>
          <a:bodyPr wrap="square" lIns="0" r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Tisch / die Wand</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08CDED2C-686E-4D8E-9DA0-14A1D4E21AC2}"/>
              </a:ext>
            </a:extLst>
          </p:cNvPr>
          <p:cNvSpPr txBox="1"/>
          <p:nvPr/>
        </p:nvSpPr>
        <p:spPr>
          <a:xfrm>
            <a:off x="6894590" y="228701"/>
            <a:ext cx="4144951" cy="5357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Wohin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Dinge?</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93AB2447-44FA-4964-BC87-D5A847F63976}"/>
              </a:ext>
            </a:extLst>
          </p:cNvPr>
          <p:cNvSpPr/>
          <p:nvPr/>
        </p:nvSpPr>
        <p:spPr>
          <a:xfrm>
            <a:off x="9896469" y="1285792"/>
            <a:ext cx="1446863" cy="298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ounded Rectangle 11">
            <a:extLst>
              <a:ext uri="{FF2B5EF4-FFF2-40B4-BE49-F238E27FC236}">
                <a16:creationId xmlns:a16="http://schemas.microsoft.com/office/drawing/2014/main" id="{9A062125-A589-4073-8869-B417C6C01D48}"/>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Action Button: Custom 16">
            <a:hlinkClick r:id="" action="ppaction://noaction" highlightClick="1">
              <a:snd r:embed="rId16" name="10. 2. das Buch.wav"/>
            </a:hlinkClick>
            <a:extLst>
              <a:ext uri="{FF2B5EF4-FFF2-40B4-BE49-F238E27FC236}">
                <a16:creationId xmlns:a16="http://schemas.microsoft.com/office/drawing/2014/main" id="{8C9108A8-E5CF-4684-883D-49F754A4012C}"/>
              </a:ext>
            </a:extLst>
          </p:cNvPr>
          <p:cNvSpPr/>
          <p:nvPr/>
        </p:nvSpPr>
        <p:spPr>
          <a:xfrm>
            <a:off x="8094011" y="1736623"/>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TextBox 33">
            <a:extLst>
              <a:ext uri="{FF2B5EF4-FFF2-40B4-BE49-F238E27FC236}">
                <a16:creationId xmlns:a16="http://schemas.microsoft.com/office/drawing/2014/main" id="{6CAF4CF5-B58B-4FF5-B567-A706CF43F84C}"/>
              </a:ext>
            </a:extLst>
          </p:cNvPr>
          <p:cNvSpPr txBox="1"/>
          <p:nvPr/>
        </p:nvSpPr>
        <p:spPr>
          <a:xfrm>
            <a:off x="8689707" y="1597393"/>
            <a:ext cx="3434676" cy="495457"/>
          </a:xfrm>
          <a:prstGeom prst="rect">
            <a:avLst/>
          </a:prstGeom>
          <a:noFill/>
        </p:spPr>
        <p:txBody>
          <a:bodyPr wrap="square" lIns="0" r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Boden / die</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Wand</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Action Button: Custom 16">
            <a:hlinkClick r:id="" action="ppaction://noaction" highlightClick="1">
              <a:snd r:embed="rId17" name="10. 3. das Schaubild.wav"/>
            </a:hlinkClick>
            <a:extLst>
              <a:ext uri="{FF2B5EF4-FFF2-40B4-BE49-F238E27FC236}">
                <a16:creationId xmlns:a16="http://schemas.microsoft.com/office/drawing/2014/main" id="{903A8623-389E-4A17-A7E5-0012B28D333C}"/>
              </a:ext>
            </a:extLst>
          </p:cNvPr>
          <p:cNvSpPr/>
          <p:nvPr/>
        </p:nvSpPr>
        <p:spPr>
          <a:xfrm>
            <a:off x="8094011" y="2202311"/>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7" name="TextBox 26">
            <a:extLst>
              <a:ext uri="{FF2B5EF4-FFF2-40B4-BE49-F238E27FC236}">
                <a16:creationId xmlns:a16="http://schemas.microsoft.com/office/drawing/2014/main" id="{0EB2546F-9129-43D9-B9A3-5680C78CB223}"/>
              </a:ext>
            </a:extLst>
          </p:cNvPr>
          <p:cNvSpPr txBox="1"/>
          <p:nvPr/>
        </p:nvSpPr>
        <p:spPr>
          <a:xfrm>
            <a:off x="8689707" y="2064151"/>
            <a:ext cx="2725323" cy="495457"/>
          </a:xfrm>
          <a:prstGeom prst="rect">
            <a:avLst/>
          </a:prstGeom>
          <a:noFill/>
        </p:spPr>
        <p:txBody>
          <a:bodyPr wrap="square" lIns="0" r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Tisch / die Wand</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Action Button: Custom 16">
            <a:hlinkClick r:id="" action="ppaction://noaction" highlightClick="1">
              <a:snd r:embed="rId18" name="10. 4. der Kaffee.wav"/>
            </a:hlinkClick>
            <a:extLst>
              <a:ext uri="{FF2B5EF4-FFF2-40B4-BE49-F238E27FC236}">
                <a16:creationId xmlns:a16="http://schemas.microsoft.com/office/drawing/2014/main" id="{3B1A9406-3027-4079-872D-073CB4FA11DA}"/>
              </a:ext>
            </a:extLst>
          </p:cNvPr>
          <p:cNvSpPr/>
          <p:nvPr/>
        </p:nvSpPr>
        <p:spPr>
          <a:xfrm>
            <a:off x="8094011" y="2667999"/>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9" name="TextBox 28">
            <a:extLst>
              <a:ext uri="{FF2B5EF4-FFF2-40B4-BE49-F238E27FC236}">
                <a16:creationId xmlns:a16="http://schemas.microsoft.com/office/drawing/2014/main" id="{95FAEF50-5005-4FCF-9C90-5BF29282DA1F}"/>
              </a:ext>
            </a:extLst>
          </p:cNvPr>
          <p:cNvSpPr txBox="1"/>
          <p:nvPr/>
        </p:nvSpPr>
        <p:spPr>
          <a:xfrm>
            <a:off x="8689708" y="2547118"/>
            <a:ext cx="2961432" cy="495457"/>
          </a:xfrm>
          <a:prstGeom prst="rect">
            <a:avLst/>
          </a:prstGeom>
          <a:noFill/>
        </p:spPr>
        <p:txBody>
          <a:bodyPr wrap="square" lIns="0" r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Tisch / die Wand</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Action Button: Custom 16">
            <a:hlinkClick r:id="" action="ppaction://noaction" highlightClick="1">
              <a:snd r:embed="rId19" name="10. 5. das Foto.wav"/>
            </a:hlinkClick>
            <a:extLst>
              <a:ext uri="{FF2B5EF4-FFF2-40B4-BE49-F238E27FC236}">
                <a16:creationId xmlns:a16="http://schemas.microsoft.com/office/drawing/2014/main" id="{6CBCB19D-F756-47B8-8860-CC01765FCCBD}"/>
              </a:ext>
            </a:extLst>
          </p:cNvPr>
          <p:cNvSpPr/>
          <p:nvPr/>
        </p:nvSpPr>
        <p:spPr>
          <a:xfrm>
            <a:off x="8094011" y="3133687"/>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2" name="TextBox 31">
            <a:extLst>
              <a:ext uri="{FF2B5EF4-FFF2-40B4-BE49-F238E27FC236}">
                <a16:creationId xmlns:a16="http://schemas.microsoft.com/office/drawing/2014/main" id="{2D8E3A7E-C7A3-4DD7-B545-EBBA71FCA290}"/>
              </a:ext>
            </a:extLst>
          </p:cNvPr>
          <p:cNvSpPr txBox="1"/>
          <p:nvPr/>
        </p:nvSpPr>
        <p:spPr>
          <a:xfrm>
            <a:off x="8689708" y="2997667"/>
            <a:ext cx="2961432" cy="495457"/>
          </a:xfrm>
          <a:prstGeom prst="rect">
            <a:avLst/>
          </a:prstGeom>
          <a:noFill/>
        </p:spPr>
        <p:txBody>
          <a:bodyPr wrap="square" lIns="0" r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Boden / die Tafel</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Action Button: Custom 16">
            <a:hlinkClick r:id="" action="ppaction://noaction" highlightClick="1">
              <a:snd r:embed="rId20" name="10. 6. die Haftnotiz.wav"/>
            </a:hlinkClick>
            <a:extLst>
              <a:ext uri="{FF2B5EF4-FFF2-40B4-BE49-F238E27FC236}">
                <a16:creationId xmlns:a16="http://schemas.microsoft.com/office/drawing/2014/main" id="{76EEEA82-B52A-4C8D-9B9B-E414988BB4AB}"/>
              </a:ext>
            </a:extLst>
          </p:cNvPr>
          <p:cNvSpPr/>
          <p:nvPr/>
        </p:nvSpPr>
        <p:spPr>
          <a:xfrm>
            <a:off x="8094011" y="3599375"/>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9" name="TextBox 38">
            <a:extLst>
              <a:ext uri="{FF2B5EF4-FFF2-40B4-BE49-F238E27FC236}">
                <a16:creationId xmlns:a16="http://schemas.microsoft.com/office/drawing/2014/main" id="{0B8EB3D0-B600-46D9-9435-512E71A14BA4}"/>
              </a:ext>
            </a:extLst>
          </p:cNvPr>
          <p:cNvSpPr txBox="1"/>
          <p:nvPr/>
        </p:nvSpPr>
        <p:spPr>
          <a:xfrm>
            <a:off x="8689707" y="3464425"/>
            <a:ext cx="3405599" cy="495457"/>
          </a:xfrm>
          <a:prstGeom prst="rect">
            <a:avLst/>
          </a:prstGeom>
          <a:noFill/>
        </p:spPr>
        <p:txBody>
          <a:bodyPr wrap="square" lIns="0" r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a:t>
            </a:r>
            <a:r>
              <a:rPr lang="en-GB" sz="2000" dirty="0">
                <a:solidFill>
                  <a:srgbClr val="4472C4">
                    <a:lumMod val="50000"/>
                  </a:srgbClr>
                </a:solidFill>
                <a:latin typeface="Century Gothic" panose="020F0302020204030204"/>
              </a:rPr>
              <a:t>Boden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Bildschirm</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Action Button: Custom 16">
            <a:hlinkClick r:id="" action="ppaction://noaction" highlightClick="1">
              <a:snd r:embed="rId21" name="10. 7. der Brief.wav"/>
            </a:hlinkClick>
            <a:extLst>
              <a:ext uri="{FF2B5EF4-FFF2-40B4-BE49-F238E27FC236}">
                <a16:creationId xmlns:a16="http://schemas.microsoft.com/office/drawing/2014/main" id="{CD7B46AE-6989-44E1-A9DF-6476000A92D3}"/>
              </a:ext>
            </a:extLst>
          </p:cNvPr>
          <p:cNvSpPr/>
          <p:nvPr/>
        </p:nvSpPr>
        <p:spPr>
          <a:xfrm>
            <a:off x="8094011" y="4065063"/>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TextBox 42">
            <a:extLst>
              <a:ext uri="{FF2B5EF4-FFF2-40B4-BE49-F238E27FC236}">
                <a16:creationId xmlns:a16="http://schemas.microsoft.com/office/drawing/2014/main" id="{28C90027-E44B-4754-B0A6-2440AAA4A696}"/>
              </a:ext>
            </a:extLst>
          </p:cNvPr>
          <p:cNvSpPr txBox="1"/>
          <p:nvPr/>
        </p:nvSpPr>
        <p:spPr>
          <a:xfrm>
            <a:off x="8689707" y="3931183"/>
            <a:ext cx="3316417" cy="495457"/>
          </a:xfrm>
          <a:prstGeom prst="rect">
            <a:avLst/>
          </a:prstGeom>
          <a:noFill/>
        </p:spPr>
        <p:txBody>
          <a:bodyPr wrap="square" lIns="0" r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Boden / die Wand</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Action Button: Custom 16">
            <a:hlinkClick r:id="" action="ppaction://noaction" highlightClick="1">
              <a:snd r:embed="rId22" name="10. 8. die Flasche.wav"/>
            </a:hlinkClick>
            <a:extLst>
              <a:ext uri="{FF2B5EF4-FFF2-40B4-BE49-F238E27FC236}">
                <a16:creationId xmlns:a16="http://schemas.microsoft.com/office/drawing/2014/main" id="{69BC15D2-0027-4008-9788-4144594A6F7D}"/>
              </a:ext>
            </a:extLst>
          </p:cNvPr>
          <p:cNvSpPr/>
          <p:nvPr/>
        </p:nvSpPr>
        <p:spPr>
          <a:xfrm>
            <a:off x="8094011" y="4530754"/>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7" name="TextBox 46">
            <a:extLst>
              <a:ext uri="{FF2B5EF4-FFF2-40B4-BE49-F238E27FC236}">
                <a16:creationId xmlns:a16="http://schemas.microsoft.com/office/drawing/2014/main" id="{92A3B93B-0F40-40B1-AE90-6D9FE4CF9395}"/>
              </a:ext>
            </a:extLst>
          </p:cNvPr>
          <p:cNvSpPr txBox="1"/>
          <p:nvPr/>
        </p:nvSpPr>
        <p:spPr>
          <a:xfrm>
            <a:off x="8689707" y="4397941"/>
            <a:ext cx="3434675" cy="495457"/>
          </a:xfrm>
          <a:prstGeom prst="rect">
            <a:avLst/>
          </a:prstGeom>
          <a:noFill/>
        </p:spPr>
        <p:txBody>
          <a:bodyPr wrap="square" lIns="0" r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Boden / das Fenster</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BB708F2B-C721-4826-9303-FD64F970DAF6}"/>
              </a:ext>
            </a:extLst>
          </p:cNvPr>
          <p:cNvSpPr/>
          <p:nvPr/>
        </p:nvSpPr>
        <p:spPr>
          <a:xfrm>
            <a:off x="5692942" y="5066710"/>
            <a:ext cx="6469982" cy="1057332"/>
          </a:xfrm>
          <a:prstGeom prst="rect">
            <a:avLst/>
          </a:prstGeom>
          <a:solidFill>
            <a:schemeClr val="bg1"/>
          </a:solidFill>
          <a:ln w="28575">
            <a:solidFill>
              <a:srgbClr val="72B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080" name="Picture 8" descr="Alarm Clock Clip Art">
            <a:extLst>
              <a:ext uri="{FF2B5EF4-FFF2-40B4-BE49-F238E27FC236}">
                <a16:creationId xmlns:a16="http://schemas.microsoft.com/office/drawing/2014/main" id="{E638D7C1-055D-4AD9-A490-AC882F98141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908319" y="5413792"/>
            <a:ext cx="433002" cy="5548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ketchbook, Book, Notes, Calendar, Diary, Datebook">
            <a:extLst>
              <a:ext uri="{FF2B5EF4-FFF2-40B4-BE49-F238E27FC236}">
                <a16:creationId xmlns:a16="http://schemas.microsoft.com/office/drawing/2014/main" id="{EE2CEA8F-5990-4E8F-9FEF-0096E199952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443731" y="5234810"/>
            <a:ext cx="627186" cy="702292"/>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A92F7333-D29E-4E21-9190-22728842D9FA}"/>
              </a:ext>
            </a:extLst>
          </p:cNvPr>
          <p:cNvSpPr/>
          <p:nvPr/>
        </p:nvSpPr>
        <p:spPr>
          <a:xfrm>
            <a:off x="10086891" y="1666447"/>
            <a:ext cx="1647140" cy="345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52" name="Picture 4">
            <a:extLst>
              <a:ext uri="{FF2B5EF4-FFF2-40B4-BE49-F238E27FC236}">
                <a16:creationId xmlns:a16="http://schemas.microsoft.com/office/drawing/2014/main" id="{1A7FB6A9-B338-41F6-917E-269B11AB9A20}"/>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12836" t="18340" r="12714" b="18411"/>
          <a:stretch/>
        </p:blipFill>
        <p:spPr bwMode="auto">
          <a:xfrm>
            <a:off x="6676618" y="5227125"/>
            <a:ext cx="1063277" cy="69483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9B543400-8124-4E5F-8D3A-1D75AD83A5E1}"/>
              </a:ext>
            </a:extLst>
          </p:cNvPr>
          <p:cNvSpPr/>
          <p:nvPr/>
        </p:nvSpPr>
        <p:spPr>
          <a:xfrm>
            <a:off x="8610511" y="2235522"/>
            <a:ext cx="1476379" cy="292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881B8176-6BF2-4F2D-8D6E-39953FD9D26A}"/>
              </a:ext>
            </a:extLst>
          </p:cNvPr>
          <p:cNvSpPr/>
          <p:nvPr/>
        </p:nvSpPr>
        <p:spPr>
          <a:xfrm>
            <a:off x="9886700" y="2705684"/>
            <a:ext cx="1503615" cy="262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8804E75C-8D29-470B-BD91-C24E4A46CF94}"/>
              </a:ext>
            </a:extLst>
          </p:cNvPr>
          <p:cNvSpPr/>
          <p:nvPr/>
        </p:nvSpPr>
        <p:spPr>
          <a:xfrm>
            <a:off x="8695369" y="3109923"/>
            <a:ext cx="1535850" cy="331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336383CF-E0FC-406E-A477-B09FD77D357E}"/>
              </a:ext>
            </a:extLst>
          </p:cNvPr>
          <p:cNvSpPr/>
          <p:nvPr/>
        </p:nvSpPr>
        <p:spPr>
          <a:xfrm>
            <a:off x="8687152" y="3630853"/>
            <a:ext cx="1581623" cy="312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D05B5D6D-373D-41D8-8F99-396E567154F7}"/>
              </a:ext>
            </a:extLst>
          </p:cNvPr>
          <p:cNvSpPr/>
          <p:nvPr/>
        </p:nvSpPr>
        <p:spPr>
          <a:xfrm>
            <a:off x="10115871" y="4088708"/>
            <a:ext cx="1598772" cy="313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51053570-CC6E-4B8F-8A50-CCDBB8AE9619}"/>
              </a:ext>
            </a:extLst>
          </p:cNvPr>
          <p:cNvSpPr/>
          <p:nvPr/>
        </p:nvSpPr>
        <p:spPr>
          <a:xfrm>
            <a:off x="8695369" y="4556351"/>
            <a:ext cx="1573406" cy="3363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54" name="Picture 6" descr="Crime Scene, Dead, Marks, Person, Body, Murder, Chalk">
            <a:extLst>
              <a:ext uri="{FF2B5EF4-FFF2-40B4-BE49-F238E27FC236}">
                <a16:creationId xmlns:a16="http://schemas.microsoft.com/office/drawing/2014/main" id="{E75613C4-A2CF-4A5A-8977-B26E37D6047D}"/>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885640" y="5474745"/>
            <a:ext cx="678123" cy="51179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te, Post-It, Reminder, Sticky Note, Yellow, Office">
            <a:extLst>
              <a:ext uri="{FF2B5EF4-FFF2-40B4-BE49-F238E27FC236}">
                <a16:creationId xmlns:a16="http://schemas.microsoft.com/office/drawing/2014/main" id="{F11EEF47-5B68-49AE-A147-6A3D9E90C1E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1476683" y="5480245"/>
            <a:ext cx="324965" cy="29654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rink, Coffee, Tea, Beverage, Hot Drink, Hot Beverage">
            <a:extLst>
              <a:ext uri="{FF2B5EF4-FFF2-40B4-BE49-F238E27FC236}">
                <a16:creationId xmlns:a16="http://schemas.microsoft.com/office/drawing/2014/main" id="{FC9ECB00-8A69-4B75-87F0-C87E5F3A4DA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745026" y="5535287"/>
            <a:ext cx="525886" cy="45619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ottle, Vector, Water Bottle, Glass Bottle, Glass">
            <a:extLst>
              <a:ext uri="{FF2B5EF4-FFF2-40B4-BE49-F238E27FC236}">
                <a16:creationId xmlns:a16="http://schemas.microsoft.com/office/drawing/2014/main" id="{4E94A2F5-31CD-47A1-8541-BA7CE3D6C7F3}"/>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0175903" y="5138038"/>
            <a:ext cx="479258" cy="95851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Envelope, E-Mail, Letter, Airmail, Mailing, Post, Email">
            <a:extLst>
              <a:ext uri="{FF2B5EF4-FFF2-40B4-BE49-F238E27FC236}">
                <a16:creationId xmlns:a16="http://schemas.microsoft.com/office/drawing/2014/main" id="{9BDBFDDF-7CCE-4365-A967-1498C2E50089}"/>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109255" y="5166784"/>
            <a:ext cx="997618" cy="8275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logo&#10;&#10;Description automatically generated">
            <a:extLst>
              <a:ext uri="{FF2B5EF4-FFF2-40B4-BE49-F238E27FC236}">
                <a16:creationId xmlns:a16="http://schemas.microsoft.com/office/drawing/2014/main" id="{946421CB-7C53-44A1-A129-9344AA27D4E5}"/>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32520" b="54871"/>
          <a:stretch/>
        </p:blipFill>
        <p:spPr>
          <a:xfrm>
            <a:off x="5336215" y="6080867"/>
            <a:ext cx="1157212" cy="793542"/>
          </a:xfrm>
          <a:prstGeom prst="rect">
            <a:avLst/>
          </a:prstGeom>
        </p:spPr>
      </p:pic>
    </p:spTree>
    <p:extLst>
      <p:ext uri="{BB962C8B-B14F-4D97-AF65-F5344CB8AC3E}">
        <p14:creationId xmlns:p14="http://schemas.microsoft.com/office/powerpoint/2010/main" val="211543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0.01042 L -0.30131 -0.26875 " pathEditMode="relative" rAng="0" ptsTypes="AA">
                                      <p:cBhvr>
                                        <p:cTn id="6" dur="2000" fill="hold"/>
                                        <p:tgtEl>
                                          <p:spTgt spid="3080"/>
                                        </p:tgtEl>
                                        <p:attrNameLst>
                                          <p:attrName>ppt_x</p:attrName>
                                          <p:attrName>ppt_y</p:attrName>
                                        </p:attrNameLst>
                                      </p:cBhvr>
                                      <p:rCtr x="-15065" y="-12917"/>
                                    </p:animMotion>
                                  </p:childTnLst>
                                  <p:subTnLst>
                                    <p:audio>
                                      <p:cMediaNode>
                                        <p:cTn display="0" masterRel="sameClick">
                                          <p:stCondLst>
                                            <p:cond evt="begin" delay="0">
                                              <p:tn val="5"/>
                                            </p:cond>
                                          </p:stCondLst>
                                          <p:endCondLst>
                                            <p:cond evt="onStopAudio" delay="0">
                                              <p:tgtEl>
                                                <p:sldTgt/>
                                              </p:tgtEl>
                                            </p:cond>
                                          </p:endCondLst>
                                        </p:cTn>
                                        <p:tgtEl>
                                          <p:sndTgt r:embed="rId3" name="10.ans.1.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8.33333E-7 -3.33333E-6 L -0.58008 -0.03495 " pathEditMode="relative" rAng="0" ptsTypes="AA">
                                      <p:cBhvr>
                                        <p:cTn id="12" dur="2000" fill="hold"/>
                                        <p:tgtEl>
                                          <p:spTgt spid="2050"/>
                                        </p:tgtEl>
                                        <p:attrNameLst>
                                          <p:attrName>ppt_x</p:attrName>
                                          <p:attrName>ppt_y</p:attrName>
                                        </p:attrNameLst>
                                      </p:cBhvr>
                                      <p:rCtr x="-29010" y="-1759"/>
                                    </p:animMotion>
                                  </p:childTnLst>
                                  <p:subTnLst>
                                    <p:audio>
                                      <p:cMediaNode>
                                        <p:cTn display="0" masterRel="sameClick">
                                          <p:stCondLst>
                                            <p:cond evt="begin" delay="0">
                                              <p:tn val="11"/>
                                            </p:cond>
                                          </p:stCondLst>
                                          <p:endCondLst>
                                            <p:cond evt="onStopAudio" delay="0">
                                              <p:tgtEl>
                                                <p:sldTgt/>
                                              </p:tgtEl>
                                            </p:cond>
                                          </p:endCondLst>
                                        </p:cTn>
                                        <p:tgtEl>
                                          <p:sndTgt r:embed="rId4" name="10.ans.2.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10.ans.3.wav"/>
                                        </p:tgtEl>
                                      </p:cMediaNode>
                                    </p:audio>
                                  </p:subTnLst>
                                </p:cTn>
                              </p:par>
                              <p:par>
                                <p:cTn id="19" presetID="42" presetClass="path" presetSubtype="0" accel="50000" decel="50000" fill="hold" nodeType="withEffect">
                                  <p:stCondLst>
                                    <p:cond delay="0"/>
                                  </p:stCondLst>
                                  <p:childTnLst>
                                    <p:animMotion origin="layout" path="M 3.95833E-6 -1.48148E-6 L -0.20977 -0.50879 " pathEditMode="relative" rAng="0" ptsTypes="AA">
                                      <p:cBhvr>
                                        <p:cTn id="20" dur="2000" fill="hold"/>
                                        <p:tgtEl>
                                          <p:spTgt spid="2052"/>
                                        </p:tgtEl>
                                        <p:attrNameLst>
                                          <p:attrName>ppt_x</p:attrName>
                                          <p:attrName>ppt_y</p:attrName>
                                        </p:attrNameLst>
                                      </p:cBhvr>
                                      <p:rCtr x="-10495" y="-25440"/>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10.ans.4.wav"/>
                                        </p:tgtEl>
                                      </p:cMediaNode>
                                    </p:audio>
                                  </p:subTnLst>
                                </p:cTn>
                              </p:par>
                              <p:par>
                                <p:cTn id="25" presetID="42" presetClass="path" presetSubtype="0" accel="50000" decel="50000" fill="hold" nodeType="withEffect">
                                  <p:stCondLst>
                                    <p:cond delay="0"/>
                                  </p:stCondLst>
                                  <p:childTnLst>
                                    <p:animMotion origin="layout" path="M -4.58333E-6 2.22222E-6 L -0.65 -0.26459 " pathEditMode="relative" rAng="0" ptsTypes="AA">
                                      <p:cBhvr>
                                        <p:cTn id="26" dur="2000" fill="hold"/>
                                        <p:tgtEl>
                                          <p:spTgt spid="2058"/>
                                        </p:tgtEl>
                                        <p:attrNameLst>
                                          <p:attrName>ppt_x</p:attrName>
                                          <p:attrName>ppt_y</p:attrName>
                                        </p:attrNameLst>
                                      </p:cBhvr>
                                      <p:rCtr x="-32500" y="-13241"/>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10.ans.5.wav"/>
                                        </p:tgtEl>
                                      </p:cMediaNode>
                                    </p:audio>
                                  </p:subTnLst>
                                </p:cTn>
                              </p:par>
                              <p:par>
                                <p:cTn id="31" presetID="42" presetClass="path" presetSubtype="0" accel="50000" decel="50000" fill="hold" nodeType="withEffect">
                                  <p:stCondLst>
                                    <p:cond delay="0"/>
                                  </p:stCondLst>
                                  <p:childTnLst>
                                    <p:animMotion origin="layout" path="M 3.125E-6 1.85185E-6 L -0.34831 -0.47477 " pathEditMode="relative" rAng="0" ptsTypes="AA">
                                      <p:cBhvr>
                                        <p:cTn id="32" dur="2000" fill="hold"/>
                                        <p:tgtEl>
                                          <p:spTgt spid="2054"/>
                                        </p:tgtEl>
                                        <p:attrNameLst>
                                          <p:attrName>ppt_x</p:attrName>
                                          <p:attrName>ppt_y</p:attrName>
                                        </p:attrNameLst>
                                      </p:cBhvr>
                                      <p:rCtr x="-17422" y="-23750"/>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8" name="10.ans.6.wav"/>
                                        </p:tgtEl>
                                      </p:cMediaNode>
                                    </p:audio>
                                  </p:subTnLst>
                                </p:cTn>
                              </p:par>
                              <p:par>
                                <p:cTn id="37" presetID="42" presetClass="path" presetSubtype="0" accel="50000" decel="50000" fill="hold" nodeType="withEffect">
                                  <p:stCondLst>
                                    <p:cond delay="0"/>
                                  </p:stCondLst>
                                  <p:childTnLst>
                                    <p:animMotion origin="layout" path="M 2.70833E-6 -1.85185E-6 L -0.62292 -0.30069 " pathEditMode="relative" rAng="0" ptsTypes="AA">
                                      <p:cBhvr>
                                        <p:cTn id="38" dur="2000" fill="hold"/>
                                        <p:tgtEl>
                                          <p:spTgt spid="2056"/>
                                        </p:tgtEl>
                                        <p:attrNameLst>
                                          <p:attrName>ppt_x</p:attrName>
                                          <p:attrName>ppt_y</p:attrName>
                                        </p:attrNameLst>
                                      </p:cBhvr>
                                      <p:rCtr x="-31146" y="-15046"/>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9" name="10.ans.7.wav"/>
                                        </p:tgtEl>
                                      </p:cMediaNode>
                                    </p:audio>
                                  </p:subTnLst>
                                </p:cTn>
                              </p:par>
                              <p:par>
                                <p:cTn id="43" presetID="42" presetClass="path" presetSubtype="0" accel="50000" decel="50000" fill="hold" nodeType="withEffect">
                                  <p:stCondLst>
                                    <p:cond delay="0"/>
                                  </p:stCondLst>
                                  <p:childTnLst>
                                    <p:animMotion origin="layout" path="M -8.33333E-7 2.59259E-6 L -0.72096 0.03055 " pathEditMode="relative" rAng="0" ptsTypes="AA">
                                      <p:cBhvr>
                                        <p:cTn id="44" dur="2000" fill="hold"/>
                                        <p:tgtEl>
                                          <p:spTgt spid="2062"/>
                                        </p:tgtEl>
                                        <p:attrNameLst>
                                          <p:attrName>ppt_x</p:attrName>
                                          <p:attrName>ppt_y</p:attrName>
                                        </p:attrNameLst>
                                      </p:cBhvr>
                                      <p:rCtr x="-36055" y="1528"/>
                                    </p:animMotion>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10" name="10.ans.8.wav"/>
                                        </p:tgtEl>
                                      </p:cMediaNode>
                                    </p:audio>
                                  </p:subTnLst>
                                </p:cTn>
                              </p:par>
                              <p:par>
                                <p:cTn id="49" presetID="42" presetClass="path" presetSubtype="0" accel="50000" decel="50000" fill="hold" nodeType="withEffect">
                                  <p:stCondLst>
                                    <p:cond delay="0"/>
                                  </p:stCondLst>
                                  <p:childTnLst>
                                    <p:animMotion origin="layout" path="M 3.125E-6 -1.48148E-6 L -0.30664 -0.38819 " pathEditMode="relative" rAng="0" ptsTypes="AA">
                                      <p:cBhvr>
                                        <p:cTn id="50" dur="2000" fill="hold"/>
                                        <p:tgtEl>
                                          <p:spTgt spid="2060"/>
                                        </p:tgtEl>
                                        <p:attrNameLst>
                                          <p:attrName>ppt_x</p:attrName>
                                          <p:attrName>ppt_y</p:attrName>
                                        </p:attrNameLst>
                                      </p:cBhvr>
                                      <p:rCtr x="-15339" y="-194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animBg="1"/>
      <p:bldP spid="35" grpId="0" animBg="1"/>
      <p:bldP spid="36" grpId="0" animBg="1"/>
      <p:bldP spid="38" grpId="0" animBg="1"/>
      <p:bldP spid="40" grpId="0" animBg="1"/>
      <p:bldP spid="42"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6096000" cy="707849"/>
          </a:xfrm>
        </p:spPr>
        <p:txBody>
          <a:bodyPr>
            <a:normAutofit/>
          </a:bodyPr>
          <a:lstStyle/>
          <a:p>
            <a:r>
              <a:rPr lang="en-GB" sz="3600" b="1" dirty="0">
                <a:solidFill>
                  <a:schemeClr val="bg1"/>
                </a:solidFill>
              </a:rPr>
              <a:t>Katrin hat </a:t>
            </a:r>
            <a:r>
              <a:rPr lang="en-GB" sz="3600" b="1" dirty="0" err="1">
                <a:solidFill>
                  <a:schemeClr val="bg1"/>
                </a:solidFill>
              </a:rPr>
              <a:t>ein</a:t>
            </a:r>
            <a:r>
              <a:rPr lang="en-GB" sz="3600" b="1" dirty="0">
                <a:solidFill>
                  <a:schemeClr val="bg1"/>
                </a:solidFill>
              </a:rPr>
              <a:t> </a:t>
            </a:r>
            <a:r>
              <a:rPr lang="en-GB" sz="3600" b="1" dirty="0" err="1">
                <a:solidFill>
                  <a:schemeClr val="bg1"/>
                </a:solidFill>
              </a:rPr>
              <a:t>neues</a:t>
            </a:r>
            <a:r>
              <a:rPr lang="en-GB" sz="3600" b="1" dirty="0">
                <a:solidFill>
                  <a:schemeClr val="bg1"/>
                </a:solidFill>
              </a:rPr>
              <a:t> </a:t>
            </a:r>
            <a:r>
              <a:rPr lang="en-GB" sz="3600" b="1" dirty="0" err="1">
                <a:solidFill>
                  <a:schemeClr val="bg1"/>
                </a:solidFill>
              </a:rPr>
              <a:t>Büro</a:t>
            </a:r>
            <a:r>
              <a:rPr lang="en-GB" sz="3600" b="1" dirty="0">
                <a:solidFill>
                  <a:schemeClr val="bg1"/>
                </a:solidFill>
              </a:rPr>
              <a:t>!</a:t>
            </a:r>
          </a:p>
        </p:txBody>
      </p:sp>
      <p:pic>
        <p:nvPicPr>
          <p:cNvPr id="18" name="Picture 17">
            <a:extLst>
              <a:ext uri="{FF2B5EF4-FFF2-40B4-BE49-F238E27FC236}">
                <a16:creationId xmlns:a16="http://schemas.microsoft.com/office/drawing/2014/main" id="{23D7C8DF-DEAB-4F62-895E-0DE9A4B7BB8C}"/>
              </a:ext>
            </a:extLst>
          </p:cNvPr>
          <p:cNvPicPr>
            <a:picLocks noChangeAspect="1"/>
          </p:cNvPicPr>
          <p:nvPr/>
        </p:nvPicPr>
        <p:blipFill>
          <a:blip r:embed="rId4"/>
          <a:stretch>
            <a:fillRect/>
          </a:stretch>
        </p:blipFill>
        <p:spPr>
          <a:xfrm>
            <a:off x="133840" y="1257843"/>
            <a:ext cx="7781862" cy="4994514"/>
          </a:xfrm>
          <a:prstGeom prst="rect">
            <a:avLst/>
          </a:prstGeom>
        </p:spPr>
      </p:pic>
      <p:sp>
        <p:nvSpPr>
          <p:cNvPr id="2" name="Speech Bubble: Rectangle with Corners Rounded 1">
            <a:extLst>
              <a:ext uri="{FF2B5EF4-FFF2-40B4-BE49-F238E27FC236}">
                <a16:creationId xmlns:a16="http://schemas.microsoft.com/office/drawing/2014/main" id="{2F57682E-5B8D-478D-82FA-6F1975856344}"/>
              </a:ext>
            </a:extLst>
          </p:cNvPr>
          <p:cNvSpPr/>
          <p:nvPr/>
        </p:nvSpPr>
        <p:spPr>
          <a:xfrm>
            <a:off x="2205085" y="5229078"/>
            <a:ext cx="3464478" cy="1057332"/>
          </a:xfrm>
          <a:prstGeom prst="wedgeRoundRectCallout">
            <a:avLst>
              <a:gd name="adj1" fmla="val 43068"/>
              <a:gd name="adj2" fmla="val 67468"/>
              <a:gd name="adj3" fmla="val 16667"/>
            </a:avLst>
          </a:prstGeom>
          <a:solidFill>
            <a:srgbClr val="DAA52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das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Schaubild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 chart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Haftnotiz</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sticky</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note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Bildschirm</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 screen</a:t>
            </a:r>
          </a:p>
        </p:txBody>
      </p:sp>
      <p:pic>
        <p:nvPicPr>
          <p:cNvPr id="3074" name="Picture 2" descr="Window, Inside, Interior, Building, Glass, Window Sill">
            <a:extLst>
              <a:ext uri="{FF2B5EF4-FFF2-40B4-BE49-F238E27FC236}">
                <a16:creationId xmlns:a16="http://schemas.microsoft.com/office/drawing/2014/main" id="{8E275AFA-BCEA-4F95-8A5D-7ED88BB8E5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2635" y="1407296"/>
            <a:ext cx="2602256" cy="251156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hite Board Background Clip Art">
            <a:extLst>
              <a:ext uri="{FF2B5EF4-FFF2-40B4-BE49-F238E27FC236}">
                <a16:creationId xmlns:a16="http://schemas.microsoft.com/office/drawing/2014/main" id="{9A4530D8-2A1B-40B9-B498-49343C8359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842" y="1407296"/>
            <a:ext cx="2352039" cy="159716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1FDDC75-2CC6-4F79-87B0-CF934E889803}"/>
              </a:ext>
            </a:extLst>
          </p:cNvPr>
          <p:cNvSpPr txBox="1"/>
          <p:nvPr/>
        </p:nvSpPr>
        <p:spPr>
          <a:xfrm>
            <a:off x="8689707" y="1130635"/>
            <a:ext cx="3300835" cy="495457"/>
          </a:xfrm>
          <a:prstGeom prst="rect">
            <a:avLst/>
          </a:prstGeom>
          <a:noFill/>
        </p:spPr>
        <p:txBody>
          <a:bodyPr wrap="square" lIns="0" r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Tisch / die Wand</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08CDED2C-686E-4D8E-9DA0-14A1D4E21AC2}"/>
              </a:ext>
            </a:extLst>
          </p:cNvPr>
          <p:cNvSpPr txBox="1"/>
          <p:nvPr/>
        </p:nvSpPr>
        <p:spPr>
          <a:xfrm>
            <a:off x="6894590" y="228701"/>
            <a:ext cx="4144951" cy="5357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Wohin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Dinge?</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93AB2447-44FA-4964-BC87-D5A847F63976}"/>
              </a:ext>
            </a:extLst>
          </p:cNvPr>
          <p:cNvSpPr/>
          <p:nvPr/>
        </p:nvSpPr>
        <p:spPr>
          <a:xfrm>
            <a:off x="9896469" y="1285792"/>
            <a:ext cx="1446863" cy="298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ounded Rectangle 11">
            <a:extLst>
              <a:ext uri="{FF2B5EF4-FFF2-40B4-BE49-F238E27FC236}">
                <a16:creationId xmlns:a16="http://schemas.microsoft.com/office/drawing/2014/main" id="{9A062125-A589-4073-8869-B417C6C01D48}"/>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6CAF4CF5-B58B-4FF5-B567-A706CF43F84C}"/>
              </a:ext>
            </a:extLst>
          </p:cNvPr>
          <p:cNvSpPr txBox="1"/>
          <p:nvPr/>
        </p:nvSpPr>
        <p:spPr>
          <a:xfrm>
            <a:off x="8689707" y="1597393"/>
            <a:ext cx="3434676" cy="495457"/>
          </a:xfrm>
          <a:prstGeom prst="rect">
            <a:avLst/>
          </a:prstGeom>
          <a:noFill/>
        </p:spPr>
        <p:txBody>
          <a:bodyPr wrap="square" lIns="0" r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Boden / die Wand</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0EB2546F-9129-43D9-B9A3-5680C78CB223}"/>
              </a:ext>
            </a:extLst>
          </p:cNvPr>
          <p:cNvSpPr txBox="1"/>
          <p:nvPr/>
        </p:nvSpPr>
        <p:spPr>
          <a:xfrm>
            <a:off x="8689707" y="2064151"/>
            <a:ext cx="2725323" cy="495457"/>
          </a:xfrm>
          <a:prstGeom prst="rect">
            <a:avLst/>
          </a:prstGeom>
          <a:noFill/>
        </p:spPr>
        <p:txBody>
          <a:bodyPr wrap="square" lIns="0" r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Tisch / die Wand</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95FAEF50-5005-4FCF-9C90-5BF29282DA1F}"/>
              </a:ext>
            </a:extLst>
          </p:cNvPr>
          <p:cNvSpPr txBox="1"/>
          <p:nvPr/>
        </p:nvSpPr>
        <p:spPr>
          <a:xfrm>
            <a:off x="8689708" y="2547118"/>
            <a:ext cx="2961432" cy="495457"/>
          </a:xfrm>
          <a:prstGeom prst="rect">
            <a:avLst/>
          </a:prstGeom>
          <a:noFill/>
        </p:spPr>
        <p:txBody>
          <a:bodyPr wrap="square" lIns="0" r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Tisch / die Wand</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2D8E3A7E-C7A3-4DD7-B545-EBBA71FCA290}"/>
              </a:ext>
            </a:extLst>
          </p:cNvPr>
          <p:cNvSpPr txBox="1"/>
          <p:nvPr/>
        </p:nvSpPr>
        <p:spPr>
          <a:xfrm>
            <a:off x="8689708" y="2997667"/>
            <a:ext cx="2961432" cy="495457"/>
          </a:xfrm>
          <a:prstGeom prst="rect">
            <a:avLst/>
          </a:prstGeom>
          <a:noFill/>
        </p:spPr>
        <p:txBody>
          <a:bodyPr wrap="square" lIns="0" r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Boden / die Tafel</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0B8EB3D0-B600-46D9-9435-512E71A14BA4}"/>
              </a:ext>
            </a:extLst>
          </p:cNvPr>
          <p:cNvSpPr txBox="1"/>
          <p:nvPr/>
        </p:nvSpPr>
        <p:spPr>
          <a:xfrm>
            <a:off x="8689707" y="3464425"/>
            <a:ext cx="3405599" cy="495457"/>
          </a:xfrm>
          <a:prstGeom prst="rect">
            <a:avLst/>
          </a:prstGeom>
          <a:noFill/>
        </p:spPr>
        <p:txBody>
          <a:bodyPr wrap="square" lIns="0" r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Boden / den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Bildschirm</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28C90027-E44B-4754-B0A6-2440AAA4A696}"/>
              </a:ext>
            </a:extLst>
          </p:cNvPr>
          <p:cNvSpPr txBox="1"/>
          <p:nvPr/>
        </p:nvSpPr>
        <p:spPr>
          <a:xfrm>
            <a:off x="8689707" y="3931183"/>
            <a:ext cx="3316417" cy="495457"/>
          </a:xfrm>
          <a:prstGeom prst="rect">
            <a:avLst/>
          </a:prstGeom>
          <a:noFill/>
        </p:spPr>
        <p:txBody>
          <a:bodyPr wrap="square" lIns="0" r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Boden / die Wand</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92A3B93B-0F40-40B1-AE90-6D9FE4CF9395}"/>
              </a:ext>
            </a:extLst>
          </p:cNvPr>
          <p:cNvSpPr txBox="1"/>
          <p:nvPr/>
        </p:nvSpPr>
        <p:spPr>
          <a:xfrm>
            <a:off x="8689707" y="4397941"/>
            <a:ext cx="3434675" cy="495457"/>
          </a:xfrm>
          <a:prstGeom prst="rect">
            <a:avLst/>
          </a:prstGeom>
          <a:noFill/>
        </p:spPr>
        <p:txBody>
          <a:bodyPr wrap="square" lIns="0" r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Boden / das Fenster</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A92F7333-D29E-4E21-9190-22728842D9FA}"/>
              </a:ext>
            </a:extLst>
          </p:cNvPr>
          <p:cNvSpPr/>
          <p:nvPr/>
        </p:nvSpPr>
        <p:spPr>
          <a:xfrm>
            <a:off x="10086891" y="1666447"/>
            <a:ext cx="1647140" cy="345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9B543400-8124-4E5F-8D3A-1D75AD83A5E1}"/>
              </a:ext>
            </a:extLst>
          </p:cNvPr>
          <p:cNvSpPr/>
          <p:nvPr/>
        </p:nvSpPr>
        <p:spPr>
          <a:xfrm>
            <a:off x="8610511" y="2235522"/>
            <a:ext cx="1476379" cy="292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881B8176-6BF2-4F2D-8D6E-39953FD9D26A}"/>
              </a:ext>
            </a:extLst>
          </p:cNvPr>
          <p:cNvSpPr/>
          <p:nvPr/>
        </p:nvSpPr>
        <p:spPr>
          <a:xfrm>
            <a:off x="9886700" y="2705684"/>
            <a:ext cx="1503615" cy="262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8804E75C-8D29-470B-BD91-C24E4A46CF94}"/>
              </a:ext>
            </a:extLst>
          </p:cNvPr>
          <p:cNvSpPr/>
          <p:nvPr/>
        </p:nvSpPr>
        <p:spPr>
          <a:xfrm>
            <a:off x="8695369" y="3109923"/>
            <a:ext cx="1535850" cy="331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336383CF-E0FC-406E-A477-B09FD77D357E}"/>
              </a:ext>
            </a:extLst>
          </p:cNvPr>
          <p:cNvSpPr/>
          <p:nvPr/>
        </p:nvSpPr>
        <p:spPr>
          <a:xfrm>
            <a:off x="8687152" y="3630853"/>
            <a:ext cx="1581623" cy="312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D05B5D6D-373D-41D8-8F99-396E567154F7}"/>
              </a:ext>
            </a:extLst>
          </p:cNvPr>
          <p:cNvSpPr/>
          <p:nvPr/>
        </p:nvSpPr>
        <p:spPr>
          <a:xfrm>
            <a:off x="10115871" y="4088708"/>
            <a:ext cx="1598772" cy="313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51053570-CC6E-4B8F-8A50-CCDBB8AE9619}"/>
              </a:ext>
            </a:extLst>
          </p:cNvPr>
          <p:cNvSpPr/>
          <p:nvPr/>
        </p:nvSpPr>
        <p:spPr>
          <a:xfrm>
            <a:off x="8695369" y="4556351"/>
            <a:ext cx="1573406" cy="3363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 name="Picture 4" descr="A picture containing logo&#10;&#10;Description automatically generated">
            <a:extLst>
              <a:ext uri="{FF2B5EF4-FFF2-40B4-BE49-F238E27FC236}">
                <a16:creationId xmlns:a16="http://schemas.microsoft.com/office/drawing/2014/main" id="{946421CB-7C53-44A1-A129-9344AA27D4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520" b="54871"/>
          <a:stretch/>
        </p:blipFill>
        <p:spPr>
          <a:xfrm>
            <a:off x="5336215" y="6080867"/>
            <a:ext cx="1157212" cy="793542"/>
          </a:xfrm>
          <a:prstGeom prst="rect">
            <a:avLst/>
          </a:prstGeom>
        </p:spPr>
      </p:pic>
      <p:sp>
        <p:nvSpPr>
          <p:cNvPr id="49" name="Rectangle 48">
            <a:extLst>
              <a:ext uri="{FF2B5EF4-FFF2-40B4-BE49-F238E27FC236}">
                <a16:creationId xmlns:a16="http://schemas.microsoft.com/office/drawing/2014/main" id="{D91207C6-B8C6-4CE9-8104-0AEE88A78B09}"/>
              </a:ext>
            </a:extLst>
          </p:cNvPr>
          <p:cNvSpPr/>
          <p:nvPr/>
        </p:nvSpPr>
        <p:spPr>
          <a:xfrm>
            <a:off x="5692942" y="5066710"/>
            <a:ext cx="6469982" cy="1057332"/>
          </a:xfrm>
          <a:prstGeom prst="rect">
            <a:avLst/>
          </a:prstGeom>
          <a:solidFill>
            <a:schemeClr val="bg1"/>
          </a:solidFill>
          <a:ln w="28575">
            <a:solidFill>
              <a:srgbClr val="72B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0" name="Picture 8" descr="Alarm Clock Clip Art">
            <a:extLst>
              <a:ext uri="{FF2B5EF4-FFF2-40B4-BE49-F238E27FC236}">
                <a16:creationId xmlns:a16="http://schemas.microsoft.com/office/drawing/2014/main" id="{4CB697FC-8375-4E0E-9FD9-A8DCB58F13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02649" y="5378637"/>
            <a:ext cx="433002" cy="5548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Sketchbook, Book, Notes, Calendar, Diary, Datebook">
            <a:extLst>
              <a:ext uri="{FF2B5EF4-FFF2-40B4-BE49-F238E27FC236}">
                <a16:creationId xmlns:a16="http://schemas.microsoft.com/office/drawing/2014/main" id="{052942FF-BB06-4857-A7C3-941DE80FF03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42869" y="5330449"/>
            <a:ext cx="627186" cy="70229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a:extLst>
              <a:ext uri="{FF2B5EF4-FFF2-40B4-BE49-F238E27FC236}">
                <a16:creationId xmlns:a16="http://schemas.microsoft.com/office/drawing/2014/main" id="{CD1F8784-AC81-4082-8264-497143FFFDD5}"/>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836" t="18340" r="12714" b="18411"/>
          <a:stretch/>
        </p:blipFill>
        <p:spPr bwMode="auto">
          <a:xfrm>
            <a:off x="7039555" y="5296732"/>
            <a:ext cx="1063277" cy="69483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Crime Scene, Dead, Marks, Person, Body, Murder, Chalk">
            <a:extLst>
              <a:ext uri="{FF2B5EF4-FFF2-40B4-BE49-F238E27FC236}">
                <a16:creationId xmlns:a16="http://schemas.microsoft.com/office/drawing/2014/main" id="{F70899C0-1AB8-4ED2-86BF-F6221289A14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15693" y="5479780"/>
            <a:ext cx="678123" cy="51179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Note, Post-It, Reminder, Sticky Note, Yellow, Office">
            <a:extLst>
              <a:ext uri="{FF2B5EF4-FFF2-40B4-BE49-F238E27FC236}">
                <a16:creationId xmlns:a16="http://schemas.microsoft.com/office/drawing/2014/main" id="{C59E1FC4-1E1C-4063-9C26-D2D040191D7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88887" y="5479780"/>
            <a:ext cx="324965" cy="29654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Drink, Coffee, Tea, Beverage, Hot Drink, Hot Beverage">
            <a:extLst>
              <a:ext uri="{FF2B5EF4-FFF2-40B4-BE49-F238E27FC236}">
                <a16:creationId xmlns:a16="http://schemas.microsoft.com/office/drawing/2014/main" id="{F1FEF998-874D-4810-A70C-1EDB40FBE3C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53334" y="5507580"/>
            <a:ext cx="525886" cy="45619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descr="Bottle, Vector, Water Bottle, Glass Bottle, Glass">
            <a:extLst>
              <a:ext uri="{FF2B5EF4-FFF2-40B4-BE49-F238E27FC236}">
                <a16:creationId xmlns:a16="http://schemas.microsoft.com/office/drawing/2014/main" id="{9E9EC3E7-0051-4E70-9546-55665EEDA16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446629" y="5165526"/>
            <a:ext cx="479258" cy="95851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4" descr="Envelope, E-Mail, Letter, Airmail, Mailing, Post, Email">
            <a:extLst>
              <a:ext uri="{FF2B5EF4-FFF2-40B4-BE49-F238E27FC236}">
                <a16:creationId xmlns:a16="http://schemas.microsoft.com/office/drawing/2014/main" id="{46527332-EA58-404A-8126-8E050EC7547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49011" y="5239840"/>
            <a:ext cx="997618" cy="827517"/>
          </a:xfrm>
          <a:prstGeom prst="rect">
            <a:avLst/>
          </a:prstGeom>
          <a:noFill/>
          <a:extLst>
            <a:ext uri="{909E8E84-426E-40DD-AFC4-6F175D3DCCD1}">
              <a14:hiddenFill xmlns:a14="http://schemas.microsoft.com/office/drawing/2010/main">
                <a:solidFill>
                  <a:srgbClr val="FFFFFF"/>
                </a:solidFill>
              </a14:hiddenFill>
            </a:ext>
          </a:extLst>
        </p:spPr>
      </p:pic>
      <p:sp>
        <p:nvSpPr>
          <p:cNvPr id="46" name="Action Button: Custom 16">
            <a:hlinkClick r:id="" action="ppaction://noaction" highlightClick="1">
              <a:snd r:embed="rId16" name="10. 1. die Uhr.wav"/>
            </a:hlinkClick>
            <a:extLst>
              <a:ext uri="{FF2B5EF4-FFF2-40B4-BE49-F238E27FC236}">
                <a16:creationId xmlns:a16="http://schemas.microsoft.com/office/drawing/2014/main" id="{5C8973C4-98FB-48AB-8EEB-5A65B5076756}"/>
              </a:ext>
            </a:extLst>
          </p:cNvPr>
          <p:cNvSpPr/>
          <p:nvPr/>
        </p:nvSpPr>
        <p:spPr>
          <a:xfrm>
            <a:off x="8094011" y="1270935"/>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8" name="Action Button: Custom 16">
            <a:hlinkClick r:id="" action="ppaction://noaction" highlightClick="1">
              <a:snd r:embed="rId17" name="10. 2. das Buch.wav"/>
            </a:hlinkClick>
            <a:extLst>
              <a:ext uri="{FF2B5EF4-FFF2-40B4-BE49-F238E27FC236}">
                <a16:creationId xmlns:a16="http://schemas.microsoft.com/office/drawing/2014/main" id="{EC31B74F-2237-4776-B410-E44B39222714}"/>
              </a:ext>
            </a:extLst>
          </p:cNvPr>
          <p:cNvSpPr/>
          <p:nvPr/>
        </p:nvSpPr>
        <p:spPr>
          <a:xfrm>
            <a:off x="8094011" y="1736623"/>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1" name="Action Button: Custom 16">
            <a:hlinkClick r:id="" action="ppaction://noaction" highlightClick="1">
              <a:snd r:embed="rId18" name="10. 3. das Schaubild.wav"/>
            </a:hlinkClick>
            <a:extLst>
              <a:ext uri="{FF2B5EF4-FFF2-40B4-BE49-F238E27FC236}">
                <a16:creationId xmlns:a16="http://schemas.microsoft.com/office/drawing/2014/main" id="{51E4D391-360C-470A-9469-137201AAD907}"/>
              </a:ext>
            </a:extLst>
          </p:cNvPr>
          <p:cNvSpPr/>
          <p:nvPr/>
        </p:nvSpPr>
        <p:spPr>
          <a:xfrm>
            <a:off x="8094011" y="2202311"/>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0" name="Action Button: Custom 16">
            <a:hlinkClick r:id="" action="ppaction://noaction" highlightClick="1">
              <a:snd r:embed="rId19" name="10. 4. der Kaffee.wav"/>
            </a:hlinkClick>
            <a:extLst>
              <a:ext uri="{FF2B5EF4-FFF2-40B4-BE49-F238E27FC236}">
                <a16:creationId xmlns:a16="http://schemas.microsoft.com/office/drawing/2014/main" id="{0C47075C-FC05-4954-B29B-14866151394E}"/>
              </a:ext>
            </a:extLst>
          </p:cNvPr>
          <p:cNvSpPr/>
          <p:nvPr/>
        </p:nvSpPr>
        <p:spPr>
          <a:xfrm>
            <a:off x="8094011" y="2667999"/>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1" name="Action Button: Custom 16">
            <a:hlinkClick r:id="" action="ppaction://noaction" highlightClick="1">
              <a:snd r:embed="rId20" name="10. 5. das Foto.wav"/>
            </a:hlinkClick>
            <a:extLst>
              <a:ext uri="{FF2B5EF4-FFF2-40B4-BE49-F238E27FC236}">
                <a16:creationId xmlns:a16="http://schemas.microsoft.com/office/drawing/2014/main" id="{A794F10B-CE1E-44DA-B48C-DC562D9B28D1}"/>
              </a:ext>
            </a:extLst>
          </p:cNvPr>
          <p:cNvSpPr/>
          <p:nvPr/>
        </p:nvSpPr>
        <p:spPr>
          <a:xfrm>
            <a:off x="8094011" y="3133687"/>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2" name="Action Button: Custom 16">
            <a:hlinkClick r:id="" action="ppaction://noaction" highlightClick="1">
              <a:snd r:embed="rId21" name="10. 6. die Haftnotiz.wav"/>
            </a:hlinkClick>
            <a:extLst>
              <a:ext uri="{FF2B5EF4-FFF2-40B4-BE49-F238E27FC236}">
                <a16:creationId xmlns:a16="http://schemas.microsoft.com/office/drawing/2014/main" id="{01183CF3-5AE7-4F7B-AACB-A47E027D03A0}"/>
              </a:ext>
            </a:extLst>
          </p:cNvPr>
          <p:cNvSpPr/>
          <p:nvPr/>
        </p:nvSpPr>
        <p:spPr>
          <a:xfrm>
            <a:off x="8094011" y="3599375"/>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3" name="Action Button: Custom 16">
            <a:hlinkClick r:id="" action="ppaction://noaction" highlightClick="1">
              <a:snd r:embed="rId22" name="10. 7. der Brief.wav"/>
            </a:hlinkClick>
            <a:extLst>
              <a:ext uri="{FF2B5EF4-FFF2-40B4-BE49-F238E27FC236}">
                <a16:creationId xmlns:a16="http://schemas.microsoft.com/office/drawing/2014/main" id="{E51E7647-1651-4DDC-A8D8-21A36C9F2E9D}"/>
              </a:ext>
            </a:extLst>
          </p:cNvPr>
          <p:cNvSpPr/>
          <p:nvPr/>
        </p:nvSpPr>
        <p:spPr>
          <a:xfrm>
            <a:off x="8094011" y="4065063"/>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4" name="Action Button: Custom 16">
            <a:hlinkClick r:id="" action="ppaction://noaction" highlightClick="1">
              <a:snd r:embed="rId23" name="10. 8. die Flasche.wav"/>
            </a:hlinkClick>
            <a:extLst>
              <a:ext uri="{FF2B5EF4-FFF2-40B4-BE49-F238E27FC236}">
                <a16:creationId xmlns:a16="http://schemas.microsoft.com/office/drawing/2014/main" id="{BE6AB9F0-212B-455D-BF83-874AB8F83B1F}"/>
              </a:ext>
            </a:extLst>
          </p:cNvPr>
          <p:cNvSpPr/>
          <p:nvPr/>
        </p:nvSpPr>
        <p:spPr>
          <a:xfrm>
            <a:off x="8094011" y="4530754"/>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325394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0.01042 L -0.12109 -0.26366 " pathEditMode="relative" rAng="0" ptsTypes="AA">
                                      <p:cBhvr>
                                        <p:cTn id="6" dur="2000" fill="hold"/>
                                        <p:tgtEl>
                                          <p:spTgt spid="50"/>
                                        </p:tgtEl>
                                        <p:attrNameLst>
                                          <p:attrName>ppt_x</p:attrName>
                                          <p:attrName>ppt_y</p:attrName>
                                        </p:attrNameLst>
                                      </p:cBhvr>
                                      <p:rCtr x="-6055" y="-12662"/>
                                    </p:animMotion>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3.54167E-6 -2.22222E-6 L -0.39192 -0.04051 " pathEditMode="relative" rAng="0" ptsTypes="AA">
                                      <p:cBhvr>
                                        <p:cTn id="12" dur="2000" fill="hold"/>
                                        <p:tgtEl>
                                          <p:spTgt spid="52"/>
                                        </p:tgtEl>
                                        <p:attrNameLst>
                                          <p:attrName>ppt_x</p:attrName>
                                          <p:attrName>ppt_y</p:attrName>
                                        </p:attrNameLst>
                                      </p:cBhvr>
                                      <p:rCtr x="-19596" y="-2037"/>
                                    </p:animMotion>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54167E-6 3.33333E-6 L -0.22916 -0.51898 " pathEditMode="relative" rAng="0" ptsTypes="AA">
                                      <p:cBhvr>
                                        <p:cTn id="18" dur="2000" fill="hold"/>
                                        <p:tgtEl>
                                          <p:spTgt spid="53"/>
                                        </p:tgtEl>
                                        <p:attrNameLst>
                                          <p:attrName>ppt_x</p:attrName>
                                          <p:attrName>ppt_y</p:attrName>
                                        </p:attrNameLst>
                                      </p:cBhvr>
                                      <p:rCtr x="-11458" y="-25949"/>
                                    </p:animMotion>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5E-6 -2.59259E-6 L -0.44779 -0.26481 " pathEditMode="relative" rAng="0" ptsTypes="AA">
                                      <p:cBhvr>
                                        <p:cTn id="24" dur="2000" fill="hold"/>
                                        <p:tgtEl>
                                          <p:spTgt spid="57"/>
                                        </p:tgtEl>
                                        <p:attrNameLst>
                                          <p:attrName>ppt_x</p:attrName>
                                          <p:attrName>ppt_y</p:attrName>
                                        </p:attrNameLst>
                                      </p:cBhvr>
                                      <p:rCtr x="-22396" y="-13241"/>
                                    </p:animMotion>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6.25E-7 -2.59259E-6 L -0.60638 -0.47477 " pathEditMode="relative" rAng="0" ptsTypes="AA">
                                      <p:cBhvr>
                                        <p:cTn id="30" dur="2000" fill="hold"/>
                                        <p:tgtEl>
                                          <p:spTgt spid="55"/>
                                        </p:tgtEl>
                                        <p:attrNameLst>
                                          <p:attrName>ppt_x</p:attrName>
                                          <p:attrName>ppt_y</p:attrName>
                                        </p:attrNameLst>
                                      </p:cBhvr>
                                      <p:rCtr x="-30326" y="-23750"/>
                                    </p:animMotion>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2.08333E-6 -1.85185E-6 L -0.5276 -0.3037 " pathEditMode="relative" rAng="0" ptsTypes="AA">
                                      <p:cBhvr>
                                        <p:cTn id="36" dur="2000" fill="hold"/>
                                        <p:tgtEl>
                                          <p:spTgt spid="56"/>
                                        </p:tgtEl>
                                        <p:attrNameLst>
                                          <p:attrName>ppt_x</p:attrName>
                                          <p:attrName>ppt_y</p:attrName>
                                        </p:attrNameLst>
                                      </p:cBhvr>
                                      <p:rCtr x="-26380" y="-15185"/>
                                    </p:animMotion>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3.33333E-6 4.44444E-6 L -0.82683 0.0199 " pathEditMode="relative" rAng="0" ptsTypes="AA">
                                      <p:cBhvr>
                                        <p:cTn id="42" dur="2000" fill="hold"/>
                                        <p:tgtEl>
                                          <p:spTgt spid="59"/>
                                        </p:tgtEl>
                                        <p:attrNameLst>
                                          <p:attrName>ppt_x</p:attrName>
                                          <p:attrName>ppt_y</p:attrName>
                                        </p:attrNameLst>
                                      </p:cBhvr>
                                      <p:rCtr x="-41341" y="995"/>
                                    </p:animMotion>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3.54167E-6 1.85185E-6 L -0.41158 -0.39884 " pathEditMode="relative" rAng="0" ptsTypes="AA">
                                      <p:cBhvr>
                                        <p:cTn id="48" dur="2000" fill="hold"/>
                                        <p:tgtEl>
                                          <p:spTgt spid="58"/>
                                        </p:tgtEl>
                                        <p:attrNameLst>
                                          <p:attrName>ppt_x</p:attrName>
                                          <p:attrName>ppt_y</p:attrName>
                                        </p:attrNameLst>
                                      </p:cBhvr>
                                      <p:rCtr x="-20586" y="-19954"/>
                                    </p:animMotion>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animBg="1"/>
      <p:bldP spid="35" grpId="0" animBg="1"/>
      <p:bldP spid="36" grpId="0" animBg="1"/>
      <p:bldP spid="38" grpId="0" animBg="1"/>
      <p:bldP spid="40" grpId="0" animBg="1"/>
      <p:bldP spid="42"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234940" cy="707849"/>
          </a:xfrm>
        </p:spPr>
        <p:txBody>
          <a:bodyPr>
            <a:normAutofit/>
          </a:bodyPr>
          <a:lstStyle/>
          <a:p>
            <a:r>
              <a:rPr lang="en-GB" sz="3600" b="1" dirty="0">
                <a:solidFill>
                  <a:schemeClr val="bg1"/>
                </a:solidFill>
              </a:rPr>
              <a:t>Wo? Auf </a:t>
            </a:r>
            <a:r>
              <a:rPr lang="en-GB" sz="3600" b="1" dirty="0" err="1">
                <a:solidFill>
                  <a:schemeClr val="bg1"/>
                </a:solidFill>
              </a:rPr>
              <a:t>oder</a:t>
            </a:r>
            <a:r>
              <a:rPr lang="en-GB" sz="3600" b="1" dirty="0">
                <a:solidFill>
                  <a:schemeClr val="bg1"/>
                </a:solidFill>
              </a:rPr>
              <a:t> an?</a:t>
            </a:r>
          </a:p>
        </p:txBody>
      </p:sp>
      <p:sp>
        <p:nvSpPr>
          <p:cNvPr id="6" name="TextBox 5">
            <a:extLst>
              <a:ext uri="{FF2B5EF4-FFF2-40B4-BE49-F238E27FC236}">
                <a16:creationId xmlns:a16="http://schemas.microsoft.com/office/drawing/2014/main" id="{EBF45552-F64E-5344-BB61-2B43714A9308}"/>
              </a:ext>
            </a:extLst>
          </p:cNvPr>
          <p:cNvSpPr txBox="1"/>
          <p:nvPr/>
        </p:nvSpPr>
        <p:spPr>
          <a:xfrm>
            <a:off x="147150" y="1261822"/>
            <a:ext cx="12044850" cy="5047536"/>
          </a:xfrm>
          <a:prstGeom prst="rect">
            <a:avLst/>
          </a:prstGeom>
          <a:noFill/>
        </p:spPr>
        <p:txBody>
          <a:bodyPr wrap="square"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dirty="0">
                <a:solidFill>
                  <a:srgbClr val="4472C4">
                    <a:lumMod val="50000"/>
                  </a:srgbClr>
                </a:solidFill>
                <a:latin typeface="Century Gothic" panose="020F0302020204030204"/>
              </a:rPr>
              <a:t>‘A</a:t>
            </a:r>
            <a:r>
              <a:rPr kumimoji="0" lang="en-US" sz="2300" b="1" u="none" strike="noStrike" kern="1200" cap="none" spc="0" normalizeH="0" baseline="0" noProof="0" dirty="0" err="1">
                <a:ln>
                  <a:noFill/>
                </a:ln>
                <a:solidFill>
                  <a:srgbClr val="4472C4">
                    <a:lumMod val="50000"/>
                  </a:srgbClr>
                </a:solidFill>
                <a:effectLst/>
                <a:uLnTx/>
                <a:uFillTx/>
                <a:latin typeface="Century Gothic" panose="020F0302020204030204"/>
              </a:rPr>
              <a:t>uf</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b="0" u="none" strike="noStrike" kern="1200" cap="none" spc="0" normalizeH="0" baseline="0" noProof="0" dirty="0">
                <a:ln>
                  <a:noFill/>
                </a:ln>
                <a:solidFill>
                  <a:srgbClr val="4472C4">
                    <a:lumMod val="50000"/>
                  </a:srgbClr>
                </a:solidFill>
                <a:effectLst/>
                <a:uLnTx/>
                <a:uFillTx/>
                <a:latin typeface="Century Gothic" panose="020F0302020204030204"/>
              </a:rPr>
              <a:t>and </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rPr>
              <a:t>‘an’ </a:t>
            </a:r>
            <a:r>
              <a:rPr kumimoji="0" lang="en-US" sz="2300" b="0" u="none" strike="noStrike" kern="1200" cap="none" spc="0" normalizeH="0" baseline="0" noProof="0" dirty="0">
                <a:ln>
                  <a:noFill/>
                </a:ln>
                <a:solidFill>
                  <a:srgbClr val="4472C4">
                    <a:lumMod val="50000"/>
                  </a:srgbClr>
                </a:solidFill>
                <a:effectLst/>
                <a:uLnTx/>
                <a:uFillTx/>
                <a:latin typeface="Century Gothic" panose="020F0302020204030204"/>
              </a:rPr>
              <a:t>also </a:t>
            </a:r>
            <a:r>
              <a:rPr lang="en-US" sz="2300" dirty="0">
                <a:solidFill>
                  <a:srgbClr val="4472C4">
                    <a:lumMod val="50000"/>
                  </a:srgbClr>
                </a:solidFill>
                <a:latin typeface="Century Gothic" panose="020F0302020204030204"/>
              </a:rPr>
              <a:t>give information about </a:t>
            </a:r>
            <a:r>
              <a:rPr lang="en-US" sz="2300" b="1" dirty="0">
                <a:solidFill>
                  <a:srgbClr val="4472C4">
                    <a:lumMod val="50000"/>
                  </a:srgbClr>
                </a:solidFill>
                <a:latin typeface="Century Gothic" panose="020F0302020204030204"/>
              </a:rPr>
              <a:t>where something/someone is </a:t>
            </a:r>
            <a:r>
              <a:rPr lang="en-US" sz="2300" dirty="0">
                <a:solidFill>
                  <a:srgbClr val="4472C4">
                    <a:lumMod val="50000"/>
                  </a:srgbClr>
                </a:solidFill>
                <a:latin typeface="Century Gothic" panose="020F0302020204030204"/>
              </a:rPr>
              <a:t>(R3, dative).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u="sng" dirty="0">
              <a:solidFill>
                <a:srgbClr val="4472C4">
                  <a:lumMod val="50000"/>
                </a:srgbClr>
              </a:solidFill>
              <a:latin typeface="Century Gothic" panose="020F0302020204030204"/>
            </a:endParaRPr>
          </a:p>
          <a:p>
            <a:pPr lvl="0"/>
            <a:r>
              <a:rPr lang="en-US" sz="2300" b="1" dirty="0">
                <a:solidFill>
                  <a:srgbClr val="4472C4">
                    <a:lumMod val="50000"/>
                  </a:srgbClr>
                </a:solidFill>
              </a:rPr>
              <a:t>‘Auf’ </a:t>
            </a:r>
            <a:r>
              <a:rPr kumimoji="0" lang="en-US" sz="2300" strike="noStrike" kern="1200" cap="none" spc="0" normalizeH="0" baseline="0" noProof="0" dirty="0">
                <a:ln>
                  <a:noFill/>
                </a:ln>
                <a:solidFill>
                  <a:srgbClr val="4472C4">
                    <a:lumMod val="50000"/>
                  </a:srgbClr>
                </a:solidFill>
                <a:effectLst/>
                <a:uLnTx/>
                <a:uFillTx/>
                <a:latin typeface="Century Gothic" panose="020F0302020204030204"/>
              </a:rPr>
              <a:t>tells </a:t>
            </a:r>
            <a:r>
              <a:rPr lang="en-US" sz="2300" dirty="0">
                <a:solidFill>
                  <a:srgbClr val="4472C4">
                    <a:lumMod val="50000"/>
                  </a:srgbClr>
                </a:solidFill>
                <a:latin typeface="Century Gothic" panose="020F0302020204030204"/>
              </a:rPr>
              <a:t>us </a:t>
            </a:r>
            <a:r>
              <a:rPr kumimoji="0" lang="en-US" sz="2300" strike="noStrike" kern="1200" cap="none" spc="0" normalizeH="0" baseline="0" noProof="0" dirty="0">
                <a:ln>
                  <a:noFill/>
                </a:ln>
                <a:solidFill>
                  <a:srgbClr val="4472C4">
                    <a:lumMod val="50000"/>
                  </a:srgbClr>
                </a:solidFill>
                <a:effectLst/>
                <a:uLnTx/>
                <a:uFillTx/>
                <a:latin typeface="Century Gothic" panose="020F0302020204030204"/>
              </a:rPr>
              <a:t>something </a:t>
            </a:r>
            <a:r>
              <a:rPr kumimoji="0" lang="en-US" sz="2300" b="1" strike="noStrike" kern="1200" cap="none" spc="0" normalizeH="0" baseline="0" noProof="0" dirty="0">
                <a:ln>
                  <a:noFill/>
                </a:ln>
                <a:solidFill>
                  <a:srgbClr val="4472C4">
                    <a:lumMod val="50000"/>
                  </a:srgbClr>
                </a:solidFill>
                <a:effectLst/>
                <a:uLnTx/>
                <a:uFillTx/>
                <a:latin typeface="Century Gothic" panose="020F0302020204030204"/>
              </a:rPr>
              <a:t>is</a:t>
            </a:r>
            <a:r>
              <a:rPr kumimoji="0" lang="en-US" sz="230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b="1" strike="noStrike" kern="1200" cap="none" spc="0" normalizeH="0" baseline="0" noProof="0" dirty="0">
                <a:ln>
                  <a:noFill/>
                </a:ln>
                <a:solidFill>
                  <a:srgbClr val="4472C4">
                    <a:lumMod val="50000"/>
                  </a:srgbClr>
                </a:solidFill>
                <a:effectLst/>
                <a:uLnTx/>
                <a:uFillTx/>
                <a:latin typeface="Century Gothic" panose="020F0302020204030204"/>
              </a:rPr>
              <a:t>on top of </a:t>
            </a:r>
            <a:r>
              <a:rPr kumimoji="0" lang="en-US" sz="2300" strike="noStrike" kern="1200" cap="none" spc="0" normalizeH="0" baseline="0" noProof="0" dirty="0">
                <a:ln>
                  <a:noFill/>
                </a:ln>
                <a:solidFill>
                  <a:srgbClr val="4472C4">
                    <a:lumMod val="50000"/>
                  </a:srgbClr>
                </a:solidFill>
                <a:effectLst/>
                <a:uLnTx/>
                <a:uFillTx/>
                <a:latin typeface="Century Gothic" panose="020F0302020204030204"/>
              </a:rPr>
              <a:t>something else: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strike="noStrike" kern="1200" cap="none" spc="0" normalizeH="0" baseline="0" noProof="0" dirty="0">
                <a:ln>
                  <a:noFill/>
                </a:ln>
                <a:solidFill>
                  <a:srgbClr val="4472C4">
                    <a:lumMod val="50000"/>
                  </a:srgbClr>
                </a:solidFill>
                <a:effectLst/>
                <a:uLnTx/>
                <a:uFillTx/>
                <a:latin typeface="Century Gothic" panose="020F0302020204030204"/>
              </a:rPr>
              <a:t>Die </a:t>
            </a:r>
            <a:r>
              <a:rPr kumimoji="0" lang="en-US" sz="2300" strike="noStrike" kern="1200" cap="none" spc="0" normalizeH="0" baseline="0" noProof="0" dirty="0" err="1">
                <a:ln>
                  <a:noFill/>
                </a:ln>
                <a:solidFill>
                  <a:srgbClr val="4472C4">
                    <a:lumMod val="50000"/>
                  </a:srgbClr>
                </a:solidFill>
                <a:effectLst/>
                <a:uLnTx/>
                <a:uFillTx/>
                <a:latin typeface="Century Gothic" panose="020F0302020204030204"/>
              </a:rPr>
              <a:t>Pflanze</a:t>
            </a:r>
            <a:r>
              <a:rPr kumimoji="0" lang="en-US" sz="230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strike="noStrike" kern="1200" cap="none" spc="0" normalizeH="0" baseline="0" noProof="0" dirty="0" err="1">
                <a:ln>
                  <a:noFill/>
                </a:ln>
                <a:solidFill>
                  <a:srgbClr val="4472C4">
                    <a:lumMod val="50000"/>
                  </a:srgbClr>
                </a:solidFill>
                <a:effectLst/>
                <a:uLnTx/>
                <a:uFillTx/>
                <a:latin typeface="Century Gothic" panose="020F0302020204030204"/>
              </a:rPr>
              <a:t>steht</a:t>
            </a:r>
            <a:r>
              <a:rPr kumimoji="0" lang="en-US" sz="230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b="1" strike="noStrike" kern="1200" cap="none" spc="0" normalizeH="0" baseline="0" noProof="0" dirty="0">
                <a:ln>
                  <a:noFill/>
                </a:ln>
                <a:solidFill>
                  <a:srgbClr val="4472C4">
                    <a:lumMod val="50000"/>
                  </a:srgbClr>
                </a:solidFill>
                <a:effectLst/>
                <a:uLnTx/>
                <a:uFillTx/>
                <a:latin typeface="Century Gothic" panose="020F0302020204030204"/>
              </a:rPr>
              <a:t>auf de</a:t>
            </a:r>
            <a:r>
              <a:rPr kumimoji="0" lang="en-US" sz="2300" b="1" strike="noStrike" kern="1200" cap="none" spc="0" normalizeH="0" baseline="0" noProof="0" dirty="0">
                <a:ln>
                  <a:noFill/>
                </a:ln>
                <a:solidFill>
                  <a:srgbClr val="DAA520"/>
                </a:solidFill>
                <a:effectLst/>
                <a:uLnTx/>
                <a:uFillTx/>
                <a:latin typeface="Century Gothic" panose="020F0302020204030204"/>
              </a:rPr>
              <a:t>m</a:t>
            </a:r>
            <a:r>
              <a:rPr kumimoji="0" lang="en-US" sz="2300" b="1"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strike="noStrike" kern="1200" cap="none" spc="0" normalizeH="0" baseline="0" noProof="0" dirty="0">
                <a:ln>
                  <a:noFill/>
                </a:ln>
                <a:solidFill>
                  <a:srgbClr val="4472C4">
                    <a:lumMod val="50000"/>
                  </a:srgbClr>
                </a:solidFill>
                <a:effectLst/>
                <a:uLnTx/>
                <a:uFillTx/>
                <a:latin typeface="Century Gothic" panose="020F0302020204030204"/>
              </a:rPr>
              <a:t>Tisch.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dirty="0">
                <a:solidFill>
                  <a:srgbClr val="4472C4">
                    <a:lumMod val="50000"/>
                  </a:srgbClr>
                </a:solidFill>
                <a:latin typeface="Century Gothic" panose="020F0302020204030204"/>
              </a:rPr>
              <a:t>‘A</a:t>
            </a:r>
            <a:r>
              <a:rPr kumimoji="0" lang="en-US" sz="2300" b="1" strike="noStrike" kern="1200" cap="none" spc="0" normalizeH="0" baseline="0" noProof="0" dirty="0">
                <a:ln>
                  <a:noFill/>
                </a:ln>
                <a:solidFill>
                  <a:srgbClr val="4472C4">
                    <a:lumMod val="50000"/>
                  </a:srgbClr>
                </a:solidFill>
                <a:effectLst/>
                <a:uLnTx/>
                <a:uFillTx/>
                <a:latin typeface="Century Gothic" panose="020F0302020204030204"/>
              </a:rPr>
              <a:t>n’ </a:t>
            </a:r>
            <a:r>
              <a:rPr kumimoji="0" lang="en-US" sz="2300" strike="noStrike" kern="1200" cap="none" spc="0" normalizeH="0" baseline="0" noProof="0" dirty="0">
                <a:ln>
                  <a:noFill/>
                </a:ln>
                <a:solidFill>
                  <a:srgbClr val="4472C4">
                    <a:lumMod val="50000"/>
                  </a:srgbClr>
                </a:solidFill>
                <a:effectLst/>
                <a:uLnTx/>
                <a:uFillTx/>
                <a:latin typeface="Century Gothic" panose="020F0302020204030204"/>
              </a:rPr>
              <a:t>tells us something </a:t>
            </a:r>
            <a:r>
              <a:rPr kumimoji="0" lang="en-US" sz="2300" b="1" strike="noStrike" kern="1200" cap="none" spc="0" normalizeH="0" baseline="0" noProof="0" dirty="0">
                <a:ln>
                  <a:noFill/>
                </a:ln>
                <a:solidFill>
                  <a:srgbClr val="4472C4">
                    <a:lumMod val="50000"/>
                  </a:srgbClr>
                </a:solidFill>
                <a:effectLst/>
                <a:uLnTx/>
                <a:uFillTx/>
                <a:latin typeface="Century Gothic" panose="020F0302020204030204"/>
              </a:rPr>
              <a:t>is</a:t>
            </a:r>
            <a:r>
              <a:rPr kumimoji="0" lang="en-US" sz="230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b="1" strike="noStrike" kern="1200" cap="none" spc="0" normalizeH="0" baseline="0" noProof="0" dirty="0">
                <a:ln>
                  <a:noFill/>
                </a:ln>
                <a:solidFill>
                  <a:srgbClr val="4472C4">
                    <a:lumMod val="50000"/>
                  </a:srgbClr>
                </a:solidFill>
                <a:effectLst/>
                <a:uLnTx/>
                <a:uFillTx/>
                <a:latin typeface="Century Gothic" panose="020F0302020204030204"/>
              </a:rPr>
              <a:t>next to/side by side with </a:t>
            </a:r>
            <a:r>
              <a:rPr kumimoji="0" lang="en-US" sz="2300" strike="noStrike" kern="1200" cap="none" spc="0" normalizeH="0" baseline="0" noProof="0" dirty="0">
                <a:ln>
                  <a:noFill/>
                </a:ln>
                <a:solidFill>
                  <a:srgbClr val="4472C4">
                    <a:lumMod val="50000"/>
                  </a:srgbClr>
                </a:solidFill>
                <a:effectLst/>
                <a:uLnTx/>
                <a:uFillTx/>
                <a:latin typeface="Century Gothic" panose="020F0302020204030204"/>
              </a:rPr>
              <a:t>something else: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dirty="0">
              <a:solidFill>
                <a:srgbClr val="4472C4">
                  <a:lumMod val="50000"/>
                </a:srgbClr>
              </a:solidFill>
              <a:latin typeface="Century Gothic" panose="020F0302020204030204"/>
            </a:endParaRPr>
          </a:p>
          <a:p>
            <a:pPr>
              <a:defRPr/>
            </a:pPr>
            <a:r>
              <a:rPr lang="en-US" sz="2300" dirty="0">
                <a:solidFill>
                  <a:srgbClr val="4472C4">
                    <a:lumMod val="50000"/>
                  </a:srgbClr>
                </a:solidFill>
              </a:rPr>
              <a:t>Ich </a:t>
            </a:r>
            <a:r>
              <a:rPr lang="en-US" sz="2300" dirty="0" err="1">
                <a:solidFill>
                  <a:srgbClr val="4472C4">
                    <a:lumMod val="50000"/>
                  </a:srgbClr>
                </a:solidFill>
              </a:rPr>
              <a:t>sitze</a:t>
            </a:r>
            <a:r>
              <a:rPr lang="en-US" sz="2300" dirty="0">
                <a:solidFill>
                  <a:srgbClr val="4472C4">
                    <a:lumMod val="50000"/>
                  </a:srgbClr>
                </a:solidFill>
              </a:rPr>
              <a:t> </a:t>
            </a:r>
            <a:r>
              <a:rPr lang="en-US" sz="2300" b="1" dirty="0">
                <a:solidFill>
                  <a:srgbClr val="4472C4">
                    <a:lumMod val="50000"/>
                  </a:srgbClr>
                </a:solidFill>
              </a:rPr>
              <a:t>a</a:t>
            </a:r>
            <a:r>
              <a:rPr lang="en-US" sz="2300" b="1" dirty="0">
                <a:solidFill>
                  <a:srgbClr val="DAA520"/>
                </a:solidFill>
              </a:rPr>
              <a:t>m</a:t>
            </a:r>
            <a:r>
              <a:rPr lang="en-US" sz="2300" b="1" dirty="0">
                <a:solidFill>
                  <a:srgbClr val="4472C4">
                    <a:lumMod val="50000"/>
                  </a:srgbClr>
                </a:solidFill>
              </a:rPr>
              <a:t> (an + de</a:t>
            </a:r>
            <a:r>
              <a:rPr lang="en-US" sz="2300" b="1" dirty="0">
                <a:solidFill>
                  <a:srgbClr val="DAA520"/>
                </a:solidFill>
              </a:rPr>
              <a:t>m</a:t>
            </a:r>
            <a:r>
              <a:rPr lang="en-US" sz="2300" b="1" dirty="0">
                <a:solidFill>
                  <a:srgbClr val="4472C4">
                    <a:lumMod val="50000"/>
                  </a:srgbClr>
                </a:solidFill>
              </a:rPr>
              <a:t>) </a:t>
            </a:r>
            <a:r>
              <a:rPr lang="en-US" sz="2300" dirty="0">
                <a:solidFill>
                  <a:srgbClr val="4472C4">
                    <a:lumMod val="50000"/>
                  </a:srgbClr>
                </a:solidFill>
              </a:rPr>
              <a:t>Tisch.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solidFill>
                  <a:srgbClr val="4472C4">
                    <a:lumMod val="50000"/>
                  </a:srgbClr>
                </a:solidFill>
                <a:latin typeface="Century Gothic" panose="020F0302020204030204"/>
              </a:rPr>
              <a:t>Das Poster </a:t>
            </a:r>
            <a:r>
              <a:rPr lang="en-US" sz="2300" dirty="0" err="1">
                <a:solidFill>
                  <a:srgbClr val="4472C4">
                    <a:lumMod val="50000"/>
                  </a:srgbClr>
                </a:solidFill>
                <a:latin typeface="Century Gothic" panose="020F0302020204030204"/>
              </a:rPr>
              <a:t>hängt</a:t>
            </a:r>
            <a:r>
              <a:rPr kumimoji="0" lang="en-US" sz="230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b="1" strike="noStrike" kern="1200" cap="none" spc="0" normalizeH="0" baseline="0" noProof="0" dirty="0">
                <a:ln>
                  <a:noFill/>
                </a:ln>
                <a:solidFill>
                  <a:srgbClr val="4472C4">
                    <a:lumMod val="50000"/>
                  </a:srgbClr>
                </a:solidFill>
                <a:effectLst/>
                <a:uLnTx/>
                <a:uFillTx/>
                <a:latin typeface="Century Gothic" panose="020F0302020204030204"/>
              </a:rPr>
              <a:t>an de</a:t>
            </a:r>
            <a:r>
              <a:rPr kumimoji="0" lang="en-US" sz="2300" b="1" strike="noStrike" kern="1200" cap="none" spc="0" normalizeH="0" baseline="0" noProof="0" dirty="0">
                <a:ln>
                  <a:noFill/>
                </a:ln>
                <a:solidFill>
                  <a:srgbClr val="DAA520"/>
                </a:solidFill>
                <a:effectLst/>
                <a:uLnTx/>
                <a:uFillTx/>
                <a:latin typeface="Century Gothic" panose="020F0302020204030204"/>
              </a:rPr>
              <a:t>r </a:t>
            </a:r>
            <a:r>
              <a:rPr kumimoji="0" lang="en-US" sz="2300" strike="noStrike" kern="1200" cap="none" spc="0" normalizeH="0" baseline="0" noProof="0" dirty="0">
                <a:ln>
                  <a:noFill/>
                </a:ln>
                <a:solidFill>
                  <a:srgbClr val="4472C4">
                    <a:lumMod val="50000"/>
                  </a:srgbClr>
                </a:solidFill>
                <a:effectLst/>
                <a:uLnTx/>
                <a:uFillTx/>
                <a:latin typeface="Century Gothic" panose="020F0302020204030204"/>
              </a:rPr>
              <a:t>Tafel.</a:t>
            </a:r>
            <a:endParaRPr lang="en-US" sz="23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strike="noStrike" kern="1200" cap="none" spc="0" normalizeH="0" baseline="0" noProof="0" dirty="0">
                <a:ln>
                  <a:noFill/>
                </a:ln>
                <a:solidFill>
                  <a:srgbClr val="4472C4">
                    <a:lumMod val="50000"/>
                  </a:srgbClr>
                </a:solidFill>
                <a:effectLst/>
                <a:uLnTx/>
                <a:uFillTx/>
                <a:latin typeface="Century Gothic" panose="020F0302020204030204"/>
              </a:rPr>
              <a:t>Use </a:t>
            </a:r>
            <a:r>
              <a:rPr kumimoji="0" lang="en-US" sz="2300" b="1" strike="noStrike" kern="1200" cap="none" spc="0" normalizeH="0" baseline="0" noProof="0" dirty="0">
                <a:ln>
                  <a:noFill/>
                </a:ln>
                <a:solidFill>
                  <a:srgbClr val="4472C4">
                    <a:lumMod val="50000"/>
                  </a:srgbClr>
                </a:solidFill>
                <a:effectLst/>
                <a:uLnTx/>
                <a:uFillTx/>
                <a:latin typeface="Century Gothic" panose="020F0302020204030204"/>
              </a:rPr>
              <a:t>auf</a:t>
            </a:r>
            <a:r>
              <a:rPr lang="en-US" sz="2300" b="1" dirty="0">
                <a:solidFill>
                  <a:srgbClr val="4472C4">
                    <a:lumMod val="50000"/>
                  </a:srgbClr>
                </a:solidFill>
                <a:latin typeface="Century Gothic" panose="020F0302020204030204"/>
              </a:rPr>
              <a:t>/an + Row 3 article </a:t>
            </a:r>
            <a:r>
              <a:rPr lang="en-US" sz="2300" dirty="0">
                <a:solidFill>
                  <a:srgbClr val="4472C4">
                    <a:lumMod val="50000"/>
                  </a:srgbClr>
                </a:solidFill>
                <a:latin typeface="Century Gothic" panose="020F0302020204030204"/>
              </a:rPr>
              <a:t>with </a:t>
            </a:r>
            <a:r>
              <a:rPr lang="en-US" sz="2300" b="1" dirty="0">
                <a:solidFill>
                  <a:srgbClr val="4472C4">
                    <a:lumMod val="50000"/>
                  </a:srgbClr>
                </a:solidFill>
                <a:latin typeface="Century Gothic" panose="020F0302020204030204"/>
              </a:rPr>
              <a:t>verbs of location </a:t>
            </a:r>
            <a:r>
              <a:rPr lang="en-US" sz="2300" dirty="0">
                <a:solidFill>
                  <a:srgbClr val="4472C4">
                    <a:lumMod val="50000"/>
                  </a:srgbClr>
                </a:solidFill>
                <a:latin typeface="Century Gothic" panose="020F0302020204030204"/>
              </a:rPr>
              <a:t>like </a:t>
            </a:r>
            <a:r>
              <a:rPr lang="en-US" sz="2300" b="1" dirty="0">
                <a:solidFill>
                  <a:srgbClr val="4472C4">
                    <a:lumMod val="50000"/>
                  </a:srgbClr>
                </a:solidFill>
                <a:latin typeface="Century Gothic" panose="020F0302020204030204"/>
              </a:rPr>
              <a:t>sein, </a:t>
            </a:r>
            <a:r>
              <a:rPr lang="en-US" sz="2300" b="1" dirty="0" err="1">
                <a:solidFill>
                  <a:srgbClr val="4472C4">
                    <a:lumMod val="50000"/>
                  </a:srgbClr>
                </a:solidFill>
                <a:latin typeface="Century Gothic" panose="020F0302020204030204"/>
              </a:rPr>
              <a:t>stehen</a:t>
            </a:r>
            <a:r>
              <a:rPr lang="en-US" sz="2300" dirty="0">
                <a:solidFill>
                  <a:srgbClr val="4472C4">
                    <a:lumMod val="50000"/>
                  </a:srgbClr>
                </a:solidFill>
                <a:latin typeface="Century Gothic" panose="020F0302020204030204"/>
              </a:rPr>
              <a:t>, </a:t>
            </a:r>
            <a:r>
              <a:rPr lang="en-US" sz="2300" b="1" dirty="0" err="1">
                <a:solidFill>
                  <a:srgbClr val="4472C4">
                    <a:lumMod val="50000"/>
                  </a:srgbClr>
                </a:solidFill>
                <a:latin typeface="Century Gothic" panose="020F0302020204030204"/>
              </a:rPr>
              <a:t>liegen</a:t>
            </a:r>
            <a:r>
              <a:rPr lang="en-US" sz="2300" b="1" dirty="0">
                <a:solidFill>
                  <a:srgbClr val="4472C4">
                    <a:lumMod val="50000"/>
                  </a:srgbClr>
                </a:solidFill>
                <a:latin typeface="Century Gothic" panose="020F0302020204030204"/>
              </a:rPr>
              <a:t>, </a:t>
            </a:r>
            <a:r>
              <a:rPr kumimoji="0" lang="en-US" sz="2300" b="1" strike="noStrike" kern="1200" cap="none" spc="0" normalizeH="0" baseline="0" noProof="0" dirty="0" err="1">
                <a:ln>
                  <a:noFill/>
                </a:ln>
                <a:solidFill>
                  <a:srgbClr val="4472C4">
                    <a:lumMod val="50000"/>
                  </a:srgbClr>
                </a:solidFill>
                <a:effectLst/>
                <a:uLnTx/>
                <a:uFillTx/>
                <a:latin typeface="Century Gothic" panose="020F0302020204030204"/>
              </a:rPr>
              <a:t>sitzen</a:t>
            </a:r>
            <a:r>
              <a:rPr kumimoji="0" lang="en-US" sz="2300" b="1"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strike="noStrike" kern="1200" cap="none" spc="0" normalizeH="0" baseline="0" noProof="0" dirty="0">
                <a:ln>
                  <a:noFill/>
                </a:ln>
                <a:solidFill>
                  <a:srgbClr val="4472C4">
                    <a:lumMod val="50000"/>
                  </a:srgbClr>
                </a:solidFill>
                <a:effectLst/>
                <a:uLnTx/>
                <a:uFillTx/>
                <a:latin typeface="Century Gothic" panose="020F0302020204030204"/>
              </a:rPr>
              <a:t>and </a:t>
            </a:r>
            <a:r>
              <a:rPr kumimoji="0" lang="en-US" sz="2300" b="1" strike="noStrike" kern="1200" cap="none" spc="0" normalizeH="0" baseline="0" noProof="0" dirty="0" err="1">
                <a:ln>
                  <a:noFill/>
                </a:ln>
                <a:solidFill>
                  <a:srgbClr val="4472C4">
                    <a:lumMod val="50000"/>
                  </a:srgbClr>
                </a:solidFill>
                <a:effectLst/>
                <a:uLnTx/>
                <a:uFillTx/>
                <a:latin typeface="Century Gothic" panose="020F0302020204030204"/>
              </a:rPr>
              <a:t>hä</a:t>
            </a:r>
            <a:r>
              <a:rPr lang="en-US" sz="2300" b="1" dirty="0" err="1">
                <a:solidFill>
                  <a:srgbClr val="4472C4">
                    <a:lumMod val="50000"/>
                  </a:srgbClr>
                </a:solidFill>
                <a:latin typeface="Century Gothic" panose="020F0302020204030204"/>
              </a:rPr>
              <a:t>ngen</a:t>
            </a:r>
            <a:r>
              <a:rPr kumimoji="0" lang="en-US" sz="2300" strike="noStrike" kern="1200" cap="none" spc="0" normalizeH="0" baseline="0" noProof="0" dirty="0">
                <a:ln>
                  <a:noFill/>
                </a:ln>
                <a:solidFill>
                  <a:srgbClr val="4472C4">
                    <a:lumMod val="50000"/>
                  </a:srgbClr>
                </a:solidFill>
                <a:effectLst/>
                <a:uLnTx/>
                <a:uFillTx/>
                <a:latin typeface="Century Gothic" panose="020F0302020204030204"/>
              </a:rPr>
              <a:t>.</a:t>
            </a:r>
          </a:p>
        </p:txBody>
      </p:sp>
      <p:grpSp>
        <p:nvGrpSpPr>
          <p:cNvPr id="2" name="Group 1">
            <a:extLst>
              <a:ext uri="{FF2B5EF4-FFF2-40B4-BE49-F238E27FC236}">
                <a16:creationId xmlns:a16="http://schemas.microsoft.com/office/drawing/2014/main" id="{DB0C2E30-2367-4E88-9064-9129C3B07F04}"/>
              </a:ext>
            </a:extLst>
          </p:cNvPr>
          <p:cNvGrpSpPr/>
          <p:nvPr/>
        </p:nvGrpSpPr>
        <p:grpSpPr>
          <a:xfrm>
            <a:off x="10303196" y="1974032"/>
            <a:ext cx="1186500" cy="1334375"/>
            <a:chOff x="9821469" y="2088630"/>
            <a:chExt cx="2005230" cy="1758820"/>
          </a:xfrm>
        </p:grpSpPr>
        <p:pic>
          <p:nvPicPr>
            <p:cNvPr id="1026" name="Picture 2" descr="Table, Patio, Mosaic, Home, Furniture, House, Summer">
              <a:extLst>
                <a:ext uri="{FF2B5EF4-FFF2-40B4-BE49-F238E27FC236}">
                  <a16:creationId xmlns:a16="http://schemas.microsoft.com/office/drawing/2014/main" id="{45CEC9BD-D33B-44E1-88EA-9A7A379D64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1469" y="2796793"/>
              <a:ext cx="2005230" cy="10506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4513849-F18F-4EA0-9B76-AFE91641DE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52622" y="2088630"/>
              <a:ext cx="542925" cy="9429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1EAF58FC-FAA1-42E8-9587-1A29D1B76D75}"/>
              </a:ext>
            </a:extLst>
          </p:cNvPr>
          <p:cNvGrpSpPr/>
          <p:nvPr/>
        </p:nvGrpSpPr>
        <p:grpSpPr>
          <a:xfrm>
            <a:off x="9852923" y="3445035"/>
            <a:ext cx="2015759" cy="1844534"/>
            <a:chOff x="9852923" y="3514307"/>
            <a:chExt cx="2015759" cy="1844534"/>
          </a:xfrm>
        </p:grpSpPr>
        <p:pic>
          <p:nvPicPr>
            <p:cNvPr id="1030" name="Picture 6" descr="Whiteboard, White Board, Blank, Presentation, Board">
              <a:extLst>
                <a:ext uri="{FF2B5EF4-FFF2-40B4-BE49-F238E27FC236}">
                  <a16:creationId xmlns:a16="http://schemas.microsoft.com/office/drawing/2014/main" id="{D805AD18-CF1A-4B1A-B80D-10370281B9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24210" y="3647326"/>
              <a:ext cx="1944472" cy="17115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941D6D0-C9CB-48F6-A67E-B494DFBDF38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14051" y="3719245"/>
              <a:ext cx="788020" cy="11023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in -red Clip Art">
              <a:extLst>
                <a:ext uri="{FF2B5EF4-FFF2-40B4-BE49-F238E27FC236}">
                  <a16:creationId xmlns:a16="http://schemas.microsoft.com/office/drawing/2014/main" id="{9A4502AE-1FB6-435F-B5BF-5FA02222551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04904">
              <a:off x="9852923" y="3514307"/>
              <a:ext cx="232417" cy="337959"/>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Oval Callout 27">
            <a:extLst>
              <a:ext uri="{FF2B5EF4-FFF2-40B4-BE49-F238E27FC236}">
                <a16:creationId xmlns:a16="http://schemas.microsoft.com/office/drawing/2014/main" id="{3BD6F3E8-29D8-4F7C-8F30-8125C32C78A1}"/>
              </a:ext>
            </a:extLst>
          </p:cNvPr>
          <p:cNvSpPr/>
          <p:nvPr/>
        </p:nvSpPr>
        <p:spPr>
          <a:xfrm>
            <a:off x="7365596" y="2043257"/>
            <a:ext cx="2648455" cy="1015443"/>
          </a:xfrm>
          <a:prstGeom prst="wedgeEllipseCallout">
            <a:avLst>
              <a:gd name="adj1" fmla="val 59921"/>
              <a:gd name="adj2" fmla="val -438"/>
            </a:avLst>
          </a:prstGeom>
          <a:solidFill>
            <a:schemeClr val="accent5">
              <a:lumMod val="50000"/>
            </a:schemeClr>
          </a:solidFill>
          <a:ln>
            <a:solidFill>
              <a:srgbClr val="DAA520"/>
            </a:solid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i="1" dirty="0">
                <a:solidFill>
                  <a:schemeClr val="bg1"/>
                </a:solidFill>
                <a:latin typeface="Century Gothic" panose="020B0502020202020204" pitchFamily="34" charset="0"/>
              </a:rPr>
              <a:t>auf </a:t>
            </a:r>
            <a:r>
              <a:rPr lang="en-GB" sz="2000" dirty="0">
                <a:solidFill>
                  <a:schemeClr val="bg1"/>
                </a:solidFill>
                <a:latin typeface="Century Gothic" panose="020B0502020202020204" pitchFamily="34" charset="0"/>
              </a:rPr>
              <a:t>+ horizontal surface </a:t>
            </a:r>
          </a:p>
        </p:txBody>
      </p:sp>
      <p:sp>
        <p:nvSpPr>
          <p:cNvPr id="16" name="Oval Callout 27">
            <a:extLst>
              <a:ext uri="{FF2B5EF4-FFF2-40B4-BE49-F238E27FC236}">
                <a16:creationId xmlns:a16="http://schemas.microsoft.com/office/drawing/2014/main" id="{05185F73-F3BE-4FB4-B2D3-911F12C2D216}"/>
              </a:ext>
            </a:extLst>
          </p:cNvPr>
          <p:cNvSpPr/>
          <p:nvPr/>
        </p:nvSpPr>
        <p:spPr>
          <a:xfrm>
            <a:off x="6686256" y="4201138"/>
            <a:ext cx="2648455" cy="1015443"/>
          </a:xfrm>
          <a:prstGeom prst="wedgeEllipseCallout">
            <a:avLst>
              <a:gd name="adj1" fmla="val 56103"/>
              <a:gd name="adj2" fmla="val -41639"/>
            </a:avLst>
          </a:prstGeom>
          <a:solidFill>
            <a:schemeClr val="accent5">
              <a:lumMod val="50000"/>
            </a:schemeClr>
          </a:solidFill>
          <a:ln>
            <a:solidFill>
              <a:srgbClr val="DAA520"/>
            </a:solid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i="1" dirty="0">
                <a:solidFill>
                  <a:schemeClr val="bg1"/>
                </a:solidFill>
                <a:latin typeface="Century Gothic" panose="020B0502020202020204" pitchFamily="34" charset="0"/>
              </a:rPr>
              <a:t>an </a:t>
            </a:r>
            <a:r>
              <a:rPr lang="en-GB" sz="2000" dirty="0">
                <a:solidFill>
                  <a:schemeClr val="bg1"/>
                </a:solidFill>
                <a:latin typeface="Century Gothic" panose="020B0502020202020204" pitchFamily="34" charset="0"/>
              </a:rPr>
              <a:t>+ vertical surface </a:t>
            </a:r>
          </a:p>
        </p:txBody>
      </p:sp>
      <p:sp>
        <p:nvSpPr>
          <p:cNvPr id="9" name="Rounded Rectangle 11">
            <a:extLst>
              <a:ext uri="{FF2B5EF4-FFF2-40B4-BE49-F238E27FC236}">
                <a16:creationId xmlns:a16="http://schemas.microsoft.com/office/drawing/2014/main" id="{1899098F-5454-49BB-AF66-73575C9DC310}"/>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43E9AE7-EBCB-4393-95AE-9F10E9940D53}"/>
              </a:ext>
            </a:extLst>
          </p:cNvPr>
          <p:cNvSpPr/>
          <p:nvPr/>
        </p:nvSpPr>
        <p:spPr>
          <a:xfrm>
            <a:off x="180000" y="2280168"/>
            <a:ext cx="11333127" cy="3900107"/>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029200" cy="869950"/>
          </a:xfrm>
          <a:prstGeom prst="rect">
            <a:avLst/>
          </a:prstGeom>
        </p:spPr>
      </p:pic>
      <p:sp>
        <p:nvSpPr>
          <p:cNvPr id="4" name="Title 3"/>
          <p:cNvSpPr>
            <a:spLocks noGrp="1"/>
          </p:cNvSpPr>
          <p:nvPr>
            <p:ph type="title"/>
          </p:nvPr>
        </p:nvSpPr>
        <p:spPr>
          <a:xfrm>
            <a:off x="0" y="294041"/>
            <a:ext cx="6414655" cy="707849"/>
          </a:xfrm>
        </p:spPr>
        <p:txBody>
          <a:bodyPr>
            <a:normAutofit/>
          </a:bodyPr>
          <a:lstStyle/>
          <a:p>
            <a:r>
              <a:rPr lang="en-GB" sz="3600" b="1" dirty="0">
                <a:solidFill>
                  <a:schemeClr val="bg1"/>
                </a:solidFill>
              </a:rPr>
              <a:t>Mein </a:t>
            </a:r>
            <a:r>
              <a:rPr lang="en-GB" sz="3600" b="1" dirty="0" err="1">
                <a:solidFill>
                  <a:schemeClr val="bg1"/>
                </a:solidFill>
              </a:rPr>
              <a:t>neues</a:t>
            </a:r>
            <a:r>
              <a:rPr lang="en-GB" sz="3600" b="1" dirty="0">
                <a:solidFill>
                  <a:schemeClr val="bg1"/>
                </a:solidFill>
              </a:rPr>
              <a:t> </a:t>
            </a:r>
            <a:r>
              <a:rPr lang="en-GB" sz="3600" b="1" dirty="0" err="1">
                <a:solidFill>
                  <a:schemeClr val="bg1"/>
                </a:solidFill>
              </a:rPr>
              <a:t>Büro</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23811"/>
            <a:ext cx="11779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Büro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Katrin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glücklich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Oma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E-mail.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TextBox 7">
            <a:extLst>
              <a:ext uri="{FF2B5EF4-FFF2-40B4-BE49-F238E27FC236}">
                <a16:creationId xmlns:a16="http://schemas.microsoft.com/office/drawing/2014/main" id="{799A0352-605E-4FCF-B6FA-7C19971E0481}"/>
              </a:ext>
            </a:extLst>
          </p:cNvPr>
          <p:cNvSpPr txBox="1"/>
          <p:nvPr/>
        </p:nvSpPr>
        <p:spPr>
          <a:xfrm>
            <a:off x="180000" y="2207979"/>
            <a:ext cx="11467170" cy="390010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Hallo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Mutti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endlich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kriegst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von mir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E-mail!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eigenes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Büro</a:t>
            </a:r>
            <a:r>
              <a:rPr lang="en-US" sz="2400" dirty="0">
                <a:solidFill>
                  <a:srgbClr val="4472C4">
                    <a:lumMod val="50000"/>
                  </a:srgbClr>
                </a:solidFill>
                <a:latin typeface="Century Gothic" panose="020F0302020204030204"/>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dekoriere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selber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stelle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Tisch. Den Computer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steht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setze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den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Schreibtisch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Zeitung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liegt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lege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den Tisch.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Jacke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Hut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hängen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hänge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Tür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Falls* du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brauchst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liegt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lege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Tisch. 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Letzt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stelle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Pflanze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das Fenster. </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Nett von Papa,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Pflanze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schenken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dirty="0">
                <a:solidFill>
                  <a:srgbClr val="4472C4">
                    <a:lumMod val="50000"/>
                  </a:srgbClr>
                </a:solidFill>
                <a:latin typeface="Century Gothic" panose="020F0302020204030204"/>
              </a:rPr>
              <a:t> i</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danke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10" name="Picture 9" descr="A person wearing a mask&#10;&#10;Description automatically generated">
            <a:extLst>
              <a:ext uri="{FF2B5EF4-FFF2-40B4-BE49-F238E27FC236}">
                <a16:creationId xmlns:a16="http://schemas.microsoft.com/office/drawing/2014/main" id="{55591A9E-99A0-49EF-A837-20EAA191B3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2699"/>
          <a:stretch/>
        </p:blipFill>
        <p:spPr>
          <a:xfrm>
            <a:off x="10947294" y="4147920"/>
            <a:ext cx="1465762" cy="2104544"/>
          </a:xfrm>
          <a:prstGeom prst="rect">
            <a:avLst/>
          </a:prstGeom>
        </p:spPr>
      </p:pic>
      <p:cxnSp>
        <p:nvCxnSpPr>
          <p:cNvPr id="7" name="Straight Connector 6">
            <a:extLst>
              <a:ext uri="{FF2B5EF4-FFF2-40B4-BE49-F238E27FC236}">
                <a16:creationId xmlns:a16="http://schemas.microsoft.com/office/drawing/2014/main" id="{A9A471AA-0E45-4C9F-B883-990941752DA3}"/>
              </a:ext>
            </a:extLst>
          </p:cNvPr>
          <p:cNvCxnSpPr>
            <a:cxnSpLocks/>
          </p:cNvCxnSpPr>
          <p:nvPr/>
        </p:nvCxnSpPr>
        <p:spPr>
          <a:xfrm>
            <a:off x="9088410" y="3110363"/>
            <a:ext cx="1371600"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0DBD7B9-B390-4FEE-AF2C-1C430890C1E8}"/>
              </a:ext>
            </a:extLst>
          </p:cNvPr>
          <p:cNvCxnSpPr>
            <a:cxnSpLocks/>
          </p:cNvCxnSpPr>
          <p:nvPr/>
        </p:nvCxnSpPr>
        <p:spPr>
          <a:xfrm>
            <a:off x="4156947" y="3657677"/>
            <a:ext cx="786062"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ED4F555-C319-4BA2-A442-A3950E13269E}"/>
              </a:ext>
            </a:extLst>
          </p:cNvPr>
          <p:cNvCxnSpPr>
            <a:cxnSpLocks/>
          </p:cNvCxnSpPr>
          <p:nvPr/>
        </p:nvCxnSpPr>
        <p:spPr>
          <a:xfrm>
            <a:off x="180000" y="4201560"/>
            <a:ext cx="708846"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0E9E8A7-4F1A-443C-9C2B-8F008E38E37D}"/>
              </a:ext>
            </a:extLst>
          </p:cNvPr>
          <p:cNvCxnSpPr>
            <a:cxnSpLocks/>
          </p:cNvCxnSpPr>
          <p:nvPr/>
        </p:nvCxnSpPr>
        <p:spPr>
          <a:xfrm>
            <a:off x="8772587" y="4218539"/>
            <a:ext cx="1259304"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4E6106E-6033-40F8-9357-8C5D92A82B44}"/>
              </a:ext>
            </a:extLst>
          </p:cNvPr>
          <p:cNvCxnSpPr>
            <a:cxnSpLocks/>
          </p:cNvCxnSpPr>
          <p:nvPr/>
        </p:nvCxnSpPr>
        <p:spPr>
          <a:xfrm>
            <a:off x="6737252" y="4755966"/>
            <a:ext cx="1165240"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4B9B16-E087-409E-9770-3C94560DEE3B}"/>
              </a:ext>
            </a:extLst>
          </p:cNvPr>
          <p:cNvCxnSpPr>
            <a:cxnSpLocks/>
          </p:cNvCxnSpPr>
          <p:nvPr/>
        </p:nvCxnSpPr>
        <p:spPr>
          <a:xfrm>
            <a:off x="5396563" y="5319823"/>
            <a:ext cx="699437"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pic>
        <p:nvPicPr>
          <p:cNvPr id="3074" name="Picture 2" descr="Cursor, Finger, Hand, Hyperlink, Link, Mouse, Pointer">
            <a:extLst>
              <a:ext uri="{FF2B5EF4-FFF2-40B4-BE49-F238E27FC236}">
                <a16:creationId xmlns:a16="http://schemas.microsoft.com/office/drawing/2014/main" id="{7E659A47-3437-4A0E-ABAD-5801576B347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39341">
            <a:off x="10604206" y="5718697"/>
            <a:ext cx="426216" cy="55193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38BDFFCC-3FE7-4D48-AB18-7228694A2989}"/>
              </a:ext>
            </a:extLst>
          </p:cNvPr>
          <p:cNvSpPr/>
          <p:nvPr/>
        </p:nvSpPr>
        <p:spPr>
          <a:xfrm>
            <a:off x="5871569" y="139669"/>
            <a:ext cx="4294862" cy="747187"/>
          </a:xfrm>
          <a:prstGeom prst="round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endlich</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i="0" u="none" strike="noStrike" kern="1200" cap="none" spc="0" normalizeH="0" baseline="0" noProof="0" dirty="0" err="1">
                <a:ln>
                  <a:noFill/>
                </a:ln>
                <a:solidFill>
                  <a:prstClr val="white"/>
                </a:solidFill>
                <a:effectLst/>
                <a:uLnTx/>
                <a:uFillTx/>
                <a:latin typeface="Century Gothic" panose="020F0302020204030204"/>
                <a:ea typeface="+mn-ea"/>
                <a:cs typeface="+mn-cs"/>
              </a:rPr>
              <a:t>finally</a:t>
            </a:r>
            <a:r>
              <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falls</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in case</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zu</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guter</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Letzt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 last but not least</a:t>
            </a:r>
          </a:p>
        </p:txBody>
      </p:sp>
      <p:sp>
        <p:nvSpPr>
          <p:cNvPr id="2" name="Rectangle 1">
            <a:extLst>
              <a:ext uri="{FF2B5EF4-FFF2-40B4-BE49-F238E27FC236}">
                <a16:creationId xmlns:a16="http://schemas.microsoft.com/office/drawing/2014/main" id="{1D3EFD8D-C63F-405B-AD82-168B01C9F09B}"/>
              </a:ext>
            </a:extLst>
          </p:cNvPr>
          <p:cNvSpPr/>
          <p:nvPr/>
        </p:nvSpPr>
        <p:spPr>
          <a:xfrm rot="20543266">
            <a:off x="9168069" y="5555694"/>
            <a:ext cx="2081019" cy="400110"/>
          </a:xfrm>
          <a:prstGeom prst="rect">
            <a:avLst/>
          </a:prstGeom>
        </p:spPr>
        <p:txBody>
          <a:bodyPr wrap="none">
            <a:spAutoFit/>
          </a:bodyPr>
          <a:lstStyle/>
          <a:p>
            <a:r>
              <a:rPr lang="en-GB" sz="2000" dirty="0" err="1">
                <a:solidFill>
                  <a:srgbClr val="4472C4">
                    <a:lumMod val="50000"/>
                  </a:srgbClr>
                </a:solidFill>
                <a:latin typeface="Lucida Handwriting" panose="03010101010101010101" pitchFamily="66" charset="0"/>
              </a:rPr>
              <a:t>Deine</a:t>
            </a:r>
            <a:r>
              <a:rPr lang="en-GB" sz="2000" dirty="0">
                <a:solidFill>
                  <a:srgbClr val="4472C4">
                    <a:lumMod val="50000"/>
                  </a:srgbClr>
                </a:solidFill>
                <a:latin typeface="Lucida Handwriting" panose="03010101010101010101" pitchFamily="66" charset="0"/>
              </a:rPr>
              <a:t> Katrin</a:t>
            </a:r>
            <a:endParaRPr lang="en-GB" sz="2000" dirty="0">
              <a:latin typeface="Lucida Handwriting" panose="03010101010101010101" pitchFamily="66" charset="0"/>
            </a:endParaRPr>
          </a:p>
        </p:txBody>
      </p:sp>
    </p:spTree>
    <p:extLst>
      <p:ext uri="{BB962C8B-B14F-4D97-AF65-F5344CB8AC3E}">
        <p14:creationId xmlns:p14="http://schemas.microsoft.com/office/powerpoint/2010/main" val="317079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17368" cy="707849"/>
          </a:xfrm>
        </p:spPr>
        <p:txBody>
          <a:bodyPr>
            <a:normAutofit/>
          </a:bodyPr>
          <a:lstStyle/>
          <a:p>
            <a:r>
              <a:rPr lang="en-GB" sz="3600" b="1" dirty="0" err="1">
                <a:solidFill>
                  <a:schemeClr val="bg1"/>
                </a:solidFill>
              </a:rPr>
              <a:t>Einen</a:t>
            </a:r>
            <a:r>
              <a:rPr lang="en-GB" sz="3600" b="1" dirty="0">
                <a:solidFill>
                  <a:schemeClr val="bg1"/>
                </a:solidFill>
              </a:rPr>
              <a:t> Text verstehen (1)</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52225" y="247045"/>
            <a:ext cx="2506975"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11779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Knowledge of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word patterns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can help you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understand unknown</a:t>
            </a:r>
            <a:r>
              <a:rPr kumimoji="0" lang="en-US" sz="2200" b="1"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words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in a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What do you think these words mean? How are they spelled?</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graphicFrame>
        <p:nvGraphicFramePr>
          <p:cNvPr id="2" name="Table 1">
            <a:extLst>
              <a:ext uri="{FF2B5EF4-FFF2-40B4-BE49-F238E27FC236}">
                <a16:creationId xmlns:a16="http://schemas.microsoft.com/office/drawing/2014/main" id="{E0121665-467D-4EF4-9DE0-CD0763A1A7E2}"/>
              </a:ext>
            </a:extLst>
          </p:cNvPr>
          <p:cNvGraphicFramePr>
            <a:graphicFrameLocks noGrp="1"/>
          </p:cNvGraphicFramePr>
          <p:nvPr>
            <p:extLst>
              <p:ext uri="{D42A27DB-BD31-4B8C-83A1-F6EECF244321}">
                <p14:modId xmlns:p14="http://schemas.microsoft.com/office/powerpoint/2010/main" val="925052853"/>
              </p:ext>
            </p:extLst>
          </p:nvPr>
        </p:nvGraphicFramePr>
        <p:xfrm>
          <a:off x="281479" y="2518516"/>
          <a:ext cx="5381846" cy="570237"/>
        </p:xfrm>
        <a:graphic>
          <a:graphicData uri="http://schemas.openxmlformats.org/drawingml/2006/table">
            <a:tbl>
              <a:tblPr firstRow="1" bandRow="1">
                <a:tableStyleId>{C4B1156A-380E-4F78-BDF5-A606A8083BF9}</a:tableStyleId>
              </a:tblPr>
              <a:tblGrid>
                <a:gridCol w="2690923">
                  <a:extLst>
                    <a:ext uri="{9D8B030D-6E8A-4147-A177-3AD203B41FA5}">
                      <a16:colId xmlns:a16="http://schemas.microsoft.com/office/drawing/2014/main" val="2184863713"/>
                    </a:ext>
                  </a:extLst>
                </a:gridCol>
                <a:gridCol w="2690923">
                  <a:extLst>
                    <a:ext uri="{9D8B030D-6E8A-4147-A177-3AD203B41FA5}">
                      <a16:colId xmlns:a16="http://schemas.microsoft.com/office/drawing/2014/main" val="4144550185"/>
                    </a:ext>
                  </a:extLst>
                </a:gridCol>
              </a:tblGrid>
              <a:tr h="570237">
                <a:tc>
                  <a:txBody>
                    <a:bodyPr/>
                    <a:lstStyle/>
                    <a:p>
                      <a:pPr algn="ctr"/>
                      <a:r>
                        <a:rPr lang="fr-FR" sz="2400" b="0" dirty="0" err="1">
                          <a:solidFill>
                            <a:schemeClr val="accent5">
                              <a:lumMod val="50000"/>
                            </a:schemeClr>
                          </a:solidFill>
                        </a:rPr>
                        <a:t>politi</a:t>
                      </a:r>
                      <a:r>
                        <a:rPr lang="fr-FR" sz="2400" b="1" dirty="0" err="1">
                          <a:solidFill>
                            <a:schemeClr val="accent5">
                              <a:lumMod val="50000"/>
                            </a:schemeClr>
                          </a:solidFill>
                        </a:rPr>
                        <a:t>c</a:t>
                      </a:r>
                      <a:r>
                        <a:rPr lang="fr-FR" sz="2400" b="0" dirty="0" err="1">
                          <a:solidFill>
                            <a:schemeClr val="accent5">
                              <a:lumMod val="50000"/>
                            </a:schemeClr>
                          </a:solidFill>
                        </a:rPr>
                        <a:t>s</a:t>
                      </a:r>
                      <a:endParaRPr lang="fr-FR" sz="2400" b="0" dirty="0">
                        <a:solidFill>
                          <a:schemeClr val="accent5">
                            <a:lumMod val="50000"/>
                          </a:schemeClr>
                        </a:solidFill>
                      </a:endParaRPr>
                    </a:p>
                  </a:txBody>
                  <a:tcPr anchor="ctr"/>
                </a:tc>
                <a:tc>
                  <a:txBody>
                    <a:bodyPr/>
                    <a:lstStyle/>
                    <a:p>
                      <a:pPr algn="ctr"/>
                      <a:r>
                        <a:rPr lang="en-GB" sz="2600" b="0" dirty="0">
                          <a:solidFill>
                            <a:schemeClr val="accent5">
                              <a:lumMod val="50000"/>
                            </a:schemeClr>
                          </a:solidFill>
                        </a:rPr>
                        <a:t>die </a:t>
                      </a:r>
                      <a:r>
                        <a:rPr lang="en-GB" sz="2600" b="0" dirty="0" err="1">
                          <a:solidFill>
                            <a:schemeClr val="accent5">
                              <a:lumMod val="50000"/>
                            </a:schemeClr>
                          </a:solidFill>
                        </a:rPr>
                        <a:t>Politi</a:t>
                      </a:r>
                      <a:r>
                        <a:rPr lang="en-GB" sz="2600" b="1" dirty="0" err="1">
                          <a:solidFill>
                            <a:schemeClr val="accent5">
                              <a:lumMod val="50000"/>
                            </a:schemeClr>
                          </a:solidFill>
                        </a:rPr>
                        <a:t>k</a:t>
                      </a:r>
                      <a:endParaRPr lang="fr-FR" sz="2600" b="0" dirty="0">
                        <a:solidFill>
                          <a:schemeClr val="accent5">
                            <a:lumMod val="50000"/>
                          </a:schemeClr>
                        </a:solidFill>
                      </a:endParaRPr>
                    </a:p>
                  </a:txBody>
                  <a:tcPr anchor="ctr"/>
                </a:tc>
                <a:extLst>
                  <a:ext uri="{0D108BD9-81ED-4DB2-BD59-A6C34878D82A}">
                    <a16:rowId xmlns:a16="http://schemas.microsoft.com/office/drawing/2014/main" val="643937410"/>
                  </a:ext>
                </a:extLst>
              </a:tr>
            </a:tbl>
          </a:graphicData>
        </a:graphic>
      </p:graphicFrame>
      <p:graphicFrame>
        <p:nvGraphicFramePr>
          <p:cNvPr id="8" name="Table 7">
            <a:extLst>
              <a:ext uri="{FF2B5EF4-FFF2-40B4-BE49-F238E27FC236}">
                <a16:creationId xmlns:a16="http://schemas.microsoft.com/office/drawing/2014/main" id="{E6D504F4-05C9-4ABC-84CD-E2790F84A150}"/>
              </a:ext>
            </a:extLst>
          </p:cNvPr>
          <p:cNvGraphicFramePr>
            <a:graphicFrameLocks noGrp="1"/>
          </p:cNvGraphicFramePr>
          <p:nvPr>
            <p:extLst>
              <p:ext uri="{D42A27DB-BD31-4B8C-83A1-F6EECF244321}">
                <p14:modId xmlns:p14="http://schemas.microsoft.com/office/powerpoint/2010/main" val="4220591987"/>
              </p:ext>
            </p:extLst>
          </p:nvPr>
        </p:nvGraphicFramePr>
        <p:xfrm>
          <a:off x="281479" y="4455492"/>
          <a:ext cx="5381846" cy="570237"/>
        </p:xfrm>
        <a:graphic>
          <a:graphicData uri="http://schemas.openxmlformats.org/drawingml/2006/table">
            <a:tbl>
              <a:tblPr firstRow="1" bandRow="1">
                <a:tableStyleId>{C4B1156A-380E-4F78-BDF5-A606A8083BF9}</a:tableStyleId>
              </a:tblPr>
              <a:tblGrid>
                <a:gridCol w="2695671">
                  <a:extLst>
                    <a:ext uri="{9D8B030D-6E8A-4147-A177-3AD203B41FA5}">
                      <a16:colId xmlns:a16="http://schemas.microsoft.com/office/drawing/2014/main" val="1319738122"/>
                    </a:ext>
                  </a:extLst>
                </a:gridCol>
                <a:gridCol w="2686175">
                  <a:extLst>
                    <a:ext uri="{9D8B030D-6E8A-4147-A177-3AD203B41FA5}">
                      <a16:colId xmlns:a16="http://schemas.microsoft.com/office/drawing/2014/main" val="562936276"/>
                    </a:ext>
                  </a:extLst>
                </a:gridCol>
              </a:tblGrid>
              <a:tr h="570237">
                <a:tc>
                  <a:txBody>
                    <a:bodyPr/>
                    <a:lstStyle/>
                    <a:p>
                      <a:pPr algn="ctr"/>
                      <a:r>
                        <a:rPr lang="en-GB" sz="2600" b="1" dirty="0">
                          <a:solidFill>
                            <a:schemeClr val="accent5">
                              <a:lumMod val="50000"/>
                            </a:schemeClr>
                          </a:solidFill>
                        </a:rPr>
                        <a:t>c</a:t>
                      </a:r>
                      <a:r>
                        <a:rPr lang="en-GB" sz="2600" b="0" dirty="0">
                          <a:solidFill>
                            <a:schemeClr val="accent5">
                              <a:lumMod val="50000"/>
                            </a:schemeClr>
                          </a:solidFill>
                        </a:rPr>
                        <a:t>redit </a:t>
                      </a:r>
                      <a:r>
                        <a:rPr lang="en-GB" sz="2600" b="1" dirty="0">
                          <a:solidFill>
                            <a:schemeClr val="accent5">
                              <a:lumMod val="50000"/>
                            </a:schemeClr>
                          </a:solidFill>
                        </a:rPr>
                        <a:t>c</a:t>
                      </a:r>
                      <a:r>
                        <a:rPr lang="en-GB" sz="2600" b="0" dirty="0">
                          <a:solidFill>
                            <a:schemeClr val="accent5">
                              <a:lumMod val="50000"/>
                            </a:schemeClr>
                          </a:solidFill>
                        </a:rPr>
                        <a:t>ard</a:t>
                      </a:r>
                      <a:endParaRPr lang="fr-FR" sz="2600" b="0" dirty="0">
                        <a:solidFill>
                          <a:schemeClr val="accent5">
                            <a:lumMod val="50000"/>
                          </a:schemeClr>
                        </a:solidFill>
                      </a:endParaRPr>
                    </a:p>
                  </a:txBody>
                  <a:tcPr anchor="ctr"/>
                </a:tc>
                <a:tc>
                  <a:txBody>
                    <a:bodyPr/>
                    <a:lstStyle/>
                    <a:p>
                      <a:pPr algn="ctr"/>
                      <a:r>
                        <a:rPr lang="en-GB" sz="2600" b="0" dirty="0">
                          <a:solidFill>
                            <a:schemeClr val="accent5">
                              <a:lumMod val="50000"/>
                            </a:schemeClr>
                          </a:solidFill>
                        </a:rPr>
                        <a:t>die </a:t>
                      </a:r>
                      <a:r>
                        <a:rPr lang="en-GB" sz="2600" b="1" dirty="0" err="1">
                          <a:solidFill>
                            <a:schemeClr val="accent5">
                              <a:lumMod val="50000"/>
                            </a:schemeClr>
                          </a:solidFill>
                        </a:rPr>
                        <a:t>K</a:t>
                      </a:r>
                      <a:r>
                        <a:rPr lang="en-GB" sz="2600" b="0" dirty="0" err="1">
                          <a:solidFill>
                            <a:schemeClr val="accent5">
                              <a:lumMod val="50000"/>
                            </a:schemeClr>
                          </a:solidFill>
                        </a:rPr>
                        <a:t>redit</a:t>
                      </a:r>
                      <a:r>
                        <a:rPr lang="en-GB" sz="2600" b="1" dirty="0" err="1">
                          <a:solidFill>
                            <a:schemeClr val="accent5">
                              <a:lumMod val="50000"/>
                            </a:schemeClr>
                          </a:solidFill>
                        </a:rPr>
                        <a:t>k</a:t>
                      </a:r>
                      <a:r>
                        <a:rPr lang="en-GB" sz="2600" b="0" dirty="0" err="1">
                          <a:solidFill>
                            <a:schemeClr val="accent5">
                              <a:lumMod val="50000"/>
                            </a:schemeClr>
                          </a:solidFill>
                        </a:rPr>
                        <a:t>arte</a:t>
                      </a:r>
                      <a:endParaRPr lang="fr-FR" sz="2600" b="0" dirty="0">
                        <a:solidFill>
                          <a:schemeClr val="accent5">
                            <a:lumMod val="50000"/>
                          </a:schemeClr>
                        </a:solidFill>
                      </a:endParaRPr>
                    </a:p>
                  </a:txBody>
                  <a:tcPr anchor="ctr"/>
                </a:tc>
                <a:extLst>
                  <a:ext uri="{0D108BD9-81ED-4DB2-BD59-A6C34878D82A}">
                    <a16:rowId xmlns:a16="http://schemas.microsoft.com/office/drawing/2014/main" val="3936229484"/>
                  </a:ext>
                </a:extLst>
              </a:tr>
            </a:tbl>
          </a:graphicData>
        </a:graphic>
      </p:graphicFrame>
      <p:graphicFrame>
        <p:nvGraphicFramePr>
          <p:cNvPr id="10" name="Table 9">
            <a:extLst>
              <a:ext uri="{FF2B5EF4-FFF2-40B4-BE49-F238E27FC236}">
                <a16:creationId xmlns:a16="http://schemas.microsoft.com/office/drawing/2014/main" id="{19AE959D-DABF-487D-A83B-F8D4B2F01D67}"/>
              </a:ext>
            </a:extLst>
          </p:cNvPr>
          <p:cNvGraphicFramePr>
            <a:graphicFrameLocks noGrp="1"/>
          </p:cNvGraphicFramePr>
          <p:nvPr>
            <p:extLst>
              <p:ext uri="{D42A27DB-BD31-4B8C-83A1-F6EECF244321}">
                <p14:modId xmlns:p14="http://schemas.microsoft.com/office/powerpoint/2010/main" val="2597663164"/>
              </p:ext>
            </p:extLst>
          </p:nvPr>
        </p:nvGraphicFramePr>
        <p:xfrm>
          <a:off x="281479" y="3487004"/>
          <a:ext cx="5381846" cy="570237"/>
        </p:xfrm>
        <a:graphic>
          <a:graphicData uri="http://schemas.openxmlformats.org/drawingml/2006/table">
            <a:tbl>
              <a:tblPr firstRow="1" bandRow="1">
                <a:tableStyleId>{C4B1156A-380E-4F78-BDF5-A606A8083BF9}</a:tableStyleId>
              </a:tblPr>
              <a:tblGrid>
                <a:gridCol w="2695671">
                  <a:extLst>
                    <a:ext uri="{9D8B030D-6E8A-4147-A177-3AD203B41FA5}">
                      <a16:colId xmlns:a16="http://schemas.microsoft.com/office/drawing/2014/main" val="1319738122"/>
                    </a:ext>
                  </a:extLst>
                </a:gridCol>
                <a:gridCol w="2686175">
                  <a:extLst>
                    <a:ext uri="{9D8B030D-6E8A-4147-A177-3AD203B41FA5}">
                      <a16:colId xmlns:a16="http://schemas.microsoft.com/office/drawing/2014/main" val="562936276"/>
                    </a:ext>
                  </a:extLst>
                </a:gridCol>
              </a:tblGrid>
              <a:tr h="570237">
                <a:tc>
                  <a:txBody>
                    <a:bodyPr/>
                    <a:lstStyle/>
                    <a:p>
                      <a:pPr algn="ctr"/>
                      <a:r>
                        <a:rPr lang="en-GB" sz="2600" b="0" dirty="0">
                          <a:solidFill>
                            <a:schemeClr val="accent5">
                              <a:lumMod val="50000"/>
                            </a:schemeClr>
                          </a:solidFill>
                        </a:rPr>
                        <a:t>do</a:t>
                      </a:r>
                      <a:r>
                        <a:rPr lang="en-GB" sz="2600" b="1" dirty="0">
                          <a:solidFill>
                            <a:schemeClr val="accent5">
                              <a:lumMod val="50000"/>
                            </a:schemeClr>
                          </a:solidFill>
                        </a:rPr>
                        <a:t>c</a:t>
                      </a:r>
                      <a:r>
                        <a:rPr lang="en-GB" sz="2600" b="0" dirty="0">
                          <a:solidFill>
                            <a:schemeClr val="accent5">
                              <a:lumMod val="50000"/>
                            </a:schemeClr>
                          </a:solidFill>
                        </a:rPr>
                        <a:t>ument</a:t>
                      </a:r>
                      <a:endParaRPr lang="fr-FR" sz="2600" b="0" dirty="0">
                        <a:solidFill>
                          <a:schemeClr val="accent5">
                            <a:lumMod val="50000"/>
                          </a:schemeClr>
                        </a:solidFill>
                      </a:endParaRPr>
                    </a:p>
                  </a:txBody>
                  <a:tcPr anchor="ctr"/>
                </a:tc>
                <a:tc>
                  <a:txBody>
                    <a:bodyPr/>
                    <a:lstStyle/>
                    <a:p>
                      <a:pPr algn="ctr"/>
                      <a:r>
                        <a:rPr lang="en-GB" sz="2600" b="0" dirty="0">
                          <a:solidFill>
                            <a:schemeClr val="accent5">
                              <a:lumMod val="50000"/>
                            </a:schemeClr>
                          </a:solidFill>
                        </a:rPr>
                        <a:t>das </a:t>
                      </a:r>
                      <a:r>
                        <a:rPr lang="en-GB" sz="2600" b="0" dirty="0" err="1">
                          <a:solidFill>
                            <a:schemeClr val="accent5">
                              <a:lumMod val="50000"/>
                            </a:schemeClr>
                          </a:solidFill>
                        </a:rPr>
                        <a:t>Do</a:t>
                      </a:r>
                      <a:r>
                        <a:rPr lang="en-GB" sz="2600" b="1" dirty="0" err="1">
                          <a:solidFill>
                            <a:schemeClr val="accent5">
                              <a:lumMod val="50000"/>
                            </a:schemeClr>
                          </a:solidFill>
                        </a:rPr>
                        <a:t>k</a:t>
                      </a:r>
                      <a:r>
                        <a:rPr lang="en-GB" sz="2600" b="0" dirty="0" err="1">
                          <a:solidFill>
                            <a:schemeClr val="accent5">
                              <a:lumMod val="50000"/>
                            </a:schemeClr>
                          </a:solidFill>
                        </a:rPr>
                        <a:t>ument</a:t>
                      </a:r>
                      <a:endParaRPr lang="fr-FR" sz="2600" b="0" dirty="0">
                        <a:solidFill>
                          <a:schemeClr val="accent5">
                            <a:lumMod val="50000"/>
                          </a:schemeClr>
                        </a:solidFill>
                      </a:endParaRPr>
                    </a:p>
                  </a:txBody>
                  <a:tcPr anchor="ctr"/>
                </a:tc>
                <a:extLst>
                  <a:ext uri="{0D108BD9-81ED-4DB2-BD59-A6C34878D82A}">
                    <a16:rowId xmlns:a16="http://schemas.microsoft.com/office/drawing/2014/main" val="3936229484"/>
                  </a:ext>
                </a:extLst>
              </a:tr>
            </a:tbl>
          </a:graphicData>
        </a:graphic>
      </p:graphicFrame>
      <p:graphicFrame>
        <p:nvGraphicFramePr>
          <p:cNvPr id="12" name="Table 11">
            <a:extLst>
              <a:ext uri="{FF2B5EF4-FFF2-40B4-BE49-F238E27FC236}">
                <a16:creationId xmlns:a16="http://schemas.microsoft.com/office/drawing/2014/main" id="{A3144F77-D990-4942-9FD5-F9E41C5DBE7A}"/>
              </a:ext>
            </a:extLst>
          </p:cNvPr>
          <p:cNvGraphicFramePr>
            <a:graphicFrameLocks noGrp="1"/>
          </p:cNvGraphicFramePr>
          <p:nvPr>
            <p:extLst>
              <p:ext uri="{D42A27DB-BD31-4B8C-83A1-F6EECF244321}">
                <p14:modId xmlns:p14="http://schemas.microsoft.com/office/powerpoint/2010/main" val="2540112786"/>
              </p:ext>
            </p:extLst>
          </p:nvPr>
        </p:nvGraphicFramePr>
        <p:xfrm>
          <a:off x="281479" y="5420878"/>
          <a:ext cx="5381846" cy="570237"/>
        </p:xfrm>
        <a:graphic>
          <a:graphicData uri="http://schemas.openxmlformats.org/drawingml/2006/table">
            <a:tbl>
              <a:tblPr firstRow="1" bandRow="1">
                <a:tableStyleId>{C4B1156A-380E-4F78-BDF5-A606A8083BF9}</a:tableStyleId>
              </a:tblPr>
              <a:tblGrid>
                <a:gridCol w="2695671">
                  <a:extLst>
                    <a:ext uri="{9D8B030D-6E8A-4147-A177-3AD203B41FA5}">
                      <a16:colId xmlns:a16="http://schemas.microsoft.com/office/drawing/2014/main" val="1319738122"/>
                    </a:ext>
                  </a:extLst>
                </a:gridCol>
                <a:gridCol w="2686175">
                  <a:extLst>
                    <a:ext uri="{9D8B030D-6E8A-4147-A177-3AD203B41FA5}">
                      <a16:colId xmlns:a16="http://schemas.microsoft.com/office/drawing/2014/main" val="562936276"/>
                    </a:ext>
                  </a:extLst>
                </a:gridCol>
              </a:tblGrid>
              <a:tr h="5702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proto</a:t>
                      </a: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ol</a:t>
                      </a:r>
                      <a:endParaRPr kumimoji="0" lang="fr-FR"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Proto</a:t>
                      </a:r>
                      <a:r>
                        <a:rPr kumimoji="0" lang="en-GB"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oll</a:t>
                      </a:r>
                      <a:endParaRPr kumimoji="0" lang="fr-FR"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txBody>
                  <a:tcPr anchor="ctr"/>
                </a:tc>
                <a:extLst>
                  <a:ext uri="{0D108BD9-81ED-4DB2-BD59-A6C34878D82A}">
                    <a16:rowId xmlns:a16="http://schemas.microsoft.com/office/drawing/2014/main" val="3936229484"/>
                  </a:ext>
                </a:extLst>
              </a:tr>
            </a:tbl>
          </a:graphicData>
        </a:graphic>
      </p:graphicFrame>
      <p:pic>
        <p:nvPicPr>
          <p:cNvPr id="1026" name="Picture 2">
            <a:extLst>
              <a:ext uri="{FF2B5EF4-FFF2-40B4-BE49-F238E27FC236}">
                <a16:creationId xmlns:a16="http://schemas.microsoft.com/office/drawing/2014/main" id="{A2B98F4A-4F9E-4A9C-8A2D-0989FA11B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567021" y="2534777"/>
            <a:ext cx="596883" cy="5702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lder, Files, Paper, Office, Document, Archive">
            <a:extLst>
              <a:ext uri="{FF2B5EF4-FFF2-40B4-BE49-F238E27FC236}">
                <a16:creationId xmlns:a16="http://schemas.microsoft.com/office/drawing/2014/main" id="{7016CAC6-01B4-48A4-BC02-4E4F0AF359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5896" y="3525139"/>
            <a:ext cx="517035" cy="4664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eque Guarantee Card, Ec Card, Credit Card">
            <a:extLst>
              <a:ext uri="{FF2B5EF4-FFF2-40B4-BE49-F238E27FC236}">
                <a16:creationId xmlns:a16="http://schemas.microsoft.com/office/drawing/2014/main" id="{F70B6705-E20C-4411-A084-3E37B8BF3C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1647" y="4282765"/>
            <a:ext cx="867630" cy="867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A7FF033-C8C9-41AF-B2AA-532956A2B130}"/>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02453" y="5071113"/>
            <a:ext cx="1269766" cy="126976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B56717E-AB36-4B2E-9C7E-A5580D9DE66E}"/>
              </a:ext>
            </a:extLst>
          </p:cNvPr>
          <p:cNvSpPr/>
          <p:nvPr/>
        </p:nvSpPr>
        <p:spPr>
          <a:xfrm>
            <a:off x="782058" y="2581438"/>
            <a:ext cx="1746607" cy="390418"/>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035E0DA0-70ED-425D-AAC7-BD58FABA6E29}"/>
              </a:ext>
            </a:extLst>
          </p:cNvPr>
          <p:cNvSpPr/>
          <p:nvPr/>
        </p:nvSpPr>
        <p:spPr>
          <a:xfrm>
            <a:off x="687876" y="3597052"/>
            <a:ext cx="1840787" cy="32267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D177D656-51DD-45F7-B19D-A5C0F56988F8}"/>
              </a:ext>
            </a:extLst>
          </p:cNvPr>
          <p:cNvSpPr/>
          <p:nvPr/>
        </p:nvSpPr>
        <p:spPr>
          <a:xfrm>
            <a:off x="687876" y="4604916"/>
            <a:ext cx="1840787" cy="32267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AE43DB4D-2CA9-48A7-ABE3-2B27B2E323B2}"/>
              </a:ext>
            </a:extLst>
          </p:cNvPr>
          <p:cNvSpPr/>
          <p:nvPr/>
        </p:nvSpPr>
        <p:spPr>
          <a:xfrm>
            <a:off x="733639" y="5482769"/>
            <a:ext cx="1840787" cy="44645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AC88D173-397A-41A7-B332-2E2D57DC173B}"/>
              </a:ext>
            </a:extLst>
          </p:cNvPr>
          <p:cNvSpPr/>
          <p:nvPr/>
        </p:nvSpPr>
        <p:spPr>
          <a:xfrm>
            <a:off x="4260396" y="3615392"/>
            <a:ext cx="206375"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rPr>
              <a:t>_</a:t>
            </a:r>
            <a:endParaRPr lang="fr-FR" sz="2000" dirty="0">
              <a:solidFill>
                <a:schemeClr val="accent5">
                  <a:lumMod val="50000"/>
                </a:schemeClr>
              </a:solidFill>
            </a:endParaRPr>
          </a:p>
        </p:txBody>
      </p:sp>
      <p:sp>
        <p:nvSpPr>
          <p:cNvPr id="21" name="Rectangle 20">
            <a:extLst>
              <a:ext uri="{FF2B5EF4-FFF2-40B4-BE49-F238E27FC236}">
                <a16:creationId xmlns:a16="http://schemas.microsoft.com/office/drawing/2014/main" id="{167F1CE3-A69C-4EF8-A015-63ADE9DF1989}"/>
              </a:ext>
            </a:extLst>
          </p:cNvPr>
          <p:cNvSpPr/>
          <p:nvPr/>
        </p:nvSpPr>
        <p:spPr>
          <a:xfrm>
            <a:off x="3705216" y="4604916"/>
            <a:ext cx="225425"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rPr>
              <a:t>_</a:t>
            </a:r>
            <a:endParaRPr lang="fr-FR" sz="2000" dirty="0">
              <a:solidFill>
                <a:schemeClr val="accent5">
                  <a:lumMod val="50000"/>
                </a:schemeClr>
              </a:solidFill>
            </a:endParaRPr>
          </a:p>
        </p:txBody>
      </p:sp>
      <p:sp>
        <p:nvSpPr>
          <p:cNvPr id="23" name="Rectangle 22">
            <a:extLst>
              <a:ext uri="{FF2B5EF4-FFF2-40B4-BE49-F238E27FC236}">
                <a16:creationId xmlns:a16="http://schemas.microsoft.com/office/drawing/2014/main" id="{EBE8E8E6-4868-441B-9A96-221D18D98348}"/>
              </a:ext>
            </a:extLst>
          </p:cNvPr>
          <p:cNvSpPr/>
          <p:nvPr/>
        </p:nvSpPr>
        <p:spPr>
          <a:xfrm>
            <a:off x="4660892" y="4588429"/>
            <a:ext cx="196478"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rPr>
              <a:t>_</a:t>
            </a:r>
            <a:endParaRPr lang="fr-FR" sz="2000" dirty="0">
              <a:solidFill>
                <a:schemeClr val="accent5">
                  <a:lumMod val="50000"/>
                </a:schemeClr>
              </a:solidFill>
            </a:endParaRPr>
          </a:p>
        </p:txBody>
      </p:sp>
      <p:sp>
        <p:nvSpPr>
          <p:cNvPr id="25" name="Rectangle 24">
            <a:extLst>
              <a:ext uri="{FF2B5EF4-FFF2-40B4-BE49-F238E27FC236}">
                <a16:creationId xmlns:a16="http://schemas.microsoft.com/office/drawing/2014/main" id="{7ADA3F63-7CF3-4DC9-8FBD-FC1A8D83CD6C}"/>
              </a:ext>
            </a:extLst>
          </p:cNvPr>
          <p:cNvSpPr/>
          <p:nvPr/>
        </p:nvSpPr>
        <p:spPr>
          <a:xfrm>
            <a:off x="4797454" y="5553816"/>
            <a:ext cx="196478"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rPr>
              <a:t>_</a:t>
            </a:r>
            <a:endParaRPr lang="fr-FR" sz="2000" dirty="0">
              <a:solidFill>
                <a:schemeClr val="accent5">
                  <a:lumMod val="50000"/>
                </a:schemeClr>
              </a:solidFill>
            </a:endParaRPr>
          </a:p>
        </p:txBody>
      </p:sp>
      <p:sp>
        <p:nvSpPr>
          <p:cNvPr id="27" name="Rectangle 26">
            <a:extLst>
              <a:ext uri="{FF2B5EF4-FFF2-40B4-BE49-F238E27FC236}">
                <a16:creationId xmlns:a16="http://schemas.microsoft.com/office/drawing/2014/main" id="{4FF52BEB-43CC-4326-8B40-A29227A9F6F9}"/>
              </a:ext>
            </a:extLst>
          </p:cNvPr>
          <p:cNvSpPr/>
          <p:nvPr/>
        </p:nvSpPr>
        <p:spPr>
          <a:xfrm>
            <a:off x="4895693" y="2651454"/>
            <a:ext cx="206375"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rPr>
              <a:t>_</a:t>
            </a:r>
            <a:endParaRPr lang="fr-FR" sz="2000" dirty="0">
              <a:solidFill>
                <a:schemeClr val="accent5">
                  <a:lumMod val="50000"/>
                </a:schemeClr>
              </a:solidFill>
            </a:endParaRPr>
          </a:p>
        </p:txBody>
      </p:sp>
      <p:sp>
        <p:nvSpPr>
          <p:cNvPr id="29" name="Rectangle: Rounded Corners 28">
            <a:extLst>
              <a:ext uri="{FF2B5EF4-FFF2-40B4-BE49-F238E27FC236}">
                <a16:creationId xmlns:a16="http://schemas.microsoft.com/office/drawing/2014/main" id="{AE0B381D-8C29-44F5-9FF4-877A5193004C}"/>
              </a:ext>
            </a:extLst>
          </p:cNvPr>
          <p:cNvSpPr/>
          <p:nvPr/>
        </p:nvSpPr>
        <p:spPr>
          <a:xfrm>
            <a:off x="6977874" y="2714796"/>
            <a:ext cx="4139124" cy="3019259"/>
          </a:xfrm>
          <a:prstGeom prst="roundRect">
            <a:avLst/>
          </a:prstGeom>
          <a:solidFill>
            <a:srgbClr val="FFF4E7"/>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400" dirty="0">
                <a:solidFill>
                  <a:schemeClr val="accent5">
                    <a:lumMod val="50000"/>
                  </a:schemeClr>
                </a:solidFill>
              </a:rPr>
              <a:t>Welche Art von </a:t>
            </a:r>
            <a:r>
              <a:rPr lang="fr-FR" sz="2400" dirty="0" err="1">
                <a:solidFill>
                  <a:schemeClr val="accent5">
                    <a:lumMod val="50000"/>
                  </a:schemeClr>
                </a:solidFill>
              </a:rPr>
              <a:t>Text</a:t>
            </a:r>
            <a:r>
              <a:rPr lang="fr-FR" sz="2400" dirty="0">
                <a:solidFill>
                  <a:schemeClr val="accent5">
                    <a:lumMod val="50000"/>
                  </a:schemeClr>
                </a:solidFill>
              </a:rPr>
              <a:t> </a:t>
            </a:r>
            <a:r>
              <a:rPr lang="fr-FR" sz="2400" dirty="0" err="1">
                <a:solidFill>
                  <a:schemeClr val="accent5">
                    <a:lumMod val="50000"/>
                  </a:schemeClr>
                </a:solidFill>
              </a:rPr>
              <a:t>kann</a:t>
            </a:r>
            <a:r>
              <a:rPr lang="fr-FR" sz="2400" dirty="0">
                <a:solidFill>
                  <a:schemeClr val="accent5">
                    <a:lumMod val="50000"/>
                  </a:schemeClr>
                </a:solidFill>
              </a:rPr>
              <a:t> </a:t>
            </a:r>
            <a:r>
              <a:rPr lang="fr-FR" sz="2400" dirty="0" err="1">
                <a:solidFill>
                  <a:schemeClr val="accent5">
                    <a:lumMod val="50000"/>
                  </a:schemeClr>
                </a:solidFill>
              </a:rPr>
              <a:t>das</a:t>
            </a:r>
            <a:r>
              <a:rPr lang="fr-FR" sz="2400" dirty="0">
                <a:solidFill>
                  <a:schemeClr val="accent5">
                    <a:lumMod val="50000"/>
                  </a:schemeClr>
                </a:solidFill>
              </a:rPr>
              <a:t> sein?</a:t>
            </a:r>
          </a:p>
          <a:p>
            <a:pPr algn="ctr"/>
            <a:endParaRPr lang="fr-FR" sz="2400" dirty="0">
              <a:solidFill>
                <a:schemeClr val="accent5">
                  <a:lumMod val="50000"/>
                </a:schemeClr>
              </a:solidFill>
            </a:endParaRPr>
          </a:p>
          <a:p>
            <a:r>
              <a:rPr lang="fr-FR" sz="2400" dirty="0">
                <a:solidFill>
                  <a:schemeClr val="accent5">
                    <a:lumMod val="50000"/>
                  </a:schemeClr>
                </a:solidFill>
              </a:rPr>
              <a:t>a) </a:t>
            </a:r>
            <a:r>
              <a:rPr lang="fr-FR" sz="2400" dirty="0" err="1">
                <a:solidFill>
                  <a:schemeClr val="accent5">
                    <a:lumMod val="50000"/>
                  </a:schemeClr>
                </a:solidFill>
              </a:rPr>
              <a:t>eine</a:t>
            </a:r>
            <a:r>
              <a:rPr lang="fr-FR" sz="2400" dirty="0">
                <a:solidFill>
                  <a:schemeClr val="accent5">
                    <a:lumMod val="50000"/>
                  </a:schemeClr>
                </a:solidFill>
              </a:rPr>
              <a:t> </a:t>
            </a:r>
            <a:r>
              <a:rPr lang="fr-FR" sz="2400" dirty="0" err="1">
                <a:solidFill>
                  <a:schemeClr val="accent5">
                    <a:lumMod val="50000"/>
                  </a:schemeClr>
                </a:solidFill>
              </a:rPr>
              <a:t>Geschichte</a:t>
            </a:r>
            <a:endParaRPr lang="fr-FR" sz="2400" dirty="0">
              <a:solidFill>
                <a:schemeClr val="accent5">
                  <a:lumMod val="50000"/>
                </a:schemeClr>
              </a:solidFill>
            </a:endParaRPr>
          </a:p>
          <a:p>
            <a:r>
              <a:rPr lang="fr-FR" sz="2400" dirty="0">
                <a:solidFill>
                  <a:schemeClr val="accent5">
                    <a:lumMod val="50000"/>
                  </a:schemeClr>
                </a:solidFill>
              </a:rPr>
              <a:t>b) </a:t>
            </a:r>
            <a:r>
              <a:rPr lang="fr-FR" sz="2400" dirty="0" err="1">
                <a:solidFill>
                  <a:schemeClr val="accent5">
                    <a:lumMod val="50000"/>
                  </a:schemeClr>
                </a:solidFill>
              </a:rPr>
              <a:t>ein</a:t>
            </a:r>
            <a:r>
              <a:rPr lang="fr-FR" sz="2400" dirty="0">
                <a:solidFill>
                  <a:schemeClr val="accent5">
                    <a:lumMod val="50000"/>
                  </a:schemeClr>
                </a:solidFill>
              </a:rPr>
              <a:t> </a:t>
            </a:r>
            <a:r>
              <a:rPr lang="fr-FR" sz="2400" dirty="0" err="1">
                <a:solidFill>
                  <a:schemeClr val="accent5">
                    <a:lumMod val="50000"/>
                  </a:schemeClr>
                </a:solidFill>
              </a:rPr>
              <a:t>Zeitungsartikel</a:t>
            </a:r>
            <a:endParaRPr lang="fr-FR" sz="2400" dirty="0">
              <a:solidFill>
                <a:schemeClr val="accent5">
                  <a:lumMod val="50000"/>
                </a:schemeClr>
              </a:solidFill>
            </a:endParaRPr>
          </a:p>
          <a:p>
            <a:r>
              <a:rPr lang="fr-FR" sz="2400" dirty="0">
                <a:solidFill>
                  <a:schemeClr val="accent5">
                    <a:lumMod val="50000"/>
                  </a:schemeClr>
                </a:solidFill>
              </a:rPr>
              <a:t>c) </a:t>
            </a:r>
            <a:r>
              <a:rPr lang="fr-FR" sz="2400" dirty="0" err="1">
                <a:solidFill>
                  <a:schemeClr val="accent5">
                    <a:lumMod val="50000"/>
                  </a:schemeClr>
                </a:solidFill>
              </a:rPr>
              <a:t>ein</a:t>
            </a:r>
            <a:r>
              <a:rPr lang="fr-FR" sz="2400" dirty="0">
                <a:solidFill>
                  <a:schemeClr val="accent5">
                    <a:lumMod val="50000"/>
                  </a:schemeClr>
                </a:solidFill>
              </a:rPr>
              <a:t> Lied</a:t>
            </a:r>
          </a:p>
          <a:p>
            <a:r>
              <a:rPr lang="fr-FR" sz="2400" dirty="0">
                <a:solidFill>
                  <a:schemeClr val="accent5">
                    <a:lumMod val="50000"/>
                  </a:schemeClr>
                </a:solidFill>
              </a:rPr>
              <a:t>d) </a:t>
            </a:r>
            <a:r>
              <a:rPr lang="fr-FR" sz="2400" dirty="0" err="1">
                <a:solidFill>
                  <a:schemeClr val="accent5">
                    <a:lumMod val="50000"/>
                  </a:schemeClr>
                </a:solidFill>
              </a:rPr>
              <a:t>ein</a:t>
            </a:r>
            <a:r>
              <a:rPr lang="fr-FR" sz="2400" dirty="0">
                <a:solidFill>
                  <a:schemeClr val="accent5">
                    <a:lumMod val="50000"/>
                  </a:schemeClr>
                </a:solidFill>
              </a:rPr>
              <a:t> </a:t>
            </a:r>
            <a:r>
              <a:rPr lang="fr-FR" sz="2400" dirty="0" err="1">
                <a:solidFill>
                  <a:schemeClr val="accent5">
                    <a:lumMod val="50000"/>
                  </a:schemeClr>
                </a:solidFill>
              </a:rPr>
              <a:t>Schauspiel</a:t>
            </a:r>
            <a:endParaRPr lang="fr-FR" sz="2400" dirty="0">
              <a:solidFill>
                <a:schemeClr val="accent5">
                  <a:lumMod val="50000"/>
                </a:schemeClr>
              </a:solidFill>
            </a:endParaRPr>
          </a:p>
        </p:txBody>
      </p:sp>
      <p:pic>
        <p:nvPicPr>
          <p:cNvPr id="33" name="Picture 32" descr="A picture containing drawing&#10;&#10;Description automatically generated">
            <a:extLst>
              <a:ext uri="{FF2B5EF4-FFF2-40B4-BE49-F238E27FC236}">
                <a16:creationId xmlns:a16="http://schemas.microsoft.com/office/drawing/2014/main" id="{8FAFD51A-99FE-4E02-8410-1ECFE025F29D}"/>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3490" b="95637" l="7889" r="94664">
                        <a14:foregroundMark x1="8110" y1="84391" x2="8110" y2="84391"/>
                        <a14:foregroundMark x1="57358" y1="92357" x2="57358" y2="92357"/>
                        <a14:foregroundMark x1="45596" y1="95795" x2="45596" y2="95795"/>
                        <a14:foregroundMark x1="83298" y1="15326" x2="83298" y2="15326"/>
                        <a14:foregroundMark x1="83298" y1="15326" x2="83298" y2="15326"/>
                        <a14:foregroundMark x1="75832" y1="14234" x2="75832" y2="14234"/>
                        <a14:foregroundMark x1="64339" y1="14598" x2="64339" y2="14598"/>
                        <a14:foregroundMark x1="62191" y1="11524" x2="62191" y2="11524"/>
                        <a14:foregroundMark x1="80666" y1="3761" x2="80666" y2="3761"/>
                        <a14:foregroundMark x1="59023" y1="26163" x2="59023" y2="26163"/>
                        <a14:foregroundMark x1="73469" y1="20380" x2="73469" y2="20380"/>
                        <a14:foregroundMark x1="53759" y1="28144" x2="53759" y2="28144"/>
                        <a14:foregroundMark x1="14608" y1="71371" x2="12675" y2="71371"/>
                        <a14:foregroundMark x1="94844" y1="10271" x2="94844" y2="10271"/>
                        <a14:foregroundMark x1="80183" y1="23453" x2="80183" y2="23453"/>
                        <a14:foregroundMark x1="74168" y1="26365" x2="74168" y2="26365"/>
                        <a14:foregroundMark x1="61439" y1="5378" x2="61439" y2="5378"/>
                        <a14:foregroundMark x1="8110" y1="64133" x2="8110" y2="64133"/>
                        <a14:foregroundMark x1="8378" y1="69753" x2="8378" y2="69753"/>
                        <a14:foregroundMark x1="67285" y1="3839" x2="67285" y2="3839"/>
                        <a14:foregroundMark x1="67285" y1="3839" x2="67285" y2="3839"/>
                        <a14:foregroundMark x1="67285" y1="3839" x2="67285" y2="3839"/>
                        <a14:foregroundMark x1="67285" y1="3839" x2="67285" y2="3839"/>
                        <a14:foregroundMark x1="67285" y1="3839" x2="67285" y2="3839"/>
                        <a14:foregroundMark x1="57773" y1="14660" x2="57773" y2="14660"/>
                        <a14:foregroundMark x1="59861" y1="12216" x2="59861" y2="12216"/>
                        <a14:foregroundMark x1="62877" y1="4887" x2="62877" y2="4887"/>
                        <a14:foregroundMark x1="74014" y1="3490" x2="74014" y2="3490"/>
                        <a14:foregroundMark x1="89095" y1="21990" x2="89095" y2="21990"/>
                        <a14:foregroundMark x1="7889" y1="64921" x2="7889" y2="64921"/>
                        <a14:foregroundMark x1="8121" y1="79581" x2="8121" y2="79581"/>
                      </a14:backgroundRemoval>
                    </a14:imgEffect>
                  </a14:imgLayer>
                </a14:imgProps>
              </a:ext>
              <a:ext uri="{28A0092B-C50C-407E-A947-70E740481C1C}">
                <a14:useLocalDpi xmlns:a14="http://schemas.microsoft.com/office/drawing/2010/main" val="0"/>
              </a:ext>
            </a:extLst>
          </a:blip>
          <a:stretch>
            <a:fillRect/>
          </a:stretch>
        </p:blipFill>
        <p:spPr>
          <a:xfrm>
            <a:off x="10503570" y="3959912"/>
            <a:ext cx="1792751" cy="2380967"/>
          </a:xfrm>
          <a:prstGeom prst="rect">
            <a:avLst/>
          </a:prstGeom>
        </p:spPr>
      </p:pic>
    </p:spTree>
    <p:extLst>
      <p:ext uri="{BB962C8B-B14F-4D97-AF65-F5344CB8AC3E}">
        <p14:creationId xmlns:p14="http://schemas.microsoft.com/office/powerpoint/2010/main" val="347939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9" grpId="0" animBg="1"/>
      <p:bldP spid="21" grpId="0" animBg="1"/>
      <p:bldP spid="23" grpId="0" animBg="1"/>
      <p:bldP spid="25" grpId="0" animBg="1"/>
      <p:bldP spid="27"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17368" cy="707849"/>
          </a:xfrm>
        </p:spPr>
        <p:txBody>
          <a:bodyPr>
            <a:normAutofit/>
          </a:bodyPr>
          <a:lstStyle/>
          <a:p>
            <a:r>
              <a:rPr lang="en-GB" sz="3600" b="1" dirty="0" err="1">
                <a:solidFill>
                  <a:schemeClr val="bg1"/>
                </a:solidFill>
              </a:rPr>
              <a:t>Einen</a:t>
            </a:r>
            <a:r>
              <a:rPr lang="en-GB" sz="3600" b="1" dirty="0">
                <a:solidFill>
                  <a:schemeClr val="bg1"/>
                </a:solidFill>
              </a:rPr>
              <a:t> Text verstehen (2)</a:t>
            </a: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1187252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Knowledge</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about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 families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can</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also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help you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understand more words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 text. Complete the tables with 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noun, verb </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agent </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(‘doer’)</a:t>
            </a:r>
            <a:r>
              <a:rPr kumimoji="0" lang="en-US"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forms of these words.</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7" name="Table 6">
            <a:extLst>
              <a:ext uri="{FF2B5EF4-FFF2-40B4-BE49-F238E27FC236}">
                <a16:creationId xmlns:a16="http://schemas.microsoft.com/office/drawing/2014/main" id="{9B7A22CD-A1F5-435B-BA4C-B625AC333C75}"/>
              </a:ext>
            </a:extLst>
          </p:cNvPr>
          <p:cNvGraphicFramePr>
            <a:graphicFrameLocks noGrp="1"/>
          </p:cNvGraphicFramePr>
          <p:nvPr>
            <p:extLst>
              <p:ext uri="{D42A27DB-BD31-4B8C-83A1-F6EECF244321}">
                <p14:modId xmlns:p14="http://schemas.microsoft.com/office/powerpoint/2010/main" val="3138931512"/>
              </p:ext>
            </p:extLst>
          </p:nvPr>
        </p:nvGraphicFramePr>
        <p:xfrm>
          <a:off x="982449" y="4692222"/>
          <a:ext cx="3652091" cy="1371600"/>
        </p:xfrm>
        <a:graphic>
          <a:graphicData uri="http://schemas.openxmlformats.org/drawingml/2006/table">
            <a:tbl>
              <a:tblPr firstRow="1" bandRow="1">
                <a:tableStyleId>{C4B1156A-380E-4F78-BDF5-A606A8083BF9}</a:tableStyleId>
              </a:tblPr>
              <a:tblGrid>
                <a:gridCol w="1884826">
                  <a:extLst>
                    <a:ext uri="{9D8B030D-6E8A-4147-A177-3AD203B41FA5}">
                      <a16:colId xmlns:a16="http://schemas.microsoft.com/office/drawing/2014/main" val="4031716581"/>
                    </a:ext>
                  </a:extLst>
                </a:gridCol>
                <a:gridCol w="1767265">
                  <a:extLst>
                    <a:ext uri="{9D8B030D-6E8A-4147-A177-3AD203B41FA5}">
                      <a16:colId xmlns:a16="http://schemas.microsoft.com/office/drawing/2014/main" val="2608016009"/>
                    </a:ext>
                  </a:extLst>
                </a:gridCol>
              </a:tblGrid>
              <a:tr h="297180">
                <a:tc>
                  <a:txBody>
                    <a:bodyPr/>
                    <a:lstStyle/>
                    <a:p>
                      <a:r>
                        <a:rPr lang="en-GB" sz="2400" b="0" dirty="0">
                          <a:solidFill>
                            <a:schemeClr val="accent5">
                              <a:lumMod val="50000"/>
                            </a:schemeClr>
                          </a:solidFill>
                        </a:rPr>
                        <a:t>der Hack</a:t>
                      </a:r>
                      <a:endParaRPr lang="fr-FR" sz="2400" b="0" dirty="0">
                        <a:solidFill>
                          <a:schemeClr val="accent5">
                            <a:lumMod val="50000"/>
                          </a:schemeClr>
                        </a:solidFill>
                      </a:endParaRPr>
                    </a:p>
                  </a:txBody>
                  <a:tcPr anchor="ctr"/>
                </a:tc>
                <a:tc>
                  <a:txBody>
                    <a:bodyPr/>
                    <a:lstStyle/>
                    <a:p>
                      <a:r>
                        <a:rPr lang="en-GB" sz="2400" b="0" dirty="0">
                          <a:solidFill>
                            <a:schemeClr val="accent5">
                              <a:lumMod val="50000"/>
                            </a:schemeClr>
                          </a:solidFill>
                        </a:rPr>
                        <a:t>hack</a:t>
                      </a:r>
                      <a:endParaRPr lang="fr-FR" sz="2400" b="0" dirty="0">
                        <a:solidFill>
                          <a:schemeClr val="accent5">
                            <a:lumMod val="50000"/>
                          </a:schemeClr>
                        </a:solidFill>
                      </a:endParaRPr>
                    </a:p>
                  </a:txBody>
                  <a:tcPr anchor="ctr"/>
                </a:tc>
                <a:extLst>
                  <a:ext uri="{0D108BD9-81ED-4DB2-BD59-A6C34878D82A}">
                    <a16:rowId xmlns:a16="http://schemas.microsoft.com/office/drawing/2014/main" val="2775476629"/>
                  </a:ext>
                </a:extLst>
              </a:tr>
              <a:tr h="297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rPr>
                        <a:t>der Hacker</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hacker</a:t>
                      </a:r>
                      <a:endParaRPr lang="fr-FR" sz="2400" dirty="0">
                        <a:solidFill>
                          <a:schemeClr val="accent5">
                            <a:lumMod val="50000"/>
                          </a:schemeClr>
                        </a:solidFill>
                      </a:endParaRPr>
                    </a:p>
                  </a:txBody>
                  <a:tcPr anchor="ctr"/>
                </a:tc>
                <a:extLst>
                  <a:ext uri="{0D108BD9-81ED-4DB2-BD59-A6C34878D82A}">
                    <a16:rowId xmlns:a16="http://schemas.microsoft.com/office/drawing/2014/main" val="203997180"/>
                  </a:ext>
                </a:extLst>
              </a:tr>
              <a:tr h="297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rPr>
                        <a:t>hacken</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to hack</a:t>
                      </a:r>
                      <a:endParaRPr lang="fr-FR" sz="2400" dirty="0">
                        <a:solidFill>
                          <a:schemeClr val="accent5">
                            <a:lumMod val="50000"/>
                          </a:schemeClr>
                        </a:solidFill>
                      </a:endParaRPr>
                    </a:p>
                  </a:txBody>
                  <a:tcPr anchor="ctr"/>
                </a:tc>
                <a:extLst>
                  <a:ext uri="{0D108BD9-81ED-4DB2-BD59-A6C34878D82A}">
                    <a16:rowId xmlns:a16="http://schemas.microsoft.com/office/drawing/2014/main" val="4245818800"/>
                  </a:ext>
                </a:extLst>
              </a:tr>
            </a:tbl>
          </a:graphicData>
        </a:graphic>
      </p:graphicFrame>
      <p:graphicFrame>
        <p:nvGraphicFramePr>
          <p:cNvPr id="9" name="Table 6">
            <a:extLst>
              <a:ext uri="{FF2B5EF4-FFF2-40B4-BE49-F238E27FC236}">
                <a16:creationId xmlns:a16="http://schemas.microsoft.com/office/drawing/2014/main" id="{01C37129-CB2F-4ED4-9D45-162817939A0B}"/>
              </a:ext>
            </a:extLst>
          </p:cNvPr>
          <p:cNvGraphicFramePr>
            <a:graphicFrameLocks noGrp="1"/>
          </p:cNvGraphicFramePr>
          <p:nvPr>
            <p:extLst>
              <p:ext uri="{D42A27DB-BD31-4B8C-83A1-F6EECF244321}">
                <p14:modId xmlns:p14="http://schemas.microsoft.com/office/powerpoint/2010/main" val="2128578044"/>
              </p:ext>
            </p:extLst>
          </p:nvPr>
        </p:nvGraphicFramePr>
        <p:xfrm>
          <a:off x="6956484" y="5152791"/>
          <a:ext cx="4341993" cy="914400"/>
        </p:xfrm>
        <a:graphic>
          <a:graphicData uri="http://schemas.openxmlformats.org/drawingml/2006/table">
            <a:tbl>
              <a:tblPr firstRow="1" bandRow="1">
                <a:tableStyleId>{C4B1156A-380E-4F78-BDF5-A606A8083BF9}</a:tableStyleId>
              </a:tblPr>
              <a:tblGrid>
                <a:gridCol w="2190132">
                  <a:extLst>
                    <a:ext uri="{9D8B030D-6E8A-4147-A177-3AD203B41FA5}">
                      <a16:colId xmlns:a16="http://schemas.microsoft.com/office/drawing/2014/main" val="4031716581"/>
                    </a:ext>
                  </a:extLst>
                </a:gridCol>
                <a:gridCol w="2151861">
                  <a:extLst>
                    <a:ext uri="{9D8B030D-6E8A-4147-A177-3AD203B41FA5}">
                      <a16:colId xmlns:a16="http://schemas.microsoft.com/office/drawing/2014/main" val="2608016009"/>
                    </a:ext>
                  </a:extLst>
                </a:gridCol>
              </a:tblGrid>
              <a:tr h="0">
                <a:tc>
                  <a:txBody>
                    <a:bodyPr/>
                    <a:lstStyle/>
                    <a:p>
                      <a:r>
                        <a:rPr lang="en-GB" sz="2400" b="0" dirty="0">
                          <a:solidFill>
                            <a:schemeClr val="accent5">
                              <a:lumMod val="50000"/>
                            </a:schemeClr>
                          </a:solidFill>
                        </a:rPr>
                        <a:t>die </a:t>
                      </a:r>
                      <a:r>
                        <a:rPr lang="en-GB" sz="2400" b="0" dirty="0" err="1">
                          <a:solidFill>
                            <a:schemeClr val="accent5">
                              <a:lumMod val="50000"/>
                            </a:schemeClr>
                          </a:solidFill>
                        </a:rPr>
                        <a:t>Musik</a:t>
                      </a:r>
                      <a:endParaRPr lang="fr-FR" sz="2400" b="0" dirty="0">
                        <a:solidFill>
                          <a:schemeClr val="accent5">
                            <a:lumMod val="50000"/>
                          </a:schemeClr>
                        </a:solidFill>
                      </a:endParaRPr>
                    </a:p>
                  </a:txBody>
                  <a:tcPr anchor="ctr"/>
                </a:tc>
                <a:tc>
                  <a:txBody>
                    <a:bodyPr/>
                    <a:lstStyle/>
                    <a:p>
                      <a:r>
                        <a:rPr lang="en-GB" sz="2400" b="0" dirty="0">
                          <a:solidFill>
                            <a:schemeClr val="accent5">
                              <a:lumMod val="50000"/>
                            </a:schemeClr>
                          </a:solidFill>
                        </a:rPr>
                        <a:t>music</a:t>
                      </a:r>
                      <a:endParaRPr lang="fr-FR" sz="2400" b="0" dirty="0">
                        <a:solidFill>
                          <a:schemeClr val="accent5">
                            <a:lumMod val="50000"/>
                          </a:schemeClr>
                        </a:solidFill>
                      </a:endParaRPr>
                    </a:p>
                  </a:txBody>
                  <a:tcPr anchor="ctr"/>
                </a:tc>
                <a:extLst>
                  <a:ext uri="{0D108BD9-81ED-4DB2-BD59-A6C34878D82A}">
                    <a16:rowId xmlns:a16="http://schemas.microsoft.com/office/drawing/2014/main" val="3121856592"/>
                  </a:ext>
                </a:extLst>
              </a:tr>
              <a:tr h="0">
                <a:tc>
                  <a:txBody>
                    <a:bodyPr/>
                    <a:lstStyle/>
                    <a:p>
                      <a:r>
                        <a:rPr lang="en-GB" sz="2400" dirty="0">
                          <a:solidFill>
                            <a:schemeClr val="accent5">
                              <a:lumMod val="50000"/>
                            </a:schemeClr>
                          </a:solidFill>
                        </a:rPr>
                        <a:t>der Musiker</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musician (m)</a:t>
                      </a:r>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graphicFrame>
        <p:nvGraphicFramePr>
          <p:cNvPr id="11" name="Table 6">
            <a:extLst>
              <a:ext uri="{FF2B5EF4-FFF2-40B4-BE49-F238E27FC236}">
                <a16:creationId xmlns:a16="http://schemas.microsoft.com/office/drawing/2014/main" id="{7BEA474A-E622-4BA7-AAF4-7D6402BB6C83}"/>
              </a:ext>
            </a:extLst>
          </p:cNvPr>
          <p:cNvGraphicFramePr>
            <a:graphicFrameLocks noGrp="1"/>
          </p:cNvGraphicFramePr>
          <p:nvPr>
            <p:extLst>
              <p:ext uri="{D42A27DB-BD31-4B8C-83A1-F6EECF244321}">
                <p14:modId xmlns:p14="http://schemas.microsoft.com/office/powerpoint/2010/main" val="4126220474"/>
              </p:ext>
            </p:extLst>
          </p:nvPr>
        </p:nvGraphicFramePr>
        <p:xfrm>
          <a:off x="958932" y="3500542"/>
          <a:ext cx="3693329" cy="914400"/>
        </p:xfrm>
        <a:graphic>
          <a:graphicData uri="http://schemas.openxmlformats.org/drawingml/2006/table">
            <a:tbl>
              <a:tblPr firstRow="1" bandRow="1">
                <a:tableStyleId>{C4B1156A-380E-4F78-BDF5-A606A8083BF9}</a:tableStyleId>
              </a:tblPr>
              <a:tblGrid>
                <a:gridCol w="2190724">
                  <a:extLst>
                    <a:ext uri="{9D8B030D-6E8A-4147-A177-3AD203B41FA5}">
                      <a16:colId xmlns:a16="http://schemas.microsoft.com/office/drawing/2014/main" val="4031716581"/>
                    </a:ext>
                  </a:extLst>
                </a:gridCol>
                <a:gridCol w="1502605">
                  <a:extLst>
                    <a:ext uri="{9D8B030D-6E8A-4147-A177-3AD203B41FA5}">
                      <a16:colId xmlns:a16="http://schemas.microsoft.com/office/drawing/2014/main" val="2608016009"/>
                    </a:ext>
                  </a:extLst>
                </a:gridCol>
              </a:tblGrid>
              <a:tr h="0">
                <a:tc>
                  <a:txBody>
                    <a:bodyPr/>
                    <a:lstStyle/>
                    <a:p>
                      <a:r>
                        <a:rPr lang="fr-FR" sz="2400" b="0" dirty="0">
                          <a:solidFill>
                            <a:schemeClr val="accent5">
                              <a:lumMod val="50000"/>
                            </a:schemeClr>
                          </a:solidFill>
                        </a:rPr>
                        <a:t>die Kunst</a:t>
                      </a:r>
                    </a:p>
                  </a:txBody>
                  <a:tcPr anchor="ctr"/>
                </a:tc>
                <a:tc>
                  <a:txBody>
                    <a:bodyPr/>
                    <a:lstStyle/>
                    <a:p>
                      <a:r>
                        <a:rPr lang="en-GB" sz="2400" b="0" dirty="0">
                          <a:solidFill>
                            <a:schemeClr val="accent5">
                              <a:lumMod val="50000"/>
                            </a:schemeClr>
                          </a:solidFill>
                        </a:rPr>
                        <a:t>art</a:t>
                      </a:r>
                      <a:endParaRPr lang="fr-FR" sz="2400" b="0" dirty="0">
                        <a:solidFill>
                          <a:schemeClr val="accent5">
                            <a:lumMod val="50000"/>
                          </a:schemeClr>
                        </a:solidFill>
                      </a:endParaRPr>
                    </a:p>
                  </a:txBody>
                  <a:tcPr anchor="ctr"/>
                </a:tc>
                <a:extLst>
                  <a:ext uri="{0D108BD9-81ED-4DB2-BD59-A6C34878D82A}">
                    <a16:rowId xmlns:a16="http://schemas.microsoft.com/office/drawing/2014/main" val="3121856592"/>
                  </a:ext>
                </a:extLst>
              </a:tr>
              <a:tr h="0">
                <a:tc>
                  <a:txBody>
                    <a:bodyPr/>
                    <a:lstStyle/>
                    <a:p>
                      <a:r>
                        <a:rPr lang="en-GB" sz="2400" dirty="0">
                          <a:solidFill>
                            <a:schemeClr val="accent5">
                              <a:lumMod val="50000"/>
                            </a:schemeClr>
                          </a:solidFill>
                        </a:rPr>
                        <a:t>der </a:t>
                      </a:r>
                      <a:r>
                        <a:rPr lang="en-GB" sz="2400" dirty="0" err="1">
                          <a:solidFill>
                            <a:schemeClr val="accent5">
                              <a:lumMod val="50000"/>
                            </a:schemeClr>
                          </a:solidFill>
                        </a:rPr>
                        <a:t>Künstler</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artist</a:t>
                      </a:r>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graphicFrame>
        <p:nvGraphicFramePr>
          <p:cNvPr id="17" name="Table 6">
            <a:extLst>
              <a:ext uri="{FF2B5EF4-FFF2-40B4-BE49-F238E27FC236}">
                <a16:creationId xmlns:a16="http://schemas.microsoft.com/office/drawing/2014/main" id="{A1510192-49D9-4730-86CD-88BA182009EB}"/>
              </a:ext>
            </a:extLst>
          </p:cNvPr>
          <p:cNvGraphicFramePr>
            <a:graphicFrameLocks noGrp="1"/>
          </p:cNvGraphicFramePr>
          <p:nvPr>
            <p:extLst>
              <p:ext uri="{D42A27DB-BD31-4B8C-83A1-F6EECF244321}">
                <p14:modId xmlns:p14="http://schemas.microsoft.com/office/powerpoint/2010/main" val="450773684"/>
              </p:ext>
            </p:extLst>
          </p:nvPr>
        </p:nvGraphicFramePr>
        <p:xfrm>
          <a:off x="6956483" y="3957742"/>
          <a:ext cx="4085643" cy="914400"/>
        </p:xfrm>
        <a:graphic>
          <a:graphicData uri="http://schemas.openxmlformats.org/drawingml/2006/table">
            <a:tbl>
              <a:tblPr firstRow="1" bandRow="1">
                <a:tableStyleId>{C4B1156A-380E-4F78-BDF5-A606A8083BF9}</a:tableStyleId>
              </a:tblPr>
              <a:tblGrid>
                <a:gridCol w="2174991">
                  <a:extLst>
                    <a:ext uri="{9D8B030D-6E8A-4147-A177-3AD203B41FA5}">
                      <a16:colId xmlns:a16="http://schemas.microsoft.com/office/drawing/2014/main" val="4031716581"/>
                    </a:ext>
                  </a:extLst>
                </a:gridCol>
                <a:gridCol w="1910652">
                  <a:extLst>
                    <a:ext uri="{9D8B030D-6E8A-4147-A177-3AD203B41FA5}">
                      <a16:colId xmlns:a16="http://schemas.microsoft.com/office/drawing/2014/main" val="2608016009"/>
                    </a:ext>
                  </a:extLst>
                </a:gridCol>
              </a:tblGrid>
              <a:tr h="0">
                <a:tc>
                  <a:txBody>
                    <a:bodyPr/>
                    <a:lstStyle/>
                    <a:p>
                      <a:r>
                        <a:rPr lang="fr-FR" sz="2400" b="0" dirty="0">
                          <a:solidFill>
                            <a:schemeClr val="accent5">
                              <a:lumMod val="50000"/>
                            </a:schemeClr>
                          </a:solidFill>
                        </a:rPr>
                        <a:t>die </a:t>
                      </a:r>
                      <a:r>
                        <a:rPr lang="fr-FR" sz="2400" b="0" dirty="0" err="1">
                          <a:solidFill>
                            <a:schemeClr val="accent5">
                              <a:lumMod val="50000"/>
                            </a:schemeClr>
                          </a:solidFill>
                        </a:rPr>
                        <a:t>Politik</a:t>
                      </a:r>
                      <a:endParaRPr lang="fr-FR" sz="2400" b="0" dirty="0">
                        <a:solidFill>
                          <a:schemeClr val="accent5">
                            <a:lumMod val="50000"/>
                          </a:schemeClr>
                        </a:solidFill>
                      </a:endParaRPr>
                    </a:p>
                  </a:txBody>
                  <a:tcPr anchor="ctr"/>
                </a:tc>
                <a:tc>
                  <a:txBody>
                    <a:bodyPr/>
                    <a:lstStyle/>
                    <a:p>
                      <a:r>
                        <a:rPr lang="en-GB" sz="2400" b="0" dirty="0">
                          <a:solidFill>
                            <a:schemeClr val="accent5">
                              <a:lumMod val="50000"/>
                            </a:schemeClr>
                          </a:solidFill>
                        </a:rPr>
                        <a:t>politics</a:t>
                      </a:r>
                      <a:endParaRPr lang="fr-FR" sz="2400" b="0" dirty="0">
                        <a:solidFill>
                          <a:schemeClr val="accent5">
                            <a:lumMod val="50000"/>
                          </a:schemeClr>
                        </a:solidFill>
                      </a:endParaRPr>
                    </a:p>
                  </a:txBody>
                  <a:tcPr anchor="ctr"/>
                </a:tc>
                <a:extLst>
                  <a:ext uri="{0D108BD9-81ED-4DB2-BD59-A6C34878D82A}">
                    <a16:rowId xmlns:a16="http://schemas.microsoft.com/office/drawing/2014/main" val="3121856592"/>
                  </a:ext>
                </a:extLst>
              </a:tr>
              <a:tr h="0">
                <a:tc>
                  <a:txBody>
                    <a:bodyPr/>
                    <a:lstStyle/>
                    <a:p>
                      <a:r>
                        <a:rPr lang="en-GB" sz="2400" dirty="0">
                          <a:solidFill>
                            <a:schemeClr val="accent5">
                              <a:lumMod val="50000"/>
                            </a:schemeClr>
                          </a:solidFill>
                        </a:rPr>
                        <a:t>der </a:t>
                      </a:r>
                      <a:r>
                        <a:rPr lang="en-GB" sz="2400" dirty="0" err="1">
                          <a:solidFill>
                            <a:schemeClr val="accent5">
                              <a:lumMod val="50000"/>
                            </a:schemeClr>
                          </a:solidFill>
                        </a:rPr>
                        <a:t>Politiker</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politician</a:t>
                      </a:r>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graphicFrame>
        <p:nvGraphicFramePr>
          <p:cNvPr id="18" name="Table 6">
            <a:extLst>
              <a:ext uri="{FF2B5EF4-FFF2-40B4-BE49-F238E27FC236}">
                <a16:creationId xmlns:a16="http://schemas.microsoft.com/office/drawing/2014/main" id="{96F7A65F-7D4E-42D2-AFA3-7D788FE50BDD}"/>
              </a:ext>
            </a:extLst>
          </p:cNvPr>
          <p:cNvGraphicFramePr>
            <a:graphicFrameLocks noGrp="1"/>
          </p:cNvGraphicFramePr>
          <p:nvPr>
            <p:extLst>
              <p:ext uri="{D42A27DB-BD31-4B8C-83A1-F6EECF244321}">
                <p14:modId xmlns:p14="http://schemas.microsoft.com/office/powerpoint/2010/main" val="1490014020"/>
              </p:ext>
            </p:extLst>
          </p:nvPr>
        </p:nvGraphicFramePr>
        <p:xfrm>
          <a:off x="958932" y="2261726"/>
          <a:ext cx="3894987" cy="914400"/>
        </p:xfrm>
        <a:graphic>
          <a:graphicData uri="http://schemas.openxmlformats.org/drawingml/2006/table">
            <a:tbl>
              <a:tblPr firstRow="1" bandRow="1">
                <a:tableStyleId>{C4B1156A-380E-4F78-BDF5-A606A8083BF9}</a:tableStyleId>
              </a:tblPr>
              <a:tblGrid>
                <a:gridCol w="2649965">
                  <a:extLst>
                    <a:ext uri="{9D8B030D-6E8A-4147-A177-3AD203B41FA5}">
                      <a16:colId xmlns:a16="http://schemas.microsoft.com/office/drawing/2014/main" val="4031716581"/>
                    </a:ext>
                  </a:extLst>
                </a:gridCol>
                <a:gridCol w="1245022">
                  <a:extLst>
                    <a:ext uri="{9D8B030D-6E8A-4147-A177-3AD203B41FA5}">
                      <a16:colId xmlns:a16="http://schemas.microsoft.com/office/drawing/2014/main" val="2608016009"/>
                    </a:ext>
                  </a:extLst>
                </a:gridCol>
              </a:tblGrid>
              <a:tr h="196041">
                <a:tc>
                  <a:txBody>
                    <a:bodyPr/>
                    <a:lstStyle/>
                    <a:p>
                      <a:r>
                        <a:rPr lang="fr-FR" sz="2400" b="0" dirty="0" err="1">
                          <a:solidFill>
                            <a:schemeClr val="accent5">
                              <a:lumMod val="50000"/>
                            </a:schemeClr>
                          </a:solidFill>
                        </a:rPr>
                        <a:t>das</a:t>
                      </a:r>
                      <a:r>
                        <a:rPr lang="fr-FR" sz="2400" b="0" dirty="0">
                          <a:solidFill>
                            <a:schemeClr val="accent5">
                              <a:lumMod val="50000"/>
                            </a:schemeClr>
                          </a:solidFill>
                        </a:rPr>
                        <a:t> </a:t>
                      </a:r>
                      <a:r>
                        <a:rPr lang="fr-FR" sz="2400" b="0" dirty="0" err="1">
                          <a:solidFill>
                            <a:schemeClr val="accent5">
                              <a:lumMod val="50000"/>
                            </a:schemeClr>
                          </a:solidFill>
                        </a:rPr>
                        <a:t>Schauspiel</a:t>
                      </a:r>
                      <a:endParaRPr lang="fr-FR" sz="2400" b="0" dirty="0">
                        <a:solidFill>
                          <a:schemeClr val="accent5">
                            <a:lumMod val="50000"/>
                          </a:schemeClr>
                        </a:solidFill>
                      </a:endParaRPr>
                    </a:p>
                  </a:txBody>
                  <a:tcPr anchor="ctr"/>
                </a:tc>
                <a:tc>
                  <a:txBody>
                    <a:bodyPr/>
                    <a:lstStyle/>
                    <a:p>
                      <a:r>
                        <a:rPr lang="en-GB" sz="2400" b="0" dirty="0">
                          <a:solidFill>
                            <a:schemeClr val="accent5">
                              <a:lumMod val="50000"/>
                            </a:schemeClr>
                          </a:solidFill>
                        </a:rPr>
                        <a:t>play</a:t>
                      </a:r>
                      <a:endParaRPr lang="fr-FR" sz="2400" b="0" dirty="0">
                        <a:solidFill>
                          <a:schemeClr val="accent5">
                            <a:lumMod val="50000"/>
                          </a:schemeClr>
                        </a:solidFill>
                      </a:endParaRPr>
                    </a:p>
                  </a:txBody>
                  <a:tcPr anchor="ctr"/>
                </a:tc>
                <a:extLst>
                  <a:ext uri="{0D108BD9-81ED-4DB2-BD59-A6C34878D82A}">
                    <a16:rowId xmlns:a16="http://schemas.microsoft.com/office/drawing/2014/main" val="3121856592"/>
                  </a:ext>
                </a:extLst>
              </a:tr>
              <a:tr h="196041">
                <a:tc>
                  <a:txBody>
                    <a:bodyPr/>
                    <a:lstStyle/>
                    <a:p>
                      <a:r>
                        <a:rPr lang="en-GB" sz="2400" dirty="0">
                          <a:solidFill>
                            <a:schemeClr val="accent5">
                              <a:lumMod val="50000"/>
                            </a:schemeClr>
                          </a:solidFill>
                        </a:rPr>
                        <a:t>der </a:t>
                      </a:r>
                      <a:r>
                        <a:rPr lang="en-GB" sz="2400" dirty="0" err="1">
                          <a:solidFill>
                            <a:schemeClr val="accent5">
                              <a:lumMod val="50000"/>
                            </a:schemeClr>
                          </a:solidFill>
                        </a:rPr>
                        <a:t>Schauspieler</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actor</a:t>
                      </a:r>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graphicFrame>
        <p:nvGraphicFramePr>
          <p:cNvPr id="20" name="Table 19">
            <a:extLst>
              <a:ext uri="{FF2B5EF4-FFF2-40B4-BE49-F238E27FC236}">
                <a16:creationId xmlns:a16="http://schemas.microsoft.com/office/drawing/2014/main" id="{605667F8-9F21-4B65-8504-EB7669CF0CCD}"/>
              </a:ext>
            </a:extLst>
          </p:cNvPr>
          <p:cNvGraphicFramePr>
            <a:graphicFrameLocks noGrp="1"/>
          </p:cNvGraphicFramePr>
          <p:nvPr>
            <p:extLst>
              <p:ext uri="{D42A27DB-BD31-4B8C-83A1-F6EECF244321}">
                <p14:modId xmlns:p14="http://schemas.microsoft.com/office/powerpoint/2010/main" val="124675982"/>
              </p:ext>
            </p:extLst>
          </p:nvPr>
        </p:nvGraphicFramePr>
        <p:xfrm>
          <a:off x="6956484" y="2277836"/>
          <a:ext cx="4085643" cy="1371600"/>
        </p:xfrm>
        <a:graphic>
          <a:graphicData uri="http://schemas.openxmlformats.org/drawingml/2006/table">
            <a:tbl>
              <a:tblPr firstRow="1" bandRow="1">
                <a:tableStyleId>{C4B1156A-380E-4F78-BDF5-A606A8083BF9}</a:tableStyleId>
              </a:tblPr>
              <a:tblGrid>
                <a:gridCol w="2165856">
                  <a:extLst>
                    <a:ext uri="{9D8B030D-6E8A-4147-A177-3AD203B41FA5}">
                      <a16:colId xmlns:a16="http://schemas.microsoft.com/office/drawing/2014/main" val="4031716581"/>
                    </a:ext>
                  </a:extLst>
                </a:gridCol>
                <a:gridCol w="1919787">
                  <a:extLst>
                    <a:ext uri="{9D8B030D-6E8A-4147-A177-3AD203B41FA5}">
                      <a16:colId xmlns:a16="http://schemas.microsoft.com/office/drawing/2014/main" val="2608016009"/>
                    </a:ext>
                  </a:extLst>
                </a:gridCol>
              </a:tblGrid>
              <a:tr h="297180">
                <a:tc>
                  <a:txBody>
                    <a:bodyPr/>
                    <a:lstStyle/>
                    <a:p>
                      <a:r>
                        <a:rPr lang="en-GB" sz="2400" b="0" dirty="0">
                          <a:solidFill>
                            <a:schemeClr val="accent5">
                              <a:lumMod val="50000"/>
                            </a:schemeClr>
                          </a:solidFill>
                        </a:rPr>
                        <a:t>der Angriff</a:t>
                      </a:r>
                      <a:endParaRPr lang="fr-FR" sz="2400" b="0" dirty="0">
                        <a:solidFill>
                          <a:schemeClr val="accent5">
                            <a:lumMod val="50000"/>
                          </a:schemeClr>
                        </a:solidFill>
                      </a:endParaRPr>
                    </a:p>
                  </a:txBody>
                  <a:tcPr anchor="ctr"/>
                </a:tc>
                <a:tc>
                  <a:txBody>
                    <a:bodyPr/>
                    <a:lstStyle/>
                    <a:p>
                      <a:r>
                        <a:rPr lang="en-GB" sz="2400" b="0" dirty="0">
                          <a:solidFill>
                            <a:schemeClr val="accent5">
                              <a:lumMod val="50000"/>
                            </a:schemeClr>
                          </a:solidFill>
                        </a:rPr>
                        <a:t>attack</a:t>
                      </a:r>
                      <a:endParaRPr lang="fr-FR" sz="2400" b="0" dirty="0">
                        <a:solidFill>
                          <a:schemeClr val="accent5">
                            <a:lumMod val="50000"/>
                          </a:schemeClr>
                        </a:solidFill>
                      </a:endParaRPr>
                    </a:p>
                  </a:txBody>
                  <a:tcPr anchor="ctr"/>
                </a:tc>
                <a:extLst>
                  <a:ext uri="{0D108BD9-81ED-4DB2-BD59-A6C34878D82A}">
                    <a16:rowId xmlns:a16="http://schemas.microsoft.com/office/drawing/2014/main" val="2775476629"/>
                  </a:ext>
                </a:extLst>
              </a:tr>
              <a:tr h="297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rPr>
                        <a:t>der </a:t>
                      </a:r>
                      <a:r>
                        <a:rPr lang="en-GB" sz="2400" dirty="0" err="1">
                          <a:solidFill>
                            <a:schemeClr val="accent5">
                              <a:lumMod val="50000"/>
                            </a:schemeClr>
                          </a:solidFill>
                        </a:rPr>
                        <a:t>Angreifer</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attacker</a:t>
                      </a:r>
                      <a:endParaRPr lang="fr-FR" sz="2400" dirty="0">
                        <a:solidFill>
                          <a:schemeClr val="accent5">
                            <a:lumMod val="50000"/>
                          </a:schemeClr>
                        </a:solidFill>
                      </a:endParaRPr>
                    </a:p>
                  </a:txBody>
                  <a:tcPr anchor="ctr"/>
                </a:tc>
                <a:extLst>
                  <a:ext uri="{0D108BD9-81ED-4DB2-BD59-A6C34878D82A}">
                    <a16:rowId xmlns:a16="http://schemas.microsoft.com/office/drawing/2014/main" val="203997180"/>
                  </a:ext>
                </a:extLst>
              </a:tr>
              <a:tr h="297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rPr>
                        <a:t>angreifen</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to attack</a:t>
                      </a:r>
                      <a:endParaRPr lang="fr-FR" sz="2400" dirty="0">
                        <a:solidFill>
                          <a:schemeClr val="accent5">
                            <a:lumMod val="50000"/>
                          </a:schemeClr>
                        </a:solidFill>
                      </a:endParaRPr>
                    </a:p>
                  </a:txBody>
                  <a:tcPr anchor="ctr"/>
                </a:tc>
                <a:extLst>
                  <a:ext uri="{0D108BD9-81ED-4DB2-BD59-A6C34878D82A}">
                    <a16:rowId xmlns:a16="http://schemas.microsoft.com/office/drawing/2014/main" val="4245818800"/>
                  </a:ext>
                </a:extLst>
              </a:tr>
            </a:tbl>
          </a:graphicData>
        </a:graphic>
      </p:graphicFrame>
      <p:pic>
        <p:nvPicPr>
          <p:cNvPr id="2050" name="Picture 2" descr="Musical Note Clip Art">
            <a:extLst>
              <a:ext uri="{FF2B5EF4-FFF2-40B4-BE49-F238E27FC236}">
                <a16:creationId xmlns:a16="http://schemas.microsoft.com/office/drawing/2014/main" id="{23A617A8-260D-428C-B38B-A6B102415F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15475" y="5641899"/>
            <a:ext cx="556196" cy="70594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acker, Computer, Programming, Hacking">
            <a:extLst>
              <a:ext uri="{FF2B5EF4-FFF2-40B4-BE49-F238E27FC236}">
                <a16:creationId xmlns:a16="http://schemas.microsoft.com/office/drawing/2014/main" id="{40861375-97CF-4B78-934F-AA13B329015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67237" y="4914673"/>
            <a:ext cx="1001959" cy="100195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ainter Color Palette With Brush Cartoon Clip Art">
            <a:extLst>
              <a:ext uri="{FF2B5EF4-FFF2-40B4-BE49-F238E27FC236}">
                <a16:creationId xmlns:a16="http://schemas.microsoft.com/office/drawing/2014/main" id="{560CA0FC-CE0E-45F9-80A4-A345A679D8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5676" y="3684237"/>
            <a:ext cx="603520" cy="595473"/>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11">
            <a:extLst>
              <a:ext uri="{FF2B5EF4-FFF2-40B4-BE49-F238E27FC236}">
                <a16:creationId xmlns:a16="http://schemas.microsoft.com/office/drawing/2014/main" id="{7CD20405-5728-42E8-A3CC-DA2B658BA3EC}"/>
              </a:ext>
            </a:extLst>
          </p:cNvPr>
          <p:cNvSpPr/>
          <p:nvPr/>
        </p:nvSpPr>
        <p:spPr>
          <a:xfrm>
            <a:off x="9452225" y="247045"/>
            <a:ext cx="2506975"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2" name="Picture 4" descr="Theatre Masks Clip Art">
            <a:extLst>
              <a:ext uri="{FF2B5EF4-FFF2-40B4-BE49-F238E27FC236}">
                <a16:creationId xmlns:a16="http://schemas.microsoft.com/office/drawing/2014/main" id="{B2CEB499-AA21-4988-8C76-427AF3C82B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3709" y="2371263"/>
            <a:ext cx="952500" cy="6953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56319AC-53E7-4218-A2BD-81D9681B5953}"/>
              </a:ext>
            </a:extLst>
          </p:cNvPr>
          <p:cNvSpPr txBox="1"/>
          <p:nvPr/>
        </p:nvSpPr>
        <p:spPr>
          <a:xfrm>
            <a:off x="385953" y="2527552"/>
            <a:ext cx="460800" cy="461665"/>
          </a:xfrm>
          <a:prstGeom prst="rect">
            <a:avLst/>
          </a:prstGeom>
          <a:solidFill>
            <a:srgbClr val="FFF4E7"/>
          </a:solidFill>
          <a:ln w="12700">
            <a:solidFill>
              <a:srgbClr val="FFC000"/>
            </a:solidFill>
          </a:ln>
        </p:spPr>
        <p:txBody>
          <a:bodyPr wrap="square" rtlCol="0">
            <a:spAutoFit/>
          </a:bodyPr>
          <a:lstStyle/>
          <a:p>
            <a:pPr algn="ctr"/>
            <a:r>
              <a:rPr lang="en-GB" sz="2400" b="1" dirty="0">
                <a:solidFill>
                  <a:schemeClr val="accent5">
                    <a:lumMod val="50000"/>
                  </a:schemeClr>
                </a:solidFill>
              </a:rPr>
              <a:t>1</a:t>
            </a:r>
            <a:endParaRPr lang="fr-FR" sz="2400" b="1" dirty="0">
              <a:solidFill>
                <a:schemeClr val="accent5">
                  <a:lumMod val="50000"/>
                </a:schemeClr>
              </a:solidFill>
            </a:endParaRPr>
          </a:p>
        </p:txBody>
      </p:sp>
      <p:sp>
        <p:nvSpPr>
          <p:cNvPr id="32" name="TextBox 31">
            <a:extLst>
              <a:ext uri="{FF2B5EF4-FFF2-40B4-BE49-F238E27FC236}">
                <a16:creationId xmlns:a16="http://schemas.microsoft.com/office/drawing/2014/main" id="{A63EC0EF-CCB1-419B-9979-CC83E43E63DA}"/>
              </a:ext>
            </a:extLst>
          </p:cNvPr>
          <p:cNvSpPr txBox="1"/>
          <p:nvPr/>
        </p:nvSpPr>
        <p:spPr>
          <a:xfrm>
            <a:off x="385953" y="3726909"/>
            <a:ext cx="460800" cy="461665"/>
          </a:xfrm>
          <a:prstGeom prst="rect">
            <a:avLst/>
          </a:prstGeom>
          <a:solidFill>
            <a:srgbClr val="FFF4E7"/>
          </a:solidFill>
          <a:ln w="12700">
            <a:solidFill>
              <a:srgbClr val="FFC000"/>
            </a:solidFill>
          </a:ln>
        </p:spPr>
        <p:txBody>
          <a:bodyPr wrap="square" rtlCol="0">
            <a:spAutoFit/>
          </a:bodyPr>
          <a:lstStyle/>
          <a:p>
            <a:pPr algn="ctr"/>
            <a:r>
              <a:rPr lang="en-GB" sz="2400" b="1" dirty="0">
                <a:solidFill>
                  <a:schemeClr val="accent5">
                    <a:lumMod val="50000"/>
                  </a:schemeClr>
                </a:solidFill>
              </a:rPr>
              <a:t>2</a:t>
            </a:r>
            <a:endParaRPr lang="fr-FR" sz="2400" b="1" dirty="0">
              <a:solidFill>
                <a:schemeClr val="accent5">
                  <a:lumMod val="50000"/>
                </a:schemeClr>
              </a:solidFill>
            </a:endParaRPr>
          </a:p>
        </p:txBody>
      </p:sp>
      <p:sp>
        <p:nvSpPr>
          <p:cNvPr id="34" name="TextBox 33">
            <a:extLst>
              <a:ext uri="{FF2B5EF4-FFF2-40B4-BE49-F238E27FC236}">
                <a16:creationId xmlns:a16="http://schemas.microsoft.com/office/drawing/2014/main" id="{8BC9C856-5B5F-4E25-BB1B-9539EF518CD5}"/>
              </a:ext>
            </a:extLst>
          </p:cNvPr>
          <p:cNvSpPr txBox="1"/>
          <p:nvPr/>
        </p:nvSpPr>
        <p:spPr>
          <a:xfrm>
            <a:off x="385953" y="5152791"/>
            <a:ext cx="460800" cy="461665"/>
          </a:xfrm>
          <a:prstGeom prst="rect">
            <a:avLst/>
          </a:prstGeom>
          <a:solidFill>
            <a:srgbClr val="FFF4E7"/>
          </a:solidFill>
          <a:ln w="12700">
            <a:solidFill>
              <a:srgbClr val="FFC000"/>
            </a:solidFill>
          </a:ln>
        </p:spPr>
        <p:txBody>
          <a:bodyPr wrap="square" rtlCol="0">
            <a:spAutoFit/>
          </a:bodyPr>
          <a:lstStyle/>
          <a:p>
            <a:pPr algn="ctr"/>
            <a:r>
              <a:rPr lang="en-GB" sz="2400" b="1" dirty="0">
                <a:solidFill>
                  <a:schemeClr val="accent5">
                    <a:lumMod val="50000"/>
                  </a:schemeClr>
                </a:solidFill>
              </a:rPr>
              <a:t>3</a:t>
            </a:r>
            <a:endParaRPr lang="fr-FR" sz="2400" b="1" dirty="0">
              <a:solidFill>
                <a:schemeClr val="accent5">
                  <a:lumMod val="50000"/>
                </a:schemeClr>
              </a:solidFill>
            </a:endParaRPr>
          </a:p>
        </p:txBody>
      </p:sp>
      <p:sp>
        <p:nvSpPr>
          <p:cNvPr id="36" name="TextBox 35">
            <a:extLst>
              <a:ext uri="{FF2B5EF4-FFF2-40B4-BE49-F238E27FC236}">
                <a16:creationId xmlns:a16="http://schemas.microsoft.com/office/drawing/2014/main" id="{71AF32AF-8BD9-4227-B5A9-D57C2625D573}"/>
              </a:ext>
            </a:extLst>
          </p:cNvPr>
          <p:cNvSpPr txBox="1"/>
          <p:nvPr/>
        </p:nvSpPr>
        <p:spPr>
          <a:xfrm>
            <a:off x="6383505" y="2718926"/>
            <a:ext cx="460800" cy="461665"/>
          </a:xfrm>
          <a:prstGeom prst="rect">
            <a:avLst/>
          </a:prstGeom>
          <a:solidFill>
            <a:srgbClr val="FFF4E7"/>
          </a:solidFill>
          <a:ln w="12700">
            <a:solidFill>
              <a:srgbClr val="FFC000"/>
            </a:solidFill>
          </a:ln>
        </p:spPr>
        <p:txBody>
          <a:bodyPr wrap="square" rtlCol="0">
            <a:spAutoFit/>
          </a:bodyPr>
          <a:lstStyle/>
          <a:p>
            <a:pPr algn="ctr"/>
            <a:r>
              <a:rPr lang="en-GB" sz="2400" b="1" dirty="0">
                <a:solidFill>
                  <a:schemeClr val="accent5">
                    <a:lumMod val="50000"/>
                  </a:schemeClr>
                </a:solidFill>
              </a:rPr>
              <a:t>4</a:t>
            </a:r>
            <a:endParaRPr lang="fr-FR" sz="2400" b="1" dirty="0">
              <a:solidFill>
                <a:schemeClr val="accent5">
                  <a:lumMod val="50000"/>
                </a:schemeClr>
              </a:solidFill>
            </a:endParaRPr>
          </a:p>
        </p:txBody>
      </p:sp>
      <p:sp>
        <p:nvSpPr>
          <p:cNvPr id="37" name="TextBox 36">
            <a:extLst>
              <a:ext uri="{FF2B5EF4-FFF2-40B4-BE49-F238E27FC236}">
                <a16:creationId xmlns:a16="http://schemas.microsoft.com/office/drawing/2014/main" id="{C492434A-37D5-4FD1-A56F-5C408402977D}"/>
              </a:ext>
            </a:extLst>
          </p:cNvPr>
          <p:cNvSpPr txBox="1"/>
          <p:nvPr/>
        </p:nvSpPr>
        <p:spPr>
          <a:xfrm>
            <a:off x="6383505" y="4201284"/>
            <a:ext cx="460800" cy="461665"/>
          </a:xfrm>
          <a:prstGeom prst="rect">
            <a:avLst/>
          </a:prstGeom>
          <a:solidFill>
            <a:srgbClr val="FFF4E7"/>
          </a:solidFill>
          <a:ln w="12700">
            <a:solidFill>
              <a:srgbClr val="FFC000"/>
            </a:solidFill>
          </a:ln>
        </p:spPr>
        <p:txBody>
          <a:bodyPr wrap="square" rtlCol="0">
            <a:spAutoFit/>
          </a:bodyPr>
          <a:lstStyle/>
          <a:p>
            <a:pPr algn="ctr"/>
            <a:r>
              <a:rPr lang="en-GB" sz="2400" b="1" dirty="0">
                <a:solidFill>
                  <a:schemeClr val="accent5">
                    <a:lumMod val="50000"/>
                  </a:schemeClr>
                </a:solidFill>
              </a:rPr>
              <a:t>5</a:t>
            </a:r>
            <a:endParaRPr lang="fr-FR" sz="2400" b="1" dirty="0">
              <a:solidFill>
                <a:schemeClr val="accent5">
                  <a:lumMod val="50000"/>
                </a:schemeClr>
              </a:solidFill>
            </a:endParaRPr>
          </a:p>
        </p:txBody>
      </p:sp>
      <p:sp>
        <p:nvSpPr>
          <p:cNvPr id="38" name="TextBox 37">
            <a:extLst>
              <a:ext uri="{FF2B5EF4-FFF2-40B4-BE49-F238E27FC236}">
                <a16:creationId xmlns:a16="http://schemas.microsoft.com/office/drawing/2014/main" id="{37E64703-B8F9-4EAF-AEE9-5A61F9DD8405}"/>
              </a:ext>
            </a:extLst>
          </p:cNvPr>
          <p:cNvSpPr txBox="1"/>
          <p:nvPr/>
        </p:nvSpPr>
        <p:spPr>
          <a:xfrm>
            <a:off x="6383505" y="5379158"/>
            <a:ext cx="460800" cy="461665"/>
          </a:xfrm>
          <a:prstGeom prst="rect">
            <a:avLst/>
          </a:prstGeom>
          <a:solidFill>
            <a:srgbClr val="FFF4E7"/>
          </a:solidFill>
          <a:ln w="12700">
            <a:solidFill>
              <a:srgbClr val="FFC000"/>
            </a:solidFill>
          </a:ln>
        </p:spPr>
        <p:txBody>
          <a:bodyPr wrap="square" rtlCol="0">
            <a:spAutoFit/>
          </a:bodyPr>
          <a:lstStyle/>
          <a:p>
            <a:pPr algn="ctr"/>
            <a:r>
              <a:rPr lang="en-GB" sz="2400" b="1" dirty="0">
                <a:solidFill>
                  <a:schemeClr val="accent5">
                    <a:lumMod val="50000"/>
                  </a:schemeClr>
                </a:solidFill>
              </a:rPr>
              <a:t>6</a:t>
            </a:r>
            <a:endParaRPr lang="fr-FR" sz="2400" b="1" dirty="0">
              <a:solidFill>
                <a:schemeClr val="accent5">
                  <a:lumMod val="50000"/>
                </a:schemeClr>
              </a:solidFill>
            </a:endParaRPr>
          </a:p>
        </p:txBody>
      </p:sp>
      <p:sp>
        <p:nvSpPr>
          <p:cNvPr id="39" name="Rectangle 38">
            <a:extLst>
              <a:ext uri="{FF2B5EF4-FFF2-40B4-BE49-F238E27FC236}">
                <a16:creationId xmlns:a16="http://schemas.microsoft.com/office/drawing/2014/main" id="{15FA311B-78E4-446A-9F15-11065CFEDE61}"/>
              </a:ext>
            </a:extLst>
          </p:cNvPr>
          <p:cNvSpPr/>
          <p:nvPr/>
        </p:nvSpPr>
        <p:spPr>
          <a:xfrm>
            <a:off x="3628548" y="2355190"/>
            <a:ext cx="724949" cy="311827"/>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334EE535-28F5-4841-9B27-50A2B66D3831}"/>
              </a:ext>
            </a:extLst>
          </p:cNvPr>
          <p:cNvSpPr/>
          <p:nvPr/>
        </p:nvSpPr>
        <p:spPr>
          <a:xfrm>
            <a:off x="3676706" y="2768685"/>
            <a:ext cx="937003" cy="311827"/>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894D5E56-E7A4-407F-AC62-04187FA4D0D5}"/>
              </a:ext>
            </a:extLst>
          </p:cNvPr>
          <p:cNvSpPr/>
          <p:nvPr/>
        </p:nvSpPr>
        <p:spPr>
          <a:xfrm>
            <a:off x="3186128" y="3573548"/>
            <a:ext cx="724949" cy="311827"/>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A65AE81B-1709-4B93-9BF0-9A4035DE43CA}"/>
              </a:ext>
            </a:extLst>
          </p:cNvPr>
          <p:cNvSpPr/>
          <p:nvPr/>
        </p:nvSpPr>
        <p:spPr>
          <a:xfrm>
            <a:off x="3251373" y="4016135"/>
            <a:ext cx="937003" cy="311827"/>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07A184AE-3D63-49AB-BB85-6CADB8F7F13D}"/>
              </a:ext>
            </a:extLst>
          </p:cNvPr>
          <p:cNvSpPr/>
          <p:nvPr/>
        </p:nvSpPr>
        <p:spPr>
          <a:xfrm>
            <a:off x="1014449" y="5201391"/>
            <a:ext cx="1719592" cy="381006"/>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a:extLst>
              <a:ext uri="{FF2B5EF4-FFF2-40B4-BE49-F238E27FC236}">
                <a16:creationId xmlns:a16="http://schemas.microsoft.com/office/drawing/2014/main" id="{AE9DDADA-B4E4-411C-BB35-7021425D795E}"/>
              </a:ext>
            </a:extLst>
          </p:cNvPr>
          <p:cNvSpPr/>
          <p:nvPr/>
        </p:nvSpPr>
        <p:spPr>
          <a:xfrm>
            <a:off x="1025869" y="5657807"/>
            <a:ext cx="1328434" cy="36603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009E1771-4879-428D-8951-2970F2776F8C}"/>
              </a:ext>
            </a:extLst>
          </p:cNvPr>
          <p:cNvSpPr/>
          <p:nvPr/>
        </p:nvSpPr>
        <p:spPr>
          <a:xfrm>
            <a:off x="7041948" y="2338515"/>
            <a:ext cx="1591004" cy="376281"/>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id="{175CD076-21A0-4D8B-B117-78A733ED4540}"/>
              </a:ext>
            </a:extLst>
          </p:cNvPr>
          <p:cNvSpPr/>
          <p:nvPr/>
        </p:nvSpPr>
        <p:spPr>
          <a:xfrm>
            <a:off x="9220986" y="2749375"/>
            <a:ext cx="1719592" cy="426752"/>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8" name="Picture 10">
            <a:extLst>
              <a:ext uri="{FF2B5EF4-FFF2-40B4-BE49-F238E27FC236}">
                <a16:creationId xmlns:a16="http://schemas.microsoft.com/office/drawing/2014/main" id="{0CD3FFE2-34AF-4831-89E1-610D503F42D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66184" y1="63043" x2="66184" y2="63043"/>
                        <a14:backgroundMark x1="66184" y1="63043" x2="66184" y2="63043"/>
                        <a14:backgroundMark x1="65217" y1="64493" x2="65217" y2="64493"/>
                        <a14:backgroundMark x1="61353" y1="64493" x2="61353" y2="64493"/>
                        <a14:backgroundMark x1="42271" y1="41304" x2="42271" y2="41304"/>
                        <a14:backgroundMark x1="58696" y1="49034" x2="58696" y2="49034"/>
                      </a14:backgroundRemoval>
                    </a14:imgEffect>
                  </a14:imgLayer>
                </a14:imgProps>
              </a:ext>
              <a:ext uri="{28A0092B-C50C-407E-A947-70E740481C1C}">
                <a14:useLocalDpi xmlns:a14="http://schemas.microsoft.com/office/drawing/2010/main" val="0"/>
              </a:ext>
            </a:extLst>
          </a:blip>
          <a:srcRect/>
          <a:stretch>
            <a:fillRect/>
          </a:stretch>
        </p:blipFill>
        <p:spPr bwMode="auto">
          <a:xfrm>
            <a:off x="10627947" y="2284133"/>
            <a:ext cx="1331253" cy="1331253"/>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7169E00B-9A31-4D1C-9D56-86357D15F991}"/>
              </a:ext>
            </a:extLst>
          </p:cNvPr>
          <p:cNvSpPr/>
          <p:nvPr/>
        </p:nvSpPr>
        <p:spPr>
          <a:xfrm>
            <a:off x="9198317" y="3218662"/>
            <a:ext cx="1591004" cy="376281"/>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a:extLst>
              <a:ext uri="{FF2B5EF4-FFF2-40B4-BE49-F238E27FC236}">
                <a16:creationId xmlns:a16="http://schemas.microsoft.com/office/drawing/2014/main" id="{4EE65BDE-33F1-49F7-B8AD-6A8EB5B0E393}"/>
              </a:ext>
            </a:extLst>
          </p:cNvPr>
          <p:cNvSpPr/>
          <p:nvPr/>
        </p:nvSpPr>
        <p:spPr>
          <a:xfrm>
            <a:off x="9213160" y="4016135"/>
            <a:ext cx="1591004" cy="376281"/>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4" name="Picture 6" descr="Cooperation, Friendship, Hands">
            <a:extLst>
              <a:ext uri="{FF2B5EF4-FFF2-40B4-BE49-F238E27FC236}">
                <a16:creationId xmlns:a16="http://schemas.microsoft.com/office/drawing/2014/main" id="{1CEECB12-BC96-4959-9842-1E10CCBF170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89147" y="4109403"/>
            <a:ext cx="685158" cy="654365"/>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0110B547-A166-4D04-AB58-74048FFE9399}"/>
              </a:ext>
            </a:extLst>
          </p:cNvPr>
          <p:cNvSpPr/>
          <p:nvPr/>
        </p:nvSpPr>
        <p:spPr>
          <a:xfrm>
            <a:off x="7041948" y="4500107"/>
            <a:ext cx="1719592" cy="282376"/>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3147AD07-DA52-467C-B8FB-0A81442641F8}"/>
              </a:ext>
            </a:extLst>
          </p:cNvPr>
          <p:cNvSpPr/>
          <p:nvPr/>
        </p:nvSpPr>
        <p:spPr>
          <a:xfrm>
            <a:off x="7041948" y="5206115"/>
            <a:ext cx="1591004" cy="376281"/>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a:extLst>
              <a:ext uri="{FF2B5EF4-FFF2-40B4-BE49-F238E27FC236}">
                <a16:creationId xmlns:a16="http://schemas.microsoft.com/office/drawing/2014/main" id="{7C0FA7BD-7F65-4405-97A9-E34F8DD17B78}"/>
              </a:ext>
            </a:extLst>
          </p:cNvPr>
          <p:cNvSpPr/>
          <p:nvPr/>
        </p:nvSpPr>
        <p:spPr>
          <a:xfrm>
            <a:off x="7041948" y="5717679"/>
            <a:ext cx="1719592" cy="282376"/>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0461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8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8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8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8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75" grpId="0" animBg="1"/>
      <p:bldP spid="76"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29400" cy="707849"/>
          </a:xfrm>
        </p:spPr>
        <p:txBody>
          <a:bodyPr>
            <a:normAutofit/>
          </a:bodyPr>
          <a:lstStyle/>
          <a:p>
            <a:r>
              <a:rPr lang="en-GB" sz="3600" b="1" dirty="0" err="1">
                <a:solidFill>
                  <a:schemeClr val="bg1"/>
                </a:solidFill>
              </a:rPr>
              <a:t>Zeitungsartikel</a:t>
            </a:r>
            <a:endParaRPr lang="en-GB" sz="3600" b="1" dirty="0">
              <a:solidFill>
                <a:schemeClr val="bg1"/>
              </a:solidFill>
            </a:endParaRPr>
          </a:p>
        </p:txBody>
      </p:sp>
      <p:sp>
        <p:nvSpPr>
          <p:cNvPr id="6" name="Rectangle: Rounded Corners 5">
            <a:extLst>
              <a:ext uri="{FF2B5EF4-FFF2-40B4-BE49-F238E27FC236}">
                <a16:creationId xmlns:a16="http://schemas.microsoft.com/office/drawing/2014/main" id="{D0A727C3-9CA0-461D-B818-91801340778E}"/>
              </a:ext>
            </a:extLst>
          </p:cNvPr>
          <p:cNvSpPr/>
          <p:nvPr/>
        </p:nvSpPr>
        <p:spPr>
          <a:xfrm>
            <a:off x="336520" y="3037855"/>
            <a:ext cx="7432791" cy="3050588"/>
          </a:xfrm>
          <a:prstGeom prst="roundRect">
            <a:avLst/>
          </a:prstGeom>
          <a:solidFill>
            <a:srgbClr val="FFF4E7"/>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dirty="0" err="1">
                <a:solidFill>
                  <a:schemeClr val="accent5">
                    <a:lumMod val="50000"/>
                  </a:schemeClr>
                </a:solidFill>
              </a:rPr>
              <a:t>Wer</a:t>
            </a:r>
            <a:r>
              <a:rPr lang="fr-FR" sz="2400" b="1" dirty="0">
                <a:solidFill>
                  <a:schemeClr val="accent5">
                    <a:lumMod val="50000"/>
                  </a:schemeClr>
                </a:solidFill>
              </a:rPr>
              <a:t> </a:t>
            </a:r>
            <a:r>
              <a:rPr lang="fr-FR" sz="2400" dirty="0" err="1">
                <a:solidFill>
                  <a:schemeClr val="accent5">
                    <a:lumMod val="50000"/>
                  </a:schemeClr>
                </a:solidFill>
              </a:rPr>
              <a:t>hat</a:t>
            </a:r>
            <a:r>
              <a:rPr lang="fr-FR" sz="2400" dirty="0">
                <a:solidFill>
                  <a:schemeClr val="accent5">
                    <a:lumMod val="50000"/>
                  </a:schemeClr>
                </a:solidFill>
              </a:rPr>
              <a:t> den </a:t>
            </a:r>
            <a:r>
              <a:rPr lang="fr-FR" sz="2400" dirty="0" err="1">
                <a:solidFill>
                  <a:schemeClr val="accent5">
                    <a:lumMod val="50000"/>
                  </a:schemeClr>
                </a:solidFill>
              </a:rPr>
              <a:t>Text</a:t>
            </a:r>
            <a:r>
              <a:rPr lang="fr-FR" sz="2400" dirty="0">
                <a:solidFill>
                  <a:schemeClr val="accent5">
                    <a:lumMod val="50000"/>
                  </a:schemeClr>
                </a:solidFill>
              </a:rPr>
              <a:t> </a:t>
            </a:r>
            <a:r>
              <a:rPr lang="fr-FR" sz="2400" dirty="0" err="1">
                <a:solidFill>
                  <a:schemeClr val="accent5">
                    <a:lumMod val="50000"/>
                  </a:schemeClr>
                </a:solidFill>
              </a:rPr>
              <a:t>geschrieben</a:t>
            </a:r>
            <a:r>
              <a:rPr lang="fr-FR" sz="2400" dirty="0">
                <a:solidFill>
                  <a:schemeClr val="accent5">
                    <a:lumMod val="50000"/>
                  </a:schemeClr>
                </a:solidFill>
              </a:rPr>
              <a:t>?</a:t>
            </a:r>
          </a:p>
          <a:p>
            <a:endParaRPr lang="fr-FR" sz="2400" b="1" dirty="0">
              <a:solidFill>
                <a:schemeClr val="accent5">
                  <a:lumMod val="50000"/>
                </a:schemeClr>
              </a:solidFill>
            </a:endParaRPr>
          </a:p>
          <a:p>
            <a:r>
              <a:rPr lang="fr-FR" sz="2400" b="1" dirty="0" err="1">
                <a:solidFill>
                  <a:schemeClr val="accent5">
                    <a:lumMod val="50000"/>
                  </a:schemeClr>
                </a:solidFill>
              </a:rPr>
              <a:t>Wann</a:t>
            </a:r>
            <a:r>
              <a:rPr lang="fr-FR" sz="2400" dirty="0">
                <a:solidFill>
                  <a:schemeClr val="accent5">
                    <a:lumMod val="50000"/>
                  </a:schemeClr>
                </a:solidFill>
              </a:rPr>
              <a:t> </a:t>
            </a:r>
            <a:r>
              <a:rPr lang="fr-FR" sz="2400" dirty="0" err="1">
                <a:solidFill>
                  <a:schemeClr val="accent5">
                    <a:lumMod val="50000"/>
                  </a:schemeClr>
                </a:solidFill>
              </a:rPr>
              <a:t>haben</a:t>
            </a:r>
            <a:r>
              <a:rPr lang="fr-FR" sz="2400" dirty="0">
                <a:solidFill>
                  <a:schemeClr val="accent5">
                    <a:lumMod val="50000"/>
                  </a:schemeClr>
                </a:solidFill>
              </a:rPr>
              <a:t> </a:t>
            </a:r>
            <a:r>
              <a:rPr lang="fr-FR" sz="2400" dirty="0" err="1">
                <a:solidFill>
                  <a:schemeClr val="accent5">
                    <a:lumMod val="50000"/>
                  </a:schemeClr>
                </a:solidFill>
              </a:rPr>
              <a:t>sie</a:t>
            </a:r>
            <a:r>
              <a:rPr lang="fr-FR" sz="2400" dirty="0">
                <a:solidFill>
                  <a:schemeClr val="accent5">
                    <a:lumMod val="50000"/>
                  </a:schemeClr>
                </a:solidFill>
              </a:rPr>
              <a:t> den </a:t>
            </a:r>
            <a:r>
              <a:rPr lang="fr-FR" sz="2400" dirty="0" err="1">
                <a:solidFill>
                  <a:schemeClr val="accent5">
                    <a:lumMod val="50000"/>
                  </a:schemeClr>
                </a:solidFill>
              </a:rPr>
              <a:t>Text</a:t>
            </a:r>
            <a:r>
              <a:rPr lang="fr-FR" sz="2400" dirty="0">
                <a:solidFill>
                  <a:schemeClr val="accent5">
                    <a:lumMod val="50000"/>
                  </a:schemeClr>
                </a:solidFill>
              </a:rPr>
              <a:t> </a:t>
            </a:r>
            <a:r>
              <a:rPr lang="fr-FR" sz="2400" dirty="0" err="1">
                <a:solidFill>
                  <a:schemeClr val="accent5">
                    <a:lumMod val="50000"/>
                  </a:schemeClr>
                </a:solidFill>
              </a:rPr>
              <a:t>geschrieben</a:t>
            </a:r>
            <a:r>
              <a:rPr lang="fr-FR" sz="2400" dirty="0">
                <a:solidFill>
                  <a:schemeClr val="accent5">
                    <a:lumMod val="50000"/>
                  </a:schemeClr>
                </a:solidFill>
              </a:rPr>
              <a:t>?</a:t>
            </a:r>
          </a:p>
          <a:p>
            <a:endParaRPr lang="fr-FR" sz="2400" b="1" dirty="0">
              <a:solidFill>
                <a:schemeClr val="accent5">
                  <a:lumMod val="50000"/>
                </a:schemeClr>
              </a:solidFill>
            </a:endParaRPr>
          </a:p>
          <a:p>
            <a:r>
              <a:rPr lang="fr-FR" sz="2400" b="1" dirty="0" err="1">
                <a:solidFill>
                  <a:schemeClr val="accent5">
                    <a:lumMod val="50000"/>
                  </a:schemeClr>
                </a:solidFill>
              </a:rPr>
              <a:t>Wie</a:t>
            </a:r>
            <a:r>
              <a:rPr lang="fr-FR" sz="2400" b="1" dirty="0">
                <a:solidFill>
                  <a:schemeClr val="accent5">
                    <a:lumMod val="50000"/>
                  </a:schemeClr>
                </a:solidFill>
              </a:rPr>
              <a:t> lange </a:t>
            </a:r>
            <a:r>
              <a:rPr lang="fr-FR" sz="2400" dirty="0" err="1">
                <a:solidFill>
                  <a:schemeClr val="accent5">
                    <a:lumMod val="50000"/>
                  </a:schemeClr>
                </a:solidFill>
              </a:rPr>
              <a:t>dauert</a:t>
            </a:r>
            <a:r>
              <a:rPr lang="fr-FR" sz="2400" dirty="0">
                <a:solidFill>
                  <a:schemeClr val="accent5">
                    <a:lumMod val="50000"/>
                  </a:schemeClr>
                </a:solidFill>
              </a:rPr>
              <a:t> es, den </a:t>
            </a:r>
            <a:r>
              <a:rPr lang="fr-FR" sz="2400" dirty="0" err="1">
                <a:solidFill>
                  <a:schemeClr val="accent5">
                    <a:lumMod val="50000"/>
                  </a:schemeClr>
                </a:solidFill>
              </a:rPr>
              <a:t>Text</a:t>
            </a:r>
            <a:r>
              <a:rPr lang="fr-FR" sz="2400" dirty="0">
                <a:solidFill>
                  <a:schemeClr val="accent5">
                    <a:lumMod val="50000"/>
                  </a:schemeClr>
                </a:solidFill>
              </a:rPr>
              <a:t> </a:t>
            </a:r>
            <a:r>
              <a:rPr lang="fr-FR" sz="2400" dirty="0" err="1">
                <a:solidFill>
                  <a:schemeClr val="accent5">
                    <a:lumMod val="50000"/>
                  </a:schemeClr>
                </a:solidFill>
              </a:rPr>
              <a:t>zu</a:t>
            </a:r>
            <a:r>
              <a:rPr lang="fr-FR" sz="2400" dirty="0">
                <a:solidFill>
                  <a:schemeClr val="accent5">
                    <a:lumMod val="50000"/>
                  </a:schemeClr>
                </a:solidFill>
              </a:rPr>
              <a:t> </a:t>
            </a:r>
            <a:r>
              <a:rPr lang="fr-FR" sz="2400" dirty="0" err="1">
                <a:solidFill>
                  <a:schemeClr val="accent5">
                    <a:lumMod val="50000"/>
                  </a:schemeClr>
                </a:solidFill>
              </a:rPr>
              <a:t>lesen</a:t>
            </a:r>
            <a:r>
              <a:rPr lang="fr-FR" sz="2400" dirty="0">
                <a:solidFill>
                  <a:schemeClr val="accent5">
                    <a:lumMod val="50000"/>
                  </a:schemeClr>
                </a:solidFill>
              </a:rPr>
              <a:t>?</a:t>
            </a:r>
          </a:p>
          <a:p>
            <a:endParaRPr lang="fr-FR" sz="2400" b="1" dirty="0">
              <a:solidFill>
                <a:schemeClr val="accent5">
                  <a:lumMod val="50000"/>
                </a:schemeClr>
              </a:solidFill>
            </a:endParaRPr>
          </a:p>
          <a:p>
            <a:r>
              <a:rPr lang="fr-FR" sz="2400" b="1" dirty="0" err="1">
                <a:solidFill>
                  <a:schemeClr val="accent5">
                    <a:lumMod val="50000"/>
                  </a:schemeClr>
                </a:solidFill>
              </a:rPr>
              <a:t>Was</a:t>
            </a:r>
            <a:r>
              <a:rPr lang="fr-FR" sz="2400" b="1" dirty="0">
                <a:solidFill>
                  <a:schemeClr val="accent5">
                    <a:lumMod val="50000"/>
                  </a:schemeClr>
                </a:solidFill>
              </a:rPr>
              <a:t> </a:t>
            </a:r>
            <a:r>
              <a:rPr lang="fr-FR" sz="2400" b="1" dirty="0" err="1">
                <a:solidFill>
                  <a:schemeClr val="accent5">
                    <a:lumMod val="50000"/>
                  </a:schemeClr>
                </a:solidFill>
              </a:rPr>
              <a:t>für</a:t>
            </a:r>
            <a:r>
              <a:rPr lang="fr-FR" sz="2400" b="1" dirty="0">
                <a:solidFill>
                  <a:schemeClr val="accent5">
                    <a:lumMod val="50000"/>
                  </a:schemeClr>
                </a:solidFill>
              </a:rPr>
              <a:t> </a:t>
            </a:r>
            <a:r>
              <a:rPr lang="fr-FR" sz="2400" dirty="0" err="1">
                <a:solidFill>
                  <a:schemeClr val="accent5">
                    <a:lumMod val="50000"/>
                  </a:schemeClr>
                </a:solidFill>
              </a:rPr>
              <a:t>Wörter</a:t>
            </a:r>
            <a:r>
              <a:rPr lang="fr-FR" sz="2400" dirty="0">
                <a:solidFill>
                  <a:schemeClr val="accent5">
                    <a:lumMod val="50000"/>
                  </a:schemeClr>
                </a:solidFill>
              </a:rPr>
              <a:t> </a:t>
            </a:r>
            <a:r>
              <a:rPr lang="fr-FR" sz="2400" dirty="0" err="1">
                <a:solidFill>
                  <a:schemeClr val="accent5">
                    <a:lumMod val="50000"/>
                  </a:schemeClr>
                </a:solidFill>
              </a:rPr>
              <a:t>finden</a:t>
            </a:r>
            <a:r>
              <a:rPr lang="fr-FR" sz="2400" dirty="0">
                <a:solidFill>
                  <a:schemeClr val="accent5">
                    <a:lumMod val="50000"/>
                  </a:schemeClr>
                </a:solidFill>
              </a:rPr>
              <a:t> </a:t>
            </a:r>
            <a:r>
              <a:rPr lang="fr-FR" sz="2400" dirty="0" err="1">
                <a:solidFill>
                  <a:schemeClr val="accent5">
                    <a:lumMod val="50000"/>
                  </a:schemeClr>
                </a:solidFill>
              </a:rPr>
              <a:t>wir</a:t>
            </a:r>
            <a:r>
              <a:rPr lang="fr-FR" sz="2400" dirty="0">
                <a:solidFill>
                  <a:schemeClr val="accent5">
                    <a:lumMod val="50000"/>
                  </a:schemeClr>
                </a:solidFill>
              </a:rPr>
              <a:t> </a:t>
            </a:r>
            <a:r>
              <a:rPr lang="fr-FR" sz="2400" dirty="0" err="1">
                <a:solidFill>
                  <a:schemeClr val="accent5">
                    <a:lumMod val="50000"/>
                  </a:schemeClr>
                </a:solidFill>
              </a:rPr>
              <a:t>im</a:t>
            </a:r>
            <a:r>
              <a:rPr lang="fr-FR" sz="2400" dirty="0">
                <a:solidFill>
                  <a:schemeClr val="accent5">
                    <a:lumMod val="50000"/>
                  </a:schemeClr>
                </a:solidFill>
              </a:rPr>
              <a:t> </a:t>
            </a:r>
            <a:r>
              <a:rPr lang="fr-FR" sz="2400" dirty="0" err="1">
                <a:solidFill>
                  <a:schemeClr val="accent5">
                    <a:lumMod val="50000"/>
                  </a:schemeClr>
                </a:solidFill>
              </a:rPr>
              <a:t>Text</a:t>
            </a:r>
            <a:r>
              <a:rPr lang="fr-FR" sz="2400" dirty="0">
                <a:solidFill>
                  <a:schemeClr val="accent5">
                    <a:lumMod val="50000"/>
                  </a:schemeClr>
                </a:solidFill>
              </a:rPr>
              <a:t>?</a:t>
            </a:r>
            <a:endParaRPr lang="fr-FR" sz="2400" b="1" dirty="0">
              <a:solidFill>
                <a:schemeClr val="accent5">
                  <a:lumMod val="50000"/>
                </a:schemeClr>
              </a:solidFill>
            </a:endParaRPr>
          </a:p>
        </p:txBody>
      </p:sp>
      <p:pic>
        <p:nvPicPr>
          <p:cNvPr id="8" name="Picture 2" descr="Phishing, Fraud, Cyber Security, Hacking, Steal, Crime">
            <a:extLst>
              <a:ext uri="{FF2B5EF4-FFF2-40B4-BE49-F238E27FC236}">
                <a16:creationId xmlns:a16="http://schemas.microsoft.com/office/drawing/2014/main" id="{0D9BD5B2-8941-4EC3-895F-073A4A08B2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7742" y="1125193"/>
            <a:ext cx="4069585" cy="25215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AA7029C-0DBE-4594-B405-FC6EE33E85B9}"/>
              </a:ext>
            </a:extLst>
          </p:cNvPr>
          <p:cNvGrpSpPr/>
          <p:nvPr/>
        </p:nvGrpSpPr>
        <p:grpSpPr>
          <a:xfrm>
            <a:off x="-1754265" y="1293934"/>
            <a:ext cx="11909647" cy="1128900"/>
            <a:chOff x="255650" y="1780721"/>
            <a:chExt cx="11835636" cy="1382485"/>
          </a:xfrm>
        </p:grpSpPr>
        <p:sp>
          <p:nvSpPr>
            <p:cNvPr id="12" name="TextBox 11">
              <a:extLst>
                <a:ext uri="{FF2B5EF4-FFF2-40B4-BE49-F238E27FC236}">
                  <a16:creationId xmlns:a16="http://schemas.microsoft.com/office/drawing/2014/main" id="{C563BBF7-F23E-40E8-BF8C-0D272D9979B4}"/>
                </a:ext>
              </a:extLst>
            </p:cNvPr>
            <p:cNvSpPr txBox="1"/>
            <p:nvPr/>
          </p:nvSpPr>
          <p:spPr>
            <a:xfrm>
              <a:off x="2373086" y="1780721"/>
              <a:ext cx="7609114" cy="1382485"/>
            </a:xfrm>
            <a:prstGeom prst="rect">
              <a:avLst/>
            </a:prstGeom>
            <a:solidFill>
              <a:schemeClr val="bg1"/>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05AE45D-5E85-44DA-BEAA-E46D582ABCD8}"/>
                </a:ext>
              </a:extLst>
            </p:cNvPr>
            <p:cNvSpPr txBox="1"/>
            <p:nvPr/>
          </p:nvSpPr>
          <p:spPr>
            <a:xfrm>
              <a:off x="255650" y="2523517"/>
              <a:ext cx="118356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4.1.2019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7.27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3 Min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Autor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Autorin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Deutsche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Welle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10AEC3CB-2BDA-4A4B-A4C8-5B83F055C3FF}"/>
                </a:ext>
              </a:extLst>
            </p:cNvPr>
            <p:cNvSpPr txBox="1"/>
            <p:nvPr/>
          </p:nvSpPr>
          <p:spPr>
            <a:xfrm>
              <a:off x="255650" y="1888133"/>
              <a:ext cx="118272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Daten</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deutscher</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Politiker</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gehackt</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pic>
        <p:nvPicPr>
          <p:cNvPr id="18" name="Picture 17" descr="A picture containing drawing&#10;&#10;Description automatically generated">
            <a:extLst>
              <a:ext uri="{FF2B5EF4-FFF2-40B4-BE49-F238E27FC236}">
                <a16:creationId xmlns:a16="http://schemas.microsoft.com/office/drawing/2014/main" id="{B55B3801-39A8-4AB2-A82A-B787AB8C66A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490" b="95637" l="7889" r="94664">
                        <a14:foregroundMark x1="8110" y1="84391" x2="8110" y2="84391"/>
                        <a14:foregroundMark x1="57358" y1="92357" x2="57358" y2="92357"/>
                        <a14:foregroundMark x1="45596" y1="95795" x2="45596" y2="95795"/>
                        <a14:foregroundMark x1="83298" y1="15326" x2="83298" y2="15326"/>
                        <a14:foregroundMark x1="83298" y1="15326" x2="83298" y2="15326"/>
                        <a14:foregroundMark x1="75832" y1="14234" x2="75832" y2="14234"/>
                        <a14:foregroundMark x1="64339" y1="14598" x2="64339" y2="14598"/>
                        <a14:foregroundMark x1="62191" y1="11524" x2="62191" y2="11524"/>
                        <a14:foregroundMark x1="80666" y1="3761" x2="80666" y2="3761"/>
                        <a14:foregroundMark x1="59023" y1="26163" x2="59023" y2="26163"/>
                        <a14:foregroundMark x1="73469" y1="20380" x2="73469" y2="20380"/>
                        <a14:foregroundMark x1="53759" y1="28144" x2="53759" y2="28144"/>
                        <a14:foregroundMark x1="14608" y1="71371" x2="12675" y2="71371"/>
                        <a14:foregroundMark x1="94844" y1="10271" x2="94844" y2="10271"/>
                        <a14:foregroundMark x1="80183" y1="23453" x2="80183" y2="23453"/>
                        <a14:foregroundMark x1="74168" y1="26365" x2="74168" y2="26365"/>
                        <a14:foregroundMark x1="61439" y1="5378" x2="61439" y2="5378"/>
                        <a14:foregroundMark x1="8110" y1="64133" x2="8110" y2="64133"/>
                        <a14:foregroundMark x1="8378" y1="69753" x2="8378" y2="69753"/>
                        <a14:foregroundMark x1="67285" y1="3839" x2="67285" y2="3839"/>
                        <a14:foregroundMark x1="67285" y1="3839" x2="67285" y2="3839"/>
                        <a14:foregroundMark x1="67285" y1="3839" x2="67285" y2="3839"/>
                        <a14:foregroundMark x1="67285" y1="3839" x2="67285" y2="3839"/>
                        <a14:foregroundMark x1="67285" y1="3839" x2="67285" y2="3839"/>
                        <a14:foregroundMark x1="57773" y1="14660" x2="57773" y2="14660"/>
                        <a14:foregroundMark x1="59861" y1="12216" x2="59861" y2="12216"/>
                        <a14:foregroundMark x1="62877" y1="4887" x2="62877" y2="4887"/>
                        <a14:foregroundMark x1="74014" y1="3490" x2="74014" y2="3490"/>
                        <a14:foregroundMark x1="89095" y1="21990" x2="89095" y2="21990"/>
                        <a14:foregroundMark x1="7889" y1="64921" x2="7889" y2="64921"/>
                        <a14:foregroundMark x1="8121" y1="79581" x2="8121" y2="79581"/>
                      </a14:backgroundRemoval>
                    </a14:imgEffect>
                  </a14:imgLayer>
                </a14:imgProps>
              </a:ext>
              <a:ext uri="{28A0092B-C50C-407E-A947-70E740481C1C}">
                <a14:useLocalDpi xmlns:a14="http://schemas.microsoft.com/office/drawing/2010/main" val="0"/>
              </a:ext>
            </a:extLst>
          </a:blip>
          <a:stretch>
            <a:fillRect/>
          </a:stretch>
        </p:blipFill>
        <p:spPr>
          <a:xfrm>
            <a:off x="7362135" y="4074598"/>
            <a:ext cx="1792751" cy="2380967"/>
          </a:xfrm>
          <a:prstGeom prst="rect">
            <a:avLst/>
          </a:prstGeom>
        </p:spPr>
      </p:pic>
      <p:pic>
        <p:nvPicPr>
          <p:cNvPr id="4098" name="Picture 2" descr="Hacker, Computer, Spirit, Cyber, Code, Privacy Policy">
            <a:extLst>
              <a:ext uri="{FF2B5EF4-FFF2-40B4-BE49-F238E27FC236}">
                <a16:creationId xmlns:a16="http://schemas.microsoft.com/office/drawing/2014/main" id="{48AF5B57-9C22-4A3D-9AF4-F055FBEF9F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06817" y="4175741"/>
            <a:ext cx="2804314" cy="1789575"/>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1">
            <a:extLst>
              <a:ext uri="{FF2B5EF4-FFF2-40B4-BE49-F238E27FC236}">
                <a16:creationId xmlns:a16="http://schemas.microsoft.com/office/drawing/2014/main" id="{2F4E61E5-50DC-49D9-A132-3FF99FB1A993}"/>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0740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227616" cy="869950"/>
          </a:xfrm>
          <a:prstGeom prst="rect">
            <a:avLst/>
          </a:prstGeom>
        </p:spPr>
      </p:pic>
      <p:sp>
        <p:nvSpPr>
          <p:cNvPr id="4" name="Title 3"/>
          <p:cNvSpPr>
            <a:spLocks noGrp="1"/>
          </p:cNvSpPr>
          <p:nvPr>
            <p:ph type="title"/>
          </p:nvPr>
        </p:nvSpPr>
        <p:spPr>
          <a:xfrm>
            <a:off x="0" y="294041"/>
            <a:ext cx="4227616" cy="707849"/>
          </a:xfrm>
        </p:spPr>
        <p:txBody>
          <a:bodyPr>
            <a:normAutofit/>
          </a:bodyPr>
          <a:lstStyle/>
          <a:p>
            <a:r>
              <a:rPr lang="en-GB" sz="3600" b="1" dirty="0" err="1">
                <a:solidFill>
                  <a:schemeClr val="bg1"/>
                </a:solidFill>
              </a:rPr>
              <a:t>Zeitungsartikel</a:t>
            </a:r>
            <a:r>
              <a:rPr lang="en-GB" sz="3600" b="1" dirty="0">
                <a:solidFill>
                  <a:schemeClr val="bg1"/>
                </a:solidFill>
              </a:rPr>
              <a:t> 1</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D301A9F2-CDFE-4342-A054-E3D1A070A6FD}"/>
              </a:ext>
            </a:extLst>
          </p:cNvPr>
          <p:cNvSpPr/>
          <p:nvPr/>
        </p:nvSpPr>
        <p:spPr>
          <a:xfrm>
            <a:off x="186532" y="1265026"/>
            <a:ext cx="11846232" cy="4969519"/>
          </a:xfrm>
          <a:prstGeom prst="rect">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11" name="TextBox 10">
            <a:extLst>
              <a:ext uri="{FF2B5EF4-FFF2-40B4-BE49-F238E27FC236}">
                <a16:creationId xmlns:a16="http://schemas.microsoft.com/office/drawing/2014/main" id="{5E0A2EE7-9EBF-4887-A8FC-BCDEFC94D1D6}"/>
              </a:ext>
            </a:extLst>
          </p:cNvPr>
          <p:cNvSpPr txBox="1"/>
          <p:nvPr/>
        </p:nvSpPr>
        <p:spPr>
          <a:xfrm>
            <a:off x="8526023" y="2376000"/>
            <a:ext cx="3479445" cy="957121"/>
          </a:xfrm>
          <a:prstGeom prst="rect">
            <a:avLst/>
          </a:prstGeom>
          <a:noFill/>
        </p:spPr>
        <p:txBody>
          <a:bodyPr wrap="square" rtlCol="0">
            <a:spAutoFit/>
          </a:bodyPr>
          <a:lstStyle/>
          <a:p>
            <a:pPr algn="l">
              <a:lnSpc>
                <a:spcPct val="150000"/>
              </a:lnSpc>
            </a:pPr>
            <a:r>
              <a:rPr lang="de-DE" sz="2000" dirty="0">
                <a:solidFill>
                  <a:schemeClr val="accent5">
                    <a:lumMod val="50000"/>
                  </a:schemeClr>
                </a:solidFill>
              </a:rPr>
              <a:t>Wer genau die Hacker sind, ist noch nicht klar.</a:t>
            </a:r>
            <a:endParaRPr lang="fr-FR" sz="2000" dirty="0">
              <a:solidFill>
                <a:schemeClr val="accent5">
                  <a:lumMod val="50000"/>
                </a:schemeClr>
              </a:solidFill>
            </a:endParaRPr>
          </a:p>
        </p:txBody>
      </p:sp>
      <p:sp>
        <p:nvSpPr>
          <p:cNvPr id="13" name="TextBox 12">
            <a:extLst>
              <a:ext uri="{FF2B5EF4-FFF2-40B4-BE49-F238E27FC236}">
                <a16:creationId xmlns:a16="http://schemas.microsoft.com/office/drawing/2014/main" id="{3F533B1E-58C3-4A9F-BD00-83239F62D8FC}"/>
              </a:ext>
            </a:extLst>
          </p:cNvPr>
          <p:cNvSpPr txBox="1"/>
          <p:nvPr/>
        </p:nvSpPr>
        <p:spPr>
          <a:xfrm>
            <a:off x="457891" y="2376558"/>
            <a:ext cx="4179918" cy="3727111"/>
          </a:xfrm>
          <a:prstGeom prst="rect">
            <a:avLst/>
          </a:prstGeom>
          <a:noFill/>
        </p:spPr>
        <p:txBody>
          <a:bodyPr wrap="square" rtlCol="0">
            <a:spAutoFit/>
          </a:bodyPr>
          <a:lstStyle/>
          <a:p>
            <a:pPr algn="l">
              <a:lnSpc>
                <a:spcPct val="150000"/>
              </a:lnSpc>
            </a:pPr>
            <a:r>
              <a:rPr lang="de-DE" sz="2000" dirty="0">
                <a:solidFill>
                  <a:schemeClr val="accent5">
                    <a:lumMod val="50000"/>
                  </a:schemeClr>
                </a:solidFill>
              </a:rPr>
              <a:t>Hacker haben </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Computernetze </a:t>
            </a:r>
            <a:r>
              <a:rPr lang="de-DE" sz="2000" dirty="0">
                <a:solidFill>
                  <a:schemeClr val="accent5">
                    <a:lumMod val="50000"/>
                  </a:schemeClr>
                </a:solidFill>
              </a:rPr>
              <a:t>von hunderten Politikern und Künstlern </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angegriffen</a:t>
            </a:r>
            <a:r>
              <a:rPr lang="de-DE" sz="2000" dirty="0">
                <a:solidFill>
                  <a:schemeClr val="accent5">
                    <a:lumMod val="50000"/>
                  </a:schemeClr>
                </a:solidFill>
              </a:rPr>
              <a:t>. Laut Quellen* haben sie persönliche Daten und Dokumente wie Handynummern und Wohn-Adressen, Chatprotokolle, </a:t>
            </a:r>
            <a:endParaRPr lang="fr-FR" sz="2000" dirty="0">
              <a:solidFill>
                <a:schemeClr val="accent5">
                  <a:lumMod val="50000"/>
                </a:schemeClr>
              </a:solidFill>
            </a:endParaRPr>
          </a:p>
        </p:txBody>
      </p:sp>
      <p:sp>
        <p:nvSpPr>
          <p:cNvPr id="15" name="TextBox 14">
            <a:extLst>
              <a:ext uri="{FF2B5EF4-FFF2-40B4-BE49-F238E27FC236}">
                <a16:creationId xmlns:a16="http://schemas.microsoft.com/office/drawing/2014/main" id="{47A3B3E5-88AE-4588-85B3-A1D115676457}"/>
              </a:ext>
            </a:extLst>
          </p:cNvPr>
          <p:cNvSpPr txBox="1"/>
          <p:nvPr/>
        </p:nvSpPr>
        <p:spPr>
          <a:xfrm>
            <a:off x="4661821" y="2376000"/>
            <a:ext cx="3712660" cy="3728328"/>
          </a:xfrm>
          <a:prstGeom prst="rect">
            <a:avLst/>
          </a:prstGeom>
          <a:noFill/>
        </p:spPr>
        <p:txBody>
          <a:bodyPr wrap="square" rtlCol="0">
            <a:spAutoFit/>
          </a:bodyPr>
          <a:lstStyle/>
          <a:p>
            <a:pPr>
              <a:lnSpc>
                <a:spcPct val="150000"/>
              </a:lnSpc>
            </a:pPr>
            <a:r>
              <a:rPr lang="de-DE" sz="2000" dirty="0">
                <a:solidFill>
                  <a:schemeClr val="accent5">
                    <a:lumMod val="50000"/>
                  </a:schemeClr>
                </a:solidFill>
              </a:rPr>
              <a:t>Kreditkarteninformationen und auch Fotos von </a:t>
            </a:r>
            <a:r>
              <a:rPr lang="en-GB" sz="2000" dirty="0" err="1">
                <a:solidFill>
                  <a:schemeClr val="accent5">
                    <a:lumMod val="50000"/>
                  </a:schemeClr>
                </a:solidFill>
              </a:rPr>
              <a:t>Familien</a:t>
            </a:r>
            <a:r>
              <a:rPr lang="en-GB" sz="2000" dirty="0">
                <a:solidFill>
                  <a:schemeClr val="accent5">
                    <a:lumMod val="50000"/>
                  </a:schemeClr>
                </a:solidFill>
              </a:rPr>
              <a:t> </a:t>
            </a:r>
            <a:r>
              <a:rPr lang="de-DE" sz="2000" dirty="0">
                <a:solidFill>
                  <a:schemeClr val="accent5">
                    <a:lumMod val="50000"/>
                  </a:schemeClr>
                </a:solidFill>
              </a:rPr>
              <a:t> ins Internet gestellt</a:t>
            </a:r>
            <a:r>
              <a:rPr lang="en-GB" sz="2000" dirty="0">
                <a:solidFill>
                  <a:schemeClr val="accent5">
                    <a:lumMod val="50000"/>
                  </a:schemeClr>
                </a:solidFill>
              </a:rPr>
              <a:t>. </a:t>
            </a:r>
            <a:r>
              <a:rPr lang="de-DE" sz="2000" dirty="0">
                <a:solidFill>
                  <a:schemeClr val="accent5">
                    <a:lumMod val="50000"/>
                  </a:schemeClr>
                </a:solidFill>
              </a:rPr>
              <a:t>Betroffen* sind Politiker von fast allen politischen Parteien,  Musiker und Schauspieler wie Til Schweiger und Oliver Welke. </a:t>
            </a:r>
            <a:endParaRPr lang="fr-FR" sz="2000" i="0" u="none" strike="noStrike" dirty="0">
              <a:solidFill>
                <a:schemeClr val="accent5">
                  <a:lumMod val="50000"/>
                </a:schemeClr>
              </a:solidFill>
              <a:effectLst/>
              <a:latin typeface="Arial" panose="020B0604020202020204" pitchFamily="34" charset="0"/>
            </a:endParaRPr>
          </a:p>
        </p:txBody>
      </p:sp>
      <p:sp>
        <p:nvSpPr>
          <p:cNvPr id="17" name="TextBox 16">
            <a:extLst>
              <a:ext uri="{FF2B5EF4-FFF2-40B4-BE49-F238E27FC236}">
                <a16:creationId xmlns:a16="http://schemas.microsoft.com/office/drawing/2014/main" id="{80D4BB8D-C2F1-4A56-B0C7-CE962826FF9E}"/>
              </a:ext>
            </a:extLst>
          </p:cNvPr>
          <p:cNvSpPr txBox="1"/>
          <p:nvPr/>
        </p:nvSpPr>
        <p:spPr>
          <a:xfrm>
            <a:off x="178182" y="1852437"/>
            <a:ext cx="11835636" cy="400110"/>
          </a:xfrm>
          <a:prstGeom prst="rect">
            <a:avLst/>
          </a:prstGeom>
          <a:noFill/>
        </p:spPr>
        <p:txBody>
          <a:bodyPr wrap="square" rtlCol="0">
            <a:spAutoFit/>
          </a:bodyPr>
          <a:lstStyle/>
          <a:p>
            <a:pPr algn="ctr"/>
            <a:r>
              <a:rPr lang="en-GB" sz="2000" dirty="0">
                <a:solidFill>
                  <a:schemeClr val="accent5">
                    <a:lumMod val="50000"/>
                  </a:schemeClr>
                </a:solidFill>
              </a:rPr>
              <a:t>4.1.2019 </a:t>
            </a:r>
            <a:r>
              <a:rPr lang="en-GB" sz="2000" dirty="0">
                <a:solidFill>
                  <a:schemeClr val="accent5">
                    <a:lumMod val="50000"/>
                  </a:schemeClr>
                </a:solidFill>
                <a:latin typeface="Century Gothic" panose="020B0502020202020204" pitchFamily="34" charset="0"/>
              </a:rPr>
              <a:t>• </a:t>
            </a:r>
            <a:r>
              <a:rPr lang="fr-FR" sz="2000" dirty="0">
                <a:solidFill>
                  <a:schemeClr val="accent5">
                    <a:lumMod val="50000"/>
                  </a:schemeClr>
                </a:solidFill>
              </a:rPr>
              <a:t>7.27 </a:t>
            </a:r>
            <a:r>
              <a:rPr lang="fr-FR" sz="2000" dirty="0" err="1">
                <a:solidFill>
                  <a:schemeClr val="accent5">
                    <a:lumMod val="50000"/>
                  </a:schemeClr>
                </a:solidFill>
              </a:rPr>
              <a:t>Uhr</a:t>
            </a:r>
            <a:r>
              <a:rPr lang="fr-FR" sz="2000" dirty="0">
                <a:solidFill>
                  <a:schemeClr val="accent5">
                    <a:lumMod val="50000"/>
                  </a:schemeClr>
                </a:solidFill>
              </a:rPr>
              <a:t> </a:t>
            </a:r>
            <a:r>
              <a:rPr lang="en-GB" sz="2000" dirty="0">
                <a:solidFill>
                  <a:schemeClr val="accent5">
                    <a:lumMod val="50000"/>
                  </a:schemeClr>
                </a:solidFill>
                <a:latin typeface="Century Gothic" panose="020B0502020202020204" pitchFamily="34" charset="0"/>
              </a:rPr>
              <a:t>•</a:t>
            </a:r>
            <a:r>
              <a:rPr lang="fr-FR" sz="2000" dirty="0">
                <a:solidFill>
                  <a:schemeClr val="accent5">
                    <a:lumMod val="50000"/>
                  </a:schemeClr>
                </a:solidFill>
              </a:rPr>
              <a:t> 3 Min </a:t>
            </a:r>
            <a:r>
              <a:rPr lang="en-GB" sz="2000" dirty="0">
                <a:solidFill>
                  <a:schemeClr val="accent5">
                    <a:lumMod val="50000"/>
                  </a:schemeClr>
                </a:solidFill>
                <a:latin typeface="Century Gothic" panose="020B0502020202020204" pitchFamily="34" charset="0"/>
              </a:rPr>
              <a:t>•</a:t>
            </a:r>
            <a:r>
              <a:rPr lang="fr-FR" sz="2000" dirty="0">
                <a:solidFill>
                  <a:schemeClr val="accent5">
                    <a:lumMod val="50000"/>
                  </a:schemeClr>
                </a:solidFill>
              </a:rPr>
              <a:t> </a:t>
            </a:r>
            <a:r>
              <a:rPr lang="fr-FR" sz="2000" dirty="0" err="1">
                <a:solidFill>
                  <a:schemeClr val="accent5">
                    <a:lumMod val="50000"/>
                  </a:schemeClr>
                </a:solidFill>
              </a:rPr>
              <a:t>Autor</a:t>
            </a:r>
            <a:r>
              <a:rPr lang="fr-FR" sz="2000" dirty="0">
                <a:solidFill>
                  <a:schemeClr val="accent5">
                    <a:lumMod val="50000"/>
                  </a:schemeClr>
                </a:solidFill>
              </a:rPr>
              <a:t>/</a:t>
            </a:r>
            <a:r>
              <a:rPr lang="fr-FR" sz="2000" dirty="0" err="1">
                <a:solidFill>
                  <a:schemeClr val="accent5">
                    <a:lumMod val="50000"/>
                  </a:schemeClr>
                </a:solidFill>
              </a:rPr>
              <a:t>Autorin</a:t>
            </a:r>
            <a:r>
              <a:rPr lang="fr-FR" sz="2000" dirty="0">
                <a:solidFill>
                  <a:schemeClr val="accent5">
                    <a:lumMod val="50000"/>
                  </a:schemeClr>
                </a:solidFill>
              </a:rPr>
              <a:t>: </a:t>
            </a:r>
            <a:r>
              <a:rPr lang="en-GB" sz="2000" dirty="0">
                <a:solidFill>
                  <a:schemeClr val="accent5">
                    <a:lumMod val="50000"/>
                  </a:schemeClr>
                </a:solidFill>
                <a:latin typeface="Century Gothic" panose="020B0502020202020204" pitchFamily="34" charset="0"/>
              </a:rPr>
              <a:t>Deutsche </a:t>
            </a:r>
            <a:r>
              <a:rPr lang="en-GB" sz="2000" dirty="0" err="1">
                <a:solidFill>
                  <a:schemeClr val="accent5">
                    <a:lumMod val="50000"/>
                  </a:schemeClr>
                </a:solidFill>
                <a:latin typeface="Century Gothic" panose="020B0502020202020204" pitchFamily="34" charset="0"/>
              </a:rPr>
              <a:t>Welle</a:t>
            </a:r>
            <a:r>
              <a:rPr lang="en-GB" sz="2000" dirty="0">
                <a:solidFill>
                  <a:schemeClr val="accent5">
                    <a:lumMod val="50000"/>
                  </a:schemeClr>
                </a:solidFill>
                <a:latin typeface="Century Gothic" panose="020B0502020202020204" pitchFamily="34" charset="0"/>
              </a:rPr>
              <a:t> </a:t>
            </a:r>
            <a:endParaRPr lang="en-GB" sz="2000" dirty="0">
              <a:solidFill>
                <a:schemeClr val="accent5">
                  <a:lumMod val="50000"/>
                </a:schemeClr>
              </a:solidFill>
            </a:endParaRPr>
          </a:p>
        </p:txBody>
      </p:sp>
      <p:sp>
        <p:nvSpPr>
          <p:cNvPr id="19" name="TextBox 18">
            <a:extLst>
              <a:ext uri="{FF2B5EF4-FFF2-40B4-BE49-F238E27FC236}">
                <a16:creationId xmlns:a16="http://schemas.microsoft.com/office/drawing/2014/main" id="{F0E790AF-9FC2-4F79-8272-7985EABDE5A1}"/>
              </a:ext>
            </a:extLst>
          </p:cNvPr>
          <p:cNvSpPr txBox="1"/>
          <p:nvPr/>
        </p:nvSpPr>
        <p:spPr>
          <a:xfrm>
            <a:off x="213828" y="1282297"/>
            <a:ext cx="11827286" cy="523220"/>
          </a:xfrm>
          <a:prstGeom prst="rect">
            <a:avLst/>
          </a:prstGeom>
          <a:noFill/>
        </p:spPr>
        <p:txBody>
          <a:bodyPr wrap="square" rtlCol="0">
            <a:spAutoFit/>
          </a:bodyPr>
          <a:lstStyle/>
          <a:p>
            <a:pPr algn="ctr"/>
            <a:r>
              <a:rPr lang="en-GB" sz="2800" b="1" dirty="0" err="1">
                <a:solidFill>
                  <a:schemeClr val="accent5">
                    <a:lumMod val="50000"/>
                  </a:schemeClr>
                </a:solidFill>
              </a:rPr>
              <a:t>Daten</a:t>
            </a:r>
            <a:r>
              <a:rPr lang="en-GB" sz="2800" b="1" dirty="0">
                <a:solidFill>
                  <a:schemeClr val="accent5">
                    <a:lumMod val="50000"/>
                  </a:schemeClr>
                </a:solidFill>
              </a:rPr>
              <a:t> </a:t>
            </a:r>
            <a:r>
              <a:rPr lang="en-GB" sz="2800" b="1" dirty="0" err="1">
                <a:solidFill>
                  <a:schemeClr val="accent5">
                    <a:lumMod val="50000"/>
                  </a:schemeClr>
                </a:solidFill>
              </a:rPr>
              <a:t>deutscher</a:t>
            </a:r>
            <a:r>
              <a:rPr lang="en-GB" sz="2800" b="1" dirty="0">
                <a:solidFill>
                  <a:schemeClr val="accent5">
                    <a:lumMod val="50000"/>
                  </a:schemeClr>
                </a:solidFill>
              </a:rPr>
              <a:t> </a:t>
            </a:r>
            <a:r>
              <a:rPr lang="en-GB" sz="2800" b="1" dirty="0" err="1">
                <a:solidFill>
                  <a:schemeClr val="accent5">
                    <a:lumMod val="50000"/>
                  </a:schemeClr>
                </a:solidFill>
              </a:rPr>
              <a:t>Politiker</a:t>
            </a:r>
            <a:r>
              <a:rPr lang="en-GB" sz="2800" b="1" dirty="0">
                <a:solidFill>
                  <a:schemeClr val="accent5">
                    <a:lumMod val="50000"/>
                  </a:schemeClr>
                </a:solidFill>
              </a:rPr>
              <a:t> </a:t>
            </a:r>
            <a:r>
              <a:rPr lang="en-GB" sz="2800" b="1" dirty="0" err="1">
                <a:solidFill>
                  <a:schemeClr val="accent5">
                    <a:lumMod val="50000"/>
                  </a:schemeClr>
                </a:solidFill>
              </a:rPr>
              <a:t>gehackt</a:t>
            </a:r>
            <a:r>
              <a:rPr lang="en-GB" sz="2800" b="1" dirty="0">
                <a:solidFill>
                  <a:schemeClr val="accent5">
                    <a:lumMod val="50000"/>
                  </a:schemeClr>
                </a:solidFill>
              </a:rPr>
              <a:t>!</a:t>
            </a:r>
          </a:p>
        </p:txBody>
      </p:sp>
      <p:pic>
        <p:nvPicPr>
          <p:cNvPr id="2050" name="Picture 2" descr="Programming, Developing, Startup, Start-Up, Notebooks">
            <a:extLst>
              <a:ext uri="{FF2B5EF4-FFF2-40B4-BE49-F238E27FC236}">
                <a16:creationId xmlns:a16="http://schemas.microsoft.com/office/drawing/2014/main" id="{17EF2AB6-CC18-456E-B6FB-EDEA797580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26014" y="3747801"/>
            <a:ext cx="3108095" cy="207206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55CD1F0-E576-4413-A955-AC9BE99F8401}"/>
              </a:ext>
            </a:extLst>
          </p:cNvPr>
          <p:cNvSpPr txBox="1"/>
          <p:nvPr/>
        </p:nvSpPr>
        <p:spPr>
          <a:xfrm>
            <a:off x="7061387" y="310557"/>
            <a:ext cx="3693226" cy="707886"/>
          </a:xfrm>
          <a:prstGeom prst="rect">
            <a:avLst/>
          </a:prstGeom>
          <a:solidFill>
            <a:srgbClr val="115076"/>
          </a:solidFill>
          <a:ln>
            <a:solidFill>
              <a:schemeClr val="accent1">
                <a:lumMod val="50000"/>
              </a:schemeClr>
            </a:solidFill>
          </a:ln>
        </p:spPr>
        <p:txBody>
          <a:bodyPr wrap="square" rtlCol="0">
            <a:spAutoFit/>
          </a:bodyPr>
          <a:lstStyle/>
          <a:p>
            <a:pPr algn="l"/>
            <a:r>
              <a:rPr lang="en-GB" sz="2000" dirty="0">
                <a:solidFill>
                  <a:schemeClr val="bg1"/>
                </a:solidFill>
              </a:rPr>
              <a:t>*die Quelle = source</a:t>
            </a:r>
          </a:p>
          <a:p>
            <a:pPr algn="l"/>
            <a:r>
              <a:rPr lang="en-GB" sz="2000" dirty="0">
                <a:solidFill>
                  <a:schemeClr val="bg1"/>
                </a:solidFill>
              </a:rPr>
              <a:t>*</a:t>
            </a:r>
            <a:r>
              <a:rPr lang="en-GB" sz="2000" dirty="0" err="1">
                <a:solidFill>
                  <a:schemeClr val="bg1"/>
                </a:solidFill>
              </a:rPr>
              <a:t>betroffen</a:t>
            </a:r>
            <a:r>
              <a:rPr lang="en-GB" sz="2000" dirty="0">
                <a:solidFill>
                  <a:schemeClr val="bg1"/>
                </a:solidFill>
              </a:rPr>
              <a:t> = affected</a:t>
            </a:r>
            <a:endParaRPr lang="fr-FR" sz="2000" dirty="0">
              <a:solidFill>
                <a:schemeClr val="bg1"/>
              </a:solidFill>
            </a:endParaRPr>
          </a:p>
        </p:txBody>
      </p:sp>
      <p:sp>
        <p:nvSpPr>
          <p:cNvPr id="7" name="Rectangle: Rounded Corners 6">
            <a:extLst>
              <a:ext uri="{FF2B5EF4-FFF2-40B4-BE49-F238E27FC236}">
                <a16:creationId xmlns:a16="http://schemas.microsoft.com/office/drawing/2014/main" id="{41CFE215-F2A8-4B2E-8808-C0F088EC0DC0}"/>
              </a:ext>
            </a:extLst>
          </p:cNvPr>
          <p:cNvSpPr/>
          <p:nvPr/>
        </p:nvSpPr>
        <p:spPr>
          <a:xfrm>
            <a:off x="487607" y="2493963"/>
            <a:ext cx="972893" cy="34216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Rounded Corners 8">
            <a:extLst>
              <a:ext uri="{FF2B5EF4-FFF2-40B4-BE49-F238E27FC236}">
                <a16:creationId xmlns:a16="http://schemas.microsoft.com/office/drawing/2014/main" id="{FD7E876A-1CFD-4E6F-9142-F1E9AFE88776}"/>
              </a:ext>
            </a:extLst>
          </p:cNvPr>
          <p:cNvSpPr/>
          <p:nvPr/>
        </p:nvSpPr>
        <p:spPr>
          <a:xfrm>
            <a:off x="5929745" y="4783832"/>
            <a:ext cx="995332" cy="342350"/>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Rounded Corners 9">
            <a:extLst>
              <a:ext uri="{FF2B5EF4-FFF2-40B4-BE49-F238E27FC236}">
                <a16:creationId xmlns:a16="http://schemas.microsoft.com/office/drawing/2014/main" id="{38C5F151-6B70-4210-9A3E-AA4288ADA1F2}"/>
              </a:ext>
            </a:extLst>
          </p:cNvPr>
          <p:cNvSpPr/>
          <p:nvPr/>
        </p:nvSpPr>
        <p:spPr>
          <a:xfrm>
            <a:off x="487606" y="3871812"/>
            <a:ext cx="1595194" cy="34216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Rounded Corners 11">
            <a:extLst>
              <a:ext uri="{FF2B5EF4-FFF2-40B4-BE49-F238E27FC236}">
                <a16:creationId xmlns:a16="http://schemas.microsoft.com/office/drawing/2014/main" id="{3629C966-2055-49BA-B3CC-A17227E4ECFF}"/>
              </a:ext>
            </a:extLst>
          </p:cNvPr>
          <p:cNvSpPr/>
          <p:nvPr/>
        </p:nvSpPr>
        <p:spPr>
          <a:xfrm>
            <a:off x="7532434" y="1364094"/>
            <a:ext cx="1611566" cy="439253"/>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Rounded Corners 13">
            <a:extLst>
              <a:ext uri="{FF2B5EF4-FFF2-40B4-BE49-F238E27FC236}">
                <a16:creationId xmlns:a16="http://schemas.microsoft.com/office/drawing/2014/main" id="{59F4020C-F9B9-4017-8A87-C5819D2CDACB}"/>
              </a:ext>
            </a:extLst>
          </p:cNvPr>
          <p:cNvSpPr/>
          <p:nvPr/>
        </p:nvSpPr>
        <p:spPr>
          <a:xfrm>
            <a:off x="6096000" y="1362666"/>
            <a:ext cx="1389306" cy="439253"/>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Rounded Corners 23">
            <a:extLst>
              <a:ext uri="{FF2B5EF4-FFF2-40B4-BE49-F238E27FC236}">
                <a16:creationId xmlns:a16="http://schemas.microsoft.com/office/drawing/2014/main" id="{456CAE89-72B0-4092-A19F-427343546F19}"/>
              </a:ext>
            </a:extLst>
          </p:cNvPr>
          <p:cNvSpPr/>
          <p:nvPr/>
        </p:nvSpPr>
        <p:spPr>
          <a:xfrm>
            <a:off x="2225675" y="3405636"/>
            <a:ext cx="1139825" cy="34216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4"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1F39-EFA5-4C6B-A9F5-C3AD67B595CE}"/>
              </a:ext>
            </a:extLst>
          </p:cNvPr>
          <p:cNvSpPr>
            <a:spLocks noGrp="1"/>
          </p:cNvSpPr>
          <p:nvPr>
            <p:ph type="title"/>
          </p:nvPr>
        </p:nvSpPr>
        <p:spPr>
          <a:xfrm>
            <a:off x="838200" y="443073"/>
            <a:ext cx="5257800" cy="543879"/>
          </a:xfrm>
        </p:spPr>
        <p:txBody>
          <a:bodyPr>
            <a:normAutofit fontScale="90000"/>
          </a:bodyPr>
          <a:lstStyle/>
          <a:p>
            <a:r>
              <a:rPr lang="fr-FR" dirty="0" err="1"/>
              <a:t>Wötter</a:t>
            </a:r>
            <a:r>
              <a:rPr lang="fr-FR" dirty="0"/>
              <a:t> </a:t>
            </a:r>
            <a:r>
              <a:rPr lang="fr-FR" dirty="0" err="1"/>
              <a:t>finden</a:t>
            </a:r>
            <a:endParaRPr lang="fr-FR" dirty="0"/>
          </a:p>
        </p:txBody>
      </p:sp>
      <p:sp>
        <p:nvSpPr>
          <p:cNvPr id="4" name="TextBox 3">
            <a:extLst>
              <a:ext uri="{FF2B5EF4-FFF2-40B4-BE49-F238E27FC236}">
                <a16:creationId xmlns:a16="http://schemas.microsoft.com/office/drawing/2014/main" id="{7AA33721-D62F-4059-89AC-C02654E53BEF}"/>
              </a:ext>
            </a:extLst>
          </p:cNvPr>
          <p:cNvSpPr txBox="1"/>
          <p:nvPr/>
        </p:nvSpPr>
        <p:spPr>
          <a:xfrm>
            <a:off x="278112" y="1474079"/>
            <a:ext cx="408326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Such die deutschen Wörter im Artikel.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Sprich die Wörter aus</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5" name="Table 6">
            <a:extLst>
              <a:ext uri="{FF2B5EF4-FFF2-40B4-BE49-F238E27FC236}">
                <a16:creationId xmlns:a16="http://schemas.microsoft.com/office/drawing/2014/main" id="{808E08E6-07AE-470B-B8E0-DC0D83845A48}"/>
              </a:ext>
            </a:extLst>
          </p:cNvPr>
          <p:cNvGraphicFramePr>
            <a:graphicFrameLocks noGrp="1"/>
          </p:cNvGraphicFramePr>
          <p:nvPr>
            <p:extLst>
              <p:ext uri="{D42A27DB-BD31-4B8C-83A1-F6EECF244321}">
                <p14:modId xmlns:p14="http://schemas.microsoft.com/office/powerpoint/2010/main" val="4284341765"/>
              </p:ext>
            </p:extLst>
          </p:nvPr>
        </p:nvGraphicFramePr>
        <p:xfrm>
          <a:off x="4709920" y="1756248"/>
          <a:ext cx="6708046" cy="4114800"/>
        </p:xfrm>
        <a:graphic>
          <a:graphicData uri="http://schemas.openxmlformats.org/drawingml/2006/table">
            <a:tbl>
              <a:tblPr firstRow="1" bandRow="1">
                <a:tableStyleId>{21E4AEA4-8DFA-4A89-87EB-49C32662AFE0}</a:tableStyleId>
              </a:tblPr>
              <a:tblGrid>
                <a:gridCol w="745338">
                  <a:extLst>
                    <a:ext uri="{9D8B030D-6E8A-4147-A177-3AD203B41FA5}">
                      <a16:colId xmlns:a16="http://schemas.microsoft.com/office/drawing/2014/main" val="2607353726"/>
                    </a:ext>
                  </a:extLst>
                </a:gridCol>
                <a:gridCol w="2981354">
                  <a:extLst>
                    <a:ext uri="{9D8B030D-6E8A-4147-A177-3AD203B41FA5}">
                      <a16:colId xmlns:a16="http://schemas.microsoft.com/office/drawing/2014/main" val="4128092149"/>
                    </a:ext>
                  </a:extLst>
                </a:gridCol>
                <a:gridCol w="2981354">
                  <a:extLst>
                    <a:ext uri="{9D8B030D-6E8A-4147-A177-3AD203B41FA5}">
                      <a16:colId xmlns:a16="http://schemas.microsoft.com/office/drawing/2014/main" val="2946747959"/>
                    </a:ext>
                  </a:extLst>
                </a:gridCol>
              </a:tblGrid>
              <a:tr h="370840">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endParaRPr lang="en-GB" sz="2400" b="1" dirty="0">
                        <a:solidFill>
                          <a:srgbClr val="203864"/>
                        </a:solidFill>
                        <a:latin typeface="Century Gothic" panose="020B0502020202020204" pitchFamily="34" charset="0"/>
                      </a:endParaRPr>
                    </a:p>
                  </a:txBody>
                  <a:tcPr anchor="c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latin typeface="Century Gothic" panose="020B0502020202020204" pitchFamily="34" charset="0"/>
                        </a:rPr>
                        <a:t>Englisch</a:t>
                      </a:r>
                      <a:endParaRPr lang="en-GB" sz="2400" b="1" dirty="0">
                        <a:latin typeface="Century Gothic" panose="020B0502020202020204" pitchFamily="34" charset="0"/>
                      </a:endParaRPr>
                    </a:p>
                  </a:txBody>
                  <a:tcPr anchor="ctr">
                    <a:solidFill>
                      <a:srgbClr val="DAA52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B0502020202020204" pitchFamily="34" charset="0"/>
                        </a:rPr>
                        <a:t>Deutsch</a:t>
                      </a:r>
                    </a:p>
                  </a:txBody>
                  <a:tcPr anchor="ctr">
                    <a:solidFill>
                      <a:srgbClr val="DAA520"/>
                    </a:solidFill>
                  </a:tcPr>
                </a:tc>
                <a:extLst>
                  <a:ext uri="{0D108BD9-81ED-4DB2-BD59-A6C34878D82A}">
                    <a16:rowId xmlns:a16="http://schemas.microsoft.com/office/drawing/2014/main" val="1153431983"/>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1" dirty="0">
                          <a:solidFill>
                            <a:srgbClr val="203864"/>
                          </a:solidFill>
                          <a:latin typeface="Century Gothic" panose="020B0502020202020204" pitchFamily="34" charset="0"/>
                        </a:rPr>
                        <a:t>1.</a:t>
                      </a:r>
                    </a:p>
                  </a:txBody>
                  <a:tcPr anchor="ctr">
                    <a:solidFill>
                      <a:srgbClr val="FFE8CB"/>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dirty="0">
                          <a:solidFill>
                            <a:schemeClr val="accent5">
                              <a:lumMod val="50000"/>
                            </a:schemeClr>
                          </a:solidFill>
                          <a:latin typeface="Century Gothic" panose="020B0502020202020204" pitchFamily="34" charset="0"/>
                        </a:rPr>
                        <a:t>network</a:t>
                      </a:r>
                    </a:p>
                  </a:txBody>
                  <a:tcPr anchor="ctr">
                    <a:solidFill>
                      <a:srgbClr val="FFE8C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err="1">
                          <a:solidFill>
                            <a:srgbClr val="115076"/>
                          </a:solidFill>
                          <a:latin typeface="Century Gothic" panose="020B0502020202020204" pitchFamily="34" charset="0"/>
                        </a:rPr>
                        <a:t>das</a:t>
                      </a:r>
                      <a:r>
                        <a:rPr lang="fr-FR" sz="2400" b="1" dirty="0">
                          <a:solidFill>
                            <a:srgbClr val="115076"/>
                          </a:solidFill>
                          <a:latin typeface="Century Gothic" panose="020B0502020202020204" pitchFamily="34" charset="0"/>
                        </a:rPr>
                        <a:t> </a:t>
                      </a:r>
                      <a:r>
                        <a:rPr lang="fr-FR" sz="2400" b="1" dirty="0" err="1">
                          <a:solidFill>
                            <a:srgbClr val="115076"/>
                          </a:solidFill>
                          <a:latin typeface="Century Gothic" panose="020B0502020202020204" pitchFamily="34" charset="0"/>
                        </a:rPr>
                        <a:t>Netz</a:t>
                      </a:r>
                      <a:endParaRPr lang="fr-FR" sz="2400" b="1" dirty="0">
                        <a:solidFill>
                          <a:srgbClr val="115076"/>
                        </a:solidFill>
                        <a:latin typeface="Century Gothic" panose="020B0502020202020204" pitchFamily="34" charset="0"/>
                      </a:endParaRPr>
                    </a:p>
                  </a:txBody>
                  <a:tcPr anchor="ctr">
                    <a:solidFill>
                      <a:srgbClr val="FFE8CB"/>
                    </a:solidFill>
                  </a:tcPr>
                </a:tc>
                <a:extLst>
                  <a:ext uri="{0D108BD9-81ED-4DB2-BD59-A6C34878D82A}">
                    <a16:rowId xmlns:a16="http://schemas.microsoft.com/office/drawing/2014/main" val="1171492714"/>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1" dirty="0">
                          <a:solidFill>
                            <a:srgbClr val="203864"/>
                          </a:solidFill>
                          <a:latin typeface="Century Gothic" panose="020B0502020202020204" pitchFamily="34" charset="0"/>
                        </a:rPr>
                        <a:t>2.</a:t>
                      </a:r>
                    </a:p>
                  </a:txBody>
                  <a:tcPr anchor="ctr">
                    <a:solidFill>
                      <a:srgbClr val="FBF8E9"/>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dirty="0" err="1">
                          <a:solidFill>
                            <a:schemeClr val="accent5">
                              <a:lumMod val="50000"/>
                            </a:schemeClr>
                          </a:solidFill>
                          <a:latin typeface="Century Gothic" panose="020B0502020202020204" pitchFamily="34" charset="0"/>
                        </a:rPr>
                        <a:t>personal</a:t>
                      </a:r>
                      <a:endParaRPr lang="fr-FR" sz="2400" b="0" dirty="0">
                        <a:solidFill>
                          <a:schemeClr val="accent5">
                            <a:lumMod val="50000"/>
                          </a:schemeClr>
                        </a:solidFill>
                        <a:latin typeface="Century Gothic" panose="020B0502020202020204" pitchFamily="34" charset="0"/>
                      </a:endParaRPr>
                    </a:p>
                  </a:txBody>
                  <a:tcPr anchor="ctr">
                    <a:solidFill>
                      <a:srgbClr val="FBF8E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err="1">
                          <a:solidFill>
                            <a:srgbClr val="115076"/>
                          </a:solidFill>
                          <a:latin typeface="Century Gothic" panose="020B0502020202020204" pitchFamily="34" charset="0"/>
                        </a:rPr>
                        <a:t>persönlich</a:t>
                      </a:r>
                      <a:endParaRPr lang="fr-FR" sz="2400" b="1" dirty="0">
                        <a:solidFill>
                          <a:srgbClr val="115076"/>
                        </a:solidFill>
                        <a:latin typeface="Century Gothic" panose="020B0502020202020204" pitchFamily="34" charset="0"/>
                      </a:endParaRPr>
                    </a:p>
                  </a:txBody>
                  <a:tcPr anchor="ctr">
                    <a:solidFill>
                      <a:srgbClr val="FBF8E9"/>
                    </a:solidFill>
                  </a:tcPr>
                </a:tc>
                <a:extLst>
                  <a:ext uri="{0D108BD9-81ED-4DB2-BD59-A6C34878D82A}">
                    <a16:rowId xmlns:a16="http://schemas.microsoft.com/office/drawing/2014/main" val="1961458278"/>
                  </a:ext>
                </a:extLst>
              </a:tr>
              <a:tr h="370840">
                <a:tc>
                  <a:txBody>
                    <a:bodyPr/>
                    <a:lstStyle/>
                    <a:p>
                      <a:pPr algn="ctr"/>
                      <a:r>
                        <a:rPr lang="en-GB" sz="2400" b="1" dirty="0">
                          <a:solidFill>
                            <a:srgbClr val="203864"/>
                          </a:solidFill>
                          <a:latin typeface="Century Gothic" panose="020B0502020202020204" pitchFamily="34" charset="0"/>
                        </a:rPr>
                        <a:t>3.</a:t>
                      </a:r>
                    </a:p>
                  </a:txBody>
                  <a:tcPr anchor="ctr">
                    <a:solidFill>
                      <a:srgbClr val="FFE8CB"/>
                    </a:solidFill>
                  </a:tcPr>
                </a:tc>
                <a:tc>
                  <a:txBody>
                    <a:bodyPr/>
                    <a:lstStyle/>
                    <a:p>
                      <a:pPr algn="l"/>
                      <a:r>
                        <a:rPr lang="fr-FR" sz="2400" b="0" dirty="0">
                          <a:solidFill>
                            <a:schemeClr val="accent5">
                              <a:lumMod val="50000"/>
                            </a:schemeClr>
                          </a:solidFill>
                          <a:latin typeface="Century Gothic" panose="020B0502020202020204" pitchFamily="34" charset="0"/>
                        </a:rPr>
                        <a:t>mobile </a:t>
                      </a:r>
                      <a:r>
                        <a:rPr lang="fr-FR" sz="2400" b="0" dirty="0" err="1">
                          <a:solidFill>
                            <a:schemeClr val="accent5">
                              <a:lumMod val="50000"/>
                            </a:schemeClr>
                          </a:solidFill>
                          <a:latin typeface="Century Gothic" panose="020B0502020202020204" pitchFamily="34" charset="0"/>
                        </a:rPr>
                        <a:t>number</a:t>
                      </a:r>
                      <a:endParaRPr lang="en-GB" sz="2400" dirty="0">
                        <a:solidFill>
                          <a:srgbClr val="203864"/>
                        </a:solidFill>
                        <a:latin typeface="Century Gothic" panose="020B0502020202020204" pitchFamily="34" charset="0"/>
                      </a:endParaRPr>
                    </a:p>
                  </a:txBody>
                  <a:tcPr anchor="ctr">
                    <a:solidFill>
                      <a:srgbClr val="FFE8C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115076"/>
                          </a:solidFill>
                          <a:latin typeface="Century Gothic" panose="020B0502020202020204" pitchFamily="34" charset="0"/>
                        </a:rPr>
                        <a:t>die </a:t>
                      </a:r>
                      <a:r>
                        <a:rPr lang="fr-FR" sz="2400" b="1" dirty="0" err="1">
                          <a:solidFill>
                            <a:srgbClr val="115076"/>
                          </a:solidFill>
                          <a:latin typeface="Century Gothic" panose="020B0502020202020204" pitchFamily="34" charset="0"/>
                        </a:rPr>
                        <a:t>Handynummer</a:t>
                      </a:r>
                      <a:endParaRPr lang="fr-FR" sz="2400" b="1" dirty="0">
                        <a:solidFill>
                          <a:srgbClr val="115076"/>
                        </a:solidFill>
                        <a:latin typeface="Century Gothic" panose="020B0502020202020204" pitchFamily="34" charset="0"/>
                      </a:endParaRPr>
                    </a:p>
                  </a:txBody>
                  <a:tcPr anchor="ctr">
                    <a:solidFill>
                      <a:srgbClr val="FFE8CB"/>
                    </a:solidFill>
                  </a:tcPr>
                </a:tc>
                <a:extLst>
                  <a:ext uri="{0D108BD9-81ED-4DB2-BD59-A6C34878D82A}">
                    <a16:rowId xmlns:a16="http://schemas.microsoft.com/office/drawing/2014/main" val="1433103058"/>
                  </a:ext>
                </a:extLst>
              </a:tr>
              <a:tr h="370840">
                <a:tc>
                  <a:txBody>
                    <a:bodyPr/>
                    <a:lstStyle/>
                    <a:p>
                      <a:pPr algn="ctr"/>
                      <a:r>
                        <a:rPr lang="en-GB" sz="2400" b="1" dirty="0">
                          <a:solidFill>
                            <a:srgbClr val="203864"/>
                          </a:solidFill>
                          <a:latin typeface="Century Gothic" panose="020B0502020202020204" pitchFamily="34" charset="0"/>
                        </a:rPr>
                        <a:t>4.</a:t>
                      </a:r>
                    </a:p>
                  </a:txBody>
                  <a:tcPr anchor="ctr">
                    <a:solidFill>
                      <a:srgbClr val="FBF8E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203864"/>
                          </a:solidFill>
                          <a:latin typeface="Century Gothic" panose="020B0502020202020204" pitchFamily="34" charset="0"/>
                        </a:rPr>
                        <a:t>address</a:t>
                      </a:r>
                    </a:p>
                  </a:txBody>
                  <a:tcPr anchor="ctr">
                    <a:solidFill>
                      <a:srgbClr val="FBF8E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115076"/>
                          </a:solidFill>
                          <a:latin typeface="Century Gothic" panose="020B0502020202020204" pitchFamily="34" charset="0"/>
                        </a:rPr>
                        <a:t>die Adresse</a:t>
                      </a:r>
                    </a:p>
                  </a:txBody>
                  <a:tcPr anchor="ctr">
                    <a:solidFill>
                      <a:srgbClr val="FBF8E9"/>
                    </a:solidFill>
                  </a:tcPr>
                </a:tc>
                <a:extLst>
                  <a:ext uri="{0D108BD9-81ED-4DB2-BD59-A6C34878D82A}">
                    <a16:rowId xmlns:a16="http://schemas.microsoft.com/office/drawing/2014/main" val="259411154"/>
                  </a:ext>
                </a:extLst>
              </a:tr>
              <a:tr h="370840">
                <a:tc>
                  <a:txBody>
                    <a:bodyPr/>
                    <a:lstStyle/>
                    <a:p>
                      <a:pPr algn="ctr"/>
                      <a:r>
                        <a:rPr lang="en-GB" sz="2400" b="1" dirty="0">
                          <a:solidFill>
                            <a:srgbClr val="203864"/>
                          </a:solidFill>
                          <a:latin typeface="Century Gothic" panose="020B0502020202020204" pitchFamily="34" charset="0"/>
                        </a:rPr>
                        <a:t>5.</a:t>
                      </a:r>
                    </a:p>
                  </a:txBody>
                  <a:tcPr anchor="ctr">
                    <a:solidFill>
                      <a:srgbClr val="FFE8C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dirty="0" err="1">
                          <a:solidFill>
                            <a:schemeClr val="accent5">
                              <a:lumMod val="50000"/>
                            </a:schemeClr>
                          </a:solidFill>
                          <a:latin typeface="Century Gothic" panose="020B0502020202020204" pitchFamily="34" charset="0"/>
                        </a:rPr>
                        <a:t>political</a:t>
                      </a:r>
                      <a:endParaRPr lang="fr-FR" sz="2400" b="0" dirty="0">
                        <a:solidFill>
                          <a:schemeClr val="accent5">
                            <a:lumMod val="50000"/>
                          </a:schemeClr>
                        </a:solidFill>
                        <a:latin typeface="Century Gothic" panose="020B0502020202020204" pitchFamily="34" charset="0"/>
                      </a:endParaRPr>
                    </a:p>
                  </a:txBody>
                  <a:tcPr anchor="ctr">
                    <a:solidFill>
                      <a:srgbClr val="FFE8C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err="1">
                          <a:solidFill>
                            <a:srgbClr val="115076"/>
                          </a:solidFill>
                          <a:latin typeface="Century Gothic" panose="020B0502020202020204" pitchFamily="34" charset="0"/>
                        </a:rPr>
                        <a:t>politisch</a:t>
                      </a:r>
                      <a:endParaRPr lang="fr-FR" sz="2400" b="1" dirty="0">
                        <a:solidFill>
                          <a:srgbClr val="115076"/>
                        </a:solidFill>
                        <a:latin typeface="Century Gothic" panose="020B0502020202020204" pitchFamily="34" charset="0"/>
                      </a:endParaRPr>
                    </a:p>
                  </a:txBody>
                  <a:tcPr anchor="ctr">
                    <a:solidFill>
                      <a:srgbClr val="FFE8CB"/>
                    </a:solidFill>
                  </a:tcPr>
                </a:tc>
                <a:extLst>
                  <a:ext uri="{0D108BD9-81ED-4DB2-BD59-A6C34878D82A}">
                    <a16:rowId xmlns:a16="http://schemas.microsoft.com/office/drawing/2014/main" val="3618647310"/>
                  </a:ext>
                </a:extLst>
              </a:tr>
              <a:tr h="370840">
                <a:tc>
                  <a:txBody>
                    <a:bodyPr/>
                    <a:lstStyle/>
                    <a:p>
                      <a:pPr algn="ctr"/>
                      <a:r>
                        <a:rPr lang="en-GB" sz="2400" b="1" dirty="0">
                          <a:solidFill>
                            <a:srgbClr val="203864"/>
                          </a:solidFill>
                          <a:latin typeface="Century Gothic" panose="020B0502020202020204" pitchFamily="34" charset="0"/>
                        </a:rPr>
                        <a:t>6.</a:t>
                      </a:r>
                    </a:p>
                  </a:txBody>
                  <a:tcPr anchor="ctr">
                    <a:solidFill>
                      <a:srgbClr val="FBF8E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dirty="0">
                          <a:solidFill>
                            <a:schemeClr val="accent5">
                              <a:lumMod val="50000"/>
                            </a:schemeClr>
                          </a:solidFill>
                          <a:latin typeface="Century Gothic" panose="020B0502020202020204" pitchFamily="34" charset="0"/>
                        </a:rPr>
                        <a:t>online</a:t>
                      </a:r>
                    </a:p>
                  </a:txBody>
                  <a:tcPr anchor="ctr">
                    <a:solidFill>
                      <a:srgbClr val="FBF8E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err="1">
                          <a:solidFill>
                            <a:srgbClr val="115076"/>
                          </a:solidFill>
                          <a:latin typeface="Century Gothic" panose="020B0502020202020204" pitchFamily="34" charset="0"/>
                        </a:rPr>
                        <a:t>im</a:t>
                      </a:r>
                      <a:r>
                        <a:rPr lang="fr-FR" sz="2400" b="1" dirty="0">
                          <a:solidFill>
                            <a:srgbClr val="115076"/>
                          </a:solidFill>
                          <a:latin typeface="Century Gothic" panose="020B0502020202020204" pitchFamily="34" charset="0"/>
                        </a:rPr>
                        <a:t> Internet</a:t>
                      </a:r>
                    </a:p>
                  </a:txBody>
                  <a:tcPr anchor="ctr">
                    <a:solidFill>
                      <a:srgbClr val="FBF8E9"/>
                    </a:solidFill>
                  </a:tcPr>
                </a:tc>
                <a:extLst>
                  <a:ext uri="{0D108BD9-81ED-4DB2-BD59-A6C34878D82A}">
                    <a16:rowId xmlns:a16="http://schemas.microsoft.com/office/drawing/2014/main" val="1056652113"/>
                  </a:ext>
                </a:extLst>
              </a:tr>
              <a:tr h="370840">
                <a:tc>
                  <a:txBody>
                    <a:bodyPr/>
                    <a:lstStyle/>
                    <a:p>
                      <a:pPr algn="ctr"/>
                      <a:r>
                        <a:rPr lang="en-GB" sz="2400" b="1" dirty="0">
                          <a:solidFill>
                            <a:srgbClr val="203864"/>
                          </a:solidFill>
                          <a:latin typeface="Century Gothic" panose="020B0502020202020204" pitchFamily="34" charset="0"/>
                        </a:rPr>
                        <a:t>7.</a:t>
                      </a:r>
                    </a:p>
                  </a:txBody>
                  <a:tcPr anchor="ctr">
                    <a:solidFill>
                      <a:srgbClr val="FFE8C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dirty="0">
                          <a:solidFill>
                            <a:schemeClr val="accent5">
                              <a:lumMod val="50000"/>
                            </a:schemeClr>
                          </a:solidFill>
                          <a:latin typeface="Century Gothic" panose="020B0502020202020204" pitchFamily="34" charset="0"/>
                        </a:rPr>
                        <a:t>(</a:t>
                      </a:r>
                      <a:r>
                        <a:rPr lang="fr-FR" sz="2400" b="0" dirty="0" err="1">
                          <a:solidFill>
                            <a:schemeClr val="accent5">
                              <a:lumMod val="50000"/>
                            </a:schemeClr>
                          </a:solidFill>
                          <a:latin typeface="Century Gothic" panose="020B0502020202020204" pitchFamily="34" charset="0"/>
                        </a:rPr>
                        <a:t>political</a:t>
                      </a:r>
                      <a:r>
                        <a:rPr lang="fr-FR" sz="2400" b="0" dirty="0">
                          <a:solidFill>
                            <a:schemeClr val="accent5">
                              <a:lumMod val="50000"/>
                            </a:schemeClr>
                          </a:solidFill>
                          <a:latin typeface="Century Gothic" panose="020B0502020202020204" pitchFamily="34" charset="0"/>
                        </a:rPr>
                        <a:t>) party</a:t>
                      </a:r>
                    </a:p>
                  </a:txBody>
                  <a:tcPr anchor="ctr">
                    <a:solidFill>
                      <a:srgbClr val="FFE8C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115076"/>
                          </a:solidFill>
                          <a:latin typeface="Century Gothic" panose="020B0502020202020204" pitchFamily="34" charset="0"/>
                        </a:rPr>
                        <a:t>die </a:t>
                      </a:r>
                      <a:r>
                        <a:rPr lang="fr-FR" sz="2400" b="1" dirty="0" err="1">
                          <a:solidFill>
                            <a:srgbClr val="115076"/>
                          </a:solidFill>
                          <a:latin typeface="Century Gothic" panose="020B0502020202020204" pitchFamily="34" charset="0"/>
                        </a:rPr>
                        <a:t>Partei</a:t>
                      </a:r>
                      <a:endParaRPr lang="fr-FR" sz="2400" b="1" dirty="0">
                        <a:solidFill>
                          <a:srgbClr val="115076"/>
                        </a:solidFill>
                        <a:latin typeface="Century Gothic" panose="020B0502020202020204" pitchFamily="34" charset="0"/>
                      </a:endParaRPr>
                    </a:p>
                  </a:txBody>
                  <a:tcPr anchor="ctr">
                    <a:solidFill>
                      <a:srgbClr val="FFE8CB"/>
                    </a:solidFill>
                  </a:tcPr>
                </a:tc>
                <a:extLst>
                  <a:ext uri="{0D108BD9-81ED-4DB2-BD59-A6C34878D82A}">
                    <a16:rowId xmlns:a16="http://schemas.microsoft.com/office/drawing/2014/main" val="3247634185"/>
                  </a:ext>
                </a:extLst>
              </a:tr>
              <a:tr h="370840">
                <a:tc>
                  <a:txBody>
                    <a:bodyPr/>
                    <a:lstStyle/>
                    <a:p>
                      <a:pPr algn="ctr"/>
                      <a:r>
                        <a:rPr lang="en-GB" sz="2400" b="1" dirty="0">
                          <a:solidFill>
                            <a:srgbClr val="203864"/>
                          </a:solidFill>
                          <a:latin typeface="Century Gothic" panose="020B0502020202020204" pitchFamily="34" charset="0"/>
                        </a:rPr>
                        <a:t>8.</a:t>
                      </a:r>
                    </a:p>
                  </a:txBody>
                  <a:tcPr anchor="ctr">
                    <a:solidFill>
                      <a:srgbClr val="FBF8E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err="1">
                          <a:solidFill>
                            <a:schemeClr val="accent5">
                              <a:lumMod val="50000"/>
                            </a:schemeClr>
                          </a:solidFill>
                          <a:latin typeface="Century Gothic" panose="020B0502020202020204" pitchFamily="34" charset="0"/>
                        </a:rPr>
                        <a:t>i</a:t>
                      </a:r>
                      <a:r>
                        <a:rPr lang="fr-FR" sz="2400" b="0" dirty="0" err="1">
                          <a:solidFill>
                            <a:schemeClr val="accent5">
                              <a:lumMod val="50000"/>
                            </a:schemeClr>
                          </a:solidFill>
                          <a:latin typeface="Century Gothic" panose="020B0502020202020204" pitchFamily="34" charset="0"/>
                        </a:rPr>
                        <a:t>nformation</a:t>
                      </a:r>
                      <a:endParaRPr lang="fr-FR" sz="2400" b="0" dirty="0">
                        <a:solidFill>
                          <a:schemeClr val="accent5">
                            <a:lumMod val="50000"/>
                          </a:schemeClr>
                        </a:solidFill>
                        <a:latin typeface="Century Gothic" panose="020B0502020202020204" pitchFamily="34" charset="0"/>
                      </a:endParaRPr>
                    </a:p>
                  </a:txBody>
                  <a:tcPr anchor="ctr">
                    <a:solidFill>
                      <a:srgbClr val="FBF8E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115076"/>
                          </a:solidFill>
                          <a:latin typeface="Century Gothic" panose="020B0502020202020204" pitchFamily="34" charset="0"/>
                        </a:rPr>
                        <a:t>die Information</a:t>
                      </a:r>
                    </a:p>
                  </a:txBody>
                  <a:tcPr anchor="ctr">
                    <a:solidFill>
                      <a:srgbClr val="FBF8E9"/>
                    </a:solidFill>
                  </a:tcPr>
                </a:tc>
                <a:extLst>
                  <a:ext uri="{0D108BD9-81ED-4DB2-BD59-A6C34878D82A}">
                    <a16:rowId xmlns:a16="http://schemas.microsoft.com/office/drawing/2014/main" val="1552251226"/>
                  </a:ext>
                </a:extLst>
              </a:tr>
            </a:tbl>
          </a:graphicData>
        </a:graphic>
      </p:graphicFrame>
      <p:sp>
        <p:nvSpPr>
          <p:cNvPr id="6" name="Action Button: Go Forward or Next 5">
            <a:hlinkClick r:id="" action="ppaction://noaction" highlightClick="1">
              <a:snd r:embed="rId3" name="18. 1. das Netz.wav"/>
            </a:hlinkClick>
            <a:extLst>
              <a:ext uri="{FF2B5EF4-FFF2-40B4-BE49-F238E27FC236}">
                <a16:creationId xmlns:a16="http://schemas.microsoft.com/office/drawing/2014/main" id="{1D97D1FB-9DE5-4423-BBCE-4B38D69D29BE}"/>
              </a:ext>
            </a:extLst>
          </p:cNvPr>
          <p:cNvSpPr/>
          <p:nvPr/>
        </p:nvSpPr>
        <p:spPr>
          <a:xfrm>
            <a:off x="11513854" y="2244603"/>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Action Button: Go Forward or Next 6">
            <a:hlinkClick r:id="" action="ppaction://noaction" highlightClick="1">
              <a:snd r:embed="rId4" name="18. 2. persönlich.wav"/>
            </a:hlinkClick>
            <a:extLst>
              <a:ext uri="{FF2B5EF4-FFF2-40B4-BE49-F238E27FC236}">
                <a16:creationId xmlns:a16="http://schemas.microsoft.com/office/drawing/2014/main" id="{D4508874-ED28-4BC1-B319-34E2C6EBF9AA}"/>
              </a:ext>
            </a:extLst>
          </p:cNvPr>
          <p:cNvSpPr/>
          <p:nvPr/>
        </p:nvSpPr>
        <p:spPr>
          <a:xfrm>
            <a:off x="11513854" y="2709379"/>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Action Button: Go Forward or Next 7">
            <a:hlinkClick r:id="" action="ppaction://noaction" highlightClick="1">
              <a:snd r:embed="rId5" name="18. 3. die Handynummer.wav"/>
            </a:hlinkClick>
            <a:extLst>
              <a:ext uri="{FF2B5EF4-FFF2-40B4-BE49-F238E27FC236}">
                <a16:creationId xmlns:a16="http://schemas.microsoft.com/office/drawing/2014/main" id="{0207D0F8-B64E-4D9C-BDF1-FDE54B1CB075}"/>
              </a:ext>
            </a:extLst>
          </p:cNvPr>
          <p:cNvSpPr/>
          <p:nvPr/>
        </p:nvSpPr>
        <p:spPr>
          <a:xfrm>
            <a:off x="11513854" y="3174155"/>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Action Button: Go Forward or Next 8">
            <a:hlinkClick r:id="" action="ppaction://noaction" highlightClick="1">
              <a:snd r:embed="rId6" name="18. 4. die Addresse.wav"/>
            </a:hlinkClick>
            <a:extLst>
              <a:ext uri="{FF2B5EF4-FFF2-40B4-BE49-F238E27FC236}">
                <a16:creationId xmlns:a16="http://schemas.microsoft.com/office/drawing/2014/main" id="{BB769D2D-6E4D-407C-B17E-8E77FA7B1247}"/>
              </a:ext>
            </a:extLst>
          </p:cNvPr>
          <p:cNvSpPr/>
          <p:nvPr/>
        </p:nvSpPr>
        <p:spPr>
          <a:xfrm>
            <a:off x="11513854" y="3600831"/>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Action Button: Go Forward or Next 9">
            <a:hlinkClick r:id="" action="ppaction://noaction" highlightClick="1">
              <a:snd r:embed="rId7" name="18. 5. politisch.wav"/>
            </a:hlinkClick>
            <a:extLst>
              <a:ext uri="{FF2B5EF4-FFF2-40B4-BE49-F238E27FC236}">
                <a16:creationId xmlns:a16="http://schemas.microsoft.com/office/drawing/2014/main" id="{724DFF55-08CF-4523-9A56-FF290BCC6434}"/>
              </a:ext>
            </a:extLst>
          </p:cNvPr>
          <p:cNvSpPr/>
          <p:nvPr/>
        </p:nvSpPr>
        <p:spPr>
          <a:xfrm>
            <a:off x="11513854" y="4065607"/>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Action Button: Go Forward or Next 10">
            <a:hlinkClick r:id="" action="ppaction://noaction" highlightClick="1">
              <a:snd r:embed="rId8" name="18. 6. im Internet.wav"/>
            </a:hlinkClick>
            <a:extLst>
              <a:ext uri="{FF2B5EF4-FFF2-40B4-BE49-F238E27FC236}">
                <a16:creationId xmlns:a16="http://schemas.microsoft.com/office/drawing/2014/main" id="{FB90EDDB-D12E-47B3-AD17-5501DEE37FAC}"/>
              </a:ext>
            </a:extLst>
          </p:cNvPr>
          <p:cNvSpPr/>
          <p:nvPr/>
        </p:nvSpPr>
        <p:spPr>
          <a:xfrm>
            <a:off x="11513854" y="4530383"/>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Action Button: Go Forward or Next 11">
            <a:hlinkClick r:id="" action="ppaction://noaction" highlightClick="1">
              <a:snd r:embed="rId9" name="18. 7. die Partei.wav"/>
            </a:hlinkClick>
            <a:extLst>
              <a:ext uri="{FF2B5EF4-FFF2-40B4-BE49-F238E27FC236}">
                <a16:creationId xmlns:a16="http://schemas.microsoft.com/office/drawing/2014/main" id="{CADC3527-A06F-4164-849D-DC32F259EB9E}"/>
              </a:ext>
            </a:extLst>
          </p:cNvPr>
          <p:cNvSpPr/>
          <p:nvPr/>
        </p:nvSpPr>
        <p:spPr>
          <a:xfrm>
            <a:off x="11513854" y="4975717"/>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Action Button: Go Forward or Next 12">
            <a:hlinkClick r:id="" action="ppaction://noaction" highlightClick="1">
              <a:snd r:embed="rId10" name="18. 8. die Information.wav"/>
            </a:hlinkClick>
            <a:extLst>
              <a:ext uri="{FF2B5EF4-FFF2-40B4-BE49-F238E27FC236}">
                <a16:creationId xmlns:a16="http://schemas.microsoft.com/office/drawing/2014/main" id="{ACA80F32-ED5E-4136-8EB7-EA7B48DFAED3}"/>
              </a:ext>
            </a:extLst>
          </p:cNvPr>
          <p:cNvSpPr/>
          <p:nvPr/>
        </p:nvSpPr>
        <p:spPr>
          <a:xfrm>
            <a:off x="11513854" y="5439977"/>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4" name="Picture 2" descr="clipart speaking - Clip Art Library">
            <a:extLst>
              <a:ext uri="{FF2B5EF4-FFF2-40B4-BE49-F238E27FC236}">
                <a16:creationId xmlns:a16="http://schemas.microsoft.com/office/drawing/2014/main" id="{5E317AC5-E31E-4078-9DC1-9516EADD70E3}"/>
              </a:ext>
            </a:extLst>
          </p:cNvPr>
          <p:cNvPicPr>
            <a:picLocks noChangeAspect="1" noChangeArrowheads="1"/>
          </p:cNvPicPr>
          <p:nvPr/>
        </p:nvPicPr>
        <p:blipFill>
          <a:blip r:embed="rId11">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2079" y="4248673"/>
            <a:ext cx="1668838" cy="1440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98C642C-28DD-46E1-AB9A-0AD7F5F5C051}"/>
              </a:ext>
            </a:extLst>
          </p:cNvPr>
          <p:cNvSpPr txBox="1"/>
          <p:nvPr/>
        </p:nvSpPr>
        <p:spPr>
          <a:xfrm>
            <a:off x="1974981" y="4066299"/>
            <a:ext cx="2550398" cy="1804749"/>
          </a:xfrm>
          <a:prstGeom prst="wedgeRoundRectCallout">
            <a:avLst>
              <a:gd name="adj1" fmla="val -63524"/>
              <a:gd name="adj2" fmla="val -11833"/>
              <a:gd name="adj3" fmla="val 16667"/>
            </a:avLst>
          </a:prstGeom>
          <a:solidFill>
            <a:srgbClr val="105076"/>
          </a:solidFill>
          <a:ln>
            <a:solidFill>
              <a:srgbClr val="DAA52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Make sure to use the German pronunciation – what SSCs do the</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words contain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6" name="Rectangle 15">
            <a:extLst>
              <a:ext uri="{FF2B5EF4-FFF2-40B4-BE49-F238E27FC236}">
                <a16:creationId xmlns:a16="http://schemas.microsoft.com/office/drawing/2014/main" id="{764C28F9-1C2E-4DB9-80DC-3BA4D66933B8}"/>
              </a:ext>
            </a:extLst>
          </p:cNvPr>
          <p:cNvSpPr/>
          <p:nvPr/>
        </p:nvSpPr>
        <p:spPr>
          <a:xfrm>
            <a:off x="9067795" y="2284029"/>
            <a:ext cx="2266949" cy="281134"/>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mj-lt"/>
                <a:ea typeface="+mn-ea"/>
                <a:cs typeface="+mn-cs"/>
              </a:rPr>
              <a:t>_______</a:t>
            </a:r>
          </a:p>
        </p:txBody>
      </p:sp>
      <p:sp>
        <p:nvSpPr>
          <p:cNvPr id="17" name="Rectangle 16">
            <a:extLst>
              <a:ext uri="{FF2B5EF4-FFF2-40B4-BE49-F238E27FC236}">
                <a16:creationId xmlns:a16="http://schemas.microsoft.com/office/drawing/2014/main" id="{C03D356F-B056-4F81-BCA3-9BBC8FBE167B}"/>
              </a:ext>
            </a:extLst>
          </p:cNvPr>
          <p:cNvSpPr/>
          <p:nvPr/>
        </p:nvSpPr>
        <p:spPr>
          <a:xfrm>
            <a:off x="9018650" y="3178405"/>
            <a:ext cx="2399316" cy="355438"/>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_____________</a:t>
            </a:r>
          </a:p>
        </p:txBody>
      </p:sp>
      <p:sp>
        <p:nvSpPr>
          <p:cNvPr id="18" name="Rectangle 17">
            <a:extLst>
              <a:ext uri="{FF2B5EF4-FFF2-40B4-BE49-F238E27FC236}">
                <a16:creationId xmlns:a16="http://schemas.microsoft.com/office/drawing/2014/main" id="{6FAAD151-D7BF-4CA5-9A12-F16A4C1D3ED3}"/>
              </a:ext>
            </a:extLst>
          </p:cNvPr>
          <p:cNvSpPr/>
          <p:nvPr/>
        </p:nvSpPr>
        <p:spPr>
          <a:xfrm>
            <a:off x="8515414" y="4116971"/>
            <a:ext cx="2266950" cy="360000"/>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mn-cs"/>
              </a:rPr>
              <a:t>______________</a:t>
            </a:r>
          </a:p>
        </p:txBody>
      </p:sp>
      <p:sp>
        <p:nvSpPr>
          <p:cNvPr id="19" name="Rectangle 18">
            <a:extLst>
              <a:ext uri="{FF2B5EF4-FFF2-40B4-BE49-F238E27FC236}">
                <a16:creationId xmlns:a16="http://schemas.microsoft.com/office/drawing/2014/main" id="{60209DCE-4A87-401C-B6C3-951A702B53B6}"/>
              </a:ext>
            </a:extLst>
          </p:cNvPr>
          <p:cNvSpPr/>
          <p:nvPr/>
        </p:nvSpPr>
        <p:spPr>
          <a:xfrm>
            <a:off x="9067796" y="5041461"/>
            <a:ext cx="1854139" cy="355438"/>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mn-cs"/>
              </a:rPr>
              <a:t>______________</a:t>
            </a:r>
          </a:p>
        </p:txBody>
      </p:sp>
      <p:sp>
        <p:nvSpPr>
          <p:cNvPr id="20" name="Rectangle 19">
            <a:extLst>
              <a:ext uri="{FF2B5EF4-FFF2-40B4-BE49-F238E27FC236}">
                <a16:creationId xmlns:a16="http://schemas.microsoft.com/office/drawing/2014/main" id="{600BA7BE-366A-42A1-B479-4C692A24C7E9}"/>
              </a:ext>
            </a:extLst>
          </p:cNvPr>
          <p:cNvSpPr/>
          <p:nvPr/>
        </p:nvSpPr>
        <p:spPr>
          <a:xfrm>
            <a:off x="8491461" y="2731217"/>
            <a:ext cx="2266950" cy="360000"/>
          </a:xfrm>
          <a:prstGeom prst="rect">
            <a:avLst/>
          </a:prstGeom>
          <a:solidFill>
            <a:srgbClr val="FBF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_____________</a:t>
            </a:r>
            <a:endParaRPr kumimoji="0" lang="fr-FR"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EEBDF4B5-4135-40DC-BA66-6AC79C84A5EE}"/>
              </a:ext>
            </a:extLst>
          </p:cNvPr>
          <p:cNvSpPr/>
          <p:nvPr/>
        </p:nvSpPr>
        <p:spPr>
          <a:xfrm>
            <a:off x="9067796" y="3621031"/>
            <a:ext cx="1504954" cy="438866"/>
          </a:xfrm>
          <a:prstGeom prst="rect">
            <a:avLst/>
          </a:prstGeom>
          <a:solidFill>
            <a:srgbClr val="FBF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dirty="0">
                <a:solidFill>
                  <a:schemeClr val="accent5">
                    <a:lumMod val="50000"/>
                  </a:schemeClr>
                </a:solidFill>
                <a:latin typeface="Tw Cen MT" panose="020B0602020104020603"/>
              </a:rPr>
              <a:t>__________</a:t>
            </a:r>
            <a:endParaRPr kumimoji="0" lang="en-GB" sz="1800" b="0" i="0" u="none" strike="noStrike" kern="1200" cap="none" spc="0" normalizeH="0" baseline="0" noProof="0" dirty="0">
              <a:ln>
                <a:noFill/>
              </a:ln>
              <a:solidFill>
                <a:schemeClr val="accent5">
                  <a:lumMod val="50000"/>
                </a:schemeClr>
              </a:solidFill>
              <a:effectLst/>
              <a:uLnTx/>
              <a:uFillTx/>
              <a:latin typeface="Tw Cen MT" panose="020B0602020104020603"/>
            </a:endParaRPr>
          </a:p>
        </p:txBody>
      </p:sp>
      <p:sp>
        <p:nvSpPr>
          <p:cNvPr id="22" name="Rectangle 21">
            <a:extLst>
              <a:ext uri="{FF2B5EF4-FFF2-40B4-BE49-F238E27FC236}">
                <a16:creationId xmlns:a16="http://schemas.microsoft.com/office/drawing/2014/main" id="{C2B5FEBA-7534-4A5F-B11C-CA0A075EDEF9}"/>
              </a:ext>
            </a:extLst>
          </p:cNvPr>
          <p:cNvSpPr/>
          <p:nvPr/>
        </p:nvSpPr>
        <p:spPr>
          <a:xfrm>
            <a:off x="8498593" y="4594273"/>
            <a:ext cx="2266950" cy="360000"/>
          </a:xfrm>
          <a:prstGeom prst="rect">
            <a:avLst/>
          </a:prstGeom>
          <a:solidFill>
            <a:srgbClr val="FBF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mn-cs"/>
              </a:rPr>
              <a:t>_________________</a:t>
            </a:r>
          </a:p>
        </p:txBody>
      </p:sp>
      <p:sp>
        <p:nvSpPr>
          <p:cNvPr id="23" name="Rectangle 22">
            <a:extLst>
              <a:ext uri="{FF2B5EF4-FFF2-40B4-BE49-F238E27FC236}">
                <a16:creationId xmlns:a16="http://schemas.microsoft.com/office/drawing/2014/main" id="{3EDB33BD-1243-4DFB-84C1-515E5699860D}"/>
              </a:ext>
            </a:extLst>
          </p:cNvPr>
          <p:cNvSpPr/>
          <p:nvPr/>
        </p:nvSpPr>
        <p:spPr>
          <a:xfrm>
            <a:off x="8491461" y="5484088"/>
            <a:ext cx="2266950" cy="360000"/>
          </a:xfrm>
          <a:prstGeom prst="rect">
            <a:avLst/>
          </a:prstGeom>
          <a:solidFill>
            <a:srgbClr val="FBF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mn-cs"/>
              </a:rPr>
              <a:t>__________________</a:t>
            </a:r>
          </a:p>
        </p:txBody>
      </p:sp>
      <p:sp>
        <p:nvSpPr>
          <p:cNvPr id="24" name="Rounded Rectangle 11">
            <a:extLst>
              <a:ext uri="{FF2B5EF4-FFF2-40B4-BE49-F238E27FC236}">
                <a16:creationId xmlns:a16="http://schemas.microsoft.com/office/drawing/2014/main" id="{C4906659-4AEE-472C-902B-043A48ED9191}"/>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itle 8">
            <a:extLst>
              <a:ext uri="{FF2B5EF4-FFF2-40B4-BE49-F238E27FC236}">
                <a16:creationId xmlns:a16="http://schemas.microsoft.com/office/drawing/2014/main" id="{43C6BC48-3170-44D0-9A99-3FF82D733EB1}"/>
              </a:ext>
            </a:extLst>
          </p:cNvPr>
          <p:cNvSpPr txBox="1">
            <a:spLocks/>
          </p:cNvSpPr>
          <p:nvPr/>
        </p:nvSpPr>
        <p:spPr>
          <a:xfrm>
            <a:off x="838200" y="443073"/>
            <a:ext cx="4576011" cy="54387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Wörter finden</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26" name="Picture 25" descr="background rectangle">
            <a:extLst>
              <a:ext uri="{FF2B5EF4-FFF2-40B4-BE49-F238E27FC236}">
                <a16:creationId xmlns:a16="http://schemas.microsoft.com/office/drawing/2014/main" id="{C96A638E-93EA-48A9-95C6-9186348085D5}"/>
              </a:ext>
              <a:ext uri="{C183D7F6-B498-43B3-948B-1728B52AA6E4}">
                <adec:decorative xmlns:adec="http://schemas.microsoft.com/office/drawing/2017/decorative" xmlns=""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7" name="Title 3">
            <a:extLst>
              <a:ext uri="{FF2B5EF4-FFF2-40B4-BE49-F238E27FC236}">
                <a16:creationId xmlns:a16="http://schemas.microsoft.com/office/drawing/2014/main" id="{555D5BAB-D05C-4699-ABD8-6FEDE4E05F71}"/>
              </a:ext>
            </a:extLst>
          </p:cNvPr>
          <p:cNvSpPr txBox="1">
            <a:spLocks/>
          </p:cNvSpPr>
          <p:nvPr/>
        </p:nvSpPr>
        <p:spPr>
          <a:xfrm>
            <a:off x="0" y="294041"/>
            <a:ext cx="661736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Wörter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finden</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und</a:t>
            </a:r>
            <a:r>
              <a:rPr kumimoji="0" lang="en-GB" sz="3600" b="1"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noProof="0" dirty="0" err="1">
                <a:ln>
                  <a:noFill/>
                </a:ln>
                <a:solidFill>
                  <a:prstClr val="white"/>
                </a:solidFill>
                <a:effectLst/>
                <a:uLnTx/>
                <a:uFillTx/>
                <a:latin typeface="Century Gothic" panose="020B0502020202020204" pitchFamily="34" charset="0"/>
                <a:ea typeface="+mj-ea"/>
                <a:cs typeface="+mj-cs"/>
              </a:rPr>
              <a:t>sagen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5567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29400"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macht</a:t>
            </a:r>
            <a:r>
              <a:rPr lang="en-GB" sz="3600" b="1" dirty="0">
                <a:solidFill>
                  <a:schemeClr val="bg1"/>
                </a:solidFill>
              </a:rPr>
              <a:t> was?</a:t>
            </a:r>
          </a:p>
        </p:txBody>
      </p:sp>
      <p:sp>
        <p:nvSpPr>
          <p:cNvPr id="5" name="Rounded Rectangle 11">
            <a:extLst>
              <a:ext uri="{FF2B5EF4-FFF2-40B4-BE49-F238E27FC236}">
                <a16:creationId xmlns:a16="http://schemas.microsoft.com/office/drawing/2014/main" id="{2924DC1E-DB38-454B-9A8A-A3368520F11F}"/>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CuadroTexto 3">
            <a:extLst>
              <a:ext uri="{FF2B5EF4-FFF2-40B4-BE49-F238E27FC236}">
                <a16:creationId xmlns:a16="http://schemas.microsoft.com/office/drawing/2014/main" id="{46BBD59C-1038-4DC8-8795-54DC05309BC0}"/>
              </a:ext>
            </a:extLst>
          </p:cNvPr>
          <p:cNvSpPr txBox="1"/>
          <p:nvPr/>
        </p:nvSpPr>
        <p:spPr>
          <a:xfrm>
            <a:off x="236214" y="1273673"/>
            <a:ext cx="10709637" cy="461665"/>
          </a:xfrm>
          <a:prstGeom prst="rect">
            <a:avLst/>
          </a:prstGeom>
          <a:noFill/>
        </p:spPr>
        <p:txBody>
          <a:bodyPr wrap="square" rtlCol="0">
            <a:spAutoFit/>
          </a:bodyPr>
          <a:lstStyle/>
          <a:p>
            <a:pPr algn="l"/>
            <a:r>
              <a:rPr lang="en-GB" sz="2400" dirty="0">
                <a:solidFill>
                  <a:schemeClr val="accent5">
                    <a:lumMod val="50000"/>
                  </a:schemeClr>
                </a:solidFill>
              </a:rPr>
              <a:t>Partner(in) </a:t>
            </a:r>
            <a:r>
              <a:rPr lang="x-none" sz="2400" dirty="0">
                <a:solidFill>
                  <a:schemeClr val="accent5">
                    <a:lumMod val="50000"/>
                  </a:schemeClr>
                </a:solidFill>
              </a:rPr>
              <a:t>A</a:t>
            </a:r>
            <a:r>
              <a:rPr lang="en-GB" sz="2400" dirty="0">
                <a:solidFill>
                  <a:schemeClr val="accent5">
                    <a:lumMod val="50000"/>
                  </a:schemeClr>
                </a:solidFill>
              </a:rPr>
              <a:t> </a:t>
            </a:r>
            <a:r>
              <a:rPr lang="en-GB" sz="2400" dirty="0" err="1">
                <a:solidFill>
                  <a:schemeClr val="accent5">
                    <a:lumMod val="50000"/>
                  </a:schemeClr>
                </a:solidFill>
              </a:rPr>
              <a:t>fängt</a:t>
            </a:r>
            <a:r>
              <a:rPr lang="en-GB" sz="2400" dirty="0">
                <a:solidFill>
                  <a:schemeClr val="accent5">
                    <a:lumMod val="50000"/>
                  </a:schemeClr>
                </a:solidFill>
              </a:rPr>
              <a:t> an, </a:t>
            </a:r>
            <a:r>
              <a:rPr lang="en-GB" sz="2400" dirty="0" err="1">
                <a:solidFill>
                  <a:schemeClr val="accent5">
                    <a:lumMod val="50000"/>
                  </a:schemeClr>
                </a:solidFill>
              </a:rPr>
              <a:t>einen</a:t>
            </a:r>
            <a:r>
              <a:rPr lang="en-GB" sz="2400" dirty="0">
                <a:solidFill>
                  <a:schemeClr val="accent5">
                    <a:lumMod val="50000"/>
                  </a:schemeClr>
                </a:solidFill>
              </a:rPr>
              <a:t> </a:t>
            </a:r>
            <a:r>
              <a:rPr lang="en-GB" sz="2400" dirty="0" err="1">
                <a:solidFill>
                  <a:schemeClr val="accent5">
                    <a:lumMod val="50000"/>
                  </a:schemeClr>
                </a:solidFill>
              </a:rPr>
              <a:t>Satz</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lesen</a:t>
            </a:r>
            <a:r>
              <a:rPr lang="en-GB" sz="2400" dirty="0">
                <a:solidFill>
                  <a:schemeClr val="accent5">
                    <a:lumMod val="50000"/>
                  </a:schemeClr>
                </a:solidFill>
              </a:rPr>
              <a:t>.</a:t>
            </a:r>
            <a:endParaRPr lang="x-none" sz="2400" dirty="0">
              <a:solidFill>
                <a:schemeClr val="accent5">
                  <a:lumMod val="50000"/>
                </a:schemeClr>
              </a:solidFill>
            </a:endParaRPr>
          </a:p>
        </p:txBody>
      </p:sp>
      <p:sp>
        <p:nvSpPr>
          <p:cNvPr id="18" name="CuadroTexto 4">
            <a:extLst>
              <a:ext uri="{FF2B5EF4-FFF2-40B4-BE49-F238E27FC236}">
                <a16:creationId xmlns:a16="http://schemas.microsoft.com/office/drawing/2014/main" id="{B79E31FB-D7EA-436E-947D-7F8A36782B99}"/>
              </a:ext>
            </a:extLst>
          </p:cNvPr>
          <p:cNvSpPr txBox="1"/>
          <p:nvPr/>
        </p:nvSpPr>
        <p:spPr>
          <a:xfrm>
            <a:off x="236214" y="1821453"/>
            <a:ext cx="11532966" cy="461665"/>
          </a:xfrm>
          <a:prstGeom prst="rect">
            <a:avLst/>
          </a:prstGeom>
          <a:noFill/>
        </p:spPr>
        <p:txBody>
          <a:bodyPr wrap="square" rtlCol="0">
            <a:spAutoFit/>
          </a:bodyPr>
          <a:lstStyle/>
          <a:p>
            <a:pPr algn="l"/>
            <a:r>
              <a:rPr lang="en-GB" sz="2400" dirty="0">
                <a:solidFill>
                  <a:schemeClr val="accent5">
                    <a:lumMod val="50000"/>
                  </a:schemeClr>
                </a:solidFill>
              </a:rPr>
              <a:t>Partner(in) B </a:t>
            </a:r>
            <a:r>
              <a:rPr lang="en-GB" sz="2400" dirty="0" err="1">
                <a:solidFill>
                  <a:schemeClr val="accent5">
                    <a:lumMod val="50000"/>
                  </a:schemeClr>
                </a:solidFill>
              </a:rPr>
              <a:t>hört</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und </a:t>
            </a:r>
            <a:r>
              <a:rPr lang="en-GB" sz="2400" dirty="0" err="1">
                <a:solidFill>
                  <a:schemeClr val="accent5">
                    <a:lumMod val="50000"/>
                  </a:schemeClr>
                </a:solidFill>
              </a:rPr>
              <a:t>sagt</a:t>
            </a:r>
            <a:r>
              <a:rPr lang="en-GB" sz="2400" dirty="0">
                <a:solidFill>
                  <a:schemeClr val="accent5">
                    <a:lumMod val="50000"/>
                  </a:schemeClr>
                </a:solidFill>
              </a:rPr>
              <a:t> das </a:t>
            </a:r>
            <a:r>
              <a:rPr lang="en-GB" sz="2400" dirty="0" err="1">
                <a:solidFill>
                  <a:schemeClr val="accent5">
                    <a:lumMod val="50000"/>
                  </a:schemeClr>
                </a:solidFill>
              </a:rPr>
              <a:t>richtige</a:t>
            </a:r>
            <a:r>
              <a:rPr lang="en-GB" sz="2400" dirty="0">
                <a:solidFill>
                  <a:schemeClr val="accent5">
                    <a:lumMod val="50000"/>
                  </a:schemeClr>
                </a:solidFill>
              </a:rPr>
              <a:t> </a:t>
            </a:r>
            <a:r>
              <a:rPr lang="en-GB" sz="2400" dirty="0" err="1">
                <a:solidFill>
                  <a:schemeClr val="accent5">
                    <a:lumMod val="50000"/>
                  </a:schemeClr>
                </a:solidFill>
              </a:rPr>
              <a:t>Satzende</a:t>
            </a:r>
            <a:r>
              <a:rPr lang="en-GB" sz="2400" dirty="0">
                <a:solidFill>
                  <a:schemeClr val="accent5">
                    <a:lumMod val="50000"/>
                  </a:schemeClr>
                </a:solidFill>
              </a:rPr>
              <a:t>.</a:t>
            </a:r>
            <a:endParaRPr lang="x-none" sz="2400" dirty="0">
              <a:solidFill>
                <a:schemeClr val="accent5">
                  <a:lumMod val="50000"/>
                </a:schemeClr>
              </a:solidFill>
            </a:endParaRPr>
          </a:p>
        </p:txBody>
      </p:sp>
      <p:sp>
        <p:nvSpPr>
          <p:cNvPr id="19" name="CuadroTexto 5">
            <a:extLst>
              <a:ext uri="{FF2B5EF4-FFF2-40B4-BE49-F238E27FC236}">
                <a16:creationId xmlns:a16="http://schemas.microsoft.com/office/drawing/2014/main" id="{80AE1D2B-6014-43F8-AF3E-B5A8988566BC}"/>
              </a:ext>
            </a:extLst>
          </p:cNvPr>
          <p:cNvSpPr txBox="1"/>
          <p:nvPr/>
        </p:nvSpPr>
        <p:spPr>
          <a:xfrm>
            <a:off x="236213" y="2369233"/>
            <a:ext cx="9222111" cy="461665"/>
          </a:xfrm>
          <a:prstGeom prst="rect">
            <a:avLst/>
          </a:prstGeom>
          <a:noFill/>
        </p:spPr>
        <p:txBody>
          <a:bodyPr wrap="square" rtlCol="0">
            <a:spAutoFit/>
          </a:bodyPr>
          <a:lstStyle/>
          <a:p>
            <a:pPr algn="l"/>
            <a:r>
              <a:rPr lang="en-GB" sz="2400" dirty="0" err="1">
                <a:solidFill>
                  <a:schemeClr val="accent5">
                    <a:lumMod val="50000"/>
                  </a:schemeClr>
                </a:solidFill>
              </a:rPr>
              <a:t>Beide</a:t>
            </a:r>
            <a:r>
              <a:rPr lang="en-GB" sz="2400" dirty="0">
                <a:solidFill>
                  <a:schemeClr val="accent5">
                    <a:lumMod val="50000"/>
                  </a:schemeClr>
                </a:solidFill>
              </a:rPr>
              <a:t> </a:t>
            </a:r>
            <a:r>
              <a:rPr lang="en-GB" sz="2400" dirty="0" err="1">
                <a:solidFill>
                  <a:schemeClr val="accent5">
                    <a:lumMod val="50000"/>
                  </a:schemeClr>
                </a:solidFill>
              </a:rPr>
              <a:t>schreiben</a:t>
            </a:r>
            <a:r>
              <a:rPr lang="en-GB" sz="2400" dirty="0">
                <a:solidFill>
                  <a:schemeClr val="accent5">
                    <a:lumMod val="50000"/>
                  </a:schemeClr>
                </a:solidFill>
              </a:rPr>
              <a:t> den </a:t>
            </a:r>
            <a:r>
              <a:rPr lang="en-GB" sz="2400" dirty="0" err="1">
                <a:solidFill>
                  <a:schemeClr val="accent5">
                    <a:lumMod val="50000"/>
                  </a:schemeClr>
                </a:solidFill>
              </a:rPr>
              <a:t>ganzen</a:t>
            </a:r>
            <a:r>
              <a:rPr lang="en-GB" sz="2400" dirty="0">
                <a:solidFill>
                  <a:schemeClr val="accent5">
                    <a:lumMod val="50000"/>
                  </a:schemeClr>
                </a:solidFill>
              </a:rPr>
              <a:t> </a:t>
            </a:r>
            <a:r>
              <a:rPr lang="en-GB" sz="2400" dirty="0" err="1">
                <a:solidFill>
                  <a:schemeClr val="accent5">
                    <a:lumMod val="50000"/>
                  </a:schemeClr>
                </a:solidFill>
              </a:rPr>
              <a:t>Satz</a:t>
            </a:r>
            <a:r>
              <a:rPr lang="en-GB" sz="2400" dirty="0">
                <a:solidFill>
                  <a:schemeClr val="accent5">
                    <a:lumMod val="50000"/>
                  </a:schemeClr>
                </a:solidFill>
              </a:rPr>
              <a:t> auf </a:t>
            </a:r>
            <a:r>
              <a:rPr lang="en-GB" sz="2400" dirty="0" err="1">
                <a:solidFill>
                  <a:schemeClr val="accent5">
                    <a:lumMod val="50000"/>
                  </a:schemeClr>
                </a:solidFill>
              </a:rPr>
              <a:t>Englisch</a:t>
            </a:r>
            <a:r>
              <a:rPr lang="en-GB" sz="2400" dirty="0">
                <a:solidFill>
                  <a:schemeClr val="accent5">
                    <a:lumMod val="50000"/>
                  </a:schemeClr>
                </a:solidFill>
              </a:rPr>
              <a:t>.</a:t>
            </a:r>
            <a:endParaRPr lang="x-none" sz="2400" dirty="0">
              <a:solidFill>
                <a:schemeClr val="accent5">
                  <a:lumMod val="50000"/>
                </a:schemeClr>
              </a:solidFill>
            </a:endParaRPr>
          </a:p>
        </p:txBody>
      </p:sp>
      <p:sp>
        <p:nvSpPr>
          <p:cNvPr id="20" name="CuadroTexto 6">
            <a:extLst>
              <a:ext uri="{FF2B5EF4-FFF2-40B4-BE49-F238E27FC236}">
                <a16:creationId xmlns:a16="http://schemas.microsoft.com/office/drawing/2014/main" id="{1718B33F-230E-4B25-9D48-058181EB87C8}"/>
              </a:ext>
            </a:extLst>
          </p:cNvPr>
          <p:cNvSpPr txBox="1"/>
          <p:nvPr/>
        </p:nvSpPr>
        <p:spPr>
          <a:xfrm>
            <a:off x="236214" y="2917012"/>
            <a:ext cx="1359668" cy="461665"/>
          </a:xfrm>
          <a:prstGeom prst="rect">
            <a:avLst/>
          </a:prstGeom>
          <a:noFill/>
        </p:spPr>
        <p:txBody>
          <a:bodyPr wrap="none" rtlCol="0">
            <a:spAutoFit/>
          </a:bodyPr>
          <a:lstStyle/>
          <a:p>
            <a:pPr algn="l"/>
            <a:r>
              <a:rPr lang="en-GB" sz="2400" dirty="0" err="1">
                <a:solidFill>
                  <a:schemeClr val="accent5">
                    <a:lumMod val="50000"/>
                  </a:schemeClr>
                </a:solidFill>
              </a:rPr>
              <a:t>Beispiel</a:t>
            </a:r>
            <a:r>
              <a:rPr lang="en-GB" sz="2400" dirty="0">
                <a:solidFill>
                  <a:schemeClr val="accent5">
                    <a:lumMod val="50000"/>
                  </a:schemeClr>
                </a:solidFill>
              </a:rPr>
              <a:t>:</a:t>
            </a:r>
            <a:endParaRPr lang="x-none" sz="2400" dirty="0">
              <a:solidFill>
                <a:schemeClr val="accent5">
                  <a:lumMod val="50000"/>
                </a:schemeClr>
              </a:solidFill>
            </a:endParaRPr>
          </a:p>
        </p:txBody>
      </p:sp>
      <p:sp>
        <p:nvSpPr>
          <p:cNvPr id="21" name="CuadroTexto 9">
            <a:extLst>
              <a:ext uri="{FF2B5EF4-FFF2-40B4-BE49-F238E27FC236}">
                <a16:creationId xmlns:a16="http://schemas.microsoft.com/office/drawing/2014/main" id="{9A08408C-AAF5-477C-96AF-23809C55577D}"/>
              </a:ext>
            </a:extLst>
          </p:cNvPr>
          <p:cNvSpPr txBox="1"/>
          <p:nvPr/>
        </p:nvSpPr>
        <p:spPr>
          <a:xfrm>
            <a:off x="269299" y="3589833"/>
            <a:ext cx="2037737" cy="461665"/>
          </a:xfrm>
          <a:prstGeom prst="rect">
            <a:avLst/>
          </a:prstGeom>
          <a:noFill/>
        </p:spPr>
        <p:txBody>
          <a:bodyPr wrap="none" rtlCol="0">
            <a:spAutoFit/>
          </a:bodyPr>
          <a:lstStyle/>
          <a:p>
            <a:pPr algn="l"/>
            <a:r>
              <a:rPr lang="en-GB" sz="2400" b="1" dirty="0">
                <a:solidFill>
                  <a:schemeClr val="accent5">
                    <a:lumMod val="50000"/>
                  </a:schemeClr>
                </a:solidFill>
              </a:rPr>
              <a:t>Partner(in) A</a:t>
            </a:r>
            <a:endParaRPr lang="x-none" sz="2400" b="1" dirty="0">
              <a:solidFill>
                <a:schemeClr val="accent5">
                  <a:lumMod val="50000"/>
                </a:schemeClr>
              </a:solidFill>
            </a:endParaRPr>
          </a:p>
        </p:txBody>
      </p:sp>
      <p:sp>
        <p:nvSpPr>
          <p:cNvPr id="22" name="CuadroTexto 10">
            <a:extLst>
              <a:ext uri="{FF2B5EF4-FFF2-40B4-BE49-F238E27FC236}">
                <a16:creationId xmlns:a16="http://schemas.microsoft.com/office/drawing/2014/main" id="{C52B0808-D3DE-478C-BBD6-E9F4CF57000E}"/>
              </a:ext>
            </a:extLst>
          </p:cNvPr>
          <p:cNvSpPr txBox="1"/>
          <p:nvPr/>
        </p:nvSpPr>
        <p:spPr>
          <a:xfrm>
            <a:off x="6141131" y="3610601"/>
            <a:ext cx="1988045" cy="461665"/>
          </a:xfrm>
          <a:prstGeom prst="rect">
            <a:avLst/>
          </a:prstGeom>
          <a:noFill/>
        </p:spPr>
        <p:txBody>
          <a:bodyPr wrap="none" rtlCol="0">
            <a:spAutoFit/>
          </a:bodyPr>
          <a:lstStyle/>
          <a:p>
            <a:r>
              <a:rPr lang="en-GB" sz="2400" b="1" dirty="0">
                <a:solidFill>
                  <a:schemeClr val="accent5">
                    <a:lumMod val="50000"/>
                  </a:schemeClr>
                </a:solidFill>
              </a:rPr>
              <a:t>Partner(in) B</a:t>
            </a:r>
            <a:endParaRPr lang="x-none" sz="2400" b="1" dirty="0">
              <a:solidFill>
                <a:schemeClr val="accent5">
                  <a:lumMod val="50000"/>
                </a:schemeClr>
              </a:solidFill>
            </a:endParaRPr>
          </a:p>
        </p:txBody>
      </p:sp>
      <p:graphicFrame>
        <p:nvGraphicFramePr>
          <p:cNvPr id="23" name="Tabla 11">
            <a:extLst>
              <a:ext uri="{FF2B5EF4-FFF2-40B4-BE49-F238E27FC236}">
                <a16:creationId xmlns:a16="http://schemas.microsoft.com/office/drawing/2014/main" id="{97E7D0A3-FDB2-4ABA-B2E9-4DFDDA11EE3D}"/>
              </a:ext>
            </a:extLst>
          </p:cNvPr>
          <p:cNvGraphicFramePr>
            <a:graphicFrameLocks noGrp="1"/>
          </p:cNvGraphicFramePr>
          <p:nvPr>
            <p:extLst>
              <p:ext uri="{D42A27DB-BD31-4B8C-83A1-F6EECF244321}">
                <p14:modId xmlns:p14="http://schemas.microsoft.com/office/powerpoint/2010/main" val="3761351071"/>
              </p:ext>
            </p:extLst>
          </p:nvPr>
        </p:nvGraphicFramePr>
        <p:xfrm>
          <a:off x="6101442" y="4262654"/>
          <a:ext cx="5721626"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r>
                        <a:rPr lang="x-none" sz="2200" b="1" dirty="0">
                          <a:solidFill>
                            <a:srgbClr val="203864"/>
                          </a:solidFill>
                        </a:rPr>
                        <a:t>1</a:t>
                      </a:r>
                    </a:p>
                  </a:txBody>
                  <a:tcPr anchor="ctr" anchorCtr="1"/>
                </a:tc>
                <a:tc>
                  <a:txBody>
                    <a:bodyPr/>
                    <a:lstStyle/>
                    <a:p>
                      <a:r>
                        <a:rPr lang="es-ES" sz="2200" b="0" dirty="0" err="1">
                          <a:solidFill>
                            <a:srgbClr val="203864"/>
                          </a:solidFill>
                        </a:rPr>
                        <a:t>haben</a:t>
                      </a:r>
                      <a:r>
                        <a:rPr lang="es-ES" sz="2200" b="0" dirty="0">
                          <a:solidFill>
                            <a:srgbClr val="203864"/>
                          </a:solidFill>
                        </a:rPr>
                        <a:t> </a:t>
                      </a:r>
                      <a:r>
                        <a:rPr lang="es-ES" sz="2200" b="0" dirty="0" err="1">
                          <a:solidFill>
                            <a:srgbClr val="203864"/>
                          </a:solidFill>
                        </a:rPr>
                        <a:t>Handynummern</a:t>
                      </a:r>
                      <a:r>
                        <a:rPr lang="es-ES" sz="2200" b="0" dirty="0">
                          <a:solidFill>
                            <a:srgbClr val="203864"/>
                          </a:solidFill>
                        </a:rPr>
                        <a:t> </a:t>
                      </a:r>
                      <a:r>
                        <a:rPr lang="es-ES" sz="2200" b="0" dirty="0" err="1">
                          <a:solidFill>
                            <a:srgbClr val="203864"/>
                          </a:solidFill>
                        </a:rPr>
                        <a:t>ins</a:t>
                      </a:r>
                      <a:r>
                        <a:rPr lang="es-ES" sz="2200" b="0" dirty="0">
                          <a:solidFill>
                            <a:srgbClr val="203864"/>
                          </a:solidFill>
                        </a:rPr>
                        <a:t> Internet </a:t>
                      </a:r>
                      <a:r>
                        <a:rPr lang="es-ES" sz="2200" b="0" dirty="0" err="1">
                          <a:solidFill>
                            <a:srgbClr val="203864"/>
                          </a:solidFill>
                        </a:rPr>
                        <a:t>gestellt</a:t>
                      </a:r>
                      <a:endParaRPr lang="es-ES" sz="2200" b="0" dirty="0">
                        <a:solidFill>
                          <a:srgbClr val="203864"/>
                        </a:solidFill>
                      </a:endParaRPr>
                    </a:p>
                  </a:txBody>
                  <a:tcPr anchor="ctr"/>
                </a:tc>
                <a:extLst>
                  <a:ext uri="{0D108BD9-81ED-4DB2-BD59-A6C34878D82A}">
                    <a16:rowId xmlns:a16="http://schemas.microsoft.com/office/drawing/2014/main" val="2055318081"/>
                  </a:ext>
                </a:extLst>
              </a:tr>
            </a:tbl>
          </a:graphicData>
        </a:graphic>
      </p:graphicFrame>
      <p:graphicFrame>
        <p:nvGraphicFramePr>
          <p:cNvPr id="24" name="Tabla 8">
            <a:extLst>
              <a:ext uri="{FF2B5EF4-FFF2-40B4-BE49-F238E27FC236}">
                <a16:creationId xmlns:a16="http://schemas.microsoft.com/office/drawing/2014/main" id="{EB191F05-AC11-4545-8553-EC4BFB73877F}"/>
              </a:ext>
            </a:extLst>
          </p:cNvPr>
          <p:cNvGraphicFramePr>
            <a:graphicFrameLocks noGrp="1"/>
          </p:cNvGraphicFramePr>
          <p:nvPr>
            <p:extLst>
              <p:ext uri="{D42A27DB-BD31-4B8C-83A1-F6EECF244321}">
                <p14:modId xmlns:p14="http://schemas.microsoft.com/office/powerpoint/2010/main" val="2094535442"/>
              </p:ext>
            </p:extLst>
          </p:nvPr>
        </p:nvGraphicFramePr>
        <p:xfrm>
          <a:off x="269298" y="4262654"/>
          <a:ext cx="5721626"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r>
                        <a:rPr lang="x-none" sz="2200" b="1" dirty="0">
                          <a:solidFill>
                            <a:srgbClr val="203864"/>
                          </a:solidFill>
                        </a:rPr>
                        <a:t>1</a:t>
                      </a:r>
                    </a:p>
                  </a:txBody>
                  <a:tcPr anchor="ctr" anchorCtr="1"/>
                </a:tc>
                <a:tc>
                  <a:txBody>
                    <a:bodyPr/>
                    <a:lstStyle/>
                    <a:p>
                      <a:r>
                        <a:rPr lang="en-GB" sz="2200" b="0" dirty="0">
                          <a:solidFill>
                            <a:srgbClr val="203864"/>
                          </a:solidFill>
                        </a:rPr>
                        <a:t>Die Hacker …</a:t>
                      </a:r>
                      <a:endParaRPr lang="es-ES" sz="2200" b="0" dirty="0">
                        <a:solidFill>
                          <a:srgbClr val="203864"/>
                        </a:solidFill>
                      </a:endParaRPr>
                    </a:p>
                  </a:txBody>
                  <a:tcPr anchor="ctr"/>
                </a:tc>
                <a:extLst>
                  <a:ext uri="{0D108BD9-81ED-4DB2-BD59-A6C34878D82A}">
                    <a16:rowId xmlns:a16="http://schemas.microsoft.com/office/drawing/2014/main" val="2055318081"/>
                  </a:ext>
                </a:extLst>
              </a:tr>
            </a:tbl>
          </a:graphicData>
        </a:graphic>
      </p:graphicFrame>
      <p:pic>
        <p:nvPicPr>
          <p:cNvPr id="26" name="Imagen 14">
            <a:extLst>
              <a:ext uri="{FF2B5EF4-FFF2-40B4-BE49-F238E27FC236}">
                <a16:creationId xmlns:a16="http://schemas.microsoft.com/office/drawing/2014/main" id="{35A02AB7-C4E3-4BC3-8D99-01C414F021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298" y="5270411"/>
            <a:ext cx="1233251" cy="982254"/>
          </a:xfrm>
          <a:prstGeom prst="rect">
            <a:avLst/>
          </a:prstGeom>
        </p:spPr>
      </p:pic>
      <p:sp>
        <p:nvSpPr>
          <p:cNvPr id="27" name="TextBox 26">
            <a:extLst>
              <a:ext uri="{FF2B5EF4-FFF2-40B4-BE49-F238E27FC236}">
                <a16:creationId xmlns:a16="http://schemas.microsoft.com/office/drawing/2014/main" id="{D4C75089-408C-4D26-B713-59E75C5A86FD}"/>
              </a:ext>
            </a:extLst>
          </p:cNvPr>
          <p:cNvSpPr txBox="1"/>
          <p:nvPr/>
        </p:nvSpPr>
        <p:spPr>
          <a:xfrm>
            <a:off x="1728352" y="5558479"/>
            <a:ext cx="9894688" cy="461665"/>
          </a:xfrm>
          <a:prstGeom prst="rect">
            <a:avLst/>
          </a:prstGeom>
          <a:noFill/>
        </p:spPr>
        <p:txBody>
          <a:bodyPr wrap="square" rtlCol="0">
            <a:spAutoFit/>
          </a:bodyPr>
          <a:lstStyle/>
          <a:p>
            <a:pPr algn="l"/>
            <a:r>
              <a:rPr lang="en-GB" sz="2400" dirty="0">
                <a:solidFill>
                  <a:schemeClr val="accent5">
                    <a:lumMod val="50000"/>
                  </a:schemeClr>
                </a:solidFill>
              </a:rPr>
              <a:t>The hackers put mobile phone numbers on(to) the internet.</a:t>
            </a:r>
          </a:p>
        </p:txBody>
      </p:sp>
      <p:pic>
        <p:nvPicPr>
          <p:cNvPr id="7170" name="Picture 2" descr="Hacker, Cartoon Character, Idea, Information Security">
            <a:extLst>
              <a:ext uri="{FF2B5EF4-FFF2-40B4-BE49-F238E27FC236}">
                <a16:creationId xmlns:a16="http://schemas.microsoft.com/office/drawing/2014/main" id="{4786995E-29C3-4984-9C3B-65FB51A7C3B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7778" r="91528">
                        <a14:foregroundMark x1="7778" y1="20972" x2="7778" y2="20972"/>
                        <a14:foregroundMark x1="91528" y1="76389" x2="91528" y2="76389"/>
                        <a14:foregroundMark x1="71667" y1="31528" x2="71667" y2="31528"/>
                        <a14:foregroundMark x1="71667" y1="31528" x2="71667" y2="31528"/>
                        <a14:backgroundMark x1="66111" y1="23194" x2="66111" y2="23194"/>
                        <a14:backgroundMark x1="76528" y1="30972" x2="76528" y2="30972"/>
                        <a14:backgroundMark x1="76528" y1="30972" x2="76528" y2="3097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30017" y="837856"/>
            <a:ext cx="3293051" cy="329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43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4" y="493873"/>
            <a:ext cx="10515600" cy="1325563"/>
          </a:xfrm>
        </p:spPr>
        <p:txBody>
          <a:bodyPr>
            <a:noAutofit/>
          </a:bodyPr>
          <a:lstStyle/>
          <a:p>
            <a:r>
              <a:rPr lang="en-GB" sz="20000" b="1" dirty="0" err="1">
                <a:solidFill>
                  <a:srgbClr val="FFCC00"/>
                </a:solidFill>
              </a:rPr>
              <a:t>ch</a:t>
            </a:r>
            <a:endParaRPr lang="en-GB" sz="20000" b="1" dirty="0"/>
          </a:p>
        </p:txBody>
      </p:sp>
      <p:pic>
        <p:nvPicPr>
          <p:cNvPr id="5" name="Picture 4" descr="open boo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4691" y="1060227"/>
            <a:ext cx="3302617" cy="3082443"/>
          </a:xfrm>
          <a:prstGeom prst="rect">
            <a:avLst/>
          </a:prstGeom>
        </p:spPr>
      </p:pic>
      <p:sp>
        <p:nvSpPr>
          <p:cNvPr id="3" name="Rectangle 2"/>
          <p:cNvSpPr/>
          <p:nvPr/>
        </p:nvSpPr>
        <p:spPr>
          <a:xfrm>
            <a:off x="4127352" y="4403534"/>
            <a:ext cx="393729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326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Bu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29400" cy="707849"/>
          </a:xfrm>
        </p:spPr>
        <p:txBody>
          <a:bodyPr>
            <a:normAutofit/>
          </a:bodyPr>
          <a:lstStyle/>
          <a:p>
            <a:r>
              <a:rPr lang="en-GB" sz="3600" b="1" dirty="0" err="1">
                <a:solidFill>
                  <a:schemeClr val="bg1"/>
                </a:solidFill>
              </a:rPr>
              <a:t>Rollenkarten</a:t>
            </a:r>
            <a:endParaRPr lang="en-GB" sz="3600" b="1" dirty="0">
              <a:solidFill>
                <a:schemeClr val="bg1"/>
              </a:solidFill>
            </a:endParaRPr>
          </a:p>
        </p:txBody>
      </p:sp>
      <p:sp>
        <p:nvSpPr>
          <p:cNvPr id="2" name="Rounded Rectangle 11">
            <a:extLst>
              <a:ext uri="{FF2B5EF4-FFF2-40B4-BE49-F238E27FC236}">
                <a16:creationId xmlns:a16="http://schemas.microsoft.com/office/drawing/2014/main" id="{14559055-BCED-4D8C-9CE1-033BCFC2A7C6}"/>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Rounded Corners 41">
            <a:extLst>
              <a:ext uri="{FF2B5EF4-FFF2-40B4-BE49-F238E27FC236}">
                <a16:creationId xmlns:a16="http://schemas.microsoft.com/office/drawing/2014/main" id="{B74A8D91-1849-4C71-B4E4-889522B54F76}"/>
              </a:ext>
            </a:extLst>
          </p:cNvPr>
          <p:cNvSpPr/>
          <p:nvPr/>
        </p:nvSpPr>
        <p:spPr>
          <a:xfrm>
            <a:off x="232799" y="4011866"/>
            <a:ext cx="4824109" cy="2169295"/>
          </a:xfrm>
          <a:prstGeom prst="roundRect">
            <a:avLst/>
          </a:prstGeom>
          <a:solidFill>
            <a:srgbClr val="FFE8CB"/>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sz="2200" dirty="0">
                <a:solidFill>
                  <a:schemeClr val="accent5">
                    <a:lumMod val="50000"/>
                  </a:schemeClr>
                </a:solidFill>
              </a:rPr>
              <a:t>Die Hacker …</a:t>
            </a:r>
          </a:p>
          <a:p>
            <a:pPr>
              <a:lnSpc>
                <a:spcPct val="150000"/>
              </a:lnSpc>
            </a:pPr>
            <a:r>
              <a:rPr lang="en-GB" sz="2200" dirty="0">
                <a:solidFill>
                  <a:schemeClr val="accent5">
                    <a:lumMod val="50000"/>
                  </a:schemeClr>
                </a:solidFill>
              </a:rPr>
              <a:t>Die </a:t>
            </a:r>
            <a:r>
              <a:rPr lang="en-GB" sz="2200" dirty="0" err="1">
                <a:solidFill>
                  <a:schemeClr val="accent5">
                    <a:lumMod val="50000"/>
                  </a:schemeClr>
                </a:solidFill>
              </a:rPr>
              <a:t>Politiker</a:t>
            </a:r>
            <a:r>
              <a:rPr lang="en-GB" sz="2200" dirty="0">
                <a:solidFill>
                  <a:schemeClr val="accent5">
                    <a:lumMod val="50000"/>
                  </a:schemeClr>
                </a:solidFill>
              </a:rPr>
              <a:t> …</a:t>
            </a:r>
          </a:p>
          <a:p>
            <a:pPr>
              <a:lnSpc>
                <a:spcPct val="150000"/>
              </a:lnSpc>
            </a:pPr>
            <a:r>
              <a:rPr lang="en-GB" sz="2200" dirty="0">
                <a:solidFill>
                  <a:schemeClr val="accent5">
                    <a:lumMod val="50000"/>
                  </a:schemeClr>
                </a:solidFill>
              </a:rPr>
              <a:t>Die </a:t>
            </a:r>
            <a:r>
              <a:rPr lang="en-GB" sz="2200" dirty="0" err="1">
                <a:solidFill>
                  <a:schemeClr val="accent5">
                    <a:lumMod val="50000"/>
                  </a:schemeClr>
                </a:solidFill>
              </a:rPr>
              <a:t>Quellen</a:t>
            </a:r>
            <a:r>
              <a:rPr lang="en-GB" sz="2200" dirty="0">
                <a:solidFill>
                  <a:schemeClr val="accent5">
                    <a:lumMod val="50000"/>
                  </a:schemeClr>
                </a:solidFill>
              </a:rPr>
              <a:t> …</a:t>
            </a:r>
          </a:p>
          <a:p>
            <a:pPr>
              <a:lnSpc>
                <a:spcPct val="150000"/>
              </a:lnSpc>
            </a:pPr>
            <a:r>
              <a:rPr lang="de-DE" sz="2200" dirty="0">
                <a:solidFill>
                  <a:schemeClr val="accent5">
                    <a:lumMod val="50000"/>
                  </a:schemeClr>
                </a:solidFill>
              </a:rPr>
              <a:t>Wir ...</a:t>
            </a:r>
            <a:endParaRPr lang="fr-FR" sz="2200" dirty="0">
              <a:solidFill>
                <a:schemeClr val="accent5">
                  <a:lumMod val="50000"/>
                </a:schemeClr>
              </a:solidFill>
            </a:endParaRPr>
          </a:p>
        </p:txBody>
      </p:sp>
      <p:sp>
        <p:nvSpPr>
          <p:cNvPr id="52" name="Rectangle: Rounded Corners 51">
            <a:extLst>
              <a:ext uri="{FF2B5EF4-FFF2-40B4-BE49-F238E27FC236}">
                <a16:creationId xmlns:a16="http://schemas.microsoft.com/office/drawing/2014/main" id="{8EB23E86-ED21-46E3-B5F8-1ADD6E55F354}"/>
              </a:ext>
            </a:extLst>
          </p:cNvPr>
          <p:cNvSpPr/>
          <p:nvPr/>
        </p:nvSpPr>
        <p:spPr>
          <a:xfrm>
            <a:off x="5152000" y="1326546"/>
            <a:ext cx="6807200" cy="2169295"/>
          </a:xfrm>
          <a:prstGeom prst="roundRect">
            <a:avLst/>
          </a:prstGeom>
          <a:solidFill>
            <a:srgbClr val="FFE8CB"/>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nSpc>
                <a:spcPct val="150000"/>
              </a:lnSpc>
            </a:pPr>
            <a:r>
              <a:rPr lang="en-GB" sz="2200" dirty="0">
                <a:solidFill>
                  <a:schemeClr val="accent5">
                    <a:lumMod val="50000"/>
                  </a:schemeClr>
                </a:solidFill>
              </a:rPr>
              <a:t>… </a:t>
            </a:r>
            <a:r>
              <a:rPr lang="en-GB" sz="2200" dirty="0" err="1">
                <a:solidFill>
                  <a:schemeClr val="accent5">
                    <a:lumMod val="50000"/>
                  </a:schemeClr>
                </a:solidFill>
              </a:rPr>
              <a:t>haben</a:t>
            </a:r>
            <a:r>
              <a:rPr lang="en-GB" sz="2200" dirty="0">
                <a:solidFill>
                  <a:schemeClr val="accent5">
                    <a:lumMod val="50000"/>
                  </a:schemeClr>
                </a:solidFill>
              </a:rPr>
              <a:t> </a:t>
            </a:r>
            <a:r>
              <a:rPr lang="de-DE" sz="2200" dirty="0">
                <a:solidFill>
                  <a:schemeClr val="accent5">
                    <a:lumMod val="50000"/>
                  </a:schemeClr>
                </a:solidFill>
              </a:rPr>
              <a:t>persönliche Daten ins Internet gestellt.</a:t>
            </a:r>
          </a:p>
          <a:p>
            <a:pPr>
              <a:lnSpc>
                <a:spcPct val="150000"/>
              </a:lnSpc>
            </a:pPr>
            <a:r>
              <a:rPr lang="en-GB" sz="2200" dirty="0">
                <a:solidFill>
                  <a:schemeClr val="accent5">
                    <a:lumMod val="50000"/>
                  </a:schemeClr>
                </a:solidFill>
              </a:rPr>
              <a:t>… </a:t>
            </a:r>
            <a:r>
              <a:rPr lang="en-GB" sz="2200" dirty="0" err="1">
                <a:solidFill>
                  <a:schemeClr val="accent5">
                    <a:lumMod val="50000"/>
                  </a:schemeClr>
                </a:solidFill>
              </a:rPr>
              <a:t>sagen</a:t>
            </a:r>
            <a:r>
              <a:rPr lang="en-GB" sz="2200" dirty="0">
                <a:solidFill>
                  <a:schemeClr val="accent5">
                    <a:lumMod val="50000"/>
                  </a:schemeClr>
                </a:solidFill>
              </a:rPr>
              <a:t>, </a:t>
            </a:r>
            <a:r>
              <a:rPr lang="en-GB" sz="2200" dirty="0" err="1">
                <a:solidFill>
                  <a:schemeClr val="accent5">
                    <a:lumMod val="50000"/>
                  </a:schemeClr>
                </a:solidFill>
              </a:rPr>
              <a:t>dass</a:t>
            </a:r>
            <a:r>
              <a:rPr lang="en-GB" sz="2200" dirty="0">
                <a:solidFill>
                  <a:schemeClr val="accent5">
                    <a:lumMod val="50000"/>
                  </a:schemeClr>
                </a:solidFill>
              </a:rPr>
              <a:t> die </a:t>
            </a:r>
            <a:r>
              <a:rPr lang="en-GB" sz="2200" dirty="0" err="1">
                <a:solidFill>
                  <a:schemeClr val="accent5">
                    <a:lumMod val="50000"/>
                  </a:schemeClr>
                </a:solidFill>
              </a:rPr>
              <a:t>Geschichte</a:t>
            </a:r>
            <a:r>
              <a:rPr lang="en-GB" sz="2200" dirty="0">
                <a:solidFill>
                  <a:schemeClr val="accent5">
                    <a:lumMod val="50000"/>
                  </a:schemeClr>
                </a:solidFill>
              </a:rPr>
              <a:t> </a:t>
            </a:r>
            <a:r>
              <a:rPr lang="en-GB" sz="2200" dirty="0" err="1">
                <a:solidFill>
                  <a:schemeClr val="accent5">
                    <a:lumMod val="50000"/>
                  </a:schemeClr>
                </a:solidFill>
              </a:rPr>
              <a:t>wahr</a:t>
            </a:r>
            <a:r>
              <a:rPr lang="en-GB" sz="2200" dirty="0">
                <a:solidFill>
                  <a:schemeClr val="accent5">
                    <a:lumMod val="50000"/>
                  </a:schemeClr>
                </a:solidFill>
              </a:rPr>
              <a:t> </a:t>
            </a:r>
            <a:r>
              <a:rPr lang="en-GB" sz="2200" dirty="0" err="1">
                <a:solidFill>
                  <a:schemeClr val="accent5">
                    <a:lumMod val="50000"/>
                  </a:schemeClr>
                </a:solidFill>
              </a:rPr>
              <a:t>ist</a:t>
            </a:r>
            <a:r>
              <a:rPr lang="en-GB" sz="2200" dirty="0">
                <a:solidFill>
                  <a:schemeClr val="accent5">
                    <a:lumMod val="50000"/>
                  </a:schemeClr>
                </a:solidFill>
              </a:rPr>
              <a:t>.</a:t>
            </a:r>
            <a:endParaRPr lang="fr-FR" sz="2200" dirty="0">
              <a:solidFill>
                <a:schemeClr val="accent5">
                  <a:lumMod val="50000"/>
                </a:schemeClr>
              </a:solidFill>
            </a:endParaRPr>
          </a:p>
          <a:p>
            <a:pPr>
              <a:lnSpc>
                <a:spcPct val="150000"/>
              </a:lnSpc>
            </a:pPr>
            <a:r>
              <a:rPr lang="fr-FR" sz="2200" dirty="0">
                <a:solidFill>
                  <a:schemeClr val="accent5">
                    <a:lumMod val="50000"/>
                  </a:schemeClr>
                </a:solidFill>
              </a:rPr>
              <a:t>… </a:t>
            </a:r>
            <a:r>
              <a:rPr lang="en-GB" sz="2200" dirty="0" err="1">
                <a:solidFill>
                  <a:schemeClr val="accent5">
                    <a:lumMod val="50000"/>
                  </a:schemeClr>
                </a:solidFill>
              </a:rPr>
              <a:t>wissen</a:t>
            </a:r>
            <a:r>
              <a:rPr lang="en-GB" sz="2200" dirty="0">
                <a:solidFill>
                  <a:schemeClr val="accent5">
                    <a:lumMod val="50000"/>
                  </a:schemeClr>
                </a:solidFill>
              </a:rPr>
              <a:t> </a:t>
            </a:r>
            <a:r>
              <a:rPr lang="en-GB" sz="2200" dirty="0" err="1">
                <a:solidFill>
                  <a:schemeClr val="accent5">
                    <a:lumMod val="50000"/>
                  </a:schemeClr>
                </a:solidFill>
              </a:rPr>
              <a:t>nicht</a:t>
            </a:r>
            <a:r>
              <a:rPr lang="en-GB" sz="2200" dirty="0">
                <a:solidFill>
                  <a:schemeClr val="accent5">
                    <a:lumMod val="50000"/>
                  </a:schemeClr>
                </a:solidFill>
              </a:rPr>
              <a:t>, </a:t>
            </a:r>
            <a:r>
              <a:rPr lang="fr-FR" sz="2200" dirty="0" err="1">
                <a:solidFill>
                  <a:schemeClr val="accent5">
                    <a:lumMod val="50000"/>
                  </a:schemeClr>
                </a:solidFill>
              </a:rPr>
              <a:t>wer</a:t>
            </a:r>
            <a:r>
              <a:rPr lang="fr-FR" sz="2200" dirty="0">
                <a:solidFill>
                  <a:schemeClr val="accent5">
                    <a:lumMod val="50000"/>
                  </a:schemeClr>
                </a:solidFill>
              </a:rPr>
              <a:t> die Hacker </a:t>
            </a:r>
            <a:r>
              <a:rPr lang="fr-FR" sz="2200" dirty="0" err="1">
                <a:solidFill>
                  <a:schemeClr val="accent5">
                    <a:lumMod val="50000"/>
                  </a:schemeClr>
                </a:solidFill>
              </a:rPr>
              <a:t>sind</a:t>
            </a:r>
            <a:r>
              <a:rPr lang="fr-FR" sz="2200" dirty="0">
                <a:solidFill>
                  <a:schemeClr val="accent5">
                    <a:lumMod val="50000"/>
                  </a:schemeClr>
                </a:solidFill>
              </a:rPr>
              <a:t>.</a:t>
            </a:r>
          </a:p>
          <a:p>
            <a:pPr>
              <a:lnSpc>
                <a:spcPct val="150000"/>
              </a:lnSpc>
            </a:pPr>
            <a:r>
              <a:rPr lang="en-GB" sz="2200" dirty="0">
                <a:solidFill>
                  <a:schemeClr val="accent5">
                    <a:lumMod val="50000"/>
                  </a:schemeClr>
                </a:solidFill>
              </a:rPr>
              <a:t>… </a:t>
            </a:r>
            <a:r>
              <a:rPr lang="fr-FR" sz="2200" dirty="0" err="1">
                <a:solidFill>
                  <a:schemeClr val="accent5">
                    <a:lumMod val="50000"/>
                  </a:schemeClr>
                </a:solidFill>
              </a:rPr>
              <a:t>geh</a:t>
            </a:r>
            <a:r>
              <a:rPr lang="de-DE" sz="2200" dirty="0">
                <a:solidFill>
                  <a:schemeClr val="accent5">
                    <a:lumMod val="50000"/>
                  </a:schemeClr>
                </a:solidFill>
              </a:rPr>
              <a:t>ören vielen Parteien.</a:t>
            </a:r>
          </a:p>
        </p:txBody>
      </p:sp>
      <p:sp>
        <p:nvSpPr>
          <p:cNvPr id="60" name="Rectangle: Rounded Corners 59">
            <a:extLst>
              <a:ext uri="{FF2B5EF4-FFF2-40B4-BE49-F238E27FC236}">
                <a16:creationId xmlns:a16="http://schemas.microsoft.com/office/drawing/2014/main" id="{174D70FC-5E93-464B-9A50-BB38D59CCA74}"/>
              </a:ext>
            </a:extLst>
          </p:cNvPr>
          <p:cNvSpPr/>
          <p:nvPr/>
        </p:nvSpPr>
        <p:spPr>
          <a:xfrm>
            <a:off x="232800" y="1326546"/>
            <a:ext cx="4824109" cy="2169295"/>
          </a:xfrm>
          <a:prstGeom prst="roundRect">
            <a:avLst/>
          </a:prstGeom>
          <a:solidFill>
            <a:srgbClr val="FFE8CB"/>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nSpc>
                <a:spcPct val="150000"/>
              </a:lnSpc>
            </a:pPr>
            <a:r>
              <a:rPr lang="en-GB" sz="2200" dirty="0" err="1">
                <a:solidFill>
                  <a:schemeClr val="accent5">
                    <a:lumMod val="50000"/>
                  </a:schemeClr>
                </a:solidFill>
              </a:rPr>
              <a:t>Til</a:t>
            </a:r>
            <a:r>
              <a:rPr lang="en-GB" sz="2200" dirty="0">
                <a:solidFill>
                  <a:schemeClr val="accent5">
                    <a:lumMod val="50000"/>
                  </a:schemeClr>
                </a:solidFill>
              </a:rPr>
              <a:t> Schweiger und Oliver </a:t>
            </a:r>
            <a:r>
              <a:rPr lang="en-GB" sz="2200" dirty="0" err="1">
                <a:solidFill>
                  <a:schemeClr val="accent5">
                    <a:lumMod val="50000"/>
                  </a:schemeClr>
                </a:solidFill>
              </a:rPr>
              <a:t>Welke</a:t>
            </a:r>
            <a:r>
              <a:rPr lang="en-GB" sz="2200" dirty="0">
                <a:solidFill>
                  <a:schemeClr val="accent5">
                    <a:lumMod val="50000"/>
                  </a:schemeClr>
                </a:solidFill>
              </a:rPr>
              <a:t> …</a:t>
            </a:r>
          </a:p>
          <a:p>
            <a:pPr>
              <a:lnSpc>
                <a:spcPct val="150000"/>
              </a:lnSpc>
            </a:pPr>
            <a:r>
              <a:rPr lang="en-GB" sz="2200" dirty="0">
                <a:solidFill>
                  <a:schemeClr val="accent5">
                    <a:lumMod val="50000"/>
                  </a:schemeClr>
                </a:solidFill>
              </a:rPr>
              <a:t>Die </a:t>
            </a:r>
            <a:r>
              <a:rPr lang="en-GB" sz="2200" dirty="0" err="1">
                <a:solidFill>
                  <a:schemeClr val="accent5">
                    <a:lumMod val="50000"/>
                  </a:schemeClr>
                </a:solidFill>
              </a:rPr>
              <a:t>Fotos</a:t>
            </a:r>
            <a:r>
              <a:rPr lang="en-GB" sz="2200" dirty="0">
                <a:solidFill>
                  <a:schemeClr val="accent5">
                    <a:lumMod val="50000"/>
                  </a:schemeClr>
                </a:solidFill>
              </a:rPr>
              <a:t> …</a:t>
            </a:r>
          </a:p>
          <a:p>
            <a:pPr>
              <a:lnSpc>
                <a:spcPct val="150000"/>
              </a:lnSpc>
            </a:pPr>
            <a:r>
              <a:rPr lang="en-GB" sz="2200" dirty="0">
                <a:solidFill>
                  <a:schemeClr val="accent5">
                    <a:lumMod val="50000"/>
                  </a:schemeClr>
                </a:solidFill>
              </a:rPr>
              <a:t>Die Hacker …</a:t>
            </a:r>
          </a:p>
          <a:p>
            <a:pPr>
              <a:lnSpc>
                <a:spcPct val="150000"/>
              </a:lnSpc>
            </a:pPr>
            <a:r>
              <a:rPr lang="en-GB" sz="2200" dirty="0">
                <a:solidFill>
                  <a:schemeClr val="accent5">
                    <a:lumMod val="50000"/>
                  </a:schemeClr>
                </a:solidFill>
              </a:rPr>
              <a:t>Alle …</a:t>
            </a:r>
            <a:endParaRPr lang="de-DE" sz="2200" dirty="0">
              <a:solidFill>
                <a:schemeClr val="accent5">
                  <a:lumMod val="50000"/>
                </a:schemeClr>
              </a:solidFill>
            </a:endParaRPr>
          </a:p>
        </p:txBody>
      </p:sp>
      <p:sp>
        <p:nvSpPr>
          <p:cNvPr id="62" name="Rectangle: Rounded Corners 61">
            <a:extLst>
              <a:ext uri="{FF2B5EF4-FFF2-40B4-BE49-F238E27FC236}">
                <a16:creationId xmlns:a16="http://schemas.microsoft.com/office/drawing/2014/main" id="{4B65B294-7912-4D8C-BDD8-B8D59041AD3D}"/>
              </a:ext>
            </a:extLst>
          </p:cNvPr>
          <p:cNvSpPr/>
          <p:nvPr/>
        </p:nvSpPr>
        <p:spPr>
          <a:xfrm>
            <a:off x="5152000" y="4011867"/>
            <a:ext cx="6807200" cy="2169295"/>
          </a:xfrm>
          <a:prstGeom prst="roundRect">
            <a:avLst/>
          </a:prstGeom>
          <a:solidFill>
            <a:srgbClr val="FFE8CB"/>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sz="2200" dirty="0">
                <a:solidFill>
                  <a:schemeClr val="accent5">
                    <a:lumMod val="50000"/>
                  </a:schemeClr>
                </a:solidFill>
              </a:rPr>
              <a:t>… </a:t>
            </a:r>
            <a:r>
              <a:rPr lang="fr-FR" sz="2200" dirty="0" err="1">
                <a:solidFill>
                  <a:schemeClr val="accent5">
                    <a:lumMod val="50000"/>
                  </a:schemeClr>
                </a:solidFill>
              </a:rPr>
              <a:t>geh</a:t>
            </a:r>
            <a:r>
              <a:rPr lang="de-DE" sz="2200" dirty="0">
                <a:solidFill>
                  <a:schemeClr val="accent5">
                    <a:lumMod val="50000"/>
                  </a:schemeClr>
                </a:solidFill>
              </a:rPr>
              <a:t>ören hunderten Politikern und Künstlern. </a:t>
            </a:r>
          </a:p>
          <a:p>
            <a:pPr>
              <a:lnSpc>
                <a:spcPct val="150000"/>
              </a:lnSpc>
            </a:pPr>
            <a:r>
              <a:rPr lang="en-GB" sz="2200" dirty="0">
                <a:solidFill>
                  <a:schemeClr val="accent5">
                    <a:lumMod val="50000"/>
                  </a:schemeClr>
                </a:solidFill>
              </a:rPr>
              <a:t>… k</a:t>
            </a:r>
            <a:r>
              <a:rPr lang="de-DE" sz="2200" dirty="0">
                <a:solidFill>
                  <a:schemeClr val="accent5">
                    <a:lumMod val="50000"/>
                  </a:schemeClr>
                </a:solidFill>
              </a:rPr>
              <a:t>önnen </a:t>
            </a:r>
            <a:r>
              <a:rPr lang="en-GB" sz="2200" dirty="0" err="1">
                <a:solidFill>
                  <a:schemeClr val="accent5">
                    <a:lumMod val="50000"/>
                  </a:schemeClr>
                </a:solidFill>
              </a:rPr>
              <a:t>jetzt</a:t>
            </a:r>
            <a:r>
              <a:rPr lang="en-GB" sz="2200" dirty="0">
                <a:solidFill>
                  <a:schemeClr val="accent5">
                    <a:lumMod val="50000"/>
                  </a:schemeClr>
                </a:solidFill>
              </a:rPr>
              <a:t> die </a:t>
            </a:r>
            <a:r>
              <a:rPr lang="en-GB" sz="2200" dirty="0" err="1">
                <a:solidFill>
                  <a:schemeClr val="accent5">
                    <a:lumMod val="50000"/>
                  </a:schemeClr>
                </a:solidFill>
              </a:rPr>
              <a:t>Daten</a:t>
            </a:r>
            <a:r>
              <a:rPr lang="en-GB" sz="2200" dirty="0">
                <a:solidFill>
                  <a:schemeClr val="accent5">
                    <a:lumMod val="50000"/>
                  </a:schemeClr>
                </a:solidFill>
              </a:rPr>
              <a:t> </a:t>
            </a:r>
            <a:r>
              <a:rPr lang="en-GB" sz="2200" dirty="0" err="1">
                <a:solidFill>
                  <a:schemeClr val="accent5">
                    <a:lumMod val="50000"/>
                  </a:schemeClr>
                </a:solidFill>
              </a:rPr>
              <a:t>im</a:t>
            </a:r>
            <a:r>
              <a:rPr lang="en-GB" sz="2200" dirty="0">
                <a:solidFill>
                  <a:schemeClr val="accent5">
                    <a:lumMod val="50000"/>
                  </a:schemeClr>
                </a:solidFill>
              </a:rPr>
              <a:t> Internet </a:t>
            </a:r>
            <a:r>
              <a:rPr lang="en-GB" sz="2200" dirty="0" err="1">
                <a:solidFill>
                  <a:schemeClr val="accent5">
                    <a:lumMod val="50000"/>
                  </a:schemeClr>
                </a:solidFill>
              </a:rPr>
              <a:t>finden</a:t>
            </a:r>
            <a:r>
              <a:rPr lang="en-GB" sz="2200" dirty="0">
                <a:solidFill>
                  <a:schemeClr val="accent5">
                    <a:lumMod val="50000"/>
                  </a:schemeClr>
                </a:solidFill>
              </a:rPr>
              <a:t>.</a:t>
            </a:r>
          </a:p>
          <a:p>
            <a:pPr>
              <a:lnSpc>
                <a:spcPct val="150000"/>
              </a:lnSpc>
            </a:pPr>
            <a:r>
              <a:rPr lang="en-GB" sz="2200" dirty="0">
                <a:solidFill>
                  <a:schemeClr val="accent5">
                    <a:lumMod val="50000"/>
                  </a:schemeClr>
                </a:solidFill>
              </a:rPr>
              <a:t>… </a:t>
            </a:r>
            <a:r>
              <a:rPr lang="en-GB" sz="2200" dirty="0" err="1">
                <a:solidFill>
                  <a:schemeClr val="accent5">
                    <a:lumMod val="50000"/>
                  </a:schemeClr>
                </a:solidFill>
              </a:rPr>
              <a:t>sind</a:t>
            </a:r>
            <a:r>
              <a:rPr lang="en-GB" sz="2200" dirty="0">
                <a:solidFill>
                  <a:schemeClr val="accent5">
                    <a:lumMod val="50000"/>
                  </a:schemeClr>
                </a:solidFill>
              </a:rPr>
              <a:t> deutsche </a:t>
            </a:r>
            <a:r>
              <a:rPr lang="en-GB" sz="2200" dirty="0" err="1">
                <a:solidFill>
                  <a:schemeClr val="accent5">
                    <a:lumMod val="50000"/>
                  </a:schemeClr>
                </a:solidFill>
              </a:rPr>
              <a:t>Schauspieler</a:t>
            </a:r>
            <a:r>
              <a:rPr lang="en-GB" sz="2200" dirty="0">
                <a:solidFill>
                  <a:schemeClr val="accent5">
                    <a:lumMod val="50000"/>
                  </a:schemeClr>
                </a:solidFill>
              </a:rPr>
              <a:t>.</a:t>
            </a:r>
          </a:p>
          <a:p>
            <a:pPr>
              <a:lnSpc>
                <a:spcPct val="150000"/>
              </a:lnSpc>
            </a:pPr>
            <a:r>
              <a:rPr lang="fr-FR" sz="2200" dirty="0">
                <a:solidFill>
                  <a:schemeClr val="accent5">
                    <a:lumMod val="50000"/>
                  </a:schemeClr>
                </a:solidFill>
              </a:rPr>
              <a:t>… </a:t>
            </a:r>
            <a:r>
              <a:rPr lang="en-GB" sz="2200" dirty="0" err="1">
                <a:solidFill>
                  <a:schemeClr val="accent5">
                    <a:lumMod val="50000"/>
                  </a:schemeClr>
                </a:solidFill>
              </a:rPr>
              <a:t>haben</a:t>
            </a:r>
            <a:r>
              <a:rPr lang="en-GB" sz="2200" dirty="0">
                <a:solidFill>
                  <a:schemeClr val="accent5">
                    <a:lumMod val="50000"/>
                  </a:schemeClr>
                </a:solidFill>
              </a:rPr>
              <a:t> </a:t>
            </a:r>
            <a:r>
              <a:rPr lang="en-GB" sz="2200" dirty="0" err="1">
                <a:solidFill>
                  <a:schemeClr val="accent5">
                    <a:lumMod val="50000"/>
                  </a:schemeClr>
                </a:solidFill>
              </a:rPr>
              <a:t>Computernetze</a:t>
            </a:r>
            <a:r>
              <a:rPr lang="en-GB" sz="2200" dirty="0">
                <a:solidFill>
                  <a:schemeClr val="accent5">
                    <a:lumMod val="50000"/>
                  </a:schemeClr>
                </a:solidFill>
              </a:rPr>
              <a:t> </a:t>
            </a:r>
            <a:r>
              <a:rPr lang="en-GB" sz="2200" dirty="0" err="1">
                <a:solidFill>
                  <a:schemeClr val="accent5">
                    <a:lumMod val="50000"/>
                  </a:schemeClr>
                </a:solidFill>
              </a:rPr>
              <a:t>angegriffen</a:t>
            </a:r>
            <a:r>
              <a:rPr lang="en-GB" sz="2200" dirty="0">
                <a:solidFill>
                  <a:schemeClr val="accent5">
                    <a:lumMod val="50000"/>
                  </a:schemeClr>
                </a:solidFill>
              </a:rPr>
              <a:t>.</a:t>
            </a:r>
            <a:endParaRPr lang="fr-FR" sz="2200" dirty="0">
              <a:solidFill>
                <a:schemeClr val="accent5">
                  <a:lumMod val="50000"/>
                </a:schemeClr>
              </a:solidFill>
            </a:endParaRPr>
          </a:p>
        </p:txBody>
      </p:sp>
      <p:cxnSp>
        <p:nvCxnSpPr>
          <p:cNvPr id="63" name="Straight Connector 62">
            <a:extLst>
              <a:ext uri="{FF2B5EF4-FFF2-40B4-BE49-F238E27FC236}">
                <a16:creationId xmlns:a16="http://schemas.microsoft.com/office/drawing/2014/main" id="{9958CEC7-FF0E-4C05-8FED-9153EA6C9862}"/>
              </a:ext>
            </a:extLst>
          </p:cNvPr>
          <p:cNvCxnSpPr/>
          <p:nvPr/>
        </p:nvCxnSpPr>
        <p:spPr>
          <a:xfrm>
            <a:off x="481584" y="3739266"/>
            <a:ext cx="11228832" cy="29175"/>
          </a:xfrm>
          <a:prstGeom prst="line">
            <a:avLst/>
          </a:prstGeom>
          <a:ln w="38100">
            <a:solidFill>
              <a:srgbClr val="DAA520"/>
            </a:solidFill>
            <a:prstDash val="sysDash"/>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AAFCF2F2-DB2D-4D24-BBBD-964619B6D8E2}"/>
              </a:ext>
            </a:extLst>
          </p:cNvPr>
          <p:cNvSpPr txBox="1"/>
          <p:nvPr/>
        </p:nvSpPr>
        <p:spPr>
          <a:xfrm>
            <a:off x="4413255" y="3155888"/>
            <a:ext cx="460800" cy="461665"/>
          </a:xfrm>
          <a:prstGeom prst="rect">
            <a:avLst/>
          </a:prstGeom>
          <a:solidFill>
            <a:srgbClr val="FFF4E7"/>
          </a:solidFill>
          <a:ln w="12700">
            <a:solidFill>
              <a:srgbClr val="FFC000"/>
            </a:solidFill>
          </a:ln>
        </p:spPr>
        <p:txBody>
          <a:bodyPr wrap="square" rtlCol="0">
            <a:spAutoFit/>
          </a:bodyPr>
          <a:lstStyle/>
          <a:p>
            <a:pPr algn="ctr"/>
            <a:r>
              <a:rPr lang="en-GB" sz="2400" b="1" dirty="0">
                <a:solidFill>
                  <a:schemeClr val="accent5">
                    <a:lumMod val="50000"/>
                  </a:schemeClr>
                </a:solidFill>
              </a:rPr>
              <a:t>A</a:t>
            </a:r>
            <a:endParaRPr lang="fr-FR" sz="2400" b="1" dirty="0">
              <a:solidFill>
                <a:schemeClr val="accent5">
                  <a:lumMod val="50000"/>
                </a:schemeClr>
              </a:solidFill>
            </a:endParaRPr>
          </a:p>
        </p:txBody>
      </p:sp>
      <p:sp>
        <p:nvSpPr>
          <p:cNvPr id="67" name="TextBox 66">
            <a:extLst>
              <a:ext uri="{FF2B5EF4-FFF2-40B4-BE49-F238E27FC236}">
                <a16:creationId xmlns:a16="http://schemas.microsoft.com/office/drawing/2014/main" id="{9AE83C29-87F9-4BA7-BA9E-60D655EDD499}"/>
              </a:ext>
            </a:extLst>
          </p:cNvPr>
          <p:cNvSpPr txBox="1"/>
          <p:nvPr/>
        </p:nvSpPr>
        <p:spPr>
          <a:xfrm>
            <a:off x="11363497" y="5840283"/>
            <a:ext cx="460800" cy="461665"/>
          </a:xfrm>
          <a:prstGeom prst="rect">
            <a:avLst/>
          </a:prstGeom>
          <a:solidFill>
            <a:srgbClr val="FFF4E7"/>
          </a:solidFill>
          <a:ln w="12700">
            <a:solidFill>
              <a:srgbClr val="FFC000"/>
            </a:solidFill>
          </a:ln>
        </p:spPr>
        <p:txBody>
          <a:bodyPr wrap="square" rtlCol="0">
            <a:spAutoFit/>
          </a:bodyPr>
          <a:lstStyle/>
          <a:p>
            <a:pPr algn="ctr"/>
            <a:r>
              <a:rPr lang="en-GB" sz="2400" b="1" dirty="0">
                <a:solidFill>
                  <a:schemeClr val="accent5">
                    <a:lumMod val="50000"/>
                  </a:schemeClr>
                </a:solidFill>
              </a:rPr>
              <a:t>A</a:t>
            </a:r>
            <a:endParaRPr lang="fr-FR" sz="2400" b="1" dirty="0">
              <a:solidFill>
                <a:schemeClr val="accent5">
                  <a:lumMod val="50000"/>
                </a:schemeClr>
              </a:solidFill>
            </a:endParaRPr>
          </a:p>
        </p:txBody>
      </p:sp>
      <p:sp>
        <p:nvSpPr>
          <p:cNvPr id="69" name="TextBox 68">
            <a:extLst>
              <a:ext uri="{FF2B5EF4-FFF2-40B4-BE49-F238E27FC236}">
                <a16:creationId xmlns:a16="http://schemas.microsoft.com/office/drawing/2014/main" id="{1C3BAE21-10EC-4B7A-9938-6A976786C269}"/>
              </a:ext>
            </a:extLst>
          </p:cNvPr>
          <p:cNvSpPr txBox="1"/>
          <p:nvPr/>
        </p:nvSpPr>
        <p:spPr>
          <a:xfrm>
            <a:off x="4413254" y="5840282"/>
            <a:ext cx="460800" cy="461665"/>
          </a:xfrm>
          <a:prstGeom prst="rect">
            <a:avLst/>
          </a:prstGeom>
          <a:solidFill>
            <a:srgbClr val="FFF4E7"/>
          </a:solidFill>
          <a:ln w="12700">
            <a:solidFill>
              <a:srgbClr val="FFC000"/>
            </a:solidFill>
          </a:ln>
        </p:spPr>
        <p:txBody>
          <a:bodyPr wrap="square" rtlCol="0">
            <a:spAutoFit/>
          </a:bodyPr>
          <a:lstStyle/>
          <a:p>
            <a:pPr algn="ctr"/>
            <a:r>
              <a:rPr lang="en-GB" sz="2400" b="1" dirty="0">
                <a:solidFill>
                  <a:schemeClr val="accent5">
                    <a:lumMod val="50000"/>
                  </a:schemeClr>
                </a:solidFill>
              </a:rPr>
              <a:t>B</a:t>
            </a:r>
            <a:endParaRPr lang="fr-FR" sz="2400" b="1" dirty="0">
              <a:solidFill>
                <a:schemeClr val="accent5">
                  <a:lumMod val="50000"/>
                </a:schemeClr>
              </a:solidFill>
            </a:endParaRPr>
          </a:p>
        </p:txBody>
      </p:sp>
      <p:sp>
        <p:nvSpPr>
          <p:cNvPr id="71" name="TextBox 70">
            <a:extLst>
              <a:ext uri="{FF2B5EF4-FFF2-40B4-BE49-F238E27FC236}">
                <a16:creationId xmlns:a16="http://schemas.microsoft.com/office/drawing/2014/main" id="{CB650813-7041-495F-8BAF-970C0384354C}"/>
              </a:ext>
            </a:extLst>
          </p:cNvPr>
          <p:cNvSpPr txBox="1"/>
          <p:nvPr/>
        </p:nvSpPr>
        <p:spPr>
          <a:xfrm>
            <a:off x="11363497" y="3155887"/>
            <a:ext cx="460800" cy="461665"/>
          </a:xfrm>
          <a:prstGeom prst="rect">
            <a:avLst/>
          </a:prstGeom>
          <a:solidFill>
            <a:srgbClr val="FFF4E7"/>
          </a:solidFill>
          <a:ln w="12700">
            <a:solidFill>
              <a:srgbClr val="FFC000"/>
            </a:solidFill>
          </a:ln>
        </p:spPr>
        <p:txBody>
          <a:bodyPr wrap="square" rtlCol="0">
            <a:spAutoFit/>
          </a:bodyPr>
          <a:lstStyle/>
          <a:p>
            <a:pPr algn="ctr"/>
            <a:r>
              <a:rPr lang="en-GB" sz="2400" b="1" dirty="0">
                <a:solidFill>
                  <a:schemeClr val="accent5">
                    <a:lumMod val="50000"/>
                  </a:schemeClr>
                </a:solidFill>
              </a:rPr>
              <a:t>B</a:t>
            </a:r>
            <a:endParaRPr lang="fr-FR" sz="2400" b="1" dirty="0">
              <a:solidFill>
                <a:schemeClr val="accent5">
                  <a:lumMod val="50000"/>
                </a:schemeClr>
              </a:solidFill>
            </a:endParaRPr>
          </a:p>
        </p:txBody>
      </p:sp>
    </p:spTree>
    <p:extLst>
      <p:ext uri="{BB962C8B-B14F-4D97-AF65-F5344CB8AC3E}">
        <p14:creationId xmlns:p14="http://schemas.microsoft.com/office/powerpoint/2010/main" val="3065435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29400" cy="707849"/>
          </a:xfrm>
        </p:spPr>
        <p:txBody>
          <a:bodyPr>
            <a:normAutofit/>
          </a:bodyPr>
          <a:lstStyle/>
          <a:p>
            <a:r>
              <a:rPr lang="en-GB" sz="3600" b="1" dirty="0" err="1">
                <a:solidFill>
                  <a:schemeClr val="bg1"/>
                </a:solidFill>
              </a:rPr>
              <a:t>Antworten</a:t>
            </a:r>
            <a:r>
              <a:rPr lang="en-GB" sz="3600" b="1" dirty="0">
                <a:solidFill>
                  <a:schemeClr val="bg1"/>
                </a:solidFill>
              </a:rPr>
              <a:t> (A)</a:t>
            </a:r>
          </a:p>
        </p:txBody>
      </p:sp>
      <p:sp>
        <p:nvSpPr>
          <p:cNvPr id="2" name="Rounded Rectangle 11">
            <a:extLst>
              <a:ext uri="{FF2B5EF4-FFF2-40B4-BE49-F238E27FC236}">
                <a16:creationId xmlns:a16="http://schemas.microsoft.com/office/drawing/2014/main" id="{14559055-BCED-4D8C-9CE1-033BCFC2A7C6}"/>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Rectangle: Rounded Corners 59">
            <a:extLst>
              <a:ext uri="{FF2B5EF4-FFF2-40B4-BE49-F238E27FC236}">
                <a16:creationId xmlns:a16="http://schemas.microsoft.com/office/drawing/2014/main" id="{174D70FC-5E93-464B-9A50-BB38D59CCA74}"/>
              </a:ext>
            </a:extLst>
          </p:cNvPr>
          <p:cNvSpPr/>
          <p:nvPr/>
        </p:nvSpPr>
        <p:spPr>
          <a:xfrm>
            <a:off x="232800" y="1362640"/>
            <a:ext cx="4824109" cy="2169295"/>
          </a:xfrm>
          <a:prstGeom prst="roundRect">
            <a:avLst/>
          </a:prstGeom>
          <a:solidFill>
            <a:srgbClr val="FFE8CB"/>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Til</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Schweiger und Oliver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Welke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Fotos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Hacker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Alle …</a:t>
            </a:r>
            <a:endPar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Rectangle: Rounded Corners 61">
            <a:extLst>
              <a:ext uri="{FF2B5EF4-FFF2-40B4-BE49-F238E27FC236}">
                <a16:creationId xmlns:a16="http://schemas.microsoft.com/office/drawing/2014/main" id="{4B65B294-7912-4D8C-BDD8-B8D59041AD3D}"/>
              </a:ext>
            </a:extLst>
          </p:cNvPr>
          <p:cNvSpPr/>
          <p:nvPr/>
        </p:nvSpPr>
        <p:spPr>
          <a:xfrm>
            <a:off x="5152000" y="1362640"/>
            <a:ext cx="6807200" cy="2169295"/>
          </a:xfrm>
          <a:prstGeom prst="roundRect">
            <a:avLst/>
          </a:prstGeom>
          <a:solidFill>
            <a:srgbClr val="FFE8CB"/>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Schauspieler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a:lnSpc>
                <a:spcPct val="150000"/>
              </a:lnSpc>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ören hunderten Politikern und Künstlern.</a:t>
            </a:r>
          </a:p>
          <a:p>
            <a:pPr>
              <a:lnSpc>
                <a:spcPct val="150000"/>
              </a:lnSpc>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Computernetze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angegriffen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a:lnSpc>
                <a:spcPct val="150000"/>
              </a:lnSpc>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önnen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Internet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finden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 name="Rectangle: Rounded Corners 4">
            <a:extLst>
              <a:ext uri="{FF2B5EF4-FFF2-40B4-BE49-F238E27FC236}">
                <a16:creationId xmlns:a16="http://schemas.microsoft.com/office/drawing/2014/main" id="{C5AD302A-4AAE-43BD-8AF3-C97C612176B9}"/>
              </a:ext>
            </a:extLst>
          </p:cNvPr>
          <p:cNvSpPr/>
          <p:nvPr/>
        </p:nvSpPr>
        <p:spPr>
          <a:xfrm>
            <a:off x="232800" y="3730584"/>
            <a:ext cx="4824109" cy="2169295"/>
          </a:xfrm>
          <a:prstGeom prst="roundRect">
            <a:avLst/>
          </a:prstGeom>
          <a:solidFill>
            <a:srgbClr val="FFE8CB"/>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Til</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Schweiger and Oliver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Welke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lang="en-GB" sz="2200" dirty="0" err="1">
                <a:solidFill>
                  <a:srgbClr val="4472C4">
                    <a:lumMod val="50000"/>
                  </a:srgbClr>
                </a:solidFill>
                <a:latin typeface="Century Gothic" panose="020F0302020204030204"/>
              </a:rPr>
              <a:t>ph</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otos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hackers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Everyone …</a:t>
            </a:r>
            <a:endPar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Rounded Corners 5">
            <a:extLst>
              <a:ext uri="{FF2B5EF4-FFF2-40B4-BE49-F238E27FC236}">
                <a16:creationId xmlns:a16="http://schemas.microsoft.com/office/drawing/2014/main" id="{670D2FE0-8D66-4A1B-B3FD-8D24DF5CDE23}"/>
              </a:ext>
            </a:extLst>
          </p:cNvPr>
          <p:cNvSpPr/>
          <p:nvPr/>
        </p:nvSpPr>
        <p:spPr>
          <a:xfrm>
            <a:off x="5152000" y="3730584"/>
            <a:ext cx="6807200" cy="2169295"/>
          </a:xfrm>
          <a:prstGeom prst="roundRect">
            <a:avLst/>
          </a:prstGeom>
          <a:solidFill>
            <a:srgbClr val="FFE8CB"/>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German actors.</a:t>
            </a:r>
          </a:p>
          <a:p>
            <a:pPr>
              <a:lnSpc>
                <a:spcPct val="150000"/>
              </a:lnSpc>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belong to hundreds of politicians and artists.</a:t>
            </a:r>
            <a:endPar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a:lnSpc>
                <a:spcPct val="150000"/>
              </a:lnSpc>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attacked computer networks.</a:t>
            </a:r>
          </a:p>
          <a:p>
            <a:pPr>
              <a:lnSpc>
                <a:spcPct val="150000"/>
              </a:lnSpc>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can find the data on the internet now.</a:t>
            </a:r>
          </a:p>
        </p:txBody>
      </p:sp>
    </p:spTree>
    <p:extLst>
      <p:ext uri="{BB962C8B-B14F-4D97-AF65-F5344CB8AC3E}">
        <p14:creationId xmlns:p14="http://schemas.microsoft.com/office/powerpoint/2010/main" val="1678336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29400" cy="707849"/>
          </a:xfrm>
        </p:spPr>
        <p:txBody>
          <a:bodyPr>
            <a:normAutofit/>
          </a:bodyPr>
          <a:lstStyle/>
          <a:p>
            <a:r>
              <a:rPr lang="en-GB" sz="3600" b="1" dirty="0" err="1">
                <a:solidFill>
                  <a:schemeClr val="bg1"/>
                </a:solidFill>
              </a:rPr>
              <a:t>Antworten</a:t>
            </a:r>
            <a:r>
              <a:rPr lang="en-GB" sz="3600" b="1" dirty="0">
                <a:solidFill>
                  <a:schemeClr val="bg1"/>
                </a:solidFill>
              </a:rPr>
              <a:t> (B)</a:t>
            </a:r>
          </a:p>
        </p:txBody>
      </p:sp>
      <p:sp>
        <p:nvSpPr>
          <p:cNvPr id="2" name="Rounded Rectangle 11">
            <a:extLst>
              <a:ext uri="{FF2B5EF4-FFF2-40B4-BE49-F238E27FC236}">
                <a16:creationId xmlns:a16="http://schemas.microsoft.com/office/drawing/2014/main" id="{14559055-BCED-4D8C-9CE1-033BCFC2A7C6}"/>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Rectangle: Rounded Corners 59">
            <a:extLst>
              <a:ext uri="{FF2B5EF4-FFF2-40B4-BE49-F238E27FC236}">
                <a16:creationId xmlns:a16="http://schemas.microsoft.com/office/drawing/2014/main" id="{174D70FC-5E93-464B-9A50-BB38D59CCA74}"/>
              </a:ext>
            </a:extLst>
          </p:cNvPr>
          <p:cNvSpPr/>
          <p:nvPr/>
        </p:nvSpPr>
        <p:spPr>
          <a:xfrm>
            <a:off x="232800" y="1362640"/>
            <a:ext cx="4824109" cy="2169295"/>
          </a:xfrm>
          <a:prstGeom prst="roundRect">
            <a:avLst/>
          </a:prstGeom>
          <a:solidFill>
            <a:srgbClr val="FFE8CB"/>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nSpc>
                <a:spcPct val="150000"/>
              </a:lnSpc>
            </a:pPr>
            <a:r>
              <a:rPr lang="en-GB" sz="2200" dirty="0">
                <a:solidFill>
                  <a:schemeClr val="accent5">
                    <a:lumMod val="50000"/>
                  </a:schemeClr>
                </a:solidFill>
              </a:rPr>
              <a:t>Die Hacker …</a:t>
            </a:r>
          </a:p>
          <a:p>
            <a:pPr>
              <a:lnSpc>
                <a:spcPct val="150000"/>
              </a:lnSpc>
            </a:pPr>
            <a:r>
              <a:rPr lang="en-GB" sz="2200" dirty="0">
                <a:solidFill>
                  <a:schemeClr val="accent5">
                    <a:lumMod val="50000"/>
                  </a:schemeClr>
                </a:solidFill>
              </a:rPr>
              <a:t>Die </a:t>
            </a:r>
            <a:r>
              <a:rPr lang="en-GB" sz="2200" dirty="0" err="1">
                <a:solidFill>
                  <a:schemeClr val="accent5">
                    <a:lumMod val="50000"/>
                  </a:schemeClr>
                </a:solidFill>
              </a:rPr>
              <a:t>Politiker</a:t>
            </a:r>
            <a:r>
              <a:rPr lang="en-GB" sz="2200" dirty="0">
                <a:solidFill>
                  <a:schemeClr val="accent5">
                    <a:lumMod val="50000"/>
                  </a:schemeClr>
                </a:solidFill>
              </a:rPr>
              <a:t> …</a:t>
            </a:r>
          </a:p>
          <a:p>
            <a:pPr>
              <a:lnSpc>
                <a:spcPct val="150000"/>
              </a:lnSpc>
            </a:pPr>
            <a:r>
              <a:rPr lang="en-GB" sz="2200" dirty="0">
                <a:solidFill>
                  <a:schemeClr val="accent5">
                    <a:lumMod val="50000"/>
                  </a:schemeClr>
                </a:solidFill>
              </a:rPr>
              <a:t>Die </a:t>
            </a:r>
            <a:r>
              <a:rPr lang="en-GB" sz="2200" dirty="0" err="1">
                <a:solidFill>
                  <a:schemeClr val="accent5">
                    <a:lumMod val="50000"/>
                  </a:schemeClr>
                </a:solidFill>
              </a:rPr>
              <a:t>Quellen</a:t>
            </a:r>
            <a:r>
              <a:rPr lang="en-GB" sz="2200" dirty="0">
                <a:solidFill>
                  <a:schemeClr val="accent5">
                    <a:lumMod val="50000"/>
                  </a:schemeClr>
                </a:solidFill>
              </a:rPr>
              <a:t> …</a:t>
            </a:r>
          </a:p>
          <a:p>
            <a:pPr>
              <a:lnSpc>
                <a:spcPct val="150000"/>
              </a:lnSpc>
            </a:pPr>
            <a:r>
              <a:rPr lang="de-DE" sz="2200" dirty="0">
                <a:solidFill>
                  <a:schemeClr val="accent5">
                    <a:lumMod val="50000"/>
                  </a:schemeClr>
                </a:solidFill>
              </a:rPr>
              <a:t>Wir ...</a:t>
            </a:r>
            <a:endParaRPr lang="fr-FR" sz="2200" dirty="0">
              <a:solidFill>
                <a:schemeClr val="accent5">
                  <a:lumMod val="50000"/>
                </a:schemeClr>
              </a:solidFill>
            </a:endParaRPr>
          </a:p>
        </p:txBody>
      </p:sp>
      <p:sp>
        <p:nvSpPr>
          <p:cNvPr id="62" name="Rectangle: Rounded Corners 61">
            <a:extLst>
              <a:ext uri="{FF2B5EF4-FFF2-40B4-BE49-F238E27FC236}">
                <a16:creationId xmlns:a16="http://schemas.microsoft.com/office/drawing/2014/main" id="{4B65B294-7912-4D8C-BDD8-B8D59041AD3D}"/>
              </a:ext>
            </a:extLst>
          </p:cNvPr>
          <p:cNvSpPr/>
          <p:nvPr/>
        </p:nvSpPr>
        <p:spPr>
          <a:xfrm>
            <a:off x="5152000" y="1362640"/>
            <a:ext cx="6807200" cy="2169295"/>
          </a:xfrm>
          <a:prstGeom prst="roundRect">
            <a:avLst/>
          </a:prstGeom>
          <a:solidFill>
            <a:srgbClr val="FFE8CB"/>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nSpc>
                <a:spcPct val="150000"/>
              </a:lnSpc>
            </a:pPr>
            <a:r>
              <a:rPr lang="en-GB" sz="2200" dirty="0">
                <a:solidFill>
                  <a:schemeClr val="accent5">
                    <a:lumMod val="50000"/>
                  </a:schemeClr>
                </a:solidFill>
              </a:rPr>
              <a:t>… </a:t>
            </a:r>
            <a:r>
              <a:rPr lang="en-GB" sz="2200" dirty="0" err="1">
                <a:solidFill>
                  <a:schemeClr val="accent5">
                    <a:lumMod val="50000"/>
                  </a:schemeClr>
                </a:solidFill>
              </a:rPr>
              <a:t>haben</a:t>
            </a:r>
            <a:r>
              <a:rPr lang="en-GB" sz="2200" dirty="0">
                <a:solidFill>
                  <a:schemeClr val="accent5">
                    <a:lumMod val="50000"/>
                  </a:schemeClr>
                </a:solidFill>
              </a:rPr>
              <a:t> </a:t>
            </a:r>
            <a:r>
              <a:rPr lang="de-DE" sz="2200" dirty="0">
                <a:solidFill>
                  <a:schemeClr val="accent5">
                    <a:lumMod val="50000"/>
                  </a:schemeClr>
                </a:solidFill>
              </a:rPr>
              <a:t>persönliche Daten ins Internet gestellt.</a:t>
            </a:r>
          </a:p>
          <a:p>
            <a:pPr>
              <a:lnSpc>
                <a:spcPct val="150000"/>
              </a:lnSpc>
            </a:pPr>
            <a:r>
              <a:rPr lang="en-GB" sz="2200" dirty="0">
                <a:solidFill>
                  <a:schemeClr val="accent5">
                    <a:lumMod val="50000"/>
                  </a:schemeClr>
                </a:solidFill>
              </a:rPr>
              <a:t>… </a:t>
            </a:r>
            <a:r>
              <a:rPr lang="fr-FR" sz="2200" dirty="0" err="1">
                <a:solidFill>
                  <a:schemeClr val="accent5">
                    <a:lumMod val="50000"/>
                  </a:schemeClr>
                </a:solidFill>
              </a:rPr>
              <a:t>geh</a:t>
            </a:r>
            <a:r>
              <a:rPr lang="de-DE" sz="2200" dirty="0">
                <a:solidFill>
                  <a:schemeClr val="accent5">
                    <a:lumMod val="50000"/>
                  </a:schemeClr>
                </a:solidFill>
              </a:rPr>
              <a:t>ören vielen Parteien.</a:t>
            </a:r>
          </a:p>
          <a:p>
            <a:pPr>
              <a:lnSpc>
                <a:spcPct val="150000"/>
              </a:lnSpc>
            </a:pPr>
            <a:r>
              <a:rPr lang="en-GB" sz="2200" dirty="0">
                <a:solidFill>
                  <a:schemeClr val="accent5">
                    <a:lumMod val="50000"/>
                  </a:schemeClr>
                </a:solidFill>
              </a:rPr>
              <a:t>… </a:t>
            </a:r>
            <a:r>
              <a:rPr lang="en-GB" sz="2200" dirty="0" err="1">
                <a:solidFill>
                  <a:schemeClr val="accent5">
                    <a:lumMod val="50000"/>
                  </a:schemeClr>
                </a:solidFill>
              </a:rPr>
              <a:t>sagen</a:t>
            </a:r>
            <a:r>
              <a:rPr lang="en-GB" sz="2200" dirty="0">
                <a:solidFill>
                  <a:schemeClr val="accent5">
                    <a:lumMod val="50000"/>
                  </a:schemeClr>
                </a:solidFill>
              </a:rPr>
              <a:t>, </a:t>
            </a:r>
            <a:r>
              <a:rPr lang="en-GB" sz="2200" dirty="0" err="1">
                <a:solidFill>
                  <a:schemeClr val="accent5">
                    <a:lumMod val="50000"/>
                  </a:schemeClr>
                </a:solidFill>
              </a:rPr>
              <a:t>dass</a:t>
            </a:r>
            <a:r>
              <a:rPr lang="en-GB" sz="2200" dirty="0">
                <a:solidFill>
                  <a:schemeClr val="accent5">
                    <a:lumMod val="50000"/>
                  </a:schemeClr>
                </a:solidFill>
              </a:rPr>
              <a:t> die </a:t>
            </a:r>
            <a:r>
              <a:rPr lang="en-GB" sz="2200" dirty="0" err="1">
                <a:solidFill>
                  <a:schemeClr val="accent5">
                    <a:lumMod val="50000"/>
                  </a:schemeClr>
                </a:solidFill>
              </a:rPr>
              <a:t>Geschichte</a:t>
            </a:r>
            <a:r>
              <a:rPr lang="en-GB" sz="2200" dirty="0">
                <a:solidFill>
                  <a:schemeClr val="accent5">
                    <a:lumMod val="50000"/>
                  </a:schemeClr>
                </a:solidFill>
              </a:rPr>
              <a:t> </a:t>
            </a:r>
            <a:r>
              <a:rPr lang="en-GB" sz="2200" dirty="0" err="1">
                <a:solidFill>
                  <a:schemeClr val="accent5">
                    <a:lumMod val="50000"/>
                  </a:schemeClr>
                </a:solidFill>
              </a:rPr>
              <a:t>wahr</a:t>
            </a:r>
            <a:r>
              <a:rPr lang="en-GB" sz="2200" dirty="0">
                <a:solidFill>
                  <a:schemeClr val="accent5">
                    <a:lumMod val="50000"/>
                  </a:schemeClr>
                </a:solidFill>
              </a:rPr>
              <a:t> </a:t>
            </a:r>
            <a:r>
              <a:rPr lang="en-GB" sz="2200" dirty="0" err="1">
                <a:solidFill>
                  <a:schemeClr val="accent5">
                    <a:lumMod val="50000"/>
                  </a:schemeClr>
                </a:solidFill>
              </a:rPr>
              <a:t>ist</a:t>
            </a:r>
            <a:r>
              <a:rPr lang="en-GB" sz="2200" dirty="0">
                <a:solidFill>
                  <a:schemeClr val="accent5">
                    <a:lumMod val="50000"/>
                  </a:schemeClr>
                </a:solidFill>
              </a:rPr>
              <a:t>.</a:t>
            </a:r>
            <a:endParaRPr lang="fr-FR" sz="2200" dirty="0">
              <a:solidFill>
                <a:schemeClr val="accent5">
                  <a:lumMod val="50000"/>
                </a:schemeClr>
              </a:solidFill>
            </a:endParaRPr>
          </a:p>
          <a:p>
            <a:pPr>
              <a:lnSpc>
                <a:spcPct val="150000"/>
              </a:lnSpc>
            </a:pPr>
            <a:r>
              <a:rPr lang="fr-FR" sz="2200" dirty="0">
                <a:solidFill>
                  <a:schemeClr val="accent5">
                    <a:lumMod val="50000"/>
                  </a:schemeClr>
                </a:solidFill>
              </a:rPr>
              <a:t>… </a:t>
            </a:r>
            <a:r>
              <a:rPr lang="en-GB" sz="2200" dirty="0" err="1">
                <a:solidFill>
                  <a:schemeClr val="accent5">
                    <a:lumMod val="50000"/>
                  </a:schemeClr>
                </a:solidFill>
              </a:rPr>
              <a:t>wissen</a:t>
            </a:r>
            <a:r>
              <a:rPr lang="en-GB" sz="2200" dirty="0">
                <a:solidFill>
                  <a:schemeClr val="accent5">
                    <a:lumMod val="50000"/>
                  </a:schemeClr>
                </a:solidFill>
              </a:rPr>
              <a:t> </a:t>
            </a:r>
            <a:r>
              <a:rPr lang="en-GB" sz="2200" dirty="0" err="1">
                <a:solidFill>
                  <a:schemeClr val="accent5">
                    <a:lumMod val="50000"/>
                  </a:schemeClr>
                </a:solidFill>
              </a:rPr>
              <a:t>nicht</a:t>
            </a:r>
            <a:r>
              <a:rPr lang="en-GB" sz="2200" dirty="0">
                <a:solidFill>
                  <a:schemeClr val="accent5">
                    <a:lumMod val="50000"/>
                  </a:schemeClr>
                </a:solidFill>
              </a:rPr>
              <a:t>, </a:t>
            </a:r>
            <a:r>
              <a:rPr lang="fr-FR" sz="2200" dirty="0" err="1">
                <a:solidFill>
                  <a:schemeClr val="accent5">
                    <a:lumMod val="50000"/>
                  </a:schemeClr>
                </a:solidFill>
              </a:rPr>
              <a:t>wer</a:t>
            </a:r>
            <a:r>
              <a:rPr lang="fr-FR" sz="2200" dirty="0">
                <a:solidFill>
                  <a:schemeClr val="accent5">
                    <a:lumMod val="50000"/>
                  </a:schemeClr>
                </a:solidFill>
              </a:rPr>
              <a:t> die Hacker </a:t>
            </a:r>
            <a:r>
              <a:rPr lang="fr-FR" sz="2200" dirty="0" err="1">
                <a:solidFill>
                  <a:schemeClr val="accent5">
                    <a:lumMod val="50000"/>
                  </a:schemeClr>
                </a:solidFill>
              </a:rPr>
              <a:t>sind</a:t>
            </a:r>
            <a:r>
              <a:rPr lang="fr-FR" sz="2200" dirty="0">
                <a:solidFill>
                  <a:schemeClr val="accent5">
                    <a:lumMod val="50000"/>
                  </a:schemeClr>
                </a:solidFill>
              </a:rPr>
              <a:t>.</a:t>
            </a:r>
          </a:p>
        </p:txBody>
      </p:sp>
      <p:sp>
        <p:nvSpPr>
          <p:cNvPr id="5" name="Rectangle: Rounded Corners 4">
            <a:extLst>
              <a:ext uri="{FF2B5EF4-FFF2-40B4-BE49-F238E27FC236}">
                <a16:creationId xmlns:a16="http://schemas.microsoft.com/office/drawing/2014/main" id="{C5AD302A-4AAE-43BD-8AF3-C97C612176B9}"/>
              </a:ext>
            </a:extLst>
          </p:cNvPr>
          <p:cNvSpPr/>
          <p:nvPr/>
        </p:nvSpPr>
        <p:spPr>
          <a:xfrm>
            <a:off x="232800" y="3730584"/>
            <a:ext cx="4824109" cy="2169295"/>
          </a:xfrm>
          <a:prstGeom prst="roundRect">
            <a:avLst/>
          </a:prstGeom>
          <a:solidFill>
            <a:srgbClr val="FFE8CB"/>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nSpc>
                <a:spcPct val="150000"/>
              </a:lnSpc>
            </a:pPr>
            <a:r>
              <a:rPr lang="en-GB" sz="2200" dirty="0">
                <a:solidFill>
                  <a:schemeClr val="accent5">
                    <a:lumMod val="50000"/>
                  </a:schemeClr>
                </a:solidFill>
              </a:rPr>
              <a:t>The hackers …</a:t>
            </a:r>
          </a:p>
          <a:p>
            <a:pPr>
              <a:lnSpc>
                <a:spcPct val="150000"/>
              </a:lnSpc>
            </a:pPr>
            <a:r>
              <a:rPr lang="en-GB" sz="2200" dirty="0">
                <a:solidFill>
                  <a:schemeClr val="accent5">
                    <a:lumMod val="50000"/>
                  </a:schemeClr>
                </a:solidFill>
              </a:rPr>
              <a:t>The politicians …</a:t>
            </a:r>
          </a:p>
          <a:p>
            <a:pPr>
              <a:lnSpc>
                <a:spcPct val="150000"/>
              </a:lnSpc>
            </a:pPr>
            <a:r>
              <a:rPr lang="en-GB" sz="2200" dirty="0">
                <a:solidFill>
                  <a:schemeClr val="accent5">
                    <a:lumMod val="50000"/>
                  </a:schemeClr>
                </a:solidFill>
              </a:rPr>
              <a:t>The sources …</a:t>
            </a:r>
          </a:p>
          <a:p>
            <a:pPr>
              <a:lnSpc>
                <a:spcPct val="150000"/>
              </a:lnSpc>
            </a:pPr>
            <a:r>
              <a:rPr lang="de-DE" sz="2200" dirty="0">
                <a:solidFill>
                  <a:schemeClr val="accent5">
                    <a:lumMod val="50000"/>
                  </a:schemeClr>
                </a:solidFill>
              </a:rPr>
              <a:t>Wir ...</a:t>
            </a:r>
            <a:endParaRPr lang="fr-FR" sz="2200" dirty="0">
              <a:solidFill>
                <a:schemeClr val="accent5">
                  <a:lumMod val="50000"/>
                </a:schemeClr>
              </a:solidFill>
            </a:endParaRPr>
          </a:p>
        </p:txBody>
      </p:sp>
      <p:sp>
        <p:nvSpPr>
          <p:cNvPr id="6" name="Rectangle: Rounded Corners 5">
            <a:extLst>
              <a:ext uri="{FF2B5EF4-FFF2-40B4-BE49-F238E27FC236}">
                <a16:creationId xmlns:a16="http://schemas.microsoft.com/office/drawing/2014/main" id="{670D2FE0-8D66-4A1B-B3FD-8D24DF5CDE23}"/>
              </a:ext>
            </a:extLst>
          </p:cNvPr>
          <p:cNvSpPr/>
          <p:nvPr/>
        </p:nvSpPr>
        <p:spPr>
          <a:xfrm>
            <a:off x="5152000" y="3730584"/>
            <a:ext cx="6807200" cy="2169295"/>
          </a:xfrm>
          <a:prstGeom prst="roundRect">
            <a:avLst/>
          </a:prstGeom>
          <a:solidFill>
            <a:srgbClr val="FFE8CB"/>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put personal data online.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belong to lots of political parties.</a:t>
            </a:r>
            <a:endPar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that the story is true.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don’t know who the hackers are.</a:t>
            </a:r>
          </a:p>
        </p:txBody>
      </p:sp>
    </p:spTree>
    <p:extLst>
      <p:ext uri="{BB962C8B-B14F-4D97-AF65-F5344CB8AC3E}">
        <p14:creationId xmlns:p14="http://schemas.microsoft.com/office/powerpoint/2010/main" val="3128718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20319" y="2341133"/>
            <a:ext cx="8348440" cy="1485422"/>
          </a:xfrm>
        </p:spPr>
        <p:txBody>
          <a:bodyPr>
            <a:normAutofit/>
          </a:bodyPr>
          <a:lstStyle/>
          <a:p>
            <a:pPr algn="l"/>
            <a:r>
              <a:rPr lang="en-GB" sz="4000" b="1" dirty="0">
                <a:solidFill>
                  <a:prstClr val="white"/>
                </a:solidFill>
              </a:rPr>
              <a:t>Understanding a non-fiction text</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23470" y="3083844"/>
            <a:ext cx="7382608" cy="571756"/>
          </a:xfrm>
        </p:spPr>
        <p:txBody>
          <a:bodyPr/>
          <a:lstStyle/>
          <a:p>
            <a:pPr algn="l"/>
            <a:r>
              <a:rPr lang="en-GB" sz="3000" dirty="0" err="1">
                <a:solidFill>
                  <a:prstClr val="white"/>
                </a:solidFill>
              </a:rPr>
              <a:t>gegen</a:t>
            </a:r>
            <a:r>
              <a:rPr lang="en-GB" sz="3000" dirty="0">
                <a:solidFill>
                  <a:prstClr val="white"/>
                </a:solidFill>
              </a:rPr>
              <a:t> with Row 2 [</a:t>
            </a:r>
            <a:r>
              <a:rPr lang="en-GB" sz="3000" dirty="0" err="1">
                <a:solidFill>
                  <a:prstClr val="white"/>
                </a:solidFill>
              </a:rPr>
              <a:t>acc</a:t>
            </a:r>
            <a:r>
              <a:rPr lang="en-GB" sz="3000" dirty="0">
                <a:solidFill>
                  <a:prstClr val="white"/>
                </a:solidFill>
              </a:rPr>
              <a:t>]</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123470" y="3716936"/>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German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cht</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to English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ght</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70583" y="487102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1 - Lesson 50</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70582" y="5668246"/>
            <a:ext cx="4854207"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Natalie Finlayson / Catherine Morris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21/07/21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3743230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50899D-8A70-334E-8FB4-7B4C2291EFCB}"/>
              </a:ext>
            </a:extLst>
          </p:cNvPr>
          <p:cNvSpPr txBox="1"/>
          <p:nvPr/>
        </p:nvSpPr>
        <p:spPr>
          <a:xfrm>
            <a:off x="234674" y="1296000"/>
            <a:ext cx="117773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Katrin received a mysterious note.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See how quickly you can read it out.</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pic>
        <p:nvPicPr>
          <p:cNvPr id="2052" name="Picture 4" descr="Vintage Stationery, Pen, Art Deco, Art Nouveau">
            <a:extLst>
              <a:ext uri="{FF2B5EF4-FFF2-40B4-BE49-F238E27FC236}">
                <a16:creationId xmlns:a16="http://schemas.microsoft.com/office/drawing/2014/main" id="{E7A511B5-A771-4770-915C-1760591FFB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771" t="44561" r="9609" b="7719"/>
          <a:stretch/>
        </p:blipFill>
        <p:spPr bwMode="auto">
          <a:xfrm rot="5400000">
            <a:off x="6340895" y="699134"/>
            <a:ext cx="5254238" cy="6447971"/>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11">
            <a:extLst>
              <a:ext uri="{FF2B5EF4-FFF2-40B4-BE49-F238E27FC236}">
                <a16:creationId xmlns:a16="http://schemas.microsoft.com/office/drawing/2014/main" id="{3E712CC2-3D89-4896-9445-ECD69FF7F3DA}"/>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6A2FB29C-291B-4003-B3CD-35227487A31C}"/>
              </a:ext>
            </a:extLst>
          </p:cNvPr>
          <p:cNvSpPr txBox="1"/>
          <p:nvPr/>
        </p:nvSpPr>
        <p:spPr>
          <a:xfrm>
            <a:off x="6252297" y="1643926"/>
            <a:ext cx="5431433"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Der </a:t>
            </a:r>
            <a:r>
              <a:rPr kumimoji="0" lang="en-GB" sz="4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Dachdecker</a:t>
            </a: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4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deckt</a:t>
            </a:r>
            <a:endPar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dein</a:t>
            </a: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4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Dach</a:t>
            </a: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drum dank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dem</a:t>
            </a: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4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Dachdecker</a:t>
            </a: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der </a:t>
            </a:r>
            <a:r>
              <a:rPr kumimoji="0" lang="en-GB" sz="4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dein</a:t>
            </a: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4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Dach</a:t>
            </a: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4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deckt</a:t>
            </a: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a:t>
            </a:r>
            <a:endPar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A859A456-6C98-42EC-B231-0C43297C8D3B}"/>
              </a:ext>
            </a:extLst>
          </p:cNvPr>
          <p:cNvSpPr txBox="1"/>
          <p:nvPr/>
        </p:nvSpPr>
        <p:spPr>
          <a:xfrm>
            <a:off x="239911" y="5054168"/>
            <a:ext cx="499584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Translation: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The roofer roofs your roof,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so thank the roofer who roofs your roof.</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6" name="Picture 5" descr="A person wearing a mask&#10;&#10;Description automatically generated">
            <a:extLst>
              <a:ext uri="{FF2B5EF4-FFF2-40B4-BE49-F238E27FC236}">
                <a16:creationId xmlns:a16="http://schemas.microsoft.com/office/drawing/2014/main" id="{3256324C-B69D-42F2-B0FD-70E418DB12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34674" y="2363145"/>
            <a:ext cx="1568084" cy="2454874"/>
          </a:xfrm>
          <a:prstGeom prst="rect">
            <a:avLst/>
          </a:prstGeom>
        </p:spPr>
      </p:pic>
      <p:sp>
        <p:nvSpPr>
          <p:cNvPr id="7" name="Thought Bubble: Cloud 6">
            <a:extLst>
              <a:ext uri="{FF2B5EF4-FFF2-40B4-BE49-F238E27FC236}">
                <a16:creationId xmlns:a16="http://schemas.microsoft.com/office/drawing/2014/main" id="{F40A7DB8-E697-45EE-BBF7-DE23F2EFCF61}"/>
              </a:ext>
            </a:extLst>
          </p:cNvPr>
          <p:cNvSpPr/>
          <p:nvPr/>
        </p:nvSpPr>
        <p:spPr>
          <a:xfrm>
            <a:off x="2311027" y="2655175"/>
            <a:ext cx="1717964" cy="1440873"/>
          </a:xfrm>
          <a:prstGeom prst="cloudCallout">
            <a:avLst>
              <a:gd name="adj1" fmla="val -74059"/>
              <a:gd name="adj2" fmla="val -34615"/>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146" name="Picture 2" descr="Question Mark Clip Art">
            <a:extLst>
              <a:ext uri="{FF2B5EF4-FFF2-40B4-BE49-F238E27FC236}">
                <a16:creationId xmlns:a16="http://schemas.microsoft.com/office/drawing/2014/main" id="{B3EDE708-8C6A-4E10-8646-AD5A19A116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51713" y="2877489"/>
            <a:ext cx="415374" cy="8909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 action="ppaction://noaction">
              <a:snd r:embed="rId8" name="24.slow.wav"/>
            </a:hlinkClick>
            <a:extLst>
              <a:ext uri="{FF2B5EF4-FFF2-40B4-BE49-F238E27FC236}">
                <a16:creationId xmlns:a16="http://schemas.microsoft.com/office/drawing/2014/main" id="{87ACA47F-97A8-4CCC-99A1-372CAFE96082}"/>
              </a:ext>
            </a:extLst>
          </p:cNvPr>
          <p:cNvSpPr/>
          <p:nvPr/>
        </p:nvSpPr>
        <p:spPr>
          <a:xfrm>
            <a:off x="3745089" y="4278019"/>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Rectangle 9">
            <a:hlinkClick r:id="" action="ppaction://noaction">
              <a:snd r:embed="rId9" name="24. normal.wav"/>
            </a:hlinkClick>
            <a:extLst>
              <a:ext uri="{FF2B5EF4-FFF2-40B4-BE49-F238E27FC236}">
                <a16:creationId xmlns:a16="http://schemas.microsoft.com/office/drawing/2014/main" id="{D8D78308-BA47-478F-9E90-20BF974A9E99}"/>
              </a:ext>
            </a:extLst>
          </p:cNvPr>
          <p:cNvSpPr/>
          <p:nvPr/>
        </p:nvSpPr>
        <p:spPr>
          <a:xfrm>
            <a:off x="4474558" y="4274827"/>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2" name="Rectangle 11">
            <a:hlinkClick r:id="" action="ppaction://noaction">
              <a:snd r:embed="rId10" name="24.very fast.wav"/>
            </a:hlinkClick>
            <a:extLst>
              <a:ext uri="{FF2B5EF4-FFF2-40B4-BE49-F238E27FC236}">
                <a16:creationId xmlns:a16="http://schemas.microsoft.com/office/drawing/2014/main" id="{EDA2E7B5-9176-4FFC-85A3-1899C027BFB6}"/>
              </a:ext>
            </a:extLst>
          </p:cNvPr>
          <p:cNvSpPr/>
          <p:nvPr/>
        </p:nvSpPr>
        <p:spPr>
          <a:xfrm>
            <a:off x="5185365" y="4274827"/>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Tree>
    <p:extLst>
      <p:ext uri="{BB962C8B-B14F-4D97-AF65-F5344CB8AC3E}">
        <p14:creationId xmlns:p14="http://schemas.microsoft.com/office/powerpoint/2010/main" val="2434699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r>
              <a:rPr lang="en-GB" sz="2800" b="1" dirty="0">
                <a:solidFill>
                  <a:srgbClr val="4472C4">
                    <a:lumMod val="50000"/>
                  </a:srgbClr>
                </a:solidFill>
                <a:ea typeface="+mn-ea"/>
                <a:cs typeface="+mn-cs"/>
              </a:rPr>
              <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ounded Rectangle 5"/>
          <p:cNvSpPr/>
          <p:nvPr/>
        </p:nvSpPr>
        <p:spPr>
          <a:xfrm>
            <a:off x="183942" y="1580861"/>
            <a:ext cx="4218726" cy="100966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people have </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ri</a:t>
            </a:r>
            <a:r>
              <a:rPr kumimoji="0" lang="en-GB" sz="2800" b="1" i="0" u="sng" strike="noStrike" kern="1200" cap="none" spc="0" normalizeH="0" baseline="0" noProof="0" dirty="0">
                <a:ln>
                  <a:noFill/>
                </a:ln>
                <a:solidFill>
                  <a:srgbClr val="EA5F00"/>
                </a:solidFill>
                <a:effectLst/>
                <a:uLnTx/>
                <a:uFillTx/>
                <a:latin typeface="Century Gothic" panose="020F0302020204030204"/>
                <a:ea typeface="+mn-ea"/>
                <a:cs typeface="+mn-cs"/>
              </a:rPr>
              <a:t>ght</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s!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that is </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ri</a:t>
            </a:r>
            <a:r>
              <a:rPr kumimoji="0" lang="en-GB" sz="2800" b="1" i="0" u="sng" strike="noStrike" kern="1200" cap="none" spc="0" normalizeH="0" baseline="0" noProof="0" dirty="0">
                <a:ln>
                  <a:noFill/>
                </a:ln>
                <a:solidFill>
                  <a:srgbClr val="EA5F00"/>
                </a:solidFill>
                <a:effectLst/>
                <a:uLnTx/>
                <a:uFillTx/>
                <a:latin typeface="Century Gothic" panose="020F0302020204030204"/>
                <a:ea typeface="+mn-ea"/>
                <a:cs typeface="+mn-cs"/>
              </a:rPr>
              <a:t>ght</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ounded Rectangle 6"/>
          <p:cNvSpPr/>
          <p:nvPr/>
        </p:nvSpPr>
        <p:spPr>
          <a:xfrm>
            <a:off x="6372376" y="1580860"/>
            <a:ext cx="5479725" cy="10046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Menschen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EA5F00"/>
                </a:solidFill>
                <a:effectLst/>
                <a:uLnTx/>
                <a:uFillTx/>
                <a:latin typeface="Century Gothic" panose="020F0302020204030204"/>
                <a:ea typeface="+mn-ea"/>
                <a:cs typeface="+mn-cs"/>
              </a:rPr>
              <a:t>Re</a:t>
            </a:r>
            <a:r>
              <a:rPr kumimoji="0" lang="en-GB" sz="2800" b="1" i="0" u="sng" strike="noStrike" kern="1200" cap="none" spc="0" normalizeH="0" baseline="0" noProof="0" dirty="0" err="1">
                <a:ln>
                  <a:noFill/>
                </a:ln>
                <a:solidFill>
                  <a:srgbClr val="EA5F00"/>
                </a:solidFill>
                <a:effectLst/>
                <a:uLnTx/>
                <a:uFillTx/>
                <a:latin typeface="Century Gothic" panose="020F0302020204030204"/>
                <a:ea typeface="+mn-ea"/>
                <a:cs typeface="+mn-cs"/>
              </a:rPr>
              <a:t>cht</a:t>
            </a:r>
            <a:r>
              <a:rPr kumimoji="0" lang="en-GB" sz="2800" b="1" i="0" u="none" strike="noStrike" kern="1200" cap="none" spc="0" normalizeH="0" baseline="0" noProof="0" dirty="0" err="1">
                <a:ln>
                  <a:noFill/>
                </a:ln>
                <a:solidFill>
                  <a:srgbClr val="EA5F00"/>
                </a:solidFill>
                <a:effectLst/>
                <a:uLnTx/>
                <a:uFillTx/>
                <a:latin typeface="Century Gothic" panose="020F0302020204030204"/>
                <a:ea typeface="+mn-ea"/>
                <a:cs typeface="+mn-cs"/>
              </a:rPr>
              <a:t>e</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das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EA5F00"/>
                </a:solidFill>
                <a:effectLst/>
                <a:uLnTx/>
                <a:uFillTx/>
                <a:latin typeface="Century Gothic" panose="020F0302020204030204"/>
                <a:ea typeface="+mn-ea"/>
                <a:cs typeface="+mn-cs"/>
              </a:rPr>
              <a:t>ri</a:t>
            </a:r>
            <a:r>
              <a:rPr kumimoji="0" lang="en-GB" sz="2800" b="1" i="0" u="sng" strike="noStrike" kern="1200" cap="none" spc="0" normalizeH="0" baseline="0" noProof="0" dirty="0" err="1">
                <a:ln>
                  <a:noFill/>
                </a:ln>
                <a:solidFill>
                  <a:srgbClr val="EA5F00"/>
                </a:solidFill>
                <a:effectLst/>
                <a:uLnTx/>
                <a:uFillTx/>
                <a:latin typeface="Century Gothic" panose="020F0302020204030204"/>
                <a:ea typeface="+mn-ea"/>
                <a:cs typeface="+mn-cs"/>
              </a:rPr>
              <a:t>cht</a:t>
            </a:r>
            <a:r>
              <a:rPr kumimoji="0" lang="en-GB" sz="2800" b="1" i="0" u="none" strike="noStrike" kern="1200" cap="none" spc="0" normalizeH="0" baseline="0" noProof="0" dirty="0" err="1">
                <a:ln>
                  <a:noFill/>
                </a:ln>
                <a:solidFill>
                  <a:srgbClr val="EA5F00"/>
                </a:solidFill>
                <a:effectLst/>
                <a:uLnTx/>
                <a:uFillTx/>
                <a:latin typeface="Century Gothic" panose="020F0302020204030204"/>
                <a:ea typeface="+mn-ea"/>
                <a:cs typeface="+mn-cs"/>
              </a:rPr>
              <a:t>ig</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Right Arrow 7"/>
          <p:cNvSpPr/>
          <p:nvPr/>
        </p:nvSpPr>
        <p:spPr>
          <a:xfrm>
            <a:off x="4730066" y="1503840"/>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9"/>
          <p:cNvSpPr/>
          <p:nvPr/>
        </p:nvSpPr>
        <p:spPr>
          <a:xfrm>
            <a:off x="255372" y="3637300"/>
            <a:ext cx="500544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Der Mann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beschreibt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seine Flucht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Syrien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He needs a light in the night.</a:t>
            </a:r>
          </a:p>
        </p:txBody>
      </p:sp>
      <p:sp>
        <p:nvSpPr>
          <p:cNvPr id="11" name="Rounded Rectangle 10"/>
          <p:cNvSpPr/>
          <p:nvPr/>
        </p:nvSpPr>
        <p:spPr>
          <a:xfrm>
            <a:off x="6372376" y="3599174"/>
            <a:ext cx="5728875" cy="2591008"/>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would the following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power/might</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visible / sight</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daughter</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Some German words have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cht</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where English words have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ght</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a:t>
            </a:r>
          </a:p>
        </p:txBody>
      </p:sp>
      <p:sp>
        <p:nvSpPr>
          <p:cNvPr id="19" name="TextBox 18"/>
          <p:cNvSpPr txBox="1"/>
          <p:nvPr/>
        </p:nvSpPr>
        <p:spPr>
          <a:xfrm>
            <a:off x="215324" y="2757460"/>
            <a:ext cx="117613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the words you recognise to help you complete the tasks: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Tochter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Licht,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sichtbar</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1CC3C0E8-9100-43EF-89F8-A347CD003D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6020" y="2083182"/>
            <a:ext cx="1588168" cy="794084"/>
          </a:xfrm>
          <a:prstGeom prst="rect">
            <a:avLst/>
          </a:prstGeom>
        </p:spPr>
      </p:pic>
    </p:spTree>
    <p:extLst>
      <p:ext uri="{BB962C8B-B14F-4D97-AF65-F5344CB8AC3E}">
        <p14:creationId xmlns:p14="http://schemas.microsoft.com/office/powerpoint/2010/main" val="304936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02164" y="300357"/>
            <a:ext cx="7886700" cy="681134"/>
          </a:xfrm>
          <a:prstGeom prst="rect">
            <a:avLst/>
          </a:prstGeom>
          <a:solidFill>
            <a:schemeClr val="accent5">
              <a:lumMod val="50000"/>
            </a:schemeClr>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Content Placeholder 2"/>
          <p:cNvSpPr txBox="1">
            <a:spLocks/>
          </p:cNvSpPr>
          <p:nvPr/>
        </p:nvSpPr>
        <p:spPr>
          <a:xfrm>
            <a:off x="916263" y="1462487"/>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Mann beschreibt seine Flucht aus Syrien.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needs a light in the night.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power/might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visible, sight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daughter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096000" y="1462487"/>
            <a:ext cx="566225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man describes his flight/escape out of Syria.</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Er braucht ein Licht in der Nacht.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Macht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sichtbar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Sicht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Tochter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3516336" y="5746528"/>
            <a:ext cx="5159327"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forget to pronounce the words! </a:t>
            </a:r>
          </a:p>
        </p:txBody>
      </p:sp>
      <p:sp>
        <p:nvSpPr>
          <p:cNvPr id="12" name="Title 11"/>
          <p:cNvSpPr>
            <a:spLocks noGrp="1"/>
          </p:cNvSpPr>
          <p:nvPr>
            <p:ph type="title"/>
          </p:nvPr>
        </p:nvSpPr>
        <p:spPr>
          <a:xfrm>
            <a:off x="838200" y="4166"/>
            <a:ext cx="10515600" cy="1325563"/>
          </a:xfrm>
        </p:spPr>
        <p:txBody>
          <a:bodyPr/>
          <a:lstStyle/>
          <a:p>
            <a:pPr algn="ctr"/>
            <a:r>
              <a:rPr lang="en-GB" b="1" dirty="0">
                <a:solidFill>
                  <a:prstClr val="white"/>
                </a:solidFill>
              </a:rPr>
              <a:t>ANTWORTEN</a:t>
            </a:r>
          </a:p>
        </p:txBody>
      </p:sp>
    </p:spTree>
    <p:extLst>
      <p:ext uri="{BB962C8B-B14F-4D97-AF65-F5344CB8AC3E}">
        <p14:creationId xmlns:p14="http://schemas.microsoft.com/office/powerpoint/2010/main" val="206123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F45552-F64E-5344-BB61-2B43714A9308}"/>
              </a:ext>
            </a:extLst>
          </p:cNvPr>
          <p:cNvSpPr txBox="1"/>
          <p:nvPr/>
        </p:nvSpPr>
        <p:spPr>
          <a:xfrm>
            <a:off x="147150" y="1198436"/>
            <a:ext cx="11897700" cy="1154162"/>
          </a:xfrm>
          <a:prstGeom prst="rect">
            <a:avLst/>
          </a:prstGeom>
          <a:noFill/>
        </p:spPr>
        <p:txBody>
          <a:bodyPr wrap="square"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already know some words</a:t>
            </a:r>
            <a:r>
              <a:rPr kumimoji="0" lang="en-US" sz="23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which are </a:t>
            </a:r>
            <a:r>
              <a:rPr kumimoji="0" lang="en-US" sz="23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always</a:t>
            </a:r>
            <a:r>
              <a:rPr kumimoji="0" lang="en-US" sz="23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used with </a:t>
            </a:r>
            <a:r>
              <a:rPr kumimoji="0" lang="en-US" sz="23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R3 (dative) </a:t>
            </a:r>
            <a:r>
              <a:rPr kumimoji="0" lang="en-US" sz="23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articles: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b="1" baseline="0" dirty="0" err="1">
                <a:solidFill>
                  <a:srgbClr val="4472C4">
                    <a:lumMod val="50000"/>
                  </a:srgbClr>
                </a:solidFill>
                <a:latin typeface="Century Gothic" panose="020F0302020204030204"/>
              </a:rPr>
              <a:t>mit</a:t>
            </a:r>
            <a:r>
              <a:rPr lang="en-US" sz="2300" b="1" dirty="0">
                <a:solidFill>
                  <a:srgbClr val="4472C4">
                    <a:lumMod val="50000"/>
                  </a:srgbClr>
                </a:solidFill>
                <a:latin typeface="Century Gothic" panose="020F0302020204030204"/>
              </a:rPr>
              <a:t>       </a:t>
            </a:r>
            <a:r>
              <a:rPr lang="en-US" sz="2300" b="1" baseline="0" dirty="0">
                <a:solidFill>
                  <a:srgbClr val="4472C4">
                    <a:lumMod val="50000"/>
                  </a:srgbClr>
                </a:solidFill>
                <a:latin typeface="Century Gothic" panose="020F0302020204030204"/>
              </a:rPr>
              <a:t>von</a:t>
            </a:r>
            <a:r>
              <a:rPr lang="en-US" sz="2300" b="1" dirty="0">
                <a:solidFill>
                  <a:srgbClr val="4472C4">
                    <a:lumMod val="50000"/>
                  </a:srgbClr>
                </a:solidFill>
                <a:latin typeface="Century Gothic" panose="020F0302020204030204"/>
              </a:rPr>
              <a:t>       </a:t>
            </a:r>
            <a:r>
              <a:rPr lang="en-US" sz="2300" b="1" baseline="0" dirty="0" err="1">
                <a:solidFill>
                  <a:srgbClr val="4472C4">
                    <a:lumMod val="50000"/>
                  </a:srgbClr>
                </a:solidFill>
                <a:latin typeface="Century Gothic" panose="020F0302020204030204"/>
              </a:rPr>
              <a:t>zu</a:t>
            </a:r>
            <a:r>
              <a:rPr lang="en-US" sz="2300" b="1" dirty="0">
                <a:solidFill>
                  <a:srgbClr val="4472C4">
                    <a:lumMod val="50000"/>
                  </a:srgbClr>
                </a:solidFill>
                <a:latin typeface="Century Gothic" panose="020F0302020204030204"/>
              </a:rPr>
              <a:t>       </a:t>
            </a:r>
            <a:r>
              <a:rPr lang="en-US" sz="2300" b="1" baseline="0" dirty="0" err="1">
                <a:solidFill>
                  <a:srgbClr val="4472C4">
                    <a:lumMod val="50000"/>
                  </a:srgbClr>
                </a:solidFill>
                <a:latin typeface="Century Gothic" panose="020F0302020204030204"/>
              </a:rPr>
              <a:t>seit</a:t>
            </a:r>
            <a:r>
              <a:rPr lang="en-US" sz="2300" b="1" dirty="0">
                <a:solidFill>
                  <a:srgbClr val="4472C4">
                    <a:lumMod val="50000"/>
                  </a:srgbClr>
                </a:solidFill>
                <a:latin typeface="Century Gothic" panose="020F0302020204030204"/>
              </a:rPr>
              <a:t>       </a:t>
            </a:r>
            <a:r>
              <a:rPr lang="en-US" sz="2300" b="1" baseline="0" dirty="0" err="1">
                <a:solidFill>
                  <a:srgbClr val="4472C4">
                    <a:lumMod val="50000"/>
                  </a:srgbClr>
                </a:solidFill>
                <a:latin typeface="Century Gothic" panose="020F0302020204030204"/>
              </a:rPr>
              <a:t>bei</a:t>
            </a:r>
            <a:endParaRPr lang="en-US" sz="2300" b="1" baseline="0" dirty="0">
              <a:solidFill>
                <a:srgbClr val="4472C4">
                  <a:lumMod val="50000"/>
                </a:srgbClr>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300" b="1" dirty="0">
                <a:solidFill>
                  <a:srgbClr val="4472C4">
                    <a:lumMod val="50000"/>
                  </a:srgbClr>
                </a:solidFill>
                <a:latin typeface="Century Gothic" panose="020F0302020204030204"/>
              </a:rPr>
              <a:t>‘</a:t>
            </a:r>
            <a:r>
              <a:rPr lang="en-US" sz="2300" b="1" dirty="0" err="1">
                <a:solidFill>
                  <a:srgbClr val="4472C4">
                    <a:lumMod val="50000"/>
                  </a:srgbClr>
                </a:solidFill>
                <a:latin typeface="Century Gothic" panose="020F0302020204030204"/>
              </a:rPr>
              <a:t>Laut</a:t>
            </a:r>
            <a:r>
              <a:rPr lang="en-US" sz="2300" b="1" dirty="0">
                <a:solidFill>
                  <a:srgbClr val="4472C4">
                    <a:lumMod val="50000"/>
                  </a:srgbClr>
                </a:solidFill>
                <a:latin typeface="Century Gothic" panose="020F0302020204030204"/>
              </a:rPr>
              <a:t>’</a:t>
            </a:r>
            <a:r>
              <a:rPr lang="en-US" sz="2300" dirty="0">
                <a:solidFill>
                  <a:srgbClr val="4472C4">
                    <a:lumMod val="50000"/>
                  </a:srgbClr>
                </a:solidFill>
                <a:latin typeface="Century Gothic" panose="020F0302020204030204"/>
              </a:rPr>
              <a:t> also belongs to this group.</a:t>
            </a:r>
            <a:r>
              <a:rPr lang="en-US" sz="2300" baseline="0" dirty="0">
                <a:solidFill>
                  <a:srgbClr val="4472C4">
                    <a:lumMod val="50000"/>
                  </a:srgbClr>
                </a:solidFill>
                <a:latin typeface="Century Gothic" panose="020F0302020204030204"/>
              </a:rPr>
              <a:t>	</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522720" cy="707849"/>
          </a:xfrm>
        </p:spPr>
        <p:txBody>
          <a:bodyPr>
            <a:normAutofit/>
          </a:bodyPr>
          <a:lstStyle/>
          <a:p>
            <a:r>
              <a:rPr lang="en-GB" sz="2800" b="1" dirty="0" err="1">
                <a:solidFill>
                  <a:schemeClr val="bg1"/>
                </a:solidFill>
              </a:rPr>
              <a:t>Präpositionen</a:t>
            </a:r>
            <a:r>
              <a:rPr lang="en-GB" sz="2800" b="1" dirty="0">
                <a:solidFill>
                  <a:schemeClr val="bg1"/>
                </a:solidFill>
              </a:rPr>
              <a:t> ‘</a:t>
            </a:r>
            <a:r>
              <a:rPr lang="en-GB" sz="2800" b="1" dirty="0" err="1">
                <a:solidFill>
                  <a:schemeClr val="bg1"/>
                </a:solidFill>
              </a:rPr>
              <a:t>laut</a:t>
            </a:r>
            <a:r>
              <a:rPr lang="en-GB" sz="2800" b="1" dirty="0">
                <a:solidFill>
                  <a:schemeClr val="bg1"/>
                </a:solidFill>
              </a:rPr>
              <a:t>’ und ‘</a:t>
            </a:r>
            <a:r>
              <a:rPr lang="en-GB" sz="2800" b="1" dirty="0" err="1">
                <a:solidFill>
                  <a:schemeClr val="bg1"/>
                </a:solidFill>
              </a:rPr>
              <a:t>gegen</a:t>
            </a:r>
            <a:r>
              <a:rPr lang="en-GB" sz="2800" b="1" dirty="0">
                <a:solidFill>
                  <a:schemeClr val="bg1"/>
                </a:solidFill>
              </a:rPr>
              <a:t>’</a:t>
            </a:r>
          </a:p>
        </p:txBody>
      </p:sp>
      <p:sp>
        <p:nvSpPr>
          <p:cNvPr id="19" name="Rounded Rectangle 11">
            <a:extLst>
              <a:ext uri="{FF2B5EF4-FFF2-40B4-BE49-F238E27FC236}">
                <a16:creationId xmlns:a16="http://schemas.microsoft.com/office/drawing/2014/main" id="{0C54016D-CDF8-4BFF-AB0E-F479B0AB70F0}"/>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0" name="Rectangle 19">
            <a:extLst>
              <a:ext uri="{FF2B5EF4-FFF2-40B4-BE49-F238E27FC236}">
                <a16:creationId xmlns:a16="http://schemas.microsoft.com/office/drawing/2014/main" id="{10830EF3-5CD0-437E-917A-A838A5994648}"/>
              </a:ext>
            </a:extLst>
          </p:cNvPr>
          <p:cNvSpPr/>
          <p:nvPr/>
        </p:nvSpPr>
        <p:spPr>
          <a:xfrm>
            <a:off x="1702834" y="3126304"/>
            <a:ext cx="8786332" cy="530556"/>
          </a:xfrm>
          <a:prstGeom prst="rect">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ED151A86-4A70-4E71-AFB4-BC10E883E6D5}"/>
              </a:ext>
            </a:extLst>
          </p:cNvPr>
          <p:cNvSpPr txBox="1"/>
          <p:nvPr/>
        </p:nvSpPr>
        <p:spPr>
          <a:xfrm>
            <a:off x="5336179" y="2709147"/>
            <a:ext cx="18824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die </a:t>
            </a:r>
            <a:r>
              <a:rPr lang="en-GB" sz="2400" kern="0" dirty="0">
                <a:solidFill>
                  <a:srgbClr val="4472C4">
                    <a:lumMod val="50000"/>
                  </a:srgbClr>
                </a:solidFill>
                <a:latin typeface="Century Gothic" panose="020B0502020202020204" pitchFamily="34" charset="0"/>
                <a:cs typeface="Arial"/>
                <a:sym typeface="Arial"/>
              </a:rPr>
              <a:t>Zeitung</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2" name="TextBox 21">
            <a:extLst>
              <a:ext uri="{FF2B5EF4-FFF2-40B4-BE49-F238E27FC236}">
                <a16:creationId xmlns:a16="http://schemas.microsoft.com/office/drawing/2014/main" id="{1980E298-51E9-4740-A30E-06912BC690E7}"/>
              </a:ext>
            </a:extLst>
          </p:cNvPr>
          <p:cNvSpPr txBox="1"/>
          <p:nvPr/>
        </p:nvSpPr>
        <p:spPr>
          <a:xfrm>
            <a:off x="8138335" y="2709147"/>
            <a:ext cx="16421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das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Buch</a:t>
            </a:r>
          </a:p>
        </p:txBody>
      </p:sp>
      <p:sp>
        <p:nvSpPr>
          <p:cNvPr id="23" name="TextBox 22">
            <a:extLst>
              <a:ext uri="{FF2B5EF4-FFF2-40B4-BE49-F238E27FC236}">
                <a16:creationId xmlns:a16="http://schemas.microsoft.com/office/drawing/2014/main" id="{98C93551-402D-47B1-93BB-16B13FD46C26}"/>
              </a:ext>
            </a:extLst>
          </p:cNvPr>
          <p:cNvSpPr txBox="1"/>
          <p:nvPr/>
        </p:nvSpPr>
        <p:spPr>
          <a:xfrm>
            <a:off x="2475529" y="2709147"/>
            <a:ext cx="1642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Autor</a:t>
            </a:r>
          </a:p>
        </p:txBody>
      </p:sp>
      <p:sp>
        <p:nvSpPr>
          <p:cNvPr id="25" name="TextBox 24">
            <a:extLst>
              <a:ext uri="{FF2B5EF4-FFF2-40B4-BE49-F238E27FC236}">
                <a16:creationId xmlns:a16="http://schemas.microsoft.com/office/drawing/2014/main" id="{054AA752-C627-433D-804C-D6089C4E3470}"/>
              </a:ext>
            </a:extLst>
          </p:cNvPr>
          <p:cNvSpPr txBox="1"/>
          <p:nvPr/>
        </p:nvSpPr>
        <p:spPr>
          <a:xfrm>
            <a:off x="5207379" y="3174082"/>
            <a:ext cx="2930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laut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der</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Zeitung</a:t>
            </a:r>
          </a:p>
        </p:txBody>
      </p:sp>
      <p:sp>
        <p:nvSpPr>
          <p:cNvPr id="26" name="TextBox 25">
            <a:extLst>
              <a:ext uri="{FF2B5EF4-FFF2-40B4-BE49-F238E27FC236}">
                <a16:creationId xmlns:a16="http://schemas.microsoft.com/office/drawing/2014/main" id="{14307728-6C95-48CA-BAB0-335C2E97AE8B}"/>
              </a:ext>
            </a:extLst>
          </p:cNvPr>
          <p:cNvSpPr txBox="1"/>
          <p:nvPr/>
        </p:nvSpPr>
        <p:spPr>
          <a:xfrm>
            <a:off x="2064596" y="3181569"/>
            <a:ext cx="2522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err="1">
                <a:solidFill>
                  <a:srgbClr val="4472C4">
                    <a:lumMod val="50000"/>
                  </a:srgbClr>
                </a:solidFill>
                <a:latin typeface="Century Gothic" panose="020B0502020202020204" pitchFamily="34" charset="0"/>
                <a:cs typeface="Arial"/>
                <a:sym typeface="Arial"/>
              </a:rPr>
              <a:t>laut</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dem</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Autor</a:t>
            </a:r>
          </a:p>
        </p:txBody>
      </p:sp>
      <p:sp>
        <p:nvSpPr>
          <p:cNvPr id="27" name="TextBox 26">
            <a:extLst>
              <a:ext uri="{FF2B5EF4-FFF2-40B4-BE49-F238E27FC236}">
                <a16:creationId xmlns:a16="http://schemas.microsoft.com/office/drawing/2014/main" id="{287850D7-7D2F-4983-AC50-84E68C0F1D96}"/>
              </a:ext>
            </a:extLst>
          </p:cNvPr>
          <p:cNvSpPr txBox="1"/>
          <p:nvPr/>
        </p:nvSpPr>
        <p:spPr>
          <a:xfrm>
            <a:off x="1945734" y="2352747"/>
            <a:ext cx="27601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masculine</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8" name="TextBox 27">
            <a:extLst>
              <a:ext uri="{FF2B5EF4-FFF2-40B4-BE49-F238E27FC236}">
                <a16:creationId xmlns:a16="http://schemas.microsoft.com/office/drawing/2014/main" id="{25ABAEB1-542F-4BD4-A21E-176FD092C436}"/>
              </a:ext>
            </a:extLst>
          </p:cNvPr>
          <p:cNvSpPr txBox="1"/>
          <p:nvPr/>
        </p:nvSpPr>
        <p:spPr>
          <a:xfrm>
            <a:off x="4580097" y="2352747"/>
            <a:ext cx="32157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feminine</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9" name="TextBox 28">
            <a:extLst>
              <a:ext uri="{FF2B5EF4-FFF2-40B4-BE49-F238E27FC236}">
                <a16:creationId xmlns:a16="http://schemas.microsoft.com/office/drawing/2014/main" id="{C822F235-ADD6-4400-A42A-BB878C3ED522}"/>
              </a:ext>
            </a:extLst>
          </p:cNvPr>
          <p:cNvSpPr txBox="1"/>
          <p:nvPr/>
        </p:nvSpPr>
        <p:spPr>
          <a:xfrm>
            <a:off x="8244284" y="2352747"/>
            <a:ext cx="12872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neuter</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0" name="TextBox 29">
            <a:extLst>
              <a:ext uri="{FF2B5EF4-FFF2-40B4-BE49-F238E27FC236}">
                <a16:creationId xmlns:a16="http://schemas.microsoft.com/office/drawing/2014/main" id="{924FC1CC-58D8-4D6D-8702-CF28D752E226}"/>
              </a:ext>
            </a:extLst>
          </p:cNvPr>
          <p:cNvSpPr txBox="1"/>
          <p:nvPr/>
        </p:nvSpPr>
        <p:spPr>
          <a:xfrm>
            <a:off x="7891596" y="3195194"/>
            <a:ext cx="25764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laut</a:t>
            </a:r>
            <a:r>
              <a:rPr kumimoji="0" lang="en-GB" sz="2400" i="0"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dem</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Buch</a:t>
            </a:r>
          </a:p>
        </p:txBody>
      </p:sp>
      <p:sp>
        <p:nvSpPr>
          <p:cNvPr id="45" name="TextBox 44">
            <a:extLst>
              <a:ext uri="{FF2B5EF4-FFF2-40B4-BE49-F238E27FC236}">
                <a16:creationId xmlns:a16="http://schemas.microsoft.com/office/drawing/2014/main" id="{4862BBC4-178E-47C1-BE30-CC4534770849}"/>
              </a:ext>
            </a:extLst>
          </p:cNvPr>
          <p:cNvSpPr txBox="1"/>
          <p:nvPr/>
        </p:nvSpPr>
        <p:spPr>
          <a:xfrm>
            <a:off x="147150" y="3813802"/>
            <a:ext cx="11897700" cy="1154162"/>
          </a:xfrm>
          <a:prstGeom prst="rect">
            <a:avLst/>
          </a:prstGeom>
          <a:noFill/>
        </p:spPr>
        <p:txBody>
          <a:bodyPr wrap="square"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already know some words</a:t>
            </a:r>
            <a:r>
              <a:rPr kumimoji="0" lang="en-US" sz="23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which are </a:t>
            </a:r>
            <a:r>
              <a:rPr kumimoji="0" lang="en-US" sz="23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always</a:t>
            </a:r>
            <a:r>
              <a:rPr kumimoji="0" lang="en-US" sz="23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used with </a:t>
            </a:r>
            <a:r>
              <a:rPr kumimoji="0" lang="en-US" sz="23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R2 (accusative) </a:t>
            </a:r>
            <a:r>
              <a:rPr kumimoji="0" lang="en-US" sz="23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articles:</a:t>
            </a:r>
          </a:p>
          <a:p>
            <a:pPr lvl="0" algn="ctr">
              <a:defRPr/>
            </a:pPr>
            <a:r>
              <a:rPr lang="en-US" sz="2300" b="1" dirty="0" err="1">
                <a:solidFill>
                  <a:srgbClr val="4472C4">
                    <a:lumMod val="50000"/>
                  </a:srgbClr>
                </a:solidFill>
              </a:rPr>
              <a:t>für</a:t>
            </a:r>
            <a:r>
              <a:rPr lang="en-US" sz="2300" b="1" dirty="0">
                <a:solidFill>
                  <a:srgbClr val="4472C4">
                    <a:lumMod val="50000"/>
                  </a:srgbClr>
                </a:solidFill>
              </a:rPr>
              <a:t>      </a:t>
            </a:r>
            <a:r>
              <a:rPr lang="en-US" sz="2300" b="1" dirty="0" err="1">
                <a:solidFill>
                  <a:srgbClr val="4472C4">
                    <a:lumMod val="50000"/>
                  </a:srgbClr>
                </a:solidFill>
              </a:rPr>
              <a:t>ohne</a:t>
            </a:r>
            <a:r>
              <a:rPr lang="en-US" sz="2300" b="1" dirty="0">
                <a:solidFill>
                  <a:srgbClr val="4472C4">
                    <a:lumMod val="50000"/>
                  </a:srgbClr>
                </a:solidFill>
              </a:rPr>
              <a:t>      </a:t>
            </a:r>
            <a:r>
              <a:rPr lang="en-US" sz="2300" b="1" dirty="0" err="1">
                <a:solidFill>
                  <a:srgbClr val="4472C4">
                    <a:lumMod val="50000"/>
                  </a:srgbClr>
                </a:solidFill>
              </a:rPr>
              <a:t>durch</a:t>
            </a:r>
            <a:r>
              <a:rPr lang="en-US" sz="2300" b="1" dirty="0">
                <a:solidFill>
                  <a:srgbClr val="4472C4">
                    <a:lumMod val="50000"/>
                  </a:srgbClr>
                </a:solidFill>
              </a:rPr>
              <a:t>      um</a:t>
            </a:r>
            <a:endParaRPr lang="en-US" sz="2300" b="1" baseline="0" dirty="0">
              <a:solidFill>
                <a:srgbClr val="4472C4">
                  <a:lumMod val="50000"/>
                </a:srgbClr>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300" b="1" dirty="0">
                <a:solidFill>
                  <a:srgbClr val="4472C4">
                    <a:lumMod val="50000"/>
                  </a:srgbClr>
                </a:solidFill>
                <a:latin typeface="Century Gothic" panose="020F0302020204030204"/>
              </a:rPr>
              <a:t>‘</a:t>
            </a:r>
            <a:r>
              <a:rPr lang="en-US" sz="2300" b="1" dirty="0" err="1">
                <a:solidFill>
                  <a:srgbClr val="4472C4">
                    <a:lumMod val="50000"/>
                  </a:srgbClr>
                </a:solidFill>
                <a:latin typeface="Century Gothic" panose="020F0302020204030204"/>
              </a:rPr>
              <a:t>Gegen</a:t>
            </a:r>
            <a:r>
              <a:rPr lang="en-US" sz="2300" b="1" dirty="0">
                <a:solidFill>
                  <a:srgbClr val="4472C4">
                    <a:lumMod val="50000"/>
                  </a:srgbClr>
                </a:solidFill>
                <a:latin typeface="Century Gothic" panose="020F0302020204030204"/>
              </a:rPr>
              <a:t>’</a:t>
            </a:r>
            <a:r>
              <a:rPr lang="en-US" sz="2300" dirty="0">
                <a:solidFill>
                  <a:srgbClr val="4472C4">
                    <a:lumMod val="50000"/>
                  </a:srgbClr>
                </a:solidFill>
                <a:latin typeface="Century Gothic" panose="020F0302020204030204"/>
              </a:rPr>
              <a:t> also belongs to this group.</a:t>
            </a:r>
            <a:r>
              <a:rPr lang="en-US" sz="2300" baseline="0" dirty="0">
                <a:solidFill>
                  <a:srgbClr val="4472C4">
                    <a:lumMod val="50000"/>
                  </a:srgbClr>
                </a:solidFill>
                <a:latin typeface="Century Gothic" panose="020F0302020204030204"/>
              </a:rPr>
              <a:t>	</a:t>
            </a:r>
          </a:p>
        </p:txBody>
      </p:sp>
      <p:sp>
        <p:nvSpPr>
          <p:cNvPr id="46" name="Rectangle 45">
            <a:extLst>
              <a:ext uri="{FF2B5EF4-FFF2-40B4-BE49-F238E27FC236}">
                <a16:creationId xmlns:a16="http://schemas.microsoft.com/office/drawing/2014/main" id="{13CBBF51-3596-4739-A824-9E1E5C4AFD70}"/>
              </a:ext>
            </a:extLst>
          </p:cNvPr>
          <p:cNvSpPr/>
          <p:nvPr/>
        </p:nvSpPr>
        <p:spPr>
          <a:xfrm>
            <a:off x="1702834" y="5741670"/>
            <a:ext cx="8786332" cy="530556"/>
          </a:xfrm>
          <a:prstGeom prst="rect">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5C4EE58A-7B33-4403-BA7D-F3CF952142AA}"/>
              </a:ext>
            </a:extLst>
          </p:cNvPr>
          <p:cNvSpPr txBox="1"/>
          <p:nvPr/>
        </p:nvSpPr>
        <p:spPr>
          <a:xfrm>
            <a:off x="5399956" y="5324513"/>
            <a:ext cx="16421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die </a:t>
            </a:r>
            <a:r>
              <a:rPr lang="en-GB" sz="2400" kern="0" dirty="0">
                <a:solidFill>
                  <a:srgbClr val="4472C4">
                    <a:lumMod val="50000"/>
                  </a:srgbClr>
                </a:solidFill>
                <a:latin typeface="Century Gothic" panose="020B0502020202020204" pitchFamily="34" charset="0"/>
                <a:cs typeface="Arial"/>
                <a:sym typeface="Arial"/>
              </a:rPr>
              <a:t>Idee</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48" name="TextBox 47">
            <a:extLst>
              <a:ext uri="{FF2B5EF4-FFF2-40B4-BE49-F238E27FC236}">
                <a16:creationId xmlns:a16="http://schemas.microsoft.com/office/drawing/2014/main" id="{7E29C412-0005-4039-89C7-0223E826DD4F}"/>
              </a:ext>
            </a:extLst>
          </p:cNvPr>
          <p:cNvSpPr txBox="1"/>
          <p:nvPr/>
        </p:nvSpPr>
        <p:spPr>
          <a:xfrm>
            <a:off x="7967564" y="5324513"/>
            <a:ext cx="19352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das </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Gesetz</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49" name="TextBox 48">
            <a:extLst>
              <a:ext uri="{FF2B5EF4-FFF2-40B4-BE49-F238E27FC236}">
                <a16:creationId xmlns:a16="http://schemas.microsoft.com/office/drawing/2014/main" id="{6061CF48-B843-4E34-A52B-B6355C963CEC}"/>
              </a:ext>
            </a:extLst>
          </p:cNvPr>
          <p:cNvSpPr txBox="1"/>
          <p:nvPr/>
        </p:nvSpPr>
        <p:spPr>
          <a:xfrm>
            <a:off x="2475529" y="5324513"/>
            <a:ext cx="1642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Plan</a:t>
            </a:r>
          </a:p>
        </p:txBody>
      </p:sp>
      <p:sp>
        <p:nvSpPr>
          <p:cNvPr id="50" name="TextBox 49">
            <a:extLst>
              <a:ext uri="{FF2B5EF4-FFF2-40B4-BE49-F238E27FC236}">
                <a16:creationId xmlns:a16="http://schemas.microsoft.com/office/drawing/2014/main" id="{7BA2FAC6-F5DC-423C-A63D-375A0D6DF659}"/>
              </a:ext>
            </a:extLst>
          </p:cNvPr>
          <p:cNvSpPr txBox="1"/>
          <p:nvPr/>
        </p:nvSpPr>
        <p:spPr>
          <a:xfrm>
            <a:off x="4925773" y="5776115"/>
            <a:ext cx="2930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gegen</a:t>
            </a:r>
            <a:r>
              <a:rPr kumimoji="0" lang="en-GB" sz="2400" b="1" i="0" u="none" strike="noStrike" kern="0" cap="none" spc="0" normalizeH="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die</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Idee</a:t>
            </a:r>
          </a:p>
        </p:txBody>
      </p:sp>
      <p:sp>
        <p:nvSpPr>
          <p:cNvPr id="51" name="TextBox 50">
            <a:extLst>
              <a:ext uri="{FF2B5EF4-FFF2-40B4-BE49-F238E27FC236}">
                <a16:creationId xmlns:a16="http://schemas.microsoft.com/office/drawing/2014/main" id="{0CF13D14-4938-495B-BE79-E2541BEF2FD2}"/>
              </a:ext>
            </a:extLst>
          </p:cNvPr>
          <p:cNvSpPr txBox="1"/>
          <p:nvPr/>
        </p:nvSpPr>
        <p:spPr>
          <a:xfrm>
            <a:off x="1702834" y="5797064"/>
            <a:ext cx="27601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err="1">
                <a:solidFill>
                  <a:srgbClr val="4472C4">
                    <a:lumMod val="50000"/>
                  </a:srgbClr>
                </a:solidFill>
                <a:latin typeface="Century Gothic" panose="020B0502020202020204" pitchFamily="34" charset="0"/>
                <a:cs typeface="Arial"/>
                <a:sym typeface="Arial"/>
              </a:rPr>
              <a:t>gegen</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den</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Plan</a:t>
            </a:r>
          </a:p>
        </p:txBody>
      </p:sp>
      <p:sp>
        <p:nvSpPr>
          <p:cNvPr id="52" name="TextBox 51">
            <a:extLst>
              <a:ext uri="{FF2B5EF4-FFF2-40B4-BE49-F238E27FC236}">
                <a16:creationId xmlns:a16="http://schemas.microsoft.com/office/drawing/2014/main" id="{97E37089-CE91-4F74-A1BC-DE79BB351B80}"/>
              </a:ext>
            </a:extLst>
          </p:cNvPr>
          <p:cNvSpPr txBox="1"/>
          <p:nvPr/>
        </p:nvSpPr>
        <p:spPr>
          <a:xfrm>
            <a:off x="1945734" y="4968113"/>
            <a:ext cx="27601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masculine</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3" name="TextBox 52">
            <a:extLst>
              <a:ext uri="{FF2B5EF4-FFF2-40B4-BE49-F238E27FC236}">
                <a16:creationId xmlns:a16="http://schemas.microsoft.com/office/drawing/2014/main" id="{109D12CD-E943-46E0-B254-31B03609BE96}"/>
              </a:ext>
            </a:extLst>
          </p:cNvPr>
          <p:cNvSpPr txBox="1"/>
          <p:nvPr/>
        </p:nvSpPr>
        <p:spPr>
          <a:xfrm>
            <a:off x="4580097" y="4968113"/>
            <a:ext cx="32157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feminine</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4" name="TextBox 53">
            <a:extLst>
              <a:ext uri="{FF2B5EF4-FFF2-40B4-BE49-F238E27FC236}">
                <a16:creationId xmlns:a16="http://schemas.microsoft.com/office/drawing/2014/main" id="{8FAF193B-8452-40C2-9435-7CA0699766E6}"/>
              </a:ext>
            </a:extLst>
          </p:cNvPr>
          <p:cNvSpPr txBox="1"/>
          <p:nvPr/>
        </p:nvSpPr>
        <p:spPr>
          <a:xfrm>
            <a:off x="8244284" y="4968113"/>
            <a:ext cx="12872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neuter</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5" name="TextBox 54">
            <a:extLst>
              <a:ext uri="{FF2B5EF4-FFF2-40B4-BE49-F238E27FC236}">
                <a16:creationId xmlns:a16="http://schemas.microsoft.com/office/drawing/2014/main" id="{F3269DEB-7970-4D29-850E-1982FBD1A600}"/>
              </a:ext>
            </a:extLst>
          </p:cNvPr>
          <p:cNvSpPr txBox="1"/>
          <p:nvPr/>
        </p:nvSpPr>
        <p:spPr>
          <a:xfrm>
            <a:off x="7482468" y="5810560"/>
            <a:ext cx="34233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gegen</a:t>
            </a:r>
            <a:r>
              <a:rPr kumimoji="0" lang="en-GB" sz="2400" i="0"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das</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Gesetz</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 name="TextBox 1">
            <a:extLst>
              <a:ext uri="{FF2B5EF4-FFF2-40B4-BE49-F238E27FC236}">
                <a16:creationId xmlns:a16="http://schemas.microsoft.com/office/drawing/2014/main" id="{71BAB89D-9CA5-42BA-BE81-30F50398B715}"/>
              </a:ext>
            </a:extLst>
          </p:cNvPr>
          <p:cNvSpPr txBox="1"/>
          <p:nvPr/>
        </p:nvSpPr>
        <p:spPr>
          <a:xfrm>
            <a:off x="4189969" y="1539483"/>
            <a:ext cx="323850" cy="403124"/>
          </a:xfrm>
          <a:prstGeom prst="rect">
            <a:avLst/>
          </a:prstGeom>
          <a:solidFill>
            <a:schemeClr val="bg1"/>
          </a:solidFill>
        </p:spPr>
        <p:txBody>
          <a:bodyPr wrap="square" lIns="0" tIns="0" rIns="0" bIns="0" rtlCol="0">
            <a:spAutoFit/>
          </a:bodyPr>
          <a:lstStyle/>
          <a:p>
            <a:pPr algn="l">
              <a:lnSpc>
                <a:spcPct val="150000"/>
              </a:lnSpc>
            </a:pPr>
            <a:r>
              <a:rPr lang="en-GB" sz="2000" dirty="0">
                <a:solidFill>
                  <a:schemeClr val="accent5">
                    <a:lumMod val="50000"/>
                  </a:schemeClr>
                </a:solidFill>
              </a:rPr>
              <a:t>_ _</a:t>
            </a:r>
            <a:endParaRPr lang="fr-FR" sz="2000" dirty="0">
              <a:solidFill>
                <a:schemeClr val="accent5">
                  <a:lumMod val="50000"/>
                </a:schemeClr>
              </a:solidFill>
            </a:endParaRPr>
          </a:p>
        </p:txBody>
      </p:sp>
      <p:sp>
        <p:nvSpPr>
          <p:cNvPr id="5" name="TextBox 4">
            <a:extLst>
              <a:ext uri="{FF2B5EF4-FFF2-40B4-BE49-F238E27FC236}">
                <a16:creationId xmlns:a16="http://schemas.microsoft.com/office/drawing/2014/main" id="{A3FB6B14-F8A8-43A6-8702-27258635C160}"/>
              </a:ext>
            </a:extLst>
          </p:cNvPr>
          <p:cNvSpPr txBox="1"/>
          <p:nvPr/>
        </p:nvSpPr>
        <p:spPr>
          <a:xfrm>
            <a:off x="5078562" y="1539483"/>
            <a:ext cx="376088" cy="403124"/>
          </a:xfrm>
          <a:prstGeom prst="rect">
            <a:avLst/>
          </a:prstGeom>
          <a:solidFill>
            <a:schemeClr val="bg1"/>
          </a:solidFill>
        </p:spPr>
        <p:txBody>
          <a:bodyPr wrap="square" lIns="0" tIns="0" rIns="0" bIns="0" rtlCol="0">
            <a:spAutoFit/>
          </a:bodyPr>
          <a:lstStyle/>
          <a:p>
            <a:pPr algn="l">
              <a:lnSpc>
                <a:spcPct val="150000"/>
              </a:lnSpc>
            </a:pPr>
            <a:r>
              <a:rPr lang="en-GB" sz="2000" dirty="0">
                <a:solidFill>
                  <a:schemeClr val="accent5">
                    <a:lumMod val="50000"/>
                  </a:schemeClr>
                </a:solidFill>
              </a:rPr>
              <a:t>_ _</a:t>
            </a:r>
            <a:endParaRPr lang="fr-FR" sz="2000" dirty="0">
              <a:solidFill>
                <a:schemeClr val="accent5">
                  <a:lumMod val="50000"/>
                </a:schemeClr>
              </a:solidFill>
            </a:endParaRPr>
          </a:p>
        </p:txBody>
      </p:sp>
      <p:sp>
        <p:nvSpPr>
          <p:cNvPr id="8" name="TextBox 7">
            <a:extLst>
              <a:ext uri="{FF2B5EF4-FFF2-40B4-BE49-F238E27FC236}">
                <a16:creationId xmlns:a16="http://schemas.microsoft.com/office/drawing/2014/main" id="{A3A17458-3A2E-4D19-BA5E-F625083AC746}"/>
              </a:ext>
            </a:extLst>
          </p:cNvPr>
          <p:cNvSpPr txBox="1"/>
          <p:nvPr/>
        </p:nvSpPr>
        <p:spPr>
          <a:xfrm>
            <a:off x="6146632" y="1544594"/>
            <a:ext cx="376088" cy="403124"/>
          </a:xfrm>
          <a:prstGeom prst="rect">
            <a:avLst/>
          </a:prstGeom>
          <a:solidFill>
            <a:schemeClr val="bg1"/>
          </a:solidFill>
        </p:spPr>
        <p:txBody>
          <a:bodyPr wrap="square" lIns="0" tIns="0" rIns="0" bIns="0" rtlCol="0">
            <a:spAutoFit/>
          </a:bodyPr>
          <a:lstStyle/>
          <a:p>
            <a:pPr algn="l">
              <a:lnSpc>
                <a:spcPct val="150000"/>
              </a:lnSpc>
            </a:pPr>
            <a:r>
              <a:rPr lang="en-GB" sz="2000" dirty="0">
                <a:solidFill>
                  <a:schemeClr val="accent5">
                    <a:lumMod val="50000"/>
                  </a:schemeClr>
                </a:solidFill>
              </a:rPr>
              <a:t>_ </a:t>
            </a:r>
            <a:endParaRPr lang="fr-FR" sz="2000" dirty="0">
              <a:solidFill>
                <a:schemeClr val="accent5">
                  <a:lumMod val="50000"/>
                </a:schemeClr>
              </a:solidFill>
            </a:endParaRPr>
          </a:p>
        </p:txBody>
      </p:sp>
      <p:sp>
        <p:nvSpPr>
          <p:cNvPr id="10" name="TextBox 9">
            <a:extLst>
              <a:ext uri="{FF2B5EF4-FFF2-40B4-BE49-F238E27FC236}">
                <a16:creationId xmlns:a16="http://schemas.microsoft.com/office/drawing/2014/main" id="{E7851416-FE41-4561-8E08-212EEB5491E9}"/>
              </a:ext>
            </a:extLst>
          </p:cNvPr>
          <p:cNvSpPr txBox="1"/>
          <p:nvPr/>
        </p:nvSpPr>
        <p:spPr>
          <a:xfrm>
            <a:off x="7003882" y="1539483"/>
            <a:ext cx="552618" cy="403124"/>
          </a:xfrm>
          <a:prstGeom prst="rect">
            <a:avLst/>
          </a:prstGeom>
          <a:solidFill>
            <a:schemeClr val="bg1"/>
          </a:solidFill>
        </p:spPr>
        <p:txBody>
          <a:bodyPr wrap="square" lIns="0" tIns="0" rIns="0" bIns="0" rtlCol="0">
            <a:spAutoFit/>
          </a:bodyPr>
          <a:lstStyle/>
          <a:p>
            <a:pPr algn="l">
              <a:lnSpc>
                <a:spcPct val="150000"/>
              </a:lnSpc>
            </a:pPr>
            <a:r>
              <a:rPr lang="en-GB" sz="2000" dirty="0">
                <a:solidFill>
                  <a:schemeClr val="accent5">
                    <a:lumMod val="50000"/>
                  </a:schemeClr>
                </a:solidFill>
              </a:rPr>
              <a:t>_ _ _</a:t>
            </a:r>
            <a:endParaRPr lang="fr-FR" sz="2000" dirty="0">
              <a:solidFill>
                <a:schemeClr val="accent5">
                  <a:lumMod val="50000"/>
                </a:schemeClr>
              </a:solidFill>
            </a:endParaRPr>
          </a:p>
        </p:txBody>
      </p:sp>
      <p:sp>
        <p:nvSpPr>
          <p:cNvPr id="11" name="TextBox 10">
            <a:extLst>
              <a:ext uri="{FF2B5EF4-FFF2-40B4-BE49-F238E27FC236}">
                <a16:creationId xmlns:a16="http://schemas.microsoft.com/office/drawing/2014/main" id="{66F48945-AA62-402F-BBDB-66DE8217D7C0}"/>
              </a:ext>
            </a:extLst>
          </p:cNvPr>
          <p:cNvSpPr txBox="1"/>
          <p:nvPr/>
        </p:nvSpPr>
        <p:spPr>
          <a:xfrm>
            <a:off x="8115132" y="1539483"/>
            <a:ext cx="376088" cy="403124"/>
          </a:xfrm>
          <a:prstGeom prst="rect">
            <a:avLst/>
          </a:prstGeom>
          <a:solidFill>
            <a:schemeClr val="bg1"/>
          </a:solidFill>
        </p:spPr>
        <p:txBody>
          <a:bodyPr wrap="square" lIns="0" tIns="0" rIns="0" bIns="0" rtlCol="0">
            <a:spAutoFit/>
          </a:bodyPr>
          <a:lstStyle/>
          <a:p>
            <a:pPr algn="l">
              <a:lnSpc>
                <a:spcPct val="150000"/>
              </a:lnSpc>
            </a:pPr>
            <a:r>
              <a:rPr lang="en-GB" sz="2000" dirty="0">
                <a:solidFill>
                  <a:schemeClr val="accent5">
                    <a:lumMod val="50000"/>
                  </a:schemeClr>
                </a:solidFill>
              </a:rPr>
              <a:t>_ _</a:t>
            </a:r>
            <a:endParaRPr lang="fr-FR" sz="2000" dirty="0">
              <a:solidFill>
                <a:schemeClr val="accent5">
                  <a:lumMod val="50000"/>
                </a:schemeClr>
              </a:solidFill>
            </a:endParaRPr>
          </a:p>
        </p:txBody>
      </p:sp>
      <p:sp>
        <p:nvSpPr>
          <p:cNvPr id="13" name="TextBox 12">
            <a:extLst>
              <a:ext uri="{FF2B5EF4-FFF2-40B4-BE49-F238E27FC236}">
                <a16:creationId xmlns:a16="http://schemas.microsoft.com/office/drawing/2014/main" id="{753B4D55-B7DA-4765-A865-6B69C9735B6C}"/>
              </a:ext>
            </a:extLst>
          </p:cNvPr>
          <p:cNvSpPr txBox="1"/>
          <p:nvPr/>
        </p:nvSpPr>
        <p:spPr>
          <a:xfrm>
            <a:off x="4325775" y="4154849"/>
            <a:ext cx="376088" cy="403124"/>
          </a:xfrm>
          <a:prstGeom prst="rect">
            <a:avLst/>
          </a:prstGeom>
          <a:solidFill>
            <a:schemeClr val="bg1"/>
          </a:solidFill>
        </p:spPr>
        <p:txBody>
          <a:bodyPr wrap="square" lIns="0" tIns="0" rIns="0" bIns="0" rtlCol="0">
            <a:spAutoFit/>
          </a:bodyPr>
          <a:lstStyle/>
          <a:p>
            <a:pPr algn="l">
              <a:lnSpc>
                <a:spcPct val="150000"/>
              </a:lnSpc>
            </a:pPr>
            <a:r>
              <a:rPr lang="en-GB" sz="2000" dirty="0">
                <a:solidFill>
                  <a:schemeClr val="accent5">
                    <a:lumMod val="50000"/>
                  </a:schemeClr>
                </a:solidFill>
              </a:rPr>
              <a:t>_ _</a:t>
            </a:r>
            <a:endParaRPr lang="fr-FR" sz="2000" dirty="0">
              <a:solidFill>
                <a:schemeClr val="accent5">
                  <a:lumMod val="50000"/>
                </a:schemeClr>
              </a:solidFill>
            </a:endParaRPr>
          </a:p>
        </p:txBody>
      </p:sp>
      <p:sp>
        <p:nvSpPr>
          <p:cNvPr id="14" name="TextBox 13">
            <a:extLst>
              <a:ext uri="{FF2B5EF4-FFF2-40B4-BE49-F238E27FC236}">
                <a16:creationId xmlns:a16="http://schemas.microsoft.com/office/drawing/2014/main" id="{5612C511-89E1-4554-B7DD-8454E2A9DA66}"/>
              </a:ext>
            </a:extLst>
          </p:cNvPr>
          <p:cNvSpPr txBox="1"/>
          <p:nvPr/>
        </p:nvSpPr>
        <p:spPr>
          <a:xfrm>
            <a:off x="5266606" y="4152856"/>
            <a:ext cx="530944" cy="403124"/>
          </a:xfrm>
          <a:prstGeom prst="rect">
            <a:avLst/>
          </a:prstGeom>
          <a:solidFill>
            <a:schemeClr val="bg1"/>
          </a:solidFill>
        </p:spPr>
        <p:txBody>
          <a:bodyPr wrap="square" lIns="0" tIns="0" rIns="0" bIns="0" rtlCol="0">
            <a:spAutoFit/>
          </a:bodyPr>
          <a:lstStyle/>
          <a:p>
            <a:pPr algn="l">
              <a:lnSpc>
                <a:spcPct val="150000"/>
              </a:lnSpc>
            </a:pPr>
            <a:r>
              <a:rPr lang="en-GB" sz="2000" dirty="0">
                <a:solidFill>
                  <a:schemeClr val="accent5">
                    <a:lumMod val="50000"/>
                  </a:schemeClr>
                </a:solidFill>
              </a:rPr>
              <a:t>_ _ _</a:t>
            </a:r>
            <a:endParaRPr lang="fr-FR" sz="2000" dirty="0">
              <a:solidFill>
                <a:schemeClr val="accent5">
                  <a:lumMod val="50000"/>
                </a:schemeClr>
              </a:solidFill>
            </a:endParaRPr>
          </a:p>
        </p:txBody>
      </p:sp>
      <p:sp>
        <p:nvSpPr>
          <p:cNvPr id="15" name="TextBox 14">
            <a:extLst>
              <a:ext uri="{FF2B5EF4-FFF2-40B4-BE49-F238E27FC236}">
                <a16:creationId xmlns:a16="http://schemas.microsoft.com/office/drawing/2014/main" id="{9DCD906B-C1D3-4967-A66B-1BF153A1003C}"/>
              </a:ext>
            </a:extLst>
          </p:cNvPr>
          <p:cNvSpPr txBox="1"/>
          <p:nvPr/>
        </p:nvSpPr>
        <p:spPr>
          <a:xfrm>
            <a:off x="6472937" y="4152856"/>
            <a:ext cx="745669" cy="403124"/>
          </a:xfrm>
          <a:prstGeom prst="rect">
            <a:avLst/>
          </a:prstGeom>
          <a:solidFill>
            <a:schemeClr val="bg1"/>
          </a:solidFill>
        </p:spPr>
        <p:txBody>
          <a:bodyPr wrap="square" lIns="0" tIns="0" rIns="0" bIns="0" rtlCol="0">
            <a:spAutoFit/>
          </a:bodyPr>
          <a:lstStyle/>
          <a:p>
            <a:pPr algn="l">
              <a:lnSpc>
                <a:spcPct val="150000"/>
              </a:lnSpc>
            </a:pPr>
            <a:r>
              <a:rPr lang="en-GB" sz="2000" dirty="0">
                <a:solidFill>
                  <a:schemeClr val="accent5">
                    <a:lumMod val="50000"/>
                  </a:schemeClr>
                </a:solidFill>
              </a:rPr>
              <a:t>_ _ _ _</a:t>
            </a:r>
            <a:endParaRPr lang="fr-FR" sz="2000" dirty="0">
              <a:solidFill>
                <a:schemeClr val="accent5">
                  <a:lumMod val="50000"/>
                </a:schemeClr>
              </a:solidFill>
            </a:endParaRPr>
          </a:p>
        </p:txBody>
      </p:sp>
      <p:sp>
        <p:nvSpPr>
          <p:cNvPr id="16" name="TextBox 15">
            <a:extLst>
              <a:ext uri="{FF2B5EF4-FFF2-40B4-BE49-F238E27FC236}">
                <a16:creationId xmlns:a16="http://schemas.microsoft.com/office/drawing/2014/main" id="{77712B0E-AB1B-40C1-8CAC-8B57AA9F9C34}"/>
              </a:ext>
            </a:extLst>
          </p:cNvPr>
          <p:cNvSpPr txBox="1"/>
          <p:nvPr/>
        </p:nvSpPr>
        <p:spPr>
          <a:xfrm>
            <a:off x="7779520" y="4152856"/>
            <a:ext cx="288155" cy="403124"/>
          </a:xfrm>
          <a:prstGeom prst="rect">
            <a:avLst/>
          </a:prstGeom>
          <a:solidFill>
            <a:schemeClr val="bg1"/>
          </a:solidFill>
        </p:spPr>
        <p:txBody>
          <a:bodyPr wrap="square" lIns="0" tIns="0" rIns="0" bIns="0" rtlCol="0">
            <a:spAutoFit/>
          </a:bodyPr>
          <a:lstStyle/>
          <a:p>
            <a:pPr algn="l">
              <a:lnSpc>
                <a:spcPct val="150000"/>
              </a:lnSpc>
            </a:pPr>
            <a:r>
              <a:rPr lang="en-GB" sz="2000" dirty="0">
                <a:solidFill>
                  <a:schemeClr val="accent5">
                    <a:lumMod val="50000"/>
                  </a:schemeClr>
                </a:solidFill>
              </a:rPr>
              <a:t>_ </a:t>
            </a:r>
            <a:endParaRPr lang="fr-FR" sz="2000" dirty="0">
              <a:solidFill>
                <a:schemeClr val="accent5">
                  <a:lumMod val="50000"/>
                </a:schemeClr>
              </a:solidFill>
            </a:endParaRPr>
          </a:p>
        </p:txBody>
      </p:sp>
      <p:cxnSp>
        <p:nvCxnSpPr>
          <p:cNvPr id="9" name="Straight Connector 8"/>
          <p:cNvCxnSpPr/>
          <p:nvPr/>
        </p:nvCxnSpPr>
        <p:spPr>
          <a:xfrm>
            <a:off x="0" y="3813802"/>
            <a:ext cx="12192000"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568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2"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2"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2" nodeType="click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2" nodeType="clickEffect">
                                  <p:stCondLst>
                                    <p:cond delay="0"/>
                                  </p:stCondLst>
                                  <p:childTnLst>
                                    <p:set>
                                      <p:cBhvr>
                                        <p:cTn id="40" dur="1" fill="hold">
                                          <p:stCondLst>
                                            <p:cond delay="0"/>
                                          </p:stCondLst>
                                        </p:cTn>
                                        <p:tgtEl>
                                          <p:spTgt spid="1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500"/>
                                        <p:tgtEl>
                                          <p:spTgt spid="9"/>
                                        </p:tgtEl>
                                      </p:cBhvr>
                                    </p:animEffect>
                                  </p:childTnLst>
                                </p:cTn>
                              </p:par>
                              <p:par>
                                <p:cTn id="84" presetID="1" presetClass="entr" presetSubtype="0" fill="hold" nodeType="withEffect">
                                  <p:stCondLst>
                                    <p:cond delay="0"/>
                                  </p:stCondLst>
                                  <p:childTnLst>
                                    <p:set>
                                      <p:cBhvr>
                                        <p:cTn id="85"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45">
                                            <p:txEl>
                                              <p:pRg st="1" end="1"/>
                                            </p:txEl>
                                          </p:spTgt>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3"/>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14"/>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16"/>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grpId="1" nodeType="clickEffect">
                                  <p:stCondLst>
                                    <p:cond delay="0"/>
                                  </p:stCondLst>
                                  <p:childTnLst>
                                    <p:set>
                                      <p:cBhvr>
                                        <p:cTn id="101" dur="1" fill="hold">
                                          <p:stCondLst>
                                            <p:cond delay="0"/>
                                          </p:stCondLst>
                                        </p:cTn>
                                        <p:tgtEl>
                                          <p:spTgt spid="13"/>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grpId="1" nodeType="clickEffect">
                                  <p:stCondLst>
                                    <p:cond delay="0"/>
                                  </p:stCondLst>
                                  <p:childTnLst>
                                    <p:set>
                                      <p:cBhvr>
                                        <p:cTn id="105" dur="1" fill="hold">
                                          <p:stCondLst>
                                            <p:cond delay="0"/>
                                          </p:stCondLst>
                                        </p:cTn>
                                        <p:tgtEl>
                                          <p:spTgt spid="14"/>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grpId="1" nodeType="clickEffect">
                                  <p:stCondLst>
                                    <p:cond delay="0"/>
                                  </p:stCondLst>
                                  <p:childTnLst>
                                    <p:set>
                                      <p:cBhvr>
                                        <p:cTn id="109" dur="1" fill="hold">
                                          <p:stCondLst>
                                            <p:cond delay="0"/>
                                          </p:stCondLst>
                                        </p:cTn>
                                        <p:tgtEl>
                                          <p:spTgt spid="15"/>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grpId="1" nodeType="clickEffect">
                                  <p:stCondLst>
                                    <p:cond delay="0"/>
                                  </p:stCondLst>
                                  <p:childTnLst>
                                    <p:set>
                                      <p:cBhvr>
                                        <p:cTn id="113" dur="1" fill="hold">
                                          <p:stCondLst>
                                            <p:cond delay="0"/>
                                          </p:stCondLst>
                                        </p:cTn>
                                        <p:tgtEl>
                                          <p:spTgt spid="16"/>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46"/>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49"/>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51"/>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47"/>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53"/>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50"/>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48"/>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54"/>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5" grpId="0"/>
      <p:bldP spid="26" grpId="0"/>
      <p:bldP spid="27" grpId="0"/>
      <p:bldP spid="28" grpId="0"/>
      <p:bldP spid="29" grpId="0"/>
      <p:bldP spid="30" grpId="0"/>
      <p:bldP spid="46" grpId="0" animBg="1"/>
      <p:bldP spid="47" grpId="0"/>
      <p:bldP spid="48" grpId="0"/>
      <p:bldP spid="49" grpId="0"/>
      <p:bldP spid="50" grpId="0"/>
      <p:bldP spid="51" grpId="0"/>
      <p:bldP spid="52" grpId="0"/>
      <p:bldP spid="53" grpId="0"/>
      <p:bldP spid="54" grpId="0"/>
      <p:bldP spid="55" grpId="0"/>
      <p:bldP spid="2" grpId="0" animBg="1"/>
      <p:bldP spid="2" grpId="2" animBg="1"/>
      <p:bldP spid="5" grpId="0" animBg="1"/>
      <p:bldP spid="5" grpId="2" animBg="1"/>
      <p:bldP spid="8" grpId="0" animBg="1"/>
      <p:bldP spid="8" grpId="2" animBg="1"/>
      <p:bldP spid="10" grpId="0" animBg="1"/>
      <p:bldP spid="10" grpId="2" animBg="1"/>
      <p:bldP spid="11" grpId="0" animBg="1"/>
      <p:bldP spid="11" grpId="2"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6D8552-626C-6E44-91CB-C1B20389A00F}"/>
              </a:ext>
            </a:extLst>
          </p:cNvPr>
          <p:cNvSpPr txBox="1"/>
          <p:nvPr/>
        </p:nvSpPr>
        <p:spPr>
          <a:xfrm>
            <a:off x="176414" y="2246540"/>
            <a:ext cx="87816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Der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Politiker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streng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Zeitung.</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5934075"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sagt</a:t>
            </a:r>
            <a:r>
              <a:rPr lang="en-GB" sz="3600" b="1" dirty="0">
                <a:solidFill>
                  <a:schemeClr val="bg1"/>
                </a:solidFill>
              </a:rPr>
              <a:t> was? (1/2)</a:t>
            </a:r>
          </a:p>
        </p:txBody>
      </p:sp>
      <p:sp>
        <p:nvSpPr>
          <p:cNvPr id="6" name="Rounded Rectangle 11">
            <a:extLst>
              <a:ext uri="{FF2B5EF4-FFF2-40B4-BE49-F238E27FC236}">
                <a16:creationId xmlns:a16="http://schemas.microsoft.com/office/drawing/2014/main" id="{99FFAE1E-041A-1E4D-8F48-51E8190F2BBE}"/>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A838E3C6-A9D4-564B-969A-288BAA0B6D62}"/>
              </a:ext>
            </a:extLst>
          </p:cNvPr>
          <p:cNvSpPr txBox="1"/>
          <p:nvPr/>
        </p:nvSpPr>
        <p:spPr>
          <a:xfrm>
            <a:off x="176413" y="2946127"/>
            <a:ext cx="11586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klagen</a:t>
            </a:r>
            <a:r>
              <a:rPr lang="en-US" sz="2400" dirty="0">
                <a:solidFill>
                  <a:srgbClr val="4472C4">
                    <a:lumMod val="50000"/>
                  </a:srgbClr>
                </a:solidFill>
                <a:latin typeface="Century Gothic" panose="020F0302020204030204"/>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Firma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40AD37C5-9ECA-8B4B-9EF5-279DA9B6EAFD}"/>
              </a:ext>
            </a:extLst>
          </p:cNvPr>
          <p:cNvSpPr txBox="1"/>
          <p:nvPr/>
        </p:nvSpPr>
        <p:spPr>
          <a:xfrm>
            <a:off x="176414" y="3645714"/>
            <a:ext cx="117809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der Manager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besonders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37535DDB-9E71-A84A-8F1F-9A97350362C5}"/>
              </a:ext>
            </a:extLst>
          </p:cNvPr>
          <p:cNvSpPr txBox="1"/>
          <p:nvPr/>
        </p:nvSpPr>
        <p:spPr>
          <a:xfrm>
            <a:off x="167562" y="4345301"/>
            <a:ext cx="11595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Dieser Mann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Anwalt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009A9FEB-7975-874C-A4FB-0D44C823ED66}"/>
              </a:ext>
            </a:extLst>
          </p:cNvPr>
          <p:cNvSpPr txBox="1"/>
          <p:nvPr/>
        </p:nvSpPr>
        <p:spPr>
          <a:xfrm>
            <a:off x="167036" y="5044888"/>
            <a:ext cx="112153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Firma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gewinnt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Kampf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dem</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Hacker.</a:t>
            </a:r>
          </a:p>
        </p:txBody>
      </p:sp>
      <p:sp>
        <p:nvSpPr>
          <p:cNvPr id="12" name="TextBox 11">
            <a:extLst>
              <a:ext uri="{FF2B5EF4-FFF2-40B4-BE49-F238E27FC236}">
                <a16:creationId xmlns:a16="http://schemas.microsoft.com/office/drawing/2014/main" id="{074C342E-3214-0143-ABC1-79718B42B4DB}"/>
              </a:ext>
            </a:extLst>
          </p:cNvPr>
          <p:cNvSpPr txBox="1"/>
          <p:nvPr/>
        </p:nvSpPr>
        <p:spPr>
          <a:xfrm>
            <a:off x="176414" y="5744473"/>
            <a:ext cx="102518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Der Manager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Unternehmen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4F564C7A-AAE9-1043-81B2-43BD20C479F9}"/>
              </a:ext>
            </a:extLst>
          </p:cNvPr>
          <p:cNvSpPr txBox="1"/>
          <p:nvPr/>
        </p:nvSpPr>
        <p:spPr>
          <a:xfrm>
            <a:off x="167036" y="1289767"/>
            <a:ext cx="116630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Katrin is looking at statements from witnesses, but they are incomplete.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heißen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A74C0C1A-6F6E-8C44-854B-36DFDBA1C760}"/>
              </a:ext>
            </a:extLst>
          </p:cNvPr>
          <p:cNvSpPr txBox="1"/>
          <p:nvPr/>
        </p:nvSpPr>
        <p:spPr>
          <a:xfrm>
            <a:off x="3748638" y="2227253"/>
            <a:ext cx="102751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5" name="TextBox 4">
            <a:extLst>
              <a:ext uri="{FF2B5EF4-FFF2-40B4-BE49-F238E27FC236}">
                <a16:creationId xmlns:a16="http://schemas.microsoft.com/office/drawing/2014/main" id="{A8622E1D-FD6E-46B9-AD5A-5F3C08FC71B4}"/>
              </a:ext>
            </a:extLst>
          </p:cNvPr>
          <p:cNvSpPr txBox="1"/>
          <p:nvPr/>
        </p:nvSpPr>
        <p:spPr>
          <a:xfrm>
            <a:off x="3587460" y="2926863"/>
            <a:ext cx="957820"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__?__</a:t>
            </a:r>
          </a:p>
        </p:txBody>
      </p:sp>
      <p:sp>
        <p:nvSpPr>
          <p:cNvPr id="15" name="TextBox 14">
            <a:extLst>
              <a:ext uri="{FF2B5EF4-FFF2-40B4-BE49-F238E27FC236}">
                <a16:creationId xmlns:a16="http://schemas.microsoft.com/office/drawing/2014/main" id="{D4C9BE00-37C5-4CB8-8AD2-CC4623D71419}"/>
              </a:ext>
            </a:extLst>
          </p:cNvPr>
          <p:cNvSpPr txBox="1"/>
          <p:nvPr/>
        </p:nvSpPr>
        <p:spPr>
          <a:xfrm>
            <a:off x="609599" y="3634141"/>
            <a:ext cx="109537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__?__</a:t>
            </a:r>
          </a:p>
        </p:txBody>
      </p:sp>
      <p:sp>
        <p:nvSpPr>
          <p:cNvPr id="20" name="TextBox 19">
            <a:extLst>
              <a:ext uri="{FF2B5EF4-FFF2-40B4-BE49-F238E27FC236}">
                <a16:creationId xmlns:a16="http://schemas.microsoft.com/office/drawing/2014/main" id="{4C4ECC78-5FCC-4FB6-807C-3E389A5752BA}"/>
              </a:ext>
            </a:extLst>
          </p:cNvPr>
          <p:cNvSpPr txBox="1"/>
          <p:nvPr/>
        </p:nvSpPr>
        <p:spPr>
          <a:xfrm>
            <a:off x="3949299" y="4345301"/>
            <a:ext cx="966809"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__?__</a:t>
            </a:r>
          </a:p>
        </p:txBody>
      </p:sp>
      <p:sp>
        <p:nvSpPr>
          <p:cNvPr id="24" name="TextBox 23">
            <a:extLst>
              <a:ext uri="{FF2B5EF4-FFF2-40B4-BE49-F238E27FC236}">
                <a16:creationId xmlns:a16="http://schemas.microsoft.com/office/drawing/2014/main" id="{D05B35F1-EED1-45B2-A787-27094BB0B8F9}"/>
              </a:ext>
            </a:extLst>
          </p:cNvPr>
          <p:cNvSpPr txBox="1"/>
          <p:nvPr/>
        </p:nvSpPr>
        <p:spPr>
          <a:xfrm>
            <a:off x="5934075" y="5041029"/>
            <a:ext cx="87312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__?__</a:t>
            </a:r>
          </a:p>
        </p:txBody>
      </p:sp>
      <p:sp>
        <p:nvSpPr>
          <p:cNvPr id="39" name="Rectangle: Rounded Corners 38">
            <a:extLst>
              <a:ext uri="{FF2B5EF4-FFF2-40B4-BE49-F238E27FC236}">
                <a16:creationId xmlns:a16="http://schemas.microsoft.com/office/drawing/2014/main" id="{0E287129-03ED-4668-BFEA-FA815F69EF5A}"/>
              </a:ext>
            </a:extLst>
          </p:cNvPr>
          <p:cNvSpPr/>
          <p:nvPr/>
        </p:nvSpPr>
        <p:spPr>
          <a:xfrm>
            <a:off x="7603011" y="266329"/>
            <a:ext cx="2609146" cy="675863"/>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der Kampf*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fight</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prstClr val="white"/>
                </a:solidFill>
                <a:latin typeface="Century Gothic" panose="020F0302020204030204"/>
              </a:rPr>
              <a:t>klagen</a:t>
            </a:r>
            <a:r>
              <a:rPr lang="fr-FR" sz="2000" dirty="0">
                <a:solidFill>
                  <a:prstClr val="white"/>
                </a:solidFill>
                <a:latin typeface="Century Gothic" panose="020F0302020204030204"/>
              </a:rPr>
              <a:t>* = to sue</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1" name="Picture 40" descr="A person in a suit and tie&#10;&#10;Description automatically generated">
            <a:extLst>
              <a:ext uri="{FF2B5EF4-FFF2-40B4-BE49-F238E27FC236}">
                <a16:creationId xmlns:a16="http://schemas.microsoft.com/office/drawing/2014/main" id="{BA206C08-BDC9-469C-8B45-D25C8D627C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1989" y="3971842"/>
            <a:ext cx="1560011" cy="2428934"/>
          </a:xfrm>
          <a:prstGeom prst="rect">
            <a:avLst/>
          </a:prstGeom>
        </p:spPr>
      </p:pic>
      <p:sp>
        <p:nvSpPr>
          <p:cNvPr id="43" name="TextBox 42">
            <a:extLst>
              <a:ext uri="{FF2B5EF4-FFF2-40B4-BE49-F238E27FC236}">
                <a16:creationId xmlns:a16="http://schemas.microsoft.com/office/drawing/2014/main" id="{03F24AC2-0268-4019-BBDC-B7BD5313C4D9}"/>
              </a:ext>
            </a:extLst>
          </p:cNvPr>
          <p:cNvSpPr txBox="1"/>
          <p:nvPr/>
        </p:nvSpPr>
        <p:spPr>
          <a:xfrm>
            <a:off x="4712557" y="5744473"/>
            <a:ext cx="1020423"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__?__</a:t>
            </a:r>
          </a:p>
        </p:txBody>
      </p:sp>
      <p:sp>
        <p:nvSpPr>
          <p:cNvPr id="44" name="Speech Bubble: Rectangle with Corners Rounded 43">
            <a:extLst>
              <a:ext uri="{FF2B5EF4-FFF2-40B4-BE49-F238E27FC236}">
                <a16:creationId xmlns:a16="http://schemas.microsoft.com/office/drawing/2014/main" id="{54BDCFB4-71B3-4EC7-A700-F5533436AAC9}"/>
              </a:ext>
            </a:extLst>
          </p:cNvPr>
          <p:cNvSpPr/>
          <p:nvPr/>
        </p:nvSpPr>
        <p:spPr>
          <a:xfrm>
            <a:off x="9784840" y="2378032"/>
            <a:ext cx="2270458" cy="1006950"/>
          </a:xfrm>
          <a:prstGeom prst="wedgeRoundRectCallout">
            <a:avLst>
              <a:gd name="adj1" fmla="val -5944"/>
              <a:gd name="adj2" fmla="val 106702"/>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Note the comma before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laut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5518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 grpId="0" animBg="1"/>
      <p:bldP spid="15" grpId="0" animBg="1"/>
      <p:bldP spid="20" grpId="0" animBg="1"/>
      <p:bldP spid="24"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6D8552-626C-6E44-91CB-C1B20389A00F}"/>
              </a:ext>
            </a:extLst>
          </p:cNvPr>
          <p:cNvSpPr txBox="1"/>
          <p:nvPr/>
        </p:nvSpPr>
        <p:spPr>
          <a:xfrm>
            <a:off x="176414" y="2246540"/>
            <a:ext cx="87816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The politician is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strictly against the newspaper.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505450" cy="707849"/>
          </a:xfrm>
        </p:spPr>
        <p:txBody>
          <a:bodyPr>
            <a:normAutofit/>
          </a:bodyPr>
          <a:lstStyle/>
          <a:p>
            <a:r>
              <a:rPr lang="en-GB" sz="3600" b="1" dirty="0" err="1">
                <a:solidFill>
                  <a:schemeClr val="bg1"/>
                </a:solidFill>
              </a:rPr>
              <a:t>Antworten</a:t>
            </a:r>
            <a:r>
              <a:rPr lang="en-GB" sz="3600" b="1" dirty="0">
                <a:solidFill>
                  <a:schemeClr val="bg1"/>
                </a:solidFill>
              </a:rPr>
              <a:t> (1/2)</a:t>
            </a:r>
          </a:p>
        </p:txBody>
      </p:sp>
      <p:sp>
        <p:nvSpPr>
          <p:cNvPr id="6" name="Rounded Rectangle 11">
            <a:extLst>
              <a:ext uri="{FF2B5EF4-FFF2-40B4-BE49-F238E27FC236}">
                <a16:creationId xmlns:a16="http://schemas.microsoft.com/office/drawing/2014/main" id="{99FFAE1E-041A-1E4D-8F48-51E8190F2BBE}"/>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A838E3C6-A9D4-564B-969A-288BAA0B6D62}"/>
              </a:ext>
            </a:extLst>
          </p:cNvPr>
          <p:cNvSpPr txBox="1"/>
          <p:nvPr/>
        </p:nvSpPr>
        <p:spPr>
          <a:xfrm>
            <a:off x="176413" y="2946127"/>
            <a:ext cx="11586961" cy="461665"/>
          </a:xfrm>
          <a:prstGeom prst="rect">
            <a:avLst/>
          </a:prstGeom>
          <a:noFill/>
        </p:spPr>
        <p:txBody>
          <a:bodyPr wrap="square" rtlCol="0">
            <a:spAutoFit/>
          </a:bodyPr>
          <a:lstStyle/>
          <a:p>
            <a:pPr lvl="0"/>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lang="en-US" sz="2400" dirty="0">
                <a:solidFill>
                  <a:srgbClr val="4472C4">
                    <a:lumMod val="50000"/>
                  </a:srgbClr>
                </a:solidFill>
                <a:latin typeface="Century Gothic" panose="020F0302020204030204"/>
              </a:rPr>
              <a:t>A</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ccording</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to the company, </a:t>
            </a:r>
            <a:r>
              <a:rPr lang="en-US" sz="2400" noProof="0" dirty="0">
                <a:solidFill>
                  <a:srgbClr val="4472C4">
                    <a:lumMod val="50000"/>
                  </a:srgbClr>
                </a:solidFill>
              </a:rPr>
              <a:t>t</a:t>
            </a:r>
            <a:r>
              <a:rPr lang="en-US" sz="2400" dirty="0">
                <a:solidFill>
                  <a:srgbClr val="4472C4">
                    <a:lumMod val="50000"/>
                  </a:srgbClr>
                </a:solidFill>
              </a:rPr>
              <a:t>he workers are suing.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40AD37C5-9ECA-8B4B-9EF5-279DA9B6EAFD}"/>
              </a:ext>
            </a:extLst>
          </p:cNvPr>
          <p:cNvSpPr txBox="1"/>
          <p:nvPr/>
        </p:nvSpPr>
        <p:spPr>
          <a:xfrm>
            <a:off x="176414" y="3645714"/>
            <a:ext cx="117809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manager doesn’t have particularly much to say against her.</a:t>
            </a:r>
          </a:p>
        </p:txBody>
      </p:sp>
      <p:sp>
        <p:nvSpPr>
          <p:cNvPr id="10" name="TextBox 9">
            <a:extLst>
              <a:ext uri="{FF2B5EF4-FFF2-40B4-BE49-F238E27FC236}">
                <a16:creationId xmlns:a16="http://schemas.microsoft.com/office/drawing/2014/main" id="{37535DDB-9E71-A84A-8F1F-9A97350362C5}"/>
              </a:ext>
            </a:extLst>
          </p:cNvPr>
          <p:cNvSpPr txBox="1"/>
          <p:nvPr/>
        </p:nvSpPr>
        <p:spPr>
          <a:xfrm>
            <a:off x="167562" y="4345301"/>
            <a:ext cx="11595812" cy="461665"/>
          </a:xfrm>
          <a:prstGeom prst="rect">
            <a:avLst/>
          </a:prstGeom>
          <a:noFill/>
        </p:spPr>
        <p:txBody>
          <a:bodyPr wrap="square" rtlCol="0">
            <a:spAutoFit/>
          </a:bodyPr>
          <a:lstStyle/>
          <a:p>
            <a:pPr lvl="0"/>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r>
              <a:rPr lang="en-US" sz="2400" noProof="0" dirty="0">
                <a:solidFill>
                  <a:srgbClr val="4472C4">
                    <a:lumMod val="50000"/>
                  </a:srgbClr>
                </a:solidFill>
              </a:rPr>
              <a:t>. According to the lawyer, this man has nothing.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009A9FEB-7975-874C-A4FB-0D44C823ED66}"/>
              </a:ext>
            </a:extLst>
          </p:cNvPr>
          <p:cNvSpPr txBox="1"/>
          <p:nvPr/>
        </p:nvSpPr>
        <p:spPr>
          <a:xfrm>
            <a:off x="167036" y="5044888"/>
            <a:ext cx="112153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According to the hacker, the company is not winning the fight.</a:t>
            </a:r>
          </a:p>
        </p:txBody>
      </p:sp>
      <p:sp>
        <p:nvSpPr>
          <p:cNvPr id="12" name="TextBox 11">
            <a:extLst>
              <a:ext uri="{FF2B5EF4-FFF2-40B4-BE49-F238E27FC236}">
                <a16:creationId xmlns:a16="http://schemas.microsoft.com/office/drawing/2014/main" id="{074C342E-3214-0143-ABC1-79718B42B4DB}"/>
              </a:ext>
            </a:extLst>
          </p:cNvPr>
          <p:cNvSpPr txBox="1"/>
          <p:nvPr/>
        </p:nvSpPr>
        <p:spPr>
          <a:xfrm>
            <a:off x="176414" y="5744473"/>
            <a:ext cx="102518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The manager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is not working against the company</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4F564C7A-AAE9-1043-81B2-43BD20C479F9}"/>
              </a:ext>
            </a:extLst>
          </p:cNvPr>
          <p:cNvSpPr txBox="1"/>
          <p:nvPr/>
        </p:nvSpPr>
        <p:spPr>
          <a:xfrm>
            <a:off x="167036" y="1289767"/>
            <a:ext cx="116630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Katrin is looking at statements from witnesses, but they</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incomplete. </a:t>
            </a:r>
          </a:p>
          <a:p>
            <a:pPr lvl="0"/>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laut</a:t>
            </a:r>
            <a:r>
              <a:rPr lang="en-US" sz="2400" dirty="0">
                <a:solidFill>
                  <a:srgbClr val="4472C4">
                    <a:lumMod val="50000"/>
                  </a:srgbClr>
                </a:solidFill>
                <a:latin typeface="Century Gothic" panose="020F0302020204030204"/>
              </a:rPr>
              <a:t>’. Was</a:t>
            </a:r>
            <a:r>
              <a:rPr lang="de-DE" sz="2400" dirty="0">
                <a:solidFill>
                  <a:srgbClr val="4472C4">
                    <a:lumMod val="50000"/>
                  </a:srgbClr>
                </a:solidFill>
              </a:rPr>
              <a:t> heißen die </a:t>
            </a:r>
            <a:r>
              <a:rPr lang="en-GB" sz="2400" dirty="0" err="1">
                <a:solidFill>
                  <a:srgbClr val="4472C4">
                    <a:lumMod val="50000"/>
                  </a:srgbClr>
                </a:solidFill>
              </a:rPr>
              <a:t>Sätze</a:t>
            </a:r>
            <a:r>
              <a:rPr lang="en-GB" sz="2400" dirty="0">
                <a:solidFill>
                  <a:srgbClr val="4472C4">
                    <a:lumMod val="50000"/>
                  </a:srgbClr>
                </a:solidFill>
              </a:rPr>
              <a:t> auf </a:t>
            </a:r>
            <a:r>
              <a:rPr lang="en-GB" sz="2400" dirty="0" err="1">
                <a:solidFill>
                  <a:srgbClr val="4472C4">
                    <a:lumMod val="50000"/>
                  </a:srgbClr>
                </a:solidFill>
              </a:rPr>
              <a:t>Englisch</a:t>
            </a:r>
            <a:r>
              <a:rPr lang="en-GB" sz="2400" dirty="0">
                <a:solidFill>
                  <a:srgbClr val="4472C4">
                    <a:lumMod val="50000"/>
                  </a:srgbClr>
                </a:solidFill>
              </a:rPr>
              <a:t>?</a:t>
            </a:r>
            <a:endPar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p:txBody>
      </p:sp>
      <p:pic>
        <p:nvPicPr>
          <p:cNvPr id="41" name="Picture 40" descr="A person in a suit and tie&#10;&#10;Description automatically generated">
            <a:extLst>
              <a:ext uri="{FF2B5EF4-FFF2-40B4-BE49-F238E27FC236}">
                <a16:creationId xmlns:a16="http://schemas.microsoft.com/office/drawing/2014/main" id="{BA206C08-BDC9-469C-8B45-D25C8D627C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1989" y="3971842"/>
            <a:ext cx="1560011" cy="2428934"/>
          </a:xfrm>
          <a:prstGeom prst="rect">
            <a:avLst/>
          </a:prstGeom>
        </p:spPr>
      </p:pic>
      <p:sp>
        <p:nvSpPr>
          <p:cNvPr id="48" name="Rectangle: Rounded Corners 47">
            <a:extLst>
              <a:ext uri="{FF2B5EF4-FFF2-40B4-BE49-F238E27FC236}">
                <a16:creationId xmlns:a16="http://schemas.microsoft.com/office/drawing/2014/main" id="{324F63F5-3F52-4E49-AFF9-0540697134CB}"/>
              </a:ext>
            </a:extLst>
          </p:cNvPr>
          <p:cNvSpPr/>
          <p:nvPr/>
        </p:nvSpPr>
        <p:spPr>
          <a:xfrm>
            <a:off x="7603011" y="266329"/>
            <a:ext cx="2609146" cy="675863"/>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der Kampf*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fight</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prstClr val="white"/>
                </a:solidFill>
                <a:latin typeface="Century Gothic" panose="020F0302020204030204"/>
              </a:rPr>
              <a:t>klagen</a:t>
            </a:r>
            <a:r>
              <a:rPr lang="fr-FR" sz="2000" dirty="0">
                <a:solidFill>
                  <a:prstClr val="white"/>
                </a:solidFill>
                <a:latin typeface="Century Gothic" panose="020F0302020204030204"/>
              </a:rPr>
              <a:t>* = to sue</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11274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AEC84A-066A-674F-A752-7051747D435E}"/>
              </a:ext>
            </a:extLst>
          </p:cNvPr>
          <p:cNvSpPr>
            <a:spLocks noGrp="1"/>
          </p:cNvSpPr>
          <p:nvPr>
            <p:ph type="title"/>
          </p:nvPr>
        </p:nvSpPr>
        <p:spPr>
          <a:xfrm>
            <a:off x="4659855" y="-61157"/>
            <a:ext cx="2863928" cy="1883030"/>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421344" y="1726023"/>
            <a:ext cx="3367572" cy="274814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Bu</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5" name="Rectangle 4"/>
          <p:cNvSpPr/>
          <p:nvPr/>
        </p:nvSpPr>
        <p:spPr>
          <a:xfrm>
            <a:off x="784694" y="690251"/>
            <a:ext cx="304763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6" name="Rectangle 5"/>
          <p:cNvSpPr/>
          <p:nvPr/>
        </p:nvSpPr>
        <p:spPr>
          <a:xfrm>
            <a:off x="8893280" y="3495122"/>
            <a:ext cx="22733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9" name="Rectangle 8"/>
          <p:cNvSpPr/>
          <p:nvPr/>
        </p:nvSpPr>
        <p:spPr>
          <a:xfrm>
            <a:off x="8481511" y="690251"/>
            <a:ext cx="318869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no</a:t>
            </a:r>
            <a:r>
              <a:rPr lang="en-GB" sz="5400" dirty="0" err="1">
                <a:solidFill>
                  <a:srgbClr val="FFCC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dirty="0">
              <a:solidFill>
                <a:srgbClr val="002060"/>
              </a:solidFill>
              <a:latin typeface="Century Gothic" panose="020B0502020202020204" pitchFamily="34" charset="0"/>
            </a:endParaRPr>
          </a:p>
        </p:txBody>
      </p:sp>
      <p:pic>
        <p:nvPicPr>
          <p:cNvPr id="2" name="Picture 1" descr="two arrow in a cycl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29693" y="1600228"/>
            <a:ext cx="1492328" cy="1499865"/>
          </a:xfrm>
          <a:prstGeom prst="rect">
            <a:avLst/>
          </a:prstGeom>
        </p:spPr>
      </p:pic>
      <p:pic>
        <p:nvPicPr>
          <p:cNvPr id="12" name="Picture 11" descr="open boo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66158" y="1924389"/>
            <a:ext cx="1259683" cy="1175704"/>
          </a:xfrm>
          <a:prstGeom prst="rect">
            <a:avLst/>
          </a:prstGeom>
        </p:spPr>
      </p:pic>
      <p:pic>
        <p:nvPicPr>
          <p:cNvPr id="13" name="Picture 12" descr="coffee machine"/>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65519" y="1386272"/>
            <a:ext cx="1782857" cy="1782857"/>
          </a:xfrm>
          <a:prstGeom prst="rect">
            <a:avLst/>
          </a:prstGeom>
        </p:spPr>
      </p:pic>
      <p:pic>
        <p:nvPicPr>
          <p:cNvPr id="14" name="Picture 13" descr="nighttim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33112" y="4474163"/>
            <a:ext cx="1685492" cy="1508516"/>
          </a:xfrm>
          <a:prstGeom prst="rect">
            <a:avLst/>
          </a:prstGeom>
        </p:spPr>
      </p:pic>
      <p:sp>
        <p:nvSpPr>
          <p:cNvPr id="15" name="Rectangle 14"/>
          <p:cNvSpPr/>
          <p:nvPr/>
        </p:nvSpPr>
        <p:spPr>
          <a:xfrm>
            <a:off x="1428300" y="3495122"/>
            <a:ext cx="176041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16" name="Rectangle 15"/>
          <p:cNvSpPr/>
          <p:nvPr/>
        </p:nvSpPr>
        <p:spPr>
          <a:xfrm>
            <a:off x="5162976" y="4581222"/>
            <a:ext cx="186140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a:t>
            </a:r>
            <a:r>
              <a:rPr lang="en-GB" sz="5400" dirty="0" err="1">
                <a:solidFill>
                  <a:srgbClr val="FFC00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pic>
        <p:nvPicPr>
          <p:cNvPr id="11" name="Picture 10" descr="the number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94768" y="4477995"/>
            <a:ext cx="1027482" cy="1606460"/>
          </a:xfrm>
          <a:prstGeom prst="rect">
            <a:avLst/>
          </a:prstGeom>
        </p:spPr>
      </p:pic>
      <p:grpSp>
        <p:nvGrpSpPr>
          <p:cNvPr id="3" name="Group 2" descr="differeny subjects at school"/>
          <p:cNvGrpSpPr/>
          <p:nvPr/>
        </p:nvGrpSpPr>
        <p:grpSpPr>
          <a:xfrm>
            <a:off x="4762787" y="5401325"/>
            <a:ext cx="2666426" cy="850095"/>
            <a:chOff x="4671520" y="5253611"/>
            <a:chExt cx="2994272" cy="964603"/>
          </a:xfrm>
        </p:grpSpPr>
        <p:pic>
          <p:nvPicPr>
            <p:cNvPr id="17" name="Picture 27"/>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56582" y="5253611"/>
              <a:ext cx="909210" cy="96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0"/>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1520" y="5370743"/>
              <a:ext cx="866581" cy="84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3"/>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6549" y="5305147"/>
              <a:ext cx="1105849" cy="91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3762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c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5" name="mac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nochmal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6" name="nochmal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7" name="acht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acht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subTnLst>
                                    <p:audio>
                                      <p:cMediaNode>
                                        <p:cTn display="0" masterRel="sameClick">
                                          <p:stCondLst>
                                            <p:cond evt="begin" delay="0">
                                              <p:tn val="48"/>
                                            </p:cond>
                                          </p:stCondLst>
                                          <p:endCondLst>
                                            <p:cond evt="onStopAudio" delay="0">
                                              <p:tgtEl>
                                                <p:sldTgt/>
                                              </p:tgtEl>
                                            </p:cond>
                                          </p:endCondLst>
                                        </p:cTn>
                                        <p:tgtEl>
                                          <p:sndTgt r:embed="rId8" name="Fach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subTnLst>
                                    <p:audio>
                                      <p:cMediaNode>
                                        <p:cTn display="0" masterRel="sameClick">
                                          <p:stCondLst>
                                            <p:cond evt="begin" delay="0">
                                              <p:tn val="53"/>
                                            </p:cond>
                                          </p:stCondLst>
                                          <p:endCondLst>
                                            <p:cond evt="onStopAudio" delay="0">
                                              <p:tgtEl>
                                                <p:sldTgt/>
                                              </p:tgtEl>
                                            </p:cond>
                                          </p:endCondLst>
                                        </p:cTn>
                                        <p:tgtEl>
                                          <p:sndTgt r:embed="rId8" name="Fach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Nacht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9" name="Nach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5" grpId="0"/>
      <p:bldP spid="6" grpId="0"/>
      <p:bldP spid="9"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6D8552-626C-6E44-91CB-C1B20389A00F}"/>
              </a:ext>
            </a:extLst>
          </p:cNvPr>
          <p:cNvSpPr txBox="1"/>
          <p:nvPr/>
        </p:nvSpPr>
        <p:spPr>
          <a:xfrm>
            <a:off x="176414" y="2246540"/>
            <a:ext cx="87816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Der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Politiker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streng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Zeitung. (the)</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871411" cy="869950"/>
          </a:xfrm>
          <a:prstGeom prst="rect">
            <a:avLst/>
          </a:prstGeom>
        </p:spPr>
      </p:pic>
      <p:sp>
        <p:nvSpPr>
          <p:cNvPr id="4" name="Title 3"/>
          <p:cNvSpPr>
            <a:spLocks noGrp="1"/>
          </p:cNvSpPr>
          <p:nvPr>
            <p:ph type="title"/>
          </p:nvPr>
        </p:nvSpPr>
        <p:spPr>
          <a:xfrm>
            <a:off x="-1" y="294041"/>
            <a:ext cx="6010315"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sagt</a:t>
            </a:r>
            <a:r>
              <a:rPr lang="en-GB" sz="3600" b="1" dirty="0">
                <a:solidFill>
                  <a:schemeClr val="bg1"/>
                </a:solidFill>
              </a:rPr>
              <a:t> was? (2/2)</a:t>
            </a:r>
          </a:p>
        </p:txBody>
      </p:sp>
      <p:sp>
        <p:nvSpPr>
          <p:cNvPr id="8" name="TextBox 7">
            <a:extLst>
              <a:ext uri="{FF2B5EF4-FFF2-40B4-BE49-F238E27FC236}">
                <a16:creationId xmlns:a16="http://schemas.microsoft.com/office/drawing/2014/main" id="{A838E3C6-A9D4-564B-969A-288BAA0B6D62}"/>
              </a:ext>
            </a:extLst>
          </p:cNvPr>
          <p:cNvSpPr txBox="1"/>
          <p:nvPr/>
        </p:nvSpPr>
        <p:spPr>
          <a:xfrm>
            <a:off x="176413" y="2946127"/>
            <a:ext cx="11586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gegen</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die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Firma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a:t>
            </a:r>
          </a:p>
        </p:txBody>
      </p:sp>
      <p:sp>
        <p:nvSpPr>
          <p:cNvPr id="9" name="TextBox 8">
            <a:extLst>
              <a:ext uri="{FF2B5EF4-FFF2-40B4-BE49-F238E27FC236}">
                <a16:creationId xmlns:a16="http://schemas.microsoft.com/office/drawing/2014/main" id="{40AD37C5-9ECA-8B4B-9EF5-279DA9B6EAFD}"/>
              </a:ext>
            </a:extLst>
          </p:cNvPr>
          <p:cNvSpPr txBox="1"/>
          <p:nvPr/>
        </p:nvSpPr>
        <p:spPr>
          <a:xfrm>
            <a:off x="176414" y="3645714"/>
            <a:ext cx="117809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lang="en-US" sz="2400" dirty="0" err="1">
                <a:solidFill>
                  <a:srgbClr val="4472C4">
                    <a:lumMod val="50000"/>
                  </a:srgbClr>
                </a:solidFill>
                <a:latin typeface="Century Gothic" panose="020F0302020204030204"/>
              </a:rPr>
              <a:t>Laut</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der Manager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besonders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(her)</a:t>
            </a:r>
          </a:p>
        </p:txBody>
      </p:sp>
      <p:sp>
        <p:nvSpPr>
          <p:cNvPr id="10" name="TextBox 9">
            <a:extLst>
              <a:ext uri="{FF2B5EF4-FFF2-40B4-BE49-F238E27FC236}">
                <a16:creationId xmlns:a16="http://schemas.microsoft.com/office/drawing/2014/main" id="{37535DDB-9E71-A84A-8F1F-9A97350362C5}"/>
              </a:ext>
            </a:extLst>
          </p:cNvPr>
          <p:cNvSpPr txBox="1"/>
          <p:nvPr/>
        </p:nvSpPr>
        <p:spPr>
          <a:xfrm>
            <a:off x="167562" y="4345301"/>
            <a:ext cx="11595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Dieser Mann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Anwalt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a:t>
            </a:r>
          </a:p>
        </p:txBody>
      </p:sp>
      <p:sp>
        <p:nvSpPr>
          <p:cNvPr id="11" name="TextBox 10">
            <a:extLst>
              <a:ext uri="{FF2B5EF4-FFF2-40B4-BE49-F238E27FC236}">
                <a16:creationId xmlns:a16="http://schemas.microsoft.com/office/drawing/2014/main" id="{009A9FEB-7975-874C-A4FB-0D44C823ED66}"/>
              </a:ext>
            </a:extLst>
          </p:cNvPr>
          <p:cNvSpPr txBox="1"/>
          <p:nvPr/>
        </p:nvSpPr>
        <p:spPr>
          <a:xfrm>
            <a:off x="167036" y="5044888"/>
            <a:ext cx="112153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Firma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gewinnt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Kampf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gegen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Hacker. </a:t>
            </a:r>
            <a:r>
              <a:rPr lang="en-US" sz="2400" dirty="0">
                <a:solidFill>
                  <a:srgbClr val="4472C4">
                    <a:lumMod val="50000"/>
                  </a:srgbClr>
                </a:solidFill>
                <a:latin typeface="Century Gothic" panose="020F0302020204030204"/>
              </a:rPr>
              <a:t>(the)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074C342E-3214-0143-ABC1-79718B42B4DB}"/>
              </a:ext>
            </a:extLst>
          </p:cNvPr>
          <p:cNvSpPr txBox="1"/>
          <p:nvPr/>
        </p:nvSpPr>
        <p:spPr>
          <a:xfrm>
            <a:off x="176414" y="5744473"/>
            <a:ext cx="102518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Der Manager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Unternehmen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a:t>
            </a:r>
          </a:p>
        </p:txBody>
      </p:sp>
      <p:sp>
        <p:nvSpPr>
          <p:cNvPr id="2" name="TextBox 1">
            <a:extLst>
              <a:ext uri="{FF2B5EF4-FFF2-40B4-BE49-F238E27FC236}">
                <a16:creationId xmlns:a16="http://schemas.microsoft.com/office/drawing/2014/main" id="{4F564C7A-AAE9-1043-81B2-43BD20C479F9}"/>
              </a:ext>
            </a:extLst>
          </p:cNvPr>
          <p:cNvSpPr txBox="1"/>
          <p:nvPr/>
        </p:nvSpPr>
        <p:spPr>
          <a:xfrm>
            <a:off x="167035" y="1289767"/>
            <a:ext cx="120249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Katrin isn’t sure if the statements are right. She tries swapping the words around.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Artikel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Was</a:t>
            </a:r>
            <a:r>
              <a:rPr lang="de-DE" sz="2400" dirty="0">
                <a:solidFill>
                  <a:srgbClr val="4472C4">
                    <a:lumMod val="50000"/>
                  </a:srgbClr>
                </a:solidFill>
              </a:rPr>
              <a:t> heißen die </a:t>
            </a:r>
            <a:r>
              <a:rPr lang="en-GB" sz="2400" dirty="0" err="1">
                <a:solidFill>
                  <a:srgbClr val="4472C4">
                    <a:lumMod val="50000"/>
                  </a:srgbClr>
                </a:solidFill>
              </a:rPr>
              <a:t>Sätze</a:t>
            </a:r>
            <a:r>
              <a:rPr lang="en-GB" sz="2400" dirty="0">
                <a:solidFill>
                  <a:srgbClr val="4472C4">
                    <a:lumMod val="50000"/>
                  </a:srgbClr>
                </a:solidFill>
              </a:rPr>
              <a:t> </a:t>
            </a:r>
            <a:r>
              <a:rPr lang="en-GB" sz="2400" dirty="0" err="1">
                <a:solidFill>
                  <a:srgbClr val="4472C4">
                    <a:lumMod val="50000"/>
                  </a:srgbClr>
                </a:solidFill>
              </a:rPr>
              <a:t>jetzt</a:t>
            </a:r>
            <a:r>
              <a:rPr lang="en-GB" sz="2400" dirty="0">
                <a:solidFill>
                  <a:srgbClr val="4472C4">
                    <a:lumMod val="50000"/>
                  </a:srgbClr>
                </a:solidFill>
              </a:rPr>
              <a:t> auf </a:t>
            </a:r>
            <a:r>
              <a:rPr lang="en-GB" sz="2400" dirty="0" err="1">
                <a:solidFill>
                  <a:srgbClr val="4472C4">
                    <a:lumMod val="50000"/>
                  </a:srgbClr>
                </a:solidFill>
              </a:rPr>
              <a:t>Englisch</a:t>
            </a:r>
            <a:r>
              <a:rPr lang="en-GB" sz="2400" dirty="0">
                <a:solidFill>
                  <a:srgbClr val="4472C4">
                    <a:lumMod val="50000"/>
                  </a:srgbClr>
                </a:solidFill>
              </a:rPr>
              <a:t>?</a:t>
            </a:r>
            <a:endPar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A74C0C1A-6F6E-8C44-854B-36DFDBA1C760}"/>
              </a:ext>
            </a:extLst>
          </p:cNvPr>
          <p:cNvSpPr txBox="1"/>
          <p:nvPr/>
        </p:nvSpPr>
        <p:spPr>
          <a:xfrm>
            <a:off x="4567217" y="2966870"/>
            <a:ext cx="554670"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24" name="TextBox 23">
            <a:extLst>
              <a:ext uri="{FF2B5EF4-FFF2-40B4-BE49-F238E27FC236}">
                <a16:creationId xmlns:a16="http://schemas.microsoft.com/office/drawing/2014/main" id="{D05B35F1-EED1-45B2-A787-27094BB0B8F9}"/>
              </a:ext>
            </a:extLst>
          </p:cNvPr>
          <p:cNvSpPr txBox="1"/>
          <p:nvPr/>
        </p:nvSpPr>
        <p:spPr>
          <a:xfrm>
            <a:off x="5080883" y="4323658"/>
            <a:ext cx="749524"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a:t>
            </a:r>
          </a:p>
        </p:txBody>
      </p:sp>
      <p:pic>
        <p:nvPicPr>
          <p:cNvPr id="41" name="Picture 40" descr="A person in a suit and tie&#10;&#10;Description automatically generated">
            <a:extLst>
              <a:ext uri="{FF2B5EF4-FFF2-40B4-BE49-F238E27FC236}">
                <a16:creationId xmlns:a16="http://schemas.microsoft.com/office/drawing/2014/main" id="{BA206C08-BDC9-469C-8B45-D25C8D627C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1989" y="3971842"/>
            <a:ext cx="1560011" cy="2428934"/>
          </a:xfrm>
          <a:prstGeom prst="rect">
            <a:avLst/>
          </a:prstGeom>
        </p:spPr>
      </p:pic>
      <p:sp>
        <p:nvSpPr>
          <p:cNvPr id="13" name="Rounded Rectangle 11">
            <a:extLst>
              <a:ext uri="{FF2B5EF4-FFF2-40B4-BE49-F238E27FC236}">
                <a16:creationId xmlns:a16="http://schemas.microsoft.com/office/drawing/2014/main" id="{BA5B77FF-D4F5-4367-A1B9-64E411879F22}"/>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3CFB532B-F597-47C2-88D0-8CA76F846CF4}"/>
              </a:ext>
            </a:extLst>
          </p:cNvPr>
          <p:cNvSpPr txBox="1"/>
          <p:nvPr/>
        </p:nvSpPr>
        <p:spPr>
          <a:xfrm>
            <a:off x="4486022" y="2222234"/>
            <a:ext cx="554670"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25" name="TextBox 24">
            <a:extLst>
              <a:ext uri="{FF2B5EF4-FFF2-40B4-BE49-F238E27FC236}">
                <a16:creationId xmlns:a16="http://schemas.microsoft.com/office/drawing/2014/main" id="{868E0F7C-4B1D-4779-B44D-65CACE79FB55}"/>
              </a:ext>
            </a:extLst>
          </p:cNvPr>
          <p:cNvSpPr txBox="1"/>
          <p:nvPr/>
        </p:nvSpPr>
        <p:spPr>
          <a:xfrm>
            <a:off x="1347971" y="3622832"/>
            <a:ext cx="554670"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26" name="TextBox 25">
            <a:extLst>
              <a:ext uri="{FF2B5EF4-FFF2-40B4-BE49-F238E27FC236}">
                <a16:creationId xmlns:a16="http://schemas.microsoft.com/office/drawing/2014/main" id="{F19C5A2E-E75C-460E-8592-B42FDFD0FA93}"/>
              </a:ext>
            </a:extLst>
          </p:cNvPr>
          <p:cNvSpPr txBox="1"/>
          <p:nvPr/>
        </p:nvSpPr>
        <p:spPr>
          <a:xfrm>
            <a:off x="7086600" y="5023430"/>
            <a:ext cx="59846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27" name="TextBox 26">
            <a:extLst>
              <a:ext uri="{FF2B5EF4-FFF2-40B4-BE49-F238E27FC236}">
                <a16:creationId xmlns:a16="http://schemas.microsoft.com/office/drawing/2014/main" id="{BDDEEAD3-83F7-4E16-A215-445174F9EEA6}"/>
              </a:ext>
            </a:extLst>
          </p:cNvPr>
          <p:cNvSpPr txBox="1"/>
          <p:nvPr/>
        </p:nvSpPr>
        <p:spPr>
          <a:xfrm>
            <a:off x="5455645" y="5723730"/>
            <a:ext cx="72387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16" name="Rectangle: Rounded Corners 15">
            <a:extLst>
              <a:ext uri="{FF2B5EF4-FFF2-40B4-BE49-F238E27FC236}">
                <a16:creationId xmlns:a16="http://schemas.microsoft.com/office/drawing/2014/main" id="{E95CDF61-DEEC-46A2-8B12-9DD36CF2AB74}"/>
              </a:ext>
            </a:extLst>
          </p:cNvPr>
          <p:cNvSpPr/>
          <p:nvPr/>
        </p:nvSpPr>
        <p:spPr>
          <a:xfrm>
            <a:off x="7603011" y="266329"/>
            <a:ext cx="2609146" cy="675863"/>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der Kampf*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fight</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prstClr val="white"/>
                </a:solidFill>
                <a:latin typeface="Century Gothic" panose="020F0302020204030204"/>
              </a:rPr>
              <a:t>klagen</a:t>
            </a:r>
            <a:r>
              <a:rPr lang="fr-FR" sz="2000" dirty="0">
                <a:solidFill>
                  <a:prstClr val="white"/>
                </a:solidFill>
                <a:latin typeface="Century Gothic" panose="020F0302020204030204"/>
              </a:rPr>
              <a:t>* = to sue</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524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3" grpId="0" animBg="1"/>
      <p:bldP spid="25" grpId="0" animBg="1"/>
      <p:bldP spid="26"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6D8552-626C-6E44-91CB-C1B20389A00F}"/>
              </a:ext>
            </a:extLst>
          </p:cNvPr>
          <p:cNvSpPr txBox="1"/>
          <p:nvPr/>
        </p:nvSpPr>
        <p:spPr>
          <a:xfrm>
            <a:off x="176414" y="2246540"/>
            <a:ext cx="87816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According to the newspaper, the politician is strict.</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505450"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sagt</a:t>
            </a:r>
            <a:r>
              <a:rPr lang="en-GB" sz="3600" b="1" dirty="0">
                <a:solidFill>
                  <a:schemeClr val="bg1"/>
                </a:solidFill>
              </a:rPr>
              <a:t> was? (2/2)</a:t>
            </a:r>
          </a:p>
        </p:txBody>
      </p:sp>
      <p:sp>
        <p:nvSpPr>
          <p:cNvPr id="8" name="TextBox 7">
            <a:extLst>
              <a:ext uri="{FF2B5EF4-FFF2-40B4-BE49-F238E27FC236}">
                <a16:creationId xmlns:a16="http://schemas.microsoft.com/office/drawing/2014/main" id="{A838E3C6-A9D4-564B-969A-288BAA0B6D62}"/>
              </a:ext>
            </a:extLst>
          </p:cNvPr>
          <p:cNvSpPr txBox="1"/>
          <p:nvPr/>
        </p:nvSpPr>
        <p:spPr>
          <a:xfrm>
            <a:off x="176413" y="2946127"/>
            <a:ext cx="11586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The workers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are suing (against) the company.</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40AD37C5-9ECA-8B4B-9EF5-279DA9B6EAFD}"/>
              </a:ext>
            </a:extLst>
          </p:cNvPr>
          <p:cNvSpPr txBox="1"/>
          <p:nvPr/>
        </p:nvSpPr>
        <p:spPr>
          <a:xfrm>
            <a:off x="176414" y="3645714"/>
            <a:ext cx="124537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According to the woman, the manager doesn’t have much in particular to say.</a:t>
            </a:r>
          </a:p>
        </p:txBody>
      </p:sp>
      <p:sp>
        <p:nvSpPr>
          <p:cNvPr id="10" name="TextBox 9">
            <a:extLst>
              <a:ext uri="{FF2B5EF4-FFF2-40B4-BE49-F238E27FC236}">
                <a16:creationId xmlns:a16="http://schemas.microsoft.com/office/drawing/2014/main" id="{37535DDB-9E71-A84A-8F1F-9A97350362C5}"/>
              </a:ext>
            </a:extLst>
          </p:cNvPr>
          <p:cNvSpPr txBox="1"/>
          <p:nvPr/>
        </p:nvSpPr>
        <p:spPr>
          <a:xfrm>
            <a:off x="167562" y="4345301"/>
            <a:ext cx="11595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This man has nothing against the lawyer.</a:t>
            </a:r>
          </a:p>
        </p:txBody>
      </p:sp>
      <p:sp>
        <p:nvSpPr>
          <p:cNvPr id="11" name="TextBox 10">
            <a:extLst>
              <a:ext uri="{FF2B5EF4-FFF2-40B4-BE49-F238E27FC236}">
                <a16:creationId xmlns:a16="http://schemas.microsoft.com/office/drawing/2014/main" id="{009A9FEB-7975-874C-A4FB-0D44C823ED66}"/>
              </a:ext>
            </a:extLst>
          </p:cNvPr>
          <p:cNvSpPr txBox="1"/>
          <p:nvPr/>
        </p:nvSpPr>
        <p:spPr>
          <a:xfrm>
            <a:off x="167036" y="5044888"/>
            <a:ext cx="112153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The company is not winning the fight against the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hacker.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074C342E-3214-0143-ABC1-79718B42B4DB}"/>
              </a:ext>
            </a:extLst>
          </p:cNvPr>
          <p:cNvSpPr txBox="1"/>
          <p:nvPr/>
        </p:nvSpPr>
        <p:spPr>
          <a:xfrm>
            <a:off x="176414" y="5744473"/>
            <a:ext cx="102518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According to the company, the manager doesn’t work.</a:t>
            </a:r>
          </a:p>
        </p:txBody>
      </p:sp>
      <p:sp>
        <p:nvSpPr>
          <p:cNvPr id="2" name="TextBox 1">
            <a:extLst>
              <a:ext uri="{FF2B5EF4-FFF2-40B4-BE49-F238E27FC236}">
                <a16:creationId xmlns:a16="http://schemas.microsoft.com/office/drawing/2014/main" id="{4F564C7A-AAE9-1043-81B2-43BD20C479F9}"/>
              </a:ext>
            </a:extLst>
          </p:cNvPr>
          <p:cNvSpPr txBox="1"/>
          <p:nvPr/>
        </p:nvSpPr>
        <p:spPr>
          <a:xfrm>
            <a:off x="167035" y="1289767"/>
            <a:ext cx="120249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Katrin isn’t sure if the statements are right. She tries swapping the words around.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Artikel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heißen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1" name="Picture 40" descr="A person in a suit and tie&#10;&#10;Description automatically generated">
            <a:extLst>
              <a:ext uri="{FF2B5EF4-FFF2-40B4-BE49-F238E27FC236}">
                <a16:creationId xmlns:a16="http://schemas.microsoft.com/office/drawing/2014/main" id="{BA206C08-BDC9-469C-8B45-D25C8D627C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1989" y="3971842"/>
            <a:ext cx="1560011" cy="2428934"/>
          </a:xfrm>
          <a:prstGeom prst="rect">
            <a:avLst/>
          </a:prstGeom>
        </p:spPr>
      </p:pic>
      <p:sp>
        <p:nvSpPr>
          <p:cNvPr id="13" name="Rounded Rectangle 11">
            <a:extLst>
              <a:ext uri="{FF2B5EF4-FFF2-40B4-BE49-F238E27FC236}">
                <a16:creationId xmlns:a16="http://schemas.microsoft.com/office/drawing/2014/main" id="{BA5B77FF-D4F5-4367-A1B9-64E411879F22}"/>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Rounded Corners 4">
            <a:extLst>
              <a:ext uri="{FF2B5EF4-FFF2-40B4-BE49-F238E27FC236}">
                <a16:creationId xmlns:a16="http://schemas.microsoft.com/office/drawing/2014/main" id="{B043B473-EFA3-4CA3-A678-399154CDB416}"/>
              </a:ext>
            </a:extLst>
          </p:cNvPr>
          <p:cNvSpPr/>
          <p:nvPr/>
        </p:nvSpPr>
        <p:spPr>
          <a:xfrm>
            <a:off x="7603011" y="266329"/>
            <a:ext cx="2609146" cy="675863"/>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der Kampf*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fight</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prstClr val="white"/>
                </a:solidFill>
                <a:latin typeface="Century Gothic" panose="020F0302020204030204"/>
              </a:rPr>
              <a:t>klagen</a:t>
            </a:r>
            <a:r>
              <a:rPr lang="fr-FR" sz="2000" dirty="0">
                <a:solidFill>
                  <a:prstClr val="white"/>
                </a:solidFill>
                <a:latin typeface="Century Gothic" panose="020F0302020204030204"/>
              </a:rPr>
              <a:t>* = to sue</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76222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Was </a:t>
            </a:r>
            <a:r>
              <a:rPr lang="en-GB" sz="3600" b="1" dirty="0" err="1">
                <a:solidFill>
                  <a:schemeClr val="bg1"/>
                </a:solidFill>
              </a:rPr>
              <a:t>steht</a:t>
            </a:r>
            <a:r>
              <a:rPr lang="en-GB" sz="3600" b="1" dirty="0">
                <a:solidFill>
                  <a:schemeClr val="bg1"/>
                </a:solidFill>
              </a:rPr>
              <a:t> in den Headlines?</a:t>
            </a:r>
          </a:p>
        </p:txBody>
      </p:sp>
      <p:sp>
        <p:nvSpPr>
          <p:cNvPr id="7" name="Rounded Rectangle 11">
            <a:extLst>
              <a:ext uri="{FF2B5EF4-FFF2-40B4-BE49-F238E27FC236}">
                <a16:creationId xmlns:a16="http://schemas.microsoft.com/office/drawing/2014/main" id="{EDA6B8CD-2C24-4289-B0A1-5FAD5DE4ECF2}"/>
              </a:ext>
            </a:extLst>
          </p:cNvPr>
          <p:cNvSpPr/>
          <p:nvPr/>
        </p:nvSpPr>
        <p:spPr>
          <a:xfrm>
            <a:off x="8073190" y="294040"/>
            <a:ext cx="3884138"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644AA855-9951-4B4E-A1D4-73491764DCA1}"/>
              </a:ext>
            </a:extLst>
          </p:cNvPr>
          <p:cNvPicPr>
            <a:picLocks noChangeAspect="1"/>
          </p:cNvPicPr>
          <p:nvPr/>
        </p:nvPicPr>
        <p:blipFill rotWithShape="1">
          <a:blip r:embed="rId5">
            <a:extLst>
              <a:ext uri="{28A0092B-C50C-407E-A947-70E740481C1C}">
                <a14:useLocalDpi xmlns:a14="http://schemas.microsoft.com/office/drawing/2010/main" val="0"/>
              </a:ext>
            </a:extLst>
          </a:blip>
          <a:srcRect b="59621"/>
          <a:stretch/>
        </p:blipFill>
        <p:spPr>
          <a:xfrm rot="21484265">
            <a:off x="432147" y="1371305"/>
            <a:ext cx="11327704" cy="3232741"/>
          </a:xfrm>
          <a:prstGeom prst="rect">
            <a:avLst/>
          </a:prstGeom>
        </p:spPr>
      </p:pic>
      <p:sp>
        <p:nvSpPr>
          <p:cNvPr id="19" name="TextBox 18">
            <a:extLst>
              <a:ext uri="{FF2B5EF4-FFF2-40B4-BE49-F238E27FC236}">
                <a16:creationId xmlns:a16="http://schemas.microsoft.com/office/drawing/2014/main" id="{1C6252D5-B8A8-4780-9AB4-BBCDEA8990D0}"/>
              </a:ext>
            </a:extLst>
          </p:cNvPr>
          <p:cNvSpPr txBox="1"/>
          <p:nvPr/>
        </p:nvSpPr>
        <p:spPr>
          <a:xfrm rot="21422831">
            <a:off x="1240128" y="2983433"/>
            <a:ext cx="9711740" cy="1384995"/>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TUI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verliert</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1,4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Milliarden</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Euro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durch</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Corona</a:t>
            </a:r>
          </a:p>
        </p:txBody>
      </p:sp>
      <p:grpSp>
        <p:nvGrpSpPr>
          <p:cNvPr id="20" name="Group 19">
            <a:extLst>
              <a:ext uri="{FF2B5EF4-FFF2-40B4-BE49-F238E27FC236}">
                <a16:creationId xmlns:a16="http://schemas.microsoft.com/office/drawing/2014/main" id="{38754DA2-53BF-4FE2-B7DE-D7E7DEB8B983}"/>
              </a:ext>
            </a:extLst>
          </p:cNvPr>
          <p:cNvGrpSpPr/>
          <p:nvPr/>
        </p:nvGrpSpPr>
        <p:grpSpPr>
          <a:xfrm rot="21368253">
            <a:off x="5181618" y="2940118"/>
            <a:ext cx="4813624" cy="756636"/>
            <a:chOff x="2008949" y="3922513"/>
            <a:chExt cx="2830866" cy="1229535"/>
          </a:xfrm>
        </p:grpSpPr>
        <p:pic>
          <p:nvPicPr>
            <p:cNvPr id="21" name="Picture 20">
              <a:extLst>
                <a:ext uri="{FF2B5EF4-FFF2-40B4-BE49-F238E27FC236}">
                  <a16:creationId xmlns:a16="http://schemas.microsoft.com/office/drawing/2014/main" id="{9DA2FDFD-35E6-4205-AAE1-4C24EEF45FC0}"/>
                </a:ext>
              </a:extLst>
            </p:cNvPr>
            <p:cNvPicPr>
              <a:picLocks noChangeAspect="1"/>
            </p:cNvPicPr>
            <p:nvPr/>
          </p:nvPicPr>
          <p:blipFill rotWithShape="1">
            <a:blip r:embed="rId6">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22" name="Picture 21">
              <a:extLst>
                <a:ext uri="{FF2B5EF4-FFF2-40B4-BE49-F238E27FC236}">
                  <a16:creationId xmlns:a16="http://schemas.microsoft.com/office/drawing/2014/main" id="{24DA97F0-60E4-4124-904D-E294541953C7}"/>
                </a:ext>
              </a:extLst>
            </p:cNvPr>
            <p:cNvPicPr>
              <a:picLocks noChangeAspect="1"/>
            </p:cNvPicPr>
            <p:nvPr/>
          </p:nvPicPr>
          <p:blipFill rotWithShape="1">
            <a:blip r:embed="rId6">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pic>
        <p:nvPicPr>
          <p:cNvPr id="4098" name="Picture 2" descr="Aeroplane, Airliner, Airbus, Airplane, Fly, Jet, Plane">
            <a:extLst>
              <a:ext uri="{FF2B5EF4-FFF2-40B4-BE49-F238E27FC236}">
                <a16:creationId xmlns:a16="http://schemas.microsoft.com/office/drawing/2014/main" id="{C55000D8-59A9-4F36-96C4-52C52C6E283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240" y="4811360"/>
            <a:ext cx="2316939" cy="15204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ank Robbery, Money Bag, Hand, Coins, Symbol, Icon">
            <a:extLst>
              <a:ext uri="{FF2B5EF4-FFF2-40B4-BE49-F238E27FC236}">
                <a16:creationId xmlns:a16="http://schemas.microsoft.com/office/drawing/2014/main" id="{AFA86743-9EC7-42FA-8E26-AA7DEFEA61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44684" y="4985750"/>
            <a:ext cx="983951" cy="114820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oronavirus, Emoji, Mouth Guard, Respiratory Mask, Icon">
            <a:extLst>
              <a:ext uri="{FF2B5EF4-FFF2-40B4-BE49-F238E27FC236}">
                <a16:creationId xmlns:a16="http://schemas.microsoft.com/office/drawing/2014/main" id="{ED00CF12-9A97-46E8-9952-B6664EFED04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07200" y="4950639"/>
            <a:ext cx="1148209" cy="114820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usiness, Forex, Stock, Chart, Trading, Finance, Candle">
            <a:extLst>
              <a:ext uri="{FF2B5EF4-FFF2-40B4-BE49-F238E27FC236}">
                <a16:creationId xmlns:a16="http://schemas.microsoft.com/office/drawing/2014/main" id="{44625DBC-FE6D-427D-B76D-9EC00D3713C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4989" r="31201" b="17921"/>
          <a:stretch/>
        </p:blipFill>
        <p:spPr bwMode="auto">
          <a:xfrm>
            <a:off x="3569421" y="4706670"/>
            <a:ext cx="1592179" cy="1552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A8507E-A5D3-4AF9-9B6C-EA44E21BF30E}"/>
              </a:ext>
            </a:extLst>
          </p:cNvPr>
          <p:cNvSpPr txBox="1"/>
          <p:nvPr/>
        </p:nvSpPr>
        <p:spPr>
          <a:xfrm>
            <a:off x="8507207" y="4575188"/>
            <a:ext cx="3016103" cy="16841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TUI loses 1.4 billion euros due to Corona</a:t>
            </a:r>
          </a:p>
        </p:txBody>
      </p:sp>
      <p:sp>
        <p:nvSpPr>
          <p:cNvPr id="6" name="TextBox 5">
            <a:extLst>
              <a:ext uri="{FF2B5EF4-FFF2-40B4-BE49-F238E27FC236}">
                <a16:creationId xmlns:a16="http://schemas.microsoft.com/office/drawing/2014/main" id="{AE10EBBB-4566-42A3-86FC-F28AF0B2CB17}"/>
              </a:ext>
            </a:extLst>
          </p:cNvPr>
          <p:cNvSpPr txBox="1"/>
          <p:nvPr/>
        </p:nvSpPr>
        <p:spPr>
          <a:xfrm>
            <a:off x="5366657" y="3037114"/>
            <a:ext cx="4828808" cy="497451"/>
          </a:xfrm>
          <a:prstGeom prst="rect">
            <a:avLst/>
          </a:prstGeom>
          <a:noFill/>
        </p:spPr>
        <p:txBody>
          <a:bodyPr wrap="square" rtlCol="0">
            <a:spAutoFit/>
          </a:bodyPr>
          <a:lstStyle/>
          <a:p>
            <a:pPr algn="l">
              <a:lnSpc>
                <a:spcPct val="150000"/>
              </a:lnSpc>
            </a:pPr>
            <a:endParaRPr lang="fr-FR" sz="2000" dirty="0">
              <a:solidFill>
                <a:schemeClr val="accent5">
                  <a:lumMod val="50000"/>
                </a:schemeClr>
              </a:solidFill>
            </a:endParaRPr>
          </a:p>
        </p:txBody>
      </p:sp>
      <p:sp>
        <p:nvSpPr>
          <p:cNvPr id="8" name="TextBox 7">
            <a:extLst>
              <a:ext uri="{FF2B5EF4-FFF2-40B4-BE49-F238E27FC236}">
                <a16:creationId xmlns:a16="http://schemas.microsoft.com/office/drawing/2014/main" id="{16390EFB-9636-4680-8F13-29793E03E689}"/>
              </a:ext>
            </a:extLst>
          </p:cNvPr>
          <p:cNvSpPr txBox="1"/>
          <p:nvPr/>
        </p:nvSpPr>
        <p:spPr>
          <a:xfrm rot="21447537">
            <a:off x="5582140" y="2234840"/>
            <a:ext cx="3390901" cy="735779"/>
          </a:xfrm>
          <a:prstGeom prst="rect">
            <a:avLst/>
          </a:prstGeom>
          <a:solidFill>
            <a:srgbClr val="DAA520"/>
          </a:solidFill>
          <a:ln>
            <a:solidFill>
              <a:schemeClr val="accent5">
                <a:lumMod val="50000"/>
              </a:schemeClr>
            </a:solidFill>
          </a:ln>
        </p:spPr>
        <p:txBody>
          <a:bodyPr wrap="square" rtlCol="0" anchor="t">
            <a:spAutoFit/>
          </a:bodyPr>
          <a:lstStyle/>
          <a:p>
            <a:pPr algn="ctr">
              <a:lnSpc>
                <a:spcPct val="150000"/>
              </a:lnSpc>
            </a:pPr>
            <a:r>
              <a:rPr lang="en-GB" sz="3200" b="1" dirty="0">
                <a:solidFill>
                  <a:schemeClr val="accent5">
                    <a:lumMod val="50000"/>
                  </a:schemeClr>
                </a:solidFill>
              </a:rPr>
              <a:t>1.4 billion euros</a:t>
            </a:r>
          </a:p>
        </p:txBody>
      </p:sp>
    </p:spTree>
    <p:extLst>
      <p:ext uri="{BB962C8B-B14F-4D97-AF65-F5344CB8AC3E}">
        <p14:creationId xmlns:p14="http://schemas.microsoft.com/office/powerpoint/2010/main" val="137849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Was </a:t>
            </a:r>
            <a:r>
              <a:rPr lang="en-GB" sz="3600" b="1" dirty="0" err="1">
                <a:solidFill>
                  <a:schemeClr val="bg1"/>
                </a:solidFill>
              </a:rPr>
              <a:t>steht</a:t>
            </a:r>
            <a:r>
              <a:rPr lang="en-GB" sz="3600" b="1" dirty="0">
                <a:solidFill>
                  <a:schemeClr val="bg1"/>
                </a:solidFill>
              </a:rPr>
              <a:t> in den Headlines?</a:t>
            </a:r>
          </a:p>
        </p:txBody>
      </p:sp>
      <p:sp>
        <p:nvSpPr>
          <p:cNvPr id="7" name="Rounded Rectangle 11">
            <a:extLst>
              <a:ext uri="{FF2B5EF4-FFF2-40B4-BE49-F238E27FC236}">
                <a16:creationId xmlns:a16="http://schemas.microsoft.com/office/drawing/2014/main" id="{EDA6B8CD-2C24-4289-B0A1-5FAD5DE4ECF2}"/>
              </a:ext>
            </a:extLst>
          </p:cNvPr>
          <p:cNvSpPr/>
          <p:nvPr/>
        </p:nvSpPr>
        <p:spPr>
          <a:xfrm>
            <a:off x="8073190" y="294040"/>
            <a:ext cx="3884138"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644AA855-9951-4B4E-A1D4-73491764DCA1}"/>
              </a:ext>
            </a:extLst>
          </p:cNvPr>
          <p:cNvPicPr>
            <a:picLocks noChangeAspect="1"/>
          </p:cNvPicPr>
          <p:nvPr/>
        </p:nvPicPr>
        <p:blipFill rotWithShape="1">
          <a:blip r:embed="rId4">
            <a:extLst>
              <a:ext uri="{28A0092B-C50C-407E-A947-70E740481C1C}">
                <a14:useLocalDpi xmlns:a14="http://schemas.microsoft.com/office/drawing/2010/main" val="0"/>
              </a:ext>
            </a:extLst>
          </a:blip>
          <a:srcRect b="59621"/>
          <a:stretch/>
        </p:blipFill>
        <p:spPr>
          <a:xfrm rot="21484265">
            <a:off x="432148" y="1353719"/>
            <a:ext cx="11327704" cy="3232741"/>
          </a:xfrm>
          <a:prstGeom prst="rect">
            <a:avLst/>
          </a:prstGeom>
        </p:spPr>
      </p:pic>
      <p:sp>
        <p:nvSpPr>
          <p:cNvPr id="23" name="TextBox 22">
            <a:extLst>
              <a:ext uri="{FF2B5EF4-FFF2-40B4-BE49-F238E27FC236}">
                <a16:creationId xmlns:a16="http://schemas.microsoft.com/office/drawing/2014/main" id="{7A2CCEFE-9795-4417-AA8A-34B347FD3B81}"/>
              </a:ext>
            </a:extLst>
          </p:cNvPr>
          <p:cNvSpPr txBox="1"/>
          <p:nvPr/>
        </p:nvSpPr>
        <p:spPr>
          <a:xfrm rot="21422831">
            <a:off x="1240132" y="2922975"/>
            <a:ext cx="9711740" cy="1384995"/>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Hackerangriff</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So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schütze</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ich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meine</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Daten</a:t>
            </a:r>
            <a:endPar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grpSp>
        <p:nvGrpSpPr>
          <p:cNvPr id="24" name="Group 23">
            <a:extLst>
              <a:ext uri="{FF2B5EF4-FFF2-40B4-BE49-F238E27FC236}">
                <a16:creationId xmlns:a16="http://schemas.microsoft.com/office/drawing/2014/main" id="{1D9A54EB-40E8-4D42-A12A-A6CA4D517EE7}"/>
              </a:ext>
            </a:extLst>
          </p:cNvPr>
          <p:cNvGrpSpPr/>
          <p:nvPr/>
        </p:nvGrpSpPr>
        <p:grpSpPr>
          <a:xfrm rot="21189245">
            <a:off x="3329806" y="2966355"/>
            <a:ext cx="1935968" cy="756636"/>
            <a:chOff x="2008949" y="3922513"/>
            <a:chExt cx="2830866" cy="1229535"/>
          </a:xfrm>
        </p:grpSpPr>
        <p:pic>
          <p:nvPicPr>
            <p:cNvPr id="25" name="Picture 24">
              <a:extLst>
                <a:ext uri="{FF2B5EF4-FFF2-40B4-BE49-F238E27FC236}">
                  <a16:creationId xmlns:a16="http://schemas.microsoft.com/office/drawing/2014/main" id="{A291BA48-B9A5-4484-97B2-82267EE54C5A}"/>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26" name="Picture 25">
              <a:extLst>
                <a:ext uri="{FF2B5EF4-FFF2-40B4-BE49-F238E27FC236}">
                  <a16:creationId xmlns:a16="http://schemas.microsoft.com/office/drawing/2014/main" id="{D6AE5D60-23FD-4C35-82ED-8E0AF47C28FF}"/>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grpSp>
        <p:nvGrpSpPr>
          <p:cNvPr id="55" name="Group 54">
            <a:extLst>
              <a:ext uri="{FF2B5EF4-FFF2-40B4-BE49-F238E27FC236}">
                <a16:creationId xmlns:a16="http://schemas.microsoft.com/office/drawing/2014/main" id="{289D4B9A-E4BC-43C3-946C-6423DB92B2B3}"/>
              </a:ext>
            </a:extLst>
          </p:cNvPr>
          <p:cNvGrpSpPr/>
          <p:nvPr/>
        </p:nvGrpSpPr>
        <p:grpSpPr>
          <a:xfrm rot="21394705">
            <a:off x="5275155" y="3657537"/>
            <a:ext cx="2183707" cy="517414"/>
            <a:chOff x="2008949" y="3922513"/>
            <a:chExt cx="2830866" cy="1229535"/>
          </a:xfrm>
        </p:grpSpPr>
        <p:pic>
          <p:nvPicPr>
            <p:cNvPr id="56" name="Picture 55">
              <a:extLst>
                <a:ext uri="{FF2B5EF4-FFF2-40B4-BE49-F238E27FC236}">
                  <a16:creationId xmlns:a16="http://schemas.microsoft.com/office/drawing/2014/main" id="{EB4E1AF8-50FD-4441-814E-481931177808}"/>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57" name="Picture 56">
              <a:extLst>
                <a:ext uri="{FF2B5EF4-FFF2-40B4-BE49-F238E27FC236}">
                  <a16:creationId xmlns:a16="http://schemas.microsoft.com/office/drawing/2014/main" id="{49AE2814-8F59-4E1B-B285-68B6C7357876}"/>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sp>
        <p:nvSpPr>
          <p:cNvPr id="58" name="TextBox 57">
            <a:extLst>
              <a:ext uri="{FF2B5EF4-FFF2-40B4-BE49-F238E27FC236}">
                <a16:creationId xmlns:a16="http://schemas.microsoft.com/office/drawing/2014/main" id="{C2A23753-8D3A-427F-B53D-C00FB34D0DBE}"/>
              </a:ext>
            </a:extLst>
          </p:cNvPr>
          <p:cNvSpPr txBox="1"/>
          <p:nvPr/>
        </p:nvSpPr>
        <p:spPr>
          <a:xfrm>
            <a:off x="8277727" y="4575188"/>
            <a:ext cx="3245584" cy="16841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Hacker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attack</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protect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data in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this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way</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122" name="Picture 2" descr="Hacker, Computer, Programming, Hacking, Blue, Laptop">
            <a:extLst>
              <a:ext uri="{FF2B5EF4-FFF2-40B4-BE49-F238E27FC236}">
                <a16:creationId xmlns:a16="http://schemas.microsoft.com/office/drawing/2014/main" id="{BB26261A-6492-4EC5-AADA-81501195756F}"/>
              </a:ext>
            </a:extLst>
          </p:cNvPr>
          <p:cNvPicPr>
            <a:picLocks noChangeAspect="1" noChangeArrowheads="1"/>
          </p:cNvPicPr>
          <p:nvPr/>
        </p:nvPicPr>
        <p:blipFill>
          <a:blip r:embed="rId6" cstate="print">
            <a:clrChange>
              <a:clrFrom>
                <a:srgbClr val="46ABFF"/>
              </a:clrFrom>
              <a:clrTo>
                <a:srgbClr val="46ABFF">
                  <a:alpha val="0"/>
                </a:srgbClr>
              </a:clrTo>
            </a:clrChange>
            <a:extLst>
              <a:ext uri="{28A0092B-C50C-407E-A947-70E740481C1C}">
                <a14:useLocalDpi xmlns:a14="http://schemas.microsoft.com/office/drawing/2010/main" val="0"/>
              </a:ext>
            </a:extLst>
          </a:blip>
          <a:srcRect/>
          <a:stretch>
            <a:fillRect/>
          </a:stretch>
        </p:blipFill>
        <p:spPr bwMode="auto">
          <a:xfrm>
            <a:off x="1210906" y="4701589"/>
            <a:ext cx="2148615" cy="161146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hield, Security, Protection, Sure, Privacy Policy">
            <a:extLst>
              <a:ext uri="{FF2B5EF4-FFF2-40B4-BE49-F238E27FC236}">
                <a16:creationId xmlns:a16="http://schemas.microsoft.com/office/drawing/2014/main" id="{93D41660-59F1-4C77-9222-DA4C5411D5C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1801" y="4713217"/>
            <a:ext cx="1432509" cy="160905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ccountant, Counting, Calculation, Writing, Document">
            <a:extLst>
              <a:ext uri="{FF2B5EF4-FFF2-40B4-BE49-F238E27FC236}">
                <a16:creationId xmlns:a16="http://schemas.microsoft.com/office/drawing/2014/main" id="{CC14C09A-C990-455C-B894-D26838709E56}"/>
              </a:ext>
            </a:extLst>
          </p:cNvPr>
          <p:cNvPicPr>
            <a:picLocks noChangeAspect="1" noChangeArrowheads="1"/>
          </p:cNvPicPr>
          <p:nvPr/>
        </p:nvPicPr>
        <p:blipFill>
          <a:blip r:embed="rId8" cstate="print">
            <a:clrChange>
              <a:clrFrom>
                <a:srgbClr val="9CCC65"/>
              </a:clrFrom>
              <a:clrTo>
                <a:srgbClr val="9CCC65">
                  <a:alpha val="0"/>
                </a:srgbClr>
              </a:clrTo>
            </a:clrChange>
            <a:extLst>
              <a:ext uri="{28A0092B-C50C-407E-A947-70E740481C1C}">
                <a14:useLocalDpi xmlns:a14="http://schemas.microsoft.com/office/drawing/2010/main" val="0"/>
              </a:ext>
            </a:extLst>
          </a:blip>
          <a:srcRect/>
          <a:stretch>
            <a:fillRect/>
          </a:stretch>
        </p:blipFill>
        <p:spPr bwMode="auto">
          <a:xfrm>
            <a:off x="5549940" y="4575188"/>
            <a:ext cx="2342076" cy="179012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6FCE5C2-85CB-4394-9F34-1835F45CDB7E}"/>
              </a:ext>
            </a:extLst>
          </p:cNvPr>
          <p:cNvSpPr txBox="1"/>
          <p:nvPr/>
        </p:nvSpPr>
        <p:spPr>
          <a:xfrm rot="21406491">
            <a:off x="5771474" y="2189101"/>
            <a:ext cx="1899005" cy="735779"/>
          </a:xfrm>
          <a:prstGeom prst="rect">
            <a:avLst/>
          </a:prstGeom>
          <a:solidFill>
            <a:srgbClr val="DAA520"/>
          </a:solidFill>
          <a:ln>
            <a:solidFill>
              <a:schemeClr val="accent5">
                <a:lumMod val="50000"/>
              </a:schemeClr>
            </a:solidFill>
          </a:ln>
        </p:spPr>
        <p:txBody>
          <a:bodyPr wrap="square" rtlCol="0" anchor="t">
            <a:spAutoFit/>
          </a:bodyPr>
          <a:lstStyle/>
          <a:p>
            <a:pPr algn="ctr">
              <a:lnSpc>
                <a:spcPct val="150000"/>
              </a:lnSpc>
            </a:pPr>
            <a:r>
              <a:rPr lang="en-GB" sz="3200" b="1" dirty="0">
                <a:solidFill>
                  <a:schemeClr val="accent5">
                    <a:lumMod val="50000"/>
                  </a:schemeClr>
                </a:solidFill>
              </a:rPr>
              <a:t>protect</a:t>
            </a:r>
          </a:p>
        </p:txBody>
      </p:sp>
      <p:sp>
        <p:nvSpPr>
          <p:cNvPr id="19" name="TextBox 18">
            <a:extLst>
              <a:ext uri="{FF2B5EF4-FFF2-40B4-BE49-F238E27FC236}">
                <a16:creationId xmlns:a16="http://schemas.microsoft.com/office/drawing/2014/main" id="{BE5513F2-8A35-435A-88A6-D0362BB97E56}"/>
              </a:ext>
            </a:extLst>
          </p:cNvPr>
          <p:cNvSpPr txBox="1"/>
          <p:nvPr/>
        </p:nvSpPr>
        <p:spPr>
          <a:xfrm rot="21406491">
            <a:off x="7476493" y="3517586"/>
            <a:ext cx="1899005" cy="735779"/>
          </a:xfrm>
          <a:prstGeom prst="rect">
            <a:avLst/>
          </a:prstGeom>
          <a:solidFill>
            <a:srgbClr val="DAA520"/>
          </a:solidFill>
          <a:ln>
            <a:solidFill>
              <a:schemeClr val="accent5">
                <a:lumMod val="50000"/>
              </a:schemeClr>
            </a:solidFill>
          </a:ln>
        </p:spPr>
        <p:txBody>
          <a:bodyPr wrap="square" rtlCol="0" anchor="t">
            <a:spAutoFit/>
          </a:bodyPr>
          <a:lstStyle/>
          <a:p>
            <a:pPr algn="ctr">
              <a:lnSpc>
                <a:spcPct val="150000"/>
              </a:lnSpc>
            </a:pPr>
            <a:r>
              <a:rPr lang="en-GB" sz="3200" b="1" dirty="0">
                <a:solidFill>
                  <a:schemeClr val="accent5">
                    <a:lumMod val="50000"/>
                  </a:schemeClr>
                </a:solidFill>
              </a:rPr>
              <a:t>data</a:t>
            </a:r>
          </a:p>
        </p:txBody>
      </p:sp>
      <p:sp>
        <p:nvSpPr>
          <p:cNvPr id="20" name="TextBox 19">
            <a:extLst>
              <a:ext uri="{FF2B5EF4-FFF2-40B4-BE49-F238E27FC236}">
                <a16:creationId xmlns:a16="http://schemas.microsoft.com/office/drawing/2014/main" id="{CEF27324-62FF-47D6-B877-65590DC7C534}"/>
              </a:ext>
            </a:extLst>
          </p:cNvPr>
          <p:cNvSpPr txBox="1"/>
          <p:nvPr/>
        </p:nvSpPr>
        <p:spPr>
          <a:xfrm rot="21406491">
            <a:off x="3341792" y="2312080"/>
            <a:ext cx="1899005" cy="735779"/>
          </a:xfrm>
          <a:prstGeom prst="rect">
            <a:avLst/>
          </a:prstGeom>
          <a:solidFill>
            <a:srgbClr val="DAA520"/>
          </a:solidFill>
          <a:ln>
            <a:solidFill>
              <a:schemeClr val="accent5">
                <a:lumMod val="50000"/>
              </a:schemeClr>
            </a:solidFill>
          </a:ln>
        </p:spPr>
        <p:txBody>
          <a:bodyPr wrap="square" rtlCol="0" anchor="t">
            <a:spAutoFit/>
          </a:bodyPr>
          <a:lstStyle/>
          <a:p>
            <a:pPr algn="ctr">
              <a:lnSpc>
                <a:spcPct val="150000"/>
              </a:lnSpc>
            </a:pPr>
            <a:r>
              <a:rPr lang="en-GB" sz="3200" b="1" dirty="0">
                <a:solidFill>
                  <a:schemeClr val="accent5">
                    <a:lumMod val="50000"/>
                  </a:schemeClr>
                </a:solidFill>
              </a:rPr>
              <a:t>attack</a:t>
            </a:r>
          </a:p>
        </p:txBody>
      </p:sp>
      <p:grpSp>
        <p:nvGrpSpPr>
          <p:cNvPr id="21" name="Group 20">
            <a:extLst>
              <a:ext uri="{FF2B5EF4-FFF2-40B4-BE49-F238E27FC236}">
                <a16:creationId xmlns:a16="http://schemas.microsoft.com/office/drawing/2014/main" id="{916CFD57-871B-47A6-B3FB-3728140859F9}"/>
              </a:ext>
            </a:extLst>
          </p:cNvPr>
          <p:cNvGrpSpPr/>
          <p:nvPr/>
        </p:nvGrpSpPr>
        <p:grpSpPr>
          <a:xfrm rot="21394705">
            <a:off x="5923343" y="2992721"/>
            <a:ext cx="2183707" cy="517414"/>
            <a:chOff x="2008949" y="3922513"/>
            <a:chExt cx="2830866" cy="1229535"/>
          </a:xfrm>
        </p:grpSpPr>
        <p:pic>
          <p:nvPicPr>
            <p:cNvPr id="22" name="Picture 21">
              <a:extLst>
                <a:ext uri="{FF2B5EF4-FFF2-40B4-BE49-F238E27FC236}">
                  <a16:creationId xmlns:a16="http://schemas.microsoft.com/office/drawing/2014/main" id="{E22BD6F4-7172-455E-8A2D-F00F77AF7E57}"/>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27" name="Picture 26">
              <a:extLst>
                <a:ext uri="{FF2B5EF4-FFF2-40B4-BE49-F238E27FC236}">
                  <a16:creationId xmlns:a16="http://schemas.microsoft.com/office/drawing/2014/main" id="{F8913494-4B9C-4D48-9E75-338DD6EAA2A2}"/>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spTree>
    <p:extLst>
      <p:ext uri="{BB962C8B-B14F-4D97-AF65-F5344CB8AC3E}">
        <p14:creationId xmlns:p14="http://schemas.microsoft.com/office/powerpoint/2010/main" val="251982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5"/>
                                        </p:tgtEl>
                                      </p:cBhvr>
                                    </p:animEffect>
                                    <p:set>
                                      <p:cBhvr>
                                        <p:cTn id="15" dur="1" fill="hold">
                                          <p:stCondLst>
                                            <p:cond delay="499"/>
                                          </p:stCondLst>
                                        </p:cTn>
                                        <p:tgtEl>
                                          <p:spTgt spid="5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18" grpId="0" animBg="1"/>
      <p:bldP spid="19"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Was </a:t>
            </a:r>
            <a:r>
              <a:rPr lang="en-GB" sz="3600" b="1" dirty="0" err="1">
                <a:solidFill>
                  <a:schemeClr val="bg1"/>
                </a:solidFill>
              </a:rPr>
              <a:t>steht</a:t>
            </a:r>
            <a:r>
              <a:rPr lang="en-GB" sz="3600" b="1" dirty="0">
                <a:solidFill>
                  <a:schemeClr val="bg1"/>
                </a:solidFill>
              </a:rPr>
              <a:t> in den Headlines?</a:t>
            </a:r>
          </a:p>
        </p:txBody>
      </p:sp>
      <p:sp>
        <p:nvSpPr>
          <p:cNvPr id="7" name="Rounded Rectangle 11">
            <a:extLst>
              <a:ext uri="{FF2B5EF4-FFF2-40B4-BE49-F238E27FC236}">
                <a16:creationId xmlns:a16="http://schemas.microsoft.com/office/drawing/2014/main" id="{EDA6B8CD-2C24-4289-B0A1-5FAD5DE4ECF2}"/>
              </a:ext>
            </a:extLst>
          </p:cNvPr>
          <p:cNvSpPr/>
          <p:nvPr/>
        </p:nvSpPr>
        <p:spPr>
          <a:xfrm>
            <a:off x="8073190" y="294040"/>
            <a:ext cx="3884138"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644AA855-9951-4B4E-A1D4-73491764DCA1}"/>
              </a:ext>
            </a:extLst>
          </p:cNvPr>
          <p:cNvPicPr>
            <a:picLocks noChangeAspect="1"/>
          </p:cNvPicPr>
          <p:nvPr/>
        </p:nvPicPr>
        <p:blipFill rotWithShape="1">
          <a:blip r:embed="rId4">
            <a:extLst>
              <a:ext uri="{28A0092B-C50C-407E-A947-70E740481C1C}">
                <a14:useLocalDpi xmlns:a14="http://schemas.microsoft.com/office/drawing/2010/main" val="0"/>
              </a:ext>
            </a:extLst>
          </a:blip>
          <a:srcRect b="59621"/>
          <a:stretch/>
        </p:blipFill>
        <p:spPr>
          <a:xfrm rot="21484265">
            <a:off x="432148" y="1353718"/>
            <a:ext cx="11327704" cy="3232741"/>
          </a:xfrm>
          <a:prstGeom prst="rect">
            <a:avLst/>
          </a:prstGeom>
        </p:spPr>
      </p:pic>
      <p:sp>
        <p:nvSpPr>
          <p:cNvPr id="27" name="TextBox 26">
            <a:extLst>
              <a:ext uri="{FF2B5EF4-FFF2-40B4-BE49-F238E27FC236}">
                <a16:creationId xmlns:a16="http://schemas.microsoft.com/office/drawing/2014/main" id="{161D6E2A-D048-4E3D-9C18-C062E7231067}"/>
              </a:ext>
            </a:extLst>
          </p:cNvPr>
          <p:cNvSpPr txBox="1"/>
          <p:nvPr/>
        </p:nvSpPr>
        <p:spPr>
          <a:xfrm rot="21422831">
            <a:off x="1240130" y="2868897"/>
            <a:ext cx="9711740" cy="1384995"/>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Million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verdienen</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mit</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1-Mann-Unternehmen</a:t>
            </a:r>
          </a:p>
        </p:txBody>
      </p:sp>
      <p:grpSp>
        <p:nvGrpSpPr>
          <p:cNvPr id="28" name="Group 27">
            <a:extLst>
              <a:ext uri="{FF2B5EF4-FFF2-40B4-BE49-F238E27FC236}">
                <a16:creationId xmlns:a16="http://schemas.microsoft.com/office/drawing/2014/main" id="{BAE520BA-94ED-447E-AC24-500180FF8054}"/>
              </a:ext>
            </a:extLst>
          </p:cNvPr>
          <p:cNvGrpSpPr/>
          <p:nvPr/>
        </p:nvGrpSpPr>
        <p:grpSpPr>
          <a:xfrm rot="21349105">
            <a:off x="2964084" y="2921906"/>
            <a:ext cx="2183707" cy="756636"/>
            <a:chOff x="2008949" y="3922513"/>
            <a:chExt cx="2830866" cy="1229535"/>
          </a:xfrm>
        </p:grpSpPr>
        <p:pic>
          <p:nvPicPr>
            <p:cNvPr id="29" name="Picture 28">
              <a:extLst>
                <a:ext uri="{FF2B5EF4-FFF2-40B4-BE49-F238E27FC236}">
                  <a16:creationId xmlns:a16="http://schemas.microsoft.com/office/drawing/2014/main" id="{11DD4467-A9DF-4462-B6AE-5B903798B47D}"/>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30" name="Picture 29">
              <a:extLst>
                <a:ext uri="{FF2B5EF4-FFF2-40B4-BE49-F238E27FC236}">
                  <a16:creationId xmlns:a16="http://schemas.microsoft.com/office/drawing/2014/main" id="{A7A1853E-0E30-4C3A-9786-C8124F826C4E}"/>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grpSp>
        <p:nvGrpSpPr>
          <p:cNvPr id="36" name="Group 35">
            <a:extLst>
              <a:ext uri="{FF2B5EF4-FFF2-40B4-BE49-F238E27FC236}">
                <a16:creationId xmlns:a16="http://schemas.microsoft.com/office/drawing/2014/main" id="{D39CE58E-3EAD-480E-A092-7D13FCB9F8AE}"/>
              </a:ext>
            </a:extLst>
          </p:cNvPr>
          <p:cNvGrpSpPr/>
          <p:nvPr/>
        </p:nvGrpSpPr>
        <p:grpSpPr>
          <a:xfrm rot="21378040">
            <a:off x="5502946" y="3491950"/>
            <a:ext cx="3560519" cy="609701"/>
            <a:chOff x="2008949" y="3922513"/>
            <a:chExt cx="2830866" cy="1229535"/>
          </a:xfrm>
        </p:grpSpPr>
        <p:pic>
          <p:nvPicPr>
            <p:cNvPr id="37" name="Picture 36">
              <a:extLst>
                <a:ext uri="{FF2B5EF4-FFF2-40B4-BE49-F238E27FC236}">
                  <a16:creationId xmlns:a16="http://schemas.microsoft.com/office/drawing/2014/main" id="{823F2433-C0AF-4266-9586-331E2D9B9408}"/>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38" name="Picture 37">
              <a:extLst>
                <a:ext uri="{FF2B5EF4-FFF2-40B4-BE49-F238E27FC236}">
                  <a16:creationId xmlns:a16="http://schemas.microsoft.com/office/drawing/2014/main" id="{10AEB4A1-FEF3-4D33-9F55-81BCB7C456DC}"/>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sp>
        <p:nvSpPr>
          <p:cNvPr id="58" name="TextBox 57">
            <a:extLst>
              <a:ext uri="{FF2B5EF4-FFF2-40B4-BE49-F238E27FC236}">
                <a16:creationId xmlns:a16="http://schemas.microsoft.com/office/drawing/2014/main" id="{80025C5B-C3D1-4083-BE30-1C57DE6E846C}"/>
              </a:ext>
            </a:extLst>
          </p:cNvPr>
          <p:cNvSpPr txBox="1"/>
          <p:nvPr/>
        </p:nvSpPr>
        <p:spPr>
          <a:xfrm>
            <a:off x="8073190" y="4957251"/>
            <a:ext cx="3245584" cy="113011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Earn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million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one man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company</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146" name="Picture 2" descr="Money, Bills, Banknotes, Business, Currency, Euro, Pile">
            <a:extLst>
              <a:ext uri="{FF2B5EF4-FFF2-40B4-BE49-F238E27FC236}">
                <a16:creationId xmlns:a16="http://schemas.microsoft.com/office/drawing/2014/main" id="{0E57E8AA-96E2-4595-9AB7-D41D527D93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0904" y="4967680"/>
            <a:ext cx="1452061" cy="126418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ig Business, Money, London, Business, Finance, Big">
            <a:extLst>
              <a:ext uri="{FF2B5EF4-FFF2-40B4-BE49-F238E27FC236}">
                <a16:creationId xmlns:a16="http://schemas.microsoft.com/office/drawing/2014/main" id="{FDAE9A97-415B-4253-932B-D7D2EC11D838}"/>
              </a:ext>
            </a:extLst>
          </p:cNvPr>
          <p:cNvPicPr>
            <a:picLocks noChangeAspect="1" noChangeArrowheads="1"/>
          </p:cNvPicPr>
          <p:nvPr/>
        </p:nvPicPr>
        <p:blipFill>
          <a:blip r:embed="rId7" cstate="print">
            <a:clrChange>
              <a:clrFrom>
                <a:srgbClr val="12B25A"/>
              </a:clrFrom>
              <a:clrTo>
                <a:srgbClr val="12B25A">
                  <a:alpha val="0"/>
                </a:srgbClr>
              </a:clrTo>
            </a:clrChange>
            <a:extLst>
              <a:ext uri="{28A0092B-C50C-407E-A947-70E740481C1C}">
                <a14:useLocalDpi xmlns:a14="http://schemas.microsoft.com/office/drawing/2010/main" val="0"/>
              </a:ext>
            </a:extLst>
          </a:blip>
          <a:srcRect/>
          <a:stretch>
            <a:fillRect/>
          </a:stretch>
        </p:blipFill>
        <p:spPr bwMode="auto">
          <a:xfrm>
            <a:off x="2700201" y="4321153"/>
            <a:ext cx="2269946" cy="226994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an, Adult, Businessman, Laptop, Working, Desk">
            <a:extLst>
              <a:ext uri="{FF2B5EF4-FFF2-40B4-BE49-F238E27FC236}">
                <a16:creationId xmlns:a16="http://schemas.microsoft.com/office/drawing/2014/main" id="{767D2853-2E3A-4363-9922-EC2973CCCC2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72469" y="4745846"/>
            <a:ext cx="1661474" cy="158026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377400E-0441-4B3B-BA48-3C4DB7B4AFE1}"/>
              </a:ext>
            </a:extLst>
          </p:cNvPr>
          <p:cNvSpPr txBox="1"/>
          <p:nvPr/>
        </p:nvSpPr>
        <p:spPr>
          <a:xfrm rot="21447537">
            <a:off x="3143482" y="2060290"/>
            <a:ext cx="1549980" cy="735779"/>
          </a:xfrm>
          <a:prstGeom prst="rect">
            <a:avLst/>
          </a:prstGeom>
          <a:solidFill>
            <a:srgbClr val="DAA520"/>
          </a:solidFill>
          <a:ln>
            <a:solidFill>
              <a:schemeClr val="accent5">
                <a:lumMod val="50000"/>
              </a:schemeClr>
            </a:solidFill>
          </a:ln>
        </p:spPr>
        <p:txBody>
          <a:bodyPr wrap="square" rtlCol="0" anchor="t">
            <a:spAutoFit/>
          </a:bodyPr>
          <a:lstStyle/>
          <a:p>
            <a:pPr algn="ctr">
              <a:lnSpc>
                <a:spcPct val="150000"/>
              </a:lnSpc>
            </a:pPr>
            <a:r>
              <a:rPr lang="en-GB" sz="3200" b="1" dirty="0">
                <a:solidFill>
                  <a:schemeClr val="accent5">
                    <a:lumMod val="50000"/>
                  </a:schemeClr>
                </a:solidFill>
              </a:rPr>
              <a:t>million</a:t>
            </a:r>
          </a:p>
        </p:txBody>
      </p:sp>
      <p:sp>
        <p:nvSpPr>
          <p:cNvPr id="19" name="TextBox 18">
            <a:extLst>
              <a:ext uri="{FF2B5EF4-FFF2-40B4-BE49-F238E27FC236}">
                <a16:creationId xmlns:a16="http://schemas.microsoft.com/office/drawing/2014/main" id="{F0F37CAF-AD8F-47A5-887E-4B849ADA48DF}"/>
              </a:ext>
            </a:extLst>
          </p:cNvPr>
          <p:cNvSpPr txBox="1"/>
          <p:nvPr/>
        </p:nvSpPr>
        <p:spPr>
          <a:xfrm rot="21447537">
            <a:off x="6199971" y="4088867"/>
            <a:ext cx="4309047" cy="735779"/>
          </a:xfrm>
          <a:prstGeom prst="rect">
            <a:avLst/>
          </a:prstGeom>
          <a:solidFill>
            <a:srgbClr val="DAA520"/>
          </a:solidFill>
          <a:ln>
            <a:solidFill>
              <a:schemeClr val="accent5">
                <a:lumMod val="50000"/>
              </a:schemeClr>
            </a:solidFill>
          </a:ln>
        </p:spPr>
        <p:txBody>
          <a:bodyPr wrap="square" rtlCol="0" anchor="t">
            <a:spAutoFit/>
          </a:bodyPr>
          <a:lstStyle/>
          <a:p>
            <a:pPr algn="ctr">
              <a:lnSpc>
                <a:spcPct val="150000"/>
              </a:lnSpc>
            </a:pPr>
            <a:r>
              <a:rPr lang="en-GB" sz="3200" b="1" dirty="0">
                <a:solidFill>
                  <a:schemeClr val="accent5">
                    <a:lumMod val="50000"/>
                  </a:schemeClr>
                </a:solidFill>
              </a:rPr>
              <a:t>enterprise, company</a:t>
            </a:r>
          </a:p>
        </p:txBody>
      </p:sp>
    </p:spTree>
    <p:extLst>
      <p:ext uri="{BB962C8B-B14F-4D97-AF65-F5344CB8AC3E}">
        <p14:creationId xmlns:p14="http://schemas.microsoft.com/office/powerpoint/2010/main" val="65826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Was </a:t>
            </a:r>
            <a:r>
              <a:rPr lang="en-GB" sz="3600" b="1" dirty="0" err="1">
                <a:solidFill>
                  <a:schemeClr val="bg1"/>
                </a:solidFill>
              </a:rPr>
              <a:t>steht</a:t>
            </a:r>
            <a:r>
              <a:rPr lang="en-GB" sz="3600" b="1" dirty="0">
                <a:solidFill>
                  <a:schemeClr val="bg1"/>
                </a:solidFill>
              </a:rPr>
              <a:t> in den Headlines?</a:t>
            </a:r>
          </a:p>
        </p:txBody>
      </p:sp>
      <p:sp>
        <p:nvSpPr>
          <p:cNvPr id="7" name="Rounded Rectangle 11">
            <a:extLst>
              <a:ext uri="{FF2B5EF4-FFF2-40B4-BE49-F238E27FC236}">
                <a16:creationId xmlns:a16="http://schemas.microsoft.com/office/drawing/2014/main" id="{EDA6B8CD-2C24-4289-B0A1-5FAD5DE4ECF2}"/>
              </a:ext>
            </a:extLst>
          </p:cNvPr>
          <p:cNvSpPr/>
          <p:nvPr/>
        </p:nvSpPr>
        <p:spPr>
          <a:xfrm>
            <a:off x="8073190" y="294040"/>
            <a:ext cx="3884138"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644AA855-9951-4B4E-A1D4-73491764DCA1}"/>
              </a:ext>
            </a:extLst>
          </p:cNvPr>
          <p:cNvPicPr>
            <a:picLocks noChangeAspect="1"/>
          </p:cNvPicPr>
          <p:nvPr/>
        </p:nvPicPr>
        <p:blipFill rotWithShape="1">
          <a:blip r:embed="rId4">
            <a:extLst>
              <a:ext uri="{28A0092B-C50C-407E-A947-70E740481C1C}">
                <a14:useLocalDpi xmlns:a14="http://schemas.microsoft.com/office/drawing/2010/main" val="0"/>
              </a:ext>
            </a:extLst>
          </a:blip>
          <a:srcRect b="59621"/>
          <a:stretch/>
        </p:blipFill>
        <p:spPr>
          <a:xfrm rot="21484265">
            <a:off x="432148" y="1353718"/>
            <a:ext cx="11327704" cy="3232741"/>
          </a:xfrm>
          <a:prstGeom prst="rect">
            <a:avLst/>
          </a:prstGeom>
        </p:spPr>
      </p:pic>
      <p:sp>
        <p:nvSpPr>
          <p:cNvPr id="35" name="TextBox 34">
            <a:extLst>
              <a:ext uri="{FF2B5EF4-FFF2-40B4-BE49-F238E27FC236}">
                <a16:creationId xmlns:a16="http://schemas.microsoft.com/office/drawing/2014/main" id="{18D841B3-8DF9-45A0-B606-06E752485BA2}"/>
              </a:ext>
            </a:extLst>
          </p:cNvPr>
          <p:cNvSpPr txBox="1"/>
          <p:nvPr/>
        </p:nvSpPr>
        <p:spPr>
          <a:xfrm rot="21435242">
            <a:off x="1240130" y="2915220"/>
            <a:ext cx="9711740" cy="1384995"/>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Stadt. Wand. Kunst. </a:t>
            </a:r>
            <a:r>
              <a:rPr kumimoji="0" lang="en-GB" sz="4200" b="1" i="0" u="none" strike="noStrike" kern="1200" cap="none" spc="0" normalizeH="0" noProof="0" dirty="0">
                <a:ln>
                  <a:noFill/>
                </a:ln>
                <a:solidFill>
                  <a:srgbClr val="FF6600"/>
                </a:solidFill>
                <a:effectLst/>
                <a:uLnTx/>
                <a:uFillTx/>
                <a:latin typeface="Century Gothic" panose="020F0302020204030204"/>
                <a:ea typeface="+mn-ea"/>
                <a:cs typeface="+mn-cs"/>
              </a:rPr>
              <a:t> </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Graffiti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gegen</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Tristesse</a:t>
            </a:r>
            <a:endPar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grpSp>
        <p:nvGrpSpPr>
          <p:cNvPr id="36" name="Group 35">
            <a:extLst>
              <a:ext uri="{FF2B5EF4-FFF2-40B4-BE49-F238E27FC236}">
                <a16:creationId xmlns:a16="http://schemas.microsoft.com/office/drawing/2014/main" id="{D39CE58E-3EAD-480E-A092-7D13FCB9F8AE}"/>
              </a:ext>
            </a:extLst>
          </p:cNvPr>
          <p:cNvGrpSpPr/>
          <p:nvPr/>
        </p:nvGrpSpPr>
        <p:grpSpPr>
          <a:xfrm rot="21252434">
            <a:off x="8761834" y="2871904"/>
            <a:ext cx="1868297" cy="756636"/>
            <a:chOff x="2008949" y="3922513"/>
            <a:chExt cx="2830866" cy="1229535"/>
          </a:xfrm>
        </p:grpSpPr>
        <p:pic>
          <p:nvPicPr>
            <p:cNvPr id="37" name="Picture 36">
              <a:extLst>
                <a:ext uri="{FF2B5EF4-FFF2-40B4-BE49-F238E27FC236}">
                  <a16:creationId xmlns:a16="http://schemas.microsoft.com/office/drawing/2014/main" id="{823F2433-C0AF-4266-9586-331E2D9B9408}"/>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38" name="Picture 37">
              <a:extLst>
                <a:ext uri="{FF2B5EF4-FFF2-40B4-BE49-F238E27FC236}">
                  <a16:creationId xmlns:a16="http://schemas.microsoft.com/office/drawing/2014/main" id="{10AEB4A1-FEF3-4D33-9F55-81BCB7C456DC}"/>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grpSp>
        <p:nvGrpSpPr>
          <p:cNvPr id="28" name="Group 27">
            <a:extLst>
              <a:ext uri="{FF2B5EF4-FFF2-40B4-BE49-F238E27FC236}">
                <a16:creationId xmlns:a16="http://schemas.microsoft.com/office/drawing/2014/main" id="{BAE520BA-94ED-447E-AC24-500180FF8054}"/>
              </a:ext>
            </a:extLst>
          </p:cNvPr>
          <p:cNvGrpSpPr/>
          <p:nvPr/>
        </p:nvGrpSpPr>
        <p:grpSpPr>
          <a:xfrm>
            <a:off x="3128962" y="3124988"/>
            <a:ext cx="1869830" cy="756636"/>
            <a:chOff x="2008949" y="3922513"/>
            <a:chExt cx="2830866" cy="1229535"/>
          </a:xfrm>
        </p:grpSpPr>
        <p:pic>
          <p:nvPicPr>
            <p:cNvPr id="29" name="Picture 28">
              <a:extLst>
                <a:ext uri="{FF2B5EF4-FFF2-40B4-BE49-F238E27FC236}">
                  <a16:creationId xmlns:a16="http://schemas.microsoft.com/office/drawing/2014/main" id="{11DD4467-A9DF-4462-B6AE-5B903798B47D}"/>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30" name="Picture 29">
              <a:extLst>
                <a:ext uri="{FF2B5EF4-FFF2-40B4-BE49-F238E27FC236}">
                  <a16:creationId xmlns:a16="http://schemas.microsoft.com/office/drawing/2014/main" id="{A7A1853E-0E30-4C3A-9786-C8124F826C4E}"/>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sp>
        <p:nvSpPr>
          <p:cNvPr id="31" name="TextBox 30">
            <a:extLst>
              <a:ext uri="{FF2B5EF4-FFF2-40B4-BE49-F238E27FC236}">
                <a16:creationId xmlns:a16="http://schemas.microsoft.com/office/drawing/2014/main" id="{BF6F2210-B0BB-4C43-9A28-4098BCD259FC}"/>
              </a:ext>
            </a:extLst>
          </p:cNvPr>
          <p:cNvSpPr txBox="1"/>
          <p:nvPr/>
        </p:nvSpPr>
        <p:spPr>
          <a:xfrm>
            <a:off x="7868653" y="4767229"/>
            <a:ext cx="3654658" cy="113011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City. Wall. Art.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Graffiti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against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sadness</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170" name="Picture 2" descr="Cityscape, City, Town, Row Houses, Skyline, Buildings">
            <a:extLst>
              <a:ext uri="{FF2B5EF4-FFF2-40B4-BE49-F238E27FC236}">
                <a16:creationId xmlns:a16="http://schemas.microsoft.com/office/drawing/2014/main" id="{0EAD0D92-0E01-486F-B20F-9A37D9A866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9098" y="4886900"/>
            <a:ext cx="1349141" cy="139566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icture Frame, Picture, Frame, White, Black, Blank">
            <a:extLst>
              <a:ext uri="{FF2B5EF4-FFF2-40B4-BE49-F238E27FC236}">
                <a16:creationId xmlns:a16="http://schemas.microsoft.com/office/drawing/2014/main" id="{92599A09-AEB9-4643-84D4-46E7BECE2F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2738" y="4929742"/>
            <a:ext cx="1740610" cy="134467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Graffiti, Music, Urban Art">
            <a:extLst>
              <a:ext uri="{FF2B5EF4-FFF2-40B4-BE49-F238E27FC236}">
                <a16:creationId xmlns:a16="http://schemas.microsoft.com/office/drawing/2014/main" id="{14C572A6-F533-47E5-BB06-0F2084B1CF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7847" y="4929742"/>
            <a:ext cx="1740610" cy="130364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miley, Emoticon, Sad, Face, Icon, Good, Sign, Symbol">
            <a:extLst>
              <a:ext uri="{FF2B5EF4-FFF2-40B4-BE49-F238E27FC236}">
                <a16:creationId xmlns:a16="http://schemas.microsoft.com/office/drawing/2014/main" id="{C3D90FF8-2E1A-464C-B61D-EAF5067FE9C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19512" y="4929742"/>
            <a:ext cx="1349141" cy="134914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48F3506-49AA-453A-980C-A7E2C2764EB1}"/>
              </a:ext>
            </a:extLst>
          </p:cNvPr>
          <p:cNvSpPr txBox="1"/>
          <p:nvPr/>
        </p:nvSpPr>
        <p:spPr>
          <a:xfrm rot="21447537">
            <a:off x="3144509" y="2315490"/>
            <a:ext cx="1549980" cy="735779"/>
          </a:xfrm>
          <a:prstGeom prst="rect">
            <a:avLst/>
          </a:prstGeom>
          <a:solidFill>
            <a:srgbClr val="DAA520"/>
          </a:solidFill>
          <a:ln>
            <a:solidFill>
              <a:schemeClr val="accent5">
                <a:lumMod val="50000"/>
              </a:schemeClr>
            </a:solidFill>
          </a:ln>
        </p:spPr>
        <p:txBody>
          <a:bodyPr wrap="square" rtlCol="0" anchor="t">
            <a:spAutoFit/>
          </a:bodyPr>
          <a:lstStyle/>
          <a:p>
            <a:pPr algn="ctr">
              <a:lnSpc>
                <a:spcPct val="150000"/>
              </a:lnSpc>
            </a:pPr>
            <a:r>
              <a:rPr lang="en-GB" sz="3200" b="1" dirty="0">
                <a:solidFill>
                  <a:schemeClr val="accent5">
                    <a:lumMod val="50000"/>
                  </a:schemeClr>
                </a:solidFill>
              </a:rPr>
              <a:t>wall</a:t>
            </a:r>
          </a:p>
        </p:txBody>
      </p:sp>
      <p:sp>
        <p:nvSpPr>
          <p:cNvPr id="20" name="TextBox 19">
            <a:extLst>
              <a:ext uri="{FF2B5EF4-FFF2-40B4-BE49-F238E27FC236}">
                <a16:creationId xmlns:a16="http://schemas.microsoft.com/office/drawing/2014/main" id="{58950D29-9D3E-435B-A068-2A3C97BD93D4}"/>
              </a:ext>
            </a:extLst>
          </p:cNvPr>
          <p:cNvSpPr txBox="1"/>
          <p:nvPr/>
        </p:nvSpPr>
        <p:spPr>
          <a:xfrm rot="21447537">
            <a:off x="8706576" y="2080317"/>
            <a:ext cx="1866353" cy="735779"/>
          </a:xfrm>
          <a:prstGeom prst="rect">
            <a:avLst/>
          </a:prstGeom>
          <a:solidFill>
            <a:srgbClr val="DAA520"/>
          </a:solidFill>
          <a:ln>
            <a:solidFill>
              <a:schemeClr val="accent5">
                <a:lumMod val="50000"/>
              </a:schemeClr>
            </a:solidFill>
          </a:ln>
        </p:spPr>
        <p:txBody>
          <a:bodyPr wrap="square" rtlCol="0" anchor="t">
            <a:spAutoFit/>
          </a:bodyPr>
          <a:lstStyle/>
          <a:p>
            <a:pPr algn="ctr">
              <a:lnSpc>
                <a:spcPct val="150000"/>
              </a:lnSpc>
            </a:pPr>
            <a:r>
              <a:rPr lang="en-GB" sz="3200" b="1" dirty="0">
                <a:solidFill>
                  <a:schemeClr val="accent5">
                    <a:lumMod val="50000"/>
                  </a:schemeClr>
                </a:solidFill>
              </a:rPr>
              <a:t>against</a:t>
            </a:r>
          </a:p>
        </p:txBody>
      </p:sp>
      <p:sp>
        <p:nvSpPr>
          <p:cNvPr id="21" name="Rectangle: Rounded Corners 20">
            <a:extLst>
              <a:ext uri="{FF2B5EF4-FFF2-40B4-BE49-F238E27FC236}">
                <a16:creationId xmlns:a16="http://schemas.microsoft.com/office/drawing/2014/main" id="{F62A7E27-D056-4982-A463-6B77FFD2C884}"/>
              </a:ext>
            </a:extLst>
          </p:cNvPr>
          <p:cNvSpPr/>
          <p:nvPr/>
        </p:nvSpPr>
        <p:spPr>
          <a:xfrm>
            <a:off x="211082" y="4250561"/>
            <a:ext cx="3074559" cy="525626"/>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rPr>
              <a:t>*die Tristesse </a:t>
            </a:r>
            <a:r>
              <a:rPr lang="fr-FR" sz="2000" dirty="0">
                <a:solidFill>
                  <a:prstClr val="white"/>
                </a:solidFill>
                <a:latin typeface="Century Gothic" panose="020F0302020204030204"/>
              </a:rPr>
              <a:t>=</a:t>
            </a:r>
            <a:r>
              <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i="0" u="none" strike="noStrike" kern="1200" cap="none" spc="0" normalizeH="0" baseline="0" noProof="0" dirty="0" err="1">
                <a:ln>
                  <a:noFill/>
                </a:ln>
                <a:solidFill>
                  <a:prstClr val="white"/>
                </a:solidFill>
                <a:effectLst/>
                <a:uLnTx/>
                <a:uFillTx/>
                <a:latin typeface="Century Gothic" panose="020F0302020204030204"/>
                <a:ea typeface="+mn-ea"/>
                <a:cs typeface="+mn-cs"/>
              </a:rPr>
              <a:t>sadness</a:t>
            </a:r>
            <a:endPar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707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9"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Was </a:t>
            </a:r>
            <a:r>
              <a:rPr lang="en-GB" sz="3600" b="1" dirty="0" err="1">
                <a:solidFill>
                  <a:schemeClr val="bg1"/>
                </a:solidFill>
              </a:rPr>
              <a:t>steht</a:t>
            </a:r>
            <a:r>
              <a:rPr lang="en-GB" sz="3600" b="1" dirty="0">
                <a:solidFill>
                  <a:schemeClr val="bg1"/>
                </a:solidFill>
              </a:rPr>
              <a:t> in den Headlines?</a:t>
            </a:r>
          </a:p>
        </p:txBody>
      </p:sp>
      <p:sp>
        <p:nvSpPr>
          <p:cNvPr id="7" name="Rounded Rectangle 11">
            <a:extLst>
              <a:ext uri="{FF2B5EF4-FFF2-40B4-BE49-F238E27FC236}">
                <a16:creationId xmlns:a16="http://schemas.microsoft.com/office/drawing/2014/main" id="{EDA6B8CD-2C24-4289-B0A1-5FAD5DE4ECF2}"/>
              </a:ext>
            </a:extLst>
          </p:cNvPr>
          <p:cNvSpPr/>
          <p:nvPr/>
        </p:nvSpPr>
        <p:spPr>
          <a:xfrm>
            <a:off x="8073190" y="294040"/>
            <a:ext cx="3884138"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644AA855-9951-4B4E-A1D4-73491764DCA1}"/>
              </a:ext>
            </a:extLst>
          </p:cNvPr>
          <p:cNvPicPr>
            <a:picLocks noChangeAspect="1"/>
          </p:cNvPicPr>
          <p:nvPr/>
        </p:nvPicPr>
        <p:blipFill rotWithShape="1">
          <a:blip r:embed="rId4">
            <a:extLst>
              <a:ext uri="{28A0092B-C50C-407E-A947-70E740481C1C}">
                <a14:useLocalDpi xmlns:a14="http://schemas.microsoft.com/office/drawing/2010/main" val="0"/>
              </a:ext>
            </a:extLst>
          </a:blip>
          <a:srcRect b="59621"/>
          <a:stretch/>
        </p:blipFill>
        <p:spPr>
          <a:xfrm rot="21484265">
            <a:off x="432148" y="1353718"/>
            <a:ext cx="11327704" cy="3232741"/>
          </a:xfrm>
          <a:prstGeom prst="rect">
            <a:avLst/>
          </a:prstGeom>
        </p:spPr>
      </p:pic>
      <p:sp>
        <p:nvSpPr>
          <p:cNvPr id="39" name="TextBox 38">
            <a:extLst>
              <a:ext uri="{FF2B5EF4-FFF2-40B4-BE49-F238E27FC236}">
                <a16:creationId xmlns:a16="http://schemas.microsoft.com/office/drawing/2014/main" id="{757E5B99-6084-4917-BEE8-15909C6734CF}"/>
              </a:ext>
            </a:extLst>
          </p:cNvPr>
          <p:cNvSpPr txBox="1"/>
          <p:nvPr/>
        </p:nvSpPr>
        <p:spPr>
          <a:xfrm rot="21438089">
            <a:off x="1168599" y="3215216"/>
            <a:ext cx="9854803" cy="738664"/>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Gesetz</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gegen</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Hass</a:t>
            </a:r>
            <a:r>
              <a:rPr kumimoji="0" lang="en-GB" sz="4200" b="1" i="0" u="none" strike="noStrike" kern="1200" cap="none" spc="0" normalizeH="0" noProof="0" dirty="0">
                <a:ln>
                  <a:noFill/>
                </a:ln>
                <a:solidFill>
                  <a:srgbClr val="FF6600"/>
                </a:solidFill>
                <a:effectLst/>
                <a:uLnTx/>
                <a:uFillTx/>
                <a:latin typeface="Century Gothic" panose="020F0302020204030204"/>
                <a:ea typeface="+mn-ea"/>
                <a:cs typeface="+mn-cs"/>
              </a:rPr>
              <a:t> </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an der Universität</a:t>
            </a:r>
          </a:p>
        </p:txBody>
      </p:sp>
      <p:grpSp>
        <p:nvGrpSpPr>
          <p:cNvPr id="36" name="Group 35">
            <a:extLst>
              <a:ext uri="{FF2B5EF4-FFF2-40B4-BE49-F238E27FC236}">
                <a16:creationId xmlns:a16="http://schemas.microsoft.com/office/drawing/2014/main" id="{D39CE58E-3EAD-480E-A092-7D13FCB9F8AE}"/>
              </a:ext>
            </a:extLst>
          </p:cNvPr>
          <p:cNvGrpSpPr/>
          <p:nvPr/>
        </p:nvGrpSpPr>
        <p:grpSpPr>
          <a:xfrm rot="21252434">
            <a:off x="6328160" y="3209898"/>
            <a:ext cx="885744" cy="756636"/>
            <a:chOff x="2008949" y="3922513"/>
            <a:chExt cx="2830866" cy="1229535"/>
          </a:xfrm>
        </p:grpSpPr>
        <p:pic>
          <p:nvPicPr>
            <p:cNvPr id="37" name="Picture 36">
              <a:extLst>
                <a:ext uri="{FF2B5EF4-FFF2-40B4-BE49-F238E27FC236}">
                  <a16:creationId xmlns:a16="http://schemas.microsoft.com/office/drawing/2014/main" id="{823F2433-C0AF-4266-9586-331E2D9B9408}"/>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38" name="Picture 37">
              <a:extLst>
                <a:ext uri="{FF2B5EF4-FFF2-40B4-BE49-F238E27FC236}">
                  <a16:creationId xmlns:a16="http://schemas.microsoft.com/office/drawing/2014/main" id="{10AEB4A1-FEF3-4D33-9F55-81BCB7C456DC}"/>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grpSp>
        <p:nvGrpSpPr>
          <p:cNvPr id="28" name="Group 27">
            <a:extLst>
              <a:ext uri="{FF2B5EF4-FFF2-40B4-BE49-F238E27FC236}">
                <a16:creationId xmlns:a16="http://schemas.microsoft.com/office/drawing/2014/main" id="{BAE520BA-94ED-447E-AC24-500180FF8054}"/>
              </a:ext>
            </a:extLst>
          </p:cNvPr>
          <p:cNvGrpSpPr/>
          <p:nvPr/>
        </p:nvGrpSpPr>
        <p:grpSpPr>
          <a:xfrm rot="21257668">
            <a:off x="1201359" y="3419437"/>
            <a:ext cx="1869830" cy="756636"/>
            <a:chOff x="2008949" y="3922513"/>
            <a:chExt cx="2830866" cy="1229535"/>
          </a:xfrm>
        </p:grpSpPr>
        <p:pic>
          <p:nvPicPr>
            <p:cNvPr id="29" name="Picture 28">
              <a:extLst>
                <a:ext uri="{FF2B5EF4-FFF2-40B4-BE49-F238E27FC236}">
                  <a16:creationId xmlns:a16="http://schemas.microsoft.com/office/drawing/2014/main" id="{11DD4467-A9DF-4462-B6AE-5B903798B47D}"/>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30" name="Picture 29">
              <a:extLst>
                <a:ext uri="{FF2B5EF4-FFF2-40B4-BE49-F238E27FC236}">
                  <a16:creationId xmlns:a16="http://schemas.microsoft.com/office/drawing/2014/main" id="{A7A1853E-0E30-4C3A-9786-C8124F826C4E}"/>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pic>
        <p:nvPicPr>
          <p:cNvPr id="8194" name="Picture 2" descr="Scale, Justice, Judge, Court, Logo, Law, Legal">
            <a:extLst>
              <a:ext uri="{FF2B5EF4-FFF2-40B4-BE49-F238E27FC236}">
                <a16:creationId xmlns:a16="http://schemas.microsoft.com/office/drawing/2014/main" id="{1286CFED-EA02-41E7-9074-A4BD60C762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49601" y="4924562"/>
            <a:ext cx="1454567" cy="124528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hield, Prohibitory, Note, Ban, Sign, Ranting, Argue">
            <a:extLst>
              <a:ext uri="{FF2B5EF4-FFF2-40B4-BE49-F238E27FC236}">
                <a16:creationId xmlns:a16="http://schemas.microsoft.com/office/drawing/2014/main" id="{49B415B4-18F6-4F36-8D7B-117BE9B5A8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5305" y="4797013"/>
            <a:ext cx="1454567" cy="145456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Graduation, Cap, Hat, Achievement, Diploma, Tassel">
            <a:extLst>
              <a:ext uri="{FF2B5EF4-FFF2-40B4-BE49-F238E27FC236}">
                <a16:creationId xmlns:a16="http://schemas.microsoft.com/office/drawing/2014/main" id="{5131AD60-94B6-4F13-B65D-A8CD7C4A71D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41009" y="4797012"/>
            <a:ext cx="2803987" cy="145456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349AC26-8375-48A9-8585-5374B89D0E72}"/>
              </a:ext>
            </a:extLst>
          </p:cNvPr>
          <p:cNvSpPr txBox="1"/>
          <p:nvPr/>
        </p:nvSpPr>
        <p:spPr>
          <a:xfrm>
            <a:off x="8140623" y="4771225"/>
            <a:ext cx="3654658" cy="113011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Law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against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hatred</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university</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286A4C0A-B7E4-490F-AADB-387FA7A5C417}"/>
              </a:ext>
            </a:extLst>
          </p:cNvPr>
          <p:cNvSpPr txBox="1"/>
          <p:nvPr/>
        </p:nvSpPr>
        <p:spPr>
          <a:xfrm rot="21447537">
            <a:off x="1311981" y="2808449"/>
            <a:ext cx="1587610" cy="735779"/>
          </a:xfrm>
          <a:prstGeom prst="rect">
            <a:avLst/>
          </a:prstGeom>
          <a:solidFill>
            <a:srgbClr val="DAA520"/>
          </a:solidFill>
          <a:ln>
            <a:solidFill>
              <a:schemeClr val="accent5">
                <a:lumMod val="50000"/>
              </a:schemeClr>
            </a:solidFill>
          </a:ln>
        </p:spPr>
        <p:txBody>
          <a:bodyPr wrap="square" rtlCol="0" anchor="t">
            <a:spAutoFit/>
          </a:bodyPr>
          <a:lstStyle/>
          <a:p>
            <a:pPr algn="ctr">
              <a:lnSpc>
                <a:spcPct val="150000"/>
              </a:lnSpc>
            </a:pPr>
            <a:r>
              <a:rPr lang="en-GB" sz="3200" b="1" dirty="0">
                <a:solidFill>
                  <a:schemeClr val="accent5">
                    <a:lumMod val="50000"/>
                  </a:schemeClr>
                </a:solidFill>
              </a:rPr>
              <a:t>Law</a:t>
            </a:r>
          </a:p>
        </p:txBody>
      </p:sp>
      <p:sp>
        <p:nvSpPr>
          <p:cNvPr id="19" name="TextBox 18">
            <a:extLst>
              <a:ext uri="{FF2B5EF4-FFF2-40B4-BE49-F238E27FC236}">
                <a16:creationId xmlns:a16="http://schemas.microsoft.com/office/drawing/2014/main" id="{EF2C930C-5ACB-4F37-B901-EF191A51D814}"/>
              </a:ext>
            </a:extLst>
          </p:cNvPr>
          <p:cNvSpPr txBox="1"/>
          <p:nvPr/>
        </p:nvSpPr>
        <p:spPr>
          <a:xfrm rot="21447537">
            <a:off x="6425655" y="2575561"/>
            <a:ext cx="653520" cy="735779"/>
          </a:xfrm>
          <a:prstGeom prst="rect">
            <a:avLst/>
          </a:prstGeom>
          <a:solidFill>
            <a:srgbClr val="DAA520"/>
          </a:solidFill>
          <a:ln>
            <a:solidFill>
              <a:schemeClr val="accent5">
                <a:lumMod val="50000"/>
              </a:schemeClr>
            </a:solidFill>
          </a:ln>
        </p:spPr>
        <p:txBody>
          <a:bodyPr wrap="square" rtlCol="0" anchor="t">
            <a:spAutoFit/>
          </a:bodyPr>
          <a:lstStyle/>
          <a:p>
            <a:pPr algn="ctr">
              <a:lnSpc>
                <a:spcPct val="150000"/>
              </a:lnSpc>
            </a:pPr>
            <a:r>
              <a:rPr lang="en-GB" sz="3200" b="1" dirty="0">
                <a:solidFill>
                  <a:schemeClr val="accent5">
                    <a:lumMod val="50000"/>
                  </a:schemeClr>
                </a:solidFill>
              </a:rPr>
              <a:t>at</a:t>
            </a:r>
          </a:p>
        </p:txBody>
      </p:sp>
    </p:spTree>
    <p:extLst>
      <p:ext uri="{BB962C8B-B14F-4D97-AF65-F5344CB8AC3E}">
        <p14:creationId xmlns:p14="http://schemas.microsoft.com/office/powerpoint/2010/main" val="94038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8"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Was </a:t>
            </a:r>
            <a:r>
              <a:rPr lang="en-GB" sz="3600" b="1" dirty="0" err="1">
                <a:solidFill>
                  <a:schemeClr val="bg1"/>
                </a:solidFill>
              </a:rPr>
              <a:t>steht</a:t>
            </a:r>
            <a:r>
              <a:rPr lang="en-GB" sz="3600" b="1" dirty="0">
                <a:solidFill>
                  <a:schemeClr val="bg1"/>
                </a:solidFill>
              </a:rPr>
              <a:t> in den Headlines?</a:t>
            </a:r>
          </a:p>
        </p:txBody>
      </p:sp>
      <p:sp>
        <p:nvSpPr>
          <p:cNvPr id="7" name="Rounded Rectangle 11">
            <a:extLst>
              <a:ext uri="{FF2B5EF4-FFF2-40B4-BE49-F238E27FC236}">
                <a16:creationId xmlns:a16="http://schemas.microsoft.com/office/drawing/2014/main" id="{EDA6B8CD-2C24-4289-B0A1-5FAD5DE4ECF2}"/>
              </a:ext>
            </a:extLst>
          </p:cNvPr>
          <p:cNvSpPr/>
          <p:nvPr/>
        </p:nvSpPr>
        <p:spPr>
          <a:xfrm>
            <a:off x="8073190" y="294040"/>
            <a:ext cx="3884138"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644AA855-9951-4B4E-A1D4-73491764DCA1}"/>
              </a:ext>
            </a:extLst>
          </p:cNvPr>
          <p:cNvPicPr>
            <a:picLocks noChangeAspect="1"/>
          </p:cNvPicPr>
          <p:nvPr/>
        </p:nvPicPr>
        <p:blipFill rotWithShape="1">
          <a:blip r:embed="rId4">
            <a:extLst>
              <a:ext uri="{28A0092B-C50C-407E-A947-70E740481C1C}">
                <a14:useLocalDpi xmlns:a14="http://schemas.microsoft.com/office/drawing/2010/main" val="0"/>
              </a:ext>
            </a:extLst>
          </a:blip>
          <a:srcRect b="59621"/>
          <a:stretch/>
        </p:blipFill>
        <p:spPr>
          <a:xfrm rot="21484265">
            <a:off x="432148" y="1353718"/>
            <a:ext cx="11327704" cy="3232741"/>
          </a:xfrm>
          <a:prstGeom prst="rect">
            <a:avLst/>
          </a:prstGeom>
        </p:spPr>
      </p:pic>
      <p:sp>
        <p:nvSpPr>
          <p:cNvPr id="43" name="TextBox 42">
            <a:extLst>
              <a:ext uri="{FF2B5EF4-FFF2-40B4-BE49-F238E27FC236}">
                <a16:creationId xmlns:a16="http://schemas.microsoft.com/office/drawing/2014/main" id="{1C6D84A8-C803-4127-8C58-041BDA3EECDE}"/>
              </a:ext>
            </a:extLst>
          </p:cNvPr>
          <p:cNvSpPr txBox="1"/>
          <p:nvPr/>
        </p:nvSpPr>
        <p:spPr>
          <a:xfrm rot="21422831">
            <a:off x="1240130" y="3029576"/>
            <a:ext cx="9711740" cy="1384995"/>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Sexismus</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Warum</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hängen</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überall</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nackte</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Frauen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im</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Museum</a:t>
            </a:r>
          </a:p>
        </p:txBody>
      </p:sp>
      <p:grpSp>
        <p:nvGrpSpPr>
          <p:cNvPr id="40" name="Group 39">
            <a:extLst>
              <a:ext uri="{FF2B5EF4-FFF2-40B4-BE49-F238E27FC236}">
                <a16:creationId xmlns:a16="http://schemas.microsoft.com/office/drawing/2014/main" id="{183A85DB-1625-4A83-88A4-A6000418E558}"/>
              </a:ext>
            </a:extLst>
          </p:cNvPr>
          <p:cNvGrpSpPr/>
          <p:nvPr/>
        </p:nvGrpSpPr>
        <p:grpSpPr>
          <a:xfrm>
            <a:off x="6174200" y="2948968"/>
            <a:ext cx="2183707" cy="756636"/>
            <a:chOff x="2008949" y="3922513"/>
            <a:chExt cx="2830866" cy="1229535"/>
          </a:xfrm>
        </p:grpSpPr>
        <p:pic>
          <p:nvPicPr>
            <p:cNvPr id="41" name="Picture 40">
              <a:extLst>
                <a:ext uri="{FF2B5EF4-FFF2-40B4-BE49-F238E27FC236}">
                  <a16:creationId xmlns:a16="http://schemas.microsoft.com/office/drawing/2014/main" id="{26F54806-4714-47F5-B911-520B64312195}"/>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42" name="Picture 41">
              <a:extLst>
                <a:ext uri="{FF2B5EF4-FFF2-40B4-BE49-F238E27FC236}">
                  <a16:creationId xmlns:a16="http://schemas.microsoft.com/office/drawing/2014/main" id="{16AC0E88-A7CD-485C-865E-9735901610C7}"/>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sp>
        <p:nvSpPr>
          <p:cNvPr id="31" name="TextBox 30">
            <a:extLst>
              <a:ext uri="{FF2B5EF4-FFF2-40B4-BE49-F238E27FC236}">
                <a16:creationId xmlns:a16="http://schemas.microsoft.com/office/drawing/2014/main" id="{ED0C6EE6-2188-46EC-B7D5-022EC72F9FEA}"/>
              </a:ext>
            </a:extLst>
          </p:cNvPr>
          <p:cNvSpPr txBox="1"/>
          <p:nvPr/>
        </p:nvSpPr>
        <p:spPr>
          <a:xfrm>
            <a:off x="7266054" y="4607599"/>
            <a:ext cx="4544995" cy="16841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Sexism</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naked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women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hanging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everywhere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museum</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9218" name="Picture 2" descr="Woman, Naked, Paradise, Apple, Eve, Creation">
            <a:extLst>
              <a:ext uri="{FF2B5EF4-FFF2-40B4-BE49-F238E27FC236}">
                <a16:creationId xmlns:a16="http://schemas.microsoft.com/office/drawing/2014/main" id="{76508AFF-8832-4FB8-BA20-21891FD6B4A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4009" y="4702861"/>
            <a:ext cx="785862" cy="157172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rt, Audience, Character, Comic, Cover Art, Emotion">
            <a:extLst>
              <a:ext uri="{FF2B5EF4-FFF2-40B4-BE49-F238E27FC236}">
                <a16:creationId xmlns:a16="http://schemas.microsoft.com/office/drawing/2014/main" id="{6BC3A32B-84E7-4ACC-A3C9-D73C57966E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03600" y="4663794"/>
            <a:ext cx="1663408" cy="157172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Question Mark, Question, Punctuation Marks, Help">
            <a:extLst>
              <a:ext uri="{FF2B5EF4-FFF2-40B4-BE49-F238E27FC236}">
                <a16:creationId xmlns:a16="http://schemas.microsoft.com/office/drawing/2014/main" id="{70A8B6FA-3115-4FE5-8F84-BEEA945019A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25645" y="4630855"/>
            <a:ext cx="1110988" cy="16493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5489C6A-9035-446B-BDF0-D95BF847D292}"/>
              </a:ext>
            </a:extLst>
          </p:cNvPr>
          <p:cNvSpPr txBox="1"/>
          <p:nvPr/>
        </p:nvSpPr>
        <p:spPr>
          <a:xfrm rot="21447537">
            <a:off x="5854961" y="2388358"/>
            <a:ext cx="2650370" cy="735779"/>
          </a:xfrm>
          <a:prstGeom prst="rect">
            <a:avLst/>
          </a:prstGeom>
          <a:solidFill>
            <a:srgbClr val="DAA520"/>
          </a:solidFill>
          <a:ln>
            <a:solidFill>
              <a:schemeClr val="accent5">
                <a:lumMod val="50000"/>
              </a:schemeClr>
            </a:solidFill>
          </a:ln>
        </p:spPr>
        <p:txBody>
          <a:bodyPr wrap="square" rtlCol="0" anchor="t">
            <a:spAutoFit/>
          </a:bodyPr>
          <a:lstStyle/>
          <a:p>
            <a:pPr algn="ctr">
              <a:lnSpc>
                <a:spcPct val="150000"/>
              </a:lnSpc>
            </a:pPr>
            <a:r>
              <a:rPr lang="en-GB" sz="3200" b="1" dirty="0">
                <a:solidFill>
                  <a:schemeClr val="accent5">
                    <a:lumMod val="50000"/>
                  </a:schemeClr>
                </a:solidFill>
              </a:rPr>
              <a:t>are hanging</a:t>
            </a:r>
          </a:p>
        </p:txBody>
      </p:sp>
      <p:sp>
        <p:nvSpPr>
          <p:cNvPr id="16" name="Rectangle: Rounded Corners 15">
            <a:extLst>
              <a:ext uri="{FF2B5EF4-FFF2-40B4-BE49-F238E27FC236}">
                <a16:creationId xmlns:a16="http://schemas.microsoft.com/office/drawing/2014/main" id="{EB589B9A-9AD6-4131-9A4F-0BF8B3F03FE5}"/>
              </a:ext>
            </a:extLst>
          </p:cNvPr>
          <p:cNvSpPr/>
          <p:nvPr/>
        </p:nvSpPr>
        <p:spPr>
          <a:xfrm>
            <a:off x="137246" y="2703918"/>
            <a:ext cx="2934594" cy="394742"/>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i="0" u="none" strike="noStrike" kern="1200" cap="none" spc="0" normalizeH="0" baseline="0" noProof="0" dirty="0" err="1">
                <a:ln>
                  <a:noFill/>
                </a:ln>
                <a:solidFill>
                  <a:prstClr val="white"/>
                </a:solidFill>
                <a:effectLst/>
                <a:uLnTx/>
                <a:uFillTx/>
                <a:latin typeface="Century Gothic" panose="020F0302020204030204"/>
                <a:ea typeface="+mn-ea"/>
                <a:cs typeface="+mn-cs"/>
              </a:rPr>
              <a:t>überall</a:t>
            </a:r>
            <a:r>
              <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000" i="0" u="none" strike="noStrike" kern="1200" cap="none" spc="0" normalizeH="0" baseline="0" noProof="0" dirty="0" err="1">
                <a:ln>
                  <a:noFill/>
                </a:ln>
                <a:solidFill>
                  <a:prstClr val="white"/>
                </a:solidFill>
                <a:effectLst/>
                <a:uLnTx/>
                <a:uFillTx/>
                <a:latin typeface="Century Gothic" panose="020F0302020204030204"/>
                <a:ea typeface="+mn-ea"/>
                <a:cs typeface="+mn-cs"/>
              </a:rPr>
              <a:t>everywhere</a:t>
            </a:r>
            <a:endPar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1609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0"/>
                                        </p:tgtEl>
                                      </p:cBhvr>
                                    </p:animEffect>
                                    <p:set>
                                      <p:cBhvr>
                                        <p:cTn id="11" dur="1" fill="hold">
                                          <p:stCondLst>
                                            <p:cond delay="499"/>
                                          </p:stCondLst>
                                        </p:cTn>
                                        <p:tgtEl>
                                          <p:spTgt spid="4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Was </a:t>
            </a:r>
            <a:r>
              <a:rPr lang="en-GB" sz="3600" b="1" dirty="0" err="1">
                <a:solidFill>
                  <a:schemeClr val="bg1"/>
                </a:solidFill>
              </a:rPr>
              <a:t>steht</a:t>
            </a:r>
            <a:r>
              <a:rPr lang="en-GB" sz="3600" b="1" dirty="0">
                <a:solidFill>
                  <a:schemeClr val="bg1"/>
                </a:solidFill>
              </a:rPr>
              <a:t> in den Headlines?</a:t>
            </a:r>
          </a:p>
        </p:txBody>
      </p:sp>
      <p:sp>
        <p:nvSpPr>
          <p:cNvPr id="7" name="Rounded Rectangle 11">
            <a:extLst>
              <a:ext uri="{FF2B5EF4-FFF2-40B4-BE49-F238E27FC236}">
                <a16:creationId xmlns:a16="http://schemas.microsoft.com/office/drawing/2014/main" id="{EDA6B8CD-2C24-4289-B0A1-5FAD5DE4ECF2}"/>
              </a:ext>
            </a:extLst>
          </p:cNvPr>
          <p:cNvSpPr/>
          <p:nvPr/>
        </p:nvSpPr>
        <p:spPr>
          <a:xfrm>
            <a:off x="8073190" y="294040"/>
            <a:ext cx="3884138"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644AA855-9951-4B4E-A1D4-73491764DCA1}"/>
              </a:ext>
            </a:extLst>
          </p:cNvPr>
          <p:cNvPicPr>
            <a:picLocks noChangeAspect="1"/>
          </p:cNvPicPr>
          <p:nvPr/>
        </p:nvPicPr>
        <p:blipFill rotWithShape="1">
          <a:blip r:embed="rId4">
            <a:extLst>
              <a:ext uri="{28A0092B-C50C-407E-A947-70E740481C1C}">
                <a14:useLocalDpi xmlns:a14="http://schemas.microsoft.com/office/drawing/2010/main" val="0"/>
              </a:ext>
            </a:extLst>
          </a:blip>
          <a:srcRect b="59621"/>
          <a:stretch/>
        </p:blipFill>
        <p:spPr>
          <a:xfrm rot="21484265">
            <a:off x="432148" y="1353718"/>
            <a:ext cx="11327704" cy="3232741"/>
          </a:xfrm>
          <a:prstGeom prst="rect">
            <a:avLst/>
          </a:prstGeom>
        </p:spPr>
      </p:pic>
      <p:sp>
        <p:nvSpPr>
          <p:cNvPr id="47" name="TextBox 46">
            <a:extLst>
              <a:ext uri="{FF2B5EF4-FFF2-40B4-BE49-F238E27FC236}">
                <a16:creationId xmlns:a16="http://schemas.microsoft.com/office/drawing/2014/main" id="{C1A7C6E8-CBE3-449A-9D7E-D835CCB2C8BC}"/>
              </a:ext>
            </a:extLst>
          </p:cNvPr>
          <p:cNvSpPr txBox="1"/>
          <p:nvPr/>
        </p:nvSpPr>
        <p:spPr>
          <a:xfrm rot="21446113">
            <a:off x="1154432" y="3209499"/>
            <a:ext cx="9711740" cy="738664"/>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Krieg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gegen</a:t>
            </a:r>
            <a:r>
              <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rPr>
              <a:t> die </a:t>
            </a:r>
            <a:r>
              <a:rPr kumimoji="0" lang="en-GB" sz="4200" b="1" i="0" u="none" strike="noStrike" kern="1200" cap="none" spc="0" normalizeH="0" baseline="0" noProof="0" dirty="0" err="1">
                <a:ln>
                  <a:noFill/>
                </a:ln>
                <a:solidFill>
                  <a:srgbClr val="FF6600"/>
                </a:solidFill>
                <a:effectLst/>
                <a:uLnTx/>
                <a:uFillTx/>
                <a:latin typeface="Century Gothic" panose="020F0302020204030204"/>
                <a:ea typeface="+mn-ea"/>
                <a:cs typeface="+mn-cs"/>
              </a:rPr>
              <a:t>Natur</a:t>
            </a:r>
            <a:endParaRPr kumimoji="0" lang="en-GB" sz="4200" b="1"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grpSp>
        <p:nvGrpSpPr>
          <p:cNvPr id="40" name="Group 39">
            <a:extLst>
              <a:ext uri="{FF2B5EF4-FFF2-40B4-BE49-F238E27FC236}">
                <a16:creationId xmlns:a16="http://schemas.microsoft.com/office/drawing/2014/main" id="{183A85DB-1625-4A83-88A4-A6000418E558}"/>
              </a:ext>
            </a:extLst>
          </p:cNvPr>
          <p:cNvGrpSpPr/>
          <p:nvPr/>
        </p:nvGrpSpPr>
        <p:grpSpPr>
          <a:xfrm>
            <a:off x="4623493" y="3200513"/>
            <a:ext cx="1753244" cy="756636"/>
            <a:chOff x="2008949" y="3922513"/>
            <a:chExt cx="2830866" cy="1229535"/>
          </a:xfrm>
        </p:grpSpPr>
        <p:pic>
          <p:nvPicPr>
            <p:cNvPr id="41" name="Picture 40">
              <a:extLst>
                <a:ext uri="{FF2B5EF4-FFF2-40B4-BE49-F238E27FC236}">
                  <a16:creationId xmlns:a16="http://schemas.microsoft.com/office/drawing/2014/main" id="{26F54806-4714-47F5-B911-520B64312195}"/>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42" name="Picture 41">
              <a:extLst>
                <a:ext uri="{FF2B5EF4-FFF2-40B4-BE49-F238E27FC236}">
                  <a16:creationId xmlns:a16="http://schemas.microsoft.com/office/drawing/2014/main" id="{16AC0E88-A7CD-485C-865E-9735901610C7}"/>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sp>
        <p:nvSpPr>
          <p:cNvPr id="21" name="TextBox 20">
            <a:extLst>
              <a:ext uri="{FF2B5EF4-FFF2-40B4-BE49-F238E27FC236}">
                <a16:creationId xmlns:a16="http://schemas.microsoft.com/office/drawing/2014/main" id="{69EF9043-6374-40DA-BE4E-0495A5934391}"/>
              </a:ext>
            </a:extLst>
          </p:cNvPr>
          <p:cNvSpPr txBox="1"/>
          <p:nvPr/>
        </p:nvSpPr>
        <p:spPr>
          <a:xfrm>
            <a:off x="7266054" y="4958477"/>
            <a:ext cx="4544995" cy="57612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against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nature</a:t>
            </a:r>
          </a:p>
        </p:txBody>
      </p:sp>
      <p:sp>
        <p:nvSpPr>
          <p:cNvPr id="12" name="TextBox 11">
            <a:extLst>
              <a:ext uri="{FF2B5EF4-FFF2-40B4-BE49-F238E27FC236}">
                <a16:creationId xmlns:a16="http://schemas.microsoft.com/office/drawing/2014/main" id="{1E3C332F-5D18-4634-BCC7-2C048B7EFF1F}"/>
              </a:ext>
            </a:extLst>
          </p:cNvPr>
          <p:cNvSpPr txBox="1"/>
          <p:nvPr/>
        </p:nvSpPr>
        <p:spPr>
          <a:xfrm rot="21447537">
            <a:off x="4540959" y="2602199"/>
            <a:ext cx="1737747" cy="735779"/>
          </a:xfrm>
          <a:prstGeom prst="rect">
            <a:avLst/>
          </a:prstGeom>
          <a:solidFill>
            <a:srgbClr val="DAA520"/>
          </a:solidFill>
          <a:ln>
            <a:solidFill>
              <a:schemeClr val="accent5">
                <a:lumMod val="50000"/>
              </a:schemeClr>
            </a:solidFill>
          </a:ln>
        </p:spPr>
        <p:txBody>
          <a:bodyPr wrap="square" rtlCol="0" anchor="t">
            <a:spAutoFit/>
          </a:bodyPr>
          <a:lstStyle/>
          <a:p>
            <a:pPr algn="ctr">
              <a:lnSpc>
                <a:spcPct val="150000"/>
              </a:lnSpc>
            </a:pPr>
            <a:r>
              <a:rPr lang="en-GB" sz="3200" b="1" dirty="0">
                <a:solidFill>
                  <a:schemeClr val="accent5">
                    <a:lumMod val="50000"/>
                  </a:schemeClr>
                </a:solidFill>
              </a:rPr>
              <a:t>against</a:t>
            </a:r>
          </a:p>
        </p:txBody>
      </p:sp>
      <p:pic>
        <p:nvPicPr>
          <p:cNvPr id="8194" name="Picture 2" descr="Tank, Weapon, Silhouette, Military">
            <a:extLst>
              <a:ext uri="{FF2B5EF4-FFF2-40B4-BE49-F238E27FC236}">
                <a16:creationId xmlns:a16="http://schemas.microsoft.com/office/drawing/2014/main" id="{D69F3FC3-7A06-41F7-90DB-5ADDE50FBA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0" y="4879246"/>
            <a:ext cx="2228850" cy="11144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A2A3E079-188E-490C-A02D-C65D2B247A5E}"/>
              </a:ext>
            </a:extLst>
          </p:cNvPr>
          <p:cNvSpPr/>
          <p:nvPr/>
        </p:nvSpPr>
        <p:spPr>
          <a:xfrm>
            <a:off x="357914" y="4396252"/>
            <a:ext cx="2228850" cy="394742"/>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fr-FR" sz="2000" i="0" u="none" strike="noStrike" kern="1200" cap="none" spc="0" normalizeH="0" baseline="0" noProof="0" dirty="0" err="1">
                <a:ln>
                  <a:noFill/>
                </a:ln>
                <a:solidFill>
                  <a:prstClr val="white"/>
                </a:solidFill>
                <a:effectLst/>
                <a:uLnTx/>
                <a:uFillTx/>
                <a:latin typeface="Century Gothic" panose="020F0302020204030204"/>
                <a:ea typeface="+mn-ea"/>
                <a:cs typeface="+mn-cs"/>
              </a:rPr>
              <a:t>Krieg</a:t>
            </a:r>
            <a:r>
              <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000" i="0" u="none" strike="noStrike" kern="1200" cap="none" spc="0" normalizeH="0" baseline="0" noProof="0" dirty="0" err="1">
                <a:ln>
                  <a:noFill/>
                </a:ln>
                <a:solidFill>
                  <a:prstClr val="white"/>
                </a:solidFill>
                <a:effectLst/>
                <a:uLnTx/>
                <a:uFillTx/>
                <a:latin typeface="Century Gothic" panose="020F0302020204030204"/>
                <a:ea typeface="+mn-ea"/>
                <a:cs typeface="+mn-cs"/>
              </a:rPr>
              <a:t>war</a:t>
            </a:r>
            <a:endPar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1462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0"/>
                                        </p:tgtEl>
                                      </p:cBhvr>
                                    </p:animEffect>
                                    <p:set>
                                      <p:cBhvr>
                                        <p:cTn id="11" dur="1" fill="hold">
                                          <p:stCondLst>
                                            <p:cond delay="499"/>
                                          </p:stCondLst>
                                        </p:cTn>
                                        <p:tgtEl>
                                          <p:spTgt spid="4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Was </a:t>
            </a:r>
            <a:r>
              <a:rPr lang="en-GB" sz="3600" b="1" dirty="0" err="1">
                <a:solidFill>
                  <a:schemeClr val="bg1"/>
                </a:solidFill>
              </a:rPr>
              <a:t>steht</a:t>
            </a:r>
            <a:r>
              <a:rPr lang="en-GB" sz="3600" b="1" dirty="0">
                <a:solidFill>
                  <a:schemeClr val="bg1"/>
                </a:solidFill>
              </a:rPr>
              <a:t> in den Headlines?</a:t>
            </a:r>
          </a:p>
        </p:txBody>
      </p:sp>
      <p:sp>
        <p:nvSpPr>
          <p:cNvPr id="7" name="Rounded Rectangle 11">
            <a:extLst>
              <a:ext uri="{FF2B5EF4-FFF2-40B4-BE49-F238E27FC236}">
                <a16:creationId xmlns:a16="http://schemas.microsoft.com/office/drawing/2014/main" id="{EDA6B8CD-2C24-4289-B0A1-5FAD5DE4ECF2}"/>
              </a:ext>
            </a:extLst>
          </p:cNvPr>
          <p:cNvSpPr/>
          <p:nvPr/>
        </p:nvSpPr>
        <p:spPr>
          <a:xfrm>
            <a:off x="8073190" y="294040"/>
            <a:ext cx="3884138"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644AA855-9951-4B4E-A1D4-73491764DCA1}"/>
              </a:ext>
            </a:extLst>
          </p:cNvPr>
          <p:cNvPicPr>
            <a:picLocks noChangeAspect="1"/>
          </p:cNvPicPr>
          <p:nvPr/>
        </p:nvPicPr>
        <p:blipFill rotWithShape="1">
          <a:blip r:embed="rId4">
            <a:extLst>
              <a:ext uri="{28A0092B-C50C-407E-A947-70E740481C1C}">
                <a14:useLocalDpi xmlns:a14="http://schemas.microsoft.com/office/drawing/2010/main" val="0"/>
              </a:ext>
            </a:extLst>
          </a:blip>
          <a:srcRect b="59621"/>
          <a:stretch/>
        </p:blipFill>
        <p:spPr>
          <a:xfrm rot="21484265">
            <a:off x="432148" y="1353718"/>
            <a:ext cx="11327704" cy="3232741"/>
          </a:xfrm>
          <a:prstGeom prst="rect">
            <a:avLst/>
          </a:prstGeom>
        </p:spPr>
      </p:pic>
      <p:sp>
        <p:nvSpPr>
          <p:cNvPr id="51" name="TextBox 50">
            <a:extLst>
              <a:ext uri="{FF2B5EF4-FFF2-40B4-BE49-F238E27FC236}">
                <a16:creationId xmlns:a16="http://schemas.microsoft.com/office/drawing/2014/main" id="{8CE6A20C-0354-4199-9531-5229EF131698}"/>
              </a:ext>
            </a:extLst>
          </p:cNvPr>
          <p:cNvSpPr txBox="1"/>
          <p:nvPr/>
        </p:nvSpPr>
        <p:spPr>
          <a:xfrm rot="21443364">
            <a:off x="1001513" y="3076599"/>
            <a:ext cx="9945397" cy="1323439"/>
          </a:xfrm>
          <a:prstGeom prst="rect">
            <a:avLst/>
          </a:prstGeom>
          <a:solidFill>
            <a:schemeClr val="accent3">
              <a:lumMod val="20000"/>
              <a:lumOff val="80000"/>
            </a:schemeClr>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mn-cs"/>
              </a:rPr>
              <a:t>Stimme</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mn-cs"/>
              </a:rPr>
              <a:t>statt</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mn-cs"/>
              </a:rPr>
              <a:t>Buchstaben</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mn-cs"/>
              </a:rPr>
              <a:t>: Handy-</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mn-cs"/>
              </a:rPr>
              <a:t>Nutzer</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mn-cs"/>
              </a:rPr>
              <a:t>sprechen</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mn-cs"/>
              </a:rPr>
              <a:t>ihre</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mn-cs"/>
              </a:rPr>
              <a:t>Nachricht</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mn-cs"/>
              </a:rPr>
              <a:t>lieber</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mn-cs"/>
              </a:rPr>
              <a:t> auf*</a:t>
            </a:r>
          </a:p>
        </p:txBody>
      </p:sp>
      <p:grpSp>
        <p:nvGrpSpPr>
          <p:cNvPr id="40" name="Group 39">
            <a:extLst>
              <a:ext uri="{FF2B5EF4-FFF2-40B4-BE49-F238E27FC236}">
                <a16:creationId xmlns:a16="http://schemas.microsoft.com/office/drawing/2014/main" id="{183A85DB-1625-4A83-88A4-A6000418E558}"/>
              </a:ext>
            </a:extLst>
          </p:cNvPr>
          <p:cNvGrpSpPr/>
          <p:nvPr/>
        </p:nvGrpSpPr>
        <p:grpSpPr>
          <a:xfrm rot="21335936">
            <a:off x="981827" y="3246453"/>
            <a:ext cx="1893702" cy="756636"/>
            <a:chOff x="2008949" y="3922513"/>
            <a:chExt cx="2830866" cy="1229535"/>
          </a:xfrm>
        </p:grpSpPr>
        <p:pic>
          <p:nvPicPr>
            <p:cNvPr id="41" name="Picture 40">
              <a:extLst>
                <a:ext uri="{FF2B5EF4-FFF2-40B4-BE49-F238E27FC236}">
                  <a16:creationId xmlns:a16="http://schemas.microsoft.com/office/drawing/2014/main" id="{26F54806-4714-47F5-B911-520B64312195}"/>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42" name="Picture 41">
              <a:extLst>
                <a:ext uri="{FF2B5EF4-FFF2-40B4-BE49-F238E27FC236}">
                  <a16:creationId xmlns:a16="http://schemas.microsoft.com/office/drawing/2014/main" id="{16AC0E88-A7CD-485C-865E-9735901610C7}"/>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grpSp>
        <p:nvGrpSpPr>
          <p:cNvPr id="48" name="Group 47">
            <a:extLst>
              <a:ext uri="{FF2B5EF4-FFF2-40B4-BE49-F238E27FC236}">
                <a16:creationId xmlns:a16="http://schemas.microsoft.com/office/drawing/2014/main" id="{D723C5E1-FB1C-4F96-B565-EA220A335B33}"/>
              </a:ext>
            </a:extLst>
          </p:cNvPr>
          <p:cNvGrpSpPr/>
          <p:nvPr/>
        </p:nvGrpSpPr>
        <p:grpSpPr>
          <a:xfrm rot="21329591">
            <a:off x="7772116" y="3672975"/>
            <a:ext cx="1557436" cy="583625"/>
            <a:chOff x="2008949" y="3922513"/>
            <a:chExt cx="2830866" cy="1229535"/>
          </a:xfrm>
        </p:grpSpPr>
        <p:pic>
          <p:nvPicPr>
            <p:cNvPr id="49" name="Picture 48">
              <a:extLst>
                <a:ext uri="{FF2B5EF4-FFF2-40B4-BE49-F238E27FC236}">
                  <a16:creationId xmlns:a16="http://schemas.microsoft.com/office/drawing/2014/main" id="{FD347CFB-ADD9-419C-8F8E-253AECB3DD56}"/>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50" name="Picture 49">
              <a:extLst>
                <a:ext uri="{FF2B5EF4-FFF2-40B4-BE49-F238E27FC236}">
                  <a16:creationId xmlns:a16="http://schemas.microsoft.com/office/drawing/2014/main" id="{8384288C-66A6-41CC-9526-82A2DAC34EFB}"/>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sp>
        <p:nvSpPr>
          <p:cNvPr id="21" name="TextBox 20">
            <a:extLst>
              <a:ext uri="{FF2B5EF4-FFF2-40B4-BE49-F238E27FC236}">
                <a16:creationId xmlns:a16="http://schemas.microsoft.com/office/drawing/2014/main" id="{CD17FCE1-C90F-4130-A630-F9381D192E9C}"/>
              </a:ext>
            </a:extLst>
          </p:cNvPr>
          <p:cNvSpPr txBox="1"/>
          <p:nvPr/>
        </p:nvSpPr>
        <p:spPr>
          <a:xfrm>
            <a:off x="5880131" y="5026968"/>
            <a:ext cx="5930918" cy="113011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Voice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instead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letters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Mobile phone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users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prefer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record</a:t>
            </a:r>
            <a:r>
              <a:rPr kumimoji="0" lang="fr-FR"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their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message</a:t>
            </a:r>
          </a:p>
        </p:txBody>
      </p:sp>
      <p:pic>
        <p:nvPicPr>
          <p:cNvPr id="10242" name="Picture 2" descr="Microphone, Music, Studio, Sound, Recording, Radio">
            <a:extLst>
              <a:ext uri="{FF2B5EF4-FFF2-40B4-BE49-F238E27FC236}">
                <a16:creationId xmlns:a16="http://schemas.microsoft.com/office/drawing/2014/main" id="{887B9B66-C074-4380-88E2-6DEF0B0200FC}"/>
              </a:ext>
            </a:extLst>
          </p:cNvPr>
          <p:cNvPicPr>
            <a:picLocks noChangeAspect="1" noChangeArrowheads="1"/>
          </p:cNvPicPr>
          <p:nvPr/>
        </p:nvPicPr>
        <p:blipFill>
          <a:blip r:embed="rId6" cstate="print">
            <a:clrChange>
              <a:clrFrom>
                <a:srgbClr val="B6C7CF"/>
              </a:clrFrom>
              <a:clrTo>
                <a:srgbClr val="B6C7CF">
                  <a:alpha val="0"/>
                </a:srgbClr>
              </a:clrTo>
            </a:clrChange>
            <a:extLst>
              <a:ext uri="{28A0092B-C50C-407E-A947-70E740481C1C}">
                <a14:useLocalDpi xmlns:a14="http://schemas.microsoft.com/office/drawing/2010/main" val="0"/>
              </a:ext>
            </a:extLst>
          </a:blip>
          <a:srcRect/>
          <a:stretch>
            <a:fillRect/>
          </a:stretch>
        </p:blipFill>
        <p:spPr bwMode="auto">
          <a:xfrm>
            <a:off x="4083889" y="4931321"/>
            <a:ext cx="1684116" cy="168411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peech Icon, Voice, Talking, Audio, Speech">
            <a:extLst>
              <a:ext uri="{FF2B5EF4-FFF2-40B4-BE49-F238E27FC236}">
                <a16:creationId xmlns:a16="http://schemas.microsoft.com/office/drawing/2014/main" id="{13615443-3AA2-4F86-8D94-712BB7956E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1286" y="5174834"/>
            <a:ext cx="1126644" cy="112664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Block, Toy, Alphabet, Game, A, Childhood, Wooden, Cube">
            <a:extLst>
              <a:ext uri="{FF2B5EF4-FFF2-40B4-BE49-F238E27FC236}">
                <a16:creationId xmlns:a16="http://schemas.microsoft.com/office/drawing/2014/main" id="{27638450-21A0-4511-9976-34E12A7E157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6511" y="5301715"/>
            <a:ext cx="985252" cy="94332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DD55529-E37E-4219-8D4D-54A76BECFDDC}"/>
              </a:ext>
            </a:extLst>
          </p:cNvPr>
          <p:cNvSpPr txBox="1"/>
          <p:nvPr/>
        </p:nvSpPr>
        <p:spPr>
          <a:xfrm rot="21447537">
            <a:off x="1310787" y="2590844"/>
            <a:ext cx="1737747" cy="735779"/>
          </a:xfrm>
          <a:prstGeom prst="rect">
            <a:avLst/>
          </a:prstGeom>
          <a:solidFill>
            <a:srgbClr val="DAA520"/>
          </a:solidFill>
          <a:ln>
            <a:solidFill>
              <a:schemeClr val="accent5">
                <a:lumMod val="50000"/>
              </a:schemeClr>
            </a:solidFill>
          </a:ln>
        </p:spPr>
        <p:txBody>
          <a:bodyPr wrap="square" rtlCol="0" anchor="t">
            <a:spAutoFit/>
          </a:bodyPr>
          <a:lstStyle/>
          <a:p>
            <a:pPr algn="ctr">
              <a:lnSpc>
                <a:spcPct val="150000"/>
              </a:lnSpc>
            </a:pPr>
            <a:r>
              <a:rPr lang="en-GB" sz="3200" b="1" dirty="0">
                <a:solidFill>
                  <a:schemeClr val="accent5">
                    <a:lumMod val="50000"/>
                  </a:schemeClr>
                </a:solidFill>
              </a:rPr>
              <a:t>voice</a:t>
            </a:r>
          </a:p>
        </p:txBody>
      </p:sp>
      <p:grpSp>
        <p:nvGrpSpPr>
          <p:cNvPr id="23" name="Group 22">
            <a:extLst>
              <a:ext uri="{FF2B5EF4-FFF2-40B4-BE49-F238E27FC236}">
                <a16:creationId xmlns:a16="http://schemas.microsoft.com/office/drawing/2014/main" id="{69B60DD4-4634-43BA-ADFB-1A93622AB472}"/>
              </a:ext>
            </a:extLst>
          </p:cNvPr>
          <p:cNvGrpSpPr/>
          <p:nvPr/>
        </p:nvGrpSpPr>
        <p:grpSpPr>
          <a:xfrm rot="21335936">
            <a:off x="2998447" y="3214007"/>
            <a:ext cx="1082235" cy="756636"/>
            <a:chOff x="2008949" y="3922513"/>
            <a:chExt cx="2830866" cy="1229535"/>
          </a:xfrm>
        </p:grpSpPr>
        <p:pic>
          <p:nvPicPr>
            <p:cNvPr id="24" name="Picture 23">
              <a:extLst>
                <a:ext uri="{FF2B5EF4-FFF2-40B4-BE49-F238E27FC236}">
                  <a16:creationId xmlns:a16="http://schemas.microsoft.com/office/drawing/2014/main" id="{4AD55645-E492-4210-B228-8DE659D0603C}"/>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a:off x="2008949" y="3922513"/>
              <a:ext cx="2830866" cy="630014"/>
            </a:xfrm>
            <a:prstGeom prst="rect">
              <a:avLst/>
            </a:prstGeom>
            <a:solidFill>
              <a:schemeClr val="accent3">
                <a:lumMod val="20000"/>
                <a:lumOff val="80000"/>
              </a:schemeClr>
            </a:solidFill>
          </p:spPr>
        </p:pic>
        <p:pic>
          <p:nvPicPr>
            <p:cNvPr id="25" name="Picture 24">
              <a:extLst>
                <a:ext uri="{FF2B5EF4-FFF2-40B4-BE49-F238E27FC236}">
                  <a16:creationId xmlns:a16="http://schemas.microsoft.com/office/drawing/2014/main" id="{84D7476C-025B-4E6B-A7D1-2C9C2E30F762}"/>
                </a:ext>
              </a:extLst>
            </p:cNvPr>
            <p:cNvPicPr>
              <a:picLocks noChangeAspect="1"/>
            </p:cNvPicPr>
            <p:nvPr/>
          </p:nvPicPr>
          <p:blipFill rotWithShape="1">
            <a:blip r:embed="rId5">
              <a:extLst>
                <a:ext uri="{28A0092B-C50C-407E-A947-70E740481C1C}">
                  <a14:useLocalDpi xmlns:a14="http://schemas.microsoft.com/office/drawing/2010/main" val="0"/>
                </a:ext>
              </a:extLst>
            </a:blip>
            <a:srcRect t="33626" b="43346"/>
            <a:stretch/>
          </p:blipFill>
          <p:spPr>
            <a:xfrm rot="10800000">
              <a:off x="2008949" y="4522034"/>
              <a:ext cx="2830866" cy="630014"/>
            </a:xfrm>
            <a:prstGeom prst="rect">
              <a:avLst/>
            </a:prstGeom>
            <a:solidFill>
              <a:schemeClr val="accent3">
                <a:lumMod val="20000"/>
                <a:lumOff val="80000"/>
              </a:schemeClr>
            </a:solidFill>
          </p:spPr>
        </p:pic>
      </p:grpSp>
      <p:sp>
        <p:nvSpPr>
          <p:cNvPr id="27" name="TextBox 26">
            <a:extLst>
              <a:ext uri="{FF2B5EF4-FFF2-40B4-BE49-F238E27FC236}">
                <a16:creationId xmlns:a16="http://schemas.microsoft.com/office/drawing/2014/main" id="{58CAE353-1CFF-4F08-9317-6ED2CFB3DE96}"/>
              </a:ext>
            </a:extLst>
          </p:cNvPr>
          <p:cNvSpPr txBox="1"/>
          <p:nvPr/>
        </p:nvSpPr>
        <p:spPr>
          <a:xfrm rot="21447537">
            <a:off x="3214614" y="2464739"/>
            <a:ext cx="2556912" cy="735779"/>
          </a:xfrm>
          <a:prstGeom prst="rect">
            <a:avLst/>
          </a:prstGeom>
          <a:solidFill>
            <a:srgbClr val="DAA520"/>
          </a:solidFill>
          <a:ln>
            <a:solidFill>
              <a:schemeClr val="accent5">
                <a:lumMod val="50000"/>
              </a:schemeClr>
            </a:solidFill>
          </a:ln>
        </p:spPr>
        <p:txBody>
          <a:bodyPr wrap="square" rtlCol="0" anchor="t">
            <a:spAutoFit/>
          </a:bodyPr>
          <a:lstStyle/>
          <a:p>
            <a:pPr algn="ctr">
              <a:lnSpc>
                <a:spcPct val="150000"/>
              </a:lnSpc>
            </a:pPr>
            <a:r>
              <a:rPr lang="en-GB" sz="3200" b="1" dirty="0">
                <a:solidFill>
                  <a:schemeClr val="accent5">
                    <a:lumMod val="50000"/>
                  </a:schemeClr>
                </a:solidFill>
              </a:rPr>
              <a:t>instead of</a:t>
            </a:r>
          </a:p>
        </p:txBody>
      </p:sp>
      <p:sp>
        <p:nvSpPr>
          <p:cNvPr id="29" name="TextBox 28">
            <a:extLst>
              <a:ext uri="{FF2B5EF4-FFF2-40B4-BE49-F238E27FC236}">
                <a16:creationId xmlns:a16="http://schemas.microsoft.com/office/drawing/2014/main" id="{A2B7719E-CC27-4481-AF05-A57C0C509992}"/>
              </a:ext>
            </a:extLst>
          </p:cNvPr>
          <p:cNvSpPr txBox="1"/>
          <p:nvPr/>
        </p:nvSpPr>
        <p:spPr>
          <a:xfrm rot="21447537">
            <a:off x="7976716" y="4199779"/>
            <a:ext cx="1737747" cy="735779"/>
          </a:xfrm>
          <a:prstGeom prst="rect">
            <a:avLst/>
          </a:prstGeom>
          <a:solidFill>
            <a:srgbClr val="DAA520"/>
          </a:solidFill>
          <a:ln>
            <a:solidFill>
              <a:schemeClr val="accent5">
                <a:lumMod val="50000"/>
              </a:schemeClr>
            </a:solidFill>
          </a:ln>
        </p:spPr>
        <p:txBody>
          <a:bodyPr wrap="square" rtlCol="0" anchor="t">
            <a:spAutoFit/>
          </a:bodyPr>
          <a:lstStyle/>
          <a:p>
            <a:pPr algn="ctr">
              <a:lnSpc>
                <a:spcPct val="150000"/>
              </a:lnSpc>
            </a:pPr>
            <a:r>
              <a:rPr lang="en-GB" sz="3200" b="1" dirty="0">
                <a:solidFill>
                  <a:schemeClr val="accent5">
                    <a:lumMod val="50000"/>
                  </a:schemeClr>
                </a:solidFill>
              </a:rPr>
              <a:t>rather</a:t>
            </a:r>
          </a:p>
        </p:txBody>
      </p:sp>
      <p:sp>
        <p:nvSpPr>
          <p:cNvPr id="6" name="Speech Bubble: Rectangle with Corners Rounded 5">
            <a:extLst>
              <a:ext uri="{FF2B5EF4-FFF2-40B4-BE49-F238E27FC236}">
                <a16:creationId xmlns:a16="http://schemas.microsoft.com/office/drawing/2014/main" id="{F3312998-D9CE-4849-849B-B7FCF69C13E4}"/>
              </a:ext>
            </a:extLst>
          </p:cNvPr>
          <p:cNvSpPr/>
          <p:nvPr/>
        </p:nvSpPr>
        <p:spPr>
          <a:xfrm>
            <a:off x="10015259" y="1288746"/>
            <a:ext cx="1943100" cy="699080"/>
          </a:xfrm>
          <a:prstGeom prst="wedgeRoundRectCallout">
            <a:avLst>
              <a:gd name="adj1" fmla="val 26331"/>
              <a:gd name="adj2" fmla="val 50073"/>
              <a:gd name="adj3" fmla="val 16667"/>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aufsprechen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lang="fr-FR" sz="2000" dirty="0">
                <a:solidFill>
                  <a:prstClr val="white"/>
                </a:solidFill>
                <a:latin typeface="Century Gothic" panose="020F0302020204030204"/>
              </a:rPr>
              <a:t>to record</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A76F1BB4-538F-487A-B10C-7F5FE5E39E1F}"/>
              </a:ext>
            </a:extLst>
          </p:cNvPr>
          <p:cNvSpPr/>
          <p:nvPr/>
        </p:nvSpPr>
        <p:spPr>
          <a:xfrm>
            <a:off x="233641" y="4536579"/>
            <a:ext cx="3439458" cy="603690"/>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fr-FR" sz="2000" i="0" u="none" strike="noStrike" kern="1200" cap="none" spc="0" normalizeH="0" baseline="0" noProof="0" dirty="0" err="1">
                <a:ln>
                  <a:noFill/>
                </a:ln>
                <a:solidFill>
                  <a:prstClr val="white"/>
                </a:solidFill>
                <a:effectLst/>
                <a:uLnTx/>
                <a:uFillTx/>
                <a:latin typeface="Century Gothic" panose="020F0302020204030204"/>
                <a:ea typeface="+mn-ea"/>
                <a:cs typeface="+mn-cs"/>
              </a:rPr>
              <a:t>Buchstabe</a:t>
            </a:r>
            <a:r>
              <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000" i="0" u="none" strike="noStrike" kern="1200" cap="none" spc="0" normalizeH="0" baseline="0" noProof="0" dirty="0" err="1">
                <a:ln>
                  <a:noFill/>
                </a:ln>
                <a:solidFill>
                  <a:prstClr val="white"/>
                </a:solidFill>
                <a:effectLst/>
                <a:uLnTx/>
                <a:uFillTx/>
                <a:latin typeface="Century Gothic" panose="020F0302020204030204"/>
                <a:ea typeface="+mn-ea"/>
                <a:cs typeface="+mn-cs"/>
              </a:rPr>
              <a:t>letter</a:t>
            </a:r>
            <a:r>
              <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rPr>
              <a:t/>
            </a:r>
            <a:br>
              <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lang="fr-FR" sz="2000" dirty="0">
                <a:solidFill>
                  <a:prstClr val="white"/>
                </a:solidFill>
              </a:rPr>
              <a:t>die </a:t>
            </a:r>
            <a:r>
              <a:rPr lang="fr-FR" sz="2000" dirty="0" err="1">
                <a:solidFill>
                  <a:prstClr val="white"/>
                </a:solidFill>
              </a:rPr>
              <a:t>Nachricht</a:t>
            </a:r>
            <a:r>
              <a:rPr lang="fr-FR" sz="2000" dirty="0">
                <a:solidFill>
                  <a:prstClr val="white"/>
                </a:solidFill>
              </a:rPr>
              <a:t> – message</a:t>
            </a:r>
            <a:endParaRPr kumimoji="0" lang="fr-FR"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9817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0"/>
                                        </p:tgtEl>
                                      </p:cBhvr>
                                    </p:animEffect>
                                    <p:set>
                                      <p:cBhvr>
                                        <p:cTn id="15" dur="1" fill="hold">
                                          <p:stCondLst>
                                            <p:cond delay="499"/>
                                          </p:stCondLst>
                                        </p:cTn>
                                        <p:tgtEl>
                                          <p:spTgt spid="4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48"/>
                                        </p:tgtEl>
                                      </p:cBhvr>
                                    </p:animEffect>
                                    <p:set>
                                      <p:cBhvr>
                                        <p:cTn id="21" dur="1" fill="hold">
                                          <p:stCondLst>
                                            <p:cond delay="499"/>
                                          </p:stCondLst>
                                        </p:cTn>
                                        <p:tgtEl>
                                          <p:spTgt spid="4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7"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FF2B5EF4-FFF2-40B4-BE49-F238E27FC236}">
                <a16:creationId xmlns:a16="http://schemas.microsoft.com/office/drawing/2014/main" id="{3B7A47FA-CE08-4B7C-98B9-306070D87202}"/>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101174" cy="869950"/>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CFD758D5-01F0-472A-8F0B-7868D33D5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8775" y="2353043"/>
            <a:ext cx="4054164" cy="4156941"/>
          </a:xfrm>
          <a:prstGeom prst="rect">
            <a:avLst/>
          </a:prstGeom>
        </p:spPr>
      </p:pic>
      <p:sp>
        <p:nvSpPr>
          <p:cNvPr id="15" name="Speech Bubble: Rectangle with Corners Rounded 14">
            <a:extLst>
              <a:ext uri="{FF2B5EF4-FFF2-40B4-BE49-F238E27FC236}">
                <a16:creationId xmlns:a16="http://schemas.microsoft.com/office/drawing/2014/main" id="{1ED1A048-F681-4E9B-94A8-5D6F1B9375C9}"/>
              </a:ext>
            </a:extLst>
          </p:cNvPr>
          <p:cNvSpPr/>
          <p:nvPr/>
        </p:nvSpPr>
        <p:spPr>
          <a:xfrm>
            <a:off x="3936027" y="1609081"/>
            <a:ext cx="4907028" cy="1867669"/>
          </a:xfrm>
          <a:prstGeom prst="wedgeRoundRectCallout">
            <a:avLst>
              <a:gd name="adj1" fmla="val 57250"/>
              <a:gd name="adj2" fmla="val 3262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a:extLst>
              <a:ext uri="{FF2B5EF4-FFF2-40B4-BE49-F238E27FC236}">
                <a16:creationId xmlns:a16="http://schemas.microsoft.com/office/drawing/2014/main" id="{83E47F03-2C43-4116-A3F9-1365E2D58114}"/>
              </a:ext>
            </a:extLst>
          </p:cNvPr>
          <p:cNvSpPr txBox="1"/>
          <p:nvPr/>
        </p:nvSpPr>
        <p:spPr>
          <a:xfrm>
            <a:off x="4156438" y="1663846"/>
            <a:ext cx="4466205" cy="169277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Hallo</a:t>
            </a:r>
            <a:r>
              <a:rPr kumimoji="0" lang="fr-FR"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Ich</a:t>
            </a:r>
            <a:r>
              <a:rPr kumimoji="0" lang="fr-FR"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heiße</a:t>
            </a:r>
            <a:r>
              <a:rPr kumimoji="0" lang="fr-FR"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Katrin</a:t>
            </a:r>
            <a:r>
              <a:rPr lang="fr-FR" sz="2600" dirty="0">
                <a:solidFill>
                  <a:schemeClr val="accent5">
                    <a:lumMod val="50000"/>
                  </a:schemeClr>
                </a:solidFill>
                <a:latin typeface="Century Gothic" panose="020F0302020204030204"/>
              </a:rPr>
              <a:t> </a:t>
            </a:r>
            <a:r>
              <a:rPr lang="fr-FR" sz="2600" dirty="0" err="1">
                <a:solidFill>
                  <a:schemeClr val="accent5">
                    <a:lumMod val="50000"/>
                  </a:schemeClr>
                </a:solidFill>
                <a:latin typeface="Century Gothic" panose="020F0302020204030204"/>
              </a:rPr>
              <a:t>und</a:t>
            </a:r>
            <a:r>
              <a:rPr lang="fr-FR" sz="2600" dirty="0">
                <a:solidFill>
                  <a:schemeClr val="accent5">
                    <a:lumMod val="50000"/>
                  </a:schemeClr>
                </a:solidFill>
                <a:latin typeface="Century Gothic" panose="020F0302020204030204"/>
              </a:rPr>
              <a:t> bin </a:t>
            </a:r>
            <a:r>
              <a:rPr kumimoji="0" lang="fr-FR"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die Mutter von Wolfgang </a:t>
            </a:r>
            <a:r>
              <a:rPr kumimoji="0" lang="fr-FR"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und</a:t>
            </a:r>
            <a:r>
              <a:rPr kumimoji="0" lang="fr-FR"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Mia. </a:t>
            </a:r>
            <a:r>
              <a:rPr kumimoji="0" lang="fr-FR"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Ich</a:t>
            </a:r>
            <a:r>
              <a:rPr kumimoji="0" lang="fr-FR"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bin </a:t>
            </a:r>
            <a:r>
              <a:rPr kumimoji="0" lang="fr-FR"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Strafrechtsanwältin</a:t>
            </a:r>
            <a:r>
              <a:rPr lang="fr-FR" sz="2600" dirty="0">
                <a:solidFill>
                  <a:schemeClr val="accent5">
                    <a:lumMod val="50000"/>
                  </a:schemeClr>
                </a:solidFill>
                <a:latin typeface="Century Gothic" panose="020F0302020204030204"/>
              </a:rPr>
              <a:t>*.</a:t>
            </a:r>
            <a:endParaRPr kumimoji="0" lang="fr-FR"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5" name="Speech Bubble: Rectangle with Corners Rounded 4">
            <a:extLst>
              <a:ext uri="{FF2B5EF4-FFF2-40B4-BE49-F238E27FC236}">
                <a16:creationId xmlns:a16="http://schemas.microsoft.com/office/drawing/2014/main" id="{B6B1A4E9-FE50-42D3-BECB-5AFB5E904397}"/>
              </a:ext>
            </a:extLst>
          </p:cNvPr>
          <p:cNvSpPr/>
          <p:nvPr/>
        </p:nvSpPr>
        <p:spPr>
          <a:xfrm>
            <a:off x="314156" y="5183256"/>
            <a:ext cx="5172903" cy="500571"/>
          </a:xfrm>
          <a:prstGeom prst="wedgeRoundRectCallout">
            <a:avLst>
              <a:gd name="adj1" fmla="val 26331"/>
              <a:gd name="adj2" fmla="val 50073"/>
              <a:gd name="adj3" fmla="val 16667"/>
            </a:avLst>
          </a:prstGeom>
          <a:solidFill>
            <a:srgbClr val="DAA521"/>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40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fr-FR" sz="2400" i="0" u="none" strike="noStrike" kern="1200" cap="none" spc="0" normalizeH="0" baseline="0" noProof="0" dirty="0" err="1">
                <a:ln>
                  <a:noFill/>
                </a:ln>
                <a:solidFill>
                  <a:prstClr val="white"/>
                </a:solidFill>
                <a:effectLst/>
                <a:uLnTx/>
                <a:uFillTx/>
                <a:latin typeface="Century Gothic" panose="020F0302020204030204"/>
                <a:ea typeface="+mn-ea"/>
                <a:cs typeface="+mn-cs"/>
              </a:rPr>
              <a:t>das</a:t>
            </a:r>
            <a:r>
              <a:rPr kumimoji="0" lang="fr-FR" sz="24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i="0" u="none" strike="noStrike" kern="1200" cap="none" spc="0" normalizeH="0" baseline="0" noProof="0" dirty="0" err="1">
                <a:ln>
                  <a:noFill/>
                </a:ln>
                <a:solidFill>
                  <a:prstClr val="white"/>
                </a:solidFill>
                <a:effectLst/>
                <a:uLnTx/>
                <a:uFillTx/>
                <a:latin typeface="Century Gothic" panose="020F0302020204030204"/>
                <a:ea typeface="+mn-ea"/>
                <a:cs typeface="+mn-cs"/>
              </a:rPr>
              <a:t>Strafrecht</a:t>
            </a:r>
            <a:r>
              <a:rPr kumimoji="0" lang="fr-FR" sz="240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400" i="0" u="none" strike="noStrike" kern="1200" cap="none" spc="0" normalizeH="0" baseline="0" noProof="0" dirty="0" err="1">
                <a:ln>
                  <a:noFill/>
                </a:ln>
                <a:solidFill>
                  <a:prstClr val="white"/>
                </a:solidFill>
                <a:effectLst/>
                <a:uLnTx/>
                <a:uFillTx/>
                <a:latin typeface="Century Gothic" panose="020F0302020204030204"/>
                <a:ea typeface="+mn-ea"/>
                <a:cs typeface="+mn-cs"/>
              </a:rPr>
              <a:t>criminal</a:t>
            </a:r>
            <a:r>
              <a:rPr kumimoji="0" lang="fr-FR" sz="2400" i="0" u="none" strike="noStrike" kern="1200" cap="none" spc="0" normalizeH="0" baseline="0" noProof="0" dirty="0">
                <a:ln>
                  <a:noFill/>
                </a:ln>
                <a:solidFill>
                  <a:prstClr val="white"/>
                </a:solidFill>
                <a:effectLst/>
                <a:uLnTx/>
                <a:uFillTx/>
                <a:latin typeface="Century Gothic" panose="020F0302020204030204"/>
                <a:ea typeface="+mn-ea"/>
                <a:cs typeface="+mn-cs"/>
              </a:rPr>
              <a:t> justice</a:t>
            </a:r>
          </a:p>
        </p:txBody>
      </p:sp>
      <p:pic>
        <p:nvPicPr>
          <p:cNvPr id="5122" name="Picture 2" descr="Gavel, Mallet, Icon, Gavel Icon, Mallet Icon, Law Icon">
            <a:extLst>
              <a:ext uri="{FF2B5EF4-FFF2-40B4-BE49-F238E27FC236}">
                <a16:creationId xmlns:a16="http://schemas.microsoft.com/office/drawing/2014/main" id="{8F20022B-16DD-4C31-B8D1-37072303A3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0268" y="3928190"/>
            <a:ext cx="1718574" cy="136424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073C0658-525F-487C-A26C-0D8AD4A8A9A7}"/>
              </a:ext>
            </a:extLst>
          </p:cNvPr>
          <p:cNvSpPr>
            <a:spLocks noGrp="1"/>
          </p:cNvSpPr>
          <p:nvPr>
            <p:ph type="title"/>
          </p:nvPr>
        </p:nvSpPr>
        <p:spPr>
          <a:xfrm>
            <a:off x="0" y="20100"/>
            <a:ext cx="2718842" cy="1325563"/>
          </a:xfrm>
        </p:spPr>
        <p:txBody>
          <a:bodyPr/>
          <a:lstStyle/>
          <a:p>
            <a:r>
              <a:rPr lang="en-GB" b="1" dirty="0" err="1">
                <a:solidFill>
                  <a:schemeClr val="bg1"/>
                </a:solidFill>
              </a:rPr>
              <a:t>Mutti</a:t>
            </a:r>
            <a:endParaRPr lang="en-GB" b="1" dirty="0">
              <a:solidFill>
                <a:schemeClr val="bg1"/>
              </a:solidFill>
            </a:endParaRPr>
          </a:p>
        </p:txBody>
      </p:sp>
      <p:sp>
        <p:nvSpPr>
          <p:cNvPr id="11" name="Rounded Rectangle 11">
            <a:extLst>
              <a:ext uri="{FF2B5EF4-FFF2-40B4-BE49-F238E27FC236}">
                <a16:creationId xmlns:a16="http://schemas.microsoft.com/office/drawing/2014/main" id="{F336103D-3363-4CD0-A713-C3C902A6E220}"/>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98529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Speech Bubble: Rectangle with Corners Rounded 6">
            <a:extLst>
              <a:ext uri="{FF2B5EF4-FFF2-40B4-BE49-F238E27FC236}">
                <a16:creationId xmlns:a16="http://schemas.microsoft.com/office/drawing/2014/main" id="{5D85B315-3420-46A3-9EB0-1FB87C2E464A}"/>
              </a:ext>
            </a:extLst>
          </p:cNvPr>
          <p:cNvSpPr/>
          <p:nvPr/>
        </p:nvSpPr>
        <p:spPr>
          <a:xfrm>
            <a:off x="7336467" y="144526"/>
            <a:ext cx="3632548" cy="990172"/>
          </a:xfrm>
          <a:prstGeom prst="wedgeRoundRectCallout">
            <a:avLst>
              <a:gd name="adj1" fmla="val -20833"/>
              <a:gd name="adj2" fmla="val 74848"/>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1. Was </a:t>
            </a:r>
            <a:r>
              <a:rPr lang="en-GB" sz="2000" dirty="0" err="1">
                <a:solidFill>
                  <a:schemeClr val="bg1"/>
                </a:solidFill>
              </a:rPr>
              <a:t>macht</a:t>
            </a:r>
            <a:r>
              <a:rPr lang="en-GB" sz="2000" dirty="0">
                <a:solidFill>
                  <a:schemeClr val="bg1"/>
                </a:solidFill>
              </a:rPr>
              <a:t> man in </a:t>
            </a:r>
            <a:r>
              <a:rPr lang="en-GB" sz="2000" dirty="0" err="1">
                <a:solidFill>
                  <a:schemeClr val="bg1"/>
                </a:solidFill>
              </a:rPr>
              <a:t>einem</a:t>
            </a:r>
            <a:r>
              <a:rPr lang="en-GB" sz="2000" dirty="0">
                <a:solidFill>
                  <a:schemeClr val="bg1"/>
                </a:solidFill>
              </a:rPr>
              <a:t> </a:t>
            </a:r>
            <a:r>
              <a:rPr lang="en-GB" sz="2000" dirty="0" err="1">
                <a:solidFill>
                  <a:schemeClr val="bg1"/>
                </a:solidFill>
              </a:rPr>
              <a:t>Geschäft</a:t>
            </a:r>
            <a:r>
              <a:rPr lang="en-GB" sz="2000" dirty="0">
                <a:solidFill>
                  <a:schemeClr val="bg1"/>
                </a:solidFill>
              </a:rPr>
              <a:t>?</a:t>
            </a:r>
            <a:endParaRPr lang="fr-FR" sz="2000" dirty="0">
              <a:solidFill>
                <a:schemeClr val="bg1"/>
              </a:solidFill>
            </a:endParaRPr>
          </a:p>
        </p:txBody>
      </p:sp>
      <p:sp>
        <p:nvSpPr>
          <p:cNvPr id="10" name="Speech Bubble: Rectangle with Corners Rounded 9">
            <a:extLst>
              <a:ext uri="{FF2B5EF4-FFF2-40B4-BE49-F238E27FC236}">
                <a16:creationId xmlns:a16="http://schemas.microsoft.com/office/drawing/2014/main" id="{BA57675B-76D1-411D-83F7-04DB5E44A8C0}"/>
              </a:ext>
            </a:extLst>
          </p:cNvPr>
          <p:cNvSpPr/>
          <p:nvPr/>
        </p:nvSpPr>
        <p:spPr>
          <a:xfrm>
            <a:off x="7313486" y="109232"/>
            <a:ext cx="3632548" cy="1025466"/>
          </a:xfrm>
          <a:prstGeom prst="wedgeRoundRectCallout">
            <a:avLst>
              <a:gd name="adj1" fmla="val -20833"/>
              <a:gd name="adj2" fmla="val 74848"/>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2. Was </a:t>
            </a:r>
            <a:r>
              <a:rPr lang="en-GB" sz="2000" dirty="0" err="1">
                <a:solidFill>
                  <a:schemeClr val="bg1"/>
                </a:solidFill>
              </a:rPr>
              <a:t>heißt</a:t>
            </a:r>
            <a:r>
              <a:rPr lang="en-GB" sz="2000" dirty="0">
                <a:solidFill>
                  <a:schemeClr val="bg1"/>
                </a:solidFill>
              </a:rPr>
              <a:t> ‘</a:t>
            </a:r>
            <a:r>
              <a:rPr lang="en-GB" sz="2000" dirty="0" err="1">
                <a:solidFill>
                  <a:schemeClr val="bg1"/>
                </a:solidFill>
              </a:rPr>
              <a:t>gewinnen</a:t>
            </a:r>
            <a:r>
              <a:rPr lang="en-GB" sz="2000" dirty="0">
                <a:solidFill>
                  <a:schemeClr val="bg1"/>
                </a:solidFill>
              </a:rPr>
              <a:t>’?</a:t>
            </a:r>
            <a:endParaRPr lang="fr-FR" sz="2000" dirty="0">
              <a:solidFill>
                <a:schemeClr val="bg1"/>
              </a:solidFill>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200384" cy="707849"/>
          </a:xfrm>
        </p:spPr>
        <p:txBody>
          <a:bodyPr>
            <a:normAutofit/>
          </a:bodyPr>
          <a:lstStyle/>
          <a:p>
            <a:r>
              <a:rPr lang="en-GB" sz="3400" b="1" dirty="0" err="1">
                <a:solidFill>
                  <a:schemeClr val="bg1"/>
                </a:solidFill>
              </a:rPr>
              <a:t>Wörter</a:t>
            </a:r>
            <a:r>
              <a:rPr lang="en-GB" sz="3400" b="1" dirty="0">
                <a:solidFill>
                  <a:schemeClr val="bg1"/>
                </a:solidFill>
              </a:rPr>
              <a:t> in </a:t>
            </a:r>
            <a:r>
              <a:rPr lang="en-GB" sz="3400" b="1" dirty="0" err="1">
                <a:solidFill>
                  <a:schemeClr val="bg1"/>
                </a:solidFill>
              </a:rPr>
              <a:t>neuen</a:t>
            </a:r>
            <a:r>
              <a:rPr lang="en-GB" sz="3400" b="1" dirty="0">
                <a:solidFill>
                  <a:schemeClr val="bg1"/>
                </a:solidFill>
              </a:rPr>
              <a:t> </a:t>
            </a:r>
            <a:r>
              <a:rPr lang="en-GB" sz="3400" b="1" dirty="0" err="1">
                <a:solidFill>
                  <a:schemeClr val="bg1"/>
                </a:solidFill>
              </a:rPr>
              <a:t>Kontexten</a:t>
            </a:r>
            <a:endParaRPr lang="en-GB" sz="3400" b="1" dirty="0">
              <a:solidFill>
                <a:schemeClr val="bg1"/>
              </a:solidFill>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75623" y="1283524"/>
            <a:ext cx="11907616"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W</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hen reading, you might recognise a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 of a word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but find that the meaning you know doesn’t make sense in the context. It can help to think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creatively</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rPr>
              <a:t>Some words have </a:t>
            </a:r>
            <a:r>
              <a:rPr lang="en-US" sz="2200" b="1" dirty="0">
                <a:solidFill>
                  <a:srgbClr val="4472C4">
                    <a:lumMod val="50000"/>
                  </a:srgbClr>
                </a:solidFill>
              </a:rPr>
              <a:t>second meanings </a:t>
            </a:r>
            <a:r>
              <a:rPr lang="en-US" sz="2200" dirty="0">
                <a:solidFill>
                  <a:srgbClr val="4472C4">
                    <a:lumMod val="50000"/>
                  </a:srgbClr>
                </a:solidFill>
              </a:rPr>
              <a:t>which are </a:t>
            </a:r>
            <a:r>
              <a:rPr lang="en-US" sz="2200" b="1" dirty="0">
                <a:solidFill>
                  <a:srgbClr val="4472C4">
                    <a:lumMod val="50000"/>
                  </a:srgbClr>
                </a:solidFill>
              </a:rPr>
              <a:t>related</a:t>
            </a:r>
            <a:r>
              <a:rPr lang="en-US" sz="2200" dirty="0">
                <a:solidFill>
                  <a:srgbClr val="4472C4">
                    <a:lumMod val="50000"/>
                  </a:srgbClr>
                </a:solidFill>
              </a:rPr>
              <a:t> to the meaning you already know.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is 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most likely</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second meaning of the words below?</a:t>
            </a:r>
          </a:p>
        </p:txBody>
      </p:sp>
      <p:graphicFrame>
        <p:nvGraphicFramePr>
          <p:cNvPr id="2" name="Table 6">
            <a:extLst>
              <a:ext uri="{FF2B5EF4-FFF2-40B4-BE49-F238E27FC236}">
                <a16:creationId xmlns:a16="http://schemas.microsoft.com/office/drawing/2014/main" id="{A57D4DCA-72A2-4518-B211-B086013F2230}"/>
              </a:ext>
            </a:extLst>
          </p:cNvPr>
          <p:cNvGraphicFramePr>
            <a:graphicFrameLocks noGrp="1"/>
          </p:cNvGraphicFramePr>
          <p:nvPr>
            <p:extLst>
              <p:ext uri="{D42A27DB-BD31-4B8C-83A1-F6EECF244321}">
                <p14:modId xmlns:p14="http://schemas.microsoft.com/office/powerpoint/2010/main" val="3343574749"/>
              </p:ext>
            </p:extLst>
          </p:nvPr>
        </p:nvGraphicFramePr>
        <p:xfrm>
          <a:off x="278356" y="3213113"/>
          <a:ext cx="11558740" cy="2874534"/>
        </p:xfrm>
        <a:graphic>
          <a:graphicData uri="http://schemas.openxmlformats.org/drawingml/2006/table">
            <a:tbl>
              <a:tblPr firstRow="1" bandRow="1">
                <a:tableStyleId>{C4B1156A-380E-4F78-BDF5-A606A8083BF9}</a:tableStyleId>
              </a:tblPr>
              <a:tblGrid>
                <a:gridCol w="2311748">
                  <a:extLst>
                    <a:ext uri="{9D8B030D-6E8A-4147-A177-3AD203B41FA5}">
                      <a16:colId xmlns:a16="http://schemas.microsoft.com/office/drawing/2014/main" val="1652311201"/>
                    </a:ext>
                  </a:extLst>
                </a:gridCol>
                <a:gridCol w="2311748">
                  <a:extLst>
                    <a:ext uri="{9D8B030D-6E8A-4147-A177-3AD203B41FA5}">
                      <a16:colId xmlns:a16="http://schemas.microsoft.com/office/drawing/2014/main" val="1158430367"/>
                    </a:ext>
                  </a:extLst>
                </a:gridCol>
                <a:gridCol w="2311748">
                  <a:extLst>
                    <a:ext uri="{9D8B030D-6E8A-4147-A177-3AD203B41FA5}">
                      <a16:colId xmlns:a16="http://schemas.microsoft.com/office/drawing/2014/main" val="282264397"/>
                    </a:ext>
                  </a:extLst>
                </a:gridCol>
                <a:gridCol w="2311748">
                  <a:extLst>
                    <a:ext uri="{9D8B030D-6E8A-4147-A177-3AD203B41FA5}">
                      <a16:colId xmlns:a16="http://schemas.microsoft.com/office/drawing/2014/main" val="3139266090"/>
                    </a:ext>
                  </a:extLst>
                </a:gridCol>
                <a:gridCol w="2311748">
                  <a:extLst>
                    <a:ext uri="{9D8B030D-6E8A-4147-A177-3AD203B41FA5}">
                      <a16:colId xmlns:a16="http://schemas.microsoft.com/office/drawing/2014/main" val="74336615"/>
                    </a:ext>
                  </a:extLst>
                </a:gridCol>
              </a:tblGrid>
              <a:tr h="479089">
                <a:tc>
                  <a:txBody>
                    <a:bodyPr/>
                    <a:lstStyle/>
                    <a:p>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1. das Geschäft </a:t>
                      </a:r>
                      <a:endParaRPr lang="fr-FR" sz="2000" b="1" dirty="0">
                        <a:solidFill>
                          <a:schemeClr val="accent5">
                            <a:lumMod val="50000"/>
                          </a:schemeClr>
                        </a:solidFill>
                      </a:endParaRPr>
                    </a:p>
                  </a:txBody>
                  <a:tcPr anchor="ctr"/>
                </a:tc>
                <a:tc>
                  <a:txBody>
                    <a:bodyPr/>
                    <a:lstStyle/>
                    <a:p>
                      <a:r>
                        <a:rPr lang="en-GB" sz="2000" b="0" dirty="0">
                          <a:solidFill>
                            <a:schemeClr val="accent5">
                              <a:lumMod val="50000"/>
                            </a:schemeClr>
                          </a:solidFill>
                        </a:rPr>
                        <a:t>a) business</a:t>
                      </a:r>
                      <a:endParaRPr lang="fr-FR" sz="2000" b="0" dirty="0">
                        <a:solidFill>
                          <a:schemeClr val="accent5">
                            <a:lumMod val="50000"/>
                          </a:schemeClr>
                        </a:solidFill>
                      </a:endParaRPr>
                    </a:p>
                  </a:txBody>
                  <a:tcPr anchor="ctr"/>
                </a:tc>
                <a:tc>
                  <a:txBody>
                    <a:bodyPr/>
                    <a:lstStyle/>
                    <a:p>
                      <a:r>
                        <a:rPr lang="en-GB" sz="2000" b="0" dirty="0">
                          <a:solidFill>
                            <a:schemeClr val="accent5">
                              <a:lumMod val="50000"/>
                            </a:schemeClr>
                          </a:solidFill>
                        </a:rPr>
                        <a:t>b) cousin</a:t>
                      </a:r>
                      <a:endParaRPr lang="fr-FR" sz="2000" b="0" dirty="0">
                        <a:solidFill>
                          <a:schemeClr val="accent5">
                            <a:lumMod val="50000"/>
                          </a:schemeClr>
                        </a:solidFill>
                      </a:endParaRPr>
                    </a:p>
                  </a:txBody>
                  <a:tcPr anchor="ctr"/>
                </a:tc>
                <a:tc>
                  <a:txBody>
                    <a:bodyPr/>
                    <a:lstStyle/>
                    <a:p>
                      <a:r>
                        <a:rPr lang="en-GB" sz="2000" b="0" dirty="0">
                          <a:solidFill>
                            <a:schemeClr val="accent5">
                              <a:lumMod val="50000"/>
                            </a:schemeClr>
                          </a:solidFill>
                        </a:rPr>
                        <a:t>c) forehead</a:t>
                      </a:r>
                      <a:endParaRPr lang="fr-FR" sz="2000" b="0" dirty="0">
                        <a:solidFill>
                          <a:schemeClr val="accent5">
                            <a:lumMod val="50000"/>
                          </a:schemeClr>
                        </a:solidFill>
                      </a:endParaRPr>
                    </a:p>
                  </a:txBody>
                  <a:tcPr anchor="ctr"/>
                </a:tc>
                <a:tc>
                  <a:txBody>
                    <a:bodyPr/>
                    <a:lstStyle/>
                    <a:p>
                      <a:r>
                        <a:rPr lang="en-GB" sz="2000" b="0" dirty="0">
                          <a:solidFill>
                            <a:schemeClr val="accent5">
                              <a:lumMod val="50000"/>
                            </a:schemeClr>
                          </a:solidFill>
                        </a:rPr>
                        <a:t>d) picture book</a:t>
                      </a:r>
                      <a:endParaRPr lang="fr-FR" sz="2000" b="0" dirty="0">
                        <a:solidFill>
                          <a:schemeClr val="accent5">
                            <a:lumMod val="50000"/>
                          </a:schemeClr>
                        </a:solidFill>
                      </a:endParaRPr>
                    </a:p>
                  </a:txBody>
                  <a:tcPr anchor="ctr"/>
                </a:tc>
                <a:extLst>
                  <a:ext uri="{0D108BD9-81ED-4DB2-BD59-A6C34878D82A}">
                    <a16:rowId xmlns:a16="http://schemas.microsoft.com/office/drawing/2014/main" val="689532928"/>
                  </a:ext>
                </a:extLst>
              </a:tr>
              <a:tr h="479089">
                <a:tc>
                  <a:txBody>
                    <a:bodyPr/>
                    <a:lstStyle/>
                    <a:p>
                      <a:r>
                        <a:rPr lang="en-GB" sz="2000" b="1" dirty="0">
                          <a:solidFill>
                            <a:schemeClr val="accent5">
                              <a:lumMod val="50000"/>
                            </a:schemeClr>
                          </a:solidFill>
                        </a:rPr>
                        <a:t>2. der </a:t>
                      </a:r>
                      <a:r>
                        <a:rPr lang="en-GB" sz="2000" b="1" dirty="0" err="1">
                          <a:solidFill>
                            <a:schemeClr val="accent5">
                              <a:lumMod val="50000"/>
                            </a:schemeClr>
                          </a:solidFill>
                        </a:rPr>
                        <a:t>Gewinn</a:t>
                      </a:r>
                      <a:endParaRPr lang="fr-FR" sz="2000" b="1" dirty="0">
                        <a:solidFill>
                          <a:schemeClr val="accent5">
                            <a:lumMod val="50000"/>
                          </a:schemeClr>
                        </a:solidFill>
                      </a:endParaRPr>
                    </a:p>
                  </a:txBody>
                  <a:tcPr anchor="ctr"/>
                </a:tc>
                <a:tc>
                  <a:txBody>
                    <a:bodyPr/>
                    <a:lstStyle/>
                    <a:p>
                      <a:r>
                        <a:rPr lang="en-GB" sz="2000" b="0" dirty="0">
                          <a:solidFill>
                            <a:schemeClr val="accent5">
                              <a:lumMod val="50000"/>
                            </a:schemeClr>
                          </a:solidFill>
                        </a:rPr>
                        <a:t>a) beginning</a:t>
                      </a:r>
                      <a:endParaRPr lang="fr-FR" sz="2000" b="0" dirty="0">
                        <a:solidFill>
                          <a:schemeClr val="accent5">
                            <a:lumMod val="50000"/>
                          </a:schemeClr>
                        </a:solidFill>
                      </a:endParaRPr>
                    </a:p>
                  </a:txBody>
                  <a:tcPr anchor="ctr"/>
                </a:tc>
                <a:tc>
                  <a:txBody>
                    <a:bodyPr/>
                    <a:lstStyle/>
                    <a:p>
                      <a:r>
                        <a:rPr lang="en-GB" sz="2000" b="0" dirty="0">
                          <a:solidFill>
                            <a:schemeClr val="accent5">
                              <a:lumMod val="50000"/>
                            </a:schemeClr>
                          </a:solidFill>
                        </a:rPr>
                        <a:t>b) health</a:t>
                      </a:r>
                      <a:endParaRPr lang="fr-FR" sz="2000" b="0" dirty="0">
                        <a:solidFill>
                          <a:schemeClr val="accent5">
                            <a:lumMod val="50000"/>
                          </a:schemeClr>
                        </a:solidFill>
                      </a:endParaRPr>
                    </a:p>
                  </a:txBody>
                  <a:tcPr anchor="ctr"/>
                </a:tc>
                <a:tc>
                  <a:txBody>
                    <a:bodyPr/>
                    <a:lstStyle/>
                    <a:p>
                      <a:r>
                        <a:rPr lang="en-GB" sz="2000" b="0" dirty="0">
                          <a:solidFill>
                            <a:schemeClr val="accent5">
                              <a:lumMod val="50000"/>
                            </a:schemeClr>
                          </a:solidFill>
                        </a:rPr>
                        <a:t>c) profit</a:t>
                      </a:r>
                      <a:endParaRPr lang="fr-FR" sz="2000" b="0" dirty="0">
                        <a:solidFill>
                          <a:schemeClr val="accent5">
                            <a:lumMod val="50000"/>
                          </a:schemeClr>
                        </a:solidFill>
                      </a:endParaRPr>
                    </a:p>
                  </a:txBody>
                  <a:tcPr anchor="ctr"/>
                </a:tc>
                <a:tc>
                  <a:txBody>
                    <a:bodyPr/>
                    <a:lstStyle/>
                    <a:p>
                      <a:r>
                        <a:rPr lang="en-GB" sz="2000" b="0" dirty="0">
                          <a:solidFill>
                            <a:schemeClr val="accent5">
                              <a:lumMod val="50000"/>
                            </a:schemeClr>
                          </a:solidFill>
                        </a:rPr>
                        <a:t>d) memory</a:t>
                      </a:r>
                      <a:endParaRPr lang="fr-FR" sz="2000" b="0" dirty="0">
                        <a:solidFill>
                          <a:schemeClr val="accent5">
                            <a:lumMod val="50000"/>
                          </a:schemeClr>
                        </a:solidFill>
                      </a:endParaRPr>
                    </a:p>
                  </a:txBody>
                  <a:tcPr anchor="ctr"/>
                </a:tc>
                <a:extLst>
                  <a:ext uri="{0D108BD9-81ED-4DB2-BD59-A6C34878D82A}">
                    <a16:rowId xmlns:a16="http://schemas.microsoft.com/office/drawing/2014/main" val="2908484077"/>
                  </a:ext>
                </a:extLst>
              </a:tr>
              <a:tr h="479089">
                <a:tc>
                  <a:txBody>
                    <a:bodyPr/>
                    <a:lstStyle/>
                    <a:p>
                      <a:r>
                        <a:rPr lang="en-GB" sz="2000" b="1" dirty="0">
                          <a:solidFill>
                            <a:schemeClr val="accent5">
                              <a:lumMod val="50000"/>
                            </a:schemeClr>
                          </a:solidFill>
                        </a:rPr>
                        <a:t>3. </a:t>
                      </a:r>
                      <a:r>
                        <a:rPr lang="en-GB" sz="2000" b="1" dirty="0" err="1">
                          <a:solidFill>
                            <a:schemeClr val="accent5">
                              <a:lumMod val="50000"/>
                            </a:schemeClr>
                          </a:solidFill>
                        </a:rPr>
                        <a:t>verkaufen</a:t>
                      </a:r>
                      <a:endParaRPr lang="fr-FR" sz="2000" b="1" dirty="0">
                        <a:solidFill>
                          <a:schemeClr val="accent5">
                            <a:lumMod val="50000"/>
                          </a:schemeClr>
                        </a:solidFill>
                      </a:endParaRPr>
                    </a:p>
                  </a:txBody>
                  <a:tcPr anchor="ctr"/>
                </a:tc>
                <a:tc>
                  <a:txBody>
                    <a:bodyPr/>
                    <a:lstStyle/>
                    <a:p>
                      <a:r>
                        <a:rPr lang="en-GB" sz="2000" b="0" dirty="0">
                          <a:solidFill>
                            <a:schemeClr val="accent5">
                              <a:lumMod val="50000"/>
                            </a:schemeClr>
                          </a:solidFill>
                        </a:rPr>
                        <a:t>a) to start</a:t>
                      </a:r>
                      <a:endParaRPr lang="fr-FR" sz="2000" b="0" dirty="0">
                        <a:solidFill>
                          <a:schemeClr val="accent5">
                            <a:lumMod val="50000"/>
                          </a:schemeClr>
                        </a:solidFill>
                      </a:endParaRPr>
                    </a:p>
                  </a:txBody>
                  <a:tcPr anchor="ctr"/>
                </a:tc>
                <a:tc>
                  <a:txBody>
                    <a:bodyPr/>
                    <a:lstStyle/>
                    <a:p>
                      <a:r>
                        <a:rPr lang="en-GB" sz="2000" b="0" dirty="0">
                          <a:solidFill>
                            <a:schemeClr val="accent5">
                              <a:lumMod val="50000"/>
                            </a:schemeClr>
                          </a:solidFill>
                        </a:rPr>
                        <a:t>b) to sell</a:t>
                      </a:r>
                      <a:endParaRPr lang="fr-FR" sz="2000" b="0" dirty="0">
                        <a:solidFill>
                          <a:schemeClr val="accent5">
                            <a:lumMod val="50000"/>
                          </a:schemeClr>
                        </a:solidFill>
                      </a:endParaRPr>
                    </a:p>
                  </a:txBody>
                  <a:tcPr anchor="ctr"/>
                </a:tc>
                <a:tc>
                  <a:txBody>
                    <a:bodyPr/>
                    <a:lstStyle/>
                    <a:p>
                      <a:r>
                        <a:rPr lang="en-GB" sz="2000" b="0" dirty="0">
                          <a:solidFill>
                            <a:schemeClr val="accent5">
                              <a:lumMod val="50000"/>
                            </a:schemeClr>
                          </a:solidFill>
                        </a:rPr>
                        <a:t>c) to assign</a:t>
                      </a:r>
                      <a:endParaRPr lang="fr-FR" sz="2000" b="0" dirty="0">
                        <a:solidFill>
                          <a:schemeClr val="accent5">
                            <a:lumMod val="50000"/>
                          </a:schemeClr>
                        </a:solidFill>
                      </a:endParaRPr>
                    </a:p>
                  </a:txBody>
                  <a:tcPr anchor="ctr"/>
                </a:tc>
                <a:tc>
                  <a:txBody>
                    <a:bodyPr/>
                    <a:lstStyle/>
                    <a:p>
                      <a:r>
                        <a:rPr lang="en-GB" sz="2000" b="0" dirty="0">
                          <a:solidFill>
                            <a:schemeClr val="accent5">
                              <a:lumMod val="50000"/>
                            </a:schemeClr>
                          </a:solidFill>
                        </a:rPr>
                        <a:t>d) to race</a:t>
                      </a:r>
                      <a:endParaRPr lang="fr-FR" sz="2000" b="0" dirty="0">
                        <a:solidFill>
                          <a:schemeClr val="accent5">
                            <a:lumMod val="50000"/>
                          </a:schemeClr>
                        </a:solidFill>
                      </a:endParaRPr>
                    </a:p>
                  </a:txBody>
                  <a:tcPr anchor="ctr"/>
                </a:tc>
                <a:extLst>
                  <a:ext uri="{0D108BD9-81ED-4DB2-BD59-A6C34878D82A}">
                    <a16:rowId xmlns:a16="http://schemas.microsoft.com/office/drawing/2014/main" val="649736916"/>
                  </a:ext>
                </a:extLst>
              </a:tr>
              <a:tr h="479089">
                <a:tc>
                  <a:txBody>
                    <a:bodyPr/>
                    <a:lstStyle/>
                    <a:p>
                      <a:r>
                        <a:rPr lang="en-GB" sz="2000" b="1" dirty="0">
                          <a:solidFill>
                            <a:schemeClr val="accent5">
                              <a:lumMod val="50000"/>
                            </a:schemeClr>
                          </a:solidFill>
                        </a:rPr>
                        <a:t>4. das Alter</a:t>
                      </a:r>
                      <a:endParaRPr lang="fr-FR" sz="2000" b="1" dirty="0">
                        <a:solidFill>
                          <a:schemeClr val="accent5">
                            <a:lumMod val="50000"/>
                          </a:schemeClr>
                        </a:solidFill>
                      </a:endParaRPr>
                    </a:p>
                  </a:txBody>
                  <a:tcPr anchor="ctr"/>
                </a:tc>
                <a:tc>
                  <a:txBody>
                    <a:bodyPr/>
                    <a:lstStyle/>
                    <a:p>
                      <a:r>
                        <a:rPr lang="en-GB" sz="2000" b="0" dirty="0">
                          <a:solidFill>
                            <a:schemeClr val="accent5">
                              <a:lumMod val="50000"/>
                            </a:schemeClr>
                          </a:solidFill>
                        </a:rPr>
                        <a:t>a) bus stop</a:t>
                      </a:r>
                      <a:endParaRPr lang="fr-FR" sz="2000" b="0" dirty="0">
                        <a:solidFill>
                          <a:schemeClr val="accent5">
                            <a:lumMod val="50000"/>
                          </a:schemeClr>
                        </a:solidFill>
                      </a:endParaRPr>
                    </a:p>
                  </a:txBody>
                  <a:tcPr anchor="ctr"/>
                </a:tc>
                <a:tc>
                  <a:txBody>
                    <a:bodyPr/>
                    <a:lstStyle/>
                    <a:p>
                      <a:r>
                        <a:rPr lang="en-GB" sz="2000" b="0" dirty="0">
                          <a:solidFill>
                            <a:schemeClr val="accent5">
                              <a:lumMod val="50000"/>
                            </a:schemeClr>
                          </a:solidFill>
                        </a:rPr>
                        <a:t>b) receipt</a:t>
                      </a:r>
                      <a:endParaRPr lang="fr-FR" sz="2000" b="0" dirty="0">
                        <a:solidFill>
                          <a:schemeClr val="accent5">
                            <a:lumMod val="50000"/>
                          </a:schemeClr>
                        </a:solidFill>
                      </a:endParaRPr>
                    </a:p>
                  </a:txBody>
                  <a:tcPr anchor="ctr"/>
                </a:tc>
                <a:tc>
                  <a:txBody>
                    <a:bodyPr/>
                    <a:lstStyle/>
                    <a:p>
                      <a:r>
                        <a:rPr lang="en-GB" sz="2000" b="0" dirty="0">
                          <a:solidFill>
                            <a:schemeClr val="accent5">
                              <a:lumMod val="50000"/>
                            </a:schemeClr>
                          </a:solidFill>
                        </a:rPr>
                        <a:t>c) frost</a:t>
                      </a:r>
                      <a:endParaRPr lang="fr-FR" sz="2000" b="0" dirty="0">
                        <a:solidFill>
                          <a:schemeClr val="accent5">
                            <a:lumMod val="50000"/>
                          </a:schemeClr>
                        </a:solidFill>
                      </a:endParaRPr>
                    </a:p>
                  </a:txBody>
                  <a:tcPr anchor="ctr"/>
                </a:tc>
                <a:tc>
                  <a:txBody>
                    <a:bodyPr/>
                    <a:lstStyle/>
                    <a:p>
                      <a:r>
                        <a:rPr lang="en-GB" sz="2000" b="0" dirty="0">
                          <a:solidFill>
                            <a:schemeClr val="accent5">
                              <a:lumMod val="50000"/>
                            </a:schemeClr>
                          </a:solidFill>
                        </a:rPr>
                        <a:t>d) age</a:t>
                      </a:r>
                      <a:endParaRPr lang="fr-FR" sz="2000" b="0" dirty="0">
                        <a:solidFill>
                          <a:schemeClr val="accent5">
                            <a:lumMod val="50000"/>
                          </a:schemeClr>
                        </a:solidFill>
                      </a:endParaRPr>
                    </a:p>
                  </a:txBody>
                  <a:tcPr anchor="ctr"/>
                </a:tc>
                <a:extLst>
                  <a:ext uri="{0D108BD9-81ED-4DB2-BD59-A6C34878D82A}">
                    <a16:rowId xmlns:a16="http://schemas.microsoft.com/office/drawing/2014/main" val="425571778"/>
                  </a:ext>
                </a:extLst>
              </a:tr>
              <a:tr h="479089">
                <a:tc>
                  <a:txBody>
                    <a:bodyPr/>
                    <a:lstStyle/>
                    <a:p>
                      <a:r>
                        <a:rPr lang="en-GB" sz="2000" b="1" dirty="0">
                          <a:solidFill>
                            <a:schemeClr val="accent5">
                              <a:lumMod val="50000"/>
                            </a:schemeClr>
                          </a:solidFill>
                        </a:rPr>
                        <a:t>5. manche</a:t>
                      </a:r>
                      <a:endParaRPr lang="fr-FR" sz="2000" b="1" dirty="0">
                        <a:solidFill>
                          <a:schemeClr val="accent5">
                            <a:lumMod val="50000"/>
                          </a:schemeClr>
                        </a:solidFill>
                      </a:endParaRPr>
                    </a:p>
                  </a:txBody>
                  <a:tcPr anchor="ctr"/>
                </a:tc>
                <a:tc>
                  <a:txBody>
                    <a:bodyPr/>
                    <a:lstStyle/>
                    <a:p>
                      <a:r>
                        <a:rPr lang="en-GB" sz="2000" b="0" dirty="0">
                          <a:solidFill>
                            <a:schemeClr val="accent5">
                              <a:lumMod val="50000"/>
                            </a:schemeClr>
                          </a:solidFill>
                        </a:rPr>
                        <a:t>a) few</a:t>
                      </a:r>
                      <a:endParaRPr lang="fr-FR" sz="2000" b="0" dirty="0">
                        <a:solidFill>
                          <a:schemeClr val="accent5">
                            <a:lumMod val="50000"/>
                          </a:schemeClr>
                        </a:solidFill>
                      </a:endParaRPr>
                    </a:p>
                  </a:txBody>
                  <a:tcPr anchor="ctr"/>
                </a:tc>
                <a:tc>
                  <a:txBody>
                    <a:bodyPr/>
                    <a:lstStyle/>
                    <a:p>
                      <a:r>
                        <a:rPr lang="en-GB" sz="2000" b="0" dirty="0">
                          <a:solidFill>
                            <a:schemeClr val="accent5">
                              <a:lumMod val="50000"/>
                            </a:schemeClr>
                          </a:solidFill>
                        </a:rPr>
                        <a:t>b) some</a:t>
                      </a:r>
                      <a:endParaRPr lang="fr-FR" sz="2000" b="0" dirty="0">
                        <a:solidFill>
                          <a:schemeClr val="accent5">
                            <a:lumMod val="50000"/>
                          </a:schemeClr>
                        </a:solidFill>
                      </a:endParaRPr>
                    </a:p>
                  </a:txBody>
                  <a:tcPr anchor="ctr"/>
                </a:tc>
                <a:tc>
                  <a:txBody>
                    <a:bodyPr/>
                    <a:lstStyle/>
                    <a:p>
                      <a:r>
                        <a:rPr lang="en-GB" sz="2000" b="0" dirty="0">
                          <a:solidFill>
                            <a:schemeClr val="accent5">
                              <a:lumMod val="50000"/>
                            </a:schemeClr>
                          </a:solidFill>
                        </a:rPr>
                        <a:t>c) lots of</a:t>
                      </a:r>
                      <a:endParaRPr lang="fr-FR" sz="2000" b="0" dirty="0">
                        <a:solidFill>
                          <a:schemeClr val="accent5">
                            <a:lumMod val="50000"/>
                          </a:schemeClr>
                        </a:solidFill>
                      </a:endParaRPr>
                    </a:p>
                  </a:txBody>
                  <a:tcPr anchor="ctr"/>
                </a:tc>
                <a:tc>
                  <a:txBody>
                    <a:bodyPr/>
                    <a:lstStyle/>
                    <a:p>
                      <a:r>
                        <a:rPr lang="en-GB" sz="2000" b="0" dirty="0">
                          <a:solidFill>
                            <a:schemeClr val="accent5">
                              <a:lumMod val="50000"/>
                            </a:schemeClr>
                          </a:solidFill>
                        </a:rPr>
                        <a:t>d) all</a:t>
                      </a:r>
                      <a:endParaRPr lang="fr-FR" sz="2000" b="0" dirty="0">
                        <a:solidFill>
                          <a:schemeClr val="accent5">
                            <a:lumMod val="50000"/>
                          </a:schemeClr>
                        </a:solidFill>
                      </a:endParaRPr>
                    </a:p>
                  </a:txBody>
                  <a:tcPr anchor="ctr"/>
                </a:tc>
                <a:extLst>
                  <a:ext uri="{0D108BD9-81ED-4DB2-BD59-A6C34878D82A}">
                    <a16:rowId xmlns:a16="http://schemas.microsoft.com/office/drawing/2014/main" val="3545988476"/>
                  </a:ext>
                </a:extLst>
              </a:tr>
              <a:tr h="479089">
                <a:tc>
                  <a:txBody>
                    <a:bodyPr/>
                    <a:lstStyle/>
                    <a:p>
                      <a:r>
                        <a:rPr lang="en-GB" sz="2000" b="1" dirty="0">
                          <a:solidFill>
                            <a:schemeClr val="accent5">
                              <a:lumMod val="50000"/>
                            </a:schemeClr>
                          </a:solidFill>
                        </a:rPr>
                        <a:t>6. die </a:t>
                      </a:r>
                      <a:r>
                        <a:rPr lang="en-GB" sz="2000" b="1" dirty="0" err="1">
                          <a:solidFill>
                            <a:schemeClr val="accent5">
                              <a:lumMod val="50000"/>
                            </a:schemeClr>
                          </a:solidFill>
                        </a:rPr>
                        <a:t>Erlaubnis</a:t>
                      </a:r>
                      <a:endParaRPr lang="fr-FR" sz="2000" b="1" dirty="0">
                        <a:solidFill>
                          <a:schemeClr val="accent5">
                            <a:lumMod val="50000"/>
                          </a:schemeClr>
                        </a:solidFill>
                      </a:endParaRPr>
                    </a:p>
                  </a:txBody>
                  <a:tcPr anchor="ctr"/>
                </a:tc>
                <a:tc>
                  <a:txBody>
                    <a:bodyPr/>
                    <a:lstStyle/>
                    <a:p>
                      <a:r>
                        <a:rPr lang="en-GB" sz="2000" b="0" dirty="0">
                          <a:solidFill>
                            <a:schemeClr val="accent5">
                              <a:lumMod val="50000"/>
                            </a:schemeClr>
                          </a:solidFill>
                        </a:rPr>
                        <a:t>a) permission</a:t>
                      </a:r>
                      <a:endParaRPr lang="fr-FR" sz="2000" b="0" dirty="0">
                        <a:solidFill>
                          <a:schemeClr val="accent5">
                            <a:lumMod val="50000"/>
                          </a:schemeClr>
                        </a:solidFill>
                      </a:endParaRPr>
                    </a:p>
                  </a:txBody>
                  <a:tcPr anchor="ctr"/>
                </a:tc>
                <a:tc>
                  <a:txBody>
                    <a:bodyPr/>
                    <a:lstStyle/>
                    <a:p>
                      <a:r>
                        <a:rPr lang="en-GB" sz="2000" b="0" dirty="0">
                          <a:solidFill>
                            <a:schemeClr val="accent5">
                              <a:lumMod val="50000"/>
                            </a:schemeClr>
                          </a:solidFill>
                        </a:rPr>
                        <a:t>b) relaxation</a:t>
                      </a:r>
                      <a:endParaRPr lang="fr-FR" sz="2000" b="0" dirty="0">
                        <a:solidFill>
                          <a:schemeClr val="accent5">
                            <a:lumMod val="50000"/>
                          </a:schemeClr>
                        </a:solidFill>
                      </a:endParaRPr>
                    </a:p>
                  </a:txBody>
                  <a:tcPr anchor="ctr"/>
                </a:tc>
                <a:tc>
                  <a:txBody>
                    <a:bodyPr/>
                    <a:lstStyle/>
                    <a:p>
                      <a:r>
                        <a:rPr lang="en-GB" sz="2000" b="0" dirty="0">
                          <a:solidFill>
                            <a:schemeClr val="accent5">
                              <a:lumMod val="50000"/>
                            </a:schemeClr>
                          </a:solidFill>
                        </a:rPr>
                        <a:t>c) break</a:t>
                      </a:r>
                      <a:endParaRPr lang="fr-FR" sz="2000" b="0" dirty="0">
                        <a:solidFill>
                          <a:schemeClr val="accent5">
                            <a:lumMod val="50000"/>
                          </a:schemeClr>
                        </a:solidFill>
                      </a:endParaRPr>
                    </a:p>
                  </a:txBody>
                  <a:tcPr anchor="ctr"/>
                </a:tc>
                <a:tc>
                  <a:txBody>
                    <a:bodyPr/>
                    <a:lstStyle/>
                    <a:p>
                      <a:r>
                        <a:rPr lang="en-GB" sz="2000" b="0" dirty="0">
                          <a:solidFill>
                            <a:schemeClr val="accent5">
                              <a:lumMod val="50000"/>
                            </a:schemeClr>
                          </a:solidFill>
                        </a:rPr>
                        <a:t>d) adventure</a:t>
                      </a:r>
                      <a:endParaRPr lang="fr-FR" sz="2000" b="0" dirty="0">
                        <a:solidFill>
                          <a:schemeClr val="accent5">
                            <a:lumMod val="50000"/>
                          </a:schemeClr>
                        </a:solidFill>
                      </a:endParaRPr>
                    </a:p>
                  </a:txBody>
                  <a:tcPr anchor="ctr"/>
                </a:tc>
                <a:extLst>
                  <a:ext uri="{0D108BD9-81ED-4DB2-BD59-A6C34878D82A}">
                    <a16:rowId xmlns:a16="http://schemas.microsoft.com/office/drawing/2014/main" val="1341079645"/>
                  </a:ext>
                </a:extLst>
              </a:tr>
            </a:tbl>
          </a:graphicData>
        </a:graphic>
      </p:graphicFrame>
      <p:sp>
        <p:nvSpPr>
          <p:cNvPr id="17" name="Rectangle: Rounded Corners 16">
            <a:extLst>
              <a:ext uri="{FF2B5EF4-FFF2-40B4-BE49-F238E27FC236}">
                <a16:creationId xmlns:a16="http://schemas.microsoft.com/office/drawing/2014/main" id="{B1CB5811-A9B2-40C2-B32E-6059F736D272}"/>
              </a:ext>
            </a:extLst>
          </p:cNvPr>
          <p:cNvSpPr/>
          <p:nvPr/>
        </p:nvSpPr>
        <p:spPr>
          <a:xfrm>
            <a:off x="2609850" y="3213113"/>
            <a:ext cx="2292350" cy="463537"/>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Rounded Corners 17">
            <a:extLst>
              <a:ext uri="{FF2B5EF4-FFF2-40B4-BE49-F238E27FC236}">
                <a16:creationId xmlns:a16="http://schemas.microsoft.com/office/drawing/2014/main" id="{B5BFE9E0-7DDD-486C-9CF4-F0E928228A3B}"/>
              </a:ext>
            </a:extLst>
          </p:cNvPr>
          <p:cNvSpPr/>
          <p:nvPr/>
        </p:nvSpPr>
        <p:spPr>
          <a:xfrm>
            <a:off x="7233277" y="3683013"/>
            <a:ext cx="2292350" cy="463537"/>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Rounded Corners 18">
            <a:extLst>
              <a:ext uri="{FF2B5EF4-FFF2-40B4-BE49-F238E27FC236}">
                <a16:creationId xmlns:a16="http://schemas.microsoft.com/office/drawing/2014/main" id="{09356706-7D4A-46E8-9CD3-C73269DF68CA}"/>
              </a:ext>
            </a:extLst>
          </p:cNvPr>
          <p:cNvSpPr/>
          <p:nvPr/>
        </p:nvSpPr>
        <p:spPr>
          <a:xfrm>
            <a:off x="4911551" y="4186843"/>
            <a:ext cx="2292350" cy="463537"/>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Rounded Corners 19">
            <a:extLst>
              <a:ext uri="{FF2B5EF4-FFF2-40B4-BE49-F238E27FC236}">
                <a16:creationId xmlns:a16="http://schemas.microsoft.com/office/drawing/2014/main" id="{9BC87D98-E497-443C-B2CD-69F3B2491A19}"/>
              </a:ext>
            </a:extLst>
          </p:cNvPr>
          <p:cNvSpPr/>
          <p:nvPr/>
        </p:nvSpPr>
        <p:spPr>
          <a:xfrm>
            <a:off x="9544746" y="4650380"/>
            <a:ext cx="2292350" cy="463537"/>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Rounded Corners 20">
            <a:extLst>
              <a:ext uri="{FF2B5EF4-FFF2-40B4-BE49-F238E27FC236}">
                <a16:creationId xmlns:a16="http://schemas.microsoft.com/office/drawing/2014/main" id="{065C49F5-7BE1-438A-AC16-B9CB10FD934C}"/>
              </a:ext>
            </a:extLst>
          </p:cNvPr>
          <p:cNvSpPr/>
          <p:nvPr/>
        </p:nvSpPr>
        <p:spPr>
          <a:xfrm>
            <a:off x="4911551" y="5137245"/>
            <a:ext cx="2292350" cy="463537"/>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Rounded Corners 21">
            <a:extLst>
              <a:ext uri="{FF2B5EF4-FFF2-40B4-BE49-F238E27FC236}">
                <a16:creationId xmlns:a16="http://schemas.microsoft.com/office/drawing/2014/main" id="{BD8B47D7-9371-4E2C-AACC-19DDBD160D7D}"/>
              </a:ext>
            </a:extLst>
          </p:cNvPr>
          <p:cNvSpPr/>
          <p:nvPr/>
        </p:nvSpPr>
        <p:spPr>
          <a:xfrm>
            <a:off x="2609850" y="5624110"/>
            <a:ext cx="2292350" cy="463537"/>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Speech Bubble: Rectangle with Corners Rounded 10">
            <a:extLst>
              <a:ext uri="{FF2B5EF4-FFF2-40B4-BE49-F238E27FC236}">
                <a16:creationId xmlns:a16="http://schemas.microsoft.com/office/drawing/2014/main" id="{C938103F-C279-4893-AC80-2B55727CA69D}"/>
              </a:ext>
            </a:extLst>
          </p:cNvPr>
          <p:cNvSpPr/>
          <p:nvPr/>
        </p:nvSpPr>
        <p:spPr>
          <a:xfrm>
            <a:off x="7313486" y="89058"/>
            <a:ext cx="3632548" cy="1074933"/>
          </a:xfrm>
          <a:prstGeom prst="wedgeRoundRectCallout">
            <a:avLst>
              <a:gd name="adj1" fmla="val -21133"/>
              <a:gd name="adj2" fmla="val 70797"/>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3. Wie </a:t>
            </a:r>
            <a:r>
              <a:rPr lang="fr-FR" dirty="0" err="1"/>
              <a:t>heißt</a:t>
            </a:r>
            <a:r>
              <a:rPr lang="fr-FR" dirty="0"/>
              <a:t> </a:t>
            </a:r>
            <a:r>
              <a:rPr lang="fr-FR" dirty="0" err="1"/>
              <a:t>das</a:t>
            </a:r>
            <a:r>
              <a:rPr lang="fr-FR" dirty="0"/>
              <a:t> </a:t>
            </a:r>
            <a:r>
              <a:rPr lang="fr-FR" dirty="0" err="1"/>
              <a:t>Gegenwort</a:t>
            </a:r>
            <a:r>
              <a:rPr lang="fr-FR" dirty="0"/>
              <a:t> </a:t>
            </a:r>
            <a:r>
              <a:rPr lang="fr-FR" dirty="0" err="1"/>
              <a:t>zu</a:t>
            </a:r>
            <a:r>
              <a:rPr lang="fr-FR" dirty="0"/>
              <a:t> ‘</a:t>
            </a:r>
            <a:r>
              <a:rPr lang="fr-FR" dirty="0" err="1"/>
              <a:t>kaufen</a:t>
            </a:r>
            <a:r>
              <a:rPr lang="fr-FR" dirty="0"/>
              <a:t>’</a:t>
            </a:r>
            <a:r>
              <a:rPr lang="en-GB" sz="2000" dirty="0">
                <a:solidFill>
                  <a:schemeClr val="bg1"/>
                </a:solidFill>
              </a:rPr>
              <a:t>?</a:t>
            </a:r>
            <a:endParaRPr lang="fr-FR" sz="2000" dirty="0">
              <a:solidFill>
                <a:schemeClr val="bg1"/>
              </a:solidFill>
            </a:endParaRPr>
          </a:p>
        </p:txBody>
      </p:sp>
      <p:sp>
        <p:nvSpPr>
          <p:cNvPr id="12" name="Speech Bubble: Rectangle with Corners Rounded 11">
            <a:extLst>
              <a:ext uri="{FF2B5EF4-FFF2-40B4-BE49-F238E27FC236}">
                <a16:creationId xmlns:a16="http://schemas.microsoft.com/office/drawing/2014/main" id="{A0A68064-1740-4690-9C81-473CD6BABCB7}"/>
              </a:ext>
            </a:extLst>
          </p:cNvPr>
          <p:cNvSpPr/>
          <p:nvPr/>
        </p:nvSpPr>
        <p:spPr>
          <a:xfrm>
            <a:off x="7296682" y="70738"/>
            <a:ext cx="3632548" cy="1063960"/>
          </a:xfrm>
          <a:prstGeom prst="wedgeRoundRectCallout">
            <a:avLst>
              <a:gd name="adj1" fmla="val -20833"/>
              <a:gd name="adj2" fmla="val 74848"/>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4. Was </a:t>
            </a:r>
            <a:r>
              <a:rPr lang="en-GB" sz="2000" dirty="0" err="1">
                <a:solidFill>
                  <a:schemeClr val="bg1"/>
                </a:solidFill>
              </a:rPr>
              <a:t>heißt</a:t>
            </a:r>
            <a:r>
              <a:rPr lang="en-GB" sz="2000" dirty="0">
                <a:solidFill>
                  <a:schemeClr val="bg1"/>
                </a:solidFill>
              </a:rPr>
              <a:t> ‘alt’?</a:t>
            </a:r>
            <a:endParaRPr lang="fr-FR" sz="2000" dirty="0">
              <a:solidFill>
                <a:schemeClr val="bg1"/>
              </a:solidFill>
            </a:endParaRPr>
          </a:p>
        </p:txBody>
      </p:sp>
      <p:sp>
        <p:nvSpPr>
          <p:cNvPr id="14" name="Speech Bubble: Rectangle with Corners Rounded 13">
            <a:extLst>
              <a:ext uri="{FF2B5EF4-FFF2-40B4-BE49-F238E27FC236}">
                <a16:creationId xmlns:a16="http://schemas.microsoft.com/office/drawing/2014/main" id="{BCE7948A-7C5C-470D-A70D-55FD46E2BE1D}"/>
              </a:ext>
            </a:extLst>
          </p:cNvPr>
          <p:cNvSpPr/>
          <p:nvPr/>
        </p:nvSpPr>
        <p:spPr>
          <a:xfrm>
            <a:off x="7296682" y="53356"/>
            <a:ext cx="3632548" cy="1081342"/>
          </a:xfrm>
          <a:prstGeom prst="wedgeRoundRectCallout">
            <a:avLst>
              <a:gd name="adj1" fmla="val -20833"/>
              <a:gd name="adj2" fmla="val 74848"/>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5. Was </a:t>
            </a:r>
            <a:r>
              <a:rPr lang="en-GB" sz="2000" dirty="0" err="1">
                <a:solidFill>
                  <a:schemeClr val="bg1"/>
                </a:solidFill>
              </a:rPr>
              <a:t>heißt</a:t>
            </a:r>
            <a:r>
              <a:rPr lang="en-GB" sz="2000" dirty="0">
                <a:solidFill>
                  <a:schemeClr val="bg1"/>
                </a:solidFill>
              </a:rPr>
              <a:t> ‘</a:t>
            </a:r>
            <a:r>
              <a:rPr lang="en-GB" sz="2000" dirty="0" err="1">
                <a:solidFill>
                  <a:schemeClr val="bg1"/>
                </a:solidFill>
              </a:rPr>
              <a:t>manchmal</a:t>
            </a:r>
            <a:r>
              <a:rPr lang="en-GB" sz="2000" dirty="0">
                <a:solidFill>
                  <a:schemeClr val="bg1"/>
                </a:solidFill>
              </a:rPr>
              <a:t>’?</a:t>
            </a:r>
            <a:endParaRPr lang="fr-FR" sz="2000" dirty="0">
              <a:solidFill>
                <a:schemeClr val="bg1"/>
              </a:solidFill>
            </a:endParaRPr>
          </a:p>
        </p:txBody>
      </p:sp>
      <p:sp>
        <p:nvSpPr>
          <p:cNvPr id="23" name="Speech Bubble: Rectangle with Corners Rounded 22">
            <a:extLst>
              <a:ext uri="{FF2B5EF4-FFF2-40B4-BE49-F238E27FC236}">
                <a16:creationId xmlns:a16="http://schemas.microsoft.com/office/drawing/2014/main" id="{BD27AC65-29EC-45E1-98DA-72D1C5FA83C9}"/>
              </a:ext>
            </a:extLst>
          </p:cNvPr>
          <p:cNvSpPr/>
          <p:nvPr/>
        </p:nvSpPr>
        <p:spPr>
          <a:xfrm>
            <a:off x="7271661" y="53356"/>
            <a:ext cx="3632548" cy="1081342"/>
          </a:xfrm>
          <a:prstGeom prst="wedgeRoundRectCallout">
            <a:avLst>
              <a:gd name="adj1" fmla="val -20833"/>
              <a:gd name="adj2" fmla="val 74848"/>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6. Was </a:t>
            </a:r>
            <a:r>
              <a:rPr lang="en-GB" sz="2000" dirty="0" err="1">
                <a:solidFill>
                  <a:schemeClr val="bg1"/>
                </a:solidFill>
              </a:rPr>
              <a:t>heißt</a:t>
            </a:r>
            <a:r>
              <a:rPr lang="en-GB" sz="2000" dirty="0">
                <a:solidFill>
                  <a:schemeClr val="bg1"/>
                </a:solidFill>
              </a:rPr>
              <a:t> ‘</a:t>
            </a:r>
            <a:r>
              <a:rPr lang="en-GB" sz="2000" dirty="0" err="1">
                <a:solidFill>
                  <a:schemeClr val="bg1"/>
                </a:solidFill>
              </a:rPr>
              <a:t>erlauben</a:t>
            </a:r>
            <a:r>
              <a:rPr lang="en-GB" sz="2000" dirty="0">
                <a:solidFill>
                  <a:schemeClr val="bg1"/>
                </a:solidFill>
              </a:rPr>
              <a:t>’?</a:t>
            </a:r>
            <a:endParaRPr lang="fr-FR" sz="2000" dirty="0">
              <a:solidFill>
                <a:schemeClr val="bg1"/>
              </a:solidFill>
            </a:endParaRPr>
          </a:p>
        </p:txBody>
      </p:sp>
    </p:spTree>
    <p:extLst>
      <p:ext uri="{BB962C8B-B14F-4D97-AF65-F5344CB8AC3E}">
        <p14:creationId xmlns:p14="http://schemas.microsoft.com/office/powerpoint/2010/main" val="428779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7" grpId="0" animBg="1"/>
      <p:bldP spid="18" grpId="0" animBg="1"/>
      <p:bldP spid="19" grpId="0" animBg="1"/>
      <p:bldP spid="20" grpId="0" animBg="1"/>
      <p:bldP spid="21" grpId="0" animBg="1"/>
      <p:bldP spid="22" grpId="0" animBg="1"/>
      <p:bldP spid="11" grpId="0" animBg="1"/>
      <p:bldP spid="12" grpId="0" animBg="1"/>
      <p:bldP spid="14"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17368" cy="707849"/>
          </a:xfrm>
        </p:spPr>
        <p:txBody>
          <a:bodyPr>
            <a:normAutofit/>
          </a:bodyPr>
          <a:lstStyle/>
          <a:p>
            <a:r>
              <a:rPr lang="en-GB" sz="3600" b="1" dirty="0" err="1">
                <a:solidFill>
                  <a:schemeClr val="bg1"/>
                </a:solidFill>
              </a:rPr>
              <a:t>Möglich</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unmöglich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8" name="Group 27">
            <a:extLst>
              <a:ext uri="{FF2B5EF4-FFF2-40B4-BE49-F238E27FC236}">
                <a16:creationId xmlns:a16="http://schemas.microsoft.com/office/drawing/2014/main" id="{7FFB29B8-081B-4A67-82C2-5DBC4C498BFF}"/>
              </a:ext>
            </a:extLst>
          </p:cNvPr>
          <p:cNvGrpSpPr/>
          <p:nvPr/>
        </p:nvGrpSpPr>
        <p:grpSpPr>
          <a:xfrm>
            <a:off x="-115050" y="1711498"/>
            <a:ext cx="12580622" cy="5029466"/>
            <a:chOff x="-115050" y="1711498"/>
            <a:chExt cx="12580622" cy="5029466"/>
          </a:xfrm>
        </p:grpSpPr>
        <p:pic>
          <p:nvPicPr>
            <p:cNvPr id="26" name="Picture 25" descr="A picture containing brick&#10;&#10;Description automatically generated">
              <a:extLst>
                <a:ext uri="{FF2B5EF4-FFF2-40B4-BE49-F238E27FC236}">
                  <a16:creationId xmlns:a16="http://schemas.microsoft.com/office/drawing/2014/main" id="{64DF39AC-DC23-46E3-A4EF-CC5B157DFB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7814" y="1711499"/>
              <a:ext cx="4857758" cy="5029465"/>
            </a:xfrm>
            <a:prstGeom prst="rect">
              <a:avLst/>
            </a:prstGeom>
          </p:spPr>
        </p:pic>
        <p:grpSp>
          <p:nvGrpSpPr>
            <p:cNvPr id="23" name="Group 22">
              <a:extLst>
                <a:ext uri="{FF2B5EF4-FFF2-40B4-BE49-F238E27FC236}">
                  <a16:creationId xmlns:a16="http://schemas.microsoft.com/office/drawing/2014/main" id="{CED3F04D-E9E6-44A3-ABB5-CA1C7298F0AA}"/>
                </a:ext>
              </a:extLst>
            </p:cNvPr>
            <p:cNvGrpSpPr/>
            <p:nvPr/>
          </p:nvGrpSpPr>
          <p:grpSpPr>
            <a:xfrm>
              <a:off x="-115050" y="1711498"/>
              <a:ext cx="10151743" cy="5029466"/>
              <a:chOff x="-115050" y="1711498"/>
              <a:chExt cx="10151743" cy="5029466"/>
            </a:xfrm>
          </p:grpSpPr>
          <p:pic>
            <p:nvPicPr>
              <p:cNvPr id="8194" name="Picture 2" descr="Shabby Paper, Block, Torn Leaf, Writing Block, Torn Off">
                <a:extLst>
                  <a:ext uri="{FF2B5EF4-FFF2-40B4-BE49-F238E27FC236}">
                    <a16:creationId xmlns:a16="http://schemas.microsoft.com/office/drawing/2014/main" id="{3CCE59D1-F743-43EF-8761-305756986F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050" y="1711498"/>
                <a:ext cx="5986462" cy="50294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picture containing brick&#10;&#10;Description automatically generated">
                <a:extLst>
                  <a:ext uri="{FF2B5EF4-FFF2-40B4-BE49-F238E27FC236}">
                    <a16:creationId xmlns:a16="http://schemas.microsoft.com/office/drawing/2014/main" id="{5E73443E-2966-499D-846D-ED7DCC5F98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8935" y="1711499"/>
                <a:ext cx="4857758" cy="5029465"/>
              </a:xfrm>
              <a:prstGeom prst="rect">
                <a:avLst/>
              </a:prstGeom>
            </p:spPr>
          </p:pic>
        </p:grpSp>
      </p:grpSp>
      <p:sp>
        <p:nvSpPr>
          <p:cNvPr id="24" name="TextBox 23">
            <a:extLst>
              <a:ext uri="{FF2B5EF4-FFF2-40B4-BE49-F238E27FC236}">
                <a16:creationId xmlns:a16="http://schemas.microsoft.com/office/drawing/2014/main" id="{06C4D993-780C-4621-B863-0BC8F7F3E436}"/>
              </a:ext>
            </a:extLst>
          </p:cNvPr>
          <p:cNvSpPr txBox="1"/>
          <p:nvPr/>
        </p:nvSpPr>
        <p:spPr>
          <a:xfrm>
            <a:off x="970751" y="2471413"/>
            <a:ext cx="10320548" cy="400110"/>
          </a:xfrm>
          <a:prstGeom prst="rect">
            <a:avLst/>
          </a:prstGeom>
          <a:noFill/>
        </p:spPr>
        <p:txBody>
          <a:bodyPr wrap="square" rtlCol="0">
            <a:spAutoFit/>
          </a:bodyPr>
          <a:lstStyle/>
          <a:p>
            <a:pPr algn="l"/>
            <a:r>
              <a:rPr lang="en-GB" sz="2000" dirty="0" err="1">
                <a:solidFill>
                  <a:schemeClr val="accent5">
                    <a:lumMod val="50000"/>
                  </a:schemeClr>
                </a:solidFill>
                <a:latin typeface="Courier New" panose="02070309020205020404" pitchFamily="49" charset="0"/>
                <a:cs typeface="Courier New" panose="02070309020205020404" pitchFamily="49" charset="0"/>
              </a:rPr>
              <a:t>Große</a:t>
            </a:r>
            <a:r>
              <a:rPr lang="en-GB" sz="2000" dirty="0">
                <a:solidFill>
                  <a:schemeClr val="accent5">
                    <a:lumMod val="50000"/>
                  </a:schemeClr>
                </a:solidFill>
                <a:latin typeface="Courier New" panose="02070309020205020404" pitchFamily="49" charset="0"/>
                <a:cs typeface="Courier New" panose="02070309020205020404" pitchFamily="49" charset="0"/>
              </a:rPr>
              <a:t> </a:t>
            </a:r>
            <a:r>
              <a:rPr lang="en-GB" sz="2000" dirty="0" err="1">
                <a:solidFill>
                  <a:schemeClr val="accent5">
                    <a:lumMod val="50000"/>
                  </a:schemeClr>
                </a:solidFill>
                <a:latin typeface="Courier New" panose="02070309020205020404" pitchFamily="49" charset="0"/>
                <a:cs typeface="Courier New" panose="02070309020205020404" pitchFamily="49" charset="0"/>
              </a:rPr>
              <a:t>Firmen</a:t>
            </a:r>
            <a:r>
              <a:rPr lang="en-GB" sz="2000" dirty="0">
                <a:solidFill>
                  <a:schemeClr val="accent5">
                    <a:lumMod val="50000"/>
                  </a:schemeClr>
                </a:solidFill>
                <a:latin typeface="Courier New" panose="02070309020205020404" pitchFamily="49" charset="0"/>
                <a:cs typeface="Courier New" panose="02070309020205020404" pitchFamily="49" charset="0"/>
              </a:rPr>
              <a:t> </a:t>
            </a:r>
            <a:r>
              <a:rPr lang="en-GB" sz="2000" dirty="0" err="1">
                <a:solidFill>
                  <a:schemeClr val="accent5">
                    <a:lumMod val="50000"/>
                  </a:schemeClr>
                </a:solidFill>
                <a:latin typeface="Courier New" panose="02070309020205020404" pitchFamily="49" charset="0"/>
                <a:cs typeface="Courier New" panose="02070309020205020404" pitchFamily="49" charset="0"/>
              </a:rPr>
              <a:t>sammeln</a:t>
            </a:r>
            <a:r>
              <a:rPr lang="en-GB" sz="2000" dirty="0">
                <a:solidFill>
                  <a:schemeClr val="accent5">
                    <a:lumMod val="50000"/>
                  </a:schemeClr>
                </a:solidFill>
                <a:latin typeface="Courier New" panose="02070309020205020404" pitchFamily="49" charset="0"/>
                <a:cs typeface="Courier New" panose="02070309020205020404" pitchFamily="49" charset="0"/>
              </a:rPr>
              <a:t>* </a:t>
            </a:r>
            <a:r>
              <a:rPr lang="en-GB" sz="2000" dirty="0" err="1">
                <a:solidFill>
                  <a:schemeClr val="accent5">
                    <a:lumMod val="50000"/>
                  </a:schemeClr>
                </a:solidFill>
                <a:latin typeface="Courier New" panose="02070309020205020404" pitchFamily="49" charset="0"/>
                <a:cs typeface="Courier New" panose="02070309020205020404" pitchFamily="49" charset="0"/>
              </a:rPr>
              <a:t>manchmal</a:t>
            </a:r>
            <a:r>
              <a:rPr lang="en-GB" sz="2000" dirty="0">
                <a:solidFill>
                  <a:schemeClr val="accent5">
                    <a:lumMod val="50000"/>
                  </a:schemeClr>
                </a:solidFill>
                <a:latin typeface="Courier New" panose="02070309020205020404" pitchFamily="49" charset="0"/>
                <a:cs typeface="Courier New" panose="02070309020205020404" pitchFamily="49" charset="0"/>
              </a:rPr>
              <a:t> </a:t>
            </a:r>
            <a:r>
              <a:rPr lang="en-GB" sz="2000" dirty="0" err="1">
                <a:solidFill>
                  <a:schemeClr val="accent5">
                    <a:lumMod val="50000"/>
                  </a:schemeClr>
                </a:solidFill>
                <a:latin typeface="Courier New" panose="02070309020205020404" pitchFamily="49" charset="0"/>
                <a:cs typeface="Courier New" panose="02070309020205020404" pitchFamily="49" charset="0"/>
              </a:rPr>
              <a:t>ohne</a:t>
            </a:r>
            <a:r>
              <a:rPr lang="en-GB" sz="2000" dirty="0">
                <a:solidFill>
                  <a:schemeClr val="accent5">
                    <a:lumMod val="50000"/>
                  </a:schemeClr>
                </a:solidFill>
                <a:latin typeface="Courier New" panose="02070309020205020404" pitchFamily="49" charset="0"/>
                <a:cs typeface="Courier New" panose="02070309020205020404" pitchFamily="49" charset="0"/>
              </a:rPr>
              <a:t> </a:t>
            </a:r>
            <a:r>
              <a:rPr lang="en-GB" sz="2000" dirty="0" err="1">
                <a:solidFill>
                  <a:schemeClr val="accent5">
                    <a:lumMod val="50000"/>
                  </a:schemeClr>
                </a:solidFill>
                <a:latin typeface="Courier New" panose="02070309020205020404" pitchFamily="49" charset="0"/>
                <a:cs typeface="Courier New" panose="02070309020205020404" pitchFamily="49" charset="0"/>
              </a:rPr>
              <a:t>Erlaubnis</a:t>
            </a:r>
            <a:r>
              <a:rPr lang="en-GB" sz="2000" dirty="0">
                <a:solidFill>
                  <a:schemeClr val="accent5">
                    <a:lumMod val="50000"/>
                  </a:schemeClr>
                </a:solidFill>
                <a:latin typeface="Courier New" panose="02070309020205020404" pitchFamily="49" charset="0"/>
                <a:cs typeface="Courier New" panose="02070309020205020404" pitchFamily="49" charset="0"/>
              </a:rPr>
              <a:t> </a:t>
            </a:r>
            <a:r>
              <a:rPr lang="en-GB" sz="2000" dirty="0" err="1">
                <a:solidFill>
                  <a:schemeClr val="accent5">
                    <a:lumMod val="50000"/>
                  </a:schemeClr>
                </a:solidFill>
                <a:latin typeface="Courier New" panose="02070309020205020404" pitchFamily="49" charset="0"/>
                <a:cs typeface="Courier New" panose="02070309020205020404" pitchFamily="49" charset="0"/>
              </a:rPr>
              <a:t>unsere</a:t>
            </a:r>
            <a:r>
              <a:rPr lang="en-GB" sz="2000" dirty="0">
                <a:solidFill>
                  <a:schemeClr val="accent5">
                    <a:lumMod val="50000"/>
                  </a:schemeClr>
                </a:solidFill>
                <a:latin typeface="Courier New" panose="02070309020205020404" pitchFamily="49" charset="0"/>
                <a:cs typeface="Courier New" panose="02070309020205020404" pitchFamily="49" charset="0"/>
              </a:rPr>
              <a:t> </a:t>
            </a:r>
            <a:r>
              <a:rPr lang="en-GB" sz="2000" dirty="0" err="1">
                <a:solidFill>
                  <a:schemeClr val="accent5">
                    <a:lumMod val="50000"/>
                  </a:schemeClr>
                </a:solidFill>
                <a:latin typeface="Courier New" panose="02070309020205020404" pitchFamily="49" charset="0"/>
                <a:cs typeface="Courier New" panose="02070309020205020404" pitchFamily="49" charset="0"/>
              </a:rPr>
              <a:t>Daten</a:t>
            </a:r>
            <a:r>
              <a:rPr lang="en-GB" sz="2000" dirty="0">
                <a:solidFill>
                  <a:schemeClr val="accent5">
                    <a:lumMod val="50000"/>
                  </a:schemeClr>
                </a:solidFill>
                <a:latin typeface="Courier New" panose="02070309020205020404" pitchFamily="49" charset="0"/>
                <a:cs typeface="Courier New" panose="02070309020205020404" pitchFamily="49" charset="0"/>
              </a:rPr>
              <a:t>.  </a:t>
            </a:r>
          </a:p>
        </p:txBody>
      </p:sp>
      <p:pic>
        <p:nvPicPr>
          <p:cNvPr id="7" name="Picture 6" descr="A person in a suit and tie&#10;&#10;Description automatically generated">
            <a:extLst>
              <a:ext uri="{FF2B5EF4-FFF2-40B4-BE49-F238E27FC236}">
                <a16:creationId xmlns:a16="http://schemas.microsoft.com/office/drawing/2014/main" id="{2A5E6ADD-5576-4CA7-8DC0-AC0A61E5FE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1989" y="3971842"/>
            <a:ext cx="1560011" cy="2428934"/>
          </a:xfrm>
          <a:prstGeom prst="rect">
            <a:avLst/>
          </a:prstGeom>
        </p:spPr>
      </p:pic>
      <p:sp>
        <p:nvSpPr>
          <p:cNvPr id="30" name="TextBox 29">
            <a:extLst>
              <a:ext uri="{FF2B5EF4-FFF2-40B4-BE49-F238E27FC236}">
                <a16:creationId xmlns:a16="http://schemas.microsoft.com/office/drawing/2014/main" id="{F10DC6B1-7BF3-439F-BD12-2789A082E78D}"/>
              </a:ext>
            </a:extLst>
          </p:cNvPr>
          <p:cNvSpPr txBox="1"/>
          <p:nvPr/>
        </p:nvSpPr>
        <p:spPr>
          <a:xfrm>
            <a:off x="970750" y="3103126"/>
            <a:ext cx="11221249" cy="400110"/>
          </a:xfrm>
          <a:prstGeom prst="rect">
            <a:avLst/>
          </a:prstGeom>
          <a:noFill/>
        </p:spPr>
        <p:txBody>
          <a:bodyPr wrap="square" rtlCol="0">
            <a:spAutoFit/>
          </a:bodyPr>
          <a:lstStyle/>
          <a:p>
            <a:pPr algn="l"/>
            <a:r>
              <a:rPr lang="de-DE" sz="2000" dirty="0">
                <a:solidFill>
                  <a:schemeClr val="accent5">
                    <a:lumMod val="50000"/>
                  </a:schemeClr>
                </a:solidFill>
                <a:latin typeface="Courier New" panose="02070309020205020404" pitchFamily="49" charset="0"/>
                <a:cs typeface="Courier New" panose="02070309020205020404" pitchFamily="49" charset="0"/>
              </a:rPr>
              <a:t>2011 haben Hacker Daten von Sony Online Entertainment gesammelt. </a:t>
            </a:r>
            <a:endParaRPr lang="en-GB" sz="2000" dirty="0">
              <a:solidFill>
                <a:schemeClr val="accent5">
                  <a:lumMod val="50000"/>
                </a:schemeClr>
              </a:solidFill>
              <a:latin typeface="Courier New" panose="02070309020205020404" pitchFamily="49" charset="0"/>
              <a:cs typeface="Courier New" panose="02070309020205020404" pitchFamily="49" charset="0"/>
            </a:endParaRPr>
          </a:p>
        </p:txBody>
      </p:sp>
      <p:sp>
        <p:nvSpPr>
          <p:cNvPr id="31" name="TextBox 30">
            <a:extLst>
              <a:ext uri="{FF2B5EF4-FFF2-40B4-BE49-F238E27FC236}">
                <a16:creationId xmlns:a16="http://schemas.microsoft.com/office/drawing/2014/main" id="{A01CEA87-4219-4544-8DC1-77DA89C7E1A1}"/>
              </a:ext>
            </a:extLst>
          </p:cNvPr>
          <p:cNvSpPr txBox="1"/>
          <p:nvPr/>
        </p:nvSpPr>
        <p:spPr>
          <a:xfrm>
            <a:off x="970750" y="3739760"/>
            <a:ext cx="10320548" cy="400110"/>
          </a:xfrm>
          <a:prstGeom prst="rect">
            <a:avLst/>
          </a:prstGeom>
          <a:noFill/>
        </p:spPr>
        <p:txBody>
          <a:bodyPr wrap="square" rtlCol="0">
            <a:spAutoFit/>
          </a:bodyPr>
          <a:lstStyle/>
          <a:p>
            <a:pPr algn="l"/>
            <a:r>
              <a:rPr lang="de-DE" sz="2000" dirty="0">
                <a:solidFill>
                  <a:schemeClr val="accent5">
                    <a:lumMod val="50000"/>
                  </a:schemeClr>
                </a:solidFill>
                <a:latin typeface="Courier New" panose="02070309020205020404" pitchFamily="49" charset="0"/>
                <a:cs typeface="Courier New" panose="02070309020205020404" pitchFamily="49" charset="0"/>
              </a:rPr>
              <a:t>Zwei Millionen Personen benutzen jeden Tag Facebook. </a:t>
            </a:r>
            <a:endParaRPr lang="en-GB" sz="2000" dirty="0">
              <a:solidFill>
                <a:schemeClr val="accent5">
                  <a:lumMod val="50000"/>
                </a:schemeClr>
              </a:solidFill>
              <a:latin typeface="Courier New" panose="02070309020205020404" pitchFamily="49" charset="0"/>
              <a:cs typeface="Courier New" panose="02070309020205020404" pitchFamily="49" charset="0"/>
            </a:endParaRPr>
          </a:p>
        </p:txBody>
      </p:sp>
      <p:sp>
        <p:nvSpPr>
          <p:cNvPr id="35" name="TextBox 34">
            <a:extLst>
              <a:ext uri="{FF2B5EF4-FFF2-40B4-BE49-F238E27FC236}">
                <a16:creationId xmlns:a16="http://schemas.microsoft.com/office/drawing/2014/main" id="{A38219A3-6A8E-40C4-B11F-078A2A19A174}"/>
              </a:ext>
            </a:extLst>
          </p:cNvPr>
          <p:cNvSpPr txBox="1"/>
          <p:nvPr/>
        </p:nvSpPr>
        <p:spPr>
          <a:xfrm>
            <a:off x="970751" y="4370701"/>
            <a:ext cx="10320548" cy="400110"/>
          </a:xfrm>
          <a:prstGeom prst="rect">
            <a:avLst/>
          </a:prstGeom>
          <a:noFill/>
        </p:spPr>
        <p:txBody>
          <a:bodyPr wrap="square" rtlCol="0">
            <a:spAutoFit/>
          </a:bodyPr>
          <a:lstStyle/>
          <a:p>
            <a:pPr algn="l"/>
            <a:r>
              <a:rPr lang="de-DE" sz="2000" dirty="0">
                <a:solidFill>
                  <a:schemeClr val="accent5">
                    <a:lumMod val="50000"/>
                  </a:schemeClr>
                </a:solidFill>
                <a:latin typeface="Courier New" panose="02070309020205020404" pitchFamily="49" charset="0"/>
                <a:cs typeface="Courier New" panose="02070309020205020404" pitchFamily="49" charset="0"/>
              </a:rPr>
              <a:t>2017 hat Facebook einen Profit von 16 Milliarden Dollar gemacht. </a:t>
            </a:r>
            <a:endParaRPr lang="en-GB" sz="2000" dirty="0">
              <a:solidFill>
                <a:schemeClr val="accent5">
                  <a:lumMod val="50000"/>
                </a:schemeClr>
              </a:solidFill>
              <a:latin typeface="Courier New" panose="02070309020205020404" pitchFamily="49" charset="0"/>
              <a:cs typeface="Courier New" panose="02070309020205020404" pitchFamily="49" charset="0"/>
            </a:endParaRPr>
          </a:p>
        </p:txBody>
      </p:sp>
      <p:sp>
        <p:nvSpPr>
          <p:cNvPr id="37" name="TextBox 36">
            <a:extLst>
              <a:ext uri="{FF2B5EF4-FFF2-40B4-BE49-F238E27FC236}">
                <a16:creationId xmlns:a16="http://schemas.microsoft.com/office/drawing/2014/main" id="{72B6FADB-49CA-4528-865E-A4C868B0772C}"/>
              </a:ext>
            </a:extLst>
          </p:cNvPr>
          <p:cNvSpPr txBox="1"/>
          <p:nvPr/>
        </p:nvSpPr>
        <p:spPr>
          <a:xfrm>
            <a:off x="935726" y="4986254"/>
            <a:ext cx="10320548" cy="400110"/>
          </a:xfrm>
          <a:prstGeom prst="rect">
            <a:avLst/>
          </a:prstGeom>
          <a:noFill/>
        </p:spPr>
        <p:txBody>
          <a:bodyPr wrap="square" rtlCol="0">
            <a:spAutoFit/>
          </a:bodyPr>
          <a:lstStyle/>
          <a:p>
            <a:pPr algn="l"/>
            <a:r>
              <a:rPr lang="de-DE" sz="2000" dirty="0">
                <a:solidFill>
                  <a:schemeClr val="accent5">
                    <a:lumMod val="50000"/>
                  </a:schemeClr>
                </a:solidFill>
                <a:latin typeface="Courier New" panose="02070309020205020404" pitchFamily="49" charset="0"/>
                <a:cs typeface="Courier New" panose="02070309020205020404" pitchFamily="49" charset="0"/>
              </a:rPr>
              <a:t>Facebook schützt immer unsere persönlichen Daten.  </a:t>
            </a:r>
            <a:endParaRPr lang="en-GB" sz="2000" dirty="0">
              <a:solidFill>
                <a:schemeClr val="accent5">
                  <a:lumMod val="50000"/>
                </a:schemeClr>
              </a:solidFill>
              <a:latin typeface="Courier New" panose="02070309020205020404" pitchFamily="49" charset="0"/>
              <a:cs typeface="Courier New" panose="02070309020205020404" pitchFamily="49" charset="0"/>
            </a:endParaRPr>
          </a:p>
        </p:txBody>
      </p:sp>
      <p:sp>
        <p:nvSpPr>
          <p:cNvPr id="39" name="TextBox 38">
            <a:extLst>
              <a:ext uri="{FF2B5EF4-FFF2-40B4-BE49-F238E27FC236}">
                <a16:creationId xmlns:a16="http://schemas.microsoft.com/office/drawing/2014/main" id="{74250099-ABBD-4D12-9483-25A26C983445}"/>
              </a:ext>
            </a:extLst>
          </p:cNvPr>
          <p:cNvSpPr txBox="1"/>
          <p:nvPr/>
        </p:nvSpPr>
        <p:spPr>
          <a:xfrm>
            <a:off x="935726" y="5601807"/>
            <a:ext cx="10320548" cy="400110"/>
          </a:xfrm>
          <a:prstGeom prst="rect">
            <a:avLst/>
          </a:prstGeom>
          <a:noFill/>
        </p:spPr>
        <p:txBody>
          <a:bodyPr wrap="square" rtlCol="0">
            <a:spAutoFit/>
          </a:bodyPr>
          <a:lstStyle/>
          <a:p>
            <a:pPr algn="l"/>
            <a:r>
              <a:rPr lang="de-DE" sz="2000" dirty="0">
                <a:solidFill>
                  <a:schemeClr val="accent5">
                    <a:lumMod val="50000"/>
                  </a:schemeClr>
                </a:solidFill>
                <a:latin typeface="Courier New" panose="02070309020205020404" pitchFamily="49" charset="0"/>
                <a:cs typeface="Courier New" panose="02070309020205020404" pitchFamily="49" charset="0"/>
              </a:rPr>
              <a:t>Viele User haben dieses Jahr ihre Facebook-Seiten gelöscht.</a:t>
            </a:r>
            <a:endParaRPr lang="en-GB" sz="2000" dirty="0">
              <a:solidFill>
                <a:schemeClr val="accent5">
                  <a:lumMod val="50000"/>
                </a:schemeClr>
              </a:solidFill>
              <a:latin typeface="Courier New" panose="02070309020205020404" pitchFamily="49" charset="0"/>
              <a:cs typeface="Courier New" panose="02070309020205020404" pitchFamily="49" charset="0"/>
            </a:endParaRPr>
          </a:p>
        </p:txBody>
      </p:sp>
      <p:sp>
        <p:nvSpPr>
          <p:cNvPr id="43" name="Speech Bubble: Oval 42">
            <a:extLst>
              <a:ext uri="{FF2B5EF4-FFF2-40B4-BE49-F238E27FC236}">
                <a16:creationId xmlns:a16="http://schemas.microsoft.com/office/drawing/2014/main" id="{4F1D71F7-7E87-43FB-8312-18BD93633EBD}"/>
              </a:ext>
            </a:extLst>
          </p:cNvPr>
          <p:cNvSpPr/>
          <p:nvPr/>
        </p:nvSpPr>
        <p:spPr>
          <a:xfrm>
            <a:off x="7770251" y="2296272"/>
            <a:ext cx="3366034" cy="1858986"/>
          </a:xfrm>
          <a:prstGeom prst="wedgeEllipseCallout">
            <a:avLst>
              <a:gd name="adj1" fmla="val 34108"/>
              <a:gd name="adj2" fmla="val 58131"/>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Ich </a:t>
            </a:r>
            <a:r>
              <a:rPr lang="en-GB" sz="2000" dirty="0" err="1"/>
              <a:t>brauche</a:t>
            </a:r>
            <a:r>
              <a:rPr lang="en-GB" sz="2000" dirty="0"/>
              <a:t> </a:t>
            </a:r>
            <a:r>
              <a:rPr lang="en-GB" sz="2000" dirty="0" err="1"/>
              <a:t>mehr</a:t>
            </a:r>
            <a:r>
              <a:rPr lang="en-GB" sz="2000" dirty="0"/>
              <a:t> Information. Was </a:t>
            </a:r>
            <a:r>
              <a:rPr lang="en-GB" sz="2000" dirty="0" err="1"/>
              <a:t>steht</a:t>
            </a:r>
            <a:r>
              <a:rPr lang="en-GB" sz="2000" dirty="0"/>
              <a:t> in der Zeitung? </a:t>
            </a:r>
            <a:endParaRPr lang="fr-FR" sz="2000" dirty="0"/>
          </a:p>
        </p:txBody>
      </p:sp>
      <p:sp>
        <p:nvSpPr>
          <p:cNvPr id="6" name="TextBox 5">
            <a:extLst>
              <a:ext uri="{FF2B5EF4-FFF2-40B4-BE49-F238E27FC236}">
                <a16:creationId xmlns:a16="http://schemas.microsoft.com/office/drawing/2014/main" id="{7B2326E1-A87B-2D46-8B7D-5F8E8817AFDA}"/>
              </a:ext>
            </a:extLst>
          </p:cNvPr>
          <p:cNvSpPr txBox="1"/>
          <p:nvPr/>
        </p:nvSpPr>
        <p:spPr>
          <a:xfrm>
            <a:off x="179999" y="1296000"/>
            <a:ext cx="1206915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Katrin is examining evidence for a case involving two well-known companies.</a:t>
            </a:r>
          </a:p>
          <a:p>
            <a:pPr lvl="0"/>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Meinung</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lang="en-US" sz="2200" dirty="0">
                <a:solidFill>
                  <a:srgbClr val="4472C4">
                    <a:lumMod val="50000"/>
                  </a:srgbClr>
                </a:solidFill>
              </a:rPr>
              <a:t>Information </a:t>
            </a:r>
            <a:r>
              <a:rPr lang="en-US" sz="2200" dirty="0" err="1">
                <a:solidFill>
                  <a:srgbClr val="4472C4">
                    <a:lumMod val="50000"/>
                  </a:srgbClr>
                </a:solidFill>
              </a:rPr>
              <a:t>möglich</a:t>
            </a:r>
            <a:r>
              <a:rPr lang="en-US" sz="2200" dirty="0">
                <a:solidFill>
                  <a:srgbClr val="4472C4">
                    <a:lumMod val="50000"/>
                  </a:srgbClr>
                </a:solidFill>
              </a:rPr>
              <a:t> </a:t>
            </a:r>
            <a:r>
              <a:rPr lang="en-US" sz="2200" dirty="0" err="1">
                <a:solidFill>
                  <a:srgbClr val="4472C4">
                    <a:lumMod val="50000"/>
                  </a:srgbClr>
                </a:solidFill>
              </a:rPr>
              <a:t>oder</a:t>
            </a:r>
            <a:r>
              <a:rPr lang="en-US" sz="2200" dirty="0">
                <a:solidFill>
                  <a:srgbClr val="4472C4">
                    <a:lumMod val="50000"/>
                  </a:srgbClr>
                </a:solidFill>
              </a:rPr>
              <a:t> </a:t>
            </a:r>
            <a:r>
              <a:rPr lang="en-US" sz="2200" dirty="0" err="1">
                <a:solidFill>
                  <a:srgbClr val="4472C4">
                    <a:lumMod val="50000"/>
                  </a:srgbClr>
                </a:solidFill>
              </a:rPr>
              <a:t>unmöglich</a:t>
            </a:r>
            <a:r>
              <a:rPr lang="en-US" sz="2200" dirty="0">
                <a:solidFill>
                  <a:srgbClr val="4472C4">
                    <a:lumMod val="50000"/>
                  </a:srgbClr>
                </a:solidFill>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F40FB6DE-8FDA-4DB3-BC65-D11003FEE22A}"/>
              </a:ext>
            </a:extLst>
          </p:cNvPr>
          <p:cNvSpPr txBox="1"/>
          <p:nvPr/>
        </p:nvSpPr>
        <p:spPr>
          <a:xfrm>
            <a:off x="7333367" y="246244"/>
            <a:ext cx="2959435" cy="707886"/>
          </a:xfrm>
          <a:prstGeom prst="rect">
            <a:avLst/>
          </a:prstGeom>
          <a:solidFill>
            <a:srgbClr val="115076"/>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chemeClr val="bg1"/>
                </a:solidFill>
                <a:effectLst/>
                <a:uLnTx/>
                <a:uFillTx/>
                <a:latin typeface="Century Gothic" panose="020F0302020204030204"/>
                <a:ea typeface="+mn-ea"/>
                <a:cs typeface="+mn-cs"/>
              </a:rPr>
              <a:t>sammeln</a:t>
            </a: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 = to collect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a:t>
            </a:r>
            <a:r>
              <a:rPr kumimoji="0" lang="de-DE" sz="2000" b="0" i="0" u="none" strike="noStrike" kern="1200" cap="none" spc="0" normalizeH="0" baseline="0" noProof="0" dirty="0">
                <a:ln>
                  <a:noFill/>
                </a:ln>
                <a:solidFill>
                  <a:schemeClr val="bg1"/>
                </a:solidFill>
                <a:effectLst/>
                <a:uLnTx/>
                <a:uFillTx/>
                <a:latin typeface="Century Gothic" panose="020F0302020204030204"/>
                <a:ea typeface="+mn-ea"/>
                <a:cs typeface="+mn-cs"/>
              </a:rPr>
              <a:t>löschen</a:t>
            </a: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 = to delete</a:t>
            </a:r>
          </a:p>
        </p:txBody>
      </p:sp>
    </p:spTree>
    <p:extLst>
      <p:ext uri="{BB962C8B-B14F-4D97-AF65-F5344CB8AC3E}">
        <p14:creationId xmlns:p14="http://schemas.microsoft.com/office/powerpoint/2010/main" val="228755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6369269" cy="707849"/>
          </a:xfrm>
        </p:spPr>
        <p:txBody>
          <a:bodyPr>
            <a:normAutofit/>
          </a:bodyPr>
          <a:lstStyle/>
          <a:p>
            <a:r>
              <a:rPr lang="en-GB" sz="3600" b="1" dirty="0" err="1">
                <a:solidFill>
                  <a:prstClr val="white"/>
                </a:solidFill>
              </a:rPr>
              <a:t>Zeitungsartikel</a:t>
            </a:r>
            <a:r>
              <a:rPr lang="en-GB" sz="3600" b="1" dirty="0">
                <a:solidFill>
                  <a:prstClr val="white"/>
                </a:solidFill>
              </a:rPr>
              <a:t> 2</a:t>
            </a:r>
            <a:endParaRPr lang="en-GB" sz="27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D301A9F2-CDFE-4342-A054-E3D1A070A6FD}"/>
              </a:ext>
            </a:extLst>
          </p:cNvPr>
          <p:cNvSpPr/>
          <p:nvPr/>
        </p:nvSpPr>
        <p:spPr>
          <a:xfrm>
            <a:off x="178182" y="1259804"/>
            <a:ext cx="11656552" cy="4969519"/>
          </a:xfrm>
          <a:prstGeom prst="rect">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5E0A2EE7-9EBF-4887-A8FC-BCDEFC94D1D6}"/>
              </a:ext>
            </a:extLst>
          </p:cNvPr>
          <p:cNvSpPr txBox="1"/>
          <p:nvPr/>
        </p:nvSpPr>
        <p:spPr>
          <a:xfrm>
            <a:off x="8088412" y="2376558"/>
            <a:ext cx="3781246" cy="372711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Kritik, weil es persönliche Daten nicht schützt. Laut Quellen* hat eine Analysefirma dieses Jahr die Daten von 87 Millionen Facebook-Usern gesammelt. Wenige User haben aber ihre Facebook-Seiten gelöscht.</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3F533B1E-58C3-4A9F-BD00-83239F62D8FC}"/>
              </a:ext>
            </a:extLst>
          </p:cNvPr>
          <p:cNvSpPr txBox="1"/>
          <p:nvPr/>
        </p:nvSpPr>
        <p:spPr>
          <a:xfrm>
            <a:off x="267724" y="2376000"/>
            <a:ext cx="4288893" cy="372711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Manche Unternehmen sammeln* persönliche Daten, ohne dass die User es wissen. Andere Firmen schützen ihre Daten nicht richtig. 2011 haben Hacker 100 Millionen persönliche Daten wie Namen, Alter und Passwörter von der Firma Sony Online </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47A3B3E5-88AE-4588-85B3-A1D115676457}"/>
              </a:ext>
            </a:extLst>
          </p:cNvPr>
          <p:cNvSpPr txBox="1"/>
          <p:nvPr/>
        </p:nvSpPr>
        <p:spPr>
          <a:xfrm>
            <a:off x="4556617" y="2376558"/>
            <a:ext cx="3531795" cy="372832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Entertainment gesammelt.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Zwei Milliarden Menschen benutzen jeden Tag Facebook. 2017 hat die Firma einen Gewinn von 16 Milliarden Dollar gemacht. Aber Facebook steht oft in </a:t>
            </a: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80D4BB8D-C2F1-4A56-B0C7-CE962826FF9E}"/>
              </a:ext>
            </a:extLst>
          </p:cNvPr>
          <p:cNvSpPr txBox="1"/>
          <p:nvPr/>
        </p:nvSpPr>
        <p:spPr>
          <a:xfrm>
            <a:off x="178182" y="1852437"/>
            <a:ext cx="118356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13.4.2018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16.36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4 Min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Autorinnen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Anne Schwedt, Anna-Lena Weber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F0E790AF-9FC2-4F79-8272-7985EABDE5A1}"/>
              </a:ext>
            </a:extLst>
          </p:cNvPr>
          <p:cNvSpPr txBox="1"/>
          <p:nvPr/>
        </p:nvSpPr>
        <p:spPr>
          <a:xfrm>
            <a:off x="213828" y="1282297"/>
            <a:ext cx="118272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Daten-Skandal</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Internet!</a:t>
            </a:r>
          </a:p>
        </p:txBody>
      </p:sp>
      <p:pic>
        <p:nvPicPr>
          <p:cNvPr id="4100" name="Picture 4" descr="Facebook, Logo, Social Network, Network">
            <a:extLst>
              <a:ext uri="{FF2B5EF4-FFF2-40B4-BE49-F238E27FC236}">
                <a16:creationId xmlns:a16="http://schemas.microsoft.com/office/drawing/2014/main" id="{B30A2531-9D15-4AE6-A1A1-7AEF8BF505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94498" y="1044379"/>
            <a:ext cx="927670" cy="9276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0ED84C-D001-4D89-BFE6-0F2B24B174DA}"/>
              </a:ext>
            </a:extLst>
          </p:cNvPr>
          <p:cNvSpPr txBox="1"/>
          <p:nvPr/>
        </p:nvSpPr>
        <p:spPr>
          <a:xfrm>
            <a:off x="7385434" y="128712"/>
            <a:ext cx="2959435" cy="1015663"/>
          </a:xfrm>
          <a:prstGeom prst="rect">
            <a:avLst/>
          </a:prstGeom>
          <a:solidFill>
            <a:srgbClr val="115076"/>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chemeClr val="bg1"/>
                </a:solidFill>
                <a:effectLst/>
                <a:uLnTx/>
                <a:uFillTx/>
                <a:latin typeface="Century Gothic" panose="020F0302020204030204"/>
                <a:ea typeface="+mn-ea"/>
                <a:cs typeface="+mn-cs"/>
              </a:rPr>
              <a:t>sammeln</a:t>
            </a: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 = to collect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a:t>
            </a:r>
            <a:r>
              <a:rPr kumimoji="0" lang="de-DE" sz="2000" b="0" i="0" u="none" strike="noStrike" kern="1200" cap="none" spc="0" normalizeH="0" baseline="0" noProof="0" dirty="0">
                <a:ln>
                  <a:noFill/>
                </a:ln>
                <a:solidFill>
                  <a:schemeClr val="bg1"/>
                </a:solidFill>
                <a:effectLst/>
                <a:uLnTx/>
                <a:uFillTx/>
                <a:latin typeface="Century Gothic" panose="020F0302020204030204"/>
                <a:ea typeface="+mn-ea"/>
                <a:cs typeface="+mn-cs"/>
              </a:rPr>
              <a:t>löschen</a:t>
            </a: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 = to delete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latin typeface="Century Gothic" panose="020F0302020204030204"/>
              </a:rPr>
              <a:t>*die Quelle = source</a:t>
            </a:r>
            <a:endPar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84656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FFB29B8-081B-4A67-82C2-5DBC4C498BFF}"/>
              </a:ext>
            </a:extLst>
          </p:cNvPr>
          <p:cNvGrpSpPr/>
          <p:nvPr/>
        </p:nvGrpSpPr>
        <p:grpSpPr>
          <a:xfrm>
            <a:off x="-115050" y="1711498"/>
            <a:ext cx="12580622" cy="5029466"/>
            <a:chOff x="-115050" y="1711498"/>
            <a:chExt cx="12580622" cy="5029466"/>
          </a:xfrm>
        </p:grpSpPr>
        <p:pic>
          <p:nvPicPr>
            <p:cNvPr id="26" name="Picture 25" descr="A picture containing brick&#10;&#10;Description automatically generated">
              <a:extLst>
                <a:ext uri="{FF2B5EF4-FFF2-40B4-BE49-F238E27FC236}">
                  <a16:creationId xmlns:a16="http://schemas.microsoft.com/office/drawing/2014/main" id="{64DF39AC-DC23-46E3-A4EF-CC5B157DFB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7814" y="1711499"/>
              <a:ext cx="4857758" cy="5029465"/>
            </a:xfrm>
            <a:prstGeom prst="rect">
              <a:avLst/>
            </a:prstGeom>
          </p:spPr>
        </p:pic>
        <p:grpSp>
          <p:nvGrpSpPr>
            <p:cNvPr id="23" name="Group 22">
              <a:extLst>
                <a:ext uri="{FF2B5EF4-FFF2-40B4-BE49-F238E27FC236}">
                  <a16:creationId xmlns:a16="http://schemas.microsoft.com/office/drawing/2014/main" id="{CED3F04D-E9E6-44A3-ABB5-CA1C7298F0AA}"/>
                </a:ext>
              </a:extLst>
            </p:cNvPr>
            <p:cNvGrpSpPr/>
            <p:nvPr/>
          </p:nvGrpSpPr>
          <p:grpSpPr>
            <a:xfrm>
              <a:off x="-115050" y="1711498"/>
              <a:ext cx="10151743" cy="5029466"/>
              <a:chOff x="-115050" y="1711498"/>
              <a:chExt cx="10151743" cy="5029466"/>
            </a:xfrm>
          </p:grpSpPr>
          <p:pic>
            <p:nvPicPr>
              <p:cNvPr id="8194" name="Picture 2" descr="Shabby Paper, Block, Torn Leaf, Writing Block, Torn Off">
                <a:extLst>
                  <a:ext uri="{FF2B5EF4-FFF2-40B4-BE49-F238E27FC236}">
                    <a16:creationId xmlns:a16="http://schemas.microsoft.com/office/drawing/2014/main" id="{3CCE59D1-F743-43EF-8761-305756986F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50" y="1711498"/>
                <a:ext cx="5986462" cy="50294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picture containing brick&#10;&#10;Description automatically generated">
                <a:extLst>
                  <a:ext uri="{FF2B5EF4-FFF2-40B4-BE49-F238E27FC236}">
                    <a16:creationId xmlns:a16="http://schemas.microsoft.com/office/drawing/2014/main" id="{5E73443E-2966-499D-846D-ED7DCC5F98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8935" y="1711499"/>
                <a:ext cx="4857758" cy="5029465"/>
              </a:xfrm>
              <a:prstGeom prst="rect">
                <a:avLst/>
              </a:prstGeom>
            </p:spPr>
          </p:pic>
        </p:grpSp>
      </p:grpSp>
      <p:sp>
        <p:nvSpPr>
          <p:cNvPr id="39" name="TextBox 38">
            <a:extLst>
              <a:ext uri="{FF2B5EF4-FFF2-40B4-BE49-F238E27FC236}">
                <a16:creationId xmlns:a16="http://schemas.microsoft.com/office/drawing/2014/main" id="{74250099-ABBD-4D12-9483-25A26C983445}"/>
              </a:ext>
            </a:extLst>
          </p:cNvPr>
          <p:cNvSpPr txBox="1"/>
          <p:nvPr/>
        </p:nvSpPr>
        <p:spPr>
          <a:xfrm>
            <a:off x="935726" y="5601807"/>
            <a:ext cx="103205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Viele User haben dieses Jahr ihre Facebook-Seiten gelöscht.</a:t>
            </a:r>
            <a:endParaRPr kumimoji="0" lang="en-GB"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p:txBody>
      </p:sp>
      <p:sp>
        <p:nvSpPr>
          <p:cNvPr id="37" name="TextBox 36">
            <a:extLst>
              <a:ext uri="{FF2B5EF4-FFF2-40B4-BE49-F238E27FC236}">
                <a16:creationId xmlns:a16="http://schemas.microsoft.com/office/drawing/2014/main" id="{72B6FADB-49CA-4528-865E-A4C868B0772C}"/>
              </a:ext>
            </a:extLst>
          </p:cNvPr>
          <p:cNvSpPr txBox="1"/>
          <p:nvPr/>
        </p:nvSpPr>
        <p:spPr>
          <a:xfrm>
            <a:off x="935726" y="4986254"/>
            <a:ext cx="103205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Facebook schützt immer unsere persönlichen Daten.  </a:t>
            </a:r>
            <a:endParaRPr kumimoji="0" lang="en-GB"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p:txBody>
      </p:sp>
      <p:sp>
        <p:nvSpPr>
          <p:cNvPr id="31" name="TextBox 30">
            <a:extLst>
              <a:ext uri="{FF2B5EF4-FFF2-40B4-BE49-F238E27FC236}">
                <a16:creationId xmlns:a16="http://schemas.microsoft.com/office/drawing/2014/main" id="{A01CEA87-4219-4544-8DC1-77DA89C7E1A1}"/>
              </a:ext>
            </a:extLst>
          </p:cNvPr>
          <p:cNvSpPr txBox="1"/>
          <p:nvPr/>
        </p:nvSpPr>
        <p:spPr>
          <a:xfrm>
            <a:off x="970750" y="3739760"/>
            <a:ext cx="103205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Zwei Millionen Personen benutzen jeden Tag Facebook. </a:t>
            </a:r>
            <a:endParaRPr kumimoji="0" lang="en-GB"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p:txBody>
      </p:sp>
      <p:sp>
        <p:nvSpPr>
          <p:cNvPr id="18" name="TextBox 17">
            <a:extLst>
              <a:ext uri="{FF2B5EF4-FFF2-40B4-BE49-F238E27FC236}">
                <a16:creationId xmlns:a16="http://schemas.microsoft.com/office/drawing/2014/main" id="{D335A460-36CB-443B-BCD2-F15CC98B2430}"/>
              </a:ext>
            </a:extLst>
          </p:cNvPr>
          <p:cNvSpPr txBox="1"/>
          <p:nvPr/>
        </p:nvSpPr>
        <p:spPr>
          <a:xfrm>
            <a:off x="936000" y="5601600"/>
            <a:ext cx="103205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Wenige</a:t>
            </a:r>
            <a:r>
              <a:rPr kumimoji="0" lang="de-DE"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User haben dieses Jahr ihre Facebook-Seiten gelöscht.</a:t>
            </a:r>
            <a:endParaRPr kumimoji="0" lang="en-GB"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p:txBody>
      </p:sp>
      <p:sp>
        <p:nvSpPr>
          <p:cNvPr id="17" name="TextBox 16">
            <a:extLst>
              <a:ext uri="{FF2B5EF4-FFF2-40B4-BE49-F238E27FC236}">
                <a16:creationId xmlns:a16="http://schemas.microsoft.com/office/drawing/2014/main" id="{49D9FA3D-74CF-419F-A19E-D59907119077}"/>
              </a:ext>
            </a:extLst>
          </p:cNvPr>
          <p:cNvSpPr txBox="1"/>
          <p:nvPr/>
        </p:nvSpPr>
        <p:spPr>
          <a:xfrm>
            <a:off x="935726" y="5001332"/>
            <a:ext cx="103205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Facebook schützt </a:t>
            </a:r>
            <a:r>
              <a:rPr kumimoji="0" lang="de-DE" sz="2000" b="1"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nicht</a:t>
            </a:r>
            <a:r>
              <a:rPr kumimoji="0" lang="de-DE"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unsere persönlichen Daten.  </a:t>
            </a:r>
            <a:endParaRPr kumimoji="0" lang="en-GB"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p:txBody>
      </p:sp>
      <p:sp>
        <p:nvSpPr>
          <p:cNvPr id="15" name="TextBox 14">
            <a:extLst>
              <a:ext uri="{FF2B5EF4-FFF2-40B4-BE49-F238E27FC236}">
                <a16:creationId xmlns:a16="http://schemas.microsoft.com/office/drawing/2014/main" id="{B6C8FB05-1A31-4923-85DA-FB43CA42D2C4}"/>
              </a:ext>
            </a:extLst>
          </p:cNvPr>
          <p:cNvSpPr txBox="1"/>
          <p:nvPr/>
        </p:nvSpPr>
        <p:spPr>
          <a:xfrm>
            <a:off x="972000" y="3740400"/>
            <a:ext cx="103205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Zwei </a:t>
            </a:r>
            <a:r>
              <a:rPr kumimoji="0" lang="de-DE" sz="2000" b="1"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Milliarden</a:t>
            </a:r>
            <a:r>
              <a:rPr kumimoji="0" lang="de-DE"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Personen benutzen jeden Tag Facebook. </a:t>
            </a:r>
            <a:endParaRPr kumimoji="0" lang="en-GB"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17368" cy="707849"/>
          </a:xfrm>
        </p:spPr>
        <p:txBody>
          <a:bodyPr>
            <a:normAutofit/>
          </a:bodyPr>
          <a:lstStyle/>
          <a:p>
            <a:r>
              <a:rPr lang="en-GB" sz="3600" b="1" dirty="0" err="1">
                <a:solidFill>
                  <a:schemeClr val="bg1"/>
                </a:solidFill>
              </a:rPr>
              <a:t>Gleich</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anders</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79999" y="1296000"/>
            <a:ext cx="1201199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Informationen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gleich</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wie</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in der Zeitung</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gleich</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lvl="0"/>
            <a:r>
              <a:rPr lang="en-US" sz="2200" dirty="0">
                <a:solidFill>
                  <a:srgbClr val="4472C4">
                    <a:lumMod val="50000"/>
                  </a:srgbClr>
                </a:solidFill>
              </a:rPr>
              <a:t>Wie </a:t>
            </a:r>
            <a:r>
              <a:rPr lang="en-US" sz="2200" dirty="0" err="1">
                <a:solidFill>
                  <a:srgbClr val="4472C4">
                    <a:lumMod val="50000"/>
                  </a:srgbClr>
                </a:solidFill>
              </a:rPr>
              <a:t>heißt</a:t>
            </a:r>
            <a:r>
              <a:rPr lang="en-US" sz="2200" dirty="0">
                <a:solidFill>
                  <a:srgbClr val="4472C4">
                    <a:lumMod val="50000"/>
                  </a:srgbClr>
                </a:solidFill>
              </a:rPr>
              <a:t> das </a:t>
            </a:r>
            <a:r>
              <a:rPr lang="en-US" sz="2200" dirty="0" err="1">
                <a:solidFill>
                  <a:srgbClr val="4472C4">
                    <a:lumMod val="50000"/>
                  </a:srgbClr>
                </a:solidFill>
              </a:rPr>
              <a:t>richtig</a:t>
            </a:r>
            <a:r>
              <a:rPr lang="en-US" sz="2200" dirty="0">
                <a:solidFill>
                  <a:srgbClr val="4472C4">
                    <a:lumMod val="50000"/>
                  </a:srgbClr>
                </a:solidFill>
              </a:rPr>
              <a:t>, </a:t>
            </a:r>
            <a:r>
              <a:rPr lang="en-US" sz="2200" dirty="0" err="1">
                <a:solidFill>
                  <a:srgbClr val="4472C4">
                    <a:lumMod val="50000"/>
                  </a:srgbClr>
                </a:solidFill>
              </a:rPr>
              <a:t>laut</a:t>
            </a:r>
            <a:r>
              <a:rPr lang="en-US" sz="2200" dirty="0">
                <a:solidFill>
                  <a:srgbClr val="4472C4">
                    <a:lumMod val="50000"/>
                  </a:srgbClr>
                </a:solidFill>
              </a:rPr>
              <a:t> der Zeitung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4" name="TextBox 23">
            <a:extLst>
              <a:ext uri="{FF2B5EF4-FFF2-40B4-BE49-F238E27FC236}">
                <a16:creationId xmlns:a16="http://schemas.microsoft.com/office/drawing/2014/main" id="{06C4D993-780C-4621-B863-0BC8F7F3E436}"/>
              </a:ext>
            </a:extLst>
          </p:cNvPr>
          <p:cNvSpPr txBox="1"/>
          <p:nvPr/>
        </p:nvSpPr>
        <p:spPr>
          <a:xfrm>
            <a:off x="970751" y="2471413"/>
            <a:ext cx="103205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Große</a:t>
            </a:r>
            <a:r>
              <a:rPr kumimoji="0" lang="en-GB"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r>
              <a:rPr kumimoji="0" lang="en-GB" sz="20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Firmen</a:t>
            </a:r>
            <a:r>
              <a:rPr kumimoji="0" lang="en-GB"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r>
              <a:rPr kumimoji="0" lang="en-GB" sz="20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sammeln</a:t>
            </a:r>
            <a:r>
              <a:rPr kumimoji="0" lang="en-GB"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r>
              <a:rPr kumimoji="0" lang="en-GB" sz="20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manchmal</a:t>
            </a:r>
            <a:r>
              <a:rPr kumimoji="0" lang="en-GB"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r>
              <a:rPr kumimoji="0" lang="en-GB" sz="20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ohne</a:t>
            </a:r>
            <a:r>
              <a:rPr kumimoji="0" lang="en-GB"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r>
              <a:rPr kumimoji="0" lang="en-GB" sz="20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Erlaubnis</a:t>
            </a:r>
            <a:r>
              <a:rPr kumimoji="0" lang="en-GB"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r>
              <a:rPr kumimoji="0" lang="en-GB" sz="20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unsere</a:t>
            </a:r>
            <a:r>
              <a:rPr kumimoji="0" lang="en-GB"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r>
              <a:rPr kumimoji="0" lang="en-GB" sz="20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Daten</a:t>
            </a:r>
            <a:r>
              <a:rPr kumimoji="0" lang="en-GB"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p>
        </p:txBody>
      </p:sp>
      <p:pic>
        <p:nvPicPr>
          <p:cNvPr id="7" name="Picture 6" descr="A person in a suit and tie&#10;&#10;Description automatically generated">
            <a:extLst>
              <a:ext uri="{FF2B5EF4-FFF2-40B4-BE49-F238E27FC236}">
                <a16:creationId xmlns:a16="http://schemas.microsoft.com/office/drawing/2014/main" id="{2A5E6ADD-5576-4CA7-8DC0-AC0A61E5FE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1989" y="3971842"/>
            <a:ext cx="1560011" cy="2428934"/>
          </a:xfrm>
          <a:prstGeom prst="rect">
            <a:avLst/>
          </a:prstGeom>
        </p:spPr>
      </p:pic>
      <p:sp>
        <p:nvSpPr>
          <p:cNvPr id="30" name="TextBox 29">
            <a:extLst>
              <a:ext uri="{FF2B5EF4-FFF2-40B4-BE49-F238E27FC236}">
                <a16:creationId xmlns:a16="http://schemas.microsoft.com/office/drawing/2014/main" id="{F10DC6B1-7BF3-439F-BD12-2789A082E78D}"/>
              </a:ext>
            </a:extLst>
          </p:cNvPr>
          <p:cNvSpPr txBox="1"/>
          <p:nvPr/>
        </p:nvSpPr>
        <p:spPr>
          <a:xfrm>
            <a:off x="970750" y="3103126"/>
            <a:ext cx="112212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2011 haben Hacker Daten von Sony Online Entertainment gesammelt. </a:t>
            </a:r>
            <a:endParaRPr kumimoji="0" lang="en-GB"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p:txBody>
      </p:sp>
      <p:sp>
        <p:nvSpPr>
          <p:cNvPr id="35" name="TextBox 34">
            <a:extLst>
              <a:ext uri="{FF2B5EF4-FFF2-40B4-BE49-F238E27FC236}">
                <a16:creationId xmlns:a16="http://schemas.microsoft.com/office/drawing/2014/main" id="{A38219A3-6A8E-40C4-B11F-078A2A19A174}"/>
              </a:ext>
            </a:extLst>
          </p:cNvPr>
          <p:cNvSpPr txBox="1"/>
          <p:nvPr/>
        </p:nvSpPr>
        <p:spPr>
          <a:xfrm>
            <a:off x="970751" y="4370701"/>
            <a:ext cx="103205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2017 hat Facebook einen Profit von 16 Milliarden Dollar gemacht. </a:t>
            </a:r>
            <a:endParaRPr kumimoji="0" lang="en-GB" sz="20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p:txBody>
      </p:sp>
      <p:sp>
        <p:nvSpPr>
          <p:cNvPr id="2" name="TextBox 1">
            <a:extLst>
              <a:ext uri="{FF2B5EF4-FFF2-40B4-BE49-F238E27FC236}">
                <a16:creationId xmlns:a16="http://schemas.microsoft.com/office/drawing/2014/main" id="{29D796FC-B702-41A2-B5A4-80F59EA65962}"/>
              </a:ext>
            </a:extLst>
          </p:cNvPr>
          <p:cNvSpPr txBox="1"/>
          <p:nvPr/>
        </p:nvSpPr>
        <p:spPr>
          <a:xfrm rot="20179693">
            <a:off x="97200" y="3601686"/>
            <a:ext cx="1084071" cy="769441"/>
          </a:xfrm>
          <a:prstGeom prst="rect">
            <a:avLst/>
          </a:prstGeom>
          <a:noFill/>
          <a:ln w="19050">
            <a:solidFill>
              <a:srgbClr val="FF0000"/>
            </a:solidFill>
            <a:prstDash val="lgDashDot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FF0000"/>
                </a:solidFill>
                <a:latin typeface="Bodoni MT Condensed" panose="02070606080606020203" pitchFamily="18" charset="0"/>
              </a:rPr>
              <a:t>n</a:t>
            </a:r>
            <a:r>
              <a:rPr kumimoji="0" lang="en-GB" sz="2200" b="1" i="0" u="none" strike="noStrike" kern="1200" cap="none" spc="0" normalizeH="0" baseline="0" noProof="0" dirty="0" err="1">
                <a:ln>
                  <a:noFill/>
                </a:ln>
                <a:solidFill>
                  <a:srgbClr val="FF0000"/>
                </a:solidFill>
                <a:effectLst/>
                <a:uLnTx/>
                <a:uFillTx/>
                <a:latin typeface="Bodoni MT Condensed" panose="02070606080606020203" pitchFamily="18" charset="0"/>
                <a:ea typeface="+mn-ea"/>
                <a:cs typeface="+mn-cs"/>
              </a:rPr>
              <a:t>icht</a:t>
            </a:r>
            <a:r>
              <a:rPr kumimoji="0" lang="en-GB" sz="2200" b="1" i="0" u="none" strike="noStrike" kern="1200" cap="none" spc="0" normalizeH="0" baseline="0" noProof="0" dirty="0">
                <a:ln>
                  <a:noFill/>
                </a:ln>
                <a:solidFill>
                  <a:srgbClr val="FF0000"/>
                </a:solidFill>
                <a:effectLst/>
                <a:uLnTx/>
                <a:uFillTx/>
                <a:latin typeface="Bodoni MT Condensed" panose="02070606080606020203" pitchFamily="18" charset="0"/>
                <a:ea typeface="+mn-ea"/>
                <a:cs typeface="+mn-cs"/>
              </a:rPr>
              <a:t> </a:t>
            </a:r>
            <a:r>
              <a:rPr kumimoji="0" lang="en-GB" sz="2200" b="1" i="0" u="none" strike="noStrike" kern="1200" cap="none" spc="0" normalizeH="0" baseline="0" noProof="0" dirty="0" err="1">
                <a:ln>
                  <a:noFill/>
                </a:ln>
                <a:solidFill>
                  <a:srgbClr val="FF0000"/>
                </a:solidFill>
                <a:effectLst/>
                <a:uLnTx/>
                <a:uFillTx/>
                <a:latin typeface="Bodoni MT Condensed" panose="02070606080606020203" pitchFamily="18" charset="0"/>
                <a:ea typeface="+mn-ea"/>
                <a:cs typeface="+mn-cs"/>
              </a:rPr>
              <a:t>gleich</a:t>
            </a:r>
            <a:endParaRPr kumimoji="0" lang="en-GB" sz="2200" b="1" i="0" u="none" strike="noStrike" kern="1200" cap="none" spc="0" normalizeH="0" baseline="0" noProof="0" dirty="0">
              <a:ln>
                <a:noFill/>
              </a:ln>
              <a:solidFill>
                <a:srgbClr val="FF0000"/>
              </a:solidFill>
              <a:effectLst/>
              <a:uLnTx/>
              <a:uFillTx/>
              <a:latin typeface="Bodoni MT Condensed" panose="02070606080606020203" pitchFamily="18" charset="0"/>
              <a:ea typeface="+mn-ea"/>
              <a:cs typeface="+mn-cs"/>
            </a:endParaRPr>
          </a:p>
        </p:txBody>
      </p:sp>
      <p:sp>
        <p:nvSpPr>
          <p:cNvPr id="8" name="TextBox 7">
            <a:extLst>
              <a:ext uri="{FF2B5EF4-FFF2-40B4-BE49-F238E27FC236}">
                <a16:creationId xmlns:a16="http://schemas.microsoft.com/office/drawing/2014/main" id="{0585146E-12FC-44CF-AEB1-3F3A3BA401F3}"/>
              </a:ext>
            </a:extLst>
          </p:cNvPr>
          <p:cNvSpPr txBox="1"/>
          <p:nvPr/>
        </p:nvSpPr>
        <p:spPr>
          <a:xfrm rot="20179693">
            <a:off x="97200" y="4408943"/>
            <a:ext cx="1084071" cy="430887"/>
          </a:xfrm>
          <a:prstGeom prst="rect">
            <a:avLst/>
          </a:prstGeom>
          <a:noFill/>
          <a:ln w="19050">
            <a:solidFill>
              <a:srgbClr val="00B050"/>
            </a:solidFill>
            <a:prstDash val="lgDashDot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B050"/>
                </a:solidFill>
                <a:effectLst/>
                <a:uLnTx/>
                <a:uFillTx/>
                <a:latin typeface="Bodoni MT Condensed" panose="02070606080606020203" pitchFamily="18" charset="0"/>
                <a:ea typeface="+mn-ea"/>
                <a:cs typeface="+mn-cs"/>
              </a:rPr>
              <a:t>gleich</a:t>
            </a:r>
            <a:endParaRPr kumimoji="0" lang="en-GB" sz="2200" b="1" i="0" u="none" strike="noStrike" kern="1200" cap="none" spc="0" normalizeH="0" baseline="0" noProof="0" dirty="0">
              <a:ln>
                <a:noFill/>
              </a:ln>
              <a:solidFill>
                <a:srgbClr val="00B050"/>
              </a:solidFill>
              <a:effectLst/>
              <a:uLnTx/>
              <a:uFillTx/>
              <a:latin typeface="Bodoni MT Condensed" panose="02070606080606020203" pitchFamily="18" charset="0"/>
              <a:ea typeface="+mn-ea"/>
              <a:cs typeface="+mn-cs"/>
            </a:endParaRPr>
          </a:p>
        </p:txBody>
      </p:sp>
      <p:sp>
        <p:nvSpPr>
          <p:cNvPr id="9" name="TextBox 8">
            <a:extLst>
              <a:ext uri="{FF2B5EF4-FFF2-40B4-BE49-F238E27FC236}">
                <a16:creationId xmlns:a16="http://schemas.microsoft.com/office/drawing/2014/main" id="{87E9F7B5-BC53-432B-9047-DF88C09BD620}"/>
              </a:ext>
            </a:extLst>
          </p:cNvPr>
          <p:cNvSpPr txBox="1"/>
          <p:nvPr/>
        </p:nvSpPr>
        <p:spPr>
          <a:xfrm rot="20179693">
            <a:off x="97200" y="4877646"/>
            <a:ext cx="1084071" cy="769441"/>
          </a:xfrm>
          <a:prstGeom prst="rect">
            <a:avLst/>
          </a:prstGeom>
          <a:noFill/>
          <a:ln w="19050">
            <a:solidFill>
              <a:srgbClr val="FF0000"/>
            </a:solidFill>
            <a:prstDash val="lgDashDotDot"/>
          </a:ln>
        </p:spPr>
        <p:txBody>
          <a:bodyPr wrap="square" rtlCol="0">
            <a:spAutoFit/>
          </a:bodyPr>
          <a:lstStyle/>
          <a:p>
            <a:pPr lvl="0" algn="ctr">
              <a:defRPr/>
            </a:pPr>
            <a:r>
              <a:rPr lang="en-GB" sz="2200" b="1" dirty="0" err="1">
                <a:solidFill>
                  <a:srgbClr val="FF0000"/>
                </a:solidFill>
                <a:latin typeface="Bodoni MT Condensed" panose="02070606080606020203" pitchFamily="18" charset="0"/>
              </a:rPr>
              <a:t>nicht</a:t>
            </a:r>
            <a:r>
              <a:rPr lang="en-GB" sz="2200" b="1" dirty="0">
                <a:solidFill>
                  <a:srgbClr val="FF0000"/>
                </a:solidFill>
                <a:latin typeface="Bodoni MT Condensed" panose="02070606080606020203" pitchFamily="18" charset="0"/>
              </a:rPr>
              <a:t> </a:t>
            </a:r>
            <a:r>
              <a:rPr lang="en-GB" sz="2200" b="1" dirty="0" err="1">
                <a:solidFill>
                  <a:srgbClr val="FF0000"/>
                </a:solidFill>
                <a:latin typeface="Bodoni MT Condensed" panose="02070606080606020203" pitchFamily="18" charset="0"/>
              </a:rPr>
              <a:t>gleich</a:t>
            </a:r>
            <a:endParaRPr lang="en-GB" sz="2200" b="1" dirty="0">
              <a:solidFill>
                <a:srgbClr val="FF0000"/>
              </a:solidFill>
              <a:latin typeface="Bodoni MT Condensed" panose="02070606080606020203" pitchFamily="18" charset="0"/>
            </a:endParaRPr>
          </a:p>
        </p:txBody>
      </p:sp>
      <p:sp>
        <p:nvSpPr>
          <p:cNvPr id="10" name="TextBox 9">
            <a:extLst>
              <a:ext uri="{FF2B5EF4-FFF2-40B4-BE49-F238E27FC236}">
                <a16:creationId xmlns:a16="http://schemas.microsoft.com/office/drawing/2014/main" id="{D120E564-9CE3-45A7-BDC7-6F27A0474538}"/>
              </a:ext>
            </a:extLst>
          </p:cNvPr>
          <p:cNvSpPr txBox="1"/>
          <p:nvPr/>
        </p:nvSpPr>
        <p:spPr>
          <a:xfrm rot="20179693">
            <a:off x="97199" y="5515624"/>
            <a:ext cx="1084071" cy="769441"/>
          </a:xfrm>
          <a:prstGeom prst="rect">
            <a:avLst/>
          </a:prstGeom>
          <a:noFill/>
          <a:ln w="19050">
            <a:solidFill>
              <a:srgbClr val="FF0000"/>
            </a:solidFill>
            <a:prstDash val="lgDashDotDot"/>
          </a:ln>
        </p:spPr>
        <p:txBody>
          <a:bodyPr wrap="square" rtlCol="0">
            <a:spAutoFit/>
          </a:bodyPr>
          <a:lstStyle/>
          <a:p>
            <a:pPr lvl="0" algn="ctr">
              <a:defRPr/>
            </a:pPr>
            <a:r>
              <a:rPr lang="en-GB" sz="2200" b="1" dirty="0" err="1">
                <a:solidFill>
                  <a:srgbClr val="FF0000"/>
                </a:solidFill>
                <a:latin typeface="Bodoni MT Condensed" panose="02070606080606020203" pitchFamily="18" charset="0"/>
              </a:rPr>
              <a:t>nicht</a:t>
            </a:r>
            <a:r>
              <a:rPr lang="en-GB" sz="2200" b="1" dirty="0">
                <a:solidFill>
                  <a:srgbClr val="FF0000"/>
                </a:solidFill>
                <a:latin typeface="Bodoni MT Condensed" panose="02070606080606020203" pitchFamily="18" charset="0"/>
              </a:rPr>
              <a:t> </a:t>
            </a:r>
            <a:r>
              <a:rPr lang="en-GB" sz="2200" b="1" dirty="0" err="1">
                <a:solidFill>
                  <a:srgbClr val="FF0000"/>
                </a:solidFill>
                <a:latin typeface="Bodoni MT Condensed" panose="02070606080606020203" pitchFamily="18" charset="0"/>
              </a:rPr>
              <a:t>gleich</a:t>
            </a:r>
            <a:endParaRPr lang="en-GB" sz="2200" b="1" dirty="0">
              <a:solidFill>
                <a:srgbClr val="FF0000"/>
              </a:solidFill>
              <a:latin typeface="Bodoni MT Condensed" panose="02070606080606020203" pitchFamily="18" charset="0"/>
            </a:endParaRPr>
          </a:p>
        </p:txBody>
      </p:sp>
      <p:sp>
        <p:nvSpPr>
          <p:cNvPr id="11" name="TextBox 10">
            <a:extLst>
              <a:ext uri="{FF2B5EF4-FFF2-40B4-BE49-F238E27FC236}">
                <a16:creationId xmlns:a16="http://schemas.microsoft.com/office/drawing/2014/main" id="{3A3C4843-405B-45B9-BC74-E2F949045358}"/>
              </a:ext>
            </a:extLst>
          </p:cNvPr>
          <p:cNvSpPr txBox="1"/>
          <p:nvPr/>
        </p:nvSpPr>
        <p:spPr>
          <a:xfrm rot="20179693">
            <a:off x="97200" y="2495003"/>
            <a:ext cx="1084071" cy="430887"/>
          </a:xfrm>
          <a:prstGeom prst="rect">
            <a:avLst/>
          </a:prstGeom>
          <a:noFill/>
          <a:ln w="19050">
            <a:solidFill>
              <a:srgbClr val="00B050"/>
            </a:solidFill>
            <a:prstDash val="lgDashDot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B050"/>
                </a:solidFill>
                <a:effectLst/>
                <a:uLnTx/>
                <a:uFillTx/>
                <a:latin typeface="Bodoni MT Condensed" panose="02070606080606020203" pitchFamily="18" charset="0"/>
                <a:ea typeface="+mn-ea"/>
                <a:cs typeface="+mn-cs"/>
              </a:rPr>
              <a:t>gleich</a:t>
            </a:r>
            <a:endParaRPr kumimoji="0" lang="en-GB" sz="2200" b="1" i="0" u="none" strike="noStrike" kern="1200" cap="none" spc="0" normalizeH="0" baseline="0" noProof="0" dirty="0">
              <a:ln>
                <a:noFill/>
              </a:ln>
              <a:solidFill>
                <a:srgbClr val="00B050"/>
              </a:solidFill>
              <a:effectLst/>
              <a:uLnTx/>
              <a:uFillTx/>
              <a:latin typeface="Bodoni MT Condensed" panose="02070606080606020203" pitchFamily="18" charset="0"/>
              <a:ea typeface="+mn-ea"/>
              <a:cs typeface="+mn-cs"/>
            </a:endParaRPr>
          </a:p>
        </p:txBody>
      </p:sp>
      <p:sp>
        <p:nvSpPr>
          <p:cNvPr id="12" name="TextBox 11">
            <a:extLst>
              <a:ext uri="{FF2B5EF4-FFF2-40B4-BE49-F238E27FC236}">
                <a16:creationId xmlns:a16="http://schemas.microsoft.com/office/drawing/2014/main" id="{9D520B2F-EDD5-49E1-A7CF-2158AA2A8E90}"/>
              </a:ext>
            </a:extLst>
          </p:cNvPr>
          <p:cNvSpPr txBox="1"/>
          <p:nvPr/>
        </p:nvSpPr>
        <p:spPr>
          <a:xfrm rot="20179693">
            <a:off x="97200" y="3132983"/>
            <a:ext cx="1084071" cy="430887"/>
          </a:xfrm>
          <a:prstGeom prst="rect">
            <a:avLst/>
          </a:prstGeom>
          <a:noFill/>
          <a:ln w="19050">
            <a:solidFill>
              <a:srgbClr val="00B050"/>
            </a:solidFill>
            <a:prstDash val="lgDashDot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B050"/>
                </a:solidFill>
                <a:effectLst/>
                <a:uLnTx/>
                <a:uFillTx/>
                <a:latin typeface="Bodoni MT Condensed" panose="02070606080606020203" pitchFamily="18" charset="0"/>
                <a:ea typeface="+mn-ea"/>
                <a:cs typeface="+mn-cs"/>
              </a:rPr>
              <a:t>gleich</a:t>
            </a:r>
            <a:endParaRPr kumimoji="0" lang="en-GB" sz="2200" b="1" i="0" u="none" strike="noStrike" kern="1200" cap="none" spc="0" normalizeH="0" baseline="0" noProof="0" dirty="0">
              <a:ln>
                <a:noFill/>
              </a:ln>
              <a:solidFill>
                <a:srgbClr val="00B050"/>
              </a:solidFill>
              <a:effectLst/>
              <a:uLnTx/>
              <a:uFillTx/>
              <a:latin typeface="Bodoni MT Condensed" panose="02070606080606020203" pitchFamily="18" charset="0"/>
              <a:ea typeface="+mn-ea"/>
              <a:cs typeface="+mn-cs"/>
            </a:endParaRPr>
          </a:p>
        </p:txBody>
      </p:sp>
      <p:sp>
        <p:nvSpPr>
          <p:cNvPr id="40" name="Speech Bubble: Oval 39">
            <a:extLst>
              <a:ext uri="{FF2B5EF4-FFF2-40B4-BE49-F238E27FC236}">
                <a16:creationId xmlns:a16="http://schemas.microsoft.com/office/drawing/2014/main" id="{0F2F843C-2F1F-46A6-B50D-6CD8191FA0AB}"/>
              </a:ext>
            </a:extLst>
          </p:cNvPr>
          <p:cNvSpPr/>
          <p:nvPr/>
        </p:nvSpPr>
        <p:spPr>
          <a:xfrm>
            <a:off x="7770251" y="2296272"/>
            <a:ext cx="3366034" cy="1858986"/>
          </a:xfrm>
          <a:prstGeom prst="wedgeEllipseCallout">
            <a:avLst>
              <a:gd name="adj1" fmla="val 34108"/>
              <a:gd name="adj2" fmla="val 58131"/>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Wichtig</a:t>
            </a:r>
            <a:r>
              <a:rPr lang="en-GB" sz="2000" b="1" dirty="0"/>
              <a:t>!</a:t>
            </a:r>
          </a:p>
          <a:p>
            <a:pPr algn="ctr"/>
            <a:r>
              <a:rPr lang="en-GB" sz="2000" dirty="0" err="1"/>
              <a:t>Manchmal</a:t>
            </a:r>
            <a:r>
              <a:rPr lang="en-GB" sz="2000" dirty="0"/>
              <a:t> </a:t>
            </a:r>
            <a:r>
              <a:rPr lang="en-GB" sz="2000" dirty="0" err="1"/>
              <a:t>gibt</a:t>
            </a:r>
            <a:r>
              <a:rPr lang="en-GB" sz="2000" dirty="0"/>
              <a:t> es </a:t>
            </a:r>
            <a:r>
              <a:rPr lang="en-GB" sz="2000" b="1" dirty="0" err="1"/>
              <a:t>falsche</a:t>
            </a:r>
            <a:r>
              <a:rPr lang="en-GB" sz="2000" b="1" dirty="0"/>
              <a:t> </a:t>
            </a:r>
            <a:r>
              <a:rPr lang="en-GB" sz="2000" b="1" dirty="0" err="1"/>
              <a:t>Informationen</a:t>
            </a:r>
            <a:r>
              <a:rPr lang="en-GB" sz="2000" b="1" dirty="0"/>
              <a:t> </a:t>
            </a:r>
            <a:r>
              <a:rPr lang="en-GB" sz="2000" dirty="0"/>
              <a:t>in der Zeitung</a:t>
            </a:r>
            <a:r>
              <a:rPr lang="en-GB" sz="2000" b="1" dirty="0"/>
              <a:t>.</a:t>
            </a:r>
            <a:endParaRPr lang="fr-FR" sz="2000" dirty="0"/>
          </a:p>
        </p:txBody>
      </p:sp>
    </p:spTree>
    <p:extLst>
      <p:ext uri="{BB962C8B-B14F-4D97-AF65-F5344CB8AC3E}">
        <p14:creationId xmlns:p14="http://schemas.microsoft.com/office/powerpoint/2010/main" val="31093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7" grpId="0"/>
      <p:bldP spid="31" grpId="0"/>
      <p:bldP spid="18" grpId="0"/>
      <p:bldP spid="17" grpId="0"/>
      <p:bldP spid="15" grpId="0"/>
      <p:bldP spid="2" grpId="0" animBg="1"/>
      <p:bldP spid="8" grpId="0" animBg="1"/>
      <p:bldP spid="9" grpId="0" animBg="1"/>
      <p:bldP spid="10" grpId="0" animBg="1"/>
      <p:bldP spid="11" grpId="0" animBg="1"/>
      <p:bldP spid="12" grpId="0" animBg="1"/>
      <p:bldP spid="4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01A9F2-CDFE-4342-A054-E3D1A070A6FD}"/>
              </a:ext>
            </a:extLst>
          </p:cNvPr>
          <p:cNvSpPr/>
          <p:nvPr/>
        </p:nvSpPr>
        <p:spPr>
          <a:xfrm>
            <a:off x="186532" y="1265026"/>
            <a:ext cx="11846232" cy="4969519"/>
          </a:xfrm>
          <a:prstGeom prst="rect">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5E0A2EE7-9EBF-4887-A8FC-BCDEFC94D1D6}"/>
              </a:ext>
            </a:extLst>
          </p:cNvPr>
          <p:cNvSpPr txBox="1"/>
          <p:nvPr/>
        </p:nvSpPr>
        <p:spPr>
          <a:xfrm>
            <a:off x="8419448" y="2379990"/>
            <a:ext cx="3715402" cy="372711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Start-up-Unternehmen </a:t>
            </a:r>
            <a:r>
              <a:rPr kumimoji="0" lang="de-DE"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Datawallet </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präsentiert ein</a:t>
            </a: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neues</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Geschäftsmodell. Über ihre Webseite können User kontrollieren, welche Daten sie verkaufen. Sie bekommen für ihre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Informationen</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etwas Geld.</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47A3B3E5-88AE-4588-85B3-A1D115676457}"/>
              </a:ext>
            </a:extLst>
          </p:cNvPr>
          <p:cNvSpPr txBox="1"/>
          <p:nvPr/>
        </p:nvSpPr>
        <p:spPr>
          <a:xfrm>
            <a:off x="4575122" y="2379990"/>
            <a:ext cx="3835976" cy="372711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vielen Ländern gibt es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keine</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Datenschutzgesetze. In der EU gibt es aber ein neues Gesetz: persönliche Daten gehören noch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dem User</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Können wir also auch Geld verdienen, *wenn</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Firmen </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unsere Daten verkaufen?</a:t>
            </a:r>
          </a:p>
        </p:txBody>
      </p:sp>
      <p:sp>
        <p:nvSpPr>
          <p:cNvPr id="13" name="TextBox 12">
            <a:extLst>
              <a:ext uri="{FF2B5EF4-FFF2-40B4-BE49-F238E27FC236}">
                <a16:creationId xmlns:a16="http://schemas.microsoft.com/office/drawing/2014/main" id="{3F533B1E-58C3-4A9F-BD00-83239F62D8FC}"/>
              </a:ext>
            </a:extLst>
          </p:cNvPr>
          <p:cNvSpPr txBox="1"/>
          <p:nvPr/>
        </p:nvSpPr>
        <p:spPr>
          <a:xfrm>
            <a:off x="291766" y="2379990"/>
            <a:ext cx="4288893" cy="372711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Firmen wie Facebook und Google machen mit unseren persönlichen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Daten </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Gewinn. User geben ihre Daten freiwillig ein*, und die Firmen verkaufen sie und bekommen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Geld</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Google verdient im Jahr über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100</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Milliarden Dollar mit den Daten.</a:t>
            </a:r>
          </a:p>
        </p:txBody>
      </p:sp>
      <p:sp>
        <p:nvSpPr>
          <p:cNvPr id="8" name="TextBox 7">
            <a:extLst>
              <a:ext uri="{FF2B5EF4-FFF2-40B4-BE49-F238E27FC236}">
                <a16:creationId xmlns:a16="http://schemas.microsoft.com/office/drawing/2014/main" id="{A7B8A1DE-58BE-404B-B423-63F471A64A7E}"/>
              </a:ext>
            </a:extLst>
          </p:cNvPr>
          <p:cNvSpPr txBox="1"/>
          <p:nvPr/>
        </p:nvSpPr>
        <p:spPr>
          <a:xfrm>
            <a:off x="1854201" y="4719520"/>
            <a:ext cx="635000" cy="402161"/>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__</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4B8D6C4A-2811-4B38-9865-77594471EFCD}"/>
              </a:ext>
            </a:extLst>
          </p:cNvPr>
          <p:cNvSpPr txBox="1"/>
          <p:nvPr/>
        </p:nvSpPr>
        <p:spPr>
          <a:xfrm>
            <a:off x="2028632" y="3348193"/>
            <a:ext cx="809625" cy="402931"/>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___</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4A73B6C2-5164-48A7-A7D0-29019E5C2D87}"/>
              </a:ext>
            </a:extLst>
          </p:cNvPr>
          <p:cNvSpPr txBox="1"/>
          <p:nvPr/>
        </p:nvSpPr>
        <p:spPr>
          <a:xfrm>
            <a:off x="3090812" y="5189850"/>
            <a:ext cx="881113" cy="402931"/>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7B95538E-FD4D-49D9-A35B-0BC9DECC269F}"/>
              </a:ext>
            </a:extLst>
          </p:cNvPr>
          <p:cNvSpPr txBox="1"/>
          <p:nvPr/>
        </p:nvSpPr>
        <p:spPr>
          <a:xfrm>
            <a:off x="6493110" y="4243545"/>
            <a:ext cx="1184040" cy="402931"/>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D280CE44-81EE-4260-A71E-BD8BE845D4A5}"/>
              </a:ext>
            </a:extLst>
          </p:cNvPr>
          <p:cNvSpPr txBox="1"/>
          <p:nvPr/>
        </p:nvSpPr>
        <p:spPr>
          <a:xfrm>
            <a:off x="6928863" y="5167133"/>
            <a:ext cx="1184040" cy="402931"/>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FC5ECF37-C5BF-44ED-ADD0-92F30C8CB39E}"/>
              </a:ext>
            </a:extLst>
          </p:cNvPr>
          <p:cNvSpPr txBox="1"/>
          <p:nvPr/>
        </p:nvSpPr>
        <p:spPr>
          <a:xfrm>
            <a:off x="8521700" y="3346661"/>
            <a:ext cx="755650" cy="402931"/>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98A04E5C-8D65-40C6-AF8C-9E439B8EF28A}"/>
              </a:ext>
            </a:extLst>
          </p:cNvPr>
          <p:cNvSpPr txBox="1"/>
          <p:nvPr/>
        </p:nvSpPr>
        <p:spPr>
          <a:xfrm>
            <a:off x="8516907" y="5592974"/>
            <a:ext cx="1725689" cy="402931"/>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314998" cy="869950"/>
          </a:xfrm>
          <a:prstGeom prst="rect">
            <a:avLst/>
          </a:prstGeom>
        </p:spPr>
      </p:pic>
      <p:sp>
        <p:nvSpPr>
          <p:cNvPr id="4" name="Title 3"/>
          <p:cNvSpPr>
            <a:spLocks noGrp="1"/>
          </p:cNvSpPr>
          <p:nvPr>
            <p:ph type="title"/>
          </p:nvPr>
        </p:nvSpPr>
        <p:spPr>
          <a:xfrm>
            <a:off x="-1" y="294041"/>
            <a:ext cx="4341051" cy="707849"/>
          </a:xfrm>
        </p:spPr>
        <p:txBody>
          <a:bodyPr>
            <a:normAutofit/>
          </a:bodyPr>
          <a:lstStyle/>
          <a:p>
            <a:r>
              <a:rPr lang="en-GB" sz="3600" b="1" dirty="0" err="1">
                <a:solidFill>
                  <a:schemeClr val="bg1"/>
                </a:solidFill>
              </a:rPr>
              <a:t>Zeitungsartikel</a:t>
            </a:r>
            <a:r>
              <a:rPr lang="en-GB" sz="3600" b="1" dirty="0">
                <a:solidFill>
                  <a:schemeClr val="bg1"/>
                </a:solidFill>
              </a:rPr>
              <a:t> 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8516907" y="247045"/>
            <a:ext cx="344229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80D4BB8D-C2F1-4A56-B0C7-CE962826FF9E}"/>
              </a:ext>
            </a:extLst>
          </p:cNvPr>
          <p:cNvSpPr txBox="1"/>
          <p:nvPr/>
        </p:nvSpPr>
        <p:spPr>
          <a:xfrm>
            <a:off x="213828" y="1852436"/>
            <a:ext cx="118356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5.9.2018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18.30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5 Min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Autorinnen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Claudia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Laszczak</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Anna-Lena Weber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F0E790AF-9FC2-4F79-8272-7985EABDE5A1}"/>
              </a:ext>
            </a:extLst>
          </p:cNvPr>
          <p:cNvSpPr txBox="1"/>
          <p:nvPr/>
        </p:nvSpPr>
        <p:spPr>
          <a:xfrm>
            <a:off x="213828" y="1282297"/>
            <a:ext cx="118272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Geschäft mit unseren Daten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Action Button: Custom 16">
            <a:hlinkClick r:id="" action="ppaction://noaction" highlightClick="1">
              <a:snd r:embed="rId5" name="43. 1. Firmen.wav"/>
            </a:hlinkClick>
            <a:extLst>
              <a:ext uri="{FF2B5EF4-FFF2-40B4-BE49-F238E27FC236}">
                <a16:creationId xmlns:a16="http://schemas.microsoft.com/office/drawing/2014/main" id="{082EB888-2857-4A04-9F40-BB565EF20962}"/>
              </a:ext>
            </a:extLst>
          </p:cNvPr>
          <p:cNvSpPr/>
          <p:nvPr/>
        </p:nvSpPr>
        <p:spPr>
          <a:xfrm>
            <a:off x="4341051" y="7581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Action Button: Custom 16">
            <a:hlinkClick r:id="" action="ppaction://noaction" highlightClick="1">
              <a:snd r:embed="rId6" name="43. 2. Daten.wav"/>
            </a:hlinkClick>
            <a:extLst>
              <a:ext uri="{FF2B5EF4-FFF2-40B4-BE49-F238E27FC236}">
                <a16:creationId xmlns:a16="http://schemas.microsoft.com/office/drawing/2014/main" id="{8954C483-610F-4D7A-979F-A8E238308504}"/>
              </a:ext>
            </a:extLst>
          </p:cNvPr>
          <p:cNvSpPr/>
          <p:nvPr/>
        </p:nvSpPr>
        <p:spPr>
          <a:xfrm>
            <a:off x="4938504" y="7581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1" name="Action Button: Custom 16">
            <a:hlinkClick r:id="" action="ppaction://noaction" highlightClick="1">
              <a:snd r:embed="rId7" name="43. 3. Geld.wav"/>
            </a:hlinkClick>
            <a:extLst>
              <a:ext uri="{FF2B5EF4-FFF2-40B4-BE49-F238E27FC236}">
                <a16:creationId xmlns:a16="http://schemas.microsoft.com/office/drawing/2014/main" id="{F5957B29-B6A3-4BD0-8FCF-83531A39F977}"/>
              </a:ext>
            </a:extLst>
          </p:cNvPr>
          <p:cNvSpPr/>
          <p:nvPr/>
        </p:nvSpPr>
        <p:spPr>
          <a:xfrm>
            <a:off x="5535957" y="7581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3" name="Action Button: Custom 16">
            <a:hlinkClick r:id="" action="ppaction://noaction" highlightClick="1">
              <a:snd r:embed="rId8" name="43. 4. hundert.wav"/>
            </a:hlinkClick>
            <a:extLst>
              <a:ext uri="{FF2B5EF4-FFF2-40B4-BE49-F238E27FC236}">
                <a16:creationId xmlns:a16="http://schemas.microsoft.com/office/drawing/2014/main" id="{38A32F31-67C0-409F-8396-707ED3F27F21}"/>
              </a:ext>
            </a:extLst>
          </p:cNvPr>
          <p:cNvSpPr/>
          <p:nvPr/>
        </p:nvSpPr>
        <p:spPr>
          <a:xfrm>
            <a:off x="6133410" y="7581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16">
            <a:hlinkClick r:id="" action="ppaction://noaction" highlightClick="1">
              <a:snd r:embed="rId9" name="43. 5. keine.wav"/>
            </a:hlinkClick>
            <a:extLst>
              <a:ext uri="{FF2B5EF4-FFF2-40B4-BE49-F238E27FC236}">
                <a16:creationId xmlns:a16="http://schemas.microsoft.com/office/drawing/2014/main" id="{66EC75BC-33FD-4294-9F58-3A9A2000C8B0}"/>
              </a:ext>
            </a:extLst>
          </p:cNvPr>
          <p:cNvSpPr/>
          <p:nvPr/>
        </p:nvSpPr>
        <p:spPr>
          <a:xfrm>
            <a:off x="6730863" y="7581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5" name="Action Button: Custom 16">
            <a:hlinkClick r:id="" action="ppaction://noaction" highlightClick="1">
              <a:snd r:embed="rId10" name="43. 6. dem.wav"/>
            </a:hlinkClick>
            <a:extLst>
              <a:ext uri="{FF2B5EF4-FFF2-40B4-BE49-F238E27FC236}">
                <a16:creationId xmlns:a16="http://schemas.microsoft.com/office/drawing/2014/main" id="{12561167-053D-4BDB-8A61-C2310072FAC5}"/>
              </a:ext>
            </a:extLst>
          </p:cNvPr>
          <p:cNvSpPr/>
          <p:nvPr/>
        </p:nvSpPr>
        <p:spPr>
          <a:xfrm>
            <a:off x="7328316" y="7581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7" name="Action Button: Custom 16">
            <a:hlinkClick r:id="" action="ppaction://noaction" highlightClick="1">
              <a:snd r:embed="rId11" name="43. 7. Firmen.wav"/>
            </a:hlinkClick>
            <a:extLst>
              <a:ext uri="{FF2B5EF4-FFF2-40B4-BE49-F238E27FC236}">
                <a16:creationId xmlns:a16="http://schemas.microsoft.com/office/drawing/2014/main" id="{8AEB708C-DBB4-4B1B-ACC5-FEAC1D881EBD}"/>
              </a:ext>
            </a:extLst>
          </p:cNvPr>
          <p:cNvSpPr/>
          <p:nvPr/>
        </p:nvSpPr>
        <p:spPr>
          <a:xfrm>
            <a:off x="7925769" y="7581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9" name="Action Button: Custom 16">
            <a:hlinkClick r:id="" action="ppaction://noaction" highlightClick="1">
              <a:snd r:embed="rId12" name="43. 8. neues.wav"/>
            </a:hlinkClick>
            <a:extLst>
              <a:ext uri="{FF2B5EF4-FFF2-40B4-BE49-F238E27FC236}">
                <a16:creationId xmlns:a16="http://schemas.microsoft.com/office/drawing/2014/main" id="{D04689F9-4452-4ECB-A637-20371AA41DC8}"/>
              </a:ext>
            </a:extLst>
          </p:cNvPr>
          <p:cNvSpPr/>
          <p:nvPr/>
        </p:nvSpPr>
        <p:spPr>
          <a:xfrm>
            <a:off x="8523222" y="75783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6152" name="Picture 8" descr="Block Chain, Personal, Shaking Hands, Handshake, Data">
            <a:extLst>
              <a:ext uri="{FF2B5EF4-FFF2-40B4-BE49-F238E27FC236}">
                <a16:creationId xmlns:a16="http://schemas.microsoft.com/office/drawing/2014/main" id="{72B0E287-ECB1-428D-8EF5-2D235AE348D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08296" y="815189"/>
            <a:ext cx="2075511" cy="1377189"/>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249F22DE-3B8A-408D-83C1-25AD386A8126}"/>
              </a:ext>
            </a:extLst>
          </p:cNvPr>
          <p:cNvSpPr txBox="1"/>
          <p:nvPr/>
        </p:nvSpPr>
        <p:spPr>
          <a:xfrm>
            <a:off x="4660900" y="2871259"/>
            <a:ext cx="758955" cy="402931"/>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Action Button: Custom 16">
            <a:hlinkClick r:id="" action="ppaction://noaction" highlightClick="1">
              <a:snd r:embed="rId14" name="43. 9. Information.wav"/>
            </a:hlinkClick>
            <a:extLst>
              <a:ext uri="{FF2B5EF4-FFF2-40B4-BE49-F238E27FC236}">
                <a16:creationId xmlns:a16="http://schemas.microsoft.com/office/drawing/2014/main" id="{A44784A9-61EC-4B7F-A133-3ABD2D70DB71}"/>
              </a:ext>
            </a:extLst>
          </p:cNvPr>
          <p:cNvSpPr/>
          <p:nvPr/>
        </p:nvSpPr>
        <p:spPr>
          <a:xfrm>
            <a:off x="9120677" y="75689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6" name="TextBox 5">
            <a:extLst>
              <a:ext uri="{FF2B5EF4-FFF2-40B4-BE49-F238E27FC236}">
                <a16:creationId xmlns:a16="http://schemas.microsoft.com/office/drawing/2014/main" id="{4C27FF61-0DD7-432D-B4D1-EFF4A2E6F2A9}"/>
              </a:ext>
            </a:extLst>
          </p:cNvPr>
          <p:cNvSpPr txBox="1"/>
          <p:nvPr/>
        </p:nvSpPr>
        <p:spPr>
          <a:xfrm>
            <a:off x="4938504" y="6090721"/>
            <a:ext cx="2934248" cy="707886"/>
          </a:xfrm>
          <a:prstGeom prst="rect">
            <a:avLst/>
          </a:prstGeom>
          <a:solidFill>
            <a:srgbClr val="115076"/>
          </a:solidFill>
          <a:ln>
            <a:solidFill>
              <a:schemeClr val="accent1">
                <a:lumMod val="50000"/>
              </a:schemeClr>
            </a:solidFill>
          </a:ln>
        </p:spPr>
        <p:txBody>
          <a:bodyPr wrap="square" rtlCol="0">
            <a:spAutoFit/>
          </a:bodyPr>
          <a:lstStyle/>
          <a:p>
            <a:pPr lvl="0">
              <a:defRPr/>
            </a:pP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chemeClr val="bg1"/>
                </a:solidFill>
                <a:effectLst/>
                <a:uLnTx/>
                <a:uFillTx/>
                <a:latin typeface="Century Gothic" panose="020F0302020204030204"/>
                <a:ea typeface="+mn-ea"/>
                <a:cs typeface="+mn-cs"/>
              </a:rPr>
              <a:t>eingeben</a:t>
            </a: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lang="en-GB" sz="2000" dirty="0">
                <a:solidFill>
                  <a:schemeClr val="bg1"/>
                </a:solidFill>
              </a:rPr>
              <a:t>– </a:t>
            </a: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to enter</a:t>
            </a:r>
          </a:p>
          <a:p>
            <a:pPr lvl="0">
              <a:defRPr/>
            </a:pPr>
            <a:r>
              <a:rPr lang="en-GB" sz="2000" dirty="0">
                <a:solidFill>
                  <a:schemeClr val="bg1"/>
                </a:solidFill>
                <a:latin typeface="Century Gothic" panose="020F0302020204030204"/>
              </a:rPr>
              <a:t>*</a:t>
            </a:r>
            <a:r>
              <a:rPr kumimoji="0" lang="en-GB" sz="2000" b="0" i="0" u="none" strike="noStrike" kern="1200" cap="none" spc="0" normalizeH="0" baseline="0" noProof="0" dirty="0" err="1">
                <a:ln>
                  <a:noFill/>
                </a:ln>
                <a:solidFill>
                  <a:schemeClr val="bg1"/>
                </a:solidFill>
                <a:effectLst/>
                <a:uLnTx/>
                <a:uFillTx/>
                <a:latin typeface="Century Gothic" panose="020F0302020204030204"/>
                <a:ea typeface="+mn-ea"/>
                <a:cs typeface="+mn-cs"/>
              </a:rPr>
              <a:t>wenn</a:t>
            </a: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 – if, whenever</a:t>
            </a:r>
          </a:p>
        </p:txBody>
      </p:sp>
    </p:spTree>
    <p:extLst>
      <p:ext uri="{BB962C8B-B14F-4D97-AF65-F5344CB8AC3E}">
        <p14:creationId xmlns:p14="http://schemas.microsoft.com/office/powerpoint/2010/main" val="395010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4" grpId="0" animBg="1"/>
      <p:bldP spid="23" grpId="0" animBg="1"/>
      <p:bldP spid="25" grpId="0" animBg="1"/>
      <p:bldP spid="5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17368" cy="707849"/>
          </a:xfrm>
        </p:spPr>
        <p:txBody>
          <a:bodyPr>
            <a:normAutofit/>
          </a:bodyPr>
          <a:lstStyle/>
          <a:p>
            <a:r>
              <a:rPr lang="en-GB" sz="3600" b="1" dirty="0" err="1">
                <a:solidFill>
                  <a:schemeClr val="bg1"/>
                </a:solidFill>
              </a:rPr>
              <a:t>Für</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gegen</a:t>
            </a:r>
            <a:r>
              <a:rPr lang="en-GB" sz="3600" b="1" dirty="0">
                <a:solidFill>
                  <a:schemeClr val="bg1"/>
                </a:solidFill>
              </a:rPr>
              <a:t>?</a:t>
            </a:r>
          </a:p>
        </p:txBody>
      </p:sp>
      <p:sp>
        <p:nvSpPr>
          <p:cNvPr id="6" name="TextBox 5">
            <a:extLst>
              <a:ext uri="{FF2B5EF4-FFF2-40B4-BE49-F238E27FC236}">
                <a16:creationId xmlns:a16="http://schemas.microsoft.com/office/drawing/2014/main" id="{7B2326E1-A87B-2D46-8B7D-5F8E8817AFDA}"/>
              </a:ext>
            </a:extLst>
          </p:cNvPr>
          <p:cNvSpPr txBox="1"/>
          <p:nvPr/>
        </p:nvSpPr>
        <p:spPr>
          <a:xfrm>
            <a:off x="1751785" y="1720908"/>
            <a:ext cx="8688427" cy="830997"/>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srgbClr val="4472C4">
                    <a:lumMod val="50000"/>
                  </a:srgbClr>
                </a:solidFill>
                <a:latin typeface="Century Gothic" panose="020F0302020204030204"/>
              </a:rPr>
              <a:t>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der EU gibt es ein neues Gesetz: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b="1" dirty="0">
                <a:solidFill>
                  <a:srgbClr val="4472C4">
                    <a:lumMod val="50000"/>
                  </a:srgbClr>
                </a:solidFill>
                <a:latin typeface="Century Gothic" panose="020F0302020204030204"/>
              </a:rPr>
              <a:t>P</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ersönliche Daten gehören noch dem User.</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FE332453-6005-420F-BDEF-552A2C91DA5E}"/>
              </a:ext>
            </a:extLst>
          </p:cNvPr>
          <p:cNvSpPr txBox="1"/>
          <p:nvPr/>
        </p:nvSpPr>
        <p:spPr>
          <a:xfrm>
            <a:off x="181347" y="3171776"/>
            <a:ext cx="1182930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Sind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Autorinnen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Gesetz</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deiner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Meinung</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Oder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Meinung</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i="1" dirty="0" err="1">
                <a:solidFill>
                  <a:srgbClr val="4472C4">
                    <a:lumMod val="50000"/>
                  </a:srgbClr>
                </a:solidFill>
                <a:latin typeface="Century Gothic" panose="020F0302020204030204"/>
              </a:rPr>
              <a:t>denn</a:t>
            </a:r>
            <a:r>
              <a:rPr lang="en-US" sz="2400" i="1"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oder</a:t>
            </a:r>
            <a:r>
              <a:rPr lang="en-US" sz="2400" dirty="0">
                <a:solidFill>
                  <a:srgbClr val="4472C4">
                    <a:lumMod val="50000"/>
                  </a:srgbClr>
                </a:solidFill>
                <a:latin typeface="Century Gothic" panose="020F0302020204030204"/>
              </a:rPr>
              <a:t> </a:t>
            </a:r>
            <a:r>
              <a:rPr lang="en-US" sz="2400" i="1" dirty="0" err="1">
                <a:solidFill>
                  <a:srgbClr val="4472C4">
                    <a:lumMod val="50000"/>
                  </a:srgbClr>
                </a:solidFill>
                <a:latin typeface="Century Gothic" panose="020F0302020204030204"/>
              </a:rPr>
              <a:t>weil</a:t>
            </a:r>
            <a:r>
              <a:rPr lang="en-US"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Beispiel</a:t>
            </a:r>
            <a:r>
              <a:rPr lang="en-US"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Rounded Rectangle 11">
            <a:extLst>
              <a:ext uri="{FF2B5EF4-FFF2-40B4-BE49-F238E27FC236}">
                <a16:creationId xmlns:a16="http://schemas.microsoft.com/office/drawing/2014/main" id="{A74903BD-C4E0-4E34-8F19-65D2B10274FB}"/>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2" descr="Gavel, Mallet, Icon, Gavel Icon, Mallet Icon, Law Icon">
            <a:extLst>
              <a:ext uri="{FF2B5EF4-FFF2-40B4-BE49-F238E27FC236}">
                <a16:creationId xmlns:a16="http://schemas.microsoft.com/office/drawing/2014/main" id="{8744DB80-C506-4579-A457-C57B0E8BF8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3571" y="1416116"/>
            <a:ext cx="1970805" cy="156447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4">
            <a:extLst>
              <a:ext uri="{FF2B5EF4-FFF2-40B4-BE49-F238E27FC236}">
                <a16:creationId xmlns:a16="http://schemas.microsoft.com/office/drawing/2014/main" id="{C69A57F9-BEC0-440C-A2A6-FDF5E97652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8967" y="4967365"/>
            <a:ext cx="1233251" cy="982254"/>
          </a:xfrm>
          <a:prstGeom prst="rect">
            <a:avLst/>
          </a:prstGeom>
        </p:spPr>
      </p:pic>
      <p:sp>
        <p:nvSpPr>
          <p:cNvPr id="12" name="TextBox 11">
            <a:extLst>
              <a:ext uri="{FF2B5EF4-FFF2-40B4-BE49-F238E27FC236}">
                <a16:creationId xmlns:a16="http://schemas.microsoft.com/office/drawing/2014/main" id="{B6F1BCDF-733C-47CE-BD72-EF49591A6A9B}"/>
              </a:ext>
            </a:extLst>
          </p:cNvPr>
          <p:cNvSpPr txBox="1"/>
          <p:nvPr/>
        </p:nvSpPr>
        <p:spPr>
          <a:xfrm>
            <a:off x="2052677" y="5118622"/>
            <a:ext cx="8706763" cy="830997"/>
          </a:xfrm>
          <a:prstGeom prst="rect">
            <a:avLst/>
          </a:prstGeom>
          <a:noFill/>
        </p:spPr>
        <p:txBody>
          <a:bodyPr wrap="square" rtlCol="0">
            <a:spAutoFit/>
          </a:bodyPr>
          <a:lstStyle/>
          <a:p>
            <a:pPr algn="l"/>
            <a:r>
              <a:rPr lang="en-GB" sz="2400" dirty="0">
                <a:solidFill>
                  <a:schemeClr val="accent5">
                    <a:lumMod val="50000"/>
                  </a:schemeClr>
                </a:solidFill>
              </a:rPr>
              <a:t>Die </a:t>
            </a:r>
            <a:r>
              <a:rPr lang="en-GB" sz="2400" dirty="0" err="1">
                <a:solidFill>
                  <a:schemeClr val="accent5">
                    <a:lumMod val="50000"/>
                  </a:schemeClr>
                </a:solidFill>
              </a:rPr>
              <a:t>Autorinnen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gegen</a:t>
            </a:r>
            <a:r>
              <a:rPr lang="en-GB" sz="2400" dirty="0">
                <a:solidFill>
                  <a:schemeClr val="accent5">
                    <a:lumMod val="50000"/>
                  </a:schemeClr>
                </a:solidFill>
              </a:rPr>
              <a:t> das </a:t>
            </a:r>
            <a:r>
              <a:rPr lang="en-GB" sz="2400" dirty="0" err="1">
                <a:solidFill>
                  <a:schemeClr val="accent5">
                    <a:lumMod val="50000"/>
                  </a:schemeClr>
                </a:solidFill>
              </a:rPr>
              <a:t>Gesetz</a:t>
            </a:r>
            <a:r>
              <a:rPr lang="en-GB" sz="2400" dirty="0">
                <a:solidFill>
                  <a:schemeClr val="accent5">
                    <a:lumMod val="50000"/>
                  </a:schemeClr>
                </a:solidFill>
              </a:rPr>
              <a:t>, </a:t>
            </a:r>
            <a:r>
              <a:rPr lang="en-GB" sz="2400" dirty="0" err="1">
                <a:solidFill>
                  <a:schemeClr val="accent5">
                    <a:lumMod val="50000"/>
                  </a:schemeClr>
                </a:solidFill>
              </a:rPr>
              <a:t>denn</a:t>
            </a:r>
            <a:r>
              <a:rPr lang="en-GB" sz="2400" dirty="0">
                <a:solidFill>
                  <a:schemeClr val="accent5">
                    <a:lumMod val="50000"/>
                  </a:schemeClr>
                </a:solidFill>
              </a:rPr>
              <a:t> die User </a:t>
            </a:r>
            <a:r>
              <a:rPr lang="en-GB" sz="2400" dirty="0" err="1">
                <a:solidFill>
                  <a:schemeClr val="accent5">
                    <a:lumMod val="50000"/>
                  </a:schemeClr>
                </a:solidFill>
              </a:rPr>
              <a:t>geben</a:t>
            </a:r>
            <a:r>
              <a:rPr lang="en-GB" sz="2400" dirty="0">
                <a:solidFill>
                  <a:schemeClr val="accent5">
                    <a:lumMod val="50000"/>
                  </a:schemeClr>
                </a:solidFill>
              </a:rPr>
              <a:t> </a:t>
            </a:r>
            <a:r>
              <a:rPr lang="en-GB" sz="2400" dirty="0" err="1">
                <a:solidFill>
                  <a:schemeClr val="accent5">
                    <a:lumMod val="50000"/>
                  </a:schemeClr>
                </a:solidFill>
              </a:rPr>
              <a:t>ihre</a:t>
            </a:r>
            <a:r>
              <a:rPr lang="en-GB" sz="2400" dirty="0">
                <a:solidFill>
                  <a:schemeClr val="accent5">
                    <a:lumMod val="50000"/>
                  </a:schemeClr>
                </a:solidFill>
              </a:rPr>
              <a:t> </a:t>
            </a:r>
            <a:r>
              <a:rPr lang="en-GB" sz="2400" dirty="0" err="1">
                <a:solidFill>
                  <a:schemeClr val="accent5">
                    <a:lumMod val="50000"/>
                  </a:schemeClr>
                </a:solidFill>
              </a:rPr>
              <a:t>Daten</a:t>
            </a:r>
            <a:r>
              <a:rPr lang="en-GB" sz="2400" dirty="0">
                <a:solidFill>
                  <a:schemeClr val="accent5">
                    <a:lumMod val="50000"/>
                  </a:schemeClr>
                </a:solidFill>
              </a:rPr>
              <a:t> </a:t>
            </a:r>
            <a:r>
              <a:rPr lang="en-GB" sz="2400" dirty="0" err="1">
                <a:solidFill>
                  <a:schemeClr val="accent5">
                    <a:lumMod val="50000"/>
                  </a:schemeClr>
                </a:solidFill>
              </a:rPr>
              <a:t>freiwillig</a:t>
            </a:r>
            <a:r>
              <a:rPr lang="en-GB" sz="2400" dirty="0">
                <a:solidFill>
                  <a:schemeClr val="accent5">
                    <a:lumMod val="50000"/>
                  </a:schemeClr>
                </a:solidFill>
              </a:rPr>
              <a:t> </a:t>
            </a:r>
            <a:r>
              <a:rPr lang="en-GB" sz="2400" dirty="0" err="1">
                <a:solidFill>
                  <a:schemeClr val="accent5">
                    <a:lumMod val="50000"/>
                  </a:schemeClr>
                </a:solidFill>
              </a:rPr>
              <a:t>ein</a:t>
            </a:r>
            <a:r>
              <a:rPr lang="en-GB" sz="2400" dirty="0">
                <a:solidFill>
                  <a:schemeClr val="accent5">
                    <a:lumMod val="50000"/>
                  </a:schemeClr>
                </a:solidFill>
              </a:rPr>
              <a:t>.</a:t>
            </a:r>
          </a:p>
        </p:txBody>
      </p:sp>
    </p:spTree>
    <p:extLst>
      <p:ext uri="{BB962C8B-B14F-4D97-AF65-F5344CB8AC3E}">
        <p14:creationId xmlns:p14="http://schemas.microsoft.com/office/powerpoint/2010/main" val="306200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17368" cy="707849"/>
          </a:xfrm>
        </p:spPr>
        <p:txBody>
          <a:bodyPr>
            <a:normAutofit/>
          </a:bodyPr>
          <a:lstStyle/>
          <a:p>
            <a:r>
              <a:rPr lang="en-GB" sz="3600" b="1" dirty="0" err="1">
                <a:solidFill>
                  <a:schemeClr val="bg1"/>
                </a:solidFill>
              </a:rPr>
              <a:t>Deine</a:t>
            </a:r>
            <a:r>
              <a:rPr lang="en-GB" sz="3600" b="1" dirty="0">
                <a:solidFill>
                  <a:schemeClr val="bg1"/>
                </a:solidFill>
              </a:rPr>
              <a:t> </a:t>
            </a:r>
            <a:r>
              <a:rPr lang="en-GB" sz="3600" b="1" dirty="0" err="1">
                <a:solidFill>
                  <a:schemeClr val="bg1"/>
                </a:solidFill>
              </a:rPr>
              <a:t>Meinung</a:t>
            </a:r>
            <a:endParaRPr lang="en-GB" sz="3600" b="1" dirty="0">
              <a:solidFill>
                <a:schemeClr val="bg1"/>
              </a:solidFill>
            </a:endParaRPr>
          </a:p>
        </p:txBody>
      </p:sp>
      <p:sp>
        <p:nvSpPr>
          <p:cNvPr id="8" name="Title 1">
            <a:extLst>
              <a:ext uri="{FF2B5EF4-FFF2-40B4-BE49-F238E27FC236}">
                <a16:creationId xmlns:a16="http://schemas.microsoft.com/office/drawing/2014/main" id="{C95FB999-E10B-4DF4-A80A-29C62262BFCA}"/>
              </a:ext>
            </a:extLst>
          </p:cNvPr>
          <p:cNvSpPr txBox="1">
            <a:spLocks/>
          </p:cNvSpPr>
          <p:nvPr/>
        </p:nvSpPr>
        <p:spPr>
          <a:xfrm>
            <a:off x="1376333" y="1163992"/>
            <a:ext cx="9439333" cy="1096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4800" b="1" dirty="0">
                <a:solidFill>
                  <a:srgbClr val="115076"/>
                </a:solidFill>
              </a:rPr>
              <a:t>Wie </a:t>
            </a:r>
            <a:r>
              <a:rPr lang="en-GB" sz="4800" b="1" dirty="0" err="1">
                <a:solidFill>
                  <a:srgbClr val="115076"/>
                </a:solidFill>
              </a:rPr>
              <a:t>findest</a:t>
            </a:r>
            <a:r>
              <a:rPr lang="en-GB" sz="4800" b="1" dirty="0">
                <a:solidFill>
                  <a:srgbClr val="115076"/>
                </a:solidFill>
              </a:rPr>
              <a:t> du die </a:t>
            </a:r>
            <a:r>
              <a:rPr lang="en-GB" sz="4800" b="1" dirty="0" err="1">
                <a:solidFill>
                  <a:srgbClr val="115076"/>
                </a:solidFill>
              </a:rPr>
              <a:t>Texte</a:t>
            </a:r>
            <a:r>
              <a:rPr lang="en-GB" sz="4800" b="1" dirty="0">
                <a:solidFill>
                  <a:srgbClr val="115076"/>
                </a:solidFill>
              </a:rPr>
              <a:t>?</a:t>
            </a:r>
          </a:p>
        </p:txBody>
      </p:sp>
      <p:sp>
        <p:nvSpPr>
          <p:cNvPr id="10" name="Content Placeholder 2">
            <a:extLst>
              <a:ext uri="{FF2B5EF4-FFF2-40B4-BE49-F238E27FC236}">
                <a16:creationId xmlns:a16="http://schemas.microsoft.com/office/drawing/2014/main" id="{66CDE8E2-00DB-4100-8E20-53899BDC8362}"/>
              </a:ext>
            </a:extLst>
          </p:cNvPr>
          <p:cNvSpPr txBox="1">
            <a:spLocks/>
          </p:cNvSpPr>
          <p:nvPr/>
        </p:nvSpPr>
        <p:spPr>
          <a:xfrm>
            <a:off x="329010" y="2260337"/>
            <a:ext cx="9189626" cy="7075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000" b="1" dirty="0">
                <a:solidFill>
                  <a:srgbClr val="115076"/>
                </a:solidFill>
              </a:rPr>
              <a:t>Ich </a:t>
            </a:r>
            <a:r>
              <a:rPr lang="en-GB" sz="4000" b="1" dirty="0" err="1">
                <a:solidFill>
                  <a:srgbClr val="115076"/>
                </a:solidFill>
              </a:rPr>
              <a:t>finde</a:t>
            </a:r>
            <a:r>
              <a:rPr lang="en-GB" sz="4000" b="1" dirty="0">
                <a:solidFill>
                  <a:srgbClr val="115076"/>
                </a:solidFill>
              </a:rPr>
              <a:t> </a:t>
            </a:r>
            <a:r>
              <a:rPr lang="en-GB" sz="4000" b="1" dirty="0" err="1">
                <a:solidFill>
                  <a:srgbClr val="115076"/>
                </a:solidFill>
              </a:rPr>
              <a:t>sie</a:t>
            </a:r>
            <a:r>
              <a:rPr lang="en-GB" sz="4000" b="1" dirty="0">
                <a:solidFill>
                  <a:srgbClr val="115076"/>
                </a:solidFill>
              </a:rPr>
              <a:t> …</a:t>
            </a:r>
          </a:p>
          <a:p>
            <a:pPr marL="0" indent="0">
              <a:buFont typeface="Arial" panose="020B0604020202020204" pitchFamily="34" charset="0"/>
              <a:buNone/>
            </a:pPr>
            <a:endParaRPr lang="en-GB" sz="4000" dirty="0">
              <a:solidFill>
                <a:srgbClr val="115076"/>
              </a:solidFill>
            </a:endParaRPr>
          </a:p>
          <a:p>
            <a:pPr marL="0" indent="0">
              <a:buFont typeface="Arial" panose="020B0604020202020204" pitchFamily="34" charset="0"/>
              <a:buNone/>
            </a:pPr>
            <a:endParaRPr lang="fr-FR" sz="4000" dirty="0">
              <a:solidFill>
                <a:srgbClr val="115076"/>
              </a:solidFill>
            </a:endParaRPr>
          </a:p>
          <a:p>
            <a:pPr marL="0" indent="0">
              <a:buFont typeface="Arial" panose="020B0604020202020204" pitchFamily="34" charset="0"/>
              <a:buNone/>
            </a:pPr>
            <a:endParaRPr lang="en-GB" sz="4000" dirty="0">
              <a:solidFill>
                <a:srgbClr val="115076"/>
              </a:solidFill>
            </a:endParaRPr>
          </a:p>
          <a:p>
            <a:endParaRPr lang="en-GB" sz="4000" dirty="0">
              <a:solidFill>
                <a:srgbClr val="115076"/>
              </a:solidFill>
            </a:endParaRPr>
          </a:p>
          <a:p>
            <a:endParaRPr lang="en-GB" sz="4000" dirty="0">
              <a:solidFill>
                <a:srgbClr val="115076"/>
              </a:solidFill>
            </a:endParaRPr>
          </a:p>
        </p:txBody>
      </p:sp>
      <p:sp>
        <p:nvSpPr>
          <p:cNvPr id="12" name="TextBox 11">
            <a:extLst>
              <a:ext uri="{FF2B5EF4-FFF2-40B4-BE49-F238E27FC236}">
                <a16:creationId xmlns:a16="http://schemas.microsoft.com/office/drawing/2014/main" id="{071BC108-59E8-487D-901D-B6B1798BBE87}"/>
              </a:ext>
            </a:extLst>
          </p:cNvPr>
          <p:cNvSpPr txBox="1"/>
          <p:nvPr/>
        </p:nvSpPr>
        <p:spPr>
          <a:xfrm>
            <a:off x="1163896" y="2967899"/>
            <a:ext cx="10699093" cy="3170099"/>
          </a:xfrm>
          <a:prstGeom prst="rect">
            <a:avLst/>
          </a:prstGeom>
          <a:noFill/>
        </p:spPr>
        <p:txBody>
          <a:bodyPr wrap="square" rtlCol="0">
            <a:spAutoFit/>
          </a:bodyPr>
          <a:lstStyle/>
          <a:p>
            <a:r>
              <a:rPr lang="fr-FR" sz="4000" dirty="0" err="1">
                <a:solidFill>
                  <a:srgbClr val="115076"/>
                </a:solidFill>
                <a:latin typeface="Century Gothic" panose="020B0502020202020204" pitchFamily="34" charset="0"/>
              </a:rPr>
              <a:t>interessant</a:t>
            </a:r>
            <a:r>
              <a:rPr lang="fr-FR" sz="4000" dirty="0">
                <a:solidFill>
                  <a:srgbClr val="115076"/>
                </a:solidFill>
                <a:latin typeface="Century Gothic" panose="020B0502020202020204" pitchFamily="34" charset="0"/>
              </a:rPr>
              <a:t>		</a:t>
            </a:r>
            <a:r>
              <a:rPr lang="fr-FR" sz="4000" dirty="0" err="1">
                <a:solidFill>
                  <a:srgbClr val="115076"/>
                </a:solidFill>
                <a:latin typeface="Century Gothic" panose="020B0502020202020204" pitchFamily="34" charset="0"/>
              </a:rPr>
              <a:t>lustig</a:t>
            </a:r>
            <a:r>
              <a:rPr lang="fr-FR" sz="4000" dirty="0">
                <a:solidFill>
                  <a:srgbClr val="115076"/>
                </a:solidFill>
                <a:latin typeface="Century Gothic" panose="020B0502020202020204" pitchFamily="34" charset="0"/>
              </a:rPr>
              <a:t>		</a:t>
            </a:r>
            <a:r>
              <a:rPr lang="fr-FR" sz="4000" dirty="0" err="1">
                <a:solidFill>
                  <a:srgbClr val="115076"/>
                </a:solidFill>
                <a:latin typeface="Century Gothic" panose="020B0502020202020204" pitchFamily="34" charset="0"/>
              </a:rPr>
              <a:t>traurig</a:t>
            </a:r>
            <a:endParaRPr lang="fr-FR" sz="4000" dirty="0">
              <a:solidFill>
                <a:srgbClr val="115076"/>
              </a:solidFill>
              <a:latin typeface="Century Gothic" panose="020B0502020202020204" pitchFamily="34" charset="0"/>
            </a:endParaRPr>
          </a:p>
          <a:p>
            <a:endParaRPr lang="fr-FR" sz="4000" dirty="0">
              <a:solidFill>
                <a:srgbClr val="115076"/>
              </a:solidFill>
              <a:latin typeface="Century Gothic" panose="020B0502020202020204" pitchFamily="34" charset="0"/>
            </a:endParaRPr>
          </a:p>
          <a:p>
            <a:r>
              <a:rPr lang="fr-FR" sz="4000" dirty="0">
                <a:solidFill>
                  <a:srgbClr val="115076"/>
                </a:solidFill>
                <a:latin typeface="Century Gothic" panose="020B0502020202020204" pitchFamily="34" charset="0"/>
              </a:rPr>
              <a:t>		</a:t>
            </a:r>
            <a:r>
              <a:rPr lang="fr-FR" sz="4000" dirty="0" err="1">
                <a:solidFill>
                  <a:srgbClr val="115076"/>
                </a:solidFill>
                <a:latin typeface="Century Gothic" panose="020B0502020202020204" pitchFamily="34" charset="0"/>
              </a:rPr>
              <a:t>pessimistisch</a:t>
            </a:r>
            <a:r>
              <a:rPr lang="fr-FR" sz="4000" dirty="0">
                <a:solidFill>
                  <a:srgbClr val="115076"/>
                </a:solidFill>
                <a:latin typeface="Century Gothic" panose="020B0502020202020204" pitchFamily="34" charset="0"/>
              </a:rPr>
              <a:t>	</a:t>
            </a:r>
            <a:r>
              <a:rPr lang="fr-FR" sz="4000" dirty="0" err="1">
                <a:solidFill>
                  <a:srgbClr val="115076"/>
                </a:solidFill>
                <a:latin typeface="Century Gothic" panose="020B0502020202020204" pitchFamily="34" charset="0"/>
              </a:rPr>
              <a:t>optimistisch</a:t>
            </a:r>
            <a:endParaRPr lang="fr-FR" sz="4000" dirty="0">
              <a:solidFill>
                <a:srgbClr val="115076"/>
              </a:solidFill>
              <a:latin typeface="Century Gothic" panose="020B0502020202020204" pitchFamily="34" charset="0"/>
            </a:endParaRPr>
          </a:p>
          <a:p>
            <a:endParaRPr lang="fr-FR" sz="4000" dirty="0">
              <a:solidFill>
                <a:srgbClr val="115076"/>
              </a:solidFill>
              <a:latin typeface="Century Gothic" panose="020B0502020202020204" pitchFamily="34" charset="0"/>
            </a:endParaRPr>
          </a:p>
          <a:p>
            <a:r>
              <a:rPr lang="fr-FR" sz="4000" dirty="0" err="1">
                <a:solidFill>
                  <a:srgbClr val="115076"/>
                </a:solidFill>
                <a:latin typeface="Century Gothic" panose="020B0502020202020204" pitchFamily="34" charset="0"/>
              </a:rPr>
              <a:t>wichtig</a:t>
            </a:r>
            <a:r>
              <a:rPr lang="fr-FR" sz="4000" dirty="0">
                <a:solidFill>
                  <a:srgbClr val="115076"/>
                </a:solidFill>
                <a:latin typeface="Century Gothic" panose="020B0502020202020204" pitchFamily="34" charset="0"/>
              </a:rPr>
              <a:t>		</a:t>
            </a:r>
            <a:r>
              <a:rPr lang="fr-FR" sz="4000" dirty="0" err="1">
                <a:solidFill>
                  <a:srgbClr val="115076"/>
                </a:solidFill>
                <a:latin typeface="Century Gothic" panose="020B0502020202020204" pitchFamily="34" charset="0"/>
              </a:rPr>
              <a:t>langweilig</a:t>
            </a:r>
            <a:r>
              <a:rPr lang="fr-FR" sz="4000" dirty="0">
                <a:solidFill>
                  <a:srgbClr val="115076"/>
                </a:solidFill>
                <a:latin typeface="Century Gothic" panose="020B0502020202020204" pitchFamily="34" charset="0"/>
              </a:rPr>
              <a:t>		</a:t>
            </a:r>
            <a:r>
              <a:rPr lang="fr-FR" sz="4000" dirty="0" err="1">
                <a:solidFill>
                  <a:srgbClr val="115076"/>
                </a:solidFill>
                <a:latin typeface="Century Gothic" panose="020B0502020202020204" pitchFamily="34" charset="0"/>
              </a:rPr>
              <a:t>spannend</a:t>
            </a:r>
            <a:endParaRPr lang="en-GB" sz="4000" dirty="0">
              <a:solidFill>
                <a:srgbClr val="115076"/>
              </a:solidFill>
              <a:latin typeface="Century Gothic" panose="020B0502020202020204" pitchFamily="34" charset="0"/>
            </a:endParaRPr>
          </a:p>
        </p:txBody>
      </p:sp>
      <p:sp>
        <p:nvSpPr>
          <p:cNvPr id="14" name="Rounded Rectangle 11">
            <a:extLst>
              <a:ext uri="{FF2B5EF4-FFF2-40B4-BE49-F238E27FC236}">
                <a16:creationId xmlns:a16="http://schemas.microsoft.com/office/drawing/2014/main" id="{E31C3A04-29A8-4B0F-9A29-B58B99600D24}"/>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8715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17368" cy="707849"/>
          </a:xfrm>
        </p:spPr>
        <p:txBody>
          <a:bodyPr>
            <a:normAutofit/>
          </a:bodyPr>
          <a:lstStyle/>
          <a:p>
            <a:r>
              <a:rPr lang="en-GB" sz="3600" b="1" dirty="0" err="1">
                <a:solidFill>
                  <a:schemeClr val="bg1"/>
                </a:solidFill>
              </a:rPr>
              <a:t>Lustige</a:t>
            </a:r>
            <a:r>
              <a:rPr lang="en-GB" sz="3600" b="1" dirty="0">
                <a:solidFill>
                  <a:schemeClr val="bg1"/>
                </a:solidFill>
              </a:rPr>
              <a:t> deutsche </a:t>
            </a:r>
            <a:r>
              <a:rPr lang="en-GB" sz="3600" b="1" dirty="0" err="1">
                <a:solidFill>
                  <a:schemeClr val="bg1"/>
                </a:solidFill>
              </a:rPr>
              <a:t>Gesetzte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031266" y="247046"/>
            <a:ext cx="292793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E332453-6005-420F-BDEF-552A2C91DA5E}"/>
              </a:ext>
            </a:extLst>
          </p:cNvPr>
          <p:cNvSpPr txBox="1"/>
          <p:nvPr/>
        </p:nvSpPr>
        <p:spPr>
          <a:xfrm>
            <a:off x="129895" y="1362483"/>
            <a:ext cx="1182930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Gesetze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Gesetze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Deustchland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wirklich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Gesetze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denn</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9892C94-671A-4001-9B89-CC5B24E8FFED}"/>
              </a:ext>
            </a:extLst>
          </p:cNvPr>
          <p:cNvSpPr txBox="1"/>
          <p:nvPr/>
        </p:nvSpPr>
        <p:spPr>
          <a:xfrm>
            <a:off x="129895" y="3172304"/>
            <a:ext cx="7888194" cy="830997"/>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Deutschland ist es verboten, im Gleichschritt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über eine Brücke zu marschieren.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BCD2E58C-47F0-40A8-B80E-B82CFF46E105}"/>
              </a:ext>
            </a:extLst>
          </p:cNvPr>
          <p:cNvSpPr txBox="1"/>
          <p:nvPr/>
        </p:nvSpPr>
        <p:spPr>
          <a:xfrm>
            <a:off x="328015" y="5148725"/>
            <a:ext cx="7040925" cy="830997"/>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Deutschland ist eine Eheschließung nicht gültig, wenn der Partner betrunken ist.</a:t>
            </a:r>
          </a:p>
        </p:txBody>
      </p:sp>
      <p:sp>
        <p:nvSpPr>
          <p:cNvPr id="16" name="TextBox 15">
            <a:extLst>
              <a:ext uri="{FF2B5EF4-FFF2-40B4-BE49-F238E27FC236}">
                <a16:creationId xmlns:a16="http://schemas.microsoft.com/office/drawing/2014/main" id="{3CA73724-4C30-4921-AACA-8133A3FE4750}"/>
              </a:ext>
            </a:extLst>
          </p:cNvPr>
          <p:cNvSpPr txBox="1"/>
          <p:nvPr/>
        </p:nvSpPr>
        <p:spPr>
          <a:xfrm>
            <a:off x="7145008" y="4210616"/>
            <a:ext cx="4814191" cy="461665"/>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Nackt Autofahren ist verboten.</a:t>
            </a:r>
          </a:p>
        </p:txBody>
      </p:sp>
      <p:sp>
        <p:nvSpPr>
          <p:cNvPr id="18" name="TextBox 17">
            <a:extLst>
              <a:ext uri="{FF2B5EF4-FFF2-40B4-BE49-F238E27FC236}">
                <a16:creationId xmlns:a16="http://schemas.microsoft.com/office/drawing/2014/main" id="{4841E316-3A59-4A59-B523-7998D218E6AE}"/>
              </a:ext>
            </a:extLst>
          </p:cNvPr>
          <p:cNvSpPr txBox="1"/>
          <p:nvPr/>
        </p:nvSpPr>
        <p:spPr>
          <a:xfrm>
            <a:off x="7764651" y="4968269"/>
            <a:ext cx="3849009" cy="830997"/>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 darf nicht ‚du‘ zu einem Polizisten sagen.</a:t>
            </a:r>
          </a:p>
        </p:txBody>
      </p:sp>
      <p:pic>
        <p:nvPicPr>
          <p:cNvPr id="1026" name="Picture 2" descr="Man, Looking, Words, Book, Black, White">
            <a:extLst>
              <a:ext uri="{FF2B5EF4-FFF2-40B4-BE49-F238E27FC236}">
                <a16:creationId xmlns:a16="http://schemas.microsoft.com/office/drawing/2014/main" id="{C7D077A0-D223-4967-B78B-E82C4B2E4C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1266" y="2883720"/>
            <a:ext cx="1410560" cy="10924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7C833B4-7A37-43D3-8F5D-642D30443AB2}"/>
              </a:ext>
            </a:extLst>
          </p:cNvPr>
          <p:cNvSpPr txBox="1"/>
          <p:nvPr/>
        </p:nvSpPr>
        <p:spPr>
          <a:xfrm>
            <a:off x="8962108" y="845138"/>
            <a:ext cx="2959435" cy="400110"/>
          </a:xfrm>
          <a:prstGeom prst="rect">
            <a:avLst/>
          </a:prstGeom>
          <a:solidFill>
            <a:srgbClr val="115076"/>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*verboten = forbidden</a:t>
            </a:r>
          </a:p>
        </p:txBody>
      </p:sp>
    </p:spTree>
    <p:extLst>
      <p:ext uri="{BB962C8B-B14F-4D97-AF65-F5344CB8AC3E}">
        <p14:creationId xmlns:p14="http://schemas.microsoft.com/office/powerpoint/2010/main" val="2393450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6" name="TextBox 15">
            <a:extLst>
              <a:ext uri="{FF2B5EF4-FFF2-40B4-BE49-F238E27FC236}">
                <a16:creationId xmlns:a16="http://schemas.microsoft.com/office/drawing/2014/main" id="{0D8CFFF7-2006-4E52-9C94-C22FA462497F}"/>
              </a:ext>
            </a:extLst>
          </p:cNvPr>
          <p:cNvSpPr txBox="1"/>
          <p:nvPr/>
        </p:nvSpPr>
        <p:spPr>
          <a:xfrm>
            <a:off x="175149" y="2092828"/>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3.1 Week 2</a:t>
            </a:r>
          </a:p>
        </p:txBody>
      </p:sp>
      <p:sp>
        <p:nvSpPr>
          <p:cNvPr id="18" name="TextBox 17">
            <a:extLst>
              <a:ext uri="{FF2B5EF4-FFF2-40B4-BE49-F238E27FC236}">
                <a16:creationId xmlns:a16="http://schemas.microsoft.com/office/drawing/2014/main" id="{2D4C2990-CF75-4BC3-BDD5-C20D271E6607}"/>
              </a:ext>
            </a:extLst>
          </p:cNvPr>
          <p:cNvSpPr txBox="1"/>
          <p:nvPr/>
        </p:nvSpPr>
        <p:spPr>
          <a:xfrm>
            <a:off x="175149" y="1383140"/>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This week’s homework is to revise a set of Y7 vocabulary.</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4" name="Picture 3" descr="Qr code&#10;&#10;Description automatically generated">
            <a:extLst>
              <a:ext uri="{FF2B5EF4-FFF2-40B4-BE49-F238E27FC236}">
                <a16:creationId xmlns:a16="http://schemas.microsoft.com/office/drawing/2014/main" id="{DB13543F-EC44-4ED7-9B49-DB31027E2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8754" y="1905021"/>
            <a:ext cx="1422053" cy="1422053"/>
          </a:xfrm>
          <a:prstGeom prst="rect">
            <a:avLst/>
          </a:prstGeom>
        </p:spPr>
      </p:pic>
    </p:spTree>
    <p:extLst>
      <p:ext uri="{BB962C8B-B14F-4D97-AF65-F5344CB8AC3E}">
        <p14:creationId xmlns:p14="http://schemas.microsoft.com/office/powerpoint/2010/main" val="31412690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1384995"/>
          </a:xfrm>
          <a:prstGeom prst="rect">
            <a:avLst/>
          </a:prstGeom>
          <a:noFill/>
        </p:spPr>
        <p:txBody>
          <a:bodyPr wrap="square" rtlCol="0">
            <a:spAutoFit/>
          </a:bodyPr>
          <a:lstStyle/>
          <a:p>
            <a:pP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(Y8 Term 3.1 Week 2</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a:t>
            </a:r>
            <a:b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b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
            </a:r>
            <a:b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b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Year 7 revisiting Mashup 4</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202938" y="3013501"/>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Quizlet link</a:t>
            </a:r>
            <a:r>
              <a:rPr lang="en-GB" sz="2400" dirty="0"/>
              <a:t/>
            </a:r>
            <a:br>
              <a:rPr lang="en-GB" sz="2400" dirty="0"/>
            </a:br>
            <a:endParaRPr lang="en-GB" sz="2400" dirty="0">
              <a:solidFill>
                <a:srgbClr val="115076"/>
              </a:solidFill>
              <a:latin typeface="Century Gothic" panose="020B0502020202020204" pitchFamily="34"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a:stretch>
            <a:fillRect/>
          </a:stretch>
        </p:blipFill>
        <p:spPr>
          <a:xfrm>
            <a:off x="10641925" y="4800601"/>
            <a:ext cx="1300638" cy="1300638"/>
          </a:xfrm>
          <a:prstGeom prst="rect">
            <a:avLst/>
          </a:prstGeom>
        </p:spPr>
      </p:pic>
      <p:pic>
        <p:nvPicPr>
          <p:cNvPr id="16" name="Picture 15" descr="Qr code&#10;&#10;Description automatically generated">
            <a:extLst>
              <a:ext uri="{FF2B5EF4-FFF2-40B4-BE49-F238E27FC236}">
                <a16:creationId xmlns:a16="http://schemas.microsoft.com/office/drawing/2014/main" id="{522DA8E7-FE95-46DA-91B8-E8AF846D77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6182" y="1705548"/>
            <a:ext cx="1801018" cy="1801018"/>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3C5AF6-8234-4AE0-A7FE-9EE032C17524}"/>
              </a:ext>
            </a:extLst>
          </p:cNvPr>
          <p:cNvGrpSpPr/>
          <p:nvPr/>
        </p:nvGrpSpPr>
        <p:grpSpPr>
          <a:xfrm>
            <a:off x="3577213" y="1807032"/>
            <a:ext cx="6022655" cy="767529"/>
            <a:chOff x="-4161100" y="3012976"/>
            <a:chExt cx="3258436" cy="694716"/>
          </a:xfrm>
        </p:grpSpPr>
        <p:sp>
          <p:nvSpPr>
            <p:cNvPr id="6" name="Speech Bubble: Rectangle with Corners Rounded 5">
              <a:extLst>
                <a:ext uri="{FF2B5EF4-FFF2-40B4-BE49-F238E27FC236}">
                  <a16:creationId xmlns:a16="http://schemas.microsoft.com/office/drawing/2014/main" id="{E631CA1B-97AD-4D53-AE77-C344843BB852}"/>
                </a:ext>
              </a:extLst>
            </p:cNvPr>
            <p:cNvSpPr/>
            <p:nvPr/>
          </p:nvSpPr>
          <p:spPr>
            <a:xfrm>
              <a:off x="-4161100" y="3012976"/>
              <a:ext cx="3258436" cy="694716"/>
            </a:xfrm>
            <a:prstGeom prst="wedgeRoundRectCallout">
              <a:avLst>
                <a:gd name="adj1" fmla="val 35390"/>
                <a:gd name="adj2" fmla="val -9767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TextBox 54">
              <a:extLst>
                <a:ext uri="{FF2B5EF4-FFF2-40B4-BE49-F238E27FC236}">
                  <a16:creationId xmlns:a16="http://schemas.microsoft.com/office/drawing/2014/main" id="{16CB5584-03E0-4493-A062-D5B2E3FB0DC9}"/>
                </a:ext>
              </a:extLst>
            </p:cNvPr>
            <p:cNvSpPr txBox="1"/>
            <p:nvPr/>
          </p:nvSpPr>
          <p:spPr>
            <a:xfrm>
              <a:off x="-4126607" y="3046628"/>
              <a:ext cx="3183914" cy="640731"/>
            </a:xfrm>
            <a:prstGeom prst="rect">
              <a:avLst/>
            </a:prstGeom>
            <a:noFill/>
          </p:spPr>
          <p:txBody>
            <a:bodyPr wrap="square">
              <a:spAutoFit/>
            </a:bodyPr>
            <a:lstStyle/>
            <a:p>
              <a:pPr lvl="0">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rPr>
                <a:t>Laut</a:t>
              </a:r>
              <a:r>
                <a:rPr kumimoji="0" lang="de-DE" sz="2000" b="0" i="0" u="none" strike="noStrike" kern="1200" cap="none" spc="0" normalizeH="0" noProof="0" dirty="0">
                  <a:ln>
                    <a:noFill/>
                  </a:ln>
                  <a:solidFill>
                    <a:srgbClr val="4472C4">
                      <a:lumMod val="50000"/>
                    </a:srgbClr>
                  </a:solidFill>
                  <a:effectLst/>
                  <a:uLnTx/>
                  <a:uFillTx/>
                  <a:latin typeface="Century Gothic" panose="020F0302020204030204"/>
                </a:rPr>
                <a:t> meinen Quellen* </a:t>
              </a:r>
              <a:r>
                <a:rPr lang="de-DE" sz="2000" dirty="0">
                  <a:solidFill>
                    <a:srgbClr val="4472C4">
                      <a:lumMod val="50000"/>
                    </a:srgbClr>
                  </a:solidFill>
                </a:rPr>
                <a:t>enthalten die wichtigen </a:t>
              </a:r>
              <a:br>
                <a:rPr lang="de-DE" sz="2000" dirty="0">
                  <a:solidFill>
                    <a:srgbClr val="4472C4">
                      <a:lumMod val="50000"/>
                    </a:srgbClr>
                  </a:solidFill>
                </a:rPr>
              </a:b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rPr>
                <a:t>Wörter SSC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rPr>
                <a:t>ch</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rPr>
                <a:t>]! Können Sie mir helfen?</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grpSp>
      <p:pic>
        <p:nvPicPr>
          <p:cNvPr id="1054" name="Picture 30" descr="Box, Case, Opened, Package">
            <a:extLst>
              <a:ext uri="{FF2B5EF4-FFF2-40B4-BE49-F238E27FC236}">
                <a16:creationId xmlns:a16="http://schemas.microsoft.com/office/drawing/2014/main" id="{FD31BDF9-7B43-4AA0-9AA9-FECF1F0885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19075" y="1704183"/>
            <a:ext cx="2621874" cy="19664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207016" cy="707849"/>
          </a:xfrm>
        </p:spPr>
        <p:txBody>
          <a:bodyPr>
            <a:normAutofit/>
          </a:bodyPr>
          <a:lstStyle/>
          <a:p>
            <a:r>
              <a:rPr lang="en-GB" sz="3000" b="1" dirty="0">
                <a:solidFill>
                  <a:schemeClr val="bg1"/>
                </a:solidFill>
              </a:rPr>
              <a:t>Katrin </a:t>
            </a:r>
            <a:r>
              <a:rPr lang="en-GB" sz="3000" b="1" dirty="0" err="1">
                <a:solidFill>
                  <a:schemeClr val="bg1"/>
                </a:solidFill>
              </a:rPr>
              <a:t>packt</a:t>
            </a:r>
            <a:r>
              <a:rPr lang="en-GB" sz="3000" b="1" dirty="0">
                <a:solidFill>
                  <a:schemeClr val="bg1"/>
                </a:solidFill>
              </a:rPr>
              <a:t> </a:t>
            </a:r>
            <a:r>
              <a:rPr lang="en-GB" sz="3000" b="1" dirty="0" err="1">
                <a:solidFill>
                  <a:schemeClr val="bg1"/>
                </a:solidFill>
              </a:rPr>
              <a:t>ihre</a:t>
            </a:r>
            <a:r>
              <a:rPr lang="en-GB" sz="3000" b="1" dirty="0">
                <a:solidFill>
                  <a:schemeClr val="bg1"/>
                </a:solidFill>
              </a:rPr>
              <a:t> </a:t>
            </a:r>
            <a:r>
              <a:rPr lang="en-GB" sz="3000" b="1" dirty="0" err="1">
                <a:solidFill>
                  <a:schemeClr val="bg1"/>
                </a:solidFill>
              </a:rPr>
              <a:t>Arbeitstasche</a:t>
            </a:r>
            <a:endParaRPr lang="en-GB" sz="3000" b="1" dirty="0">
              <a:solidFill>
                <a:schemeClr val="bg1"/>
              </a:solidFill>
            </a:endParaRPr>
          </a:p>
        </p:txBody>
      </p:sp>
      <p:sp>
        <p:nvSpPr>
          <p:cNvPr id="9" name="TextBox 8">
            <a:extLst>
              <a:ext uri="{FF2B5EF4-FFF2-40B4-BE49-F238E27FC236}">
                <a16:creationId xmlns:a16="http://schemas.microsoft.com/office/drawing/2014/main" id="{A258525E-3A9C-43BE-B0C5-1FF22201E834}"/>
              </a:ext>
            </a:extLst>
          </p:cNvPr>
          <p:cNvSpPr txBox="1"/>
          <p:nvPr/>
        </p:nvSpPr>
        <p:spPr>
          <a:xfrm>
            <a:off x="57926" y="1218340"/>
            <a:ext cx="11893651" cy="430887"/>
          </a:xfrm>
          <a:prstGeom prst="rect">
            <a:avLst/>
          </a:prstGeom>
          <a:noFill/>
        </p:spPr>
        <p:txBody>
          <a:bodyPr wrap="square" rtlCol="0">
            <a:spAutoFit/>
          </a:bodyPr>
          <a:lstStyle/>
          <a:p>
            <a:pPr lvl="0">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rPr>
              <a:t>Katrin</a:t>
            </a:r>
            <a:r>
              <a:rPr kumimoji="0" lang="de-DE" sz="2200" b="0" i="0" u="none" strike="noStrike" kern="1200" cap="none" spc="0" normalizeH="0" noProof="0" dirty="0">
                <a:ln>
                  <a:noFill/>
                </a:ln>
                <a:solidFill>
                  <a:srgbClr val="4472C4">
                    <a:lumMod val="50000"/>
                  </a:srgbClr>
                </a:solidFill>
                <a:effectLst/>
                <a:uLnTx/>
                <a:uFillTx/>
                <a:latin typeface="Century Gothic" panose="020F0302020204030204"/>
              </a:rPr>
              <a:t> is gathering evidence for her latest case.</a:t>
            </a:r>
          </a:p>
        </p:txBody>
      </p:sp>
      <p:pic>
        <p:nvPicPr>
          <p:cNvPr id="1026" name="Picture 2" descr="Bone, Dog, Skeleton">
            <a:hlinkClick r:id="" action="ppaction://noaction">
              <a:snd r:embed="rId6" name="5. 1. Knochen.wav"/>
            </a:hlinkClick>
            <a:extLst>
              <a:ext uri="{FF2B5EF4-FFF2-40B4-BE49-F238E27FC236}">
                <a16:creationId xmlns:a16="http://schemas.microsoft.com/office/drawing/2014/main" id="{3840A0BE-09DC-4D3A-A788-31A4426106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919291">
            <a:off x="128971" y="3113813"/>
            <a:ext cx="1109740" cy="55487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2C41639-D6A5-44D6-A30A-001ACA21D0A7}"/>
              </a:ext>
            </a:extLst>
          </p:cNvPr>
          <p:cNvSpPr txBox="1"/>
          <p:nvPr/>
        </p:nvSpPr>
        <p:spPr>
          <a:xfrm>
            <a:off x="736747" y="3300448"/>
            <a:ext cx="15335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Kno</a:t>
            </a:r>
            <a:r>
              <a:rPr kumimoji="0" lang="fr-FR"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ch</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bones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2926DF6B-75AD-426A-A80D-92A5E6344FEE}"/>
              </a:ext>
            </a:extLst>
          </p:cNvPr>
          <p:cNvSpPr txBox="1"/>
          <p:nvPr/>
        </p:nvSpPr>
        <p:spPr>
          <a:xfrm>
            <a:off x="3889817" y="3080392"/>
            <a:ext cx="18824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Blutfle</a:t>
            </a:r>
            <a:r>
              <a:rPr kumimoji="0" lang="fr-FR"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ck</a:t>
            </a:r>
            <a:endParaRPr kumimoji="0" lang="fr-FR" sz="22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bloodstain</a:t>
            </a: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4885B6F6-83BD-4D04-A267-7A322373D6C0}"/>
              </a:ext>
            </a:extLst>
          </p:cNvPr>
          <p:cNvSpPr txBox="1"/>
          <p:nvPr/>
        </p:nvSpPr>
        <p:spPr>
          <a:xfrm>
            <a:off x="1009149" y="4604850"/>
            <a:ext cx="237128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Beoba</a:t>
            </a:r>
            <a:r>
              <a:rPr kumimoji="0" lang="fr-FR"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ch</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witness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C976474D-0901-4C8D-9D2A-ADFDD9C27A57}"/>
              </a:ext>
            </a:extLst>
          </p:cNvPr>
          <p:cNvSpPr txBox="1"/>
          <p:nvPr/>
        </p:nvSpPr>
        <p:spPr>
          <a:xfrm>
            <a:off x="418573" y="5596076"/>
            <a:ext cx="176922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a:t>
            </a:r>
            <a:r>
              <a:rPr kumimoji="0" lang="fr-FR"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ch</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weis</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evidence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2AF70938-D26A-4ABE-811F-B1F16BED3AEA}"/>
              </a:ext>
            </a:extLst>
          </p:cNvPr>
          <p:cNvSpPr txBox="1"/>
          <p:nvPr/>
        </p:nvSpPr>
        <p:spPr>
          <a:xfrm>
            <a:off x="8852941" y="4296120"/>
            <a:ext cx="15335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a:t>
            </a:r>
            <a:r>
              <a:rPr kumimoji="0" lang="fr-FR"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ck</a:t>
            </a:r>
            <a:endParaRPr kumimoji="0" lang="fr-FR" sz="22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dirt</a:t>
            </a: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endParaRPr kumimoji="0" lang="fr-FR"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A1F9FDC5-50AF-4A64-B9AE-87ECDBE75DE8}"/>
              </a:ext>
            </a:extLst>
          </p:cNvPr>
          <p:cNvSpPr txBox="1"/>
          <p:nvPr/>
        </p:nvSpPr>
        <p:spPr>
          <a:xfrm>
            <a:off x="1665041" y="2180422"/>
            <a:ext cx="227892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Entde</a:t>
            </a:r>
            <a:r>
              <a:rPr kumimoji="0" lang="fr-FR"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ck</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ung</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discovery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5403D5F7-EE8E-4AB5-9561-D8F09C08D5EE}"/>
              </a:ext>
            </a:extLst>
          </p:cNvPr>
          <p:cNvSpPr txBox="1"/>
          <p:nvPr/>
        </p:nvSpPr>
        <p:spPr>
          <a:xfrm>
            <a:off x="3355570" y="4135904"/>
            <a:ext cx="216663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Überwa</a:t>
            </a:r>
            <a:r>
              <a:rPr kumimoji="0" lang="fr-FR"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ch</a:t>
            </a:r>
            <a:r>
              <a:rPr lang="fr-FR" sz="2200" dirty="0" err="1">
                <a:solidFill>
                  <a:srgbClr val="4472C4">
                    <a:lumMod val="50000"/>
                  </a:srgbClr>
                </a:solidFill>
                <a:latin typeface="Century Gothic" panose="020F0302020204030204"/>
              </a:rPr>
              <a:t>ung</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[surveillance]</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685691EE-D22E-4659-827B-812B5A47704B}"/>
              </a:ext>
            </a:extLst>
          </p:cNvPr>
          <p:cNvSpPr txBox="1"/>
          <p:nvPr/>
        </p:nvSpPr>
        <p:spPr>
          <a:xfrm>
            <a:off x="3120965" y="5220309"/>
            <a:ext cx="15335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Gepä</a:t>
            </a:r>
            <a:r>
              <a:rPr kumimoji="0" lang="fr-FR"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ck</a:t>
            </a:r>
            <a:endParaRPr kumimoji="0" lang="fr-FR" sz="22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luggage</a:t>
            </a: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endParaRPr kumimoji="0" lang="fr-FR"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pic>
        <p:nvPicPr>
          <p:cNvPr id="1032" name="Picture 8" descr="Caricature, Comic, Comic Characters, Surprised, Woman">
            <a:hlinkClick r:id="" action="ppaction://noaction">
              <a:snd r:embed="rId8" name="5. 3. Beobachter.wav"/>
            </a:hlinkClick>
            <a:extLst>
              <a:ext uri="{FF2B5EF4-FFF2-40B4-BE49-F238E27FC236}">
                <a16:creationId xmlns:a16="http://schemas.microsoft.com/office/drawing/2014/main" id="{60C7F86D-8703-4FFB-BD86-0A331EC5384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6804" y="4522003"/>
            <a:ext cx="550068" cy="8581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ox, Evidence, Business, Storage, White, Police, Work">
            <a:hlinkClick r:id="" action="ppaction://noaction">
              <a:snd r:embed="rId10" name="5. 4. Nachweis.wav"/>
            </a:hlinkClick>
            <a:extLst>
              <a:ext uri="{FF2B5EF4-FFF2-40B4-BE49-F238E27FC236}">
                <a16:creationId xmlns:a16="http://schemas.microsoft.com/office/drawing/2014/main" id="{C6212721-DC14-42D1-9CA4-1C72D6BB4CD0}"/>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1384" y="5389261"/>
            <a:ext cx="1050559" cy="10098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irt, Soil, Nature, Gardening, Earth, Growth">
            <a:hlinkClick r:id="" action="ppaction://noaction">
              <a:snd r:embed="rId12" name="5. 5. Dreck.wav"/>
            </a:hlinkClick>
            <a:extLst>
              <a:ext uri="{FF2B5EF4-FFF2-40B4-BE49-F238E27FC236}">
                <a16:creationId xmlns:a16="http://schemas.microsoft.com/office/drawing/2014/main" id="{3A1BFCD5-690B-4CD8-AD60-CA7B4C3E02E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14720" y="3661271"/>
            <a:ext cx="1196067" cy="59803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etective, Searching, Man, Search, Magnifying">
            <a:hlinkClick r:id="" action="ppaction://noaction">
              <a:snd r:embed="rId14" name="5. 6. Entdeckung.wav"/>
            </a:hlinkClick>
            <a:extLst>
              <a:ext uri="{FF2B5EF4-FFF2-40B4-BE49-F238E27FC236}">
                <a16:creationId xmlns:a16="http://schemas.microsoft.com/office/drawing/2014/main" id="{5602F11A-B643-4F35-BA7A-160DCEF2EAC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80954" y="1868142"/>
            <a:ext cx="784087" cy="79178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uitcase, Old, Travel, Traveler, Pack, Baggage">
            <a:hlinkClick r:id="" action="ppaction://noaction">
              <a:snd r:embed="rId16" name="5. 8. Gepäck.wav"/>
            </a:hlinkClick>
            <a:extLst>
              <a:ext uri="{FF2B5EF4-FFF2-40B4-BE49-F238E27FC236}">
                <a16:creationId xmlns:a16="http://schemas.microsoft.com/office/drawing/2014/main" id="{829B39A1-81EB-4392-A269-4BC77BD47E0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84926" y="5059644"/>
            <a:ext cx="727285" cy="64093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Sign, Warning, Icon, Cctv, Black, Security">
            <a:hlinkClick r:id="" action="ppaction://noaction">
              <a:snd r:embed="rId18" name="5. 7. überwachung.wav"/>
            </a:hlinkClick>
            <a:extLst>
              <a:ext uri="{FF2B5EF4-FFF2-40B4-BE49-F238E27FC236}">
                <a16:creationId xmlns:a16="http://schemas.microsoft.com/office/drawing/2014/main" id="{892F58DD-50DB-4B54-BA3B-D91A58208260}"/>
              </a:ext>
            </a:extLst>
          </p:cNvPr>
          <p:cNvPicPr>
            <a:picLocks noChangeAspect="1" noChangeArrowheads="1"/>
          </p:cNvPicPr>
          <p:nvPr/>
        </p:nvPicPr>
        <p:blipFill rotWithShape="1">
          <a:blip r:embed="rId19" cstate="print">
            <a:clrChange>
              <a:clrFrom>
                <a:srgbClr val="FCDA00"/>
              </a:clrFrom>
              <a:clrTo>
                <a:srgbClr val="FCDA00">
                  <a:alpha val="0"/>
                </a:srgbClr>
              </a:clrTo>
            </a:clrChange>
            <a:extLst>
              <a:ext uri="{28A0092B-C50C-407E-A947-70E740481C1C}">
                <a14:useLocalDpi xmlns:a14="http://schemas.microsoft.com/office/drawing/2010/main" val="0"/>
              </a:ext>
            </a:extLst>
          </a:blip>
          <a:srcRect l="10752" t="13668" r="12110" b="12018"/>
          <a:stretch/>
        </p:blipFill>
        <p:spPr bwMode="auto">
          <a:xfrm flipH="1">
            <a:off x="2990411" y="3657512"/>
            <a:ext cx="774114" cy="740522"/>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369828-A8CB-4363-953E-49D03247A991}"/>
              </a:ext>
            </a:extLst>
          </p:cNvPr>
          <p:cNvSpPr txBox="1"/>
          <p:nvPr/>
        </p:nvSpPr>
        <p:spPr>
          <a:xfrm>
            <a:off x="8537634" y="5678886"/>
            <a:ext cx="22789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Ru</a:t>
            </a:r>
            <a:r>
              <a:rPr kumimoji="0" lang="fr-FR"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ck</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sack</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4" name="Picture 20" descr="Backpack, Rucksack, Backpacking, Hiking, Carry, Bag">
            <a:hlinkClick r:id="" action="ppaction://noaction">
              <a:snd r:embed="rId20" name="5. 9. Rucksack.wav"/>
            </a:hlinkClick>
            <a:extLst>
              <a:ext uri="{FF2B5EF4-FFF2-40B4-BE49-F238E27FC236}">
                <a16:creationId xmlns:a16="http://schemas.microsoft.com/office/drawing/2014/main" id="{F0C3B279-7434-4320-81BC-CAA62E26C19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704569" y="5343352"/>
            <a:ext cx="698335" cy="835217"/>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CC6EE12E-1FBD-4B30-8DAF-1DE68956C8C8}"/>
              </a:ext>
            </a:extLst>
          </p:cNvPr>
          <p:cNvSpPr txBox="1"/>
          <p:nvPr/>
        </p:nvSpPr>
        <p:spPr>
          <a:xfrm>
            <a:off x="6282970" y="2826096"/>
            <a:ext cx="227892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Guta</a:t>
            </a:r>
            <a:r>
              <a:rPr kumimoji="0" lang="fr-FR"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ch</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ten</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[report]</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B14F3068-8CF6-4D7D-9A71-E8BA440D8E98}"/>
              </a:ext>
            </a:extLst>
          </p:cNvPr>
          <p:cNvSpPr txBox="1"/>
          <p:nvPr/>
        </p:nvSpPr>
        <p:spPr>
          <a:xfrm>
            <a:off x="7056139" y="4255452"/>
            <a:ext cx="227892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Dru</a:t>
            </a:r>
            <a:r>
              <a:rPr kumimoji="0" lang="fr-FR" sz="2200" b="1" i="0" u="none" strike="noStrike" kern="1200" cap="none" spc="0" normalizeH="0" baseline="0" noProof="0" dirty="0">
                <a:ln>
                  <a:noFill/>
                </a:ln>
                <a:solidFill>
                  <a:srgbClr val="DAA520"/>
                </a:solidFill>
                <a:effectLst/>
                <a:uLnTx/>
                <a:uFillTx/>
                <a:latin typeface="Century Gothic" panose="020F0302020204030204"/>
                <a:ea typeface="+mn-ea"/>
                <a:cs typeface="+mn-cs"/>
              </a:rPr>
              <a:t>ck</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[printer]</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223E0AB5-117B-4691-9E9B-B5B1292D81A1}"/>
              </a:ext>
            </a:extLst>
          </p:cNvPr>
          <p:cNvSpPr txBox="1"/>
          <p:nvPr/>
        </p:nvSpPr>
        <p:spPr>
          <a:xfrm>
            <a:off x="5453011" y="5585225"/>
            <a:ext cx="227892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a:t>
            </a:r>
            <a:r>
              <a:rPr kumimoji="0" lang="fr-FR"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ch</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search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6" name="Picture 22" descr="Folder, Files, Paper, Office, Document, Archive">
            <a:hlinkClick r:id="" action="ppaction://noaction">
              <a:snd r:embed="rId22" name="5. 10. Gutachten.wav"/>
            </a:hlinkClick>
            <a:extLst>
              <a:ext uri="{FF2B5EF4-FFF2-40B4-BE49-F238E27FC236}">
                <a16:creationId xmlns:a16="http://schemas.microsoft.com/office/drawing/2014/main" id="{77AE9986-8515-4FA5-A7D9-9377B650460C}"/>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977265" y="2830982"/>
            <a:ext cx="775332" cy="69954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Print, Printer, Printing, Device, Output, Paper">
            <a:hlinkClick r:id="" action="ppaction://noaction">
              <a:snd r:embed="rId24" name="Drucker.wav"/>
            </a:hlinkClick>
            <a:extLst>
              <a:ext uri="{FF2B5EF4-FFF2-40B4-BE49-F238E27FC236}">
                <a16:creationId xmlns:a16="http://schemas.microsoft.com/office/drawing/2014/main" id="{888EAB92-2CCE-4A8E-833C-5AA366F7DD6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973867" y="4161555"/>
            <a:ext cx="1188151" cy="101720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Magnifying Glass, Loupe, Search, Magnify, Lense, Detect">
            <a:extLst>
              <a:ext uri="{FF2B5EF4-FFF2-40B4-BE49-F238E27FC236}">
                <a16:creationId xmlns:a16="http://schemas.microsoft.com/office/drawing/2014/main" id="{D0CFA604-145E-48BA-A52E-ECE87A7ABCD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459231" y="5430634"/>
            <a:ext cx="863824" cy="803557"/>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61D6C95D-7184-41C7-9856-95D45615E795}"/>
              </a:ext>
            </a:extLst>
          </p:cNvPr>
          <p:cNvSpPr/>
          <p:nvPr/>
        </p:nvSpPr>
        <p:spPr>
          <a:xfrm>
            <a:off x="1351793" y="3263185"/>
            <a:ext cx="333016" cy="446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71" name="Rectangle 70">
            <a:extLst>
              <a:ext uri="{FF2B5EF4-FFF2-40B4-BE49-F238E27FC236}">
                <a16:creationId xmlns:a16="http://schemas.microsoft.com/office/drawing/2014/main" id="{C4B49DEE-8FCF-43E3-A4AA-4E77DDAA0973}"/>
              </a:ext>
            </a:extLst>
          </p:cNvPr>
          <p:cNvSpPr/>
          <p:nvPr/>
        </p:nvSpPr>
        <p:spPr>
          <a:xfrm>
            <a:off x="4782476" y="3033533"/>
            <a:ext cx="336473" cy="446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72" name="Rectangle 71">
            <a:extLst>
              <a:ext uri="{FF2B5EF4-FFF2-40B4-BE49-F238E27FC236}">
                <a16:creationId xmlns:a16="http://schemas.microsoft.com/office/drawing/2014/main" id="{F5EEDB24-D351-40C7-B34C-5C41513DE02D}"/>
              </a:ext>
            </a:extLst>
          </p:cNvPr>
          <p:cNvSpPr/>
          <p:nvPr/>
        </p:nvSpPr>
        <p:spPr>
          <a:xfrm>
            <a:off x="2009671" y="4558584"/>
            <a:ext cx="336992" cy="446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73" name="Rectangle 72">
            <a:extLst>
              <a:ext uri="{FF2B5EF4-FFF2-40B4-BE49-F238E27FC236}">
                <a16:creationId xmlns:a16="http://schemas.microsoft.com/office/drawing/2014/main" id="{C488DBA4-3174-4BDE-99FD-E9232BAD0850}"/>
              </a:ext>
            </a:extLst>
          </p:cNvPr>
          <p:cNvSpPr/>
          <p:nvPr/>
        </p:nvSpPr>
        <p:spPr>
          <a:xfrm>
            <a:off x="893691" y="5550330"/>
            <a:ext cx="344281" cy="472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74" name="Rectangle 73">
            <a:extLst>
              <a:ext uri="{FF2B5EF4-FFF2-40B4-BE49-F238E27FC236}">
                <a16:creationId xmlns:a16="http://schemas.microsoft.com/office/drawing/2014/main" id="{E9D84068-62F1-45B0-9BD9-549DA0608CEF}"/>
              </a:ext>
            </a:extLst>
          </p:cNvPr>
          <p:cNvSpPr/>
          <p:nvPr/>
        </p:nvSpPr>
        <p:spPr>
          <a:xfrm>
            <a:off x="9418652" y="4252274"/>
            <a:ext cx="372995" cy="446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75" name="Rectangle 74">
            <a:extLst>
              <a:ext uri="{FF2B5EF4-FFF2-40B4-BE49-F238E27FC236}">
                <a16:creationId xmlns:a16="http://schemas.microsoft.com/office/drawing/2014/main" id="{3D19A85A-15CE-4934-83C5-2E3A5575646C}"/>
              </a:ext>
            </a:extLst>
          </p:cNvPr>
          <p:cNvSpPr/>
          <p:nvPr/>
        </p:nvSpPr>
        <p:spPr>
          <a:xfrm>
            <a:off x="2537856" y="2146584"/>
            <a:ext cx="360000" cy="446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76" name="Rectangle 75">
            <a:extLst>
              <a:ext uri="{FF2B5EF4-FFF2-40B4-BE49-F238E27FC236}">
                <a16:creationId xmlns:a16="http://schemas.microsoft.com/office/drawing/2014/main" id="{75330438-E94F-402B-8361-607E6B62FC3D}"/>
              </a:ext>
            </a:extLst>
          </p:cNvPr>
          <p:cNvSpPr/>
          <p:nvPr/>
        </p:nvSpPr>
        <p:spPr>
          <a:xfrm>
            <a:off x="4493570" y="4125380"/>
            <a:ext cx="360000" cy="446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77" name="Rectangle 76">
            <a:extLst>
              <a:ext uri="{FF2B5EF4-FFF2-40B4-BE49-F238E27FC236}">
                <a16:creationId xmlns:a16="http://schemas.microsoft.com/office/drawing/2014/main" id="{04432D41-0529-4C82-AAB5-48ABC71B0525}"/>
              </a:ext>
            </a:extLst>
          </p:cNvPr>
          <p:cNvSpPr/>
          <p:nvPr/>
        </p:nvSpPr>
        <p:spPr>
          <a:xfrm>
            <a:off x="4000371" y="5189070"/>
            <a:ext cx="360000" cy="446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78" name="Rectangle 77">
            <a:extLst>
              <a:ext uri="{FF2B5EF4-FFF2-40B4-BE49-F238E27FC236}">
                <a16:creationId xmlns:a16="http://schemas.microsoft.com/office/drawing/2014/main" id="{C09E301D-CDB0-46C9-B50F-24AF27F9917B}"/>
              </a:ext>
            </a:extLst>
          </p:cNvPr>
          <p:cNvSpPr/>
          <p:nvPr/>
        </p:nvSpPr>
        <p:spPr>
          <a:xfrm>
            <a:off x="8986289" y="5641675"/>
            <a:ext cx="326465" cy="446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79" name="Rectangle 78">
            <a:extLst>
              <a:ext uri="{FF2B5EF4-FFF2-40B4-BE49-F238E27FC236}">
                <a16:creationId xmlns:a16="http://schemas.microsoft.com/office/drawing/2014/main" id="{A6152110-3359-45D3-9DBD-F925BA931608}"/>
              </a:ext>
            </a:extLst>
          </p:cNvPr>
          <p:cNvSpPr/>
          <p:nvPr/>
        </p:nvSpPr>
        <p:spPr>
          <a:xfrm>
            <a:off x="7061048" y="2801288"/>
            <a:ext cx="360000" cy="446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80" name="Rectangle 79">
            <a:extLst>
              <a:ext uri="{FF2B5EF4-FFF2-40B4-BE49-F238E27FC236}">
                <a16:creationId xmlns:a16="http://schemas.microsoft.com/office/drawing/2014/main" id="{F1AD3BC4-0437-4DB9-B198-C5527D0A2BD7}"/>
              </a:ext>
            </a:extLst>
          </p:cNvPr>
          <p:cNvSpPr/>
          <p:nvPr/>
        </p:nvSpPr>
        <p:spPr>
          <a:xfrm>
            <a:off x="7603384" y="4223676"/>
            <a:ext cx="343314" cy="446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81" name="Rectangle 80">
            <a:extLst>
              <a:ext uri="{FF2B5EF4-FFF2-40B4-BE49-F238E27FC236}">
                <a16:creationId xmlns:a16="http://schemas.microsoft.com/office/drawing/2014/main" id="{01B3541D-94B9-47AD-AE0A-B741D178ED45}"/>
              </a:ext>
            </a:extLst>
          </p:cNvPr>
          <p:cNvSpPr/>
          <p:nvPr/>
        </p:nvSpPr>
        <p:spPr>
          <a:xfrm>
            <a:off x="5840301" y="5539356"/>
            <a:ext cx="344242" cy="446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pic>
        <p:nvPicPr>
          <p:cNvPr id="1056" name="Picture 32" descr="Trash Can, Wastebasket, Receptical, Container, Waste">
            <a:extLst>
              <a:ext uri="{FF2B5EF4-FFF2-40B4-BE49-F238E27FC236}">
                <a16:creationId xmlns:a16="http://schemas.microsoft.com/office/drawing/2014/main" id="{67EBEFA6-E126-45E6-BB84-343677F0B512}"/>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326079" y="4118822"/>
            <a:ext cx="1469117" cy="2069989"/>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32E44CF3-9F1A-4B7B-A3AB-4329997A2439}"/>
              </a:ext>
            </a:extLst>
          </p:cNvPr>
          <p:cNvSpPr/>
          <p:nvPr/>
        </p:nvSpPr>
        <p:spPr>
          <a:xfrm>
            <a:off x="10531972" y="5124526"/>
            <a:ext cx="113845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[ck]</a:t>
            </a:r>
          </a:p>
        </p:txBody>
      </p:sp>
      <p:sp>
        <p:nvSpPr>
          <p:cNvPr id="57" name="Rectangle 56">
            <a:extLst>
              <a:ext uri="{FF2B5EF4-FFF2-40B4-BE49-F238E27FC236}">
                <a16:creationId xmlns:a16="http://schemas.microsoft.com/office/drawing/2014/main" id="{6ACF7CD9-DD60-4DA3-B48E-9F65A4E701A4}"/>
              </a:ext>
            </a:extLst>
          </p:cNvPr>
          <p:cNvSpPr/>
          <p:nvPr/>
        </p:nvSpPr>
        <p:spPr>
          <a:xfrm>
            <a:off x="10448755" y="2711662"/>
            <a:ext cx="1148071"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a:t>
            </a:r>
            <a:r>
              <a:rPr kumimoji="0" lang="en-US" sz="4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ch</a:t>
            </a: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52" name="Picture 28" descr="Red, Paint, Ink, Splatter, Splash, Colour, Drop, Blood">
            <a:hlinkClick r:id="" action="ppaction://noaction">
              <a:snd r:embed="rId28" name="5. 2. Blutfleck.wav"/>
            </a:hlinkClick>
            <a:extLst>
              <a:ext uri="{FF2B5EF4-FFF2-40B4-BE49-F238E27FC236}">
                <a16:creationId xmlns:a16="http://schemas.microsoft.com/office/drawing/2014/main" id="{4E56F7CA-9D5B-45D3-8819-7F322C665D6F}"/>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flipH="1">
            <a:off x="5054386" y="2934891"/>
            <a:ext cx="796586" cy="7536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4F361A-2B73-4763-9F3B-CECF4E0542D5}"/>
              </a:ext>
            </a:extLst>
          </p:cNvPr>
          <p:cNvSpPr txBox="1"/>
          <p:nvPr/>
        </p:nvSpPr>
        <p:spPr>
          <a:xfrm>
            <a:off x="7061387" y="136417"/>
            <a:ext cx="2029405" cy="707886"/>
          </a:xfrm>
          <a:prstGeom prst="rect">
            <a:avLst/>
          </a:prstGeom>
          <a:solidFill>
            <a:srgbClr val="115076"/>
          </a:solidFill>
          <a:ln>
            <a:solidFill>
              <a:schemeClr val="accent1">
                <a:lumMod val="50000"/>
              </a:schemeClr>
            </a:solidFill>
          </a:ln>
        </p:spPr>
        <p:txBody>
          <a:bodyPr wrap="square" rtlCol="0">
            <a:spAutoFit/>
          </a:bodyPr>
          <a:lstStyle/>
          <a:p>
            <a:pPr algn="l"/>
            <a:r>
              <a:rPr lang="en-GB" sz="2000" dirty="0">
                <a:solidFill>
                  <a:schemeClr val="bg1"/>
                </a:solidFill>
              </a:rPr>
              <a:t>*die Quelle = source</a:t>
            </a:r>
            <a:endParaRPr lang="fr-FR" sz="2000" dirty="0">
              <a:solidFill>
                <a:schemeClr val="bg1"/>
              </a:solidFill>
            </a:endParaRPr>
          </a:p>
        </p:txBody>
      </p:sp>
      <p:pic>
        <p:nvPicPr>
          <p:cNvPr id="54" name="Picture 53" descr="A picture containing logo&#10;&#10;Description automatically generated">
            <a:extLst>
              <a:ext uri="{FF2B5EF4-FFF2-40B4-BE49-F238E27FC236}">
                <a16:creationId xmlns:a16="http://schemas.microsoft.com/office/drawing/2014/main" id="{DB20A38C-B4E6-4DD8-A345-D020B9D1E54C}"/>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b="20938"/>
          <a:stretch/>
        </p:blipFill>
        <p:spPr>
          <a:xfrm>
            <a:off x="8122005" y="65530"/>
            <a:ext cx="1533599" cy="1243230"/>
          </a:xfrm>
          <a:prstGeom prst="rect">
            <a:avLst/>
          </a:prstGeom>
        </p:spPr>
      </p:pic>
      <p:pic>
        <p:nvPicPr>
          <p:cNvPr id="56" name="Picture 32" descr="Trash Can, Wastebasket, Receptical, Container, Waste">
            <a:extLst>
              <a:ext uri="{FF2B5EF4-FFF2-40B4-BE49-F238E27FC236}">
                <a16:creationId xmlns:a16="http://schemas.microsoft.com/office/drawing/2014/main" id="{EE6E5BB7-7560-44E9-BC0D-D9932F095F0F}"/>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015844" y="1760561"/>
            <a:ext cx="1028801" cy="144958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0" descr="Box, Case, Opened, Package">
            <a:extLst>
              <a:ext uri="{FF2B5EF4-FFF2-40B4-BE49-F238E27FC236}">
                <a16:creationId xmlns:a16="http://schemas.microsoft.com/office/drawing/2014/main" id="{43677BD1-87A2-410A-946C-091EB42EC12D}"/>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17770" y="3233276"/>
            <a:ext cx="1413080" cy="105981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32" descr="Trash Can, Wastebasket, Receptical, Container, Waste">
            <a:extLst>
              <a:ext uri="{FF2B5EF4-FFF2-40B4-BE49-F238E27FC236}">
                <a16:creationId xmlns:a16="http://schemas.microsoft.com/office/drawing/2014/main" id="{EE6E5BB7-7560-44E9-BC0D-D9932F095F0F}"/>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115390" y="2677410"/>
            <a:ext cx="917264" cy="129242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0" descr="Box, Case, Opened, Package">
            <a:extLst>
              <a:ext uri="{FF2B5EF4-FFF2-40B4-BE49-F238E27FC236}">
                <a16:creationId xmlns:a16="http://schemas.microsoft.com/office/drawing/2014/main" id="{43677BD1-87A2-410A-946C-091EB42EC12D}"/>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308079" y="2654523"/>
            <a:ext cx="1577430" cy="118307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0" descr="Box, Case, Opened, Package">
            <a:extLst>
              <a:ext uri="{FF2B5EF4-FFF2-40B4-BE49-F238E27FC236}">
                <a16:creationId xmlns:a16="http://schemas.microsoft.com/office/drawing/2014/main" id="{43677BD1-87A2-410A-946C-091EB42EC12D}"/>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118404" y="4313608"/>
            <a:ext cx="1535025" cy="115126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0" descr="Box, Case, Opened, Package">
            <a:extLst>
              <a:ext uri="{FF2B5EF4-FFF2-40B4-BE49-F238E27FC236}">
                <a16:creationId xmlns:a16="http://schemas.microsoft.com/office/drawing/2014/main" id="{43677BD1-87A2-410A-946C-091EB42EC12D}"/>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619829" y="4028818"/>
            <a:ext cx="1300018" cy="97501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2" descr="Trash Can, Wastebasket, Receptical, Container, Waste">
            <a:extLst>
              <a:ext uri="{FF2B5EF4-FFF2-40B4-BE49-F238E27FC236}">
                <a16:creationId xmlns:a16="http://schemas.microsoft.com/office/drawing/2014/main" id="{EE6E5BB7-7560-44E9-BC0D-D9932F095F0F}"/>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259866" y="3929988"/>
            <a:ext cx="917264" cy="129242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2" descr="Trash Can, Wastebasket, Receptical, Container, Waste">
            <a:extLst>
              <a:ext uri="{FF2B5EF4-FFF2-40B4-BE49-F238E27FC236}">
                <a16:creationId xmlns:a16="http://schemas.microsoft.com/office/drawing/2014/main" id="{EE6E5BB7-7560-44E9-BC0D-D9932F095F0F}"/>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8929612" y="4219205"/>
            <a:ext cx="823921" cy="116090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30" descr="Box, Case, Opened, Package">
            <a:extLst>
              <a:ext uri="{FF2B5EF4-FFF2-40B4-BE49-F238E27FC236}">
                <a16:creationId xmlns:a16="http://schemas.microsoft.com/office/drawing/2014/main" id="{43677BD1-87A2-410A-946C-091EB42EC12D}"/>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471180" y="5499407"/>
            <a:ext cx="1213733" cy="9103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2" descr="Trash Can, Wastebasket, Receptical, Container, Waste">
            <a:extLst>
              <a:ext uri="{FF2B5EF4-FFF2-40B4-BE49-F238E27FC236}">
                <a16:creationId xmlns:a16="http://schemas.microsoft.com/office/drawing/2014/main" id="{EE6E5BB7-7560-44E9-BC0D-D9932F095F0F}"/>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3291085" y="5017662"/>
            <a:ext cx="823921" cy="116090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30" descr="Box, Case, Opened, Package">
            <a:extLst>
              <a:ext uri="{FF2B5EF4-FFF2-40B4-BE49-F238E27FC236}">
                <a16:creationId xmlns:a16="http://schemas.microsoft.com/office/drawing/2014/main" id="{43677BD1-87A2-410A-946C-091EB42EC12D}"/>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368209" y="5450528"/>
            <a:ext cx="1213733" cy="9103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32" descr="Trash Can, Wastebasket, Receptical, Container, Waste">
            <a:extLst>
              <a:ext uri="{FF2B5EF4-FFF2-40B4-BE49-F238E27FC236}">
                <a16:creationId xmlns:a16="http://schemas.microsoft.com/office/drawing/2014/main" id="{EE6E5BB7-7560-44E9-BC0D-D9932F095F0F}"/>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9147649" y="5411888"/>
            <a:ext cx="639393" cy="9009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31BD168-4828-4827-BBE5-B35EB94396C9}"/>
              </a:ext>
            </a:extLst>
          </p:cNvPr>
          <p:cNvSpPr txBox="1"/>
          <p:nvPr/>
        </p:nvSpPr>
        <p:spPr>
          <a:xfrm>
            <a:off x="553164" y="1812786"/>
            <a:ext cx="312721" cy="461665"/>
          </a:xfrm>
          <a:prstGeom prst="rect">
            <a:avLst/>
          </a:prstGeom>
          <a:noFill/>
        </p:spPr>
        <p:txBody>
          <a:bodyPr wrap="square" rtlCol="0">
            <a:spAutoFit/>
          </a:bodyPr>
          <a:lstStyle/>
          <a:p>
            <a:pPr algn="l"/>
            <a:r>
              <a:rPr lang="en-GB" sz="2400" b="1" dirty="0">
                <a:solidFill>
                  <a:schemeClr val="accent5">
                    <a:lumMod val="50000"/>
                  </a:schemeClr>
                </a:solidFill>
              </a:rPr>
              <a:t>1</a:t>
            </a:r>
          </a:p>
        </p:txBody>
      </p:sp>
      <p:sp>
        <p:nvSpPr>
          <p:cNvPr id="82" name="TextBox 81">
            <a:extLst>
              <a:ext uri="{FF2B5EF4-FFF2-40B4-BE49-F238E27FC236}">
                <a16:creationId xmlns:a16="http://schemas.microsoft.com/office/drawing/2014/main" id="{5B770EDF-5916-4D79-BB97-EBCF8999182B}"/>
              </a:ext>
            </a:extLst>
          </p:cNvPr>
          <p:cNvSpPr txBox="1"/>
          <p:nvPr/>
        </p:nvSpPr>
        <p:spPr>
          <a:xfrm>
            <a:off x="256662" y="2875199"/>
            <a:ext cx="312721" cy="461665"/>
          </a:xfrm>
          <a:prstGeom prst="rect">
            <a:avLst/>
          </a:prstGeom>
          <a:noFill/>
        </p:spPr>
        <p:txBody>
          <a:bodyPr wrap="square" rtlCol="0">
            <a:spAutoFit/>
          </a:bodyPr>
          <a:lstStyle/>
          <a:p>
            <a:pPr algn="l"/>
            <a:r>
              <a:rPr lang="en-GB" sz="2400" b="1" dirty="0">
                <a:solidFill>
                  <a:schemeClr val="accent5">
                    <a:lumMod val="50000"/>
                  </a:schemeClr>
                </a:solidFill>
              </a:rPr>
              <a:t>2</a:t>
            </a:r>
          </a:p>
        </p:txBody>
      </p:sp>
      <p:sp>
        <p:nvSpPr>
          <p:cNvPr id="83" name="TextBox 82">
            <a:extLst>
              <a:ext uri="{FF2B5EF4-FFF2-40B4-BE49-F238E27FC236}">
                <a16:creationId xmlns:a16="http://schemas.microsoft.com/office/drawing/2014/main" id="{128AD9F7-D999-4922-B71E-B6062E5D50B4}"/>
              </a:ext>
            </a:extLst>
          </p:cNvPr>
          <p:cNvSpPr txBox="1"/>
          <p:nvPr/>
        </p:nvSpPr>
        <p:spPr>
          <a:xfrm>
            <a:off x="3642859" y="2740628"/>
            <a:ext cx="312721" cy="461665"/>
          </a:xfrm>
          <a:prstGeom prst="rect">
            <a:avLst/>
          </a:prstGeom>
          <a:noFill/>
        </p:spPr>
        <p:txBody>
          <a:bodyPr wrap="square" rtlCol="0">
            <a:spAutoFit/>
          </a:bodyPr>
          <a:lstStyle/>
          <a:p>
            <a:pPr algn="l"/>
            <a:r>
              <a:rPr lang="en-GB" sz="2400" b="1" dirty="0">
                <a:solidFill>
                  <a:schemeClr val="accent5">
                    <a:lumMod val="50000"/>
                  </a:schemeClr>
                </a:solidFill>
              </a:rPr>
              <a:t>3</a:t>
            </a:r>
          </a:p>
        </p:txBody>
      </p:sp>
      <p:sp>
        <p:nvSpPr>
          <p:cNvPr id="84" name="TextBox 83">
            <a:extLst>
              <a:ext uri="{FF2B5EF4-FFF2-40B4-BE49-F238E27FC236}">
                <a16:creationId xmlns:a16="http://schemas.microsoft.com/office/drawing/2014/main" id="{72AFEB8D-EC06-43FB-AF8D-335C27F43A10}"/>
              </a:ext>
            </a:extLst>
          </p:cNvPr>
          <p:cNvSpPr txBox="1"/>
          <p:nvPr/>
        </p:nvSpPr>
        <p:spPr>
          <a:xfrm>
            <a:off x="6006977" y="2696445"/>
            <a:ext cx="312721" cy="461665"/>
          </a:xfrm>
          <a:prstGeom prst="rect">
            <a:avLst/>
          </a:prstGeom>
          <a:noFill/>
        </p:spPr>
        <p:txBody>
          <a:bodyPr wrap="square" rtlCol="0">
            <a:spAutoFit/>
          </a:bodyPr>
          <a:lstStyle/>
          <a:p>
            <a:pPr algn="l"/>
            <a:r>
              <a:rPr lang="en-GB" sz="2400" b="1" dirty="0">
                <a:solidFill>
                  <a:schemeClr val="accent5">
                    <a:lumMod val="50000"/>
                  </a:schemeClr>
                </a:solidFill>
              </a:rPr>
              <a:t>4</a:t>
            </a:r>
          </a:p>
        </p:txBody>
      </p:sp>
      <p:sp>
        <p:nvSpPr>
          <p:cNvPr id="85" name="TextBox 84">
            <a:extLst>
              <a:ext uri="{FF2B5EF4-FFF2-40B4-BE49-F238E27FC236}">
                <a16:creationId xmlns:a16="http://schemas.microsoft.com/office/drawing/2014/main" id="{E438623D-4425-40C7-858C-E2445110D5F7}"/>
              </a:ext>
            </a:extLst>
          </p:cNvPr>
          <p:cNvSpPr txBox="1"/>
          <p:nvPr/>
        </p:nvSpPr>
        <p:spPr>
          <a:xfrm>
            <a:off x="57864" y="4274403"/>
            <a:ext cx="312721" cy="461665"/>
          </a:xfrm>
          <a:prstGeom prst="rect">
            <a:avLst/>
          </a:prstGeom>
          <a:noFill/>
        </p:spPr>
        <p:txBody>
          <a:bodyPr wrap="square" rtlCol="0">
            <a:spAutoFit/>
          </a:bodyPr>
          <a:lstStyle/>
          <a:p>
            <a:pPr algn="l"/>
            <a:r>
              <a:rPr lang="en-GB" sz="2400" b="1" dirty="0">
                <a:solidFill>
                  <a:schemeClr val="accent5">
                    <a:lumMod val="50000"/>
                  </a:schemeClr>
                </a:solidFill>
              </a:rPr>
              <a:t>5</a:t>
            </a:r>
          </a:p>
        </p:txBody>
      </p:sp>
      <p:sp>
        <p:nvSpPr>
          <p:cNvPr id="86" name="TextBox 85">
            <a:extLst>
              <a:ext uri="{FF2B5EF4-FFF2-40B4-BE49-F238E27FC236}">
                <a16:creationId xmlns:a16="http://schemas.microsoft.com/office/drawing/2014/main" id="{C0F0AC61-1B67-49BC-9123-4436292A3E05}"/>
              </a:ext>
            </a:extLst>
          </p:cNvPr>
          <p:cNvSpPr txBox="1"/>
          <p:nvPr/>
        </p:nvSpPr>
        <p:spPr>
          <a:xfrm>
            <a:off x="2734423" y="3894547"/>
            <a:ext cx="312721" cy="461665"/>
          </a:xfrm>
          <a:prstGeom prst="rect">
            <a:avLst/>
          </a:prstGeom>
          <a:noFill/>
        </p:spPr>
        <p:txBody>
          <a:bodyPr wrap="square" rtlCol="0">
            <a:spAutoFit/>
          </a:bodyPr>
          <a:lstStyle/>
          <a:p>
            <a:pPr algn="l"/>
            <a:r>
              <a:rPr lang="en-GB" sz="2400" b="1" dirty="0">
                <a:solidFill>
                  <a:schemeClr val="accent5">
                    <a:lumMod val="50000"/>
                  </a:schemeClr>
                </a:solidFill>
              </a:rPr>
              <a:t>6</a:t>
            </a:r>
          </a:p>
        </p:txBody>
      </p:sp>
      <p:sp>
        <p:nvSpPr>
          <p:cNvPr id="87" name="TextBox 86">
            <a:extLst>
              <a:ext uri="{FF2B5EF4-FFF2-40B4-BE49-F238E27FC236}">
                <a16:creationId xmlns:a16="http://schemas.microsoft.com/office/drawing/2014/main" id="{E80B58D0-CB2F-4007-9A57-7BA2682DD8CA}"/>
              </a:ext>
            </a:extLst>
          </p:cNvPr>
          <p:cNvSpPr txBox="1"/>
          <p:nvPr/>
        </p:nvSpPr>
        <p:spPr>
          <a:xfrm>
            <a:off x="6600245" y="3905612"/>
            <a:ext cx="312721" cy="461665"/>
          </a:xfrm>
          <a:prstGeom prst="rect">
            <a:avLst/>
          </a:prstGeom>
          <a:noFill/>
        </p:spPr>
        <p:txBody>
          <a:bodyPr wrap="square" rtlCol="0">
            <a:spAutoFit/>
          </a:bodyPr>
          <a:lstStyle/>
          <a:p>
            <a:pPr algn="l"/>
            <a:r>
              <a:rPr lang="en-GB" sz="2400" b="1" dirty="0">
                <a:solidFill>
                  <a:schemeClr val="accent5">
                    <a:lumMod val="50000"/>
                  </a:schemeClr>
                </a:solidFill>
              </a:rPr>
              <a:t>7</a:t>
            </a:r>
          </a:p>
        </p:txBody>
      </p:sp>
      <p:sp>
        <p:nvSpPr>
          <p:cNvPr id="88" name="TextBox 87">
            <a:extLst>
              <a:ext uri="{FF2B5EF4-FFF2-40B4-BE49-F238E27FC236}">
                <a16:creationId xmlns:a16="http://schemas.microsoft.com/office/drawing/2014/main" id="{88D55B79-E769-4B97-83AA-441EA444E253}"/>
              </a:ext>
            </a:extLst>
          </p:cNvPr>
          <p:cNvSpPr txBox="1"/>
          <p:nvPr/>
        </p:nvSpPr>
        <p:spPr>
          <a:xfrm>
            <a:off x="8437334" y="3880794"/>
            <a:ext cx="312721" cy="461665"/>
          </a:xfrm>
          <a:prstGeom prst="rect">
            <a:avLst/>
          </a:prstGeom>
          <a:noFill/>
        </p:spPr>
        <p:txBody>
          <a:bodyPr wrap="square" rtlCol="0">
            <a:spAutoFit/>
          </a:bodyPr>
          <a:lstStyle/>
          <a:p>
            <a:pPr algn="l"/>
            <a:r>
              <a:rPr lang="en-GB" sz="2400" b="1" dirty="0">
                <a:solidFill>
                  <a:schemeClr val="accent5">
                    <a:lumMod val="50000"/>
                  </a:schemeClr>
                </a:solidFill>
              </a:rPr>
              <a:t>8</a:t>
            </a:r>
          </a:p>
        </p:txBody>
      </p:sp>
      <p:sp>
        <p:nvSpPr>
          <p:cNvPr id="89" name="TextBox 88">
            <a:extLst>
              <a:ext uri="{FF2B5EF4-FFF2-40B4-BE49-F238E27FC236}">
                <a16:creationId xmlns:a16="http://schemas.microsoft.com/office/drawing/2014/main" id="{061256CE-B38C-4B39-BE97-47ADDDD816E8}"/>
              </a:ext>
            </a:extLst>
          </p:cNvPr>
          <p:cNvSpPr txBox="1"/>
          <p:nvPr/>
        </p:nvSpPr>
        <p:spPr>
          <a:xfrm>
            <a:off x="89666" y="5410570"/>
            <a:ext cx="312721" cy="461665"/>
          </a:xfrm>
          <a:prstGeom prst="rect">
            <a:avLst/>
          </a:prstGeom>
          <a:noFill/>
        </p:spPr>
        <p:txBody>
          <a:bodyPr wrap="square" rtlCol="0">
            <a:spAutoFit/>
          </a:bodyPr>
          <a:lstStyle/>
          <a:p>
            <a:pPr algn="l"/>
            <a:r>
              <a:rPr lang="en-GB" sz="2400" b="1" dirty="0">
                <a:solidFill>
                  <a:schemeClr val="accent5">
                    <a:lumMod val="50000"/>
                  </a:schemeClr>
                </a:solidFill>
              </a:rPr>
              <a:t>9</a:t>
            </a:r>
          </a:p>
        </p:txBody>
      </p:sp>
      <p:sp>
        <p:nvSpPr>
          <p:cNvPr id="90" name="TextBox 89">
            <a:extLst>
              <a:ext uri="{FF2B5EF4-FFF2-40B4-BE49-F238E27FC236}">
                <a16:creationId xmlns:a16="http://schemas.microsoft.com/office/drawing/2014/main" id="{1A72C084-309A-4B14-B525-9EBFD29B4956}"/>
              </a:ext>
            </a:extLst>
          </p:cNvPr>
          <p:cNvSpPr txBox="1"/>
          <p:nvPr/>
        </p:nvSpPr>
        <p:spPr>
          <a:xfrm>
            <a:off x="2843925" y="4824265"/>
            <a:ext cx="595329" cy="461665"/>
          </a:xfrm>
          <a:prstGeom prst="rect">
            <a:avLst/>
          </a:prstGeom>
          <a:noFill/>
        </p:spPr>
        <p:txBody>
          <a:bodyPr wrap="square" rtlCol="0">
            <a:spAutoFit/>
          </a:bodyPr>
          <a:lstStyle/>
          <a:p>
            <a:pPr algn="l"/>
            <a:r>
              <a:rPr lang="en-GB" sz="2400" b="1" dirty="0">
                <a:solidFill>
                  <a:schemeClr val="accent5">
                    <a:lumMod val="50000"/>
                  </a:schemeClr>
                </a:solidFill>
              </a:rPr>
              <a:t>10</a:t>
            </a:r>
          </a:p>
        </p:txBody>
      </p:sp>
      <p:sp>
        <p:nvSpPr>
          <p:cNvPr id="91" name="TextBox 90">
            <a:extLst>
              <a:ext uri="{FF2B5EF4-FFF2-40B4-BE49-F238E27FC236}">
                <a16:creationId xmlns:a16="http://schemas.microsoft.com/office/drawing/2014/main" id="{679396B2-A05B-4CB8-A714-0F17C067EBEA}"/>
              </a:ext>
            </a:extLst>
          </p:cNvPr>
          <p:cNvSpPr txBox="1"/>
          <p:nvPr/>
        </p:nvSpPr>
        <p:spPr>
          <a:xfrm>
            <a:off x="5950449" y="5100625"/>
            <a:ext cx="562976" cy="461665"/>
          </a:xfrm>
          <a:prstGeom prst="rect">
            <a:avLst/>
          </a:prstGeom>
          <a:noFill/>
        </p:spPr>
        <p:txBody>
          <a:bodyPr wrap="square" rtlCol="0">
            <a:spAutoFit/>
          </a:bodyPr>
          <a:lstStyle/>
          <a:p>
            <a:pPr algn="l"/>
            <a:r>
              <a:rPr lang="en-GB" sz="2400" b="1" dirty="0">
                <a:solidFill>
                  <a:schemeClr val="accent5">
                    <a:lumMod val="50000"/>
                  </a:schemeClr>
                </a:solidFill>
              </a:rPr>
              <a:t>11</a:t>
            </a:r>
          </a:p>
        </p:txBody>
      </p:sp>
      <p:sp>
        <p:nvSpPr>
          <p:cNvPr id="92" name="TextBox 91">
            <a:extLst>
              <a:ext uri="{FF2B5EF4-FFF2-40B4-BE49-F238E27FC236}">
                <a16:creationId xmlns:a16="http://schemas.microsoft.com/office/drawing/2014/main" id="{5B2EEAB8-7542-4717-AB81-DE77AF7B1BC4}"/>
              </a:ext>
            </a:extLst>
          </p:cNvPr>
          <p:cNvSpPr txBox="1"/>
          <p:nvPr/>
        </p:nvSpPr>
        <p:spPr>
          <a:xfrm>
            <a:off x="8298542" y="5179737"/>
            <a:ext cx="562976" cy="461665"/>
          </a:xfrm>
          <a:prstGeom prst="rect">
            <a:avLst/>
          </a:prstGeom>
          <a:noFill/>
        </p:spPr>
        <p:txBody>
          <a:bodyPr wrap="square" rtlCol="0">
            <a:spAutoFit/>
          </a:bodyPr>
          <a:lstStyle/>
          <a:p>
            <a:pPr algn="l"/>
            <a:r>
              <a:rPr lang="en-GB" sz="2400" b="1" dirty="0">
                <a:solidFill>
                  <a:schemeClr val="accent5">
                    <a:lumMod val="50000"/>
                  </a:schemeClr>
                </a:solidFill>
              </a:rPr>
              <a:t>12</a:t>
            </a:r>
          </a:p>
        </p:txBody>
      </p:sp>
    </p:spTree>
    <p:extLst>
      <p:ext uri="{BB962C8B-B14F-4D97-AF65-F5344CB8AC3E}">
        <p14:creationId xmlns:p14="http://schemas.microsoft.com/office/powerpoint/2010/main" val="127247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7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xit"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7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xit"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8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xit"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7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6"/>
                                        </p:tgtEl>
                                        <p:attrNameLst>
                                          <p:attrName>style.visibility</p:attrName>
                                        </p:attrNameLst>
                                      </p:cBhvr>
                                      <p:to>
                                        <p:strVal val="visible"/>
                                      </p:to>
                                    </p:set>
                                  </p:childTnLst>
                                </p:cTn>
                              </p:par>
                              <p:par>
                                <p:cTn id="81" presetID="1" presetClass="exit"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7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7"/>
                                        </p:tgtEl>
                                        <p:attrNameLst>
                                          <p:attrName>style.visibility</p:attrName>
                                        </p:attrNameLst>
                                      </p:cBhvr>
                                      <p:to>
                                        <p:strVal val="visible"/>
                                      </p:to>
                                    </p:set>
                                  </p:childTnLst>
                                </p:cTn>
                              </p:par>
                              <p:par>
                                <p:cTn id="91" presetID="1" presetClass="exit"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7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par>
                                <p:cTn id="101" presetID="1" presetClass="exit" presetSubtype="0" fill="hold" grpId="0" nodeType="withEffect">
                                  <p:stCondLst>
                                    <p:cond delay="0"/>
                                  </p:stCondLst>
                                  <p:childTnLst>
                                    <p:set>
                                      <p:cBhvr>
                                        <p:cTn id="102" dur="1" fill="hold">
                                          <p:stCondLst>
                                            <p:cond delay="0"/>
                                          </p:stCondLst>
                                        </p:cTn>
                                        <p:tgtEl>
                                          <p:spTgt spid="4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8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69"/>
                                        </p:tgtEl>
                                        <p:attrNameLst>
                                          <p:attrName>style.visibility</p:attrName>
                                        </p:attrNameLst>
                                      </p:cBhvr>
                                      <p:to>
                                        <p:strVal val="visible"/>
                                      </p:to>
                                    </p:set>
                                  </p:childTnLst>
                                </p:cTn>
                              </p:par>
                              <p:par>
                                <p:cTn id="111" presetID="1" presetClass="exit" presetSubtype="0" fill="hold" grpId="0" nodeType="withEffect">
                                  <p:stCondLst>
                                    <p:cond delay="0"/>
                                  </p:stCondLst>
                                  <p:childTnLst>
                                    <p:set>
                                      <p:cBhvr>
                                        <p:cTn id="112" dur="1" fill="hold">
                                          <p:stCondLst>
                                            <p:cond delay="0"/>
                                          </p:stCondLst>
                                        </p:cTn>
                                        <p:tgtEl>
                                          <p:spTgt spid="52"/>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78"/>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70"/>
                                        </p:tgtEl>
                                        <p:attrNameLst>
                                          <p:attrName>style.visibility</p:attrName>
                                        </p:attrNameLst>
                                      </p:cBhvr>
                                      <p:to>
                                        <p:strVal val="visible"/>
                                      </p:to>
                                    </p:set>
                                  </p:childTnLst>
                                </p:cTn>
                              </p:par>
                              <p:par>
                                <p:cTn id="121" presetID="1" presetClass="exit" presetSubtype="0" fill="hold" grpId="0" nodeType="withEffect">
                                  <p:stCondLst>
                                    <p:cond delay="0"/>
                                  </p:stCondLst>
                                  <p:childTnLst>
                                    <p:set>
                                      <p:cBhvr>
                                        <p:cTn id="122"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p:bldP spid="39" grpId="0"/>
      <p:bldP spid="41" grpId="0"/>
      <p:bldP spid="43" grpId="0"/>
      <p:bldP spid="45" grpId="0"/>
      <p:bldP spid="47" grpId="0"/>
      <p:bldP spid="49" grpId="0"/>
      <p:bldP spid="50" grpId="0"/>
      <p:bldP spid="51" grpId="0"/>
      <p:bldP spid="52" grpId="0"/>
      <p:bldP spid="53"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91555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70716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the right words to cross the river.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 careful! Some of the rocks are wobbly.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ounded Rectangle 11">
            <a:extLst>
              <a:ext uri="{FF2B5EF4-FFF2-40B4-BE49-F238E27FC236}">
                <a16:creationId xmlns:a16="http://schemas.microsoft.com/office/drawing/2014/main" id="{532CDA14-1B69-490D-84CB-1F53785C57C7}"/>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9F990B16-52F0-4A74-8966-D53436EFC3F9}"/>
              </a:ext>
            </a:extLst>
          </p:cNvPr>
          <p:cNvSpPr/>
          <p:nvPr/>
        </p:nvSpPr>
        <p:spPr>
          <a:xfrm>
            <a:off x="1" y="3895138"/>
            <a:ext cx="12192000" cy="2344297"/>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4" descr="Reed Clip Art">
            <a:extLst>
              <a:ext uri="{FF2B5EF4-FFF2-40B4-BE49-F238E27FC236}">
                <a16:creationId xmlns:a16="http://schemas.microsoft.com/office/drawing/2014/main" id="{96303A3C-71A7-4CE6-A54F-7C521ACA8D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288"/>
          <a:stretch/>
        </p:blipFill>
        <p:spPr bwMode="auto">
          <a:xfrm>
            <a:off x="12538" y="2631674"/>
            <a:ext cx="1531018" cy="20418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tone 1 Clip Art">
            <a:extLst>
              <a:ext uri="{FF2B5EF4-FFF2-40B4-BE49-F238E27FC236}">
                <a16:creationId xmlns:a16="http://schemas.microsoft.com/office/drawing/2014/main" id="{2C0FD8C4-9401-4252-83DE-3E53B60525D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7342"/>
          <a:stretch/>
        </p:blipFill>
        <p:spPr bwMode="auto">
          <a:xfrm rot="11075369" flipH="1">
            <a:off x="796052" y="4205047"/>
            <a:ext cx="1841885" cy="1180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tone 1 Clip Art">
            <a:extLst>
              <a:ext uri="{FF2B5EF4-FFF2-40B4-BE49-F238E27FC236}">
                <a16:creationId xmlns:a16="http://schemas.microsoft.com/office/drawing/2014/main" id="{95F91D3A-45C5-4891-84BD-EA4E5C5948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4749"/>
          <a:stretch/>
        </p:blipFill>
        <p:spPr bwMode="auto">
          <a:xfrm rot="5712975" flipV="1">
            <a:off x="3258765" y="3618436"/>
            <a:ext cx="645554" cy="18462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tone 1 Clip Art">
            <a:extLst>
              <a:ext uri="{FF2B5EF4-FFF2-40B4-BE49-F238E27FC236}">
                <a16:creationId xmlns:a16="http://schemas.microsoft.com/office/drawing/2014/main" id="{22F6D896-A1E8-4D20-BEE9-6810079D01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214"/>
          <a:stretch/>
        </p:blipFill>
        <p:spPr bwMode="auto">
          <a:xfrm rot="11150623">
            <a:off x="6429393" y="4287354"/>
            <a:ext cx="1477079" cy="6693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tone 1 Clip Art">
            <a:extLst>
              <a:ext uri="{FF2B5EF4-FFF2-40B4-BE49-F238E27FC236}">
                <a16:creationId xmlns:a16="http://schemas.microsoft.com/office/drawing/2014/main" id="{0FED9F79-C902-4EEB-99BD-7CD8B545B8E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4038"/>
          <a:stretch/>
        </p:blipFill>
        <p:spPr bwMode="auto">
          <a:xfrm rot="5400000">
            <a:off x="8336392" y="3752980"/>
            <a:ext cx="678900" cy="15375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Stone 1 Clip Art">
            <a:extLst>
              <a:ext uri="{FF2B5EF4-FFF2-40B4-BE49-F238E27FC236}">
                <a16:creationId xmlns:a16="http://schemas.microsoft.com/office/drawing/2014/main" id="{6C1D1CA6-88D2-4AA2-ADA9-26114ED3C62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52716"/>
          <a:stretch/>
        </p:blipFill>
        <p:spPr bwMode="auto">
          <a:xfrm rot="16610970" flipH="1">
            <a:off x="5113895" y="3628310"/>
            <a:ext cx="698433" cy="185267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985AFA2-2614-4ECC-BF91-A85364F8B661}"/>
              </a:ext>
            </a:extLst>
          </p:cNvPr>
          <p:cNvSpPr/>
          <p:nvPr/>
        </p:nvSpPr>
        <p:spPr>
          <a:xfrm>
            <a:off x="687372" y="4807495"/>
            <a:ext cx="10326897" cy="1116039"/>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Picture 6" descr="Stone 1 Clip Art">
            <a:extLst>
              <a:ext uri="{FF2B5EF4-FFF2-40B4-BE49-F238E27FC236}">
                <a16:creationId xmlns:a16="http://schemas.microsoft.com/office/drawing/2014/main" id="{13F93991-B82A-42ED-AE09-0031D2D05AE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9741"/>
          <a:stretch/>
        </p:blipFill>
        <p:spPr bwMode="auto">
          <a:xfrm rot="4989030">
            <a:off x="4706303" y="4593456"/>
            <a:ext cx="594654" cy="18526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Stone 1 Clip Art">
            <a:extLst>
              <a:ext uri="{FF2B5EF4-FFF2-40B4-BE49-F238E27FC236}">
                <a16:creationId xmlns:a16="http://schemas.microsoft.com/office/drawing/2014/main" id="{F6EB5AF5-1912-4E5D-8A4C-512546DBB9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2244"/>
          <a:stretch/>
        </p:blipFill>
        <p:spPr bwMode="auto">
          <a:xfrm rot="10524631">
            <a:off x="7512545" y="5062590"/>
            <a:ext cx="1663090" cy="9188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Stone 1 Clip Art">
            <a:extLst>
              <a:ext uri="{FF2B5EF4-FFF2-40B4-BE49-F238E27FC236}">
                <a16:creationId xmlns:a16="http://schemas.microsoft.com/office/drawing/2014/main" id="{5D95129F-B96E-461D-929E-28A01DC0DD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6200"/>
          <a:stretch/>
        </p:blipFill>
        <p:spPr bwMode="auto">
          <a:xfrm rot="15887025" flipH="1" flipV="1">
            <a:off x="6390660" y="4660934"/>
            <a:ext cx="794660" cy="17039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Stone 1 Clip Art">
            <a:extLst>
              <a:ext uri="{FF2B5EF4-FFF2-40B4-BE49-F238E27FC236}">
                <a16:creationId xmlns:a16="http://schemas.microsoft.com/office/drawing/2014/main" id="{6690A799-E1C2-4087-B879-C06920CB46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1607"/>
          <a:stretch/>
        </p:blipFill>
        <p:spPr bwMode="auto">
          <a:xfrm rot="10449377" flipH="1">
            <a:off x="2319217" y="5132979"/>
            <a:ext cx="1655662" cy="7387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Stone 1 Clip Art">
            <a:extLst>
              <a:ext uri="{FF2B5EF4-FFF2-40B4-BE49-F238E27FC236}">
                <a16:creationId xmlns:a16="http://schemas.microsoft.com/office/drawing/2014/main" id="{AC3C275A-EEE3-4FF2-8716-49F1952F94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6200"/>
          <a:stretch/>
        </p:blipFill>
        <p:spPr bwMode="auto">
          <a:xfrm rot="15887025" flipH="1" flipV="1">
            <a:off x="9566625" y="4622320"/>
            <a:ext cx="794660" cy="17039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Stone 1 Clip Art">
            <a:extLst>
              <a:ext uri="{FF2B5EF4-FFF2-40B4-BE49-F238E27FC236}">
                <a16:creationId xmlns:a16="http://schemas.microsoft.com/office/drawing/2014/main" id="{6219119E-4EBF-4ADD-8CCB-663FDC93B0B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812"/>
          <a:stretch/>
        </p:blipFill>
        <p:spPr bwMode="auto">
          <a:xfrm rot="15887025" flipH="1">
            <a:off x="772997" y="4571181"/>
            <a:ext cx="682231" cy="20870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ed Clip Art">
            <a:extLst>
              <a:ext uri="{FF2B5EF4-FFF2-40B4-BE49-F238E27FC236}">
                <a16:creationId xmlns:a16="http://schemas.microsoft.com/office/drawing/2014/main" id="{5C4648C9-10A2-4346-820B-7D9BDCB8121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132"/>
          <a:stretch/>
        </p:blipFill>
        <p:spPr bwMode="auto">
          <a:xfrm>
            <a:off x="5540" y="4299788"/>
            <a:ext cx="1173202" cy="191794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35440F3-ECF0-476D-9BF7-75BED4F3E6E8}"/>
              </a:ext>
            </a:extLst>
          </p:cNvPr>
          <p:cNvSpPr txBox="1"/>
          <p:nvPr/>
        </p:nvSpPr>
        <p:spPr>
          <a:xfrm>
            <a:off x="764083" y="4314955"/>
            <a:ext cx="20097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arbeiten</a:t>
            </a:r>
            <a:endParaRPr kumimoji="0" lang="fr-FR" sz="32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3DF26005-0067-4E7C-9C85-156696C24298}"/>
              </a:ext>
            </a:extLst>
          </p:cNvPr>
          <p:cNvSpPr txBox="1"/>
          <p:nvPr/>
        </p:nvSpPr>
        <p:spPr>
          <a:xfrm>
            <a:off x="410369" y="5244691"/>
            <a:ext cx="2034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die </a:t>
            </a:r>
            <a:r>
              <a:rPr kumimoji="0" lang="fr-FR" sz="32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Firma</a:t>
            </a:r>
            <a:endParaRPr kumimoji="0" lang="fr-FR" sz="40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249BF240-6A8D-4227-8FD7-FB9BAF4540BC}"/>
              </a:ext>
            </a:extLst>
          </p:cNvPr>
          <p:cNvSpPr txBox="1"/>
          <p:nvPr/>
        </p:nvSpPr>
        <p:spPr>
          <a:xfrm>
            <a:off x="2326174" y="5317011"/>
            <a:ext cx="1861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das</a:t>
            </a:r>
            <a:r>
              <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 </a:t>
            </a:r>
            <a:r>
              <a:rPr kumimoji="0" lang="fr-FR" sz="28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Geld</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4FF31A3-5F41-464D-AB2F-E4255EF14417}"/>
              </a:ext>
            </a:extLst>
          </p:cNvPr>
          <p:cNvSpPr txBox="1"/>
          <p:nvPr/>
        </p:nvSpPr>
        <p:spPr>
          <a:xfrm>
            <a:off x="2495914" y="4381645"/>
            <a:ext cx="23573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die </a:t>
            </a:r>
            <a:r>
              <a:rPr kumimoji="0" lang="fr-FR" sz="28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Stimme</a:t>
            </a:r>
            <a:endPar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5C08C0D4-5F2C-4168-ABF2-7A55E2B1CEDB}"/>
              </a:ext>
            </a:extLst>
          </p:cNvPr>
          <p:cNvSpPr txBox="1"/>
          <p:nvPr/>
        </p:nvSpPr>
        <p:spPr>
          <a:xfrm>
            <a:off x="4472331" y="4366032"/>
            <a:ext cx="21255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der </a:t>
            </a:r>
            <a:r>
              <a:rPr kumimoji="0" lang="fr-FR" sz="28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Anwalt</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2D2D331-478B-4DAD-AA61-57364B1E0043}"/>
              </a:ext>
            </a:extLst>
          </p:cNvPr>
          <p:cNvSpPr txBox="1"/>
          <p:nvPr/>
        </p:nvSpPr>
        <p:spPr>
          <a:xfrm>
            <a:off x="6490766" y="4360225"/>
            <a:ext cx="18116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der </a:t>
            </a:r>
            <a:r>
              <a:rPr kumimoji="0" lang="fr-FR" sz="28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Ort</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6D58BD1A-F789-4C4B-86DA-31DC37A99393}"/>
              </a:ext>
            </a:extLst>
          </p:cNvPr>
          <p:cNvSpPr txBox="1"/>
          <p:nvPr/>
        </p:nvSpPr>
        <p:spPr>
          <a:xfrm>
            <a:off x="6147266" y="5239466"/>
            <a:ext cx="17226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wissen</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CB07D1C9-7B8A-4E33-9772-10C816A17DCE}"/>
              </a:ext>
            </a:extLst>
          </p:cNvPr>
          <p:cNvSpPr txBox="1"/>
          <p:nvPr/>
        </p:nvSpPr>
        <p:spPr>
          <a:xfrm>
            <a:off x="7651409" y="5215537"/>
            <a:ext cx="16037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wenig</a:t>
            </a:r>
            <a:endParaRPr kumimoji="0" lang="fr-FR" sz="32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EF7F6B3D-32F1-472E-BF90-4E453D4A30F5}"/>
              </a:ext>
            </a:extLst>
          </p:cNvPr>
          <p:cNvSpPr txBox="1"/>
          <p:nvPr/>
        </p:nvSpPr>
        <p:spPr>
          <a:xfrm>
            <a:off x="4002612" y="5354673"/>
            <a:ext cx="2213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d</a:t>
            </a:r>
            <a:r>
              <a:rPr kumimoji="0" lang="fr-FR" sz="24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ie</a:t>
            </a: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 </a:t>
            </a:r>
            <a:r>
              <a:rPr kumimoji="0" lang="fr-FR" sz="24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Wahrheit</a:t>
            </a:r>
            <a:endPar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9A719E8B-A873-40EA-B565-DAEE59ED9439}"/>
              </a:ext>
            </a:extLst>
          </p:cNvPr>
          <p:cNvSpPr txBox="1"/>
          <p:nvPr/>
        </p:nvSpPr>
        <p:spPr>
          <a:xfrm>
            <a:off x="9020699" y="5273606"/>
            <a:ext cx="19433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gefährlich</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38" name="Rectangle 37">
            <a:hlinkClick r:id="" action="ppaction://noaction">
              <a:snd r:embed="rId8" name="6. 1. das Unternehmen.wav"/>
            </a:hlinkClick>
            <a:extLst>
              <a:ext uri="{FF2B5EF4-FFF2-40B4-BE49-F238E27FC236}">
                <a16:creationId xmlns:a16="http://schemas.microsoft.com/office/drawing/2014/main" id="{3886BE41-032D-4A3D-8595-421DEBB4351A}"/>
              </a:ext>
            </a:extLst>
          </p:cNvPr>
          <p:cNvSpPr/>
          <p:nvPr/>
        </p:nvSpPr>
        <p:spPr>
          <a:xfrm>
            <a:off x="1459447" y="3059997"/>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0" name="Rectangle 39">
            <a:hlinkClick r:id="" action="ppaction://noaction">
              <a:snd r:embed="rId9" name="6. 2. der Euro.wav"/>
            </a:hlinkClick>
            <a:extLst>
              <a:ext uri="{FF2B5EF4-FFF2-40B4-BE49-F238E27FC236}">
                <a16:creationId xmlns:a16="http://schemas.microsoft.com/office/drawing/2014/main" id="{C4F4259A-379F-40CB-973D-BC9B22D628CE}"/>
              </a:ext>
            </a:extLst>
          </p:cNvPr>
          <p:cNvSpPr/>
          <p:nvPr/>
        </p:nvSpPr>
        <p:spPr>
          <a:xfrm>
            <a:off x="2948558" y="3060562"/>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2" name="Rectangle 41">
            <a:hlinkClick r:id="" action="ppaction://noaction">
              <a:snd r:embed="rId10" name="6. 3. das Gesetz.wav"/>
            </a:hlinkClick>
            <a:extLst>
              <a:ext uri="{FF2B5EF4-FFF2-40B4-BE49-F238E27FC236}">
                <a16:creationId xmlns:a16="http://schemas.microsoft.com/office/drawing/2014/main" id="{2C01C7DA-241E-4779-8C8B-2B028B99132A}"/>
              </a:ext>
            </a:extLst>
          </p:cNvPr>
          <p:cNvSpPr/>
          <p:nvPr/>
        </p:nvSpPr>
        <p:spPr>
          <a:xfrm>
            <a:off x="4597084" y="3060562"/>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4" name="Rectangle 43">
            <a:hlinkClick r:id="" action="ppaction://noaction">
              <a:snd r:embed="rId11" name="6. 4. die Daten.wav"/>
            </a:hlinkClick>
            <a:extLst>
              <a:ext uri="{FF2B5EF4-FFF2-40B4-BE49-F238E27FC236}">
                <a16:creationId xmlns:a16="http://schemas.microsoft.com/office/drawing/2014/main" id="{BC642FE4-1798-4DFC-ADBF-6BE83EC0D6B2}"/>
              </a:ext>
            </a:extLst>
          </p:cNvPr>
          <p:cNvSpPr/>
          <p:nvPr/>
        </p:nvSpPr>
        <p:spPr>
          <a:xfrm>
            <a:off x="6347014" y="3060562"/>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6" name="Rectangle 45">
            <a:hlinkClick r:id="" action="ppaction://noaction">
              <a:snd r:embed="rId12" name="6. 5. die Milliarde.wav"/>
            </a:hlinkClick>
            <a:extLst>
              <a:ext uri="{FF2B5EF4-FFF2-40B4-BE49-F238E27FC236}">
                <a16:creationId xmlns:a16="http://schemas.microsoft.com/office/drawing/2014/main" id="{11783078-A5D0-40D0-AAE4-FC25576A80CC}"/>
              </a:ext>
            </a:extLst>
          </p:cNvPr>
          <p:cNvSpPr/>
          <p:nvPr/>
        </p:nvSpPr>
        <p:spPr>
          <a:xfrm>
            <a:off x="8134408" y="3046648"/>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8" name="Rectangle 47">
            <a:hlinkClick r:id="" action="ppaction://noaction">
              <a:snd r:embed="rId13" name="6. 6. der Angriff.wav"/>
            </a:hlinkClick>
            <a:extLst>
              <a:ext uri="{FF2B5EF4-FFF2-40B4-BE49-F238E27FC236}">
                <a16:creationId xmlns:a16="http://schemas.microsoft.com/office/drawing/2014/main" id="{97B14362-F3BF-4664-9420-E7788F78EAA0}"/>
              </a:ext>
            </a:extLst>
          </p:cNvPr>
          <p:cNvSpPr/>
          <p:nvPr/>
        </p:nvSpPr>
        <p:spPr>
          <a:xfrm>
            <a:off x="9774120" y="3059997"/>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41" name="Picture 6" descr="Stone 1 Clip Art">
            <a:extLst>
              <a:ext uri="{FF2B5EF4-FFF2-40B4-BE49-F238E27FC236}">
                <a16:creationId xmlns:a16="http://schemas.microsoft.com/office/drawing/2014/main" id="{C75D5D4A-DCEA-4C31-8A9D-1989EA3123D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6200"/>
          <a:stretch/>
        </p:blipFill>
        <p:spPr bwMode="auto">
          <a:xfrm rot="15887025" flipH="1" flipV="1">
            <a:off x="11192667" y="4793033"/>
            <a:ext cx="640381" cy="137317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Stone 1 Clip Art">
            <a:extLst>
              <a:ext uri="{FF2B5EF4-FFF2-40B4-BE49-F238E27FC236}">
                <a16:creationId xmlns:a16="http://schemas.microsoft.com/office/drawing/2014/main" id="{05167157-01CD-4366-8DD0-B97004789F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214"/>
          <a:stretch/>
        </p:blipFill>
        <p:spPr bwMode="auto">
          <a:xfrm rot="11150623">
            <a:off x="9380113" y="4201324"/>
            <a:ext cx="1477079" cy="66931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46E2FE74-F93B-493D-B952-D4CBAC6252AF}"/>
              </a:ext>
            </a:extLst>
          </p:cNvPr>
          <p:cNvSpPr txBox="1"/>
          <p:nvPr/>
        </p:nvSpPr>
        <p:spPr>
          <a:xfrm>
            <a:off x="11007969" y="4939174"/>
            <a:ext cx="14360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die </a:t>
            </a:r>
            <a:b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b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Zeitung</a:t>
            </a:r>
          </a:p>
        </p:txBody>
      </p:sp>
      <p:pic>
        <p:nvPicPr>
          <p:cNvPr id="34" name="Picture 6" descr="Stone 1 Clip Art">
            <a:extLst>
              <a:ext uri="{FF2B5EF4-FFF2-40B4-BE49-F238E27FC236}">
                <a16:creationId xmlns:a16="http://schemas.microsoft.com/office/drawing/2014/main" id="{D033F3BD-E706-4054-86E6-3A86F87C50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214"/>
          <a:stretch/>
        </p:blipFill>
        <p:spPr bwMode="auto">
          <a:xfrm rot="11150623">
            <a:off x="10749109" y="4216586"/>
            <a:ext cx="1477079" cy="669310"/>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hlinkClick r:id="" action="ppaction://noaction">
              <a:snd r:embed="rId14" name="6. 7. laut.wav"/>
            </a:hlinkClick>
            <a:extLst>
              <a:ext uri="{FF2B5EF4-FFF2-40B4-BE49-F238E27FC236}">
                <a16:creationId xmlns:a16="http://schemas.microsoft.com/office/drawing/2014/main" id="{DE96B7BD-52D0-48A3-916A-ABE8A69BC70E}"/>
              </a:ext>
            </a:extLst>
          </p:cNvPr>
          <p:cNvSpPr/>
          <p:nvPr/>
        </p:nvSpPr>
        <p:spPr>
          <a:xfrm>
            <a:off x="11460968" y="3054065"/>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0" name="Rectangle 19">
            <a:extLst>
              <a:ext uri="{FF2B5EF4-FFF2-40B4-BE49-F238E27FC236}">
                <a16:creationId xmlns:a16="http://schemas.microsoft.com/office/drawing/2014/main" id="{77301B85-E926-4D41-899D-6C195A7025E8}"/>
              </a:ext>
            </a:extLst>
          </p:cNvPr>
          <p:cNvSpPr/>
          <p:nvPr/>
        </p:nvSpPr>
        <p:spPr>
          <a:xfrm flipH="1">
            <a:off x="439422" y="5717255"/>
            <a:ext cx="11708663" cy="559531"/>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2D623576-F4A9-43C7-B637-51EE12D464F9}"/>
              </a:ext>
            </a:extLst>
          </p:cNvPr>
          <p:cNvSpPr txBox="1"/>
          <p:nvPr/>
        </p:nvSpPr>
        <p:spPr>
          <a:xfrm>
            <a:off x="8037210" y="4182925"/>
            <a:ext cx="13152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viel</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3C374370-B42E-45D1-A29F-C5BBC15F46A9}"/>
              </a:ext>
            </a:extLst>
          </p:cNvPr>
          <p:cNvSpPr txBox="1"/>
          <p:nvPr/>
        </p:nvSpPr>
        <p:spPr>
          <a:xfrm>
            <a:off x="9641972" y="4285750"/>
            <a:ext cx="11883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billig</a:t>
            </a:r>
          </a:p>
        </p:txBody>
      </p:sp>
      <p:sp>
        <p:nvSpPr>
          <p:cNvPr id="50" name="TextBox 49">
            <a:extLst>
              <a:ext uri="{FF2B5EF4-FFF2-40B4-BE49-F238E27FC236}">
                <a16:creationId xmlns:a16="http://schemas.microsoft.com/office/drawing/2014/main" id="{35F99351-33A3-41AC-B046-5DC964B1E209}"/>
              </a:ext>
            </a:extLst>
          </p:cNvPr>
          <p:cNvSpPr txBox="1"/>
          <p:nvPr/>
        </p:nvSpPr>
        <p:spPr>
          <a:xfrm>
            <a:off x="10615866" y="4407525"/>
            <a:ext cx="1769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verdienen</a:t>
            </a:r>
            <a:endPar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30867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9"/>
                                        </p:tgtEl>
                                        <p:attrNameLst>
                                          <p:attrName>ppt_w</p:attrName>
                                        </p:attrNameLst>
                                      </p:cBhvr>
                                      <p:tavLst>
                                        <p:tav tm="0">
                                          <p:val>
                                            <p:strVal val="ppt_w"/>
                                          </p:val>
                                        </p:tav>
                                        <p:tav tm="100000">
                                          <p:val>
                                            <p:fltVal val="0"/>
                                          </p:val>
                                        </p:tav>
                                      </p:tavLst>
                                    </p:anim>
                                    <p:anim calcmode="lin" valueType="num">
                                      <p:cBhvr>
                                        <p:cTn id="7" dur="1000"/>
                                        <p:tgtEl>
                                          <p:spTgt spid="9"/>
                                        </p:tgtEl>
                                        <p:attrNameLst>
                                          <p:attrName>ppt_h</p:attrName>
                                        </p:attrNameLst>
                                      </p:cBhvr>
                                      <p:tavLst>
                                        <p:tav tm="0">
                                          <p:val>
                                            <p:strVal val="ppt_h"/>
                                          </p:val>
                                        </p:tav>
                                        <p:tav tm="100000">
                                          <p:val>
                                            <p:fltVal val="0"/>
                                          </p:val>
                                        </p:tav>
                                      </p:tavLst>
                                    </p:anim>
                                    <p:anim calcmode="lin" valueType="num">
                                      <p:cBhvr>
                                        <p:cTn id="8" dur="1000"/>
                                        <p:tgtEl>
                                          <p:spTgt spid="9"/>
                                        </p:tgtEl>
                                        <p:attrNameLst>
                                          <p:attrName>style.rotation</p:attrName>
                                        </p:attrNameLst>
                                      </p:cBhvr>
                                      <p:tavLst>
                                        <p:tav tm="0">
                                          <p:val>
                                            <p:fltVal val="0"/>
                                          </p:val>
                                        </p:tav>
                                        <p:tav tm="100000">
                                          <p:val>
                                            <p:fltVal val="90"/>
                                          </p:val>
                                        </p:tav>
                                      </p:tavLst>
                                    </p:anim>
                                    <p:animEffect transition="out" filter="fade">
                                      <p:cBhvr>
                                        <p:cTn id="9" dur="1000"/>
                                        <p:tgtEl>
                                          <p:spTgt spid="9"/>
                                        </p:tgtEl>
                                      </p:cBhvr>
                                    </p:animEffect>
                                    <p:set>
                                      <p:cBhvr>
                                        <p:cTn id="10" dur="1" fill="hold">
                                          <p:stCondLst>
                                            <p:cond delay="999"/>
                                          </p:stCondLst>
                                        </p:cTn>
                                        <p:tgtEl>
                                          <p:spTgt spid="9"/>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24"/>
                                        </p:tgtEl>
                                        <p:attrNameLst>
                                          <p:attrName>ppt_w</p:attrName>
                                        </p:attrNameLst>
                                      </p:cBhvr>
                                      <p:tavLst>
                                        <p:tav tm="0">
                                          <p:val>
                                            <p:strVal val="ppt_w"/>
                                          </p:val>
                                        </p:tav>
                                        <p:tav tm="100000">
                                          <p:val>
                                            <p:fltVal val="0"/>
                                          </p:val>
                                        </p:tav>
                                      </p:tavLst>
                                    </p:anim>
                                    <p:anim calcmode="lin" valueType="num">
                                      <p:cBhvr>
                                        <p:cTn id="13" dur="1000"/>
                                        <p:tgtEl>
                                          <p:spTgt spid="24"/>
                                        </p:tgtEl>
                                        <p:attrNameLst>
                                          <p:attrName>ppt_h</p:attrName>
                                        </p:attrNameLst>
                                      </p:cBhvr>
                                      <p:tavLst>
                                        <p:tav tm="0">
                                          <p:val>
                                            <p:strVal val="ppt_h"/>
                                          </p:val>
                                        </p:tav>
                                        <p:tav tm="100000">
                                          <p:val>
                                            <p:fltVal val="0"/>
                                          </p:val>
                                        </p:tav>
                                      </p:tavLst>
                                    </p:anim>
                                    <p:anim calcmode="lin" valueType="num">
                                      <p:cBhvr>
                                        <p:cTn id="14" dur="1000"/>
                                        <p:tgtEl>
                                          <p:spTgt spid="24"/>
                                        </p:tgtEl>
                                        <p:attrNameLst>
                                          <p:attrName>style.rotation</p:attrName>
                                        </p:attrNameLst>
                                      </p:cBhvr>
                                      <p:tavLst>
                                        <p:tav tm="0">
                                          <p:val>
                                            <p:fltVal val="0"/>
                                          </p:val>
                                        </p:tav>
                                        <p:tav tm="100000">
                                          <p:val>
                                            <p:fltVal val="90"/>
                                          </p:val>
                                        </p:tav>
                                      </p:tavLst>
                                    </p:anim>
                                    <p:animEffect transition="out" filter="fade">
                                      <p:cBhvr>
                                        <p:cTn id="15" dur="1000"/>
                                        <p:tgtEl>
                                          <p:spTgt spid="24"/>
                                        </p:tgtEl>
                                      </p:cBhvr>
                                    </p:animEffect>
                                    <p:set>
                                      <p:cBhvr>
                                        <p:cTn id="16"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7"/>
                    </p:tgtEl>
                  </p:cond>
                </p:stCondLst>
                <p:endSync evt="end" delay="0">
                  <p:rtn val="all"/>
                </p:endSync>
                <p:childTnLst>
                  <p:par>
                    <p:cTn id="18" fill="hold">
                      <p:stCondLst>
                        <p:cond delay="0"/>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10"/>
                                        </p:tgtEl>
                                        <p:attrNameLst>
                                          <p:attrName>ppt_w</p:attrName>
                                        </p:attrNameLst>
                                      </p:cBhvr>
                                      <p:tavLst>
                                        <p:tav tm="0">
                                          <p:val>
                                            <p:strVal val="ppt_w"/>
                                          </p:val>
                                        </p:tav>
                                        <p:tav tm="100000">
                                          <p:val>
                                            <p:fltVal val="0"/>
                                          </p:val>
                                        </p:tav>
                                      </p:tavLst>
                                    </p:anim>
                                    <p:anim calcmode="lin" valueType="num">
                                      <p:cBhvr>
                                        <p:cTn id="22" dur="1000"/>
                                        <p:tgtEl>
                                          <p:spTgt spid="10"/>
                                        </p:tgtEl>
                                        <p:attrNameLst>
                                          <p:attrName>ppt_h</p:attrName>
                                        </p:attrNameLst>
                                      </p:cBhvr>
                                      <p:tavLst>
                                        <p:tav tm="0">
                                          <p:val>
                                            <p:strVal val="ppt_h"/>
                                          </p:val>
                                        </p:tav>
                                        <p:tav tm="100000">
                                          <p:val>
                                            <p:fltVal val="0"/>
                                          </p:val>
                                        </p:tav>
                                      </p:tavLst>
                                    </p:anim>
                                    <p:anim calcmode="lin" valueType="num">
                                      <p:cBhvr>
                                        <p:cTn id="23" dur="1000"/>
                                        <p:tgtEl>
                                          <p:spTgt spid="10"/>
                                        </p:tgtEl>
                                        <p:attrNameLst>
                                          <p:attrName>style.rotation</p:attrName>
                                        </p:attrNameLst>
                                      </p:cBhvr>
                                      <p:tavLst>
                                        <p:tav tm="0">
                                          <p:val>
                                            <p:fltVal val="0"/>
                                          </p:val>
                                        </p:tav>
                                        <p:tav tm="100000">
                                          <p:val>
                                            <p:fltVal val="90"/>
                                          </p:val>
                                        </p:tav>
                                      </p:tavLst>
                                    </p:anim>
                                    <p:animEffect transition="out" filter="fade">
                                      <p:cBhvr>
                                        <p:cTn id="24" dur="1000"/>
                                        <p:tgtEl>
                                          <p:spTgt spid="10"/>
                                        </p:tgtEl>
                                      </p:cBhvr>
                                    </p:animEffect>
                                    <p:set>
                                      <p:cBhvr>
                                        <p:cTn id="25" dur="1" fill="hold">
                                          <p:stCondLst>
                                            <p:cond delay="999"/>
                                          </p:stCondLst>
                                        </p:cTn>
                                        <p:tgtEl>
                                          <p:spTgt spid="10"/>
                                        </p:tgtEl>
                                        <p:attrNameLst>
                                          <p:attrName>style.visibility</p:attrName>
                                        </p:attrNameLst>
                                      </p:cBhvr>
                                      <p:to>
                                        <p:strVal val="hidden"/>
                                      </p:to>
                                    </p:set>
                                  </p:childTnLst>
                                </p:cTn>
                              </p:par>
                              <p:par>
                                <p:cTn id="26" presetID="31" presetClass="exit" presetSubtype="0" fill="hold" grpId="0" nodeType="withEffect">
                                  <p:stCondLst>
                                    <p:cond delay="0"/>
                                  </p:stCondLst>
                                  <p:childTnLst>
                                    <p:anim calcmode="lin" valueType="num">
                                      <p:cBhvr>
                                        <p:cTn id="27" dur="1000"/>
                                        <p:tgtEl>
                                          <p:spTgt spid="27"/>
                                        </p:tgtEl>
                                        <p:attrNameLst>
                                          <p:attrName>ppt_w</p:attrName>
                                        </p:attrNameLst>
                                      </p:cBhvr>
                                      <p:tavLst>
                                        <p:tav tm="0">
                                          <p:val>
                                            <p:strVal val="ppt_w"/>
                                          </p:val>
                                        </p:tav>
                                        <p:tav tm="100000">
                                          <p:val>
                                            <p:fltVal val="0"/>
                                          </p:val>
                                        </p:tav>
                                      </p:tavLst>
                                    </p:anim>
                                    <p:anim calcmode="lin" valueType="num">
                                      <p:cBhvr>
                                        <p:cTn id="28" dur="1000"/>
                                        <p:tgtEl>
                                          <p:spTgt spid="27"/>
                                        </p:tgtEl>
                                        <p:attrNameLst>
                                          <p:attrName>ppt_h</p:attrName>
                                        </p:attrNameLst>
                                      </p:cBhvr>
                                      <p:tavLst>
                                        <p:tav tm="0">
                                          <p:val>
                                            <p:strVal val="ppt_h"/>
                                          </p:val>
                                        </p:tav>
                                        <p:tav tm="100000">
                                          <p:val>
                                            <p:fltVal val="0"/>
                                          </p:val>
                                        </p:tav>
                                      </p:tavLst>
                                    </p:anim>
                                    <p:anim calcmode="lin" valueType="num">
                                      <p:cBhvr>
                                        <p:cTn id="29" dur="1000"/>
                                        <p:tgtEl>
                                          <p:spTgt spid="27"/>
                                        </p:tgtEl>
                                        <p:attrNameLst>
                                          <p:attrName>style.rotation</p:attrName>
                                        </p:attrNameLst>
                                      </p:cBhvr>
                                      <p:tavLst>
                                        <p:tav tm="0">
                                          <p:val>
                                            <p:fltVal val="0"/>
                                          </p:val>
                                        </p:tav>
                                        <p:tav tm="100000">
                                          <p:val>
                                            <p:fltVal val="90"/>
                                          </p:val>
                                        </p:tav>
                                      </p:tavLst>
                                    </p:anim>
                                    <p:animEffect transition="out" filter="fade">
                                      <p:cBhvr>
                                        <p:cTn id="30" dur="1000"/>
                                        <p:tgtEl>
                                          <p:spTgt spid="27"/>
                                        </p:tgtEl>
                                      </p:cBhvr>
                                    </p:animEffect>
                                    <p:set>
                                      <p:cBhvr>
                                        <p:cTn id="3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31" presetClass="exit" presetSubtype="0" fill="hold" nodeType="clickEffect">
                                  <p:stCondLst>
                                    <p:cond delay="0"/>
                                  </p:stCondLst>
                                  <p:childTnLst>
                                    <p:anim calcmode="lin" valueType="num">
                                      <p:cBhvr>
                                        <p:cTn id="36" dur="1000"/>
                                        <p:tgtEl>
                                          <p:spTgt spid="15"/>
                                        </p:tgtEl>
                                        <p:attrNameLst>
                                          <p:attrName>ppt_w</p:attrName>
                                        </p:attrNameLst>
                                      </p:cBhvr>
                                      <p:tavLst>
                                        <p:tav tm="0">
                                          <p:val>
                                            <p:strVal val="ppt_w"/>
                                          </p:val>
                                        </p:tav>
                                        <p:tav tm="100000">
                                          <p:val>
                                            <p:fltVal val="0"/>
                                          </p:val>
                                        </p:tav>
                                      </p:tavLst>
                                    </p:anim>
                                    <p:anim calcmode="lin" valueType="num">
                                      <p:cBhvr>
                                        <p:cTn id="37" dur="1000"/>
                                        <p:tgtEl>
                                          <p:spTgt spid="15"/>
                                        </p:tgtEl>
                                        <p:attrNameLst>
                                          <p:attrName>ppt_h</p:attrName>
                                        </p:attrNameLst>
                                      </p:cBhvr>
                                      <p:tavLst>
                                        <p:tav tm="0">
                                          <p:val>
                                            <p:strVal val="ppt_h"/>
                                          </p:val>
                                        </p:tav>
                                        <p:tav tm="100000">
                                          <p:val>
                                            <p:fltVal val="0"/>
                                          </p:val>
                                        </p:tav>
                                      </p:tavLst>
                                    </p:anim>
                                    <p:anim calcmode="lin" valueType="num">
                                      <p:cBhvr>
                                        <p:cTn id="38" dur="1000"/>
                                        <p:tgtEl>
                                          <p:spTgt spid="15"/>
                                        </p:tgtEl>
                                        <p:attrNameLst>
                                          <p:attrName>style.rotation</p:attrName>
                                        </p:attrNameLst>
                                      </p:cBhvr>
                                      <p:tavLst>
                                        <p:tav tm="0">
                                          <p:val>
                                            <p:fltVal val="0"/>
                                          </p:val>
                                        </p:tav>
                                        <p:tav tm="100000">
                                          <p:val>
                                            <p:fltVal val="90"/>
                                          </p:val>
                                        </p:tav>
                                      </p:tavLst>
                                    </p:anim>
                                    <p:animEffect transition="out" filter="fade">
                                      <p:cBhvr>
                                        <p:cTn id="39" dur="1000"/>
                                        <p:tgtEl>
                                          <p:spTgt spid="15"/>
                                        </p:tgtEl>
                                      </p:cBhvr>
                                    </p:animEffect>
                                    <p:set>
                                      <p:cBhvr>
                                        <p:cTn id="40" dur="1" fill="hold">
                                          <p:stCondLst>
                                            <p:cond delay="999"/>
                                          </p:stCondLst>
                                        </p:cTn>
                                        <p:tgtEl>
                                          <p:spTgt spid="15"/>
                                        </p:tgtEl>
                                        <p:attrNameLst>
                                          <p:attrName>style.visibility</p:attrName>
                                        </p:attrNameLst>
                                      </p:cBhvr>
                                      <p:to>
                                        <p:strVal val="hidden"/>
                                      </p:to>
                                    </p:set>
                                  </p:childTnLst>
                                </p:cTn>
                              </p:par>
                              <p:par>
                                <p:cTn id="41" presetID="31" presetClass="exit" presetSubtype="0" fill="hold" grpId="0" nodeType="withEffect">
                                  <p:stCondLst>
                                    <p:cond delay="0"/>
                                  </p:stCondLst>
                                  <p:childTnLst>
                                    <p:anim calcmode="lin" valueType="num">
                                      <p:cBhvr>
                                        <p:cTn id="42" dur="1000"/>
                                        <p:tgtEl>
                                          <p:spTgt spid="33"/>
                                        </p:tgtEl>
                                        <p:attrNameLst>
                                          <p:attrName>ppt_w</p:attrName>
                                        </p:attrNameLst>
                                      </p:cBhvr>
                                      <p:tavLst>
                                        <p:tav tm="0">
                                          <p:val>
                                            <p:strVal val="ppt_w"/>
                                          </p:val>
                                        </p:tav>
                                        <p:tav tm="100000">
                                          <p:val>
                                            <p:fltVal val="0"/>
                                          </p:val>
                                        </p:tav>
                                      </p:tavLst>
                                    </p:anim>
                                    <p:anim calcmode="lin" valueType="num">
                                      <p:cBhvr>
                                        <p:cTn id="43" dur="1000"/>
                                        <p:tgtEl>
                                          <p:spTgt spid="33"/>
                                        </p:tgtEl>
                                        <p:attrNameLst>
                                          <p:attrName>ppt_h</p:attrName>
                                        </p:attrNameLst>
                                      </p:cBhvr>
                                      <p:tavLst>
                                        <p:tav tm="0">
                                          <p:val>
                                            <p:strVal val="ppt_h"/>
                                          </p:val>
                                        </p:tav>
                                        <p:tav tm="100000">
                                          <p:val>
                                            <p:fltVal val="0"/>
                                          </p:val>
                                        </p:tav>
                                      </p:tavLst>
                                    </p:anim>
                                    <p:anim calcmode="lin" valueType="num">
                                      <p:cBhvr>
                                        <p:cTn id="44" dur="1000"/>
                                        <p:tgtEl>
                                          <p:spTgt spid="33"/>
                                        </p:tgtEl>
                                        <p:attrNameLst>
                                          <p:attrName>style.rotation</p:attrName>
                                        </p:attrNameLst>
                                      </p:cBhvr>
                                      <p:tavLst>
                                        <p:tav tm="0">
                                          <p:val>
                                            <p:fltVal val="0"/>
                                          </p:val>
                                        </p:tav>
                                        <p:tav tm="100000">
                                          <p:val>
                                            <p:fltVal val="90"/>
                                          </p:val>
                                        </p:tav>
                                      </p:tavLst>
                                    </p:anim>
                                    <p:animEffect transition="out" filter="fade">
                                      <p:cBhvr>
                                        <p:cTn id="45" dur="1000"/>
                                        <p:tgtEl>
                                          <p:spTgt spid="33"/>
                                        </p:tgtEl>
                                      </p:cBhvr>
                                    </p:animEffect>
                                    <p:set>
                                      <p:cBhvr>
                                        <p:cTn id="46"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nodeType="clickEffect">
                                  <p:stCondLst>
                                    <p:cond delay="0"/>
                                  </p:stCondLst>
                                  <p:childTnLst>
                                    <p:anim calcmode="lin" valueType="num">
                                      <p:cBhvr>
                                        <p:cTn id="51" dur="1000"/>
                                        <p:tgtEl>
                                          <p:spTgt spid="11"/>
                                        </p:tgtEl>
                                        <p:attrNameLst>
                                          <p:attrName>ppt_w</p:attrName>
                                        </p:attrNameLst>
                                      </p:cBhvr>
                                      <p:tavLst>
                                        <p:tav tm="0">
                                          <p:val>
                                            <p:strVal val="ppt_w"/>
                                          </p:val>
                                        </p:tav>
                                        <p:tav tm="100000">
                                          <p:val>
                                            <p:fltVal val="0"/>
                                          </p:val>
                                        </p:tav>
                                      </p:tavLst>
                                    </p:anim>
                                    <p:anim calcmode="lin" valueType="num">
                                      <p:cBhvr>
                                        <p:cTn id="52" dur="1000"/>
                                        <p:tgtEl>
                                          <p:spTgt spid="11"/>
                                        </p:tgtEl>
                                        <p:attrNameLst>
                                          <p:attrName>ppt_h</p:attrName>
                                        </p:attrNameLst>
                                      </p:cBhvr>
                                      <p:tavLst>
                                        <p:tav tm="0">
                                          <p:val>
                                            <p:strVal val="ppt_h"/>
                                          </p:val>
                                        </p:tav>
                                        <p:tav tm="100000">
                                          <p:val>
                                            <p:fltVal val="0"/>
                                          </p:val>
                                        </p:tav>
                                      </p:tavLst>
                                    </p:anim>
                                    <p:anim calcmode="lin" valueType="num">
                                      <p:cBhvr>
                                        <p:cTn id="53" dur="1000"/>
                                        <p:tgtEl>
                                          <p:spTgt spid="11"/>
                                        </p:tgtEl>
                                        <p:attrNameLst>
                                          <p:attrName>style.rotation</p:attrName>
                                        </p:attrNameLst>
                                      </p:cBhvr>
                                      <p:tavLst>
                                        <p:tav tm="0">
                                          <p:val>
                                            <p:fltVal val="0"/>
                                          </p:val>
                                        </p:tav>
                                        <p:tav tm="100000">
                                          <p:val>
                                            <p:fltVal val="90"/>
                                          </p:val>
                                        </p:tav>
                                      </p:tavLst>
                                    </p:anim>
                                    <p:animEffect transition="out" filter="fade">
                                      <p:cBhvr>
                                        <p:cTn id="54" dur="1000"/>
                                        <p:tgtEl>
                                          <p:spTgt spid="11"/>
                                        </p:tgtEl>
                                      </p:cBhvr>
                                    </p:animEffect>
                                    <p:set>
                                      <p:cBhvr>
                                        <p:cTn id="55" dur="1" fill="hold">
                                          <p:stCondLst>
                                            <p:cond delay="999"/>
                                          </p:stCondLst>
                                        </p:cTn>
                                        <p:tgtEl>
                                          <p:spTgt spid="11"/>
                                        </p:tgtEl>
                                        <p:attrNameLst>
                                          <p:attrName>style.visibility</p:attrName>
                                        </p:attrNameLst>
                                      </p:cBhvr>
                                      <p:to>
                                        <p:strVal val="hidden"/>
                                      </p:to>
                                    </p:set>
                                  </p:childTnLst>
                                </p:cTn>
                              </p:par>
                              <p:par>
                                <p:cTn id="56" presetID="31" presetClass="exit" presetSubtype="0" fill="hold" grpId="0" nodeType="withEffect">
                                  <p:stCondLst>
                                    <p:cond delay="0"/>
                                  </p:stCondLst>
                                  <p:childTnLst>
                                    <p:anim calcmode="lin" valueType="num">
                                      <p:cBhvr>
                                        <p:cTn id="57" dur="1000"/>
                                        <p:tgtEl>
                                          <p:spTgt spid="29"/>
                                        </p:tgtEl>
                                        <p:attrNameLst>
                                          <p:attrName>ppt_w</p:attrName>
                                        </p:attrNameLst>
                                      </p:cBhvr>
                                      <p:tavLst>
                                        <p:tav tm="0">
                                          <p:val>
                                            <p:strVal val="ppt_w"/>
                                          </p:val>
                                        </p:tav>
                                        <p:tav tm="100000">
                                          <p:val>
                                            <p:fltVal val="0"/>
                                          </p:val>
                                        </p:tav>
                                      </p:tavLst>
                                    </p:anim>
                                    <p:anim calcmode="lin" valueType="num">
                                      <p:cBhvr>
                                        <p:cTn id="58" dur="1000"/>
                                        <p:tgtEl>
                                          <p:spTgt spid="29"/>
                                        </p:tgtEl>
                                        <p:attrNameLst>
                                          <p:attrName>ppt_h</p:attrName>
                                        </p:attrNameLst>
                                      </p:cBhvr>
                                      <p:tavLst>
                                        <p:tav tm="0">
                                          <p:val>
                                            <p:strVal val="ppt_h"/>
                                          </p:val>
                                        </p:tav>
                                        <p:tav tm="100000">
                                          <p:val>
                                            <p:fltVal val="0"/>
                                          </p:val>
                                        </p:tav>
                                      </p:tavLst>
                                    </p:anim>
                                    <p:anim calcmode="lin" valueType="num">
                                      <p:cBhvr>
                                        <p:cTn id="59" dur="1000"/>
                                        <p:tgtEl>
                                          <p:spTgt spid="29"/>
                                        </p:tgtEl>
                                        <p:attrNameLst>
                                          <p:attrName>style.rotation</p:attrName>
                                        </p:attrNameLst>
                                      </p:cBhvr>
                                      <p:tavLst>
                                        <p:tav tm="0">
                                          <p:val>
                                            <p:fltVal val="0"/>
                                          </p:val>
                                        </p:tav>
                                        <p:tav tm="100000">
                                          <p:val>
                                            <p:fltVal val="90"/>
                                          </p:val>
                                        </p:tav>
                                      </p:tavLst>
                                    </p:anim>
                                    <p:animEffect transition="out" filter="fade">
                                      <p:cBhvr>
                                        <p:cTn id="60" dur="1000"/>
                                        <p:tgtEl>
                                          <p:spTgt spid="29"/>
                                        </p:tgtEl>
                                      </p:cBhvr>
                                    </p:animEffect>
                                    <p:set>
                                      <p:cBhvr>
                                        <p:cTn id="61"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2" restart="whenNotActive" fill="hold" evtFilter="cancelBubble" nodeType="interactiveSeq">
                <p:stCondLst>
                  <p:cond evt="onClick" delay="0">
                    <p:tgtEl>
                      <p:spTgt spid="31"/>
                    </p:tgtEl>
                  </p:cond>
                </p:stCondLst>
                <p:endSync evt="end" delay="0">
                  <p:rtn val="all"/>
                </p:endSync>
                <p:childTnLst>
                  <p:par>
                    <p:cTn id="63" fill="hold">
                      <p:stCondLst>
                        <p:cond delay="0"/>
                      </p:stCondLst>
                      <p:childTnLst>
                        <p:par>
                          <p:cTn id="64" fill="hold">
                            <p:stCondLst>
                              <p:cond delay="0"/>
                            </p:stCondLst>
                            <p:childTnLst>
                              <p:par>
                                <p:cTn id="65" presetID="31" presetClass="exit" presetSubtype="0" fill="hold" nodeType="clickEffect">
                                  <p:stCondLst>
                                    <p:cond delay="0"/>
                                  </p:stCondLst>
                                  <p:childTnLst>
                                    <p:anim calcmode="lin" valueType="num">
                                      <p:cBhvr>
                                        <p:cTn id="66" dur="1000"/>
                                        <p:tgtEl>
                                          <p:spTgt spid="16"/>
                                        </p:tgtEl>
                                        <p:attrNameLst>
                                          <p:attrName>ppt_w</p:attrName>
                                        </p:attrNameLst>
                                      </p:cBhvr>
                                      <p:tavLst>
                                        <p:tav tm="0">
                                          <p:val>
                                            <p:strVal val="ppt_w"/>
                                          </p:val>
                                        </p:tav>
                                        <p:tav tm="100000">
                                          <p:val>
                                            <p:fltVal val="0"/>
                                          </p:val>
                                        </p:tav>
                                      </p:tavLst>
                                    </p:anim>
                                    <p:anim calcmode="lin" valueType="num">
                                      <p:cBhvr>
                                        <p:cTn id="67" dur="1000"/>
                                        <p:tgtEl>
                                          <p:spTgt spid="16"/>
                                        </p:tgtEl>
                                        <p:attrNameLst>
                                          <p:attrName>ppt_h</p:attrName>
                                        </p:attrNameLst>
                                      </p:cBhvr>
                                      <p:tavLst>
                                        <p:tav tm="0">
                                          <p:val>
                                            <p:strVal val="ppt_h"/>
                                          </p:val>
                                        </p:tav>
                                        <p:tav tm="100000">
                                          <p:val>
                                            <p:fltVal val="0"/>
                                          </p:val>
                                        </p:tav>
                                      </p:tavLst>
                                    </p:anim>
                                    <p:anim calcmode="lin" valueType="num">
                                      <p:cBhvr>
                                        <p:cTn id="68" dur="1000"/>
                                        <p:tgtEl>
                                          <p:spTgt spid="16"/>
                                        </p:tgtEl>
                                        <p:attrNameLst>
                                          <p:attrName>style.rotation</p:attrName>
                                        </p:attrNameLst>
                                      </p:cBhvr>
                                      <p:tavLst>
                                        <p:tav tm="0">
                                          <p:val>
                                            <p:fltVal val="0"/>
                                          </p:val>
                                        </p:tav>
                                        <p:tav tm="100000">
                                          <p:val>
                                            <p:fltVal val="90"/>
                                          </p:val>
                                        </p:tav>
                                      </p:tavLst>
                                    </p:anim>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31" presetClass="exit" presetSubtype="0" fill="hold" grpId="0" nodeType="withEffect">
                                  <p:stCondLst>
                                    <p:cond delay="0"/>
                                  </p:stCondLst>
                                  <p:childTnLst>
                                    <p:anim calcmode="lin" valueType="num">
                                      <p:cBhvr>
                                        <p:cTn id="72" dur="1000"/>
                                        <p:tgtEl>
                                          <p:spTgt spid="31"/>
                                        </p:tgtEl>
                                        <p:attrNameLst>
                                          <p:attrName>ppt_w</p:attrName>
                                        </p:attrNameLst>
                                      </p:cBhvr>
                                      <p:tavLst>
                                        <p:tav tm="0">
                                          <p:val>
                                            <p:strVal val="ppt_w"/>
                                          </p:val>
                                        </p:tav>
                                        <p:tav tm="100000">
                                          <p:val>
                                            <p:fltVal val="0"/>
                                          </p:val>
                                        </p:tav>
                                      </p:tavLst>
                                    </p:anim>
                                    <p:anim calcmode="lin" valueType="num">
                                      <p:cBhvr>
                                        <p:cTn id="73" dur="1000"/>
                                        <p:tgtEl>
                                          <p:spTgt spid="31"/>
                                        </p:tgtEl>
                                        <p:attrNameLst>
                                          <p:attrName>ppt_h</p:attrName>
                                        </p:attrNameLst>
                                      </p:cBhvr>
                                      <p:tavLst>
                                        <p:tav tm="0">
                                          <p:val>
                                            <p:strVal val="ppt_h"/>
                                          </p:val>
                                        </p:tav>
                                        <p:tav tm="100000">
                                          <p:val>
                                            <p:fltVal val="0"/>
                                          </p:val>
                                        </p:tav>
                                      </p:tavLst>
                                    </p:anim>
                                    <p:anim calcmode="lin" valueType="num">
                                      <p:cBhvr>
                                        <p:cTn id="74" dur="1000"/>
                                        <p:tgtEl>
                                          <p:spTgt spid="31"/>
                                        </p:tgtEl>
                                        <p:attrNameLst>
                                          <p:attrName>style.rotation</p:attrName>
                                        </p:attrNameLst>
                                      </p:cBhvr>
                                      <p:tavLst>
                                        <p:tav tm="0">
                                          <p:val>
                                            <p:fltVal val="0"/>
                                          </p:val>
                                        </p:tav>
                                        <p:tav tm="100000">
                                          <p:val>
                                            <p:fltVal val="90"/>
                                          </p:val>
                                        </p:tav>
                                      </p:tavLst>
                                    </p:anim>
                                    <p:animEffect transition="out" filter="fade">
                                      <p:cBhvr>
                                        <p:cTn id="75" dur="1000"/>
                                        <p:tgtEl>
                                          <p:spTgt spid="31"/>
                                        </p:tgtEl>
                                      </p:cBhvr>
                                    </p:animEffect>
                                    <p:set>
                                      <p:cBhvr>
                                        <p:cTn id="76"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7" restart="whenNotActive" fill="hold" evtFilter="cancelBubble" nodeType="interactiveSeq">
                <p:stCondLst>
                  <p:cond evt="onClick" delay="0">
                    <p:tgtEl>
                      <p:spTgt spid="25"/>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9"/>
                                        </p:tgtEl>
                                      </p:cBhvr>
                                    </p:animEffect>
                                    <p:animScale>
                                      <p:cBhvr>
                                        <p:cTn id="82" dur="250" autoRev="1" fill="hold"/>
                                        <p:tgtEl>
                                          <p:spTgt spid="19"/>
                                        </p:tgtEl>
                                      </p:cBhvr>
                                      <p:by x="105000" y="105000"/>
                                    </p:animScale>
                                  </p:childTnLst>
                                </p:cTn>
                              </p:par>
                              <p:par>
                                <p:cTn id="83" presetID="26" presetClass="emph" presetSubtype="0" fill="hold" grpId="0" nodeType="withEffect">
                                  <p:stCondLst>
                                    <p:cond delay="0"/>
                                  </p:stCondLst>
                                  <p:childTnLst>
                                    <p:animEffect transition="out" filter="fade">
                                      <p:cBhvr>
                                        <p:cTn id="84" dur="500" tmFilter="0, 0; .2, .5; .8, .5; 1, 0"/>
                                        <p:tgtEl>
                                          <p:spTgt spid="25"/>
                                        </p:tgtEl>
                                      </p:cBhvr>
                                    </p:animEffect>
                                    <p:animScale>
                                      <p:cBhvr>
                                        <p:cTn id="85"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86" restart="whenNotActive" fill="hold" evtFilter="cancelBubble" nodeType="interactiveSeq">
                <p:stCondLst>
                  <p:cond evt="onClick" delay="0">
                    <p:tgtEl>
                      <p:spTgt spid="26"/>
                    </p:tgtEl>
                  </p:cond>
                </p:stCondLst>
                <p:endSync evt="end" delay="0">
                  <p:rtn val="all"/>
                </p:endSync>
                <p:childTnLst>
                  <p:par>
                    <p:cTn id="87" fill="hold">
                      <p:stCondLst>
                        <p:cond delay="0"/>
                      </p:stCondLst>
                      <p:childTnLst>
                        <p:par>
                          <p:cTn id="88" fill="hold">
                            <p:stCondLst>
                              <p:cond delay="0"/>
                            </p:stCondLst>
                            <p:childTnLst>
                              <p:par>
                                <p:cTn id="89" presetID="26" presetClass="emph" presetSubtype="0" fill="hold" nodeType="clickEffect">
                                  <p:stCondLst>
                                    <p:cond delay="0"/>
                                  </p:stCondLst>
                                  <p:childTnLst>
                                    <p:animEffect transition="out" filter="fade">
                                      <p:cBhvr>
                                        <p:cTn id="90" dur="500" tmFilter="0, 0; .2, .5; .8, .5; 1, 0"/>
                                        <p:tgtEl>
                                          <p:spTgt spid="18"/>
                                        </p:tgtEl>
                                      </p:cBhvr>
                                    </p:animEffect>
                                    <p:animScale>
                                      <p:cBhvr>
                                        <p:cTn id="91" dur="250" autoRev="1" fill="hold"/>
                                        <p:tgtEl>
                                          <p:spTgt spid="18"/>
                                        </p:tgtEl>
                                      </p:cBhvr>
                                      <p:by x="105000" y="105000"/>
                                    </p:animScale>
                                  </p:childTnLst>
                                </p:cTn>
                              </p:par>
                              <p:par>
                                <p:cTn id="92" presetID="26" presetClass="emph" presetSubtype="0" fill="hold" grpId="0" nodeType="withEffect">
                                  <p:stCondLst>
                                    <p:cond delay="0"/>
                                  </p:stCondLst>
                                  <p:childTnLst>
                                    <p:animEffect transition="out" filter="fade">
                                      <p:cBhvr>
                                        <p:cTn id="93" dur="500" tmFilter="0, 0; .2, .5; .8, .5; 1, 0"/>
                                        <p:tgtEl>
                                          <p:spTgt spid="26"/>
                                        </p:tgtEl>
                                      </p:cBhvr>
                                    </p:animEffect>
                                    <p:animScale>
                                      <p:cBhvr>
                                        <p:cTn id="94"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95" restart="whenNotActive" fill="hold" evtFilter="cancelBubble" nodeType="interactiveSeq">
                <p:stCondLst>
                  <p:cond evt="onClick" delay="0">
                    <p:tgtEl>
                      <p:spTgt spid="28"/>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13"/>
                                        </p:tgtEl>
                                      </p:cBhvr>
                                    </p:animEffect>
                                    <p:animScale>
                                      <p:cBhvr>
                                        <p:cTn id="100" dur="250" autoRev="1" fill="hold"/>
                                        <p:tgtEl>
                                          <p:spTgt spid="13"/>
                                        </p:tgtEl>
                                      </p:cBhvr>
                                      <p:by x="105000" y="105000"/>
                                    </p:animScale>
                                  </p:childTnLst>
                                </p:cTn>
                              </p:par>
                              <p:par>
                                <p:cTn id="101" presetID="26" presetClass="emph" presetSubtype="0" fill="hold" grpId="0" nodeType="withEffect">
                                  <p:stCondLst>
                                    <p:cond delay="0"/>
                                  </p:stCondLst>
                                  <p:childTnLst>
                                    <p:animEffect transition="out" filter="fade">
                                      <p:cBhvr>
                                        <p:cTn id="102" dur="500" tmFilter="0, 0; .2, .5; .8, .5; 1, 0"/>
                                        <p:tgtEl>
                                          <p:spTgt spid="28"/>
                                        </p:tgtEl>
                                      </p:cBhvr>
                                    </p:animEffect>
                                    <p:animScale>
                                      <p:cBhvr>
                                        <p:cTn id="103" dur="250" autoRev="1" fill="hold"/>
                                        <p:tgtEl>
                                          <p:spTgt spid="28"/>
                                        </p:tgtEl>
                                      </p:cBhvr>
                                      <p:by x="105000" y="105000"/>
                                    </p:animScale>
                                  </p:childTnLst>
                                </p:cTn>
                              </p:par>
                            </p:childTnLst>
                          </p:cTn>
                        </p:par>
                      </p:childTnLst>
                    </p:cTn>
                  </p:par>
                </p:childTnLst>
              </p:cTn>
              <p:nextCondLst>
                <p:cond evt="onClick" delay="0">
                  <p:tgtEl>
                    <p:spTgt spid="28"/>
                  </p:tgtEl>
                </p:cond>
              </p:nextCondLst>
            </p:seq>
            <p:seq concurrent="1" nextAc="seek">
              <p:cTn id="104" restart="whenNotActive" fill="hold" evtFilter="cancelBubble" nodeType="interactiveSeq">
                <p:stCondLst>
                  <p:cond evt="onClick" delay="0">
                    <p:tgtEl>
                      <p:spTgt spid="30"/>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17"/>
                                        </p:tgtEl>
                                      </p:cBhvr>
                                    </p:animEffect>
                                    <p:animScale>
                                      <p:cBhvr>
                                        <p:cTn id="109" dur="250" autoRev="1" fill="hold"/>
                                        <p:tgtEl>
                                          <p:spTgt spid="17"/>
                                        </p:tgtEl>
                                      </p:cBhvr>
                                      <p:by x="105000" y="105000"/>
                                    </p:animScale>
                                  </p:childTnLst>
                                </p:cTn>
                              </p:par>
                              <p:par>
                                <p:cTn id="110" presetID="26" presetClass="emph" presetSubtype="0" fill="hold" grpId="0" nodeType="withEffect">
                                  <p:stCondLst>
                                    <p:cond delay="0"/>
                                  </p:stCondLst>
                                  <p:childTnLst>
                                    <p:animEffect transition="out" filter="fade">
                                      <p:cBhvr>
                                        <p:cTn id="111" dur="500" tmFilter="0, 0; .2, .5; .8, .5; 1, 0"/>
                                        <p:tgtEl>
                                          <p:spTgt spid="30"/>
                                        </p:tgtEl>
                                      </p:cBhvr>
                                    </p:animEffect>
                                    <p:animScale>
                                      <p:cBhvr>
                                        <p:cTn id="112"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113" restart="whenNotActive" fill="hold" evtFilter="cancelBubble" nodeType="interactiveSeq">
                <p:stCondLst>
                  <p:cond evt="onClick" delay="0">
                    <p:tgtEl>
                      <p:spTgt spid="32"/>
                    </p:tgtEl>
                  </p:cond>
                </p:stCondLst>
                <p:endSync evt="end" delay="0">
                  <p:rtn val="all"/>
                </p:endSync>
                <p:childTnLst>
                  <p:par>
                    <p:cTn id="114" fill="hold">
                      <p:stCondLst>
                        <p:cond delay="0"/>
                      </p:stCondLst>
                      <p:childTnLst>
                        <p:par>
                          <p:cTn id="115" fill="hold">
                            <p:stCondLst>
                              <p:cond delay="0"/>
                            </p:stCondLst>
                            <p:childTnLst>
                              <p:par>
                                <p:cTn id="116" presetID="26" presetClass="emph" presetSubtype="0" fill="hold" nodeType="clickEffect">
                                  <p:stCondLst>
                                    <p:cond delay="0"/>
                                  </p:stCondLst>
                                  <p:childTnLst>
                                    <p:animEffect transition="out" filter="fade">
                                      <p:cBhvr>
                                        <p:cTn id="117" dur="500" tmFilter="0, 0; .2, .5; .8, .5; 1, 0"/>
                                        <p:tgtEl>
                                          <p:spTgt spid="12"/>
                                        </p:tgtEl>
                                      </p:cBhvr>
                                    </p:animEffect>
                                    <p:animScale>
                                      <p:cBhvr>
                                        <p:cTn id="118" dur="250" autoRev="1" fill="hold"/>
                                        <p:tgtEl>
                                          <p:spTgt spid="12"/>
                                        </p:tgtEl>
                                      </p:cBhvr>
                                      <p:by x="105000" y="105000"/>
                                    </p:animScale>
                                  </p:childTnLst>
                                </p:cTn>
                              </p:par>
                              <p:par>
                                <p:cTn id="119" presetID="26" presetClass="emph" presetSubtype="0" fill="hold" grpId="0" nodeType="withEffect">
                                  <p:stCondLst>
                                    <p:cond delay="0"/>
                                  </p:stCondLst>
                                  <p:childTnLst>
                                    <p:animEffect transition="out" filter="fade">
                                      <p:cBhvr>
                                        <p:cTn id="120" dur="500" tmFilter="0, 0; .2, .5; .8, .5; 1, 0"/>
                                        <p:tgtEl>
                                          <p:spTgt spid="32"/>
                                        </p:tgtEl>
                                      </p:cBhvr>
                                    </p:animEffect>
                                    <p:animScale>
                                      <p:cBhvr>
                                        <p:cTn id="121" dur="250" autoRev="1" fill="hold"/>
                                        <p:tgtEl>
                                          <p:spTgt spid="32"/>
                                        </p:tgtEl>
                                      </p:cBhvr>
                                      <p:by x="105000" y="105000"/>
                                    </p:animScale>
                                  </p:childTnLst>
                                </p:cTn>
                              </p:par>
                            </p:childTnLst>
                          </p:cTn>
                        </p:par>
                      </p:childTnLst>
                    </p:cTn>
                  </p:par>
                </p:childTnLst>
              </p:cTn>
              <p:nextCondLst>
                <p:cond evt="onClick" delay="0">
                  <p:tgtEl>
                    <p:spTgt spid="32"/>
                  </p:tgtEl>
                </p:cond>
              </p:nextCondLst>
            </p:seq>
            <p:seq concurrent="1" nextAc="seek">
              <p:cTn id="122" restart="whenNotActive" fill="hold" evtFilter="cancelBubble" nodeType="interactiveSeq">
                <p:stCondLst>
                  <p:cond evt="onClick" delay="0">
                    <p:tgtEl>
                      <p:spTgt spid="37"/>
                    </p:tgtEl>
                  </p:cond>
                </p:stCondLst>
                <p:endSync evt="end" delay="0">
                  <p:rtn val="all"/>
                </p:endSync>
                <p:childTnLst>
                  <p:par>
                    <p:cTn id="123" fill="hold">
                      <p:stCondLst>
                        <p:cond delay="0"/>
                      </p:stCondLst>
                      <p:childTnLst>
                        <p:par>
                          <p:cTn id="124" fill="hold">
                            <p:stCondLst>
                              <p:cond delay="0"/>
                            </p:stCondLst>
                            <p:childTnLst>
                              <p:par>
                                <p:cTn id="125" presetID="26" presetClass="emph" presetSubtype="0" fill="hold" nodeType="clickEffect">
                                  <p:stCondLst>
                                    <p:cond delay="0"/>
                                  </p:stCondLst>
                                  <p:childTnLst>
                                    <p:animEffect transition="out" filter="fade">
                                      <p:cBhvr>
                                        <p:cTn id="126" dur="500" tmFilter="0, 0; .2, .5; .8, .5; 1, 0"/>
                                        <p:tgtEl>
                                          <p:spTgt spid="35"/>
                                        </p:tgtEl>
                                      </p:cBhvr>
                                    </p:animEffect>
                                    <p:animScale>
                                      <p:cBhvr>
                                        <p:cTn id="127" dur="250" autoRev="1" fill="hold"/>
                                        <p:tgtEl>
                                          <p:spTgt spid="35"/>
                                        </p:tgtEl>
                                      </p:cBhvr>
                                      <p:by x="105000" y="105000"/>
                                    </p:animScale>
                                  </p:childTnLst>
                                </p:cTn>
                              </p:par>
                              <p:par>
                                <p:cTn id="128" presetID="26" presetClass="emph" presetSubtype="0" fill="hold" grpId="0" nodeType="withEffect">
                                  <p:stCondLst>
                                    <p:cond delay="0"/>
                                  </p:stCondLst>
                                  <p:childTnLst>
                                    <p:animEffect transition="out" filter="fade">
                                      <p:cBhvr>
                                        <p:cTn id="129" dur="500" tmFilter="0, 0; .2, .5; .8, .5; 1, 0"/>
                                        <p:tgtEl>
                                          <p:spTgt spid="37"/>
                                        </p:tgtEl>
                                      </p:cBhvr>
                                    </p:animEffect>
                                    <p:animScale>
                                      <p:cBhvr>
                                        <p:cTn id="130" dur="250" autoRev="1" fill="hold"/>
                                        <p:tgtEl>
                                          <p:spTgt spid="37"/>
                                        </p:tgtEl>
                                      </p:cBhvr>
                                      <p:by x="105000" y="105000"/>
                                    </p:animScale>
                                  </p:child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45"/>
                    </p:tgtEl>
                  </p:cond>
                </p:stCondLst>
                <p:endSync evt="end" delay="0">
                  <p:rtn val="all"/>
                </p:endSync>
                <p:childTnLst>
                  <p:par>
                    <p:cTn id="132" fill="hold">
                      <p:stCondLst>
                        <p:cond delay="0"/>
                      </p:stCondLst>
                      <p:childTnLst>
                        <p:par>
                          <p:cTn id="133" fill="hold">
                            <p:stCondLst>
                              <p:cond delay="0"/>
                            </p:stCondLst>
                            <p:childTnLst>
                              <p:par>
                                <p:cTn id="134" presetID="31" presetClass="exit" presetSubtype="0" fill="hold" nodeType="clickEffect">
                                  <p:stCondLst>
                                    <p:cond delay="0"/>
                                  </p:stCondLst>
                                  <p:childTnLst>
                                    <p:anim calcmode="lin" valueType="num">
                                      <p:cBhvr>
                                        <p:cTn id="135" dur="1000"/>
                                        <p:tgtEl>
                                          <p:spTgt spid="43"/>
                                        </p:tgtEl>
                                        <p:attrNameLst>
                                          <p:attrName>ppt_w</p:attrName>
                                        </p:attrNameLst>
                                      </p:cBhvr>
                                      <p:tavLst>
                                        <p:tav tm="0">
                                          <p:val>
                                            <p:strVal val="ppt_w"/>
                                          </p:val>
                                        </p:tav>
                                        <p:tav tm="100000">
                                          <p:val>
                                            <p:fltVal val="0"/>
                                          </p:val>
                                        </p:tav>
                                      </p:tavLst>
                                    </p:anim>
                                    <p:anim calcmode="lin" valueType="num">
                                      <p:cBhvr>
                                        <p:cTn id="136" dur="1000"/>
                                        <p:tgtEl>
                                          <p:spTgt spid="43"/>
                                        </p:tgtEl>
                                        <p:attrNameLst>
                                          <p:attrName>ppt_h</p:attrName>
                                        </p:attrNameLst>
                                      </p:cBhvr>
                                      <p:tavLst>
                                        <p:tav tm="0">
                                          <p:val>
                                            <p:strVal val="ppt_h"/>
                                          </p:val>
                                        </p:tav>
                                        <p:tav tm="100000">
                                          <p:val>
                                            <p:fltVal val="0"/>
                                          </p:val>
                                        </p:tav>
                                      </p:tavLst>
                                    </p:anim>
                                    <p:anim calcmode="lin" valueType="num">
                                      <p:cBhvr>
                                        <p:cTn id="137" dur="1000"/>
                                        <p:tgtEl>
                                          <p:spTgt spid="43"/>
                                        </p:tgtEl>
                                        <p:attrNameLst>
                                          <p:attrName>style.rotation</p:attrName>
                                        </p:attrNameLst>
                                      </p:cBhvr>
                                      <p:tavLst>
                                        <p:tav tm="0">
                                          <p:val>
                                            <p:fltVal val="0"/>
                                          </p:val>
                                        </p:tav>
                                        <p:tav tm="100000">
                                          <p:val>
                                            <p:fltVal val="90"/>
                                          </p:val>
                                        </p:tav>
                                      </p:tavLst>
                                    </p:anim>
                                    <p:animEffect transition="out" filter="fade">
                                      <p:cBhvr>
                                        <p:cTn id="138" dur="1000"/>
                                        <p:tgtEl>
                                          <p:spTgt spid="43"/>
                                        </p:tgtEl>
                                      </p:cBhvr>
                                    </p:animEffect>
                                    <p:set>
                                      <p:cBhvr>
                                        <p:cTn id="139" dur="1" fill="hold">
                                          <p:stCondLst>
                                            <p:cond delay="999"/>
                                          </p:stCondLst>
                                        </p:cTn>
                                        <p:tgtEl>
                                          <p:spTgt spid="43"/>
                                        </p:tgtEl>
                                        <p:attrNameLst>
                                          <p:attrName>style.visibility</p:attrName>
                                        </p:attrNameLst>
                                      </p:cBhvr>
                                      <p:to>
                                        <p:strVal val="hidden"/>
                                      </p:to>
                                    </p:set>
                                  </p:childTnLst>
                                </p:cTn>
                              </p:par>
                              <p:par>
                                <p:cTn id="140" presetID="31" presetClass="exit" presetSubtype="0" fill="hold" grpId="0" nodeType="withEffect">
                                  <p:stCondLst>
                                    <p:cond delay="0"/>
                                  </p:stCondLst>
                                  <p:childTnLst>
                                    <p:anim calcmode="lin" valueType="num">
                                      <p:cBhvr>
                                        <p:cTn id="141" dur="1000"/>
                                        <p:tgtEl>
                                          <p:spTgt spid="45"/>
                                        </p:tgtEl>
                                        <p:attrNameLst>
                                          <p:attrName>ppt_w</p:attrName>
                                        </p:attrNameLst>
                                      </p:cBhvr>
                                      <p:tavLst>
                                        <p:tav tm="0">
                                          <p:val>
                                            <p:strVal val="ppt_w"/>
                                          </p:val>
                                        </p:tav>
                                        <p:tav tm="100000">
                                          <p:val>
                                            <p:fltVal val="0"/>
                                          </p:val>
                                        </p:tav>
                                      </p:tavLst>
                                    </p:anim>
                                    <p:anim calcmode="lin" valueType="num">
                                      <p:cBhvr>
                                        <p:cTn id="142" dur="1000"/>
                                        <p:tgtEl>
                                          <p:spTgt spid="45"/>
                                        </p:tgtEl>
                                        <p:attrNameLst>
                                          <p:attrName>ppt_h</p:attrName>
                                        </p:attrNameLst>
                                      </p:cBhvr>
                                      <p:tavLst>
                                        <p:tav tm="0">
                                          <p:val>
                                            <p:strVal val="ppt_h"/>
                                          </p:val>
                                        </p:tav>
                                        <p:tav tm="100000">
                                          <p:val>
                                            <p:fltVal val="0"/>
                                          </p:val>
                                        </p:tav>
                                      </p:tavLst>
                                    </p:anim>
                                    <p:anim calcmode="lin" valueType="num">
                                      <p:cBhvr>
                                        <p:cTn id="143" dur="1000"/>
                                        <p:tgtEl>
                                          <p:spTgt spid="45"/>
                                        </p:tgtEl>
                                        <p:attrNameLst>
                                          <p:attrName>style.rotation</p:attrName>
                                        </p:attrNameLst>
                                      </p:cBhvr>
                                      <p:tavLst>
                                        <p:tav tm="0">
                                          <p:val>
                                            <p:fltVal val="0"/>
                                          </p:val>
                                        </p:tav>
                                        <p:tav tm="100000">
                                          <p:val>
                                            <p:fltVal val="90"/>
                                          </p:val>
                                        </p:tav>
                                      </p:tavLst>
                                    </p:anim>
                                    <p:animEffect transition="out" filter="fade">
                                      <p:cBhvr>
                                        <p:cTn id="144" dur="1000"/>
                                        <p:tgtEl>
                                          <p:spTgt spid="45"/>
                                        </p:tgtEl>
                                      </p:cBhvr>
                                    </p:animEffect>
                                    <p:set>
                                      <p:cBhvr>
                                        <p:cTn id="145"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46" restart="whenNotActive" fill="hold" evtFilter="cancelBubble" nodeType="interactiveSeq">
                <p:stCondLst>
                  <p:cond evt="onClick" delay="0">
                    <p:tgtEl>
                      <p:spTgt spid="47"/>
                    </p:tgtEl>
                  </p:cond>
                </p:stCondLst>
                <p:endSync evt="end" delay="0">
                  <p:rtn val="all"/>
                </p:endSync>
                <p:childTnLst>
                  <p:par>
                    <p:cTn id="147" fill="hold">
                      <p:stCondLst>
                        <p:cond delay="0"/>
                      </p:stCondLst>
                      <p:childTnLst>
                        <p:par>
                          <p:cTn id="148" fill="hold">
                            <p:stCondLst>
                              <p:cond delay="0"/>
                            </p:stCondLst>
                            <p:childTnLst>
                              <p:par>
                                <p:cTn id="149" presetID="26" presetClass="emph" presetSubtype="0" fill="hold" nodeType="clickEffect">
                                  <p:stCondLst>
                                    <p:cond delay="0"/>
                                  </p:stCondLst>
                                  <p:childTnLst>
                                    <p:animEffect transition="out" filter="fade">
                                      <p:cBhvr>
                                        <p:cTn id="150" dur="500" tmFilter="0, 0; .2, .5; .8, .5; 1, 0"/>
                                        <p:tgtEl>
                                          <p:spTgt spid="41"/>
                                        </p:tgtEl>
                                      </p:cBhvr>
                                    </p:animEffect>
                                    <p:animScale>
                                      <p:cBhvr>
                                        <p:cTn id="151" dur="250" autoRev="1" fill="hold"/>
                                        <p:tgtEl>
                                          <p:spTgt spid="41"/>
                                        </p:tgtEl>
                                      </p:cBhvr>
                                      <p:by x="105000" y="105000"/>
                                    </p:animScale>
                                  </p:childTnLst>
                                </p:cTn>
                              </p:par>
                              <p:par>
                                <p:cTn id="152" presetID="26" presetClass="emph" presetSubtype="0" fill="hold" grpId="0" nodeType="withEffect">
                                  <p:stCondLst>
                                    <p:cond delay="0"/>
                                  </p:stCondLst>
                                  <p:childTnLst>
                                    <p:animEffect transition="out" filter="fade">
                                      <p:cBhvr>
                                        <p:cTn id="153" dur="500" tmFilter="0, 0; .2, .5; .8, .5; 1, 0"/>
                                        <p:tgtEl>
                                          <p:spTgt spid="47"/>
                                        </p:tgtEl>
                                      </p:cBhvr>
                                    </p:animEffect>
                                    <p:animScale>
                                      <p:cBhvr>
                                        <p:cTn id="154" dur="250" autoRev="1" fill="hold"/>
                                        <p:tgtEl>
                                          <p:spTgt spid="47"/>
                                        </p:tgtEl>
                                      </p:cBhvr>
                                      <p:by x="105000" y="105000"/>
                                    </p:animScale>
                                  </p:childTnLst>
                                </p:cTn>
                              </p:par>
                            </p:childTnLst>
                          </p:cTn>
                        </p:par>
                      </p:childTnLst>
                    </p:cTn>
                  </p:par>
                </p:childTnLst>
              </p:cTn>
              <p:nextCondLst>
                <p:cond evt="onClick" delay="0">
                  <p:tgtEl>
                    <p:spTgt spid="47"/>
                  </p:tgtEl>
                </p:cond>
              </p:nextCondLst>
            </p:seq>
            <p:seq concurrent="1" nextAc="seek">
              <p:cTn id="155" restart="whenNotActive" fill="hold" evtFilter="cancelBubble" nodeType="interactiveSeq">
                <p:stCondLst>
                  <p:cond evt="onClick" delay="0">
                    <p:tgtEl>
                      <p:spTgt spid="50"/>
                    </p:tgtEl>
                  </p:cond>
                </p:stCondLst>
                <p:endSync evt="end" delay="0">
                  <p:rtn val="all"/>
                </p:endSync>
                <p:childTnLst>
                  <p:par>
                    <p:cTn id="156" fill="hold">
                      <p:stCondLst>
                        <p:cond delay="0"/>
                      </p:stCondLst>
                      <p:childTnLst>
                        <p:par>
                          <p:cTn id="157" fill="hold">
                            <p:stCondLst>
                              <p:cond delay="0"/>
                            </p:stCondLst>
                            <p:childTnLst>
                              <p:par>
                                <p:cTn id="158" presetID="31" presetClass="exit" presetSubtype="0" fill="hold" nodeType="clickEffect">
                                  <p:stCondLst>
                                    <p:cond delay="0"/>
                                  </p:stCondLst>
                                  <p:childTnLst>
                                    <p:anim calcmode="lin" valueType="num">
                                      <p:cBhvr>
                                        <p:cTn id="159" dur="1000"/>
                                        <p:tgtEl>
                                          <p:spTgt spid="34"/>
                                        </p:tgtEl>
                                        <p:attrNameLst>
                                          <p:attrName>ppt_w</p:attrName>
                                        </p:attrNameLst>
                                      </p:cBhvr>
                                      <p:tavLst>
                                        <p:tav tm="0">
                                          <p:val>
                                            <p:strVal val="ppt_w"/>
                                          </p:val>
                                        </p:tav>
                                        <p:tav tm="100000">
                                          <p:val>
                                            <p:fltVal val="0"/>
                                          </p:val>
                                        </p:tav>
                                      </p:tavLst>
                                    </p:anim>
                                    <p:anim calcmode="lin" valueType="num">
                                      <p:cBhvr>
                                        <p:cTn id="160" dur="1000"/>
                                        <p:tgtEl>
                                          <p:spTgt spid="34"/>
                                        </p:tgtEl>
                                        <p:attrNameLst>
                                          <p:attrName>ppt_h</p:attrName>
                                        </p:attrNameLst>
                                      </p:cBhvr>
                                      <p:tavLst>
                                        <p:tav tm="0">
                                          <p:val>
                                            <p:strVal val="ppt_h"/>
                                          </p:val>
                                        </p:tav>
                                        <p:tav tm="100000">
                                          <p:val>
                                            <p:fltVal val="0"/>
                                          </p:val>
                                        </p:tav>
                                      </p:tavLst>
                                    </p:anim>
                                    <p:anim calcmode="lin" valueType="num">
                                      <p:cBhvr>
                                        <p:cTn id="161" dur="1000"/>
                                        <p:tgtEl>
                                          <p:spTgt spid="34"/>
                                        </p:tgtEl>
                                        <p:attrNameLst>
                                          <p:attrName>style.rotation</p:attrName>
                                        </p:attrNameLst>
                                      </p:cBhvr>
                                      <p:tavLst>
                                        <p:tav tm="0">
                                          <p:val>
                                            <p:fltVal val="0"/>
                                          </p:val>
                                        </p:tav>
                                        <p:tav tm="100000">
                                          <p:val>
                                            <p:fltVal val="90"/>
                                          </p:val>
                                        </p:tav>
                                      </p:tavLst>
                                    </p:anim>
                                    <p:animEffect transition="out" filter="fade">
                                      <p:cBhvr>
                                        <p:cTn id="162" dur="1000"/>
                                        <p:tgtEl>
                                          <p:spTgt spid="34"/>
                                        </p:tgtEl>
                                      </p:cBhvr>
                                    </p:animEffect>
                                    <p:set>
                                      <p:cBhvr>
                                        <p:cTn id="163" dur="1" fill="hold">
                                          <p:stCondLst>
                                            <p:cond delay="999"/>
                                          </p:stCondLst>
                                        </p:cTn>
                                        <p:tgtEl>
                                          <p:spTgt spid="34"/>
                                        </p:tgtEl>
                                        <p:attrNameLst>
                                          <p:attrName>style.visibility</p:attrName>
                                        </p:attrNameLst>
                                      </p:cBhvr>
                                      <p:to>
                                        <p:strVal val="hidden"/>
                                      </p:to>
                                    </p:set>
                                  </p:childTnLst>
                                </p:cTn>
                              </p:par>
                              <p:par>
                                <p:cTn id="164" presetID="31" presetClass="exit" presetSubtype="0" fill="hold" grpId="0" nodeType="withEffect">
                                  <p:stCondLst>
                                    <p:cond delay="0"/>
                                  </p:stCondLst>
                                  <p:childTnLst>
                                    <p:anim calcmode="lin" valueType="num">
                                      <p:cBhvr>
                                        <p:cTn id="165" dur="1000"/>
                                        <p:tgtEl>
                                          <p:spTgt spid="50"/>
                                        </p:tgtEl>
                                        <p:attrNameLst>
                                          <p:attrName>ppt_w</p:attrName>
                                        </p:attrNameLst>
                                      </p:cBhvr>
                                      <p:tavLst>
                                        <p:tav tm="0">
                                          <p:val>
                                            <p:strVal val="ppt_w"/>
                                          </p:val>
                                        </p:tav>
                                        <p:tav tm="100000">
                                          <p:val>
                                            <p:fltVal val="0"/>
                                          </p:val>
                                        </p:tav>
                                      </p:tavLst>
                                    </p:anim>
                                    <p:anim calcmode="lin" valueType="num">
                                      <p:cBhvr>
                                        <p:cTn id="166" dur="1000"/>
                                        <p:tgtEl>
                                          <p:spTgt spid="50"/>
                                        </p:tgtEl>
                                        <p:attrNameLst>
                                          <p:attrName>ppt_h</p:attrName>
                                        </p:attrNameLst>
                                      </p:cBhvr>
                                      <p:tavLst>
                                        <p:tav tm="0">
                                          <p:val>
                                            <p:strVal val="ppt_h"/>
                                          </p:val>
                                        </p:tav>
                                        <p:tav tm="100000">
                                          <p:val>
                                            <p:fltVal val="0"/>
                                          </p:val>
                                        </p:tav>
                                      </p:tavLst>
                                    </p:anim>
                                    <p:anim calcmode="lin" valueType="num">
                                      <p:cBhvr>
                                        <p:cTn id="167" dur="1000"/>
                                        <p:tgtEl>
                                          <p:spTgt spid="50"/>
                                        </p:tgtEl>
                                        <p:attrNameLst>
                                          <p:attrName>style.rotation</p:attrName>
                                        </p:attrNameLst>
                                      </p:cBhvr>
                                      <p:tavLst>
                                        <p:tav tm="0">
                                          <p:val>
                                            <p:fltVal val="0"/>
                                          </p:val>
                                        </p:tav>
                                        <p:tav tm="100000">
                                          <p:val>
                                            <p:fltVal val="90"/>
                                          </p:val>
                                        </p:tav>
                                      </p:tavLst>
                                    </p:anim>
                                    <p:animEffect transition="out" filter="fade">
                                      <p:cBhvr>
                                        <p:cTn id="168" dur="1000"/>
                                        <p:tgtEl>
                                          <p:spTgt spid="50"/>
                                        </p:tgtEl>
                                      </p:cBhvr>
                                    </p:animEffect>
                                    <p:set>
                                      <p:cBhvr>
                                        <p:cTn id="169"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24" grpId="0"/>
      <p:bldP spid="25" grpId="0"/>
      <p:bldP spid="26" grpId="0"/>
      <p:bldP spid="27" grpId="0"/>
      <p:bldP spid="28" grpId="0"/>
      <p:bldP spid="29" grpId="0"/>
      <p:bldP spid="30" grpId="0"/>
      <p:bldP spid="31" grpId="0"/>
      <p:bldP spid="33" grpId="0"/>
      <p:bldP spid="37" grpId="0"/>
      <p:bldP spid="47" grpId="0"/>
      <p:bldP spid="32" grpId="0"/>
      <p:bldP spid="45"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985AFA2-2614-4ECC-BF91-A85364F8B661}"/>
              </a:ext>
            </a:extLst>
          </p:cNvPr>
          <p:cNvSpPr/>
          <p:nvPr/>
        </p:nvSpPr>
        <p:spPr>
          <a:xfrm>
            <a:off x="181256" y="4991036"/>
            <a:ext cx="11829485" cy="1116039"/>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9F990B16-52F0-4A74-8966-D53436EFC3F9}"/>
              </a:ext>
            </a:extLst>
          </p:cNvPr>
          <p:cNvSpPr/>
          <p:nvPr/>
        </p:nvSpPr>
        <p:spPr>
          <a:xfrm>
            <a:off x="120359" y="3895138"/>
            <a:ext cx="11951281" cy="2344297"/>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2913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723963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the right words to cross the river.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 careful! Some of the rocks are wobbly.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ounded Rectangle 11">
            <a:extLst>
              <a:ext uri="{FF2B5EF4-FFF2-40B4-BE49-F238E27FC236}">
                <a16:creationId xmlns:a16="http://schemas.microsoft.com/office/drawing/2014/main" id="{532CDA14-1B69-490D-84CB-1F53785C57C7}"/>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6" descr="Stone 1 Clip Art">
            <a:extLst>
              <a:ext uri="{FF2B5EF4-FFF2-40B4-BE49-F238E27FC236}">
                <a16:creationId xmlns:a16="http://schemas.microsoft.com/office/drawing/2014/main" id="{2C0FD8C4-9401-4252-83DE-3E53B60525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342"/>
          <a:stretch/>
        </p:blipFill>
        <p:spPr bwMode="auto">
          <a:xfrm rot="11075369" flipH="1">
            <a:off x="249751" y="4156445"/>
            <a:ext cx="1368145" cy="12055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tone 1 Clip Art">
            <a:extLst>
              <a:ext uri="{FF2B5EF4-FFF2-40B4-BE49-F238E27FC236}">
                <a16:creationId xmlns:a16="http://schemas.microsoft.com/office/drawing/2014/main" id="{95F91D3A-45C5-4891-84BD-EA4E5C5948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4749"/>
          <a:stretch/>
        </p:blipFill>
        <p:spPr bwMode="auto">
          <a:xfrm rot="5712975" flipV="1">
            <a:off x="4653926" y="3624179"/>
            <a:ext cx="668397" cy="18896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tone 1 Clip Art">
            <a:extLst>
              <a:ext uri="{FF2B5EF4-FFF2-40B4-BE49-F238E27FC236}">
                <a16:creationId xmlns:a16="http://schemas.microsoft.com/office/drawing/2014/main" id="{0FED9F79-C902-4EEB-99BD-7CD8B545B8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4038"/>
          <a:stretch/>
        </p:blipFill>
        <p:spPr bwMode="auto">
          <a:xfrm rot="5400000">
            <a:off x="6535396" y="3709085"/>
            <a:ext cx="678900" cy="17195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Stone 1 Clip Art">
            <a:extLst>
              <a:ext uri="{FF2B5EF4-FFF2-40B4-BE49-F238E27FC236}">
                <a16:creationId xmlns:a16="http://schemas.microsoft.com/office/drawing/2014/main" id="{6C1D1CA6-88D2-4AA2-ADA9-26114ED3C6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52716"/>
          <a:stretch/>
        </p:blipFill>
        <p:spPr bwMode="auto">
          <a:xfrm rot="16610970" flipH="1">
            <a:off x="2537494" y="3606764"/>
            <a:ext cx="698433" cy="18526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Stone 1 Clip Art">
            <a:extLst>
              <a:ext uri="{FF2B5EF4-FFF2-40B4-BE49-F238E27FC236}">
                <a16:creationId xmlns:a16="http://schemas.microsoft.com/office/drawing/2014/main" id="{13F93991-B82A-42ED-AE09-0031D2D05A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9741"/>
          <a:stretch/>
        </p:blipFill>
        <p:spPr bwMode="auto">
          <a:xfrm rot="4989030">
            <a:off x="2642759" y="4519400"/>
            <a:ext cx="594654" cy="18526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Stone 1 Clip Art">
            <a:extLst>
              <a:ext uri="{FF2B5EF4-FFF2-40B4-BE49-F238E27FC236}">
                <a16:creationId xmlns:a16="http://schemas.microsoft.com/office/drawing/2014/main" id="{F6EB5AF5-1912-4E5D-8A4C-512546DBB9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244"/>
          <a:stretch/>
        </p:blipFill>
        <p:spPr bwMode="auto">
          <a:xfrm rot="10524631">
            <a:off x="5842037" y="5104126"/>
            <a:ext cx="1663090" cy="9188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Stone 1 Clip Art">
            <a:extLst>
              <a:ext uri="{FF2B5EF4-FFF2-40B4-BE49-F238E27FC236}">
                <a16:creationId xmlns:a16="http://schemas.microsoft.com/office/drawing/2014/main" id="{6690A799-E1C2-4087-B879-C06920CB46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607"/>
          <a:stretch/>
        </p:blipFill>
        <p:spPr bwMode="auto">
          <a:xfrm rot="10449377" flipH="1">
            <a:off x="3983314" y="5112102"/>
            <a:ext cx="1655662" cy="7387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Stone 1 Clip Art">
            <a:extLst>
              <a:ext uri="{FF2B5EF4-FFF2-40B4-BE49-F238E27FC236}">
                <a16:creationId xmlns:a16="http://schemas.microsoft.com/office/drawing/2014/main" id="{6219119E-4EBF-4ADD-8CCB-663FDC93B0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3812"/>
          <a:stretch/>
        </p:blipFill>
        <p:spPr bwMode="auto">
          <a:xfrm rot="15887025" flipH="1" flipV="1">
            <a:off x="824741" y="4501255"/>
            <a:ext cx="682231" cy="187722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35440F3-ECF0-476D-9BF7-75BED4F3E6E8}"/>
              </a:ext>
            </a:extLst>
          </p:cNvPr>
          <p:cNvSpPr txBox="1"/>
          <p:nvPr/>
        </p:nvSpPr>
        <p:spPr>
          <a:xfrm>
            <a:off x="319505" y="4372576"/>
            <a:ext cx="13573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sitzen</a:t>
            </a:r>
            <a:endParaRPr kumimoji="0" lang="fr-FR" sz="32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3DF26005-0067-4E7C-9C85-156696C24298}"/>
              </a:ext>
            </a:extLst>
          </p:cNvPr>
          <p:cNvSpPr txBox="1"/>
          <p:nvPr/>
        </p:nvSpPr>
        <p:spPr>
          <a:xfrm>
            <a:off x="142782" y="5151549"/>
            <a:ext cx="2034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hängen</a:t>
            </a:r>
            <a:endParaRPr kumimoji="0" lang="fr-FR" sz="40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249BF240-6A8D-4227-8FD7-FB9BAF4540BC}"/>
              </a:ext>
            </a:extLst>
          </p:cNvPr>
          <p:cNvSpPr txBox="1"/>
          <p:nvPr/>
        </p:nvSpPr>
        <p:spPr>
          <a:xfrm>
            <a:off x="3985592" y="5178256"/>
            <a:ext cx="1861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das</a:t>
            </a:r>
            <a:r>
              <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 Kind</a:t>
            </a:r>
          </a:p>
        </p:txBody>
      </p:sp>
      <p:sp>
        <p:nvSpPr>
          <p:cNvPr id="27" name="TextBox 26">
            <a:extLst>
              <a:ext uri="{FF2B5EF4-FFF2-40B4-BE49-F238E27FC236}">
                <a16:creationId xmlns:a16="http://schemas.microsoft.com/office/drawing/2014/main" id="{D4FF31A3-5F41-464D-AB2F-E4255EF14417}"/>
              </a:ext>
            </a:extLst>
          </p:cNvPr>
          <p:cNvSpPr txBox="1"/>
          <p:nvPr/>
        </p:nvSpPr>
        <p:spPr>
          <a:xfrm>
            <a:off x="4037517" y="4343532"/>
            <a:ext cx="20894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die </a:t>
            </a:r>
            <a:r>
              <a:rPr kumimoji="0" lang="fr-FR" sz="28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Musik</a:t>
            </a:r>
            <a:endPar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5C08C0D4-5F2C-4168-ABF2-7A55E2B1CEDB}"/>
              </a:ext>
            </a:extLst>
          </p:cNvPr>
          <p:cNvSpPr txBox="1"/>
          <p:nvPr/>
        </p:nvSpPr>
        <p:spPr>
          <a:xfrm>
            <a:off x="1532302" y="4027235"/>
            <a:ext cx="27743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ln w="22225">
                  <a:solidFill>
                    <a:srgbClr val="E3EAFD"/>
                  </a:solidFill>
                  <a:prstDash val="solid"/>
                </a:ln>
                <a:solidFill>
                  <a:srgbClr val="EE6000"/>
                </a:solidFill>
                <a:latin typeface="Century Gothic" panose="020F0302020204030204"/>
              </a:rPr>
              <a:t>d</a:t>
            </a:r>
            <a:r>
              <a:rPr kumimoji="0" lang="fr-FR" sz="24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ie</a:t>
            </a:r>
            <a:endPar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 </a:t>
            </a:r>
            <a:r>
              <a:rPr kumimoji="0" lang="fr-FR" sz="24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Bevölkerung</a:t>
            </a:r>
            <a:endPar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CB07D1C9-7B8A-4E33-9772-10C816A17DCE}"/>
              </a:ext>
            </a:extLst>
          </p:cNvPr>
          <p:cNvSpPr txBox="1"/>
          <p:nvPr/>
        </p:nvSpPr>
        <p:spPr>
          <a:xfrm>
            <a:off x="6103870" y="5125970"/>
            <a:ext cx="12518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ohne</a:t>
            </a:r>
            <a:endParaRPr kumimoji="0" lang="fr-FR" sz="32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2D623576-F4A9-43C7-B637-51EE12D464F9}"/>
              </a:ext>
            </a:extLst>
          </p:cNvPr>
          <p:cNvSpPr txBox="1"/>
          <p:nvPr/>
        </p:nvSpPr>
        <p:spPr>
          <a:xfrm>
            <a:off x="6473937" y="4258978"/>
            <a:ext cx="8323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für</a:t>
            </a:r>
            <a:endParaRPr kumimoji="0" lang="fr-FR" sz="32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EF7F6B3D-32F1-472E-BF90-4E453D4A30F5}"/>
              </a:ext>
            </a:extLst>
          </p:cNvPr>
          <p:cNvSpPr txBox="1"/>
          <p:nvPr/>
        </p:nvSpPr>
        <p:spPr>
          <a:xfrm>
            <a:off x="2149269" y="5236671"/>
            <a:ext cx="17010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das</a:t>
            </a:r>
            <a:r>
              <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 </a:t>
            </a:r>
            <a:r>
              <a:rPr kumimoji="0" lang="fr-FR" sz="28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Bild</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37" name="Rectangle 36">
            <a:hlinkClick r:id="" action="ppaction://noaction">
              <a:snd r:embed="rId5" name="7. 1. die Wand.wav"/>
            </a:hlinkClick>
            <a:extLst>
              <a:ext uri="{FF2B5EF4-FFF2-40B4-BE49-F238E27FC236}">
                <a16:creationId xmlns:a16="http://schemas.microsoft.com/office/drawing/2014/main" id="{4D2D9634-78B9-492A-A9F3-C1CD20CE31F5}"/>
              </a:ext>
            </a:extLst>
          </p:cNvPr>
          <p:cNvSpPr/>
          <p:nvPr/>
        </p:nvSpPr>
        <p:spPr>
          <a:xfrm>
            <a:off x="749404" y="3086941"/>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9" name="Rectangle 38">
            <a:hlinkClick r:id="" action="ppaction://noaction">
              <a:snd r:embed="rId6" name="7. 2. die Million.wav"/>
            </a:hlinkClick>
            <a:extLst>
              <a:ext uri="{FF2B5EF4-FFF2-40B4-BE49-F238E27FC236}">
                <a16:creationId xmlns:a16="http://schemas.microsoft.com/office/drawing/2014/main" id="{6B5CCC47-AC9E-4A68-9AED-69254AD81F23}"/>
              </a:ext>
            </a:extLst>
          </p:cNvPr>
          <p:cNvSpPr/>
          <p:nvPr/>
        </p:nvSpPr>
        <p:spPr>
          <a:xfrm>
            <a:off x="2729130" y="3086941"/>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41" name="Rectangle 40">
            <a:hlinkClick r:id="" action="ppaction://noaction">
              <a:snd r:embed="rId7" name="7. 3. schützen.wav"/>
            </a:hlinkClick>
            <a:extLst>
              <a:ext uri="{FF2B5EF4-FFF2-40B4-BE49-F238E27FC236}">
                <a16:creationId xmlns:a16="http://schemas.microsoft.com/office/drawing/2014/main" id="{A5B98DD1-3601-4517-9FF9-FEA98229A2E2}"/>
              </a:ext>
            </a:extLst>
          </p:cNvPr>
          <p:cNvSpPr/>
          <p:nvPr/>
        </p:nvSpPr>
        <p:spPr>
          <a:xfrm>
            <a:off x="4494211" y="3086941"/>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43" name="Rectangle 42">
            <a:hlinkClick r:id="" action="ppaction://noaction">
              <a:snd r:embed="rId8" name="7. 4. gegen.wav"/>
            </a:hlinkClick>
            <a:extLst>
              <a:ext uri="{FF2B5EF4-FFF2-40B4-BE49-F238E27FC236}">
                <a16:creationId xmlns:a16="http://schemas.microsoft.com/office/drawing/2014/main" id="{556BA92E-DF6F-45FC-B053-4320A7204315}"/>
              </a:ext>
            </a:extLst>
          </p:cNvPr>
          <p:cNvSpPr/>
          <p:nvPr/>
        </p:nvSpPr>
        <p:spPr>
          <a:xfrm>
            <a:off x="6473937" y="3103326"/>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45" name="Rectangle 44">
            <a:hlinkClick r:id="" action="ppaction://noaction">
              <a:snd r:embed="rId9" name="7. 5. an.wav"/>
            </a:hlinkClick>
            <a:extLst>
              <a:ext uri="{FF2B5EF4-FFF2-40B4-BE49-F238E27FC236}">
                <a16:creationId xmlns:a16="http://schemas.microsoft.com/office/drawing/2014/main" id="{9121706F-D6F4-43C1-BFA1-93FF4927E900}"/>
              </a:ext>
            </a:extLst>
          </p:cNvPr>
          <p:cNvSpPr/>
          <p:nvPr/>
        </p:nvSpPr>
        <p:spPr>
          <a:xfrm>
            <a:off x="8237398" y="3086941"/>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12</a:t>
            </a:r>
          </a:p>
        </p:txBody>
      </p:sp>
      <p:pic>
        <p:nvPicPr>
          <p:cNvPr id="48" name="Picture 6" descr="Stone 1 Clip Art">
            <a:extLst>
              <a:ext uri="{FF2B5EF4-FFF2-40B4-BE49-F238E27FC236}">
                <a16:creationId xmlns:a16="http://schemas.microsoft.com/office/drawing/2014/main" id="{23882AD2-C53B-4684-9CA3-E973120486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214"/>
          <a:stretch/>
        </p:blipFill>
        <p:spPr bwMode="auto">
          <a:xfrm rot="11150623">
            <a:off x="7706021" y="4171947"/>
            <a:ext cx="1477079" cy="66931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Stone 1 Clip Art">
            <a:extLst>
              <a:ext uri="{FF2B5EF4-FFF2-40B4-BE49-F238E27FC236}">
                <a16:creationId xmlns:a16="http://schemas.microsoft.com/office/drawing/2014/main" id="{BB8E56A7-F109-401F-9A32-C5723E5D86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200"/>
          <a:stretch/>
        </p:blipFill>
        <p:spPr bwMode="auto">
          <a:xfrm rot="15887025" flipH="1" flipV="1">
            <a:off x="8105959" y="4592908"/>
            <a:ext cx="794660" cy="1676123"/>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2ACAED30-8C7A-4872-88FD-FB8A4A6D86FB}"/>
              </a:ext>
            </a:extLst>
          </p:cNvPr>
          <p:cNvSpPr txBox="1"/>
          <p:nvPr/>
        </p:nvSpPr>
        <p:spPr>
          <a:xfrm>
            <a:off x="7918281" y="4235711"/>
            <a:ext cx="13084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unter</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7940EACD-E91B-404E-A138-F598CDA5D7F4}"/>
              </a:ext>
            </a:extLst>
          </p:cNvPr>
          <p:cNvSpPr txBox="1"/>
          <p:nvPr/>
        </p:nvSpPr>
        <p:spPr>
          <a:xfrm>
            <a:off x="8060473" y="5147478"/>
            <a:ext cx="17226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auf</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pic>
        <p:nvPicPr>
          <p:cNvPr id="8" name="Picture 4" descr="Reed Clip Art">
            <a:extLst>
              <a:ext uri="{FF2B5EF4-FFF2-40B4-BE49-F238E27FC236}">
                <a16:creationId xmlns:a16="http://schemas.microsoft.com/office/drawing/2014/main" id="{4C938D58-7E33-4F8D-801E-1CDF8BB481B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8288"/>
          <a:stretch/>
        </p:blipFill>
        <p:spPr bwMode="auto">
          <a:xfrm>
            <a:off x="9314844" y="2115252"/>
            <a:ext cx="1812912" cy="2417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ed Clip Art">
            <a:extLst>
              <a:ext uri="{FF2B5EF4-FFF2-40B4-BE49-F238E27FC236}">
                <a16:creationId xmlns:a16="http://schemas.microsoft.com/office/drawing/2014/main" id="{E2C36E21-0C41-4BE5-ACE2-338EBC82AB2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7132"/>
          <a:stretch/>
        </p:blipFill>
        <p:spPr bwMode="auto">
          <a:xfrm>
            <a:off x="10398132" y="1937586"/>
            <a:ext cx="1641177" cy="2682991"/>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hlinkClick r:id="" action="ppaction://noaction" highlightClick="1">
              <a:snd r:embed="rId12" name="7. 6. hängen.wav"/>
            </a:hlinkClick>
            <a:extLst>
              <a:ext uri="{FF2B5EF4-FFF2-40B4-BE49-F238E27FC236}">
                <a16:creationId xmlns:a16="http://schemas.microsoft.com/office/drawing/2014/main" id="{B44525F3-084F-429D-8CE4-19B4E619BFEA}"/>
              </a:ext>
            </a:extLst>
          </p:cNvPr>
          <p:cNvSpPr/>
          <p:nvPr/>
        </p:nvSpPr>
        <p:spPr>
          <a:xfrm>
            <a:off x="9772412" y="3086941"/>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13</a:t>
            </a:r>
          </a:p>
        </p:txBody>
      </p:sp>
      <p:sp>
        <p:nvSpPr>
          <p:cNvPr id="5" name="Rectangle 4">
            <a:hlinkClick r:id="" action="ppaction://noaction">
              <a:snd r:embed="rId13" name="7. 7. verdienen.wav"/>
            </a:hlinkClick>
            <a:extLst>
              <a:ext uri="{FF2B5EF4-FFF2-40B4-BE49-F238E27FC236}">
                <a16:creationId xmlns:a16="http://schemas.microsoft.com/office/drawing/2014/main" id="{B64DC523-4ADF-4A6C-8ACF-ABD199749D70}"/>
              </a:ext>
            </a:extLst>
          </p:cNvPr>
          <p:cNvSpPr/>
          <p:nvPr/>
        </p:nvSpPr>
        <p:spPr>
          <a:xfrm>
            <a:off x="11175069" y="3103326"/>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14</a:t>
            </a:r>
          </a:p>
        </p:txBody>
      </p:sp>
      <p:pic>
        <p:nvPicPr>
          <p:cNvPr id="44" name="Picture 6" descr="Stone 1 Clip Art">
            <a:extLst>
              <a:ext uri="{FF2B5EF4-FFF2-40B4-BE49-F238E27FC236}">
                <a16:creationId xmlns:a16="http://schemas.microsoft.com/office/drawing/2014/main" id="{45A65FE5-ADB8-4434-8948-CC4AAEF28E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200"/>
          <a:stretch/>
        </p:blipFill>
        <p:spPr bwMode="auto">
          <a:xfrm rot="15887025" flipH="1" flipV="1">
            <a:off x="10750081" y="4122347"/>
            <a:ext cx="794660" cy="11298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tone 1 Clip Art">
            <a:extLst>
              <a:ext uri="{FF2B5EF4-FFF2-40B4-BE49-F238E27FC236}">
                <a16:creationId xmlns:a16="http://schemas.microsoft.com/office/drawing/2014/main" id="{22F6D896-A1E8-4D20-BEE9-6810079D01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214"/>
          <a:stretch/>
        </p:blipFill>
        <p:spPr bwMode="auto">
          <a:xfrm rot="11150623">
            <a:off x="9136996" y="4255416"/>
            <a:ext cx="1477079" cy="6693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Stone 1 Clip Art">
            <a:extLst>
              <a:ext uri="{FF2B5EF4-FFF2-40B4-BE49-F238E27FC236}">
                <a16:creationId xmlns:a16="http://schemas.microsoft.com/office/drawing/2014/main" id="{5D95129F-B96E-461D-929E-28A01DC0DD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200"/>
          <a:stretch/>
        </p:blipFill>
        <p:spPr bwMode="auto">
          <a:xfrm rot="15887025" flipH="1" flipV="1">
            <a:off x="9648277" y="4927171"/>
            <a:ext cx="794660" cy="11298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2D2D331-478B-4DAD-AA61-57364B1E0043}"/>
              </a:ext>
            </a:extLst>
          </p:cNvPr>
          <p:cNvSpPr txBox="1"/>
          <p:nvPr/>
        </p:nvSpPr>
        <p:spPr>
          <a:xfrm>
            <a:off x="9496146" y="4293105"/>
            <a:ext cx="18116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wer</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6D58BD1A-F789-4C4B-86DA-31DC37A99393}"/>
              </a:ext>
            </a:extLst>
          </p:cNvPr>
          <p:cNvSpPr txBox="1"/>
          <p:nvPr/>
        </p:nvSpPr>
        <p:spPr>
          <a:xfrm>
            <a:off x="9655931" y="5127017"/>
            <a:ext cx="8990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an</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ED9CA024-6E39-40D6-A0A3-4BDB4C2975BB}"/>
              </a:ext>
            </a:extLst>
          </p:cNvPr>
          <p:cNvSpPr txBox="1"/>
          <p:nvPr/>
        </p:nvSpPr>
        <p:spPr>
          <a:xfrm>
            <a:off x="10637710" y="4431871"/>
            <a:ext cx="119508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Geld</a:t>
            </a:r>
            <a:endParaRPr kumimoji="0" lang="fr-FR" sz="26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pic>
        <p:nvPicPr>
          <p:cNvPr id="52" name="Picture 6" descr="Stone 1 Clip Art">
            <a:extLst>
              <a:ext uri="{FF2B5EF4-FFF2-40B4-BE49-F238E27FC236}">
                <a16:creationId xmlns:a16="http://schemas.microsoft.com/office/drawing/2014/main" id="{593B95C4-D0E8-4AA3-827A-18664B46C0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214"/>
          <a:stretch/>
        </p:blipFill>
        <p:spPr bwMode="auto">
          <a:xfrm rot="11150623">
            <a:off x="10666184" y="5074303"/>
            <a:ext cx="1477079" cy="66931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38858BE1-2B6F-40F9-9DC4-B590A6BF2CFE}"/>
              </a:ext>
            </a:extLst>
          </p:cNvPr>
          <p:cNvSpPr txBox="1"/>
          <p:nvPr/>
        </p:nvSpPr>
        <p:spPr>
          <a:xfrm>
            <a:off x="10882259" y="5157762"/>
            <a:ext cx="18116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Musik</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77301B85-E926-4D41-899D-6C195A7025E8}"/>
              </a:ext>
            </a:extLst>
          </p:cNvPr>
          <p:cNvSpPr/>
          <p:nvPr/>
        </p:nvSpPr>
        <p:spPr>
          <a:xfrm flipH="1">
            <a:off x="120359" y="5714162"/>
            <a:ext cx="10937983" cy="491514"/>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3595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9"/>
                                        </p:tgtEl>
                                        <p:attrNameLst>
                                          <p:attrName>ppt_w</p:attrName>
                                        </p:attrNameLst>
                                      </p:cBhvr>
                                      <p:tavLst>
                                        <p:tav tm="0">
                                          <p:val>
                                            <p:strVal val="ppt_w"/>
                                          </p:val>
                                        </p:tav>
                                        <p:tav tm="100000">
                                          <p:val>
                                            <p:fltVal val="0"/>
                                          </p:val>
                                        </p:tav>
                                      </p:tavLst>
                                    </p:anim>
                                    <p:anim calcmode="lin" valueType="num">
                                      <p:cBhvr>
                                        <p:cTn id="7" dur="1000"/>
                                        <p:tgtEl>
                                          <p:spTgt spid="9"/>
                                        </p:tgtEl>
                                        <p:attrNameLst>
                                          <p:attrName>ppt_h</p:attrName>
                                        </p:attrNameLst>
                                      </p:cBhvr>
                                      <p:tavLst>
                                        <p:tav tm="0">
                                          <p:val>
                                            <p:strVal val="ppt_h"/>
                                          </p:val>
                                        </p:tav>
                                        <p:tav tm="100000">
                                          <p:val>
                                            <p:fltVal val="0"/>
                                          </p:val>
                                        </p:tav>
                                      </p:tavLst>
                                    </p:anim>
                                    <p:anim calcmode="lin" valueType="num">
                                      <p:cBhvr>
                                        <p:cTn id="8" dur="1000"/>
                                        <p:tgtEl>
                                          <p:spTgt spid="9"/>
                                        </p:tgtEl>
                                        <p:attrNameLst>
                                          <p:attrName>style.rotation</p:attrName>
                                        </p:attrNameLst>
                                      </p:cBhvr>
                                      <p:tavLst>
                                        <p:tav tm="0">
                                          <p:val>
                                            <p:fltVal val="0"/>
                                          </p:val>
                                        </p:tav>
                                        <p:tav tm="100000">
                                          <p:val>
                                            <p:fltVal val="90"/>
                                          </p:val>
                                        </p:tav>
                                      </p:tavLst>
                                    </p:anim>
                                    <p:animEffect transition="out" filter="fade">
                                      <p:cBhvr>
                                        <p:cTn id="9" dur="1000"/>
                                        <p:tgtEl>
                                          <p:spTgt spid="9"/>
                                        </p:tgtEl>
                                      </p:cBhvr>
                                    </p:animEffect>
                                    <p:set>
                                      <p:cBhvr>
                                        <p:cTn id="10" dur="1" fill="hold">
                                          <p:stCondLst>
                                            <p:cond delay="999"/>
                                          </p:stCondLst>
                                        </p:cTn>
                                        <p:tgtEl>
                                          <p:spTgt spid="9"/>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24"/>
                                        </p:tgtEl>
                                        <p:attrNameLst>
                                          <p:attrName>ppt_w</p:attrName>
                                        </p:attrNameLst>
                                      </p:cBhvr>
                                      <p:tavLst>
                                        <p:tav tm="0">
                                          <p:val>
                                            <p:strVal val="ppt_w"/>
                                          </p:val>
                                        </p:tav>
                                        <p:tav tm="100000">
                                          <p:val>
                                            <p:fltVal val="0"/>
                                          </p:val>
                                        </p:tav>
                                      </p:tavLst>
                                    </p:anim>
                                    <p:anim calcmode="lin" valueType="num">
                                      <p:cBhvr>
                                        <p:cTn id="13" dur="1000"/>
                                        <p:tgtEl>
                                          <p:spTgt spid="24"/>
                                        </p:tgtEl>
                                        <p:attrNameLst>
                                          <p:attrName>ppt_h</p:attrName>
                                        </p:attrNameLst>
                                      </p:cBhvr>
                                      <p:tavLst>
                                        <p:tav tm="0">
                                          <p:val>
                                            <p:strVal val="ppt_h"/>
                                          </p:val>
                                        </p:tav>
                                        <p:tav tm="100000">
                                          <p:val>
                                            <p:fltVal val="0"/>
                                          </p:val>
                                        </p:tav>
                                      </p:tavLst>
                                    </p:anim>
                                    <p:anim calcmode="lin" valueType="num">
                                      <p:cBhvr>
                                        <p:cTn id="14" dur="1000"/>
                                        <p:tgtEl>
                                          <p:spTgt spid="24"/>
                                        </p:tgtEl>
                                        <p:attrNameLst>
                                          <p:attrName>style.rotation</p:attrName>
                                        </p:attrNameLst>
                                      </p:cBhvr>
                                      <p:tavLst>
                                        <p:tav tm="0">
                                          <p:val>
                                            <p:fltVal val="0"/>
                                          </p:val>
                                        </p:tav>
                                        <p:tav tm="100000">
                                          <p:val>
                                            <p:fltVal val="90"/>
                                          </p:val>
                                        </p:tav>
                                      </p:tavLst>
                                    </p:anim>
                                    <p:animEffect transition="out" filter="fade">
                                      <p:cBhvr>
                                        <p:cTn id="15" dur="1000"/>
                                        <p:tgtEl>
                                          <p:spTgt spid="24"/>
                                        </p:tgtEl>
                                      </p:cBhvr>
                                    </p:animEffect>
                                    <p:set>
                                      <p:cBhvr>
                                        <p:cTn id="16"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7"/>
                    </p:tgtEl>
                  </p:cond>
                </p:stCondLst>
                <p:endSync evt="end" delay="0">
                  <p:rtn val="all"/>
                </p:endSync>
                <p:childTnLst>
                  <p:par>
                    <p:cTn id="18" fill="hold">
                      <p:stCondLst>
                        <p:cond delay="0"/>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10"/>
                                        </p:tgtEl>
                                        <p:attrNameLst>
                                          <p:attrName>ppt_w</p:attrName>
                                        </p:attrNameLst>
                                      </p:cBhvr>
                                      <p:tavLst>
                                        <p:tav tm="0">
                                          <p:val>
                                            <p:strVal val="ppt_w"/>
                                          </p:val>
                                        </p:tav>
                                        <p:tav tm="100000">
                                          <p:val>
                                            <p:fltVal val="0"/>
                                          </p:val>
                                        </p:tav>
                                      </p:tavLst>
                                    </p:anim>
                                    <p:anim calcmode="lin" valueType="num">
                                      <p:cBhvr>
                                        <p:cTn id="22" dur="1000"/>
                                        <p:tgtEl>
                                          <p:spTgt spid="10"/>
                                        </p:tgtEl>
                                        <p:attrNameLst>
                                          <p:attrName>ppt_h</p:attrName>
                                        </p:attrNameLst>
                                      </p:cBhvr>
                                      <p:tavLst>
                                        <p:tav tm="0">
                                          <p:val>
                                            <p:strVal val="ppt_h"/>
                                          </p:val>
                                        </p:tav>
                                        <p:tav tm="100000">
                                          <p:val>
                                            <p:fltVal val="0"/>
                                          </p:val>
                                        </p:tav>
                                      </p:tavLst>
                                    </p:anim>
                                    <p:anim calcmode="lin" valueType="num">
                                      <p:cBhvr>
                                        <p:cTn id="23" dur="1000"/>
                                        <p:tgtEl>
                                          <p:spTgt spid="10"/>
                                        </p:tgtEl>
                                        <p:attrNameLst>
                                          <p:attrName>style.rotation</p:attrName>
                                        </p:attrNameLst>
                                      </p:cBhvr>
                                      <p:tavLst>
                                        <p:tav tm="0">
                                          <p:val>
                                            <p:fltVal val="0"/>
                                          </p:val>
                                        </p:tav>
                                        <p:tav tm="100000">
                                          <p:val>
                                            <p:fltVal val="90"/>
                                          </p:val>
                                        </p:tav>
                                      </p:tavLst>
                                    </p:anim>
                                    <p:animEffect transition="out" filter="fade">
                                      <p:cBhvr>
                                        <p:cTn id="24" dur="1000"/>
                                        <p:tgtEl>
                                          <p:spTgt spid="10"/>
                                        </p:tgtEl>
                                      </p:cBhvr>
                                    </p:animEffect>
                                    <p:set>
                                      <p:cBhvr>
                                        <p:cTn id="25" dur="1" fill="hold">
                                          <p:stCondLst>
                                            <p:cond delay="999"/>
                                          </p:stCondLst>
                                        </p:cTn>
                                        <p:tgtEl>
                                          <p:spTgt spid="10"/>
                                        </p:tgtEl>
                                        <p:attrNameLst>
                                          <p:attrName>style.visibility</p:attrName>
                                        </p:attrNameLst>
                                      </p:cBhvr>
                                      <p:to>
                                        <p:strVal val="hidden"/>
                                      </p:to>
                                    </p:set>
                                  </p:childTnLst>
                                </p:cTn>
                              </p:par>
                              <p:par>
                                <p:cTn id="26" presetID="31" presetClass="exit" presetSubtype="0" fill="hold" grpId="0" nodeType="withEffect">
                                  <p:stCondLst>
                                    <p:cond delay="0"/>
                                  </p:stCondLst>
                                  <p:childTnLst>
                                    <p:anim calcmode="lin" valueType="num">
                                      <p:cBhvr>
                                        <p:cTn id="27" dur="1000"/>
                                        <p:tgtEl>
                                          <p:spTgt spid="27"/>
                                        </p:tgtEl>
                                        <p:attrNameLst>
                                          <p:attrName>ppt_w</p:attrName>
                                        </p:attrNameLst>
                                      </p:cBhvr>
                                      <p:tavLst>
                                        <p:tav tm="0">
                                          <p:val>
                                            <p:strVal val="ppt_w"/>
                                          </p:val>
                                        </p:tav>
                                        <p:tav tm="100000">
                                          <p:val>
                                            <p:fltVal val="0"/>
                                          </p:val>
                                        </p:tav>
                                      </p:tavLst>
                                    </p:anim>
                                    <p:anim calcmode="lin" valueType="num">
                                      <p:cBhvr>
                                        <p:cTn id="28" dur="1000"/>
                                        <p:tgtEl>
                                          <p:spTgt spid="27"/>
                                        </p:tgtEl>
                                        <p:attrNameLst>
                                          <p:attrName>ppt_h</p:attrName>
                                        </p:attrNameLst>
                                      </p:cBhvr>
                                      <p:tavLst>
                                        <p:tav tm="0">
                                          <p:val>
                                            <p:strVal val="ppt_h"/>
                                          </p:val>
                                        </p:tav>
                                        <p:tav tm="100000">
                                          <p:val>
                                            <p:fltVal val="0"/>
                                          </p:val>
                                        </p:tav>
                                      </p:tavLst>
                                    </p:anim>
                                    <p:anim calcmode="lin" valueType="num">
                                      <p:cBhvr>
                                        <p:cTn id="29" dur="1000"/>
                                        <p:tgtEl>
                                          <p:spTgt spid="27"/>
                                        </p:tgtEl>
                                        <p:attrNameLst>
                                          <p:attrName>style.rotation</p:attrName>
                                        </p:attrNameLst>
                                      </p:cBhvr>
                                      <p:tavLst>
                                        <p:tav tm="0">
                                          <p:val>
                                            <p:fltVal val="0"/>
                                          </p:val>
                                        </p:tav>
                                        <p:tav tm="100000">
                                          <p:val>
                                            <p:fltVal val="90"/>
                                          </p:val>
                                        </p:tav>
                                      </p:tavLst>
                                    </p:anim>
                                    <p:animEffect transition="out" filter="fade">
                                      <p:cBhvr>
                                        <p:cTn id="30" dur="1000"/>
                                        <p:tgtEl>
                                          <p:spTgt spid="27"/>
                                        </p:tgtEl>
                                      </p:cBhvr>
                                    </p:animEffect>
                                    <p:set>
                                      <p:cBhvr>
                                        <p:cTn id="3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31" presetClass="exit" presetSubtype="0" fill="hold" nodeType="clickEffect">
                                  <p:stCondLst>
                                    <p:cond delay="0"/>
                                  </p:stCondLst>
                                  <p:childTnLst>
                                    <p:anim calcmode="lin" valueType="num">
                                      <p:cBhvr>
                                        <p:cTn id="36" dur="1000"/>
                                        <p:tgtEl>
                                          <p:spTgt spid="15"/>
                                        </p:tgtEl>
                                        <p:attrNameLst>
                                          <p:attrName>ppt_w</p:attrName>
                                        </p:attrNameLst>
                                      </p:cBhvr>
                                      <p:tavLst>
                                        <p:tav tm="0">
                                          <p:val>
                                            <p:strVal val="ppt_w"/>
                                          </p:val>
                                        </p:tav>
                                        <p:tav tm="100000">
                                          <p:val>
                                            <p:fltVal val="0"/>
                                          </p:val>
                                        </p:tav>
                                      </p:tavLst>
                                    </p:anim>
                                    <p:anim calcmode="lin" valueType="num">
                                      <p:cBhvr>
                                        <p:cTn id="37" dur="1000"/>
                                        <p:tgtEl>
                                          <p:spTgt spid="15"/>
                                        </p:tgtEl>
                                        <p:attrNameLst>
                                          <p:attrName>ppt_h</p:attrName>
                                        </p:attrNameLst>
                                      </p:cBhvr>
                                      <p:tavLst>
                                        <p:tav tm="0">
                                          <p:val>
                                            <p:strVal val="ppt_h"/>
                                          </p:val>
                                        </p:tav>
                                        <p:tav tm="100000">
                                          <p:val>
                                            <p:fltVal val="0"/>
                                          </p:val>
                                        </p:tav>
                                      </p:tavLst>
                                    </p:anim>
                                    <p:anim calcmode="lin" valueType="num">
                                      <p:cBhvr>
                                        <p:cTn id="38" dur="1000"/>
                                        <p:tgtEl>
                                          <p:spTgt spid="15"/>
                                        </p:tgtEl>
                                        <p:attrNameLst>
                                          <p:attrName>style.rotation</p:attrName>
                                        </p:attrNameLst>
                                      </p:cBhvr>
                                      <p:tavLst>
                                        <p:tav tm="0">
                                          <p:val>
                                            <p:fltVal val="0"/>
                                          </p:val>
                                        </p:tav>
                                        <p:tav tm="100000">
                                          <p:val>
                                            <p:fltVal val="90"/>
                                          </p:val>
                                        </p:tav>
                                      </p:tavLst>
                                    </p:anim>
                                    <p:animEffect transition="out" filter="fade">
                                      <p:cBhvr>
                                        <p:cTn id="39" dur="1000"/>
                                        <p:tgtEl>
                                          <p:spTgt spid="15"/>
                                        </p:tgtEl>
                                      </p:cBhvr>
                                    </p:animEffect>
                                    <p:set>
                                      <p:cBhvr>
                                        <p:cTn id="40" dur="1" fill="hold">
                                          <p:stCondLst>
                                            <p:cond delay="999"/>
                                          </p:stCondLst>
                                        </p:cTn>
                                        <p:tgtEl>
                                          <p:spTgt spid="15"/>
                                        </p:tgtEl>
                                        <p:attrNameLst>
                                          <p:attrName>style.visibility</p:attrName>
                                        </p:attrNameLst>
                                      </p:cBhvr>
                                      <p:to>
                                        <p:strVal val="hidden"/>
                                      </p:to>
                                    </p:set>
                                  </p:childTnLst>
                                </p:cTn>
                              </p:par>
                              <p:par>
                                <p:cTn id="41" presetID="31" presetClass="exit" presetSubtype="0" fill="hold" grpId="0" nodeType="withEffect">
                                  <p:stCondLst>
                                    <p:cond delay="0"/>
                                  </p:stCondLst>
                                  <p:childTnLst>
                                    <p:anim calcmode="lin" valueType="num">
                                      <p:cBhvr>
                                        <p:cTn id="42" dur="1000"/>
                                        <p:tgtEl>
                                          <p:spTgt spid="33"/>
                                        </p:tgtEl>
                                        <p:attrNameLst>
                                          <p:attrName>ppt_w</p:attrName>
                                        </p:attrNameLst>
                                      </p:cBhvr>
                                      <p:tavLst>
                                        <p:tav tm="0">
                                          <p:val>
                                            <p:strVal val="ppt_w"/>
                                          </p:val>
                                        </p:tav>
                                        <p:tav tm="100000">
                                          <p:val>
                                            <p:fltVal val="0"/>
                                          </p:val>
                                        </p:tav>
                                      </p:tavLst>
                                    </p:anim>
                                    <p:anim calcmode="lin" valueType="num">
                                      <p:cBhvr>
                                        <p:cTn id="43" dur="1000"/>
                                        <p:tgtEl>
                                          <p:spTgt spid="33"/>
                                        </p:tgtEl>
                                        <p:attrNameLst>
                                          <p:attrName>ppt_h</p:attrName>
                                        </p:attrNameLst>
                                      </p:cBhvr>
                                      <p:tavLst>
                                        <p:tav tm="0">
                                          <p:val>
                                            <p:strVal val="ppt_h"/>
                                          </p:val>
                                        </p:tav>
                                        <p:tav tm="100000">
                                          <p:val>
                                            <p:fltVal val="0"/>
                                          </p:val>
                                        </p:tav>
                                      </p:tavLst>
                                    </p:anim>
                                    <p:anim calcmode="lin" valueType="num">
                                      <p:cBhvr>
                                        <p:cTn id="44" dur="1000"/>
                                        <p:tgtEl>
                                          <p:spTgt spid="33"/>
                                        </p:tgtEl>
                                        <p:attrNameLst>
                                          <p:attrName>style.rotation</p:attrName>
                                        </p:attrNameLst>
                                      </p:cBhvr>
                                      <p:tavLst>
                                        <p:tav tm="0">
                                          <p:val>
                                            <p:fltVal val="0"/>
                                          </p:val>
                                        </p:tav>
                                        <p:tav tm="100000">
                                          <p:val>
                                            <p:fltVal val="90"/>
                                          </p:val>
                                        </p:tav>
                                      </p:tavLst>
                                    </p:anim>
                                    <p:animEffect transition="out" filter="fade">
                                      <p:cBhvr>
                                        <p:cTn id="45" dur="1000"/>
                                        <p:tgtEl>
                                          <p:spTgt spid="33"/>
                                        </p:tgtEl>
                                      </p:cBhvr>
                                    </p:animEffect>
                                    <p:set>
                                      <p:cBhvr>
                                        <p:cTn id="46"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nodeType="clickEffect">
                                  <p:stCondLst>
                                    <p:cond delay="0"/>
                                  </p:stCondLst>
                                  <p:childTnLst>
                                    <p:anim calcmode="lin" valueType="num">
                                      <p:cBhvr>
                                        <p:cTn id="51" dur="1000"/>
                                        <p:tgtEl>
                                          <p:spTgt spid="11"/>
                                        </p:tgtEl>
                                        <p:attrNameLst>
                                          <p:attrName>ppt_w</p:attrName>
                                        </p:attrNameLst>
                                      </p:cBhvr>
                                      <p:tavLst>
                                        <p:tav tm="0">
                                          <p:val>
                                            <p:strVal val="ppt_w"/>
                                          </p:val>
                                        </p:tav>
                                        <p:tav tm="100000">
                                          <p:val>
                                            <p:fltVal val="0"/>
                                          </p:val>
                                        </p:tav>
                                      </p:tavLst>
                                    </p:anim>
                                    <p:anim calcmode="lin" valueType="num">
                                      <p:cBhvr>
                                        <p:cTn id="52" dur="1000"/>
                                        <p:tgtEl>
                                          <p:spTgt spid="11"/>
                                        </p:tgtEl>
                                        <p:attrNameLst>
                                          <p:attrName>ppt_h</p:attrName>
                                        </p:attrNameLst>
                                      </p:cBhvr>
                                      <p:tavLst>
                                        <p:tav tm="0">
                                          <p:val>
                                            <p:strVal val="ppt_h"/>
                                          </p:val>
                                        </p:tav>
                                        <p:tav tm="100000">
                                          <p:val>
                                            <p:fltVal val="0"/>
                                          </p:val>
                                        </p:tav>
                                      </p:tavLst>
                                    </p:anim>
                                    <p:anim calcmode="lin" valueType="num">
                                      <p:cBhvr>
                                        <p:cTn id="53" dur="1000"/>
                                        <p:tgtEl>
                                          <p:spTgt spid="11"/>
                                        </p:tgtEl>
                                        <p:attrNameLst>
                                          <p:attrName>style.rotation</p:attrName>
                                        </p:attrNameLst>
                                      </p:cBhvr>
                                      <p:tavLst>
                                        <p:tav tm="0">
                                          <p:val>
                                            <p:fltVal val="0"/>
                                          </p:val>
                                        </p:tav>
                                        <p:tav tm="100000">
                                          <p:val>
                                            <p:fltVal val="90"/>
                                          </p:val>
                                        </p:tav>
                                      </p:tavLst>
                                    </p:anim>
                                    <p:animEffect transition="out" filter="fade">
                                      <p:cBhvr>
                                        <p:cTn id="54" dur="1000"/>
                                        <p:tgtEl>
                                          <p:spTgt spid="11"/>
                                        </p:tgtEl>
                                      </p:cBhvr>
                                    </p:animEffect>
                                    <p:set>
                                      <p:cBhvr>
                                        <p:cTn id="55" dur="1" fill="hold">
                                          <p:stCondLst>
                                            <p:cond delay="999"/>
                                          </p:stCondLst>
                                        </p:cTn>
                                        <p:tgtEl>
                                          <p:spTgt spid="11"/>
                                        </p:tgtEl>
                                        <p:attrNameLst>
                                          <p:attrName>style.visibility</p:attrName>
                                        </p:attrNameLst>
                                      </p:cBhvr>
                                      <p:to>
                                        <p:strVal val="hidden"/>
                                      </p:to>
                                    </p:set>
                                  </p:childTnLst>
                                </p:cTn>
                              </p:par>
                              <p:par>
                                <p:cTn id="56" presetID="31" presetClass="exit" presetSubtype="0" fill="hold" grpId="0" nodeType="withEffect">
                                  <p:stCondLst>
                                    <p:cond delay="0"/>
                                  </p:stCondLst>
                                  <p:childTnLst>
                                    <p:anim calcmode="lin" valueType="num">
                                      <p:cBhvr>
                                        <p:cTn id="57" dur="1000"/>
                                        <p:tgtEl>
                                          <p:spTgt spid="29"/>
                                        </p:tgtEl>
                                        <p:attrNameLst>
                                          <p:attrName>ppt_w</p:attrName>
                                        </p:attrNameLst>
                                      </p:cBhvr>
                                      <p:tavLst>
                                        <p:tav tm="0">
                                          <p:val>
                                            <p:strVal val="ppt_w"/>
                                          </p:val>
                                        </p:tav>
                                        <p:tav tm="100000">
                                          <p:val>
                                            <p:fltVal val="0"/>
                                          </p:val>
                                        </p:tav>
                                      </p:tavLst>
                                    </p:anim>
                                    <p:anim calcmode="lin" valueType="num">
                                      <p:cBhvr>
                                        <p:cTn id="58" dur="1000"/>
                                        <p:tgtEl>
                                          <p:spTgt spid="29"/>
                                        </p:tgtEl>
                                        <p:attrNameLst>
                                          <p:attrName>ppt_h</p:attrName>
                                        </p:attrNameLst>
                                      </p:cBhvr>
                                      <p:tavLst>
                                        <p:tav tm="0">
                                          <p:val>
                                            <p:strVal val="ppt_h"/>
                                          </p:val>
                                        </p:tav>
                                        <p:tav tm="100000">
                                          <p:val>
                                            <p:fltVal val="0"/>
                                          </p:val>
                                        </p:tav>
                                      </p:tavLst>
                                    </p:anim>
                                    <p:anim calcmode="lin" valueType="num">
                                      <p:cBhvr>
                                        <p:cTn id="59" dur="1000"/>
                                        <p:tgtEl>
                                          <p:spTgt spid="29"/>
                                        </p:tgtEl>
                                        <p:attrNameLst>
                                          <p:attrName>style.rotation</p:attrName>
                                        </p:attrNameLst>
                                      </p:cBhvr>
                                      <p:tavLst>
                                        <p:tav tm="0">
                                          <p:val>
                                            <p:fltVal val="0"/>
                                          </p:val>
                                        </p:tav>
                                        <p:tav tm="100000">
                                          <p:val>
                                            <p:fltVal val="90"/>
                                          </p:val>
                                        </p:tav>
                                      </p:tavLst>
                                    </p:anim>
                                    <p:animEffect transition="out" filter="fade">
                                      <p:cBhvr>
                                        <p:cTn id="60" dur="1000"/>
                                        <p:tgtEl>
                                          <p:spTgt spid="29"/>
                                        </p:tgtEl>
                                      </p:cBhvr>
                                    </p:animEffect>
                                    <p:set>
                                      <p:cBhvr>
                                        <p:cTn id="61"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2" restart="whenNotActive" fill="hold" evtFilter="cancelBubble" nodeType="interactiveSeq">
                <p:stCondLst>
                  <p:cond evt="onClick" delay="0">
                    <p:tgtEl>
                      <p:spTgt spid="31"/>
                    </p:tgtEl>
                  </p:cond>
                </p:stCondLst>
                <p:endSync evt="end" delay="0">
                  <p:rtn val="all"/>
                </p:endSync>
                <p:childTnLst>
                  <p:par>
                    <p:cTn id="63" fill="hold">
                      <p:stCondLst>
                        <p:cond delay="0"/>
                      </p:stCondLst>
                      <p:childTnLst>
                        <p:par>
                          <p:cTn id="64" fill="hold">
                            <p:stCondLst>
                              <p:cond delay="0"/>
                            </p:stCondLst>
                            <p:childTnLst>
                              <p:par>
                                <p:cTn id="65" presetID="31" presetClass="exit" presetSubtype="0" fill="hold" nodeType="clickEffect">
                                  <p:stCondLst>
                                    <p:cond delay="0"/>
                                  </p:stCondLst>
                                  <p:childTnLst>
                                    <p:anim calcmode="lin" valueType="num">
                                      <p:cBhvr>
                                        <p:cTn id="66" dur="1000"/>
                                        <p:tgtEl>
                                          <p:spTgt spid="16"/>
                                        </p:tgtEl>
                                        <p:attrNameLst>
                                          <p:attrName>ppt_w</p:attrName>
                                        </p:attrNameLst>
                                      </p:cBhvr>
                                      <p:tavLst>
                                        <p:tav tm="0">
                                          <p:val>
                                            <p:strVal val="ppt_w"/>
                                          </p:val>
                                        </p:tav>
                                        <p:tav tm="100000">
                                          <p:val>
                                            <p:fltVal val="0"/>
                                          </p:val>
                                        </p:tav>
                                      </p:tavLst>
                                    </p:anim>
                                    <p:anim calcmode="lin" valueType="num">
                                      <p:cBhvr>
                                        <p:cTn id="67" dur="1000"/>
                                        <p:tgtEl>
                                          <p:spTgt spid="16"/>
                                        </p:tgtEl>
                                        <p:attrNameLst>
                                          <p:attrName>ppt_h</p:attrName>
                                        </p:attrNameLst>
                                      </p:cBhvr>
                                      <p:tavLst>
                                        <p:tav tm="0">
                                          <p:val>
                                            <p:strVal val="ppt_h"/>
                                          </p:val>
                                        </p:tav>
                                        <p:tav tm="100000">
                                          <p:val>
                                            <p:fltVal val="0"/>
                                          </p:val>
                                        </p:tav>
                                      </p:tavLst>
                                    </p:anim>
                                    <p:anim calcmode="lin" valueType="num">
                                      <p:cBhvr>
                                        <p:cTn id="68" dur="1000"/>
                                        <p:tgtEl>
                                          <p:spTgt spid="16"/>
                                        </p:tgtEl>
                                        <p:attrNameLst>
                                          <p:attrName>style.rotation</p:attrName>
                                        </p:attrNameLst>
                                      </p:cBhvr>
                                      <p:tavLst>
                                        <p:tav tm="0">
                                          <p:val>
                                            <p:fltVal val="0"/>
                                          </p:val>
                                        </p:tav>
                                        <p:tav tm="100000">
                                          <p:val>
                                            <p:fltVal val="90"/>
                                          </p:val>
                                        </p:tav>
                                      </p:tavLst>
                                    </p:anim>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31" presetClass="exit" presetSubtype="0" fill="hold" grpId="0" nodeType="withEffect">
                                  <p:stCondLst>
                                    <p:cond delay="0"/>
                                  </p:stCondLst>
                                  <p:childTnLst>
                                    <p:anim calcmode="lin" valueType="num">
                                      <p:cBhvr>
                                        <p:cTn id="72" dur="1000"/>
                                        <p:tgtEl>
                                          <p:spTgt spid="31"/>
                                        </p:tgtEl>
                                        <p:attrNameLst>
                                          <p:attrName>ppt_w</p:attrName>
                                        </p:attrNameLst>
                                      </p:cBhvr>
                                      <p:tavLst>
                                        <p:tav tm="0">
                                          <p:val>
                                            <p:strVal val="ppt_w"/>
                                          </p:val>
                                        </p:tav>
                                        <p:tav tm="100000">
                                          <p:val>
                                            <p:fltVal val="0"/>
                                          </p:val>
                                        </p:tav>
                                      </p:tavLst>
                                    </p:anim>
                                    <p:anim calcmode="lin" valueType="num">
                                      <p:cBhvr>
                                        <p:cTn id="73" dur="1000"/>
                                        <p:tgtEl>
                                          <p:spTgt spid="31"/>
                                        </p:tgtEl>
                                        <p:attrNameLst>
                                          <p:attrName>ppt_h</p:attrName>
                                        </p:attrNameLst>
                                      </p:cBhvr>
                                      <p:tavLst>
                                        <p:tav tm="0">
                                          <p:val>
                                            <p:strVal val="ppt_h"/>
                                          </p:val>
                                        </p:tav>
                                        <p:tav tm="100000">
                                          <p:val>
                                            <p:fltVal val="0"/>
                                          </p:val>
                                        </p:tav>
                                      </p:tavLst>
                                    </p:anim>
                                    <p:anim calcmode="lin" valueType="num">
                                      <p:cBhvr>
                                        <p:cTn id="74" dur="1000"/>
                                        <p:tgtEl>
                                          <p:spTgt spid="31"/>
                                        </p:tgtEl>
                                        <p:attrNameLst>
                                          <p:attrName>style.rotation</p:attrName>
                                        </p:attrNameLst>
                                      </p:cBhvr>
                                      <p:tavLst>
                                        <p:tav tm="0">
                                          <p:val>
                                            <p:fltVal val="0"/>
                                          </p:val>
                                        </p:tav>
                                        <p:tav tm="100000">
                                          <p:val>
                                            <p:fltVal val="90"/>
                                          </p:val>
                                        </p:tav>
                                      </p:tavLst>
                                    </p:anim>
                                    <p:animEffect transition="out" filter="fade">
                                      <p:cBhvr>
                                        <p:cTn id="75" dur="1000"/>
                                        <p:tgtEl>
                                          <p:spTgt spid="31"/>
                                        </p:tgtEl>
                                      </p:cBhvr>
                                    </p:animEffect>
                                    <p:set>
                                      <p:cBhvr>
                                        <p:cTn id="76"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7" restart="whenNotActive" fill="hold" evtFilter="cancelBubble" nodeType="interactiveSeq">
                <p:stCondLst>
                  <p:cond evt="onClick" delay="0">
                    <p:tgtEl>
                      <p:spTgt spid="25"/>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9"/>
                                        </p:tgtEl>
                                      </p:cBhvr>
                                    </p:animEffect>
                                    <p:animScale>
                                      <p:cBhvr>
                                        <p:cTn id="82" dur="250" autoRev="1" fill="hold"/>
                                        <p:tgtEl>
                                          <p:spTgt spid="19"/>
                                        </p:tgtEl>
                                      </p:cBhvr>
                                      <p:by x="105000" y="105000"/>
                                    </p:animScale>
                                  </p:childTnLst>
                                </p:cTn>
                              </p:par>
                              <p:par>
                                <p:cTn id="83" presetID="26" presetClass="emph" presetSubtype="0" fill="hold" grpId="0" nodeType="withEffect">
                                  <p:stCondLst>
                                    <p:cond delay="0"/>
                                  </p:stCondLst>
                                  <p:childTnLst>
                                    <p:animEffect transition="out" filter="fade">
                                      <p:cBhvr>
                                        <p:cTn id="84" dur="500" tmFilter="0, 0; .2, .5; .8, .5; 1, 0"/>
                                        <p:tgtEl>
                                          <p:spTgt spid="25"/>
                                        </p:tgtEl>
                                      </p:cBhvr>
                                    </p:animEffect>
                                    <p:animScale>
                                      <p:cBhvr>
                                        <p:cTn id="85"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86" restart="whenNotActive" fill="hold" evtFilter="cancelBubble" nodeType="interactiveSeq">
                <p:stCondLst>
                  <p:cond evt="onClick" delay="0">
                    <p:tgtEl>
                      <p:spTgt spid="26"/>
                    </p:tgtEl>
                  </p:cond>
                </p:stCondLst>
                <p:endSync evt="end" delay="0">
                  <p:rtn val="all"/>
                </p:endSync>
                <p:childTnLst>
                  <p:par>
                    <p:cTn id="87" fill="hold">
                      <p:stCondLst>
                        <p:cond delay="0"/>
                      </p:stCondLst>
                      <p:childTnLst>
                        <p:par>
                          <p:cTn id="88" fill="hold">
                            <p:stCondLst>
                              <p:cond delay="0"/>
                            </p:stCondLst>
                            <p:childTnLst>
                              <p:par>
                                <p:cTn id="89" presetID="26" presetClass="emph" presetSubtype="0" fill="hold" nodeType="clickEffect">
                                  <p:stCondLst>
                                    <p:cond delay="0"/>
                                  </p:stCondLst>
                                  <p:childTnLst>
                                    <p:animEffect transition="out" filter="fade">
                                      <p:cBhvr>
                                        <p:cTn id="90" dur="500" tmFilter="0, 0; .2, .5; .8, .5; 1, 0"/>
                                        <p:tgtEl>
                                          <p:spTgt spid="18"/>
                                        </p:tgtEl>
                                      </p:cBhvr>
                                    </p:animEffect>
                                    <p:animScale>
                                      <p:cBhvr>
                                        <p:cTn id="91" dur="250" autoRev="1" fill="hold"/>
                                        <p:tgtEl>
                                          <p:spTgt spid="18"/>
                                        </p:tgtEl>
                                      </p:cBhvr>
                                      <p:by x="105000" y="105000"/>
                                    </p:animScale>
                                  </p:childTnLst>
                                </p:cTn>
                              </p:par>
                              <p:par>
                                <p:cTn id="92" presetID="26" presetClass="emph" presetSubtype="0" fill="hold" grpId="0" nodeType="withEffect">
                                  <p:stCondLst>
                                    <p:cond delay="0"/>
                                  </p:stCondLst>
                                  <p:childTnLst>
                                    <p:animEffect transition="out" filter="fade">
                                      <p:cBhvr>
                                        <p:cTn id="93" dur="500" tmFilter="0, 0; .2, .5; .8, .5; 1, 0"/>
                                        <p:tgtEl>
                                          <p:spTgt spid="26"/>
                                        </p:tgtEl>
                                      </p:cBhvr>
                                    </p:animEffect>
                                    <p:animScale>
                                      <p:cBhvr>
                                        <p:cTn id="94"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95" restart="whenNotActive" fill="hold" evtFilter="cancelBubble" nodeType="interactiveSeq">
                <p:stCondLst>
                  <p:cond evt="onClick" delay="0">
                    <p:tgtEl>
                      <p:spTgt spid="28"/>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13"/>
                                        </p:tgtEl>
                                      </p:cBhvr>
                                    </p:animEffect>
                                    <p:animScale>
                                      <p:cBhvr>
                                        <p:cTn id="100" dur="250" autoRev="1" fill="hold"/>
                                        <p:tgtEl>
                                          <p:spTgt spid="13"/>
                                        </p:tgtEl>
                                      </p:cBhvr>
                                      <p:by x="105000" y="105000"/>
                                    </p:animScale>
                                  </p:childTnLst>
                                </p:cTn>
                              </p:par>
                              <p:par>
                                <p:cTn id="101" presetID="26" presetClass="emph" presetSubtype="0" fill="hold" grpId="0" nodeType="withEffect">
                                  <p:stCondLst>
                                    <p:cond delay="0"/>
                                  </p:stCondLst>
                                  <p:childTnLst>
                                    <p:animEffect transition="out" filter="fade">
                                      <p:cBhvr>
                                        <p:cTn id="102" dur="500" tmFilter="0, 0; .2, .5; .8, .5; 1, 0"/>
                                        <p:tgtEl>
                                          <p:spTgt spid="28"/>
                                        </p:tgtEl>
                                      </p:cBhvr>
                                    </p:animEffect>
                                    <p:animScale>
                                      <p:cBhvr>
                                        <p:cTn id="103" dur="250" autoRev="1" fill="hold"/>
                                        <p:tgtEl>
                                          <p:spTgt spid="28"/>
                                        </p:tgtEl>
                                      </p:cBhvr>
                                      <p:by x="105000" y="105000"/>
                                    </p:animScale>
                                  </p:childTnLst>
                                </p:cTn>
                              </p:par>
                            </p:childTnLst>
                          </p:cTn>
                        </p:par>
                      </p:childTnLst>
                    </p:cTn>
                  </p:par>
                </p:childTnLst>
              </p:cTn>
              <p:nextCondLst>
                <p:cond evt="onClick" delay="0">
                  <p:tgtEl>
                    <p:spTgt spid="28"/>
                  </p:tgtEl>
                </p:cond>
              </p:nextCondLst>
            </p:seq>
            <p:seq concurrent="1" nextAc="seek">
              <p:cTn id="104" restart="whenNotActive" fill="hold" evtFilter="cancelBubble" nodeType="interactiveSeq">
                <p:stCondLst>
                  <p:cond evt="onClick" delay="0">
                    <p:tgtEl>
                      <p:spTgt spid="30"/>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17"/>
                                        </p:tgtEl>
                                      </p:cBhvr>
                                    </p:animEffect>
                                    <p:animScale>
                                      <p:cBhvr>
                                        <p:cTn id="109" dur="250" autoRev="1" fill="hold"/>
                                        <p:tgtEl>
                                          <p:spTgt spid="17"/>
                                        </p:tgtEl>
                                      </p:cBhvr>
                                      <p:by x="105000" y="105000"/>
                                    </p:animScale>
                                  </p:childTnLst>
                                </p:cTn>
                              </p:par>
                              <p:par>
                                <p:cTn id="110" presetID="26" presetClass="emph" presetSubtype="0" fill="hold" grpId="0" nodeType="withEffect">
                                  <p:stCondLst>
                                    <p:cond delay="0"/>
                                  </p:stCondLst>
                                  <p:childTnLst>
                                    <p:animEffect transition="out" filter="fade">
                                      <p:cBhvr>
                                        <p:cTn id="111" dur="500" tmFilter="0, 0; .2, .5; .8, .5; 1, 0"/>
                                        <p:tgtEl>
                                          <p:spTgt spid="30"/>
                                        </p:tgtEl>
                                      </p:cBhvr>
                                    </p:animEffect>
                                    <p:animScale>
                                      <p:cBhvr>
                                        <p:cTn id="112"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113" restart="whenNotActive" fill="hold" evtFilter="cancelBubble" nodeType="interactiveSeq">
                <p:stCondLst>
                  <p:cond evt="onClick" delay="0">
                    <p:tgtEl>
                      <p:spTgt spid="32"/>
                    </p:tgtEl>
                  </p:cond>
                </p:stCondLst>
                <p:endSync evt="end" delay="0">
                  <p:rtn val="all"/>
                </p:endSync>
                <p:childTnLst>
                  <p:par>
                    <p:cTn id="114" fill="hold">
                      <p:stCondLst>
                        <p:cond delay="0"/>
                      </p:stCondLst>
                      <p:childTnLst>
                        <p:par>
                          <p:cTn id="115" fill="hold">
                            <p:stCondLst>
                              <p:cond delay="0"/>
                            </p:stCondLst>
                            <p:childTnLst>
                              <p:par>
                                <p:cTn id="116" presetID="26" presetClass="emph" presetSubtype="0" fill="hold" nodeType="clickEffect">
                                  <p:stCondLst>
                                    <p:cond delay="0"/>
                                  </p:stCondLst>
                                  <p:childTnLst>
                                    <p:animEffect transition="out" filter="fade">
                                      <p:cBhvr>
                                        <p:cTn id="117" dur="500" tmFilter="0, 0; .2, .5; .8, .5; 1, 0"/>
                                        <p:tgtEl>
                                          <p:spTgt spid="12"/>
                                        </p:tgtEl>
                                      </p:cBhvr>
                                    </p:animEffect>
                                    <p:animScale>
                                      <p:cBhvr>
                                        <p:cTn id="118" dur="250" autoRev="1" fill="hold"/>
                                        <p:tgtEl>
                                          <p:spTgt spid="12"/>
                                        </p:tgtEl>
                                      </p:cBhvr>
                                      <p:by x="105000" y="105000"/>
                                    </p:animScale>
                                  </p:childTnLst>
                                </p:cTn>
                              </p:par>
                              <p:par>
                                <p:cTn id="119" presetID="26" presetClass="emph" presetSubtype="0" fill="hold" grpId="0" nodeType="withEffect">
                                  <p:stCondLst>
                                    <p:cond delay="0"/>
                                  </p:stCondLst>
                                  <p:childTnLst>
                                    <p:animEffect transition="out" filter="fade">
                                      <p:cBhvr>
                                        <p:cTn id="120" dur="500" tmFilter="0, 0; .2, .5; .8, .5; 1, 0"/>
                                        <p:tgtEl>
                                          <p:spTgt spid="32"/>
                                        </p:tgtEl>
                                      </p:cBhvr>
                                    </p:animEffect>
                                    <p:animScale>
                                      <p:cBhvr>
                                        <p:cTn id="121" dur="250" autoRev="1" fill="hold"/>
                                        <p:tgtEl>
                                          <p:spTgt spid="32"/>
                                        </p:tgtEl>
                                      </p:cBhvr>
                                      <p:by x="105000" y="105000"/>
                                    </p:animScale>
                                  </p:childTnLst>
                                </p:cTn>
                              </p:par>
                            </p:childTnLst>
                          </p:cTn>
                        </p:par>
                      </p:childTnLst>
                    </p:cTn>
                  </p:par>
                </p:childTnLst>
              </p:cTn>
              <p:nextCondLst>
                <p:cond evt="onClick" delay="0">
                  <p:tgtEl>
                    <p:spTgt spid="32"/>
                  </p:tgtEl>
                </p:cond>
              </p:nextCondLst>
            </p:seq>
            <p:seq concurrent="1" nextAc="seek">
              <p:cTn id="122" restart="whenNotActive" fill="hold" evtFilter="cancelBubble" nodeType="interactiveSeq">
                <p:stCondLst>
                  <p:cond evt="onClick" delay="0">
                    <p:tgtEl>
                      <p:spTgt spid="50"/>
                    </p:tgtEl>
                  </p:cond>
                </p:stCondLst>
                <p:endSync evt="end" delay="0">
                  <p:rtn val="all"/>
                </p:endSync>
                <p:childTnLst>
                  <p:par>
                    <p:cTn id="123" fill="hold">
                      <p:stCondLst>
                        <p:cond delay="0"/>
                      </p:stCondLst>
                      <p:childTnLst>
                        <p:par>
                          <p:cTn id="124" fill="hold">
                            <p:stCondLst>
                              <p:cond delay="0"/>
                            </p:stCondLst>
                            <p:childTnLst>
                              <p:par>
                                <p:cTn id="125" presetID="31" presetClass="exit" presetSubtype="0" fill="hold" nodeType="clickEffect">
                                  <p:stCondLst>
                                    <p:cond delay="0"/>
                                  </p:stCondLst>
                                  <p:childTnLst>
                                    <p:anim calcmode="lin" valueType="num">
                                      <p:cBhvr>
                                        <p:cTn id="126" dur="1000"/>
                                        <p:tgtEl>
                                          <p:spTgt spid="48"/>
                                        </p:tgtEl>
                                        <p:attrNameLst>
                                          <p:attrName>ppt_w</p:attrName>
                                        </p:attrNameLst>
                                      </p:cBhvr>
                                      <p:tavLst>
                                        <p:tav tm="0">
                                          <p:val>
                                            <p:strVal val="ppt_w"/>
                                          </p:val>
                                        </p:tav>
                                        <p:tav tm="100000">
                                          <p:val>
                                            <p:fltVal val="0"/>
                                          </p:val>
                                        </p:tav>
                                      </p:tavLst>
                                    </p:anim>
                                    <p:anim calcmode="lin" valueType="num">
                                      <p:cBhvr>
                                        <p:cTn id="127" dur="1000"/>
                                        <p:tgtEl>
                                          <p:spTgt spid="48"/>
                                        </p:tgtEl>
                                        <p:attrNameLst>
                                          <p:attrName>ppt_h</p:attrName>
                                        </p:attrNameLst>
                                      </p:cBhvr>
                                      <p:tavLst>
                                        <p:tav tm="0">
                                          <p:val>
                                            <p:strVal val="ppt_h"/>
                                          </p:val>
                                        </p:tav>
                                        <p:tav tm="100000">
                                          <p:val>
                                            <p:fltVal val="0"/>
                                          </p:val>
                                        </p:tav>
                                      </p:tavLst>
                                    </p:anim>
                                    <p:anim calcmode="lin" valueType="num">
                                      <p:cBhvr>
                                        <p:cTn id="128" dur="1000"/>
                                        <p:tgtEl>
                                          <p:spTgt spid="48"/>
                                        </p:tgtEl>
                                        <p:attrNameLst>
                                          <p:attrName>style.rotation</p:attrName>
                                        </p:attrNameLst>
                                      </p:cBhvr>
                                      <p:tavLst>
                                        <p:tav tm="0">
                                          <p:val>
                                            <p:fltVal val="0"/>
                                          </p:val>
                                        </p:tav>
                                        <p:tav tm="100000">
                                          <p:val>
                                            <p:fltVal val="90"/>
                                          </p:val>
                                        </p:tav>
                                      </p:tavLst>
                                    </p:anim>
                                    <p:animEffect transition="out" filter="fade">
                                      <p:cBhvr>
                                        <p:cTn id="129" dur="1000"/>
                                        <p:tgtEl>
                                          <p:spTgt spid="48"/>
                                        </p:tgtEl>
                                      </p:cBhvr>
                                    </p:animEffect>
                                    <p:set>
                                      <p:cBhvr>
                                        <p:cTn id="130" dur="1" fill="hold">
                                          <p:stCondLst>
                                            <p:cond delay="999"/>
                                          </p:stCondLst>
                                        </p:cTn>
                                        <p:tgtEl>
                                          <p:spTgt spid="48"/>
                                        </p:tgtEl>
                                        <p:attrNameLst>
                                          <p:attrName>style.visibility</p:attrName>
                                        </p:attrNameLst>
                                      </p:cBhvr>
                                      <p:to>
                                        <p:strVal val="hidden"/>
                                      </p:to>
                                    </p:set>
                                  </p:childTnLst>
                                </p:cTn>
                              </p:par>
                              <p:par>
                                <p:cTn id="131" presetID="31" presetClass="exit" presetSubtype="0" fill="hold" grpId="0" nodeType="withEffect">
                                  <p:stCondLst>
                                    <p:cond delay="0"/>
                                  </p:stCondLst>
                                  <p:childTnLst>
                                    <p:anim calcmode="lin" valueType="num">
                                      <p:cBhvr>
                                        <p:cTn id="132" dur="1000"/>
                                        <p:tgtEl>
                                          <p:spTgt spid="50"/>
                                        </p:tgtEl>
                                        <p:attrNameLst>
                                          <p:attrName>ppt_w</p:attrName>
                                        </p:attrNameLst>
                                      </p:cBhvr>
                                      <p:tavLst>
                                        <p:tav tm="0">
                                          <p:val>
                                            <p:strVal val="ppt_w"/>
                                          </p:val>
                                        </p:tav>
                                        <p:tav tm="100000">
                                          <p:val>
                                            <p:fltVal val="0"/>
                                          </p:val>
                                        </p:tav>
                                      </p:tavLst>
                                    </p:anim>
                                    <p:anim calcmode="lin" valueType="num">
                                      <p:cBhvr>
                                        <p:cTn id="133" dur="1000"/>
                                        <p:tgtEl>
                                          <p:spTgt spid="50"/>
                                        </p:tgtEl>
                                        <p:attrNameLst>
                                          <p:attrName>ppt_h</p:attrName>
                                        </p:attrNameLst>
                                      </p:cBhvr>
                                      <p:tavLst>
                                        <p:tav tm="0">
                                          <p:val>
                                            <p:strVal val="ppt_h"/>
                                          </p:val>
                                        </p:tav>
                                        <p:tav tm="100000">
                                          <p:val>
                                            <p:fltVal val="0"/>
                                          </p:val>
                                        </p:tav>
                                      </p:tavLst>
                                    </p:anim>
                                    <p:anim calcmode="lin" valueType="num">
                                      <p:cBhvr>
                                        <p:cTn id="134" dur="1000"/>
                                        <p:tgtEl>
                                          <p:spTgt spid="50"/>
                                        </p:tgtEl>
                                        <p:attrNameLst>
                                          <p:attrName>style.rotation</p:attrName>
                                        </p:attrNameLst>
                                      </p:cBhvr>
                                      <p:tavLst>
                                        <p:tav tm="0">
                                          <p:val>
                                            <p:fltVal val="0"/>
                                          </p:val>
                                        </p:tav>
                                        <p:tav tm="100000">
                                          <p:val>
                                            <p:fltVal val="90"/>
                                          </p:val>
                                        </p:tav>
                                      </p:tavLst>
                                    </p:anim>
                                    <p:animEffect transition="out" filter="fade">
                                      <p:cBhvr>
                                        <p:cTn id="135" dur="1000"/>
                                        <p:tgtEl>
                                          <p:spTgt spid="50"/>
                                        </p:tgtEl>
                                      </p:cBhvr>
                                    </p:animEffect>
                                    <p:set>
                                      <p:cBhvr>
                                        <p:cTn id="136"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37" restart="whenNotActive" fill="hold" evtFilter="cancelBubble" nodeType="interactiveSeq">
                <p:stCondLst>
                  <p:cond evt="onClick" delay="0">
                    <p:tgtEl>
                      <p:spTgt spid="51"/>
                    </p:tgtEl>
                  </p:cond>
                </p:stCondLst>
                <p:endSync evt="end" delay="0">
                  <p:rtn val="all"/>
                </p:endSync>
                <p:childTnLst>
                  <p:par>
                    <p:cTn id="138" fill="hold">
                      <p:stCondLst>
                        <p:cond delay="0"/>
                      </p:stCondLst>
                      <p:childTnLst>
                        <p:par>
                          <p:cTn id="139" fill="hold">
                            <p:stCondLst>
                              <p:cond delay="0"/>
                            </p:stCondLst>
                            <p:childTnLst>
                              <p:par>
                                <p:cTn id="140" presetID="26" presetClass="emph" presetSubtype="0" fill="hold" nodeType="clickEffect">
                                  <p:stCondLst>
                                    <p:cond delay="0"/>
                                  </p:stCondLst>
                                  <p:childTnLst>
                                    <p:animEffect transition="out" filter="fade">
                                      <p:cBhvr>
                                        <p:cTn id="141" dur="500" tmFilter="0, 0; .2, .5; .8, .5; 1, 0"/>
                                        <p:tgtEl>
                                          <p:spTgt spid="49"/>
                                        </p:tgtEl>
                                      </p:cBhvr>
                                    </p:animEffect>
                                    <p:animScale>
                                      <p:cBhvr>
                                        <p:cTn id="142" dur="250" autoRev="1" fill="hold"/>
                                        <p:tgtEl>
                                          <p:spTgt spid="49"/>
                                        </p:tgtEl>
                                      </p:cBhvr>
                                      <p:by x="105000" y="105000"/>
                                    </p:animScale>
                                  </p:childTnLst>
                                </p:cTn>
                              </p:par>
                              <p:par>
                                <p:cTn id="143" presetID="26" presetClass="emph" presetSubtype="0" fill="hold" grpId="0" nodeType="withEffect">
                                  <p:stCondLst>
                                    <p:cond delay="0"/>
                                  </p:stCondLst>
                                  <p:childTnLst>
                                    <p:animEffect transition="out" filter="fade">
                                      <p:cBhvr>
                                        <p:cTn id="144" dur="500" tmFilter="0, 0; .2, .5; .8, .5; 1, 0"/>
                                        <p:tgtEl>
                                          <p:spTgt spid="51"/>
                                        </p:tgtEl>
                                      </p:cBhvr>
                                    </p:animEffect>
                                    <p:animScale>
                                      <p:cBhvr>
                                        <p:cTn id="145" dur="250" autoRev="1" fill="hold"/>
                                        <p:tgtEl>
                                          <p:spTgt spid="51"/>
                                        </p:tgtEl>
                                      </p:cBhvr>
                                      <p:by x="105000" y="105000"/>
                                    </p:animScale>
                                  </p:childTnLst>
                                </p:cTn>
                              </p:par>
                            </p:childTnLst>
                          </p:cTn>
                        </p:par>
                      </p:childTnLst>
                    </p:cTn>
                  </p:par>
                </p:childTnLst>
              </p:cTn>
              <p:nextCondLst>
                <p:cond evt="onClick" delay="0">
                  <p:tgtEl>
                    <p:spTgt spid="51"/>
                  </p:tgtEl>
                </p:cond>
              </p:nextCondLst>
            </p:seq>
            <p:seq concurrent="1" nextAc="seek">
              <p:cTn id="146" restart="whenNotActive" fill="hold" evtFilter="cancelBubble" nodeType="interactiveSeq">
                <p:stCondLst>
                  <p:cond evt="onClick" delay="0">
                    <p:tgtEl>
                      <p:spTgt spid="46"/>
                    </p:tgtEl>
                  </p:cond>
                </p:stCondLst>
                <p:endSync evt="end" delay="0">
                  <p:rtn val="all"/>
                </p:endSync>
                <p:childTnLst>
                  <p:par>
                    <p:cTn id="147" fill="hold">
                      <p:stCondLst>
                        <p:cond delay="0"/>
                      </p:stCondLst>
                      <p:childTnLst>
                        <p:par>
                          <p:cTn id="148" fill="hold">
                            <p:stCondLst>
                              <p:cond delay="0"/>
                            </p:stCondLst>
                            <p:childTnLst>
                              <p:par>
                                <p:cTn id="149" presetID="26" presetClass="emph" presetSubtype="0" fill="hold" nodeType="clickEffect">
                                  <p:stCondLst>
                                    <p:cond delay="0"/>
                                  </p:stCondLst>
                                  <p:childTnLst>
                                    <p:animEffect transition="out" filter="fade">
                                      <p:cBhvr>
                                        <p:cTn id="150" dur="500" tmFilter="0, 0; .2, .5; .8, .5; 1, 0"/>
                                        <p:tgtEl>
                                          <p:spTgt spid="44"/>
                                        </p:tgtEl>
                                      </p:cBhvr>
                                    </p:animEffect>
                                    <p:animScale>
                                      <p:cBhvr>
                                        <p:cTn id="151" dur="250" autoRev="1" fill="hold"/>
                                        <p:tgtEl>
                                          <p:spTgt spid="44"/>
                                        </p:tgtEl>
                                      </p:cBhvr>
                                      <p:by x="105000" y="105000"/>
                                    </p:animScale>
                                  </p:childTnLst>
                                </p:cTn>
                              </p:par>
                              <p:par>
                                <p:cTn id="152" presetID="26" presetClass="emph" presetSubtype="0" fill="hold" grpId="0" nodeType="withEffect">
                                  <p:stCondLst>
                                    <p:cond delay="0"/>
                                  </p:stCondLst>
                                  <p:childTnLst>
                                    <p:animEffect transition="out" filter="fade">
                                      <p:cBhvr>
                                        <p:cTn id="153" dur="500" tmFilter="0, 0; .2, .5; .8, .5; 1, 0"/>
                                        <p:tgtEl>
                                          <p:spTgt spid="46"/>
                                        </p:tgtEl>
                                      </p:cBhvr>
                                    </p:animEffect>
                                    <p:animScale>
                                      <p:cBhvr>
                                        <p:cTn id="154"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155" restart="whenNotActive" fill="hold" evtFilter="cancelBubble" nodeType="interactiveSeq">
                <p:stCondLst>
                  <p:cond evt="onClick" delay="0">
                    <p:tgtEl>
                      <p:spTgt spid="53"/>
                    </p:tgtEl>
                  </p:cond>
                </p:stCondLst>
                <p:endSync evt="end" delay="0">
                  <p:rtn val="all"/>
                </p:endSync>
                <p:childTnLst>
                  <p:par>
                    <p:cTn id="156" fill="hold">
                      <p:stCondLst>
                        <p:cond delay="0"/>
                      </p:stCondLst>
                      <p:childTnLst>
                        <p:par>
                          <p:cTn id="157" fill="hold">
                            <p:stCondLst>
                              <p:cond delay="0"/>
                            </p:stCondLst>
                            <p:childTnLst>
                              <p:par>
                                <p:cTn id="158" presetID="31" presetClass="exit" presetSubtype="0" fill="hold" nodeType="clickEffect">
                                  <p:stCondLst>
                                    <p:cond delay="0"/>
                                  </p:stCondLst>
                                  <p:childTnLst>
                                    <p:anim calcmode="lin" valueType="num">
                                      <p:cBhvr>
                                        <p:cTn id="159" dur="1000"/>
                                        <p:tgtEl>
                                          <p:spTgt spid="52"/>
                                        </p:tgtEl>
                                        <p:attrNameLst>
                                          <p:attrName>ppt_w</p:attrName>
                                        </p:attrNameLst>
                                      </p:cBhvr>
                                      <p:tavLst>
                                        <p:tav tm="0">
                                          <p:val>
                                            <p:strVal val="ppt_w"/>
                                          </p:val>
                                        </p:tav>
                                        <p:tav tm="100000">
                                          <p:val>
                                            <p:fltVal val="0"/>
                                          </p:val>
                                        </p:tav>
                                      </p:tavLst>
                                    </p:anim>
                                    <p:anim calcmode="lin" valueType="num">
                                      <p:cBhvr>
                                        <p:cTn id="160" dur="1000"/>
                                        <p:tgtEl>
                                          <p:spTgt spid="52"/>
                                        </p:tgtEl>
                                        <p:attrNameLst>
                                          <p:attrName>ppt_h</p:attrName>
                                        </p:attrNameLst>
                                      </p:cBhvr>
                                      <p:tavLst>
                                        <p:tav tm="0">
                                          <p:val>
                                            <p:strVal val="ppt_h"/>
                                          </p:val>
                                        </p:tav>
                                        <p:tav tm="100000">
                                          <p:val>
                                            <p:fltVal val="0"/>
                                          </p:val>
                                        </p:tav>
                                      </p:tavLst>
                                    </p:anim>
                                    <p:anim calcmode="lin" valueType="num">
                                      <p:cBhvr>
                                        <p:cTn id="161" dur="1000"/>
                                        <p:tgtEl>
                                          <p:spTgt spid="52"/>
                                        </p:tgtEl>
                                        <p:attrNameLst>
                                          <p:attrName>style.rotation</p:attrName>
                                        </p:attrNameLst>
                                      </p:cBhvr>
                                      <p:tavLst>
                                        <p:tav tm="0">
                                          <p:val>
                                            <p:fltVal val="0"/>
                                          </p:val>
                                        </p:tav>
                                        <p:tav tm="100000">
                                          <p:val>
                                            <p:fltVal val="90"/>
                                          </p:val>
                                        </p:tav>
                                      </p:tavLst>
                                    </p:anim>
                                    <p:animEffect transition="out" filter="fade">
                                      <p:cBhvr>
                                        <p:cTn id="162" dur="1000"/>
                                        <p:tgtEl>
                                          <p:spTgt spid="52"/>
                                        </p:tgtEl>
                                      </p:cBhvr>
                                    </p:animEffect>
                                    <p:set>
                                      <p:cBhvr>
                                        <p:cTn id="163" dur="1" fill="hold">
                                          <p:stCondLst>
                                            <p:cond delay="999"/>
                                          </p:stCondLst>
                                        </p:cTn>
                                        <p:tgtEl>
                                          <p:spTgt spid="52"/>
                                        </p:tgtEl>
                                        <p:attrNameLst>
                                          <p:attrName>style.visibility</p:attrName>
                                        </p:attrNameLst>
                                      </p:cBhvr>
                                      <p:to>
                                        <p:strVal val="hidden"/>
                                      </p:to>
                                    </p:set>
                                  </p:childTnLst>
                                </p:cTn>
                              </p:par>
                              <p:par>
                                <p:cTn id="164" presetID="31" presetClass="exit" presetSubtype="0" fill="hold" grpId="0" nodeType="withEffect">
                                  <p:stCondLst>
                                    <p:cond delay="0"/>
                                  </p:stCondLst>
                                  <p:childTnLst>
                                    <p:anim calcmode="lin" valueType="num">
                                      <p:cBhvr>
                                        <p:cTn id="165" dur="1000"/>
                                        <p:tgtEl>
                                          <p:spTgt spid="53"/>
                                        </p:tgtEl>
                                        <p:attrNameLst>
                                          <p:attrName>ppt_w</p:attrName>
                                        </p:attrNameLst>
                                      </p:cBhvr>
                                      <p:tavLst>
                                        <p:tav tm="0">
                                          <p:val>
                                            <p:strVal val="ppt_w"/>
                                          </p:val>
                                        </p:tav>
                                        <p:tav tm="100000">
                                          <p:val>
                                            <p:fltVal val="0"/>
                                          </p:val>
                                        </p:tav>
                                      </p:tavLst>
                                    </p:anim>
                                    <p:anim calcmode="lin" valueType="num">
                                      <p:cBhvr>
                                        <p:cTn id="166" dur="1000"/>
                                        <p:tgtEl>
                                          <p:spTgt spid="53"/>
                                        </p:tgtEl>
                                        <p:attrNameLst>
                                          <p:attrName>ppt_h</p:attrName>
                                        </p:attrNameLst>
                                      </p:cBhvr>
                                      <p:tavLst>
                                        <p:tav tm="0">
                                          <p:val>
                                            <p:strVal val="ppt_h"/>
                                          </p:val>
                                        </p:tav>
                                        <p:tav tm="100000">
                                          <p:val>
                                            <p:fltVal val="0"/>
                                          </p:val>
                                        </p:tav>
                                      </p:tavLst>
                                    </p:anim>
                                    <p:anim calcmode="lin" valueType="num">
                                      <p:cBhvr>
                                        <p:cTn id="167" dur="1000"/>
                                        <p:tgtEl>
                                          <p:spTgt spid="53"/>
                                        </p:tgtEl>
                                        <p:attrNameLst>
                                          <p:attrName>style.rotation</p:attrName>
                                        </p:attrNameLst>
                                      </p:cBhvr>
                                      <p:tavLst>
                                        <p:tav tm="0">
                                          <p:val>
                                            <p:fltVal val="0"/>
                                          </p:val>
                                        </p:tav>
                                        <p:tav tm="100000">
                                          <p:val>
                                            <p:fltVal val="90"/>
                                          </p:val>
                                        </p:tav>
                                      </p:tavLst>
                                    </p:anim>
                                    <p:animEffect transition="out" filter="fade">
                                      <p:cBhvr>
                                        <p:cTn id="168" dur="1000"/>
                                        <p:tgtEl>
                                          <p:spTgt spid="53"/>
                                        </p:tgtEl>
                                      </p:cBhvr>
                                    </p:animEffect>
                                    <p:set>
                                      <p:cBhvr>
                                        <p:cTn id="169" dur="1" fill="hold">
                                          <p:stCondLst>
                                            <p:cond delay="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24" grpId="0"/>
      <p:bldP spid="25" grpId="0"/>
      <p:bldP spid="26" grpId="0"/>
      <p:bldP spid="27" grpId="0"/>
      <p:bldP spid="28" grpId="0"/>
      <p:bldP spid="31" grpId="0"/>
      <p:bldP spid="32" grpId="0"/>
      <p:bldP spid="33" grpId="0"/>
      <p:bldP spid="50" grpId="0"/>
      <p:bldP spid="51" grpId="0"/>
      <p:bldP spid="29" grpId="0"/>
      <p:bldP spid="30" grpId="0"/>
      <p:bldP spid="46"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EA52EE3D-AA72-440B-A0D1-983718465D9F}"/>
              </a:ext>
            </a:extLst>
          </p:cNvPr>
          <p:cNvSpPr txBox="1"/>
          <p:nvPr/>
        </p:nvSpPr>
        <p:spPr>
          <a:xfrm>
            <a:off x="546264" y="5179059"/>
            <a:ext cx="66983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Where</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the graphs in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her</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office?</a:t>
            </a:r>
          </a:p>
        </p:txBody>
      </p:sp>
      <p:sp>
        <p:nvSpPr>
          <p:cNvPr id="30" name="TextBox 29">
            <a:extLst>
              <a:ext uri="{FF2B5EF4-FFF2-40B4-BE49-F238E27FC236}">
                <a16:creationId xmlns:a16="http://schemas.microsoft.com/office/drawing/2014/main" id="{3F578D99-A4F8-4696-8B85-7AD1056011E5}"/>
              </a:ext>
            </a:extLst>
          </p:cNvPr>
          <p:cNvSpPr txBox="1"/>
          <p:nvPr/>
        </p:nvSpPr>
        <p:spPr>
          <a:xfrm>
            <a:off x="576685" y="5186572"/>
            <a:ext cx="102998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lang="fr-FR" sz="2800" dirty="0">
                <a:solidFill>
                  <a:srgbClr val="4472C4">
                    <a:lumMod val="50000"/>
                  </a:srgbClr>
                </a:solidFill>
                <a:latin typeface="Century Gothic" panose="020F0302020204030204"/>
              </a:rPr>
              <a:t>How </a:t>
            </a:r>
            <a:r>
              <a:rPr lang="fr-FR" sz="2800" dirty="0" err="1">
                <a:solidFill>
                  <a:srgbClr val="4472C4">
                    <a:lumMod val="50000"/>
                  </a:srgbClr>
                </a:solidFill>
                <a:latin typeface="Century Gothic" panose="020F0302020204030204"/>
              </a:rPr>
              <a:t>much</a:t>
            </a:r>
            <a:r>
              <a:rPr lang="fr-FR" sz="2800" dirty="0">
                <a:solidFill>
                  <a:srgbClr val="4472C4">
                    <a:lumMod val="50000"/>
                  </a:srgbClr>
                </a:solidFill>
                <a:latin typeface="Century Gothic" panose="020F0302020204030204"/>
              </a:rPr>
              <a:t> do Wolfgang and Mia </a:t>
            </a:r>
            <a:r>
              <a:rPr lang="fr-FR" sz="2800" dirty="0" err="1">
                <a:solidFill>
                  <a:srgbClr val="4472C4">
                    <a:lumMod val="50000"/>
                  </a:srgbClr>
                </a:solidFill>
                <a:latin typeface="Century Gothic" panose="020F0302020204030204"/>
              </a:rPr>
              <a:t>think</a:t>
            </a:r>
            <a:r>
              <a:rPr lang="fr-FR" sz="2800" dirty="0">
                <a:solidFill>
                  <a:srgbClr val="4472C4">
                    <a:lumMod val="50000"/>
                  </a:srgbClr>
                </a:solidFill>
                <a:latin typeface="Century Gothic" panose="020F0302020204030204"/>
              </a:rPr>
              <a:t> Katrin must </a:t>
            </a:r>
            <a:r>
              <a:rPr lang="fr-FR" sz="2800" dirty="0" err="1">
                <a:solidFill>
                  <a:srgbClr val="4472C4">
                    <a:lumMod val="50000"/>
                  </a:srgbClr>
                </a:solidFill>
                <a:latin typeface="Century Gothic" panose="020F0302020204030204"/>
              </a:rPr>
              <a:t>earn</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390263DD-FD90-4A24-93B9-4F4A8C555B7D}"/>
              </a:ext>
            </a:extLst>
          </p:cNvPr>
          <p:cNvSpPr txBox="1"/>
          <p:nvPr/>
        </p:nvSpPr>
        <p:spPr>
          <a:xfrm>
            <a:off x="570025" y="5190814"/>
            <a:ext cx="57270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Who</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does</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Katrin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work</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a:t>
            </a:r>
          </a:p>
        </p:txBody>
      </p:sp>
      <p:sp>
        <p:nvSpPr>
          <p:cNvPr id="16" name="TextBox 15">
            <a:extLst>
              <a:ext uri="{FF2B5EF4-FFF2-40B4-BE49-F238E27FC236}">
                <a16:creationId xmlns:a16="http://schemas.microsoft.com/office/drawing/2014/main" id="{B51DB9F3-B139-4A84-91DC-86A6DC48790C}"/>
              </a:ext>
            </a:extLst>
          </p:cNvPr>
          <p:cNvSpPr txBox="1"/>
          <p:nvPr/>
        </p:nvSpPr>
        <p:spPr>
          <a:xfrm>
            <a:off x="570025" y="5179864"/>
            <a:ext cx="57270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What</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does</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Katrin do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work</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D92A2C97-84E6-4AB9-A721-320E3A3FFC88}"/>
              </a:ext>
            </a:extLst>
          </p:cNvPr>
          <p:cNvSpPr txBox="1"/>
          <p:nvPr/>
        </p:nvSpPr>
        <p:spPr>
          <a:xfrm>
            <a:off x="570025" y="5190814"/>
            <a:ext cx="66983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How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much</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company</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worth</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9AB33BAE-FF6C-4AA9-AEDA-90EFB981C92B}"/>
              </a:ext>
            </a:extLst>
          </p:cNvPr>
          <p:cNvSpPr txBox="1"/>
          <p:nvPr/>
        </p:nvSpPr>
        <p:spPr>
          <a:xfrm>
            <a:off x="570025" y="5185315"/>
            <a:ext cx="7044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dirty="0">
                <a:solidFill>
                  <a:srgbClr val="4472C4">
                    <a:lumMod val="50000"/>
                  </a:srgbClr>
                </a:solidFill>
                <a:latin typeface="Century Gothic" panose="020F0302020204030204"/>
              </a:rPr>
              <a:t>5</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What</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else</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important in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Katrin’s</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job?</a:t>
            </a:r>
          </a:p>
        </p:txBody>
      </p:sp>
      <p:sp>
        <p:nvSpPr>
          <p:cNvPr id="19" name="TextBox 18">
            <a:extLst>
              <a:ext uri="{FF2B5EF4-FFF2-40B4-BE49-F238E27FC236}">
                <a16:creationId xmlns:a16="http://schemas.microsoft.com/office/drawing/2014/main" id="{487F838F-8470-4C23-AD45-32FC74D49E63}"/>
              </a:ext>
            </a:extLst>
          </p:cNvPr>
          <p:cNvSpPr txBox="1"/>
          <p:nvPr/>
        </p:nvSpPr>
        <p:spPr>
          <a:xfrm>
            <a:off x="2962498" y="5780895"/>
            <a:ext cx="57270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Laws</a:t>
            </a:r>
          </a:p>
        </p:txBody>
      </p:sp>
      <p:sp>
        <p:nvSpPr>
          <p:cNvPr id="21" name="TextBox 20">
            <a:extLst>
              <a:ext uri="{FF2B5EF4-FFF2-40B4-BE49-F238E27FC236}">
                <a16:creationId xmlns:a16="http://schemas.microsoft.com/office/drawing/2014/main" id="{85AF0C29-C624-4941-BFD1-08544857D697}"/>
              </a:ext>
            </a:extLst>
          </p:cNvPr>
          <p:cNvSpPr txBox="1"/>
          <p:nvPr/>
        </p:nvSpPr>
        <p:spPr>
          <a:xfrm>
            <a:off x="2962500" y="5734266"/>
            <a:ext cx="57270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Hanging</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the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wall</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43E4746F-BB67-45B6-8BC0-E11E97BEF724}"/>
              </a:ext>
            </a:extLst>
          </p:cNvPr>
          <p:cNvSpPr txBox="1"/>
          <p:nvPr/>
        </p:nvSpPr>
        <p:spPr>
          <a:xfrm>
            <a:off x="2962500" y="5740260"/>
            <a:ext cx="85840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million euros</a:t>
            </a:r>
          </a:p>
        </p:txBody>
      </p:sp>
      <p:sp>
        <p:nvSpPr>
          <p:cNvPr id="12" name="TextBox 11">
            <a:extLst>
              <a:ext uri="{FF2B5EF4-FFF2-40B4-BE49-F238E27FC236}">
                <a16:creationId xmlns:a16="http://schemas.microsoft.com/office/drawing/2014/main" id="{53A44398-FA86-4A91-96E7-5F0D92360DAA}"/>
              </a:ext>
            </a:extLst>
          </p:cNvPr>
          <p:cNvSpPr txBox="1"/>
          <p:nvPr/>
        </p:nvSpPr>
        <p:spPr>
          <a:xfrm>
            <a:off x="2962499" y="5734266"/>
            <a:ext cx="57270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big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company</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Berlin</a:t>
            </a:r>
          </a:p>
        </p:txBody>
      </p:sp>
      <p:sp>
        <p:nvSpPr>
          <p:cNvPr id="15" name="TextBox 14">
            <a:extLst>
              <a:ext uri="{FF2B5EF4-FFF2-40B4-BE49-F238E27FC236}">
                <a16:creationId xmlns:a16="http://schemas.microsoft.com/office/drawing/2014/main" id="{DCE8DA3C-4EE9-46A7-8266-9CC0F323562C}"/>
              </a:ext>
            </a:extLst>
          </p:cNvPr>
          <p:cNvSpPr txBox="1"/>
          <p:nvPr/>
        </p:nvSpPr>
        <p:spPr>
          <a:xfrm>
            <a:off x="2962500" y="5745216"/>
            <a:ext cx="57270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billion euros</a:t>
            </a:r>
          </a:p>
        </p:txBody>
      </p:sp>
      <p:sp>
        <p:nvSpPr>
          <p:cNvPr id="17" name="TextBox 16">
            <a:extLst>
              <a:ext uri="{FF2B5EF4-FFF2-40B4-BE49-F238E27FC236}">
                <a16:creationId xmlns:a16="http://schemas.microsoft.com/office/drawing/2014/main" id="{50D9A9AD-BD59-48F4-877D-CA6D8E79AAD6}"/>
              </a:ext>
            </a:extLst>
          </p:cNvPr>
          <p:cNvSpPr txBox="1"/>
          <p:nvPr/>
        </p:nvSpPr>
        <p:spPr>
          <a:xfrm>
            <a:off x="2962500" y="5737793"/>
            <a:ext cx="48588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Protects</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data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from</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attacks</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59560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Katrins</a:t>
            </a:r>
            <a:r>
              <a:rPr lang="en-GB" sz="3600" b="1" dirty="0">
                <a:solidFill>
                  <a:schemeClr val="bg1"/>
                </a:solidFill>
              </a:rPr>
              <a:t> Arbeit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CAC74DC0-AC8A-4711-B9BC-F3A9B16518DA}"/>
              </a:ext>
            </a:extLst>
          </p:cNvPr>
          <p:cNvSpPr/>
          <p:nvPr/>
        </p:nvSpPr>
        <p:spPr>
          <a:xfrm>
            <a:off x="290944" y="1421501"/>
            <a:ext cx="9767455" cy="3627475"/>
          </a:xfrm>
          <a:prstGeom prst="wedgeRoundRectCallout">
            <a:avLst>
              <a:gd name="adj1" fmla="val 53983"/>
              <a:gd name="adj2" fmla="val 12564"/>
              <a:gd name="adj3" fmla="val 16667"/>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 name="Picture 6" descr="A picture containing logo&#10;&#10;Description automatically generated">
            <a:extLst>
              <a:ext uri="{FF2B5EF4-FFF2-40B4-BE49-F238E27FC236}">
                <a16:creationId xmlns:a16="http://schemas.microsoft.com/office/drawing/2014/main" id="{7BE0726A-4181-4923-A304-61FA0B7E6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439" y="3071259"/>
            <a:ext cx="2722669" cy="2791691"/>
          </a:xfrm>
          <a:prstGeom prst="rect">
            <a:avLst/>
          </a:prstGeom>
        </p:spPr>
      </p:pic>
      <p:sp>
        <p:nvSpPr>
          <p:cNvPr id="6" name="TextBox 5">
            <a:extLst>
              <a:ext uri="{FF2B5EF4-FFF2-40B4-BE49-F238E27FC236}">
                <a16:creationId xmlns:a16="http://schemas.microsoft.com/office/drawing/2014/main" id="{70187D8A-321C-428D-9E8B-A57BB0EC4816}"/>
              </a:ext>
            </a:extLst>
          </p:cNvPr>
          <p:cNvSpPr txBox="1"/>
          <p:nvPr/>
        </p:nvSpPr>
        <p:spPr>
          <a:xfrm>
            <a:off x="546264" y="1121884"/>
            <a:ext cx="9518795" cy="3724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Ich</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arbeite</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als</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Strafrechtsanwältin</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für</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großes</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b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Unternehmen</a:t>
            </a:r>
            <a:r>
              <a:rPr lang="fr-FR" sz="2400" dirty="0">
                <a:solidFill>
                  <a:srgbClr val="115076"/>
                </a:solidFill>
                <a:latin typeface="Century Gothic" panose="020F0302020204030204"/>
              </a:rPr>
              <a:t>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in Berlin. Die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Firma</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eine</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Milliarde</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Euro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wert</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a:spcAft>
                <a:spcPts val="600"/>
              </a:spcAf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Im Moment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arbeite</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ich</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daran</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wichtige</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Daten</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gegen</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Angriffe</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zu</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schützen</a:t>
            </a:r>
            <a:r>
              <a:rPr lang="fr-FR" sz="2400" dirty="0">
                <a:solidFill>
                  <a:srgbClr val="115076"/>
                </a:solidFill>
              </a:rPr>
              <a:t>. In </a:t>
            </a:r>
            <a:r>
              <a:rPr lang="fr-FR" sz="2400" dirty="0" err="1">
                <a:solidFill>
                  <a:srgbClr val="115076"/>
                </a:solidFill>
              </a:rPr>
              <a:t>meinem</a:t>
            </a:r>
            <a:r>
              <a:rPr lang="fr-FR" sz="2400" dirty="0">
                <a:solidFill>
                  <a:srgbClr val="115076"/>
                </a:solidFill>
              </a:rPr>
              <a:t> </a:t>
            </a:r>
            <a:r>
              <a:rPr lang="fr-FR" sz="2400" dirty="0" err="1">
                <a:solidFill>
                  <a:srgbClr val="115076"/>
                </a:solidFill>
              </a:rPr>
              <a:t>sehr</a:t>
            </a:r>
            <a:r>
              <a:rPr lang="fr-FR" sz="2400" dirty="0">
                <a:solidFill>
                  <a:srgbClr val="115076"/>
                </a:solidFill>
              </a:rPr>
              <a:t> </a:t>
            </a:r>
            <a:r>
              <a:rPr lang="fr-FR" sz="2400" dirty="0" err="1">
                <a:solidFill>
                  <a:srgbClr val="115076"/>
                </a:solidFill>
              </a:rPr>
              <a:t>modernen</a:t>
            </a:r>
            <a:r>
              <a:rPr lang="fr-FR" sz="2400" dirty="0">
                <a:solidFill>
                  <a:srgbClr val="115076"/>
                </a:solidFill>
              </a:rPr>
              <a:t> </a:t>
            </a:r>
            <a:r>
              <a:rPr lang="fr-FR" sz="2400" dirty="0" err="1">
                <a:solidFill>
                  <a:srgbClr val="115076"/>
                </a:solidFill>
              </a:rPr>
              <a:t>Büro</a:t>
            </a:r>
            <a:r>
              <a:rPr lang="fr-FR" sz="2400" dirty="0">
                <a:solidFill>
                  <a:srgbClr val="115076"/>
                </a:solidFill>
              </a:rPr>
              <a:t>* </a:t>
            </a:r>
            <a:r>
              <a:rPr lang="fr-FR" sz="2400" dirty="0" err="1">
                <a:solidFill>
                  <a:srgbClr val="115076"/>
                </a:solidFill>
              </a:rPr>
              <a:t>hängen</a:t>
            </a:r>
            <a:r>
              <a:rPr lang="fr-FR" sz="2400" dirty="0">
                <a:solidFill>
                  <a:srgbClr val="115076"/>
                </a:solidFill>
              </a:rPr>
              <a:t> </a:t>
            </a:r>
            <a:r>
              <a:rPr lang="fr-FR" sz="2400" dirty="0" err="1">
                <a:solidFill>
                  <a:srgbClr val="115076"/>
                </a:solidFill>
              </a:rPr>
              <a:t>große</a:t>
            </a:r>
            <a:r>
              <a:rPr lang="fr-FR" sz="2400" dirty="0">
                <a:solidFill>
                  <a:srgbClr val="115076"/>
                </a:solidFill>
              </a:rPr>
              <a:t> </a:t>
            </a:r>
            <a:r>
              <a:rPr lang="fr-FR" sz="2400" dirty="0" err="1">
                <a:solidFill>
                  <a:srgbClr val="115076"/>
                </a:solidFill>
              </a:rPr>
              <a:t>Schaubilder</a:t>
            </a:r>
            <a:r>
              <a:rPr lang="fr-FR" sz="2400" dirty="0">
                <a:solidFill>
                  <a:srgbClr val="115076"/>
                </a:solidFill>
              </a:rPr>
              <a:t>* an der </a:t>
            </a:r>
            <a:r>
              <a:rPr lang="fr-FR" sz="2400" dirty="0" err="1">
                <a:solidFill>
                  <a:srgbClr val="115076"/>
                </a:solidFill>
              </a:rPr>
              <a:t>Wand</a:t>
            </a:r>
            <a:r>
              <a:rPr lang="fr-FR" sz="2400" dirty="0">
                <a:solidFill>
                  <a:srgbClr val="115076"/>
                </a:solidFill>
              </a:rPr>
              <a:t>. </a:t>
            </a:r>
            <a:r>
              <a:rPr lang="fr-FR" sz="2400" dirty="0" err="1">
                <a:solidFill>
                  <a:srgbClr val="115076"/>
                </a:solidFill>
              </a:rPr>
              <a:t>Ich</a:t>
            </a:r>
            <a:r>
              <a:rPr lang="fr-FR" sz="2400" dirty="0">
                <a:solidFill>
                  <a:srgbClr val="115076"/>
                </a:solidFill>
              </a:rPr>
              <a:t> bin </a:t>
            </a:r>
            <a:r>
              <a:rPr lang="fr-FR" sz="2400" dirty="0" err="1">
                <a:solidFill>
                  <a:srgbClr val="115076"/>
                </a:solidFill>
              </a:rPr>
              <a:t>keine</a:t>
            </a:r>
            <a:r>
              <a:rPr lang="fr-FR" sz="2400" dirty="0">
                <a:solidFill>
                  <a:srgbClr val="115076"/>
                </a:solidFill>
              </a:rPr>
              <a:t> </a:t>
            </a:r>
            <a:r>
              <a:rPr lang="fr-FR" sz="2400" dirty="0" err="1">
                <a:solidFill>
                  <a:srgbClr val="115076"/>
                </a:solidFill>
              </a:rPr>
              <a:t>traditionelle</a:t>
            </a:r>
            <a:r>
              <a:rPr lang="fr-FR" sz="2400" dirty="0">
                <a:solidFill>
                  <a:srgbClr val="115076"/>
                </a:solidFill>
              </a:rPr>
              <a:t> </a:t>
            </a:r>
            <a:r>
              <a:rPr lang="fr-FR" sz="2400" dirty="0" err="1">
                <a:solidFill>
                  <a:srgbClr val="115076"/>
                </a:solidFill>
              </a:rPr>
              <a:t>Anwältin</a:t>
            </a:r>
            <a:r>
              <a:rPr lang="fr-FR" sz="2400" dirty="0">
                <a:solidFill>
                  <a:srgbClr val="115076"/>
                </a:solidFill>
              </a:rPr>
              <a:t>!</a:t>
            </a:r>
          </a:p>
          <a:p>
            <a:pPr>
              <a:spcAft>
                <a:spcPts val="600"/>
              </a:spcAft>
              <a:defRPr/>
            </a:pP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Gesetze</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sind</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für</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meine</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Arbeit</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sehr</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wichtig</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a:spcAft>
                <a:spcPts val="600"/>
              </a:spcAft>
              <a:defRPr/>
            </a:pP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Ich</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mag</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meine</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Arbeit</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und</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arbeite</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viel</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Laut Wolfgang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und</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Mia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muss</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ich</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eine</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Million Euro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verdienen</a:t>
            </a:r>
            <a:r>
              <a:rPr lang="fr-FR" sz="2400" dirty="0">
                <a:solidFill>
                  <a:srgbClr val="115076"/>
                </a:solidFill>
                <a:latin typeface="Century Gothic" panose="020F0302020204030204"/>
              </a:rPr>
              <a:t>!</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Speech Bubble: Rectangle with Corners Rounded 9">
            <a:extLst>
              <a:ext uri="{FF2B5EF4-FFF2-40B4-BE49-F238E27FC236}">
                <a16:creationId xmlns:a16="http://schemas.microsoft.com/office/drawing/2014/main" id="{EBF35DED-C5DE-4691-9BC5-21D75926E9BC}"/>
              </a:ext>
            </a:extLst>
          </p:cNvPr>
          <p:cNvSpPr/>
          <p:nvPr/>
        </p:nvSpPr>
        <p:spPr>
          <a:xfrm>
            <a:off x="5522749" y="255970"/>
            <a:ext cx="4941596" cy="674917"/>
          </a:xfrm>
          <a:prstGeom prst="wedgeRoundRectCallout">
            <a:avLst>
              <a:gd name="adj1" fmla="val 26331"/>
              <a:gd name="adj2" fmla="val 50073"/>
              <a:gd name="adj3" fmla="val 16667"/>
            </a:avLst>
          </a:prstGeom>
          <a:solidFill>
            <a:srgbClr val="DAA521"/>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wert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worth</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das</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Büro</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office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Schaubilder</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 charts, graphs</a:t>
            </a:r>
          </a:p>
        </p:txBody>
      </p:sp>
      <p:sp>
        <p:nvSpPr>
          <p:cNvPr id="22" name="TextBox 21">
            <a:extLst>
              <a:ext uri="{FF2B5EF4-FFF2-40B4-BE49-F238E27FC236}">
                <a16:creationId xmlns:a16="http://schemas.microsoft.com/office/drawing/2014/main" id="{2101FA8E-898D-4C41-ADA1-87DEC9DC3EFC}"/>
              </a:ext>
            </a:extLst>
          </p:cNvPr>
          <p:cNvSpPr txBox="1"/>
          <p:nvPr/>
        </p:nvSpPr>
        <p:spPr>
          <a:xfrm>
            <a:off x="6096000" y="1554355"/>
            <a:ext cx="1725374"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err="1">
                <a:ln>
                  <a:noFill/>
                </a:ln>
                <a:solidFill>
                  <a:srgbClr val="DAA521"/>
                </a:solidFill>
                <a:effectLst/>
                <a:uLnTx/>
                <a:uFillTx/>
                <a:latin typeface="Century Gothic" panose="020F0302020204030204"/>
                <a:ea typeface="+mn-ea"/>
                <a:cs typeface="+mn-cs"/>
              </a:rPr>
              <a:t>ein</a:t>
            </a:r>
            <a:r>
              <a:rPr kumimoji="0" lang="fr-FR" sz="2400" b="1" i="0" u="sng" strike="noStrike" kern="1200" cap="none" spc="0" normalizeH="0" baseline="0" noProof="0" dirty="0">
                <a:ln>
                  <a:noFill/>
                </a:ln>
                <a:solidFill>
                  <a:srgbClr val="DAA521"/>
                </a:solidFill>
                <a:effectLst/>
                <a:uLnTx/>
                <a:uFillTx/>
                <a:latin typeface="Century Gothic" panose="020F0302020204030204"/>
                <a:ea typeface="+mn-ea"/>
                <a:cs typeface="+mn-cs"/>
              </a:rPr>
              <a:t> </a:t>
            </a:r>
            <a:r>
              <a:rPr kumimoji="0" lang="fr-FR" sz="2400" b="1" i="0" u="sng" strike="noStrike" kern="1200" cap="none" spc="0" normalizeH="0" baseline="0" noProof="0" dirty="0" err="1">
                <a:ln>
                  <a:noFill/>
                </a:ln>
                <a:solidFill>
                  <a:srgbClr val="DAA521"/>
                </a:solidFill>
                <a:effectLst/>
                <a:uLnTx/>
                <a:uFillTx/>
                <a:latin typeface="Century Gothic" panose="020F0302020204030204"/>
                <a:ea typeface="+mn-ea"/>
                <a:cs typeface="+mn-cs"/>
              </a:rPr>
              <a:t>großes</a:t>
            </a:r>
            <a:endParaRPr kumimoji="0" lang="fr-FR" sz="2400" b="1" i="0" u="sng" strike="noStrike" kern="1200" cap="none" spc="0" normalizeH="0" baseline="0" noProof="0" dirty="0">
              <a:ln>
                <a:noFill/>
              </a:ln>
              <a:solidFill>
                <a:srgbClr val="DAA521"/>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885EA4DD-800B-496B-A697-0691852FAFAA}"/>
              </a:ext>
            </a:extLst>
          </p:cNvPr>
          <p:cNvSpPr txBox="1"/>
          <p:nvPr/>
        </p:nvSpPr>
        <p:spPr>
          <a:xfrm>
            <a:off x="503227" y="1960800"/>
            <a:ext cx="3355748" cy="415498"/>
          </a:xfrm>
          <a:prstGeom prst="rect">
            <a:avLst/>
          </a:prstGeom>
          <a:solidFill>
            <a:schemeClr val="bg1"/>
          </a:solidFill>
        </p:spPr>
        <p:txBody>
          <a:bodyPr wrap="square" t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err="1">
                <a:ln>
                  <a:noFill/>
                </a:ln>
                <a:solidFill>
                  <a:srgbClr val="DAA521"/>
                </a:solidFill>
                <a:effectLst/>
                <a:uLnTx/>
                <a:uFillTx/>
                <a:latin typeface="Century Gothic" panose="020F0302020204030204"/>
                <a:ea typeface="+mn-ea"/>
                <a:cs typeface="+mn-cs"/>
              </a:rPr>
              <a:t>Unternehmen</a:t>
            </a:r>
            <a:r>
              <a:rPr kumimoji="0" lang="fr-FR" sz="1400" b="1" i="0" u="sng" strike="noStrike" kern="1200" cap="none" spc="0" normalizeH="0" baseline="0" noProof="0" dirty="0">
                <a:ln>
                  <a:noFill/>
                </a:ln>
                <a:solidFill>
                  <a:srgbClr val="DAA521"/>
                </a:solidFill>
                <a:effectLst/>
                <a:uLnTx/>
                <a:uFillTx/>
                <a:latin typeface="Century Gothic" panose="020F0302020204030204"/>
                <a:ea typeface="+mn-ea"/>
                <a:cs typeface="+mn-cs"/>
              </a:rPr>
              <a:t> </a:t>
            </a:r>
            <a:r>
              <a:rPr kumimoji="0" lang="fr-FR" sz="2400" b="1" i="0" u="sng" strike="noStrike" kern="1200" cap="none" spc="0" normalizeH="0" baseline="0" noProof="0" dirty="0">
                <a:ln>
                  <a:noFill/>
                </a:ln>
                <a:solidFill>
                  <a:srgbClr val="DAA521"/>
                </a:solidFill>
                <a:effectLst/>
                <a:uLnTx/>
                <a:uFillTx/>
                <a:latin typeface="Century Gothic" panose="020F0302020204030204"/>
                <a:ea typeface="+mn-ea"/>
                <a:cs typeface="+mn-cs"/>
              </a:rPr>
              <a:t>in</a:t>
            </a:r>
            <a:r>
              <a:rPr kumimoji="0" lang="fr-FR" sz="1400" b="1" i="0" u="sng" strike="noStrike" kern="1200" cap="none" spc="0" normalizeH="0" baseline="0" noProof="0" dirty="0">
                <a:ln>
                  <a:noFill/>
                </a:ln>
                <a:solidFill>
                  <a:srgbClr val="DAA521"/>
                </a:solidFill>
                <a:effectLst/>
                <a:uLnTx/>
                <a:uFillTx/>
                <a:latin typeface="Century Gothic" panose="020F0302020204030204"/>
                <a:ea typeface="+mn-ea"/>
                <a:cs typeface="+mn-cs"/>
              </a:rPr>
              <a:t> </a:t>
            </a:r>
            <a:r>
              <a:rPr kumimoji="0" lang="fr-FR" sz="2400" b="1" i="0" u="sng" strike="noStrike" kern="1200" cap="none" spc="0" normalizeH="0" baseline="0" noProof="0" dirty="0">
                <a:ln>
                  <a:noFill/>
                </a:ln>
                <a:solidFill>
                  <a:srgbClr val="DAA521"/>
                </a:solidFill>
                <a:effectLst/>
                <a:uLnTx/>
                <a:uFillTx/>
                <a:latin typeface="Century Gothic" panose="020F0302020204030204"/>
                <a:ea typeface="+mn-ea"/>
                <a:cs typeface="+mn-cs"/>
              </a:rPr>
              <a:t>Berlin</a:t>
            </a:r>
          </a:p>
        </p:txBody>
      </p:sp>
      <p:sp>
        <p:nvSpPr>
          <p:cNvPr id="25" name="TextBox 24">
            <a:extLst>
              <a:ext uri="{FF2B5EF4-FFF2-40B4-BE49-F238E27FC236}">
                <a16:creationId xmlns:a16="http://schemas.microsoft.com/office/drawing/2014/main" id="{220E5069-0EF2-4FDD-9703-F99ABE9DD96D}"/>
              </a:ext>
            </a:extLst>
          </p:cNvPr>
          <p:cNvSpPr txBox="1"/>
          <p:nvPr/>
        </p:nvSpPr>
        <p:spPr>
          <a:xfrm>
            <a:off x="5790103" y="1960800"/>
            <a:ext cx="2792956" cy="415498"/>
          </a:xfrm>
          <a:prstGeom prst="rect">
            <a:avLst/>
          </a:prstGeom>
          <a:solidFill>
            <a:schemeClr val="bg1"/>
          </a:solidFill>
        </p:spPr>
        <p:txBody>
          <a:bodyPr wrap="square" lIns="0" tIns="0" r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err="1">
                <a:ln>
                  <a:noFill/>
                </a:ln>
                <a:solidFill>
                  <a:srgbClr val="DAA521"/>
                </a:solidFill>
                <a:effectLst/>
                <a:uLnTx/>
                <a:uFillTx/>
                <a:latin typeface="Century Gothic" panose="020F0302020204030204"/>
                <a:ea typeface="+mn-ea"/>
                <a:cs typeface="+mn-cs"/>
              </a:rPr>
              <a:t>eine</a:t>
            </a:r>
            <a:r>
              <a:rPr kumimoji="0" lang="fr-FR" sz="2400" b="1" i="0" u="sng" strike="noStrike" kern="1200" cap="none" spc="0" normalizeH="0" baseline="0" noProof="0" dirty="0">
                <a:ln>
                  <a:noFill/>
                </a:ln>
                <a:solidFill>
                  <a:srgbClr val="DAA521"/>
                </a:solidFill>
                <a:effectLst/>
                <a:uLnTx/>
                <a:uFillTx/>
                <a:latin typeface="Century Gothic" panose="020F0302020204030204"/>
                <a:ea typeface="+mn-ea"/>
                <a:cs typeface="+mn-cs"/>
              </a:rPr>
              <a:t> </a:t>
            </a:r>
            <a:r>
              <a:rPr kumimoji="0" lang="fr-FR" sz="2400" b="1" i="0" u="sng" strike="noStrike" kern="1200" cap="none" spc="0" normalizeH="0" baseline="0" noProof="0" dirty="0" err="1">
                <a:ln>
                  <a:noFill/>
                </a:ln>
                <a:solidFill>
                  <a:srgbClr val="DAA521"/>
                </a:solidFill>
                <a:effectLst/>
                <a:uLnTx/>
                <a:uFillTx/>
                <a:latin typeface="Century Gothic" panose="020F0302020204030204"/>
                <a:ea typeface="+mn-ea"/>
                <a:cs typeface="+mn-cs"/>
              </a:rPr>
              <a:t>Milliarde</a:t>
            </a:r>
            <a:r>
              <a:rPr kumimoji="0" lang="fr-FR" sz="2400" b="1" i="0" u="sng" strike="noStrike" kern="1200" cap="none" spc="0" normalizeH="0" baseline="0" noProof="0" dirty="0">
                <a:ln>
                  <a:noFill/>
                </a:ln>
                <a:solidFill>
                  <a:srgbClr val="DAA521"/>
                </a:solidFill>
                <a:effectLst/>
                <a:uLnTx/>
                <a:uFillTx/>
                <a:latin typeface="Century Gothic" panose="020F0302020204030204"/>
                <a:ea typeface="+mn-ea"/>
                <a:cs typeface="+mn-cs"/>
              </a:rPr>
              <a:t> Euro</a:t>
            </a:r>
          </a:p>
        </p:txBody>
      </p:sp>
      <p:sp>
        <p:nvSpPr>
          <p:cNvPr id="26" name="TextBox 25">
            <a:extLst>
              <a:ext uri="{FF2B5EF4-FFF2-40B4-BE49-F238E27FC236}">
                <a16:creationId xmlns:a16="http://schemas.microsoft.com/office/drawing/2014/main" id="{563A4E59-CD8A-4964-BACB-D13BC82E6E8D}"/>
              </a:ext>
            </a:extLst>
          </p:cNvPr>
          <p:cNvSpPr txBox="1"/>
          <p:nvPr/>
        </p:nvSpPr>
        <p:spPr>
          <a:xfrm>
            <a:off x="6482367" y="2356612"/>
            <a:ext cx="3410570"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err="1">
                <a:ln>
                  <a:noFill/>
                </a:ln>
                <a:solidFill>
                  <a:srgbClr val="DAA521"/>
                </a:solidFill>
                <a:effectLst/>
                <a:uLnTx/>
                <a:uFillTx/>
                <a:latin typeface="Century Gothic" panose="020F0302020204030204"/>
                <a:ea typeface="+mn-ea"/>
                <a:cs typeface="+mn-cs"/>
              </a:rPr>
              <a:t>Daten</a:t>
            </a:r>
            <a:r>
              <a:rPr kumimoji="0" lang="fr-FR" sz="2400" b="1" i="0" u="sng" strike="noStrike" kern="1200" cap="none" spc="0" normalizeH="0" baseline="0" noProof="0" dirty="0">
                <a:ln>
                  <a:noFill/>
                </a:ln>
                <a:solidFill>
                  <a:srgbClr val="DAA521"/>
                </a:solidFill>
                <a:effectLst/>
                <a:uLnTx/>
                <a:uFillTx/>
                <a:latin typeface="Century Gothic" panose="020F0302020204030204"/>
                <a:ea typeface="+mn-ea"/>
                <a:cs typeface="+mn-cs"/>
              </a:rPr>
              <a:t> </a:t>
            </a:r>
            <a:r>
              <a:rPr kumimoji="0" lang="fr-FR" sz="2400" b="1" i="0" u="sng" strike="noStrike" kern="1200" cap="none" spc="0" normalizeH="0" baseline="0" noProof="0" dirty="0" err="1">
                <a:ln>
                  <a:noFill/>
                </a:ln>
                <a:solidFill>
                  <a:srgbClr val="DAA521"/>
                </a:solidFill>
                <a:effectLst/>
                <a:uLnTx/>
                <a:uFillTx/>
                <a:latin typeface="Century Gothic" panose="020F0302020204030204"/>
                <a:ea typeface="+mn-ea"/>
                <a:cs typeface="+mn-cs"/>
              </a:rPr>
              <a:t>gegen</a:t>
            </a:r>
            <a:r>
              <a:rPr kumimoji="0" lang="fr-FR" sz="2400" b="1" i="0" u="sng" strike="noStrike" kern="1200" cap="none" spc="0" normalizeH="0" baseline="0" noProof="0" dirty="0">
                <a:ln>
                  <a:noFill/>
                </a:ln>
                <a:solidFill>
                  <a:srgbClr val="DAA521"/>
                </a:solidFill>
                <a:effectLst/>
                <a:uLnTx/>
                <a:uFillTx/>
                <a:latin typeface="Century Gothic" panose="020F0302020204030204"/>
                <a:ea typeface="+mn-ea"/>
                <a:cs typeface="+mn-cs"/>
              </a:rPr>
              <a:t> </a:t>
            </a:r>
            <a:r>
              <a:rPr kumimoji="0" lang="fr-FR" sz="2400" b="1" i="0" u="sng" strike="noStrike" kern="1200" cap="none" spc="0" normalizeH="0" baseline="0" noProof="0" dirty="0" err="1">
                <a:ln>
                  <a:noFill/>
                </a:ln>
                <a:solidFill>
                  <a:srgbClr val="DAA521"/>
                </a:solidFill>
                <a:effectLst/>
                <a:uLnTx/>
                <a:uFillTx/>
                <a:latin typeface="Century Gothic" panose="020F0302020204030204"/>
                <a:ea typeface="+mn-ea"/>
                <a:cs typeface="+mn-cs"/>
              </a:rPr>
              <a:t>Angriffe</a:t>
            </a:r>
            <a:endParaRPr kumimoji="0" lang="fr-FR" sz="2400" b="1" i="0" u="sng" strike="noStrike" kern="1200" cap="none" spc="0" normalizeH="0" baseline="0" noProof="0" dirty="0">
              <a:ln>
                <a:noFill/>
              </a:ln>
              <a:solidFill>
                <a:srgbClr val="DAA521"/>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E1F7C819-98EF-4F64-884E-747C9395E244}"/>
              </a:ext>
            </a:extLst>
          </p:cNvPr>
          <p:cNvSpPr txBox="1"/>
          <p:nvPr/>
        </p:nvSpPr>
        <p:spPr>
          <a:xfrm>
            <a:off x="546264" y="3534940"/>
            <a:ext cx="1325548" cy="461665"/>
          </a:xfrm>
          <a:prstGeom prst="rect">
            <a:avLst/>
          </a:prstGeom>
          <a:solidFill>
            <a:schemeClr val="bg1"/>
          </a:solidFill>
        </p:spPr>
        <p:txBody>
          <a:bodyPr wrap="square"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err="1">
                <a:ln>
                  <a:noFill/>
                </a:ln>
                <a:solidFill>
                  <a:srgbClr val="DAA521"/>
                </a:solidFill>
                <a:effectLst/>
                <a:uLnTx/>
                <a:uFillTx/>
                <a:latin typeface="Century Gothic" panose="020F0302020204030204"/>
                <a:ea typeface="+mn-ea"/>
                <a:cs typeface="+mn-cs"/>
              </a:rPr>
              <a:t>Gesetze</a:t>
            </a:r>
            <a:endParaRPr kumimoji="0" lang="fr-FR" sz="2400" b="1" i="0" u="sng" strike="noStrike" kern="1200" cap="none" spc="0" normalizeH="0" baseline="0" noProof="0" dirty="0">
              <a:ln>
                <a:noFill/>
              </a:ln>
              <a:solidFill>
                <a:srgbClr val="DAA521"/>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19A49863-2F47-4F28-9907-E7DAC60D6C21}"/>
              </a:ext>
            </a:extLst>
          </p:cNvPr>
          <p:cNvSpPr txBox="1"/>
          <p:nvPr/>
        </p:nvSpPr>
        <p:spPr>
          <a:xfrm>
            <a:off x="7286854" y="2768743"/>
            <a:ext cx="2315390" cy="415498"/>
          </a:xfrm>
          <a:prstGeom prst="rect">
            <a:avLst/>
          </a:prstGeom>
          <a:solidFill>
            <a:schemeClr val="bg1"/>
          </a:solidFill>
        </p:spPr>
        <p:txBody>
          <a:bodyPr wrap="square" t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err="1">
                <a:ln>
                  <a:noFill/>
                </a:ln>
                <a:solidFill>
                  <a:srgbClr val="DAA521"/>
                </a:solidFill>
                <a:effectLst/>
                <a:uLnTx/>
                <a:uFillTx/>
                <a:latin typeface="Century Gothic" panose="020F0302020204030204"/>
                <a:ea typeface="+mn-ea"/>
                <a:cs typeface="+mn-cs"/>
              </a:rPr>
              <a:t>hängen</a:t>
            </a:r>
            <a:r>
              <a:rPr kumimoji="0" lang="fr-FR" sz="2400" b="1" i="0" u="sng" strike="noStrike" kern="1200" cap="none" spc="0" normalizeH="0" baseline="0" noProof="0" dirty="0">
                <a:ln>
                  <a:noFill/>
                </a:ln>
                <a:solidFill>
                  <a:srgbClr val="DAA521"/>
                </a:solidFill>
                <a:effectLst/>
                <a:uLnTx/>
                <a:uFillTx/>
                <a:latin typeface="Century Gothic" panose="020F0302020204030204"/>
                <a:ea typeface="+mn-ea"/>
                <a:cs typeface="+mn-cs"/>
              </a:rPr>
              <a:t> </a:t>
            </a:r>
            <a:r>
              <a:rPr kumimoji="0" lang="fr-FR" sz="2400" b="1" i="0" u="sng" strike="noStrike" kern="1200" cap="none" spc="0" normalizeH="0" baseline="0" noProof="0" dirty="0" err="1">
                <a:ln>
                  <a:noFill/>
                </a:ln>
                <a:solidFill>
                  <a:srgbClr val="DAA521"/>
                </a:solidFill>
                <a:effectLst/>
                <a:uLnTx/>
                <a:uFillTx/>
                <a:latin typeface="Century Gothic" panose="020F0302020204030204"/>
                <a:ea typeface="+mn-ea"/>
                <a:cs typeface="+mn-cs"/>
              </a:rPr>
              <a:t>große</a:t>
            </a:r>
            <a:endParaRPr kumimoji="0" lang="fr-FR" sz="2400" b="1" i="0" u="sng" strike="noStrike" kern="1200" cap="none" spc="0" normalizeH="0" baseline="0" noProof="0" dirty="0">
              <a:ln>
                <a:noFill/>
              </a:ln>
              <a:solidFill>
                <a:srgbClr val="DAA521"/>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711ED852-ABF5-4C2B-8E58-3CFA4C3D2966}"/>
              </a:ext>
            </a:extLst>
          </p:cNvPr>
          <p:cNvSpPr txBox="1"/>
          <p:nvPr/>
        </p:nvSpPr>
        <p:spPr>
          <a:xfrm>
            <a:off x="2497974" y="4395088"/>
            <a:ext cx="2489377" cy="415498"/>
          </a:xfrm>
          <a:prstGeom prst="rect">
            <a:avLst/>
          </a:prstGeom>
          <a:solidFill>
            <a:schemeClr val="bg1"/>
          </a:solidFill>
        </p:spPr>
        <p:txBody>
          <a:bodyPr wrap="square"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err="1">
                <a:ln>
                  <a:noFill/>
                </a:ln>
                <a:solidFill>
                  <a:srgbClr val="DAA521"/>
                </a:solidFill>
                <a:effectLst/>
                <a:uLnTx/>
                <a:uFillTx/>
                <a:latin typeface="Century Gothic" panose="020F0302020204030204"/>
                <a:ea typeface="+mn-ea"/>
                <a:cs typeface="+mn-cs"/>
              </a:rPr>
              <a:t>eine</a:t>
            </a:r>
            <a:r>
              <a:rPr kumimoji="0" lang="fr-FR" sz="2400" b="1" i="0" u="sng" strike="noStrike" kern="1200" cap="none" spc="0" normalizeH="0" baseline="0" noProof="0" dirty="0">
                <a:ln>
                  <a:noFill/>
                </a:ln>
                <a:solidFill>
                  <a:srgbClr val="DAA521"/>
                </a:solidFill>
                <a:effectLst/>
                <a:uLnTx/>
                <a:uFillTx/>
                <a:latin typeface="Century Gothic" panose="020F0302020204030204"/>
                <a:ea typeface="+mn-ea"/>
                <a:cs typeface="+mn-cs"/>
              </a:rPr>
              <a:t> Million Euro</a:t>
            </a:r>
          </a:p>
        </p:txBody>
      </p:sp>
      <p:sp>
        <p:nvSpPr>
          <p:cNvPr id="33" name="TextBox 32">
            <a:extLst>
              <a:ext uri="{FF2B5EF4-FFF2-40B4-BE49-F238E27FC236}">
                <a16:creationId xmlns:a16="http://schemas.microsoft.com/office/drawing/2014/main" id="{B19D292D-B7CD-4EAA-80C7-BB5DD7E81CCB}"/>
              </a:ext>
            </a:extLst>
          </p:cNvPr>
          <p:cNvSpPr txBox="1"/>
          <p:nvPr/>
        </p:nvSpPr>
        <p:spPr>
          <a:xfrm>
            <a:off x="570025" y="3099443"/>
            <a:ext cx="4070556" cy="461665"/>
          </a:xfrm>
          <a:prstGeom prst="rect">
            <a:avLst/>
          </a:prstGeom>
          <a:solidFill>
            <a:schemeClr val="bg1"/>
          </a:solidFill>
        </p:spPr>
        <p:txBody>
          <a:bodyPr wrap="square" rIns="0" rtlCol="0">
            <a:spAutoFit/>
          </a:bodyPr>
          <a:lstStyle/>
          <a:p>
            <a:pPr lvl="0">
              <a:defRPr/>
            </a:pPr>
            <a:r>
              <a:rPr lang="fr-FR" sz="2400" b="1" u="sng" dirty="0" err="1">
                <a:solidFill>
                  <a:srgbClr val="DAA521"/>
                </a:solidFill>
              </a:rPr>
              <a:t>Schaubilder</a:t>
            </a:r>
            <a:r>
              <a:rPr lang="fr-FR" sz="2400" b="1" u="sng" dirty="0">
                <a:solidFill>
                  <a:srgbClr val="DAA521"/>
                </a:solidFill>
              </a:rPr>
              <a:t>* an der </a:t>
            </a:r>
            <a:r>
              <a:rPr kumimoji="0" lang="fr-FR" sz="2400" b="1" i="0" u="sng" strike="noStrike" kern="1200" cap="none" spc="0" normalizeH="0" baseline="0" noProof="0" dirty="0" err="1">
                <a:ln>
                  <a:noFill/>
                </a:ln>
                <a:solidFill>
                  <a:srgbClr val="DAA521"/>
                </a:solidFill>
                <a:effectLst/>
                <a:uLnTx/>
                <a:uFillTx/>
                <a:latin typeface="Century Gothic" panose="020F0302020204030204"/>
                <a:ea typeface="+mn-ea"/>
                <a:cs typeface="+mn-cs"/>
              </a:rPr>
              <a:t>Wand</a:t>
            </a:r>
            <a:r>
              <a:rPr kumimoji="0" lang="fr-FR" sz="2400" b="1" i="0" u="sng" strike="noStrike" kern="1200" cap="none" spc="0" normalizeH="0" baseline="0" noProof="0" dirty="0">
                <a:ln>
                  <a:noFill/>
                </a:ln>
                <a:solidFill>
                  <a:srgbClr val="DAA521"/>
                </a:solidFill>
                <a:effectLst/>
                <a:uLnTx/>
                <a:uFillTx/>
                <a:latin typeface="Century Gothic" panose="020F0302020204030204"/>
                <a:ea typeface="+mn-ea"/>
                <a:cs typeface="+mn-cs"/>
              </a:rPr>
              <a:t>.</a:t>
            </a:r>
          </a:p>
        </p:txBody>
      </p:sp>
      <p:sp>
        <p:nvSpPr>
          <p:cNvPr id="27" name="TextBox 26">
            <a:extLst>
              <a:ext uri="{FF2B5EF4-FFF2-40B4-BE49-F238E27FC236}">
                <a16:creationId xmlns:a16="http://schemas.microsoft.com/office/drawing/2014/main" id="{94EC0737-F998-4B6E-9341-0BAF5741FB5F}"/>
              </a:ext>
            </a:extLst>
          </p:cNvPr>
          <p:cNvSpPr txBox="1"/>
          <p:nvPr/>
        </p:nvSpPr>
        <p:spPr>
          <a:xfrm>
            <a:off x="378435" y="2731014"/>
            <a:ext cx="2026200" cy="461665"/>
          </a:xfrm>
          <a:prstGeom prst="rect">
            <a:avLst/>
          </a:prstGeom>
          <a:solidFill>
            <a:schemeClr val="bg1"/>
          </a:solidFill>
        </p:spPr>
        <p:txBody>
          <a:bodyPr wrap="square" rtlCol="0">
            <a:spAutoFit/>
          </a:bodyPr>
          <a:lstStyle/>
          <a:p>
            <a:pPr lvl="0">
              <a:defRPr/>
            </a:pPr>
            <a:r>
              <a:rPr lang="fr-FR" sz="2400" b="1" u="sng" dirty="0" err="1">
                <a:solidFill>
                  <a:srgbClr val="DAA521"/>
                </a:solidFill>
              </a:rPr>
              <a:t>zu</a:t>
            </a:r>
            <a:r>
              <a:rPr lang="fr-FR" sz="2400" b="1" u="sng" dirty="0">
                <a:solidFill>
                  <a:srgbClr val="DAA521"/>
                </a:solidFill>
              </a:rPr>
              <a:t> </a:t>
            </a:r>
            <a:r>
              <a:rPr lang="fr-FR" sz="2400" b="1" u="sng" dirty="0" err="1">
                <a:solidFill>
                  <a:srgbClr val="DAA521"/>
                </a:solidFill>
              </a:rPr>
              <a:t>schützen</a:t>
            </a:r>
            <a:r>
              <a:rPr kumimoji="0" lang="fr-FR" sz="2400" b="1" i="0" u="sng" strike="noStrike" kern="1200" cap="none" spc="0" normalizeH="0" baseline="0" noProof="0" dirty="0">
                <a:ln>
                  <a:noFill/>
                </a:ln>
                <a:solidFill>
                  <a:srgbClr val="DAA521"/>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62598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16"/>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20"/>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21"/>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500"/>
                                        <p:tgtEl>
                                          <p:spTgt spid="1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fade">
                                      <p:cBhvr>
                                        <p:cTn id="100" dur="500"/>
                                        <p:tgtEl>
                                          <p:spTgt spid="28"/>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18"/>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19"/>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0"/>
                                        </p:tgtEl>
                                        <p:attrNameLst>
                                          <p:attrName>style.visibility</p:attrName>
                                        </p:attrNameLst>
                                      </p:cBhvr>
                                      <p:to>
                                        <p:strVal val="visible"/>
                                      </p:to>
                                    </p:set>
                                    <p:animEffect transition="in" filter="fade">
                                      <p:cBhvr>
                                        <p:cTn id="111" dur="500"/>
                                        <p:tgtEl>
                                          <p:spTgt spid="30"/>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31"/>
                                        </p:tgtEl>
                                        <p:attrNameLst>
                                          <p:attrName>style.visibility</p:attrName>
                                        </p:attrNameLst>
                                      </p:cBhvr>
                                      <p:to>
                                        <p:strVal val="visible"/>
                                      </p:to>
                                    </p:set>
                                    <p:animEffect transition="in" filter="fade">
                                      <p:cBhvr>
                                        <p:cTn id="116" dur="500"/>
                                        <p:tgtEl>
                                          <p:spTgt spid="31"/>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fade">
                                      <p:cBhvr>
                                        <p:cTn id="1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0" grpId="0"/>
      <p:bldP spid="11" grpId="0"/>
      <p:bldP spid="11" grpId="1"/>
      <p:bldP spid="16" grpId="0"/>
      <p:bldP spid="16" grpId="1"/>
      <p:bldP spid="14" grpId="0"/>
      <p:bldP spid="14" grpId="1"/>
      <p:bldP spid="18" grpId="0"/>
      <p:bldP spid="18" grpId="1"/>
      <p:bldP spid="19" grpId="0"/>
      <p:bldP spid="19" grpId="1"/>
      <p:bldP spid="21" grpId="0"/>
      <p:bldP spid="21" grpId="1"/>
      <p:bldP spid="31" grpId="0"/>
      <p:bldP spid="12" grpId="0"/>
      <p:bldP spid="12" grpId="1"/>
      <p:bldP spid="15" grpId="0"/>
      <p:bldP spid="15" grpId="1"/>
      <p:bldP spid="17" grpId="0"/>
      <p:bldP spid="17" grpId="1"/>
      <p:bldP spid="22" grpId="0" animBg="1"/>
      <p:bldP spid="24" grpId="0" animBg="1"/>
      <p:bldP spid="25" grpId="0" animBg="1"/>
      <p:bldP spid="26" grpId="0" animBg="1"/>
      <p:bldP spid="28" grpId="0" animBg="1"/>
      <p:bldP spid="29" grpId="0" animBg="1"/>
      <p:bldP spid="32" grpId="0" animBg="1"/>
      <p:bldP spid="33"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F45552-F64E-5344-BB61-2B43714A9308}"/>
              </a:ext>
            </a:extLst>
          </p:cNvPr>
          <p:cNvSpPr txBox="1"/>
          <p:nvPr/>
        </p:nvSpPr>
        <p:spPr>
          <a:xfrm>
            <a:off x="147150" y="1331094"/>
            <a:ext cx="11897700" cy="4693593"/>
          </a:xfrm>
          <a:prstGeom prst="rect">
            <a:avLst/>
          </a:prstGeom>
          <a:noFill/>
        </p:spPr>
        <p:txBody>
          <a:bodyPr wrap="square"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a:t>
            </a:r>
            <a:r>
              <a:rPr kumimoji="0" lang="en-US" sz="23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give information about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where something/someone is moving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(R2, accusative).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a:t>
            </a:r>
            <a:r>
              <a:rPr kumimoji="0" lang="en-US"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tells us something is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moving on top of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something else: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3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stellt</a:t>
            </a:r>
            <a:r>
              <a:rPr kumimoji="0" lang="en-US" sz="23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3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Paket</a:t>
            </a:r>
            <a:r>
              <a:rPr kumimoji="0" lang="en-US" sz="23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de</a:t>
            </a:r>
            <a:r>
              <a:rPr kumimoji="0" lang="en-US" sz="2300" b="1" u="none" strike="noStrike" kern="1200" cap="none" spc="0" normalizeH="0" baseline="0" noProof="0" dirty="0">
                <a:ln>
                  <a:noFill/>
                </a:ln>
                <a:solidFill>
                  <a:srgbClr val="DAA520"/>
                </a:solidFill>
                <a:effectLst/>
                <a:uLnTx/>
                <a:uFillTx/>
                <a:latin typeface="Century Gothic" panose="020F0302020204030204"/>
                <a:ea typeface="+mn-ea"/>
                <a:cs typeface="+mn-cs"/>
              </a:rPr>
              <a:t>n</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Tisch.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US"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tells us something is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moving</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next to/side by side with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something else: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3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stellt</a:t>
            </a:r>
            <a:r>
              <a:rPr kumimoji="0" lang="en-US" sz="23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3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Blumen</a:t>
            </a:r>
            <a:r>
              <a:rPr kumimoji="0" lang="en-US" sz="23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a:t>
            </a:r>
            <a:r>
              <a:rPr kumimoji="0" lang="en-US" sz="2300" b="1" u="none" strike="noStrike" kern="1200" cap="none" spc="0" normalizeH="0" baseline="0" noProof="0" dirty="0" err="1">
                <a:ln>
                  <a:noFill/>
                </a:ln>
                <a:solidFill>
                  <a:srgbClr val="DAA520"/>
                </a:solidFill>
                <a:effectLst/>
                <a:uLnTx/>
                <a:uFillTx/>
                <a:latin typeface="Century Gothic" panose="020F0302020204030204"/>
                <a:ea typeface="+mn-ea"/>
                <a:cs typeface="+mn-cs"/>
              </a:rPr>
              <a:t>s</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 da</a:t>
            </a:r>
            <a:r>
              <a:rPr kumimoji="0" lang="en-US" sz="2300" b="1" u="none" strike="noStrike" kern="1200" cap="none" spc="0" normalizeH="0" baseline="0" noProof="0" dirty="0">
                <a:ln>
                  <a:noFill/>
                </a:ln>
                <a:solidFill>
                  <a:srgbClr val="DAA520"/>
                </a:solidFill>
                <a:effectLst/>
                <a:uLnTx/>
                <a:uFillTx/>
                <a:latin typeface="Century Gothic" panose="020F0302020204030204"/>
                <a:ea typeface="+mn-ea"/>
                <a:cs typeface="+mn-cs"/>
              </a:rPr>
              <a:t>s</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Fenster.</a:t>
            </a:r>
            <a:endParaRPr kumimoji="0" lang="en-US" sz="23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endPar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kumimoji="0" lang="en-US" sz="2300" b="0" u="none" strike="noStrike" kern="1200" cap="none" spc="0" normalizeH="0" baseline="0" noProof="0" dirty="0">
                <a:ln>
                  <a:noFill/>
                </a:ln>
                <a:solidFill>
                  <a:srgbClr val="4472C4">
                    <a:lumMod val="50000"/>
                  </a:srgbClr>
                </a:solidFill>
                <a:effectLst/>
                <a:uLnTx/>
                <a:uFillTx/>
                <a:latin typeface="Century Gothic" panose="020F0302020204030204"/>
              </a:rPr>
              <a:t>Use </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rPr>
              <a:t>auf</a:t>
            </a:r>
            <a:r>
              <a:rPr lang="en-US" sz="2300" dirty="0">
                <a:solidFill>
                  <a:srgbClr val="4472C4">
                    <a:lumMod val="50000"/>
                  </a:srgbClr>
                </a:solidFill>
                <a:latin typeface="Century Gothic" panose="020F0302020204030204"/>
              </a:rPr>
              <a:t>/</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rPr>
              <a:t>an + Row 2 article </a:t>
            </a:r>
            <a:r>
              <a:rPr kumimoji="0" lang="en-US" sz="2300" b="0" u="none" strike="noStrike" kern="1200" cap="none" spc="0" normalizeH="0" baseline="0" noProof="0" dirty="0">
                <a:ln>
                  <a:noFill/>
                </a:ln>
                <a:solidFill>
                  <a:srgbClr val="4472C4">
                    <a:lumMod val="50000"/>
                  </a:srgbClr>
                </a:solidFill>
                <a:effectLst/>
                <a:uLnTx/>
                <a:uFillTx/>
                <a:latin typeface="Century Gothic" panose="020F0302020204030204"/>
              </a:rPr>
              <a:t>with </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rPr>
              <a:t>verbs of movement</a:t>
            </a:r>
            <a:r>
              <a:rPr kumimoji="0" lang="en-US" sz="2300" b="0" u="none" strike="noStrike" kern="1200" cap="none" spc="0" normalizeH="0" baseline="0" noProof="0" dirty="0">
                <a:ln>
                  <a:noFill/>
                </a:ln>
                <a:solidFill>
                  <a:srgbClr val="4472C4">
                    <a:lumMod val="50000"/>
                  </a:srgbClr>
                </a:solidFill>
                <a:effectLst/>
                <a:uLnTx/>
                <a:uFillTx/>
                <a:latin typeface="Century Gothic" panose="020F0302020204030204"/>
              </a:rPr>
              <a:t> like </a:t>
            </a:r>
            <a:r>
              <a:rPr lang="en-US" sz="2300" b="1" dirty="0" err="1">
                <a:solidFill>
                  <a:srgbClr val="4472C4">
                    <a:lumMod val="50000"/>
                  </a:srgbClr>
                </a:solidFill>
              </a:rPr>
              <a:t>gehen</a:t>
            </a:r>
            <a:r>
              <a:rPr lang="en-US" sz="2300" b="1" dirty="0">
                <a:solidFill>
                  <a:srgbClr val="4472C4">
                    <a:lumMod val="50000"/>
                  </a:srgbClr>
                </a:solidFill>
              </a:rPr>
              <a:t>, </a:t>
            </a:r>
            <a:r>
              <a:rPr lang="en-US" sz="2300" b="1" dirty="0" err="1">
                <a:solidFill>
                  <a:srgbClr val="4472C4">
                    <a:lumMod val="50000"/>
                  </a:srgbClr>
                </a:solidFill>
              </a:rPr>
              <a:t>tragen</a:t>
            </a:r>
            <a:r>
              <a:rPr lang="en-US" sz="2300" b="1" dirty="0">
                <a:solidFill>
                  <a:srgbClr val="4472C4">
                    <a:lumMod val="50000"/>
                  </a:srgbClr>
                </a:solidFill>
              </a:rPr>
              <a:t>, </a:t>
            </a:r>
            <a:r>
              <a:rPr lang="en-US" sz="2300" b="1" dirty="0" err="1">
                <a:solidFill>
                  <a:srgbClr val="4472C4">
                    <a:lumMod val="50000"/>
                  </a:srgbClr>
                </a:solidFill>
              </a:rPr>
              <a:t>stellen</a:t>
            </a:r>
            <a:r>
              <a:rPr kumimoji="0" lang="en-US" sz="2300" b="0" u="none" strike="noStrike" kern="1200" cap="none" spc="0" normalizeH="0" baseline="0" noProof="0" dirty="0">
                <a:ln>
                  <a:noFill/>
                </a:ln>
                <a:solidFill>
                  <a:srgbClr val="4472C4">
                    <a:lumMod val="50000"/>
                  </a:srgbClr>
                </a:solidFill>
                <a:effectLst/>
                <a:uLnTx/>
                <a:uFillTx/>
                <a:latin typeface="Century Gothic" panose="020F0302020204030204"/>
              </a:rPr>
              <a:t>, </a:t>
            </a:r>
            <a:r>
              <a:rPr lang="en-US" sz="2300" b="1" dirty="0">
                <a:solidFill>
                  <a:srgbClr val="4472C4">
                    <a:lumMod val="50000"/>
                  </a:srgbClr>
                </a:solidFill>
                <a:latin typeface="Century Gothic" panose="020F0302020204030204"/>
              </a:rPr>
              <a:t>le</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rPr>
              <a:t>gen, </a:t>
            </a:r>
            <a:r>
              <a:rPr lang="en-US" sz="2300" b="1" noProof="0" dirty="0" err="1">
                <a:solidFill>
                  <a:srgbClr val="4472C4">
                    <a:lumMod val="50000"/>
                  </a:srgbClr>
                </a:solidFill>
                <a:latin typeface="Century Gothic" panose="020F0302020204030204"/>
              </a:rPr>
              <a:t>se</a:t>
            </a:r>
            <a:r>
              <a:rPr kumimoji="0" lang="en-US" sz="2300" b="1" u="none" strike="noStrike" kern="1200" cap="none" spc="0" normalizeH="0" baseline="0" noProof="0" dirty="0" err="1">
                <a:ln>
                  <a:noFill/>
                </a:ln>
                <a:solidFill>
                  <a:srgbClr val="4472C4">
                    <a:lumMod val="50000"/>
                  </a:srgbClr>
                </a:solidFill>
                <a:effectLst/>
                <a:uLnTx/>
                <a:uFillTx/>
                <a:latin typeface="Century Gothic" panose="020F0302020204030204"/>
              </a:rPr>
              <a:t>tzen</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2300" b="1"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300" b="1" u="none" strike="noStrike" kern="1200" cap="none" spc="0" normalizeH="0" baseline="0" noProof="0" dirty="0" err="1">
                <a:ln>
                  <a:noFill/>
                </a:ln>
                <a:solidFill>
                  <a:srgbClr val="4472C4">
                    <a:lumMod val="50000"/>
                  </a:srgbClr>
                </a:solidFill>
                <a:effectLst/>
                <a:uLnTx/>
                <a:uFillTx/>
                <a:latin typeface="Century Gothic" panose="020F0302020204030204"/>
              </a:rPr>
              <a:t>hängen</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rPr>
              <a:t> </a:t>
            </a:r>
            <a:r>
              <a:rPr lang="en-US" sz="2300" dirty="0">
                <a:solidFill>
                  <a:srgbClr val="4472C4">
                    <a:lumMod val="50000"/>
                  </a:srgbClr>
                </a:solidFill>
                <a:latin typeface="Century Gothic" panose="020F0302020204030204"/>
              </a:rPr>
              <a:t>and </a:t>
            </a:r>
            <a:r>
              <a:rPr lang="en-US" sz="2300" b="1" dirty="0" err="1">
                <a:solidFill>
                  <a:srgbClr val="4472C4">
                    <a:lumMod val="50000"/>
                  </a:srgbClr>
                </a:solidFill>
                <a:latin typeface="Century Gothic" panose="020F0302020204030204"/>
              </a:rPr>
              <a:t>kommen</a:t>
            </a:r>
            <a:r>
              <a:rPr kumimoji="0" lang="en-US" sz="2300" b="0" u="none" strike="noStrike" kern="1200" cap="none" spc="0" normalizeH="0" baseline="0" noProof="0" dirty="0">
                <a:ln>
                  <a:noFill/>
                </a:ln>
                <a:solidFill>
                  <a:srgbClr val="4472C4">
                    <a:lumMod val="50000"/>
                  </a:srgbClr>
                </a:solidFill>
                <a:effectLst/>
                <a:uLnTx/>
                <a:uFillTx/>
                <a:latin typeface="Century Gothic" panose="020F0302020204030204"/>
              </a:rPr>
              <a:t>.</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234940" cy="707849"/>
          </a:xfrm>
        </p:spPr>
        <p:txBody>
          <a:bodyPr>
            <a:normAutofit/>
          </a:bodyPr>
          <a:lstStyle/>
          <a:p>
            <a:r>
              <a:rPr lang="en-GB" sz="3600" b="1" dirty="0" err="1">
                <a:solidFill>
                  <a:schemeClr val="bg1"/>
                </a:solidFill>
              </a:rPr>
              <a:t>Wohin</a:t>
            </a:r>
            <a:r>
              <a:rPr lang="en-GB" sz="3600" b="1" dirty="0">
                <a:solidFill>
                  <a:schemeClr val="bg1"/>
                </a:solidFill>
              </a:rPr>
              <a:t>? Auf </a:t>
            </a:r>
            <a:r>
              <a:rPr lang="en-GB" sz="3600" b="1" dirty="0" err="1">
                <a:solidFill>
                  <a:schemeClr val="bg1"/>
                </a:solidFill>
              </a:rPr>
              <a:t>oder</a:t>
            </a:r>
            <a:r>
              <a:rPr lang="en-GB" sz="3600" b="1" dirty="0">
                <a:solidFill>
                  <a:schemeClr val="bg1"/>
                </a:solidFill>
              </a:rPr>
              <a:t> an?</a:t>
            </a:r>
          </a:p>
        </p:txBody>
      </p:sp>
      <p:pic>
        <p:nvPicPr>
          <p:cNvPr id="5122" name="Picture 2" descr="Man, Stone, Work, Carrying, Lifting, Slab, Masonry">
            <a:extLst>
              <a:ext uri="{FF2B5EF4-FFF2-40B4-BE49-F238E27FC236}">
                <a16:creationId xmlns:a16="http://schemas.microsoft.com/office/drawing/2014/main" id="{6F9025DF-243A-4DEB-82DA-63A95DB324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5751" y="2064083"/>
            <a:ext cx="1341390" cy="14996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able, Patio, Mosaic, Home, Furniture, House, Summer">
            <a:extLst>
              <a:ext uri="{FF2B5EF4-FFF2-40B4-BE49-F238E27FC236}">
                <a16:creationId xmlns:a16="http://schemas.microsoft.com/office/drawing/2014/main" id="{45CEC9BD-D33B-44E1-88EA-9A7A379D64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33533" y="2813928"/>
            <a:ext cx="1009090" cy="677922"/>
          </a:xfrm>
          <a:prstGeom prst="rect">
            <a:avLst/>
          </a:prstGeom>
          <a:noFill/>
          <a:extLst>
            <a:ext uri="{909E8E84-426E-40DD-AFC4-6F175D3DCCD1}">
              <a14:hiddenFill xmlns:a14="http://schemas.microsoft.com/office/drawing/2010/main">
                <a:solidFill>
                  <a:srgbClr val="FFFFFF"/>
                </a:solidFill>
              </a14:hiddenFill>
            </a:ext>
          </a:extLst>
        </p:spPr>
      </p:pic>
      <p:sp>
        <p:nvSpPr>
          <p:cNvPr id="7" name="Arrow: Curved Down 6">
            <a:extLst>
              <a:ext uri="{FF2B5EF4-FFF2-40B4-BE49-F238E27FC236}">
                <a16:creationId xmlns:a16="http://schemas.microsoft.com/office/drawing/2014/main" id="{B06876BF-2291-4D8E-B0BA-6E828BC48A9B}"/>
              </a:ext>
            </a:extLst>
          </p:cNvPr>
          <p:cNvSpPr/>
          <p:nvPr/>
        </p:nvSpPr>
        <p:spPr>
          <a:xfrm rot="19735204" flipH="1">
            <a:off x="9400599" y="2336810"/>
            <a:ext cx="1165204" cy="39051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18" name="Group 17">
            <a:extLst>
              <a:ext uri="{FF2B5EF4-FFF2-40B4-BE49-F238E27FC236}">
                <a16:creationId xmlns:a16="http://schemas.microsoft.com/office/drawing/2014/main" id="{F58EC101-2FCB-4632-B761-F7984C2D762E}"/>
              </a:ext>
            </a:extLst>
          </p:cNvPr>
          <p:cNvGrpSpPr/>
          <p:nvPr/>
        </p:nvGrpSpPr>
        <p:grpSpPr>
          <a:xfrm>
            <a:off x="9362734" y="4067951"/>
            <a:ext cx="2448660" cy="1144062"/>
            <a:chOff x="9362734" y="4067951"/>
            <a:chExt cx="2448660" cy="1144062"/>
          </a:xfrm>
        </p:grpSpPr>
        <p:grpSp>
          <p:nvGrpSpPr>
            <p:cNvPr id="12" name="Group 11">
              <a:extLst>
                <a:ext uri="{FF2B5EF4-FFF2-40B4-BE49-F238E27FC236}">
                  <a16:creationId xmlns:a16="http://schemas.microsoft.com/office/drawing/2014/main" id="{8DAC3FCA-FC8A-44E2-95F2-0576D3B1C98C}"/>
                </a:ext>
              </a:extLst>
            </p:cNvPr>
            <p:cNvGrpSpPr/>
            <p:nvPr/>
          </p:nvGrpSpPr>
          <p:grpSpPr>
            <a:xfrm>
              <a:off x="9362734" y="4067951"/>
              <a:ext cx="2448660" cy="1144062"/>
              <a:chOff x="9362734" y="4067951"/>
              <a:chExt cx="2448660" cy="1144062"/>
            </a:xfrm>
          </p:grpSpPr>
          <p:pic>
            <p:nvPicPr>
              <p:cNvPr id="5124" name="Picture 4" descr="Window, Curtains, Inside, Home, Blinds, Drapes">
                <a:extLst>
                  <a:ext uri="{FF2B5EF4-FFF2-40B4-BE49-F238E27FC236}">
                    <a16:creationId xmlns:a16="http://schemas.microsoft.com/office/drawing/2014/main" id="{859DC64F-2FFD-4395-9F20-780FE695BC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11765" y="4067951"/>
                <a:ext cx="1099629" cy="97865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37226DEA-3E9F-4ACD-A293-02454C161760}"/>
                  </a:ext>
                </a:extLst>
              </p:cNvPr>
              <p:cNvGrpSpPr/>
              <p:nvPr/>
            </p:nvGrpSpPr>
            <p:grpSpPr>
              <a:xfrm rot="303173">
                <a:off x="9362734" y="4332376"/>
                <a:ext cx="949216" cy="879637"/>
                <a:chOff x="9362399" y="4180268"/>
                <a:chExt cx="949216" cy="879637"/>
              </a:xfrm>
            </p:grpSpPr>
            <p:pic>
              <p:nvPicPr>
                <p:cNvPr id="5128" name="Picture 8" descr="Hand, Give, Palm, Fingers, Anatomy, Open">
                  <a:extLst>
                    <a:ext uri="{FF2B5EF4-FFF2-40B4-BE49-F238E27FC236}">
                      <a16:creationId xmlns:a16="http://schemas.microsoft.com/office/drawing/2014/main" id="{0A8B4C62-927F-4F68-8EDB-86C2845EC5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62399" y="4585297"/>
                  <a:ext cx="949216" cy="47460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Vase, Roses, Flowers, Jar">
                  <a:extLst>
                    <a:ext uri="{FF2B5EF4-FFF2-40B4-BE49-F238E27FC236}">
                      <a16:creationId xmlns:a16="http://schemas.microsoft.com/office/drawing/2014/main" id="{DCCD2E52-745D-400C-B4A9-91BC240826E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1023" y="4180268"/>
                  <a:ext cx="371967" cy="66621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7" name="Arrow: Right 16">
              <a:extLst>
                <a:ext uri="{FF2B5EF4-FFF2-40B4-BE49-F238E27FC236}">
                  <a16:creationId xmlns:a16="http://schemas.microsoft.com/office/drawing/2014/main" id="{91DBFEC8-24EB-4BE5-A1B6-2DBC98956979}"/>
                </a:ext>
              </a:extLst>
            </p:cNvPr>
            <p:cNvSpPr/>
            <p:nvPr/>
          </p:nvSpPr>
          <p:spPr>
            <a:xfrm>
              <a:off x="10008807" y="4679259"/>
              <a:ext cx="902255" cy="21285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Rounded Rectangle 11">
            <a:extLst>
              <a:ext uri="{FF2B5EF4-FFF2-40B4-BE49-F238E27FC236}">
                <a16:creationId xmlns:a16="http://schemas.microsoft.com/office/drawing/2014/main" id="{0C54016D-CDF8-4BFF-AB0E-F479B0AB70F0}"/>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38" name="Oval Callout 27">
            <a:extLst>
              <a:ext uri="{FF2B5EF4-FFF2-40B4-BE49-F238E27FC236}">
                <a16:creationId xmlns:a16="http://schemas.microsoft.com/office/drawing/2014/main" id="{DF96E9F7-E53E-45A3-BF2F-DD96D2F0B3E4}"/>
              </a:ext>
            </a:extLst>
          </p:cNvPr>
          <p:cNvSpPr/>
          <p:nvPr/>
        </p:nvSpPr>
        <p:spPr>
          <a:xfrm>
            <a:off x="4721470" y="1751737"/>
            <a:ext cx="4723017" cy="583728"/>
          </a:xfrm>
          <a:prstGeom prst="wedgeEllipseCallout">
            <a:avLst>
              <a:gd name="adj1" fmla="val 47712"/>
              <a:gd name="adj2" fmla="val 89409"/>
            </a:avLst>
          </a:prstGeom>
          <a:solidFill>
            <a:schemeClr val="accent5">
              <a:lumMod val="50000"/>
            </a:schemeClr>
          </a:solidFill>
          <a:ln>
            <a:solidFill>
              <a:srgbClr val="DAA520"/>
            </a:solid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i="1" dirty="0">
                <a:solidFill>
                  <a:schemeClr val="bg1"/>
                </a:solidFill>
                <a:latin typeface="Century Gothic" panose="020B0502020202020204" pitchFamily="34" charset="0"/>
              </a:rPr>
              <a:t>auf </a:t>
            </a:r>
            <a:r>
              <a:rPr lang="en-GB" sz="2000" dirty="0">
                <a:solidFill>
                  <a:schemeClr val="bg1"/>
                </a:solidFill>
                <a:latin typeface="Century Gothic" panose="020B0502020202020204" pitchFamily="34" charset="0"/>
              </a:rPr>
              <a:t>+ horizontal surface </a:t>
            </a:r>
          </a:p>
        </p:txBody>
      </p:sp>
      <p:sp>
        <p:nvSpPr>
          <p:cNvPr id="39" name="Oval Callout 27">
            <a:extLst>
              <a:ext uri="{FF2B5EF4-FFF2-40B4-BE49-F238E27FC236}">
                <a16:creationId xmlns:a16="http://schemas.microsoft.com/office/drawing/2014/main" id="{A9A51264-41B0-474F-992B-D030203A18EE}"/>
              </a:ext>
            </a:extLst>
          </p:cNvPr>
          <p:cNvSpPr/>
          <p:nvPr/>
        </p:nvSpPr>
        <p:spPr>
          <a:xfrm>
            <a:off x="6387112" y="4188017"/>
            <a:ext cx="2648455" cy="1015443"/>
          </a:xfrm>
          <a:prstGeom prst="wedgeEllipseCallout">
            <a:avLst>
              <a:gd name="adj1" fmla="val 61439"/>
              <a:gd name="adj2" fmla="val 15017"/>
            </a:avLst>
          </a:prstGeom>
          <a:solidFill>
            <a:schemeClr val="accent5">
              <a:lumMod val="50000"/>
            </a:schemeClr>
          </a:solidFill>
          <a:ln>
            <a:solidFill>
              <a:srgbClr val="DAA520"/>
            </a:solid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i="1" dirty="0">
                <a:solidFill>
                  <a:schemeClr val="bg1"/>
                </a:solidFill>
                <a:latin typeface="Century Gothic" panose="020B0502020202020204" pitchFamily="34" charset="0"/>
              </a:rPr>
              <a:t>an </a:t>
            </a:r>
            <a:r>
              <a:rPr lang="en-GB" sz="2000" dirty="0">
                <a:solidFill>
                  <a:schemeClr val="bg1"/>
                </a:solidFill>
                <a:latin typeface="Century Gothic" panose="020B0502020202020204" pitchFamily="34" charset="0"/>
              </a:rPr>
              <a:t>+ vertical surface </a:t>
            </a:r>
          </a:p>
        </p:txBody>
      </p:sp>
    </p:spTree>
    <p:extLst>
      <p:ext uri="{BB962C8B-B14F-4D97-AF65-F5344CB8AC3E}">
        <p14:creationId xmlns:p14="http://schemas.microsoft.com/office/powerpoint/2010/main" val="15428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8" grpId="0" animBg="1"/>
      <p:bldP spid="39"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50000"/>
          </a:lnSpc>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325BCA1B-FA52-2648-9112-12C81E3F454B}"/>
    </a:ext>
  </a:extLst>
</a:theme>
</file>

<file path=ppt/theme/theme3.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Template>
  <TotalTime>4991</TotalTime>
  <Words>12034</Words>
  <Application>Microsoft Office PowerPoint</Application>
  <PresentationFormat>Widescreen</PresentationFormat>
  <Paragraphs>1164</Paragraphs>
  <Slides>49</Slides>
  <Notes>49</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49</vt:i4>
      </vt:variant>
    </vt:vector>
  </HeadingPairs>
  <TitlesOfParts>
    <vt:vector size="66" baseType="lpstr">
      <vt:lpstr>Arial</vt:lpstr>
      <vt:lpstr>Arial</vt:lpstr>
      <vt:lpstr>Bodoni MT Condensed</vt:lpstr>
      <vt:lpstr>Calibri</vt:lpstr>
      <vt:lpstr>Century Gothic</vt:lpstr>
      <vt:lpstr>Courier New</vt:lpstr>
      <vt:lpstr>Ink Free</vt:lpstr>
      <vt:lpstr>Lucida Handwriting</vt:lpstr>
      <vt:lpstr>Times New Roman</vt:lpstr>
      <vt:lpstr>Tw Cen MT</vt:lpstr>
      <vt:lpstr>Wingdings</vt:lpstr>
      <vt:lpstr>1_Office Theme</vt:lpstr>
      <vt:lpstr>4_Office Theme</vt:lpstr>
      <vt:lpstr>9_Office Theme</vt:lpstr>
      <vt:lpstr>2_Office Theme</vt:lpstr>
      <vt:lpstr>3_Office Theme</vt:lpstr>
      <vt:lpstr>5_Office Theme</vt:lpstr>
      <vt:lpstr>Understanding a non-fiction text </vt:lpstr>
      <vt:lpstr>ch</vt:lpstr>
      <vt:lpstr>ch</vt:lpstr>
      <vt:lpstr>Mutti</vt:lpstr>
      <vt:lpstr>Katrin packt ihre Arbeitstasche</vt:lpstr>
      <vt:lpstr>Vokabeln</vt:lpstr>
      <vt:lpstr>Vokabeln</vt:lpstr>
      <vt:lpstr>Katrins Arbeit</vt:lpstr>
      <vt:lpstr>Wohin? Auf oder an?</vt:lpstr>
      <vt:lpstr>Katrin hat ein neues Büro!</vt:lpstr>
      <vt:lpstr>Katrin hat ein neues Büro!</vt:lpstr>
      <vt:lpstr>Wo? Auf oder an?</vt:lpstr>
      <vt:lpstr>Mein neues Büro</vt:lpstr>
      <vt:lpstr>Einen Text verstehen (1)</vt:lpstr>
      <vt:lpstr>Einen Text verstehen (2)</vt:lpstr>
      <vt:lpstr>Zeitungsartikel</vt:lpstr>
      <vt:lpstr>Zeitungsartikel 1</vt:lpstr>
      <vt:lpstr>Wötter finden</vt:lpstr>
      <vt:lpstr>Wer macht was?</vt:lpstr>
      <vt:lpstr>Rollenkarten</vt:lpstr>
      <vt:lpstr>Antworten (A)</vt:lpstr>
      <vt:lpstr>Antworten (B)</vt:lpstr>
      <vt:lpstr>Understanding a non-fiction text </vt:lpstr>
      <vt:lpstr>Phonetik</vt:lpstr>
      <vt:lpstr>English  German  English </vt:lpstr>
      <vt:lpstr>ANTWORTEN</vt:lpstr>
      <vt:lpstr>Präpositionen ‘laut’ und ‘gegen’</vt:lpstr>
      <vt:lpstr>Wer sagt was? (1/2)</vt:lpstr>
      <vt:lpstr>Antworten (1/2)</vt:lpstr>
      <vt:lpstr>Wer sagt was? (2/2)</vt:lpstr>
      <vt:lpstr>Wer sagt was? (2/2)</vt:lpstr>
      <vt:lpstr>Was steht in den Headlines?</vt:lpstr>
      <vt:lpstr>Was steht in den Headlines?</vt:lpstr>
      <vt:lpstr>Was steht in den Headlines?</vt:lpstr>
      <vt:lpstr>Was steht in den Headlines?</vt:lpstr>
      <vt:lpstr>Was steht in den Headlines?</vt:lpstr>
      <vt:lpstr>Was steht in den Headlines?</vt:lpstr>
      <vt:lpstr>Was steht in den Headlines?</vt:lpstr>
      <vt:lpstr>Was steht in den Headlines?</vt:lpstr>
      <vt:lpstr>Wörter in neuen Kontexten</vt:lpstr>
      <vt:lpstr>Möglich oder unmöglich?</vt:lpstr>
      <vt:lpstr>Zeitungsartikel 2</vt:lpstr>
      <vt:lpstr>Gleich oder anders?</vt:lpstr>
      <vt:lpstr>Zeitungsartikel 3</vt:lpstr>
      <vt:lpstr>Für oder gegen?</vt:lpstr>
      <vt:lpstr>Deine Meinung</vt:lpstr>
      <vt:lpstr>Lustige deutsche Gesetzte</vt:lpstr>
      <vt:lpstr>Hausaufgaben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Stephen Owen</cp:lastModifiedBy>
  <cp:revision>423</cp:revision>
  <dcterms:created xsi:type="dcterms:W3CDTF">2020-10-26T11:09:24Z</dcterms:created>
  <dcterms:modified xsi:type="dcterms:W3CDTF">2021-07-21T11:09:31Z</dcterms:modified>
</cp:coreProperties>
</file>