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46" r:id="rId2"/>
  </p:sldMasterIdLst>
  <p:notesMasterIdLst>
    <p:notesMasterId r:id="rId17"/>
  </p:notesMasterIdLst>
  <p:sldIdLst>
    <p:sldId id="411" r:id="rId3"/>
    <p:sldId id="412" r:id="rId4"/>
    <p:sldId id="413" r:id="rId5"/>
    <p:sldId id="414" r:id="rId6"/>
    <p:sldId id="415" r:id="rId7"/>
    <p:sldId id="416" r:id="rId8"/>
    <p:sldId id="417" r:id="rId9"/>
    <p:sldId id="418" r:id="rId10"/>
    <p:sldId id="419" r:id="rId11"/>
    <p:sldId id="420" r:id="rId12"/>
    <p:sldId id="421" r:id="rId13"/>
    <p:sldId id="422" r:id="rId14"/>
    <p:sldId id="423" r:id="rId15"/>
    <p:sldId id="42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5" clrIdx="0">
    <p:extLst>
      <p:ext uri="{19B8F6BF-5375-455C-9EA6-DF929625EA0E}">
        <p15:presenceInfo xmlns:p15="http://schemas.microsoft.com/office/powerpoint/2012/main" userId="Natalie Finlayson" providerId="None"/>
      </p:ext>
    </p:extLst>
  </p:cmAuthor>
  <p:cmAuthor id="2" name="falafalie@gmail.com" initials="f" lastIdx="1" clrIdx="1">
    <p:extLst>
      <p:ext uri="{19B8F6BF-5375-455C-9EA6-DF929625EA0E}">
        <p15:presenceInfo xmlns:p15="http://schemas.microsoft.com/office/powerpoint/2012/main" userId="1dbfc56e662127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C1F7"/>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E4BA24-8880-421E-B1ED-4FA171899BEE}" v="3" dt="2020-05-14T09:15:53.8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68975" autoAdjust="0"/>
  </p:normalViewPr>
  <p:slideViewPr>
    <p:cSldViewPr snapToGrid="0">
      <p:cViewPr varScale="1">
        <p:scale>
          <a:sx n="76" d="100"/>
          <a:sy n="76" d="100"/>
        </p:scale>
        <p:origin x="194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2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lafalie@gmail.com" userId="1dbfc56e662127cb" providerId="LiveId" clId="{70E4BA24-8880-421E-B1ED-4FA171899BEE}"/>
    <pc:docChg chg="addSld delSld modSld">
      <pc:chgData name="falafalie@gmail.com" userId="1dbfc56e662127cb" providerId="LiveId" clId="{70E4BA24-8880-421E-B1ED-4FA171899BEE}" dt="2020-05-14T09:15:53.811" v="4"/>
      <pc:docMkLst>
        <pc:docMk/>
      </pc:docMkLst>
      <pc:sldChg chg="add del">
        <pc:chgData name="falafalie@gmail.com" userId="1dbfc56e662127cb" providerId="LiveId" clId="{70E4BA24-8880-421E-B1ED-4FA171899BEE}" dt="2020-05-14T09:15:53.811" v="4"/>
        <pc:sldMkLst>
          <pc:docMk/>
          <pc:sldMk cId="2411316681" sldId="402"/>
        </pc:sldMkLst>
      </pc:sldChg>
      <pc:sldChg chg="add del">
        <pc:chgData name="falafalie@gmail.com" userId="1dbfc56e662127cb" providerId="LiveId" clId="{70E4BA24-8880-421E-B1ED-4FA171899BEE}" dt="2020-05-14T09:15:53.811" v="4"/>
        <pc:sldMkLst>
          <pc:docMk/>
          <pc:sldMk cId="3619674119" sldId="4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54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6/8.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0" baseline="0" dirty="0"/>
              <a:t>3] Katze [hat] viele Gewschister aber Fisch [ist] Einzelkind. </a:t>
            </a:r>
          </a:p>
          <a:p>
            <a:r>
              <a:rPr lang="de-DE" b="0" baseline="0" dirty="0"/>
              <a:t>4] - Katze, sagt Fisch. Ich [bin] </a:t>
            </a:r>
            <a:r>
              <a:rPr lang="de-DE" b="0" baseline="0" dirty="0" smtClean="0"/>
              <a:t>ein Wassertier, </a:t>
            </a:r>
            <a:r>
              <a:rPr lang="de-DE" b="0" baseline="0" dirty="0"/>
              <a:t>und ich kann </a:t>
            </a:r>
            <a:r>
              <a:rPr lang="de-DE" b="0" baseline="0" dirty="0" smtClean="0"/>
              <a:t>sehr gut </a:t>
            </a:r>
            <a:r>
              <a:rPr lang="de-DE" b="0" baseline="0" dirty="0"/>
              <a:t>schwimmen, aber du [hast] Angst vor Wasser. </a:t>
            </a:r>
          </a:p>
          <a:p>
            <a:r>
              <a:rPr lang="de-DE" b="0" baseline="0" dirty="0"/>
              <a:t>5] - Fisch, sagt Katze. Ich [habe] einen Freund aber du [bist] oft alleine. </a:t>
            </a:r>
          </a:p>
          <a:p>
            <a:r>
              <a:rPr lang="de-DE" b="1" baseline="0" dirty="0"/>
              <a:t>6] - Wir [haben] aber etwas gemeinsam. - Wie [sind] Fußball-Fans! </a:t>
            </a:r>
          </a:p>
          <a:p>
            <a:r>
              <a:rPr lang="de-DE" b="0" baseline="0" dirty="0"/>
              <a:t>7] - </a:t>
            </a:r>
            <a:r>
              <a:rPr lang="de-DE" b="0" baseline="0" dirty="0" smtClean="0"/>
              <a:t>Fisch und Katze </a:t>
            </a:r>
            <a:r>
              <a:rPr lang="de-DE" b="0" baseline="0" dirty="0"/>
              <a:t>[sind] so komisch, sagt Maus. - [Haben] sie einen Vogel?!!! </a:t>
            </a:r>
          </a:p>
          <a:p>
            <a:r>
              <a:rPr lang="de-DE" b="0" baseline="0" dirty="0"/>
              <a:t>8] - Vielleicht [sind] wir verrückt, sagt Fisch. Aber wir [haben] einander.</a:t>
            </a:r>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2272932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7/8.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0" baseline="0" dirty="0"/>
              <a:t>3] Katze [hat] viele Gewschister aber Fisch [ist] Einzelkind. </a:t>
            </a:r>
          </a:p>
          <a:p>
            <a:r>
              <a:rPr lang="de-DE" b="0" baseline="0" dirty="0"/>
              <a:t>4] - Katze, sagt Fisch. Ich [bin] ein Schwimmer, und ich kann </a:t>
            </a:r>
            <a:r>
              <a:rPr lang="de-DE" b="0" baseline="0" dirty="0" smtClean="0"/>
              <a:t>sehr gut </a:t>
            </a:r>
            <a:r>
              <a:rPr lang="de-DE" b="0" baseline="0" dirty="0"/>
              <a:t>schwimmen, aber du [hast] Angst vor Wasser. </a:t>
            </a:r>
          </a:p>
          <a:p>
            <a:r>
              <a:rPr lang="de-DE" b="0" baseline="0" dirty="0"/>
              <a:t>5] - Fisch, sagt Katze. Ich [habe] einen Freund aber du [bist] oft alleine. </a:t>
            </a:r>
          </a:p>
          <a:p>
            <a:r>
              <a:rPr lang="de-DE" b="0" baseline="0" dirty="0"/>
              <a:t>6] - Wir [haben] aber etwas gemeinsam. - Wie [sind] Fußball-Fans! </a:t>
            </a:r>
          </a:p>
          <a:p>
            <a:r>
              <a:rPr lang="de-DE" b="1" baseline="0" dirty="0"/>
              <a:t>7] - </a:t>
            </a:r>
            <a:r>
              <a:rPr lang="de-DE" b="1" baseline="0" dirty="0" smtClean="0"/>
              <a:t>Fisch und Katze </a:t>
            </a:r>
            <a:r>
              <a:rPr lang="de-DE" b="1" baseline="0" dirty="0"/>
              <a:t>[sind] so komisch, sagt Maus. - [Haben] sie einen Vogel?!!! </a:t>
            </a:r>
          </a:p>
          <a:p>
            <a:r>
              <a:rPr lang="de-DE" b="0" baseline="0" dirty="0"/>
              <a:t>8] - Vielleicht [sind] wir verrückt, </a:t>
            </a:r>
            <a:r>
              <a:rPr lang="de-DE" b="0" baseline="0" dirty="0" smtClean="0"/>
              <a:t>sagt </a:t>
            </a:r>
            <a:r>
              <a:rPr lang="de-DE" b="0" baseline="0" dirty="0"/>
              <a:t>Fisch. Aber wir [haben] einander</a:t>
            </a:r>
            <a:r>
              <a:rPr lang="de-DE" b="0" baseline="0" dirty="0" smtClean="0"/>
              <a:t>.</a:t>
            </a:r>
            <a:br>
              <a:rPr lang="de-DE" b="0" baseline="0" dirty="0" smtClean="0"/>
            </a:br>
            <a:r>
              <a:rPr lang="de-DE" b="0" baseline="0" dirty="0" smtClean="0"/>
              <a:t/>
            </a:r>
            <a:br>
              <a:rPr lang="de-DE" b="0" baseline="0" dirty="0" smtClean="0"/>
            </a:br>
            <a:r>
              <a:rPr lang="de-DE" b="1" baseline="0" dirty="0" smtClean="0"/>
              <a:t>Note: Given that this idiom is new to them, students might find the last gap on this slide tricky, even with the gloss. However, it would be helpful to prompt them to recognise that ‚sie‘ means ‚they‘ and refers back to Fisch und Katze, and also that ‚einen‘ can never follow sein, so it must be a form of ‚HABEN‘ that is needed, here.</a:t>
            </a:r>
            <a:endParaRPr lang="en-GB" b="1"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3789111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8/8.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0" baseline="0" dirty="0"/>
              <a:t>3] Katze [hat] viele Gewschister aber Fisch [ist] Einzelkind. </a:t>
            </a:r>
          </a:p>
          <a:p>
            <a:r>
              <a:rPr lang="de-DE" b="0" baseline="0" dirty="0"/>
              <a:t>4] - Katze, sagt Fisch. Ich [bin] ein Schwimmer, und ich kann </a:t>
            </a:r>
            <a:r>
              <a:rPr lang="de-DE" b="0" baseline="0" dirty="0" smtClean="0"/>
              <a:t>sehr gut </a:t>
            </a:r>
            <a:r>
              <a:rPr lang="de-DE" b="0" baseline="0" dirty="0"/>
              <a:t>schwimmen, aber du [hast] Angst vor Wasser. </a:t>
            </a:r>
          </a:p>
          <a:p>
            <a:r>
              <a:rPr lang="de-DE" b="0" baseline="0" dirty="0"/>
              <a:t>5] - Fisch, sagt Katze. Ich [habe] einen Freund aber du [bist] oft alleine. </a:t>
            </a:r>
          </a:p>
          <a:p>
            <a:r>
              <a:rPr lang="de-DE" b="0" baseline="0" dirty="0"/>
              <a:t>6] - Wir [haben] aber etwas gemeinsam. - Wie [sind] Fußball-Fans! </a:t>
            </a:r>
          </a:p>
          <a:p>
            <a:r>
              <a:rPr lang="de-DE" b="0" baseline="0" dirty="0"/>
              <a:t>7] - </a:t>
            </a:r>
            <a:r>
              <a:rPr lang="de-DE" b="0" baseline="0" dirty="0" smtClean="0"/>
              <a:t>Fisch und Katze </a:t>
            </a:r>
            <a:r>
              <a:rPr lang="de-DE" b="0" baseline="0" dirty="0"/>
              <a:t>[sind] so komisch, sagt Maus. - [Haben] sie einen Vogel?!!! </a:t>
            </a:r>
          </a:p>
          <a:p>
            <a:r>
              <a:rPr lang="de-DE" b="1" baseline="0" dirty="0"/>
              <a:t>8] - Vielleicht [sind] wir verrückt, sagt Fisch. Aber wir [haben] einander.</a:t>
            </a:r>
            <a:endParaRPr lang="en-GB" b="1"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117030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Summary page / ANSWERS</a:t>
            </a:r>
            <a:br>
              <a:rPr lang="en-GB" b="1" baseline="0" dirty="0"/>
            </a:br>
            <a:r>
              <a:rPr lang="en-GB" b="1" baseline="0" dirty="0"/>
              <a:t/>
            </a:r>
            <a:br>
              <a:rPr lang="en-GB" b="1" baseline="0" dirty="0"/>
            </a:br>
            <a:r>
              <a:rPr lang="en-GB" b="1" baseline="0" dirty="0"/>
              <a:t>Teacher elicits full sentences from students to practise sentence level reading aloud.  Answers animated to appear.  Full </a:t>
            </a:r>
            <a:r>
              <a:rPr lang="en-GB" b="1" baseline="0" dirty="0" smtClean="0"/>
              <a:t>audio (individual sentences) </a:t>
            </a:r>
            <a:r>
              <a:rPr lang="en-GB" b="1" baseline="0" dirty="0"/>
              <a:t>on number clicks</a:t>
            </a:r>
            <a:r>
              <a:rPr lang="en-GB" b="1" baseline="0" dirty="0" smtClean="0"/>
              <a:t>.</a:t>
            </a:r>
            <a:br>
              <a:rPr lang="en-GB" b="1" baseline="0" dirty="0" smtClean="0"/>
            </a:br>
            <a:r>
              <a:rPr lang="en-GB" b="1" baseline="0" dirty="0" smtClean="0"/>
              <a:t>Alternatively, there is a full version of the whole story (top right of slide).</a:t>
            </a:r>
            <a:r>
              <a:rPr lang="en-GB" b="1" baseline="0" dirty="0"/>
              <a:t/>
            </a:r>
            <a:br>
              <a:rPr lang="en-GB" b="1" baseline="0" dirty="0"/>
            </a:br>
            <a:endParaRPr lang="en-GB" b="1" baseline="0" dirty="0"/>
          </a:p>
          <a:p>
            <a:r>
              <a:rPr lang="en-GB" b="1" baseline="0" dirty="0"/>
              <a:t>Transcript (full sentences) :</a:t>
            </a:r>
          </a:p>
          <a:p>
            <a:r>
              <a:rPr lang="de-DE" b="0" baseline="0" dirty="0"/>
              <a:t>1] Fisch und Katze </a:t>
            </a:r>
            <a:r>
              <a:rPr lang="de-DE" b="0" baseline="0" dirty="0" smtClean="0"/>
              <a:t>sind </a:t>
            </a:r>
            <a:r>
              <a:rPr lang="de-DE" b="0" baseline="0" dirty="0"/>
              <a:t>beste Freunde. Das </a:t>
            </a:r>
            <a:r>
              <a:rPr lang="de-DE" b="0" baseline="0" dirty="0" smtClean="0"/>
              <a:t>ist aber </a:t>
            </a:r>
            <a:r>
              <a:rPr lang="de-DE" b="0" baseline="0" dirty="0"/>
              <a:t>komisch! Sie </a:t>
            </a:r>
            <a:r>
              <a:rPr lang="de-DE" b="0" baseline="0" dirty="0" smtClean="0"/>
              <a:t>haben </a:t>
            </a:r>
            <a:r>
              <a:rPr lang="de-DE" b="0" baseline="0" dirty="0"/>
              <a:t>nicht viel gemeinsam. </a:t>
            </a:r>
            <a:br>
              <a:rPr lang="de-DE" b="0" baseline="0" dirty="0"/>
            </a:br>
            <a:r>
              <a:rPr lang="de-DE" b="0" baseline="0" dirty="0"/>
              <a:t>2] Katze </a:t>
            </a:r>
            <a:r>
              <a:rPr lang="de-DE" b="0" baseline="0" dirty="0" smtClean="0"/>
              <a:t>ist </a:t>
            </a:r>
            <a:r>
              <a:rPr lang="de-DE" b="0" baseline="0" dirty="0"/>
              <a:t>groß aber Fisch </a:t>
            </a:r>
            <a:r>
              <a:rPr lang="de-DE" b="0" baseline="0" dirty="0" smtClean="0"/>
              <a:t>ist klein</a:t>
            </a:r>
            <a:r>
              <a:rPr lang="de-DE" b="0" baseline="0" dirty="0"/>
              <a:t>. </a:t>
            </a:r>
            <a:br>
              <a:rPr lang="de-DE" b="0" baseline="0" dirty="0"/>
            </a:br>
            <a:r>
              <a:rPr lang="de-DE" b="0" baseline="0" dirty="0"/>
              <a:t>3] Katze </a:t>
            </a:r>
            <a:r>
              <a:rPr lang="de-DE" b="0" baseline="0" dirty="0" smtClean="0"/>
              <a:t>hat viele </a:t>
            </a:r>
            <a:r>
              <a:rPr lang="de-DE" b="0" baseline="0" dirty="0"/>
              <a:t>Gewschister aber Fisch </a:t>
            </a:r>
            <a:r>
              <a:rPr lang="de-DE" b="0" baseline="0" dirty="0" smtClean="0"/>
              <a:t>ist </a:t>
            </a:r>
            <a:r>
              <a:rPr lang="de-DE" b="0" baseline="0" dirty="0"/>
              <a:t>Einzelkind. </a:t>
            </a:r>
          </a:p>
          <a:p>
            <a:r>
              <a:rPr lang="de-DE" b="0" baseline="0" dirty="0"/>
              <a:t>4] - Katze, sagt Fisch. Ich </a:t>
            </a:r>
            <a:r>
              <a:rPr lang="de-DE" b="0" baseline="0" dirty="0" smtClean="0"/>
              <a:t>bin </a:t>
            </a:r>
            <a:r>
              <a:rPr lang="de-DE" b="0" baseline="0" dirty="0"/>
              <a:t>ein </a:t>
            </a:r>
            <a:r>
              <a:rPr lang="de-DE" b="0" baseline="0" dirty="0" smtClean="0"/>
              <a:t>Wassertier, </a:t>
            </a:r>
            <a:r>
              <a:rPr lang="de-DE" b="0" baseline="0" dirty="0"/>
              <a:t>und ich kann </a:t>
            </a:r>
            <a:r>
              <a:rPr lang="de-DE" b="0" baseline="0" dirty="0" smtClean="0"/>
              <a:t>sehr gut </a:t>
            </a:r>
            <a:r>
              <a:rPr lang="de-DE" b="0" baseline="0" dirty="0"/>
              <a:t>schwimmen, aber du </a:t>
            </a:r>
            <a:r>
              <a:rPr lang="de-DE" b="0" baseline="0" dirty="0" smtClean="0"/>
              <a:t>hast </a:t>
            </a:r>
            <a:r>
              <a:rPr lang="de-DE" b="0" baseline="0" dirty="0"/>
              <a:t>Angst vor Wasser. </a:t>
            </a:r>
          </a:p>
          <a:p>
            <a:r>
              <a:rPr lang="de-DE" b="0" baseline="0" dirty="0"/>
              <a:t>5] - Fisch, sagt Katze. Ich </a:t>
            </a:r>
            <a:r>
              <a:rPr lang="de-DE" b="0" baseline="0" dirty="0" smtClean="0"/>
              <a:t>habe </a:t>
            </a:r>
            <a:r>
              <a:rPr lang="de-DE" b="0" baseline="0" dirty="0"/>
              <a:t>einen Freund aber du </a:t>
            </a:r>
            <a:r>
              <a:rPr lang="de-DE" b="0" baseline="0" dirty="0" smtClean="0"/>
              <a:t>bist </a:t>
            </a:r>
            <a:r>
              <a:rPr lang="de-DE" b="0" baseline="0" dirty="0"/>
              <a:t>oft alleine. </a:t>
            </a:r>
          </a:p>
          <a:p>
            <a:r>
              <a:rPr lang="de-DE" b="0" baseline="0" dirty="0"/>
              <a:t>6] - </a:t>
            </a:r>
            <a:r>
              <a:rPr lang="de-DE" b="0" baseline="0" dirty="0" smtClean="0"/>
              <a:t>Wir haben </a:t>
            </a:r>
            <a:r>
              <a:rPr lang="de-DE" b="0" baseline="0" dirty="0"/>
              <a:t>aber etwas gemeinsam. - Wie </a:t>
            </a:r>
            <a:r>
              <a:rPr lang="de-DE" b="0" baseline="0" dirty="0" smtClean="0"/>
              <a:t>sind </a:t>
            </a:r>
            <a:r>
              <a:rPr lang="de-DE" b="0" baseline="0" dirty="0"/>
              <a:t>Fußball-Fans! </a:t>
            </a:r>
          </a:p>
          <a:p>
            <a:r>
              <a:rPr lang="de-DE" b="0" baseline="0" dirty="0"/>
              <a:t>7] - </a:t>
            </a:r>
            <a:r>
              <a:rPr lang="de-DE" b="0" baseline="0" dirty="0" smtClean="0"/>
              <a:t>Fisch und Katze sind </a:t>
            </a:r>
            <a:r>
              <a:rPr lang="de-DE" b="0" baseline="0" dirty="0"/>
              <a:t>so komisch, sagt Maus. - </a:t>
            </a:r>
            <a:r>
              <a:rPr lang="de-DE" b="0" baseline="0" dirty="0" smtClean="0"/>
              <a:t>Haben </a:t>
            </a:r>
            <a:r>
              <a:rPr lang="de-DE" b="0" baseline="0" dirty="0"/>
              <a:t>sie einen Vogel?!!! </a:t>
            </a:r>
          </a:p>
          <a:p>
            <a:r>
              <a:rPr lang="de-DE" b="0" baseline="0" dirty="0"/>
              <a:t>8] - Vielleicht </a:t>
            </a:r>
            <a:r>
              <a:rPr lang="de-DE" b="0" baseline="0" dirty="0" smtClean="0"/>
              <a:t>sind wir </a:t>
            </a:r>
            <a:r>
              <a:rPr lang="de-DE" b="0" baseline="0" dirty="0"/>
              <a:t>verrückt, sagt Fisch. Aber wir </a:t>
            </a:r>
            <a:r>
              <a:rPr lang="de-DE" b="0" baseline="0" dirty="0" smtClean="0"/>
              <a:t>haben einander</a:t>
            </a:r>
            <a:r>
              <a:rPr lang="de-DE" b="0" baseline="0" dirty="0"/>
              <a:t>.</a:t>
            </a:r>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1447578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a:t>
            </a:r>
            <a:r>
              <a:rPr lang="en-GB" baseline="0" dirty="0"/>
              <a:t> ask students to write a text (it can be a fictional story or factual text) of 50 words using only the verbs SEIN and HABEN, plus nouns, adjectives, adverbs of choice.</a:t>
            </a:r>
          </a:p>
          <a:p>
            <a:endParaRPr lang="en-GB" baseline="0" dirty="0"/>
          </a:p>
          <a:p>
            <a:r>
              <a:rPr lang="en-GB" baseline="0" dirty="0"/>
              <a:t>The 50-word grid is to help students with their planning.  It is also available as a printable handout (3 x 50-word grids per student, as they often want to draft it more than once).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32920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NB: </a:t>
            </a:r>
            <a:r>
              <a:rPr lang="en-GB" b="0" baseline="0" dirty="0"/>
              <a:t>A less challenging version of this activity, in which some letters are displayed as hints, can be found on the next slide.</a:t>
            </a:r>
          </a:p>
          <a:p>
            <a:endParaRPr lang="en-GB" b="0" baseline="0" dirty="0"/>
          </a:p>
          <a:p>
            <a:r>
              <a:rPr lang="en-GB" b="0" baseline="0" dirty="0"/>
              <a:t>As well as SEIN and HABEN, this task revisits a variety of nouns, adjectives, adverbs and conjunctions from Y7.  </a:t>
            </a:r>
            <a:br>
              <a:rPr lang="en-GB" b="0" baseline="0" dirty="0"/>
            </a:br>
            <a:r>
              <a:rPr lang="en-GB" b="0" baseline="0" dirty="0"/>
              <a:t>A few of these vocabulary items are also needed for the story task that follows.</a:t>
            </a:r>
            <a:br>
              <a:rPr lang="en-GB" b="0" baseline="0" dirty="0"/>
            </a:br>
            <a:r>
              <a:rPr lang="en-GB" b="0" baseline="0" dirty="0"/>
              <a:t>All vocabulary has been previously taught and is listed below:</a:t>
            </a:r>
            <a:br>
              <a:rPr lang="en-GB" b="0" baseline="0" dirty="0"/>
            </a:br>
            <a:endParaRPr lang="en-GB" b="0" baseline="0" dirty="0"/>
          </a:p>
          <a:p>
            <a:r>
              <a:rPr lang="en-GB" b="0" baseline="0" dirty="0"/>
              <a:t>das Spiel [500]  </a:t>
            </a:r>
            <a:r>
              <a:rPr lang="en-GB" b="1" baseline="0" dirty="0"/>
              <a:t>Week 1.2.6</a:t>
            </a:r>
            <a:br>
              <a:rPr lang="en-GB" b="1" baseline="0" dirty="0"/>
            </a:br>
            <a:r>
              <a:rPr lang="en-GB" b="0" baseline="0" dirty="0"/>
              <a:t>das </a:t>
            </a:r>
            <a:r>
              <a:rPr lang="en-GB" b="0" baseline="0" dirty="0" err="1"/>
              <a:t>Haustier</a:t>
            </a:r>
            <a:r>
              <a:rPr lang="en-GB" b="0" baseline="0" dirty="0"/>
              <a:t> [159/670] </a:t>
            </a:r>
            <a:r>
              <a:rPr lang="en-GB" b="1" baseline="0" dirty="0"/>
              <a:t>Week 1.1.5</a:t>
            </a:r>
            <a:br>
              <a:rPr lang="en-GB" b="1" baseline="0" dirty="0"/>
            </a:br>
            <a:r>
              <a:rPr lang="en-GB" b="0" baseline="0" dirty="0"/>
              <a:t>das Ding [337] </a:t>
            </a:r>
            <a:r>
              <a:rPr lang="en-GB" b="1" baseline="0" dirty="0"/>
              <a:t>Week 1.1.3</a:t>
            </a:r>
            <a:br>
              <a:rPr lang="en-GB" b="1" baseline="0" dirty="0"/>
            </a:br>
            <a:r>
              <a:rPr lang="en-GB" b="0" baseline="0" dirty="0"/>
              <a:t>der Mensch [104] </a:t>
            </a:r>
            <a:r>
              <a:rPr lang="en-GB" b="1" baseline="0" dirty="0"/>
              <a:t>Week 1.1.3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die </a:t>
            </a:r>
            <a:r>
              <a:rPr lang="en-GB" b="0" baseline="0" dirty="0" err="1"/>
              <a:t>Geschwister</a:t>
            </a:r>
            <a:r>
              <a:rPr lang="en-GB" b="0" baseline="0" dirty="0"/>
              <a:t> [3090] </a:t>
            </a:r>
            <a:r>
              <a:rPr lang="en-GB" b="1" baseline="0" dirty="0"/>
              <a:t>Week 3.1.4</a:t>
            </a:r>
            <a:br>
              <a:rPr lang="en-GB" b="1" baseline="0" dirty="0"/>
            </a:br>
            <a:r>
              <a:rPr lang="en-GB" b="0" baseline="0" dirty="0"/>
              <a:t>und [2] </a:t>
            </a:r>
            <a:r>
              <a:rPr lang="en-GB" b="1" baseline="0" dirty="0"/>
              <a:t>Week 1.1.3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beide</a:t>
            </a:r>
            <a:r>
              <a:rPr lang="en-GB" b="0" baseline="0" dirty="0"/>
              <a:t> [130] </a:t>
            </a:r>
            <a:r>
              <a:rPr lang="en-GB" b="1" baseline="0" dirty="0"/>
              <a:t>Week 2.1.6</a:t>
            </a:r>
            <a:r>
              <a:rPr lang="en-GB" b="0" baseline="0" dirty="0"/>
              <a:t/>
            </a:r>
            <a:br>
              <a:rPr lang="en-GB" b="0" baseline="0" dirty="0"/>
            </a:br>
            <a:r>
              <a:rPr lang="en-GB" b="0" baseline="0" dirty="0"/>
              <a:t>das </a:t>
            </a:r>
            <a:r>
              <a:rPr lang="en-GB" b="0" baseline="0" dirty="0" err="1"/>
              <a:t>Buch</a:t>
            </a:r>
            <a:r>
              <a:rPr lang="en-GB" b="0" baseline="0" dirty="0"/>
              <a:t> [295] </a:t>
            </a:r>
            <a:r>
              <a:rPr lang="en-GB" b="1" baseline="0" dirty="0"/>
              <a:t>Week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oder</a:t>
            </a:r>
            <a:r>
              <a:rPr lang="en-GB" b="0" baseline="0" dirty="0"/>
              <a:t> [30] </a:t>
            </a:r>
            <a:r>
              <a:rPr lang="en-GB" b="1" baseline="0" dirty="0"/>
              <a:t>Week 1.1.2</a:t>
            </a:r>
            <a:br>
              <a:rPr lang="en-GB" b="1" baseline="0" dirty="0"/>
            </a:br>
            <a:r>
              <a:rPr lang="en-GB" b="0" baseline="0" dirty="0"/>
              <a:t>das </a:t>
            </a:r>
            <a:r>
              <a:rPr lang="en-GB" b="0" baseline="0" dirty="0" err="1"/>
              <a:t>Gemüse</a:t>
            </a:r>
            <a:r>
              <a:rPr lang="en-GB" b="0" baseline="0" dirty="0"/>
              <a:t> [3450] </a:t>
            </a:r>
            <a:r>
              <a:rPr lang="en-GB" b="1" baseline="0" dirty="0"/>
              <a:t>Week 2.2.4</a:t>
            </a:r>
            <a:br>
              <a:rPr lang="en-GB" b="1" baseline="0" dirty="0"/>
            </a:br>
            <a:r>
              <a:rPr lang="en-GB" b="0" baseline="0" dirty="0"/>
              <a:t>das </a:t>
            </a:r>
            <a:r>
              <a:rPr lang="en-GB" b="0" baseline="0" dirty="0" err="1"/>
              <a:t>Geschäft</a:t>
            </a:r>
            <a:r>
              <a:rPr lang="en-GB" b="0" baseline="0" dirty="0"/>
              <a:t> [663] </a:t>
            </a:r>
            <a:r>
              <a:rPr lang="en-GB" b="1" baseline="0" dirty="0"/>
              <a:t>Week 3.1.3</a:t>
            </a:r>
            <a:br>
              <a:rPr lang="en-GB" b="1" baseline="0" dirty="0"/>
            </a:br>
            <a:r>
              <a:rPr lang="en-GB" b="0" baseline="0" dirty="0"/>
              <a:t>die Angst (</a:t>
            </a:r>
            <a:r>
              <a:rPr lang="en-GB" b="0" baseline="0" dirty="0" err="1"/>
              <a:t>vor</a:t>
            </a:r>
            <a:r>
              <a:rPr lang="en-GB" b="0" baseline="0" dirty="0"/>
              <a:t>) [465/55] </a:t>
            </a:r>
            <a:r>
              <a:rPr lang="en-GB" b="1" baseline="0" dirty="0"/>
              <a:t>Week 2.1.6</a:t>
            </a:r>
            <a:br>
              <a:rPr lang="en-GB" b="1" baseline="0" dirty="0"/>
            </a:br>
            <a:r>
              <a:rPr lang="en-GB" b="0" baseline="0" dirty="0" smtClean="0"/>
              <a:t>das Wasser [297]  </a:t>
            </a:r>
            <a:r>
              <a:rPr lang="en-GB" b="1" baseline="0" dirty="0"/>
              <a:t>Week </a:t>
            </a:r>
            <a:r>
              <a:rPr lang="en-GB" b="1" baseline="0" dirty="0" smtClean="0"/>
              <a:t>1.1.5</a:t>
            </a:r>
            <a:r>
              <a:rPr lang="en-GB" b="1" baseline="0" dirty="0"/>
              <a:t/>
            </a:r>
            <a:br>
              <a:rPr lang="en-GB" b="1" baseline="0" dirty="0"/>
            </a:br>
            <a:r>
              <a:rPr lang="en-GB" b="0" baseline="0" dirty="0"/>
              <a:t>die Frau [103] </a:t>
            </a:r>
            <a:r>
              <a:rPr lang="en-GB" b="1" baseline="0" dirty="0"/>
              <a:t>Week 1.1.6</a:t>
            </a:r>
            <a:r>
              <a:rPr lang="en-GB" b="0" baseline="0" dirty="0"/>
              <a:t/>
            </a:r>
            <a:br>
              <a:rPr lang="en-GB" b="0" baseline="0" dirty="0"/>
            </a:br>
            <a:r>
              <a:rPr lang="en-GB" b="0" baseline="0" dirty="0"/>
              <a:t>das </a:t>
            </a:r>
            <a:r>
              <a:rPr lang="en-GB" b="0" baseline="0" dirty="0" err="1"/>
              <a:t>Butterbrot</a:t>
            </a:r>
            <a:r>
              <a:rPr lang="en-GB" b="0" baseline="0" dirty="0"/>
              <a:t> [3561/1757]  </a:t>
            </a:r>
            <a:r>
              <a:rPr lang="en-GB" b="1" baseline="0" dirty="0"/>
              <a:t>Week 2.2.2</a:t>
            </a:r>
            <a:r>
              <a:rPr lang="en-GB" b="0" baseline="0" dirty="0"/>
              <a:t/>
            </a:r>
            <a:br>
              <a:rPr lang="en-GB" b="0" baseline="0" dirty="0"/>
            </a:br>
            <a:r>
              <a:rPr lang="en-GB" b="0" baseline="0" dirty="0"/>
              <a:t>die Hand [179] </a:t>
            </a:r>
            <a:r>
              <a:rPr lang="en-GB" b="1" baseline="0" dirty="0"/>
              <a:t>Week 1.1.6</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der Freund [325] </a:t>
            </a:r>
            <a:r>
              <a:rPr lang="en-GB" b="1" baseline="0" dirty="0"/>
              <a:t>Week 1.1.5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die </a:t>
            </a:r>
            <a:r>
              <a:rPr lang="en-GB" b="0" baseline="0" dirty="0" err="1"/>
              <a:t>Mathematik</a:t>
            </a:r>
            <a:r>
              <a:rPr lang="en-GB" b="0" baseline="0" dirty="0"/>
              <a:t> </a:t>
            </a:r>
            <a:r>
              <a:rPr lang="en-GB" b="1" baseline="0" dirty="0"/>
              <a:t>[1827]  Week 2.1.3</a:t>
            </a:r>
            <a:br>
              <a:rPr lang="en-GB" b="1" baseline="0" dirty="0"/>
            </a:br>
            <a:r>
              <a:rPr lang="en-GB" b="0" baseline="0" dirty="0" err="1"/>
              <a:t>heute</a:t>
            </a:r>
            <a:r>
              <a:rPr lang="en-GB" b="0" baseline="0" dirty="0"/>
              <a:t> [121]  </a:t>
            </a:r>
            <a:r>
              <a:rPr lang="en-GB" b="1" baseline="0" dirty="0"/>
              <a:t>Week 2.2.4</a:t>
            </a:r>
            <a:br>
              <a:rPr lang="en-GB" b="1" baseline="0" dirty="0"/>
            </a:br>
            <a:r>
              <a:rPr lang="en-GB" b="0" baseline="0" dirty="0" err="1"/>
              <a:t>etwas</a:t>
            </a:r>
            <a:r>
              <a:rPr lang="en-GB" b="0" baseline="0" dirty="0"/>
              <a:t> [107] </a:t>
            </a:r>
            <a:r>
              <a:rPr lang="en-GB" b="1" baseline="0" dirty="0"/>
              <a:t>Week 2.2.2</a:t>
            </a:r>
            <a:br>
              <a:rPr lang="en-GB" b="1" baseline="0" dirty="0"/>
            </a:br>
            <a:r>
              <a:rPr lang="en-GB" b="0" baseline="0" dirty="0" err="1"/>
              <a:t>gemeinsam</a:t>
            </a:r>
            <a:r>
              <a:rPr lang="en-GB" b="0" baseline="0" dirty="0"/>
              <a:t> [346] </a:t>
            </a:r>
            <a:r>
              <a:rPr lang="en-GB" b="1" baseline="0" dirty="0"/>
              <a:t>Week 2.1.6</a:t>
            </a:r>
            <a:endParaRPr lang="en-GB" b="0" baseline="0" dirty="0"/>
          </a:p>
          <a:p>
            <a:r>
              <a:rPr lang="en-GB" b="0" baseline="0" dirty="0"/>
              <a:t>das </a:t>
            </a:r>
            <a:r>
              <a:rPr lang="en-GB" b="0" baseline="0" dirty="0" err="1"/>
              <a:t>Einzelkind</a:t>
            </a:r>
            <a:r>
              <a:rPr lang="en-GB" b="0" baseline="0" dirty="0"/>
              <a:t> [263/106] </a:t>
            </a:r>
            <a:r>
              <a:rPr lang="en-GB" b="1" baseline="0" dirty="0"/>
              <a:t>Week 2.1.6</a:t>
            </a:r>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328176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NB: </a:t>
            </a:r>
            <a:r>
              <a:rPr lang="en-GB" b="0" baseline="0" dirty="0"/>
              <a:t>A more challenging version of this activity, in which there are no letter hints, can be found on the previous slide.</a:t>
            </a:r>
          </a:p>
          <a:p>
            <a:endParaRPr lang="en-GB" b="0" baseline="0" dirty="0"/>
          </a:p>
          <a:p>
            <a:r>
              <a:rPr lang="en-GB" b="0" baseline="0" dirty="0"/>
              <a:t>As well as SEIN and HABEN, this task revisits a variety of nouns, adjectives, adverbs and conjunctions from Y7.  </a:t>
            </a:r>
            <a:br>
              <a:rPr lang="en-GB" b="0" baseline="0" dirty="0"/>
            </a:br>
            <a:r>
              <a:rPr lang="en-GB" b="0" baseline="0" dirty="0"/>
              <a:t>A few of these vocabulary items are also needed for the story task that follows.</a:t>
            </a:r>
            <a:br>
              <a:rPr lang="en-GB" b="0" baseline="0" dirty="0"/>
            </a:br>
            <a:r>
              <a:rPr lang="en-GB" b="0" baseline="0" dirty="0"/>
              <a:t>All vocabulary has been previously taught and is listed below:</a:t>
            </a:r>
            <a:br>
              <a:rPr lang="en-GB" b="0" baseline="0" dirty="0"/>
            </a:br>
            <a:endParaRPr lang="en-GB" b="0" baseline="0" dirty="0"/>
          </a:p>
          <a:p>
            <a:r>
              <a:rPr lang="en-GB" b="0" baseline="0" dirty="0"/>
              <a:t>das Spiel [500]  </a:t>
            </a:r>
            <a:r>
              <a:rPr lang="en-GB" b="1" baseline="0" dirty="0"/>
              <a:t>Week 1.2.6</a:t>
            </a:r>
            <a:br>
              <a:rPr lang="en-GB" b="1" baseline="0" dirty="0"/>
            </a:br>
            <a:r>
              <a:rPr lang="en-GB" b="0" baseline="0" dirty="0"/>
              <a:t>das </a:t>
            </a:r>
            <a:r>
              <a:rPr lang="en-GB" b="0" baseline="0" dirty="0" err="1"/>
              <a:t>Haustier</a:t>
            </a:r>
            <a:r>
              <a:rPr lang="en-GB" b="0" baseline="0" dirty="0"/>
              <a:t> [159/670] </a:t>
            </a:r>
            <a:r>
              <a:rPr lang="en-GB" b="1" baseline="0" dirty="0"/>
              <a:t>Week 1.1.5</a:t>
            </a:r>
            <a:br>
              <a:rPr lang="en-GB" b="1" baseline="0" dirty="0"/>
            </a:br>
            <a:r>
              <a:rPr lang="en-GB" b="0" baseline="0" dirty="0"/>
              <a:t>das Ding [337] </a:t>
            </a:r>
            <a:r>
              <a:rPr lang="en-GB" b="1" baseline="0" dirty="0"/>
              <a:t>Week 1.1.3</a:t>
            </a:r>
            <a:br>
              <a:rPr lang="en-GB" b="1" baseline="0" dirty="0"/>
            </a:br>
            <a:r>
              <a:rPr lang="en-GB" b="0" baseline="0" dirty="0"/>
              <a:t>der Mensch [104] </a:t>
            </a:r>
            <a:r>
              <a:rPr lang="en-GB" b="1" baseline="0" dirty="0"/>
              <a:t>Week 1.1.3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die </a:t>
            </a:r>
            <a:r>
              <a:rPr lang="en-GB" b="0" baseline="0" dirty="0" err="1"/>
              <a:t>Geschwister</a:t>
            </a:r>
            <a:r>
              <a:rPr lang="en-GB" b="0" baseline="0" dirty="0"/>
              <a:t> [3090] </a:t>
            </a:r>
            <a:r>
              <a:rPr lang="en-GB" b="1" baseline="0" dirty="0"/>
              <a:t>Week 3.1.4</a:t>
            </a:r>
            <a:br>
              <a:rPr lang="en-GB" b="1" baseline="0" dirty="0"/>
            </a:br>
            <a:r>
              <a:rPr lang="en-GB" b="0" baseline="0" dirty="0"/>
              <a:t>und [2] </a:t>
            </a:r>
            <a:r>
              <a:rPr lang="en-GB" b="1" baseline="0" dirty="0"/>
              <a:t>Week 1.1.3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beide</a:t>
            </a:r>
            <a:r>
              <a:rPr lang="en-GB" b="0" baseline="0" dirty="0"/>
              <a:t> [130] </a:t>
            </a:r>
            <a:r>
              <a:rPr lang="en-GB" b="1" baseline="0" dirty="0"/>
              <a:t>Week 2.1.6</a:t>
            </a:r>
            <a:r>
              <a:rPr lang="en-GB" b="0" baseline="0" dirty="0"/>
              <a:t/>
            </a:r>
            <a:br>
              <a:rPr lang="en-GB" b="0" baseline="0" dirty="0"/>
            </a:br>
            <a:r>
              <a:rPr lang="en-GB" b="0" baseline="0" dirty="0"/>
              <a:t>das </a:t>
            </a:r>
            <a:r>
              <a:rPr lang="en-GB" b="0" baseline="0" dirty="0" err="1"/>
              <a:t>Buch</a:t>
            </a:r>
            <a:r>
              <a:rPr lang="en-GB" b="0" baseline="0" dirty="0"/>
              <a:t> [295] </a:t>
            </a:r>
            <a:r>
              <a:rPr lang="en-GB" b="1" baseline="0" dirty="0"/>
              <a:t>Week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oder</a:t>
            </a:r>
            <a:r>
              <a:rPr lang="en-GB" b="0" baseline="0" dirty="0"/>
              <a:t> [30] </a:t>
            </a:r>
            <a:r>
              <a:rPr lang="en-GB" b="1" baseline="0" dirty="0"/>
              <a:t>Week 1.1.2</a:t>
            </a:r>
            <a:br>
              <a:rPr lang="en-GB" b="1" baseline="0" dirty="0"/>
            </a:br>
            <a:r>
              <a:rPr lang="en-GB" b="0" baseline="0" dirty="0"/>
              <a:t>das </a:t>
            </a:r>
            <a:r>
              <a:rPr lang="en-GB" b="0" baseline="0" dirty="0" err="1"/>
              <a:t>Gemüse</a:t>
            </a:r>
            <a:r>
              <a:rPr lang="en-GB" b="0" baseline="0" dirty="0"/>
              <a:t> [3450] </a:t>
            </a:r>
            <a:r>
              <a:rPr lang="en-GB" b="1" baseline="0" dirty="0"/>
              <a:t>Week 2.2.4</a:t>
            </a:r>
            <a:br>
              <a:rPr lang="en-GB" b="1" baseline="0" dirty="0"/>
            </a:br>
            <a:r>
              <a:rPr lang="en-GB" b="0" baseline="0" dirty="0"/>
              <a:t>das </a:t>
            </a:r>
            <a:r>
              <a:rPr lang="en-GB" b="0" baseline="0" dirty="0" err="1"/>
              <a:t>Geschäft</a:t>
            </a:r>
            <a:r>
              <a:rPr lang="en-GB" b="0" baseline="0" dirty="0"/>
              <a:t> [663] </a:t>
            </a:r>
            <a:r>
              <a:rPr lang="en-GB" b="1" baseline="0" dirty="0"/>
              <a:t>Week 3.1.3</a:t>
            </a:r>
            <a:br>
              <a:rPr lang="en-GB" b="1" baseline="0" dirty="0"/>
            </a:br>
            <a:r>
              <a:rPr lang="en-GB" b="0" baseline="0" dirty="0"/>
              <a:t>die Angst (</a:t>
            </a:r>
            <a:r>
              <a:rPr lang="en-GB" b="0" baseline="0" dirty="0" err="1"/>
              <a:t>vor</a:t>
            </a:r>
            <a:r>
              <a:rPr lang="en-GB" b="0" baseline="0" dirty="0"/>
              <a:t>) [465/55] </a:t>
            </a:r>
            <a:r>
              <a:rPr lang="en-GB" b="1" baseline="0" dirty="0"/>
              <a:t>Week 2.1.6</a:t>
            </a:r>
            <a:br>
              <a:rPr lang="en-GB" b="1" baseline="0" dirty="0"/>
            </a:br>
            <a:r>
              <a:rPr lang="en-GB" b="0" baseline="0" dirty="0" smtClean="0"/>
              <a:t>das Wasser [297]  </a:t>
            </a:r>
            <a:r>
              <a:rPr lang="en-GB" b="1" baseline="0" dirty="0" smtClean="0"/>
              <a:t>Week 1.1.5</a:t>
            </a:r>
            <a:r>
              <a:rPr lang="en-GB" b="1" baseline="0" dirty="0"/>
              <a:t/>
            </a:r>
            <a:br>
              <a:rPr lang="en-GB" b="1" baseline="0" dirty="0"/>
            </a:br>
            <a:r>
              <a:rPr lang="en-GB" b="0" baseline="0" dirty="0"/>
              <a:t>die Frau [103] </a:t>
            </a:r>
            <a:r>
              <a:rPr lang="en-GB" b="1" baseline="0" dirty="0"/>
              <a:t>Week 1.1.6</a:t>
            </a:r>
            <a:r>
              <a:rPr lang="en-GB" b="0" baseline="0" dirty="0"/>
              <a:t/>
            </a:r>
            <a:br>
              <a:rPr lang="en-GB" b="0" baseline="0" dirty="0"/>
            </a:br>
            <a:r>
              <a:rPr lang="en-GB" b="0" baseline="0" dirty="0"/>
              <a:t>das </a:t>
            </a:r>
            <a:r>
              <a:rPr lang="en-GB" b="0" baseline="0" dirty="0" err="1"/>
              <a:t>Butterbrot</a:t>
            </a:r>
            <a:r>
              <a:rPr lang="en-GB" b="0" baseline="0" dirty="0"/>
              <a:t> [3561/1757]  </a:t>
            </a:r>
            <a:r>
              <a:rPr lang="en-GB" b="1" baseline="0" dirty="0"/>
              <a:t>Week 2.2.2</a:t>
            </a:r>
            <a:r>
              <a:rPr lang="en-GB" b="0" baseline="0" dirty="0"/>
              <a:t/>
            </a:r>
            <a:br>
              <a:rPr lang="en-GB" b="0" baseline="0" dirty="0"/>
            </a:br>
            <a:r>
              <a:rPr lang="en-GB" b="0" baseline="0" dirty="0"/>
              <a:t>die Hand [179] </a:t>
            </a:r>
            <a:r>
              <a:rPr lang="en-GB" b="1" baseline="0" dirty="0"/>
              <a:t>Week 1.1.6</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der Freund [325] </a:t>
            </a:r>
            <a:r>
              <a:rPr lang="en-GB" b="1" baseline="0" dirty="0"/>
              <a:t>Week 1.1.5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die </a:t>
            </a:r>
            <a:r>
              <a:rPr lang="en-GB" b="0" baseline="0" dirty="0" err="1"/>
              <a:t>Mathematik</a:t>
            </a:r>
            <a:r>
              <a:rPr lang="en-GB" b="0" baseline="0" dirty="0"/>
              <a:t> </a:t>
            </a:r>
            <a:r>
              <a:rPr lang="en-GB" b="1" baseline="0" dirty="0"/>
              <a:t>[1827]  Week 2.1.3</a:t>
            </a:r>
            <a:br>
              <a:rPr lang="en-GB" b="1" baseline="0" dirty="0"/>
            </a:br>
            <a:r>
              <a:rPr lang="en-GB" b="0" baseline="0" dirty="0" err="1"/>
              <a:t>heute</a:t>
            </a:r>
            <a:r>
              <a:rPr lang="en-GB" b="0" baseline="0" dirty="0"/>
              <a:t> [121]  </a:t>
            </a:r>
            <a:r>
              <a:rPr lang="en-GB" b="1" baseline="0" dirty="0"/>
              <a:t>Week 2.2.4</a:t>
            </a:r>
            <a:br>
              <a:rPr lang="en-GB" b="1" baseline="0" dirty="0"/>
            </a:br>
            <a:r>
              <a:rPr lang="en-GB" b="0" baseline="0" dirty="0" err="1"/>
              <a:t>etwas</a:t>
            </a:r>
            <a:r>
              <a:rPr lang="en-GB" b="0" baseline="0" dirty="0"/>
              <a:t> [107] </a:t>
            </a:r>
            <a:r>
              <a:rPr lang="en-GB" b="1" baseline="0" dirty="0"/>
              <a:t>Week 2.2.2</a:t>
            </a:r>
            <a:br>
              <a:rPr lang="en-GB" b="1" baseline="0" dirty="0"/>
            </a:br>
            <a:r>
              <a:rPr lang="en-GB" b="0" baseline="0" dirty="0" err="1"/>
              <a:t>gemeinsam</a:t>
            </a:r>
            <a:r>
              <a:rPr lang="en-GB" b="0" baseline="0" dirty="0"/>
              <a:t> [346] </a:t>
            </a:r>
            <a:r>
              <a:rPr lang="en-GB" b="1" baseline="0" dirty="0"/>
              <a:t>Week 2.1.6</a:t>
            </a:r>
            <a:endParaRPr lang="en-GB" b="0" baseline="0" dirty="0"/>
          </a:p>
          <a:p>
            <a:r>
              <a:rPr lang="en-GB" b="0" baseline="0" dirty="0"/>
              <a:t>das </a:t>
            </a:r>
            <a:r>
              <a:rPr lang="en-GB" b="0" baseline="0" dirty="0" err="1"/>
              <a:t>Einzelkind</a:t>
            </a:r>
            <a:r>
              <a:rPr lang="en-GB" b="0" baseline="0" dirty="0"/>
              <a:t> [263/106] </a:t>
            </a:r>
            <a:r>
              <a:rPr lang="en-GB" b="1" baseline="0" dirty="0"/>
              <a:t>Week 2.1.6</a:t>
            </a:r>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1874959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This task revisits all the previously taught parts of </a:t>
            </a:r>
            <a:r>
              <a:rPr lang="en-GB" b="1" baseline="0" dirty="0"/>
              <a:t>HABEN</a:t>
            </a:r>
            <a:r>
              <a:rPr lang="en-GB" b="0" baseline="0" dirty="0"/>
              <a:t> and </a:t>
            </a:r>
            <a:r>
              <a:rPr lang="en-GB" b="1" baseline="0" dirty="0"/>
              <a:t>SEIN</a:t>
            </a:r>
            <a:r>
              <a:rPr lang="en-GB" b="0" baseline="0" dirty="0"/>
              <a:t>.  </a:t>
            </a:r>
            <a:br>
              <a:rPr lang="en-GB" b="0" baseline="0" dirty="0"/>
            </a:br>
            <a:r>
              <a:rPr lang="en-GB" b="0" baseline="0" dirty="0"/>
              <a:t/>
            </a:r>
            <a:br>
              <a:rPr lang="en-GB" b="0" baseline="0" dirty="0"/>
            </a:br>
            <a:r>
              <a:rPr lang="en-GB" b="0" baseline="0" dirty="0"/>
              <a:t>Students need to:</a:t>
            </a:r>
            <a:br>
              <a:rPr lang="en-GB" b="0" baseline="0" dirty="0"/>
            </a:br>
            <a:r>
              <a:rPr lang="en-GB" b="0" baseline="0" dirty="0"/>
              <a:t>1] write 1-8 in their books.</a:t>
            </a:r>
            <a:br>
              <a:rPr lang="en-GB" b="0" baseline="0" dirty="0"/>
            </a:br>
            <a:r>
              <a:rPr lang="en-GB" b="0" baseline="0" dirty="0"/>
              <a:t>2] listen (to Mia) and read along each page of the book, deciding which form of SEIN or HABEN fits the meaning. Advise students they will need look at the words before and after the gap to work out which meaning/form they need.</a:t>
            </a:r>
            <a:br>
              <a:rPr lang="en-GB" b="0" baseline="0" dirty="0"/>
            </a:br>
            <a:r>
              <a:rPr lang="en-GB" b="0" baseline="0" dirty="0"/>
              <a:t>3] compare their answers with a partner, before a ‘listen and check’ on the story summary slide </a:t>
            </a:r>
            <a:r>
              <a:rPr lang="en-GB" b="1" baseline="0" dirty="0"/>
              <a:t>[Slide 19]</a:t>
            </a:r>
            <a:r>
              <a:rPr lang="en-GB" b="0" baseline="0" dirty="0"/>
              <a:t/>
            </a:r>
            <a:br>
              <a:rPr lang="en-GB" b="0" baseline="0" dirty="0"/>
            </a:br>
            <a:r>
              <a:rPr lang="en-GB" b="0" baseline="0" dirty="0"/>
              <a:t/>
            </a:r>
            <a:br>
              <a:rPr lang="en-GB" b="0" baseline="0" dirty="0"/>
            </a:br>
            <a:r>
              <a:rPr lang="en-GB" b="0" baseline="0" dirty="0"/>
              <a:t>Teachers can then:</a:t>
            </a:r>
            <a:br>
              <a:rPr lang="en-GB" b="0" baseline="0" dirty="0"/>
            </a:br>
            <a:r>
              <a:rPr lang="en-GB" b="0" baseline="0" dirty="0"/>
              <a:t>4] use the summary slide to elicit full answers from students, before clicking each number to hear the full story sentences.</a:t>
            </a:r>
            <a:br>
              <a:rPr lang="en-GB" b="0" baseline="0" dirty="0"/>
            </a:br>
            <a:endParaRPr lang="en-GB" b="0" baseline="0" dirty="0"/>
          </a:p>
          <a:p>
            <a:r>
              <a:rPr lang="en-GB" b="0" baseline="0" dirty="0"/>
              <a:t>Note: The story text contains 90 tokens (instances of words, some may be the same word repeated).  Four words are cognates (</a:t>
            </a:r>
            <a:r>
              <a:rPr lang="en-GB" b="1" baseline="0" dirty="0" err="1"/>
              <a:t>Fisch</a:t>
            </a:r>
            <a:r>
              <a:rPr lang="en-GB" b="0" baseline="0" dirty="0"/>
              <a:t> [1623], </a:t>
            </a:r>
            <a:r>
              <a:rPr lang="en-GB" b="1" baseline="0" dirty="0" err="1"/>
              <a:t>Maus</a:t>
            </a:r>
            <a:r>
              <a:rPr lang="en-GB" b="0" baseline="0" dirty="0"/>
              <a:t> [3761], </a:t>
            </a:r>
            <a:r>
              <a:rPr lang="en-GB" b="1" baseline="0" dirty="0" err="1"/>
              <a:t>beste</a:t>
            </a:r>
            <a:r>
              <a:rPr lang="en-GB" b="0" baseline="0" dirty="0"/>
              <a:t> [374], </a:t>
            </a:r>
            <a:r>
              <a:rPr lang="en-GB" b="1" baseline="0" dirty="0"/>
              <a:t>Fans</a:t>
            </a:r>
            <a:r>
              <a:rPr lang="en-GB" b="0" baseline="0" dirty="0"/>
              <a:t> [2463], six additional words are unknown and therefore glossed: </a:t>
            </a:r>
            <a:r>
              <a:rPr lang="en-GB" b="1" baseline="0" dirty="0" err="1"/>
              <a:t>allein</a:t>
            </a:r>
            <a:r>
              <a:rPr lang="en-GB" b="1" baseline="0" dirty="0"/>
              <a:t>(e) </a:t>
            </a:r>
            <a:r>
              <a:rPr lang="en-GB" b="0" baseline="0" dirty="0"/>
              <a:t>[258]) (note, not quite a cognate, but was a phonics cluster word, too), </a:t>
            </a:r>
            <a:r>
              <a:rPr lang="en-GB" b="1" baseline="0" dirty="0" err="1"/>
              <a:t>komisch</a:t>
            </a:r>
            <a:r>
              <a:rPr lang="en-GB" b="0" baseline="0" dirty="0"/>
              <a:t> [2261], </a:t>
            </a:r>
            <a:r>
              <a:rPr lang="en-GB" b="1" baseline="0" dirty="0"/>
              <a:t>Vogel </a:t>
            </a:r>
            <a:r>
              <a:rPr lang="en-GB" b="0" baseline="0" dirty="0"/>
              <a:t>[1878], </a:t>
            </a:r>
            <a:r>
              <a:rPr lang="en-GB" b="1" baseline="0" dirty="0" err="1"/>
              <a:t>vielleicht</a:t>
            </a:r>
            <a:r>
              <a:rPr lang="en-GB" b="0" baseline="0" dirty="0"/>
              <a:t> [133], </a:t>
            </a:r>
            <a:r>
              <a:rPr lang="en-GB" b="1" baseline="0" dirty="0" err="1"/>
              <a:t>verrückt</a:t>
            </a:r>
            <a:r>
              <a:rPr lang="en-GB" b="0" baseline="0" dirty="0"/>
              <a:t> [2330], </a:t>
            </a:r>
            <a:r>
              <a:rPr lang="en-GB" b="1" baseline="0" dirty="0" err="1"/>
              <a:t>einander</a:t>
            </a:r>
            <a:r>
              <a:rPr lang="en-GB" b="0" baseline="0" dirty="0"/>
              <a:t> [1960]). Text coverage is 93%, if students are following the NCELP SOW.</a:t>
            </a:r>
          </a:p>
          <a:p>
            <a:endParaRPr lang="en-GB" b="1" baseline="0" dirty="0"/>
          </a:p>
          <a:p>
            <a:r>
              <a:rPr lang="en-GB" b="1" baseline="0" dirty="0"/>
              <a:t>Transcript (bracketed words omitted):</a:t>
            </a:r>
          </a:p>
          <a:p>
            <a:r>
              <a:rPr lang="de-DE" b="0" baseline="0" dirty="0"/>
              <a:t>1] Fisch und Katze </a:t>
            </a:r>
            <a:r>
              <a:rPr lang="de-DE" b="1" baseline="0" dirty="0"/>
              <a:t>[sind] </a:t>
            </a:r>
            <a:r>
              <a:rPr lang="de-DE" b="0" baseline="0" dirty="0"/>
              <a:t>beste Freunde. Das </a:t>
            </a:r>
            <a:r>
              <a:rPr lang="de-DE" b="1" baseline="0" dirty="0"/>
              <a:t>[ist] </a:t>
            </a:r>
            <a:r>
              <a:rPr lang="de-DE" b="0" baseline="0" dirty="0"/>
              <a:t>aber komisch! Sie </a:t>
            </a:r>
            <a:r>
              <a:rPr lang="de-DE" b="1" baseline="0" dirty="0"/>
              <a:t>[haben] </a:t>
            </a:r>
            <a:r>
              <a:rPr lang="de-DE" b="0" baseline="0" dirty="0"/>
              <a:t>nicht viel gemeinsam. </a:t>
            </a:r>
            <a:br>
              <a:rPr lang="de-DE" b="0" baseline="0" dirty="0"/>
            </a:br>
            <a:r>
              <a:rPr lang="de-DE" b="0" baseline="0" dirty="0"/>
              <a:t>2] Katze </a:t>
            </a:r>
            <a:r>
              <a:rPr lang="de-DE" b="1" baseline="0" dirty="0"/>
              <a:t>[ist] </a:t>
            </a:r>
            <a:r>
              <a:rPr lang="de-DE" b="0" baseline="0" dirty="0"/>
              <a:t>groß aber Fisch </a:t>
            </a:r>
            <a:r>
              <a:rPr lang="de-DE" b="1" baseline="0" dirty="0"/>
              <a:t>[ist] </a:t>
            </a:r>
            <a:r>
              <a:rPr lang="de-DE" b="0" baseline="0" dirty="0"/>
              <a:t>klein. </a:t>
            </a:r>
            <a:br>
              <a:rPr lang="de-DE" b="0" baseline="0" dirty="0"/>
            </a:br>
            <a:r>
              <a:rPr lang="de-DE" b="0" baseline="0" dirty="0"/>
              <a:t>3] Katze </a:t>
            </a:r>
            <a:r>
              <a:rPr lang="de-DE" b="1" baseline="0" dirty="0"/>
              <a:t>[hat] </a:t>
            </a:r>
            <a:r>
              <a:rPr lang="de-DE" b="0" baseline="0" dirty="0"/>
              <a:t>viele Gewschister aber Fisch </a:t>
            </a:r>
            <a:r>
              <a:rPr lang="de-DE" b="1" baseline="0" dirty="0"/>
              <a:t>[ist] </a:t>
            </a:r>
            <a:r>
              <a:rPr lang="de-DE" b="0" baseline="0" dirty="0"/>
              <a:t>Einzelkind. </a:t>
            </a:r>
          </a:p>
          <a:p>
            <a:r>
              <a:rPr lang="de-DE" b="0" baseline="0" dirty="0"/>
              <a:t>4] - Katze, sagt Fisch. Ich </a:t>
            </a:r>
            <a:r>
              <a:rPr lang="de-DE" b="1" baseline="0" dirty="0"/>
              <a:t>[bin] </a:t>
            </a:r>
            <a:r>
              <a:rPr lang="de-DE" b="0" baseline="0" dirty="0"/>
              <a:t>ein </a:t>
            </a:r>
            <a:r>
              <a:rPr lang="de-DE" b="0" baseline="0" dirty="0" smtClean="0"/>
              <a:t>Wassertier, </a:t>
            </a:r>
            <a:r>
              <a:rPr lang="de-DE" b="0" baseline="0" dirty="0"/>
              <a:t>und ich kann </a:t>
            </a:r>
            <a:r>
              <a:rPr lang="de-DE" b="0" baseline="0" dirty="0" smtClean="0"/>
              <a:t>gut </a:t>
            </a:r>
            <a:r>
              <a:rPr lang="de-DE" b="0" baseline="0" dirty="0"/>
              <a:t>schwimmen, aber du </a:t>
            </a:r>
            <a:r>
              <a:rPr lang="de-DE" b="1" baseline="0" dirty="0"/>
              <a:t>[hast] </a:t>
            </a:r>
            <a:r>
              <a:rPr lang="de-DE" b="0" baseline="0" dirty="0"/>
              <a:t>Angst vor Wasser. </a:t>
            </a:r>
          </a:p>
          <a:p>
            <a:r>
              <a:rPr lang="de-DE" b="0" baseline="0" dirty="0"/>
              <a:t>5] - Fisch, sagt Katze. Ich </a:t>
            </a:r>
            <a:r>
              <a:rPr lang="de-DE" b="1" baseline="0" dirty="0"/>
              <a:t>[habe] </a:t>
            </a:r>
            <a:r>
              <a:rPr lang="de-DE" b="0" baseline="0" dirty="0"/>
              <a:t>eine </a:t>
            </a:r>
            <a:r>
              <a:rPr lang="de-DE" b="0" baseline="0" dirty="0" smtClean="0"/>
              <a:t>Freundin </a:t>
            </a:r>
            <a:r>
              <a:rPr lang="de-DE" b="0" baseline="0" dirty="0"/>
              <a:t>aber du </a:t>
            </a:r>
            <a:r>
              <a:rPr lang="de-DE" b="1" baseline="0" dirty="0"/>
              <a:t>[bist] </a:t>
            </a:r>
            <a:r>
              <a:rPr lang="de-DE" b="0" baseline="0" dirty="0" smtClean="0"/>
              <a:t>oft alleine</a:t>
            </a:r>
            <a:r>
              <a:rPr lang="de-DE" b="0" baseline="0" dirty="0"/>
              <a:t>. </a:t>
            </a:r>
          </a:p>
          <a:p>
            <a:r>
              <a:rPr lang="de-DE" b="0" baseline="0" dirty="0"/>
              <a:t>6] - Wir </a:t>
            </a:r>
            <a:r>
              <a:rPr lang="de-DE" b="1" baseline="0" dirty="0"/>
              <a:t>[haben] </a:t>
            </a:r>
            <a:r>
              <a:rPr lang="de-DE" b="0" baseline="0" dirty="0"/>
              <a:t>aber etwas gemeinsam. - </a:t>
            </a:r>
            <a:r>
              <a:rPr lang="de-DE" b="0" baseline="0" dirty="0" smtClean="0"/>
              <a:t>Wir </a:t>
            </a:r>
            <a:r>
              <a:rPr lang="de-DE" b="1" baseline="0" dirty="0"/>
              <a:t>[sind] </a:t>
            </a:r>
            <a:r>
              <a:rPr lang="de-DE" b="0" baseline="0" dirty="0"/>
              <a:t>Fußball-Fans! </a:t>
            </a:r>
          </a:p>
          <a:p>
            <a:r>
              <a:rPr lang="de-DE" b="0" baseline="0" dirty="0"/>
              <a:t>7] - </a:t>
            </a:r>
            <a:r>
              <a:rPr lang="de-DE" b="0" baseline="0" dirty="0" smtClean="0"/>
              <a:t>Fisch und Katze </a:t>
            </a:r>
            <a:r>
              <a:rPr lang="de-DE" b="1" baseline="0" dirty="0"/>
              <a:t>[sind] </a:t>
            </a:r>
            <a:r>
              <a:rPr lang="de-DE" b="0" baseline="0" dirty="0"/>
              <a:t>so komisch, sagt Maus. - </a:t>
            </a:r>
            <a:r>
              <a:rPr lang="de-DE" b="1" baseline="0" dirty="0"/>
              <a:t>[Haben] </a:t>
            </a:r>
            <a:r>
              <a:rPr lang="de-DE" b="0" baseline="0" dirty="0"/>
              <a:t>sie einen Vogel?!!! </a:t>
            </a:r>
          </a:p>
          <a:p>
            <a:r>
              <a:rPr lang="de-DE" b="0" baseline="0" dirty="0"/>
              <a:t>8] - Vielleicht </a:t>
            </a:r>
            <a:r>
              <a:rPr lang="de-DE" b="1" baseline="0" dirty="0"/>
              <a:t>[sind] </a:t>
            </a:r>
            <a:r>
              <a:rPr lang="de-DE" b="0" baseline="0" dirty="0"/>
              <a:t>wir verrückt, sagt Fisch. Aber wir </a:t>
            </a:r>
            <a:r>
              <a:rPr lang="de-DE" b="1" baseline="0" dirty="0"/>
              <a:t>[haben] </a:t>
            </a:r>
            <a:r>
              <a:rPr lang="de-DE" b="0" baseline="0" dirty="0"/>
              <a:t>einander.</a:t>
            </a:r>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4</a:t>
            </a:fld>
            <a:endParaRPr lang="en-GB">
              <a:solidFill>
                <a:prstClr val="black"/>
              </a:solidFill>
            </a:endParaRPr>
          </a:p>
        </p:txBody>
      </p:sp>
    </p:spTree>
    <p:extLst>
      <p:ext uri="{BB962C8B-B14F-4D97-AF65-F5344CB8AC3E}">
        <p14:creationId xmlns:p14="http://schemas.microsoft.com/office/powerpoint/2010/main" val="4007643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1/8.</a:t>
            </a:r>
            <a:br>
              <a:rPr lang="en-GB" b="1" baseline="0" dirty="0"/>
            </a:br>
            <a:endParaRPr lang="en-GB" b="1" baseline="0" dirty="0"/>
          </a:p>
          <a:p>
            <a:r>
              <a:rPr lang="en-GB" b="1" baseline="0" dirty="0"/>
              <a:t>Transcript:</a:t>
            </a:r>
          </a:p>
          <a:p>
            <a:r>
              <a:rPr lang="de-DE" b="1" baseline="0" dirty="0"/>
              <a:t>1] Fisch und Katze [sind] beste Freunde. Das [ist] aber komisch! Sie [haben] nicht viel gemeinsam. </a:t>
            </a:r>
            <a:r>
              <a:rPr lang="de-DE" b="0" baseline="0" dirty="0"/>
              <a:t/>
            </a:r>
            <a:br>
              <a:rPr lang="de-DE" b="0" baseline="0" dirty="0"/>
            </a:br>
            <a:r>
              <a:rPr lang="de-DE" b="0" baseline="0" dirty="0"/>
              <a:t>2] Katze [ist] groß aber Fisch [ist] klein. </a:t>
            </a:r>
            <a:br>
              <a:rPr lang="de-DE" b="0" baseline="0" dirty="0"/>
            </a:br>
            <a:r>
              <a:rPr lang="de-DE" b="0" baseline="0" dirty="0"/>
              <a:t>3] Katze [hat] viele Gewschister aber Fisch [ist] Einzelkind. </a:t>
            </a:r>
          </a:p>
          <a:p>
            <a:r>
              <a:rPr lang="de-DE" b="0" baseline="0" dirty="0"/>
              <a:t>4] - Katze, sagt Fisch. Ich [bin] ein </a:t>
            </a:r>
            <a:r>
              <a:rPr lang="de-DE" b="0" baseline="0" dirty="0" smtClean="0"/>
              <a:t>Wassertier, </a:t>
            </a:r>
            <a:r>
              <a:rPr lang="de-DE" b="0" baseline="0" dirty="0"/>
              <a:t>und ich kann gut schwimmen, aber du [hast] Angst vor Wasser. </a:t>
            </a:r>
          </a:p>
          <a:p>
            <a:r>
              <a:rPr lang="de-DE" b="0" baseline="0" dirty="0"/>
              <a:t>5] - Fisch, sagt Katze. Ich [habe] einen Freund aber du [bist] oft alleine. </a:t>
            </a:r>
          </a:p>
          <a:p>
            <a:r>
              <a:rPr lang="de-DE" b="0" baseline="0" dirty="0"/>
              <a:t>6] - Wir [haben] aber etwas gemeinsam. - Wie [sind] Fußball-Fans! </a:t>
            </a:r>
          </a:p>
          <a:p>
            <a:r>
              <a:rPr lang="de-DE" b="0" baseline="0" dirty="0"/>
              <a:t>7] - </a:t>
            </a:r>
            <a:r>
              <a:rPr lang="de-DE" b="0" baseline="0" dirty="0" smtClean="0"/>
              <a:t>Fisch und Katze </a:t>
            </a:r>
            <a:r>
              <a:rPr lang="de-DE" b="0" baseline="0" dirty="0"/>
              <a:t>[sind] so komisch, sagt Maus. - [Haben] sie einen Vogel?!!! </a:t>
            </a:r>
          </a:p>
          <a:p>
            <a:r>
              <a:rPr lang="de-DE" b="0" baseline="0" dirty="0"/>
              <a:t>8] - Vielleicht [sind] wir verrückt, sagt Fisch. Aber wir [haben] einander.</a:t>
            </a:r>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2722829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2/8.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1" baseline="0" dirty="0"/>
              <a:t>2] Katze [ist] groß aber Fisch [ist] klein. </a:t>
            </a:r>
            <a:r>
              <a:rPr lang="de-DE" b="0" baseline="0" dirty="0"/>
              <a:t/>
            </a:r>
            <a:br>
              <a:rPr lang="de-DE" b="0" baseline="0" dirty="0"/>
            </a:br>
            <a:r>
              <a:rPr lang="de-DE" b="0" baseline="0" dirty="0"/>
              <a:t>3] Katze [hat] viele Gewschister aber Fisch [ist] Einzelkind. </a:t>
            </a:r>
          </a:p>
          <a:p>
            <a:r>
              <a:rPr lang="de-DE" b="0" baseline="0" dirty="0"/>
              <a:t>4] - Katze, sagt Fisch. Ich [bin] ein </a:t>
            </a:r>
            <a:r>
              <a:rPr lang="de-DE" b="0" baseline="0" dirty="0" smtClean="0"/>
              <a:t>Wassertier, </a:t>
            </a:r>
            <a:r>
              <a:rPr lang="de-DE" b="0" baseline="0" dirty="0"/>
              <a:t>und ich kann gut schwimmen, aber du [hast] Angst vor Wasser. </a:t>
            </a:r>
          </a:p>
          <a:p>
            <a:r>
              <a:rPr lang="de-DE" b="0" baseline="0" dirty="0"/>
              <a:t>5] - Fisch, sagt Katze. Ich [habe] einen Freund aber du [bist] oft alleine. </a:t>
            </a:r>
          </a:p>
          <a:p>
            <a:r>
              <a:rPr lang="de-DE" b="0" baseline="0" dirty="0"/>
              <a:t>6] - Wir [haben] aber etwas gemeinsam. - Wie [sind] Fußball-Fans! </a:t>
            </a:r>
          </a:p>
          <a:p>
            <a:r>
              <a:rPr lang="de-DE" b="0" baseline="0" dirty="0"/>
              <a:t>7] - </a:t>
            </a:r>
            <a:r>
              <a:rPr lang="de-DE" b="0" baseline="0" dirty="0" smtClean="0"/>
              <a:t>Fisch und Katze </a:t>
            </a:r>
            <a:r>
              <a:rPr lang="de-DE" b="0" baseline="0" dirty="0"/>
              <a:t>[sind] so komisch, sagt Maus. - [Haben] sie einen Vogel?!!! </a:t>
            </a:r>
          </a:p>
          <a:p>
            <a:r>
              <a:rPr lang="de-DE" b="0" baseline="0" dirty="0"/>
              <a:t>8] - Vielleicht [sind] wir verrückt, sagt Fisch. Aber wir [haben] einander.</a:t>
            </a:r>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1939830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3/8.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1" baseline="0" dirty="0"/>
              <a:t>3] Katze [hat] viele Gewschister aber Fisch [ist] Einzelkind. </a:t>
            </a:r>
          </a:p>
          <a:p>
            <a:r>
              <a:rPr lang="de-DE" b="0" baseline="0" dirty="0"/>
              <a:t>4] - Katze, sagt Fisch. Ich [bin] ein </a:t>
            </a:r>
            <a:r>
              <a:rPr lang="de-DE" b="0" baseline="0" dirty="0" smtClean="0"/>
              <a:t>Wassertier, </a:t>
            </a:r>
            <a:r>
              <a:rPr lang="de-DE" b="0" baseline="0" dirty="0"/>
              <a:t>und ich kann gut schwimmen, aber du [hast] Angst vor Wasser. </a:t>
            </a:r>
          </a:p>
          <a:p>
            <a:r>
              <a:rPr lang="de-DE" b="0" baseline="0" dirty="0"/>
              <a:t>5] - Fisch, sagt Katze. Ich [habe] einen Freund aber du [bist] oft alleine. </a:t>
            </a:r>
          </a:p>
          <a:p>
            <a:r>
              <a:rPr lang="de-DE" b="0" baseline="0" dirty="0"/>
              <a:t>6] - Wir [haben] aber etwas gemeinsam. - Wie [sind] Fußball-Fans! </a:t>
            </a:r>
          </a:p>
          <a:p>
            <a:r>
              <a:rPr lang="de-DE" b="0" baseline="0" dirty="0"/>
              <a:t>7] - </a:t>
            </a:r>
            <a:r>
              <a:rPr lang="de-DE" b="0" baseline="0" dirty="0" smtClean="0"/>
              <a:t>Fisch und Katze </a:t>
            </a:r>
            <a:r>
              <a:rPr lang="de-DE" b="0" baseline="0" dirty="0"/>
              <a:t>[sind] so komisch, sagt Maus. - [Haben] sie einen Vogel?!!! </a:t>
            </a:r>
          </a:p>
          <a:p>
            <a:r>
              <a:rPr lang="de-DE" b="0" baseline="0" dirty="0"/>
              <a:t>8] - Vielleicht [sind] wir verrückt, sagt Fisch. Aber wir [haben] einander.</a:t>
            </a:r>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2312080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4/8.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0" baseline="0" dirty="0"/>
              <a:t>3] Katze [hat] viele Gewschister aber Fisch [ist] Einzelkind. </a:t>
            </a:r>
          </a:p>
          <a:p>
            <a:r>
              <a:rPr lang="de-DE" b="1" baseline="0" dirty="0"/>
              <a:t>4] - Katze, sagt Fisch. Ich [bin] ein </a:t>
            </a:r>
            <a:r>
              <a:rPr lang="de-DE" b="1" baseline="0" dirty="0" smtClean="0"/>
              <a:t>Wassertier, </a:t>
            </a:r>
            <a:r>
              <a:rPr lang="de-DE" b="1" baseline="0" dirty="0"/>
              <a:t>und ich kann gut schwimmen, aber du [hast] Angst vor Wasser. </a:t>
            </a:r>
          </a:p>
          <a:p>
            <a:r>
              <a:rPr lang="de-DE" b="0" baseline="0" dirty="0"/>
              <a:t>5] - Fisch, sagt Katze. Ich [habe] einen Freund aber du [bist] oft alleine. </a:t>
            </a:r>
          </a:p>
          <a:p>
            <a:r>
              <a:rPr lang="de-DE" b="0" baseline="0" dirty="0"/>
              <a:t>6] - Wir [haben] aber etwas gemeinsam. - Wie [sind] Fußball-Fans! </a:t>
            </a:r>
          </a:p>
          <a:p>
            <a:r>
              <a:rPr lang="de-DE" b="0" baseline="0" dirty="0"/>
              <a:t>7] - </a:t>
            </a:r>
            <a:r>
              <a:rPr lang="de-DE" b="0" baseline="0" dirty="0" smtClean="0"/>
              <a:t>Fisch und Katze </a:t>
            </a:r>
            <a:r>
              <a:rPr lang="de-DE" b="0" baseline="0" dirty="0"/>
              <a:t>[sind] so komisch, sagt Maus. - [Haben] sie einen Vogel?!!! </a:t>
            </a:r>
          </a:p>
          <a:p>
            <a:r>
              <a:rPr lang="de-DE" b="0" baseline="0" dirty="0"/>
              <a:t>8] - Vielleicht [sind] wir verrückt, sagt Fisch. Aber wir [haben] einander.</a:t>
            </a:r>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2737302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5/8.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0" baseline="0" dirty="0"/>
              <a:t>3] Katze [hat] viele Gewschister aber Fisch [ist] Einzelkind. </a:t>
            </a:r>
          </a:p>
          <a:p>
            <a:r>
              <a:rPr lang="de-DE" b="0" baseline="0" dirty="0"/>
              <a:t>4] - Katze, sagt Fisch. Ich [bin] ein </a:t>
            </a:r>
            <a:r>
              <a:rPr lang="de-DE" b="0" baseline="0" dirty="0" smtClean="0"/>
              <a:t>Wassertier, </a:t>
            </a:r>
            <a:r>
              <a:rPr lang="de-DE" b="0" baseline="0" dirty="0"/>
              <a:t>und ich kann gut schwimmen, aber du [hast] Angst vor Wasser. </a:t>
            </a:r>
          </a:p>
          <a:p>
            <a:r>
              <a:rPr lang="de-DE" b="1" baseline="0" dirty="0"/>
              <a:t>5] - Fisch, sagt Katze. Ich [habe] einen Freund aber du [bist] oft alleine. </a:t>
            </a:r>
          </a:p>
          <a:p>
            <a:r>
              <a:rPr lang="de-DE" b="0" baseline="0" dirty="0"/>
              <a:t>6] - Wir [haben] aber etwas gemeinsam. - Wie [sind] Fußball-Fans! </a:t>
            </a:r>
          </a:p>
          <a:p>
            <a:r>
              <a:rPr lang="de-DE" b="0" baseline="0" dirty="0"/>
              <a:t>7] - </a:t>
            </a:r>
            <a:r>
              <a:rPr lang="de-DE" b="0" baseline="0" dirty="0" smtClean="0"/>
              <a:t>Fisch und Katze </a:t>
            </a:r>
            <a:r>
              <a:rPr lang="de-DE" b="0" baseline="0" dirty="0"/>
              <a:t>[sind] so komisch, sagt Maus. - [Haben] sie einen Vogel?!!! </a:t>
            </a:r>
          </a:p>
          <a:p>
            <a:r>
              <a:rPr lang="de-DE" b="0" baseline="0" dirty="0"/>
              <a:t>8] - Vielleicht [</a:t>
            </a:r>
            <a:r>
              <a:rPr lang="de-DE" b="0" baseline="0" dirty="0" smtClean="0"/>
              <a:t>sind</a:t>
            </a:r>
            <a:r>
              <a:rPr lang="de-DE" b="0" baseline="0" dirty="0"/>
              <a:t>] wir verrückt, sagt Fisch. Aber wir [haben] einander</a:t>
            </a:r>
            <a:r>
              <a:rPr lang="de-DE" b="0" baseline="0" dirty="0" smtClean="0"/>
              <a:t>.</a:t>
            </a:r>
            <a:br>
              <a:rPr lang="de-DE" b="0" baseline="0" dirty="0" smtClean="0"/>
            </a:br>
            <a:r>
              <a:rPr lang="de-DE" b="0" baseline="0" dirty="0" smtClean="0"/>
              <a:t/>
            </a:r>
            <a:br>
              <a:rPr lang="de-DE" b="0" baseline="0" dirty="0" smtClean="0"/>
            </a:br>
            <a:r>
              <a:rPr lang="de-DE" b="1" i="1" baseline="0" dirty="0" smtClean="0"/>
              <a:t>Note: </a:t>
            </a:r>
            <a:r>
              <a:rPr lang="de-DE" b="0" baseline="0" dirty="0" smtClean="0"/>
              <a:t>Students have learnt ‚Freund‘ as friend.  Here the meaning is ‚boyfriend‘. The picture gives a strong hint, but teachers could elicit this understanding explicitly from students.</a:t>
            </a:r>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1641601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682281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051616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468640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241508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8479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62076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7329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8029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29621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127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0942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741865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098054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5497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2463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706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070279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21/05/2020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500200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21/05/2020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726828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21/05/2020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811256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21/05/2020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490887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5871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159260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21/05/2020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304705050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745169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gi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image" Target="../media/image12.gif"/><Relationship Id="rId4" Type="http://schemas.openxmlformats.org/officeDocument/2006/relationships/audio" Target="../media/audio6.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gi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image" Target="../media/image13.gif"/><Relationship Id="rId4" Type="http://schemas.openxmlformats.org/officeDocument/2006/relationships/audio" Target="../media/audio7.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gi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image" Target="../media/image14.gif"/><Relationship Id="rId4" Type="http://schemas.openxmlformats.org/officeDocument/2006/relationships/audio" Target="../media/audio8.wav"/></Relationships>
</file>

<file path=ppt/slides/_rels/slide13.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slideLayout" Target="../slideLayouts/slideLayout13.xml"/><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3.png"/><Relationship Id="rId15" Type="http://schemas.openxmlformats.org/officeDocument/2006/relationships/image" Target="../media/image6.gif"/><Relationship Id="rId10" Type="http://schemas.openxmlformats.org/officeDocument/2006/relationships/audio" Target="../media/audio13.wav"/><Relationship Id="rId4" Type="http://schemas.openxmlformats.org/officeDocument/2006/relationships/notesSlide" Target="../notesSlides/notesSlide13.xml"/><Relationship Id="rId9" Type="http://schemas.openxmlformats.org/officeDocument/2006/relationships/audio" Target="../media/audio12.wav"/><Relationship Id="rId14" Type="http://schemas.openxmlformats.org/officeDocument/2006/relationships/image" Target="../media/image4.gi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audio" Target="../media/audio1.wav"/><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image" Target="../media/image7.gif"/><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image" Target="../media/image8.gif"/><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image" Target="../media/image9.gif"/><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3.png"/><Relationship Id="rId7"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audio" Target="../media/audio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 xmlns:a16="http://schemas.microsoft.com/office/drawing/2014/main" id="{16523271-2662-084F-9684-6AEBCCC2B9E3}"/>
              </a:ext>
            </a:extLst>
          </p:cNvPr>
          <p:cNvSpPr>
            <a:spLocks noGrp="1"/>
          </p:cNvSpPr>
          <p:nvPr>
            <p:ph type="ctrTitle"/>
          </p:nvPr>
        </p:nvSpPr>
        <p:spPr>
          <a:xfrm>
            <a:off x="172596" y="1953953"/>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 xmlns:a16="http://schemas.microsoft.com/office/drawing/2014/main" id="{E9EA1430-5959-D841-A022-9618BF178F2D}"/>
              </a:ext>
            </a:extLst>
          </p:cNvPr>
          <p:cNvSpPr>
            <a:spLocks noGrp="1"/>
          </p:cNvSpPr>
          <p:nvPr>
            <p:ph type="subTitle" idx="1"/>
          </p:nvPr>
        </p:nvSpPr>
        <p:spPr>
          <a:xfrm>
            <a:off x="172596" y="2848732"/>
            <a:ext cx="9144000" cy="1655762"/>
          </a:xfrm>
        </p:spPr>
        <p:txBody>
          <a:bodyPr/>
          <a:lstStyle/>
          <a:p>
            <a:pPr lvl="0" algn="l">
              <a:lnSpc>
                <a:spcPct val="100000"/>
              </a:lnSpc>
              <a:spcBef>
                <a:spcPts val="0"/>
              </a:spcBef>
            </a:pPr>
            <a:r>
              <a:rPr lang="en-GB" sz="3200" dirty="0" smtClean="0">
                <a:solidFill>
                  <a:prstClr val="white"/>
                </a:solidFill>
                <a:latin typeface="Century Gothic" panose="020B0502020202020204" pitchFamily="34" charset="0"/>
              </a:rPr>
              <a:t>Present tense: SEIN and HABEN (revisited)</a:t>
            </a:r>
            <a:endParaRPr lang="en-US" dirty="0"/>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3" name="Title 3">
            <a:extLst>
              <a:ext uri="{FF2B5EF4-FFF2-40B4-BE49-F238E27FC236}">
                <a16:creationId xmlns="" xmlns:a16="http://schemas.microsoft.com/office/drawing/2014/main" id="{B5C7F6E4-A0B4-4339-8BF2-B1945BCDD97F}"/>
              </a:ext>
            </a:extLst>
          </p:cNvPr>
          <p:cNvSpPr txBox="1">
            <a:spLocks/>
          </p:cNvSpPr>
          <p:nvPr/>
        </p:nvSpPr>
        <p:spPr>
          <a:xfrm>
            <a:off x="166350" y="501133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kumimoji="0" lang="en-GB"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3.2 </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1 - Lesson </a:t>
            </a:r>
            <a:r>
              <a:rPr kumimoji="0" lang="en-GB"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61</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Title 3">
            <a:extLst>
              <a:ext uri="{FF2B5EF4-FFF2-40B4-BE49-F238E27FC236}">
                <a16:creationId xmlns="" xmlns:a16="http://schemas.microsoft.com/office/drawing/2014/main" id="{DBAE5210-353E-4306-9CE7-2E82BD10F44F}"/>
              </a:ext>
            </a:extLst>
          </p:cNvPr>
          <p:cNvSpPr txBox="1">
            <a:spLocks/>
          </p:cNvSpPr>
          <p:nvPr/>
        </p:nvSpPr>
        <p:spPr>
          <a:xfrm>
            <a:off x="166350" y="58642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Rachel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Hawkes / </a:t>
            </a:r>
            <a:r>
              <a:rPr lang="en-GB" sz="1400" dirty="0">
                <a:solidFill>
                  <a:prstClr val="white"/>
                </a:solidFill>
                <a:latin typeface="Century Gothic" panose="020B0502020202020204" pitchFamily="34" charset="0"/>
              </a:rPr>
              <a:t>Natalie </a:t>
            </a:r>
            <a:r>
              <a:rPr lang="en-GB" sz="1400" dirty="0" smtClean="0">
                <a:solidFill>
                  <a:prstClr val="white"/>
                </a:solidFill>
                <a:latin typeface="Century Gothic" panose="020B0502020202020204" pitchFamily="34" charset="0"/>
              </a:rPr>
              <a:t>Finlayson </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smtClean="0">
                <a:solidFill>
                  <a:prstClr val="white"/>
                </a:solidFill>
                <a:latin typeface="Century Gothic" panose="020B0502020202020204" pitchFamily="34" charset="0"/>
              </a:rPr>
              <a:t>21 / 05 / 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048588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[6/8]</a:t>
            </a: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8889357" y="247046"/>
            <a:ext cx="3067970" cy="4029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lesen</a:t>
            </a:r>
            <a:r>
              <a:rPr lang="en-GB" b="1" dirty="0">
                <a:solidFill>
                  <a:prstClr val="white"/>
                </a:solidFill>
              </a:rPr>
              <a:t> / </a:t>
            </a:r>
            <a:r>
              <a:rPr lang="en-GB" b="1" dirty="0" err="1">
                <a:solidFill>
                  <a:prstClr val="white"/>
                </a:solidFill>
              </a:rPr>
              <a:t>schreiben</a:t>
            </a:r>
            <a:endParaRPr lang="en-GB" b="1" dirty="0">
              <a:solidFill>
                <a:prstClr val="white"/>
              </a:solidFill>
            </a:endParaRPr>
          </a:p>
        </p:txBody>
      </p:sp>
      <p:sp>
        <p:nvSpPr>
          <p:cNvPr id="2" name="TextBox 1">
            <a:extLst>
              <a:ext uri="{FF2B5EF4-FFF2-40B4-BE49-F238E27FC236}">
                <a16:creationId xmlns="" xmlns:a16="http://schemas.microsoft.com/office/drawing/2014/main" id="{7F97D36C-56F7-4C6D-AEC1-B539720DAB41}"/>
              </a:ext>
            </a:extLst>
          </p:cNvPr>
          <p:cNvSpPr txBox="1"/>
          <p:nvPr/>
        </p:nvSpPr>
        <p:spPr>
          <a:xfrm>
            <a:off x="801858" y="1224282"/>
            <a:ext cx="11165755" cy="830997"/>
          </a:xfrm>
          <a:prstGeom prst="rect">
            <a:avLst/>
          </a:prstGeom>
          <a:noFill/>
        </p:spPr>
        <p:txBody>
          <a:bodyPr wrap="square" rtlCol="0">
            <a:spAutoFit/>
          </a:bodyPr>
          <a:lstStyle/>
          <a:p>
            <a:pPr>
              <a:defRPr/>
            </a:pPr>
            <a:r>
              <a:rPr lang="de-DE" sz="2400" dirty="0">
                <a:solidFill>
                  <a:srgbClr val="115076"/>
                </a:solidFill>
              </a:rPr>
              <a:t> - Wir _________ aber etwas gemeinsam. </a:t>
            </a:r>
            <a:br>
              <a:rPr lang="de-DE" sz="2400" dirty="0">
                <a:solidFill>
                  <a:srgbClr val="115076"/>
                </a:solidFill>
              </a:rPr>
            </a:br>
            <a:r>
              <a:rPr lang="de-DE" sz="2400" dirty="0">
                <a:solidFill>
                  <a:srgbClr val="115076"/>
                </a:solidFill>
              </a:rPr>
              <a:t> - Wir _________ Fußball-Fans!</a:t>
            </a:r>
            <a:endParaRPr lang="en-GB" sz="2400" dirty="0">
              <a:solidFill>
                <a:srgbClr val="115076"/>
              </a:solidFill>
            </a:endParaRPr>
          </a:p>
        </p:txBody>
      </p:sp>
      <p:sp>
        <p:nvSpPr>
          <p:cNvPr id="8" name="Action Button: Custom 7">
            <a:hlinkClick r:id="" action="ppaction://noaction" highlightClick="1">
              <a:snd r:embed="rId4" name="6. Beeps - Wir - Fans.wav"/>
            </a:hlinkClick>
          </p:cNvPr>
          <p:cNvSpPr/>
          <p:nvPr/>
        </p:nvSpPr>
        <p:spPr>
          <a:xfrm>
            <a:off x="110168" y="1244060"/>
            <a:ext cx="691690" cy="66118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6</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620" y="2292824"/>
            <a:ext cx="4632567" cy="402495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Tree>
    <p:extLst>
      <p:ext uri="{BB962C8B-B14F-4D97-AF65-F5344CB8AC3E}">
        <p14:creationId xmlns:p14="http://schemas.microsoft.com/office/powerpoint/2010/main" val="12284152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[7/8]</a:t>
            </a: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8889357" y="247046"/>
            <a:ext cx="3067970" cy="4029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lesen</a:t>
            </a:r>
            <a:r>
              <a:rPr lang="en-GB" b="1" dirty="0">
                <a:solidFill>
                  <a:prstClr val="white"/>
                </a:solidFill>
              </a:rPr>
              <a:t> / </a:t>
            </a:r>
            <a:r>
              <a:rPr lang="en-GB" b="1" dirty="0" err="1">
                <a:solidFill>
                  <a:prstClr val="white"/>
                </a:solidFill>
              </a:rPr>
              <a:t>schreiben</a:t>
            </a:r>
            <a:endParaRPr lang="en-GB" b="1" dirty="0">
              <a:solidFill>
                <a:prstClr val="white"/>
              </a:solidFill>
            </a:endParaRPr>
          </a:p>
        </p:txBody>
      </p:sp>
      <p:sp>
        <p:nvSpPr>
          <p:cNvPr id="2" name="TextBox 1">
            <a:extLst>
              <a:ext uri="{FF2B5EF4-FFF2-40B4-BE49-F238E27FC236}">
                <a16:creationId xmlns="" xmlns:a16="http://schemas.microsoft.com/office/drawing/2014/main" id="{7F97D36C-56F7-4C6D-AEC1-B539720DAB41}"/>
              </a:ext>
            </a:extLst>
          </p:cNvPr>
          <p:cNvSpPr txBox="1"/>
          <p:nvPr/>
        </p:nvSpPr>
        <p:spPr>
          <a:xfrm>
            <a:off x="791572" y="1362782"/>
            <a:ext cx="11165755" cy="830997"/>
          </a:xfrm>
          <a:prstGeom prst="rect">
            <a:avLst/>
          </a:prstGeom>
          <a:noFill/>
        </p:spPr>
        <p:txBody>
          <a:bodyPr wrap="square" rtlCol="0">
            <a:spAutoFit/>
          </a:bodyPr>
          <a:lstStyle/>
          <a:p>
            <a:pPr>
              <a:defRPr/>
            </a:pPr>
            <a:r>
              <a:rPr lang="de-DE" sz="2400" dirty="0">
                <a:solidFill>
                  <a:srgbClr val="115076"/>
                </a:solidFill>
              </a:rPr>
              <a:t> - </a:t>
            </a:r>
            <a:r>
              <a:rPr lang="de-DE" sz="2400" dirty="0" smtClean="0">
                <a:solidFill>
                  <a:srgbClr val="115076"/>
                </a:solidFill>
              </a:rPr>
              <a:t>Fisch und Katze </a:t>
            </a:r>
            <a:r>
              <a:rPr lang="de-DE" sz="2400" dirty="0">
                <a:solidFill>
                  <a:srgbClr val="115076"/>
                </a:solidFill>
              </a:rPr>
              <a:t>_________ so komisch, sagt Maus</a:t>
            </a:r>
            <a:r>
              <a:rPr lang="de-DE" sz="2400" dirty="0" smtClean="0">
                <a:solidFill>
                  <a:srgbClr val="115076"/>
                </a:solidFill>
              </a:rPr>
              <a:t>.</a:t>
            </a:r>
            <a:br>
              <a:rPr lang="de-DE" sz="2400" dirty="0" smtClean="0">
                <a:solidFill>
                  <a:srgbClr val="115076"/>
                </a:solidFill>
              </a:rPr>
            </a:br>
            <a:r>
              <a:rPr lang="de-DE" sz="2400" dirty="0" smtClean="0">
                <a:solidFill>
                  <a:srgbClr val="115076"/>
                </a:solidFill>
              </a:rPr>
              <a:t> </a:t>
            </a:r>
            <a:r>
              <a:rPr lang="de-DE" sz="2400" dirty="0">
                <a:solidFill>
                  <a:srgbClr val="115076"/>
                </a:solidFill>
              </a:rPr>
              <a:t>- _________ sie einen Vogel?!!! </a:t>
            </a:r>
            <a:endParaRPr lang="en-GB" sz="2400" dirty="0">
              <a:solidFill>
                <a:srgbClr val="115076"/>
              </a:solidFill>
            </a:endParaRPr>
          </a:p>
        </p:txBody>
      </p:sp>
      <p:sp>
        <p:nvSpPr>
          <p:cNvPr id="8" name="Action Button: Custom 7">
            <a:hlinkClick r:id="" action="ppaction://noaction" highlightClick="1">
              <a:snd r:embed="rId4" name="7. Beeps - Fisch - Vogel.wav"/>
            </a:hlinkClick>
          </p:cNvPr>
          <p:cNvSpPr/>
          <p:nvPr/>
        </p:nvSpPr>
        <p:spPr>
          <a:xfrm>
            <a:off x="110168" y="1244060"/>
            <a:ext cx="691690" cy="66118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7</a:t>
            </a:r>
          </a:p>
        </p:txBody>
      </p:sp>
      <p:sp>
        <p:nvSpPr>
          <p:cNvPr id="9" name="TextBox 8"/>
          <p:cNvSpPr txBox="1"/>
          <p:nvPr/>
        </p:nvSpPr>
        <p:spPr>
          <a:xfrm>
            <a:off x="110168" y="5612444"/>
            <a:ext cx="4644711" cy="707886"/>
          </a:xfrm>
          <a:prstGeom prst="rect">
            <a:avLst/>
          </a:prstGeom>
          <a:noFill/>
          <a:ln>
            <a:solidFill>
              <a:srgbClr val="DAA520"/>
            </a:solidFill>
          </a:ln>
        </p:spPr>
        <p:txBody>
          <a:bodyPr wrap="square" rtlCol="0">
            <a:spAutoFit/>
          </a:bodyPr>
          <a:lstStyle/>
          <a:p>
            <a:r>
              <a:rPr lang="en-GB" sz="2000" dirty="0">
                <a:solidFill>
                  <a:srgbClr val="4472C4">
                    <a:lumMod val="50000"/>
                  </a:srgbClr>
                </a:solidFill>
              </a:rPr>
              <a:t>der Vogel = bird</a:t>
            </a:r>
            <a:br>
              <a:rPr lang="en-GB" sz="2000" dirty="0">
                <a:solidFill>
                  <a:srgbClr val="4472C4">
                    <a:lumMod val="50000"/>
                  </a:srgbClr>
                </a:solidFill>
              </a:rPr>
            </a:br>
            <a:r>
              <a:rPr lang="en-GB" sz="2000" dirty="0" err="1">
                <a:solidFill>
                  <a:srgbClr val="4472C4">
                    <a:lumMod val="50000"/>
                  </a:srgbClr>
                </a:solidFill>
              </a:rPr>
              <a:t>einen</a:t>
            </a:r>
            <a:r>
              <a:rPr lang="en-GB" sz="2000" dirty="0">
                <a:solidFill>
                  <a:srgbClr val="4472C4">
                    <a:lumMod val="50000"/>
                  </a:srgbClr>
                </a:solidFill>
              </a:rPr>
              <a:t> Vogel </a:t>
            </a:r>
            <a:r>
              <a:rPr lang="en-GB" sz="2000" dirty="0" err="1">
                <a:solidFill>
                  <a:srgbClr val="4472C4">
                    <a:lumMod val="50000"/>
                  </a:srgbClr>
                </a:solidFill>
              </a:rPr>
              <a:t>haben</a:t>
            </a:r>
            <a:r>
              <a:rPr lang="en-GB" sz="2000" dirty="0">
                <a:solidFill>
                  <a:srgbClr val="4472C4">
                    <a:lumMod val="50000"/>
                  </a:srgbClr>
                </a:solidFill>
              </a:rPr>
              <a:t> = to be mad</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049" y="1876778"/>
            <a:ext cx="9508617" cy="368317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Tree>
    <p:extLst>
      <p:ext uri="{BB962C8B-B14F-4D97-AF65-F5344CB8AC3E}">
        <p14:creationId xmlns:p14="http://schemas.microsoft.com/office/powerpoint/2010/main" val="3939266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[8/8]</a:t>
            </a: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8889357" y="247046"/>
            <a:ext cx="3067970" cy="4029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lesen</a:t>
            </a:r>
            <a:r>
              <a:rPr lang="en-GB" b="1" dirty="0">
                <a:solidFill>
                  <a:prstClr val="white"/>
                </a:solidFill>
              </a:rPr>
              <a:t> / </a:t>
            </a:r>
            <a:r>
              <a:rPr lang="en-GB" b="1" dirty="0" err="1">
                <a:solidFill>
                  <a:prstClr val="white"/>
                </a:solidFill>
              </a:rPr>
              <a:t>schreiben</a:t>
            </a:r>
            <a:endParaRPr lang="en-GB" b="1" dirty="0">
              <a:solidFill>
                <a:prstClr val="white"/>
              </a:solidFill>
            </a:endParaRPr>
          </a:p>
        </p:txBody>
      </p:sp>
      <p:sp>
        <p:nvSpPr>
          <p:cNvPr id="2" name="TextBox 1">
            <a:extLst>
              <a:ext uri="{FF2B5EF4-FFF2-40B4-BE49-F238E27FC236}">
                <a16:creationId xmlns="" xmlns:a16="http://schemas.microsoft.com/office/drawing/2014/main" id="{7F97D36C-56F7-4C6D-AEC1-B539720DAB41}"/>
              </a:ext>
            </a:extLst>
          </p:cNvPr>
          <p:cNvSpPr txBox="1"/>
          <p:nvPr/>
        </p:nvSpPr>
        <p:spPr>
          <a:xfrm>
            <a:off x="791572" y="1362782"/>
            <a:ext cx="11165755" cy="461665"/>
          </a:xfrm>
          <a:prstGeom prst="rect">
            <a:avLst/>
          </a:prstGeom>
          <a:noFill/>
        </p:spPr>
        <p:txBody>
          <a:bodyPr wrap="square" rtlCol="0">
            <a:spAutoFit/>
          </a:bodyPr>
          <a:lstStyle/>
          <a:p>
            <a:pPr>
              <a:defRPr/>
            </a:pPr>
            <a:r>
              <a:rPr lang="de-DE" sz="2400" dirty="0">
                <a:solidFill>
                  <a:srgbClr val="115076"/>
                </a:solidFill>
              </a:rPr>
              <a:t> - Vielleicht _________ wir verrückt, sagt Fisch. Aber wir __________ einander.</a:t>
            </a:r>
            <a:endParaRPr lang="en-GB" sz="2400" dirty="0">
              <a:solidFill>
                <a:srgbClr val="115076"/>
              </a:solidFill>
            </a:endParaRPr>
          </a:p>
        </p:txBody>
      </p:sp>
      <p:sp>
        <p:nvSpPr>
          <p:cNvPr id="8" name="Action Button: Custom 7">
            <a:hlinkClick r:id="" action="ppaction://noaction" highlightClick="1">
              <a:snd r:embed="rId4" name="8. Beeps - Vielleicht - einander.wav"/>
            </a:hlinkClick>
          </p:cNvPr>
          <p:cNvSpPr/>
          <p:nvPr/>
        </p:nvSpPr>
        <p:spPr>
          <a:xfrm>
            <a:off x="110168" y="1244060"/>
            <a:ext cx="691690" cy="66118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8</a:t>
            </a:r>
          </a:p>
        </p:txBody>
      </p:sp>
      <p:sp>
        <p:nvSpPr>
          <p:cNvPr id="9" name="TextBox 8"/>
          <p:cNvSpPr txBox="1"/>
          <p:nvPr/>
        </p:nvSpPr>
        <p:spPr>
          <a:xfrm>
            <a:off x="110168" y="5576332"/>
            <a:ext cx="3040995" cy="707886"/>
          </a:xfrm>
          <a:prstGeom prst="rect">
            <a:avLst/>
          </a:prstGeom>
          <a:noFill/>
          <a:ln>
            <a:solidFill>
              <a:srgbClr val="DAA520"/>
            </a:solidFill>
          </a:ln>
        </p:spPr>
        <p:txBody>
          <a:bodyPr wrap="square" rtlCol="0">
            <a:spAutoFit/>
          </a:bodyPr>
          <a:lstStyle/>
          <a:p>
            <a:r>
              <a:rPr lang="en-GB" sz="2000" dirty="0" err="1">
                <a:solidFill>
                  <a:srgbClr val="4472C4">
                    <a:lumMod val="50000"/>
                  </a:srgbClr>
                </a:solidFill>
              </a:rPr>
              <a:t>verrückt</a:t>
            </a:r>
            <a:r>
              <a:rPr lang="en-GB" sz="2000" dirty="0">
                <a:solidFill>
                  <a:srgbClr val="4472C4">
                    <a:lumMod val="50000"/>
                  </a:srgbClr>
                </a:solidFill>
              </a:rPr>
              <a:t> = mad</a:t>
            </a:r>
            <a:br>
              <a:rPr lang="en-GB" sz="2000" dirty="0">
                <a:solidFill>
                  <a:srgbClr val="4472C4">
                    <a:lumMod val="50000"/>
                  </a:srgbClr>
                </a:solidFill>
              </a:rPr>
            </a:br>
            <a:r>
              <a:rPr lang="en-GB" sz="2000" dirty="0" err="1">
                <a:solidFill>
                  <a:srgbClr val="4472C4">
                    <a:lumMod val="50000"/>
                  </a:srgbClr>
                </a:solidFill>
              </a:rPr>
              <a:t>einander</a:t>
            </a:r>
            <a:r>
              <a:rPr lang="en-GB" sz="2000" dirty="0">
                <a:solidFill>
                  <a:srgbClr val="4472C4">
                    <a:lumMod val="50000"/>
                  </a:srgbClr>
                </a:solidFill>
              </a:rPr>
              <a:t> = each other</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2567" y="1726941"/>
            <a:ext cx="3954130" cy="488451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Tree>
    <p:extLst>
      <p:ext uri="{BB962C8B-B14F-4D97-AF65-F5344CB8AC3E}">
        <p14:creationId xmlns:p14="http://schemas.microsoft.com/office/powerpoint/2010/main" val="1787333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a:t>
            </a:r>
            <a:r>
              <a:rPr lang="en-GB" sz="3200" b="1" dirty="0" err="1">
                <a:solidFill>
                  <a:schemeClr val="bg1"/>
                </a:solidFill>
              </a:rPr>
              <a:t>Antworten</a:t>
            </a:r>
            <a:r>
              <a:rPr lang="en-GB" sz="3200" b="1" dirty="0">
                <a:solidFill>
                  <a:schemeClr val="bg1"/>
                </a:solidFill>
              </a:rPr>
              <a:t>]</a:t>
            </a: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8889357" y="247046"/>
            <a:ext cx="3067970" cy="4029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lesen</a:t>
            </a:r>
            <a:r>
              <a:rPr lang="en-GB" b="1" dirty="0">
                <a:solidFill>
                  <a:prstClr val="white"/>
                </a:solidFill>
              </a:rPr>
              <a:t> / </a:t>
            </a:r>
            <a:r>
              <a:rPr lang="en-GB" b="1" dirty="0" err="1">
                <a:solidFill>
                  <a:prstClr val="white"/>
                </a:solidFill>
              </a:rPr>
              <a:t>schreiben</a:t>
            </a:r>
            <a:endParaRPr lang="en-GB" b="1" dirty="0">
              <a:solidFill>
                <a:prstClr val="white"/>
              </a:solidFill>
            </a:endParaRPr>
          </a:p>
        </p:txBody>
      </p:sp>
      <p:sp>
        <p:nvSpPr>
          <p:cNvPr id="2" name="TextBox 1">
            <a:extLst>
              <a:ext uri="{FF2B5EF4-FFF2-40B4-BE49-F238E27FC236}">
                <a16:creationId xmlns="" xmlns:a16="http://schemas.microsoft.com/office/drawing/2014/main" id="{7F97D36C-56F7-4C6D-AEC1-B539720DAB41}"/>
              </a:ext>
            </a:extLst>
          </p:cNvPr>
          <p:cNvSpPr txBox="1"/>
          <p:nvPr/>
        </p:nvSpPr>
        <p:spPr>
          <a:xfrm>
            <a:off x="590841" y="5824886"/>
            <a:ext cx="11165755" cy="400110"/>
          </a:xfrm>
          <a:prstGeom prst="rect">
            <a:avLst/>
          </a:prstGeom>
          <a:noFill/>
        </p:spPr>
        <p:txBody>
          <a:bodyPr wrap="square" rtlCol="0">
            <a:spAutoFit/>
          </a:bodyPr>
          <a:lstStyle/>
          <a:p>
            <a:pPr>
              <a:defRPr/>
            </a:pPr>
            <a:r>
              <a:rPr lang="de-DE" sz="2000" dirty="0">
                <a:solidFill>
                  <a:srgbClr val="115076"/>
                </a:solidFill>
              </a:rPr>
              <a:t> - Vielleicht _________ wir verrückt, sagt Fisch. Aber wir __________ einander.</a:t>
            </a:r>
            <a:endParaRPr lang="en-GB" sz="2000" dirty="0">
              <a:solidFill>
                <a:srgbClr val="115076"/>
              </a:solidFill>
            </a:endParaRPr>
          </a:p>
        </p:txBody>
      </p:sp>
      <p:sp>
        <p:nvSpPr>
          <p:cNvPr id="8" name="Action Button: Custom 7">
            <a:hlinkClick r:id="" action="ppaction://noaction" highlightClick="1">
              <a:snd r:embed="rId6" name="8. Vielleicht - einander.wav"/>
            </a:hlinkClick>
          </p:cNvPr>
          <p:cNvSpPr/>
          <p:nvPr/>
        </p:nvSpPr>
        <p:spPr>
          <a:xfrm>
            <a:off x="110166" y="5791348"/>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8</a:t>
            </a:r>
          </a:p>
        </p:txBody>
      </p:sp>
      <p:sp>
        <p:nvSpPr>
          <p:cNvPr id="9" name="Action Button: Custom 8">
            <a:hlinkClick r:id="" action="ppaction://noaction" highlightClick="1">
              <a:snd r:embed="rId7" name="7. Fisch - Vogel.wav"/>
            </a:hlinkClick>
          </p:cNvPr>
          <p:cNvSpPr/>
          <p:nvPr/>
        </p:nvSpPr>
        <p:spPr>
          <a:xfrm>
            <a:off x="110166" y="5148930"/>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7</a:t>
            </a:r>
          </a:p>
        </p:txBody>
      </p:sp>
      <p:sp>
        <p:nvSpPr>
          <p:cNvPr id="10" name="Action Button: Custom 9">
            <a:hlinkClick r:id="" action="ppaction://noaction" highlightClick="1">
              <a:snd r:embed="rId8" name="6. Wir - Fans.wav"/>
            </a:hlinkClick>
          </p:cNvPr>
          <p:cNvSpPr/>
          <p:nvPr/>
        </p:nvSpPr>
        <p:spPr>
          <a:xfrm>
            <a:off x="110166" y="4512242"/>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6</a:t>
            </a:r>
          </a:p>
        </p:txBody>
      </p:sp>
      <p:sp>
        <p:nvSpPr>
          <p:cNvPr id="11" name="Action Button: Custom 10">
            <a:hlinkClick r:id="" action="ppaction://noaction" highlightClick="1">
              <a:snd r:embed="rId9" name="5. Fisch - Alleine.wav"/>
            </a:hlinkClick>
          </p:cNvPr>
          <p:cNvSpPr/>
          <p:nvPr/>
        </p:nvSpPr>
        <p:spPr>
          <a:xfrm>
            <a:off x="110168" y="3858439"/>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5</a:t>
            </a:r>
          </a:p>
        </p:txBody>
      </p:sp>
      <p:sp>
        <p:nvSpPr>
          <p:cNvPr id="12" name="Action Button: Custom 11">
            <a:hlinkClick r:id="" action="ppaction://noaction" highlightClick="1">
              <a:snd r:embed="rId10" name="4. Katzen - Wasser.wav"/>
            </a:hlinkClick>
          </p:cNvPr>
          <p:cNvSpPr/>
          <p:nvPr/>
        </p:nvSpPr>
        <p:spPr>
          <a:xfrm>
            <a:off x="110166" y="3202599"/>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4</a:t>
            </a:r>
          </a:p>
        </p:txBody>
      </p:sp>
      <p:sp>
        <p:nvSpPr>
          <p:cNvPr id="13" name="Action Button: Custom 12">
            <a:hlinkClick r:id="" action="ppaction://noaction" highlightClick="1">
              <a:snd r:embed="rId11" name="3. Katzen - einzelkind.wav"/>
            </a:hlinkClick>
          </p:cNvPr>
          <p:cNvSpPr/>
          <p:nvPr/>
        </p:nvSpPr>
        <p:spPr>
          <a:xfrm>
            <a:off x="110166" y="2574149"/>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3</a:t>
            </a:r>
          </a:p>
        </p:txBody>
      </p:sp>
      <p:sp>
        <p:nvSpPr>
          <p:cNvPr id="14" name="Action Button: Custom 13">
            <a:hlinkClick r:id="" action="ppaction://noaction" highlightClick="1">
              <a:snd r:embed="rId12" name="2. Katzen - klein.wav"/>
            </a:hlinkClick>
          </p:cNvPr>
          <p:cNvSpPr/>
          <p:nvPr/>
        </p:nvSpPr>
        <p:spPr>
          <a:xfrm>
            <a:off x="110166" y="1957127"/>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2</a:t>
            </a:r>
          </a:p>
        </p:txBody>
      </p:sp>
      <p:sp>
        <p:nvSpPr>
          <p:cNvPr id="15" name="Action Button: Custom 14">
            <a:hlinkClick r:id="" action="ppaction://noaction" highlightClick="1">
              <a:snd r:embed="rId13" name="1. Fisch - gemeinsam.wav"/>
            </a:hlinkClick>
          </p:cNvPr>
          <p:cNvSpPr/>
          <p:nvPr/>
        </p:nvSpPr>
        <p:spPr>
          <a:xfrm>
            <a:off x="110166" y="1307462"/>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1</a:t>
            </a:r>
          </a:p>
        </p:txBody>
      </p:sp>
      <p:sp>
        <p:nvSpPr>
          <p:cNvPr id="16" name="TextBox 15">
            <a:extLst>
              <a:ext uri="{FF2B5EF4-FFF2-40B4-BE49-F238E27FC236}">
                <a16:creationId xmlns="" xmlns:a16="http://schemas.microsoft.com/office/drawing/2014/main" id="{7F97D36C-56F7-4C6D-AEC1-B539720DAB41}"/>
              </a:ext>
            </a:extLst>
          </p:cNvPr>
          <p:cNvSpPr txBox="1"/>
          <p:nvPr/>
        </p:nvSpPr>
        <p:spPr>
          <a:xfrm>
            <a:off x="649548" y="5157461"/>
            <a:ext cx="11165755" cy="400110"/>
          </a:xfrm>
          <a:prstGeom prst="rect">
            <a:avLst/>
          </a:prstGeom>
          <a:noFill/>
        </p:spPr>
        <p:txBody>
          <a:bodyPr wrap="square" rtlCol="0">
            <a:spAutoFit/>
          </a:bodyPr>
          <a:lstStyle/>
          <a:p>
            <a:pPr>
              <a:defRPr/>
            </a:pPr>
            <a:r>
              <a:rPr lang="de-DE" sz="2000" dirty="0">
                <a:solidFill>
                  <a:srgbClr val="115076"/>
                </a:solidFill>
              </a:rPr>
              <a:t> - </a:t>
            </a:r>
            <a:r>
              <a:rPr lang="de-DE" sz="2000" dirty="0" smtClean="0">
                <a:solidFill>
                  <a:srgbClr val="115076"/>
                </a:solidFill>
              </a:rPr>
              <a:t>Fisch und Katze ________ so </a:t>
            </a:r>
            <a:r>
              <a:rPr lang="de-DE" sz="2000" dirty="0">
                <a:solidFill>
                  <a:srgbClr val="115076"/>
                </a:solidFill>
              </a:rPr>
              <a:t>komisch, sagt Maus. - _________ sie einen Vogel?!!! </a:t>
            </a:r>
            <a:endParaRPr lang="en-GB" sz="2000" dirty="0">
              <a:solidFill>
                <a:srgbClr val="115076"/>
              </a:solidFill>
            </a:endParaRPr>
          </a:p>
        </p:txBody>
      </p:sp>
      <p:sp>
        <p:nvSpPr>
          <p:cNvPr id="17" name="TextBox 16">
            <a:extLst>
              <a:ext uri="{FF2B5EF4-FFF2-40B4-BE49-F238E27FC236}">
                <a16:creationId xmlns="" xmlns:a16="http://schemas.microsoft.com/office/drawing/2014/main" id="{7F97D36C-56F7-4C6D-AEC1-B539720DAB41}"/>
              </a:ext>
            </a:extLst>
          </p:cNvPr>
          <p:cNvSpPr txBox="1"/>
          <p:nvPr/>
        </p:nvSpPr>
        <p:spPr>
          <a:xfrm>
            <a:off x="590840" y="4395471"/>
            <a:ext cx="11165755" cy="707886"/>
          </a:xfrm>
          <a:prstGeom prst="rect">
            <a:avLst/>
          </a:prstGeom>
          <a:noFill/>
        </p:spPr>
        <p:txBody>
          <a:bodyPr wrap="square" rtlCol="0">
            <a:spAutoFit/>
          </a:bodyPr>
          <a:lstStyle/>
          <a:p>
            <a:pPr>
              <a:defRPr/>
            </a:pPr>
            <a:r>
              <a:rPr lang="de-DE" sz="2000" dirty="0">
                <a:solidFill>
                  <a:srgbClr val="115076"/>
                </a:solidFill>
              </a:rPr>
              <a:t> - Wir _________ aber etwas gemeinsam. </a:t>
            </a:r>
            <a:br>
              <a:rPr lang="de-DE" sz="2000" dirty="0">
                <a:solidFill>
                  <a:srgbClr val="115076"/>
                </a:solidFill>
              </a:rPr>
            </a:br>
            <a:r>
              <a:rPr lang="de-DE" sz="2000" dirty="0">
                <a:solidFill>
                  <a:srgbClr val="115076"/>
                </a:solidFill>
              </a:rPr>
              <a:t> - Wir _________ Fußball-Fans!</a:t>
            </a:r>
            <a:endParaRPr lang="en-GB" sz="2000" dirty="0">
              <a:solidFill>
                <a:srgbClr val="115076"/>
              </a:solidFill>
            </a:endParaRPr>
          </a:p>
        </p:txBody>
      </p:sp>
      <p:sp>
        <p:nvSpPr>
          <p:cNvPr id="18" name="TextBox 17">
            <a:extLst>
              <a:ext uri="{FF2B5EF4-FFF2-40B4-BE49-F238E27FC236}">
                <a16:creationId xmlns="" xmlns:a16="http://schemas.microsoft.com/office/drawing/2014/main" id="{7F97D36C-56F7-4C6D-AEC1-B539720DAB41}"/>
              </a:ext>
            </a:extLst>
          </p:cNvPr>
          <p:cNvSpPr txBox="1"/>
          <p:nvPr/>
        </p:nvSpPr>
        <p:spPr>
          <a:xfrm>
            <a:off x="649547" y="3905381"/>
            <a:ext cx="11165755" cy="400110"/>
          </a:xfrm>
          <a:prstGeom prst="rect">
            <a:avLst/>
          </a:prstGeom>
          <a:noFill/>
        </p:spPr>
        <p:txBody>
          <a:bodyPr wrap="square" rtlCol="0">
            <a:spAutoFit/>
          </a:bodyPr>
          <a:lstStyle/>
          <a:p>
            <a:pPr>
              <a:defRPr/>
            </a:pPr>
            <a:r>
              <a:rPr lang="de-DE" sz="2000" dirty="0">
                <a:solidFill>
                  <a:srgbClr val="115076"/>
                </a:solidFill>
              </a:rPr>
              <a:t> - Fisch, sagt Katze. Ich  ______ einen Freund, aber du _______ </a:t>
            </a:r>
            <a:r>
              <a:rPr lang="de-DE" sz="2000" dirty="0">
                <a:solidFill>
                  <a:prstClr val="black"/>
                </a:solidFill>
              </a:rPr>
              <a:t>oft </a:t>
            </a:r>
            <a:r>
              <a:rPr lang="de-DE" sz="2000" dirty="0">
                <a:solidFill>
                  <a:srgbClr val="115076"/>
                </a:solidFill>
              </a:rPr>
              <a:t>alleine.</a:t>
            </a:r>
            <a:endParaRPr lang="en-GB" sz="2000" dirty="0">
              <a:solidFill>
                <a:srgbClr val="115076"/>
              </a:solidFill>
            </a:endParaRPr>
          </a:p>
        </p:txBody>
      </p:sp>
      <p:sp>
        <p:nvSpPr>
          <p:cNvPr id="19" name="TextBox 18">
            <a:extLst>
              <a:ext uri="{FF2B5EF4-FFF2-40B4-BE49-F238E27FC236}">
                <a16:creationId xmlns="" xmlns:a16="http://schemas.microsoft.com/office/drawing/2014/main" id="{7F97D36C-56F7-4C6D-AEC1-B539720DAB41}"/>
              </a:ext>
            </a:extLst>
          </p:cNvPr>
          <p:cNvSpPr txBox="1"/>
          <p:nvPr/>
        </p:nvSpPr>
        <p:spPr>
          <a:xfrm>
            <a:off x="590841" y="3241417"/>
            <a:ext cx="10667710" cy="707886"/>
          </a:xfrm>
          <a:prstGeom prst="rect">
            <a:avLst/>
          </a:prstGeom>
          <a:noFill/>
        </p:spPr>
        <p:txBody>
          <a:bodyPr wrap="square" rtlCol="0">
            <a:spAutoFit/>
          </a:bodyPr>
          <a:lstStyle/>
          <a:p>
            <a:pPr>
              <a:defRPr/>
            </a:pPr>
            <a:r>
              <a:rPr lang="de-DE" sz="2000" dirty="0">
                <a:solidFill>
                  <a:srgbClr val="115076"/>
                </a:solidFill>
              </a:rPr>
              <a:t> - Katze, sagt Fisch. Ich  ______ ein </a:t>
            </a:r>
            <a:r>
              <a:rPr lang="de-DE" sz="2000" dirty="0" smtClean="0">
                <a:solidFill>
                  <a:srgbClr val="115076"/>
                </a:solidFill>
              </a:rPr>
              <a:t>Wassertier, </a:t>
            </a:r>
            <a:r>
              <a:rPr lang="de-DE" sz="2000" dirty="0">
                <a:solidFill>
                  <a:srgbClr val="115076"/>
                </a:solidFill>
              </a:rPr>
              <a:t>und ich kann </a:t>
            </a:r>
            <a:r>
              <a:rPr lang="de-DE" sz="2000" dirty="0" smtClean="0">
                <a:solidFill>
                  <a:srgbClr val="115076"/>
                </a:solidFill>
              </a:rPr>
              <a:t>sehr gut </a:t>
            </a:r>
            <a:r>
              <a:rPr lang="de-DE" sz="2000" dirty="0">
                <a:solidFill>
                  <a:srgbClr val="115076"/>
                </a:solidFill>
              </a:rPr>
              <a:t>schwimmen, aber du __________ Angst vor Wasser.</a:t>
            </a:r>
            <a:endParaRPr lang="en-GB" sz="2000" dirty="0">
              <a:solidFill>
                <a:srgbClr val="115076"/>
              </a:solidFill>
            </a:endParaRPr>
          </a:p>
        </p:txBody>
      </p:sp>
      <p:sp>
        <p:nvSpPr>
          <p:cNvPr id="20" name="TextBox 19">
            <a:extLst>
              <a:ext uri="{FF2B5EF4-FFF2-40B4-BE49-F238E27FC236}">
                <a16:creationId xmlns="" xmlns:a16="http://schemas.microsoft.com/office/drawing/2014/main" id="{7F97D36C-56F7-4C6D-AEC1-B539720DAB41}"/>
              </a:ext>
            </a:extLst>
          </p:cNvPr>
          <p:cNvSpPr txBox="1"/>
          <p:nvPr/>
        </p:nvSpPr>
        <p:spPr>
          <a:xfrm>
            <a:off x="649547" y="2665041"/>
            <a:ext cx="11165755" cy="400110"/>
          </a:xfrm>
          <a:prstGeom prst="rect">
            <a:avLst/>
          </a:prstGeom>
          <a:noFill/>
        </p:spPr>
        <p:txBody>
          <a:bodyPr wrap="square" rtlCol="0">
            <a:spAutoFit/>
          </a:bodyPr>
          <a:lstStyle/>
          <a:p>
            <a:pPr>
              <a:defRPr/>
            </a:pPr>
            <a:r>
              <a:rPr lang="de-DE" sz="2000" dirty="0">
                <a:solidFill>
                  <a:srgbClr val="115076"/>
                </a:solidFill>
              </a:rPr>
              <a:t>Katze ______ viele Geschwister aber Fisch ______ Einzelkind. </a:t>
            </a:r>
            <a:endParaRPr lang="en-GB" sz="2000" dirty="0">
              <a:solidFill>
                <a:srgbClr val="115076"/>
              </a:solidFill>
            </a:endParaRPr>
          </a:p>
        </p:txBody>
      </p:sp>
      <p:sp>
        <p:nvSpPr>
          <p:cNvPr id="21" name="TextBox 20">
            <a:extLst>
              <a:ext uri="{FF2B5EF4-FFF2-40B4-BE49-F238E27FC236}">
                <a16:creationId xmlns="" xmlns:a16="http://schemas.microsoft.com/office/drawing/2014/main" id="{7F97D36C-56F7-4C6D-AEC1-B539720DAB41}"/>
              </a:ext>
            </a:extLst>
          </p:cNvPr>
          <p:cNvSpPr txBox="1"/>
          <p:nvPr/>
        </p:nvSpPr>
        <p:spPr>
          <a:xfrm>
            <a:off x="649547" y="2031856"/>
            <a:ext cx="11165755" cy="400110"/>
          </a:xfrm>
          <a:prstGeom prst="rect">
            <a:avLst/>
          </a:prstGeom>
          <a:noFill/>
        </p:spPr>
        <p:txBody>
          <a:bodyPr wrap="square" rtlCol="0">
            <a:spAutoFit/>
          </a:bodyPr>
          <a:lstStyle/>
          <a:p>
            <a:pPr>
              <a:defRPr/>
            </a:pPr>
            <a:r>
              <a:rPr lang="de-DE" sz="2000" dirty="0">
                <a:solidFill>
                  <a:srgbClr val="115076"/>
                </a:solidFill>
              </a:rPr>
              <a:t>Katze _____ groß aber Fisch ______ klein. </a:t>
            </a:r>
            <a:endParaRPr lang="en-GB" sz="2000" dirty="0">
              <a:solidFill>
                <a:srgbClr val="115076"/>
              </a:solidFill>
            </a:endParaRPr>
          </a:p>
        </p:txBody>
      </p:sp>
      <p:sp>
        <p:nvSpPr>
          <p:cNvPr id="22" name="TextBox 21">
            <a:extLst>
              <a:ext uri="{FF2B5EF4-FFF2-40B4-BE49-F238E27FC236}">
                <a16:creationId xmlns="" xmlns:a16="http://schemas.microsoft.com/office/drawing/2014/main" id="{7F97D36C-56F7-4C6D-AEC1-B539720DAB41}"/>
              </a:ext>
            </a:extLst>
          </p:cNvPr>
          <p:cNvSpPr txBox="1"/>
          <p:nvPr/>
        </p:nvSpPr>
        <p:spPr>
          <a:xfrm>
            <a:off x="649547" y="1219035"/>
            <a:ext cx="11777614" cy="707886"/>
          </a:xfrm>
          <a:prstGeom prst="rect">
            <a:avLst/>
          </a:prstGeom>
          <a:noFill/>
        </p:spPr>
        <p:txBody>
          <a:bodyPr wrap="square" rtlCol="0">
            <a:spAutoFit/>
          </a:bodyPr>
          <a:lstStyle/>
          <a:p>
            <a:pPr>
              <a:defRPr/>
            </a:pPr>
            <a:r>
              <a:rPr lang="en-GB" sz="2000" dirty="0" err="1">
                <a:solidFill>
                  <a:srgbClr val="4472C4">
                    <a:lumMod val="50000"/>
                  </a:srgbClr>
                </a:solidFill>
              </a:rPr>
              <a:t>Fisch</a:t>
            </a:r>
            <a:r>
              <a:rPr lang="en-GB" sz="2000" dirty="0">
                <a:solidFill>
                  <a:srgbClr val="4472C4">
                    <a:lumMod val="50000"/>
                  </a:srgbClr>
                </a:solidFill>
              </a:rPr>
              <a:t> und </a:t>
            </a:r>
            <a:r>
              <a:rPr lang="en-GB" sz="2000" dirty="0" err="1">
                <a:solidFill>
                  <a:srgbClr val="4472C4">
                    <a:lumMod val="50000"/>
                  </a:srgbClr>
                </a:solidFill>
              </a:rPr>
              <a:t>Katze</a:t>
            </a:r>
            <a:r>
              <a:rPr lang="en-GB" sz="2000" dirty="0">
                <a:solidFill>
                  <a:srgbClr val="4472C4">
                    <a:lumMod val="50000"/>
                  </a:srgbClr>
                </a:solidFill>
              </a:rPr>
              <a:t> ________ </a:t>
            </a:r>
            <a:r>
              <a:rPr lang="en-GB" sz="2000" dirty="0" err="1">
                <a:solidFill>
                  <a:srgbClr val="4472C4">
                    <a:lumMod val="50000"/>
                  </a:srgbClr>
                </a:solidFill>
              </a:rPr>
              <a:t>beste</a:t>
            </a:r>
            <a:r>
              <a:rPr lang="en-GB" sz="2000" dirty="0">
                <a:solidFill>
                  <a:srgbClr val="4472C4">
                    <a:lumMod val="50000"/>
                  </a:srgbClr>
                </a:solidFill>
              </a:rPr>
              <a:t> </a:t>
            </a:r>
            <a:r>
              <a:rPr lang="en-GB" sz="2000" dirty="0" err="1">
                <a:solidFill>
                  <a:srgbClr val="4472C4">
                    <a:lumMod val="50000"/>
                  </a:srgbClr>
                </a:solidFill>
              </a:rPr>
              <a:t>Freunde</a:t>
            </a:r>
            <a:r>
              <a:rPr lang="en-GB" sz="2000" dirty="0">
                <a:solidFill>
                  <a:srgbClr val="4472C4">
                    <a:lumMod val="50000"/>
                  </a:srgbClr>
                </a:solidFill>
              </a:rPr>
              <a:t>.  </a:t>
            </a:r>
            <a:br>
              <a:rPr lang="en-GB" sz="2000" dirty="0">
                <a:solidFill>
                  <a:srgbClr val="4472C4">
                    <a:lumMod val="50000"/>
                  </a:srgbClr>
                </a:solidFill>
              </a:rPr>
            </a:br>
            <a:r>
              <a:rPr lang="en-GB" sz="2000" dirty="0">
                <a:solidFill>
                  <a:srgbClr val="4472C4">
                    <a:lumMod val="50000"/>
                  </a:srgbClr>
                </a:solidFill>
              </a:rPr>
              <a:t>Das ________ </a:t>
            </a:r>
            <a:r>
              <a:rPr lang="en-GB" sz="2000" dirty="0" err="1" smtClean="0">
                <a:solidFill>
                  <a:srgbClr val="4472C4">
                    <a:lumMod val="50000"/>
                  </a:srgbClr>
                </a:solidFill>
              </a:rPr>
              <a:t>aber</a:t>
            </a:r>
            <a:r>
              <a:rPr lang="en-GB" sz="2000" dirty="0" smtClean="0">
                <a:solidFill>
                  <a:srgbClr val="4472C4">
                    <a:lumMod val="50000"/>
                  </a:srgbClr>
                </a:solidFill>
              </a:rPr>
              <a:t> </a:t>
            </a:r>
            <a:r>
              <a:rPr lang="en-GB" sz="2000" dirty="0" err="1" smtClean="0">
                <a:solidFill>
                  <a:srgbClr val="4472C4">
                    <a:lumMod val="50000"/>
                  </a:srgbClr>
                </a:solidFill>
              </a:rPr>
              <a:t>komisch</a:t>
            </a:r>
            <a:r>
              <a:rPr lang="en-GB" sz="2000" dirty="0">
                <a:solidFill>
                  <a:srgbClr val="4472C4">
                    <a:lumMod val="50000"/>
                  </a:srgbClr>
                </a:solidFill>
              </a:rPr>
              <a:t>.  Sie ___________ </a:t>
            </a:r>
            <a:r>
              <a:rPr lang="en-GB" sz="2000" dirty="0" err="1">
                <a:solidFill>
                  <a:srgbClr val="4472C4">
                    <a:lumMod val="50000"/>
                  </a:srgbClr>
                </a:solidFill>
              </a:rPr>
              <a:t>nicht</a:t>
            </a:r>
            <a:r>
              <a:rPr lang="en-GB" sz="2000" dirty="0">
                <a:solidFill>
                  <a:srgbClr val="4472C4">
                    <a:lumMod val="50000"/>
                  </a:srgbClr>
                </a:solidFill>
              </a:rPr>
              <a:t> </a:t>
            </a:r>
            <a:r>
              <a:rPr lang="en-GB" sz="2000" dirty="0" err="1">
                <a:solidFill>
                  <a:srgbClr val="4472C4">
                    <a:lumMod val="50000"/>
                  </a:srgbClr>
                </a:solidFill>
              </a:rPr>
              <a:t>viel</a:t>
            </a:r>
            <a:r>
              <a:rPr lang="en-GB" sz="2000" dirty="0">
                <a:solidFill>
                  <a:srgbClr val="4472C4">
                    <a:lumMod val="50000"/>
                  </a:srgbClr>
                </a:solidFill>
              </a:rPr>
              <a:t> </a:t>
            </a:r>
            <a:r>
              <a:rPr lang="en-GB" sz="2000" dirty="0" err="1">
                <a:solidFill>
                  <a:srgbClr val="4472C4">
                    <a:lumMod val="50000"/>
                  </a:srgbClr>
                </a:solidFill>
              </a:rPr>
              <a:t>gemeinsam</a:t>
            </a:r>
            <a:r>
              <a:rPr lang="en-GB" sz="2000" dirty="0">
                <a:solidFill>
                  <a:srgbClr val="4472C4">
                    <a:lumMod val="50000"/>
                  </a:srgbClr>
                </a:solidFill>
              </a:rPr>
              <a:t>.</a:t>
            </a:r>
          </a:p>
        </p:txBody>
      </p:sp>
      <p:sp>
        <p:nvSpPr>
          <p:cNvPr id="7" name="TextBox 6"/>
          <p:cNvSpPr txBox="1"/>
          <p:nvPr/>
        </p:nvSpPr>
        <p:spPr>
          <a:xfrm>
            <a:off x="2644726" y="1162442"/>
            <a:ext cx="1125416" cy="430887"/>
          </a:xfrm>
          <a:prstGeom prst="rect">
            <a:avLst/>
          </a:prstGeom>
          <a:noFill/>
        </p:spPr>
        <p:txBody>
          <a:bodyPr wrap="square" rtlCol="0">
            <a:spAutoFit/>
          </a:bodyPr>
          <a:lstStyle/>
          <a:p>
            <a:pPr algn="ctr"/>
            <a:r>
              <a:rPr lang="en-GB" sz="2200" b="1" dirty="0" err="1">
                <a:solidFill>
                  <a:srgbClr val="4472C4">
                    <a:lumMod val="50000"/>
                  </a:srgbClr>
                </a:solidFill>
              </a:rPr>
              <a:t>sind</a:t>
            </a:r>
            <a:endParaRPr lang="en-GB" sz="2200" b="1" dirty="0">
              <a:solidFill>
                <a:srgbClr val="4472C4">
                  <a:lumMod val="50000"/>
                </a:srgbClr>
              </a:solidFill>
            </a:endParaRPr>
          </a:p>
        </p:txBody>
      </p:sp>
      <p:sp>
        <p:nvSpPr>
          <p:cNvPr id="24" name="TextBox 23"/>
          <p:cNvSpPr txBox="1"/>
          <p:nvPr/>
        </p:nvSpPr>
        <p:spPr>
          <a:xfrm>
            <a:off x="1231973" y="1483628"/>
            <a:ext cx="1125416" cy="430887"/>
          </a:xfrm>
          <a:prstGeom prst="rect">
            <a:avLst/>
          </a:prstGeom>
          <a:noFill/>
        </p:spPr>
        <p:txBody>
          <a:bodyPr wrap="square" rtlCol="0">
            <a:spAutoFit/>
          </a:bodyPr>
          <a:lstStyle/>
          <a:p>
            <a:pPr algn="ctr"/>
            <a:r>
              <a:rPr lang="en-GB" sz="2200" b="1" dirty="0" err="1">
                <a:solidFill>
                  <a:srgbClr val="4472C4">
                    <a:lumMod val="50000"/>
                  </a:srgbClr>
                </a:solidFill>
              </a:rPr>
              <a:t>ist</a:t>
            </a:r>
            <a:endParaRPr lang="en-GB" sz="2200" b="1" dirty="0">
              <a:solidFill>
                <a:srgbClr val="4472C4">
                  <a:lumMod val="50000"/>
                </a:srgbClr>
              </a:solidFill>
            </a:endParaRPr>
          </a:p>
        </p:txBody>
      </p:sp>
      <p:sp>
        <p:nvSpPr>
          <p:cNvPr id="25" name="TextBox 24"/>
          <p:cNvSpPr txBox="1"/>
          <p:nvPr/>
        </p:nvSpPr>
        <p:spPr>
          <a:xfrm>
            <a:off x="4725963" y="1464019"/>
            <a:ext cx="1125416" cy="430887"/>
          </a:xfrm>
          <a:prstGeom prst="rect">
            <a:avLst/>
          </a:prstGeom>
          <a:noFill/>
        </p:spPr>
        <p:txBody>
          <a:bodyPr wrap="square" rtlCol="0">
            <a:spAutoFit/>
          </a:bodyPr>
          <a:lstStyle/>
          <a:p>
            <a:pPr algn="ctr"/>
            <a:r>
              <a:rPr lang="en-GB" sz="2200" b="1" dirty="0" err="1">
                <a:solidFill>
                  <a:srgbClr val="4472C4">
                    <a:lumMod val="50000"/>
                  </a:srgbClr>
                </a:solidFill>
              </a:rPr>
              <a:t>haben</a:t>
            </a:r>
            <a:endParaRPr lang="en-GB" sz="2200" b="1" dirty="0">
              <a:solidFill>
                <a:srgbClr val="4472C4">
                  <a:lumMod val="50000"/>
                </a:srgbClr>
              </a:solidFill>
            </a:endParaRPr>
          </a:p>
        </p:txBody>
      </p:sp>
      <p:sp>
        <p:nvSpPr>
          <p:cNvPr id="26" name="TextBox 25"/>
          <p:cNvSpPr txBox="1"/>
          <p:nvPr/>
        </p:nvSpPr>
        <p:spPr>
          <a:xfrm>
            <a:off x="1231973" y="2004221"/>
            <a:ext cx="1125416" cy="430887"/>
          </a:xfrm>
          <a:prstGeom prst="rect">
            <a:avLst/>
          </a:prstGeom>
          <a:noFill/>
        </p:spPr>
        <p:txBody>
          <a:bodyPr wrap="square" rtlCol="0">
            <a:spAutoFit/>
          </a:bodyPr>
          <a:lstStyle/>
          <a:p>
            <a:pPr algn="ctr"/>
            <a:r>
              <a:rPr lang="en-GB" sz="2200" b="1" dirty="0" err="1">
                <a:solidFill>
                  <a:srgbClr val="4472C4">
                    <a:lumMod val="50000"/>
                  </a:srgbClr>
                </a:solidFill>
              </a:rPr>
              <a:t>ist</a:t>
            </a:r>
            <a:endParaRPr lang="en-GB" sz="2200" b="1" dirty="0">
              <a:solidFill>
                <a:srgbClr val="4472C4">
                  <a:lumMod val="50000"/>
                </a:srgbClr>
              </a:solidFill>
            </a:endParaRPr>
          </a:p>
        </p:txBody>
      </p:sp>
      <p:sp>
        <p:nvSpPr>
          <p:cNvPr id="27" name="TextBox 26"/>
          <p:cNvSpPr txBox="1"/>
          <p:nvPr/>
        </p:nvSpPr>
        <p:spPr>
          <a:xfrm>
            <a:off x="3946565" y="1990826"/>
            <a:ext cx="1125416" cy="430887"/>
          </a:xfrm>
          <a:prstGeom prst="rect">
            <a:avLst/>
          </a:prstGeom>
          <a:noFill/>
        </p:spPr>
        <p:txBody>
          <a:bodyPr wrap="square" rtlCol="0">
            <a:spAutoFit/>
          </a:bodyPr>
          <a:lstStyle/>
          <a:p>
            <a:pPr algn="ctr"/>
            <a:r>
              <a:rPr lang="en-GB" sz="2200" b="1" dirty="0" err="1">
                <a:solidFill>
                  <a:srgbClr val="4472C4">
                    <a:lumMod val="50000"/>
                  </a:srgbClr>
                </a:solidFill>
              </a:rPr>
              <a:t>ist</a:t>
            </a:r>
            <a:endParaRPr lang="en-GB" sz="2200" b="1" dirty="0">
              <a:solidFill>
                <a:srgbClr val="4472C4">
                  <a:lumMod val="50000"/>
                </a:srgbClr>
              </a:solidFill>
            </a:endParaRPr>
          </a:p>
        </p:txBody>
      </p:sp>
      <p:sp>
        <p:nvSpPr>
          <p:cNvPr id="28" name="TextBox 27"/>
          <p:cNvSpPr txBox="1"/>
          <p:nvPr/>
        </p:nvSpPr>
        <p:spPr>
          <a:xfrm>
            <a:off x="1260109" y="2622524"/>
            <a:ext cx="1125416" cy="430887"/>
          </a:xfrm>
          <a:prstGeom prst="rect">
            <a:avLst/>
          </a:prstGeom>
          <a:noFill/>
        </p:spPr>
        <p:txBody>
          <a:bodyPr wrap="square" rtlCol="0">
            <a:spAutoFit/>
          </a:bodyPr>
          <a:lstStyle/>
          <a:p>
            <a:pPr algn="ctr"/>
            <a:r>
              <a:rPr lang="en-GB" sz="2200" b="1" dirty="0">
                <a:solidFill>
                  <a:srgbClr val="4472C4">
                    <a:lumMod val="50000"/>
                  </a:srgbClr>
                </a:solidFill>
              </a:rPr>
              <a:t>hat</a:t>
            </a:r>
          </a:p>
        </p:txBody>
      </p:sp>
      <p:sp>
        <p:nvSpPr>
          <p:cNvPr id="29" name="TextBox 28"/>
          <p:cNvSpPr txBox="1"/>
          <p:nvPr/>
        </p:nvSpPr>
        <p:spPr>
          <a:xfrm>
            <a:off x="5611009" y="2639052"/>
            <a:ext cx="1125416" cy="430887"/>
          </a:xfrm>
          <a:prstGeom prst="rect">
            <a:avLst/>
          </a:prstGeom>
          <a:noFill/>
        </p:spPr>
        <p:txBody>
          <a:bodyPr wrap="square" rtlCol="0">
            <a:spAutoFit/>
          </a:bodyPr>
          <a:lstStyle/>
          <a:p>
            <a:pPr algn="ctr"/>
            <a:r>
              <a:rPr lang="en-GB" sz="2200" b="1" dirty="0" err="1">
                <a:solidFill>
                  <a:srgbClr val="4472C4">
                    <a:lumMod val="50000"/>
                  </a:srgbClr>
                </a:solidFill>
              </a:rPr>
              <a:t>ist</a:t>
            </a:r>
            <a:endParaRPr lang="en-GB" sz="2200" b="1" dirty="0">
              <a:solidFill>
                <a:srgbClr val="4472C4">
                  <a:lumMod val="50000"/>
                </a:srgbClr>
              </a:solidFill>
            </a:endParaRPr>
          </a:p>
        </p:txBody>
      </p:sp>
      <p:sp>
        <p:nvSpPr>
          <p:cNvPr id="30" name="TextBox 29"/>
          <p:cNvSpPr txBox="1"/>
          <p:nvPr/>
        </p:nvSpPr>
        <p:spPr>
          <a:xfrm>
            <a:off x="3383857" y="3201766"/>
            <a:ext cx="1125416" cy="430887"/>
          </a:xfrm>
          <a:prstGeom prst="rect">
            <a:avLst/>
          </a:prstGeom>
          <a:noFill/>
        </p:spPr>
        <p:txBody>
          <a:bodyPr wrap="square" rtlCol="0">
            <a:spAutoFit/>
          </a:bodyPr>
          <a:lstStyle/>
          <a:p>
            <a:pPr algn="ctr"/>
            <a:r>
              <a:rPr lang="en-GB" sz="2200" b="1" dirty="0">
                <a:solidFill>
                  <a:srgbClr val="4472C4">
                    <a:lumMod val="50000"/>
                  </a:srgbClr>
                </a:solidFill>
              </a:rPr>
              <a:t>bin</a:t>
            </a:r>
          </a:p>
        </p:txBody>
      </p:sp>
      <p:sp>
        <p:nvSpPr>
          <p:cNvPr id="31" name="TextBox 30"/>
          <p:cNvSpPr txBox="1"/>
          <p:nvPr/>
        </p:nvSpPr>
        <p:spPr>
          <a:xfrm>
            <a:off x="1184650" y="3523503"/>
            <a:ext cx="1125416" cy="430887"/>
          </a:xfrm>
          <a:prstGeom prst="rect">
            <a:avLst/>
          </a:prstGeom>
          <a:noFill/>
        </p:spPr>
        <p:txBody>
          <a:bodyPr wrap="square" rtlCol="0">
            <a:spAutoFit/>
          </a:bodyPr>
          <a:lstStyle/>
          <a:p>
            <a:pPr algn="ctr"/>
            <a:r>
              <a:rPr lang="en-GB" sz="2200" b="1" dirty="0">
                <a:solidFill>
                  <a:srgbClr val="4472C4">
                    <a:lumMod val="50000"/>
                  </a:srgbClr>
                </a:solidFill>
              </a:rPr>
              <a:t>hast</a:t>
            </a:r>
          </a:p>
        </p:txBody>
      </p:sp>
      <p:sp>
        <p:nvSpPr>
          <p:cNvPr id="32" name="TextBox 31"/>
          <p:cNvSpPr txBox="1"/>
          <p:nvPr/>
        </p:nvSpPr>
        <p:spPr>
          <a:xfrm>
            <a:off x="3417668" y="3860198"/>
            <a:ext cx="1125416" cy="430887"/>
          </a:xfrm>
          <a:prstGeom prst="rect">
            <a:avLst/>
          </a:prstGeom>
          <a:noFill/>
        </p:spPr>
        <p:txBody>
          <a:bodyPr wrap="square" rtlCol="0">
            <a:spAutoFit/>
          </a:bodyPr>
          <a:lstStyle/>
          <a:p>
            <a:pPr algn="ctr"/>
            <a:r>
              <a:rPr lang="en-GB" sz="2200" b="1" dirty="0" err="1">
                <a:solidFill>
                  <a:srgbClr val="4472C4">
                    <a:lumMod val="50000"/>
                  </a:srgbClr>
                </a:solidFill>
              </a:rPr>
              <a:t>habe</a:t>
            </a:r>
            <a:endParaRPr lang="en-GB" sz="2200" b="1" dirty="0">
              <a:solidFill>
                <a:srgbClr val="4472C4">
                  <a:lumMod val="50000"/>
                </a:srgbClr>
              </a:solidFill>
            </a:endParaRPr>
          </a:p>
        </p:txBody>
      </p:sp>
      <p:sp>
        <p:nvSpPr>
          <p:cNvPr id="33" name="TextBox 32"/>
          <p:cNvSpPr txBox="1"/>
          <p:nvPr/>
        </p:nvSpPr>
        <p:spPr>
          <a:xfrm>
            <a:off x="7210731" y="3848006"/>
            <a:ext cx="1125416" cy="430887"/>
          </a:xfrm>
          <a:prstGeom prst="rect">
            <a:avLst/>
          </a:prstGeom>
          <a:noFill/>
        </p:spPr>
        <p:txBody>
          <a:bodyPr wrap="square" rtlCol="0">
            <a:spAutoFit/>
          </a:bodyPr>
          <a:lstStyle/>
          <a:p>
            <a:pPr algn="ctr"/>
            <a:r>
              <a:rPr lang="en-GB" sz="2200" b="1" dirty="0" err="1">
                <a:solidFill>
                  <a:srgbClr val="4472C4">
                    <a:lumMod val="50000"/>
                  </a:srgbClr>
                </a:solidFill>
              </a:rPr>
              <a:t>bist</a:t>
            </a:r>
            <a:endParaRPr lang="en-GB" sz="2200" b="1" dirty="0">
              <a:solidFill>
                <a:srgbClr val="4472C4">
                  <a:lumMod val="50000"/>
                </a:srgbClr>
              </a:solidFill>
            </a:endParaRPr>
          </a:p>
        </p:txBody>
      </p:sp>
      <p:sp>
        <p:nvSpPr>
          <p:cNvPr id="34" name="TextBox 33"/>
          <p:cNvSpPr txBox="1"/>
          <p:nvPr/>
        </p:nvSpPr>
        <p:spPr>
          <a:xfrm>
            <a:off x="1372652" y="4367907"/>
            <a:ext cx="1125416" cy="430887"/>
          </a:xfrm>
          <a:prstGeom prst="rect">
            <a:avLst/>
          </a:prstGeom>
          <a:noFill/>
        </p:spPr>
        <p:txBody>
          <a:bodyPr wrap="square" rtlCol="0">
            <a:spAutoFit/>
          </a:bodyPr>
          <a:lstStyle/>
          <a:p>
            <a:pPr algn="ctr"/>
            <a:r>
              <a:rPr lang="en-GB" sz="2200" b="1" dirty="0" err="1">
                <a:solidFill>
                  <a:srgbClr val="4472C4">
                    <a:lumMod val="50000"/>
                  </a:srgbClr>
                </a:solidFill>
              </a:rPr>
              <a:t>haben</a:t>
            </a:r>
            <a:endParaRPr lang="en-GB" sz="2200" b="1" dirty="0">
              <a:solidFill>
                <a:srgbClr val="4472C4">
                  <a:lumMod val="50000"/>
                </a:srgbClr>
              </a:solidFill>
            </a:endParaRPr>
          </a:p>
        </p:txBody>
      </p:sp>
      <p:sp>
        <p:nvSpPr>
          <p:cNvPr id="35" name="TextBox 34"/>
          <p:cNvSpPr txBox="1"/>
          <p:nvPr/>
        </p:nvSpPr>
        <p:spPr>
          <a:xfrm>
            <a:off x="1260109" y="4645766"/>
            <a:ext cx="1125416" cy="430887"/>
          </a:xfrm>
          <a:prstGeom prst="rect">
            <a:avLst/>
          </a:prstGeom>
          <a:noFill/>
        </p:spPr>
        <p:txBody>
          <a:bodyPr wrap="square" rtlCol="0">
            <a:spAutoFit/>
          </a:bodyPr>
          <a:lstStyle/>
          <a:p>
            <a:pPr algn="ctr"/>
            <a:r>
              <a:rPr lang="en-GB" sz="2200" b="1" dirty="0" err="1">
                <a:solidFill>
                  <a:srgbClr val="4472C4">
                    <a:lumMod val="50000"/>
                  </a:srgbClr>
                </a:solidFill>
              </a:rPr>
              <a:t>sind</a:t>
            </a:r>
            <a:endParaRPr lang="en-GB" sz="2200" b="1" dirty="0">
              <a:solidFill>
                <a:srgbClr val="4472C4">
                  <a:lumMod val="50000"/>
                </a:srgbClr>
              </a:solidFill>
            </a:endParaRPr>
          </a:p>
        </p:txBody>
      </p:sp>
      <p:sp>
        <p:nvSpPr>
          <p:cNvPr id="36" name="TextBox 35"/>
          <p:cNvSpPr txBox="1"/>
          <p:nvPr/>
        </p:nvSpPr>
        <p:spPr>
          <a:xfrm>
            <a:off x="2895858" y="5126684"/>
            <a:ext cx="1125416" cy="430887"/>
          </a:xfrm>
          <a:prstGeom prst="rect">
            <a:avLst/>
          </a:prstGeom>
          <a:noFill/>
        </p:spPr>
        <p:txBody>
          <a:bodyPr wrap="square" rtlCol="0">
            <a:spAutoFit/>
          </a:bodyPr>
          <a:lstStyle/>
          <a:p>
            <a:pPr algn="ctr"/>
            <a:r>
              <a:rPr lang="en-GB" sz="2200" b="1" dirty="0" err="1">
                <a:solidFill>
                  <a:srgbClr val="4472C4">
                    <a:lumMod val="50000"/>
                  </a:srgbClr>
                </a:solidFill>
              </a:rPr>
              <a:t>sind</a:t>
            </a:r>
            <a:endParaRPr lang="en-GB" sz="2200" b="1" dirty="0">
              <a:solidFill>
                <a:srgbClr val="4472C4">
                  <a:lumMod val="50000"/>
                </a:srgbClr>
              </a:solidFill>
            </a:endParaRPr>
          </a:p>
        </p:txBody>
      </p:sp>
      <p:sp>
        <p:nvSpPr>
          <p:cNvPr id="37" name="TextBox 36"/>
          <p:cNvSpPr txBox="1"/>
          <p:nvPr/>
        </p:nvSpPr>
        <p:spPr>
          <a:xfrm>
            <a:off x="6995796" y="5069673"/>
            <a:ext cx="1125416" cy="430887"/>
          </a:xfrm>
          <a:prstGeom prst="rect">
            <a:avLst/>
          </a:prstGeom>
          <a:noFill/>
        </p:spPr>
        <p:txBody>
          <a:bodyPr wrap="square" rtlCol="0">
            <a:spAutoFit/>
          </a:bodyPr>
          <a:lstStyle/>
          <a:p>
            <a:pPr algn="ctr"/>
            <a:r>
              <a:rPr lang="en-GB" sz="2200" b="1" dirty="0" err="1">
                <a:solidFill>
                  <a:srgbClr val="4472C4">
                    <a:lumMod val="50000"/>
                  </a:srgbClr>
                </a:solidFill>
              </a:rPr>
              <a:t>Haben</a:t>
            </a:r>
            <a:endParaRPr lang="en-GB" sz="2200" b="1" dirty="0">
              <a:solidFill>
                <a:srgbClr val="4472C4">
                  <a:lumMod val="50000"/>
                </a:srgbClr>
              </a:solidFill>
            </a:endParaRPr>
          </a:p>
        </p:txBody>
      </p:sp>
      <p:sp>
        <p:nvSpPr>
          <p:cNvPr id="38" name="TextBox 37"/>
          <p:cNvSpPr txBox="1"/>
          <p:nvPr/>
        </p:nvSpPr>
        <p:spPr>
          <a:xfrm>
            <a:off x="2082018" y="5779448"/>
            <a:ext cx="1125416" cy="430887"/>
          </a:xfrm>
          <a:prstGeom prst="rect">
            <a:avLst/>
          </a:prstGeom>
          <a:noFill/>
        </p:spPr>
        <p:txBody>
          <a:bodyPr wrap="square" rtlCol="0">
            <a:spAutoFit/>
          </a:bodyPr>
          <a:lstStyle/>
          <a:p>
            <a:pPr algn="ctr"/>
            <a:r>
              <a:rPr lang="en-GB" sz="2200" b="1" dirty="0" err="1">
                <a:solidFill>
                  <a:srgbClr val="4472C4">
                    <a:lumMod val="50000"/>
                  </a:srgbClr>
                </a:solidFill>
              </a:rPr>
              <a:t>sind</a:t>
            </a:r>
            <a:endParaRPr lang="en-GB" sz="2200" b="1" dirty="0">
              <a:solidFill>
                <a:srgbClr val="4472C4">
                  <a:lumMod val="50000"/>
                </a:srgbClr>
              </a:solidFill>
            </a:endParaRPr>
          </a:p>
        </p:txBody>
      </p:sp>
      <p:sp>
        <p:nvSpPr>
          <p:cNvPr id="39" name="TextBox 38"/>
          <p:cNvSpPr txBox="1"/>
          <p:nvPr/>
        </p:nvSpPr>
        <p:spPr>
          <a:xfrm>
            <a:off x="7326923" y="5779447"/>
            <a:ext cx="1125416" cy="430887"/>
          </a:xfrm>
          <a:prstGeom prst="rect">
            <a:avLst/>
          </a:prstGeom>
          <a:noFill/>
        </p:spPr>
        <p:txBody>
          <a:bodyPr wrap="square" rtlCol="0">
            <a:spAutoFit/>
          </a:bodyPr>
          <a:lstStyle/>
          <a:p>
            <a:pPr algn="ctr"/>
            <a:r>
              <a:rPr lang="en-GB" sz="2200" b="1" dirty="0" err="1">
                <a:solidFill>
                  <a:srgbClr val="4472C4">
                    <a:lumMod val="50000"/>
                  </a:srgbClr>
                </a:solidFill>
              </a:rPr>
              <a:t>haben</a:t>
            </a:r>
            <a:endParaRPr lang="en-GB" sz="2200" b="1" dirty="0">
              <a:solidFill>
                <a:srgbClr val="4472C4">
                  <a:lumMod val="50000"/>
                </a:srgbClr>
              </a:solidFill>
            </a:endParaRPr>
          </a:p>
        </p:txBody>
      </p:sp>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pic>
        <p:nvPicPr>
          <p:cNvPr id="6" name="Full Sto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053948" y="838554"/>
            <a:ext cx="609600" cy="609600"/>
          </a:xfrm>
          <a:prstGeom prst="rect">
            <a:avLst/>
          </a:prstGeom>
        </p:spPr>
      </p:pic>
    </p:spTree>
    <p:extLst>
      <p:ext uri="{BB962C8B-B14F-4D97-AF65-F5344CB8AC3E}">
        <p14:creationId xmlns:p14="http://schemas.microsoft.com/office/powerpoint/2010/main" val="27340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6"/>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90336" fill="hold"/>
                                        <p:tgtEl>
                                          <p:spTgt spid="6"/>
                                        </p:tgtEl>
                                      </p:cBhvr>
                                    </p:cmd>
                                  </p:childTnLst>
                                </p:cTn>
                              </p:par>
                            </p:childTnLst>
                          </p:cTn>
                        </p:par>
                      </p:childTnLst>
                    </p:cTn>
                  </p:par>
                </p:childTnLst>
              </p:cTn>
              <p:nextCondLst>
                <p:cond evt="onClick" delay="0">
                  <p:tgtEl>
                    <p:spTgt spid="6"/>
                  </p:tgtEl>
                </p:cond>
              </p:nextCondLst>
            </p:seq>
            <p:audio>
              <p:cMediaNode vol="80000">
                <p:cTn id="76" fill="hold" display="0">
                  <p:stCondLst>
                    <p:cond delay="indefinite"/>
                  </p:stCondLst>
                  <p:endCondLst>
                    <p:cond evt="onStopAudio" delay="0">
                      <p:tgtEl>
                        <p:sldTgt/>
                      </p:tgtEl>
                    </p:cond>
                  </p:endCondLst>
                </p:cTn>
                <p:tgtEl>
                  <p:spTgt spid="6"/>
                </p:tgtEl>
              </p:cMediaNode>
            </p:audio>
          </p:childTnLst>
        </p:cTn>
      </p:par>
    </p:tnLst>
    <p:bldLst>
      <p:bldP spid="7"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481"/>
            <a:ext cx="6807200" cy="869950"/>
          </a:xfrm>
          <a:prstGeom prst="rect">
            <a:avLst/>
          </a:prstGeom>
        </p:spPr>
      </p:pic>
      <p:sp>
        <p:nvSpPr>
          <p:cNvPr id="7" name="Rounded Rectangle 11">
            <a:extLst>
              <a:ext uri="{FF2B5EF4-FFF2-40B4-BE49-F238E27FC236}">
                <a16:creationId xmlns:a16="http://schemas.microsoft.com/office/drawing/2014/main" xmlns="" id="{483D7EB9-C2AA-4190-98DE-925F861600E9}"/>
              </a:ext>
            </a:extLst>
          </p:cNvPr>
          <p:cNvSpPr/>
          <p:nvPr/>
        </p:nvSpPr>
        <p:spPr>
          <a:xfrm>
            <a:off x="10259567" y="247047"/>
            <a:ext cx="1697759" cy="33816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schreiben</a:t>
            </a:r>
            <a:endParaRPr lang="en-GB" b="1" dirty="0">
              <a:solidFill>
                <a:prstClr val="white"/>
              </a:solidFill>
            </a:endParaRPr>
          </a:p>
        </p:txBody>
      </p:sp>
      <p:sp>
        <p:nvSpPr>
          <p:cNvPr id="4" name="Title 3"/>
          <p:cNvSpPr>
            <a:spLocks noGrp="1"/>
          </p:cNvSpPr>
          <p:nvPr>
            <p:ph type="title"/>
          </p:nvPr>
        </p:nvSpPr>
        <p:spPr>
          <a:xfrm>
            <a:off x="0" y="-96326"/>
            <a:ext cx="10515600" cy="1325563"/>
          </a:xfrm>
        </p:spPr>
        <p:txBody>
          <a:bodyPr>
            <a:normAutofit/>
          </a:bodyPr>
          <a:lstStyle/>
          <a:p>
            <a:r>
              <a:rPr lang="en-GB" sz="3200" b="1" dirty="0" err="1">
                <a:solidFill>
                  <a:schemeClr val="bg1"/>
                </a:solidFill>
              </a:rPr>
              <a:t>eine</a:t>
            </a:r>
            <a:r>
              <a:rPr lang="en-GB" sz="3200" b="1" dirty="0">
                <a:solidFill>
                  <a:schemeClr val="bg1"/>
                </a:solidFill>
              </a:rPr>
              <a:t> Geschichte </a:t>
            </a:r>
            <a:r>
              <a:rPr lang="en-GB" sz="3200" b="1" dirty="0" err="1">
                <a:solidFill>
                  <a:schemeClr val="bg1"/>
                </a:solidFill>
              </a:rPr>
              <a:t>schreiben</a:t>
            </a:r>
            <a:endParaRPr lang="en-GB" sz="3200" b="1" dirty="0">
              <a:solidFill>
                <a:schemeClr val="bg1"/>
              </a:solidFill>
            </a:endParaRPr>
          </a:p>
        </p:txBody>
      </p:sp>
      <p:graphicFrame>
        <p:nvGraphicFramePr>
          <p:cNvPr id="8" name="Table 7"/>
          <p:cNvGraphicFramePr>
            <a:graphicFrameLocks noGrp="1"/>
          </p:cNvGraphicFramePr>
          <p:nvPr>
            <p:extLst/>
          </p:nvPr>
        </p:nvGraphicFramePr>
        <p:xfrm>
          <a:off x="367794" y="2271653"/>
          <a:ext cx="11424940" cy="1916300"/>
        </p:xfrm>
        <a:graphic>
          <a:graphicData uri="http://schemas.openxmlformats.org/drawingml/2006/table">
            <a:tbl>
              <a:tblPr firstRow="1" bandRow="1">
                <a:tableStyleId>{5940675A-B579-460E-94D1-54222C63F5DA}</a:tableStyleId>
              </a:tblPr>
              <a:tblGrid>
                <a:gridCol w="1142494">
                  <a:extLst>
                    <a:ext uri="{9D8B030D-6E8A-4147-A177-3AD203B41FA5}">
                      <a16:colId xmlns:a16="http://schemas.microsoft.com/office/drawing/2014/main" xmlns="" val="20000"/>
                    </a:ext>
                  </a:extLst>
                </a:gridCol>
                <a:gridCol w="1142494">
                  <a:extLst>
                    <a:ext uri="{9D8B030D-6E8A-4147-A177-3AD203B41FA5}">
                      <a16:colId xmlns:a16="http://schemas.microsoft.com/office/drawing/2014/main" xmlns="" val="20001"/>
                    </a:ext>
                  </a:extLst>
                </a:gridCol>
                <a:gridCol w="1142494">
                  <a:extLst>
                    <a:ext uri="{9D8B030D-6E8A-4147-A177-3AD203B41FA5}">
                      <a16:colId xmlns:a16="http://schemas.microsoft.com/office/drawing/2014/main" xmlns="" val="20002"/>
                    </a:ext>
                  </a:extLst>
                </a:gridCol>
                <a:gridCol w="1142494">
                  <a:extLst>
                    <a:ext uri="{9D8B030D-6E8A-4147-A177-3AD203B41FA5}">
                      <a16:colId xmlns:a16="http://schemas.microsoft.com/office/drawing/2014/main" xmlns="" val="20003"/>
                    </a:ext>
                  </a:extLst>
                </a:gridCol>
                <a:gridCol w="1142494">
                  <a:extLst>
                    <a:ext uri="{9D8B030D-6E8A-4147-A177-3AD203B41FA5}">
                      <a16:colId xmlns:a16="http://schemas.microsoft.com/office/drawing/2014/main" xmlns="" val="20004"/>
                    </a:ext>
                  </a:extLst>
                </a:gridCol>
                <a:gridCol w="1142494">
                  <a:extLst>
                    <a:ext uri="{9D8B030D-6E8A-4147-A177-3AD203B41FA5}">
                      <a16:colId xmlns:a16="http://schemas.microsoft.com/office/drawing/2014/main" xmlns="" val="20005"/>
                    </a:ext>
                  </a:extLst>
                </a:gridCol>
                <a:gridCol w="1142494">
                  <a:extLst>
                    <a:ext uri="{9D8B030D-6E8A-4147-A177-3AD203B41FA5}">
                      <a16:colId xmlns:a16="http://schemas.microsoft.com/office/drawing/2014/main" xmlns="" val="20006"/>
                    </a:ext>
                  </a:extLst>
                </a:gridCol>
                <a:gridCol w="1142494">
                  <a:extLst>
                    <a:ext uri="{9D8B030D-6E8A-4147-A177-3AD203B41FA5}">
                      <a16:colId xmlns:a16="http://schemas.microsoft.com/office/drawing/2014/main" xmlns="" val="20007"/>
                    </a:ext>
                  </a:extLst>
                </a:gridCol>
                <a:gridCol w="1142494">
                  <a:extLst>
                    <a:ext uri="{9D8B030D-6E8A-4147-A177-3AD203B41FA5}">
                      <a16:colId xmlns:a16="http://schemas.microsoft.com/office/drawing/2014/main" xmlns="" val="20008"/>
                    </a:ext>
                  </a:extLst>
                </a:gridCol>
                <a:gridCol w="1142494">
                  <a:extLst>
                    <a:ext uri="{9D8B030D-6E8A-4147-A177-3AD203B41FA5}">
                      <a16:colId xmlns:a16="http://schemas.microsoft.com/office/drawing/2014/main" xmlns="" val="20009"/>
                    </a:ext>
                  </a:extLst>
                </a:gridCol>
              </a:tblGrid>
              <a:tr h="383260">
                <a:tc>
                  <a:txBody>
                    <a:bodyPr/>
                    <a:lstStyle/>
                    <a:p>
                      <a:endParaRPr lang="en-GB" dirty="0"/>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xmlns="" val="10000"/>
                  </a:ext>
                </a:extLst>
              </a:tr>
              <a:tr h="383260">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xmlns="" val="10001"/>
                  </a:ext>
                </a:extLst>
              </a:tr>
              <a:tr h="383260">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xmlns="" val="10002"/>
                  </a:ext>
                </a:extLst>
              </a:tr>
              <a:tr h="383260">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xmlns="" val="10003"/>
                  </a:ext>
                </a:extLst>
              </a:tr>
              <a:tr h="383260">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dirty="0"/>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9" name="TextBox 8"/>
          <p:cNvSpPr txBox="1"/>
          <p:nvPr/>
        </p:nvSpPr>
        <p:spPr>
          <a:xfrm>
            <a:off x="285497" y="1311009"/>
            <a:ext cx="11589533" cy="461665"/>
          </a:xfrm>
          <a:prstGeom prst="rect">
            <a:avLst/>
          </a:prstGeom>
          <a:noFill/>
        </p:spPr>
        <p:txBody>
          <a:bodyPr wrap="square" rtlCol="0">
            <a:spAutoFit/>
          </a:bodyPr>
          <a:lstStyle/>
          <a:p>
            <a:r>
              <a:rPr lang="en-GB" sz="2400" dirty="0" err="1">
                <a:solidFill>
                  <a:srgbClr val="4472C4">
                    <a:lumMod val="50000"/>
                  </a:srgbClr>
                </a:solidFill>
              </a:rPr>
              <a:t>Schreib</a:t>
            </a:r>
            <a:r>
              <a:rPr lang="en-GB" sz="2400" dirty="0">
                <a:solidFill>
                  <a:srgbClr val="4472C4">
                    <a:lumMod val="50000"/>
                  </a:srgbClr>
                </a:solidFill>
              </a:rPr>
              <a:t> </a:t>
            </a:r>
            <a:r>
              <a:rPr lang="en-GB" sz="2400" dirty="0" err="1">
                <a:solidFill>
                  <a:srgbClr val="4472C4">
                    <a:lumMod val="50000"/>
                  </a:srgbClr>
                </a:solidFill>
              </a:rPr>
              <a:t>einen</a:t>
            </a:r>
            <a:r>
              <a:rPr lang="en-GB" sz="2400" dirty="0">
                <a:solidFill>
                  <a:srgbClr val="4472C4">
                    <a:lumMod val="50000"/>
                  </a:srgbClr>
                </a:solidFill>
              </a:rPr>
              <a:t> Text </a:t>
            </a:r>
            <a:r>
              <a:rPr lang="en-GB" sz="2400" dirty="0" err="1">
                <a:solidFill>
                  <a:srgbClr val="4472C4">
                    <a:lumMod val="50000"/>
                  </a:srgbClr>
                </a:solidFill>
              </a:rPr>
              <a:t>mit</a:t>
            </a:r>
            <a:r>
              <a:rPr lang="en-GB" sz="2400" dirty="0">
                <a:solidFill>
                  <a:srgbClr val="4472C4">
                    <a:lumMod val="50000"/>
                  </a:srgbClr>
                </a:solidFill>
              </a:rPr>
              <a:t> 50 </a:t>
            </a:r>
            <a:r>
              <a:rPr lang="en-GB" sz="2400" dirty="0" err="1">
                <a:solidFill>
                  <a:srgbClr val="4472C4">
                    <a:lumMod val="50000"/>
                  </a:srgbClr>
                </a:solidFill>
              </a:rPr>
              <a:t>Wörtern</a:t>
            </a:r>
            <a:r>
              <a:rPr lang="en-GB" sz="2400" dirty="0">
                <a:solidFill>
                  <a:srgbClr val="4472C4">
                    <a:lumMod val="50000"/>
                  </a:srgbClr>
                </a:solidFill>
              </a:rPr>
              <a:t>. </a:t>
            </a:r>
            <a:r>
              <a:rPr lang="en-GB" sz="2400" dirty="0" err="1">
                <a:solidFill>
                  <a:srgbClr val="4472C4">
                    <a:lumMod val="50000"/>
                  </a:srgbClr>
                </a:solidFill>
              </a:rPr>
              <a:t>Benutze</a:t>
            </a:r>
            <a:r>
              <a:rPr lang="en-GB" sz="2400" dirty="0">
                <a:solidFill>
                  <a:srgbClr val="4472C4">
                    <a:lumMod val="50000"/>
                  </a:srgbClr>
                </a:solidFill>
              </a:rPr>
              <a:t> die </a:t>
            </a:r>
            <a:r>
              <a:rPr lang="en-GB" sz="2400" dirty="0" err="1">
                <a:solidFill>
                  <a:srgbClr val="4472C4">
                    <a:lumMod val="50000"/>
                  </a:srgbClr>
                </a:solidFill>
              </a:rPr>
              <a:t>zwei</a:t>
            </a:r>
            <a:r>
              <a:rPr lang="en-GB" sz="2400" dirty="0">
                <a:solidFill>
                  <a:srgbClr val="4472C4">
                    <a:lumMod val="50000"/>
                  </a:srgbClr>
                </a:solidFill>
              </a:rPr>
              <a:t> </a:t>
            </a:r>
            <a:r>
              <a:rPr lang="en-GB" sz="2400" dirty="0" err="1">
                <a:solidFill>
                  <a:srgbClr val="4472C4">
                    <a:lumMod val="50000"/>
                  </a:srgbClr>
                </a:solidFill>
              </a:rPr>
              <a:t>Verben</a:t>
            </a:r>
            <a:r>
              <a:rPr lang="en-GB" sz="2400" dirty="0">
                <a:solidFill>
                  <a:srgbClr val="4472C4">
                    <a:lumMod val="50000"/>
                  </a:srgbClr>
                </a:solidFill>
              </a:rPr>
              <a:t> SEIN und HABEN.</a:t>
            </a:r>
          </a:p>
        </p:txBody>
      </p:sp>
    </p:spTree>
    <p:extLst>
      <p:ext uri="{BB962C8B-B14F-4D97-AF65-F5344CB8AC3E}">
        <p14:creationId xmlns:p14="http://schemas.microsoft.com/office/powerpoint/2010/main" val="1468143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50577" y="1052858"/>
          <a:ext cx="7652046" cy="5061996"/>
        </p:xfrm>
        <a:graphic>
          <a:graphicData uri="http://schemas.openxmlformats.org/drawingml/2006/table">
            <a:tbl>
              <a:tblPr firstRow="1" bandRow="1">
                <a:tableStyleId>{5940675A-B579-460E-94D1-54222C63F5DA}</a:tableStyleId>
              </a:tblPr>
              <a:tblGrid>
                <a:gridCol w="7652046">
                  <a:extLst>
                    <a:ext uri="{9D8B030D-6E8A-4147-A177-3AD203B41FA5}">
                      <a16:colId xmlns="" xmlns:a16="http://schemas.microsoft.com/office/drawing/2014/main" val="20000"/>
                    </a:ext>
                  </a:extLst>
                </a:gridCol>
              </a:tblGrid>
              <a:tr h="4218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mn-lt"/>
                          <a:ea typeface="+mn-ea"/>
                          <a:cs typeface="+mn-cs"/>
                        </a:rPr>
                        <a:t>1  Das Spiel _______ toll!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0"/>
                  </a:ext>
                </a:extLst>
              </a:tr>
              <a:tr h="421833">
                <a:tc>
                  <a:txBody>
                    <a:bodyPr/>
                    <a:lstStyle/>
                    <a:p>
                      <a:r>
                        <a:rPr lang="en-GB" sz="2000" dirty="0">
                          <a:solidFill>
                            <a:srgbClr val="115076"/>
                          </a:solidFill>
                        </a:rPr>
                        <a:t>2  </a:t>
                      </a:r>
                      <a:r>
                        <a:rPr lang="en-GB" sz="2000" dirty="0" err="1">
                          <a:solidFill>
                            <a:srgbClr val="115076"/>
                          </a:solidFill>
                        </a:rPr>
                        <a:t>Ich</a:t>
                      </a:r>
                      <a:r>
                        <a:rPr lang="en-GB" sz="2000" dirty="0">
                          <a:solidFill>
                            <a:srgbClr val="115076"/>
                          </a:solidFill>
                        </a:rPr>
                        <a:t> __________ </a:t>
                      </a:r>
                      <a:r>
                        <a:rPr lang="en-GB" sz="2000" dirty="0" err="1">
                          <a:solidFill>
                            <a:srgbClr val="115076"/>
                          </a:solidFill>
                        </a:rPr>
                        <a:t>viele</a:t>
                      </a:r>
                      <a:r>
                        <a:rPr lang="en-GB" sz="2000" dirty="0">
                          <a:solidFill>
                            <a:srgbClr val="115076"/>
                          </a:solidFill>
                        </a:rPr>
                        <a:t> </a:t>
                      </a:r>
                      <a:r>
                        <a:rPr lang="en-GB" sz="2000" dirty="0" err="1">
                          <a:solidFill>
                            <a:srgbClr val="115076"/>
                          </a:solidFill>
                        </a:rPr>
                        <a:t>Haustiere</a:t>
                      </a:r>
                      <a:r>
                        <a:rPr lang="en-GB" sz="2000" dirty="0">
                          <a:solidFill>
                            <a:srgbClr val="115076"/>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1"/>
                  </a:ext>
                </a:extLst>
              </a:tr>
              <a:tr h="421833">
                <a:tc>
                  <a:txBody>
                    <a:bodyPr/>
                    <a:lstStyle/>
                    <a:p>
                      <a:r>
                        <a:rPr lang="en-GB" sz="2000" dirty="0">
                          <a:solidFill>
                            <a:srgbClr val="115076"/>
                          </a:solidFill>
                        </a:rPr>
                        <a:t>3  Du ________ </a:t>
                      </a:r>
                      <a:r>
                        <a:rPr lang="en-GB" sz="2000" dirty="0" err="1">
                          <a:solidFill>
                            <a:srgbClr val="115076"/>
                          </a:solidFill>
                        </a:rPr>
                        <a:t>kein</a:t>
                      </a:r>
                      <a:r>
                        <a:rPr lang="en-GB" sz="2000" dirty="0">
                          <a:solidFill>
                            <a:srgbClr val="115076"/>
                          </a:solidFill>
                        </a:rPr>
                        <a:t> Ding. Nein, du </a:t>
                      </a:r>
                      <a:r>
                        <a:rPr lang="en-GB" sz="2000" dirty="0" err="1">
                          <a:solidFill>
                            <a:srgbClr val="115076"/>
                          </a:solidFill>
                        </a:rPr>
                        <a:t>bist</a:t>
                      </a:r>
                      <a:r>
                        <a:rPr lang="en-GB" sz="2000" dirty="0">
                          <a:solidFill>
                            <a:srgbClr val="115076"/>
                          </a:solidFill>
                        </a:rPr>
                        <a:t> </a:t>
                      </a:r>
                      <a:r>
                        <a:rPr lang="en-GB" sz="2000" dirty="0" err="1">
                          <a:solidFill>
                            <a:srgbClr val="115076"/>
                          </a:solidFill>
                        </a:rPr>
                        <a:t>ein</a:t>
                      </a:r>
                      <a:r>
                        <a:rPr lang="en-GB" sz="2000" dirty="0">
                          <a:solidFill>
                            <a:srgbClr val="115076"/>
                          </a:solidFill>
                        </a:rPr>
                        <a:t> Mensch!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2"/>
                  </a:ext>
                </a:extLst>
              </a:tr>
              <a:tr h="421833">
                <a:tc>
                  <a:txBody>
                    <a:bodyPr/>
                    <a:lstStyle/>
                    <a:p>
                      <a:r>
                        <a:rPr lang="en-GB" sz="2000" dirty="0">
                          <a:solidFill>
                            <a:srgbClr val="115076"/>
                          </a:solidFill>
                        </a:rPr>
                        <a:t>4  </a:t>
                      </a:r>
                      <a:r>
                        <a:rPr lang="en-GB" sz="2000" dirty="0" err="1">
                          <a:solidFill>
                            <a:srgbClr val="115076"/>
                          </a:solidFill>
                        </a:rPr>
                        <a:t>Wir</a:t>
                      </a:r>
                      <a:r>
                        <a:rPr lang="en-GB" sz="2000" dirty="0">
                          <a:solidFill>
                            <a:srgbClr val="115076"/>
                          </a:solidFill>
                        </a:rPr>
                        <a:t> _________ </a:t>
                      </a:r>
                      <a:r>
                        <a:rPr lang="en-GB" sz="2000" dirty="0" err="1">
                          <a:solidFill>
                            <a:srgbClr val="115076"/>
                          </a:solidFill>
                        </a:rPr>
                        <a:t>Geschwister</a:t>
                      </a:r>
                      <a:r>
                        <a:rPr lang="en-GB" sz="2000" dirty="0">
                          <a:solidFill>
                            <a:srgbClr val="115076"/>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3"/>
                  </a:ext>
                </a:extLst>
              </a:tr>
              <a:tr h="421833">
                <a:tc>
                  <a:txBody>
                    <a:bodyPr/>
                    <a:lstStyle/>
                    <a:p>
                      <a:r>
                        <a:rPr lang="en-GB" sz="2000" dirty="0">
                          <a:solidFill>
                            <a:srgbClr val="115076"/>
                          </a:solidFill>
                        </a:rPr>
                        <a:t>5  ‘Sein’ _______</a:t>
                      </a:r>
                      <a:r>
                        <a:rPr lang="en-GB" sz="2000" baseline="0" dirty="0">
                          <a:solidFill>
                            <a:srgbClr val="115076"/>
                          </a:solidFill>
                        </a:rPr>
                        <a:t> ‘</a:t>
                      </a:r>
                      <a:r>
                        <a:rPr lang="en-GB" sz="2000" baseline="0" dirty="0" err="1">
                          <a:solidFill>
                            <a:srgbClr val="115076"/>
                          </a:solidFill>
                        </a:rPr>
                        <a:t>haben</a:t>
                      </a:r>
                      <a:r>
                        <a:rPr lang="en-GB" sz="2000" baseline="0" dirty="0">
                          <a:solidFill>
                            <a:srgbClr val="115076"/>
                          </a:solidFill>
                        </a:rPr>
                        <a:t>’ </a:t>
                      </a:r>
                      <a:r>
                        <a:rPr lang="en-GB" sz="2000" baseline="0" dirty="0" err="1">
                          <a:solidFill>
                            <a:srgbClr val="115076"/>
                          </a:solidFill>
                        </a:rPr>
                        <a:t>sind</a:t>
                      </a:r>
                      <a:r>
                        <a:rPr lang="en-GB" sz="2000" baseline="0" dirty="0">
                          <a:solidFill>
                            <a:srgbClr val="115076"/>
                          </a:solidFill>
                        </a:rPr>
                        <a:t> </a:t>
                      </a:r>
                      <a:r>
                        <a:rPr lang="en-GB" sz="2000" baseline="0" dirty="0" err="1">
                          <a:solidFill>
                            <a:srgbClr val="115076"/>
                          </a:solidFill>
                        </a:rPr>
                        <a:t>beide</a:t>
                      </a:r>
                      <a:r>
                        <a:rPr lang="en-GB" sz="2000" baseline="0" dirty="0">
                          <a:solidFill>
                            <a:srgbClr val="115076"/>
                          </a:solidFill>
                        </a:rPr>
                        <a:t> </a:t>
                      </a:r>
                      <a:r>
                        <a:rPr lang="en-GB" sz="2000" baseline="0" dirty="0" err="1">
                          <a:solidFill>
                            <a:srgbClr val="115076"/>
                          </a:solidFill>
                        </a:rPr>
                        <a:t>Verben</a:t>
                      </a:r>
                      <a:r>
                        <a:rPr lang="en-GB" sz="2000" baseline="0" dirty="0">
                          <a:solidFill>
                            <a:srgbClr val="115076"/>
                          </a:solidFill>
                        </a:rPr>
                        <a:t>.</a:t>
                      </a:r>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4"/>
                  </a:ext>
                </a:extLst>
              </a:tr>
              <a:tr h="421833">
                <a:tc>
                  <a:txBody>
                    <a:bodyPr/>
                    <a:lstStyle/>
                    <a:p>
                      <a:r>
                        <a:rPr lang="en-GB" sz="2000" dirty="0">
                          <a:solidFill>
                            <a:srgbClr val="115076"/>
                          </a:solidFill>
                        </a:rPr>
                        <a:t>6  Die </a:t>
                      </a:r>
                      <a:r>
                        <a:rPr lang="en-GB" sz="2000" dirty="0" err="1">
                          <a:solidFill>
                            <a:srgbClr val="115076"/>
                          </a:solidFill>
                        </a:rPr>
                        <a:t>Büche</a:t>
                      </a:r>
                      <a:r>
                        <a:rPr lang="en-GB" sz="2000" baseline="0" dirty="0" err="1">
                          <a:solidFill>
                            <a:srgbClr val="115076"/>
                          </a:solidFill>
                        </a:rPr>
                        <a:t>r</a:t>
                      </a:r>
                      <a:r>
                        <a:rPr lang="en-GB" sz="2000" baseline="0" dirty="0">
                          <a:solidFill>
                            <a:srgbClr val="115076"/>
                          </a:solidFill>
                        </a:rPr>
                        <a:t> __________ </a:t>
                      </a:r>
                      <a:r>
                        <a:rPr lang="en-GB" sz="2000" baseline="0" dirty="0" err="1">
                          <a:solidFill>
                            <a:srgbClr val="115076"/>
                          </a:solidFill>
                        </a:rPr>
                        <a:t>sehr</a:t>
                      </a:r>
                      <a:r>
                        <a:rPr lang="en-GB" sz="2000" baseline="0" dirty="0">
                          <a:solidFill>
                            <a:srgbClr val="115076"/>
                          </a:solidFill>
                        </a:rPr>
                        <a:t> </a:t>
                      </a:r>
                      <a:r>
                        <a:rPr lang="en-GB" sz="2000" baseline="0" dirty="0" err="1">
                          <a:solidFill>
                            <a:srgbClr val="115076"/>
                          </a:solidFill>
                        </a:rPr>
                        <a:t>interessant</a:t>
                      </a:r>
                      <a:r>
                        <a:rPr lang="en-GB" sz="2000" baseline="0" dirty="0">
                          <a:solidFill>
                            <a:srgbClr val="115076"/>
                          </a:solidFill>
                        </a:rPr>
                        <a:t>.</a:t>
                      </a:r>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5"/>
                  </a:ext>
                </a:extLst>
              </a:tr>
              <a:tr h="421833">
                <a:tc>
                  <a:txBody>
                    <a:bodyPr/>
                    <a:lstStyle/>
                    <a:p>
                      <a:r>
                        <a:rPr lang="en-GB" sz="2000" dirty="0">
                          <a:solidFill>
                            <a:srgbClr val="115076"/>
                          </a:solidFill>
                        </a:rPr>
                        <a:t>7  Was </a:t>
                      </a:r>
                      <a:r>
                        <a:rPr lang="en-GB" sz="2000" dirty="0" err="1" smtClean="0">
                          <a:solidFill>
                            <a:srgbClr val="115076"/>
                          </a:solidFill>
                        </a:rPr>
                        <a:t>heißt</a:t>
                      </a:r>
                      <a:r>
                        <a:rPr lang="en-GB" sz="2000" dirty="0" smtClean="0">
                          <a:solidFill>
                            <a:srgbClr val="115076"/>
                          </a:solidFill>
                        </a:rPr>
                        <a:t> </a:t>
                      </a:r>
                      <a:r>
                        <a:rPr lang="en-GB" sz="2000" dirty="0">
                          <a:solidFill>
                            <a:srgbClr val="115076"/>
                          </a:solidFill>
                        </a:rPr>
                        <a:t>‘shop’ auf Deutsch? </a:t>
                      </a:r>
                      <a:r>
                        <a:rPr lang="en-GB" sz="2000" dirty="0" err="1">
                          <a:solidFill>
                            <a:srgbClr val="115076"/>
                          </a:solidFill>
                        </a:rPr>
                        <a:t>Gemüse</a:t>
                      </a:r>
                      <a:r>
                        <a:rPr lang="en-GB" sz="2000" dirty="0">
                          <a:solidFill>
                            <a:srgbClr val="115076"/>
                          </a:solidFill>
                        </a:rPr>
                        <a:t> ______ </a:t>
                      </a:r>
                      <a:r>
                        <a:rPr lang="en-GB" sz="2000" dirty="0" err="1">
                          <a:solidFill>
                            <a:srgbClr val="115076"/>
                          </a:solidFill>
                        </a:rPr>
                        <a:t>Geschäft</a:t>
                      </a:r>
                      <a:r>
                        <a:rPr lang="en-GB" sz="2000" dirty="0">
                          <a:solidFill>
                            <a:srgbClr val="115076"/>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6"/>
                  </a:ext>
                </a:extLst>
              </a:tr>
              <a:tr h="421833">
                <a:tc>
                  <a:txBody>
                    <a:bodyPr/>
                    <a:lstStyle/>
                    <a:p>
                      <a:r>
                        <a:rPr lang="en-GB" sz="2000" dirty="0">
                          <a:solidFill>
                            <a:srgbClr val="115076"/>
                          </a:solidFill>
                        </a:rPr>
                        <a:t>8  _________ du Angst </a:t>
                      </a:r>
                      <a:r>
                        <a:rPr lang="en-GB" sz="2000" dirty="0" err="1">
                          <a:solidFill>
                            <a:srgbClr val="115076"/>
                          </a:solidFill>
                        </a:rPr>
                        <a:t>vor</a:t>
                      </a:r>
                      <a:r>
                        <a:rPr lang="en-GB" sz="2000" dirty="0">
                          <a:solidFill>
                            <a:srgbClr val="115076"/>
                          </a:solidFill>
                        </a:rPr>
                        <a:t> </a:t>
                      </a:r>
                      <a:r>
                        <a:rPr lang="en-GB" sz="2000" dirty="0" smtClean="0">
                          <a:solidFill>
                            <a:srgbClr val="115076"/>
                          </a:solidFill>
                        </a:rPr>
                        <a:t>Wasser?</a:t>
                      </a:r>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7"/>
                  </a:ext>
                </a:extLst>
              </a:tr>
              <a:tr h="421833">
                <a:tc>
                  <a:txBody>
                    <a:bodyPr/>
                    <a:lstStyle/>
                    <a:p>
                      <a:r>
                        <a:rPr lang="en-GB" sz="2000" dirty="0">
                          <a:solidFill>
                            <a:srgbClr val="115076"/>
                          </a:solidFill>
                        </a:rPr>
                        <a:t>9  Die Frau __________ </a:t>
                      </a:r>
                      <a:r>
                        <a:rPr lang="en-GB" sz="2000" dirty="0" err="1">
                          <a:solidFill>
                            <a:srgbClr val="115076"/>
                          </a:solidFill>
                        </a:rPr>
                        <a:t>ein</a:t>
                      </a:r>
                      <a:r>
                        <a:rPr lang="en-GB" sz="2000" dirty="0">
                          <a:solidFill>
                            <a:srgbClr val="115076"/>
                          </a:solidFill>
                        </a:rPr>
                        <a:t> </a:t>
                      </a:r>
                      <a:r>
                        <a:rPr lang="en-GB" sz="2000" dirty="0" err="1">
                          <a:solidFill>
                            <a:srgbClr val="115076"/>
                          </a:solidFill>
                        </a:rPr>
                        <a:t>Butterbrot</a:t>
                      </a:r>
                      <a:r>
                        <a:rPr lang="en-GB" sz="2000" dirty="0">
                          <a:solidFill>
                            <a:srgbClr val="115076"/>
                          </a:solidFill>
                        </a:rPr>
                        <a:t> in der Hand.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8"/>
                  </a:ext>
                </a:extLst>
              </a:tr>
              <a:tr h="421833">
                <a:tc>
                  <a:txBody>
                    <a:bodyPr/>
                    <a:lstStyle/>
                    <a:p>
                      <a:r>
                        <a:rPr lang="en-GB" sz="2000" dirty="0">
                          <a:solidFill>
                            <a:srgbClr val="115076"/>
                          </a:solidFill>
                        </a:rPr>
                        <a:t>10  Die </a:t>
                      </a:r>
                      <a:r>
                        <a:rPr lang="en-GB" sz="2000" dirty="0" err="1">
                          <a:solidFill>
                            <a:srgbClr val="115076"/>
                          </a:solidFill>
                        </a:rPr>
                        <a:t>Freunde</a:t>
                      </a:r>
                      <a:r>
                        <a:rPr lang="en-GB" sz="2000" dirty="0">
                          <a:solidFill>
                            <a:srgbClr val="115076"/>
                          </a:solidFill>
                        </a:rPr>
                        <a:t> ______________ </a:t>
                      </a:r>
                      <a:r>
                        <a:rPr lang="en-GB" sz="2000" dirty="0" err="1">
                          <a:solidFill>
                            <a:srgbClr val="115076"/>
                          </a:solidFill>
                        </a:rPr>
                        <a:t>heute</a:t>
                      </a:r>
                      <a:r>
                        <a:rPr lang="en-GB" sz="2000" dirty="0">
                          <a:solidFill>
                            <a:srgbClr val="115076"/>
                          </a:solidFill>
                        </a:rPr>
                        <a:t> </a:t>
                      </a:r>
                      <a:r>
                        <a:rPr lang="en-GB" sz="2000" dirty="0" err="1">
                          <a:solidFill>
                            <a:srgbClr val="115076"/>
                          </a:solidFill>
                        </a:rPr>
                        <a:t>Mathe</a:t>
                      </a:r>
                      <a:r>
                        <a:rPr lang="en-GB" sz="2000" dirty="0">
                          <a:solidFill>
                            <a:srgbClr val="115076"/>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9"/>
                  </a:ext>
                </a:extLst>
              </a:tr>
              <a:tr h="421833">
                <a:tc>
                  <a:txBody>
                    <a:bodyPr/>
                    <a:lstStyle/>
                    <a:p>
                      <a:r>
                        <a:rPr lang="en-GB" sz="2000" dirty="0">
                          <a:solidFill>
                            <a:srgbClr val="115076"/>
                          </a:solidFill>
                        </a:rPr>
                        <a:t>11  </a:t>
                      </a:r>
                      <a:r>
                        <a:rPr lang="en-GB" sz="2000" dirty="0" err="1">
                          <a:solidFill>
                            <a:srgbClr val="115076"/>
                          </a:solidFill>
                        </a:rPr>
                        <a:t>Wir</a:t>
                      </a:r>
                      <a:r>
                        <a:rPr lang="en-GB" sz="2000" dirty="0">
                          <a:solidFill>
                            <a:srgbClr val="115076"/>
                          </a:solidFill>
                        </a:rPr>
                        <a:t> ___________ </a:t>
                      </a:r>
                      <a:r>
                        <a:rPr lang="en-GB" sz="2000" dirty="0" err="1">
                          <a:solidFill>
                            <a:srgbClr val="115076"/>
                          </a:solidFill>
                        </a:rPr>
                        <a:t>etwas</a:t>
                      </a:r>
                      <a:r>
                        <a:rPr lang="en-GB" sz="2000" baseline="0" dirty="0">
                          <a:solidFill>
                            <a:srgbClr val="115076"/>
                          </a:solidFill>
                        </a:rPr>
                        <a:t> </a:t>
                      </a:r>
                      <a:r>
                        <a:rPr lang="en-GB" sz="2000" baseline="0" dirty="0" err="1">
                          <a:solidFill>
                            <a:srgbClr val="115076"/>
                          </a:solidFill>
                        </a:rPr>
                        <a:t>gemeinsam</a:t>
                      </a:r>
                      <a:r>
                        <a:rPr lang="en-GB" sz="2000" baseline="0" dirty="0">
                          <a:solidFill>
                            <a:srgbClr val="115076"/>
                          </a:solidFill>
                        </a:rPr>
                        <a:t>.</a:t>
                      </a:r>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10"/>
                  </a:ext>
                </a:extLst>
              </a:tr>
              <a:tr h="421833">
                <a:tc>
                  <a:txBody>
                    <a:bodyPr/>
                    <a:lstStyle/>
                    <a:p>
                      <a:r>
                        <a:rPr lang="en-GB" sz="2000" dirty="0">
                          <a:solidFill>
                            <a:srgbClr val="115076"/>
                          </a:solidFill>
                        </a:rPr>
                        <a:t>12  </a:t>
                      </a:r>
                      <a:r>
                        <a:rPr lang="en-GB" sz="2000" dirty="0" err="1">
                          <a:solidFill>
                            <a:srgbClr val="115076"/>
                          </a:solidFill>
                        </a:rPr>
                        <a:t>Ich</a:t>
                      </a:r>
                      <a:r>
                        <a:rPr lang="en-GB" sz="2000" dirty="0">
                          <a:solidFill>
                            <a:srgbClr val="115076"/>
                          </a:solidFill>
                        </a:rPr>
                        <a:t> _______ </a:t>
                      </a:r>
                      <a:r>
                        <a:rPr lang="en-GB" sz="2000" dirty="0" err="1">
                          <a:solidFill>
                            <a:srgbClr val="115076"/>
                          </a:solidFill>
                        </a:rPr>
                        <a:t>kein</a:t>
                      </a:r>
                      <a:r>
                        <a:rPr lang="en-GB" sz="2000" dirty="0">
                          <a:solidFill>
                            <a:srgbClr val="115076"/>
                          </a:solidFill>
                        </a:rPr>
                        <a:t> </a:t>
                      </a:r>
                      <a:r>
                        <a:rPr lang="en-GB" sz="2000" dirty="0" err="1">
                          <a:solidFill>
                            <a:srgbClr val="115076"/>
                          </a:solidFill>
                        </a:rPr>
                        <a:t>Einzelkind</a:t>
                      </a:r>
                      <a:r>
                        <a:rPr lang="en-GB" sz="2000" dirty="0">
                          <a:solidFill>
                            <a:srgbClr val="115076"/>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6807200" cy="869950"/>
          </a:xfrm>
          <a:prstGeom prst="rect">
            <a:avLst/>
          </a:prstGeom>
        </p:spPr>
      </p:pic>
      <p:sp>
        <p:nvSpPr>
          <p:cNvPr id="4" name="Title 3"/>
          <p:cNvSpPr>
            <a:spLocks noGrp="1"/>
          </p:cNvSpPr>
          <p:nvPr>
            <p:ph type="title"/>
          </p:nvPr>
        </p:nvSpPr>
        <p:spPr>
          <a:xfrm>
            <a:off x="93855" y="112499"/>
            <a:ext cx="5895975" cy="707849"/>
          </a:xfrm>
        </p:spPr>
        <p:txBody>
          <a:bodyPr>
            <a:normAutofit/>
          </a:bodyPr>
          <a:lstStyle/>
          <a:p>
            <a:r>
              <a:rPr lang="en-GB" sz="3200" b="1" dirty="0">
                <a:solidFill>
                  <a:schemeClr val="bg1"/>
                </a:solidFill>
              </a:rPr>
              <a:t>SEIN und HABEN</a:t>
            </a: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9644726" y="158883"/>
            <a:ext cx="2317586"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lesen</a:t>
            </a:r>
            <a:r>
              <a:rPr lang="en-GB" b="1" dirty="0">
                <a:solidFill>
                  <a:prstClr val="white"/>
                </a:solidFill>
              </a:rPr>
              <a:t> / </a:t>
            </a:r>
            <a:r>
              <a:rPr lang="en-GB" b="1" dirty="0" err="1">
                <a:solidFill>
                  <a:prstClr val="white"/>
                </a:solidFill>
              </a:rPr>
              <a:t>schreiben</a:t>
            </a:r>
            <a:endParaRPr lang="en-GB" b="1" dirty="0">
              <a:solidFill>
                <a:prstClr val="white"/>
              </a:solidFill>
            </a:endParaRPr>
          </a:p>
        </p:txBody>
      </p:sp>
      <p:graphicFrame>
        <p:nvGraphicFramePr>
          <p:cNvPr id="33" name="Table 33">
            <a:extLst>
              <a:ext uri="{FF2B5EF4-FFF2-40B4-BE49-F238E27FC236}">
                <a16:creationId xmlns="" xmlns:a16="http://schemas.microsoft.com/office/drawing/2014/main" id="{061FE50B-862A-480A-9F53-711E4F419CAA}"/>
              </a:ext>
            </a:extLst>
          </p:cNvPr>
          <p:cNvGraphicFramePr>
            <a:graphicFrameLocks noGrp="1"/>
          </p:cNvGraphicFramePr>
          <p:nvPr>
            <p:extLst/>
          </p:nvPr>
        </p:nvGraphicFramePr>
        <p:xfrm>
          <a:off x="7832258" y="1226669"/>
          <a:ext cx="3807960" cy="4754880"/>
        </p:xfrm>
        <a:graphic>
          <a:graphicData uri="http://schemas.openxmlformats.org/drawingml/2006/table">
            <a:tbl>
              <a:tblPr firstRow="1" bandRow="1">
                <a:tableStyleId>{5940675A-B579-460E-94D1-54222C63F5DA}</a:tableStyleId>
              </a:tblPr>
              <a:tblGrid>
                <a:gridCol w="475995">
                  <a:extLst>
                    <a:ext uri="{9D8B030D-6E8A-4147-A177-3AD203B41FA5}">
                      <a16:colId xmlns="" xmlns:a16="http://schemas.microsoft.com/office/drawing/2014/main" val="20000"/>
                    </a:ext>
                  </a:extLst>
                </a:gridCol>
                <a:gridCol w="475995">
                  <a:extLst>
                    <a:ext uri="{9D8B030D-6E8A-4147-A177-3AD203B41FA5}">
                      <a16:colId xmlns="" xmlns:a16="http://schemas.microsoft.com/office/drawing/2014/main" val="2325751698"/>
                    </a:ext>
                  </a:extLst>
                </a:gridCol>
                <a:gridCol w="475995">
                  <a:extLst>
                    <a:ext uri="{9D8B030D-6E8A-4147-A177-3AD203B41FA5}">
                      <a16:colId xmlns="" xmlns:a16="http://schemas.microsoft.com/office/drawing/2014/main" val="659810909"/>
                    </a:ext>
                  </a:extLst>
                </a:gridCol>
                <a:gridCol w="475995">
                  <a:extLst>
                    <a:ext uri="{9D8B030D-6E8A-4147-A177-3AD203B41FA5}">
                      <a16:colId xmlns="" xmlns:a16="http://schemas.microsoft.com/office/drawing/2014/main" val="283003523"/>
                    </a:ext>
                  </a:extLst>
                </a:gridCol>
                <a:gridCol w="475995">
                  <a:extLst>
                    <a:ext uri="{9D8B030D-6E8A-4147-A177-3AD203B41FA5}">
                      <a16:colId xmlns="" xmlns:a16="http://schemas.microsoft.com/office/drawing/2014/main" val="3139417388"/>
                    </a:ext>
                  </a:extLst>
                </a:gridCol>
                <a:gridCol w="475995">
                  <a:extLst>
                    <a:ext uri="{9D8B030D-6E8A-4147-A177-3AD203B41FA5}">
                      <a16:colId xmlns="" xmlns:a16="http://schemas.microsoft.com/office/drawing/2014/main" val="1549948990"/>
                    </a:ext>
                  </a:extLst>
                </a:gridCol>
                <a:gridCol w="475995">
                  <a:extLst>
                    <a:ext uri="{9D8B030D-6E8A-4147-A177-3AD203B41FA5}">
                      <a16:colId xmlns="" xmlns:a16="http://schemas.microsoft.com/office/drawing/2014/main" val="714150031"/>
                    </a:ext>
                  </a:extLst>
                </a:gridCol>
                <a:gridCol w="475995">
                  <a:extLst>
                    <a:ext uri="{9D8B030D-6E8A-4147-A177-3AD203B41FA5}">
                      <a16:colId xmlns="" xmlns:a16="http://schemas.microsoft.com/office/drawing/2014/main" val="2069241252"/>
                    </a:ext>
                  </a:extLst>
                </a:gridCol>
              </a:tblGrid>
              <a:tr h="396092">
                <a:tc>
                  <a:txBody>
                    <a:bodyPr/>
                    <a:lstStyle/>
                    <a:p>
                      <a:pPr algn="ctr"/>
                      <a:r>
                        <a:rPr lang="en-GB" sz="2000" b="1" dirty="0">
                          <a:solidFill>
                            <a:schemeClr val="accent5">
                              <a:lumMod val="50000"/>
                            </a:schemeClr>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DAA520"/>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310311637"/>
                  </a:ext>
                </a:extLst>
              </a:tr>
              <a:tr h="396092">
                <a:tc>
                  <a:txBody>
                    <a:bodyPr/>
                    <a:lstStyle/>
                    <a:p>
                      <a:pPr algn="ctr"/>
                      <a:r>
                        <a:rPr lang="en-GB" sz="2000" b="1" dirty="0">
                          <a:solidFill>
                            <a:schemeClr val="accent5">
                              <a:lumMod val="50000"/>
                            </a:schemeClr>
                          </a:solidFill>
                        </a:rPr>
                        <a:t>2</a:t>
                      </a: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71135408"/>
                  </a:ext>
                </a:extLst>
              </a:tr>
              <a:tr h="396092">
                <a:tc>
                  <a:txBody>
                    <a:bodyPr/>
                    <a:lstStyle/>
                    <a:p>
                      <a:pPr algn="ctr"/>
                      <a:r>
                        <a:rPr lang="en-GB" sz="2000" b="1" dirty="0">
                          <a:solidFill>
                            <a:schemeClr val="accent5">
                              <a:lumMod val="50000"/>
                            </a:schemeClr>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solidFill>
                            <a:schemeClr val="accent5">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775625607"/>
                  </a:ext>
                </a:extLst>
              </a:tr>
              <a:tr h="396092">
                <a:tc>
                  <a:txBody>
                    <a:bodyPr/>
                    <a:lstStyle/>
                    <a:p>
                      <a:pPr algn="ctr"/>
                      <a:r>
                        <a:rPr lang="en-GB" sz="2000" b="1" dirty="0">
                          <a:solidFill>
                            <a:schemeClr val="accent5">
                              <a:lumMod val="50000"/>
                            </a:schemeClr>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487293958"/>
                  </a:ext>
                </a:extLst>
              </a:tr>
              <a:tr h="396092">
                <a:tc>
                  <a:txBody>
                    <a:bodyPr/>
                    <a:lstStyle/>
                    <a:p>
                      <a:pPr algn="ctr"/>
                      <a:r>
                        <a:rPr lang="en-GB" sz="2000" b="1" dirty="0">
                          <a:solidFill>
                            <a:schemeClr val="accent5">
                              <a:lumMod val="50000"/>
                            </a:schemeClr>
                          </a:solidFill>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U</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86644452"/>
                  </a:ext>
                </a:extLst>
              </a:tr>
              <a:tr h="396092">
                <a:tc>
                  <a:txBody>
                    <a:bodyPr/>
                    <a:lstStyle/>
                    <a:p>
                      <a:pPr algn="ctr"/>
                      <a:r>
                        <a:rPr lang="en-GB" sz="2000" b="1" dirty="0">
                          <a:solidFill>
                            <a:schemeClr val="accent5">
                              <a:lumMod val="50000"/>
                            </a:schemeClr>
                          </a:solidFill>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solidFill>
                            <a:srgbClr val="115076"/>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0245212"/>
                  </a:ext>
                </a:extLst>
              </a:tr>
              <a:tr h="396092">
                <a:tc>
                  <a:txBody>
                    <a:bodyPr/>
                    <a:lstStyle/>
                    <a:p>
                      <a:pPr algn="ctr"/>
                      <a:r>
                        <a:rPr lang="en-GB" sz="2000" b="1" dirty="0">
                          <a:solidFill>
                            <a:schemeClr val="accent5">
                              <a:lumMod val="50000"/>
                            </a:schemeClr>
                          </a:solidFill>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O</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50799369"/>
                  </a:ext>
                </a:extLst>
              </a:tr>
              <a:tr h="396092">
                <a:tc>
                  <a:txBody>
                    <a:bodyPr/>
                    <a:lstStyle/>
                    <a:p>
                      <a:pPr algn="ctr"/>
                      <a:r>
                        <a:rPr lang="en-GB" sz="2000" b="1" dirty="0">
                          <a:solidFill>
                            <a:schemeClr val="accent5">
                              <a:lumMod val="50000"/>
                            </a:schemeClr>
                          </a:solidFill>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58838340"/>
                  </a:ext>
                </a:extLst>
              </a:tr>
              <a:tr h="396092">
                <a:tc>
                  <a:txBody>
                    <a:bodyPr/>
                    <a:lstStyle/>
                    <a:p>
                      <a:pPr algn="ctr"/>
                      <a:r>
                        <a:rPr lang="en-GB" sz="2000" b="1" dirty="0">
                          <a:solidFill>
                            <a:schemeClr val="accent5">
                              <a:lumMod val="50000"/>
                            </a:schemeClr>
                          </a:solidFill>
                        </a:rPr>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154764502"/>
                  </a:ext>
                </a:extLst>
              </a:tr>
              <a:tr h="396092">
                <a:tc>
                  <a:txBody>
                    <a:bodyPr/>
                    <a:lstStyle/>
                    <a:p>
                      <a:pPr algn="ctr"/>
                      <a:r>
                        <a:rPr lang="en-GB" sz="2000" b="1" dirty="0">
                          <a:solidFill>
                            <a:schemeClr val="accent5">
                              <a:lumMod val="50000"/>
                            </a:schemeClr>
                          </a:solidFill>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692017848"/>
                  </a:ext>
                </a:extLst>
              </a:tr>
              <a:tr h="396092">
                <a:tc>
                  <a:txBody>
                    <a:bodyPr/>
                    <a:lstStyle/>
                    <a:p>
                      <a:pPr algn="ctr"/>
                      <a:r>
                        <a:rPr lang="en-GB" sz="2000" b="1" dirty="0">
                          <a:solidFill>
                            <a:schemeClr val="accent5">
                              <a:lumMod val="50000"/>
                            </a:schemeClr>
                          </a:solidFill>
                        </a:rPr>
                        <a:t>11</a:t>
                      </a: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549842400"/>
                  </a:ext>
                </a:extLst>
              </a:tr>
              <a:tr h="396092">
                <a:tc>
                  <a:txBody>
                    <a:bodyPr/>
                    <a:lstStyle/>
                    <a:p>
                      <a:pPr algn="ctr"/>
                      <a:r>
                        <a:rPr lang="en-GB" sz="2000" b="1" dirty="0">
                          <a:solidFill>
                            <a:schemeClr val="accent5">
                              <a:lumMod val="50000"/>
                            </a:schemeClr>
                          </a:solidFill>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618823159"/>
                  </a:ext>
                </a:extLst>
              </a:tr>
            </a:tbl>
          </a:graphicData>
        </a:graphic>
      </p:graphicFrame>
      <p:sp>
        <p:nvSpPr>
          <p:cNvPr id="35" name="Arrow: Down 34">
            <a:extLst>
              <a:ext uri="{FF2B5EF4-FFF2-40B4-BE49-F238E27FC236}">
                <a16:creationId xmlns="" xmlns:a16="http://schemas.microsoft.com/office/drawing/2014/main" id="{C64A3149-8663-4559-9EDB-FAAD729C2BF4}"/>
              </a:ext>
            </a:extLst>
          </p:cNvPr>
          <p:cNvSpPr/>
          <p:nvPr/>
        </p:nvSpPr>
        <p:spPr>
          <a:xfrm>
            <a:off x="9756155" y="662632"/>
            <a:ext cx="297455" cy="455259"/>
          </a:xfrm>
          <a:prstGeom prst="downArrow">
            <a:avLst/>
          </a:prstGeom>
          <a:solidFill>
            <a:srgbClr val="DAA52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nvGrpSpPr>
          <p:cNvPr id="7" name="Group 6"/>
          <p:cNvGrpSpPr/>
          <p:nvPr/>
        </p:nvGrpSpPr>
        <p:grpSpPr>
          <a:xfrm>
            <a:off x="9304764" y="1239190"/>
            <a:ext cx="1346429" cy="307778"/>
            <a:chOff x="14872279" y="5390504"/>
            <a:chExt cx="1346429" cy="307778"/>
          </a:xfrm>
        </p:grpSpPr>
        <p:sp>
          <p:nvSpPr>
            <p:cNvPr id="155" name="TextBox 154">
              <a:extLst>
                <a:ext uri="{FF2B5EF4-FFF2-40B4-BE49-F238E27FC236}">
                  <a16:creationId xmlns="" xmlns:a16="http://schemas.microsoft.com/office/drawing/2014/main" id="{9433CD51-B6A7-4094-8828-366255A0AD4F}"/>
                </a:ext>
              </a:extLst>
            </p:cNvPr>
            <p:cNvSpPr txBox="1"/>
            <p:nvPr/>
          </p:nvSpPr>
          <p:spPr>
            <a:xfrm>
              <a:off x="14872279" y="53905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56" name="TextBox 155">
              <a:extLst>
                <a:ext uri="{FF2B5EF4-FFF2-40B4-BE49-F238E27FC236}">
                  <a16:creationId xmlns=""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57" name="TextBox 156">
              <a:extLst>
                <a:ext uri="{FF2B5EF4-FFF2-40B4-BE49-F238E27FC236}">
                  <a16:creationId xmlns="" xmlns:a16="http://schemas.microsoft.com/office/drawing/2014/main" id="{A13E2C4E-2D2E-4DDD-BAE4-502A6F43D051}"/>
                </a:ext>
              </a:extLst>
            </p:cNvPr>
            <p:cNvSpPr txBox="1"/>
            <p:nvPr/>
          </p:nvSpPr>
          <p:spPr>
            <a:xfrm>
              <a:off x="15815483"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9" name="Group 8"/>
          <p:cNvGrpSpPr/>
          <p:nvPr/>
        </p:nvGrpSpPr>
        <p:grpSpPr>
          <a:xfrm>
            <a:off x="8320262" y="1655875"/>
            <a:ext cx="1882736" cy="323985"/>
            <a:chOff x="12493839" y="6587698"/>
            <a:chExt cx="1882736" cy="323985"/>
          </a:xfrm>
        </p:grpSpPr>
        <p:sp>
          <p:nvSpPr>
            <p:cNvPr id="145" name="TextBox 144">
              <a:extLst>
                <a:ext uri="{FF2B5EF4-FFF2-40B4-BE49-F238E27FC236}">
                  <a16:creationId xmlns=""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46" name="TextBox 145">
              <a:extLst>
                <a:ext uri="{FF2B5EF4-FFF2-40B4-BE49-F238E27FC236}">
                  <a16:creationId xmlns=""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47" name="TextBox 146">
              <a:extLst>
                <a:ext uri="{FF2B5EF4-FFF2-40B4-BE49-F238E27FC236}">
                  <a16:creationId xmlns=""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88" name="TextBox 187">
              <a:extLst>
                <a:ext uri="{FF2B5EF4-FFF2-40B4-BE49-F238E27FC236}">
                  <a16:creationId xmlns=""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89" name="Group 188"/>
          <p:cNvGrpSpPr/>
          <p:nvPr/>
        </p:nvGrpSpPr>
        <p:grpSpPr>
          <a:xfrm>
            <a:off x="9272961" y="2050676"/>
            <a:ext cx="1882736" cy="323985"/>
            <a:chOff x="12493839" y="6587698"/>
            <a:chExt cx="1882736" cy="323985"/>
          </a:xfrm>
        </p:grpSpPr>
        <p:sp>
          <p:nvSpPr>
            <p:cNvPr id="190" name="TextBox 189">
              <a:extLst>
                <a:ext uri="{FF2B5EF4-FFF2-40B4-BE49-F238E27FC236}">
                  <a16:creationId xmlns=""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1" name="TextBox 190">
              <a:extLst>
                <a:ext uri="{FF2B5EF4-FFF2-40B4-BE49-F238E27FC236}">
                  <a16:creationId xmlns=""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2" name="TextBox 191">
              <a:extLst>
                <a:ext uri="{FF2B5EF4-FFF2-40B4-BE49-F238E27FC236}">
                  <a16:creationId xmlns=""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3" name="TextBox 192">
              <a:extLst>
                <a:ext uri="{FF2B5EF4-FFF2-40B4-BE49-F238E27FC236}">
                  <a16:creationId xmlns=""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94" name="Group 193"/>
          <p:cNvGrpSpPr/>
          <p:nvPr/>
        </p:nvGrpSpPr>
        <p:grpSpPr>
          <a:xfrm>
            <a:off x="8796262" y="2427518"/>
            <a:ext cx="1882736" cy="323985"/>
            <a:chOff x="12493839" y="6587698"/>
            <a:chExt cx="1882736" cy="323985"/>
          </a:xfrm>
        </p:grpSpPr>
        <p:sp>
          <p:nvSpPr>
            <p:cNvPr id="195" name="TextBox 194">
              <a:extLst>
                <a:ext uri="{FF2B5EF4-FFF2-40B4-BE49-F238E27FC236}">
                  <a16:creationId xmlns=""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6" name="TextBox 195">
              <a:extLst>
                <a:ext uri="{FF2B5EF4-FFF2-40B4-BE49-F238E27FC236}">
                  <a16:creationId xmlns=""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7" name="TextBox 196">
              <a:extLst>
                <a:ext uri="{FF2B5EF4-FFF2-40B4-BE49-F238E27FC236}">
                  <a16:creationId xmlns=""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8" name="TextBox 197">
              <a:extLst>
                <a:ext uri="{FF2B5EF4-FFF2-40B4-BE49-F238E27FC236}">
                  <a16:creationId xmlns=""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99" name="Group 198"/>
          <p:cNvGrpSpPr/>
          <p:nvPr/>
        </p:nvGrpSpPr>
        <p:grpSpPr>
          <a:xfrm>
            <a:off x="9798321" y="2827662"/>
            <a:ext cx="1346429" cy="307778"/>
            <a:chOff x="14872279" y="5390504"/>
            <a:chExt cx="1346429" cy="307778"/>
          </a:xfrm>
        </p:grpSpPr>
        <p:sp>
          <p:nvSpPr>
            <p:cNvPr id="200" name="TextBox 199">
              <a:extLst>
                <a:ext uri="{FF2B5EF4-FFF2-40B4-BE49-F238E27FC236}">
                  <a16:creationId xmlns="" xmlns:a16="http://schemas.microsoft.com/office/drawing/2014/main" id="{9433CD51-B6A7-4094-8828-366255A0AD4F}"/>
                </a:ext>
              </a:extLst>
            </p:cNvPr>
            <p:cNvSpPr txBox="1"/>
            <p:nvPr/>
          </p:nvSpPr>
          <p:spPr>
            <a:xfrm>
              <a:off x="14872279" y="53905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1" name="TextBox 200">
              <a:extLst>
                <a:ext uri="{FF2B5EF4-FFF2-40B4-BE49-F238E27FC236}">
                  <a16:creationId xmlns=""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2" name="TextBox 201">
              <a:extLst>
                <a:ext uri="{FF2B5EF4-FFF2-40B4-BE49-F238E27FC236}">
                  <a16:creationId xmlns="" xmlns:a16="http://schemas.microsoft.com/office/drawing/2014/main" id="{A13E2C4E-2D2E-4DDD-BAE4-502A6F43D051}"/>
                </a:ext>
              </a:extLst>
            </p:cNvPr>
            <p:cNvSpPr txBox="1"/>
            <p:nvPr/>
          </p:nvSpPr>
          <p:spPr>
            <a:xfrm>
              <a:off x="15815483"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03" name="Group 202"/>
          <p:cNvGrpSpPr/>
          <p:nvPr/>
        </p:nvGrpSpPr>
        <p:grpSpPr>
          <a:xfrm>
            <a:off x="8801332" y="3224907"/>
            <a:ext cx="1882736" cy="323985"/>
            <a:chOff x="12493839" y="6587698"/>
            <a:chExt cx="1882736" cy="323985"/>
          </a:xfrm>
        </p:grpSpPr>
        <p:sp>
          <p:nvSpPr>
            <p:cNvPr id="204" name="TextBox 203">
              <a:extLst>
                <a:ext uri="{FF2B5EF4-FFF2-40B4-BE49-F238E27FC236}">
                  <a16:creationId xmlns=""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5" name="TextBox 204">
              <a:extLst>
                <a:ext uri="{FF2B5EF4-FFF2-40B4-BE49-F238E27FC236}">
                  <a16:creationId xmlns=""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6" name="TextBox 205">
              <a:extLst>
                <a:ext uri="{FF2B5EF4-FFF2-40B4-BE49-F238E27FC236}">
                  <a16:creationId xmlns=""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7" name="TextBox 206">
              <a:extLst>
                <a:ext uri="{FF2B5EF4-FFF2-40B4-BE49-F238E27FC236}">
                  <a16:creationId xmlns=""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08" name="Group 207"/>
          <p:cNvGrpSpPr/>
          <p:nvPr/>
        </p:nvGrpSpPr>
        <p:grpSpPr>
          <a:xfrm>
            <a:off x="9264604" y="3644573"/>
            <a:ext cx="1882736" cy="323985"/>
            <a:chOff x="12493839" y="6587698"/>
            <a:chExt cx="1882736" cy="323985"/>
          </a:xfrm>
        </p:grpSpPr>
        <p:sp>
          <p:nvSpPr>
            <p:cNvPr id="209" name="TextBox 208">
              <a:extLst>
                <a:ext uri="{FF2B5EF4-FFF2-40B4-BE49-F238E27FC236}">
                  <a16:creationId xmlns=""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0" name="TextBox 209">
              <a:extLst>
                <a:ext uri="{FF2B5EF4-FFF2-40B4-BE49-F238E27FC236}">
                  <a16:creationId xmlns=""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1" name="TextBox 210">
              <a:extLst>
                <a:ext uri="{FF2B5EF4-FFF2-40B4-BE49-F238E27FC236}">
                  <a16:creationId xmlns=""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2" name="TextBox 211">
              <a:extLst>
                <a:ext uri="{FF2B5EF4-FFF2-40B4-BE49-F238E27FC236}">
                  <a16:creationId xmlns=""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13" name="Group 212"/>
          <p:cNvGrpSpPr/>
          <p:nvPr/>
        </p:nvGrpSpPr>
        <p:grpSpPr>
          <a:xfrm>
            <a:off x="9748015" y="4020502"/>
            <a:ext cx="1882736" cy="323985"/>
            <a:chOff x="12493839" y="6587698"/>
            <a:chExt cx="1882736" cy="323985"/>
          </a:xfrm>
        </p:grpSpPr>
        <p:sp>
          <p:nvSpPr>
            <p:cNvPr id="214" name="TextBox 213">
              <a:extLst>
                <a:ext uri="{FF2B5EF4-FFF2-40B4-BE49-F238E27FC236}">
                  <a16:creationId xmlns=""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5" name="TextBox 214">
              <a:extLst>
                <a:ext uri="{FF2B5EF4-FFF2-40B4-BE49-F238E27FC236}">
                  <a16:creationId xmlns=""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6" name="TextBox 215">
              <a:extLst>
                <a:ext uri="{FF2B5EF4-FFF2-40B4-BE49-F238E27FC236}">
                  <a16:creationId xmlns=""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7" name="TextBox 216">
              <a:extLst>
                <a:ext uri="{FF2B5EF4-FFF2-40B4-BE49-F238E27FC236}">
                  <a16:creationId xmlns=""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18" name="Group 217"/>
          <p:cNvGrpSpPr/>
          <p:nvPr/>
        </p:nvGrpSpPr>
        <p:grpSpPr>
          <a:xfrm>
            <a:off x="9291971" y="4449294"/>
            <a:ext cx="1346429" cy="307778"/>
            <a:chOff x="14872279" y="5390504"/>
            <a:chExt cx="1346429" cy="307778"/>
          </a:xfrm>
        </p:grpSpPr>
        <p:sp>
          <p:nvSpPr>
            <p:cNvPr id="219" name="TextBox 218">
              <a:extLst>
                <a:ext uri="{FF2B5EF4-FFF2-40B4-BE49-F238E27FC236}">
                  <a16:creationId xmlns="" xmlns:a16="http://schemas.microsoft.com/office/drawing/2014/main" id="{9433CD51-B6A7-4094-8828-366255A0AD4F}"/>
                </a:ext>
              </a:extLst>
            </p:cNvPr>
            <p:cNvSpPr txBox="1"/>
            <p:nvPr/>
          </p:nvSpPr>
          <p:spPr>
            <a:xfrm>
              <a:off x="14872279" y="53905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0" name="TextBox 219">
              <a:extLst>
                <a:ext uri="{FF2B5EF4-FFF2-40B4-BE49-F238E27FC236}">
                  <a16:creationId xmlns=""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1" name="TextBox 220">
              <a:extLst>
                <a:ext uri="{FF2B5EF4-FFF2-40B4-BE49-F238E27FC236}">
                  <a16:creationId xmlns="" xmlns:a16="http://schemas.microsoft.com/office/drawing/2014/main" id="{A13E2C4E-2D2E-4DDD-BAE4-502A6F43D051}"/>
                </a:ext>
              </a:extLst>
            </p:cNvPr>
            <p:cNvSpPr txBox="1"/>
            <p:nvPr/>
          </p:nvSpPr>
          <p:spPr>
            <a:xfrm>
              <a:off x="15815483"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0" name="Group 9"/>
          <p:cNvGrpSpPr/>
          <p:nvPr/>
        </p:nvGrpSpPr>
        <p:grpSpPr>
          <a:xfrm>
            <a:off x="8805032" y="4832856"/>
            <a:ext cx="2303386" cy="307778"/>
            <a:chOff x="12415017" y="5994392"/>
            <a:chExt cx="2303386" cy="307778"/>
          </a:xfrm>
        </p:grpSpPr>
        <p:sp>
          <p:nvSpPr>
            <p:cNvPr id="223" name="TextBox 222">
              <a:extLst>
                <a:ext uri="{FF2B5EF4-FFF2-40B4-BE49-F238E27FC236}">
                  <a16:creationId xmlns="" xmlns:a16="http://schemas.microsoft.com/office/drawing/2014/main" id="{9433CD51-B6A7-4094-8828-366255A0AD4F}"/>
                </a:ext>
              </a:extLst>
            </p:cNvPr>
            <p:cNvSpPr txBox="1"/>
            <p:nvPr/>
          </p:nvSpPr>
          <p:spPr>
            <a:xfrm>
              <a:off x="12887163" y="5994393"/>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4" name="TextBox 223">
              <a:extLst>
                <a:ext uri="{FF2B5EF4-FFF2-40B4-BE49-F238E27FC236}">
                  <a16:creationId xmlns="" xmlns:a16="http://schemas.microsoft.com/office/drawing/2014/main" id="{2A0ED571-A4FA-4300-8511-095E132ED27A}"/>
                </a:ext>
              </a:extLst>
            </p:cNvPr>
            <p:cNvSpPr txBox="1"/>
            <p:nvPr/>
          </p:nvSpPr>
          <p:spPr>
            <a:xfrm>
              <a:off x="13358221"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5" name="TextBox 224">
              <a:extLst>
                <a:ext uri="{FF2B5EF4-FFF2-40B4-BE49-F238E27FC236}">
                  <a16:creationId xmlns="" xmlns:a16="http://schemas.microsoft.com/office/drawing/2014/main" id="{A13E2C4E-2D2E-4DDD-BAE4-502A6F43D051}"/>
                </a:ext>
              </a:extLst>
            </p:cNvPr>
            <p:cNvSpPr txBox="1"/>
            <p:nvPr/>
          </p:nvSpPr>
          <p:spPr>
            <a:xfrm>
              <a:off x="1383036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6" name="TextBox 225">
              <a:extLst>
                <a:ext uri="{FF2B5EF4-FFF2-40B4-BE49-F238E27FC236}">
                  <a16:creationId xmlns="" xmlns:a16="http://schemas.microsoft.com/office/drawing/2014/main" id="{9433CD51-B6A7-4094-8828-366255A0AD4F}"/>
                </a:ext>
              </a:extLst>
            </p:cNvPr>
            <p:cNvSpPr txBox="1"/>
            <p:nvPr/>
          </p:nvSpPr>
          <p:spPr>
            <a:xfrm>
              <a:off x="1241501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7" name="TextBox 226">
              <a:extLst>
                <a:ext uri="{FF2B5EF4-FFF2-40B4-BE49-F238E27FC236}">
                  <a16:creationId xmlns="" xmlns:a16="http://schemas.microsoft.com/office/drawing/2014/main" id="{9433CD51-B6A7-4094-8828-366255A0AD4F}"/>
                </a:ext>
              </a:extLst>
            </p:cNvPr>
            <p:cNvSpPr txBox="1"/>
            <p:nvPr/>
          </p:nvSpPr>
          <p:spPr>
            <a:xfrm>
              <a:off x="14315178"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28" name="Group 227"/>
          <p:cNvGrpSpPr/>
          <p:nvPr/>
        </p:nvGrpSpPr>
        <p:grpSpPr>
          <a:xfrm>
            <a:off x="8363476" y="5245565"/>
            <a:ext cx="2303386" cy="307778"/>
            <a:chOff x="12415017" y="5994392"/>
            <a:chExt cx="2303386" cy="307778"/>
          </a:xfrm>
        </p:grpSpPr>
        <p:sp>
          <p:nvSpPr>
            <p:cNvPr id="229" name="TextBox 228">
              <a:extLst>
                <a:ext uri="{FF2B5EF4-FFF2-40B4-BE49-F238E27FC236}">
                  <a16:creationId xmlns="" xmlns:a16="http://schemas.microsoft.com/office/drawing/2014/main" id="{9433CD51-B6A7-4094-8828-366255A0AD4F}"/>
                </a:ext>
              </a:extLst>
            </p:cNvPr>
            <p:cNvSpPr txBox="1"/>
            <p:nvPr/>
          </p:nvSpPr>
          <p:spPr>
            <a:xfrm>
              <a:off x="12887163" y="5994393"/>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0" name="TextBox 229">
              <a:extLst>
                <a:ext uri="{FF2B5EF4-FFF2-40B4-BE49-F238E27FC236}">
                  <a16:creationId xmlns="" xmlns:a16="http://schemas.microsoft.com/office/drawing/2014/main" id="{2A0ED571-A4FA-4300-8511-095E132ED27A}"/>
                </a:ext>
              </a:extLst>
            </p:cNvPr>
            <p:cNvSpPr txBox="1"/>
            <p:nvPr/>
          </p:nvSpPr>
          <p:spPr>
            <a:xfrm>
              <a:off x="13358221"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1" name="TextBox 230">
              <a:extLst>
                <a:ext uri="{FF2B5EF4-FFF2-40B4-BE49-F238E27FC236}">
                  <a16:creationId xmlns="" xmlns:a16="http://schemas.microsoft.com/office/drawing/2014/main" id="{A13E2C4E-2D2E-4DDD-BAE4-502A6F43D051}"/>
                </a:ext>
              </a:extLst>
            </p:cNvPr>
            <p:cNvSpPr txBox="1"/>
            <p:nvPr/>
          </p:nvSpPr>
          <p:spPr>
            <a:xfrm>
              <a:off x="1383036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2" name="TextBox 231">
              <a:extLst>
                <a:ext uri="{FF2B5EF4-FFF2-40B4-BE49-F238E27FC236}">
                  <a16:creationId xmlns="" xmlns:a16="http://schemas.microsoft.com/office/drawing/2014/main" id="{9433CD51-B6A7-4094-8828-366255A0AD4F}"/>
                </a:ext>
              </a:extLst>
            </p:cNvPr>
            <p:cNvSpPr txBox="1"/>
            <p:nvPr/>
          </p:nvSpPr>
          <p:spPr>
            <a:xfrm>
              <a:off x="1241501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3" name="TextBox 232">
              <a:extLst>
                <a:ext uri="{FF2B5EF4-FFF2-40B4-BE49-F238E27FC236}">
                  <a16:creationId xmlns="" xmlns:a16="http://schemas.microsoft.com/office/drawing/2014/main" id="{9433CD51-B6A7-4094-8828-366255A0AD4F}"/>
                </a:ext>
              </a:extLst>
            </p:cNvPr>
            <p:cNvSpPr txBox="1"/>
            <p:nvPr/>
          </p:nvSpPr>
          <p:spPr>
            <a:xfrm>
              <a:off x="14315178"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34" name="Group 233"/>
          <p:cNvGrpSpPr/>
          <p:nvPr/>
        </p:nvGrpSpPr>
        <p:grpSpPr>
          <a:xfrm>
            <a:off x="8837286" y="5626542"/>
            <a:ext cx="1346429" cy="307778"/>
            <a:chOff x="14872279" y="5390504"/>
            <a:chExt cx="1346429" cy="307778"/>
          </a:xfrm>
        </p:grpSpPr>
        <p:sp>
          <p:nvSpPr>
            <p:cNvPr id="235" name="TextBox 234">
              <a:extLst>
                <a:ext uri="{FF2B5EF4-FFF2-40B4-BE49-F238E27FC236}">
                  <a16:creationId xmlns="" xmlns:a16="http://schemas.microsoft.com/office/drawing/2014/main" id="{9433CD51-B6A7-4094-8828-366255A0AD4F}"/>
                </a:ext>
              </a:extLst>
            </p:cNvPr>
            <p:cNvSpPr txBox="1"/>
            <p:nvPr/>
          </p:nvSpPr>
          <p:spPr>
            <a:xfrm>
              <a:off x="14872279" y="53905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6" name="TextBox 235">
              <a:extLst>
                <a:ext uri="{FF2B5EF4-FFF2-40B4-BE49-F238E27FC236}">
                  <a16:creationId xmlns=""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7" name="TextBox 236">
              <a:extLst>
                <a:ext uri="{FF2B5EF4-FFF2-40B4-BE49-F238E27FC236}">
                  <a16:creationId xmlns="" xmlns:a16="http://schemas.microsoft.com/office/drawing/2014/main" id="{A13E2C4E-2D2E-4DDD-BAE4-502A6F43D051}"/>
                </a:ext>
              </a:extLst>
            </p:cNvPr>
            <p:cNvSpPr txBox="1"/>
            <p:nvPr/>
          </p:nvSpPr>
          <p:spPr>
            <a:xfrm>
              <a:off x="15815483"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sp>
        <p:nvSpPr>
          <p:cNvPr id="11" name="TextBox 10"/>
          <p:cNvSpPr txBox="1"/>
          <p:nvPr/>
        </p:nvSpPr>
        <p:spPr>
          <a:xfrm>
            <a:off x="1543050" y="965059"/>
            <a:ext cx="1047750" cy="523220"/>
          </a:xfrm>
          <a:prstGeom prst="rect">
            <a:avLst/>
          </a:prstGeom>
          <a:noFill/>
        </p:spPr>
        <p:txBody>
          <a:bodyPr wrap="square" rtlCol="0">
            <a:spAutoFit/>
          </a:bodyPr>
          <a:lstStyle/>
          <a:p>
            <a:pPr algn="ctr"/>
            <a:r>
              <a:rPr lang="en-GB" sz="2800" b="1" dirty="0" err="1">
                <a:solidFill>
                  <a:srgbClr val="DAA520"/>
                </a:solidFill>
              </a:rPr>
              <a:t>ist</a:t>
            </a:r>
            <a:endParaRPr lang="en-GB" sz="2800" b="1" dirty="0">
              <a:solidFill>
                <a:srgbClr val="DAA520"/>
              </a:solidFill>
            </a:endParaRPr>
          </a:p>
        </p:txBody>
      </p:sp>
      <p:sp>
        <p:nvSpPr>
          <p:cNvPr id="238" name="TextBox 237"/>
          <p:cNvSpPr txBox="1"/>
          <p:nvPr/>
        </p:nvSpPr>
        <p:spPr>
          <a:xfrm>
            <a:off x="976180" y="1374028"/>
            <a:ext cx="1252670" cy="523220"/>
          </a:xfrm>
          <a:prstGeom prst="rect">
            <a:avLst/>
          </a:prstGeom>
          <a:noFill/>
        </p:spPr>
        <p:txBody>
          <a:bodyPr wrap="square" rtlCol="0">
            <a:spAutoFit/>
          </a:bodyPr>
          <a:lstStyle/>
          <a:p>
            <a:pPr algn="ctr"/>
            <a:r>
              <a:rPr lang="en-GB" sz="2800" b="1" dirty="0" err="1">
                <a:solidFill>
                  <a:srgbClr val="DAA520"/>
                </a:solidFill>
              </a:rPr>
              <a:t>habe</a:t>
            </a:r>
            <a:endParaRPr lang="en-GB" sz="2800" b="1" dirty="0">
              <a:solidFill>
                <a:srgbClr val="DAA520"/>
              </a:solidFill>
            </a:endParaRPr>
          </a:p>
        </p:txBody>
      </p:sp>
      <p:sp>
        <p:nvSpPr>
          <p:cNvPr id="239" name="TextBox 238"/>
          <p:cNvSpPr txBox="1"/>
          <p:nvPr/>
        </p:nvSpPr>
        <p:spPr>
          <a:xfrm>
            <a:off x="824938" y="1804408"/>
            <a:ext cx="1252670" cy="523220"/>
          </a:xfrm>
          <a:prstGeom prst="rect">
            <a:avLst/>
          </a:prstGeom>
          <a:noFill/>
        </p:spPr>
        <p:txBody>
          <a:bodyPr wrap="square" rtlCol="0">
            <a:spAutoFit/>
          </a:bodyPr>
          <a:lstStyle/>
          <a:p>
            <a:pPr algn="ctr"/>
            <a:r>
              <a:rPr lang="en-GB" sz="2800" b="1" dirty="0" err="1">
                <a:solidFill>
                  <a:srgbClr val="DAA520"/>
                </a:solidFill>
              </a:rPr>
              <a:t>bist</a:t>
            </a:r>
            <a:endParaRPr lang="en-GB" sz="2800" b="1" dirty="0">
              <a:solidFill>
                <a:srgbClr val="DAA520"/>
              </a:solidFill>
            </a:endParaRPr>
          </a:p>
        </p:txBody>
      </p:sp>
      <p:sp>
        <p:nvSpPr>
          <p:cNvPr id="240" name="TextBox 239"/>
          <p:cNvSpPr txBox="1"/>
          <p:nvPr/>
        </p:nvSpPr>
        <p:spPr>
          <a:xfrm>
            <a:off x="933912" y="2220604"/>
            <a:ext cx="1252670" cy="523220"/>
          </a:xfrm>
          <a:prstGeom prst="rect">
            <a:avLst/>
          </a:prstGeom>
          <a:noFill/>
        </p:spPr>
        <p:txBody>
          <a:bodyPr wrap="square" rtlCol="0">
            <a:spAutoFit/>
          </a:bodyPr>
          <a:lstStyle/>
          <a:p>
            <a:pPr algn="ctr"/>
            <a:r>
              <a:rPr lang="en-GB" sz="2800" b="1" dirty="0" err="1">
                <a:solidFill>
                  <a:srgbClr val="DAA520"/>
                </a:solidFill>
              </a:rPr>
              <a:t>sind</a:t>
            </a:r>
            <a:endParaRPr lang="en-GB" sz="2800" b="1" dirty="0">
              <a:solidFill>
                <a:srgbClr val="DAA520"/>
              </a:solidFill>
            </a:endParaRPr>
          </a:p>
        </p:txBody>
      </p:sp>
      <p:sp>
        <p:nvSpPr>
          <p:cNvPr id="241" name="TextBox 240"/>
          <p:cNvSpPr txBox="1"/>
          <p:nvPr/>
        </p:nvSpPr>
        <p:spPr>
          <a:xfrm>
            <a:off x="1042886" y="2644829"/>
            <a:ext cx="1252670" cy="523220"/>
          </a:xfrm>
          <a:prstGeom prst="rect">
            <a:avLst/>
          </a:prstGeom>
          <a:noFill/>
        </p:spPr>
        <p:txBody>
          <a:bodyPr wrap="square" rtlCol="0">
            <a:spAutoFit/>
          </a:bodyPr>
          <a:lstStyle/>
          <a:p>
            <a:pPr algn="ctr"/>
            <a:r>
              <a:rPr lang="en-GB" sz="2800" b="1" dirty="0">
                <a:solidFill>
                  <a:srgbClr val="DAA520"/>
                </a:solidFill>
              </a:rPr>
              <a:t>und</a:t>
            </a:r>
          </a:p>
        </p:txBody>
      </p:sp>
      <p:sp>
        <p:nvSpPr>
          <p:cNvPr id="242" name="TextBox 241"/>
          <p:cNvSpPr txBox="1"/>
          <p:nvPr/>
        </p:nvSpPr>
        <p:spPr>
          <a:xfrm>
            <a:off x="1916955" y="3051323"/>
            <a:ext cx="1252670" cy="523220"/>
          </a:xfrm>
          <a:prstGeom prst="rect">
            <a:avLst/>
          </a:prstGeom>
          <a:noFill/>
        </p:spPr>
        <p:txBody>
          <a:bodyPr wrap="square" rtlCol="0">
            <a:spAutoFit/>
          </a:bodyPr>
          <a:lstStyle/>
          <a:p>
            <a:pPr algn="ctr"/>
            <a:r>
              <a:rPr lang="en-GB" sz="2800" b="1" dirty="0" err="1">
                <a:solidFill>
                  <a:srgbClr val="DAA520"/>
                </a:solidFill>
              </a:rPr>
              <a:t>sind</a:t>
            </a:r>
            <a:endParaRPr lang="en-GB" sz="2800" b="1" dirty="0">
              <a:solidFill>
                <a:srgbClr val="DAA520"/>
              </a:solidFill>
            </a:endParaRPr>
          </a:p>
        </p:txBody>
      </p:sp>
      <p:sp>
        <p:nvSpPr>
          <p:cNvPr id="243" name="TextBox 242"/>
          <p:cNvSpPr txBox="1"/>
          <p:nvPr/>
        </p:nvSpPr>
        <p:spPr>
          <a:xfrm>
            <a:off x="5202953" y="3486125"/>
            <a:ext cx="1252670" cy="523220"/>
          </a:xfrm>
          <a:prstGeom prst="rect">
            <a:avLst/>
          </a:prstGeom>
          <a:noFill/>
        </p:spPr>
        <p:txBody>
          <a:bodyPr wrap="square" rtlCol="0">
            <a:spAutoFit/>
          </a:bodyPr>
          <a:lstStyle/>
          <a:p>
            <a:pPr algn="ctr"/>
            <a:r>
              <a:rPr lang="en-GB" sz="2800" b="1" dirty="0" err="1">
                <a:solidFill>
                  <a:srgbClr val="DAA520"/>
                </a:solidFill>
              </a:rPr>
              <a:t>oder</a:t>
            </a:r>
            <a:endParaRPr lang="en-GB" sz="2800" b="1" dirty="0">
              <a:solidFill>
                <a:srgbClr val="DAA520"/>
              </a:solidFill>
            </a:endParaRPr>
          </a:p>
        </p:txBody>
      </p:sp>
      <p:sp>
        <p:nvSpPr>
          <p:cNvPr id="244" name="TextBox 243"/>
          <p:cNvSpPr txBox="1"/>
          <p:nvPr/>
        </p:nvSpPr>
        <p:spPr>
          <a:xfrm>
            <a:off x="416551" y="3902744"/>
            <a:ext cx="1252670" cy="523220"/>
          </a:xfrm>
          <a:prstGeom prst="rect">
            <a:avLst/>
          </a:prstGeom>
          <a:noFill/>
        </p:spPr>
        <p:txBody>
          <a:bodyPr wrap="square" rtlCol="0">
            <a:spAutoFit/>
          </a:bodyPr>
          <a:lstStyle/>
          <a:p>
            <a:pPr algn="ctr"/>
            <a:r>
              <a:rPr lang="en-GB" sz="2800" b="1" dirty="0">
                <a:solidFill>
                  <a:srgbClr val="DAA520"/>
                </a:solidFill>
              </a:rPr>
              <a:t>Hast</a:t>
            </a:r>
          </a:p>
        </p:txBody>
      </p:sp>
      <p:sp>
        <p:nvSpPr>
          <p:cNvPr id="245" name="TextBox 244"/>
          <p:cNvSpPr txBox="1"/>
          <p:nvPr/>
        </p:nvSpPr>
        <p:spPr>
          <a:xfrm>
            <a:off x="1582865" y="4341572"/>
            <a:ext cx="1252670" cy="523220"/>
          </a:xfrm>
          <a:prstGeom prst="rect">
            <a:avLst/>
          </a:prstGeom>
          <a:noFill/>
        </p:spPr>
        <p:txBody>
          <a:bodyPr wrap="square" rtlCol="0">
            <a:spAutoFit/>
          </a:bodyPr>
          <a:lstStyle/>
          <a:p>
            <a:pPr algn="ctr"/>
            <a:r>
              <a:rPr lang="en-GB" sz="2800" b="1" dirty="0">
                <a:solidFill>
                  <a:srgbClr val="DAA520"/>
                </a:solidFill>
              </a:rPr>
              <a:t>hat</a:t>
            </a:r>
          </a:p>
        </p:txBody>
      </p:sp>
      <p:sp>
        <p:nvSpPr>
          <p:cNvPr id="246" name="TextBox 245"/>
          <p:cNvSpPr txBox="1"/>
          <p:nvPr/>
        </p:nvSpPr>
        <p:spPr>
          <a:xfrm>
            <a:off x="2415507" y="4757071"/>
            <a:ext cx="1423392" cy="523220"/>
          </a:xfrm>
          <a:prstGeom prst="rect">
            <a:avLst/>
          </a:prstGeom>
          <a:noFill/>
        </p:spPr>
        <p:txBody>
          <a:bodyPr wrap="square" rtlCol="0">
            <a:spAutoFit/>
          </a:bodyPr>
          <a:lstStyle/>
          <a:p>
            <a:pPr algn="ctr"/>
            <a:r>
              <a:rPr lang="en-GB" sz="2800" b="1" dirty="0" err="1">
                <a:solidFill>
                  <a:srgbClr val="DAA520"/>
                </a:solidFill>
              </a:rPr>
              <a:t>haben</a:t>
            </a:r>
            <a:endParaRPr lang="en-GB" sz="2800" b="1" dirty="0">
              <a:solidFill>
                <a:srgbClr val="DAA520"/>
              </a:solidFill>
            </a:endParaRPr>
          </a:p>
        </p:txBody>
      </p:sp>
      <p:sp>
        <p:nvSpPr>
          <p:cNvPr id="247" name="TextBox 246"/>
          <p:cNvSpPr txBox="1"/>
          <p:nvPr/>
        </p:nvSpPr>
        <p:spPr>
          <a:xfrm>
            <a:off x="1042886" y="5172570"/>
            <a:ext cx="1423392" cy="523220"/>
          </a:xfrm>
          <a:prstGeom prst="rect">
            <a:avLst/>
          </a:prstGeom>
          <a:noFill/>
        </p:spPr>
        <p:txBody>
          <a:bodyPr wrap="square" rtlCol="0">
            <a:spAutoFit/>
          </a:bodyPr>
          <a:lstStyle/>
          <a:p>
            <a:pPr algn="ctr"/>
            <a:r>
              <a:rPr lang="en-GB" sz="2800" b="1" dirty="0" err="1">
                <a:solidFill>
                  <a:srgbClr val="DAA520"/>
                </a:solidFill>
              </a:rPr>
              <a:t>haben</a:t>
            </a:r>
            <a:endParaRPr lang="en-GB" sz="2800" b="1" dirty="0">
              <a:solidFill>
                <a:srgbClr val="DAA520"/>
              </a:solidFill>
            </a:endParaRPr>
          </a:p>
        </p:txBody>
      </p:sp>
      <p:sp>
        <p:nvSpPr>
          <p:cNvPr id="248" name="TextBox 247"/>
          <p:cNvSpPr txBox="1"/>
          <p:nvPr/>
        </p:nvSpPr>
        <p:spPr>
          <a:xfrm>
            <a:off x="1042886" y="5584884"/>
            <a:ext cx="964818" cy="523220"/>
          </a:xfrm>
          <a:prstGeom prst="rect">
            <a:avLst/>
          </a:prstGeom>
          <a:noFill/>
        </p:spPr>
        <p:txBody>
          <a:bodyPr wrap="square" rtlCol="0">
            <a:spAutoFit/>
          </a:bodyPr>
          <a:lstStyle/>
          <a:p>
            <a:pPr algn="ctr"/>
            <a:r>
              <a:rPr lang="en-GB" sz="2800" b="1" dirty="0">
                <a:solidFill>
                  <a:srgbClr val="DAA520"/>
                </a:solidFill>
              </a:rPr>
              <a:t>bin</a:t>
            </a:r>
          </a:p>
        </p:txBody>
      </p:sp>
    </p:spTree>
    <p:extLst>
      <p:ext uri="{BB962C8B-B14F-4D97-AF65-F5344CB8AC3E}">
        <p14:creationId xmlns:p14="http://schemas.microsoft.com/office/powerpoint/2010/main" val="170725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9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0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8"/>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13"/>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18"/>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28"/>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24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34"/>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8" grpId="0"/>
      <p:bldP spid="239" grpId="0"/>
      <p:bldP spid="240" grpId="0"/>
      <p:bldP spid="241" grpId="0"/>
      <p:bldP spid="242" grpId="0"/>
      <p:bldP spid="243" grpId="0"/>
      <p:bldP spid="244" grpId="0"/>
      <p:bldP spid="245" grpId="0"/>
      <p:bldP spid="246" grpId="0"/>
      <p:bldP spid="247" grpId="0"/>
      <p:bldP spid="2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50577" y="1052858"/>
          <a:ext cx="7630364" cy="5061996"/>
        </p:xfrm>
        <a:graphic>
          <a:graphicData uri="http://schemas.openxmlformats.org/drawingml/2006/table">
            <a:tbl>
              <a:tblPr firstRow="1" bandRow="1">
                <a:tableStyleId>{5940675A-B579-460E-94D1-54222C63F5DA}</a:tableStyleId>
              </a:tblPr>
              <a:tblGrid>
                <a:gridCol w="7630364">
                  <a:extLst>
                    <a:ext uri="{9D8B030D-6E8A-4147-A177-3AD203B41FA5}">
                      <a16:colId xmlns="" xmlns:a16="http://schemas.microsoft.com/office/drawing/2014/main" val="20000"/>
                    </a:ext>
                  </a:extLst>
                </a:gridCol>
              </a:tblGrid>
              <a:tr h="4218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mn-lt"/>
                          <a:ea typeface="+mn-ea"/>
                          <a:cs typeface="+mn-cs"/>
                        </a:rPr>
                        <a:t>1  Das Spiel _______ toll!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0"/>
                  </a:ext>
                </a:extLst>
              </a:tr>
              <a:tr h="421833">
                <a:tc>
                  <a:txBody>
                    <a:bodyPr/>
                    <a:lstStyle/>
                    <a:p>
                      <a:r>
                        <a:rPr lang="en-GB" sz="2000" dirty="0">
                          <a:solidFill>
                            <a:srgbClr val="115076"/>
                          </a:solidFill>
                        </a:rPr>
                        <a:t>2  </a:t>
                      </a:r>
                      <a:r>
                        <a:rPr lang="en-GB" sz="2000" dirty="0" err="1">
                          <a:solidFill>
                            <a:srgbClr val="115076"/>
                          </a:solidFill>
                        </a:rPr>
                        <a:t>Ich</a:t>
                      </a:r>
                      <a:r>
                        <a:rPr lang="en-GB" sz="2000" dirty="0">
                          <a:solidFill>
                            <a:srgbClr val="115076"/>
                          </a:solidFill>
                        </a:rPr>
                        <a:t> __________ </a:t>
                      </a:r>
                      <a:r>
                        <a:rPr lang="en-GB" sz="2000" dirty="0" err="1">
                          <a:solidFill>
                            <a:srgbClr val="115076"/>
                          </a:solidFill>
                        </a:rPr>
                        <a:t>viele</a:t>
                      </a:r>
                      <a:r>
                        <a:rPr lang="en-GB" sz="2000" dirty="0">
                          <a:solidFill>
                            <a:srgbClr val="115076"/>
                          </a:solidFill>
                        </a:rPr>
                        <a:t> </a:t>
                      </a:r>
                      <a:r>
                        <a:rPr lang="en-GB" sz="2000" dirty="0" err="1">
                          <a:solidFill>
                            <a:srgbClr val="115076"/>
                          </a:solidFill>
                        </a:rPr>
                        <a:t>Haustiere</a:t>
                      </a:r>
                      <a:r>
                        <a:rPr lang="en-GB" sz="2000" dirty="0">
                          <a:solidFill>
                            <a:srgbClr val="115076"/>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1"/>
                  </a:ext>
                </a:extLst>
              </a:tr>
              <a:tr h="421833">
                <a:tc>
                  <a:txBody>
                    <a:bodyPr/>
                    <a:lstStyle/>
                    <a:p>
                      <a:r>
                        <a:rPr lang="en-GB" sz="2000" dirty="0">
                          <a:solidFill>
                            <a:srgbClr val="115076"/>
                          </a:solidFill>
                        </a:rPr>
                        <a:t>3  Du ________ </a:t>
                      </a:r>
                      <a:r>
                        <a:rPr lang="en-GB" sz="2000" dirty="0" err="1">
                          <a:solidFill>
                            <a:srgbClr val="115076"/>
                          </a:solidFill>
                        </a:rPr>
                        <a:t>kein</a:t>
                      </a:r>
                      <a:r>
                        <a:rPr lang="en-GB" sz="2000" dirty="0">
                          <a:solidFill>
                            <a:srgbClr val="115076"/>
                          </a:solidFill>
                        </a:rPr>
                        <a:t> Ding. Nein, du </a:t>
                      </a:r>
                      <a:r>
                        <a:rPr lang="en-GB" sz="2000" dirty="0" err="1">
                          <a:solidFill>
                            <a:srgbClr val="115076"/>
                          </a:solidFill>
                        </a:rPr>
                        <a:t>bist</a:t>
                      </a:r>
                      <a:r>
                        <a:rPr lang="en-GB" sz="2000" dirty="0">
                          <a:solidFill>
                            <a:srgbClr val="115076"/>
                          </a:solidFill>
                        </a:rPr>
                        <a:t> </a:t>
                      </a:r>
                      <a:r>
                        <a:rPr lang="en-GB" sz="2000" dirty="0" err="1">
                          <a:solidFill>
                            <a:srgbClr val="115076"/>
                          </a:solidFill>
                        </a:rPr>
                        <a:t>ein</a:t>
                      </a:r>
                      <a:r>
                        <a:rPr lang="en-GB" sz="2000" dirty="0">
                          <a:solidFill>
                            <a:srgbClr val="115076"/>
                          </a:solidFill>
                        </a:rPr>
                        <a:t> Mensch!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2"/>
                  </a:ext>
                </a:extLst>
              </a:tr>
              <a:tr h="421833">
                <a:tc>
                  <a:txBody>
                    <a:bodyPr/>
                    <a:lstStyle/>
                    <a:p>
                      <a:r>
                        <a:rPr lang="en-GB" sz="2000" dirty="0">
                          <a:solidFill>
                            <a:srgbClr val="115076"/>
                          </a:solidFill>
                        </a:rPr>
                        <a:t>4  </a:t>
                      </a:r>
                      <a:r>
                        <a:rPr lang="en-GB" sz="2000" dirty="0" err="1">
                          <a:solidFill>
                            <a:srgbClr val="115076"/>
                          </a:solidFill>
                        </a:rPr>
                        <a:t>Wir</a:t>
                      </a:r>
                      <a:r>
                        <a:rPr lang="en-GB" sz="2000" dirty="0">
                          <a:solidFill>
                            <a:srgbClr val="115076"/>
                          </a:solidFill>
                        </a:rPr>
                        <a:t> _________ </a:t>
                      </a:r>
                      <a:r>
                        <a:rPr lang="en-GB" sz="2000" dirty="0" err="1">
                          <a:solidFill>
                            <a:srgbClr val="115076"/>
                          </a:solidFill>
                        </a:rPr>
                        <a:t>Geschwister</a:t>
                      </a:r>
                      <a:r>
                        <a:rPr lang="en-GB" sz="2000" dirty="0">
                          <a:solidFill>
                            <a:srgbClr val="115076"/>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3"/>
                  </a:ext>
                </a:extLst>
              </a:tr>
              <a:tr h="421833">
                <a:tc>
                  <a:txBody>
                    <a:bodyPr/>
                    <a:lstStyle/>
                    <a:p>
                      <a:r>
                        <a:rPr lang="en-GB" sz="2000" dirty="0">
                          <a:solidFill>
                            <a:srgbClr val="115076"/>
                          </a:solidFill>
                        </a:rPr>
                        <a:t>5  ‘Sein’ _______</a:t>
                      </a:r>
                      <a:r>
                        <a:rPr lang="en-GB" sz="2000" baseline="0" dirty="0">
                          <a:solidFill>
                            <a:srgbClr val="115076"/>
                          </a:solidFill>
                        </a:rPr>
                        <a:t> ‘</a:t>
                      </a:r>
                      <a:r>
                        <a:rPr lang="en-GB" sz="2000" baseline="0" dirty="0" err="1">
                          <a:solidFill>
                            <a:srgbClr val="115076"/>
                          </a:solidFill>
                        </a:rPr>
                        <a:t>haben</a:t>
                      </a:r>
                      <a:r>
                        <a:rPr lang="en-GB" sz="2000" baseline="0" dirty="0">
                          <a:solidFill>
                            <a:srgbClr val="115076"/>
                          </a:solidFill>
                        </a:rPr>
                        <a:t>’ </a:t>
                      </a:r>
                      <a:r>
                        <a:rPr lang="en-GB" sz="2000" baseline="0" dirty="0" err="1">
                          <a:solidFill>
                            <a:srgbClr val="115076"/>
                          </a:solidFill>
                        </a:rPr>
                        <a:t>sind</a:t>
                      </a:r>
                      <a:r>
                        <a:rPr lang="en-GB" sz="2000" baseline="0" dirty="0">
                          <a:solidFill>
                            <a:srgbClr val="115076"/>
                          </a:solidFill>
                        </a:rPr>
                        <a:t> </a:t>
                      </a:r>
                      <a:r>
                        <a:rPr lang="en-GB" sz="2000" baseline="0" dirty="0" err="1">
                          <a:solidFill>
                            <a:srgbClr val="115076"/>
                          </a:solidFill>
                        </a:rPr>
                        <a:t>beide</a:t>
                      </a:r>
                      <a:r>
                        <a:rPr lang="en-GB" sz="2000" baseline="0" dirty="0">
                          <a:solidFill>
                            <a:srgbClr val="115076"/>
                          </a:solidFill>
                        </a:rPr>
                        <a:t> </a:t>
                      </a:r>
                      <a:r>
                        <a:rPr lang="en-GB" sz="2000" baseline="0" dirty="0" err="1">
                          <a:solidFill>
                            <a:srgbClr val="115076"/>
                          </a:solidFill>
                        </a:rPr>
                        <a:t>Verben</a:t>
                      </a:r>
                      <a:r>
                        <a:rPr lang="en-GB" sz="2000" baseline="0" dirty="0">
                          <a:solidFill>
                            <a:srgbClr val="115076"/>
                          </a:solidFill>
                        </a:rPr>
                        <a:t>.</a:t>
                      </a:r>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4"/>
                  </a:ext>
                </a:extLst>
              </a:tr>
              <a:tr h="421833">
                <a:tc>
                  <a:txBody>
                    <a:bodyPr/>
                    <a:lstStyle/>
                    <a:p>
                      <a:r>
                        <a:rPr lang="en-GB" sz="2000" dirty="0">
                          <a:solidFill>
                            <a:srgbClr val="115076"/>
                          </a:solidFill>
                        </a:rPr>
                        <a:t>6  Die </a:t>
                      </a:r>
                      <a:r>
                        <a:rPr lang="en-GB" sz="2000" dirty="0" err="1">
                          <a:solidFill>
                            <a:srgbClr val="115076"/>
                          </a:solidFill>
                        </a:rPr>
                        <a:t>Büche</a:t>
                      </a:r>
                      <a:r>
                        <a:rPr lang="en-GB" sz="2000" baseline="0" dirty="0" err="1">
                          <a:solidFill>
                            <a:srgbClr val="115076"/>
                          </a:solidFill>
                        </a:rPr>
                        <a:t>r</a:t>
                      </a:r>
                      <a:r>
                        <a:rPr lang="en-GB" sz="2000" baseline="0" dirty="0">
                          <a:solidFill>
                            <a:srgbClr val="115076"/>
                          </a:solidFill>
                        </a:rPr>
                        <a:t> __________ </a:t>
                      </a:r>
                      <a:r>
                        <a:rPr lang="en-GB" sz="2000" baseline="0" dirty="0" err="1">
                          <a:solidFill>
                            <a:srgbClr val="115076"/>
                          </a:solidFill>
                        </a:rPr>
                        <a:t>sehr</a:t>
                      </a:r>
                      <a:r>
                        <a:rPr lang="en-GB" sz="2000" baseline="0" dirty="0">
                          <a:solidFill>
                            <a:srgbClr val="115076"/>
                          </a:solidFill>
                        </a:rPr>
                        <a:t> </a:t>
                      </a:r>
                      <a:r>
                        <a:rPr lang="en-GB" sz="2000" baseline="0" dirty="0" err="1">
                          <a:solidFill>
                            <a:srgbClr val="115076"/>
                          </a:solidFill>
                        </a:rPr>
                        <a:t>interessant</a:t>
                      </a:r>
                      <a:r>
                        <a:rPr lang="en-GB" sz="2000" baseline="0" dirty="0">
                          <a:solidFill>
                            <a:srgbClr val="115076"/>
                          </a:solidFill>
                        </a:rPr>
                        <a:t>.</a:t>
                      </a:r>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5"/>
                  </a:ext>
                </a:extLst>
              </a:tr>
              <a:tr h="421833">
                <a:tc>
                  <a:txBody>
                    <a:bodyPr/>
                    <a:lstStyle/>
                    <a:p>
                      <a:r>
                        <a:rPr lang="en-GB" sz="2000" dirty="0">
                          <a:solidFill>
                            <a:srgbClr val="115076"/>
                          </a:solidFill>
                        </a:rPr>
                        <a:t>7  Was </a:t>
                      </a:r>
                      <a:r>
                        <a:rPr lang="en-GB" sz="2000" dirty="0" err="1" smtClean="0">
                          <a:solidFill>
                            <a:srgbClr val="115076"/>
                          </a:solidFill>
                        </a:rPr>
                        <a:t>heißt</a:t>
                      </a:r>
                      <a:r>
                        <a:rPr lang="en-GB" sz="2000" dirty="0" smtClean="0">
                          <a:solidFill>
                            <a:srgbClr val="115076"/>
                          </a:solidFill>
                        </a:rPr>
                        <a:t> </a:t>
                      </a:r>
                      <a:r>
                        <a:rPr lang="en-GB" sz="2000" dirty="0">
                          <a:solidFill>
                            <a:srgbClr val="115076"/>
                          </a:solidFill>
                        </a:rPr>
                        <a:t>‘shop’ auf Deutsch? </a:t>
                      </a:r>
                      <a:r>
                        <a:rPr lang="en-GB" sz="2000" dirty="0" err="1">
                          <a:solidFill>
                            <a:srgbClr val="115076"/>
                          </a:solidFill>
                        </a:rPr>
                        <a:t>Gemüse</a:t>
                      </a:r>
                      <a:r>
                        <a:rPr lang="en-GB" sz="2000" dirty="0">
                          <a:solidFill>
                            <a:srgbClr val="115076"/>
                          </a:solidFill>
                        </a:rPr>
                        <a:t> ______ </a:t>
                      </a:r>
                      <a:r>
                        <a:rPr lang="en-GB" sz="2000" dirty="0" err="1">
                          <a:solidFill>
                            <a:srgbClr val="115076"/>
                          </a:solidFill>
                        </a:rPr>
                        <a:t>Geschäft</a:t>
                      </a:r>
                      <a:r>
                        <a:rPr lang="en-GB" sz="2000" dirty="0">
                          <a:solidFill>
                            <a:srgbClr val="115076"/>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6"/>
                  </a:ext>
                </a:extLst>
              </a:tr>
              <a:tr h="421833">
                <a:tc>
                  <a:txBody>
                    <a:bodyPr/>
                    <a:lstStyle/>
                    <a:p>
                      <a:r>
                        <a:rPr lang="en-GB" sz="2000" dirty="0">
                          <a:solidFill>
                            <a:srgbClr val="115076"/>
                          </a:solidFill>
                        </a:rPr>
                        <a:t>8  _________ du Angst </a:t>
                      </a:r>
                      <a:r>
                        <a:rPr lang="en-GB" sz="2000" dirty="0" err="1">
                          <a:solidFill>
                            <a:srgbClr val="115076"/>
                          </a:solidFill>
                        </a:rPr>
                        <a:t>vor</a:t>
                      </a:r>
                      <a:r>
                        <a:rPr lang="en-GB" sz="2000" dirty="0">
                          <a:solidFill>
                            <a:srgbClr val="115076"/>
                          </a:solidFill>
                        </a:rPr>
                        <a:t> </a:t>
                      </a:r>
                      <a:r>
                        <a:rPr lang="en-GB" sz="2000" dirty="0" smtClean="0">
                          <a:solidFill>
                            <a:srgbClr val="115076"/>
                          </a:solidFill>
                        </a:rPr>
                        <a:t>Wasser?</a:t>
                      </a:r>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7"/>
                  </a:ext>
                </a:extLst>
              </a:tr>
              <a:tr h="421833">
                <a:tc>
                  <a:txBody>
                    <a:bodyPr/>
                    <a:lstStyle/>
                    <a:p>
                      <a:r>
                        <a:rPr lang="en-GB" sz="2000" dirty="0">
                          <a:solidFill>
                            <a:srgbClr val="115076"/>
                          </a:solidFill>
                        </a:rPr>
                        <a:t>9  Die Frau __________ </a:t>
                      </a:r>
                      <a:r>
                        <a:rPr lang="en-GB" sz="2000" dirty="0" err="1">
                          <a:solidFill>
                            <a:srgbClr val="115076"/>
                          </a:solidFill>
                        </a:rPr>
                        <a:t>ein</a:t>
                      </a:r>
                      <a:r>
                        <a:rPr lang="en-GB" sz="2000" dirty="0">
                          <a:solidFill>
                            <a:srgbClr val="115076"/>
                          </a:solidFill>
                        </a:rPr>
                        <a:t> </a:t>
                      </a:r>
                      <a:r>
                        <a:rPr lang="en-GB" sz="2000" dirty="0" err="1">
                          <a:solidFill>
                            <a:srgbClr val="115076"/>
                          </a:solidFill>
                        </a:rPr>
                        <a:t>Butterbrot</a:t>
                      </a:r>
                      <a:r>
                        <a:rPr lang="en-GB" sz="2000" dirty="0">
                          <a:solidFill>
                            <a:srgbClr val="115076"/>
                          </a:solidFill>
                        </a:rPr>
                        <a:t> in der Hand.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8"/>
                  </a:ext>
                </a:extLst>
              </a:tr>
              <a:tr h="421833">
                <a:tc>
                  <a:txBody>
                    <a:bodyPr/>
                    <a:lstStyle/>
                    <a:p>
                      <a:r>
                        <a:rPr lang="en-GB" sz="2000" dirty="0">
                          <a:solidFill>
                            <a:srgbClr val="115076"/>
                          </a:solidFill>
                        </a:rPr>
                        <a:t>10  Die </a:t>
                      </a:r>
                      <a:r>
                        <a:rPr lang="en-GB" sz="2000" dirty="0" err="1">
                          <a:solidFill>
                            <a:srgbClr val="115076"/>
                          </a:solidFill>
                        </a:rPr>
                        <a:t>Freunde</a:t>
                      </a:r>
                      <a:r>
                        <a:rPr lang="en-GB" sz="2000" dirty="0">
                          <a:solidFill>
                            <a:srgbClr val="115076"/>
                          </a:solidFill>
                        </a:rPr>
                        <a:t> ______________ </a:t>
                      </a:r>
                      <a:r>
                        <a:rPr lang="en-GB" sz="2000" dirty="0" err="1">
                          <a:solidFill>
                            <a:srgbClr val="115076"/>
                          </a:solidFill>
                        </a:rPr>
                        <a:t>heute</a:t>
                      </a:r>
                      <a:r>
                        <a:rPr lang="en-GB" sz="2000" dirty="0">
                          <a:solidFill>
                            <a:srgbClr val="115076"/>
                          </a:solidFill>
                        </a:rPr>
                        <a:t> </a:t>
                      </a:r>
                      <a:r>
                        <a:rPr lang="en-GB" sz="2000" dirty="0" err="1">
                          <a:solidFill>
                            <a:srgbClr val="115076"/>
                          </a:solidFill>
                        </a:rPr>
                        <a:t>Mathe</a:t>
                      </a:r>
                      <a:r>
                        <a:rPr lang="en-GB" sz="2000" dirty="0">
                          <a:solidFill>
                            <a:srgbClr val="115076"/>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9"/>
                  </a:ext>
                </a:extLst>
              </a:tr>
              <a:tr h="421833">
                <a:tc>
                  <a:txBody>
                    <a:bodyPr/>
                    <a:lstStyle/>
                    <a:p>
                      <a:r>
                        <a:rPr lang="en-GB" sz="2000" dirty="0">
                          <a:solidFill>
                            <a:srgbClr val="115076"/>
                          </a:solidFill>
                        </a:rPr>
                        <a:t>11  </a:t>
                      </a:r>
                      <a:r>
                        <a:rPr lang="en-GB" sz="2000" dirty="0" err="1">
                          <a:solidFill>
                            <a:srgbClr val="115076"/>
                          </a:solidFill>
                        </a:rPr>
                        <a:t>Wir</a:t>
                      </a:r>
                      <a:r>
                        <a:rPr lang="en-GB" sz="2000" dirty="0">
                          <a:solidFill>
                            <a:srgbClr val="115076"/>
                          </a:solidFill>
                        </a:rPr>
                        <a:t> ___________ </a:t>
                      </a:r>
                      <a:r>
                        <a:rPr lang="en-GB" sz="2000" dirty="0" err="1">
                          <a:solidFill>
                            <a:srgbClr val="115076"/>
                          </a:solidFill>
                        </a:rPr>
                        <a:t>etwas</a:t>
                      </a:r>
                      <a:r>
                        <a:rPr lang="en-GB" sz="2000" baseline="0" dirty="0">
                          <a:solidFill>
                            <a:srgbClr val="115076"/>
                          </a:solidFill>
                        </a:rPr>
                        <a:t> </a:t>
                      </a:r>
                      <a:r>
                        <a:rPr lang="en-GB" sz="2000" baseline="0" dirty="0" err="1">
                          <a:solidFill>
                            <a:srgbClr val="115076"/>
                          </a:solidFill>
                        </a:rPr>
                        <a:t>gemeinsam</a:t>
                      </a:r>
                      <a:r>
                        <a:rPr lang="en-GB" sz="2000" baseline="0" dirty="0">
                          <a:solidFill>
                            <a:srgbClr val="115076"/>
                          </a:solidFill>
                        </a:rPr>
                        <a:t>.</a:t>
                      </a:r>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10"/>
                  </a:ext>
                </a:extLst>
              </a:tr>
              <a:tr h="421833">
                <a:tc>
                  <a:txBody>
                    <a:bodyPr/>
                    <a:lstStyle/>
                    <a:p>
                      <a:r>
                        <a:rPr lang="en-GB" sz="2000" dirty="0">
                          <a:solidFill>
                            <a:srgbClr val="115076"/>
                          </a:solidFill>
                        </a:rPr>
                        <a:t>12  </a:t>
                      </a:r>
                      <a:r>
                        <a:rPr lang="en-GB" sz="2000" dirty="0" err="1">
                          <a:solidFill>
                            <a:srgbClr val="115076"/>
                          </a:solidFill>
                        </a:rPr>
                        <a:t>Ich</a:t>
                      </a:r>
                      <a:r>
                        <a:rPr lang="en-GB" sz="2000" dirty="0">
                          <a:solidFill>
                            <a:srgbClr val="115076"/>
                          </a:solidFill>
                        </a:rPr>
                        <a:t> _______ </a:t>
                      </a:r>
                      <a:r>
                        <a:rPr lang="en-GB" sz="2000" dirty="0" err="1">
                          <a:solidFill>
                            <a:srgbClr val="115076"/>
                          </a:solidFill>
                        </a:rPr>
                        <a:t>kein</a:t>
                      </a:r>
                      <a:r>
                        <a:rPr lang="en-GB" sz="2000" dirty="0">
                          <a:solidFill>
                            <a:srgbClr val="115076"/>
                          </a:solidFill>
                        </a:rPr>
                        <a:t> </a:t>
                      </a:r>
                      <a:r>
                        <a:rPr lang="en-GB" sz="2000" dirty="0" err="1">
                          <a:solidFill>
                            <a:srgbClr val="115076"/>
                          </a:solidFill>
                        </a:rPr>
                        <a:t>Einzelkind</a:t>
                      </a:r>
                      <a:r>
                        <a:rPr lang="en-GB" sz="2000" dirty="0">
                          <a:solidFill>
                            <a:srgbClr val="115076"/>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6807200" cy="869950"/>
          </a:xfrm>
          <a:prstGeom prst="rect">
            <a:avLst/>
          </a:prstGeom>
        </p:spPr>
      </p:pic>
      <p:sp>
        <p:nvSpPr>
          <p:cNvPr id="4" name="Title 3"/>
          <p:cNvSpPr>
            <a:spLocks noGrp="1"/>
          </p:cNvSpPr>
          <p:nvPr>
            <p:ph type="title"/>
          </p:nvPr>
        </p:nvSpPr>
        <p:spPr>
          <a:xfrm>
            <a:off x="93855" y="112499"/>
            <a:ext cx="5895975" cy="707849"/>
          </a:xfrm>
        </p:spPr>
        <p:txBody>
          <a:bodyPr>
            <a:normAutofit/>
          </a:bodyPr>
          <a:lstStyle/>
          <a:p>
            <a:r>
              <a:rPr lang="en-GB" sz="3200" b="1" dirty="0">
                <a:solidFill>
                  <a:schemeClr val="bg1"/>
                </a:solidFill>
              </a:rPr>
              <a:t>SEIN und HABEN</a:t>
            </a: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9644726" y="158883"/>
            <a:ext cx="2317586"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lesen</a:t>
            </a:r>
            <a:r>
              <a:rPr lang="en-GB" b="1" dirty="0">
                <a:solidFill>
                  <a:prstClr val="white"/>
                </a:solidFill>
              </a:rPr>
              <a:t> / </a:t>
            </a:r>
            <a:r>
              <a:rPr lang="en-GB" b="1" dirty="0" err="1">
                <a:solidFill>
                  <a:prstClr val="white"/>
                </a:solidFill>
              </a:rPr>
              <a:t>schreiben</a:t>
            </a:r>
            <a:endParaRPr lang="en-GB" b="1" dirty="0">
              <a:solidFill>
                <a:prstClr val="white"/>
              </a:solidFill>
            </a:endParaRPr>
          </a:p>
        </p:txBody>
      </p:sp>
      <p:graphicFrame>
        <p:nvGraphicFramePr>
          <p:cNvPr id="33" name="Table 33">
            <a:extLst>
              <a:ext uri="{FF2B5EF4-FFF2-40B4-BE49-F238E27FC236}">
                <a16:creationId xmlns="" xmlns:a16="http://schemas.microsoft.com/office/drawing/2014/main" id="{061FE50B-862A-480A-9F53-711E4F419CAA}"/>
              </a:ext>
            </a:extLst>
          </p:cNvPr>
          <p:cNvGraphicFramePr>
            <a:graphicFrameLocks noGrp="1"/>
          </p:cNvGraphicFramePr>
          <p:nvPr>
            <p:extLst/>
          </p:nvPr>
        </p:nvGraphicFramePr>
        <p:xfrm>
          <a:off x="7734284" y="1226669"/>
          <a:ext cx="3807960" cy="4754880"/>
        </p:xfrm>
        <a:graphic>
          <a:graphicData uri="http://schemas.openxmlformats.org/drawingml/2006/table">
            <a:tbl>
              <a:tblPr firstRow="1" bandRow="1">
                <a:tableStyleId>{5940675A-B579-460E-94D1-54222C63F5DA}</a:tableStyleId>
              </a:tblPr>
              <a:tblGrid>
                <a:gridCol w="475995">
                  <a:extLst>
                    <a:ext uri="{9D8B030D-6E8A-4147-A177-3AD203B41FA5}">
                      <a16:colId xmlns="" xmlns:a16="http://schemas.microsoft.com/office/drawing/2014/main" val="20000"/>
                    </a:ext>
                  </a:extLst>
                </a:gridCol>
                <a:gridCol w="475995">
                  <a:extLst>
                    <a:ext uri="{9D8B030D-6E8A-4147-A177-3AD203B41FA5}">
                      <a16:colId xmlns="" xmlns:a16="http://schemas.microsoft.com/office/drawing/2014/main" val="2325751698"/>
                    </a:ext>
                  </a:extLst>
                </a:gridCol>
                <a:gridCol w="475995">
                  <a:extLst>
                    <a:ext uri="{9D8B030D-6E8A-4147-A177-3AD203B41FA5}">
                      <a16:colId xmlns="" xmlns:a16="http://schemas.microsoft.com/office/drawing/2014/main" val="659810909"/>
                    </a:ext>
                  </a:extLst>
                </a:gridCol>
                <a:gridCol w="475995">
                  <a:extLst>
                    <a:ext uri="{9D8B030D-6E8A-4147-A177-3AD203B41FA5}">
                      <a16:colId xmlns="" xmlns:a16="http://schemas.microsoft.com/office/drawing/2014/main" val="283003523"/>
                    </a:ext>
                  </a:extLst>
                </a:gridCol>
                <a:gridCol w="475995">
                  <a:extLst>
                    <a:ext uri="{9D8B030D-6E8A-4147-A177-3AD203B41FA5}">
                      <a16:colId xmlns="" xmlns:a16="http://schemas.microsoft.com/office/drawing/2014/main" val="3139417388"/>
                    </a:ext>
                  </a:extLst>
                </a:gridCol>
                <a:gridCol w="475995">
                  <a:extLst>
                    <a:ext uri="{9D8B030D-6E8A-4147-A177-3AD203B41FA5}">
                      <a16:colId xmlns="" xmlns:a16="http://schemas.microsoft.com/office/drawing/2014/main" val="1549948990"/>
                    </a:ext>
                  </a:extLst>
                </a:gridCol>
                <a:gridCol w="475995">
                  <a:extLst>
                    <a:ext uri="{9D8B030D-6E8A-4147-A177-3AD203B41FA5}">
                      <a16:colId xmlns="" xmlns:a16="http://schemas.microsoft.com/office/drawing/2014/main" val="714150031"/>
                    </a:ext>
                  </a:extLst>
                </a:gridCol>
                <a:gridCol w="475995">
                  <a:extLst>
                    <a:ext uri="{9D8B030D-6E8A-4147-A177-3AD203B41FA5}">
                      <a16:colId xmlns="" xmlns:a16="http://schemas.microsoft.com/office/drawing/2014/main" val="2069241252"/>
                    </a:ext>
                  </a:extLst>
                </a:gridCol>
              </a:tblGrid>
              <a:tr h="396092">
                <a:tc>
                  <a:txBody>
                    <a:bodyPr/>
                    <a:lstStyle/>
                    <a:p>
                      <a:pPr algn="ctr"/>
                      <a:r>
                        <a:rPr lang="en-GB" sz="2000" b="1" dirty="0">
                          <a:solidFill>
                            <a:schemeClr val="accent5">
                              <a:lumMod val="50000"/>
                            </a:schemeClr>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DAA520"/>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310311637"/>
                  </a:ext>
                </a:extLst>
              </a:tr>
              <a:tr h="396092">
                <a:tc>
                  <a:txBody>
                    <a:bodyPr/>
                    <a:lstStyle/>
                    <a:p>
                      <a:pPr algn="ctr"/>
                      <a:r>
                        <a:rPr lang="en-GB" sz="2000" b="1" dirty="0">
                          <a:solidFill>
                            <a:schemeClr val="accent5">
                              <a:lumMod val="50000"/>
                            </a:schemeClr>
                          </a:solidFill>
                        </a:rPr>
                        <a:t>2</a:t>
                      </a: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71135408"/>
                  </a:ext>
                </a:extLst>
              </a:tr>
              <a:tr h="396092">
                <a:tc>
                  <a:txBody>
                    <a:bodyPr/>
                    <a:lstStyle/>
                    <a:p>
                      <a:pPr algn="ctr"/>
                      <a:r>
                        <a:rPr lang="en-GB" sz="2000" b="1" dirty="0">
                          <a:solidFill>
                            <a:schemeClr val="accent5">
                              <a:lumMod val="50000"/>
                            </a:schemeClr>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solidFill>
                            <a:schemeClr val="accent5">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775625607"/>
                  </a:ext>
                </a:extLst>
              </a:tr>
              <a:tr h="396092">
                <a:tc>
                  <a:txBody>
                    <a:bodyPr/>
                    <a:lstStyle/>
                    <a:p>
                      <a:pPr algn="ctr"/>
                      <a:r>
                        <a:rPr lang="en-GB" sz="2000" b="1" dirty="0">
                          <a:solidFill>
                            <a:schemeClr val="accent5">
                              <a:lumMod val="50000"/>
                            </a:schemeClr>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487293958"/>
                  </a:ext>
                </a:extLst>
              </a:tr>
              <a:tr h="396092">
                <a:tc>
                  <a:txBody>
                    <a:bodyPr/>
                    <a:lstStyle/>
                    <a:p>
                      <a:pPr algn="ctr"/>
                      <a:r>
                        <a:rPr lang="en-GB" sz="2000" b="1" dirty="0">
                          <a:solidFill>
                            <a:schemeClr val="accent5">
                              <a:lumMod val="50000"/>
                            </a:schemeClr>
                          </a:solidFill>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U</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86644452"/>
                  </a:ext>
                </a:extLst>
              </a:tr>
              <a:tr h="396092">
                <a:tc>
                  <a:txBody>
                    <a:bodyPr/>
                    <a:lstStyle/>
                    <a:p>
                      <a:pPr algn="ctr"/>
                      <a:r>
                        <a:rPr lang="en-GB" sz="2000" b="1" dirty="0">
                          <a:solidFill>
                            <a:schemeClr val="accent5">
                              <a:lumMod val="50000"/>
                            </a:schemeClr>
                          </a:solidFill>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solidFill>
                            <a:srgbClr val="115076"/>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0245212"/>
                  </a:ext>
                </a:extLst>
              </a:tr>
              <a:tr h="396092">
                <a:tc>
                  <a:txBody>
                    <a:bodyPr/>
                    <a:lstStyle/>
                    <a:p>
                      <a:pPr algn="ctr"/>
                      <a:r>
                        <a:rPr lang="en-GB" sz="2000" b="1" dirty="0">
                          <a:solidFill>
                            <a:schemeClr val="accent5">
                              <a:lumMod val="50000"/>
                            </a:schemeClr>
                          </a:solidFill>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O</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50799369"/>
                  </a:ext>
                </a:extLst>
              </a:tr>
              <a:tr h="396092">
                <a:tc>
                  <a:txBody>
                    <a:bodyPr/>
                    <a:lstStyle/>
                    <a:p>
                      <a:pPr algn="ctr"/>
                      <a:r>
                        <a:rPr lang="en-GB" sz="2000" b="1" dirty="0">
                          <a:solidFill>
                            <a:schemeClr val="accent5">
                              <a:lumMod val="50000"/>
                            </a:schemeClr>
                          </a:solidFill>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58838340"/>
                  </a:ext>
                </a:extLst>
              </a:tr>
              <a:tr h="396092">
                <a:tc>
                  <a:txBody>
                    <a:bodyPr/>
                    <a:lstStyle/>
                    <a:p>
                      <a:pPr algn="ctr"/>
                      <a:r>
                        <a:rPr lang="en-GB" sz="2000" b="1" dirty="0">
                          <a:solidFill>
                            <a:schemeClr val="accent5">
                              <a:lumMod val="50000"/>
                            </a:schemeClr>
                          </a:solidFill>
                        </a:rPr>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154764502"/>
                  </a:ext>
                </a:extLst>
              </a:tr>
              <a:tr h="396092">
                <a:tc>
                  <a:txBody>
                    <a:bodyPr/>
                    <a:lstStyle/>
                    <a:p>
                      <a:pPr algn="ctr"/>
                      <a:r>
                        <a:rPr lang="en-GB" sz="2000" b="1" dirty="0">
                          <a:solidFill>
                            <a:schemeClr val="accent5">
                              <a:lumMod val="50000"/>
                            </a:schemeClr>
                          </a:solidFill>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692017848"/>
                  </a:ext>
                </a:extLst>
              </a:tr>
              <a:tr h="396092">
                <a:tc>
                  <a:txBody>
                    <a:bodyPr/>
                    <a:lstStyle/>
                    <a:p>
                      <a:pPr algn="ctr"/>
                      <a:r>
                        <a:rPr lang="en-GB" sz="2000" b="1" dirty="0">
                          <a:solidFill>
                            <a:schemeClr val="accent5">
                              <a:lumMod val="50000"/>
                            </a:schemeClr>
                          </a:solidFill>
                        </a:rPr>
                        <a:t>11</a:t>
                      </a: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549842400"/>
                  </a:ext>
                </a:extLst>
              </a:tr>
              <a:tr h="396092">
                <a:tc>
                  <a:txBody>
                    <a:bodyPr/>
                    <a:lstStyle/>
                    <a:p>
                      <a:pPr algn="ctr"/>
                      <a:r>
                        <a:rPr lang="en-GB" sz="2000" b="1" dirty="0">
                          <a:solidFill>
                            <a:schemeClr val="accent5">
                              <a:lumMod val="50000"/>
                            </a:schemeClr>
                          </a:solidFill>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618823159"/>
                  </a:ext>
                </a:extLst>
              </a:tr>
            </a:tbl>
          </a:graphicData>
        </a:graphic>
      </p:graphicFrame>
      <p:sp>
        <p:nvSpPr>
          <p:cNvPr id="35" name="Arrow: Down 34">
            <a:extLst>
              <a:ext uri="{FF2B5EF4-FFF2-40B4-BE49-F238E27FC236}">
                <a16:creationId xmlns="" xmlns:a16="http://schemas.microsoft.com/office/drawing/2014/main" id="{C64A3149-8663-4559-9EDB-FAAD729C2BF4}"/>
              </a:ext>
            </a:extLst>
          </p:cNvPr>
          <p:cNvSpPr/>
          <p:nvPr/>
        </p:nvSpPr>
        <p:spPr>
          <a:xfrm>
            <a:off x="9756155" y="662632"/>
            <a:ext cx="297455" cy="455259"/>
          </a:xfrm>
          <a:prstGeom prst="downArrow">
            <a:avLst/>
          </a:prstGeom>
          <a:solidFill>
            <a:srgbClr val="DAA52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nvGrpSpPr>
          <p:cNvPr id="2" name="Group 1"/>
          <p:cNvGrpSpPr/>
          <p:nvPr/>
        </p:nvGrpSpPr>
        <p:grpSpPr>
          <a:xfrm>
            <a:off x="9176384" y="1308008"/>
            <a:ext cx="874283" cy="307778"/>
            <a:chOff x="13161083" y="1117891"/>
            <a:chExt cx="874283" cy="307778"/>
          </a:xfrm>
        </p:grpSpPr>
        <p:sp>
          <p:nvSpPr>
            <p:cNvPr id="155" name="TextBox 154">
              <a:extLst>
                <a:ext uri="{FF2B5EF4-FFF2-40B4-BE49-F238E27FC236}">
                  <a16:creationId xmlns="" xmlns:a16="http://schemas.microsoft.com/office/drawing/2014/main" id="{9433CD51-B6A7-4094-8828-366255A0AD4F}"/>
                </a:ext>
              </a:extLst>
            </p:cNvPr>
            <p:cNvSpPr txBox="1"/>
            <p:nvPr/>
          </p:nvSpPr>
          <p:spPr>
            <a:xfrm>
              <a:off x="13161083" y="11178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56" name="TextBox 155">
              <a:extLst>
                <a:ext uri="{FF2B5EF4-FFF2-40B4-BE49-F238E27FC236}">
                  <a16:creationId xmlns="" xmlns:a16="http://schemas.microsoft.com/office/drawing/2014/main" id="{2A0ED571-A4FA-4300-8511-095E132ED27A}"/>
                </a:ext>
              </a:extLst>
            </p:cNvPr>
            <p:cNvSpPr txBox="1"/>
            <p:nvPr/>
          </p:nvSpPr>
          <p:spPr>
            <a:xfrm>
              <a:off x="13632141" y="1117891"/>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8" name="Group 7"/>
          <p:cNvGrpSpPr/>
          <p:nvPr/>
        </p:nvGrpSpPr>
        <p:grpSpPr>
          <a:xfrm>
            <a:off x="8220836" y="1669019"/>
            <a:ext cx="1882736" cy="323984"/>
            <a:chOff x="12984344" y="1308008"/>
            <a:chExt cx="1882736" cy="323984"/>
          </a:xfrm>
        </p:grpSpPr>
        <p:sp>
          <p:nvSpPr>
            <p:cNvPr id="145" name="TextBox 144">
              <a:extLst>
                <a:ext uri="{FF2B5EF4-FFF2-40B4-BE49-F238E27FC236}">
                  <a16:creationId xmlns="" xmlns:a16="http://schemas.microsoft.com/office/drawing/2014/main" id="{20D9DB1E-8F2A-40F0-B90A-99484E628C77}"/>
                </a:ext>
              </a:extLst>
            </p:cNvPr>
            <p:cNvSpPr txBox="1"/>
            <p:nvPr/>
          </p:nvSpPr>
          <p:spPr>
            <a:xfrm>
              <a:off x="12984344" y="130892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46" name="TextBox 145">
              <a:extLst>
                <a:ext uri="{FF2B5EF4-FFF2-40B4-BE49-F238E27FC236}">
                  <a16:creationId xmlns="" xmlns:a16="http://schemas.microsoft.com/office/drawing/2014/main" id="{2C5919CA-A8F0-4862-B301-24A3A80156D7}"/>
                </a:ext>
              </a:extLst>
            </p:cNvPr>
            <p:cNvSpPr txBox="1"/>
            <p:nvPr/>
          </p:nvSpPr>
          <p:spPr>
            <a:xfrm>
              <a:off x="13462440" y="130800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88" name="TextBox 187">
              <a:extLst>
                <a:ext uri="{FF2B5EF4-FFF2-40B4-BE49-F238E27FC236}">
                  <a16:creationId xmlns="" xmlns:a16="http://schemas.microsoft.com/office/drawing/2014/main" id="{276B7219-E48A-47E8-BCF6-67451E03317D}"/>
                </a:ext>
              </a:extLst>
            </p:cNvPr>
            <p:cNvSpPr txBox="1"/>
            <p:nvPr/>
          </p:nvSpPr>
          <p:spPr>
            <a:xfrm>
              <a:off x="14463855" y="132421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1" name="Group 10"/>
          <p:cNvGrpSpPr/>
          <p:nvPr/>
        </p:nvGrpSpPr>
        <p:grpSpPr>
          <a:xfrm>
            <a:off x="9174947" y="2044492"/>
            <a:ext cx="1882736" cy="323073"/>
            <a:chOff x="13026746" y="1815715"/>
            <a:chExt cx="1882736" cy="323073"/>
          </a:xfrm>
        </p:grpSpPr>
        <p:sp>
          <p:nvSpPr>
            <p:cNvPr id="190" name="TextBox 189">
              <a:extLst>
                <a:ext uri="{FF2B5EF4-FFF2-40B4-BE49-F238E27FC236}">
                  <a16:creationId xmlns="" xmlns:a16="http://schemas.microsoft.com/office/drawing/2014/main" id="{20D9DB1E-8F2A-40F0-B90A-99484E628C77}"/>
                </a:ext>
              </a:extLst>
            </p:cNvPr>
            <p:cNvSpPr txBox="1"/>
            <p:nvPr/>
          </p:nvSpPr>
          <p:spPr>
            <a:xfrm>
              <a:off x="13026746" y="181571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2" name="TextBox 191">
              <a:extLst>
                <a:ext uri="{FF2B5EF4-FFF2-40B4-BE49-F238E27FC236}">
                  <a16:creationId xmlns="" xmlns:a16="http://schemas.microsoft.com/office/drawing/2014/main" id="{276B7219-E48A-47E8-BCF6-67451E03317D}"/>
                </a:ext>
              </a:extLst>
            </p:cNvPr>
            <p:cNvSpPr txBox="1"/>
            <p:nvPr/>
          </p:nvSpPr>
          <p:spPr>
            <a:xfrm>
              <a:off x="13994058" y="1831011"/>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3" name="TextBox 192">
              <a:extLst>
                <a:ext uri="{FF2B5EF4-FFF2-40B4-BE49-F238E27FC236}">
                  <a16:creationId xmlns="" xmlns:a16="http://schemas.microsoft.com/office/drawing/2014/main" id="{276B7219-E48A-47E8-BCF6-67451E03317D}"/>
                </a:ext>
              </a:extLst>
            </p:cNvPr>
            <p:cNvSpPr txBox="1"/>
            <p:nvPr/>
          </p:nvSpPr>
          <p:spPr>
            <a:xfrm>
              <a:off x="14506257" y="18310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2" name="Group 11"/>
          <p:cNvGrpSpPr/>
          <p:nvPr/>
        </p:nvGrpSpPr>
        <p:grpSpPr>
          <a:xfrm>
            <a:off x="8697743" y="2434614"/>
            <a:ext cx="1370537" cy="323985"/>
            <a:chOff x="13594138" y="2435859"/>
            <a:chExt cx="1370537" cy="323985"/>
          </a:xfrm>
        </p:grpSpPr>
        <p:sp>
          <p:nvSpPr>
            <p:cNvPr id="195" name="TextBox 194">
              <a:extLst>
                <a:ext uri="{FF2B5EF4-FFF2-40B4-BE49-F238E27FC236}">
                  <a16:creationId xmlns="" xmlns:a16="http://schemas.microsoft.com/office/drawing/2014/main" id="{20D9DB1E-8F2A-40F0-B90A-99484E628C77}"/>
                </a:ext>
              </a:extLst>
            </p:cNvPr>
            <p:cNvSpPr txBox="1"/>
            <p:nvPr/>
          </p:nvSpPr>
          <p:spPr>
            <a:xfrm>
              <a:off x="13594138" y="2436771"/>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6" name="TextBox 195">
              <a:extLst>
                <a:ext uri="{FF2B5EF4-FFF2-40B4-BE49-F238E27FC236}">
                  <a16:creationId xmlns="" xmlns:a16="http://schemas.microsoft.com/office/drawing/2014/main" id="{2C5919CA-A8F0-4862-B301-24A3A80156D7}"/>
                </a:ext>
              </a:extLst>
            </p:cNvPr>
            <p:cNvSpPr txBox="1"/>
            <p:nvPr/>
          </p:nvSpPr>
          <p:spPr>
            <a:xfrm>
              <a:off x="14072234" y="2435859"/>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7" name="TextBox 196">
              <a:extLst>
                <a:ext uri="{FF2B5EF4-FFF2-40B4-BE49-F238E27FC236}">
                  <a16:creationId xmlns="" xmlns:a16="http://schemas.microsoft.com/office/drawing/2014/main" id="{276B7219-E48A-47E8-BCF6-67451E03317D}"/>
                </a:ext>
              </a:extLst>
            </p:cNvPr>
            <p:cNvSpPr txBox="1"/>
            <p:nvPr/>
          </p:nvSpPr>
          <p:spPr>
            <a:xfrm>
              <a:off x="14561450" y="2452067"/>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3" name="Group 12"/>
          <p:cNvGrpSpPr/>
          <p:nvPr/>
        </p:nvGrpSpPr>
        <p:grpSpPr>
          <a:xfrm>
            <a:off x="8686953" y="3233386"/>
            <a:ext cx="1882736" cy="323073"/>
            <a:chOff x="13486981" y="3137651"/>
            <a:chExt cx="1882736" cy="323073"/>
          </a:xfrm>
        </p:grpSpPr>
        <p:sp>
          <p:nvSpPr>
            <p:cNvPr id="204" name="TextBox 203">
              <a:extLst>
                <a:ext uri="{FF2B5EF4-FFF2-40B4-BE49-F238E27FC236}">
                  <a16:creationId xmlns="" xmlns:a16="http://schemas.microsoft.com/office/drawing/2014/main" id="{20D9DB1E-8F2A-40F0-B90A-99484E628C77}"/>
                </a:ext>
              </a:extLst>
            </p:cNvPr>
            <p:cNvSpPr txBox="1"/>
            <p:nvPr/>
          </p:nvSpPr>
          <p:spPr>
            <a:xfrm>
              <a:off x="13486981" y="3137651"/>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6" name="TextBox 205">
              <a:extLst>
                <a:ext uri="{FF2B5EF4-FFF2-40B4-BE49-F238E27FC236}">
                  <a16:creationId xmlns="" xmlns:a16="http://schemas.microsoft.com/office/drawing/2014/main" id="{276B7219-E48A-47E8-BCF6-67451E03317D}"/>
                </a:ext>
              </a:extLst>
            </p:cNvPr>
            <p:cNvSpPr txBox="1"/>
            <p:nvPr/>
          </p:nvSpPr>
          <p:spPr>
            <a:xfrm>
              <a:off x="14454293" y="3152947"/>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7" name="TextBox 206">
              <a:extLst>
                <a:ext uri="{FF2B5EF4-FFF2-40B4-BE49-F238E27FC236}">
                  <a16:creationId xmlns="" xmlns:a16="http://schemas.microsoft.com/office/drawing/2014/main" id="{276B7219-E48A-47E8-BCF6-67451E03317D}"/>
                </a:ext>
              </a:extLst>
            </p:cNvPr>
            <p:cNvSpPr txBox="1"/>
            <p:nvPr/>
          </p:nvSpPr>
          <p:spPr>
            <a:xfrm>
              <a:off x="14966492" y="315294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18" name="Group 217"/>
          <p:cNvGrpSpPr/>
          <p:nvPr/>
        </p:nvGrpSpPr>
        <p:grpSpPr>
          <a:xfrm>
            <a:off x="9193452" y="4441698"/>
            <a:ext cx="1346429" cy="307778"/>
            <a:chOff x="14872279" y="5390504"/>
            <a:chExt cx="1346429" cy="307778"/>
          </a:xfrm>
        </p:grpSpPr>
        <p:sp>
          <p:nvSpPr>
            <p:cNvPr id="219" name="TextBox 218">
              <a:extLst>
                <a:ext uri="{FF2B5EF4-FFF2-40B4-BE49-F238E27FC236}">
                  <a16:creationId xmlns="" xmlns:a16="http://schemas.microsoft.com/office/drawing/2014/main" id="{9433CD51-B6A7-4094-8828-366255A0AD4F}"/>
                </a:ext>
              </a:extLst>
            </p:cNvPr>
            <p:cNvSpPr txBox="1"/>
            <p:nvPr/>
          </p:nvSpPr>
          <p:spPr>
            <a:xfrm>
              <a:off x="14872279" y="53905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0" name="TextBox 219">
              <a:extLst>
                <a:ext uri="{FF2B5EF4-FFF2-40B4-BE49-F238E27FC236}">
                  <a16:creationId xmlns=""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1" name="TextBox 220">
              <a:extLst>
                <a:ext uri="{FF2B5EF4-FFF2-40B4-BE49-F238E27FC236}">
                  <a16:creationId xmlns="" xmlns:a16="http://schemas.microsoft.com/office/drawing/2014/main" id="{A13E2C4E-2D2E-4DDD-BAE4-502A6F43D051}"/>
                </a:ext>
              </a:extLst>
            </p:cNvPr>
            <p:cNvSpPr txBox="1"/>
            <p:nvPr/>
          </p:nvSpPr>
          <p:spPr>
            <a:xfrm>
              <a:off x="15815483"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4" name="Group 13"/>
          <p:cNvGrpSpPr/>
          <p:nvPr/>
        </p:nvGrpSpPr>
        <p:grpSpPr>
          <a:xfrm>
            <a:off x="8735247" y="4809320"/>
            <a:ext cx="2303386" cy="307778"/>
            <a:chOff x="13336208" y="4749475"/>
            <a:chExt cx="2303386" cy="307778"/>
          </a:xfrm>
        </p:grpSpPr>
        <p:sp>
          <p:nvSpPr>
            <p:cNvPr id="223" name="TextBox 222">
              <a:extLst>
                <a:ext uri="{FF2B5EF4-FFF2-40B4-BE49-F238E27FC236}">
                  <a16:creationId xmlns="" xmlns:a16="http://schemas.microsoft.com/office/drawing/2014/main" id="{9433CD51-B6A7-4094-8828-366255A0AD4F}"/>
                </a:ext>
              </a:extLst>
            </p:cNvPr>
            <p:cNvSpPr txBox="1"/>
            <p:nvPr/>
          </p:nvSpPr>
          <p:spPr>
            <a:xfrm>
              <a:off x="13808354" y="474947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5" name="TextBox 224">
              <a:extLst>
                <a:ext uri="{FF2B5EF4-FFF2-40B4-BE49-F238E27FC236}">
                  <a16:creationId xmlns="" xmlns:a16="http://schemas.microsoft.com/office/drawing/2014/main" id="{A13E2C4E-2D2E-4DDD-BAE4-502A6F43D051}"/>
                </a:ext>
              </a:extLst>
            </p:cNvPr>
            <p:cNvSpPr txBox="1"/>
            <p:nvPr/>
          </p:nvSpPr>
          <p:spPr>
            <a:xfrm>
              <a:off x="14751558" y="474947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6" name="TextBox 225">
              <a:extLst>
                <a:ext uri="{FF2B5EF4-FFF2-40B4-BE49-F238E27FC236}">
                  <a16:creationId xmlns="" xmlns:a16="http://schemas.microsoft.com/office/drawing/2014/main" id="{9433CD51-B6A7-4094-8828-366255A0AD4F}"/>
                </a:ext>
              </a:extLst>
            </p:cNvPr>
            <p:cNvSpPr txBox="1"/>
            <p:nvPr/>
          </p:nvSpPr>
          <p:spPr>
            <a:xfrm>
              <a:off x="13336208" y="474947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7" name="TextBox 226">
              <a:extLst>
                <a:ext uri="{FF2B5EF4-FFF2-40B4-BE49-F238E27FC236}">
                  <a16:creationId xmlns="" xmlns:a16="http://schemas.microsoft.com/office/drawing/2014/main" id="{9433CD51-B6A7-4094-8828-366255A0AD4F}"/>
                </a:ext>
              </a:extLst>
            </p:cNvPr>
            <p:cNvSpPr txBox="1"/>
            <p:nvPr/>
          </p:nvSpPr>
          <p:spPr>
            <a:xfrm>
              <a:off x="15236369" y="474947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28" name="Group 227"/>
          <p:cNvGrpSpPr/>
          <p:nvPr/>
        </p:nvGrpSpPr>
        <p:grpSpPr>
          <a:xfrm>
            <a:off x="8265502" y="5245565"/>
            <a:ext cx="2303386" cy="307778"/>
            <a:chOff x="12415017" y="5994392"/>
            <a:chExt cx="2303386" cy="307778"/>
          </a:xfrm>
        </p:grpSpPr>
        <p:sp>
          <p:nvSpPr>
            <p:cNvPr id="229" name="TextBox 228">
              <a:extLst>
                <a:ext uri="{FF2B5EF4-FFF2-40B4-BE49-F238E27FC236}">
                  <a16:creationId xmlns="" xmlns:a16="http://schemas.microsoft.com/office/drawing/2014/main" id="{9433CD51-B6A7-4094-8828-366255A0AD4F}"/>
                </a:ext>
              </a:extLst>
            </p:cNvPr>
            <p:cNvSpPr txBox="1"/>
            <p:nvPr/>
          </p:nvSpPr>
          <p:spPr>
            <a:xfrm>
              <a:off x="12887163" y="5994393"/>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0" name="TextBox 229">
              <a:extLst>
                <a:ext uri="{FF2B5EF4-FFF2-40B4-BE49-F238E27FC236}">
                  <a16:creationId xmlns="" xmlns:a16="http://schemas.microsoft.com/office/drawing/2014/main" id="{2A0ED571-A4FA-4300-8511-095E132ED27A}"/>
                </a:ext>
              </a:extLst>
            </p:cNvPr>
            <p:cNvSpPr txBox="1"/>
            <p:nvPr/>
          </p:nvSpPr>
          <p:spPr>
            <a:xfrm>
              <a:off x="13358221"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1" name="TextBox 230">
              <a:extLst>
                <a:ext uri="{FF2B5EF4-FFF2-40B4-BE49-F238E27FC236}">
                  <a16:creationId xmlns="" xmlns:a16="http://schemas.microsoft.com/office/drawing/2014/main" id="{A13E2C4E-2D2E-4DDD-BAE4-502A6F43D051}"/>
                </a:ext>
              </a:extLst>
            </p:cNvPr>
            <p:cNvSpPr txBox="1"/>
            <p:nvPr/>
          </p:nvSpPr>
          <p:spPr>
            <a:xfrm>
              <a:off x="1383036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2" name="TextBox 231">
              <a:extLst>
                <a:ext uri="{FF2B5EF4-FFF2-40B4-BE49-F238E27FC236}">
                  <a16:creationId xmlns="" xmlns:a16="http://schemas.microsoft.com/office/drawing/2014/main" id="{9433CD51-B6A7-4094-8828-366255A0AD4F}"/>
                </a:ext>
              </a:extLst>
            </p:cNvPr>
            <p:cNvSpPr txBox="1"/>
            <p:nvPr/>
          </p:nvSpPr>
          <p:spPr>
            <a:xfrm>
              <a:off x="1241501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3" name="TextBox 232">
              <a:extLst>
                <a:ext uri="{FF2B5EF4-FFF2-40B4-BE49-F238E27FC236}">
                  <a16:creationId xmlns="" xmlns:a16="http://schemas.microsoft.com/office/drawing/2014/main" id="{9433CD51-B6A7-4094-8828-366255A0AD4F}"/>
                </a:ext>
              </a:extLst>
            </p:cNvPr>
            <p:cNvSpPr txBox="1"/>
            <p:nvPr/>
          </p:nvSpPr>
          <p:spPr>
            <a:xfrm>
              <a:off x="14315178"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34" name="Group 233"/>
          <p:cNvGrpSpPr/>
          <p:nvPr/>
        </p:nvGrpSpPr>
        <p:grpSpPr>
          <a:xfrm>
            <a:off x="8739312" y="5626542"/>
            <a:ext cx="1346429" cy="307778"/>
            <a:chOff x="14872279" y="5390504"/>
            <a:chExt cx="1346429" cy="307778"/>
          </a:xfrm>
        </p:grpSpPr>
        <p:sp>
          <p:nvSpPr>
            <p:cNvPr id="235" name="TextBox 234">
              <a:extLst>
                <a:ext uri="{FF2B5EF4-FFF2-40B4-BE49-F238E27FC236}">
                  <a16:creationId xmlns="" xmlns:a16="http://schemas.microsoft.com/office/drawing/2014/main" id="{9433CD51-B6A7-4094-8828-366255A0AD4F}"/>
                </a:ext>
              </a:extLst>
            </p:cNvPr>
            <p:cNvSpPr txBox="1"/>
            <p:nvPr/>
          </p:nvSpPr>
          <p:spPr>
            <a:xfrm>
              <a:off x="14872279" y="53905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6" name="TextBox 235">
              <a:extLst>
                <a:ext uri="{FF2B5EF4-FFF2-40B4-BE49-F238E27FC236}">
                  <a16:creationId xmlns=""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7" name="TextBox 236">
              <a:extLst>
                <a:ext uri="{FF2B5EF4-FFF2-40B4-BE49-F238E27FC236}">
                  <a16:creationId xmlns="" xmlns:a16="http://schemas.microsoft.com/office/drawing/2014/main" id="{A13E2C4E-2D2E-4DDD-BAE4-502A6F43D051}"/>
                </a:ext>
              </a:extLst>
            </p:cNvPr>
            <p:cNvSpPr txBox="1"/>
            <p:nvPr/>
          </p:nvSpPr>
          <p:spPr>
            <a:xfrm>
              <a:off x="15815483"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70" name="Group 69"/>
          <p:cNvGrpSpPr/>
          <p:nvPr/>
        </p:nvGrpSpPr>
        <p:grpSpPr>
          <a:xfrm>
            <a:off x="10149331" y="2828962"/>
            <a:ext cx="874283" cy="307778"/>
            <a:chOff x="13161083" y="1117891"/>
            <a:chExt cx="874283" cy="307778"/>
          </a:xfrm>
        </p:grpSpPr>
        <p:sp>
          <p:nvSpPr>
            <p:cNvPr id="71" name="TextBox 70">
              <a:extLst>
                <a:ext uri="{FF2B5EF4-FFF2-40B4-BE49-F238E27FC236}">
                  <a16:creationId xmlns="" xmlns:a16="http://schemas.microsoft.com/office/drawing/2014/main" id="{9433CD51-B6A7-4094-8828-366255A0AD4F}"/>
                </a:ext>
              </a:extLst>
            </p:cNvPr>
            <p:cNvSpPr txBox="1"/>
            <p:nvPr/>
          </p:nvSpPr>
          <p:spPr>
            <a:xfrm>
              <a:off x="13161083" y="11178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72" name="TextBox 71">
              <a:extLst>
                <a:ext uri="{FF2B5EF4-FFF2-40B4-BE49-F238E27FC236}">
                  <a16:creationId xmlns="" xmlns:a16="http://schemas.microsoft.com/office/drawing/2014/main" id="{2A0ED571-A4FA-4300-8511-095E132ED27A}"/>
                </a:ext>
              </a:extLst>
            </p:cNvPr>
            <p:cNvSpPr txBox="1"/>
            <p:nvPr/>
          </p:nvSpPr>
          <p:spPr>
            <a:xfrm>
              <a:off x="13632141" y="1117891"/>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74" name="Group 73"/>
          <p:cNvGrpSpPr/>
          <p:nvPr/>
        </p:nvGrpSpPr>
        <p:grpSpPr>
          <a:xfrm>
            <a:off x="9162204" y="3653129"/>
            <a:ext cx="1882736" cy="323073"/>
            <a:chOff x="13486981" y="3137651"/>
            <a:chExt cx="1882736" cy="323073"/>
          </a:xfrm>
        </p:grpSpPr>
        <p:sp>
          <p:nvSpPr>
            <p:cNvPr id="75" name="TextBox 74">
              <a:extLst>
                <a:ext uri="{FF2B5EF4-FFF2-40B4-BE49-F238E27FC236}">
                  <a16:creationId xmlns="" xmlns:a16="http://schemas.microsoft.com/office/drawing/2014/main" id="{20D9DB1E-8F2A-40F0-B90A-99484E628C77}"/>
                </a:ext>
              </a:extLst>
            </p:cNvPr>
            <p:cNvSpPr txBox="1"/>
            <p:nvPr/>
          </p:nvSpPr>
          <p:spPr>
            <a:xfrm>
              <a:off x="13486981" y="3137651"/>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76" name="TextBox 75">
              <a:extLst>
                <a:ext uri="{FF2B5EF4-FFF2-40B4-BE49-F238E27FC236}">
                  <a16:creationId xmlns="" xmlns:a16="http://schemas.microsoft.com/office/drawing/2014/main" id="{276B7219-E48A-47E8-BCF6-67451E03317D}"/>
                </a:ext>
              </a:extLst>
            </p:cNvPr>
            <p:cNvSpPr txBox="1"/>
            <p:nvPr/>
          </p:nvSpPr>
          <p:spPr>
            <a:xfrm>
              <a:off x="14454293" y="3152947"/>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77" name="TextBox 76">
              <a:extLst>
                <a:ext uri="{FF2B5EF4-FFF2-40B4-BE49-F238E27FC236}">
                  <a16:creationId xmlns="" xmlns:a16="http://schemas.microsoft.com/office/drawing/2014/main" id="{276B7219-E48A-47E8-BCF6-67451E03317D}"/>
                </a:ext>
              </a:extLst>
            </p:cNvPr>
            <p:cNvSpPr txBox="1"/>
            <p:nvPr/>
          </p:nvSpPr>
          <p:spPr>
            <a:xfrm>
              <a:off x="14966492" y="315294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78" name="Group 77"/>
          <p:cNvGrpSpPr/>
          <p:nvPr/>
        </p:nvGrpSpPr>
        <p:grpSpPr>
          <a:xfrm>
            <a:off x="9657314" y="4011965"/>
            <a:ext cx="1882736" cy="323073"/>
            <a:chOff x="13486981" y="3137651"/>
            <a:chExt cx="1882736" cy="323073"/>
          </a:xfrm>
        </p:grpSpPr>
        <p:sp>
          <p:nvSpPr>
            <p:cNvPr id="79" name="TextBox 78">
              <a:extLst>
                <a:ext uri="{FF2B5EF4-FFF2-40B4-BE49-F238E27FC236}">
                  <a16:creationId xmlns="" xmlns:a16="http://schemas.microsoft.com/office/drawing/2014/main" id="{20D9DB1E-8F2A-40F0-B90A-99484E628C77}"/>
                </a:ext>
              </a:extLst>
            </p:cNvPr>
            <p:cNvSpPr txBox="1"/>
            <p:nvPr/>
          </p:nvSpPr>
          <p:spPr>
            <a:xfrm>
              <a:off x="13486981" y="3137651"/>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80" name="TextBox 79">
              <a:extLst>
                <a:ext uri="{FF2B5EF4-FFF2-40B4-BE49-F238E27FC236}">
                  <a16:creationId xmlns="" xmlns:a16="http://schemas.microsoft.com/office/drawing/2014/main" id="{276B7219-E48A-47E8-BCF6-67451E03317D}"/>
                </a:ext>
              </a:extLst>
            </p:cNvPr>
            <p:cNvSpPr txBox="1"/>
            <p:nvPr/>
          </p:nvSpPr>
          <p:spPr>
            <a:xfrm>
              <a:off x="14454293" y="3152947"/>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81" name="TextBox 80">
              <a:extLst>
                <a:ext uri="{FF2B5EF4-FFF2-40B4-BE49-F238E27FC236}">
                  <a16:creationId xmlns="" xmlns:a16="http://schemas.microsoft.com/office/drawing/2014/main" id="{276B7219-E48A-47E8-BCF6-67451E03317D}"/>
                </a:ext>
              </a:extLst>
            </p:cNvPr>
            <p:cNvSpPr txBox="1"/>
            <p:nvPr/>
          </p:nvSpPr>
          <p:spPr>
            <a:xfrm>
              <a:off x="14966492" y="315294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sp>
        <p:nvSpPr>
          <p:cNvPr id="88" name="TextBox 87"/>
          <p:cNvSpPr txBox="1"/>
          <p:nvPr/>
        </p:nvSpPr>
        <p:spPr>
          <a:xfrm>
            <a:off x="1543050" y="965059"/>
            <a:ext cx="1047750" cy="523220"/>
          </a:xfrm>
          <a:prstGeom prst="rect">
            <a:avLst/>
          </a:prstGeom>
          <a:noFill/>
        </p:spPr>
        <p:txBody>
          <a:bodyPr wrap="square" rtlCol="0">
            <a:spAutoFit/>
          </a:bodyPr>
          <a:lstStyle/>
          <a:p>
            <a:pPr algn="ctr"/>
            <a:r>
              <a:rPr lang="en-GB" sz="2800" b="1" dirty="0" err="1">
                <a:solidFill>
                  <a:srgbClr val="DAA520"/>
                </a:solidFill>
              </a:rPr>
              <a:t>ist</a:t>
            </a:r>
            <a:endParaRPr lang="en-GB" sz="2800" b="1" dirty="0">
              <a:solidFill>
                <a:srgbClr val="DAA520"/>
              </a:solidFill>
            </a:endParaRPr>
          </a:p>
        </p:txBody>
      </p:sp>
      <p:sp>
        <p:nvSpPr>
          <p:cNvPr id="89" name="TextBox 88"/>
          <p:cNvSpPr txBox="1"/>
          <p:nvPr/>
        </p:nvSpPr>
        <p:spPr>
          <a:xfrm>
            <a:off x="976180" y="1374028"/>
            <a:ext cx="1252670" cy="523220"/>
          </a:xfrm>
          <a:prstGeom prst="rect">
            <a:avLst/>
          </a:prstGeom>
          <a:noFill/>
        </p:spPr>
        <p:txBody>
          <a:bodyPr wrap="square" rtlCol="0">
            <a:spAutoFit/>
          </a:bodyPr>
          <a:lstStyle/>
          <a:p>
            <a:pPr algn="ctr"/>
            <a:r>
              <a:rPr lang="en-GB" sz="2800" b="1" dirty="0" err="1">
                <a:solidFill>
                  <a:srgbClr val="DAA520"/>
                </a:solidFill>
              </a:rPr>
              <a:t>habe</a:t>
            </a:r>
            <a:endParaRPr lang="en-GB" sz="2800" b="1" dirty="0">
              <a:solidFill>
                <a:srgbClr val="DAA520"/>
              </a:solidFill>
            </a:endParaRPr>
          </a:p>
        </p:txBody>
      </p:sp>
      <p:sp>
        <p:nvSpPr>
          <p:cNvPr id="90" name="TextBox 89"/>
          <p:cNvSpPr txBox="1"/>
          <p:nvPr/>
        </p:nvSpPr>
        <p:spPr>
          <a:xfrm>
            <a:off x="824938" y="1804408"/>
            <a:ext cx="1252670" cy="523220"/>
          </a:xfrm>
          <a:prstGeom prst="rect">
            <a:avLst/>
          </a:prstGeom>
          <a:noFill/>
        </p:spPr>
        <p:txBody>
          <a:bodyPr wrap="square" rtlCol="0">
            <a:spAutoFit/>
          </a:bodyPr>
          <a:lstStyle/>
          <a:p>
            <a:pPr algn="ctr"/>
            <a:r>
              <a:rPr lang="en-GB" sz="2800" b="1" dirty="0" err="1">
                <a:solidFill>
                  <a:srgbClr val="DAA520"/>
                </a:solidFill>
              </a:rPr>
              <a:t>bist</a:t>
            </a:r>
            <a:endParaRPr lang="en-GB" sz="2800" b="1" dirty="0">
              <a:solidFill>
                <a:srgbClr val="DAA520"/>
              </a:solidFill>
            </a:endParaRPr>
          </a:p>
        </p:txBody>
      </p:sp>
      <p:sp>
        <p:nvSpPr>
          <p:cNvPr id="91" name="TextBox 90"/>
          <p:cNvSpPr txBox="1"/>
          <p:nvPr/>
        </p:nvSpPr>
        <p:spPr>
          <a:xfrm>
            <a:off x="933912" y="2220604"/>
            <a:ext cx="1252670" cy="523220"/>
          </a:xfrm>
          <a:prstGeom prst="rect">
            <a:avLst/>
          </a:prstGeom>
          <a:noFill/>
        </p:spPr>
        <p:txBody>
          <a:bodyPr wrap="square" rtlCol="0">
            <a:spAutoFit/>
          </a:bodyPr>
          <a:lstStyle/>
          <a:p>
            <a:pPr algn="ctr"/>
            <a:r>
              <a:rPr lang="en-GB" sz="2800" b="1" dirty="0" err="1">
                <a:solidFill>
                  <a:srgbClr val="DAA520"/>
                </a:solidFill>
              </a:rPr>
              <a:t>sind</a:t>
            </a:r>
            <a:endParaRPr lang="en-GB" sz="2800" b="1" dirty="0">
              <a:solidFill>
                <a:srgbClr val="DAA520"/>
              </a:solidFill>
            </a:endParaRPr>
          </a:p>
        </p:txBody>
      </p:sp>
      <p:sp>
        <p:nvSpPr>
          <p:cNvPr id="92" name="TextBox 91"/>
          <p:cNvSpPr txBox="1"/>
          <p:nvPr/>
        </p:nvSpPr>
        <p:spPr>
          <a:xfrm>
            <a:off x="1042886" y="2644829"/>
            <a:ext cx="1252670" cy="523220"/>
          </a:xfrm>
          <a:prstGeom prst="rect">
            <a:avLst/>
          </a:prstGeom>
          <a:noFill/>
        </p:spPr>
        <p:txBody>
          <a:bodyPr wrap="square" rtlCol="0">
            <a:spAutoFit/>
          </a:bodyPr>
          <a:lstStyle/>
          <a:p>
            <a:pPr algn="ctr"/>
            <a:r>
              <a:rPr lang="en-GB" sz="2800" b="1" dirty="0">
                <a:solidFill>
                  <a:srgbClr val="DAA520"/>
                </a:solidFill>
              </a:rPr>
              <a:t>und</a:t>
            </a:r>
          </a:p>
        </p:txBody>
      </p:sp>
      <p:sp>
        <p:nvSpPr>
          <p:cNvPr id="93" name="TextBox 92"/>
          <p:cNvSpPr txBox="1"/>
          <p:nvPr/>
        </p:nvSpPr>
        <p:spPr>
          <a:xfrm>
            <a:off x="1916955" y="3051323"/>
            <a:ext cx="1252670" cy="523220"/>
          </a:xfrm>
          <a:prstGeom prst="rect">
            <a:avLst/>
          </a:prstGeom>
          <a:noFill/>
        </p:spPr>
        <p:txBody>
          <a:bodyPr wrap="square" rtlCol="0">
            <a:spAutoFit/>
          </a:bodyPr>
          <a:lstStyle/>
          <a:p>
            <a:pPr algn="ctr"/>
            <a:r>
              <a:rPr lang="en-GB" sz="2800" b="1" dirty="0" err="1">
                <a:solidFill>
                  <a:srgbClr val="DAA520"/>
                </a:solidFill>
              </a:rPr>
              <a:t>sind</a:t>
            </a:r>
            <a:endParaRPr lang="en-GB" sz="2800" b="1" dirty="0">
              <a:solidFill>
                <a:srgbClr val="DAA520"/>
              </a:solidFill>
            </a:endParaRPr>
          </a:p>
        </p:txBody>
      </p:sp>
      <p:sp>
        <p:nvSpPr>
          <p:cNvPr id="94" name="TextBox 93"/>
          <p:cNvSpPr txBox="1"/>
          <p:nvPr/>
        </p:nvSpPr>
        <p:spPr>
          <a:xfrm>
            <a:off x="5160257" y="3478003"/>
            <a:ext cx="1252670" cy="523220"/>
          </a:xfrm>
          <a:prstGeom prst="rect">
            <a:avLst/>
          </a:prstGeom>
          <a:noFill/>
        </p:spPr>
        <p:txBody>
          <a:bodyPr wrap="square" rtlCol="0">
            <a:spAutoFit/>
          </a:bodyPr>
          <a:lstStyle/>
          <a:p>
            <a:pPr algn="ctr"/>
            <a:r>
              <a:rPr lang="en-GB" sz="2800" b="1" dirty="0" err="1">
                <a:solidFill>
                  <a:srgbClr val="DAA520"/>
                </a:solidFill>
              </a:rPr>
              <a:t>oder</a:t>
            </a:r>
            <a:endParaRPr lang="en-GB" sz="2800" b="1" dirty="0">
              <a:solidFill>
                <a:srgbClr val="DAA520"/>
              </a:solidFill>
            </a:endParaRPr>
          </a:p>
        </p:txBody>
      </p:sp>
      <p:sp>
        <p:nvSpPr>
          <p:cNvPr id="95" name="TextBox 94"/>
          <p:cNvSpPr txBox="1"/>
          <p:nvPr/>
        </p:nvSpPr>
        <p:spPr>
          <a:xfrm>
            <a:off x="1582865" y="4341572"/>
            <a:ext cx="1252670" cy="523220"/>
          </a:xfrm>
          <a:prstGeom prst="rect">
            <a:avLst/>
          </a:prstGeom>
          <a:noFill/>
        </p:spPr>
        <p:txBody>
          <a:bodyPr wrap="square" rtlCol="0">
            <a:spAutoFit/>
          </a:bodyPr>
          <a:lstStyle/>
          <a:p>
            <a:pPr algn="ctr"/>
            <a:r>
              <a:rPr lang="en-GB" sz="2800" b="1" dirty="0">
                <a:solidFill>
                  <a:srgbClr val="DAA520"/>
                </a:solidFill>
              </a:rPr>
              <a:t>hat</a:t>
            </a:r>
          </a:p>
        </p:txBody>
      </p:sp>
      <p:sp>
        <p:nvSpPr>
          <p:cNvPr id="96" name="TextBox 95"/>
          <p:cNvSpPr txBox="1"/>
          <p:nvPr/>
        </p:nvSpPr>
        <p:spPr>
          <a:xfrm>
            <a:off x="2415507" y="4757071"/>
            <a:ext cx="1423392" cy="523220"/>
          </a:xfrm>
          <a:prstGeom prst="rect">
            <a:avLst/>
          </a:prstGeom>
          <a:noFill/>
        </p:spPr>
        <p:txBody>
          <a:bodyPr wrap="square" rtlCol="0">
            <a:spAutoFit/>
          </a:bodyPr>
          <a:lstStyle/>
          <a:p>
            <a:pPr algn="ctr"/>
            <a:r>
              <a:rPr lang="en-GB" sz="2800" b="1" dirty="0" err="1">
                <a:solidFill>
                  <a:srgbClr val="DAA520"/>
                </a:solidFill>
              </a:rPr>
              <a:t>haben</a:t>
            </a:r>
            <a:endParaRPr lang="en-GB" sz="2800" b="1" dirty="0">
              <a:solidFill>
                <a:srgbClr val="DAA520"/>
              </a:solidFill>
            </a:endParaRPr>
          </a:p>
        </p:txBody>
      </p:sp>
      <p:sp>
        <p:nvSpPr>
          <p:cNvPr id="97" name="TextBox 96"/>
          <p:cNvSpPr txBox="1"/>
          <p:nvPr/>
        </p:nvSpPr>
        <p:spPr>
          <a:xfrm>
            <a:off x="1042886" y="5172570"/>
            <a:ext cx="1423392" cy="523220"/>
          </a:xfrm>
          <a:prstGeom prst="rect">
            <a:avLst/>
          </a:prstGeom>
          <a:noFill/>
        </p:spPr>
        <p:txBody>
          <a:bodyPr wrap="square" rtlCol="0">
            <a:spAutoFit/>
          </a:bodyPr>
          <a:lstStyle/>
          <a:p>
            <a:pPr algn="ctr"/>
            <a:r>
              <a:rPr lang="en-GB" sz="2800" b="1" dirty="0" err="1">
                <a:solidFill>
                  <a:srgbClr val="DAA520"/>
                </a:solidFill>
              </a:rPr>
              <a:t>haben</a:t>
            </a:r>
            <a:endParaRPr lang="en-GB" sz="2800" b="1" dirty="0">
              <a:solidFill>
                <a:srgbClr val="DAA520"/>
              </a:solidFill>
            </a:endParaRPr>
          </a:p>
        </p:txBody>
      </p:sp>
      <p:sp>
        <p:nvSpPr>
          <p:cNvPr id="98" name="TextBox 97"/>
          <p:cNvSpPr txBox="1"/>
          <p:nvPr/>
        </p:nvSpPr>
        <p:spPr>
          <a:xfrm>
            <a:off x="1042886" y="5584884"/>
            <a:ext cx="964818" cy="523220"/>
          </a:xfrm>
          <a:prstGeom prst="rect">
            <a:avLst/>
          </a:prstGeom>
          <a:noFill/>
        </p:spPr>
        <p:txBody>
          <a:bodyPr wrap="square" rtlCol="0">
            <a:spAutoFit/>
          </a:bodyPr>
          <a:lstStyle/>
          <a:p>
            <a:pPr algn="ctr"/>
            <a:r>
              <a:rPr lang="en-GB" sz="2800" b="1" dirty="0">
                <a:solidFill>
                  <a:srgbClr val="DAA520"/>
                </a:solidFill>
              </a:rPr>
              <a:t>bin</a:t>
            </a:r>
          </a:p>
        </p:txBody>
      </p:sp>
      <p:sp>
        <p:nvSpPr>
          <p:cNvPr id="99" name="TextBox 98"/>
          <p:cNvSpPr txBox="1"/>
          <p:nvPr/>
        </p:nvSpPr>
        <p:spPr>
          <a:xfrm>
            <a:off x="416551" y="3902744"/>
            <a:ext cx="1252670" cy="523220"/>
          </a:xfrm>
          <a:prstGeom prst="rect">
            <a:avLst/>
          </a:prstGeom>
          <a:noFill/>
        </p:spPr>
        <p:txBody>
          <a:bodyPr wrap="square" rtlCol="0">
            <a:spAutoFit/>
          </a:bodyPr>
          <a:lstStyle/>
          <a:p>
            <a:pPr algn="ctr"/>
            <a:r>
              <a:rPr lang="en-GB" sz="2800" b="1" dirty="0">
                <a:solidFill>
                  <a:srgbClr val="DAA520"/>
                </a:solidFill>
              </a:rPr>
              <a:t>Hast</a:t>
            </a:r>
          </a:p>
        </p:txBody>
      </p:sp>
    </p:spTree>
    <p:extLst>
      <p:ext uri="{BB962C8B-B14F-4D97-AF65-F5344CB8AC3E}">
        <p14:creationId xmlns:p14="http://schemas.microsoft.com/office/powerpoint/2010/main" val="27108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74"/>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8"/>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18"/>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9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4"/>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9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28"/>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9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34"/>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1" grpId="0"/>
      <p:bldP spid="92" grpId="0"/>
      <p:bldP spid="93" grpId="0"/>
      <p:bldP spid="94" grpId="0"/>
      <p:bldP spid="95" grpId="0"/>
      <p:bldP spid="96" grpId="0"/>
      <p:bldP spid="97" grpId="0"/>
      <p:bldP spid="98" grpId="0"/>
      <p:bldP spid="9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Mias</a:t>
            </a:r>
            <a:r>
              <a:rPr lang="en-GB" sz="3200" b="1" dirty="0">
                <a:solidFill>
                  <a:schemeClr val="bg1"/>
                </a:solidFill>
              </a:rPr>
              <a:t> </a:t>
            </a:r>
            <a:r>
              <a:rPr lang="en-GB" sz="3200" b="1" dirty="0" err="1">
                <a:solidFill>
                  <a:schemeClr val="bg1"/>
                </a:solidFill>
              </a:rPr>
              <a:t>Buch</a:t>
            </a:r>
            <a:endParaRPr lang="en-GB" sz="3200" b="1" dirty="0">
              <a:solidFill>
                <a:schemeClr val="bg1"/>
              </a:solidFill>
            </a:endParaRP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8889357" y="247046"/>
            <a:ext cx="3067970" cy="4029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lesen</a:t>
            </a:r>
            <a:r>
              <a:rPr lang="en-GB" b="1" dirty="0">
                <a:solidFill>
                  <a:prstClr val="white"/>
                </a:solidFill>
              </a:rPr>
              <a:t> / </a:t>
            </a:r>
            <a:r>
              <a:rPr lang="en-GB" b="1" dirty="0" err="1">
                <a:solidFill>
                  <a:prstClr val="white"/>
                </a:solidFill>
              </a:rPr>
              <a:t>schreiben</a:t>
            </a:r>
            <a:endParaRPr lang="en-GB" b="1" dirty="0">
              <a:solidFill>
                <a:prstClr val="white"/>
              </a:solidFill>
            </a:endParaRPr>
          </a:p>
        </p:txBody>
      </p:sp>
      <p:sp>
        <p:nvSpPr>
          <p:cNvPr id="2" name="TextBox 1">
            <a:extLst>
              <a:ext uri="{FF2B5EF4-FFF2-40B4-BE49-F238E27FC236}">
                <a16:creationId xmlns="" xmlns:a16="http://schemas.microsoft.com/office/drawing/2014/main" id="{7F97D36C-56F7-4C6D-AEC1-B539720DAB41}"/>
              </a:ext>
            </a:extLst>
          </p:cNvPr>
          <p:cNvSpPr txBox="1"/>
          <p:nvPr/>
        </p:nvSpPr>
        <p:spPr>
          <a:xfrm>
            <a:off x="117336" y="1347393"/>
            <a:ext cx="11777614" cy="707886"/>
          </a:xfrm>
          <a:prstGeom prst="rect">
            <a:avLst/>
          </a:prstGeom>
          <a:noFill/>
        </p:spPr>
        <p:txBody>
          <a:bodyPr wrap="square" rtlCol="0">
            <a:spAutoFit/>
          </a:bodyPr>
          <a:lstStyle/>
          <a:p>
            <a:pPr>
              <a:defRPr/>
            </a:pPr>
            <a:r>
              <a:rPr lang="en-GB" sz="2000" dirty="0">
                <a:solidFill>
                  <a:srgbClr val="4472C4">
                    <a:lumMod val="50000"/>
                  </a:srgbClr>
                </a:solidFill>
              </a:rPr>
              <a:t>Mia </a:t>
            </a:r>
            <a:r>
              <a:rPr lang="en-GB" sz="2000" dirty="0" err="1">
                <a:solidFill>
                  <a:srgbClr val="4472C4">
                    <a:lumMod val="50000"/>
                  </a:srgbClr>
                </a:solidFill>
              </a:rPr>
              <a:t>schreibt</a:t>
            </a:r>
            <a:r>
              <a:rPr lang="en-GB" sz="2000" dirty="0">
                <a:solidFill>
                  <a:srgbClr val="4472C4">
                    <a:lumMod val="50000"/>
                  </a:srgbClr>
                </a:solidFill>
              </a:rPr>
              <a:t> </a:t>
            </a:r>
            <a:r>
              <a:rPr lang="en-GB" sz="2000" dirty="0" err="1">
                <a:solidFill>
                  <a:srgbClr val="4472C4">
                    <a:lumMod val="50000"/>
                  </a:srgbClr>
                </a:solidFill>
              </a:rPr>
              <a:t>ein</a:t>
            </a:r>
            <a:r>
              <a:rPr lang="en-GB" sz="2000" dirty="0">
                <a:solidFill>
                  <a:srgbClr val="4472C4">
                    <a:lumMod val="50000"/>
                  </a:srgbClr>
                </a:solidFill>
              </a:rPr>
              <a:t> </a:t>
            </a:r>
            <a:r>
              <a:rPr lang="en-GB" sz="2000" dirty="0" err="1">
                <a:solidFill>
                  <a:srgbClr val="4472C4">
                    <a:lumMod val="50000"/>
                  </a:srgbClr>
                </a:solidFill>
              </a:rPr>
              <a:t>Buch</a:t>
            </a:r>
            <a:r>
              <a:rPr lang="en-GB" sz="2000" dirty="0">
                <a:solidFill>
                  <a:srgbClr val="4472C4">
                    <a:lumMod val="50000"/>
                  </a:srgbClr>
                </a:solidFill>
              </a:rPr>
              <a:t> </a:t>
            </a:r>
            <a:r>
              <a:rPr lang="en-GB" sz="2000" dirty="0" err="1">
                <a:solidFill>
                  <a:srgbClr val="4472C4">
                    <a:lumMod val="50000"/>
                  </a:srgbClr>
                </a:solidFill>
              </a:rPr>
              <a:t>für</a:t>
            </a:r>
            <a:r>
              <a:rPr lang="en-GB" sz="2000" dirty="0">
                <a:solidFill>
                  <a:srgbClr val="4472C4">
                    <a:lumMod val="50000"/>
                  </a:srgbClr>
                </a:solidFill>
              </a:rPr>
              <a:t> </a:t>
            </a:r>
            <a:r>
              <a:rPr lang="en-GB" sz="2000" dirty="0" err="1">
                <a:solidFill>
                  <a:srgbClr val="4472C4">
                    <a:lumMod val="50000"/>
                  </a:srgbClr>
                </a:solidFill>
              </a:rPr>
              <a:t>ihre</a:t>
            </a:r>
            <a:r>
              <a:rPr lang="en-GB" sz="2000" dirty="0">
                <a:solidFill>
                  <a:srgbClr val="4472C4">
                    <a:lumMod val="50000"/>
                  </a:srgbClr>
                </a:solidFill>
              </a:rPr>
              <a:t> </a:t>
            </a:r>
            <a:r>
              <a:rPr lang="en-GB" sz="2000" dirty="0" err="1">
                <a:solidFill>
                  <a:srgbClr val="4472C4">
                    <a:lumMod val="50000"/>
                  </a:srgbClr>
                </a:solidFill>
              </a:rPr>
              <a:t>Cousine</a:t>
            </a:r>
            <a:r>
              <a:rPr lang="en-GB" sz="2000" dirty="0">
                <a:solidFill>
                  <a:srgbClr val="4472C4">
                    <a:lumMod val="50000"/>
                  </a:srgbClr>
                </a:solidFill>
              </a:rPr>
              <a:t>, Jana. Sie </a:t>
            </a:r>
            <a:r>
              <a:rPr lang="en-GB" sz="2000" dirty="0" err="1">
                <a:solidFill>
                  <a:srgbClr val="4472C4">
                    <a:lumMod val="50000"/>
                  </a:srgbClr>
                </a:solidFill>
              </a:rPr>
              <a:t>liest</a:t>
            </a:r>
            <a:r>
              <a:rPr lang="en-GB" sz="2000" dirty="0">
                <a:solidFill>
                  <a:srgbClr val="4472C4">
                    <a:lumMod val="50000"/>
                  </a:srgbClr>
                </a:solidFill>
              </a:rPr>
              <a:t> das </a:t>
            </a:r>
            <a:r>
              <a:rPr lang="en-GB" sz="2000" dirty="0" err="1">
                <a:solidFill>
                  <a:srgbClr val="4472C4">
                    <a:lumMod val="50000"/>
                  </a:srgbClr>
                </a:solidFill>
              </a:rPr>
              <a:t>Buch</a:t>
            </a:r>
            <a:r>
              <a:rPr lang="en-GB" sz="2000" dirty="0">
                <a:solidFill>
                  <a:srgbClr val="4472C4">
                    <a:lumMod val="50000"/>
                  </a:srgbClr>
                </a:solidFill>
              </a:rPr>
              <a:t> </a:t>
            </a:r>
            <a:r>
              <a:rPr lang="en-GB" sz="2000" dirty="0" err="1" smtClean="0">
                <a:solidFill>
                  <a:srgbClr val="4472C4">
                    <a:lumMod val="50000"/>
                  </a:srgbClr>
                </a:solidFill>
              </a:rPr>
              <a:t>vor</a:t>
            </a:r>
            <a:r>
              <a:rPr lang="en-GB" sz="2000" dirty="0" smtClean="0">
                <a:solidFill>
                  <a:srgbClr val="4472C4">
                    <a:lumMod val="50000"/>
                  </a:srgbClr>
                </a:solidFill>
              </a:rPr>
              <a:t>*.  </a:t>
            </a:r>
            <a:r>
              <a:rPr lang="en-GB" sz="2000" dirty="0">
                <a:solidFill>
                  <a:srgbClr val="4472C4">
                    <a:lumMod val="50000"/>
                  </a:srgbClr>
                </a:solidFill>
              </a:rPr>
              <a:t>Alastair </a:t>
            </a:r>
            <a:r>
              <a:rPr lang="en-GB" sz="2000" dirty="0" err="1">
                <a:solidFill>
                  <a:srgbClr val="4472C4">
                    <a:lumMod val="50000"/>
                  </a:srgbClr>
                </a:solidFill>
              </a:rPr>
              <a:t>ist</a:t>
            </a:r>
            <a:r>
              <a:rPr lang="en-GB" sz="2000" dirty="0">
                <a:solidFill>
                  <a:srgbClr val="4472C4">
                    <a:lumMod val="50000"/>
                  </a:srgbClr>
                </a:solidFill>
              </a:rPr>
              <a:t> </a:t>
            </a:r>
            <a:r>
              <a:rPr lang="en-GB" sz="2000" dirty="0" err="1">
                <a:solidFill>
                  <a:srgbClr val="4472C4">
                    <a:lumMod val="50000"/>
                  </a:srgbClr>
                </a:solidFill>
              </a:rPr>
              <a:t>im</a:t>
            </a:r>
            <a:r>
              <a:rPr lang="en-GB" sz="2000" dirty="0">
                <a:solidFill>
                  <a:srgbClr val="4472C4">
                    <a:lumMod val="50000"/>
                  </a:srgbClr>
                </a:solidFill>
              </a:rPr>
              <a:t> </a:t>
            </a:r>
            <a:r>
              <a:rPr lang="en-GB" sz="2000" dirty="0" err="1">
                <a:solidFill>
                  <a:srgbClr val="4472C4">
                    <a:lumMod val="50000"/>
                  </a:srgbClr>
                </a:solidFill>
              </a:rPr>
              <a:t>Schlafzimmer</a:t>
            </a:r>
            <a:r>
              <a:rPr lang="en-GB" sz="2000" dirty="0">
                <a:solidFill>
                  <a:srgbClr val="4472C4">
                    <a:lumMod val="50000"/>
                  </a:srgbClr>
                </a:solidFill>
              </a:rPr>
              <a:t> und </a:t>
            </a:r>
            <a:r>
              <a:rPr lang="en-GB" sz="2000" dirty="0" err="1">
                <a:solidFill>
                  <a:srgbClr val="4472C4">
                    <a:lumMod val="50000"/>
                  </a:srgbClr>
                </a:solidFill>
              </a:rPr>
              <a:t>kann</a:t>
            </a:r>
            <a:r>
              <a:rPr lang="en-GB" sz="2000" dirty="0">
                <a:solidFill>
                  <a:srgbClr val="4472C4">
                    <a:lumMod val="50000"/>
                  </a:srgbClr>
                </a:solidFill>
              </a:rPr>
              <a:t> </a:t>
            </a:r>
            <a:r>
              <a:rPr lang="en-GB" sz="2000" dirty="0" err="1">
                <a:solidFill>
                  <a:srgbClr val="4472C4">
                    <a:lumMod val="50000"/>
                  </a:srgbClr>
                </a:solidFill>
              </a:rPr>
              <a:t>nicht</a:t>
            </a:r>
            <a:r>
              <a:rPr lang="en-GB" sz="2000" dirty="0">
                <a:solidFill>
                  <a:srgbClr val="4472C4">
                    <a:lumMod val="50000"/>
                  </a:srgbClr>
                </a:solidFill>
              </a:rPr>
              <a:t> </a:t>
            </a:r>
            <a:r>
              <a:rPr lang="en-GB" sz="2000" dirty="0" err="1">
                <a:solidFill>
                  <a:srgbClr val="4472C4">
                    <a:lumMod val="50000"/>
                  </a:srgbClr>
                </a:solidFill>
              </a:rPr>
              <a:t>richtig</a:t>
            </a:r>
            <a:r>
              <a:rPr lang="en-GB" sz="2000" dirty="0">
                <a:solidFill>
                  <a:srgbClr val="4472C4">
                    <a:lumMod val="50000"/>
                  </a:srgbClr>
                </a:solidFill>
              </a:rPr>
              <a:t> </a:t>
            </a:r>
            <a:r>
              <a:rPr lang="en-GB" sz="2000" dirty="0" err="1">
                <a:solidFill>
                  <a:srgbClr val="4472C4">
                    <a:lumMod val="50000"/>
                  </a:srgbClr>
                </a:solidFill>
              </a:rPr>
              <a:t>hören</a:t>
            </a:r>
            <a:r>
              <a:rPr lang="en-GB" sz="2000" dirty="0">
                <a:solidFill>
                  <a:srgbClr val="4472C4">
                    <a:lumMod val="50000"/>
                  </a:srgbClr>
                </a:solidFill>
              </a:rPr>
              <a:t>. </a:t>
            </a:r>
            <a:r>
              <a:rPr lang="en-GB" sz="2000" dirty="0" err="1">
                <a:solidFill>
                  <a:srgbClr val="4472C4">
                    <a:lumMod val="50000"/>
                  </a:srgbClr>
                </a:solidFill>
              </a:rPr>
              <a:t>Kannst</a:t>
            </a:r>
            <a:r>
              <a:rPr lang="en-GB" sz="2000" dirty="0">
                <a:solidFill>
                  <a:srgbClr val="4472C4">
                    <a:lumMod val="50000"/>
                  </a:srgbClr>
                </a:solidFill>
              </a:rPr>
              <a:t> du </a:t>
            </a:r>
            <a:r>
              <a:rPr lang="en-GB" sz="2000" dirty="0" err="1">
                <a:solidFill>
                  <a:srgbClr val="4472C4">
                    <a:lumMod val="50000"/>
                  </a:srgbClr>
                </a:solidFill>
              </a:rPr>
              <a:t>helfen</a:t>
            </a:r>
            <a:r>
              <a:rPr lang="en-GB" sz="2000" dirty="0">
                <a:solidFill>
                  <a:srgbClr val="4472C4">
                    <a:lumMod val="50000"/>
                  </a:srgbClr>
                </a:solidFill>
              </a:rPr>
              <a:t>? </a:t>
            </a:r>
            <a:r>
              <a:rPr lang="en-GB" sz="2000" dirty="0" err="1">
                <a:solidFill>
                  <a:srgbClr val="4472C4">
                    <a:lumMod val="50000"/>
                  </a:srgbClr>
                </a:solidFill>
              </a:rPr>
              <a:t>Schreib</a:t>
            </a:r>
            <a:r>
              <a:rPr lang="en-GB" sz="2000" dirty="0">
                <a:solidFill>
                  <a:srgbClr val="4472C4">
                    <a:lumMod val="50000"/>
                  </a:srgbClr>
                </a:solidFill>
              </a:rPr>
              <a:t> die </a:t>
            </a:r>
            <a:r>
              <a:rPr lang="en-GB" sz="2000" dirty="0" err="1">
                <a:solidFill>
                  <a:srgbClr val="4472C4">
                    <a:lumMod val="50000"/>
                  </a:srgbClr>
                </a:solidFill>
              </a:rPr>
              <a:t>Verbformen</a:t>
            </a:r>
            <a:r>
              <a:rPr lang="en-GB" sz="2000" dirty="0">
                <a:solidFill>
                  <a:srgbClr val="4472C4">
                    <a:lumMod val="50000"/>
                  </a:srgbClr>
                </a:solidFill>
              </a:rPr>
              <a: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995" y="2752677"/>
            <a:ext cx="7086600" cy="333501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
        <p:nvSpPr>
          <p:cNvPr id="9" name="TextBox 8"/>
          <p:cNvSpPr txBox="1"/>
          <p:nvPr/>
        </p:nvSpPr>
        <p:spPr>
          <a:xfrm>
            <a:off x="5317770" y="6419325"/>
            <a:ext cx="4598126" cy="404949"/>
          </a:xfrm>
          <a:prstGeom prst="rect">
            <a:avLst/>
          </a:prstGeom>
          <a:noFill/>
        </p:spPr>
        <p:txBody>
          <a:bodyPr wrap="square" rtlCol="0">
            <a:spAutoFit/>
          </a:bodyPr>
          <a:lstStyle/>
          <a:p>
            <a:r>
              <a:rPr lang="en-GB" sz="2000" dirty="0" smtClean="0">
                <a:solidFill>
                  <a:prstClr val="white"/>
                </a:solidFill>
              </a:rPr>
              <a:t>*</a:t>
            </a:r>
            <a:r>
              <a:rPr lang="en-GB" sz="2000" dirty="0" err="1" smtClean="0">
                <a:solidFill>
                  <a:prstClr val="white"/>
                </a:solidFill>
              </a:rPr>
              <a:t>sie</a:t>
            </a:r>
            <a:r>
              <a:rPr lang="en-GB" sz="2000" dirty="0" smtClean="0">
                <a:solidFill>
                  <a:prstClr val="white"/>
                </a:solidFill>
              </a:rPr>
              <a:t> </a:t>
            </a:r>
            <a:r>
              <a:rPr lang="en-GB" sz="2000" dirty="0" err="1" smtClean="0">
                <a:solidFill>
                  <a:prstClr val="white"/>
                </a:solidFill>
              </a:rPr>
              <a:t>liest</a:t>
            </a:r>
            <a:r>
              <a:rPr lang="en-GB" sz="2000" dirty="0" smtClean="0">
                <a:solidFill>
                  <a:prstClr val="white"/>
                </a:solidFill>
              </a:rPr>
              <a:t> …</a:t>
            </a:r>
            <a:r>
              <a:rPr lang="en-GB" sz="2000" dirty="0" err="1" smtClean="0">
                <a:solidFill>
                  <a:prstClr val="white"/>
                </a:solidFill>
              </a:rPr>
              <a:t>vor</a:t>
            </a:r>
            <a:r>
              <a:rPr lang="en-GB" sz="2000" dirty="0" smtClean="0">
                <a:solidFill>
                  <a:prstClr val="white"/>
                </a:solidFill>
              </a:rPr>
              <a:t> = she reads…aloud</a:t>
            </a:r>
            <a:endParaRPr lang="en-GB" sz="2000" dirty="0">
              <a:solidFill>
                <a:prstClr val="white"/>
              </a:solidFill>
            </a:endParaRPr>
          </a:p>
        </p:txBody>
      </p:sp>
    </p:spTree>
    <p:extLst>
      <p:ext uri="{BB962C8B-B14F-4D97-AF65-F5344CB8AC3E}">
        <p14:creationId xmlns:p14="http://schemas.microsoft.com/office/powerpoint/2010/main" val="2478414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[1/8]</a:t>
            </a: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8889357" y="247046"/>
            <a:ext cx="3067970" cy="4029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lesen</a:t>
            </a:r>
            <a:r>
              <a:rPr lang="en-GB" b="1" dirty="0">
                <a:solidFill>
                  <a:prstClr val="white"/>
                </a:solidFill>
              </a:rPr>
              <a:t> / </a:t>
            </a:r>
            <a:r>
              <a:rPr lang="en-GB" b="1" dirty="0" err="1">
                <a:solidFill>
                  <a:prstClr val="white"/>
                </a:solidFill>
              </a:rPr>
              <a:t>schreiben</a:t>
            </a:r>
            <a:endParaRPr lang="en-GB" b="1" dirty="0">
              <a:solidFill>
                <a:prstClr val="white"/>
              </a:solidFill>
            </a:endParaRPr>
          </a:p>
        </p:txBody>
      </p:sp>
      <p:sp>
        <p:nvSpPr>
          <p:cNvPr id="2" name="TextBox 1">
            <a:extLst>
              <a:ext uri="{FF2B5EF4-FFF2-40B4-BE49-F238E27FC236}">
                <a16:creationId xmlns="" xmlns:a16="http://schemas.microsoft.com/office/drawing/2014/main" id="{7F97D36C-56F7-4C6D-AEC1-B539720DAB41}"/>
              </a:ext>
            </a:extLst>
          </p:cNvPr>
          <p:cNvSpPr txBox="1"/>
          <p:nvPr/>
        </p:nvSpPr>
        <p:spPr>
          <a:xfrm>
            <a:off x="918393" y="1176255"/>
            <a:ext cx="11777614" cy="1200329"/>
          </a:xfrm>
          <a:prstGeom prst="rect">
            <a:avLst/>
          </a:prstGeom>
          <a:noFill/>
        </p:spPr>
        <p:txBody>
          <a:bodyPr wrap="square" rtlCol="0">
            <a:spAutoFit/>
          </a:bodyPr>
          <a:lstStyle/>
          <a:p>
            <a:pPr>
              <a:defRPr/>
            </a:pPr>
            <a:r>
              <a:rPr lang="en-GB" sz="2400" dirty="0" err="1">
                <a:solidFill>
                  <a:srgbClr val="4472C4">
                    <a:lumMod val="50000"/>
                  </a:srgbClr>
                </a:solidFill>
              </a:rPr>
              <a:t>Fisch</a:t>
            </a:r>
            <a:r>
              <a:rPr lang="en-GB" sz="2400" dirty="0">
                <a:solidFill>
                  <a:srgbClr val="4472C4">
                    <a:lumMod val="50000"/>
                  </a:srgbClr>
                </a:solidFill>
              </a:rPr>
              <a:t> und </a:t>
            </a:r>
            <a:r>
              <a:rPr lang="en-GB" sz="2400" dirty="0" err="1">
                <a:solidFill>
                  <a:srgbClr val="4472C4">
                    <a:lumMod val="50000"/>
                  </a:srgbClr>
                </a:solidFill>
              </a:rPr>
              <a:t>Katze</a:t>
            </a:r>
            <a:r>
              <a:rPr lang="en-GB" sz="2400" dirty="0">
                <a:solidFill>
                  <a:srgbClr val="4472C4">
                    <a:lumMod val="50000"/>
                  </a:srgbClr>
                </a:solidFill>
              </a:rPr>
              <a:t> ________ </a:t>
            </a:r>
            <a:r>
              <a:rPr lang="en-GB" sz="2400" dirty="0" err="1">
                <a:solidFill>
                  <a:srgbClr val="4472C4">
                    <a:lumMod val="50000"/>
                  </a:srgbClr>
                </a:solidFill>
              </a:rPr>
              <a:t>beste</a:t>
            </a:r>
            <a:r>
              <a:rPr lang="en-GB" sz="2400" dirty="0">
                <a:solidFill>
                  <a:srgbClr val="4472C4">
                    <a:lumMod val="50000"/>
                  </a:srgbClr>
                </a:solidFill>
              </a:rPr>
              <a:t> </a:t>
            </a:r>
            <a:r>
              <a:rPr lang="en-GB" sz="2400" dirty="0" err="1">
                <a:solidFill>
                  <a:srgbClr val="4472C4">
                    <a:lumMod val="50000"/>
                  </a:srgbClr>
                </a:solidFill>
              </a:rPr>
              <a:t>Freunde</a:t>
            </a:r>
            <a:r>
              <a:rPr lang="en-GB" sz="2400" dirty="0">
                <a:solidFill>
                  <a:srgbClr val="4472C4">
                    <a:lumMod val="50000"/>
                  </a:srgbClr>
                </a:solidFill>
              </a:rPr>
              <a:t>.  </a:t>
            </a:r>
            <a:br>
              <a:rPr lang="en-GB" sz="2400" dirty="0">
                <a:solidFill>
                  <a:srgbClr val="4472C4">
                    <a:lumMod val="50000"/>
                  </a:srgbClr>
                </a:solidFill>
              </a:rPr>
            </a:br>
            <a:r>
              <a:rPr lang="en-GB" sz="2400" dirty="0">
                <a:solidFill>
                  <a:srgbClr val="4472C4">
                    <a:lumMod val="50000"/>
                  </a:srgbClr>
                </a:solidFill>
              </a:rPr>
              <a:t>Das ________ </a:t>
            </a:r>
            <a:r>
              <a:rPr lang="en-GB" sz="2400" dirty="0" err="1" smtClean="0">
                <a:solidFill>
                  <a:srgbClr val="4472C4">
                    <a:lumMod val="50000"/>
                  </a:srgbClr>
                </a:solidFill>
              </a:rPr>
              <a:t>aber</a:t>
            </a:r>
            <a:r>
              <a:rPr lang="en-GB" sz="2400" dirty="0" smtClean="0">
                <a:solidFill>
                  <a:srgbClr val="4472C4">
                    <a:lumMod val="50000"/>
                  </a:srgbClr>
                </a:solidFill>
              </a:rPr>
              <a:t> </a:t>
            </a:r>
            <a:r>
              <a:rPr lang="en-GB" sz="2400" dirty="0" err="1" smtClean="0">
                <a:solidFill>
                  <a:srgbClr val="4472C4">
                    <a:lumMod val="50000"/>
                  </a:srgbClr>
                </a:solidFill>
              </a:rPr>
              <a:t>komisch</a:t>
            </a:r>
            <a:r>
              <a:rPr lang="en-GB" sz="2400" dirty="0">
                <a:solidFill>
                  <a:srgbClr val="4472C4">
                    <a:lumMod val="50000"/>
                  </a:srgbClr>
                </a:solidFill>
              </a:rPr>
              <a:t>*.  </a:t>
            </a:r>
            <a:br>
              <a:rPr lang="en-GB" sz="2400" dirty="0">
                <a:solidFill>
                  <a:srgbClr val="4472C4">
                    <a:lumMod val="50000"/>
                  </a:srgbClr>
                </a:solidFill>
              </a:rPr>
            </a:br>
            <a:r>
              <a:rPr lang="en-GB" sz="2400" dirty="0">
                <a:solidFill>
                  <a:srgbClr val="4472C4">
                    <a:lumMod val="50000"/>
                  </a:srgbClr>
                </a:solidFill>
              </a:rPr>
              <a:t>Sie ___________ </a:t>
            </a:r>
            <a:r>
              <a:rPr lang="en-GB" sz="2400" dirty="0" err="1">
                <a:solidFill>
                  <a:srgbClr val="4472C4">
                    <a:lumMod val="50000"/>
                  </a:srgbClr>
                </a:solidFill>
              </a:rPr>
              <a:t>nicht</a:t>
            </a:r>
            <a:r>
              <a:rPr lang="en-GB" sz="2400" dirty="0">
                <a:solidFill>
                  <a:srgbClr val="4472C4">
                    <a:lumMod val="50000"/>
                  </a:srgbClr>
                </a:solidFill>
              </a:rPr>
              <a:t> </a:t>
            </a:r>
            <a:r>
              <a:rPr lang="en-GB" sz="2400" dirty="0" err="1">
                <a:solidFill>
                  <a:srgbClr val="4472C4">
                    <a:lumMod val="50000"/>
                  </a:srgbClr>
                </a:solidFill>
              </a:rPr>
              <a:t>viel</a:t>
            </a:r>
            <a:r>
              <a:rPr lang="en-GB" sz="2400" dirty="0">
                <a:solidFill>
                  <a:srgbClr val="4472C4">
                    <a:lumMod val="50000"/>
                  </a:srgbClr>
                </a:solidFill>
              </a:rPr>
              <a:t> </a:t>
            </a:r>
            <a:r>
              <a:rPr lang="en-GB" sz="2400" dirty="0" err="1">
                <a:solidFill>
                  <a:srgbClr val="4472C4">
                    <a:lumMod val="50000"/>
                  </a:srgbClr>
                </a:solidFill>
              </a:rPr>
              <a:t>gemeinsam</a:t>
            </a:r>
            <a:r>
              <a:rPr lang="en-GB" sz="2400" dirty="0">
                <a:solidFill>
                  <a:srgbClr val="4472C4">
                    <a:lumMod val="50000"/>
                  </a:srgbClr>
                </a:solidFill>
              </a:rPr>
              <a: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671" y="2136491"/>
            <a:ext cx="8319362" cy="3915158"/>
          </a:xfrm>
          <a:prstGeom prst="rect">
            <a:avLst/>
          </a:prstGeom>
        </p:spPr>
      </p:pic>
      <p:sp>
        <p:nvSpPr>
          <p:cNvPr id="8" name="Action Button: Custom 7">
            <a:hlinkClick r:id="" action="ppaction://noaction" highlightClick="1">
              <a:snd r:embed="rId5" name="1. Beeps - Fisch - gemeinsam.wav"/>
            </a:hlinkClick>
          </p:cNvPr>
          <p:cNvSpPr/>
          <p:nvPr/>
        </p:nvSpPr>
        <p:spPr>
          <a:xfrm>
            <a:off x="110168" y="1377461"/>
            <a:ext cx="691690" cy="66118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1</a:t>
            </a:r>
          </a:p>
        </p:txBody>
      </p:sp>
      <p:sp>
        <p:nvSpPr>
          <p:cNvPr id="9" name="TextBox 8"/>
          <p:cNvSpPr txBox="1"/>
          <p:nvPr/>
        </p:nvSpPr>
        <p:spPr>
          <a:xfrm>
            <a:off x="110168" y="5851594"/>
            <a:ext cx="3302643" cy="400110"/>
          </a:xfrm>
          <a:prstGeom prst="rect">
            <a:avLst/>
          </a:prstGeom>
          <a:noFill/>
          <a:ln>
            <a:solidFill>
              <a:srgbClr val="DAA520"/>
            </a:solidFill>
          </a:ln>
        </p:spPr>
        <p:txBody>
          <a:bodyPr wrap="square" rtlCol="0">
            <a:spAutoFit/>
          </a:bodyPr>
          <a:lstStyle/>
          <a:p>
            <a:r>
              <a:rPr lang="en-GB" sz="2000" dirty="0" err="1">
                <a:solidFill>
                  <a:srgbClr val="4472C4">
                    <a:lumMod val="50000"/>
                  </a:srgbClr>
                </a:solidFill>
              </a:rPr>
              <a:t>komisch</a:t>
            </a:r>
            <a:r>
              <a:rPr lang="en-GB" sz="2000" dirty="0">
                <a:solidFill>
                  <a:srgbClr val="4472C4">
                    <a:lumMod val="50000"/>
                  </a:srgbClr>
                </a:solidFill>
              </a:rPr>
              <a:t> = funny, strange</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Tree>
    <p:extLst>
      <p:ext uri="{BB962C8B-B14F-4D97-AF65-F5344CB8AC3E}">
        <p14:creationId xmlns:p14="http://schemas.microsoft.com/office/powerpoint/2010/main" val="1016014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[2/8]</a:t>
            </a: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8889357" y="247046"/>
            <a:ext cx="3067970" cy="4029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lesen</a:t>
            </a:r>
            <a:r>
              <a:rPr lang="en-GB" b="1" dirty="0">
                <a:solidFill>
                  <a:prstClr val="white"/>
                </a:solidFill>
              </a:rPr>
              <a:t> / </a:t>
            </a:r>
            <a:r>
              <a:rPr lang="en-GB" b="1" dirty="0" err="1">
                <a:solidFill>
                  <a:prstClr val="white"/>
                </a:solidFill>
              </a:rPr>
              <a:t>schreiben</a:t>
            </a:r>
            <a:endParaRPr lang="en-GB" b="1" dirty="0">
              <a:solidFill>
                <a:prstClr val="white"/>
              </a:solidFill>
            </a:endParaRPr>
          </a:p>
        </p:txBody>
      </p:sp>
      <p:sp>
        <p:nvSpPr>
          <p:cNvPr id="2" name="TextBox 1">
            <a:extLst>
              <a:ext uri="{FF2B5EF4-FFF2-40B4-BE49-F238E27FC236}">
                <a16:creationId xmlns="" xmlns:a16="http://schemas.microsoft.com/office/drawing/2014/main" id="{7F97D36C-56F7-4C6D-AEC1-B539720DAB41}"/>
              </a:ext>
            </a:extLst>
          </p:cNvPr>
          <p:cNvSpPr txBox="1"/>
          <p:nvPr/>
        </p:nvSpPr>
        <p:spPr>
          <a:xfrm>
            <a:off x="918393" y="1343817"/>
            <a:ext cx="11165755" cy="461665"/>
          </a:xfrm>
          <a:prstGeom prst="rect">
            <a:avLst/>
          </a:prstGeom>
          <a:noFill/>
        </p:spPr>
        <p:txBody>
          <a:bodyPr wrap="square" rtlCol="0">
            <a:spAutoFit/>
          </a:bodyPr>
          <a:lstStyle/>
          <a:p>
            <a:pPr>
              <a:defRPr/>
            </a:pPr>
            <a:r>
              <a:rPr lang="de-DE" sz="2400" dirty="0">
                <a:solidFill>
                  <a:srgbClr val="115076"/>
                </a:solidFill>
              </a:rPr>
              <a:t>Katze _____ groß aber Fisch ______ klein. </a:t>
            </a:r>
            <a:endParaRPr lang="en-GB" sz="2400" dirty="0">
              <a:solidFill>
                <a:srgbClr val="115076"/>
              </a:solidFill>
            </a:endParaRPr>
          </a:p>
        </p:txBody>
      </p:sp>
      <p:sp>
        <p:nvSpPr>
          <p:cNvPr id="8" name="Action Button: Custom 7">
            <a:hlinkClick r:id="" action="ppaction://noaction" highlightClick="1">
              <a:snd r:embed="rId4" name="2. Beeps - Katzen - klein.wav"/>
            </a:hlinkClick>
          </p:cNvPr>
          <p:cNvSpPr/>
          <p:nvPr/>
        </p:nvSpPr>
        <p:spPr>
          <a:xfrm>
            <a:off x="110168" y="1244060"/>
            <a:ext cx="691690" cy="66118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2</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3600" y="1343817"/>
            <a:ext cx="4141722" cy="528335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Tree>
    <p:extLst>
      <p:ext uri="{BB962C8B-B14F-4D97-AF65-F5344CB8AC3E}">
        <p14:creationId xmlns:p14="http://schemas.microsoft.com/office/powerpoint/2010/main" val="3380849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[3/8]</a:t>
            </a: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8889357" y="247046"/>
            <a:ext cx="3067970" cy="4029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lesen</a:t>
            </a:r>
            <a:r>
              <a:rPr lang="en-GB" b="1" dirty="0">
                <a:solidFill>
                  <a:prstClr val="white"/>
                </a:solidFill>
              </a:rPr>
              <a:t> / </a:t>
            </a:r>
            <a:r>
              <a:rPr lang="en-GB" b="1" dirty="0" err="1">
                <a:solidFill>
                  <a:prstClr val="white"/>
                </a:solidFill>
              </a:rPr>
              <a:t>schreiben</a:t>
            </a:r>
            <a:endParaRPr lang="en-GB" b="1" dirty="0">
              <a:solidFill>
                <a:prstClr val="white"/>
              </a:solidFill>
            </a:endParaRPr>
          </a:p>
        </p:txBody>
      </p:sp>
      <p:sp>
        <p:nvSpPr>
          <p:cNvPr id="2" name="TextBox 1">
            <a:extLst>
              <a:ext uri="{FF2B5EF4-FFF2-40B4-BE49-F238E27FC236}">
                <a16:creationId xmlns="" xmlns:a16="http://schemas.microsoft.com/office/drawing/2014/main" id="{7F97D36C-56F7-4C6D-AEC1-B539720DAB41}"/>
              </a:ext>
            </a:extLst>
          </p:cNvPr>
          <p:cNvSpPr txBox="1"/>
          <p:nvPr/>
        </p:nvSpPr>
        <p:spPr>
          <a:xfrm>
            <a:off x="918393" y="1343817"/>
            <a:ext cx="11165755" cy="461665"/>
          </a:xfrm>
          <a:prstGeom prst="rect">
            <a:avLst/>
          </a:prstGeom>
          <a:noFill/>
        </p:spPr>
        <p:txBody>
          <a:bodyPr wrap="square" rtlCol="0">
            <a:spAutoFit/>
          </a:bodyPr>
          <a:lstStyle/>
          <a:p>
            <a:pPr>
              <a:defRPr/>
            </a:pPr>
            <a:r>
              <a:rPr lang="de-DE" sz="2400" dirty="0">
                <a:solidFill>
                  <a:srgbClr val="115076"/>
                </a:solidFill>
              </a:rPr>
              <a:t>Katze ______ viele Geschwister aber Fisch ______ Einzelkind. </a:t>
            </a:r>
            <a:endParaRPr lang="en-GB" sz="2400" dirty="0">
              <a:solidFill>
                <a:srgbClr val="115076"/>
              </a:solidFill>
            </a:endParaRPr>
          </a:p>
        </p:txBody>
      </p:sp>
      <p:sp>
        <p:nvSpPr>
          <p:cNvPr id="8" name="Action Button: Custom 7">
            <a:hlinkClick r:id="" action="ppaction://noaction" highlightClick="1">
              <a:snd r:embed="rId4" name="3. Beeps - Katzen - einzelkind.wav"/>
            </a:hlinkClick>
          </p:cNvPr>
          <p:cNvSpPr/>
          <p:nvPr/>
        </p:nvSpPr>
        <p:spPr>
          <a:xfrm>
            <a:off x="110168" y="1244060"/>
            <a:ext cx="691690" cy="66118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3</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393" y="1905241"/>
            <a:ext cx="7497375" cy="424831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Tree>
    <p:extLst>
      <p:ext uri="{BB962C8B-B14F-4D97-AF65-F5344CB8AC3E}">
        <p14:creationId xmlns:p14="http://schemas.microsoft.com/office/powerpoint/2010/main" val="4244904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[4/8]</a:t>
            </a: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8889357" y="247046"/>
            <a:ext cx="3067970" cy="4029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lesen</a:t>
            </a:r>
            <a:r>
              <a:rPr lang="en-GB" b="1" dirty="0">
                <a:solidFill>
                  <a:prstClr val="white"/>
                </a:solidFill>
              </a:rPr>
              <a:t> / </a:t>
            </a:r>
            <a:r>
              <a:rPr lang="en-GB" b="1" dirty="0" err="1">
                <a:solidFill>
                  <a:prstClr val="white"/>
                </a:solidFill>
              </a:rPr>
              <a:t>schreiben</a:t>
            </a:r>
            <a:endParaRPr lang="en-GB" b="1" dirty="0">
              <a:solidFill>
                <a:prstClr val="white"/>
              </a:solidFill>
            </a:endParaRPr>
          </a:p>
        </p:txBody>
      </p:sp>
      <p:sp>
        <p:nvSpPr>
          <p:cNvPr id="2" name="TextBox 1">
            <a:extLst>
              <a:ext uri="{FF2B5EF4-FFF2-40B4-BE49-F238E27FC236}">
                <a16:creationId xmlns="" xmlns:a16="http://schemas.microsoft.com/office/drawing/2014/main" id="{7F97D36C-56F7-4C6D-AEC1-B539720DAB41}"/>
              </a:ext>
            </a:extLst>
          </p:cNvPr>
          <p:cNvSpPr txBox="1"/>
          <p:nvPr/>
        </p:nvSpPr>
        <p:spPr>
          <a:xfrm>
            <a:off x="918393" y="1244060"/>
            <a:ext cx="11509771" cy="830997"/>
          </a:xfrm>
          <a:prstGeom prst="rect">
            <a:avLst/>
          </a:prstGeom>
          <a:noFill/>
        </p:spPr>
        <p:txBody>
          <a:bodyPr wrap="square" rtlCol="0">
            <a:spAutoFit/>
          </a:bodyPr>
          <a:lstStyle/>
          <a:p>
            <a:pPr>
              <a:defRPr/>
            </a:pPr>
            <a:r>
              <a:rPr lang="de-DE" sz="2400" dirty="0">
                <a:solidFill>
                  <a:srgbClr val="115076"/>
                </a:solidFill>
              </a:rPr>
              <a:t> - Katze, sagt Fisch. Ich  ______ ein </a:t>
            </a:r>
            <a:r>
              <a:rPr lang="de-DE" sz="2400" dirty="0" smtClean="0">
                <a:solidFill>
                  <a:srgbClr val="115076"/>
                </a:solidFill>
              </a:rPr>
              <a:t>Wassertier, </a:t>
            </a:r>
            <a:r>
              <a:rPr lang="de-DE" sz="2400" dirty="0">
                <a:solidFill>
                  <a:srgbClr val="115076"/>
                </a:solidFill>
              </a:rPr>
              <a:t>und ich kann </a:t>
            </a:r>
            <a:r>
              <a:rPr lang="de-DE" sz="2400" dirty="0" smtClean="0">
                <a:solidFill>
                  <a:srgbClr val="115076"/>
                </a:solidFill>
              </a:rPr>
              <a:t>sehr gut </a:t>
            </a:r>
            <a:r>
              <a:rPr lang="de-DE" sz="2400" dirty="0">
                <a:solidFill>
                  <a:srgbClr val="115076"/>
                </a:solidFill>
              </a:rPr>
              <a:t>schwimmen, aber du __________ Angst vor Wasser.</a:t>
            </a:r>
            <a:endParaRPr lang="en-GB" sz="2400" dirty="0">
              <a:solidFill>
                <a:srgbClr val="115076"/>
              </a:solidFill>
            </a:endParaRPr>
          </a:p>
        </p:txBody>
      </p:sp>
      <p:sp>
        <p:nvSpPr>
          <p:cNvPr id="8" name="Action Button: Custom 7">
            <a:hlinkClick r:id="" action="ppaction://noaction" highlightClick="1">
              <a:snd r:embed="rId4" name="4. Beeps - Katzen - Wasser.wav"/>
            </a:hlinkClick>
          </p:cNvPr>
          <p:cNvSpPr/>
          <p:nvPr/>
        </p:nvSpPr>
        <p:spPr>
          <a:xfrm>
            <a:off x="110168" y="1244060"/>
            <a:ext cx="691690" cy="66118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4</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60386"/>
            <a:ext cx="9073662" cy="419732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Tree>
    <p:extLst>
      <p:ext uri="{BB962C8B-B14F-4D97-AF65-F5344CB8AC3E}">
        <p14:creationId xmlns:p14="http://schemas.microsoft.com/office/powerpoint/2010/main" val="30847914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[5/8]</a:t>
            </a: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8889357" y="247046"/>
            <a:ext cx="3067970" cy="4029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lesen</a:t>
            </a:r>
            <a:r>
              <a:rPr lang="en-GB" b="1" dirty="0">
                <a:solidFill>
                  <a:prstClr val="white"/>
                </a:solidFill>
              </a:rPr>
              <a:t> / </a:t>
            </a:r>
            <a:r>
              <a:rPr lang="en-GB" b="1" dirty="0" err="1">
                <a:solidFill>
                  <a:prstClr val="white"/>
                </a:solidFill>
              </a:rPr>
              <a:t>schreiben</a:t>
            </a:r>
            <a:endParaRPr lang="en-GB" b="1" dirty="0">
              <a:solidFill>
                <a:prstClr val="white"/>
              </a:solidFill>
            </a:endParaRPr>
          </a:p>
        </p:txBody>
      </p:sp>
      <p:sp>
        <p:nvSpPr>
          <p:cNvPr id="2" name="TextBox 1">
            <a:extLst>
              <a:ext uri="{FF2B5EF4-FFF2-40B4-BE49-F238E27FC236}">
                <a16:creationId xmlns="" xmlns:a16="http://schemas.microsoft.com/office/drawing/2014/main" id="{7F97D36C-56F7-4C6D-AEC1-B539720DAB41}"/>
              </a:ext>
            </a:extLst>
          </p:cNvPr>
          <p:cNvSpPr txBox="1"/>
          <p:nvPr/>
        </p:nvSpPr>
        <p:spPr>
          <a:xfrm>
            <a:off x="812854" y="1362782"/>
            <a:ext cx="11165755" cy="461665"/>
          </a:xfrm>
          <a:prstGeom prst="rect">
            <a:avLst/>
          </a:prstGeom>
          <a:noFill/>
        </p:spPr>
        <p:txBody>
          <a:bodyPr wrap="square" rtlCol="0">
            <a:spAutoFit/>
          </a:bodyPr>
          <a:lstStyle/>
          <a:p>
            <a:pPr>
              <a:defRPr/>
            </a:pPr>
            <a:r>
              <a:rPr lang="de-DE" sz="2400" dirty="0">
                <a:solidFill>
                  <a:srgbClr val="115076"/>
                </a:solidFill>
              </a:rPr>
              <a:t> - Fisch, sagt Katze. Ich  ______ einen Freund, aber du _______ oft alleine.</a:t>
            </a:r>
            <a:endParaRPr lang="en-GB" sz="2400" dirty="0">
              <a:solidFill>
                <a:srgbClr val="115076"/>
              </a:solidFill>
            </a:endParaRPr>
          </a:p>
        </p:txBody>
      </p:sp>
      <p:sp>
        <p:nvSpPr>
          <p:cNvPr id="8" name="Action Button: Custom 7">
            <a:hlinkClick r:id="" action="ppaction://noaction" highlightClick="1">
              <a:snd r:embed="rId4" name="5. Beeps - Fisch - Alleine.wav"/>
            </a:hlinkClick>
          </p:cNvPr>
          <p:cNvSpPr/>
          <p:nvPr/>
        </p:nvSpPr>
        <p:spPr>
          <a:xfrm>
            <a:off x="110168" y="1244060"/>
            <a:ext cx="691690" cy="66118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5</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282" y="1726942"/>
            <a:ext cx="4176910" cy="432032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441686" y="4114202"/>
            <a:ext cx="2393390" cy="1933063"/>
          </a:xfrm>
          <a:prstGeom prst="rect">
            <a:avLst/>
          </a:prstGeom>
        </p:spPr>
      </p:pic>
      <p:sp>
        <p:nvSpPr>
          <p:cNvPr id="12" name="TextBox 11"/>
          <p:cNvSpPr txBox="1"/>
          <p:nvPr/>
        </p:nvSpPr>
        <p:spPr>
          <a:xfrm>
            <a:off x="110169" y="5851594"/>
            <a:ext cx="2267272" cy="400110"/>
          </a:xfrm>
          <a:prstGeom prst="rect">
            <a:avLst/>
          </a:prstGeom>
          <a:noFill/>
          <a:ln>
            <a:solidFill>
              <a:srgbClr val="DAA520"/>
            </a:solidFill>
          </a:ln>
        </p:spPr>
        <p:txBody>
          <a:bodyPr wrap="square" rtlCol="0">
            <a:spAutoFit/>
          </a:bodyPr>
          <a:lstStyle/>
          <a:p>
            <a:r>
              <a:rPr lang="en-GB" sz="2000" dirty="0" err="1">
                <a:solidFill>
                  <a:srgbClr val="4472C4">
                    <a:lumMod val="50000"/>
                  </a:srgbClr>
                </a:solidFill>
              </a:rPr>
              <a:t>allein</a:t>
            </a:r>
            <a:r>
              <a:rPr lang="en-GB" sz="2000" dirty="0">
                <a:solidFill>
                  <a:srgbClr val="4472C4">
                    <a:lumMod val="50000"/>
                  </a:srgbClr>
                </a:solidFill>
              </a:rPr>
              <a:t>(e) = alone</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Tree>
    <p:extLst>
      <p:ext uri="{BB962C8B-B14F-4D97-AF65-F5344CB8AC3E}">
        <p14:creationId xmlns:p14="http://schemas.microsoft.com/office/powerpoint/2010/main" val="1568772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D67C606-AF9C-7242-AF89-7E0EA20FADA6}" vid="{330BF7C0-A975-874B-A7BE-A2ADB8C43C4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Template>
  <TotalTime>2109</TotalTime>
  <Words>1039</Words>
  <Application>Microsoft Office PowerPoint</Application>
  <PresentationFormat>Widescreen</PresentationFormat>
  <Paragraphs>371</Paragraphs>
  <Slides>14</Slides>
  <Notes>14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Century Gothic</vt:lpstr>
      <vt:lpstr>6_Office Theme</vt:lpstr>
      <vt:lpstr>1_Office Theme</vt:lpstr>
      <vt:lpstr>Grammar</vt:lpstr>
      <vt:lpstr>SEIN und HABEN</vt:lpstr>
      <vt:lpstr>SEIN und HABEN</vt:lpstr>
      <vt:lpstr>Mias Buch</vt:lpstr>
      <vt:lpstr>Fisch und Katze [1/8]</vt:lpstr>
      <vt:lpstr>Fisch und Katze [2/8]</vt:lpstr>
      <vt:lpstr>Fisch und Katze [3/8]</vt:lpstr>
      <vt:lpstr>Fisch und Katze [4/8]</vt:lpstr>
      <vt:lpstr>Fisch und Katze [5/8]</vt:lpstr>
      <vt:lpstr>Fisch und Katze [6/8]</vt:lpstr>
      <vt:lpstr>Fisch und Katze [7/8]</vt:lpstr>
      <vt:lpstr>Fisch und Katze [8/8]</vt:lpstr>
      <vt:lpstr>Fisch und Katze [Antworten]</vt:lpstr>
      <vt:lpstr>eine Geschichte schreiben</vt:lpstr>
    </vt:vector>
  </TitlesOfParts>
  <Company>University of York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Rachel Hawkes</cp:lastModifiedBy>
  <cp:revision>165</cp:revision>
  <dcterms:created xsi:type="dcterms:W3CDTF">2020-03-10T16:54:18Z</dcterms:created>
  <dcterms:modified xsi:type="dcterms:W3CDTF">2020-05-21T12:07:33Z</dcterms:modified>
</cp:coreProperties>
</file>