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0"/>
  </p:notesMasterIdLst>
  <p:sldIdLst>
    <p:sldId id="259" r:id="rId4"/>
    <p:sldId id="270" r:id="rId5"/>
    <p:sldId id="271" r:id="rId6"/>
    <p:sldId id="269" r:id="rId7"/>
    <p:sldId id="275" r:id="rId8"/>
    <p:sldId id="276" r:id="rId9"/>
    <p:sldId id="280" r:id="rId10"/>
    <p:sldId id="272" r:id="rId11"/>
    <p:sldId id="273" r:id="rId12"/>
    <p:sldId id="274" r:id="rId13"/>
    <p:sldId id="322" r:id="rId14"/>
    <p:sldId id="323" r:id="rId15"/>
    <p:sldId id="324" r:id="rId16"/>
    <p:sldId id="284" r:id="rId17"/>
    <p:sldId id="282"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7" clrIdx="0">
    <p:extLst>
      <p:ext uri="{19B8F6BF-5375-455C-9EA6-DF929625EA0E}">
        <p15:presenceInfo xmlns:p15="http://schemas.microsoft.com/office/powerpoint/2012/main" userId="Natalie Finlay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66605" autoAdjust="0"/>
  </p:normalViewPr>
  <p:slideViewPr>
    <p:cSldViewPr snapToGrid="0">
      <p:cViewPr varScale="1">
        <p:scale>
          <a:sx n="77" d="100"/>
          <a:sy n="77" d="100"/>
        </p:scale>
        <p:origin x="1698"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err="1"/>
              <a:t>Wie</a:t>
            </a:r>
            <a:r>
              <a:rPr lang="en-GB" i="1" baseline="0" dirty="0"/>
              <a:t> </a:t>
            </a:r>
            <a:r>
              <a:rPr lang="en-GB" i="1" baseline="0" dirty="0" err="1"/>
              <a:t>sagt</a:t>
            </a:r>
            <a:r>
              <a:rPr lang="en-GB" i="1" baseline="0" dirty="0"/>
              <a:t> man …”</a:t>
            </a:r>
            <a:endParaRPr lang="en-GB"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38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sp</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spielen</a:t>
            </a:r>
            <a:r>
              <a:rPr lang="en-GB" sz="1200" b="0" baseline="0" dirty="0"/>
              <a:t> [197</a:t>
            </a:r>
            <a:r>
              <a:rPr lang="en-GB" sz="1200" baseline="0" dirty="0"/>
              <a:t>]; </a:t>
            </a:r>
            <a:r>
              <a:rPr lang="en-GB" sz="1200" b="1" baseline="0" dirty="0" err="1"/>
              <a:t>Spaß</a:t>
            </a:r>
            <a:r>
              <a:rPr lang="en-GB" sz="1200" b="1" baseline="0" dirty="0"/>
              <a:t> </a:t>
            </a:r>
            <a:r>
              <a:rPr lang="en-GB" sz="1200" b="0" baseline="0" dirty="0"/>
              <a:t>[666] </a:t>
            </a:r>
            <a:r>
              <a:rPr lang="en-GB" sz="1200" b="1" baseline="0" dirty="0" err="1"/>
              <a:t>Sprache</a:t>
            </a:r>
            <a:r>
              <a:rPr lang="en-GB" sz="1200" b="1" baseline="0" dirty="0"/>
              <a:t> </a:t>
            </a:r>
            <a:r>
              <a:rPr lang="en-GB" sz="1200" baseline="0" dirty="0"/>
              <a:t>[367]; </a:t>
            </a:r>
            <a:r>
              <a:rPr lang="en-GB" sz="1200" b="1" baseline="0" dirty="0" err="1"/>
              <a:t>sprechen</a:t>
            </a:r>
            <a:r>
              <a:rPr lang="en-GB" sz="1200" b="1" baseline="0" dirty="0"/>
              <a:t> </a:t>
            </a:r>
            <a:r>
              <a:rPr lang="en-GB" sz="1200" baseline="0" dirty="0"/>
              <a:t>[157]; </a:t>
            </a:r>
            <a:r>
              <a:rPr lang="en-GB" sz="1200" b="1" baseline="0" dirty="0"/>
              <a:t>Sport </a:t>
            </a:r>
            <a:r>
              <a:rPr lang="en-GB" sz="1200" baseline="0" dirty="0"/>
              <a:t>[845]; </a:t>
            </a:r>
            <a:r>
              <a:rPr lang="en-GB" sz="1200" b="1" baseline="0" dirty="0"/>
              <a:t>Spiel </a:t>
            </a:r>
            <a:r>
              <a:rPr lang="en-GB" sz="1200" baseline="0" dirty="0"/>
              <a:t>[500].</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22760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206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err="1"/>
              <a:t>Wie</a:t>
            </a:r>
            <a:r>
              <a:rPr lang="en-GB" i="1" baseline="0" dirty="0"/>
              <a:t> </a:t>
            </a:r>
            <a:r>
              <a:rPr lang="en-GB" i="1" baseline="0" dirty="0" err="1"/>
              <a:t>sagt</a:t>
            </a:r>
            <a:r>
              <a:rPr lang="en-GB" i="1" baseline="0" dirty="0"/>
              <a:t> man …”</a:t>
            </a:r>
            <a:endParaRPr lang="en-GB" i="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081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pronunciation activity, students must correctly</a:t>
            </a:r>
            <a:r>
              <a:rPr lang="en-GB" baseline="0" dirty="0"/>
              <a:t> pronounce as many words as they can in 15 seconds.</a:t>
            </a:r>
          </a:p>
          <a:p>
            <a:endParaRPr lang="en-GB" i="0" baseline="0" dirty="0"/>
          </a:p>
          <a:p>
            <a:r>
              <a:rPr lang="en-GB" i="0" baseline="0" dirty="0"/>
              <a:t>1/ Students work in pairs, and decide who will go first (Student A).</a:t>
            </a:r>
          </a:p>
          <a:p>
            <a:r>
              <a:rPr lang="en-GB" i="0" baseline="0" dirty="0"/>
              <a:t>2/ Teacher starts the timer begins by clicking on ‘</a:t>
            </a:r>
            <a:r>
              <a:rPr lang="en-GB" i="0" baseline="0" dirty="0" err="1"/>
              <a:t>los</a:t>
            </a:r>
            <a:r>
              <a:rPr lang="en-GB" i="0" baseline="0" dirty="0"/>
              <a:t>!’</a:t>
            </a:r>
          </a:p>
          <a:p>
            <a:r>
              <a:rPr lang="en-GB" i="0" baseline="0" dirty="0"/>
              <a:t>3/ Student A reads words at random from the screen. Their partner (Student B) counts the number of words Student A says, and acts as a ‘juror’ by listening for any ‘English’ pronunciations of </a:t>
            </a:r>
            <a:r>
              <a:rPr lang="en-GB" i="0" baseline="0" dirty="0" err="1"/>
              <a:t>sp</a:t>
            </a:r>
            <a:r>
              <a:rPr lang="en-GB" i="0" baseline="0" dirty="0"/>
              <a:t>-. If Student A makes a mistake, the game is stopped and their total number of words counted.</a:t>
            </a:r>
          </a:p>
          <a:p>
            <a:r>
              <a:rPr lang="en-GB" i="0" baseline="0" dirty="0"/>
              <a:t>4/ Students swap roles. Teacher restarts the timer.</a:t>
            </a:r>
          </a:p>
          <a:p>
            <a:r>
              <a:rPr lang="en-GB" i="0" baseline="0" dirty="0"/>
              <a:t>5/ The student with the most words wins.</a:t>
            </a:r>
          </a:p>
          <a:p>
            <a:endParaRPr lang="en-GB" i="0" baseline="0" dirty="0"/>
          </a:p>
          <a:p>
            <a:r>
              <a:rPr lang="en-GB" i="0" baseline="0" dirty="0"/>
              <a:t>The teacher may wish to run this activity two or three times.</a:t>
            </a:r>
          </a:p>
          <a:p>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NB</a:t>
            </a:r>
            <a:r>
              <a:rPr lang="en-GB" b="0" i="0" baseline="0" dirty="0"/>
              <a:t>: For differentiation purposes, a mix of known words, cognates, and unknown words (illustrated with pictures) are used. With the exception of [r] in </a:t>
            </a:r>
            <a:r>
              <a:rPr lang="en-GB" b="0" i="1" baseline="0" dirty="0" err="1"/>
              <a:t>Spa</a:t>
            </a:r>
            <a:r>
              <a:rPr lang="en-GB" b="1" i="1" baseline="0" dirty="0" err="1"/>
              <a:t>r</a:t>
            </a:r>
            <a:r>
              <a:rPr lang="en-GB" b="0" i="1" baseline="0" dirty="0" err="1"/>
              <a:t>gel</a:t>
            </a:r>
            <a:r>
              <a:rPr lang="en-GB" b="0" i="0" baseline="0" dirty="0"/>
              <a:t> and </a:t>
            </a:r>
            <a:r>
              <a:rPr lang="en-GB" b="0" i="1" baseline="0" dirty="0" err="1"/>
              <a:t>sp</a:t>
            </a:r>
            <a:r>
              <a:rPr lang="en-GB" b="1" i="1" baseline="0" dirty="0" err="1"/>
              <a:t>r</a:t>
            </a:r>
            <a:r>
              <a:rPr lang="en-GB" b="0" i="1" baseline="0" dirty="0" err="1"/>
              <a:t>ingen</a:t>
            </a:r>
            <a:r>
              <a:rPr lang="en-GB" b="0" i="0" baseline="0" dirty="0"/>
              <a:t>, the words chosen contain previously studied SSCs and transferable consonants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Frequency rankings of unknown vocabulary: </a:t>
            </a:r>
            <a:r>
              <a:rPr lang="en-GB" b="0" i="1" baseline="0" dirty="0"/>
              <a:t>der </a:t>
            </a:r>
            <a:r>
              <a:rPr lang="en-GB" b="1" i="1" baseline="0" dirty="0"/>
              <a:t>Spiegel</a:t>
            </a:r>
            <a:r>
              <a:rPr lang="en-GB" b="0" i="1" baseline="0" dirty="0"/>
              <a:t> </a:t>
            </a:r>
            <a:r>
              <a:rPr lang="en-GB" b="0" i="0" baseline="0" dirty="0"/>
              <a:t>[2046]; </a:t>
            </a:r>
            <a:r>
              <a:rPr lang="en-GB" b="0" i="1" baseline="0" dirty="0"/>
              <a:t>der </a:t>
            </a:r>
            <a:r>
              <a:rPr lang="en-GB" b="1" i="1" baseline="0" dirty="0" err="1"/>
              <a:t>Spargel</a:t>
            </a:r>
            <a:r>
              <a:rPr lang="en-GB" b="1" i="0" baseline="0" dirty="0"/>
              <a:t> </a:t>
            </a:r>
            <a:r>
              <a:rPr lang="en-GB" b="0" i="0" baseline="0" dirty="0"/>
              <a:t>[&gt;4037]; </a:t>
            </a:r>
            <a:r>
              <a:rPr lang="en-GB" b="1" i="1" baseline="0" dirty="0" err="1"/>
              <a:t>springen</a:t>
            </a:r>
            <a:r>
              <a:rPr lang="en-GB" b="0" i="0" baseline="0" dirty="0"/>
              <a:t> [1468]; </a:t>
            </a:r>
            <a:r>
              <a:rPr lang="en-GB" b="0" i="1" baseline="0" dirty="0"/>
              <a:t>der </a:t>
            </a:r>
            <a:r>
              <a:rPr lang="en-GB" b="1" i="1" baseline="0" dirty="0"/>
              <a:t>Speck</a:t>
            </a:r>
            <a:r>
              <a:rPr lang="en-GB" b="0" i="0" baseline="0" dirty="0"/>
              <a:t> [&gt;4037]; </a:t>
            </a:r>
            <a:r>
              <a:rPr lang="en-GB" b="0" i="1" baseline="0" dirty="0"/>
              <a:t>die </a:t>
            </a:r>
            <a:r>
              <a:rPr lang="en-GB" b="1" i="1" baseline="0" dirty="0" err="1"/>
              <a:t>Spinne</a:t>
            </a:r>
            <a:r>
              <a:rPr lang="en-GB" b="0" i="0" baseline="0" dirty="0"/>
              <a:t> [&gt;4037];</a:t>
            </a:r>
            <a:endParaRPr lang="en-GB" b="1" i="0"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133470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tongue twister offers practice of this week’s SSCs in a full sentence. It consists of previously encountered </a:t>
            </a:r>
            <a:r>
              <a:rPr lang="en-GB" baseline="0" dirty="0"/>
              <a:t>vocabulary with the exception of </a:t>
            </a:r>
            <a:r>
              <a:rPr lang="en-GB" b="1" i="1" baseline="0" dirty="0" err="1"/>
              <a:t>schauen</a:t>
            </a:r>
            <a:r>
              <a:rPr lang="en-GB" i="1" baseline="0" dirty="0"/>
              <a:t> </a:t>
            </a:r>
            <a:r>
              <a:rPr lang="en-GB" i="0" baseline="0" dirty="0"/>
              <a:t>[470] to look (at), which will need to be translated for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Recordings of the tongue twister said at various speeds play on clicking numbers 1 (slow) to 4 (very fast). All students should start by listening and repeating recording 1. Higher level students may enjoy the challenge of trying the faster versions.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English translation:  </a:t>
            </a:r>
            <a:r>
              <a:rPr lang="en-GB" i="1" baseline="0" dirty="0"/>
              <a:t>Seven Spanish spiders are watching a Spanish football match.</a:t>
            </a:r>
            <a:r>
              <a:rPr lang="en-GB" i="0" baseline="0" dirty="0"/>
              <a:t/>
            </a:r>
            <a:br>
              <a:rPr lang="en-GB" i="0" baseline="0" dirty="0"/>
            </a:br>
            <a:r>
              <a:rPr lang="en-GB" i="0" baseline="0" dirty="0"/>
              <a:t/>
            </a:r>
            <a:br>
              <a:rPr lang="en-GB" i="0" baseline="0" dirty="0"/>
            </a:br>
            <a:endParaRPr lang="en-GB" dirty="0"/>
          </a:p>
          <a:p>
            <a:r>
              <a:rPr lang="en-GB" dirty="0" err="1"/>
              <a:t>sieben</a:t>
            </a:r>
            <a:r>
              <a:rPr lang="en-GB" dirty="0"/>
              <a:t> [570], </a:t>
            </a:r>
            <a:r>
              <a:rPr lang="en-GB" dirty="0" err="1"/>
              <a:t>spanisch</a:t>
            </a:r>
            <a:r>
              <a:rPr lang="en-GB" dirty="0"/>
              <a:t> [1865], </a:t>
            </a:r>
            <a:r>
              <a:rPr lang="en-GB" dirty="0" err="1"/>
              <a:t>Spinne</a:t>
            </a:r>
            <a:r>
              <a:rPr lang="en-GB" dirty="0"/>
              <a:t> [&gt;4037] </a:t>
            </a:r>
            <a:r>
              <a:rPr lang="en-GB" dirty="0" err="1"/>
              <a:t>anschauen</a:t>
            </a:r>
            <a:r>
              <a:rPr lang="en-GB" baseline="0" dirty="0"/>
              <a:t> [1271], </a:t>
            </a:r>
            <a:r>
              <a:rPr lang="en-GB" baseline="0" dirty="0" err="1"/>
              <a:t>schauen</a:t>
            </a:r>
            <a:r>
              <a:rPr lang="en-GB" baseline="0" dirty="0"/>
              <a:t> [470], </a:t>
            </a:r>
            <a:r>
              <a:rPr lang="en-GB" baseline="0" dirty="0" err="1"/>
              <a:t>Fußball</a:t>
            </a:r>
            <a:r>
              <a:rPr lang="en-GB" baseline="0" dirty="0"/>
              <a:t> [1497], Spiel [500].</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393143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Recordings of the tongue twister said at various speeds play on clicking numbers 1 (slow) to 4 (very fast). All students should start by listening and repeating recording 1. Higher level students may enjoy the challenge of trying the faster versions.</a:t>
            </a:r>
            <a:endParaRPr lang="en-GB" dirty="0"/>
          </a:p>
          <a:p>
            <a:endParaRPr lang="en-GB" dirty="0"/>
          </a:p>
          <a:p>
            <a:r>
              <a:rPr lang="en-GB" dirty="0"/>
              <a:t>English translation: </a:t>
            </a:r>
            <a:r>
              <a:rPr lang="en-GB" i="1" dirty="0"/>
              <a:t>a porcupine, a porcupine, that must be a pig with spines!</a:t>
            </a:r>
            <a:br>
              <a:rPr lang="en-GB" i="1" dirty="0"/>
            </a:br>
            <a:endParaRPr lang="en-GB" i="1" dirty="0"/>
          </a:p>
          <a:p>
            <a:r>
              <a:rPr lang="en-GB" i="0" dirty="0" err="1"/>
              <a:t>Schwein</a:t>
            </a:r>
            <a:r>
              <a:rPr lang="en-GB" i="0" dirty="0"/>
              <a:t> [4009], </a:t>
            </a:r>
            <a:r>
              <a:rPr lang="en-GB" i="0" dirty="0" err="1"/>
              <a:t>Stachel</a:t>
            </a:r>
            <a:r>
              <a:rPr lang="en-GB" i="0" dirty="0"/>
              <a:t> [&gt;4037],</a:t>
            </a:r>
            <a:r>
              <a:rPr lang="en-GB" i="0" baseline="0" dirty="0"/>
              <a:t> </a:t>
            </a:r>
            <a:r>
              <a:rPr lang="en-GB" i="0" baseline="0" dirty="0" err="1"/>
              <a:t>müssen</a:t>
            </a:r>
            <a:r>
              <a:rPr lang="en-GB" i="0" baseline="0" dirty="0"/>
              <a:t> [45], </a:t>
            </a:r>
            <a:r>
              <a:rPr lang="en-GB" i="0" baseline="0" dirty="0" err="1"/>
              <a:t>mit</a:t>
            </a:r>
            <a:r>
              <a:rPr lang="en-GB" i="0" baseline="0" dirty="0"/>
              <a:t> [13], sein [3]</a:t>
            </a:r>
            <a:endParaRPr lang="en-GB" i="0" dirty="0"/>
          </a:p>
        </p:txBody>
      </p:sp>
      <p:sp>
        <p:nvSpPr>
          <p:cNvPr id="4" name="Slide Number Placeholder 3"/>
          <p:cNvSpPr>
            <a:spLocks noGrp="1"/>
          </p:cNvSpPr>
          <p:nvPr>
            <p:ph type="sldNum" sz="quarter" idx="10"/>
          </p:nvPr>
        </p:nvSpPr>
        <p:spPr/>
        <p:txBody>
          <a:bodyPr/>
          <a:lstStyle/>
          <a:p>
            <a:fld id="{672843D9-4757-4631-B0CD-BAA271821DF5}" type="slidenum">
              <a:rPr lang="en-GB" smtClean="0"/>
              <a:t>16</a:t>
            </a:fld>
            <a:endParaRPr lang="en-GB"/>
          </a:p>
        </p:txBody>
      </p:sp>
    </p:spTree>
    <p:extLst>
      <p:ext uri="{BB962C8B-B14F-4D97-AF65-F5344CB8AC3E}">
        <p14:creationId xmlns:p14="http://schemas.microsoft.com/office/powerpoint/2010/main" val="428470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sch</a:t>
            </a:r>
            <a:r>
              <a:rPr lang="en-GB" b="1" baseline="0" dirty="0"/>
              <a:t>’ </a:t>
            </a:r>
            <a:r>
              <a:rPr lang="en-GB" baseline="0" dirty="0"/>
              <a:t>and then present and practise the pronunciation of the </a:t>
            </a:r>
            <a:r>
              <a:rPr lang="en-GB" b="1" baseline="0" dirty="0"/>
              <a:t>source word ‘</a:t>
            </a:r>
            <a:r>
              <a:rPr lang="en-GB" b="1" baseline="0" dirty="0" err="1"/>
              <a:t>schreiben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writing.</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4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SSC</a:t>
            </a:r>
            <a:r>
              <a:rPr lang="en-GB" baseline="0" dirty="0"/>
              <a:t> and word but not pictures, to focus more clearly on the sound-writing relationship.</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2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sounds to elicit SSC and source word from students.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9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sch</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err="1"/>
              <a:t>schreiben</a:t>
            </a:r>
            <a:r>
              <a:rPr lang="en-GB" b="1" baseline="0" dirty="0"/>
              <a:t> </a:t>
            </a:r>
            <a:r>
              <a:rPr lang="en-GB" baseline="0" dirty="0"/>
              <a:t>[245]; </a:t>
            </a:r>
            <a:r>
              <a:rPr lang="en-GB" b="1" baseline="0" dirty="0" err="1"/>
              <a:t>falsch</a:t>
            </a:r>
            <a:r>
              <a:rPr lang="en-GB" b="1" baseline="0" dirty="0"/>
              <a:t> </a:t>
            </a:r>
            <a:r>
              <a:rPr lang="en-GB" b="0" baseline="0" dirty="0"/>
              <a:t>[638] </a:t>
            </a:r>
            <a:r>
              <a:rPr lang="en-GB" b="1" baseline="0" dirty="0" err="1"/>
              <a:t>schnell</a:t>
            </a:r>
            <a:r>
              <a:rPr lang="en-GB" b="1" baseline="0" dirty="0"/>
              <a:t> </a:t>
            </a:r>
            <a:r>
              <a:rPr lang="en-GB" baseline="0" dirty="0"/>
              <a:t>[233]; </a:t>
            </a:r>
            <a:r>
              <a:rPr lang="en-GB" b="1" baseline="0" dirty="0" err="1"/>
              <a:t>zwischen</a:t>
            </a:r>
            <a:r>
              <a:rPr lang="en-GB" b="1" baseline="0" dirty="0"/>
              <a:t> </a:t>
            </a:r>
            <a:r>
              <a:rPr lang="en-GB" baseline="0" dirty="0"/>
              <a:t>[115]; </a:t>
            </a:r>
            <a:r>
              <a:rPr lang="en-GB" b="1" baseline="0" dirty="0"/>
              <a:t>Mensch </a:t>
            </a:r>
            <a:r>
              <a:rPr lang="en-GB" baseline="0" dirty="0"/>
              <a:t>[104]; </a:t>
            </a:r>
            <a:r>
              <a:rPr lang="en-GB" b="1" baseline="0" dirty="0" err="1"/>
              <a:t>schwarz</a:t>
            </a:r>
            <a:r>
              <a:rPr lang="en-GB" b="1" baseline="0" dirty="0"/>
              <a:t> </a:t>
            </a:r>
            <a:r>
              <a:rPr lang="en-GB" baseline="0" dirty="0"/>
              <a:t>[451].</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88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37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err="1"/>
              <a:t>Wie</a:t>
            </a:r>
            <a:r>
              <a:rPr lang="en-GB" i="1" baseline="0" dirty="0"/>
              <a:t> </a:t>
            </a:r>
            <a:r>
              <a:rPr lang="en-GB" i="1" baseline="0" dirty="0" err="1"/>
              <a:t>sagt</a:t>
            </a:r>
            <a:r>
              <a:rPr lang="en-GB" i="1" baseline="0" dirty="0"/>
              <a:t> man …”</a:t>
            </a:r>
            <a:endParaRPr lang="en-GB"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16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err="1">
                <a:solidFill>
                  <a:srgbClr val="FFCC00"/>
                </a:solidFill>
                <a:latin typeface="Century Gothic" panose="020B0502020202020204" pitchFamily="34" charset="0"/>
              </a:rPr>
              <a:t>sp</a:t>
            </a:r>
            <a:r>
              <a:rPr lang="en-GB" sz="9600" b="1" baseline="0" dirty="0">
                <a:solidFill>
                  <a:srgbClr val="FFCC00"/>
                </a:solidFill>
                <a:latin typeface="Century Gothic" panose="020B0502020202020204" pitchFamily="34" charset="0"/>
              </a:rPr>
              <a:t>-</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spielen</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playing a xylophone.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25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48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7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11465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459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2232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973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0898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7780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67533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404415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26710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7355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260406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13800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3377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9983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8038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445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0295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0099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940325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954551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699974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14/01/2020</a:t>
            </a:fld>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21459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latin typeface="Century Gothic" panose="020B0502020202020204" pitchFamily="34" charset="0"/>
              </a:rPr>
              <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a:t>
            </a:r>
            <a:r>
              <a:rPr lang="en-GB" sz="1050" baseline="0" dirty="0">
                <a:solidFill>
                  <a:srgbClr val="002060"/>
                </a:solidFill>
                <a:latin typeface="Century Gothic" panose="020B0502020202020204" pitchFamily="34" charset="0"/>
              </a:rPr>
              <a:t> by Steve Clarke</a:t>
            </a:r>
            <a:endParaRPr lang="en-GB" sz="1050" dirty="0">
              <a:latin typeface="Century Gothic" panose="020B0502020202020204" pitchFamily="34" charset="0"/>
            </a:endParaRPr>
          </a:p>
        </p:txBody>
      </p:sp>
    </p:spTree>
    <p:extLst>
      <p:ext uri="{BB962C8B-B14F-4D97-AF65-F5344CB8AC3E}">
        <p14:creationId xmlns:p14="http://schemas.microsoft.com/office/powerpoint/2010/main" val="33536813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latin typeface="Century Gothic" panose="020B0502020202020204" pitchFamily="34" charset="0"/>
              </a:rPr>
              <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40841212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audio" Target="../media/audio8.wav"/><Relationship Id="rId7" Type="http://schemas.openxmlformats.org/officeDocument/2006/relationships/audio" Target="../media/audio13.wav"/><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1.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audio" Target="../media/audio12.wav"/><Relationship Id="rId11" Type="http://schemas.openxmlformats.org/officeDocument/2006/relationships/image" Target="../media/image13.png"/><Relationship Id="rId5" Type="http://schemas.openxmlformats.org/officeDocument/2006/relationships/audio" Target="../media/audio11.wav"/><Relationship Id="rId15" Type="http://schemas.openxmlformats.org/officeDocument/2006/relationships/image" Target="../media/image17.pn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audio" Target="../media/audio10.wav"/><Relationship Id="rId9" Type="http://schemas.openxmlformats.org/officeDocument/2006/relationships/audio" Target="../media/audio15.wav"/><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8.wav"/><Relationship Id="rId7" Type="http://schemas.openxmlformats.org/officeDocument/2006/relationships/audio" Target="../media/audio13.wav"/><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audio" Target="../media/audio12.wav"/><Relationship Id="rId5" Type="http://schemas.openxmlformats.org/officeDocument/2006/relationships/audio" Target="../media/audio11.wav"/><Relationship Id="rId10" Type="http://schemas.openxmlformats.org/officeDocument/2006/relationships/image" Target="../media/image12.jpeg"/><Relationship Id="rId4" Type="http://schemas.openxmlformats.org/officeDocument/2006/relationships/audio" Target="../media/audio10.wav"/><Relationship Id="rId9" Type="http://schemas.openxmlformats.org/officeDocument/2006/relationships/audio" Target="../media/audio15.wav"/></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image" Target="../media/image23.png"/><Relationship Id="rId7" Type="http://schemas.openxmlformats.org/officeDocument/2006/relationships/audio" Target="../media/audio18.wav"/><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image" Target="../media/image23.png"/><Relationship Id="rId7" Type="http://schemas.openxmlformats.org/officeDocument/2006/relationships/audio" Target="../media/audio21.wav"/><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audio" Target="../media/audio20.wav"/><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audio" Target="../media/audio23.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prstClr val="white"/>
                  </a:solidFill>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prstClr val="white"/>
                  </a:solidFill>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solidFill>
                  <a:prstClr val="white"/>
                </a:solidFill>
              </a:endParaRPr>
            </a:p>
          </p:txBody>
        </p:sp>
        <p:sp>
          <p:nvSpPr>
            <p:cNvPr id="5" name="Rectangle 4">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prstClr val="white"/>
                </a:solidFill>
              </a:endParaRPr>
            </a:p>
          </p:txBody>
        </p:sp>
      </p:grpSp>
      <p:sp>
        <p:nvSpPr>
          <p:cNvPr id="6" name="Title 5">
            <a:extLst>
              <a:ext uri="{FF2B5EF4-FFF2-40B4-BE49-F238E27FC236}">
                <a16:creationId xmlns:a16="http://schemas.microsoft.com/office/drawing/2014/main" id="{558E7B9B-A11A-154E-80B4-563231C87435}"/>
              </a:ext>
            </a:extLst>
          </p:cNvPr>
          <p:cNvSpPr>
            <a:spLocks noGrp="1"/>
          </p:cNvSpPr>
          <p:nvPr>
            <p:ph type="ctrTitle"/>
          </p:nvPr>
        </p:nvSpPr>
        <p:spPr>
          <a:xfrm>
            <a:off x="195181" y="2429594"/>
            <a:ext cx="8198716" cy="1485422"/>
          </a:xfrm>
        </p:spPr>
        <p:txBody>
          <a:bodyPr>
            <a:normAutofit/>
          </a:bodyPr>
          <a:lstStyle/>
          <a:p>
            <a:pPr algn="l"/>
            <a:r>
              <a:rPr lang="en-GB" sz="4000" b="1" dirty="0" smtClean="0">
                <a:solidFill>
                  <a:prstClr val="white"/>
                </a:solidFill>
              </a:rPr>
              <a:t>Phonics</a:t>
            </a:r>
            <a:r>
              <a:rPr lang="en-GB" b="1" dirty="0">
                <a:solidFill>
                  <a:prstClr val="white"/>
                </a:solidFill>
              </a:rPr>
              <a:t/>
            </a:r>
            <a:br>
              <a:rPr lang="en-GB" b="1" dirty="0">
                <a:solidFill>
                  <a:prstClr val="white"/>
                </a:solidFill>
              </a:rPr>
            </a:br>
            <a:endParaRPr lang="en-US" dirty="0"/>
          </a:p>
        </p:txBody>
      </p:sp>
      <p:sp>
        <p:nvSpPr>
          <p:cNvPr id="7" name="Subtitle 6">
            <a:extLst>
              <a:ext uri="{FF2B5EF4-FFF2-40B4-BE49-F238E27FC236}">
                <a16:creationId xmlns:a16="http://schemas.microsoft.com/office/drawing/2014/main" id="{7F2214FE-0DF5-6741-9332-4A2CB0FF908A}"/>
              </a:ext>
            </a:extLst>
          </p:cNvPr>
          <p:cNvSpPr>
            <a:spLocks noGrp="1"/>
          </p:cNvSpPr>
          <p:nvPr>
            <p:ph type="subTitle" idx="1"/>
          </p:nvPr>
        </p:nvSpPr>
        <p:spPr>
          <a:xfrm>
            <a:off x="195181" y="3172305"/>
            <a:ext cx="7042527" cy="1120726"/>
          </a:xfrm>
        </p:spPr>
        <p:txBody>
          <a:bodyPr>
            <a:noAutofit/>
          </a:bodyPr>
          <a:lstStyle/>
          <a:p>
            <a:pPr algn="l"/>
            <a:r>
              <a:rPr lang="de-DE" sz="2800" dirty="0" smtClean="0">
                <a:solidFill>
                  <a:schemeClr val="bg1"/>
                </a:solidFill>
              </a:rPr>
              <a:t>SSC [sch], [sp]</a:t>
            </a:r>
            <a:endParaRPr lang="en-US" sz="2800" dirty="0">
              <a:solidFill>
                <a:schemeClr val="bg1"/>
              </a:solidFill>
            </a:endParaRPr>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95181" y="5069525"/>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1800" dirty="0">
                <a:solidFill>
                  <a:prstClr val="white"/>
                </a:solidFill>
                <a:latin typeface="Century Gothic" panose="020B0502020202020204" pitchFamily="34" charset="0"/>
              </a:rPr>
              <a:t>2.1</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Week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3</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a16="http://schemas.microsoft.com/office/drawing/2014/main" id="{638AEC8F-C9FD-A549-80E9-260E66E632C7}"/>
              </a:ext>
            </a:extLst>
          </p:cNvPr>
          <p:cNvSpPr txBox="1">
            <a:spLocks/>
          </p:cNvSpPr>
          <p:nvPr/>
        </p:nvSpPr>
        <p:spPr>
          <a:xfrm>
            <a:off x="195181" y="5922444"/>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Natalie Finlayson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a:t>
            </a:r>
            <a:r>
              <a:rPr lang="en-GB" sz="1400" dirty="0" smtClean="0">
                <a:solidFill>
                  <a:prstClr val="white"/>
                </a:solidFill>
                <a:latin typeface="Century Gothic" panose="020B0502020202020204" pitchFamily="34" charset="0"/>
              </a:rPr>
              <a:t>14/01/20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mc:AlternateContent xmlns:mc="http://schemas.openxmlformats.org/markup-compatibility/2006" xmlns:p14="http://schemas.microsoft.com/office/powerpoint/2010/main">
    <mc:Choice Requires="p14">
      <p:transition spd="slow" p14:dur="2000" advTm="1343"/>
    </mc:Choice>
    <mc:Fallback xmlns="">
      <p:transition spd="slow" advTm="13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4567" y="450945"/>
            <a:ext cx="10515600" cy="1325563"/>
          </a:xfrm>
        </p:spPr>
        <p:txBody>
          <a:bodyPr>
            <a:normAutofit fontScale="90000"/>
          </a:bodyPr>
          <a:lstStyle/>
          <a:p>
            <a:r>
              <a:rPr lang="en-GB" sz="22200" b="1" dirty="0" err="1">
                <a:solidFill>
                  <a:srgbClr val="FFCC00"/>
                </a:solidFill>
              </a:rPr>
              <a:t>sp</a:t>
            </a:r>
            <a:r>
              <a:rPr lang="en-GB" sz="22200" b="1" dirty="0">
                <a:solidFill>
                  <a:srgbClr val="FFCC00"/>
                </a:solidFill>
              </a:rPr>
              <a:t>-</a:t>
            </a:r>
            <a:r>
              <a:rPr lang="en-GB" sz="9600" b="1" dirty="0"/>
              <a:t/>
            </a:r>
            <a:br>
              <a:rPr lang="en-GB" sz="9600" b="1" dirty="0"/>
            </a:br>
            <a:endParaRPr lang="en-GB"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7736" y="1156198"/>
            <a:ext cx="3922400" cy="3371031"/>
          </a:xfrm>
          <a:prstGeom prst="rect">
            <a:avLst/>
          </a:prstGeom>
        </p:spPr>
      </p:pic>
      <p:sp>
        <p:nvSpPr>
          <p:cNvPr id="2" name="Rectangle 1"/>
          <p:cNvSpPr/>
          <p:nvPr/>
        </p:nvSpPr>
        <p:spPr>
          <a:xfrm>
            <a:off x="3363574" y="4218312"/>
            <a:ext cx="5386411"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sp</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ielen</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558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71110" y="1792147"/>
            <a:ext cx="3653693" cy="260083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Century Gothic" panose="020B0502020202020204" pitchFamily="34" charset="0"/>
              </a:rPr>
              <a:t>sp</a:t>
            </a:r>
            <a:r>
              <a:rPr lang="en-GB" sz="6000" dirty="0" err="1">
                <a:solidFill>
                  <a:srgbClr val="002060"/>
                </a:solidFill>
                <a:latin typeface="Century Gothic" panose="020B0502020202020204" pitchFamily="34" charset="0"/>
              </a:rPr>
              <a:t>ielen</a:t>
            </a:r>
            <a:endParaRPr lang="en-GB" sz="6000" dirty="0">
              <a:solidFill>
                <a:srgbClr val="FFCC00"/>
              </a:solidFill>
              <a:latin typeface="Century Gothic" panose="020B0502020202020204" pitchFamily="34" charset="0"/>
            </a:endParaRPr>
          </a:p>
        </p:txBody>
      </p:sp>
      <p:sp>
        <p:nvSpPr>
          <p:cNvPr id="5" name="Rectangle 4"/>
          <p:cNvSpPr/>
          <p:nvPr/>
        </p:nvSpPr>
        <p:spPr>
          <a:xfrm>
            <a:off x="3958911" y="4469344"/>
            <a:ext cx="4157960"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Sp</a:t>
            </a:r>
            <a:r>
              <a:rPr lang="en-GB" sz="5400" dirty="0">
                <a:solidFill>
                  <a:srgbClr val="002060"/>
                </a:solidFill>
                <a:latin typeface="Century Gothic" panose="020B0502020202020204" pitchFamily="34" charset="0"/>
              </a:rPr>
              <a:t>ort</a:t>
            </a:r>
            <a:endParaRPr lang="en-GB" sz="5400" dirty="0">
              <a:solidFill>
                <a:srgbClr val="FFCC00"/>
              </a:solidFill>
              <a:latin typeface="Century Gothic" panose="020B0502020202020204" pitchFamily="34" charset="0"/>
            </a:endParaRPr>
          </a:p>
        </p:txBody>
      </p:sp>
      <p:sp>
        <p:nvSpPr>
          <p:cNvPr id="6" name="Rectangle 5"/>
          <p:cNvSpPr/>
          <p:nvPr/>
        </p:nvSpPr>
        <p:spPr>
          <a:xfrm>
            <a:off x="8471759" y="3401869"/>
            <a:ext cx="3345562"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Sp</a:t>
            </a:r>
            <a:r>
              <a:rPr lang="en-GB" sz="5400" dirty="0">
                <a:solidFill>
                  <a:srgbClr val="002060"/>
                </a:solidFill>
                <a:latin typeface="Century Gothic" panose="020B0502020202020204" pitchFamily="34" charset="0"/>
              </a:rPr>
              <a:t>iel</a:t>
            </a:r>
            <a:endParaRPr lang="en-GB" sz="5400" dirty="0">
              <a:solidFill>
                <a:srgbClr val="FFCC00"/>
              </a:solidFill>
              <a:latin typeface="Century Gothic" panose="020B0502020202020204" pitchFamily="34" charset="0"/>
            </a:endParaRPr>
          </a:p>
        </p:txBody>
      </p:sp>
      <p:sp>
        <p:nvSpPr>
          <p:cNvPr id="7" name="Rectangle 6"/>
          <p:cNvSpPr/>
          <p:nvPr/>
        </p:nvSpPr>
        <p:spPr>
          <a:xfrm>
            <a:off x="471654" y="3429000"/>
            <a:ext cx="3411890"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rechen</a:t>
            </a:r>
            <a:endParaRPr lang="en-GB" sz="5400" dirty="0">
              <a:solidFill>
                <a:srgbClr val="FFCC00"/>
              </a:solidFill>
              <a:latin typeface="Century Gothic" panose="020B0502020202020204" pitchFamily="34" charset="0"/>
            </a:endParaRPr>
          </a:p>
        </p:txBody>
      </p:sp>
      <p:sp>
        <p:nvSpPr>
          <p:cNvPr id="8" name="Rectangle 7"/>
          <p:cNvSpPr/>
          <p:nvPr/>
        </p:nvSpPr>
        <p:spPr>
          <a:xfrm>
            <a:off x="426800" y="349714"/>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aß</a:t>
            </a:r>
            <a:endParaRPr lang="en-GB" sz="5400" dirty="0">
              <a:solidFill>
                <a:srgbClr val="FFCC00"/>
              </a:solidFill>
              <a:latin typeface="Century Gothic" panose="020B0502020202020204" pitchFamily="34" charset="0"/>
            </a:endParaRPr>
          </a:p>
        </p:txBody>
      </p:sp>
      <p:sp>
        <p:nvSpPr>
          <p:cNvPr id="9" name="Rectangle 8"/>
          <p:cNvSpPr/>
          <p:nvPr/>
        </p:nvSpPr>
        <p:spPr>
          <a:xfrm>
            <a:off x="8643167" y="340265"/>
            <a:ext cx="3002746"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rache</a:t>
            </a:r>
            <a:endParaRPr lang="en-GB" sz="5400" dirty="0">
              <a:solidFill>
                <a:srgbClr val="FFCC0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6243" y="1837742"/>
            <a:ext cx="2103420" cy="1807744"/>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3111" y="5741559"/>
            <a:ext cx="442138" cy="442138"/>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53681" y="5348028"/>
            <a:ext cx="894511" cy="893020"/>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45031" y="5596325"/>
            <a:ext cx="968196" cy="587372"/>
          </a:xfrm>
          <a:prstGeom prst="rect">
            <a:avLst/>
          </a:prstGeom>
        </p:spPr>
      </p:pic>
      <p:pic>
        <p:nvPicPr>
          <p:cNvPr id="13" name="Picture 1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7105" y="4087336"/>
            <a:ext cx="2298817" cy="2298817"/>
          </a:xfrm>
          <a:prstGeom prst="rect">
            <a:avLst/>
          </a:prstGeom>
        </p:spPr>
      </p:pic>
      <p:pic>
        <p:nvPicPr>
          <p:cNvPr id="14" name="Picture 6" descr="http://www.clker.com/cliparts/8/5/4/b/11949911381154569537asso_carte_architetto_fr_01.svg.me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35202" y="4425429"/>
            <a:ext cx="1757360" cy="16226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emojis facebook"/>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4396" t="1777" r="55252" b="85273"/>
          <a:stretch/>
        </p:blipFill>
        <p:spPr bwMode="auto">
          <a:xfrm>
            <a:off x="1533740" y="1556509"/>
            <a:ext cx="1337299" cy="141595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422417" y="1122435"/>
            <a:ext cx="1625418"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[fun] (noun)</a:t>
            </a:r>
          </a:p>
        </p:txBody>
      </p:sp>
      <p:grpSp>
        <p:nvGrpSpPr>
          <p:cNvPr id="20" name="Group 19"/>
          <p:cNvGrpSpPr/>
          <p:nvPr/>
        </p:nvGrpSpPr>
        <p:grpSpPr>
          <a:xfrm>
            <a:off x="9165893" y="1445454"/>
            <a:ext cx="1868228" cy="1756134"/>
            <a:chOff x="8090143" y="409016"/>
            <a:chExt cx="1868228" cy="1756134"/>
          </a:xfrm>
        </p:grpSpPr>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90143" y="409016"/>
              <a:ext cx="1868228" cy="1756134"/>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14293" y="692381"/>
              <a:ext cx="514249" cy="308549"/>
            </a:xfrm>
            <a:prstGeom prst="rect">
              <a:avLst/>
            </a:prstGeom>
          </p:spPr>
        </p:pic>
        <p:pic>
          <p:nvPicPr>
            <p:cNvPr id="18" name="Pictur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068790" y="1099701"/>
              <a:ext cx="581095" cy="345752"/>
            </a:xfrm>
            <a:prstGeom prst="rect">
              <a:avLst/>
            </a:prstGeom>
          </p:spPr>
        </p:pic>
        <p:pic>
          <p:nvPicPr>
            <p:cNvPr id="19" name="Picture 1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32970" y="1118220"/>
              <a:ext cx="556416" cy="370943"/>
            </a:xfrm>
            <a:prstGeom prst="rect">
              <a:avLst/>
            </a:prstGeom>
          </p:spPr>
        </p:pic>
      </p:grpSp>
      <p:sp>
        <p:nvSpPr>
          <p:cNvPr id="21" name="TextBox 20"/>
          <p:cNvSpPr txBox="1"/>
          <p:nvPr/>
        </p:nvSpPr>
        <p:spPr>
          <a:xfrm>
            <a:off x="5097277" y="-357593"/>
            <a:ext cx="2093602"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sp</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2" name="TextBox 21"/>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10306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SP.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piele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Spas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subTnLst>
                                    <p:audio>
                                      <p:cMediaNode>
                                        <p:cTn display="0" masterRel="sameClick">
                                          <p:stCondLst>
                                            <p:cond evt="begin" delay="0">
                                              <p:tn val="23"/>
                                            </p:cond>
                                          </p:stCondLst>
                                          <p:endCondLst>
                                            <p:cond evt="onStopAudio" delay="0">
                                              <p:tgtEl>
                                                <p:sldTgt/>
                                              </p:tgtEl>
                                            </p:cond>
                                          </p:endCondLst>
                                        </p:cTn>
                                        <p:tgtEl>
                                          <p:sndTgt r:embed="rId5" name="Spass.wav"/>
                                        </p:tgtEl>
                                      </p:cMediaNode>
                                    </p:audio>
                                  </p:sub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6" name="Sprach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subTnLst>
                                    <p:audio>
                                      <p:cMediaNode>
                                        <p:cTn display="0" masterRel="sameClick">
                                          <p:stCondLst>
                                            <p:cond evt="begin" delay="0">
                                              <p:tn val="36"/>
                                            </p:cond>
                                          </p:stCondLst>
                                          <p:endCondLst>
                                            <p:cond evt="onStopAudio" delay="0">
                                              <p:tgtEl>
                                                <p:sldTgt/>
                                              </p:tgtEl>
                                            </p:cond>
                                          </p:endCondLst>
                                        </p:cTn>
                                        <p:tgtEl>
                                          <p:sndTgt r:embed="rId6" name="Sprach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7" name="spreche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subTnLst>
                                    <p:audio>
                                      <p:cMediaNode>
                                        <p:cTn display="0" masterRel="sameClick">
                                          <p:stCondLst>
                                            <p:cond evt="begin" delay="0">
                                              <p:tn val="46"/>
                                            </p:cond>
                                          </p:stCondLst>
                                          <p:endCondLst>
                                            <p:cond evt="onStopAudio" delay="0">
                                              <p:tgtEl>
                                                <p:sldTgt/>
                                              </p:tgtEl>
                                            </p:cond>
                                          </p:endCondLst>
                                        </p:cTn>
                                        <p:tgtEl>
                                          <p:sndTgt r:embed="rId7" name="sprechen.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subTnLst>
                                    <p:audio>
                                      <p:cMediaNode>
                                        <p:cTn display="0" masterRel="sameClick">
                                          <p:stCondLst>
                                            <p:cond evt="begin" delay="0">
                                              <p:tn val="51"/>
                                            </p:cond>
                                          </p:stCondLst>
                                          <p:endCondLst>
                                            <p:cond evt="onStopAudio" delay="0">
                                              <p:tgtEl>
                                                <p:sldTgt/>
                                              </p:tgtEl>
                                            </p:cond>
                                          </p:endCondLst>
                                        </p:cTn>
                                        <p:tgtEl>
                                          <p:sndTgt r:embed="rId8" name="Sport.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subTnLst>
                                    <p:audio>
                                      <p:cMediaNode>
                                        <p:cTn display="0" masterRel="sameClick">
                                          <p:stCondLst>
                                            <p:cond evt="begin" delay="0">
                                              <p:tn val="56"/>
                                            </p:cond>
                                          </p:stCondLst>
                                          <p:endCondLst>
                                            <p:cond evt="onStopAudio" delay="0">
                                              <p:tgtEl>
                                                <p:sldTgt/>
                                              </p:tgtEl>
                                            </p:cond>
                                          </p:endCondLst>
                                        </p:cTn>
                                        <p:tgtEl>
                                          <p:sndTgt r:embed="rId8" name="Sport.wav"/>
                                        </p:tgtEl>
                                      </p:cMediaNode>
                                    </p:audio>
                                  </p:sub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9" name="Spiel.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subTnLst>
                                    <p:audio>
                                      <p:cMediaNode>
                                        <p:cTn display="0" masterRel="sameClick">
                                          <p:stCondLst>
                                            <p:cond evt="begin" delay="0">
                                              <p:tn val="72"/>
                                            </p:cond>
                                          </p:stCondLst>
                                          <p:endCondLst>
                                            <p:cond evt="onStopAudio" delay="0">
                                              <p:tgtEl>
                                                <p:sldTgt/>
                                              </p:tgtEl>
                                            </p:cond>
                                          </p:endCondLst>
                                        </p:cTn>
                                        <p:tgtEl>
                                          <p:sndTgt r:embed="rId9" name="Spi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71110" y="1792147"/>
            <a:ext cx="3653693" cy="260083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Century Gothic" panose="020B0502020202020204" pitchFamily="34" charset="0"/>
              </a:rPr>
              <a:t>sp</a:t>
            </a:r>
            <a:r>
              <a:rPr lang="en-GB" sz="6000" dirty="0" err="1">
                <a:solidFill>
                  <a:srgbClr val="002060"/>
                </a:solidFill>
                <a:latin typeface="Century Gothic" panose="020B0502020202020204" pitchFamily="34" charset="0"/>
              </a:rPr>
              <a:t>ielen</a:t>
            </a:r>
            <a:endParaRPr lang="en-GB" sz="6000" dirty="0">
              <a:solidFill>
                <a:srgbClr val="FFCC00"/>
              </a:solidFill>
              <a:latin typeface="Century Gothic" panose="020B0502020202020204" pitchFamily="34" charset="0"/>
            </a:endParaRPr>
          </a:p>
        </p:txBody>
      </p:sp>
      <p:sp>
        <p:nvSpPr>
          <p:cNvPr id="5" name="Rectangle 4"/>
          <p:cNvSpPr/>
          <p:nvPr/>
        </p:nvSpPr>
        <p:spPr>
          <a:xfrm>
            <a:off x="3958911" y="4469344"/>
            <a:ext cx="4157960"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Sp</a:t>
            </a:r>
            <a:r>
              <a:rPr lang="en-GB" sz="5400" dirty="0">
                <a:solidFill>
                  <a:srgbClr val="002060"/>
                </a:solidFill>
                <a:latin typeface="Century Gothic" panose="020B0502020202020204" pitchFamily="34" charset="0"/>
              </a:rPr>
              <a:t>ort</a:t>
            </a:r>
            <a:endParaRPr lang="en-GB" sz="5400" dirty="0">
              <a:solidFill>
                <a:srgbClr val="FFCC00"/>
              </a:solidFill>
              <a:latin typeface="Century Gothic" panose="020B0502020202020204" pitchFamily="34" charset="0"/>
            </a:endParaRPr>
          </a:p>
        </p:txBody>
      </p:sp>
      <p:sp>
        <p:nvSpPr>
          <p:cNvPr id="6" name="Rectangle 5"/>
          <p:cNvSpPr/>
          <p:nvPr/>
        </p:nvSpPr>
        <p:spPr>
          <a:xfrm>
            <a:off x="8471759" y="3401869"/>
            <a:ext cx="3345562"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Sp</a:t>
            </a:r>
            <a:r>
              <a:rPr lang="en-GB" sz="5400" dirty="0">
                <a:solidFill>
                  <a:srgbClr val="002060"/>
                </a:solidFill>
                <a:latin typeface="Century Gothic" panose="020B0502020202020204" pitchFamily="34" charset="0"/>
              </a:rPr>
              <a:t>iel</a:t>
            </a:r>
            <a:endParaRPr lang="en-GB" sz="5400" dirty="0">
              <a:solidFill>
                <a:srgbClr val="FFCC00"/>
              </a:solidFill>
              <a:latin typeface="Century Gothic" panose="020B0502020202020204" pitchFamily="34" charset="0"/>
            </a:endParaRPr>
          </a:p>
        </p:txBody>
      </p:sp>
      <p:sp>
        <p:nvSpPr>
          <p:cNvPr id="7" name="Rectangle 6"/>
          <p:cNvSpPr/>
          <p:nvPr/>
        </p:nvSpPr>
        <p:spPr>
          <a:xfrm>
            <a:off x="471654" y="3429000"/>
            <a:ext cx="3411890"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rechen</a:t>
            </a:r>
            <a:endParaRPr lang="en-GB" sz="5400" dirty="0">
              <a:solidFill>
                <a:srgbClr val="FFCC00"/>
              </a:solidFill>
              <a:latin typeface="Century Gothic" panose="020B0502020202020204" pitchFamily="34" charset="0"/>
            </a:endParaRPr>
          </a:p>
        </p:txBody>
      </p:sp>
      <p:sp>
        <p:nvSpPr>
          <p:cNvPr id="8" name="Rectangle 7"/>
          <p:cNvSpPr/>
          <p:nvPr/>
        </p:nvSpPr>
        <p:spPr>
          <a:xfrm>
            <a:off x="426800" y="349714"/>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aß</a:t>
            </a:r>
            <a:endParaRPr lang="en-GB" sz="5400" dirty="0">
              <a:solidFill>
                <a:srgbClr val="FFCC00"/>
              </a:solidFill>
              <a:latin typeface="Century Gothic" panose="020B0502020202020204" pitchFamily="34" charset="0"/>
            </a:endParaRPr>
          </a:p>
        </p:txBody>
      </p:sp>
      <p:sp>
        <p:nvSpPr>
          <p:cNvPr id="9" name="Rectangle 8"/>
          <p:cNvSpPr/>
          <p:nvPr/>
        </p:nvSpPr>
        <p:spPr>
          <a:xfrm>
            <a:off x="8643167" y="340265"/>
            <a:ext cx="3002746"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rache</a:t>
            </a:r>
            <a:endParaRPr lang="en-GB" sz="5400" dirty="0">
              <a:solidFill>
                <a:srgbClr val="FFCC0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6243" y="1837742"/>
            <a:ext cx="2103420" cy="1807744"/>
          </a:xfrm>
          <a:prstGeom prst="rect">
            <a:avLst/>
          </a:prstGeom>
        </p:spPr>
      </p:pic>
      <p:sp>
        <p:nvSpPr>
          <p:cNvPr id="21" name="TextBox 20"/>
          <p:cNvSpPr txBox="1"/>
          <p:nvPr/>
        </p:nvSpPr>
        <p:spPr>
          <a:xfrm>
            <a:off x="5097277" y="-357593"/>
            <a:ext cx="2093602"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sp</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2" name="TextBox 21"/>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35187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SP.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piele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Spas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Sprach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7" name="sprec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8" name="Spor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Spi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71110" y="1792147"/>
            <a:ext cx="3653693" cy="260083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Century Gothic" panose="020B0502020202020204" pitchFamily="34" charset="0"/>
              </a:rPr>
              <a:t>sp</a:t>
            </a:r>
            <a:r>
              <a:rPr lang="en-GB" sz="6000" dirty="0" err="1">
                <a:solidFill>
                  <a:srgbClr val="002060"/>
                </a:solidFill>
                <a:latin typeface="Century Gothic" panose="020B0502020202020204" pitchFamily="34" charset="0"/>
              </a:rPr>
              <a:t>ielen</a:t>
            </a:r>
            <a:endParaRPr lang="en-GB" sz="6000" dirty="0">
              <a:solidFill>
                <a:srgbClr val="FFCC00"/>
              </a:solidFill>
              <a:latin typeface="Century Gothic" panose="020B0502020202020204" pitchFamily="34" charset="0"/>
            </a:endParaRPr>
          </a:p>
        </p:txBody>
      </p:sp>
      <p:sp>
        <p:nvSpPr>
          <p:cNvPr id="5" name="Rectangle 4"/>
          <p:cNvSpPr/>
          <p:nvPr/>
        </p:nvSpPr>
        <p:spPr>
          <a:xfrm>
            <a:off x="3958911" y="4469344"/>
            <a:ext cx="4157960"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Sp</a:t>
            </a:r>
            <a:r>
              <a:rPr lang="en-GB" sz="5400" dirty="0">
                <a:solidFill>
                  <a:srgbClr val="002060"/>
                </a:solidFill>
                <a:latin typeface="Century Gothic" panose="020B0502020202020204" pitchFamily="34" charset="0"/>
              </a:rPr>
              <a:t>ort</a:t>
            </a:r>
            <a:endParaRPr lang="en-GB" sz="5400" dirty="0">
              <a:solidFill>
                <a:srgbClr val="FFCC00"/>
              </a:solidFill>
              <a:latin typeface="Century Gothic" panose="020B0502020202020204" pitchFamily="34" charset="0"/>
            </a:endParaRPr>
          </a:p>
        </p:txBody>
      </p:sp>
      <p:sp>
        <p:nvSpPr>
          <p:cNvPr id="6" name="Rectangle 5"/>
          <p:cNvSpPr/>
          <p:nvPr/>
        </p:nvSpPr>
        <p:spPr>
          <a:xfrm>
            <a:off x="8471759" y="3401869"/>
            <a:ext cx="3345562"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Sp</a:t>
            </a:r>
            <a:r>
              <a:rPr lang="en-GB" sz="5400" dirty="0">
                <a:solidFill>
                  <a:srgbClr val="002060"/>
                </a:solidFill>
                <a:latin typeface="Century Gothic" panose="020B0502020202020204" pitchFamily="34" charset="0"/>
              </a:rPr>
              <a:t>iel</a:t>
            </a:r>
            <a:endParaRPr lang="en-GB" sz="5400" dirty="0">
              <a:solidFill>
                <a:srgbClr val="FFCC00"/>
              </a:solidFill>
              <a:latin typeface="Century Gothic" panose="020B0502020202020204" pitchFamily="34" charset="0"/>
            </a:endParaRPr>
          </a:p>
        </p:txBody>
      </p:sp>
      <p:sp>
        <p:nvSpPr>
          <p:cNvPr id="7" name="Rectangle 6"/>
          <p:cNvSpPr/>
          <p:nvPr/>
        </p:nvSpPr>
        <p:spPr>
          <a:xfrm>
            <a:off x="471654" y="3429000"/>
            <a:ext cx="3411890"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rechen</a:t>
            </a:r>
            <a:endParaRPr lang="en-GB" sz="5400" dirty="0">
              <a:solidFill>
                <a:srgbClr val="FFCC00"/>
              </a:solidFill>
              <a:latin typeface="Century Gothic" panose="020B0502020202020204" pitchFamily="34" charset="0"/>
            </a:endParaRPr>
          </a:p>
        </p:txBody>
      </p:sp>
      <p:sp>
        <p:nvSpPr>
          <p:cNvPr id="8" name="Rectangle 7"/>
          <p:cNvSpPr/>
          <p:nvPr/>
        </p:nvSpPr>
        <p:spPr>
          <a:xfrm>
            <a:off x="426800" y="349714"/>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aß</a:t>
            </a:r>
            <a:endParaRPr lang="en-GB" sz="5400" dirty="0">
              <a:solidFill>
                <a:srgbClr val="FFCC00"/>
              </a:solidFill>
              <a:latin typeface="Century Gothic" panose="020B0502020202020204" pitchFamily="34" charset="0"/>
            </a:endParaRPr>
          </a:p>
        </p:txBody>
      </p:sp>
      <p:sp>
        <p:nvSpPr>
          <p:cNvPr id="9" name="Rectangle 8"/>
          <p:cNvSpPr/>
          <p:nvPr/>
        </p:nvSpPr>
        <p:spPr>
          <a:xfrm>
            <a:off x="8643167" y="340265"/>
            <a:ext cx="3002746"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Sp</a:t>
            </a:r>
            <a:r>
              <a:rPr lang="en-GB" sz="5400" dirty="0" err="1">
                <a:solidFill>
                  <a:srgbClr val="002060"/>
                </a:solidFill>
                <a:latin typeface="Century Gothic" panose="020B0502020202020204" pitchFamily="34" charset="0"/>
              </a:rPr>
              <a:t>rache</a:t>
            </a:r>
            <a:endParaRPr lang="en-GB" sz="5400" dirty="0">
              <a:solidFill>
                <a:srgbClr val="FFCC00"/>
              </a:solidFill>
              <a:latin typeface="Century Gothic" panose="020B0502020202020204"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6243" y="1837742"/>
            <a:ext cx="2103420" cy="1807744"/>
          </a:xfrm>
          <a:prstGeom prst="rect">
            <a:avLst/>
          </a:prstGeom>
        </p:spPr>
      </p:pic>
      <p:sp>
        <p:nvSpPr>
          <p:cNvPr id="21" name="TextBox 20"/>
          <p:cNvSpPr txBox="1"/>
          <p:nvPr/>
        </p:nvSpPr>
        <p:spPr>
          <a:xfrm>
            <a:off x="5097277" y="-357593"/>
            <a:ext cx="2093602"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sp</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2" name="TextBox 21"/>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138148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6" y="313762"/>
            <a:ext cx="4257040" cy="707849"/>
          </a:xfrm>
        </p:spPr>
        <p:txBody>
          <a:bodyPr>
            <a:normAutofit/>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154664" y="258220"/>
            <a:ext cx="172620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sprechen</a:t>
            </a:r>
            <a:endParaRPr lang="en-GB" b="1" dirty="0">
              <a:solidFill>
                <a:prstClr val="white"/>
              </a:solidFill>
              <a:latin typeface="Century Gothic" panose="020B0502020202020204" pitchFamily="34" charset="0"/>
            </a:endParaRPr>
          </a:p>
        </p:txBody>
      </p:sp>
      <p:sp>
        <p:nvSpPr>
          <p:cNvPr id="11" name="Rectangle 10"/>
          <p:cNvSpPr/>
          <p:nvPr/>
        </p:nvSpPr>
        <p:spPr>
          <a:xfrm>
            <a:off x="10507339" y="5594435"/>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2"/>
          <p:cNvSpPr>
            <a:spLocks noChangeArrowheads="1"/>
          </p:cNvSpPr>
          <p:nvPr/>
        </p:nvSpPr>
        <p:spPr bwMode="auto">
          <a:xfrm>
            <a:off x="10557662" y="1163993"/>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3" name="Rectangle 3"/>
          <p:cNvSpPr>
            <a:spLocks noChangeArrowheads="1"/>
          </p:cNvSpPr>
          <p:nvPr/>
        </p:nvSpPr>
        <p:spPr bwMode="auto">
          <a:xfrm>
            <a:off x="10555296" y="1163991"/>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5" name="Line 4"/>
          <p:cNvSpPr>
            <a:spLocks noChangeShapeType="1"/>
          </p:cNvSpPr>
          <p:nvPr/>
        </p:nvSpPr>
        <p:spPr bwMode="auto">
          <a:xfrm>
            <a:off x="11241035" y="1152565"/>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6" name="Line 7"/>
          <p:cNvSpPr>
            <a:spLocks noChangeShapeType="1"/>
          </p:cNvSpPr>
          <p:nvPr/>
        </p:nvSpPr>
        <p:spPr bwMode="auto">
          <a:xfrm>
            <a:off x="11265723" y="1152565"/>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7" name="Line 9"/>
          <p:cNvSpPr>
            <a:spLocks noChangeShapeType="1"/>
          </p:cNvSpPr>
          <p:nvPr/>
        </p:nvSpPr>
        <p:spPr bwMode="auto">
          <a:xfrm>
            <a:off x="11241035" y="530882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9" name="Text Box 12"/>
          <p:cNvSpPr txBox="1">
            <a:spLocks noChangeArrowheads="1"/>
          </p:cNvSpPr>
          <p:nvPr/>
        </p:nvSpPr>
        <p:spPr bwMode="auto">
          <a:xfrm>
            <a:off x="11482514" y="994714"/>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15</a:t>
            </a:r>
          </a:p>
        </p:txBody>
      </p:sp>
      <p:sp>
        <p:nvSpPr>
          <p:cNvPr id="20" name="Text Box 14"/>
          <p:cNvSpPr txBox="1">
            <a:spLocks noChangeArrowheads="1"/>
          </p:cNvSpPr>
          <p:nvPr/>
        </p:nvSpPr>
        <p:spPr bwMode="auto">
          <a:xfrm>
            <a:off x="11457826" y="5128296"/>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21" name="Rectangle 20"/>
          <p:cNvSpPr/>
          <p:nvPr/>
        </p:nvSpPr>
        <p:spPr>
          <a:xfrm>
            <a:off x="10404068" y="5320250"/>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AutoShape 11">
            <a:hlinkClick r:id="" action="ppaction://noaction" highlightClick="1"/>
          </p:cNvPr>
          <p:cNvSpPr>
            <a:spLocks noChangeArrowheads="1"/>
          </p:cNvSpPr>
          <p:nvPr/>
        </p:nvSpPr>
        <p:spPr bwMode="auto">
          <a:xfrm>
            <a:off x="10294398" y="5539244"/>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LOS!</a:t>
            </a:r>
          </a:p>
        </p:txBody>
      </p:sp>
      <p:sp>
        <p:nvSpPr>
          <p:cNvPr id="23" name="TextBox 22"/>
          <p:cNvSpPr txBox="1"/>
          <p:nvPr/>
        </p:nvSpPr>
        <p:spPr>
          <a:xfrm>
            <a:off x="3799814" y="5484381"/>
            <a:ext cx="3007386"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ielen</a:t>
            </a:r>
            <a:endParaRPr lang="en-GB" sz="4000" dirty="0">
              <a:solidFill>
                <a:srgbClr val="FF6600"/>
              </a:solidFill>
              <a:latin typeface="Century Gothic" panose="020B0502020202020204" pitchFamily="34" charset="0"/>
              <a:cs typeface="Calibri" panose="020F0502020204030204" pitchFamily="34" charset="0"/>
            </a:endParaRPr>
          </a:p>
        </p:txBody>
      </p:sp>
      <p:sp>
        <p:nvSpPr>
          <p:cNvPr id="24" name="TextBox 23"/>
          <p:cNvSpPr txBox="1"/>
          <p:nvPr/>
        </p:nvSpPr>
        <p:spPr>
          <a:xfrm>
            <a:off x="3571020" y="1226146"/>
            <a:ext cx="4705927"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anisch</a:t>
            </a:r>
            <a:endParaRPr lang="en-GB" sz="4000" dirty="0">
              <a:solidFill>
                <a:srgbClr val="FF6600"/>
              </a:solidFill>
              <a:latin typeface="Century Gothic" panose="020B0502020202020204" pitchFamily="34" charset="0"/>
              <a:cs typeface="Calibri" panose="020F0502020204030204" pitchFamily="34" charset="0"/>
            </a:endParaRPr>
          </a:p>
        </p:txBody>
      </p:sp>
      <p:sp>
        <p:nvSpPr>
          <p:cNvPr id="25" name="TextBox 24"/>
          <p:cNvSpPr txBox="1"/>
          <p:nvPr/>
        </p:nvSpPr>
        <p:spPr>
          <a:xfrm>
            <a:off x="6428449" y="5267348"/>
            <a:ext cx="3837412"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agetti</a:t>
            </a:r>
            <a:endParaRPr lang="en-GB" sz="4000" dirty="0">
              <a:solidFill>
                <a:srgbClr val="FF6600"/>
              </a:solidFill>
              <a:latin typeface="Century Gothic" panose="020B0502020202020204" pitchFamily="34" charset="0"/>
              <a:cs typeface="Calibri" panose="020F0502020204030204" pitchFamily="34" charset="0"/>
            </a:endParaRPr>
          </a:p>
        </p:txBody>
      </p:sp>
      <p:grpSp>
        <p:nvGrpSpPr>
          <p:cNvPr id="6" name="Group 5"/>
          <p:cNvGrpSpPr/>
          <p:nvPr/>
        </p:nvGrpSpPr>
        <p:grpSpPr>
          <a:xfrm>
            <a:off x="-913090" y="3490545"/>
            <a:ext cx="4810034" cy="1083753"/>
            <a:chOff x="489527" y="3782809"/>
            <a:chExt cx="4810034" cy="1083753"/>
          </a:xfrm>
        </p:grpSpPr>
        <p:sp>
          <p:nvSpPr>
            <p:cNvPr id="26" name="TextBox 25"/>
            <p:cNvSpPr txBox="1"/>
            <p:nvPr/>
          </p:nvSpPr>
          <p:spPr>
            <a:xfrm>
              <a:off x="489527" y="3782809"/>
              <a:ext cx="4810034"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argel</a:t>
              </a:r>
              <a:endParaRPr lang="en-GB" sz="4000" dirty="0">
                <a:solidFill>
                  <a:srgbClr val="FF6600"/>
                </a:solidFill>
                <a:latin typeface="Century Gothic" panose="020B050202020202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1872158" y="4600378"/>
              <a:ext cx="2044772" cy="266184"/>
            </a:xfrm>
            <a:prstGeom prst="rect">
              <a:avLst/>
            </a:prstGeom>
          </p:spPr>
        </p:pic>
      </p:grpSp>
      <p:grpSp>
        <p:nvGrpSpPr>
          <p:cNvPr id="7" name="Group 6"/>
          <p:cNvGrpSpPr/>
          <p:nvPr/>
        </p:nvGrpSpPr>
        <p:grpSpPr>
          <a:xfrm>
            <a:off x="6115673" y="330295"/>
            <a:ext cx="4705927" cy="1410511"/>
            <a:chOff x="6173946" y="803829"/>
            <a:chExt cx="4705927" cy="1410511"/>
          </a:xfrm>
        </p:grpSpPr>
        <p:sp>
          <p:nvSpPr>
            <p:cNvPr id="27" name="TextBox 26"/>
            <p:cNvSpPr txBox="1"/>
            <p:nvPr/>
          </p:nvSpPr>
          <p:spPr>
            <a:xfrm>
              <a:off x="6173946" y="803829"/>
              <a:ext cx="4705927"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inne</a:t>
              </a:r>
              <a:endParaRPr lang="en-GB" sz="4000" dirty="0">
                <a:solidFill>
                  <a:srgbClr val="FF6600"/>
                </a:solidFill>
                <a:latin typeface="Century Gothic" panose="020B0502020202020204" pitchFamily="34" charset="0"/>
                <a:cs typeface="Calibri" panose="020F0502020204030204" pitchFamily="34" charset="0"/>
              </a:endParaRPr>
            </a:p>
          </p:txBody>
        </p:sp>
        <p:pic>
          <p:nvPicPr>
            <p:cNvPr id="28" name="Picture 2" descr="Happy Black Spider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518425" y="1549787"/>
              <a:ext cx="863056" cy="6645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2660078" y="3606377"/>
            <a:ext cx="4705927" cy="1367004"/>
            <a:chOff x="2134197" y="3426355"/>
            <a:chExt cx="4705927" cy="1367004"/>
          </a:xfrm>
        </p:grpSpPr>
        <p:sp>
          <p:nvSpPr>
            <p:cNvPr id="30" name="TextBox 29"/>
            <p:cNvSpPr txBox="1"/>
            <p:nvPr/>
          </p:nvSpPr>
          <p:spPr>
            <a:xfrm>
              <a:off x="2134197" y="3426355"/>
              <a:ext cx="4705927"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ringen</a:t>
              </a:r>
              <a:endParaRPr lang="en-GB" sz="4000" dirty="0">
                <a:solidFill>
                  <a:srgbClr val="FF6600"/>
                </a:solidFill>
                <a:latin typeface="Century Gothic" panose="020B0502020202020204" pitchFamily="34" charset="0"/>
                <a:cs typeface="Calibri" panose="020F0502020204030204" pitchFamily="34" charset="0"/>
              </a:endParaRPr>
            </a:p>
          </p:txBody>
        </p:sp>
        <p:pic>
          <p:nvPicPr>
            <p:cNvPr id="3074" name="Picture 2" descr="Boy, Human, Jumping, Leaping, Male, Man, Overco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47" y="4168479"/>
              <a:ext cx="1063625" cy="62488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1618853" y="2361180"/>
            <a:ext cx="4705927"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ezialität</a:t>
            </a:r>
            <a:endParaRPr lang="en-GB" sz="4000" dirty="0">
              <a:solidFill>
                <a:srgbClr val="FF6600"/>
              </a:solidFill>
              <a:latin typeface="Century Gothic" panose="020B0502020202020204" pitchFamily="34" charset="0"/>
              <a:cs typeface="Calibri" panose="020F0502020204030204" pitchFamily="34" charset="0"/>
            </a:endParaRPr>
          </a:p>
        </p:txBody>
      </p:sp>
      <p:grpSp>
        <p:nvGrpSpPr>
          <p:cNvPr id="31" name="Group 30"/>
          <p:cNvGrpSpPr/>
          <p:nvPr/>
        </p:nvGrpSpPr>
        <p:grpSpPr>
          <a:xfrm>
            <a:off x="90473" y="1293701"/>
            <a:ext cx="3007386" cy="1685844"/>
            <a:chOff x="183596" y="2338789"/>
            <a:chExt cx="3007386" cy="1685844"/>
          </a:xfrm>
        </p:grpSpPr>
        <p:sp>
          <p:nvSpPr>
            <p:cNvPr id="34" name="TextBox 33"/>
            <p:cNvSpPr txBox="1"/>
            <p:nvPr/>
          </p:nvSpPr>
          <p:spPr>
            <a:xfrm>
              <a:off x="183596" y="2338789"/>
              <a:ext cx="3007386" cy="707886"/>
            </a:xfrm>
            <a:prstGeom prst="rect">
              <a:avLst/>
            </a:prstGeom>
            <a:noFill/>
          </p:spPr>
          <p:txBody>
            <a:bodyPr wrap="square" rtlCol="0">
              <a:spAutoFit/>
            </a:bodyPr>
            <a:lstStyle/>
            <a:p>
              <a:pPr algn="ctr"/>
              <a:r>
                <a:rPr lang="en-GB" sz="4000" dirty="0">
                  <a:solidFill>
                    <a:srgbClr val="DAA520"/>
                  </a:solidFill>
                  <a:latin typeface="Century Gothic" panose="020B0502020202020204" pitchFamily="34" charset="0"/>
                  <a:cs typeface="Calibri" panose="020F0502020204030204" pitchFamily="34" charset="0"/>
                </a:rPr>
                <a:t>Sp</a:t>
              </a:r>
              <a:r>
                <a:rPr lang="en-GB" sz="4000" dirty="0">
                  <a:solidFill>
                    <a:srgbClr val="115076"/>
                  </a:solidFill>
                  <a:latin typeface="Century Gothic" panose="020B0502020202020204" pitchFamily="34" charset="0"/>
                  <a:cs typeface="Calibri" panose="020F0502020204030204" pitchFamily="34" charset="0"/>
                </a:rPr>
                <a:t>iegel</a:t>
              </a:r>
              <a:endParaRPr lang="en-GB" sz="4000" dirty="0">
                <a:solidFill>
                  <a:srgbClr val="FF6600"/>
                </a:solidFill>
                <a:latin typeface="Century Gothic" panose="020B0502020202020204" pitchFamily="34" charset="0"/>
                <a:cs typeface="Calibri" panose="020F0502020204030204" pitchFamily="34" charset="0"/>
              </a:endParaRPr>
            </a:p>
          </p:txBody>
        </p:sp>
        <p:pic>
          <p:nvPicPr>
            <p:cNvPr id="3076" name="Picture 4" descr="Face, Mirror, Woman, Pretty, Fairy Story, Fairy Ta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7114" y="3103897"/>
              <a:ext cx="774953" cy="920736"/>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a:xfrm>
            <a:off x="7428311" y="2185208"/>
            <a:ext cx="3837412" cy="707886"/>
          </a:xfrm>
          <a:prstGeom prst="rect">
            <a:avLst/>
          </a:prstGeom>
          <a:noFill/>
        </p:spPr>
        <p:txBody>
          <a:bodyPr wrap="square" rtlCol="0">
            <a:spAutoFit/>
          </a:bodyPr>
          <a:lstStyle/>
          <a:p>
            <a:pPr algn="ctr"/>
            <a:r>
              <a:rPr lang="en-GB" sz="4000" dirty="0">
                <a:solidFill>
                  <a:srgbClr val="DAA520"/>
                </a:solidFill>
                <a:latin typeface="Century Gothic" panose="020B0502020202020204" pitchFamily="34" charset="0"/>
                <a:cs typeface="Calibri" panose="020F0502020204030204" pitchFamily="34" charset="0"/>
              </a:rPr>
              <a:t>Sp</a:t>
            </a:r>
            <a:r>
              <a:rPr lang="en-GB" sz="4000" dirty="0">
                <a:solidFill>
                  <a:srgbClr val="115076"/>
                </a:solidFill>
                <a:latin typeface="Century Gothic" panose="020B0502020202020204" pitchFamily="34" charset="0"/>
                <a:cs typeface="Calibri" panose="020F0502020204030204" pitchFamily="34" charset="0"/>
              </a:rPr>
              <a:t>aniel</a:t>
            </a:r>
            <a:endParaRPr lang="en-GB" sz="4000" dirty="0">
              <a:solidFill>
                <a:srgbClr val="FF6600"/>
              </a:solidFill>
              <a:latin typeface="Century Gothic" panose="020B0502020202020204" pitchFamily="34" charset="0"/>
              <a:cs typeface="Calibri" panose="020F0502020204030204" pitchFamily="34" charset="0"/>
            </a:endParaRPr>
          </a:p>
        </p:txBody>
      </p:sp>
      <p:sp>
        <p:nvSpPr>
          <p:cNvPr id="38" name="TextBox 37"/>
          <p:cNvSpPr txBox="1"/>
          <p:nvPr/>
        </p:nvSpPr>
        <p:spPr>
          <a:xfrm>
            <a:off x="212522" y="5102040"/>
            <a:ext cx="3837412"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rechen</a:t>
            </a:r>
            <a:endParaRPr lang="en-GB" sz="4000" dirty="0">
              <a:solidFill>
                <a:srgbClr val="FF6600"/>
              </a:solidFill>
              <a:latin typeface="Century Gothic" panose="020B0502020202020204" pitchFamily="34" charset="0"/>
              <a:cs typeface="Calibri" panose="020F0502020204030204" pitchFamily="34" charset="0"/>
            </a:endParaRPr>
          </a:p>
        </p:txBody>
      </p:sp>
      <p:sp>
        <p:nvSpPr>
          <p:cNvPr id="39" name="TextBox 38"/>
          <p:cNvSpPr txBox="1"/>
          <p:nvPr/>
        </p:nvSpPr>
        <p:spPr>
          <a:xfrm>
            <a:off x="7935592" y="3416166"/>
            <a:ext cx="3007386" cy="707886"/>
          </a:xfrm>
          <a:prstGeom prst="rect">
            <a:avLst/>
          </a:prstGeom>
          <a:noFill/>
        </p:spPr>
        <p:txBody>
          <a:bodyPr wrap="square" rtlCol="0">
            <a:spAutoFit/>
          </a:bodyPr>
          <a:lstStyle/>
          <a:p>
            <a:pPr algn="ctr"/>
            <a:r>
              <a:rPr lang="en-GB" sz="4000" dirty="0">
                <a:solidFill>
                  <a:srgbClr val="DAA520"/>
                </a:solidFill>
                <a:latin typeface="Century Gothic" panose="020B0502020202020204" pitchFamily="34" charset="0"/>
                <a:cs typeface="Calibri" panose="020F0502020204030204" pitchFamily="34" charset="0"/>
              </a:rPr>
              <a:t>Sp</a:t>
            </a:r>
            <a:r>
              <a:rPr lang="en-GB" sz="4000" dirty="0">
                <a:solidFill>
                  <a:srgbClr val="115076"/>
                </a:solidFill>
                <a:latin typeface="Century Gothic" panose="020B0502020202020204" pitchFamily="34" charset="0"/>
                <a:cs typeface="Calibri" panose="020F0502020204030204" pitchFamily="34" charset="0"/>
              </a:rPr>
              <a:t>ort</a:t>
            </a:r>
            <a:endParaRPr lang="en-GB" sz="4000" dirty="0">
              <a:solidFill>
                <a:srgbClr val="FF6600"/>
              </a:solidFill>
              <a:latin typeface="Century Gothic" panose="020B0502020202020204" pitchFamily="34" charset="0"/>
              <a:cs typeface="Calibri" panose="020F0502020204030204" pitchFamily="34" charset="0"/>
            </a:endParaRPr>
          </a:p>
        </p:txBody>
      </p:sp>
      <p:sp>
        <p:nvSpPr>
          <p:cNvPr id="41" name="TextBox 40"/>
          <p:cNvSpPr txBox="1"/>
          <p:nvPr/>
        </p:nvSpPr>
        <p:spPr>
          <a:xfrm>
            <a:off x="6408736" y="4175923"/>
            <a:ext cx="3007386" cy="707886"/>
          </a:xfrm>
          <a:prstGeom prst="rect">
            <a:avLst/>
          </a:prstGeom>
          <a:noFill/>
        </p:spPr>
        <p:txBody>
          <a:bodyPr wrap="square" rtlCol="0">
            <a:spAutoFit/>
          </a:bodyPr>
          <a:lstStyle/>
          <a:p>
            <a:pPr algn="ctr"/>
            <a:r>
              <a:rPr lang="en-GB" sz="4000" dirty="0" err="1">
                <a:solidFill>
                  <a:srgbClr val="DAA520"/>
                </a:solidFill>
                <a:latin typeface="Century Gothic" panose="020B0502020202020204" pitchFamily="34" charset="0"/>
                <a:cs typeface="Calibri" panose="020F0502020204030204" pitchFamily="34" charset="0"/>
              </a:rPr>
              <a:t>sp</a:t>
            </a:r>
            <a:r>
              <a:rPr lang="en-GB" sz="4000" dirty="0" err="1">
                <a:solidFill>
                  <a:srgbClr val="115076"/>
                </a:solidFill>
                <a:latin typeface="Century Gothic" panose="020B0502020202020204" pitchFamily="34" charset="0"/>
                <a:cs typeface="Calibri" panose="020F0502020204030204" pitchFamily="34" charset="0"/>
              </a:rPr>
              <a:t>ät</a:t>
            </a:r>
            <a:endParaRPr lang="en-GB" sz="4000" dirty="0">
              <a:solidFill>
                <a:srgbClr val="FF6600"/>
              </a:solidFill>
              <a:latin typeface="Century Gothic" panose="020B0502020202020204" pitchFamily="34" charset="0"/>
              <a:cs typeface="Calibri" panose="020F0502020204030204" pitchFamily="34" charset="0"/>
            </a:endParaRPr>
          </a:p>
        </p:txBody>
      </p:sp>
      <p:grpSp>
        <p:nvGrpSpPr>
          <p:cNvPr id="32" name="Group 31"/>
          <p:cNvGrpSpPr/>
          <p:nvPr/>
        </p:nvGrpSpPr>
        <p:grpSpPr>
          <a:xfrm>
            <a:off x="5441989" y="2306338"/>
            <a:ext cx="3007386" cy="1309222"/>
            <a:chOff x="5531733" y="2217718"/>
            <a:chExt cx="3007386" cy="1309222"/>
          </a:xfrm>
        </p:grpSpPr>
        <p:sp>
          <p:nvSpPr>
            <p:cNvPr id="40" name="TextBox 39"/>
            <p:cNvSpPr txBox="1"/>
            <p:nvPr/>
          </p:nvSpPr>
          <p:spPr>
            <a:xfrm>
              <a:off x="5531733" y="2217718"/>
              <a:ext cx="3007386" cy="707886"/>
            </a:xfrm>
            <a:prstGeom prst="rect">
              <a:avLst/>
            </a:prstGeom>
            <a:noFill/>
          </p:spPr>
          <p:txBody>
            <a:bodyPr wrap="square" rtlCol="0">
              <a:spAutoFit/>
            </a:bodyPr>
            <a:lstStyle/>
            <a:p>
              <a:pPr algn="ctr"/>
              <a:r>
                <a:rPr lang="en-GB" sz="4000" dirty="0">
                  <a:solidFill>
                    <a:srgbClr val="DAA520"/>
                  </a:solidFill>
                  <a:latin typeface="Century Gothic" panose="020B0502020202020204" pitchFamily="34" charset="0"/>
                  <a:cs typeface="Calibri" panose="020F0502020204030204" pitchFamily="34" charset="0"/>
                </a:rPr>
                <a:t>Sp</a:t>
              </a:r>
              <a:r>
                <a:rPr lang="en-GB" sz="4000" dirty="0">
                  <a:solidFill>
                    <a:srgbClr val="115076"/>
                  </a:solidFill>
                  <a:latin typeface="Century Gothic" panose="020B0502020202020204" pitchFamily="34" charset="0"/>
                  <a:cs typeface="Calibri" panose="020F0502020204030204" pitchFamily="34" charset="0"/>
                </a:rPr>
                <a:t>eck</a:t>
              </a:r>
              <a:endParaRPr lang="en-GB" sz="4000" dirty="0">
                <a:solidFill>
                  <a:srgbClr val="FF6600"/>
                </a:solidFill>
                <a:latin typeface="Century Gothic" panose="020B0502020202020204" pitchFamily="34" charset="0"/>
                <a:cs typeface="Calibri" panose="020F0502020204030204" pitchFamily="34" charset="0"/>
              </a:endParaRPr>
            </a:p>
          </p:txBody>
        </p:sp>
        <p:pic>
          <p:nvPicPr>
            <p:cNvPr id="3078" name="Picture 6" descr="Bacon, Red, Pig, Pork, Meat, Breakfast, Food, Deliciou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flipV="1">
              <a:off x="6530171" y="2911730"/>
              <a:ext cx="1230418" cy="6152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500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15000"/>
                                        <p:tgtEl>
                                          <p:spTgt spid="13"/>
                                        </p:tgtEl>
                                      </p:cBhvr>
                                    </p:animEffect>
                                    <p:set>
                                      <p:cBhvr>
                                        <p:cTn id="7" dur="1" fill="hold">
                                          <p:stCondLst>
                                            <p:cond delay="14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6" y="313762"/>
            <a:ext cx="4257040" cy="707849"/>
          </a:xfrm>
        </p:spPr>
        <p:txBody>
          <a:bodyPr>
            <a:normAutofit/>
          </a:bodyPr>
          <a:lstStyle/>
          <a:p>
            <a:r>
              <a:rPr lang="en-GB" sz="3600" b="1" dirty="0" err="1">
                <a:solidFill>
                  <a:schemeClr val="bg1"/>
                </a:solidFill>
              </a:rPr>
              <a:t>Zungenbrecher</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154664" y="258220"/>
            <a:ext cx="172620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Phonetik</a:t>
            </a:r>
            <a:endParaRPr lang="en-GB" b="1" dirty="0">
              <a:solidFill>
                <a:prstClr val="white"/>
              </a:solidFill>
              <a:latin typeface="Century Gothic" panose="020B0502020202020204" pitchFamily="34" charset="0"/>
            </a:endParaRPr>
          </a:p>
        </p:txBody>
      </p:sp>
      <p:sp>
        <p:nvSpPr>
          <p:cNvPr id="14" name="TextBox 13"/>
          <p:cNvSpPr txBox="1"/>
          <p:nvPr/>
        </p:nvSpPr>
        <p:spPr>
          <a:xfrm>
            <a:off x="1364304" y="2432697"/>
            <a:ext cx="9653463" cy="1138773"/>
          </a:xfrm>
          <a:prstGeom prst="rect">
            <a:avLst/>
          </a:prstGeom>
          <a:noFill/>
        </p:spPr>
        <p:txBody>
          <a:bodyPr wrap="square" rtlCol="0">
            <a:spAutoFit/>
          </a:bodyPr>
          <a:lstStyle/>
          <a:p>
            <a:pPr algn="ctr"/>
            <a:r>
              <a:rPr lang="en-GB" sz="3400" dirty="0" err="1">
                <a:solidFill>
                  <a:schemeClr val="accent1">
                    <a:lumMod val="50000"/>
                  </a:schemeClr>
                </a:solidFill>
                <a:latin typeface="Century Gothic" panose="020B0502020202020204" pitchFamily="34" charset="0"/>
              </a:rPr>
              <a:t>Sieben</a:t>
            </a:r>
            <a:r>
              <a:rPr lang="en-GB" sz="3400" dirty="0">
                <a:solidFill>
                  <a:schemeClr val="accent1">
                    <a:lumMod val="50000"/>
                  </a:schemeClr>
                </a:solidFill>
                <a:latin typeface="Century Gothic" panose="020B0502020202020204" pitchFamily="34" charset="0"/>
              </a:rPr>
              <a:t> </a:t>
            </a:r>
            <a:r>
              <a:rPr lang="en-GB" sz="3400" dirty="0" err="1">
                <a:solidFill>
                  <a:schemeClr val="accent1">
                    <a:lumMod val="50000"/>
                  </a:schemeClr>
                </a:solidFill>
                <a:latin typeface="Century Gothic" panose="020B0502020202020204" pitchFamily="34" charset="0"/>
              </a:rPr>
              <a:t>spanische</a:t>
            </a:r>
            <a:r>
              <a:rPr lang="en-GB" sz="3400" dirty="0">
                <a:solidFill>
                  <a:schemeClr val="accent1">
                    <a:lumMod val="50000"/>
                  </a:schemeClr>
                </a:solidFill>
                <a:latin typeface="Century Gothic" panose="020B0502020202020204" pitchFamily="34" charset="0"/>
              </a:rPr>
              <a:t> </a:t>
            </a:r>
            <a:r>
              <a:rPr lang="en-GB" sz="3400" dirty="0" err="1">
                <a:solidFill>
                  <a:schemeClr val="accent1">
                    <a:lumMod val="50000"/>
                  </a:schemeClr>
                </a:solidFill>
                <a:latin typeface="Century Gothic" panose="020B0502020202020204" pitchFamily="34" charset="0"/>
              </a:rPr>
              <a:t>Spinnen</a:t>
            </a:r>
            <a:r>
              <a:rPr lang="en-GB" sz="3400" dirty="0">
                <a:solidFill>
                  <a:schemeClr val="accent1">
                    <a:lumMod val="50000"/>
                  </a:schemeClr>
                </a:solidFill>
                <a:latin typeface="Century Gothic" panose="020B0502020202020204" pitchFamily="34" charset="0"/>
              </a:rPr>
              <a:t> </a:t>
            </a:r>
            <a:r>
              <a:rPr lang="en-GB" sz="3400" dirty="0" err="1">
                <a:solidFill>
                  <a:schemeClr val="accent1">
                    <a:lumMod val="50000"/>
                  </a:schemeClr>
                </a:solidFill>
                <a:latin typeface="Century Gothic" panose="020B0502020202020204" pitchFamily="34" charset="0"/>
              </a:rPr>
              <a:t>schauen</a:t>
            </a:r>
            <a:r>
              <a:rPr lang="en-GB" sz="3400" dirty="0">
                <a:solidFill>
                  <a:schemeClr val="accent1">
                    <a:lumMod val="50000"/>
                  </a:schemeClr>
                </a:solidFill>
                <a:latin typeface="Century Gothic" panose="020B0502020202020204" pitchFamily="34" charset="0"/>
              </a:rPr>
              <a:t> </a:t>
            </a:r>
            <a:r>
              <a:rPr lang="en-GB" sz="3400" dirty="0" err="1">
                <a:solidFill>
                  <a:schemeClr val="accent1">
                    <a:lumMod val="50000"/>
                  </a:schemeClr>
                </a:solidFill>
                <a:latin typeface="Century Gothic" panose="020B0502020202020204" pitchFamily="34" charset="0"/>
              </a:rPr>
              <a:t>ein</a:t>
            </a:r>
            <a:r>
              <a:rPr lang="en-GB" sz="3400" dirty="0">
                <a:solidFill>
                  <a:schemeClr val="accent1">
                    <a:lumMod val="50000"/>
                  </a:schemeClr>
                </a:solidFill>
                <a:latin typeface="Century Gothic" panose="020B0502020202020204" pitchFamily="34" charset="0"/>
              </a:rPr>
              <a:t> </a:t>
            </a:r>
            <a:r>
              <a:rPr lang="en-GB" sz="3400" dirty="0" err="1">
                <a:solidFill>
                  <a:schemeClr val="accent1">
                    <a:lumMod val="50000"/>
                  </a:schemeClr>
                </a:solidFill>
                <a:latin typeface="Century Gothic" panose="020B0502020202020204" pitchFamily="34" charset="0"/>
              </a:rPr>
              <a:t>spanisches</a:t>
            </a:r>
            <a:r>
              <a:rPr lang="en-GB" sz="3400" dirty="0">
                <a:solidFill>
                  <a:schemeClr val="accent1">
                    <a:lumMod val="50000"/>
                  </a:schemeClr>
                </a:solidFill>
                <a:latin typeface="Century Gothic" panose="020B0502020202020204" pitchFamily="34" charset="0"/>
              </a:rPr>
              <a:t> </a:t>
            </a:r>
            <a:r>
              <a:rPr lang="en-GB" sz="3400" dirty="0" err="1">
                <a:solidFill>
                  <a:schemeClr val="accent1">
                    <a:lumMod val="50000"/>
                  </a:schemeClr>
                </a:solidFill>
                <a:latin typeface="Century Gothic" panose="020B0502020202020204" pitchFamily="34" charset="0"/>
              </a:rPr>
              <a:t>Fußballspiel</a:t>
            </a:r>
            <a:r>
              <a:rPr lang="en-GB" sz="3400" dirty="0">
                <a:solidFill>
                  <a:schemeClr val="accent1">
                    <a:lumMod val="50000"/>
                  </a:schemeClr>
                </a:solidFill>
                <a:latin typeface="Century Gothic" panose="020B0502020202020204" pitchFamily="34" charset="0"/>
              </a:rPr>
              <a:t> an!</a:t>
            </a:r>
          </a:p>
        </p:txBody>
      </p:sp>
      <p:pic>
        <p:nvPicPr>
          <p:cNvPr id="1026" name="Picture 2" descr="Happy Black Spider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154664" y="4602997"/>
            <a:ext cx="1513873" cy="1165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appy Black Spider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423" y="4602997"/>
            <a:ext cx="1513872" cy="116568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14;p26">
            <a:hlinkClick r:id="" action="ppaction://noaction" highlightClick="1">
              <a:snd r:embed="rId5" name="Spinnen slow.wav"/>
            </a:hlinkClick>
            <a:extLst>
              <a:ext uri="{FF2B5EF4-FFF2-40B4-BE49-F238E27FC236}">
                <a16:creationId xmlns:a16="http://schemas.microsoft.com/office/drawing/2014/main" id="{2A2E30D2-841A-4ED1-B670-1C83F228DED0}"/>
              </a:ext>
            </a:extLst>
          </p:cNvPr>
          <p:cNvSpPr/>
          <p:nvPr/>
        </p:nvSpPr>
        <p:spPr>
          <a:xfrm>
            <a:off x="4788326" y="4793043"/>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Google Shape;614;p26">
            <a:hlinkClick r:id="" action="ppaction://noaction" highlightClick="1">
              <a:snd r:embed="rId6" name="Spinnen medium.wav"/>
            </a:hlinkClick>
            <a:extLst>
              <a:ext uri="{FF2B5EF4-FFF2-40B4-BE49-F238E27FC236}">
                <a16:creationId xmlns:a16="http://schemas.microsoft.com/office/drawing/2014/main" id="{2A2E30D2-841A-4ED1-B670-1C83F228DED0}"/>
              </a:ext>
            </a:extLst>
          </p:cNvPr>
          <p:cNvSpPr/>
          <p:nvPr/>
        </p:nvSpPr>
        <p:spPr>
          <a:xfrm>
            <a:off x="5572094" y="4793043"/>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2</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0" name="Google Shape;614;p26">
            <a:hlinkClick r:id="" action="ppaction://noaction" highlightClick="1">
              <a:snd r:embed="rId7" name="Spinnen fast.wav"/>
            </a:hlinkClick>
            <a:extLst>
              <a:ext uri="{FF2B5EF4-FFF2-40B4-BE49-F238E27FC236}">
                <a16:creationId xmlns:a16="http://schemas.microsoft.com/office/drawing/2014/main" id="{2A2E30D2-841A-4ED1-B670-1C83F228DED0}"/>
              </a:ext>
            </a:extLst>
          </p:cNvPr>
          <p:cNvSpPr/>
          <p:nvPr/>
        </p:nvSpPr>
        <p:spPr>
          <a:xfrm>
            <a:off x="6355862" y="4793042"/>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3</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Google Shape;614;p26">
            <a:hlinkClick r:id="" action="ppaction://noaction" highlightClick="1">
              <a:snd r:embed="rId8" name="Spinnen very fast.wav"/>
            </a:hlinkClick>
            <a:extLst>
              <a:ext uri="{FF2B5EF4-FFF2-40B4-BE49-F238E27FC236}">
                <a16:creationId xmlns:a16="http://schemas.microsoft.com/office/drawing/2014/main" id="{2A2E30D2-841A-4ED1-B670-1C83F228DED0}"/>
              </a:ext>
            </a:extLst>
          </p:cNvPr>
          <p:cNvSpPr/>
          <p:nvPr/>
        </p:nvSpPr>
        <p:spPr>
          <a:xfrm>
            <a:off x="7139630" y="4793042"/>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4</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04619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6" y="313762"/>
            <a:ext cx="4257040" cy="707849"/>
          </a:xfrm>
        </p:spPr>
        <p:txBody>
          <a:bodyPr>
            <a:normAutofit/>
          </a:bodyPr>
          <a:lstStyle/>
          <a:p>
            <a:r>
              <a:rPr lang="en-GB" sz="3600" b="1" dirty="0" err="1">
                <a:solidFill>
                  <a:schemeClr val="bg1"/>
                </a:solidFill>
              </a:rPr>
              <a:t>Zungenbrecher</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154664" y="258220"/>
            <a:ext cx="172620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Phonetik</a:t>
            </a:r>
            <a:endParaRPr lang="en-GB" b="1" dirty="0">
              <a:solidFill>
                <a:prstClr val="white"/>
              </a:solidFill>
              <a:latin typeface="Century Gothic" panose="020B0502020202020204" pitchFamily="34" charset="0"/>
            </a:endParaRPr>
          </a:p>
        </p:txBody>
      </p:sp>
      <p:sp>
        <p:nvSpPr>
          <p:cNvPr id="14" name="TextBox 13"/>
          <p:cNvSpPr txBox="1"/>
          <p:nvPr/>
        </p:nvSpPr>
        <p:spPr>
          <a:xfrm>
            <a:off x="387008" y="2372929"/>
            <a:ext cx="11456126" cy="1138773"/>
          </a:xfrm>
          <a:prstGeom prst="rect">
            <a:avLst/>
          </a:prstGeom>
          <a:noFill/>
        </p:spPr>
        <p:txBody>
          <a:bodyPr wrap="square" rtlCol="0">
            <a:spAutoFit/>
          </a:bodyPr>
          <a:lstStyle/>
          <a:p>
            <a:pPr algn="ctr"/>
            <a:r>
              <a:rPr lang="de-DE" sz="3400" dirty="0">
                <a:solidFill>
                  <a:schemeClr val="accent1">
                    <a:lumMod val="50000"/>
                  </a:schemeClr>
                </a:solidFill>
                <a:latin typeface="Century Gothic" panose="020B0502020202020204" pitchFamily="34" charset="0"/>
              </a:rPr>
              <a:t>Ein Stachelschwein, ein Stachelschwein, </a:t>
            </a:r>
          </a:p>
          <a:p>
            <a:pPr algn="ctr"/>
            <a:r>
              <a:rPr lang="de-DE" sz="3400" dirty="0">
                <a:solidFill>
                  <a:schemeClr val="accent1">
                    <a:lumMod val="50000"/>
                  </a:schemeClr>
                </a:solidFill>
                <a:latin typeface="Century Gothic" panose="020B0502020202020204" pitchFamily="34" charset="0"/>
              </a:rPr>
              <a:t>das muss ein Schwein mit Stacheln sein!</a:t>
            </a:r>
          </a:p>
        </p:txBody>
      </p:sp>
      <p:pic>
        <p:nvPicPr>
          <p:cNvPr id="2050" name="Picture 2" descr="Porcupine Drawing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45" y="4234452"/>
            <a:ext cx="2008489" cy="15418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g 16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3327" y="4234451"/>
            <a:ext cx="1818860" cy="142477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14;p26">
            <a:hlinkClick r:id="" action="ppaction://noaction" highlightClick="1">
              <a:snd r:embed="rId6" name="Stachelschwein slow.wav"/>
            </a:hlinkClick>
            <a:extLst>
              <a:ext uri="{FF2B5EF4-FFF2-40B4-BE49-F238E27FC236}">
                <a16:creationId xmlns:a16="http://schemas.microsoft.com/office/drawing/2014/main" id="{2A2E30D2-841A-4ED1-B670-1C83F228DED0}"/>
              </a:ext>
            </a:extLst>
          </p:cNvPr>
          <p:cNvSpPr/>
          <p:nvPr/>
        </p:nvSpPr>
        <p:spPr>
          <a:xfrm>
            <a:off x="4788326" y="4793043"/>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9" name="Google Shape;614;p26">
            <a:hlinkClick r:id="" action="ppaction://noaction" highlightClick="1">
              <a:snd r:embed="rId7" name="Stachelschwein medium.wav"/>
            </a:hlinkClick>
            <a:extLst>
              <a:ext uri="{FF2B5EF4-FFF2-40B4-BE49-F238E27FC236}">
                <a16:creationId xmlns:a16="http://schemas.microsoft.com/office/drawing/2014/main" id="{2A2E30D2-841A-4ED1-B670-1C83F228DED0}"/>
              </a:ext>
            </a:extLst>
          </p:cNvPr>
          <p:cNvSpPr/>
          <p:nvPr/>
        </p:nvSpPr>
        <p:spPr>
          <a:xfrm>
            <a:off x="5572094" y="4793043"/>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2</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0" name="Google Shape;614;p26">
            <a:hlinkClick r:id="" action="ppaction://noaction" highlightClick="1">
              <a:snd r:embed="rId8" name="Stachelschwein fast.wav"/>
            </a:hlinkClick>
            <a:extLst>
              <a:ext uri="{FF2B5EF4-FFF2-40B4-BE49-F238E27FC236}">
                <a16:creationId xmlns:a16="http://schemas.microsoft.com/office/drawing/2014/main" id="{2A2E30D2-841A-4ED1-B670-1C83F228DED0}"/>
              </a:ext>
            </a:extLst>
          </p:cNvPr>
          <p:cNvSpPr/>
          <p:nvPr/>
        </p:nvSpPr>
        <p:spPr>
          <a:xfrm>
            <a:off x="6355862" y="4793042"/>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3</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Google Shape;614;p26">
            <a:hlinkClick r:id="" action="ppaction://noaction" highlightClick="1">
              <a:snd r:embed="rId9" name="Stachelschwein very fast.wav"/>
            </a:hlinkClick>
            <a:extLst>
              <a:ext uri="{FF2B5EF4-FFF2-40B4-BE49-F238E27FC236}">
                <a16:creationId xmlns:a16="http://schemas.microsoft.com/office/drawing/2014/main" id="{2A2E30D2-841A-4ED1-B670-1C83F228DED0}"/>
              </a:ext>
            </a:extLst>
          </p:cNvPr>
          <p:cNvSpPr/>
          <p:nvPr/>
        </p:nvSpPr>
        <p:spPr>
          <a:xfrm>
            <a:off x="7139630" y="4793042"/>
            <a:ext cx="355003" cy="310969"/>
          </a:xfrm>
          <a:custGeom>
            <a:avLst/>
            <a:gdLst/>
            <a:ahLst/>
            <a:cxnLst/>
            <a:rect l="l" t="t" r="r" b="b"/>
            <a:pathLst>
              <a:path w="120000" h="120000" extrusionOk="0">
                <a:moveTo>
                  <a:pt x="0" y="0"/>
                </a:moveTo>
                <a:lnTo>
                  <a:pt x="120000" y="0"/>
                </a:lnTo>
                <a:lnTo>
                  <a:pt x="120000" y="120000"/>
                </a:lnTo>
                <a:lnTo>
                  <a:pt x="0" y="120000"/>
                </a:lnTo>
                <a:close/>
              </a:path>
            </a:pathLst>
          </a:custGeom>
          <a:solidFill>
            <a:srgbClr val="DAA52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a:sym typeface="Century Gothic"/>
              </a:rPr>
              <a:t>4</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0310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4669" y="514606"/>
            <a:ext cx="3802662" cy="4032133"/>
          </a:xfrm>
          <a:prstGeom prst="rect">
            <a:avLst/>
          </a:prstGeom>
        </p:spPr>
      </p:pic>
      <p:sp>
        <p:nvSpPr>
          <p:cNvPr id="2" name="Rectangle 1"/>
          <p:cNvSpPr/>
          <p:nvPr/>
        </p:nvSpPr>
        <p:spPr>
          <a:xfrm>
            <a:off x="2358438" y="4284093"/>
            <a:ext cx="7475123"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sch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reiben</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203287" y="-331650"/>
            <a:ext cx="431030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0" b="1"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Calibri" panose="020F0502020204030204" pitchFamily="34" charset="0"/>
              </a:rPr>
              <a:t>sch</a:t>
            </a:r>
            <a:endParaRPr kumimoji="0" lang="en-GB" sz="180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9972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schreiben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schreib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8438" y="4284093"/>
            <a:ext cx="7475123"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sch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reiben</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203287" y="-331650"/>
            <a:ext cx="431030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0" b="1"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Calibri" panose="020F0502020204030204" pitchFamily="34" charset="0"/>
              </a:rPr>
              <a:t>sch</a:t>
            </a:r>
            <a:endParaRPr kumimoji="0" lang="en-GB" sz="180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3741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schreib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8122" y="411005"/>
            <a:ext cx="10515600" cy="1325563"/>
          </a:xfrm>
        </p:spPr>
        <p:txBody>
          <a:bodyPr>
            <a:noAutofit/>
          </a:bodyPr>
          <a:lstStyle/>
          <a:p>
            <a:r>
              <a:rPr lang="en-GB" sz="18000" b="1" dirty="0" err="1">
                <a:solidFill>
                  <a:srgbClr val="FFCC00"/>
                </a:solidFill>
              </a:rPr>
              <a:t>sch</a:t>
            </a:r>
            <a:endParaRPr lang="en-GB" sz="18000" b="1"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4669" y="514606"/>
            <a:ext cx="3802662" cy="4032133"/>
          </a:xfrm>
          <a:prstGeom prst="rect">
            <a:avLst/>
          </a:prstGeom>
        </p:spPr>
      </p:pic>
      <p:sp>
        <p:nvSpPr>
          <p:cNvPr id="2" name="Rectangle 1"/>
          <p:cNvSpPr/>
          <p:nvPr/>
        </p:nvSpPr>
        <p:spPr>
          <a:xfrm>
            <a:off x="2358438" y="4284093"/>
            <a:ext cx="7475123"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sch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reiben</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515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829920" y="1770210"/>
            <a:ext cx="4532160" cy="2707785"/>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reiben</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1079234" y="429400"/>
            <a:ext cx="215155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570686" y="3764614"/>
            <a:ext cx="320312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zwi</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755109" y="3512144"/>
            <a:ext cx="287450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warz</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745462" y="4435474"/>
            <a:ext cx="283122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sch</a:t>
            </a:r>
          </a:p>
        </p:txBody>
      </p:sp>
      <p:sp>
        <p:nvSpPr>
          <p:cNvPr id="9" name="Rectangle 8"/>
          <p:cNvSpPr/>
          <p:nvPr/>
        </p:nvSpPr>
        <p:spPr>
          <a:xfrm>
            <a:off x="8878821" y="479209"/>
            <a:ext cx="247054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nell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012" y="1712808"/>
            <a:ext cx="1696935" cy="1799336"/>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25051" y="4512848"/>
            <a:ext cx="1534621" cy="1452775"/>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0879" y="1420190"/>
            <a:ext cx="1554992" cy="1628650"/>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62095" y="5239236"/>
            <a:ext cx="1777852" cy="986708"/>
          </a:xfrm>
          <a:prstGeom prst="rect">
            <a:avLst/>
          </a:prstGeom>
        </p:spPr>
      </p:pic>
      <p:grpSp>
        <p:nvGrpSpPr>
          <p:cNvPr id="19" name="Group 18"/>
          <p:cNvGrpSpPr/>
          <p:nvPr/>
        </p:nvGrpSpPr>
        <p:grpSpPr>
          <a:xfrm>
            <a:off x="1432133" y="4828622"/>
            <a:ext cx="1322468" cy="903968"/>
            <a:chOff x="1432133" y="4828622"/>
            <a:chExt cx="1322468" cy="903968"/>
          </a:xfrm>
        </p:grpSpPr>
        <p:sp>
          <p:nvSpPr>
            <p:cNvPr id="12" name="Flowchart: Process 11"/>
            <p:cNvSpPr/>
            <p:nvPr/>
          </p:nvSpPr>
          <p:spPr>
            <a:xfrm>
              <a:off x="1432133" y="4828622"/>
              <a:ext cx="494243" cy="903968"/>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Flowchart: Process 12"/>
            <p:cNvSpPr/>
            <p:nvPr/>
          </p:nvSpPr>
          <p:spPr>
            <a:xfrm>
              <a:off x="2260358" y="4828622"/>
              <a:ext cx="494243" cy="903968"/>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Oval 13"/>
            <p:cNvSpPr/>
            <p:nvPr/>
          </p:nvSpPr>
          <p:spPr>
            <a:xfrm>
              <a:off x="1967092" y="5140078"/>
              <a:ext cx="252549" cy="2810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5" name="TextBox 14"/>
          <p:cNvSpPr txBox="1"/>
          <p:nvPr/>
        </p:nvSpPr>
        <p:spPr>
          <a:xfrm>
            <a:off x="9430468" y="1205231"/>
            <a:ext cx="1367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[fast]</a:t>
            </a:r>
          </a:p>
        </p:txBody>
      </p:sp>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38955" y="1770210"/>
            <a:ext cx="1693677" cy="1171460"/>
          </a:xfrm>
          <a:prstGeom prst="rect">
            <a:avLst/>
          </a:prstGeom>
        </p:spPr>
      </p:pic>
      <p:sp>
        <p:nvSpPr>
          <p:cNvPr id="17" name="TextBox 16"/>
          <p:cNvSpPr txBox="1"/>
          <p:nvPr/>
        </p:nvSpPr>
        <p:spPr>
          <a:xfrm>
            <a:off x="4660077" y="-226184"/>
            <a:ext cx="287184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sch</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42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s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chreiben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alsch.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5" name="falsch.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schnell.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6" name="schnell.wav"/>
                                        </p:tgtEl>
                                      </p:cMediaNode>
                                    </p:audio>
                                  </p:sub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7" name="zwische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subTnLst>
                                    <p:audio>
                                      <p:cMediaNode>
                                        <p:cTn display="0" masterRel="sameClick">
                                          <p:stCondLst>
                                            <p:cond evt="begin" delay="0">
                                              <p:tn val="46"/>
                                            </p:cond>
                                          </p:stCondLst>
                                          <p:endCondLst>
                                            <p:cond evt="onStopAudio" delay="0">
                                              <p:tgtEl>
                                                <p:sldTgt/>
                                              </p:tgtEl>
                                            </p:cond>
                                          </p:endCondLst>
                                        </p:cTn>
                                        <p:tgtEl>
                                          <p:sndTgt r:embed="rId7" name="zwischen.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subTnLst>
                                    <p:audio>
                                      <p:cMediaNode>
                                        <p:cTn display="0" masterRel="sameClick">
                                          <p:stCondLst>
                                            <p:cond evt="begin" delay="0">
                                              <p:tn val="51"/>
                                            </p:cond>
                                          </p:stCondLst>
                                          <p:endCondLst>
                                            <p:cond evt="onStopAudio" delay="0">
                                              <p:tgtEl>
                                                <p:sldTgt/>
                                              </p:tgtEl>
                                            </p:cond>
                                          </p:endCondLst>
                                        </p:cTn>
                                        <p:tgtEl>
                                          <p:sndTgt r:embed="rId8" name="Mensch.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subTnLst>
                                    <p:audio>
                                      <p:cMediaNode>
                                        <p:cTn display="0" masterRel="sameClick">
                                          <p:stCondLst>
                                            <p:cond evt="begin" delay="0">
                                              <p:tn val="56"/>
                                            </p:cond>
                                          </p:stCondLst>
                                          <p:endCondLst>
                                            <p:cond evt="onStopAudio" delay="0">
                                              <p:tgtEl>
                                                <p:sldTgt/>
                                              </p:tgtEl>
                                            </p:cond>
                                          </p:endCondLst>
                                        </p:cTn>
                                        <p:tgtEl>
                                          <p:sndTgt r:embed="rId8" name="Mensch.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9" name="schwarz.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subTnLst>
                                    <p:audio>
                                      <p:cMediaNode>
                                        <p:cTn display="0" masterRel="sameClick">
                                          <p:stCondLst>
                                            <p:cond evt="begin" delay="0">
                                              <p:tn val="66"/>
                                            </p:cond>
                                          </p:stCondLst>
                                          <p:endCondLst>
                                            <p:cond evt="onStopAudio" delay="0">
                                              <p:tgtEl>
                                                <p:sldTgt/>
                                              </p:tgtEl>
                                            </p:cond>
                                          </p:endCondLst>
                                        </p:cTn>
                                        <p:tgtEl>
                                          <p:sndTgt r:embed="rId9" name="schwar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29920" y="1770210"/>
            <a:ext cx="4532160" cy="2707785"/>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reiben</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1079234" y="429400"/>
            <a:ext cx="215155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570686" y="3764614"/>
            <a:ext cx="320312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zwi</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755109" y="3512144"/>
            <a:ext cx="287450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warz</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745462" y="4435474"/>
            <a:ext cx="283122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sch</a:t>
            </a:r>
          </a:p>
        </p:txBody>
      </p:sp>
      <p:sp>
        <p:nvSpPr>
          <p:cNvPr id="9" name="Rectangle 8"/>
          <p:cNvSpPr/>
          <p:nvPr/>
        </p:nvSpPr>
        <p:spPr>
          <a:xfrm>
            <a:off x="8878821" y="479209"/>
            <a:ext cx="247054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nell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012" y="1712808"/>
            <a:ext cx="1696935" cy="1799336"/>
          </a:xfrm>
          <a:prstGeom prst="rect">
            <a:avLst/>
          </a:prstGeom>
        </p:spPr>
      </p:pic>
      <p:sp>
        <p:nvSpPr>
          <p:cNvPr id="17" name="TextBox 16"/>
          <p:cNvSpPr txBox="1"/>
          <p:nvPr/>
        </p:nvSpPr>
        <p:spPr>
          <a:xfrm>
            <a:off x="4660077" y="-226184"/>
            <a:ext cx="287184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sch</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9343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s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schreiben_source.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alsch.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schnell.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zwisc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8" name="Mensch.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schwar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829920" y="1770210"/>
            <a:ext cx="4532160" cy="2707785"/>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6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reiben</a:t>
            </a:r>
            <a:endParaRPr kumimoji="0" lang="en-GB" sz="6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4"/>
          <p:cNvSpPr/>
          <p:nvPr/>
        </p:nvSpPr>
        <p:spPr>
          <a:xfrm>
            <a:off x="1079234" y="429400"/>
            <a:ext cx="215155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570686" y="3764614"/>
            <a:ext cx="320312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zwi</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755109" y="3512144"/>
            <a:ext cx="2874506"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warz</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745462" y="4435474"/>
            <a:ext cx="283122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sch</a:t>
            </a:r>
          </a:p>
        </p:txBody>
      </p:sp>
      <p:sp>
        <p:nvSpPr>
          <p:cNvPr id="9" name="Rectangle 8"/>
          <p:cNvSpPr/>
          <p:nvPr/>
        </p:nvSpPr>
        <p:spPr>
          <a:xfrm>
            <a:off x="8878821" y="479209"/>
            <a:ext cx="247054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sch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nell</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012" y="1712808"/>
            <a:ext cx="1696935" cy="179933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051" y="4512848"/>
            <a:ext cx="1534621" cy="145277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0879" y="1420190"/>
            <a:ext cx="1554992" cy="16286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2095" y="5239236"/>
            <a:ext cx="1777852" cy="986708"/>
          </a:xfrm>
          <a:prstGeom prst="rect">
            <a:avLst/>
          </a:prstGeom>
        </p:spPr>
      </p:pic>
      <p:grpSp>
        <p:nvGrpSpPr>
          <p:cNvPr id="19" name="Group 18"/>
          <p:cNvGrpSpPr/>
          <p:nvPr/>
        </p:nvGrpSpPr>
        <p:grpSpPr>
          <a:xfrm>
            <a:off x="1432133" y="4828622"/>
            <a:ext cx="1322468" cy="903968"/>
            <a:chOff x="1432133" y="4828622"/>
            <a:chExt cx="1322468" cy="903968"/>
          </a:xfrm>
        </p:grpSpPr>
        <p:sp>
          <p:nvSpPr>
            <p:cNvPr id="12" name="Flowchart: Process 11"/>
            <p:cNvSpPr/>
            <p:nvPr/>
          </p:nvSpPr>
          <p:spPr>
            <a:xfrm>
              <a:off x="1432133" y="4828622"/>
              <a:ext cx="494243" cy="903968"/>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Flowchart: Process 12"/>
            <p:cNvSpPr/>
            <p:nvPr/>
          </p:nvSpPr>
          <p:spPr>
            <a:xfrm>
              <a:off x="2260358" y="4828622"/>
              <a:ext cx="494243" cy="903968"/>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Oval 13"/>
            <p:cNvSpPr/>
            <p:nvPr/>
          </p:nvSpPr>
          <p:spPr>
            <a:xfrm>
              <a:off x="1967092" y="5140078"/>
              <a:ext cx="252549" cy="2810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5" name="TextBox 14"/>
          <p:cNvSpPr txBox="1"/>
          <p:nvPr/>
        </p:nvSpPr>
        <p:spPr>
          <a:xfrm>
            <a:off x="9430468" y="1205231"/>
            <a:ext cx="1367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[fast]</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8955" y="1770210"/>
            <a:ext cx="1693677" cy="1171460"/>
          </a:xfrm>
          <a:prstGeom prst="rect">
            <a:avLst/>
          </a:prstGeom>
        </p:spPr>
      </p:pic>
      <p:sp>
        <p:nvSpPr>
          <p:cNvPr id="17" name="TextBox 16"/>
          <p:cNvSpPr txBox="1"/>
          <p:nvPr/>
        </p:nvSpPr>
        <p:spPr>
          <a:xfrm>
            <a:off x="4660077" y="-226184"/>
            <a:ext cx="287184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sch</a:t>
            </a:r>
            <a:endParaRPr kumimoji="0" lang="en-GB" sz="1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4985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4567" y="450945"/>
            <a:ext cx="10515600" cy="1325563"/>
          </a:xfrm>
        </p:spPr>
        <p:txBody>
          <a:bodyPr>
            <a:normAutofit fontScale="90000"/>
          </a:bodyPr>
          <a:lstStyle/>
          <a:p>
            <a:r>
              <a:rPr lang="en-GB" sz="22200" b="1" dirty="0" err="1">
                <a:solidFill>
                  <a:srgbClr val="FFCC00"/>
                </a:solidFill>
              </a:rPr>
              <a:t>sp</a:t>
            </a:r>
            <a:r>
              <a:rPr lang="en-GB" sz="22200" b="1" dirty="0">
                <a:solidFill>
                  <a:srgbClr val="FFCC00"/>
                </a:solidFill>
              </a:rPr>
              <a:t>-</a:t>
            </a:r>
            <a:r>
              <a:rPr lang="en-GB" sz="9600" b="1" dirty="0"/>
              <a:t/>
            </a:r>
            <a:br>
              <a:rPr lang="en-GB" sz="9600" b="1" dirty="0"/>
            </a:br>
            <a:endParaRPr lang="en-GB" dirty="0"/>
          </a:p>
        </p:txBody>
      </p:sp>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7736" y="1156198"/>
            <a:ext cx="3922400" cy="3371031"/>
          </a:xfrm>
          <a:prstGeom prst="rect">
            <a:avLst/>
          </a:prstGeom>
        </p:spPr>
      </p:pic>
      <p:sp>
        <p:nvSpPr>
          <p:cNvPr id="2" name="Rectangle 1"/>
          <p:cNvSpPr/>
          <p:nvPr/>
        </p:nvSpPr>
        <p:spPr>
          <a:xfrm>
            <a:off x="3363574" y="4218312"/>
            <a:ext cx="5386411"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sp</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ielen</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2947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P.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spielen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spiel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567" y="450945"/>
            <a:ext cx="10515600" cy="1325563"/>
          </a:xfrm>
        </p:spPr>
        <p:txBody>
          <a:bodyPr>
            <a:normAutofit fontScale="90000"/>
          </a:bodyPr>
          <a:lstStyle/>
          <a:p>
            <a:r>
              <a:rPr lang="en-GB" sz="22200" b="1" dirty="0" err="1">
                <a:solidFill>
                  <a:srgbClr val="FFCC00"/>
                </a:solidFill>
              </a:rPr>
              <a:t>sp</a:t>
            </a:r>
            <a:r>
              <a:rPr lang="en-GB" sz="22200" b="1" dirty="0">
                <a:solidFill>
                  <a:srgbClr val="FFCC00"/>
                </a:solidFill>
              </a:rPr>
              <a:t>-</a:t>
            </a:r>
            <a:r>
              <a:rPr lang="en-GB" sz="9600" b="1" dirty="0"/>
              <a:t/>
            </a:r>
            <a:br>
              <a:rPr lang="en-GB" sz="9600" b="1" dirty="0"/>
            </a:br>
            <a:endParaRPr lang="en-GB" dirty="0"/>
          </a:p>
        </p:txBody>
      </p:sp>
      <p:sp>
        <p:nvSpPr>
          <p:cNvPr id="2" name="Rectangle 1"/>
          <p:cNvSpPr/>
          <p:nvPr/>
        </p:nvSpPr>
        <p:spPr>
          <a:xfrm>
            <a:off x="3363574" y="4218312"/>
            <a:ext cx="5386411"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sp</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ielen</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827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P.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spielen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DE201B1D-F283-4761-B109-34C1B42736A8}" vid="{4FD433AE-AD99-42F2-91AA-464A1A1B2D7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 (1)</Template>
  <TotalTime>4404</TotalTime>
  <Words>821</Words>
  <Application>Microsoft Office PowerPoint</Application>
  <PresentationFormat>Widescreen</PresentationFormat>
  <Paragraphs>162</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Century Gothic</vt:lpstr>
      <vt:lpstr>Tw Cen MT</vt:lpstr>
      <vt:lpstr>1_Office Theme</vt:lpstr>
      <vt:lpstr>Office Theme</vt:lpstr>
      <vt:lpstr>2_Office Theme</vt:lpstr>
      <vt:lpstr>Phonics </vt:lpstr>
      <vt:lpstr>PowerPoint Presentation</vt:lpstr>
      <vt:lpstr>PowerPoint Presentation</vt:lpstr>
      <vt:lpstr>sch</vt:lpstr>
      <vt:lpstr>PowerPoint Presentation</vt:lpstr>
      <vt:lpstr>PowerPoint Presentation</vt:lpstr>
      <vt:lpstr>PowerPoint Presentation</vt:lpstr>
      <vt:lpstr>sp- </vt:lpstr>
      <vt:lpstr>sp- </vt:lpstr>
      <vt:lpstr>sp- </vt:lpstr>
      <vt:lpstr>PowerPoint Presentation</vt:lpstr>
      <vt:lpstr>PowerPoint Presentation</vt:lpstr>
      <vt:lpstr>PowerPoint Presentation</vt:lpstr>
      <vt:lpstr>Wie sagt man …</vt:lpstr>
      <vt:lpstr>Zungenbrecher!</vt:lpstr>
      <vt:lpstr>Zungenbrecher!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Natalie Finlayson</cp:lastModifiedBy>
  <cp:revision>194</cp:revision>
  <dcterms:created xsi:type="dcterms:W3CDTF">2019-12-04T12:16:07Z</dcterms:created>
  <dcterms:modified xsi:type="dcterms:W3CDTF">2020-01-14T18:41:32Z</dcterms:modified>
</cp:coreProperties>
</file>