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8"/>
  </p:notesMasterIdLst>
  <p:sldIdLst>
    <p:sldId id="272" r:id="rId3"/>
    <p:sldId id="273" r:id="rId4"/>
    <p:sldId id="274" r:id="rId5"/>
    <p:sldId id="275" r:id="rId6"/>
    <p:sldId id="276" r:id="rId7"/>
    <p:sldId id="277" r:id="rId8"/>
    <p:sldId id="278"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013" autoAdjust="0"/>
    <p:restoredTop sz="94660"/>
  </p:normalViewPr>
  <p:slideViewPr>
    <p:cSldViewPr snapToGrid="0" showGuides="1">
      <p:cViewPr varScale="1">
        <p:scale>
          <a:sx n="112" d="100"/>
          <a:sy n="112" d="100"/>
        </p:scale>
        <p:origin x="432" y="78"/>
      </p:cViewPr>
      <p:guideLst>
        <p:guide orient="horz" pos="2160"/>
        <p:guide pos="3840"/>
      </p:guideLst>
    </p:cSldViewPr>
  </p:slideViewPr>
  <p:notesTextViewPr>
    <p:cViewPr>
      <p:scale>
        <a:sx n="1" d="1"/>
        <a:sy n="1" d="1"/>
      </p:scale>
      <p:origin x="0" y="0"/>
    </p:cViewPr>
  </p:notesTextViewPr>
  <p:sorterViewPr>
    <p:cViewPr>
      <p:scale>
        <a:sx n="100" d="100"/>
        <a:sy n="100" d="100"/>
      </p:scale>
      <p:origin x="0" y="-18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321624-9ADD-400A-BAF1-68DA7CEA71BA}" type="datetimeFigureOut">
              <a:rPr lang="en-GB" smtClean="0"/>
              <a:t>04/10/2019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9AD2AD-44A1-4A8D-9D9B-D22D8E3F473F}" type="slidenum">
              <a:rPr lang="en-GB" smtClean="0"/>
              <a:t>‹#›</a:t>
            </a:fld>
            <a:endParaRPr lang="en-GB"/>
          </a:p>
        </p:txBody>
      </p:sp>
    </p:spTree>
    <p:extLst>
      <p:ext uri="{BB962C8B-B14F-4D97-AF65-F5344CB8AC3E}">
        <p14:creationId xmlns:p14="http://schemas.microsoft.com/office/powerpoint/2010/main" val="644730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Learning aims for Week 6:</a:t>
            </a:r>
          </a:p>
          <a:p>
            <a:pPr marL="171450" indent="-171450">
              <a:buFontTx/>
              <a:buChar char="-"/>
            </a:pPr>
            <a:r>
              <a:rPr lang="en-GB" dirty="0"/>
              <a:t>Indefinite articles – accusative (Row 2)</a:t>
            </a:r>
          </a:p>
          <a:p>
            <a:pPr marL="171450" indent="-171450">
              <a:buFontTx/>
              <a:buChar char="-"/>
            </a:pPr>
            <a:r>
              <a:rPr lang="en-GB" dirty="0"/>
              <a:t>Recap SSCs so far (a / e / </a:t>
            </a:r>
            <a:r>
              <a:rPr lang="en-GB" dirty="0" err="1"/>
              <a:t>ei</a:t>
            </a:r>
            <a:r>
              <a:rPr lang="en-GB" dirty="0"/>
              <a:t> / z / w)</a:t>
            </a:r>
          </a:p>
          <a:p>
            <a:pPr marL="171450" indent="-171450">
              <a:buFontTx/>
              <a:buChar char="-"/>
            </a:pPr>
            <a:r>
              <a:rPr lang="en-GB" dirty="0"/>
              <a:t>The vs a </a:t>
            </a:r>
          </a:p>
          <a:p>
            <a:pPr marL="0" indent="0">
              <a:buNone/>
            </a:pPr>
            <a:endParaRPr lang="en-GB" i="1" dirty="0"/>
          </a:p>
          <a:p>
            <a:pPr marL="0" indent="0">
              <a:buNone/>
            </a:pPr>
            <a:r>
              <a:rPr lang="en-GB" i="1" dirty="0"/>
              <a:t>Source:  Jones, R.L. &amp; </a:t>
            </a:r>
            <a:r>
              <a:rPr lang="en-GB" i="1" dirty="0" err="1"/>
              <a:t>Tschirner</a:t>
            </a:r>
            <a:r>
              <a:rPr lang="en-GB" i="1" dirty="0"/>
              <a:t>, E. (2006). A frequency dictionary of German: core vocabulary for learners. Routledge</a:t>
            </a:r>
          </a:p>
          <a:p>
            <a:pPr marL="0" indent="0">
              <a:buNone/>
            </a:pPr>
            <a:endParaRPr lang="en-GB" i="1" dirty="0"/>
          </a:p>
          <a:p>
            <a:r>
              <a:rPr lang="en-GB" sz="1200" b="1" i="0" u="none" strike="noStrike" kern="1200" dirty="0">
                <a:solidFill>
                  <a:schemeClr val="tx1"/>
                </a:solidFill>
                <a:effectLst/>
                <a:latin typeface="+mn-lt"/>
                <a:ea typeface="+mn-ea"/>
                <a:cs typeface="+mn-cs"/>
              </a:rPr>
              <a:t>Frequency rankings (1 is the most common word in German): </a:t>
            </a:r>
            <a:endParaRPr lang="en-US" b="1" dirty="0"/>
          </a:p>
          <a:p>
            <a:r>
              <a:rPr lang="en-GB" sz="1200" b="0" i="0" u="none" strike="noStrike" kern="1200" dirty="0">
                <a:solidFill>
                  <a:schemeClr val="tx1"/>
                </a:solidFill>
                <a:effectLst/>
                <a:latin typeface="+mn-lt"/>
                <a:ea typeface="+mn-ea"/>
                <a:cs typeface="+mn-cs"/>
              </a:rPr>
              <a:t>ich </a:t>
            </a:r>
            <a:r>
              <a:rPr lang="en-GB" sz="1200" b="0" i="0" u="none" strike="noStrike" kern="1200" dirty="0" err="1">
                <a:solidFill>
                  <a:schemeClr val="tx1"/>
                </a:solidFill>
                <a:effectLst/>
                <a:latin typeface="+mn-lt"/>
                <a:ea typeface="+mn-ea"/>
                <a:cs typeface="+mn-cs"/>
              </a:rPr>
              <a:t>habe</a:t>
            </a:r>
            <a:r>
              <a:rPr lang="en-GB" sz="1200" b="0" i="0" u="none" strike="noStrike" kern="1200" dirty="0">
                <a:solidFill>
                  <a:schemeClr val="tx1"/>
                </a:solidFill>
                <a:effectLst/>
                <a:latin typeface="+mn-lt"/>
                <a:ea typeface="+mn-ea"/>
                <a:cs typeface="+mn-cs"/>
              </a:rPr>
              <a:t> [8/7] du hast [52/7] das </a:t>
            </a:r>
            <a:r>
              <a:rPr lang="en-GB" sz="1200" b="0" i="0" u="none" strike="noStrike" kern="1200" dirty="0" err="1">
                <a:solidFill>
                  <a:schemeClr val="tx1"/>
                </a:solidFill>
                <a:effectLst/>
                <a:latin typeface="+mn-lt"/>
                <a:ea typeface="+mn-ea"/>
                <a:cs typeface="+mn-cs"/>
              </a:rPr>
              <a:t>Beispiel</a:t>
            </a:r>
            <a:r>
              <a:rPr lang="en-GB" sz="1200" b="0" i="0" u="none" strike="noStrike" kern="1200" dirty="0">
                <a:solidFill>
                  <a:schemeClr val="tx1"/>
                </a:solidFill>
                <a:effectLst/>
                <a:latin typeface="+mn-lt"/>
                <a:ea typeface="+mn-ea"/>
                <a:cs typeface="+mn-cs"/>
              </a:rPr>
              <a:t> [89] die Frau [103] die Hand [179] die </a:t>
            </a:r>
            <a:r>
              <a:rPr lang="en-GB" sz="1200" b="0" i="0" u="none" strike="noStrike" kern="1200" dirty="0" err="1">
                <a:solidFill>
                  <a:schemeClr val="tx1"/>
                </a:solidFill>
                <a:effectLst/>
                <a:latin typeface="+mn-lt"/>
                <a:ea typeface="+mn-ea"/>
                <a:cs typeface="+mn-cs"/>
              </a:rPr>
              <a:t>Frage</a:t>
            </a:r>
            <a:r>
              <a:rPr lang="en-GB" sz="1200" b="0" i="0" u="none" strike="noStrike" kern="1200" dirty="0">
                <a:solidFill>
                  <a:schemeClr val="tx1"/>
                </a:solidFill>
                <a:effectLst/>
                <a:latin typeface="+mn-lt"/>
                <a:ea typeface="+mn-ea"/>
                <a:cs typeface="+mn-cs"/>
              </a:rPr>
              <a:t> [152] das Problem [189] die Schule [208] der Herr [187] der/die/das </a:t>
            </a:r>
            <a:r>
              <a:rPr lang="en-GB" sz="1200" b="0" i="0" u="none" strike="noStrike" kern="1200" dirty="0" err="1">
                <a:solidFill>
                  <a:schemeClr val="tx1"/>
                </a:solidFill>
                <a:effectLst/>
                <a:latin typeface="+mn-lt"/>
                <a:ea typeface="+mn-ea"/>
                <a:cs typeface="+mn-cs"/>
              </a:rPr>
              <a:t>erste</a:t>
            </a:r>
            <a:r>
              <a:rPr lang="en-GB" sz="1200" b="0" i="0" u="none" strike="noStrike" kern="1200" dirty="0">
                <a:solidFill>
                  <a:schemeClr val="tx1"/>
                </a:solidFill>
                <a:effectLst/>
                <a:latin typeface="+mn-lt"/>
                <a:ea typeface="+mn-ea"/>
                <a:cs typeface="+mn-cs"/>
              </a:rPr>
              <a:t> [91] </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731263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Continuing to practise 'indefinite' article nominative R1 and accusative R2 with a writing task.</a:t>
            </a:r>
          </a:p>
          <a:p>
            <a:endParaRPr lang="en-GB" baseline="0" dirty="0"/>
          </a:p>
          <a:p>
            <a:r>
              <a:rPr lang="en-GB" baseline="0" dirty="0"/>
              <a:t>Students fill in the correct form of the indefinite article. </a:t>
            </a:r>
          </a:p>
          <a:p>
            <a:r>
              <a:rPr lang="en-GB" baseline="0" dirty="0"/>
              <a:t>They use the </a:t>
            </a:r>
            <a:r>
              <a:rPr lang="en-GB" baseline="0" dirty="0" smtClean="0"/>
              <a:t>verb and knowledge of the noun’s gender </a:t>
            </a:r>
            <a:r>
              <a:rPr lang="en-GB" baseline="0" dirty="0"/>
              <a:t>to determine which form to use.</a:t>
            </a:r>
          </a:p>
          <a:p>
            <a:endParaRPr lang="en-GB" baseline="0" dirty="0"/>
          </a:p>
          <a:p>
            <a:r>
              <a:rPr lang="en-GB" b="1" baseline="0" dirty="0"/>
              <a:t>Note</a:t>
            </a:r>
            <a:r>
              <a:rPr lang="en-GB" baseline="0" dirty="0"/>
              <a:t>: the last two are a feminine and neuter noun. They don’t change!</a:t>
            </a:r>
          </a:p>
          <a:p>
            <a:endParaRPr lang="en-GB" baseline="0"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4115641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Expanding the </a:t>
            </a:r>
            <a:r>
              <a:rPr lang="en-GB" i="1" baseline="0" dirty="0"/>
              <a:t>to have / having </a:t>
            </a:r>
            <a:r>
              <a:rPr lang="en-GB" baseline="0" dirty="0"/>
              <a:t>paradigm to include first person (I have / Ich </a:t>
            </a:r>
            <a:r>
              <a:rPr lang="en-GB" baseline="0" dirty="0" err="1"/>
              <a:t>habe</a:t>
            </a:r>
            <a:r>
              <a:rPr lang="en-GB" baseline="0" dirty="0"/>
              <a:t>) and second person (you have / du hast) singular. Activities to </a:t>
            </a:r>
            <a:r>
              <a:rPr lang="en-GB" baseline="0" dirty="0" smtClean="0"/>
              <a:t>practise </a:t>
            </a:r>
            <a:r>
              <a:rPr lang="en-GB" baseline="0" dirty="0"/>
              <a:t>these follow the introduction.</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175049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Elicit the verb from students on its own and in the sentence context.</a:t>
            </a:r>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702408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3773695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Elicit the verb from students on its own and in the sentence context.</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127594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4472C4">
                    <a:lumMod val="50000"/>
                  </a:srgbClr>
                </a:solidFill>
                <a:latin typeface="Century Gothic" panose="020B0502020202020204" pitchFamily="34" charset="0"/>
              </a:rPr>
              <a:t>Practising </a:t>
            </a:r>
            <a:r>
              <a:rPr lang="en-GB" sz="1200" i="1" baseline="0" dirty="0">
                <a:solidFill>
                  <a:srgbClr val="4472C4">
                    <a:lumMod val="50000"/>
                  </a:srgbClr>
                </a:solidFill>
                <a:latin typeface="Century Gothic" panose="020B0502020202020204" pitchFamily="34" charset="0"/>
              </a:rPr>
              <a:t>ich </a:t>
            </a:r>
            <a:r>
              <a:rPr lang="en-GB" sz="1200" i="1" baseline="0" dirty="0" err="1">
                <a:solidFill>
                  <a:srgbClr val="4472C4">
                    <a:lumMod val="50000"/>
                  </a:srgbClr>
                </a:solidFill>
                <a:latin typeface="Century Gothic" panose="020B0502020202020204" pitchFamily="34" charset="0"/>
              </a:rPr>
              <a:t>habe</a:t>
            </a:r>
            <a:r>
              <a:rPr lang="en-GB" sz="1200" i="1" baseline="0" dirty="0">
                <a:solidFill>
                  <a:srgbClr val="4472C4">
                    <a:lumMod val="50000"/>
                  </a:srgbClr>
                </a:solidFill>
                <a:latin typeface="Century Gothic" panose="020B0502020202020204" pitchFamily="34" charset="0"/>
              </a:rPr>
              <a:t> </a:t>
            </a:r>
            <a:r>
              <a:rPr lang="en-GB" sz="1200" baseline="0" dirty="0">
                <a:solidFill>
                  <a:srgbClr val="4472C4">
                    <a:lumMod val="50000"/>
                  </a:srgbClr>
                </a:solidFill>
                <a:latin typeface="Century Gothic" panose="020B0502020202020204" pitchFamily="34" charset="0"/>
              </a:rPr>
              <a:t>and </a:t>
            </a:r>
            <a:r>
              <a:rPr lang="en-GB" sz="1200" i="1" baseline="0" dirty="0">
                <a:solidFill>
                  <a:srgbClr val="4472C4">
                    <a:lumMod val="50000"/>
                  </a:srgbClr>
                </a:solidFill>
                <a:latin typeface="Century Gothic" panose="020B0502020202020204" pitchFamily="34" charset="0"/>
              </a:rPr>
              <a:t>du hast </a:t>
            </a:r>
            <a:r>
              <a:rPr lang="en-GB" sz="1200" baseline="0" dirty="0">
                <a:solidFill>
                  <a:srgbClr val="4472C4">
                    <a:lumMod val="50000"/>
                  </a:srgbClr>
                </a:solidFill>
                <a:latin typeface="Century Gothic" panose="020B0502020202020204" pitchFamily="34" charset="0"/>
              </a:rPr>
              <a:t>in a listening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solidFill>
                <a:srgbClr val="4472C4">
                  <a:lumMod val="50000"/>
                </a:srgbClr>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4472C4">
                    <a:lumMod val="50000"/>
                  </a:srgbClr>
                </a:solidFill>
                <a:latin typeface="Century Gothic" panose="020B0502020202020204" pitchFamily="34" charset="0"/>
              </a:rPr>
              <a:t>The personal pronouns have been obscured so students have to pay attention to the verb endings.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solidFill>
                <a:srgbClr val="4472C4">
                  <a:lumMod val="50000"/>
                </a:srgbClr>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4472C4">
                    <a:lumMod val="50000"/>
                  </a:srgbClr>
                </a:solidFill>
                <a:latin typeface="Century Gothic" panose="020B0502020202020204" pitchFamily="34" charset="0"/>
              </a:rPr>
              <a:t>Teachers need not print the slide.  Students could use their ex books to write their responses. </a:t>
            </a:r>
          </a:p>
          <a:p>
            <a:endParaRPr lang="en-GB" b="1" dirty="0" smtClean="0"/>
          </a:p>
          <a:p>
            <a:r>
              <a:rPr lang="en-GB" b="1" dirty="0" smtClean="0"/>
              <a:t>TRANSCRIPT</a:t>
            </a:r>
            <a:r>
              <a:rPr lang="en-GB" b="1" dirty="0"/>
              <a:t>: </a:t>
            </a:r>
            <a:endParaRPr lang="en-GB" dirty="0"/>
          </a:p>
          <a:p>
            <a:pPr marL="228600" indent="-228600">
              <a:buAutoNum type="arabicParenR"/>
            </a:pPr>
            <a:r>
              <a:rPr lang="en-GB" dirty="0"/>
              <a:t>[ich] </a:t>
            </a:r>
            <a:r>
              <a:rPr lang="en-GB" dirty="0" err="1"/>
              <a:t>habe</a:t>
            </a:r>
            <a:r>
              <a:rPr lang="en-GB" dirty="0"/>
              <a:t> </a:t>
            </a:r>
            <a:r>
              <a:rPr lang="en-GB" dirty="0" err="1"/>
              <a:t>einen</a:t>
            </a:r>
            <a:r>
              <a:rPr lang="en-GB" dirty="0"/>
              <a:t> </a:t>
            </a:r>
            <a:r>
              <a:rPr lang="en-GB" dirty="0" err="1"/>
              <a:t>Fußball</a:t>
            </a:r>
            <a:endParaRPr lang="en-GB" dirty="0"/>
          </a:p>
          <a:p>
            <a:pPr marL="228600" indent="-228600">
              <a:buAutoNum type="arabicParenR"/>
            </a:pPr>
            <a:r>
              <a:rPr lang="en-GB" dirty="0"/>
              <a:t>[du] hast </a:t>
            </a:r>
            <a:r>
              <a:rPr lang="en-GB" dirty="0" err="1"/>
              <a:t>eine</a:t>
            </a:r>
            <a:r>
              <a:rPr lang="en-GB" dirty="0"/>
              <a:t> </a:t>
            </a:r>
            <a:r>
              <a:rPr lang="en-GB" dirty="0" err="1"/>
              <a:t>Flasche</a:t>
            </a:r>
            <a:endParaRPr lang="en-GB" dirty="0"/>
          </a:p>
          <a:p>
            <a:pPr marL="228600" indent="-228600">
              <a:buAutoNum type="arabicParenR"/>
            </a:pPr>
            <a:r>
              <a:rPr lang="en-GB" dirty="0"/>
              <a:t>[du] hast </a:t>
            </a:r>
            <a:r>
              <a:rPr lang="en-GB" dirty="0" err="1"/>
              <a:t>ein</a:t>
            </a:r>
            <a:r>
              <a:rPr lang="en-GB" dirty="0"/>
              <a:t> </a:t>
            </a:r>
            <a:r>
              <a:rPr lang="en-GB" dirty="0" err="1" smtClean="0"/>
              <a:t>Haustier</a:t>
            </a:r>
            <a:endParaRPr lang="en-GB" dirty="0"/>
          </a:p>
          <a:p>
            <a:pPr marL="228600" indent="-228600">
              <a:buAutoNum type="arabicParenR"/>
            </a:pPr>
            <a:r>
              <a:rPr lang="en-GB" dirty="0"/>
              <a:t>[ich] </a:t>
            </a:r>
            <a:r>
              <a:rPr lang="en-GB" dirty="0" err="1"/>
              <a:t>habe</a:t>
            </a:r>
            <a:r>
              <a:rPr lang="en-GB" dirty="0"/>
              <a:t> </a:t>
            </a:r>
            <a:r>
              <a:rPr lang="en-GB" dirty="0" err="1"/>
              <a:t>ein</a:t>
            </a:r>
            <a:r>
              <a:rPr lang="en-GB" dirty="0"/>
              <a:t> Heft</a:t>
            </a:r>
          </a:p>
          <a:p>
            <a:pPr marL="228600" indent="-228600">
              <a:buAutoNum type="arabicParenR"/>
            </a:pPr>
            <a:r>
              <a:rPr lang="en-GB" dirty="0"/>
              <a:t>[ich] </a:t>
            </a:r>
            <a:r>
              <a:rPr lang="en-GB" dirty="0" err="1"/>
              <a:t>habe</a:t>
            </a:r>
            <a:r>
              <a:rPr lang="en-GB" dirty="0"/>
              <a:t> </a:t>
            </a:r>
            <a:r>
              <a:rPr lang="en-GB" dirty="0" err="1"/>
              <a:t>ein</a:t>
            </a:r>
            <a:r>
              <a:rPr lang="en-GB" dirty="0"/>
              <a:t> Haus</a:t>
            </a:r>
          </a:p>
          <a:p>
            <a:pPr marL="228600" indent="-228600">
              <a:buAutoNum type="arabicParenR"/>
            </a:pPr>
            <a:r>
              <a:rPr lang="en-GB" dirty="0"/>
              <a:t>[ich] </a:t>
            </a:r>
            <a:r>
              <a:rPr lang="en-GB" dirty="0" err="1"/>
              <a:t>habe</a:t>
            </a:r>
            <a:r>
              <a:rPr lang="en-GB" dirty="0"/>
              <a:t> </a:t>
            </a:r>
            <a:r>
              <a:rPr lang="en-GB" dirty="0" err="1"/>
              <a:t>eine</a:t>
            </a:r>
            <a:r>
              <a:rPr lang="en-GB" dirty="0"/>
              <a:t> </a:t>
            </a:r>
            <a:r>
              <a:rPr lang="en-GB" dirty="0" err="1"/>
              <a:t>Nummer</a:t>
            </a:r>
            <a:endParaRPr lang="en-GB" b="1" dirty="0"/>
          </a:p>
          <a:p>
            <a:pPr marL="228600" indent="-228600">
              <a:buAutoNum type="arabicParenR"/>
            </a:pPr>
            <a:r>
              <a:rPr lang="en-GB" dirty="0"/>
              <a:t>[du] hast </a:t>
            </a:r>
            <a:r>
              <a:rPr lang="en-GB" dirty="0" err="1"/>
              <a:t>ein</a:t>
            </a:r>
            <a:r>
              <a:rPr lang="en-GB" dirty="0"/>
              <a:t> </a:t>
            </a:r>
            <a:r>
              <a:rPr lang="en-GB" dirty="0" err="1"/>
              <a:t>Fahrrad</a:t>
            </a:r>
            <a:r>
              <a:rPr lang="en-GB" dirty="0"/>
              <a:t/>
            </a:r>
            <a:br>
              <a:rPr lang="en-GB" dirty="0"/>
            </a:b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3210385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Practising I have / you have in a reading activity. The pronouns have been obscured, so students have to pay attention to the verb endings.</a:t>
            </a:r>
          </a:p>
          <a:p>
            <a:pPr marL="0" indent="0">
              <a:buNone/>
            </a:pPr>
            <a:endParaRPr lang="en-GB" b="1" dirty="0" smtClean="0"/>
          </a:p>
          <a:p>
            <a:pPr marL="0" indent="0">
              <a:buNone/>
            </a:pPr>
            <a:r>
              <a:rPr lang="en-GB" b="1" dirty="0" smtClean="0"/>
              <a:t>TEXT</a:t>
            </a:r>
            <a:endParaRPr lang="en-GB" b="1" dirty="0"/>
          </a:p>
          <a:p>
            <a:pPr marL="228600" indent="-228600">
              <a:buAutoNum type="arabicParenR"/>
            </a:pPr>
            <a:r>
              <a:rPr lang="en-GB" dirty="0"/>
              <a:t>[du] hast </a:t>
            </a:r>
            <a:r>
              <a:rPr lang="en-GB" dirty="0" err="1"/>
              <a:t>einen</a:t>
            </a:r>
            <a:r>
              <a:rPr lang="en-GB" dirty="0"/>
              <a:t> </a:t>
            </a:r>
            <a:r>
              <a:rPr lang="en-GB" dirty="0" err="1"/>
              <a:t>Fußball</a:t>
            </a:r>
            <a:endParaRPr lang="en-GB" dirty="0"/>
          </a:p>
          <a:p>
            <a:pPr marL="228600" indent="-228600">
              <a:buAutoNum type="arabicParenR"/>
            </a:pPr>
            <a:r>
              <a:rPr lang="en-GB" dirty="0"/>
              <a:t>[ich] </a:t>
            </a:r>
            <a:r>
              <a:rPr lang="en-GB" dirty="0" err="1"/>
              <a:t>habe</a:t>
            </a:r>
            <a:r>
              <a:rPr lang="en-GB" dirty="0"/>
              <a:t> </a:t>
            </a:r>
            <a:r>
              <a:rPr lang="en-GB" dirty="0" err="1"/>
              <a:t>eine</a:t>
            </a:r>
            <a:r>
              <a:rPr lang="en-GB" dirty="0"/>
              <a:t> </a:t>
            </a:r>
            <a:r>
              <a:rPr lang="en-GB" dirty="0" err="1"/>
              <a:t>Flasche</a:t>
            </a:r>
            <a:endParaRPr lang="en-GB" dirty="0"/>
          </a:p>
          <a:p>
            <a:pPr marL="228600" indent="-228600">
              <a:buAutoNum type="arabicParenR"/>
            </a:pPr>
            <a:r>
              <a:rPr lang="en-GB" dirty="0"/>
              <a:t>[ich] </a:t>
            </a:r>
            <a:r>
              <a:rPr lang="en-GB" dirty="0" err="1"/>
              <a:t>habe</a:t>
            </a:r>
            <a:r>
              <a:rPr lang="en-GB" dirty="0"/>
              <a:t> </a:t>
            </a:r>
            <a:r>
              <a:rPr lang="en-GB" dirty="0" err="1"/>
              <a:t>ein</a:t>
            </a:r>
            <a:r>
              <a:rPr lang="en-GB" dirty="0"/>
              <a:t> </a:t>
            </a:r>
            <a:r>
              <a:rPr lang="en-GB" dirty="0" err="1" smtClean="0"/>
              <a:t>Haustier</a:t>
            </a:r>
            <a:endParaRPr lang="en-GB" dirty="0"/>
          </a:p>
          <a:p>
            <a:pPr marL="228600" indent="-228600">
              <a:buAutoNum type="arabicParenR"/>
            </a:pPr>
            <a:r>
              <a:rPr lang="en-GB" dirty="0" smtClean="0"/>
              <a:t>[</a:t>
            </a:r>
            <a:r>
              <a:rPr lang="en-GB" dirty="0" err="1" smtClean="0"/>
              <a:t>ich</a:t>
            </a:r>
            <a:r>
              <a:rPr lang="en-GB" dirty="0" smtClean="0"/>
              <a:t>] </a:t>
            </a:r>
            <a:r>
              <a:rPr lang="en-GB" dirty="0" err="1" smtClean="0"/>
              <a:t>habe</a:t>
            </a:r>
            <a:r>
              <a:rPr lang="en-GB" dirty="0" smtClean="0"/>
              <a:t> </a:t>
            </a:r>
            <a:r>
              <a:rPr lang="en-GB" dirty="0" err="1"/>
              <a:t>ein</a:t>
            </a:r>
            <a:r>
              <a:rPr lang="en-GB" dirty="0"/>
              <a:t> Heft</a:t>
            </a:r>
          </a:p>
          <a:p>
            <a:pPr marL="228600" indent="-228600">
              <a:buAutoNum type="arabicParenR"/>
            </a:pPr>
            <a:r>
              <a:rPr lang="en-GB" dirty="0"/>
              <a:t>[du] hast </a:t>
            </a:r>
            <a:r>
              <a:rPr lang="en-GB" dirty="0" err="1"/>
              <a:t>ein</a:t>
            </a:r>
            <a:r>
              <a:rPr lang="en-GB" dirty="0"/>
              <a:t> Haus</a:t>
            </a:r>
          </a:p>
          <a:p>
            <a:pPr marL="228600" indent="-228600">
              <a:buAutoNum type="arabicParenR"/>
            </a:pPr>
            <a:r>
              <a:rPr lang="en-GB" dirty="0" smtClean="0"/>
              <a:t>[</a:t>
            </a:r>
            <a:r>
              <a:rPr lang="en-GB" dirty="0" err="1" smtClean="0"/>
              <a:t>ich</a:t>
            </a:r>
            <a:r>
              <a:rPr lang="en-GB" dirty="0" smtClean="0"/>
              <a:t>] </a:t>
            </a:r>
            <a:r>
              <a:rPr lang="en-GB" dirty="0" err="1" smtClean="0"/>
              <a:t>habe</a:t>
            </a:r>
            <a:r>
              <a:rPr lang="en-GB" dirty="0" smtClean="0"/>
              <a:t> </a:t>
            </a:r>
            <a:r>
              <a:rPr lang="en-GB" dirty="0" err="1"/>
              <a:t>eine</a:t>
            </a:r>
            <a:r>
              <a:rPr lang="en-GB" dirty="0"/>
              <a:t> </a:t>
            </a:r>
            <a:r>
              <a:rPr lang="en-GB" dirty="0" err="1" smtClean="0"/>
              <a:t>Nummer</a:t>
            </a:r>
            <a:endParaRPr lang="en-GB" dirty="0"/>
          </a:p>
          <a:p>
            <a:pPr marL="228600" indent="-228600">
              <a:buAutoNum type="arabicParenR"/>
            </a:pPr>
            <a:r>
              <a:rPr lang="en-GB" dirty="0" smtClean="0"/>
              <a:t>[du] hast </a:t>
            </a:r>
            <a:r>
              <a:rPr lang="en-GB" dirty="0" err="1" smtClean="0"/>
              <a:t>ein</a:t>
            </a:r>
            <a:r>
              <a:rPr lang="en-GB" dirty="0" smtClean="0"/>
              <a:t> </a:t>
            </a:r>
            <a:r>
              <a:rPr lang="en-GB" dirty="0" err="1" smtClean="0"/>
              <a:t>Fahrrad</a:t>
            </a:r>
            <a:endParaRPr lang="en-GB" dirty="0" smtClean="0"/>
          </a:p>
          <a:p>
            <a:pPr marL="228600" indent="-228600">
              <a:buAutoNum type="arabicParenR"/>
            </a:pPr>
            <a:endParaRPr lang="en-GB" dirty="0" smtClean="0"/>
          </a:p>
          <a:p>
            <a:pPr marL="228600" indent="-228600">
              <a:buAutoNum type="arabicParen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416682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final plenary style</a:t>
            </a:r>
            <a:r>
              <a:rPr lang="en-GB" baseline="0" dirty="0"/>
              <a:t> writing activity where students write the correct sentence depending on the images.</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This activity </a:t>
            </a:r>
            <a:r>
              <a:rPr lang="en-GB" baseline="0" dirty="0" smtClean="0"/>
              <a:t>practises </a:t>
            </a:r>
            <a:r>
              <a:rPr lang="en-GB" baseline="0" dirty="0"/>
              <a:t>writing and combines the two grammar </a:t>
            </a:r>
            <a:r>
              <a:rPr lang="en-GB" baseline="0" dirty="0" smtClean="0"/>
              <a:t>foci </a:t>
            </a:r>
            <a:r>
              <a:rPr lang="en-GB" baseline="0" dirty="0"/>
              <a:t>in this lesson: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first and second </a:t>
            </a:r>
            <a:r>
              <a:rPr lang="en-GB" baseline="0" dirty="0" smtClean="0"/>
              <a:t>persons singular of </a:t>
            </a:r>
            <a:r>
              <a:rPr lang="en-GB" baseline="0" dirty="0"/>
              <a:t>have / having  (ich </a:t>
            </a:r>
            <a:r>
              <a:rPr lang="en-GB" baseline="0" dirty="0" err="1"/>
              <a:t>habe</a:t>
            </a:r>
            <a:r>
              <a:rPr lang="en-GB" baseline="0" dirty="0"/>
              <a:t> / du hast) </a:t>
            </a:r>
            <a:endParaRPr lang="en-GB"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the </a:t>
            </a:r>
            <a:r>
              <a:rPr lang="en-GB" baseline="0" dirty="0"/>
              <a:t>accusative </a:t>
            </a:r>
            <a:r>
              <a:rPr lang="en-GB" baseline="0" dirty="0" smtClean="0"/>
              <a:t>case R2 </a:t>
            </a:r>
            <a:r>
              <a:rPr lang="en-GB" baseline="0" dirty="0"/>
              <a:t>for indefinite articles  (including no change for feminine and neuter nouns and </a:t>
            </a:r>
            <a:r>
              <a:rPr lang="en-GB" baseline="0" dirty="0" err="1"/>
              <a:t>einen</a:t>
            </a:r>
            <a:r>
              <a:rPr lang="en-GB" baseline="0" dirty="0"/>
              <a:t> for masculine nouns)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4151218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1627464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2014553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101900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515954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1145956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898455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Learning aims for Week 6:</a:t>
            </a:r>
          </a:p>
          <a:p>
            <a:pPr marL="171450" indent="-171450">
              <a:buFontTx/>
              <a:buChar char="-"/>
            </a:pPr>
            <a:r>
              <a:rPr lang="en-GB" dirty="0"/>
              <a:t>Indefinite articles – accusative (Row 2)</a:t>
            </a:r>
          </a:p>
          <a:p>
            <a:pPr marL="171450" indent="-171450">
              <a:buFontTx/>
              <a:buChar char="-"/>
            </a:pPr>
            <a:r>
              <a:rPr lang="en-GB" dirty="0"/>
              <a:t>Recap SSCs so far (a / e / </a:t>
            </a:r>
            <a:r>
              <a:rPr lang="en-GB" dirty="0" err="1"/>
              <a:t>ei</a:t>
            </a:r>
            <a:r>
              <a:rPr lang="en-GB" dirty="0"/>
              <a:t> / z / w)</a:t>
            </a:r>
          </a:p>
          <a:p>
            <a:pPr marL="171450" indent="-171450">
              <a:buFontTx/>
              <a:buChar char="-"/>
            </a:pPr>
            <a:r>
              <a:rPr lang="en-GB" dirty="0"/>
              <a:t>The vs a </a:t>
            </a:r>
          </a:p>
          <a:p>
            <a:pPr marL="0" indent="0">
              <a:buNone/>
            </a:pPr>
            <a:endParaRPr lang="en-GB" i="1" dirty="0"/>
          </a:p>
          <a:p>
            <a:pPr marL="0" indent="0">
              <a:buNone/>
            </a:pPr>
            <a:r>
              <a:rPr lang="en-GB" i="1" dirty="0"/>
              <a:t>Source:  Jones, R.L. &amp; </a:t>
            </a:r>
            <a:r>
              <a:rPr lang="en-GB" i="1" dirty="0" err="1"/>
              <a:t>Tschirner</a:t>
            </a:r>
            <a:r>
              <a:rPr lang="en-GB" i="1" dirty="0"/>
              <a:t>, E. (2006). A frequency dictionary of German: core vocabulary for learners. Routledge</a:t>
            </a:r>
          </a:p>
          <a:p>
            <a:pPr marL="0" indent="0">
              <a:buNone/>
            </a:pPr>
            <a:endParaRPr lang="en-GB" i="1" dirty="0"/>
          </a:p>
          <a:p>
            <a:r>
              <a:rPr lang="en-GB" sz="1200" b="1" i="0" u="none" strike="noStrike" kern="1200" dirty="0">
                <a:solidFill>
                  <a:schemeClr val="tx1"/>
                </a:solidFill>
                <a:effectLst/>
                <a:latin typeface="+mn-lt"/>
                <a:ea typeface="+mn-ea"/>
                <a:cs typeface="+mn-cs"/>
              </a:rPr>
              <a:t>Frequency rankings (1 is the most common word in German): </a:t>
            </a:r>
            <a:endParaRPr lang="en-US" b="1" dirty="0"/>
          </a:p>
          <a:p>
            <a:r>
              <a:rPr lang="en-GB" sz="1200" b="0" i="0" u="none" strike="noStrike" kern="1200" dirty="0">
                <a:solidFill>
                  <a:schemeClr val="tx1"/>
                </a:solidFill>
                <a:effectLst/>
                <a:latin typeface="+mn-lt"/>
                <a:ea typeface="+mn-ea"/>
                <a:cs typeface="+mn-cs"/>
              </a:rPr>
              <a:t>ich </a:t>
            </a:r>
            <a:r>
              <a:rPr lang="en-GB" sz="1200" b="0" i="0" u="none" strike="noStrike" kern="1200" dirty="0" err="1">
                <a:solidFill>
                  <a:schemeClr val="tx1"/>
                </a:solidFill>
                <a:effectLst/>
                <a:latin typeface="+mn-lt"/>
                <a:ea typeface="+mn-ea"/>
                <a:cs typeface="+mn-cs"/>
              </a:rPr>
              <a:t>habe</a:t>
            </a:r>
            <a:r>
              <a:rPr lang="en-GB" sz="1200" b="0" i="0" u="none" strike="noStrike" kern="1200" dirty="0">
                <a:solidFill>
                  <a:schemeClr val="tx1"/>
                </a:solidFill>
                <a:effectLst/>
                <a:latin typeface="+mn-lt"/>
                <a:ea typeface="+mn-ea"/>
                <a:cs typeface="+mn-cs"/>
              </a:rPr>
              <a:t> [8/7] du hast [52/7] das </a:t>
            </a:r>
            <a:r>
              <a:rPr lang="en-GB" sz="1200" b="0" i="0" u="none" strike="noStrike" kern="1200" dirty="0" err="1">
                <a:solidFill>
                  <a:schemeClr val="tx1"/>
                </a:solidFill>
                <a:effectLst/>
                <a:latin typeface="+mn-lt"/>
                <a:ea typeface="+mn-ea"/>
                <a:cs typeface="+mn-cs"/>
              </a:rPr>
              <a:t>Beispiel</a:t>
            </a:r>
            <a:r>
              <a:rPr lang="en-GB" sz="1200" b="0" i="0" u="none" strike="noStrike" kern="1200" dirty="0">
                <a:solidFill>
                  <a:schemeClr val="tx1"/>
                </a:solidFill>
                <a:effectLst/>
                <a:latin typeface="+mn-lt"/>
                <a:ea typeface="+mn-ea"/>
                <a:cs typeface="+mn-cs"/>
              </a:rPr>
              <a:t> [89] die Frau [103] die Hand [179] die </a:t>
            </a:r>
            <a:r>
              <a:rPr lang="en-GB" sz="1200" b="0" i="0" u="none" strike="noStrike" kern="1200" dirty="0" err="1">
                <a:solidFill>
                  <a:schemeClr val="tx1"/>
                </a:solidFill>
                <a:effectLst/>
                <a:latin typeface="+mn-lt"/>
                <a:ea typeface="+mn-ea"/>
                <a:cs typeface="+mn-cs"/>
              </a:rPr>
              <a:t>Frage</a:t>
            </a:r>
            <a:r>
              <a:rPr lang="en-GB" sz="1200" b="0" i="0" u="none" strike="noStrike" kern="1200" dirty="0">
                <a:solidFill>
                  <a:schemeClr val="tx1"/>
                </a:solidFill>
                <a:effectLst/>
                <a:latin typeface="+mn-lt"/>
                <a:ea typeface="+mn-ea"/>
                <a:cs typeface="+mn-cs"/>
              </a:rPr>
              <a:t> [152] das Problem [189] die Schule [208] der Herr [187] der/die/das </a:t>
            </a:r>
            <a:r>
              <a:rPr lang="en-GB" sz="1200" b="0" i="0" u="none" strike="noStrike" kern="1200" dirty="0" err="1">
                <a:solidFill>
                  <a:schemeClr val="tx1"/>
                </a:solidFill>
                <a:effectLst/>
                <a:latin typeface="+mn-lt"/>
                <a:ea typeface="+mn-ea"/>
                <a:cs typeface="+mn-cs"/>
              </a:rPr>
              <a:t>E</a:t>
            </a:r>
            <a:r>
              <a:rPr lang="en-GB" sz="1200" b="0" i="0" u="none" strike="noStrike" kern="1200" dirty="0" err="1" smtClean="0">
                <a:solidFill>
                  <a:schemeClr val="tx1"/>
                </a:solidFill>
                <a:effectLst/>
                <a:latin typeface="+mn-lt"/>
                <a:ea typeface="+mn-ea"/>
                <a:cs typeface="+mn-cs"/>
              </a:rPr>
              <a:t>rste</a:t>
            </a:r>
            <a:r>
              <a:rPr lang="en-GB" sz="1200" b="0" i="0" u="none" strike="noStrike" kern="1200" dirty="0" smtClean="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[91] </a:t>
            </a:r>
            <a:endParaRPr lang="en-GB" sz="1200" b="0" i="0" u="none" strike="noStrike" kern="1200" dirty="0" smtClean="0">
              <a:solidFill>
                <a:schemeClr val="tx1"/>
              </a:solidFill>
              <a:effectLst/>
              <a:latin typeface="+mn-lt"/>
              <a:ea typeface="+mn-ea"/>
              <a:cs typeface="+mn-cs"/>
            </a:endParaRPr>
          </a:p>
          <a:p>
            <a:endParaRPr lang="en-GB" sz="1200" b="0" i="0" u="none" strike="noStrike" kern="1200" dirty="0" smtClean="0">
              <a:solidFill>
                <a:schemeClr val="tx1"/>
              </a:solidFill>
              <a:effectLst/>
              <a:latin typeface="+mn-lt"/>
              <a:ea typeface="+mn-ea"/>
              <a:cs typeface="+mn-cs"/>
            </a:endParaRP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4120112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PRACTICE to move from definite to indefinite and vice versa.  Focus on connecting the meaning 'the' and 'a' to the articles.  </a:t>
            </a:r>
          </a:p>
          <a:p>
            <a:endParaRPr lang="en-GB" baseline="0" dirty="0"/>
          </a:p>
          <a:p>
            <a:r>
              <a:rPr lang="en-GB" baseline="0" dirty="0"/>
              <a:t>Charity sale scenario. You have been very successful and collected many things! You even have multiples of some items.</a:t>
            </a:r>
          </a:p>
          <a:p>
            <a:r>
              <a:rPr lang="en-GB" baseline="0" dirty="0"/>
              <a:t>Mia is talking to Wolfgang to check which items he has. For each item he has tick whether it is the only one or one of many:</a:t>
            </a:r>
          </a:p>
          <a:p>
            <a:endParaRPr lang="en-GB" baseline="0" dirty="0"/>
          </a:p>
          <a:p>
            <a:pPr marL="228600" indent="-228600">
              <a:buAutoNum type="arabicPeriod"/>
            </a:pPr>
            <a:r>
              <a:rPr lang="en-GB" baseline="0" dirty="0"/>
              <a:t>Hast du </a:t>
            </a:r>
            <a:r>
              <a:rPr lang="en-GB" baseline="0" dirty="0" err="1"/>
              <a:t>eine</a:t>
            </a:r>
            <a:r>
              <a:rPr lang="en-GB" baseline="0" dirty="0"/>
              <a:t> </a:t>
            </a:r>
            <a:r>
              <a:rPr lang="en-GB" baseline="0" dirty="0" err="1"/>
              <a:t>Flasche</a:t>
            </a:r>
            <a:r>
              <a:rPr lang="en-GB" baseline="0" dirty="0"/>
              <a:t>?</a:t>
            </a:r>
          </a:p>
          <a:p>
            <a:pPr marL="228600" indent="-228600">
              <a:buAutoNum type="arabicPeriod"/>
            </a:pPr>
            <a:r>
              <a:rPr lang="en-GB" baseline="0" dirty="0"/>
              <a:t>Hast du den </a:t>
            </a:r>
            <a:r>
              <a:rPr lang="en-GB" baseline="0" dirty="0" err="1"/>
              <a:t>Fußball</a:t>
            </a:r>
            <a:r>
              <a:rPr lang="en-GB" baseline="0" dirty="0"/>
              <a:t>?</a:t>
            </a:r>
          </a:p>
          <a:p>
            <a:pPr marL="228600" indent="-228600">
              <a:buAutoNum type="arabicPeriod"/>
            </a:pPr>
            <a:r>
              <a:rPr lang="en-GB" baseline="0" dirty="0" smtClean="0"/>
              <a:t>Hast </a:t>
            </a:r>
            <a:r>
              <a:rPr lang="en-GB" baseline="0" dirty="0"/>
              <a:t>du </a:t>
            </a:r>
            <a:r>
              <a:rPr lang="en-GB" baseline="0" dirty="0" err="1"/>
              <a:t>einen</a:t>
            </a:r>
            <a:r>
              <a:rPr lang="en-GB" baseline="0" dirty="0"/>
              <a:t> Tisch?</a:t>
            </a:r>
          </a:p>
          <a:p>
            <a:pPr marL="228600" indent="-228600">
              <a:buAutoNum type="arabicPeriod"/>
            </a:pPr>
            <a:r>
              <a:rPr lang="en-GB" baseline="0" dirty="0"/>
              <a:t>Hast du die Tafel?</a:t>
            </a:r>
          </a:p>
          <a:p>
            <a:pPr marL="228600" indent="-228600">
              <a:buAutoNum type="arabicPeriod"/>
            </a:pPr>
            <a:r>
              <a:rPr lang="en-GB" baseline="0" dirty="0"/>
              <a:t>Hast du das Heft?</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2535200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PRACTICE to move from definite to indefinite and vice versa. Translation activity.  Focus on connecting the meaning 'the' and 'a' to the articles. </a:t>
            </a:r>
            <a:endParaRPr lang="en-GB" baseline="0" dirty="0" smtClean="0"/>
          </a:p>
          <a:p>
            <a:r>
              <a:rPr lang="en-GB" baseline="0" dirty="0" smtClean="0"/>
              <a:t>First one is an example (</a:t>
            </a:r>
            <a:r>
              <a:rPr lang="en-GB" baseline="0" dirty="0" err="1" smtClean="0"/>
              <a:t>Beispiel</a:t>
            </a:r>
            <a:r>
              <a:rPr lang="en-GB" baseline="0" dirty="0" smtClean="0"/>
              <a:t>) with animated answer.  </a:t>
            </a:r>
            <a:br>
              <a:rPr lang="en-GB" baseline="0" dirty="0" smtClean="0"/>
            </a:br>
            <a:r>
              <a:rPr lang="en-GB" baseline="0" dirty="0" smtClean="0"/>
              <a:t>Items 2-8 can then be completed in exercise </a:t>
            </a:r>
            <a:r>
              <a:rPr lang="en-GB" baseline="0" dirty="0" err="1" smtClean="0"/>
              <a:t>book.s</a:t>
            </a:r>
            <a:endParaRPr lang="en-GB" baseline="0" dirty="0"/>
          </a:p>
          <a:p>
            <a:r>
              <a:rPr lang="en-GB" b="1" baseline="0" dirty="0" err="1"/>
              <a:t>Antworten</a:t>
            </a:r>
            <a:endParaRPr lang="en-GB" b="1" baseline="0" dirty="0"/>
          </a:p>
          <a:p>
            <a:pPr marL="342900" marR="0" lvl="0" indent="-342900" algn="l" defTabSz="914400" rtl="0" eaLnBrk="1" fontAlgn="auto" latinLnBrk="0" hangingPunct="1">
              <a:lnSpc>
                <a:spcPct val="130000"/>
              </a:lnSpc>
              <a:spcBef>
                <a:spcPts val="0"/>
              </a:spcBef>
              <a:spcAft>
                <a:spcPts val="0"/>
              </a:spcAft>
              <a:buClrTx/>
              <a:buSzTx/>
              <a:buFont typeface="+mj-lt"/>
              <a:buAutoNum type="arabicPeriod"/>
              <a:tabLst/>
              <a:defRPr/>
            </a:pPr>
            <a:r>
              <a:rPr lang="en-US" sz="1200" dirty="0" smtClean="0">
                <a:solidFill>
                  <a:srgbClr val="115076"/>
                </a:solidFill>
                <a:latin typeface="Century Gothic" panose="020B0502020202020204" pitchFamily="34" charset="0"/>
              </a:rPr>
              <a:t> I have a bottle. / </a:t>
            </a:r>
            <a:r>
              <a:rPr lang="en-US" sz="1200" b="1" dirty="0" err="1" smtClean="0">
                <a:solidFill>
                  <a:srgbClr val="115076"/>
                </a:solidFill>
                <a:latin typeface="Century Gothic" panose="020B0502020202020204" pitchFamily="34" charset="0"/>
              </a:rPr>
              <a:t>Ich</a:t>
            </a:r>
            <a:r>
              <a:rPr lang="en-US" sz="1200" b="1" dirty="0" smtClean="0">
                <a:solidFill>
                  <a:srgbClr val="115076"/>
                </a:solidFill>
                <a:latin typeface="Century Gothic" panose="020B0502020202020204" pitchFamily="34" charset="0"/>
              </a:rPr>
              <a:t> </a:t>
            </a:r>
            <a:r>
              <a:rPr lang="en-US" sz="1200" b="1" dirty="0" err="1" smtClean="0">
                <a:solidFill>
                  <a:srgbClr val="115076"/>
                </a:solidFill>
                <a:latin typeface="Century Gothic" panose="020B0502020202020204" pitchFamily="34" charset="0"/>
              </a:rPr>
              <a:t>habe</a:t>
            </a:r>
            <a:r>
              <a:rPr lang="en-US" sz="1200" b="1" dirty="0" smtClean="0">
                <a:solidFill>
                  <a:srgbClr val="115076"/>
                </a:solidFill>
                <a:latin typeface="Century Gothic" panose="020B0502020202020204" pitchFamily="34" charset="0"/>
              </a:rPr>
              <a:t> </a:t>
            </a:r>
            <a:r>
              <a:rPr lang="en-US" sz="1200" b="1" dirty="0" err="1" smtClean="0">
                <a:solidFill>
                  <a:srgbClr val="DAA520"/>
                </a:solidFill>
                <a:latin typeface="Century Gothic" panose="020B0502020202020204" pitchFamily="34" charset="0"/>
              </a:rPr>
              <a:t>eine</a:t>
            </a:r>
            <a:r>
              <a:rPr lang="en-US" sz="1200" b="1" dirty="0" smtClean="0">
                <a:solidFill>
                  <a:srgbClr val="115076"/>
                </a:solidFill>
                <a:latin typeface="Century Gothic" panose="020B0502020202020204" pitchFamily="34" charset="0"/>
              </a:rPr>
              <a:t> </a:t>
            </a:r>
            <a:r>
              <a:rPr lang="en-US" sz="1200" b="1" dirty="0" err="1" smtClean="0">
                <a:solidFill>
                  <a:srgbClr val="115076"/>
                </a:solidFill>
                <a:latin typeface="Century Gothic" panose="020B0502020202020204" pitchFamily="34" charset="0"/>
              </a:rPr>
              <a:t>Flasche</a:t>
            </a:r>
            <a:r>
              <a:rPr lang="en-US" sz="1200" b="1" dirty="0" smtClean="0">
                <a:solidFill>
                  <a:srgbClr val="115076"/>
                </a:solidFill>
                <a:latin typeface="Century Gothic" panose="020B0502020202020204" pitchFamily="34" charset="0"/>
              </a:rPr>
              <a:t>.</a:t>
            </a:r>
            <a:endParaRPr lang="en-US" sz="1200" dirty="0" smtClean="0">
              <a:solidFill>
                <a:srgbClr val="115076"/>
              </a:solidFill>
              <a:latin typeface="Century Gothic" panose="020B0502020202020204" pitchFamily="34" charset="0"/>
            </a:endParaRPr>
          </a:p>
          <a:p>
            <a:pPr marL="342900" marR="0" lvl="0" indent="-342900" algn="l" defTabSz="914400" rtl="0" eaLnBrk="1" fontAlgn="auto" latinLnBrk="0" hangingPunct="1">
              <a:lnSpc>
                <a:spcPct val="130000"/>
              </a:lnSpc>
              <a:spcBef>
                <a:spcPts val="0"/>
              </a:spcBef>
              <a:spcAft>
                <a:spcPts val="0"/>
              </a:spcAft>
              <a:buClrTx/>
              <a:buSzTx/>
              <a:buFont typeface="+mj-lt"/>
              <a:buAutoNum type="arabicPeriod"/>
              <a:tabLst/>
              <a:defRPr/>
            </a:pPr>
            <a:r>
              <a:rPr lang="en-US" sz="1200" dirty="0" smtClean="0">
                <a:solidFill>
                  <a:srgbClr val="115076"/>
                </a:solidFill>
                <a:latin typeface="Century Gothic" panose="020B0502020202020204" pitchFamily="34" charset="0"/>
              </a:rPr>
              <a:t> You have the table. / </a:t>
            </a:r>
            <a:r>
              <a:rPr lang="en-US" sz="1200" b="1" dirty="0" smtClean="0">
                <a:solidFill>
                  <a:srgbClr val="115076"/>
                </a:solidFill>
                <a:latin typeface="Century Gothic" panose="020B0502020202020204" pitchFamily="34" charset="0"/>
              </a:rPr>
              <a:t>Du hast </a:t>
            </a:r>
            <a:r>
              <a:rPr lang="en-US" sz="1200" b="1" dirty="0" smtClean="0">
                <a:solidFill>
                  <a:srgbClr val="DAA520"/>
                </a:solidFill>
                <a:latin typeface="Century Gothic" panose="020B0502020202020204" pitchFamily="34" charset="0"/>
              </a:rPr>
              <a:t>den</a:t>
            </a:r>
            <a:r>
              <a:rPr lang="en-US" sz="1200" b="1" dirty="0" smtClean="0">
                <a:solidFill>
                  <a:srgbClr val="115076"/>
                </a:solidFill>
                <a:latin typeface="Century Gothic" panose="020B0502020202020204" pitchFamily="34" charset="0"/>
              </a:rPr>
              <a:t> </a:t>
            </a:r>
            <a:r>
              <a:rPr lang="en-US" sz="1200" b="1" dirty="0" err="1" smtClean="0">
                <a:solidFill>
                  <a:srgbClr val="115076"/>
                </a:solidFill>
                <a:latin typeface="Century Gothic" panose="020B0502020202020204" pitchFamily="34" charset="0"/>
              </a:rPr>
              <a:t>Tisch</a:t>
            </a:r>
            <a:r>
              <a:rPr lang="en-US" sz="1200" b="1" dirty="0" smtClean="0">
                <a:solidFill>
                  <a:srgbClr val="115076"/>
                </a:solidFill>
                <a:latin typeface="Century Gothic" panose="020B0502020202020204" pitchFamily="34" charset="0"/>
              </a:rPr>
              <a:t>.</a:t>
            </a:r>
            <a:endParaRPr lang="en-US" sz="1200" dirty="0" smtClean="0">
              <a:solidFill>
                <a:srgbClr val="115076"/>
              </a:solidFill>
              <a:latin typeface="Century Gothic" panose="020B0502020202020204" pitchFamily="34" charset="0"/>
            </a:endParaRPr>
          </a:p>
          <a:p>
            <a:pPr marL="342900" marR="0" lvl="0" indent="-342900" algn="l" defTabSz="914400" rtl="0" eaLnBrk="1" fontAlgn="auto" latinLnBrk="0" hangingPunct="1">
              <a:lnSpc>
                <a:spcPct val="130000"/>
              </a:lnSpc>
              <a:spcBef>
                <a:spcPts val="0"/>
              </a:spcBef>
              <a:spcAft>
                <a:spcPts val="0"/>
              </a:spcAft>
              <a:buClrTx/>
              <a:buSzTx/>
              <a:buFont typeface="+mj-lt"/>
              <a:buAutoNum type="arabicPeriod"/>
              <a:tabLst/>
              <a:defRPr/>
            </a:pPr>
            <a:r>
              <a:rPr lang="en-US" sz="1200" dirty="0" smtClean="0">
                <a:solidFill>
                  <a:srgbClr val="115076"/>
                </a:solidFill>
                <a:latin typeface="Century Gothic" panose="020B0502020202020204" pitchFamily="34" charset="0"/>
              </a:rPr>
              <a:t> What is the </a:t>
            </a:r>
            <a:r>
              <a:rPr lang="en-US" sz="1200" dirty="0" err="1" smtClean="0">
                <a:solidFill>
                  <a:srgbClr val="115076"/>
                </a:solidFill>
                <a:latin typeface="Century Gothic" panose="020B0502020202020204" pitchFamily="34" charset="0"/>
              </a:rPr>
              <a:t>colour</a:t>
            </a:r>
            <a:r>
              <a:rPr lang="en-US" sz="1200" dirty="0" smtClean="0">
                <a:solidFill>
                  <a:srgbClr val="115076"/>
                </a:solidFill>
                <a:latin typeface="Century Gothic" panose="020B0502020202020204" pitchFamily="34" charset="0"/>
              </a:rPr>
              <a:t>? / </a:t>
            </a:r>
            <a:r>
              <a:rPr lang="en-US" sz="1200" b="1" dirty="0" smtClean="0">
                <a:solidFill>
                  <a:srgbClr val="115076"/>
                </a:solidFill>
                <a:latin typeface="Century Gothic" panose="020B0502020202020204" pitchFamily="34" charset="0"/>
              </a:rPr>
              <a:t>Was </a:t>
            </a:r>
            <a:r>
              <a:rPr lang="en-US" sz="1200" b="1" dirty="0" err="1" smtClean="0">
                <a:solidFill>
                  <a:srgbClr val="115076"/>
                </a:solidFill>
                <a:latin typeface="Century Gothic" panose="020B0502020202020204" pitchFamily="34" charset="0"/>
              </a:rPr>
              <a:t>ist</a:t>
            </a:r>
            <a:r>
              <a:rPr lang="en-US" sz="1200" b="1" dirty="0" smtClean="0">
                <a:solidFill>
                  <a:srgbClr val="115076"/>
                </a:solidFill>
                <a:latin typeface="Century Gothic" panose="020B0502020202020204" pitchFamily="34" charset="0"/>
              </a:rPr>
              <a:t> </a:t>
            </a:r>
            <a:r>
              <a:rPr lang="en-US" sz="1200" b="1" dirty="0" smtClean="0">
                <a:solidFill>
                  <a:srgbClr val="DAA520"/>
                </a:solidFill>
                <a:latin typeface="Century Gothic" panose="020B0502020202020204" pitchFamily="34" charset="0"/>
              </a:rPr>
              <a:t>die</a:t>
            </a:r>
            <a:r>
              <a:rPr lang="en-US" sz="1200" b="1" dirty="0" smtClean="0">
                <a:solidFill>
                  <a:srgbClr val="115076"/>
                </a:solidFill>
                <a:latin typeface="Century Gothic" panose="020B0502020202020204" pitchFamily="34" charset="0"/>
              </a:rPr>
              <a:t> </a:t>
            </a:r>
            <a:r>
              <a:rPr lang="en-US" sz="1200" b="1" dirty="0" err="1" smtClean="0">
                <a:solidFill>
                  <a:srgbClr val="115076"/>
                </a:solidFill>
                <a:latin typeface="Century Gothic" panose="020B0502020202020204" pitchFamily="34" charset="0"/>
              </a:rPr>
              <a:t>Farbe</a:t>
            </a:r>
            <a:r>
              <a:rPr lang="en-US" sz="1200" b="1" dirty="0" smtClean="0">
                <a:solidFill>
                  <a:srgbClr val="115076"/>
                </a:solidFill>
                <a:latin typeface="Century Gothic" panose="020B0502020202020204" pitchFamily="34" charset="0"/>
              </a:rPr>
              <a:t>?</a:t>
            </a:r>
            <a:endParaRPr lang="en-US" sz="1200" dirty="0" smtClean="0">
              <a:solidFill>
                <a:srgbClr val="115076"/>
              </a:solidFill>
              <a:latin typeface="Century Gothic" panose="020B0502020202020204" pitchFamily="34" charset="0"/>
            </a:endParaRPr>
          </a:p>
          <a:p>
            <a:pPr marL="342900" marR="0" lvl="0" indent="-342900" algn="l" defTabSz="914400" rtl="0" eaLnBrk="1" fontAlgn="auto" latinLnBrk="0" hangingPunct="1">
              <a:lnSpc>
                <a:spcPct val="130000"/>
              </a:lnSpc>
              <a:spcBef>
                <a:spcPts val="0"/>
              </a:spcBef>
              <a:spcAft>
                <a:spcPts val="0"/>
              </a:spcAft>
              <a:buClrTx/>
              <a:buSzTx/>
              <a:buFont typeface="+mj-lt"/>
              <a:buAutoNum type="arabicPeriod"/>
              <a:tabLst/>
              <a:defRPr/>
            </a:pPr>
            <a:r>
              <a:rPr lang="en-US" sz="1200" dirty="0" smtClean="0">
                <a:solidFill>
                  <a:srgbClr val="115076"/>
                </a:solidFill>
                <a:latin typeface="Century Gothic" panose="020B0502020202020204" pitchFamily="34" charset="0"/>
              </a:rPr>
              <a:t> The woman has a boyfriend. / </a:t>
            </a:r>
            <a:r>
              <a:rPr lang="en-US" sz="1200" b="1" dirty="0" smtClean="0">
                <a:solidFill>
                  <a:srgbClr val="115076"/>
                </a:solidFill>
                <a:latin typeface="Century Gothic" panose="020B0502020202020204" pitchFamily="34" charset="0"/>
              </a:rPr>
              <a:t>Die Frau hat </a:t>
            </a:r>
            <a:r>
              <a:rPr lang="en-US" sz="1200" b="1" dirty="0" err="1" smtClean="0">
                <a:solidFill>
                  <a:srgbClr val="DAA520"/>
                </a:solidFill>
                <a:latin typeface="Century Gothic" panose="020B0502020202020204" pitchFamily="34" charset="0"/>
              </a:rPr>
              <a:t>einen</a:t>
            </a:r>
            <a:r>
              <a:rPr lang="en-US" sz="1200" b="1" dirty="0" smtClean="0">
                <a:solidFill>
                  <a:srgbClr val="115076"/>
                </a:solidFill>
                <a:latin typeface="Century Gothic" panose="020B0502020202020204" pitchFamily="34" charset="0"/>
              </a:rPr>
              <a:t> Freund.</a:t>
            </a:r>
            <a:endParaRPr lang="en-US" sz="1200" dirty="0" smtClean="0">
              <a:solidFill>
                <a:srgbClr val="115076"/>
              </a:solidFill>
              <a:latin typeface="Century Gothic" panose="020B0502020202020204" pitchFamily="34" charset="0"/>
            </a:endParaRPr>
          </a:p>
          <a:p>
            <a:pPr marL="342900" marR="0" lvl="0" indent="-342900" algn="l" defTabSz="914400" rtl="0" eaLnBrk="1" fontAlgn="auto" latinLnBrk="0" hangingPunct="1">
              <a:lnSpc>
                <a:spcPct val="130000"/>
              </a:lnSpc>
              <a:spcBef>
                <a:spcPts val="0"/>
              </a:spcBef>
              <a:spcAft>
                <a:spcPts val="0"/>
              </a:spcAft>
              <a:buClrTx/>
              <a:buSzTx/>
              <a:buFont typeface="+mj-lt"/>
              <a:buAutoNum type="arabicPeriod"/>
              <a:tabLst/>
              <a:defRPr/>
            </a:pPr>
            <a:r>
              <a:rPr lang="en-US" sz="1200" dirty="0" smtClean="0">
                <a:solidFill>
                  <a:srgbClr val="115076"/>
                </a:solidFill>
                <a:latin typeface="Century Gothic" panose="020B0502020202020204" pitchFamily="34" charset="0"/>
              </a:rPr>
              <a:t> Where is the place? / </a:t>
            </a:r>
            <a:r>
              <a:rPr lang="en-US" sz="1200" b="1" dirty="0" smtClean="0">
                <a:solidFill>
                  <a:srgbClr val="115076"/>
                </a:solidFill>
                <a:latin typeface="Century Gothic" panose="020B0502020202020204" pitchFamily="34" charset="0"/>
              </a:rPr>
              <a:t>Wo </a:t>
            </a:r>
            <a:r>
              <a:rPr lang="en-US" sz="1200" b="1" dirty="0" err="1" smtClean="0">
                <a:solidFill>
                  <a:srgbClr val="115076"/>
                </a:solidFill>
                <a:latin typeface="Century Gothic" panose="020B0502020202020204" pitchFamily="34" charset="0"/>
              </a:rPr>
              <a:t>ist</a:t>
            </a:r>
            <a:r>
              <a:rPr lang="en-US" sz="1200" b="1" dirty="0" smtClean="0">
                <a:solidFill>
                  <a:srgbClr val="115076"/>
                </a:solidFill>
                <a:latin typeface="Century Gothic" panose="020B0502020202020204" pitchFamily="34" charset="0"/>
              </a:rPr>
              <a:t> </a:t>
            </a:r>
            <a:r>
              <a:rPr lang="en-US" sz="1200" b="1" dirty="0" smtClean="0">
                <a:solidFill>
                  <a:srgbClr val="DAA520"/>
                </a:solidFill>
                <a:latin typeface="Century Gothic" panose="020B0502020202020204" pitchFamily="34" charset="0"/>
              </a:rPr>
              <a:t>der </a:t>
            </a:r>
            <a:r>
              <a:rPr lang="en-US" sz="1200" b="1" dirty="0" smtClean="0">
                <a:solidFill>
                  <a:srgbClr val="115076"/>
                </a:solidFill>
                <a:latin typeface="Century Gothic" panose="020B0502020202020204" pitchFamily="34" charset="0"/>
              </a:rPr>
              <a:t>Ort?</a:t>
            </a:r>
            <a:endParaRPr lang="en-US" sz="1200" dirty="0" smtClean="0">
              <a:solidFill>
                <a:srgbClr val="115076"/>
              </a:solidFill>
              <a:latin typeface="Century Gothic" panose="020B0502020202020204" pitchFamily="34" charset="0"/>
            </a:endParaRPr>
          </a:p>
          <a:p>
            <a:pPr marL="342900" marR="0" lvl="0" indent="-342900" algn="l" defTabSz="914400" rtl="0" eaLnBrk="1" fontAlgn="auto" latinLnBrk="0" hangingPunct="1">
              <a:lnSpc>
                <a:spcPct val="130000"/>
              </a:lnSpc>
              <a:spcBef>
                <a:spcPts val="0"/>
              </a:spcBef>
              <a:spcAft>
                <a:spcPts val="0"/>
              </a:spcAft>
              <a:buClrTx/>
              <a:buSzTx/>
              <a:buFont typeface="+mj-lt"/>
              <a:buAutoNum type="arabicPeriod"/>
              <a:tabLst/>
              <a:defRPr/>
            </a:pPr>
            <a:r>
              <a:rPr lang="en-US" sz="1200" dirty="0" smtClean="0">
                <a:solidFill>
                  <a:srgbClr val="115076"/>
                </a:solidFill>
                <a:latin typeface="Century Gothic" panose="020B0502020202020204" pitchFamily="34" charset="0"/>
              </a:rPr>
              <a:t> Who is the guest? / </a:t>
            </a:r>
            <a:r>
              <a:rPr lang="en-US" sz="1200" b="1" dirty="0" err="1" smtClean="0">
                <a:solidFill>
                  <a:srgbClr val="115076"/>
                </a:solidFill>
                <a:latin typeface="Century Gothic" panose="020B0502020202020204" pitchFamily="34" charset="0"/>
              </a:rPr>
              <a:t>Wer</a:t>
            </a:r>
            <a:r>
              <a:rPr lang="en-US" sz="1200" b="1" dirty="0" smtClean="0">
                <a:solidFill>
                  <a:srgbClr val="115076"/>
                </a:solidFill>
                <a:latin typeface="Century Gothic" panose="020B0502020202020204" pitchFamily="34" charset="0"/>
              </a:rPr>
              <a:t> </a:t>
            </a:r>
            <a:r>
              <a:rPr lang="en-US" sz="1200" b="1" dirty="0" err="1" smtClean="0">
                <a:solidFill>
                  <a:srgbClr val="115076"/>
                </a:solidFill>
                <a:latin typeface="Century Gothic" panose="020B0502020202020204" pitchFamily="34" charset="0"/>
              </a:rPr>
              <a:t>ist</a:t>
            </a:r>
            <a:r>
              <a:rPr lang="en-US" sz="1200" b="1" dirty="0" smtClean="0">
                <a:solidFill>
                  <a:srgbClr val="115076"/>
                </a:solidFill>
                <a:latin typeface="Century Gothic" panose="020B0502020202020204" pitchFamily="34" charset="0"/>
              </a:rPr>
              <a:t> </a:t>
            </a:r>
            <a:r>
              <a:rPr lang="en-US" sz="1200" b="1" dirty="0" smtClean="0">
                <a:solidFill>
                  <a:srgbClr val="DAA520"/>
                </a:solidFill>
                <a:latin typeface="Century Gothic" panose="020B0502020202020204" pitchFamily="34" charset="0"/>
              </a:rPr>
              <a:t>der</a:t>
            </a:r>
            <a:r>
              <a:rPr lang="en-US" sz="1200" b="1" dirty="0" smtClean="0">
                <a:solidFill>
                  <a:srgbClr val="115076"/>
                </a:solidFill>
                <a:latin typeface="Century Gothic" panose="020B0502020202020204" pitchFamily="34" charset="0"/>
              </a:rPr>
              <a:t> </a:t>
            </a:r>
            <a:r>
              <a:rPr lang="en-US" sz="1200" b="1" dirty="0" err="1" smtClean="0">
                <a:solidFill>
                  <a:srgbClr val="115076"/>
                </a:solidFill>
                <a:latin typeface="Century Gothic" panose="020B0502020202020204" pitchFamily="34" charset="0"/>
              </a:rPr>
              <a:t>Gast</a:t>
            </a:r>
            <a:r>
              <a:rPr lang="en-US" sz="1200" b="1" dirty="0" smtClean="0">
                <a:solidFill>
                  <a:srgbClr val="115076"/>
                </a:solidFill>
                <a:latin typeface="Century Gothic" panose="020B0502020202020204" pitchFamily="34" charset="0"/>
              </a:rPr>
              <a:t>?</a:t>
            </a:r>
            <a:endParaRPr lang="en-US" sz="1200" dirty="0" smtClean="0">
              <a:solidFill>
                <a:srgbClr val="115076"/>
              </a:solidFill>
              <a:latin typeface="Century Gothic" panose="020B0502020202020204" pitchFamily="34" charset="0"/>
            </a:endParaRPr>
          </a:p>
          <a:p>
            <a:pPr marL="342900" marR="0" lvl="0" indent="-342900" algn="l" defTabSz="914400" rtl="0" eaLnBrk="1" fontAlgn="auto" latinLnBrk="0" hangingPunct="1">
              <a:lnSpc>
                <a:spcPct val="130000"/>
              </a:lnSpc>
              <a:spcBef>
                <a:spcPts val="0"/>
              </a:spcBef>
              <a:spcAft>
                <a:spcPts val="0"/>
              </a:spcAft>
              <a:buClrTx/>
              <a:buSzTx/>
              <a:buFont typeface="+mj-lt"/>
              <a:buAutoNum type="arabicPeriod"/>
              <a:tabLst/>
              <a:defRPr/>
            </a:pPr>
            <a:r>
              <a:rPr lang="en-US" sz="1200" dirty="0" smtClean="0">
                <a:solidFill>
                  <a:srgbClr val="115076"/>
                </a:solidFill>
                <a:latin typeface="Century Gothic" panose="020B0502020202020204" pitchFamily="34" charset="0"/>
              </a:rPr>
              <a:t> The man has a football. / </a:t>
            </a:r>
            <a:r>
              <a:rPr lang="en-US" sz="1200" b="1" dirty="0" smtClean="0">
                <a:solidFill>
                  <a:srgbClr val="115076"/>
                </a:solidFill>
                <a:latin typeface="Century Gothic" panose="020B0502020202020204" pitchFamily="34" charset="0"/>
              </a:rPr>
              <a:t>Der Mann hat </a:t>
            </a:r>
            <a:r>
              <a:rPr lang="en-US" sz="1200" b="1" dirty="0" err="1" smtClean="0">
                <a:solidFill>
                  <a:srgbClr val="DAA520"/>
                </a:solidFill>
                <a:latin typeface="Century Gothic" panose="020B0502020202020204" pitchFamily="34" charset="0"/>
              </a:rPr>
              <a:t>einen</a:t>
            </a:r>
            <a:r>
              <a:rPr lang="en-US" sz="1200" b="1" dirty="0" smtClean="0">
                <a:solidFill>
                  <a:srgbClr val="115076"/>
                </a:solidFill>
                <a:latin typeface="Century Gothic" panose="020B0502020202020204" pitchFamily="34" charset="0"/>
              </a:rPr>
              <a:t> </a:t>
            </a:r>
            <a:r>
              <a:rPr lang="en-US" sz="1200" b="1" dirty="0" err="1" smtClean="0">
                <a:solidFill>
                  <a:srgbClr val="115076"/>
                </a:solidFill>
                <a:latin typeface="Century Gothic" panose="020B0502020202020204" pitchFamily="34" charset="0"/>
              </a:rPr>
              <a:t>Fußball</a:t>
            </a:r>
            <a:r>
              <a:rPr lang="en-US" sz="1200" dirty="0" smtClean="0">
                <a:solidFill>
                  <a:srgbClr val="115076"/>
                </a:solidFill>
                <a:latin typeface="Century Gothic" panose="020B0502020202020204" pitchFamily="34" charset="0"/>
              </a:rPr>
              <a:t>.</a:t>
            </a:r>
          </a:p>
          <a:p>
            <a:pPr marL="342900" marR="0" lvl="0" indent="-342900" algn="l" defTabSz="914400" rtl="0" eaLnBrk="1" fontAlgn="auto" latinLnBrk="0" hangingPunct="1">
              <a:lnSpc>
                <a:spcPct val="130000"/>
              </a:lnSpc>
              <a:spcBef>
                <a:spcPts val="0"/>
              </a:spcBef>
              <a:spcAft>
                <a:spcPts val="0"/>
              </a:spcAft>
              <a:buClrTx/>
              <a:buSzTx/>
              <a:buFont typeface="+mj-lt"/>
              <a:buAutoNum type="arabicPeriod"/>
              <a:tabLst/>
              <a:defRPr/>
            </a:pPr>
            <a:r>
              <a:rPr lang="en-US" sz="1200" dirty="0" smtClean="0">
                <a:solidFill>
                  <a:srgbClr val="115076"/>
                </a:solidFill>
                <a:latin typeface="Century Gothic" panose="020B0502020202020204" pitchFamily="34" charset="0"/>
              </a:rPr>
              <a:t> You are a human being. / </a:t>
            </a:r>
            <a:r>
              <a:rPr lang="en-US" sz="1200" b="1" dirty="0" smtClean="0">
                <a:solidFill>
                  <a:srgbClr val="115076"/>
                </a:solidFill>
                <a:latin typeface="Century Gothic" panose="020B0502020202020204" pitchFamily="34" charset="0"/>
              </a:rPr>
              <a:t>Du </a:t>
            </a:r>
            <a:r>
              <a:rPr lang="en-US" sz="1200" b="1" dirty="0" err="1" smtClean="0">
                <a:solidFill>
                  <a:srgbClr val="115076"/>
                </a:solidFill>
                <a:latin typeface="Century Gothic" panose="020B0502020202020204" pitchFamily="34" charset="0"/>
              </a:rPr>
              <a:t>bist</a:t>
            </a:r>
            <a:r>
              <a:rPr lang="en-US" sz="1200" b="1" dirty="0" smtClean="0">
                <a:solidFill>
                  <a:srgbClr val="115076"/>
                </a:solidFill>
                <a:latin typeface="Century Gothic" panose="020B0502020202020204" pitchFamily="34" charset="0"/>
              </a:rPr>
              <a:t> </a:t>
            </a:r>
            <a:r>
              <a:rPr lang="en-US" sz="1200" b="1" dirty="0" err="1" smtClean="0">
                <a:solidFill>
                  <a:srgbClr val="DAA520"/>
                </a:solidFill>
                <a:latin typeface="Century Gothic" panose="020B0502020202020204" pitchFamily="34" charset="0"/>
              </a:rPr>
              <a:t>ein</a:t>
            </a:r>
            <a:r>
              <a:rPr lang="en-US" sz="1200" b="1" dirty="0" smtClean="0">
                <a:solidFill>
                  <a:srgbClr val="115076"/>
                </a:solidFill>
                <a:latin typeface="Century Gothic" panose="020B0502020202020204" pitchFamily="34" charset="0"/>
              </a:rPr>
              <a:t> Mensch.</a:t>
            </a:r>
            <a:endParaRPr lang="en-US" sz="1200" dirty="0" smtClean="0">
              <a:solidFill>
                <a:srgbClr val="115076"/>
              </a:solidFill>
              <a:latin typeface="Century Gothic" panose="020B0502020202020204" pitchFamily="34" charset="0"/>
            </a:endParaRPr>
          </a:p>
          <a:p>
            <a:endParaRPr lang="en-GB" baseline="0" dirty="0" smtClean="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18444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366026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258532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4226479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05303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902217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 </a:t>
            </a:r>
            <a:r>
              <a:rPr lang="en-GB" dirty="0"/>
              <a:t>This explanation expands the students knowledge of indefinite articles to the accusative (Row 2). The teacher can also mention that this is parallel to the way the definite article works, namely only the masculine form changes.</a:t>
            </a:r>
          </a:p>
          <a:p>
            <a:endParaRPr lang="en-GB" dirty="0"/>
          </a:p>
          <a:p>
            <a:r>
              <a:rPr lang="en-GB" dirty="0"/>
              <a:t>A listening and reading activity to practise this will follow.</a:t>
            </a:r>
          </a:p>
          <a:p>
            <a:endParaRPr lang="en-GB" baseline="0" dirty="0"/>
          </a:p>
          <a:p>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442334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aseline="0" dirty="0"/>
              <a:t>Listening task to practise 'indefinite' article nominative R1 and accusative R2. </a:t>
            </a:r>
          </a:p>
          <a:p>
            <a:pPr marL="0" indent="0">
              <a:buNone/>
            </a:pPr>
            <a:r>
              <a:rPr lang="en-GB" baseline="0" dirty="0"/>
              <a:t>All the accusative nouns are masculine. </a:t>
            </a:r>
          </a:p>
          <a:p>
            <a:pPr marL="0" indent="0">
              <a:buNone/>
            </a:pPr>
            <a:r>
              <a:rPr lang="en-GB" baseline="0" dirty="0"/>
              <a:t>Play the sentence. </a:t>
            </a:r>
          </a:p>
          <a:p>
            <a:pPr marL="0" indent="0">
              <a:buNone/>
            </a:pPr>
            <a:r>
              <a:rPr lang="en-GB" baseline="0" dirty="0"/>
              <a:t>Students tick whether the verb was a form of sein (no change to the article) or a different verb (article changes to </a:t>
            </a:r>
            <a:r>
              <a:rPr lang="en-GB" baseline="0" dirty="0" err="1"/>
              <a:t>einen</a:t>
            </a:r>
            <a:r>
              <a:rPr lang="en-GB" baseline="0" dirty="0"/>
              <a:t>).</a:t>
            </a:r>
          </a:p>
          <a:p>
            <a:endParaRPr lang="en-GB" baseline="0" dirty="0"/>
          </a:p>
          <a:p>
            <a:r>
              <a:rPr lang="en-GB" b="1" baseline="0" dirty="0"/>
              <a:t>Transcript</a:t>
            </a:r>
          </a:p>
          <a:p>
            <a:pPr marL="514350" indent="-514350">
              <a:buFont typeface="+mj-lt"/>
              <a:buAutoNum type="arabicPeriod"/>
            </a:pPr>
            <a:r>
              <a:rPr lang="en-US" sz="1200" dirty="0">
                <a:solidFill>
                  <a:srgbClr val="115076"/>
                </a:solidFill>
                <a:latin typeface="Century Gothic" panose="020B0502020202020204" pitchFamily="34" charset="0"/>
              </a:rPr>
              <a:t>Jonah [hat] </a:t>
            </a:r>
            <a:r>
              <a:rPr lang="en-US" sz="1200" dirty="0" err="1">
                <a:solidFill>
                  <a:srgbClr val="115076"/>
                </a:solidFill>
                <a:latin typeface="Century Gothic" panose="020B0502020202020204" pitchFamily="34" charset="0"/>
              </a:rPr>
              <a:t>einen</a:t>
            </a:r>
            <a:r>
              <a:rPr lang="en-US" sz="1200" dirty="0">
                <a:solidFill>
                  <a:srgbClr val="115076"/>
                </a:solidFill>
                <a:latin typeface="Century Gothic" panose="020B0502020202020204" pitchFamily="34" charset="0"/>
              </a:rPr>
              <a:t> Freund.</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rgbClr val="115076"/>
                </a:solidFill>
                <a:latin typeface="Century Gothic" panose="020B0502020202020204" pitchFamily="34" charset="0"/>
              </a:rPr>
              <a:t>Niko [</a:t>
            </a:r>
            <a:r>
              <a:rPr lang="en-US" sz="1200" dirty="0" err="1">
                <a:solidFill>
                  <a:srgbClr val="115076"/>
                </a:solidFill>
                <a:latin typeface="Century Gothic" panose="020B0502020202020204" pitchFamily="34" charset="0"/>
              </a:rPr>
              <a:t>gewinnt</a:t>
            </a:r>
            <a:r>
              <a:rPr lang="en-US" sz="1200" dirty="0">
                <a:solidFill>
                  <a:srgbClr val="115076"/>
                </a:solidFill>
                <a:latin typeface="Century Gothic" panose="020B0502020202020204" pitchFamily="34" charset="0"/>
              </a:rPr>
              <a:t>] </a:t>
            </a:r>
            <a:r>
              <a:rPr lang="en-US" sz="1200" dirty="0" err="1">
                <a:solidFill>
                  <a:srgbClr val="115076"/>
                </a:solidFill>
                <a:latin typeface="Century Gothic" panose="020B0502020202020204" pitchFamily="34" charset="0"/>
              </a:rPr>
              <a:t>einen</a:t>
            </a:r>
            <a:r>
              <a:rPr lang="en-US" sz="1200" dirty="0">
                <a:solidFill>
                  <a:srgbClr val="115076"/>
                </a:solidFill>
                <a:latin typeface="Century Gothic" panose="020B0502020202020204" pitchFamily="34" charset="0"/>
              </a:rPr>
              <a:t> </a:t>
            </a:r>
            <a:r>
              <a:rPr lang="en-US" sz="1200" dirty="0" err="1">
                <a:solidFill>
                  <a:srgbClr val="115076"/>
                </a:solidFill>
                <a:latin typeface="Century Gothic" panose="020B0502020202020204" pitchFamily="34" charset="0"/>
              </a:rPr>
              <a:t>Fußball</a:t>
            </a:r>
            <a:r>
              <a:rPr lang="en-US" sz="1200" dirty="0">
                <a:solidFill>
                  <a:srgbClr val="115076"/>
                </a:solidFill>
                <a:latin typeface="Century Gothic" panose="020B0502020202020204" pitchFamily="34" charset="0"/>
              </a:rPr>
              <a:t>.</a:t>
            </a:r>
          </a:p>
          <a:p>
            <a:pPr marL="514350" indent="-514350">
              <a:buFont typeface="+mj-lt"/>
              <a:buAutoNum type="arabicPeriod"/>
            </a:pPr>
            <a:r>
              <a:rPr lang="en-US" sz="1200" dirty="0">
                <a:solidFill>
                  <a:srgbClr val="115076"/>
                </a:solidFill>
                <a:latin typeface="Century Gothic" panose="020B0502020202020204" pitchFamily="34" charset="0"/>
              </a:rPr>
              <a:t>Die Frau [hat] </a:t>
            </a:r>
            <a:r>
              <a:rPr lang="en-US" sz="1200" dirty="0" err="1">
                <a:solidFill>
                  <a:srgbClr val="115076"/>
                </a:solidFill>
                <a:latin typeface="Century Gothic" panose="020B0502020202020204" pitchFamily="34" charset="0"/>
              </a:rPr>
              <a:t>einen</a:t>
            </a:r>
            <a:r>
              <a:rPr lang="en-US" sz="1200" dirty="0">
                <a:solidFill>
                  <a:srgbClr val="115076"/>
                </a:solidFill>
                <a:latin typeface="Century Gothic" panose="020B0502020202020204" pitchFamily="34" charset="0"/>
              </a:rPr>
              <a:t> Tisch. </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rgbClr val="115076"/>
                </a:solidFill>
                <a:latin typeface="Century Gothic" panose="020B0502020202020204" pitchFamily="34" charset="0"/>
              </a:rPr>
              <a:t>Julius [</a:t>
            </a:r>
            <a:r>
              <a:rPr lang="en-US" sz="1200" dirty="0" err="1">
                <a:solidFill>
                  <a:srgbClr val="115076"/>
                </a:solidFill>
                <a:latin typeface="Century Gothic" panose="020B0502020202020204" pitchFamily="34" charset="0"/>
              </a:rPr>
              <a:t>ist</a:t>
            </a:r>
            <a:r>
              <a:rPr lang="en-US" sz="1200" dirty="0">
                <a:solidFill>
                  <a:srgbClr val="115076"/>
                </a:solidFill>
                <a:latin typeface="Century Gothic" panose="020B0502020202020204" pitchFamily="34" charset="0"/>
              </a:rPr>
              <a:t>] </a:t>
            </a:r>
            <a:r>
              <a:rPr lang="en-US" sz="1200" dirty="0" err="1">
                <a:solidFill>
                  <a:srgbClr val="115076"/>
                </a:solidFill>
                <a:latin typeface="Century Gothic" panose="020B0502020202020204" pitchFamily="34" charset="0"/>
              </a:rPr>
              <a:t>ein</a:t>
            </a:r>
            <a:r>
              <a:rPr lang="en-US" sz="1200" dirty="0">
                <a:solidFill>
                  <a:srgbClr val="115076"/>
                </a:solidFill>
                <a:latin typeface="Century Gothic" panose="020B0502020202020204" pitchFamily="34" charset="0"/>
              </a:rPr>
              <a:t> Mann.</a:t>
            </a:r>
          </a:p>
          <a:p>
            <a:pPr marL="514350" indent="-514350">
              <a:buFont typeface="+mj-lt"/>
              <a:buAutoNum type="arabicPeriod"/>
            </a:pPr>
            <a:r>
              <a:rPr lang="en-US" sz="1200" dirty="0">
                <a:solidFill>
                  <a:srgbClr val="115076"/>
                </a:solidFill>
                <a:latin typeface="Century Gothic" panose="020B0502020202020204" pitchFamily="34" charset="0"/>
              </a:rPr>
              <a:t>David [hat] </a:t>
            </a:r>
            <a:r>
              <a:rPr lang="en-US" sz="1200" dirty="0" err="1">
                <a:solidFill>
                  <a:srgbClr val="115076"/>
                </a:solidFill>
                <a:latin typeface="Century Gothic" panose="020B0502020202020204" pitchFamily="34" charset="0"/>
              </a:rPr>
              <a:t>einen</a:t>
            </a:r>
            <a:r>
              <a:rPr lang="en-US" sz="1200" dirty="0">
                <a:solidFill>
                  <a:srgbClr val="115076"/>
                </a:solidFill>
                <a:latin typeface="Century Gothic" panose="020B0502020202020204" pitchFamily="34" charset="0"/>
              </a:rPr>
              <a:t> Rucksack.</a:t>
            </a:r>
          </a:p>
          <a:p>
            <a:pPr marL="514350" indent="-514350">
              <a:buFont typeface="+mj-lt"/>
              <a:buAutoNum type="arabicPeriod"/>
            </a:pPr>
            <a:r>
              <a:rPr lang="en-US" sz="1200" dirty="0">
                <a:solidFill>
                  <a:srgbClr val="115076"/>
                </a:solidFill>
                <a:latin typeface="Century Gothic" panose="020B0502020202020204" pitchFamily="34" charset="0"/>
              </a:rPr>
              <a:t>Eine </a:t>
            </a:r>
            <a:r>
              <a:rPr lang="en-US" sz="1200" dirty="0" err="1">
                <a:solidFill>
                  <a:srgbClr val="115076"/>
                </a:solidFill>
                <a:latin typeface="Century Gothic" panose="020B0502020202020204" pitchFamily="34" charset="0"/>
              </a:rPr>
              <a:t>Trophäe</a:t>
            </a:r>
            <a:r>
              <a:rPr lang="en-US" sz="1200" dirty="0">
                <a:solidFill>
                  <a:srgbClr val="115076"/>
                </a:solidFill>
                <a:latin typeface="Century Gothic" panose="020B0502020202020204" pitchFamily="34" charset="0"/>
              </a:rPr>
              <a:t> </a:t>
            </a:r>
            <a:r>
              <a:rPr lang="en-US" sz="1200" dirty="0" err="1">
                <a:solidFill>
                  <a:srgbClr val="115076"/>
                </a:solidFill>
                <a:latin typeface="Century Gothic" panose="020B0502020202020204" pitchFamily="34" charset="0"/>
              </a:rPr>
              <a:t>ist</a:t>
            </a:r>
            <a:r>
              <a:rPr lang="en-US" sz="1200" dirty="0">
                <a:solidFill>
                  <a:srgbClr val="115076"/>
                </a:solidFill>
                <a:latin typeface="Century Gothic" panose="020B0502020202020204" pitchFamily="34" charset="0"/>
              </a:rPr>
              <a:t> </a:t>
            </a:r>
            <a:r>
              <a:rPr lang="en-US" sz="1200" dirty="0" err="1">
                <a:solidFill>
                  <a:srgbClr val="115076"/>
                </a:solidFill>
                <a:latin typeface="Century Gothic" panose="020B0502020202020204" pitchFamily="34" charset="0"/>
              </a:rPr>
              <a:t>ein</a:t>
            </a:r>
            <a:r>
              <a:rPr lang="en-US" sz="1200" dirty="0">
                <a:solidFill>
                  <a:srgbClr val="115076"/>
                </a:solidFill>
                <a:latin typeface="Century Gothic" panose="020B0502020202020204" pitchFamily="34" charset="0"/>
              </a:rPr>
              <a:t> </a:t>
            </a:r>
            <a:r>
              <a:rPr lang="en-US" sz="1200" dirty="0" err="1">
                <a:solidFill>
                  <a:srgbClr val="115076"/>
                </a:solidFill>
                <a:latin typeface="Century Gothic" panose="020B0502020202020204" pitchFamily="34" charset="0"/>
              </a:rPr>
              <a:t>Preis</a:t>
            </a:r>
            <a:r>
              <a:rPr lang="en-US" sz="1200" dirty="0">
                <a:solidFill>
                  <a:srgbClr val="115076"/>
                </a:solidFill>
                <a:latin typeface="Century Gothic" panose="020B0502020202020204" pitchFamily="34" charset="0"/>
              </a:rPr>
              <a:t>.</a:t>
            </a:r>
          </a:p>
          <a:p>
            <a:endParaRPr lang="en-GB" b="1" baseline="0"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563940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69188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04/10/2019</a:t>
            </a:fld>
            <a:endParaRPr lang="en-GB" dirty="0">
              <a:solidFill>
                <a:prstClr val="black"/>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89746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04/10/2019</a:t>
            </a:fld>
            <a:endParaRPr lang="en-GB" dirty="0">
              <a:solidFill>
                <a:prstClr val="black"/>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31778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543950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2093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40694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8451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8909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66799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04/10/2019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071057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04/10/2019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38533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634472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04/10/2019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847954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04/10/2019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813811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04/10/2019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200679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42456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5377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8925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1042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04/10/2019</a:t>
            </a:fld>
            <a:endParaRPr lang="en-GB" dirty="0">
              <a:solidFill>
                <a:prstClr val="black"/>
              </a:solidFill>
            </a:endParaRPr>
          </a:p>
        </p:txBody>
      </p:sp>
      <p:sp>
        <p:nvSpPr>
          <p:cNvPr id="3" name="Footer Placeholder 2"/>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172662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04/10/2019</a:t>
            </a:fld>
            <a:endParaRPr lang="en-GB" dirty="0">
              <a:solidFill>
                <a:prstClr val="black"/>
              </a:solidFill>
            </a:endParaRPr>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47328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04/10/2019</a:t>
            </a:fld>
            <a:endParaRPr lang="en-GB" dirty="0">
              <a:solidFill>
                <a:prstClr val="black"/>
              </a:solidFill>
            </a:endParaRPr>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15605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5" y="6572245"/>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3"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365124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4699503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audio" Target="../media/media10.MP3"/><Relationship Id="rId13" Type="http://schemas.microsoft.com/office/2007/relationships/media" Target="../media/media13.MP3"/><Relationship Id="rId18" Type="http://schemas.openxmlformats.org/officeDocument/2006/relationships/image" Target="../media/image8.png"/><Relationship Id="rId3" Type="http://schemas.microsoft.com/office/2007/relationships/media" Target="../media/media8.MP3"/><Relationship Id="rId7" Type="http://schemas.microsoft.com/office/2007/relationships/media" Target="../media/media10.MP3"/><Relationship Id="rId12" Type="http://schemas.openxmlformats.org/officeDocument/2006/relationships/audio" Target="../media/media12.MP3"/><Relationship Id="rId17" Type="http://schemas.openxmlformats.org/officeDocument/2006/relationships/image" Target="../media/image6.png"/><Relationship Id="rId2" Type="http://schemas.openxmlformats.org/officeDocument/2006/relationships/audio" Target="../media/media7.MP3"/><Relationship Id="rId16" Type="http://schemas.openxmlformats.org/officeDocument/2006/relationships/notesSlide" Target="../notesSlides/notesSlide15.xml"/><Relationship Id="rId1" Type="http://schemas.microsoft.com/office/2007/relationships/media" Target="../media/media7.MP3"/><Relationship Id="rId6" Type="http://schemas.openxmlformats.org/officeDocument/2006/relationships/audio" Target="../media/media9.mp3"/><Relationship Id="rId11" Type="http://schemas.microsoft.com/office/2007/relationships/media" Target="../media/media12.MP3"/><Relationship Id="rId5" Type="http://schemas.microsoft.com/office/2007/relationships/media" Target="../media/media9.mp3"/><Relationship Id="rId15" Type="http://schemas.openxmlformats.org/officeDocument/2006/relationships/slideLayout" Target="../slideLayouts/slideLayout2.xml"/><Relationship Id="rId10" Type="http://schemas.openxmlformats.org/officeDocument/2006/relationships/audio" Target="../media/media11.MP3"/><Relationship Id="rId19" Type="http://schemas.openxmlformats.org/officeDocument/2006/relationships/image" Target="../media/image7.png"/><Relationship Id="rId4" Type="http://schemas.openxmlformats.org/officeDocument/2006/relationships/audio" Target="../media/media8.MP3"/><Relationship Id="rId9" Type="http://schemas.microsoft.com/office/2007/relationships/media" Target="../media/media11.MP3"/><Relationship Id="rId14" Type="http://schemas.openxmlformats.org/officeDocument/2006/relationships/audio" Target="../media/media13.MP3"/></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5.sv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audio" Target="../media/media17.MP3"/><Relationship Id="rId13" Type="http://schemas.openxmlformats.org/officeDocument/2006/relationships/image" Target="../media/image17.png"/><Relationship Id="rId18" Type="http://schemas.openxmlformats.org/officeDocument/2006/relationships/image" Target="../media/image19.png"/><Relationship Id="rId3" Type="http://schemas.microsoft.com/office/2007/relationships/media" Target="../media/media15.MP3"/><Relationship Id="rId7" Type="http://schemas.microsoft.com/office/2007/relationships/media" Target="../media/media17.MP3"/><Relationship Id="rId12" Type="http://schemas.openxmlformats.org/officeDocument/2006/relationships/notesSlide" Target="../notesSlides/notesSlide24.xml"/><Relationship Id="rId17" Type="http://schemas.openxmlformats.org/officeDocument/2006/relationships/image" Target="../media/image7.png"/><Relationship Id="rId2" Type="http://schemas.openxmlformats.org/officeDocument/2006/relationships/audio" Target="../media/media14.mp3"/><Relationship Id="rId16" Type="http://schemas.openxmlformats.org/officeDocument/2006/relationships/image" Target="../media/image13.png"/><Relationship Id="rId20" Type="http://schemas.openxmlformats.org/officeDocument/2006/relationships/image" Target="../media/image21.png"/><Relationship Id="rId1" Type="http://schemas.microsoft.com/office/2007/relationships/media" Target="../media/media14.mp3"/><Relationship Id="rId6" Type="http://schemas.openxmlformats.org/officeDocument/2006/relationships/audio" Target="../media/media16.MP3"/><Relationship Id="rId11" Type="http://schemas.openxmlformats.org/officeDocument/2006/relationships/slideLayout" Target="../slideLayouts/slideLayout7.xml"/><Relationship Id="rId5" Type="http://schemas.microsoft.com/office/2007/relationships/media" Target="../media/media16.MP3"/><Relationship Id="rId15" Type="http://schemas.openxmlformats.org/officeDocument/2006/relationships/image" Target="../media/image6.png"/><Relationship Id="rId10" Type="http://schemas.openxmlformats.org/officeDocument/2006/relationships/audio" Target="../media/media18.MP3"/><Relationship Id="rId19" Type="http://schemas.openxmlformats.org/officeDocument/2006/relationships/image" Target="../media/image20.png"/><Relationship Id="rId4" Type="http://schemas.openxmlformats.org/officeDocument/2006/relationships/audio" Target="../media/media15.MP3"/><Relationship Id="rId9" Type="http://schemas.microsoft.com/office/2007/relationships/media" Target="../media/media18.MP3"/><Relationship Id="rId1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audio" Target="../media/audio4.wav"/></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audio" Target="../media/audio3.wav"/><Relationship Id="rId4" Type="http://schemas.openxmlformats.org/officeDocument/2006/relationships/audio" Target="../media/audio5.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audio" Target="../media/audio4.wav"/><Relationship Id="rId4" Type="http://schemas.openxmlformats.org/officeDocument/2006/relationships/audio" Target="../media/audio6.wav"/></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slideLayout" Target="../slideLayouts/slideLayout7.xml"/><Relationship Id="rId3" Type="http://schemas.microsoft.com/office/2007/relationships/media" Target="../media/media2.mp3"/><Relationship Id="rId7" Type="http://schemas.microsoft.com/office/2007/relationships/media" Target="../media/media4.MP3"/><Relationship Id="rId12" Type="http://schemas.openxmlformats.org/officeDocument/2006/relationships/audio" Target="../media/media6.MP3"/><Relationship Id="rId2" Type="http://schemas.openxmlformats.org/officeDocument/2006/relationships/audio" Target="../media/media1.MP3"/><Relationship Id="rId16" Type="http://schemas.openxmlformats.org/officeDocument/2006/relationships/image" Target="../media/image7.png"/><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5" Type="http://schemas.microsoft.com/office/2007/relationships/media" Target="../media/media3.MP3"/><Relationship Id="rId15" Type="http://schemas.openxmlformats.org/officeDocument/2006/relationships/image" Target="../media/image6.png"/><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3" name="TextBox 12"/>
          <p:cNvSpPr txBox="1"/>
          <p:nvPr/>
        </p:nvSpPr>
        <p:spPr>
          <a:xfrm>
            <a:off x="116153" y="2464320"/>
            <a:ext cx="6886222" cy="707886"/>
          </a:xfrm>
          <a:prstGeom prst="rect">
            <a:avLst/>
          </a:prstGeom>
          <a:noFill/>
        </p:spPr>
        <p:txBody>
          <a:bodyPr wrap="square" rtlCol="0">
            <a:spAutoFit/>
          </a:bodyPr>
          <a:lstStyle/>
          <a:p>
            <a:r>
              <a:rPr lang="en-GB" sz="4000" b="1" dirty="0">
                <a:solidFill>
                  <a:prstClr val="white"/>
                </a:solidFill>
                <a:latin typeface="Century Gothic" panose="020B0502020202020204" pitchFamily="34" charset="0"/>
              </a:rPr>
              <a:t>Deutsch  - Y7</a:t>
            </a:r>
          </a:p>
        </p:txBody>
      </p:sp>
      <p:sp>
        <p:nvSpPr>
          <p:cNvPr id="14" name="Title 3"/>
          <p:cNvSpPr txBox="1">
            <a:spLocks/>
          </p:cNvSpPr>
          <p:nvPr/>
        </p:nvSpPr>
        <p:spPr>
          <a:xfrm>
            <a:off x="116153" y="3649234"/>
            <a:ext cx="7798856"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200" b="1" dirty="0" err="1">
                <a:solidFill>
                  <a:prstClr val="white"/>
                </a:solidFill>
                <a:latin typeface="Century Gothic" panose="020B0502020202020204" pitchFamily="34" charset="0"/>
              </a:rPr>
              <a:t>Wer</a:t>
            </a:r>
            <a:r>
              <a:rPr lang="en-GB" sz="3200" b="1" dirty="0">
                <a:solidFill>
                  <a:prstClr val="white"/>
                </a:solidFill>
                <a:latin typeface="Century Gothic" panose="020B0502020202020204" pitchFamily="34" charset="0"/>
              </a:rPr>
              <a:t> hat was?</a:t>
            </a:r>
            <a:br>
              <a:rPr lang="en-GB" sz="3200" b="1" dirty="0">
                <a:solidFill>
                  <a:prstClr val="white"/>
                </a:solidFill>
                <a:latin typeface="Century Gothic" panose="020B0502020202020204" pitchFamily="34" charset="0"/>
              </a:rPr>
            </a:br>
            <a:r>
              <a:rPr lang="en-GB" sz="3200" dirty="0">
                <a:solidFill>
                  <a:prstClr val="white"/>
                </a:solidFill>
                <a:latin typeface="Century Gothic" panose="020B0502020202020204" pitchFamily="34" charset="0"/>
              </a:rPr>
              <a:t>Indefinite</a:t>
            </a:r>
            <a:r>
              <a:rPr lang="en-GB" sz="3200" b="1" dirty="0">
                <a:solidFill>
                  <a:prstClr val="white"/>
                </a:solidFill>
                <a:latin typeface="Century Gothic" panose="020B0502020202020204" pitchFamily="34" charset="0"/>
              </a:rPr>
              <a:t> </a:t>
            </a:r>
            <a:r>
              <a:rPr lang="en-GB" sz="3200" dirty="0">
                <a:solidFill>
                  <a:prstClr val="white"/>
                </a:solidFill>
                <a:latin typeface="Century Gothic" panose="020B0502020202020204" pitchFamily="34" charset="0"/>
              </a:rPr>
              <a:t>articles: accusative</a:t>
            </a:r>
          </a:p>
          <a:p>
            <a:endParaRPr lang="en-GB" sz="3200" dirty="0">
              <a:solidFill>
                <a:prstClr val="white"/>
              </a:solidFill>
              <a:latin typeface="Century Gothic" panose="020B0502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1" name="Title 3"/>
          <p:cNvSpPr txBox="1">
            <a:spLocks/>
          </p:cNvSpPr>
          <p:nvPr/>
        </p:nvSpPr>
        <p:spPr>
          <a:xfrm>
            <a:off x="0" y="6104135"/>
            <a:ext cx="5784972"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2400" dirty="0">
                <a:solidFill>
                  <a:prstClr val="white"/>
                </a:solidFill>
                <a:latin typeface="Century Gothic" panose="020B0502020202020204" pitchFamily="34" charset="0"/>
              </a:rPr>
              <a:t>Term 1.1 - Week 6 – lesson  11</a:t>
            </a:r>
          </a:p>
        </p:txBody>
      </p:sp>
      <p:sp>
        <p:nvSpPr>
          <p:cNvPr id="12" name="TextBox 11"/>
          <p:cNvSpPr txBox="1"/>
          <p:nvPr/>
        </p:nvSpPr>
        <p:spPr>
          <a:xfrm>
            <a:off x="-506149" y="5934858"/>
            <a:ext cx="3611782" cy="338554"/>
          </a:xfrm>
          <a:prstGeom prst="rect">
            <a:avLst/>
          </a:prstGeom>
          <a:noFill/>
        </p:spPr>
        <p:txBody>
          <a:bodyPr wrap="square" rtlCol="0">
            <a:spAutoFit/>
          </a:bodyPr>
          <a:lstStyle/>
          <a:p>
            <a:pPr algn="r"/>
            <a:r>
              <a:rPr lang="en-GB" sz="1600" dirty="0">
                <a:solidFill>
                  <a:prstClr val="white"/>
                </a:solidFill>
                <a:latin typeface="Century Gothic" panose="020B0502020202020204" pitchFamily="34" charset="0"/>
              </a:rPr>
              <a:t>Inge Alferink / Rachel Hawkes</a:t>
            </a:r>
          </a:p>
        </p:txBody>
      </p:sp>
    </p:spTree>
    <p:extLst>
      <p:ext uri="{BB962C8B-B14F-4D97-AF65-F5344CB8AC3E}">
        <p14:creationId xmlns:p14="http://schemas.microsoft.com/office/powerpoint/2010/main" val="3846913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29883" y="6488626"/>
            <a:ext cx="361178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Inge Alferink / Rachel Hawkes</a:t>
            </a:r>
          </a:p>
        </p:txBody>
      </p:sp>
      <p:sp>
        <p:nvSpPr>
          <p:cNvPr id="2" name="TextBox 1">
            <a:extLst>
              <a:ext uri="{FF2B5EF4-FFF2-40B4-BE49-F238E27FC236}">
                <a16:creationId xmlns:a16="http://schemas.microsoft.com/office/drawing/2014/main" xmlns="" id="{8F6A40B1-B809-654D-82C7-94637B5AFB95}"/>
              </a:ext>
            </a:extLst>
          </p:cNvPr>
          <p:cNvSpPr txBox="1"/>
          <p:nvPr/>
        </p:nvSpPr>
        <p:spPr>
          <a:xfrm>
            <a:off x="1250895" y="1545777"/>
            <a:ext cx="7396843" cy="5312223"/>
          </a:xfrm>
          <a:prstGeom prst="rect">
            <a:avLst/>
          </a:prstGeom>
          <a:noFill/>
        </p:spPr>
        <p:txBody>
          <a:bodyPr wrap="square" rtlCol="0">
            <a:spAutoFit/>
          </a:bodyPr>
          <a:lstStyle/>
          <a:p>
            <a:pPr marL="514350" indent="-514350">
              <a:lnSpc>
                <a:spcPct val="120000"/>
              </a:lnSpc>
              <a:buFont typeface="+mj-lt"/>
              <a:buAutoNum type="arabicPeriod"/>
            </a:pPr>
            <a:r>
              <a:rPr lang="en-US" sz="3200" dirty="0">
                <a:solidFill>
                  <a:srgbClr val="115076"/>
                </a:solidFill>
                <a:latin typeface="Century Gothic" panose="020B0502020202020204" pitchFamily="34" charset="0"/>
              </a:rPr>
              <a:t>Niko </a:t>
            </a:r>
            <a:r>
              <a:rPr lang="en-US" sz="3200" dirty="0" err="1">
                <a:solidFill>
                  <a:srgbClr val="115076"/>
                </a:solidFill>
                <a:latin typeface="Century Gothic" panose="020B0502020202020204" pitchFamily="34" charset="0"/>
              </a:rPr>
              <a:t>ist</a:t>
            </a:r>
            <a:r>
              <a:rPr lang="en-US" sz="3200" dirty="0">
                <a:solidFill>
                  <a:srgbClr val="115076"/>
                </a:solidFill>
                <a:latin typeface="Century Gothic" panose="020B0502020202020204" pitchFamily="34" charset="0"/>
              </a:rPr>
              <a:t> ______ Mann.</a:t>
            </a:r>
          </a:p>
          <a:p>
            <a:pPr marL="514350" indent="-514350">
              <a:lnSpc>
                <a:spcPct val="120000"/>
              </a:lnSpc>
              <a:buFont typeface="+mj-lt"/>
              <a:buAutoNum type="arabicPeriod"/>
            </a:pPr>
            <a:r>
              <a:rPr lang="en-US" sz="3200" dirty="0">
                <a:solidFill>
                  <a:srgbClr val="115076"/>
                </a:solidFill>
                <a:latin typeface="Century Gothic" panose="020B0502020202020204" pitchFamily="34" charset="0"/>
              </a:rPr>
              <a:t>Das Tier hat _______ </a:t>
            </a:r>
            <a:r>
              <a:rPr lang="en-US" sz="3200" dirty="0" err="1">
                <a:solidFill>
                  <a:srgbClr val="115076"/>
                </a:solidFill>
                <a:latin typeface="Century Gothic" panose="020B0502020202020204" pitchFamily="34" charset="0"/>
              </a:rPr>
              <a:t>Fußball</a:t>
            </a:r>
            <a:r>
              <a:rPr lang="en-US" sz="3200" dirty="0">
                <a:solidFill>
                  <a:srgbClr val="115076"/>
                </a:solidFill>
                <a:latin typeface="Century Gothic" panose="020B0502020202020204" pitchFamily="34" charset="0"/>
              </a:rPr>
              <a:t>.</a:t>
            </a:r>
          </a:p>
          <a:p>
            <a:pPr marL="514350" indent="-514350">
              <a:lnSpc>
                <a:spcPct val="120000"/>
              </a:lnSpc>
              <a:buFont typeface="+mj-lt"/>
              <a:buAutoNum type="arabicPeriod"/>
            </a:pPr>
            <a:r>
              <a:rPr lang="en-US" sz="3200" dirty="0">
                <a:solidFill>
                  <a:srgbClr val="115076"/>
                </a:solidFill>
                <a:latin typeface="Century Gothic" panose="020B0502020202020204" pitchFamily="34" charset="0"/>
              </a:rPr>
              <a:t>Jonah </a:t>
            </a:r>
            <a:r>
              <a:rPr lang="en-US" sz="3200" dirty="0" err="1">
                <a:solidFill>
                  <a:srgbClr val="115076"/>
                </a:solidFill>
                <a:latin typeface="Century Gothic" panose="020B0502020202020204" pitchFamily="34" charset="0"/>
              </a:rPr>
              <a:t>ist</a:t>
            </a:r>
            <a:r>
              <a:rPr lang="en-US" sz="3200" dirty="0">
                <a:solidFill>
                  <a:srgbClr val="115076"/>
                </a:solidFill>
                <a:latin typeface="Century Gothic" panose="020B0502020202020204" pitchFamily="34" charset="0"/>
              </a:rPr>
              <a:t> ______ Freund.</a:t>
            </a:r>
          </a:p>
          <a:p>
            <a:pPr marL="514350" indent="-514350">
              <a:lnSpc>
                <a:spcPct val="120000"/>
              </a:lnSpc>
              <a:buFont typeface="+mj-lt"/>
              <a:buAutoNum type="arabicPeriod"/>
            </a:pPr>
            <a:r>
              <a:rPr lang="en-US" sz="3200" dirty="0" err="1">
                <a:solidFill>
                  <a:srgbClr val="115076"/>
                </a:solidFill>
                <a:latin typeface="Century Gothic" panose="020B0502020202020204" pitchFamily="34" charset="0"/>
              </a:rPr>
              <a:t>Wer</a:t>
            </a:r>
            <a:r>
              <a:rPr lang="en-US" sz="3200" dirty="0">
                <a:solidFill>
                  <a:srgbClr val="115076"/>
                </a:solidFill>
                <a:latin typeface="Century Gothic" panose="020B0502020202020204" pitchFamily="34" charset="0"/>
              </a:rPr>
              <a:t> hat ______ Tisch?</a:t>
            </a:r>
          </a:p>
          <a:p>
            <a:pPr marL="514350" indent="-514350">
              <a:lnSpc>
                <a:spcPct val="120000"/>
              </a:lnSpc>
              <a:buFont typeface="+mj-lt"/>
              <a:buAutoNum type="arabicPeriod"/>
            </a:pPr>
            <a:r>
              <a:rPr lang="en-US" sz="3200" dirty="0">
                <a:solidFill>
                  <a:srgbClr val="115076"/>
                </a:solidFill>
                <a:latin typeface="Century Gothic" panose="020B0502020202020204" pitchFamily="34" charset="0"/>
              </a:rPr>
              <a:t>Die Frau </a:t>
            </a:r>
            <a:r>
              <a:rPr lang="en-US" sz="3200" dirty="0" err="1">
                <a:solidFill>
                  <a:srgbClr val="115076"/>
                </a:solidFill>
                <a:latin typeface="Century Gothic" panose="020B0502020202020204" pitchFamily="34" charset="0"/>
              </a:rPr>
              <a:t>ist</a:t>
            </a:r>
            <a:r>
              <a:rPr lang="en-US" sz="3200" dirty="0">
                <a:solidFill>
                  <a:srgbClr val="115076"/>
                </a:solidFill>
                <a:latin typeface="Century Gothic" panose="020B0502020202020204" pitchFamily="34" charset="0"/>
              </a:rPr>
              <a:t> _______ Gast. </a:t>
            </a:r>
          </a:p>
          <a:p>
            <a:pPr marL="514350" indent="-514350">
              <a:lnSpc>
                <a:spcPct val="120000"/>
              </a:lnSpc>
              <a:buFont typeface="+mj-lt"/>
              <a:buAutoNum type="arabicPeriod"/>
            </a:pPr>
            <a:r>
              <a:rPr lang="en-US" sz="3200" dirty="0">
                <a:solidFill>
                  <a:srgbClr val="115076"/>
                </a:solidFill>
                <a:latin typeface="Century Gothic" panose="020B0502020202020204" pitchFamily="34" charset="0"/>
              </a:rPr>
              <a:t>David </a:t>
            </a:r>
            <a:r>
              <a:rPr lang="en-US" sz="3200" dirty="0" err="1">
                <a:solidFill>
                  <a:srgbClr val="115076"/>
                </a:solidFill>
                <a:latin typeface="Century Gothic" panose="020B0502020202020204" pitchFamily="34" charset="0"/>
              </a:rPr>
              <a:t>gewinnt</a:t>
            </a:r>
            <a:r>
              <a:rPr lang="en-US" sz="3200" dirty="0">
                <a:solidFill>
                  <a:srgbClr val="115076"/>
                </a:solidFill>
                <a:latin typeface="Century Gothic" panose="020B0502020202020204" pitchFamily="34" charset="0"/>
              </a:rPr>
              <a:t> _______ </a:t>
            </a:r>
            <a:r>
              <a:rPr lang="en-US" sz="3200" dirty="0" err="1">
                <a:solidFill>
                  <a:srgbClr val="115076"/>
                </a:solidFill>
                <a:latin typeface="Century Gothic" panose="020B0502020202020204" pitchFamily="34" charset="0"/>
              </a:rPr>
              <a:t>Preis</a:t>
            </a:r>
            <a:r>
              <a:rPr lang="en-US" sz="3200" dirty="0">
                <a:solidFill>
                  <a:srgbClr val="115076"/>
                </a:solidFill>
                <a:latin typeface="Century Gothic" panose="020B0502020202020204" pitchFamily="34" charset="0"/>
              </a:rPr>
              <a:t>.</a:t>
            </a:r>
          </a:p>
          <a:p>
            <a:pPr marL="514350" indent="-514350">
              <a:lnSpc>
                <a:spcPct val="120000"/>
              </a:lnSpc>
              <a:buFont typeface="+mj-lt"/>
              <a:buAutoNum type="arabicPeriod"/>
            </a:pPr>
            <a:r>
              <a:rPr lang="en-US" sz="3200" dirty="0">
                <a:solidFill>
                  <a:srgbClr val="115076"/>
                </a:solidFill>
                <a:latin typeface="Century Gothic" panose="020B0502020202020204" pitchFamily="34" charset="0"/>
              </a:rPr>
              <a:t>Der Lehrer </a:t>
            </a:r>
            <a:r>
              <a:rPr lang="en-US" sz="3200" dirty="0" err="1">
                <a:solidFill>
                  <a:srgbClr val="115076"/>
                </a:solidFill>
                <a:latin typeface="Century Gothic" panose="020B0502020202020204" pitchFamily="34" charset="0"/>
              </a:rPr>
              <a:t>schreibt</a:t>
            </a:r>
            <a:r>
              <a:rPr lang="en-US" sz="3200" dirty="0">
                <a:solidFill>
                  <a:srgbClr val="115076"/>
                </a:solidFill>
                <a:latin typeface="Century Gothic" panose="020B0502020202020204" pitchFamily="34" charset="0"/>
              </a:rPr>
              <a:t> _______ Wort.</a:t>
            </a:r>
          </a:p>
          <a:p>
            <a:pPr marL="514350" indent="-514350">
              <a:lnSpc>
                <a:spcPct val="120000"/>
              </a:lnSpc>
              <a:buFont typeface="+mj-lt"/>
              <a:buAutoNum type="arabicPeriod"/>
            </a:pPr>
            <a:r>
              <a:rPr lang="en-US" sz="3200" dirty="0">
                <a:solidFill>
                  <a:srgbClr val="115076"/>
                </a:solidFill>
                <a:latin typeface="Century Gothic" panose="020B0502020202020204" pitchFamily="34" charset="0"/>
              </a:rPr>
              <a:t>Das </a:t>
            </a:r>
            <a:r>
              <a:rPr lang="en-US" sz="3200" dirty="0" err="1">
                <a:solidFill>
                  <a:srgbClr val="115076"/>
                </a:solidFill>
                <a:latin typeface="Century Gothic" panose="020B0502020202020204" pitchFamily="34" charset="0"/>
              </a:rPr>
              <a:t>Lyzeum</a:t>
            </a:r>
            <a:r>
              <a:rPr lang="en-US" sz="3200" dirty="0">
                <a:solidFill>
                  <a:srgbClr val="115076"/>
                </a:solidFill>
                <a:latin typeface="Century Gothic" panose="020B0502020202020204" pitchFamily="34" charset="0"/>
              </a:rPr>
              <a:t> </a:t>
            </a:r>
            <a:r>
              <a:rPr lang="en-US" sz="3200" dirty="0" err="1">
                <a:solidFill>
                  <a:srgbClr val="115076"/>
                </a:solidFill>
                <a:latin typeface="Century Gothic" panose="020B0502020202020204" pitchFamily="34" charset="0"/>
              </a:rPr>
              <a:t>ist</a:t>
            </a:r>
            <a:r>
              <a:rPr lang="en-US" sz="3200" dirty="0">
                <a:solidFill>
                  <a:srgbClr val="115076"/>
                </a:solidFill>
                <a:latin typeface="Century Gothic" panose="020B0502020202020204" pitchFamily="34" charset="0"/>
              </a:rPr>
              <a:t> _______ Schule.</a:t>
            </a:r>
          </a:p>
          <a:p>
            <a:pPr marL="514350" indent="-514350">
              <a:buFont typeface="+mj-lt"/>
              <a:buAutoNum type="arabicPeriod"/>
            </a:pPr>
            <a:endParaRPr lang="en-US" sz="3200" dirty="0">
              <a:solidFill>
                <a:srgbClr val="115076"/>
              </a:solidFill>
              <a:latin typeface="Century Gothic" panose="020B0502020202020204" pitchFamily="34" charset="0"/>
            </a:endParaRPr>
          </a:p>
        </p:txBody>
      </p:sp>
      <p:sp>
        <p:nvSpPr>
          <p:cNvPr id="4" name="TextBox 3">
            <a:extLst>
              <a:ext uri="{FF2B5EF4-FFF2-40B4-BE49-F238E27FC236}">
                <a16:creationId xmlns:a16="http://schemas.microsoft.com/office/drawing/2014/main" xmlns="" id="{E308C9A7-049E-BF4D-9B21-8243574289AF}"/>
              </a:ext>
            </a:extLst>
          </p:cNvPr>
          <p:cNvSpPr txBox="1"/>
          <p:nvPr/>
        </p:nvSpPr>
        <p:spPr>
          <a:xfrm>
            <a:off x="11199541" y="2466"/>
            <a:ext cx="971741" cy="461665"/>
          </a:xfrm>
          <a:prstGeom prst="rect">
            <a:avLst/>
          </a:prstGeom>
          <a:noFill/>
        </p:spPr>
        <p:txBody>
          <a:bodyPr wrap="none" rtlCol="0">
            <a:spAutoFit/>
          </a:bodyPr>
          <a:lstStyle/>
          <a:p>
            <a:r>
              <a:rPr lang="en-US" sz="2400" b="1" dirty="0" err="1">
                <a:solidFill>
                  <a:srgbClr val="115076"/>
                </a:solidFill>
                <a:latin typeface="Century Gothic" panose="020B0502020202020204" pitchFamily="34" charset="0"/>
              </a:rPr>
              <a:t>lesen</a:t>
            </a:r>
            <a:endParaRPr lang="en-US" sz="2400" b="1" dirty="0">
              <a:solidFill>
                <a:srgbClr val="115076"/>
              </a:solidFill>
              <a:latin typeface="Century Gothic" panose="020B0502020202020204" pitchFamily="34" charset="0"/>
            </a:endParaRPr>
          </a:p>
        </p:txBody>
      </p:sp>
      <p:sp>
        <p:nvSpPr>
          <p:cNvPr id="3" name="TextBox 2">
            <a:extLst>
              <a:ext uri="{FF2B5EF4-FFF2-40B4-BE49-F238E27FC236}">
                <a16:creationId xmlns:a16="http://schemas.microsoft.com/office/drawing/2014/main" xmlns="" id="{40A7DBAE-D308-C84D-AF4C-444472C28E8F}"/>
              </a:ext>
            </a:extLst>
          </p:cNvPr>
          <p:cNvSpPr txBox="1"/>
          <p:nvPr/>
        </p:nvSpPr>
        <p:spPr>
          <a:xfrm>
            <a:off x="3585337" y="1532501"/>
            <a:ext cx="792205" cy="584775"/>
          </a:xfrm>
          <a:prstGeom prst="rect">
            <a:avLst/>
          </a:prstGeom>
          <a:noFill/>
        </p:spPr>
        <p:txBody>
          <a:bodyPr wrap="none" rtlCol="0">
            <a:spAutoFit/>
          </a:bodyPr>
          <a:lstStyle/>
          <a:p>
            <a:r>
              <a:rPr lang="en-US" sz="3200" b="1" dirty="0" err="1">
                <a:solidFill>
                  <a:srgbClr val="DAA520"/>
                </a:solidFill>
                <a:latin typeface="Century Gothic" panose="020B0502020202020204" pitchFamily="34" charset="0"/>
              </a:rPr>
              <a:t>ein</a:t>
            </a:r>
            <a:endParaRPr lang="en-US" sz="3200" b="1" dirty="0">
              <a:solidFill>
                <a:srgbClr val="DAA520"/>
              </a:solidFill>
              <a:latin typeface="Century Gothic" panose="020B0502020202020204" pitchFamily="34" charset="0"/>
            </a:endParaRPr>
          </a:p>
        </p:txBody>
      </p:sp>
      <p:sp>
        <p:nvSpPr>
          <p:cNvPr id="6" name="TextBox 5">
            <a:extLst>
              <a:ext uri="{FF2B5EF4-FFF2-40B4-BE49-F238E27FC236}">
                <a16:creationId xmlns:a16="http://schemas.microsoft.com/office/drawing/2014/main" xmlns="" id="{E12028EA-EF55-4B43-A99C-E2822C2F4DE5}"/>
              </a:ext>
            </a:extLst>
          </p:cNvPr>
          <p:cNvSpPr txBox="1"/>
          <p:nvPr/>
        </p:nvSpPr>
        <p:spPr>
          <a:xfrm>
            <a:off x="4949315" y="5607877"/>
            <a:ext cx="1055097" cy="584775"/>
          </a:xfrm>
          <a:prstGeom prst="rect">
            <a:avLst/>
          </a:prstGeom>
          <a:noFill/>
        </p:spPr>
        <p:txBody>
          <a:bodyPr wrap="none" rtlCol="0">
            <a:spAutoFit/>
          </a:bodyPr>
          <a:lstStyle/>
          <a:p>
            <a:r>
              <a:rPr lang="en-US" sz="3200" b="1" dirty="0" err="1">
                <a:solidFill>
                  <a:srgbClr val="DAA520"/>
                </a:solidFill>
                <a:latin typeface="Century Gothic" panose="020B0502020202020204" pitchFamily="34" charset="0"/>
              </a:rPr>
              <a:t>eine</a:t>
            </a:r>
            <a:endParaRPr lang="en-US" sz="3200" b="1" dirty="0">
              <a:solidFill>
                <a:srgbClr val="DAA520"/>
              </a:solidFill>
              <a:latin typeface="Century Gothic" panose="020B0502020202020204" pitchFamily="34" charset="0"/>
            </a:endParaRPr>
          </a:p>
        </p:txBody>
      </p:sp>
      <p:sp>
        <p:nvSpPr>
          <p:cNvPr id="7" name="TextBox 6">
            <a:extLst>
              <a:ext uri="{FF2B5EF4-FFF2-40B4-BE49-F238E27FC236}">
                <a16:creationId xmlns:a16="http://schemas.microsoft.com/office/drawing/2014/main" xmlns="" id="{DD552548-979E-5547-A733-7009EEDF650E}"/>
              </a:ext>
            </a:extLst>
          </p:cNvPr>
          <p:cNvSpPr txBox="1"/>
          <p:nvPr/>
        </p:nvSpPr>
        <p:spPr>
          <a:xfrm>
            <a:off x="4157110" y="3902863"/>
            <a:ext cx="792205" cy="584775"/>
          </a:xfrm>
          <a:prstGeom prst="rect">
            <a:avLst/>
          </a:prstGeom>
          <a:noFill/>
        </p:spPr>
        <p:txBody>
          <a:bodyPr wrap="none" rtlCol="0">
            <a:spAutoFit/>
          </a:bodyPr>
          <a:lstStyle/>
          <a:p>
            <a:r>
              <a:rPr lang="en-US" sz="3200" b="1" dirty="0" err="1">
                <a:solidFill>
                  <a:srgbClr val="DAA520"/>
                </a:solidFill>
                <a:latin typeface="Century Gothic" panose="020B0502020202020204" pitchFamily="34" charset="0"/>
              </a:rPr>
              <a:t>ein</a:t>
            </a:r>
            <a:endParaRPr lang="en-US" sz="3200" b="1" dirty="0">
              <a:solidFill>
                <a:srgbClr val="DAA520"/>
              </a:solidFill>
              <a:latin typeface="Century Gothic" panose="020B0502020202020204" pitchFamily="34" charset="0"/>
            </a:endParaRPr>
          </a:p>
        </p:txBody>
      </p:sp>
      <p:sp>
        <p:nvSpPr>
          <p:cNvPr id="9" name="TextBox 8">
            <a:extLst>
              <a:ext uri="{FF2B5EF4-FFF2-40B4-BE49-F238E27FC236}">
                <a16:creationId xmlns:a16="http://schemas.microsoft.com/office/drawing/2014/main" xmlns="" id="{1426CC46-9F49-D645-9A1B-6B11E0BE45BE}"/>
              </a:ext>
            </a:extLst>
          </p:cNvPr>
          <p:cNvSpPr txBox="1"/>
          <p:nvPr/>
        </p:nvSpPr>
        <p:spPr>
          <a:xfrm>
            <a:off x="4882910" y="4487638"/>
            <a:ext cx="1301959" cy="584775"/>
          </a:xfrm>
          <a:prstGeom prst="rect">
            <a:avLst/>
          </a:prstGeom>
          <a:noFill/>
        </p:spPr>
        <p:txBody>
          <a:bodyPr wrap="none" rtlCol="0">
            <a:spAutoFit/>
          </a:bodyPr>
          <a:lstStyle/>
          <a:p>
            <a:r>
              <a:rPr lang="en-US" sz="3200" b="1" dirty="0" err="1">
                <a:solidFill>
                  <a:srgbClr val="DAA520"/>
                </a:solidFill>
                <a:latin typeface="Century Gothic" panose="020B0502020202020204" pitchFamily="34" charset="0"/>
              </a:rPr>
              <a:t>einen</a:t>
            </a:r>
            <a:endParaRPr lang="en-US" sz="3200" b="1" dirty="0">
              <a:solidFill>
                <a:srgbClr val="DAA520"/>
              </a:solidFill>
              <a:latin typeface="Century Gothic" panose="020B0502020202020204" pitchFamily="34" charset="0"/>
            </a:endParaRPr>
          </a:p>
        </p:txBody>
      </p:sp>
      <p:sp>
        <p:nvSpPr>
          <p:cNvPr id="10" name="TextBox 9">
            <a:extLst>
              <a:ext uri="{FF2B5EF4-FFF2-40B4-BE49-F238E27FC236}">
                <a16:creationId xmlns:a16="http://schemas.microsoft.com/office/drawing/2014/main" xmlns="" id="{CE0A2853-C2F1-8341-A310-B872D78738C4}"/>
              </a:ext>
            </a:extLst>
          </p:cNvPr>
          <p:cNvSpPr txBox="1"/>
          <p:nvPr/>
        </p:nvSpPr>
        <p:spPr>
          <a:xfrm>
            <a:off x="3506130" y="3278461"/>
            <a:ext cx="1301959" cy="584775"/>
          </a:xfrm>
          <a:prstGeom prst="rect">
            <a:avLst/>
          </a:prstGeom>
          <a:noFill/>
        </p:spPr>
        <p:txBody>
          <a:bodyPr wrap="none" rtlCol="0">
            <a:spAutoFit/>
          </a:bodyPr>
          <a:lstStyle/>
          <a:p>
            <a:r>
              <a:rPr lang="en-US" sz="3200" b="1" dirty="0" err="1">
                <a:solidFill>
                  <a:srgbClr val="DAA520"/>
                </a:solidFill>
                <a:latin typeface="Century Gothic" panose="020B0502020202020204" pitchFamily="34" charset="0"/>
              </a:rPr>
              <a:t>einen</a:t>
            </a:r>
            <a:endParaRPr lang="en-US" sz="3200" b="1" dirty="0">
              <a:solidFill>
                <a:srgbClr val="DAA520"/>
              </a:solidFill>
              <a:latin typeface="Century Gothic" panose="020B0502020202020204" pitchFamily="34" charset="0"/>
            </a:endParaRPr>
          </a:p>
        </p:txBody>
      </p:sp>
      <p:sp>
        <p:nvSpPr>
          <p:cNvPr id="11" name="TextBox 10">
            <a:extLst>
              <a:ext uri="{FF2B5EF4-FFF2-40B4-BE49-F238E27FC236}">
                <a16:creationId xmlns:a16="http://schemas.microsoft.com/office/drawing/2014/main" xmlns="" id="{C83330CC-6583-A242-BC48-BC2D5A76A2E9}"/>
              </a:ext>
            </a:extLst>
          </p:cNvPr>
          <p:cNvSpPr txBox="1"/>
          <p:nvPr/>
        </p:nvSpPr>
        <p:spPr>
          <a:xfrm>
            <a:off x="4298335" y="2108911"/>
            <a:ext cx="1301959" cy="584775"/>
          </a:xfrm>
          <a:prstGeom prst="rect">
            <a:avLst/>
          </a:prstGeom>
          <a:noFill/>
        </p:spPr>
        <p:txBody>
          <a:bodyPr wrap="none" rtlCol="0">
            <a:spAutoFit/>
          </a:bodyPr>
          <a:lstStyle/>
          <a:p>
            <a:r>
              <a:rPr lang="en-US" sz="3200" b="1" dirty="0" err="1">
                <a:solidFill>
                  <a:srgbClr val="DAA520"/>
                </a:solidFill>
                <a:latin typeface="Century Gothic" panose="020B0502020202020204" pitchFamily="34" charset="0"/>
              </a:rPr>
              <a:t>einen</a:t>
            </a:r>
            <a:endParaRPr lang="en-US" sz="3200" b="1" dirty="0">
              <a:solidFill>
                <a:srgbClr val="DAA520"/>
              </a:solidFill>
              <a:latin typeface="Century Gothic" panose="020B0502020202020204" pitchFamily="34" charset="0"/>
            </a:endParaRPr>
          </a:p>
        </p:txBody>
      </p:sp>
      <p:sp>
        <p:nvSpPr>
          <p:cNvPr id="12" name="TextBox 11">
            <a:extLst>
              <a:ext uri="{FF2B5EF4-FFF2-40B4-BE49-F238E27FC236}">
                <a16:creationId xmlns:a16="http://schemas.microsoft.com/office/drawing/2014/main" xmlns="" id="{37A2B343-8FAF-A446-8F09-AEA23D0C2440}"/>
              </a:ext>
            </a:extLst>
          </p:cNvPr>
          <p:cNvSpPr txBox="1"/>
          <p:nvPr/>
        </p:nvSpPr>
        <p:spPr>
          <a:xfrm>
            <a:off x="3902232" y="2713499"/>
            <a:ext cx="792205" cy="584775"/>
          </a:xfrm>
          <a:prstGeom prst="rect">
            <a:avLst/>
          </a:prstGeom>
          <a:noFill/>
        </p:spPr>
        <p:txBody>
          <a:bodyPr wrap="none" rtlCol="0">
            <a:spAutoFit/>
          </a:bodyPr>
          <a:lstStyle/>
          <a:p>
            <a:r>
              <a:rPr lang="en-US" sz="3200" b="1" dirty="0" err="1">
                <a:solidFill>
                  <a:srgbClr val="DAA520"/>
                </a:solidFill>
                <a:latin typeface="Century Gothic" panose="020B0502020202020204" pitchFamily="34" charset="0"/>
              </a:rPr>
              <a:t>ein</a:t>
            </a:r>
            <a:endParaRPr lang="en-US" sz="3200" b="1" dirty="0">
              <a:solidFill>
                <a:srgbClr val="DAA520"/>
              </a:solidFill>
              <a:latin typeface="Century Gothic" panose="020B0502020202020204" pitchFamily="34" charset="0"/>
            </a:endParaRPr>
          </a:p>
        </p:txBody>
      </p:sp>
      <p:sp>
        <p:nvSpPr>
          <p:cNvPr id="13" name="TextBox 12">
            <a:extLst>
              <a:ext uri="{FF2B5EF4-FFF2-40B4-BE49-F238E27FC236}">
                <a16:creationId xmlns:a16="http://schemas.microsoft.com/office/drawing/2014/main" xmlns="" id="{C29C4F09-0459-BA42-8DA9-C0C16E769CA8}"/>
              </a:ext>
            </a:extLst>
          </p:cNvPr>
          <p:cNvSpPr txBox="1"/>
          <p:nvPr/>
        </p:nvSpPr>
        <p:spPr>
          <a:xfrm>
            <a:off x="5958165" y="5016464"/>
            <a:ext cx="792205" cy="584775"/>
          </a:xfrm>
          <a:prstGeom prst="rect">
            <a:avLst/>
          </a:prstGeom>
          <a:noFill/>
        </p:spPr>
        <p:txBody>
          <a:bodyPr wrap="none" rtlCol="0">
            <a:spAutoFit/>
          </a:bodyPr>
          <a:lstStyle/>
          <a:p>
            <a:r>
              <a:rPr lang="en-US" sz="3200" b="1" dirty="0" err="1">
                <a:solidFill>
                  <a:srgbClr val="DAA520"/>
                </a:solidFill>
                <a:latin typeface="Century Gothic" panose="020B0502020202020204" pitchFamily="34" charset="0"/>
              </a:rPr>
              <a:t>ein</a:t>
            </a:r>
            <a:endParaRPr lang="en-US" sz="3200" b="1" dirty="0">
              <a:solidFill>
                <a:srgbClr val="DAA520"/>
              </a:solidFill>
              <a:latin typeface="Century Gothic" panose="020B0502020202020204" pitchFamily="34" charset="0"/>
            </a:endParaRPr>
          </a:p>
        </p:txBody>
      </p:sp>
      <p:sp>
        <p:nvSpPr>
          <p:cNvPr id="14" name="TextBox 3">
            <a:extLst>
              <a:ext uri="{FF2B5EF4-FFF2-40B4-BE49-F238E27FC236}">
                <a16:creationId xmlns:a16="http://schemas.microsoft.com/office/drawing/2014/main" xmlns="" id="{877BADDC-D977-944A-9443-B389DFED92DB}"/>
              </a:ext>
            </a:extLst>
          </p:cNvPr>
          <p:cNvSpPr txBox="1"/>
          <p:nvPr/>
        </p:nvSpPr>
        <p:spPr>
          <a:xfrm>
            <a:off x="120677" y="218726"/>
            <a:ext cx="11818411" cy="1015663"/>
          </a:xfrm>
          <a:prstGeom prst="rect">
            <a:avLst/>
          </a:prstGeom>
          <a:noFill/>
        </p:spPr>
        <p:txBody>
          <a:bodyPr wrap="square" rtlCol="0">
            <a:spAutoFit/>
          </a:bodyPr>
          <a:lstStyle/>
          <a:p>
            <a:r>
              <a:rPr lang="en-GB" sz="2800" dirty="0">
                <a:solidFill>
                  <a:srgbClr val="115076"/>
                </a:solidFill>
                <a:latin typeface="Century Gothic" panose="020B0502020202020204" pitchFamily="34" charset="0"/>
              </a:rPr>
              <a:t>Fill in the correct form of ‘a’.</a:t>
            </a:r>
          </a:p>
          <a:p>
            <a:r>
              <a:rPr lang="en-GB" sz="2800" dirty="0">
                <a:solidFill>
                  <a:srgbClr val="115076"/>
                </a:solidFill>
                <a:latin typeface="Century Gothic" panose="020B0502020202020204" pitchFamily="34" charset="0"/>
              </a:rPr>
              <a:t>Pay </a:t>
            </a:r>
            <a:r>
              <a:rPr lang="en-GB" sz="2800" dirty="0">
                <a:solidFill>
                  <a:srgbClr val="115076"/>
                </a:solidFill>
                <a:latin typeface="Century Gothic" panose="020B0502020202020204" pitchFamily="34" charset="0"/>
              </a:rPr>
              <a:t>attention to the </a:t>
            </a:r>
            <a:r>
              <a:rPr lang="en-GB" sz="3200" b="1" dirty="0">
                <a:solidFill>
                  <a:srgbClr val="115076"/>
                </a:solidFill>
                <a:latin typeface="Century Gothic" panose="020B0502020202020204" pitchFamily="34" charset="0"/>
              </a:rPr>
              <a:t>verb</a:t>
            </a:r>
            <a:r>
              <a:rPr lang="en-GB" sz="2800" dirty="0">
                <a:solidFill>
                  <a:srgbClr val="115076"/>
                </a:solidFill>
                <a:latin typeface="Century Gothic" panose="020B0502020202020204" pitchFamily="34" charset="0"/>
              </a:rPr>
              <a:t> </a:t>
            </a:r>
            <a:r>
              <a:rPr lang="en-GB" sz="2800" dirty="0">
                <a:solidFill>
                  <a:srgbClr val="115076"/>
                </a:solidFill>
                <a:latin typeface="Century Gothic" panose="020B0502020202020204" pitchFamily="34" charset="0"/>
              </a:rPr>
              <a:t>AND </a:t>
            </a:r>
            <a:r>
              <a:rPr lang="en-GB" sz="2800" b="1" dirty="0">
                <a:solidFill>
                  <a:srgbClr val="115076"/>
                </a:solidFill>
                <a:latin typeface="Century Gothic" panose="020B0502020202020204" pitchFamily="34" charset="0"/>
              </a:rPr>
              <a:t>noun</a:t>
            </a:r>
            <a:r>
              <a:rPr lang="en-GB" sz="2800" dirty="0">
                <a:solidFill>
                  <a:srgbClr val="115076"/>
                </a:solidFill>
                <a:latin typeface="Century Gothic" panose="020B0502020202020204" pitchFamily="34" charset="0"/>
              </a:rPr>
              <a:t> to </a:t>
            </a:r>
            <a:r>
              <a:rPr lang="en-GB" sz="2800" dirty="0">
                <a:solidFill>
                  <a:srgbClr val="115076"/>
                </a:solidFill>
                <a:latin typeface="Century Gothic" panose="020B0502020202020204" pitchFamily="34" charset="0"/>
              </a:rPr>
              <a:t>decide which form to use.</a:t>
            </a:r>
          </a:p>
        </p:txBody>
      </p:sp>
    </p:spTree>
    <p:extLst>
      <p:ext uri="{BB962C8B-B14F-4D97-AF65-F5344CB8AC3E}">
        <p14:creationId xmlns:p14="http://schemas.microsoft.com/office/powerpoint/2010/main" val="63266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9"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315200" y="6494075"/>
            <a:ext cx="2912535"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Inge </a:t>
            </a:r>
            <a:r>
              <a:rPr lang="en-GB" sz="1200" dirty="0" err="1">
                <a:solidFill>
                  <a:prstClr val="white"/>
                </a:solidFill>
                <a:latin typeface="Century Gothic" panose="020B0502020202020204" pitchFamily="34" charset="0"/>
              </a:rPr>
              <a:t>Alferink</a:t>
            </a:r>
            <a:r>
              <a:rPr lang="en-GB" sz="1200" dirty="0">
                <a:solidFill>
                  <a:prstClr val="white"/>
                </a:solidFill>
                <a:latin typeface="Century Gothic" panose="020B0502020202020204" pitchFamily="34" charset="0"/>
              </a:rPr>
              <a:t> / Rachel Hawkes</a:t>
            </a:r>
          </a:p>
        </p:txBody>
      </p:sp>
      <p:sp>
        <p:nvSpPr>
          <p:cNvPr id="5" name="TextBox 4"/>
          <p:cNvSpPr txBox="1"/>
          <p:nvPr/>
        </p:nvSpPr>
        <p:spPr>
          <a:xfrm>
            <a:off x="2651199" y="471852"/>
            <a:ext cx="6889601" cy="1446550"/>
          </a:xfrm>
          <a:prstGeom prst="rect">
            <a:avLst/>
          </a:prstGeom>
          <a:solidFill>
            <a:schemeClr val="bg1"/>
          </a:solidFill>
        </p:spPr>
        <p:txBody>
          <a:bodyPr wrap="square" rtlCol="0">
            <a:spAutoFit/>
          </a:bodyPr>
          <a:lstStyle/>
          <a:p>
            <a:pPr algn="ctr"/>
            <a:r>
              <a:rPr lang="en-GB" sz="8800" b="1" dirty="0">
                <a:solidFill>
                  <a:srgbClr val="5B9BD5">
                    <a:lumMod val="50000"/>
                  </a:srgbClr>
                </a:solidFill>
                <a:latin typeface="Century Gothic" panose="020B0502020202020204" pitchFamily="34" charset="0"/>
              </a:rPr>
              <a:t>ich </a:t>
            </a:r>
            <a:r>
              <a:rPr lang="en-GB" sz="8800" b="1" dirty="0" err="1">
                <a:solidFill>
                  <a:srgbClr val="DAA520"/>
                </a:solidFill>
                <a:latin typeface="Century Gothic" panose="020B0502020202020204" pitchFamily="34" charset="0"/>
              </a:rPr>
              <a:t>habe</a:t>
            </a:r>
            <a:endParaRPr lang="en-GB" sz="8800" b="1" dirty="0">
              <a:solidFill>
                <a:srgbClr val="DAA520"/>
              </a:solidFill>
              <a:latin typeface="Century Gothic" panose="020B0502020202020204" pitchFamily="34" charset="0"/>
            </a:endParaRPr>
          </a:p>
        </p:txBody>
      </p:sp>
      <p:sp>
        <p:nvSpPr>
          <p:cNvPr id="7" name="TextBox 6"/>
          <p:cNvSpPr txBox="1"/>
          <p:nvPr/>
        </p:nvSpPr>
        <p:spPr>
          <a:xfrm>
            <a:off x="3038170" y="2038801"/>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[I have]</a:t>
            </a:r>
          </a:p>
        </p:txBody>
      </p:sp>
      <p:sp>
        <p:nvSpPr>
          <p:cNvPr id="8" name="TextBox 7"/>
          <p:cNvSpPr txBox="1"/>
          <p:nvPr/>
        </p:nvSpPr>
        <p:spPr>
          <a:xfrm>
            <a:off x="0" y="3328752"/>
            <a:ext cx="12735231" cy="1446550"/>
          </a:xfrm>
          <a:prstGeom prst="rect">
            <a:avLst/>
          </a:prstGeom>
          <a:noFill/>
        </p:spPr>
        <p:txBody>
          <a:bodyPr wrap="square" rtlCol="0">
            <a:spAutoFit/>
          </a:bodyPr>
          <a:lstStyle/>
          <a:p>
            <a:pPr algn="ctr"/>
            <a:r>
              <a:rPr lang="en-GB" sz="8800" b="1" dirty="0" err="1">
                <a:solidFill>
                  <a:srgbClr val="5B9BD5">
                    <a:lumMod val="50000"/>
                  </a:srgbClr>
                </a:solidFill>
                <a:latin typeface="Century Gothic" panose="020B0502020202020204" pitchFamily="34" charset="0"/>
              </a:rPr>
              <a:t>I</a:t>
            </a:r>
            <a:r>
              <a:rPr lang="en-GB" sz="8800" b="1" dirty="0" err="1">
                <a:solidFill>
                  <a:srgbClr val="5B9BD5">
                    <a:lumMod val="50000"/>
                  </a:srgbClr>
                </a:solidFill>
                <a:latin typeface="Century Gothic" panose="020B0502020202020204" pitchFamily="34" charset="0"/>
              </a:rPr>
              <a:t>ch</a:t>
            </a:r>
            <a:r>
              <a:rPr lang="en-GB" sz="8800" b="1" dirty="0">
                <a:solidFill>
                  <a:srgbClr val="5B9BD5">
                    <a:lumMod val="50000"/>
                  </a:srgbClr>
                </a:solidFill>
                <a:latin typeface="Century Gothic" panose="020B0502020202020204" pitchFamily="34" charset="0"/>
              </a:rPr>
              <a:t> </a:t>
            </a:r>
            <a:r>
              <a:rPr lang="en-GB" sz="8800" b="1" dirty="0" err="1">
                <a:solidFill>
                  <a:srgbClr val="DAA520"/>
                </a:solidFill>
                <a:latin typeface="Century Gothic" panose="020B0502020202020204" pitchFamily="34" charset="0"/>
              </a:rPr>
              <a:t>habe</a:t>
            </a:r>
            <a:r>
              <a:rPr lang="en-GB" sz="8800" b="1" dirty="0">
                <a:solidFill>
                  <a:srgbClr val="5B9BD5">
                    <a:lumMod val="50000"/>
                  </a:srgbClr>
                </a:solidFill>
                <a:latin typeface="Century Gothic" panose="020B0502020202020204" pitchFamily="34" charset="0"/>
              </a:rPr>
              <a:t> </a:t>
            </a:r>
            <a:r>
              <a:rPr lang="en-GB" sz="8800" b="1" dirty="0" err="1">
                <a:solidFill>
                  <a:srgbClr val="5B9BD5">
                    <a:lumMod val="50000"/>
                  </a:srgbClr>
                </a:solidFill>
                <a:latin typeface="Century Gothic" panose="020B0502020202020204" pitchFamily="34" charset="0"/>
              </a:rPr>
              <a:t>ein</a:t>
            </a:r>
            <a:r>
              <a:rPr lang="en-GB" sz="8800" b="1" dirty="0">
                <a:solidFill>
                  <a:srgbClr val="5B9BD5">
                    <a:lumMod val="50000"/>
                  </a:srgbClr>
                </a:solidFill>
                <a:latin typeface="Century Gothic" panose="020B0502020202020204" pitchFamily="34" charset="0"/>
              </a:rPr>
              <a:t> </a:t>
            </a:r>
            <a:r>
              <a:rPr lang="en-GB" sz="8800" b="1" dirty="0" err="1">
                <a:solidFill>
                  <a:srgbClr val="5B9BD5">
                    <a:lumMod val="50000"/>
                  </a:srgbClr>
                </a:solidFill>
                <a:latin typeface="Century Gothic" panose="020B0502020202020204" pitchFamily="34" charset="0"/>
              </a:rPr>
              <a:t>Fahrrad</a:t>
            </a:r>
            <a:r>
              <a:rPr lang="en-GB" sz="8800" b="1" dirty="0">
                <a:solidFill>
                  <a:srgbClr val="5B9BD5">
                    <a:lumMod val="50000"/>
                  </a:srgbClr>
                </a:solidFill>
                <a:latin typeface="Century Gothic" panose="020B0502020202020204" pitchFamily="34" charset="0"/>
              </a:rPr>
              <a:t>. </a:t>
            </a:r>
            <a:endParaRPr lang="en-GB" sz="8800" b="1" dirty="0">
              <a:solidFill>
                <a:srgbClr val="5B9BD5">
                  <a:lumMod val="50000"/>
                </a:srgbClr>
              </a:solidFill>
              <a:latin typeface="Century Gothic" panose="020B0502020202020204" pitchFamily="34" charset="0"/>
            </a:endParaRPr>
          </a:p>
        </p:txBody>
      </p:sp>
      <p:sp>
        <p:nvSpPr>
          <p:cNvPr id="9" name="TextBox 8"/>
          <p:cNvSpPr txBox="1"/>
          <p:nvPr/>
        </p:nvSpPr>
        <p:spPr>
          <a:xfrm>
            <a:off x="3388547" y="4895703"/>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[I have a bicycle]</a:t>
            </a:r>
          </a:p>
        </p:txBody>
      </p:sp>
    </p:spTree>
    <p:extLst>
      <p:ext uri="{BB962C8B-B14F-4D97-AF65-F5344CB8AC3E}">
        <p14:creationId xmlns:p14="http://schemas.microsoft.com/office/powerpoint/2010/main" val="96831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315200" y="6494075"/>
            <a:ext cx="2912535"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Inge </a:t>
            </a:r>
            <a:r>
              <a:rPr lang="en-GB" sz="1200" dirty="0" err="1">
                <a:solidFill>
                  <a:prstClr val="white"/>
                </a:solidFill>
                <a:latin typeface="Century Gothic" panose="020B0502020202020204" pitchFamily="34" charset="0"/>
              </a:rPr>
              <a:t>Alferink</a:t>
            </a:r>
            <a:r>
              <a:rPr lang="en-GB" sz="1200" dirty="0">
                <a:solidFill>
                  <a:prstClr val="white"/>
                </a:solidFill>
                <a:latin typeface="Century Gothic" panose="020B0502020202020204" pitchFamily="34" charset="0"/>
              </a:rPr>
              <a:t> / Rachel Hawkes</a:t>
            </a:r>
          </a:p>
        </p:txBody>
      </p:sp>
      <p:sp>
        <p:nvSpPr>
          <p:cNvPr id="5" name="TextBox 4"/>
          <p:cNvSpPr txBox="1"/>
          <p:nvPr/>
        </p:nvSpPr>
        <p:spPr>
          <a:xfrm>
            <a:off x="2651199" y="471852"/>
            <a:ext cx="6889601" cy="1446550"/>
          </a:xfrm>
          <a:prstGeom prst="rect">
            <a:avLst/>
          </a:prstGeom>
          <a:solidFill>
            <a:schemeClr val="bg1"/>
          </a:solidFill>
        </p:spPr>
        <p:txBody>
          <a:bodyPr wrap="square" rtlCol="0">
            <a:spAutoFit/>
          </a:bodyPr>
          <a:lstStyle/>
          <a:p>
            <a:pPr algn="ctr"/>
            <a:r>
              <a:rPr lang="en-GB" sz="8800" b="1" dirty="0">
                <a:solidFill>
                  <a:srgbClr val="5B9BD5">
                    <a:lumMod val="50000"/>
                  </a:srgbClr>
                </a:solidFill>
                <a:latin typeface="Century Gothic" panose="020B0502020202020204" pitchFamily="34" charset="0"/>
              </a:rPr>
              <a:t>ich </a:t>
            </a:r>
            <a:r>
              <a:rPr lang="en-GB" sz="8800" b="1" dirty="0" err="1">
                <a:solidFill>
                  <a:prstClr val="white"/>
                </a:solidFill>
                <a:latin typeface="Century Gothic" panose="020B0502020202020204" pitchFamily="34" charset="0"/>
              </a:rPr>
              <a:t>habe</a:t>
            </a:r>
            <a:endParaRPr lang="en-GB" sz="8800" b="1" dirty="0">
              <a:solidFill>
                <a:prstClr val="white"/>
              </a:solidFill>
              <a:latin typeface="Century Gothic" panose="020B0502020202020204" pitchFamily="34" charset="0"/>
            </a:endParaRPr>
          </a:p>
        </p:txBody>
      </p:sp>
      <p:sp>
        <p:nvSpPr>
          <p:cNvPr id="7" name="TextBox 6"/>
          <p:cNvSpPr txBox="1"/>
          <p:nvPr/>
        </p:nvSpPr>
        <p:spPr>
          <a:xfrm>
            <a:off x="3038170" y="2038801"/>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[I have]</a:t>
            </a:r>
          </a:p>
        </p:txBody>
      </p:sp>
      <p:sp>
        <p:nvSpPr>
          <p:cNvPr id="8" name="TextBox 7"/>
          <p:cNvSpPr txBox="1"/>
          <p:nvPr/>
        </p:nvSpPr>
        <p:spPr>
          <a:xfrm>
            <a:off x="0" y="3328752"/>
            <a:ext cx="12735231" cy="1446550"/>
          </a:xfrm>
          <a:prstGeom prst="rect">
            <a:avLst/>
          </a:prstGeom>
          <a:noFill/>
        </p:spPr>
        <p:txBody>
          <a:bodyPr wrap="square" rtlCol="0">
            <a:spAutoFit/>
          </a:bodyPr>
          <a:lstStyle/>
          <a:p>
            <a:pPr algn="ctr"/>
            <a:r>
              <a:rPr lang="en-GB" sz="8800" b="1" dirty="0" err="1">
                <a:solidFill>
                  <a:srgbClr val="5B9BD5">
                    <a:lumMod val="50000"/>
                  </a:srgbClr>
                </a:solidFill>
                <a:latin typeface="Century Gothic" panose="020B0502020202020204" pitchFamily="34" charset="0"/>
              </a:rPr>
              <a:t>I</a:t>
            </a:r>
            <a:r>
              <a:rPr lang="en-GB" sz="8800" b="1" dirty="0" err="1">
                <a:solidFill>
                  <a:srgbClr val="5B9BD5">
                    <a:lumMod val="50000"/>
                  </a:srgbClr>
                </a:solidFill>
                <a:latin typeface="Century Gothic" panose="020B0502020202020204" pitchFamily="34" charset="0"/>
              </a:rPr>
              <a:t>ch</a:t>
            </a:r>
            <a:r>
              <a:rPr lang="en-GB" sz="8800" b="1" dirty="0">
                <a:solidFill>
                  <a:srgbClr val="5B9BD5">
                    <a:lumMod val="50000"/>
                  </a:srgbClr>
                </a:solidFill>
                <a:latin typeface="Century Gothic" panose="020B0502020202020204" pitchFamily="34" charset="0"/>
              </a:rPr>
              <a:t> </a:t>
            </a:r>
            <a:r>
              <a:rPr lang="en-GB" sz="8800" b="1" dirty="0" err="1">
                <a:solidFill>
                  <a:prstClr val="white"/>
                </a:solidFill>
                <a:latin typeface="Century Gothic" panose="020B0502020202020204" pitchFamily="34" charset="0"/>
              </a:rPr>
              <a:t>habe</a:t>
            </a:r>
            <a:r>
              <a:rPr lang="en-GB" sz="8800" b="1" dirty="0">
                <a:solidFill>
                  <a:srgbClr val="5B9BD5">
                    <a:lumMod val="50000"/>
                  </a:srgbClr>
                </a:solidFill>
                <a:latin typeface="Century Gothic" panose="020B0502020202020204" pitchFamily="34" charset="0"/>
              </a:rPr>
              <a:t> </a:t>
            </a:r>
            <a:r>
              <a:rPr lang="en-GB" sz="8800" b="1" dirty="0" err="1">
                <a:solidFill>
                  <a:srgbClr val="5B9BD5">
                    <a:lumMod val="50000"/>
                  </a:srgbClr>
                </a:solidFill>
                <a:latin typeface="Century Gothic" panose="020B0502020202020204" pitchFamily="34" charset="0"/>
              </a:rPr>
              <a:t>ein</a:t>
            </a:r>
            <a:r>
              <a:rPr lang="en-GB" sz="8800" b="1" dirty="0">
                <a:solidFill>
                  <a:srgbClr val="5B9BD5">
                    <a:lumMod val="50000"/>
                  </a:srgbClr>
                </a:solidFill>
                <a:latin typeface="Century Gothic" panose="020B0502020202020204" pitchFamily="34" charset="0"/>
              </a:rPr>
              <a:t> </a:t>
            </a:r>
            <a:r>
              <a:rPr lang="en-GB" sz="8800" b="1" dirty="0" err="1">
                <a:solidFill>
                  <a:srgbClr val="5B9BD5">
                    <a:lumMod val="50000"/>
                  </a:srgbClr>
                </a:solidFill>
                <a:latin typeface="Century Gothic" panose="020B0502020202020204" pitchFamily="34" charset="0"/>
              </a:rPr>
              <a:t>Fahrrad</a:t>
            </a:r>
            <a:r>
              <a:rPr lang="en-GB" sz="8800" b="1" dirty="0">
                <a:solidFill>
                  <a:srgbClr val="5B9BD5">
                    <a:lumMod val="50000"/>
                  </a:srgbClr>
                </a:solidFill>
                <a:latin typeface="Century Gothic" panose="020B0502020202020204" pitchFamily="34" charset="0"/>
              </a:rPr>
              <a:t>. </a:t>
            </a:r>
            <a:endParaRPr lang="en-GB" sz="8800" b="1" dirty="0">
              <a:solidFill>
                <a:srgbClr val="5B9BD5">
                  <a:lumMod val="50000"/>
                </a:srgbClr>
              </a:solidFill>
              <a:latin typeface="Century Gothic" panose="020B0502020202020204" pitchFamily="34" charset="0"/>
            </a:endParaRPr>
          </a:p>
        </p:txBody>
      </p:sp>
      <p:sp>
        <p:nvSpPr>
          <p:cNvPr id="9" name="TextBox 8"/>
          <p:cNvSpPr txBox="1"/>
          <p:nvPr/>
        </p:nvSpPr>
        <p:spPr>
          <a:xfrm>
            <a:off x="3388547" y="4895703"/>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[I have a bicycle]</a:t>
            </a:r>
          </a:p>
        </p:txBody>
      </p:sp>
      <p:sp>
        <p:nvSpPr>
          <p:cNvPr id="10" name="Action Button: Help 9">
            <a:hlinkClick r:id="" action="ppaction://noaction" highlightClick="1"/>
            <a:extLst>
              <a:ext uri="{FF2B5EF4-FFF2-40B4-BE49-F238E27FC236}">
                <a16:creationId xmlns:a16="http://schemas.microsoft.com/office/drawing/2014/main" xmlns="" id="{7E2BE942-D52C-4944-B1BE-B96C8B6C1246}"/>
              </a:ext>
            </a:extLst>
          </p:cNvPr>
          <p:cNvSpPr/>
          <p:nvPr/>
        </p:nvSpPr>
        <p:spPr>
          <a:xfrm>
            <a:off x="1695552" y="2038801"/>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Action Button: Help 10">
            <a:hlinkClick r:id="" action="ppaction://noaction" highlightClick="1"/>
            <a:extLst>
              <a:ext uri="{FF2B5EF4-FFF2-40B4-BE49-F238E27FC236}">
                <a16:creationId xmlns:a16="http://schemas.microsoft.com/office/drawing/2014/main" xmlns="" id="{30D24FE4-651C-A94D-81EE-C92C777B0256}"/>
              </a:ext>
            </a:extLst>
          </p:cNvPr>
          <p:cNvSpPr/>
          <p:nvPr/>
        </p:nvSpPr>
        <p:spPr>
          <a:xfrm>
            <a:off x="1696608" y="4895703"/>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extBox 1">
            <a:extLst>
              <a:ext uri="{FF2B5EF4-FFF2-40B4-BE49-F238E27FC236}">
                <a16:creationId xmlns:a16="http://schemas.microsoft.com/office/drawing/2014/main" xmlns="" id="{01C3D770-227A-5A4F-B86C-C54C9982D715}"/>
              </a:ext>
            </a:extLst>
          </p:cNvPr>
          <p:cNvSpPr txBox="1"/>
          <p:nvPr/>
        </p:nvSpPr>
        <p:spPr>
          <a:xfrm>
            <a:off x="5519057" y="516175"/>
            <a:ext cx="3074881" cy="1446550"/>
          </a:xfrm>
          <a:prstGeom prst="rect">
            <a:avLst/>
          </a:prstGeom>
          <a:noFill/>
        </p:spPr>
        <p:txBody>
          <a:bodyPr wrap="none" rtlCol="0">
            <a:spAutoFit/>
          </a:bodyPr>
          <a:lstStyle/>
          <a:p>
            <a:r>
              <a:rPr lang="en-GB" sz="8800" b="1" dirty="0" err="1">
                <a:solidFill>
                  <a:srgbClr val="DAA520"/>
                </a:solidFill>
                <a:latin typeface="Century Gothic" panose="020B0502020202020204" pitchFamily="34" charset="0"/>
              </a:rPr>
              <a:t>habe</a:t>
            </a:r>
            <a:endParaRPr lang="en-US" dirty="0">
              <a:solidFill>
                <a:srgbClr val="DAA520"/>
              </a:solidFill>
            </a:endParaRPr>
          </a:p>
        </p:txBody>
      </p:sp>
      <p:sp>
        <p:nvSpPr>
          <p:cNvPr id="3" name="Rectangle 2">
            <a:extLst>
              <a:ext uri="{FF2B5EF4-FFF2-40B4-BE49-F238E27FC236}">
                <a16:creationId xmlns:a16="http://schemas.microsoft.com/office/drawing/2014/main" xmlns="" id="{BACE17F6-BC8D-3C4A-871B-7B4A05B97F96}"/>
              </a:ext>
            </a:extLst>
          </p:cNvPr>
          <p:cNvSpPr/>
          <p:nvPr/>
        </p:nvSpPr>
        <p:spPr>
          <a:xfrm>
            <a:off x="2651199" y="3372894"/>
            <a:ext cx="3074881" cy="1446550"/>
          </a:xfrm>
          <a:prstGeom prst="rect">
            <a:avLst/>
          </a:prstGeom>
        </p:spPr>
        <p:txBody>
          <a:bodyPr wrap="none">
            <a:spAutoFit/>
          </a:bodyPr>
          <a:lstStyle/>
          <a:p>
            <a:r>
              <a:rPr lang="en-GB" sz="8800" b="1" dirty="0" err="1">
                <a:solidFill>
                  <a:srgbClr val="DAA520"/>
                </a:solidFill>
                <a:latin typeface="Century Gothic" panose="020B0502020202020204" pitchFamily="34" charset="0"/>
              </a:rPr>
              <a:t>habe</a:t>
            </a:r>
            <a:endParaRPr lang="en-US" dirty="0">
              <a:solidFill>
                <a:srgbClr val="DAA520"/>
              </a:solidFill>
            </a:endParaRPr>
          </a:p>
        </p:txBody>
      </p:sp>
    </p:spTree>
    <p:extLst>
      <p:ext uri="{BB962C8B-B14F-4D97-AF65-F5344CB8AC3E}">
        <p14:creationId xmlns:p14="http://schemas.microsoft.com/office/powerpoint/2010/main" val="400922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animBg="1"/>
      <p:bldP spid="10" grpId="0" animBg="1"/>
      <p:bldP spid="11" grpId="0" animBg="1"/>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315200" y="6494075"/>
            <a:ext cx="2912535"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Inge </a:t>
            </a:r>
            <a:r>
              <a:rPr lang="en-GB" sz="1200" dirty="0" err="1">
                <a:solidFill>
                  <a:prstClr val="white"/>
                </a:solidFill>
                <a:latin typeface="Century Gothic" panose="020B0502020202020204" pitchFamily="34" charset="0"/>
              </a:rPr>
              <a:t>Alferink</a:t>
            </a:r>
            <a:r>
              <a:rPr lang="en-GB" sz="1200" dirty="0">
                <a:solidFill>
                  <a:prstClr val="white"/>
                </a:solidFill>
                <a:latin typeface="Century Gothic" panose="020B0502020202020204" pitchFamily="34" charset="0"/>
              </a:rPr>
              <a:t> / Rachel Hawkes</a:t>
            </a:r>
          </a:p>
        </p:txBody>
      </p:sp>
      <p:sp>
        <p:nvSpPr>
          <p:cNvPr id="5" name="TextBox 4"/>
          <p:cNvSpPr txBox="1"/>
          <p:nvPr/>
        </p:nvSpPr>
        <p:spPr>
          <a:xfrm>
            <a:off x="2651199" y="471852"/>
            <a:ext cx="6889601" cy="1446550"/>
          </a:xfrm>
          <a:prstGeom prst="rect">
            <a:avLst/>
          </a:prstGeom>
          <a:solidFill>
            <a:schemeClr val="bg1"/>
          </a:solidFill>
        </p:spPr>
        <p:txBody>
          <a:bodyPr wrap="square" rtlCol="0">
            <a:spAutoFit/>
          </a:bodyPr>
          <a:lstStyle/>
          <a:p>
            <a:pPr algn="ctr"/>
            <a:r>
              <a:rPr lang="en-GB" sz="8800" b="1" dirty="0">
                <a:solidFill>
                  <a:srgbClr val="5B9BD5">
                    <a:lumMod val="50000"/>
                  </a:srgbClr>
                </a:solidFill>
                <a:latin typeface="Century Gothic" panose="020B0502020202020204" pitchFamily="34" charset="0"/>
              </a:rPr>
              <a:t>du </a:t>
            </a:r>
            <a:r>
              <a:rPr lang="en-GB" sz="8800" b="1" dirty="0">
                <a:solidFill>
                  <a:srgbClr val="DAA520"/>
                </a:solidFill>
                <a:latin typeface="Century Gothic" panose="020B0502020202020204" pitchFamily="34" charset="0"/>
              </a:rPr>
              <a:t>hast</a:t>
            </a:r>
          </a:p>
        </p:txBody>
      </p:sp>
      <p:sp>
        <p:nvSpPr>
          <p:cNvPr id="7" name="TextBox 6"/>
          <p:cNvSpPr txBox="1"/>
          <p:nvPr/>
        </p:nvSpPr>
        <p:spPr>
          <a:xfrm>
            <a:off x="3388547" y="1930384"/>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[you have]</a:t>
            </a:r>
          </a:p>
        </p:txBody>
      </p:sp>
      <p:sp>
        <p:nvSpPr>
          <p:cNvPr id="9" name="TextBox 8"/>
          <p:cNvSpPr txBox="1"/>
          <p:nvPr/>
        </p:nvSpPr>
        <p:spPr>
          <a:xfrm>
            <a:off x="3388547" y="4923334"/>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[you have a bicycle]</a:t>
            </a:r>
          </a:p>
        </p:txBody>
      </p:sp>
      <p:sp>
        <p:nvSpPr>
          <p:cNvPr id="10" name="TextBox 9">
            <a:extLst>
              <a:ext uri="{FF2B5EF4-FFF2-40B4-BE49-F238E27FC236}">
                <a16:creationId xmlns:a16="http://schemas.microsoft.com/office/drawing/2014/main" xmlns="" id="{71E29B50-1F14-6740-B456-D1F426D3BC53}"/>
              </a:ext>
            </a:extLst>
          </p:cNvPr>
          <p:cNvSpPr txBox="1"/>
          <p:nvPr/>
        </p:nvSpPr>
        <p:spPr>
          <a:xfrm>
            <a:off x="226405" y="3288359"/>
            <a:ext cx="11739188" cy="1446550"/>
          </a:xfrm>
          <a:prstGeom prst="rect">
            <a:avLst/>
          </a:prstGeom>
          <a:noFill/>
        </p:spPr>
        <p:txBody>
          <a:bodyPr wrap="square" rtlCol="0">
            <a:spAutoFit/>
          </a:bodyPr>
          <a:lstStyle/>
          <a:p>
            <a:pPr algn="ctr"/>
            <a:r>
              <a:rPr lang="en-GB" sz="8800" b="1" dirty="0">
                <a:solidFill>
                  <a:srgbClr val="5B9BD5">
                    <a:lumMod val="50000"/>
                  </a:srgbClr>
                </a:solidFill>
                <a:latin typeface="Century Gothic" panose="020B0502020202020204" pitchFamily="34" charset="0"/>
              </a:rPr>
              <a:t>D</a:t>
            </a:r>
            <a:r>
              <a:rPr lang="en-GB" sz="8800" b="1" dirty="0">
                <a:solidFill>
                  <a:srgbClr val="5B9BD5">
                    <a:lumMod val="50000"/>
                  </a:srgbClr>
                </a:solidFill>
                <a:latin typeface="Century Gothic" panose="020B0502020202020204" pitchFamily="34" charset="0"/>
              </a:rPr>
              <a:t>u </a:t>
            </a:r>
            <a:r>
              <a:rPr lang="en-GB" sz="8800" b="1" dirty="0">
                <a:solidFill>
                  <a:srgbClr val="DAA520"/>
                </a:solidFill>
                <a:latin typeface="Century Gothic" panose="020B0502020202020204" pitchFamily="34" charset="0"/>
              </a:rPr>
              <a:t>hast</a:t>
            </a:r>
            <a:r>
              <a:rPr lang="en-GB" sz="8800" b="1" dirty="0">
                <a:solidFill>
                  <a:srgbClr val="5B9BD5">
                    <a:lumMod val="50000"/>
                  </a:srgbClr>
                </a:solidFill>
                <a:latin typeface="Century Gothic" panose="020B0502020202020204" pitchFamily="34" charset="0"/>
              </a:rPr>
              <a:t> </a:t>
            </a:r>
            <a:r>
              <a:rPr lang="en-GB" sz="8800" b="1" dirty="0" err="1">
                <a:solidFill>
                  <a:srgbClr val="5B9BD5">
                    <a:lumMod val="50000"/>
                  </a:srgbClr>
                </a:solidFill>
                <a:latin typeface="Century Gothic" panose="020B0502020202020204" pitchFamily="34" charset="0"/>
              </a:rPr>
              <a:t>ein</a:t>
            </a:r>
            <a:r>
              <a:rPr lang="en-GB" sz="8800" b="1" dirty="0">
                <a:solidFill>
                  <a:srgbClr val="5B9BD5">
                    <a:lumMod val="50000"/>
                  </a:srgbClr>
                </a:solidFill>
                <a:latin typeface="Century Gothic" panose="020B0502020202020204" pitchFamily="34" charset="0"/>
              </a:rPr>
              <a:t> </a:t>
            </a:r>
            <a:r>
              <a:rPr lang="en-GB" sz="8800" b="1" dirty="0" err="1">
                <a:solidFill>
                  <a:srgbClr val="5B9BD5">
                    <a:lumMod val="50000"/>
                  </a:srgbClr>
                </a:solidFill>
                <a:latin typeface="Century Gothic" panose="020B0502020202020204" pitchFamily="34" charset="0"/>
              </a:rPr>
              <a:t>Fahrrad</a:t>
            </a:r>
            <a:r>
              <a:rPr lang="en-GB" sz="8800" b="1" dirty="0">
                <a:solidFill>
                  <a:srgbClr val="5B9BD5">
                    <a:lumMod val="50000"/>
                  </a:srgbClr>
                </a:solidFill>
                <a:latin typeface="Century Gothic" panose="020B0502020202020204" pitchFamily="34" charset="0"/>
              </a:rPr>
              <a:t>. </a:t>
            </a:r>
            <a:endParaRPr lang="en-GB" sz="8800" b="1" dirty="0">
              <a:solidFill>
                <a:srgbClr val="5B9BD5">
                  <a:lumMod val="50000"/>
                </a:srgbClr>
              </a:solidFill>
              <a:latin typeface="Century Gothic" panose="020B0502020202020204" pitchFamily="34" charset="0"/>
            </a:endParaRPr>
          </a:p>
        </p:txBody>
      </p:sp>
    </p:spTree>
    <p:extLst>
      <p:ext uri="{BB962C8B-B14F-4D97-AF65-F5344CB8AC3E}">
        <p14:creationId xmlns:p14="http://schemas.microsoft.com/office/powerpoint/2010/main" val="42886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315200" y="6494075"/>
            <a:ext cx="2912535"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Inge </a:t>
            </a:r>
            <a:r>
              <a:rPr lang="en-GB" sz="1200" dirty="0" err="1">
                <a:solidFill>
                  <a:prstClr val="white"/>
                </a:solidFill>
                <a:latin typeface="Century Gothic" panose="020B0502020202020204" pitchFamily="34" charset="0"/>
              </a:rPr>
              <a:t>Alferink</a:t>
            </a:r>
            <a:r>
              <a:rPr lang="en-GB" sz="1200" dirty="0">
                <a:solidFill>
                  <a:prstClr val="white"/>
                </a:solidFill>
                <a:latin typeface="Century Gothic" panose="020B0502020202020204" pitchFamily="34" charset="0"/>
              </a:rPr>
              <a:t> / Rachel Hawkes</a:t>
            </a:r>
          </a:p>
        </p:txBody>
      </p:sp>
      <p:sp>
        <p:nvSpPr>
          <p:cNvPr id="5" name="TextBox 4"/>
          <p:cNvSpPr txBox="1"/>
          <p:nvPr/>
        </p:nvSpPr>
        <p:spPr>
          <a:xfrm>
            <a:off x="2651199" y="471852"/>
            <a:ext cx="6889601" cy="1446550"/>
          </a:xfrm>
          <a:prstGeom prst="rect">
            <a:avLst/>
          </a:prstGeom>
          <a:solidFill>
            <a:schemeClr val="bg1"/>
          </a:solidFill>
        </p:spPr>
        <p:txBody>
          <a:bodyPr wrap="square" rtlCol="0">
            <a:spAutoFit/>
          </a:bodyPr>
          <a:lstStyle/>
          <a:p>
            <a:pPr algn="ctr"/>
            <a:r>
              <a:rPr lang="en-GB" sz="8800" b="1" dirty="0">
                <a:solidFill>
                  <a:srgbClr val="5B9BD5">
                    <a:lumMod val="50000"/>
                  </a:srgbClr>
                </a:solidFill>
                <a:latin typeface="Century Gothic" panose="020B0502020202020204" pitchFamily="34" charset="0"/>
              </a:rPr>
              <a:t>du </a:t>
            </a:r>
            <a:r>
              <a:rPr lang="en-GB" sz="8800" b="1" dirty="0">
                <a:solidFill>
                  <a:prstClr val="white"/>
                </a:solidFill>
                <a:latin typeface="Century Gothic" panose="020B0502020202020204" pitchFamily="34" charset="0"/>
              </a:rPr>
              <a:t>hast</a:t>
            </a:r>
          </a:p>
        </p:txBody>
      </p:sp>
      <p:sp>
        <p:nvSpPr>
          <p:cNvPr id="7" name="TextBox 6"/>
          <p:cNvSpPr txBox="1"/>
          <p:nvPr/>
        </p:nvSpPr>
        <p:spPr>
          <a:xfrm>
            <a:off x="3388547" y="1930384"/>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[you have]</a:t>
            </a:r>
          </a:p>
        </p:txBody>
      </p:sp>
      <p:sp>
        <p:nvSpPr>
          <p:cNvPr id="9" name="TextBox 8"/>
          <p:cNvSpPr txBox="1"/>
          <p:nvPr/>
        </p:nvSpPr>
        <p:spPr>
          <a:xfrm>
            <a:off x="3388547" y="4923334"/>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[you have a bicycle]</a:t>
            </a:r>
          </a:p>
        </p:txBody>
      </p:sp>
      <p:sp>
        <p:nvSpPr>
          <p:cNvPr id="10" name="TextBox 9">
            <a:extLst>
              <a:ext uri="{FF2B5EF4-FFF2-40B4-BE49-F238E27FC236}">
                <a16:creationId xmlns:a16="http://schemas.microsoft.com/office/drawing/2014/main" xmlns="" id="{71E29B50-1F14-6740-B456-D1F426D3BC53}"/>
              </a:ext>
            </a:extLst>
          </p:cNvPr>
          <p:cNvSpPr txBox="1"/>
          <p:nvPr/>
        </p:nvSpPr>
        <p:spPr>
          <a:xfrm>
            <a:off x="226405" y="3288359"/>
            <a:ext cx="11739188" cy="1446550"/>
          </a:xfrm>
          <a:prstGeom prst="rect">
            <a:avLst/>
          </a:prstGeom>
          <a:noFill/>
        </p:spPr>
        <p:txBody>
          <a:bodyPr wrap="square" rtlCol="0">
            <a:spAutoFit/>
          </a:bodyPr>
          <a:lstStyle/>
          <a:p>
            <a:pPr algn="ctr"/>
            <a:r>
              <a:rPr lang="en-GB" sz="8800" b="1" dirty="0">
                <a:solidFill>
                  <a:srgbClr val="5B9BD5">
                    <a:lumMod val="50000"/>
                  </a:srgbClr>
                </a:solidFill>
                <a:latin typeface="Century Gothic" panose="020B0502020202020204" pitchFamily="34" charset="0"/>
              </a:rPr>
              <a:t>D</a:t>
            </a:r>
            <a:r>
              <a:rPr lang="en-GB" sz="8800" b="1" dirty="0">
                <a:solidFill>
                  <a:srgbClr val="5B9BD5">
                    <a:lumMod val="50000"/>
                  </a:srgbClr>
                </a:solidFill>
                <a:latin typeface="Century Gothic" panose="020B0502020202020204" pitchFamily="34" charset="0"/>
              </a:rPr>
              <a:t>u </a:t>
            </a:r>
            <a:r>
              <a:rPr lang="en-GB" sz="8800" b="1" dirty="0">
                <a:solidFill>
                  <a:prstClr val="white"/>
                </a:solidFill>
                <a:latin typeface="Century Gothic" panose="020B0502020202020204" pitchFamily="34" charset="0"/>
              </a:rPr>
              <a:t>hast</a:t>
            </a:r>
            <a:r>
              <a:rPr lang="en-GB" sz="8800" b="1" dirty="0">
                <a:solidFill>
                  <a:srgbClr val="5B9BD5">
                    <a:lumMod val="50000"/>
                  </a:srgbClr>
                </a:solidFill>
                <a:latin typeface="Century Gothic" panose="020B0502020202020204" pitchFamily="34" charset="0"/>
              </a:rPr>
              <a:t> </a:t>
            </a:r>
            <a:r>
              <a:rPr lang="en-GB" sz="8800" b="1" dirty="0" err="1">
                <a:solidFill>
                  <a:srgbClr val="5B9BD5">
                    <a:lumMod val="50000"/>
                  </a:srgbClr>
                </a:solidFill>
                <a:latin typeface="Century Gothic" panose="020B0502020202020204" pitchFamily="34" charset="0"/>
              </a:rPr>
              <a:t>ein</a:t>
            </a:r>
            <a:r>
              <a:rPr lang="en-GB" sz="8800" b="1" dirty="0">
                <a:solidFill>
                  <a:srgbClr val="5B9BD5">
                    <a:lumMod val="50000"/>
                  </a:srgbClr>
                </a:solidFill>
                <a:latin typeface="Century Gothic" panose="020B0502020202020204" pitchFamily="34" charset="0"/>
              </a:rPr>
              <a:t> </a:t>
            </a:r>
            <a:r>
              <a:rPr lang="en-GB" sz="8800" b="1" dirty="0" err="1">
                <a:solidFill>
                  <a:srgbClr val="5B9BD5">
                    <a:lumMod val="50000"/>
                  </a:srgbClr>
                </a:solidFill>
                <a:latin typeface="Century Gothic" panose="020B0502020202020204" pitchFamily="34" charset="0"/>
              </a:rPr>
              <a:t>Fahrrad</a:t>
            </a:r>
            <a:r>
              <a:rPr lang="en-GB" sz="8800" b="1" dirty="0">
                <a:solidFill>
                  <a:srgbClr val="5B9BD5">
                    <a:lumMod val="50000"/>
                  </a:srgbClr>
                </a:solidFill>
                <a:latin typeface="Century Gothic" panose="020B0502020202020204" pitchFamily="34" charset="0"/>
              </a:rPr>
              <a:t>. </a:t>
            </a:r>
            <a:endParaRPr lang="en-GB" sz="8800" b="1" dirty="0">
              <a:solidFill>
                <a:srgbClr val="5B9BD5">
                  <a:lumMod val="50000"/>
                </a:srgbClr>
              </a:solidFill>
              <a:latin typeface="Century Gothic" panose="020B0502020202020204" pitchFamily="34" charset="0"/>
            </a:endParaRPr>
          </a:p>
        </p:txBody>
      </p:sp>
      <p:sp>
        <p:nvSpPr>
          <p:cNvPr id="8" name="Action Button: Help 7">
            <a:hlinkClick r:id="" action="ppaction://noaction" highlightClick="1"/>
            <a:extLst>
              <a:ext uri="{FF2B5EF4-FFF2-40B4-BE49-F238E27FC236}">
                <a16:creationId xmlns:a16="http://schemas.microsoft.com/office/drawing/2014/main" xmlns="" id="{5F06FDBA-35F3-DD47-AEA7-D162E54844D7}"/>
              </a:ext>
            </a:extLst>
          </p:cNvPr>
          <p:cNvSpPr/>
          <p:nvPr/>
        </p:nvSpPr>
        <p:spPr>
          <a:xfrm>
            <a:off x="1450624" y="1886348"/>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Action Button: Help 10">
            <a:hlinkClick r:id="" action="ppaction://noaction" highlightClick="1"/>
            <a:extLst>
              <a:ext uri="{FF2B5EF4-FFF2-40B4-BE49-F238E27FC236}">
                <a16:creationId xmlns:a16="http://schemas.microsoft.com/office/drawing/2014/main" xmlns="" id="{69B1A3F0-C8BF-4247-AFC3-ED9C86CF2735}"/>
              </a:ext>
            </a:extLst>
          </p:cNvPr>
          <p:cNvSpPr/>
          <p:nvPr/>
        </p:nvSpPr>
        <p:spPr>
          <a:xfrm>
            <a:off x="1450624" y="4952718"/>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extBox 1">
            <a:extLst>
              <a:ext uri="{FF2B5EF4-FFF2-40B4-BE49-F238E27FC236}">
                <a16:creationId xmlns:a16="http://schemas.microsoft.com/office/drawing/2014/main" xmlns="" id="{308F713D-EEC2-6248-B180-2FEDA6B9931B}"/>
              </a:ext>
            </a:extLst>
          </p:cNvPr>
          <p:cNvSpPr txBox="1"/>
          <p:nvPr/>
        </p:nvSpPr>
        <p:spPr>
          <a:xfrm>
            <a:off x="5747658" y="483834"/>
            <a:ext cx="2441694" cy="1446550"/>
          </a:xfrm>
          <a:prstGeom prst="rect">
            <a:avLst/>
          </a:prstGeom>
          <a:noFill/>
        </p:spPr>
        <p:txBody>
          <a:bodyPr wrap="none" rtlCol="0">
            <a:spAutoFit/>
          </a:bodyPr>
          <a:lstStyle/>
          <a:p>
            <a:r>
              <a:rPr lang="en-GB" sz="8800" b="1" dirty="0">
                <a:solidFill>
                  <a:srgbClr val="DAA520"/>
                </a:solidFill>
                <a:latin typeface="Century Gothic" panose="020B0502020202020204" pitchFamily="34" charset="0"/>
              </a:rPr>
              <a:t>hast</a:t>
            </a:r>
            <a:endParaRPr lang="en-US" dirty="0">
              <a:solidFill>
                <a:prstClr val="black"/>
              </a:solidFill>
            </a:endParaRPr>
          </a:p>
        </p:txBody>
      </p:sp>
      <p:sp>
        <p:nvSpPr>
          <p:cNvPr id="12" name="TextBox 11">
            <a:extLst>
              <a:ext uri="{FF2B5EF4-FFF2-40B4-BE49-F238E27FC236}">
                <a16:creationId xmlns:a16="http://schemas.microsoft.com/office/drawing/2014/main" xmlns="" id="{EEFC7CD8-4DDC-6E44-9FF1-01D57EB2E0FC}"/>
              </a:ext>
            </a:extLst>
          </p:cNvPr>
          <p:cNvSpPr txBox="1"/>
          <p:nvPr/>
        </p:nvSpPr>
        <p:spPr>
          <a:xfrm>
            <a:off x="2487387" y="3288359"/>
            <a:ext cx="2441694" cy="1446550"/>
          </a:xfrm>
          <a:prstGeom prst="rect">
            <a:avLst/>
          </a:prstGeom>
          <a:noFill/>
        </p:spPr>
        <p:txBody>
          <a:bodyPr wrap="none" rtlCol="0">
            <a:spAutoFit/>
          </a:bodyPr>
          <a:lstStyle/>
          <a:p>
            <a:r>
              <a:rPr lang="en-GB" sz="8800" b="1" dirty="0">
                <a:solidFill>
                  <a:srgbClr val="DAA520"/>
                </a:solidFill>
                <a:latin typeface="Century Gothic" panose="020B0502020202020204" pitchFamily="34" charset="0"/>
              </a:rPr>
              <a:t>hast</a:t>
            </a:r>
            <a:endParaRPr lang="en-US" dirty="0">
              <a:solidFill>
                <a:prstClr val="black"/>
              </a:solidFill>
            </a:endParaRPr>
          </a:p>
        </p:txBody>
      </p:sp>
    </p:spTree>
    <p:extLst>
      <p:ext uri="{BB962C8B-B14F-4D97-AF65-F5344CB8AC3E}">
        <p14:creationId xmlns:p14="http://schemas.microsoft.com/office/powerpoint/2010/main" val="190130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p:bldP spid="8" grpId="0" animBg="1"/>
      <p:bldP spid="11" grpId="0" animBg="1"/>
      <p:bldP spid="2"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1841348" y="2278237"/>
          <a:ext cx="8509303" cy="3846338"/>
        </p:xfrm>
        <a:graphic>
          <a:graphicData uri="http://schemas.openxmlformats.org/drawingml/2006/table">
            <a:tbl>
              <a:tblPr firstRow="1" bandRow="1">
                <a:tableStyleId>{5DA37D80-6434-44D0-A028-1B22A696006F}</a:tableStyleId>
              </a:tblPr>
              <a:tblGrid>
                <a:gridCol w="2221790">
                  <a:extLst>
                    <a:ext uri="{9D8B030D-6E8A-4147-A177-3AD203B41FA5}">
                      <a16:colId xmlns:a16="http://schemas.microsoft.com/office/drawing/2014/main" xmlns="" val="1107475559"/>
                    </a:ext>
                  </a:extLst>
                </a:gridCol>
                <a:gridCol w="2539000">
                  <a:extLst>
                    <a:ext uri="{9D8B030D-6E8A-4147-A177-3AD203B41FA5}">
                      <a16:colId xmlns:a16="http://schemas.microsoft.com/office/drawing/2014/main" xmlns="" val="568154920"/>
                    </a:ext>
                  </a:extLst>
                </a:gridCol>
                <a:gridCol w="3748513">
                  <a:extLst>
                    <a:ext uri="{9D8B030D-6E8A-4147-A177-3AD203B41FA5}">
                      <a16:colId xmlns:a16="http://schemas.microsoft.com/office/drawing/2014/main" xmlns="" val="181689695"/>
                    </a:ext>
                  </a:extLst>
                </a:gridCol>
              </a:tblGrid>
              <a:tr h="626618">
                <a:tc>
                  <a:txBody>
                    <a:bodyPr/>
                    <a:lstStyle/>
                    <a:p>
                      <a:pPr algn="ctr"/>
                      <a:r>
                        <a:rPr lang="en-GB" sz="2000" dirty="0">
                          <a:solidFill>
                            <a:schemeClr val="accent5">
                              <a:lumMod val="50000"/>
                            </a:schemeClr>
                          </a:solidFill>
                          <a:latin typeface="Century Gothic" panose="020B0502020202020204" pitchFamily="34" charset="0"/>
                        </a:rPr>
                        <a:t> </a:t>
                      </a:r>
                    </a:p>
                  </a:txBody>
                  <a:tcPr anchor="ctr"/>
                </a:tc>
                <a:tc>
                  <a:txBody>
                    <a:bodyPr/>
                    <a:lstStyle/>
                    <a:p>
                      <a:pPr algn="ctr"/>
                      <a:endParaRPr lang="en-GB" sz="1800" baseline="0" dirty="0">
                        <a:solidFill>
                          <a:schemeClr val="accent5">
                            <a:lumMod val="50000"/>
                          </a:schemeClr>
                        </a:solidFill>
                        <a:latin typeface="Century Gothic" panose="020B0502020202020204" pitchFamily="34" charset="0"/>
                      </a:endParaRPr>
                    </a:p>
                  </a:txBody>
                  <a:tcPr anchor="ctr"/>
                </a:tc>
                <a:tc>
                  <a:txBody>
                    <a:bodyPr/>
                    <a:lstStyle/>
                    <a:p>
                      <a:pPr algn="ctr"/>
                      <a:r>
                        <a:rPr lang="en-GB" sz="1800" baseline="0" dirty="0">
                          <a:solidFill>
                            <a:srgbClr val="115076"/>
                          </a:solidFill>
                          <a:latin typeface="Century Gothic" panose="020B0502020202020204" pitchFamily="34" charset="0"/>
                        </a:rPr>
                        <a:t>Object</a:t>
                      </a:r>
                    </a:p>
                  </a:txBody>
                  <a:tcPr anchor="ctr"/>
                </a:tc>
                <a:extLst>
                  <a:ext uri="{0D108BD9-81ED-4DB2-BD59-A6C34878D82A}">
                    <a16:rowId xmlns:a16="http://schemas.microsoft.com/office/drawing/2014/main" xmlns="" val="3598749083"/>
                  </a:ext>
                </a:extLst>
              </a:tr>
              <a:tr h="459960">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rgbClr val="115076"/>
                        </a:solidFill>
                        <a:latin typeface="Century Gothic" panose="020B0502020202020204" pitchFamily="34" charset="0"/>
                      </a:endParaRPr>
                    </a:p>
                  </a:txBody>
                  <a:tcPr anchor="ctr"/>
                </a:tc>
                <a:extLst>
                  <a:ext uri="{0D108BD9-81ED-4DB2-BD59-A6C34878D82A}">
                    <a16:rowId xmlns:a16="http://schemas.microsoft.com/office/drawing/2014/main" xmlns="" val="1453837329"/>
                  </a:ext>
                </a:extLst>
              </a:tr>
              <a:tr h="459960">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rgbClr val="115076"/>
                        </a:solidFill>
                        <a:latin typeface="Century Gothic" panose="020B0502020202020204" pitchFamily="34" charset="0"/>
                      </a:endParaRPr>
                    </a:p>
                  </a:txBody>
                  <a:tcPr anchor="ctr"/>
                </a:tc>
                <a:extLst>
                  <a:ext uri="{0D108BD9-81ED-4DB2-BD59-A6C34878D82A}">
                    <a16:rowId xmlns:a16="http://schemas.microsoft.com/office/drawing/2014/main" xmlns="" val="2314679948"/>
                  </a:ext>
                </a:extLst>
              </a:tr>
              <a:tr h="459960">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rgbClr val="115076"/>
                        </a:solidFill>
                        <a:latin typeface="Century Gothic" panose="020B0502020202020204" pitchFamily="34" charset="0"/>
                      </a:endParaRPr>
                    </a:p>
                  </a:txBody>
                  <a:tcPr anchor="ctr"/>
                </a:tc>
                <a:extLst>
                  <a:ext uri="{0D108BD9-81ED-4DB2-BD59-A6C34878D82A}">
                    <a16:rowId xmlns:a16="http://schemas.microsoft.com/office/drawing/2014/main" xmlns="" val="1751074005"/>
                  </a:ext>
                </a:extLst>
              </a:tr>
              <a:tr h="459960">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rgbClr val="115076"/>
                        </a:solidFill>
                        <a:latin typeface="Century Gothic" panose="020B0502020202020204" pitchFamily="34" charset="0"/>
                      </a:endParaRPr>
                    </a:p>
                  </a:txBody>
                  <a:tcPr anchor="ctr"/>
                </a:tc>
                <a:extLst>
                  <a:ext uri="{0D108BD9-81ED-4DB2-BD59-A6C34878D82A}">
                    <a16:rowId xmlns:a16="http://schemas.microsoft.com/office/drawing/2014/main" xmlns="" val="2063471968"/>
                  </a:ext>
                </a:extLst>
              </a:tr>
              <a:tr h="459960">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rgbClr val="115076"/>
                        </a:solidFill>
                        <a:latin typeface="Century Gothic" panose="020B0502020202020204" pitchFamily="34" charset="0"/>
                      </a:endParaRPr>
                    </a:p>
                  </a:txBody>
                  <a:tcPr anchor="ctr"/>
                </a:tc>
                <a:extLst>
                  <a:ext uri="{0D108BD9-81ED-4DB2-BD59-A6C34878D82A}">
                    <a16:rowId xmlns:a16="http://schemas.microsoft.com/office/drawing/2014/main" xmlns="" val="1147530781"/>
                  </a:ext>
                </a:extLst>
              </a:tr>
              <a:tr h="459960">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rgbClr val="115076"/>
                        </a:solidFill>
                        <a:latin typeface="Century Gothic" panose="020B0502020202020204" pitchFamily="34" charset="0"/>
                      </a:endParaRPr>
                    </a:p>
                  </a:txBody>
                  <a:tcPr anchor="ctr"/>
                </a:tc>
                <a:extLst>
                  <a:ext uri="{0D108BD9-81ED-4DB2-BD59-A6C34878D82A}">
                    <a16:rowId xmlns:a16="http://schemas.microsoft.com/office/drawing/2014/main" xmlns="" val="90512164"/>
                  </a:ext>
                </a:extLst>
              </a:tr>
              <a:tr h="459960">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chemeClr val="accent5">
                            <a:lumMod val="50000"/>
                          </a:schemeClr>
                        </a:solidFill>
                        <a:latin typeface="Century Gothic" panose="020B0502020202020204" pitchFamily="34" charset="0"/>
                      </a:endParaRPr>
                    </a:p>
                  </a:txBody>
                  <a:tcPr anchor="ctr"/>
                </a:tc>
                <a:tc>
                  <a:txBody>
                    <a:bodyPr/>
                    <a:lstStyle/>
                    <a:p>
                      <a:endParaRPr lang="en-GB" sz="2000" dirty="0">
                        <a:solidFill>
                          <a:srgbClr val="115076"/>
                        </a:solidFill>
                        <a:latin typeface="Century Gothic" panose="020B0502020202020204" pitchFamily="34" charset="0"/>
                      </a:endParaRPr>
                    </a:p>
                  </a:txBody>
                  <a:tcPr anchor="ctr"/>
                </a:tc>
                <a:extLst>
                  <a:ext uri="{0D108BD9-81ED-4DB2-BD59-A6C34878D82A}">
                    <a16:rowId xmlns:a16="http://schemas.microsoft.com/office/drawing/2014/main" xmlns="" val="3142344857"/>
                  </a:ext>
                </a:extLst>
              </a:tr>
            </a:tbl>
          </a:graphicData>
        </a:graphic>
      </p:graphicFrame>
      <p:sp>
        <p:nvSpPr>
          <p:cNvPr id="6" name="Action Button: Custom 5">
            <a:hlinkClick r:id="" action="ppaction://noaction" highlightClick="1"/>
          </p:cNvPr>
          <p:cNvSpPr/>
          <p:nvPr/>
        </p:nvSpPr>
        <p:spPr>
          <a:xfrm>
            <a:off x="1355165" y="3006648"/>
            <a:ext cx="355003" cy="320251"/>
          </a:xfrm>
          <a:prstGeom prst="actionButtonBlank">
            <a:avLst/>
          </a:prstGeom>
          <a:solidFill>
            <a:srgbClr val="DAA520"/>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latin typeface="Century Gothic" panose="020B0502020202020204" pitchFamily="34" charset="0"/>
              </a:rPr>
              <a:t>1</a:t>
            </a:r>
          </a:p>
        </p:txBody>
      </p:sp>
      <p:sp>
        <p:nvSpPr>
          <p:cNvPr id="7" name="Action Button: Custom 6">
            <a:hlinkClick r:id="" action="ppaction://noaction" highlightClick="1"/>
          </p:cNvPr>
          <p:cNvSpPr/>
          <p:nvPr/>
        </p:nvSpPr>
        <p:spPr>
          <a:xfrm>
            <a:off x="1355500" y="3438811"/>
            <a:ext cx="355003" cy="320251"/>
          </a:xfrm>
          <a:prstGeom prst="actionButtonBlank">
            <a:avLst/>
          </a:prstGeom>
          <a:solidFill>
            <a:srgbClr val="DAA520"/>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latin typeface="Century Gothic" panose="020B0502020202020204" pitchFamily="34" charset="0"/>
              </a:rPr>
              <a:t>2</a:t>
            </a:r>
          </a:p>
        </p:txBody>
      </p:sp>
      <p:sp>
        <p:nvSpPr>
          <p:cNvPr id="8" name="Action Button: Custom 7">
            <a:hlinkClick r:id="" action="ppaction://noaction" highlightClick="1"/>
          </p:cNvPr>
          <p:cNvSpPr/>
          <p:nvPr/>
        </p:nvSpPr>
        <p:spPr>
          <a:xfrm>
            <a:off x="1362973" y="3890766"/>
            <a:ext cx="355003" cy="320251"/>
          </a:xfrm>
          <a:prstGeom prst="actionButtonBlank">
            <a:avLst/>
          </a:prstGeom>
          <a:solidFill>
            <a:srgbClr val="DAA520"/>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latin typeface="Century Gothic" panose="020B0502020202020204" pitchFamily="34" charset="0"/>
              </a:rPr>
              <a:t>3</a:t>
            </a:r>
          </a:p>
        </p:txBody>
      </p:sp>
      <p:sp>
        <p:nvSpPr>
          <p:cNvPr id="9" name="Action Button: Custom 8">
            <a:hlinkClick r:id="" action="ppaction://noaction" highlightClick="1"/>
          </p:cNvPr>
          <p:cNvSpPr/>
          <p:nvPr/>
        </p:nvSpPr>
        <p:spPr>
          <a:xfrm>
            <a:off x="1355165" y="4343818"/>
            <a:ext cx="355003" cy="320251"/>
          </a:xfrm>
          <a:prstGeom prst="actionButtonBlank">
            <a:avLst/>
          </a:prstGeom>
          <a:solidFill>
            <a:srgbClr val="DAA520"/>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latin typeface="Century Gothic" panose="020B0502020202020204" pitchFamily="34" charset="0"/>
              </a:rPr>
              <a:t>4</a:t>
            </a:r>
          </a:p>
        </p:txBody>
      </p:sp>
      <p:sp>
        <p:nvSpPr>
          <p:cNvPr id="10" name="Action Button: Custom 9">
            <a:hlinkClick r:id="" action="ppaction://noaction" highlightClick="1"/>
          </p:cNvPr>
          <p:cNvSpPr/>
          <p:nvPr/>
        </p:nvSpPr>
        <p:spPr>
          <a:xfrm>
            <a:off x="1355182" y="4813861"/>
            <a:ext cx="355003" cy="320251"/>
          </a:xfrm>
          <a:prstGeom prst="actionButtonBlank">
            <a:avLst/>
          </a:prstGeom>
          <a:solidFill>
            <a:srgbClr val="DAA520"/>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latin typeface="Century Gothic" panose="020B0502020202020204" pitchFamily="34" charset="0"/>
              </a:rPr>
              <a:t>5</a:t>
            </a:r>
          </a:p>
        </p:txBody>
      </p:sp>
      <p:sp>
        <p:nvSpPr>
          <p:cNvPr id="11" name="Action Button: Custom 10">
            <a:hlinkClick r:id="" action="ppaction://noaction" highlightClick="1"/>
          </p:cNvPr>
          <p:cNvSpPr/>
          <p:nvPr/>
        </p:nvSpPr>
        <p:spPr>
          <a:xfrm>
            <a:off x="1362973" y="5263624"/>
            <a:ext cx="355485" cy="320251"/>
          </a:xfrm>
          <a:prstGeom prst="actionButtonBlank">
            <a:avLst/>
          </a:prstGeom>
          <a:solidFill>
            <a:srgbClr val="DAA520"/>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latin typeface="Century Gothic" panose="020B0502020202020204" pitchFamily="34" charset="0"/>
              </a:rPr>
              <a:t>6</a:t>
            </a:r>
          </a:p>
        </p:txBody>
      </p:sp>
      <p:sp>
        <p:nvSpPr>
          <p:cNvPr id="12" name="Action Button: Custom 11">
            <a:hlinkClick r:id="" action="ppaction://noaction" highlightClick="1"/>
          </p:cNvPr>
          <p:cNvSpPr/>
          <p:nvPr/>
        </p:nvSpPr>
        <p:spPr>
          <a:xfrm>
            <a:off x="1362973" y="5716676"/>
            <a:ext cx="355003" cy="320251"/>
          </a:xfrm>
          <a:prstGeom prst="actionButtonBlank">
            <a:avLst/>
          </a:prstGeom>
          <a:solidFill>
            <a:srgbClr val="DAA520"/>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latin typeface="Century Gothic" panose="020B0502020202020204" pitchFamily="34" charset="0"/>
              </a:rPr>
              <a:t>7</a:t>
            </a:r>
          </a:p>
        </p:txBody>
      </p:sp>
      <p:sp>
        <p:nvSpPr>
          <p:cNvPr id="14" name="TextBox 3"/>
          <p:cNvSpPr txBox="1"/>
          <p:nvPr/>
        </p:nvSpPr>
        <p:spPr>
          <a:xfrm>
            <a:off x="155309" y="210066"/>
            <a:ext cx="11510872" cy="954107"/>
          </a:xfrm>
          <a:prstGeom prst="rect">
            <a:avLst/>
          </a:prstGeom>
          <a:noFill/>
        </p:spPr>
        <p:txBody>
          <a:bodyPr wrap="square" rtlCol="0">
            <a:spAutoFit/>
          </a:bodyPr>
          <a:lstStyle/>
          <a:p>
            <a:r>
              <a:rPr lang="en-GB" sz="2800" b="1" dirty="0">
                <a:solidFill>
                  <a:srgbClr val="115076"/>
                </a:solidFill>
                <a:latin typeface="Century Gothic" panose="020B0502020202020204" pitchFamily="34" charset="0"/>
              </a:rPr>
              <a:t>Frau </a:t>
            </a:r>
            <a:r>
              <a:rPr lang="en-GB" sz="2800" b="1" dirty="0" err="1">
                <a:solidFill>
                  <a:srgbClr val="115076"/>
                </a:solidFill>
                <a:latin typeface="Century Gothic" panose="020B0502020202020204" pitchFamily="34" charset="0"/>
              </a:rPr>
              <a:t>Organisiert</a:t>
            </a:r>
            <a:r>
              <a:rPr lang="en-GB" sz="2800" b="1" dirty="0">
                <a:solidFill>
                  <a:srgbClr val="115076"/>
                </a:solidFill>
                <a:latin typeface="Century Gothic" panose="020B0502020202020204" pitchFamily="34" charset="0"/>
              </a:rPr>
              <a:t> </a:t>
            </a:r>
            <a:r>
              <a:rPr lang="en-GB" sz="2800" dirty="0">
                <a:solidFill>
                  <a:srgbClr val="115076"/>
                </a:solidFill>
                <a:latin typeface="Century Gothic" panose="020B0502020202020204" pitchFamily="34" charset="0"/>
              </a:rPr>
              <a:t>is organising for her husband, </a:t>
            </a:r>
            <a:r>
              <a:rPr lang="en-GB" sz="2800" b="1" dirty="0">
                <a:solidFill>
                  <a:srgbClr val="115076"/>
                </a:solidFill>
                <a:latin typeface="Century Gothic" panose="020B0502020202020204" pitchFamily="34" charset="0"/>
              </a:rPr>
              <a:t>Herr </a:t>
            </a:r>
            <a:r>
              <a:rPr lang="en-GB" sz="2800" b="1" dirty="0" err="1">
                <a:solidFill>
                  <a:srgbClr val="115076"/>
                </a:solidFill>
                <a:latin typeface="Century Gothic" panose="020B0502020202020204" pitchFamily="34" charset="0"/>
              </a:rPr>
              <a:t>Organisiert</a:t>
            </a:r>
            <a:r>
              <a:rPr lang="en-GB" sz="2800" dirty="0">
                <a:solidFill>
                  <a:srgbClr val="115076"/>
                </a:solidFill>
                <a:latin typeface="Century Gothic" panose="020B0502020202020204" pitchFamily="34" charset="0"/>
              </a:rPr>
              <a:t>! </a:t>
            </a:r>
            <a:endParaRPr lang="en-GB" sz="2800" dirty="0">
              <a:solidFill>
                <a:srgbClr val="115076"/>
              </a:solidFill>
              <a:latin typeface="Century Gothic" panose="020B0502020202020204" pitchFamily="34" charset="0"/>
            </a:endParaRPr>
          </a:p>
          <a:p>
            <a:r>
              <a:rPr lang="en-GB" sz="2800" dirty="0">
                <a:solidFill>
                  <a:srgbClr val="115076"/>
                </a:solidFill>
                <a:latin typeface="Century Gothic" panose="020B0502020202020204" pitchFamily="34" charset="0"/>
              </a:rPr>
              <a:t>Who </a:t>
            </a:r>
            <a:r>
              <a:rPr lang="en-GB" sz="2800" dirty="0">
                <a:solidFill>
                  <a:srgbClr val="115076"/>
                </a:solidFill>
                <a:latin typeface="Century Gothic" panose="020B0502020202020204" pitchFamily="34" charset="0"/>
              </a:rPr>
              <a:t>has what?  </a:t>
            </a:r>
            <a:r>
              <a:rPr lang="en-GB" sz="2800" dirty="0">
                <a:solidFill>
                  <a:srgbClr val="115076"/>
                </a:solidFill>
                <a:latin typeface="Century Gothic" panose="020B0502020202020204" pitchFamily="34" charset="0"/>
              </a:rPr>
              <a:t>Write </a:t>
            </a:r>
            <a:r>
              <a:rPr lang="en-GB" sz="2800" b="1" i="1" dirty="0">
                <a:solidFill>
                  <a:srgbClr val="115076"/>
                </a:solidFill>
                <a:latin typeface="Century Gothic" panose="020B0502020202020204" pitchFamily="34" charset="0"/>
              </a:rPr>
              <a:t>I </a:t>
            </a:r>
            <a:r>
              <a:rPr lang="en-GB" sz="2800" b="1" i="1" dirty="0">
                <a:solidFill>
                  <a:srgbClr val="115076"/>
                </a:solidFill>
                <a:latin typeface="Century Gothic" panose="020B0502020202020204" pitchFamily="34" charset="0"/>
              </a:rPr>
              <a:t>have </a:t>
            </a:r>
            <a:r>
              <a:rPr lang="en-GB" sz="2800" dirty="0">
                <a:solidFill>
                  <a:srgbClr val="115076"/>
                </a:solidFill>
                <a:latin typeface="Century Gothic" panose="020B0502020202020204" pitchFamily="34" charset="0"/>
              </a:rPr>
              <a:t>or </a:t>
            </a:r>
            <a:r>
              <a:rPr lang="en-GB" sz="2800" b="1" i="1" dirty="0">
                <a:solidFill>
                  <a:srgbClr val="115076"/>
                </a:solidFill>
                <a:latin typeface="Century Gothic" panose="020B0502020202020204" pitchFamily="34" charset="0"/>
              </a:rPr>
              <a:t>you have</a:t>
            </a:r>
            <a:r>
              <a:rPr lang="en-GB" sz="2800" dirty="0">
                <a:solidFill>
                  <a:srgbClr val="115076"/>
                </a:solidFill>
                <a:latin typeface="Century Gothic" panose="020B0502020202020204" pitchFamily="34" charset="0"/>
              </a:rPr>
              <a:t>.    </a:t>
            </a:r>
          </a:p>
        </p:txBody>
      </p:sp>
      <p:sp>
        <p:nvSpPr>
          <p:cNvPr id="17" name="Rounded Rectangular Callout 16"/>
          <p:cNvSpPr/>
          <p:nvPr/>
        </p:nvSpPr>
        <p:spPr>
          <a:xfrm>
            <a:off x="1485691" y="2219891"/>
            <a:ext cx="1278966" cy="598035"/>
          </a:xfrm>
          <a:prstGeom prst="wedgeRoundRectCallout">
            <a:avLst>
              <a:gd name="adj1" fmla="val 83632"/>
              <a:gd name="adj2" fmla="val -43290"/>
              <a:gd name="adj3" fmla="val 16667"/>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prstClr val="white"/>
                </a:solidFill>
                <a:latin typeface="Century Gothic" panose="020B0502020202020204" pitchFamily="34" charset="0"/>
              </a:rPr>
              <a:t>I have</a:t>
            </a:r>
          </a:p>
        </p:txBody>
      </p:sp>
      <p:pic>
        <p:nvPicPr>
          <p:cNvPr id="19" name="Picture 1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928054" y="2961088"/>
            <a:ext cx="348418" cy="362935"/>
          </a:xfrm>
          <a:prstGeom prst="rect">
            <a:avLst/>
          </a:prstGeom>
        </p:spPr>
      </p:pic>
      <p:pic>
        <p:nvPicPr>
          <p:cNvPr id="21" name="Picture 2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330789" y="3412467"/>
            <a:ext cx="348418" cy="362935"/>
          </a:xfrm>
          <a:prstGeom prst="rect">
            <a:avLst/>
          </a:prstGeom>
        </p:spPr>
      </p:pic>
      <p:pic>
        <p:nvPicPr>
          <p:cNvPr id="24" name="Picture 2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323361" y="3893446"/>
            <a:ext cx="348418" cy="362935"/>
          </a:xfrm>
          <a:prstGeom prst="rect">
            <a:avLst/>
          </a:prstGeom>
        </p:spPr>
      </p:pic>
      <p:pic>
        <p:nvPicPr>
          <p:cNvPr id="25" name="Picture 2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833899" y="4320039"/>
            <a:ext cx="348418" cy="362935"/>
          </a:xfrm>
          <a:prstGeom prst="rect">
            <a:avLst/>
          </a:prstGeom>
        </p:spPr>
      </p:pic>
      <p:pic>
        <p:nvPicPr>
          <p:cNvPr id="28" name="Picture 2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833899" y="4804265"/>
            <a:ext cx="348418" cy="362935"/>
          </a:xfrm>
          <a:prstGeom prst="rect">
            <a:avLst/>
          </a:prstGeom>
        </p:spPr>
      </p:pic>
      <p:pic>
        <p:nvPicPr>
          <p:cNvPr id="30" name="Picture 2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833899" y="5242281"/>
            <a:ext cx="348418" cy="362935"/>
          </a:xfrm>
          <a:prstGeom prst="rect">
            <a:avLst/>
          </a:prstGeom>
        </p:spPr>
      </p:pic>
      <p:pic>
        <p:nvPicPr>
          <p:cNvPr id="32" name="Picture 3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323361" y="5673992"/>
            <a:ext cx="348418" cy="362935"/>
          </a:xfrm>
          <a:prstGeom prst="rect">
            <a:avLst/>
          </a:prstGeom>
        </p:spPr>
      </p:pic>
      <p:pic>
        <p:nvPicPr>
          <p:cNvPr id="3" name="Picture 2"/>
          <p:cNvPicPr>
            <a:picLocks noChangeAspect="1"/>
          </p:cNvPicPr>
          <p:nvPr/>
        </p:nvPicPr>
        <p:blipFill rotWithShape="1">
          <a:blip r:embed="rId18" cstate="print">
            <a:extLst>
              <a:ext uri="{28A0092B-C50C-407E-A947-70E740481C1C}">
                <a14:useLocalDpi xmlns:a14="http://schemas.microsoft.com/office/drawing/2010/main" val="0"/>
              </a:ext>
            </a:extLst>
          </a:blip>
          <a:srcRect r="48528" b="42638"/>
          <a:stretch/>
        </p:blipFill>
        <p:spPr>
          <a:xfrm>
            <a:off x="3008108" y="1647886"/>
            <a:ext cx="934594" cy="1254856"/>
          </a:xfrm>
          <a:prstGeom prst="rect">
            <a:avLst/>
          </a:prstGeom>
        </p:spPr>
      </p:pic>
      <p:pic>
        <p:nvPicPr>
          <p:cNvPr id="40" name="Picture 39"/>
          <p:cNvPicPr>
            <a:picLocks noChangeAspect="1"/>
          </p:cNvPicPr>
          <p:nvPr/>
        </p:nvPicPr>
        <p:blipFill rotWithShape="1">
          <a:blip r:embed="rId18" cstate="print">
            <a:extLst>
              <a:ext uri="{28A0092B-C50C-407E-A947-70E740481C1C}">
                <a14:useLocalDpi xmlns:a14="http://schemas.microsoft.com/office/drawing/2010/main" val="0"/>
              </a:ext>
            </a:extLst>
          </a:blip>
          <a:srcRect l="49002" b="42638"/>
          <a:stretch/>
        </p:blipFill>
        <p:spPr>
          <a:xfrm>
            <a:off x="5799419" y="1466341"/>
            <a:ext cx="1030521" cy="1396527"/>
          </a:xfrm>
          <a:prstGeom prst="rect">
            <a:avLst/>
          </a:prstGeom>
        </p:spPr>
      </p:pic>
      <p:sp>
        <p:nvSpPr>
          <p:cNvPr id="18" name="Rounded Rectangular Callout 17"/>
          <p:cNvSpPr/>
          <p:nvPr/>
        </p:nvSpPr>
        <p:spPr>
          <a:xfrm>
            <a:off x="4191237" y="2113737"/>
            <a:ext cx="1417962" cy="745373"/>
          </a:xfrm>
          <a:prstGeom prst="wedgeRoundRectCallout">
            <a:avLst>
              <a:gd name="adj1" fmla="val -93296"/>
              <a:gd name="adj2" fmla="val -41182"/>
              <a:gd name="adj3" fmla="val 16667"/>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prstClr val="white"/>
                </a:solidFill>
                <a:latin typeface="Century Gothic" panose="020B0502020202020204" pitchFamily="34" charset="0"/>
              </a:rPr>
              <a:t>you have</a:t>
            </a:r>
          </a:p>
        </p:txBody>
      </p:sp>
      <p:sp>
        <p:nvSpPr>
          <p:cNvPr id="47" name="TextBox 46"/>
          <p:cNvSpPr txBox="1"/>
          <p:nvPr/>
        </p:nvSpPr>
        <p:spPr>
          <a:xfrm>
            <a:off x="6829941" y="2914652"/>
            <a:ext cx="2386205" cy="461665"/>
          </a:xfrm>
          <a:prstGeom prst="rect">
            <a:avLst/>
          </a:prstGeom>
          <a:noFill/>
        </p:spPr>
        <p:txBody>
          <a:bodyPr wrap="square" rtlCol="0">
            <a:spAutoFit/>
          </a:bodyPr>
          <a:lstStyle/>
          <a:p>
            <a:r>
              <a:rPr lang="en-GB" sz="2400" dirty="0">
                <a:solidFill>
                  <a:srgbClr val="115076"/>
                </a:solidFill>
                <a:latin typeface="Century Gothic" panose="020B0502020202020204" pitchFamily="34" charset="0"/>
              </a:rPr>
              <a:t>a football</a:t>
            </a:r>
          </a:p>
        </p:txBody>
      </p:sp>
      <p:sp>
        <p:nvSpPr>
          <p:cNvPr id="48" name="TextBox 47"/>
          <p:cNvSpPr txBox="1"/>
          <p:nvPr/>
        </p:nvSpPr>
        <p:spPr>
          <a:xfrm>
            <a:off x="6829941" y="3360072"/>
            <a:ext cx="2386205" cy="461665"/>
          </a:xfrm>
          <a:prstGeom prst="rect">
            <a:avLst/>
          </a:prstGeom>
          <a:noFill/>
        </p:spPr>
        <p:txBody>
          <a:bodyPr wrap="square" rtlCol="0">
            <a:spAutoFit/>
          </a:bodyPr>
          <a:lstStyle/>
          <a:p>
            <a:r>
              <a:rPr lang="en-GB" sz="2400" dirty="0">
                <a:solidFill>
                  <a:srgbClr val="115076"/>
                </a:solidFill>
                <a:latin typeface="Century Gothic" panose="020B0502020202020204" pitchFamily="34" charset="0"/>
              </a:rPr>
              <a:t>a bottle</a:t>
            </a:r>
          </a:p>
        </p:txBody>
      </p:sp>
      <p:sp>
        <p:nvSpPr>
          <p:cNvPr id="49" name="TextBox 48"/>
          <p:cNvSpPr txBox="1"/>
          <p:nvPr/>
        </p:nvSpPr>
        <p:spPr>
          <a:xfrm>
            <a:off x="6829940" y="3821737"/>
            <a:ext cx="1605599" cy="461665"/>
          </a:xfrm>
          <a:prstGeom prst="rect">
            <a:avLst/>
          </a:prstGeom>
          <a:noFill/>
        </p:spPr>
        <p:txBody>
          <a:bodyPr wrap="square" rtlCol="0">
            <a:spAutoFit/>
          </a:bodyPr>
          <a:lstStyle/>
          <a:p>
            <a:r>
              <a:rPr lang="en-GB" sz="2400" dirty="0">
                <a:solidFill>
                  <a:srgbClr val="115076"/>
                </a:solidFill>
                <a:latin typeface="Century Gothic" panose="020B0502020202020204" pitchFamily="34" charset="0"/>
              </a:rPr>
              <a:t>a pet</a:t>
            </a:r>
          </a:p>
        </p:txBody>
      </p:sp>
      <p:sp>
        <p:nvSpPr>
          <p:cNvPr id="50" name="TextBox 49"/>
          <p:cNvSpPr txBox="1"/>
          <p:nvPr/>
        </p:nvSpPr>
        <p:spPr>
          <a:xfrm>
            <a:off x="6802112" y="4267157"/>
            <a:ext cx="3170320" cy="461665"/>
          </a:xfrm>
          <a:prstGeom prst="rect">
            <a:avLst/>
          </a:prstGeom>
          <a:noFill/>
        </p:spPr>
        <p:txBody>
          <a:bodyPr wrap="square" rtlCol="0">
            <a:spAutoFit/>
          </a:bodyPr>
          <a:lstStyle/>
          <a:p>
            <a:r>
              <a:rPr lang="en-GB" sz="2400" dirty="0">
                <a:solidFill>
                  <a:srgbClr val="115076"/>
                </a:solidFill>
                <a:latin typeface="Century Gothic" panose="020B0502020202020204" pitchFamily="34" charset="0"/>
              </a:rPr>
              <a:t>an exercise book</a:t>
            </a:r>
          </a:p>
        </p:txBody>
      </p:sp>
      <p:sp>
        <p:nvSpPr>
          <p:cNvPr id="51" name="TextBox 50"/>
          <p:cNvSpPr txBox="1"/>
          <p:nvPr/>
        </p:nvSpPr>
        <p:spPr>
          <a:xfrm>
            <a:off x="6829941" y="4729517"/>
            <a:ext cx="1605599" cy="461665"/>
          </a:xfrm>
          <a:prstGeom prst="rect">
            <a:avLst/>
          </a:prstGeom>
          <a:noFill/>
        </p:spPr>
        <p:txBody>
          <a:bodyPr wrap="square" rtlCol="0">
            <a:spAutoFit/>
          </a:bodyPr>
          <a:lstStyle/>
          <a:p>
            <a:r>
              <a:rPr lang="en-GB" sz="2400" dirty="0">
                <a:solidFill>
                  <a:srgbClr val="115076"/>
                </a:solidFill>
                <a:latin typeface="Century Gothic" panose="020B0502020202020204" pitchFamily="34" charset="0"/>
              </a:rPr>
              <a:t>a house</a:t>
            </a:r>
          </a:p>
        </p:txBody>
      </p:sp>
      <p:sp>
        <p:nvSpPr>
          <p:cNvPr id="52" name="TextBox 51"/>
          <p:cNvSpPr txBox="1"/>
          <p:nvPr/>
        </p:nvSpPr>
        <p:spPr>
          <a:xfrm>
            <a:off x="6836155" y="5207267"/>
            <a:ext cx="2210312" cy="461665"/>
          </a:xfrm>
          <a:prstGeom prst="rect">
            <a:avLst/>
          </a:prstGeom>
          <a:noFill/>
        </p:spPr>
        <p:txBody>
          <a:bodyPr wrap="square" rtlCol="0">
            <a:spAutoFit/>
          </a:bodyPr>
          <a:lstStyle/>
          <a:p>
            <a:r>
              <a:rPr lang="en-GB" sz="2400" dirty="0">
                <a:solidFill>
                  <a:srgbClr val="115076"/>
                </a:solidFill>
                <a:latin typeface="Century Gothic" panose="020B0502020202020204" pitchFamily="34" charset="0"/>
              </a:rPr>
              <a:t>a number</a:t>
            </a:r>
          </a:p>
        </p:txBody>
      </p:sp>
      <p:sp>
        <p:nvSpPr>
          <p:cNvPr id="53" name="TextBox 52"/>
          <p:cNvSpPr txBox="1"/>
          <p:nvPr/>
        </p:nvSpPr>
        <p:spPr>
          <a:xfrm>
            <a:off x="6802112" y="5641859"/>
            <a:ext cx="1605599" cy="461665"/>
          </a:xfrm>
          <a:prstGeom prst="rect">
            <a:avLst/>
          </a:prstGeom>
          <a:noFill/>
        </p:spPr>
        <p:txBody>
          <a:bodyPr wrap="square" rtlCol="0">
            <a:spAutoFit/>
          </a:bodyPr>
          <a:lstStyle/>
          <a:p>
            <a:r>
              <a:rPr lang="en-GB" sz="2400" dirty="0">
                <a:solidFill>
                  <a:srgbClr val="115076"/>
                </a:solidFill>
                <a:latin typeface="Century Gothic" panose="020B0502020202020204" pitchFamily="34" charset="0"/>
              </a:rPr>
              <a:t>a bicycle</a:t>
            </a:r>
          </a:p>
        </p:txBody>
      </p:sp>
      <p:sp>
        <p:nvSpPr>
          <p:cNvPr id="16" name="TextBox 15">
            <a:extLst>
              <a:ext uri="{FF2B5EF4-FFF2-40B4-BE49-F238E27FC236}">
                <a16:creationId xmlns:a16="http://schemas.microsoft.com/office/drawing/2014/main" xmlns="" id="{DC07D061-9256-EF4E-9F19-E1C2F9891CD0}"/>
              </a:ext>
            </a:extLst>
          </p:cNvPr>
          <p:cNvSpPr txBox="1"/>
          <p:nvPr/>
        </p:nvSpPr>
        <p:spPr>
          <a:xfrm>
            <a:off x="11215576" y="10011"/>
            <a:ext cx="1045479" cy="461665"/>
          </a:xfrm>
          <a:prstGeom prst="rect">
            <a:avLst/>
          </a:prstGeom>
          <a:noFill/>
        </p:spPr>
        <p:txBody>
          <a:bodyPr wrap="none" rtlCol="0">
            <a:spAutoFit/>
          </a:bodyPr>
          <a:lstStyle/>
          <a:p>
            <a:r>
              <a:rPr lang="en-US" sz="2400" b="1" dirty="0" err="1">
                <a:solidFill>
                  <a:srgbClr val="115076"/>
                </a:solidFill>
                <a:latin typeface="Century Gothic" panose="020B0502020202020204" pitchFamily="34" charset="0"/>
              </a:rPr>
              <a:t>hören</a:t>
            </a:r>
            <a:endParaRPr lang="en-US" sz="2400" b="1" dirty="0">
              <a:solidFill>
                <a:srgbClr val="115076"/>
              </a:solidFill>
              <a:latin typeface="Century Gothic" panose="020B0502020202020204" pitchFamily="34" charset="0"/>
            </a:endParaRPr>
          </a:p>
        </p:txBody>
      </p:sp>
      <p:pic>
        <p:nvPicPr>
          <p:cNvPr id="2" name="Online Media 1" descr="ich habe einen Fussball.MP3">
            <a:hlinkClick r:id="" action="ppaction://media"/>
            <a:extLst>
              <a:ext uri="{FF2B5EF4-FFF2-40B4-BE49-F238E27FC236}">
                <a16:creationId xmlns:a16="http://schemas.microsoft.com/office/drawing/2014/main" xmlns="" id="{F64D45C1-5344-BA43-94AD-FCE21A38545F}"/>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474966" y="2829147"/>
            <a:ext cx="609664" cy="609664"/>
          </a:xfrm>
          <a:prstGeom prst="rect">
            <a:avLst/>
          </a:prstGeom>
        </p:spPr>
      </p:pic>
      <p:pic>
        <p:nvPicPr>
          <p:cNvPr id="4" name="Online Media 3" descr="Du hast eine Flasche.MP3">
            <a:hlinkClick r:id="" action="ppaction://media"/>
            <a:extLst>
              <a:ext uri="{FF2B5EF4-FFF2-40B4-BE49-F238E27FC236}">
                <a16:creationId xmlns:a16="http://schemas.microsoft.com/office/drawing/2014/main" xmlns="" id="{29F2AEE0-686F-ED48-B46F-D965BFD35F01}"/>
              </a:ext>
            </a:extLst>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474965" y="3281101"/>
            <a:ext cx="609665" cy="609665"/>
          </a:xfrm>
          <a:prstGeom prst="rect">
            <a:avLst/>
          </a:prstGeom>
        </p:spPr>
      </p:pic>
      <p:pic>
        <p:nvPicPr>
          <p:cNvPr id="15" name="Online Media 14" descr="Du hast ein Tier.mp3">
            <a:hlinkClick r:id="" action="ppaction://media"/>
            <a:extLst>
              <a:ext uri="{FF2B5EF4-FFF2-40B4-BE49-F238E27FC236}">
                <a16:creationId xmlns:a16="http://schemas.microsoft.com/office/drawing/2014/main" xmlns="" id="{7E672B9F-1E1A-E046-9292-521B50878EB2}"/>
              </a:ext>
            </a:extLst>
          </p:cNvPr>
          <p:cNvPicPr>
            <a:picLocks noChangeAspect="1"/>
          </p:cNvPicPr>
          <p:nvPr>
            <a:audioFile r:link="rId6"/>
            <p:extLst>
              <p:ext uri="{DAA4B4D4-6D71-4841-9C94-3DE7FCFB9230}">
                <p14:media xmlns:p14="http://schemas.microsoft.com/office/powerpoint/2010/main" r:embed="rId5"/>
              </p:ext>
            </p:extLst>
          </p:nvPr>
        </p:nvPicPr>
        <p:blipFill>
          <a:blip r:embed="rId19"/>
          <a:stretch>
            <a:fillRect/>
          </a:stretch>
        </p:blipFill>
        <p:spPr>
          <a:xfrm>
            <a:off x="476629" y="3743627"/>
            <a:ext cx="614528" cy="614528"/>
          </a:xfrm>
          <a:prstGeom prst="rect">
            <a:avLst/>
          </a:prstGeom>
        </p:spPr>
      </p:pic>
      <p:pic>
        <p:nvPicPr>
          <p:cNvPr id="20" name="Online Media 19" descr="Ich habe ein Heft.MP3">
            <a:hlinkClick r:id="" action="ppaction://media"/>
            <a:extLst>
              <a:ext uri="{FF2B5EF4-FFF2-40B4-BE49-F238E27FC236}">
                <a16:creationId xmlns:a16="http://schemas.microsoft.com/office/drawing/2014/main" xmlns="" id="{837C95DD-9013-EF47-8BAB-ACF8F418F26E}"/>
              </a:ext>
            </a:extLst>
          </p:cNvPr>
          <p:cNvPicPr>
            <a:picLocks noChangeAspect="1"/>
          </p:cNvPicPr>
          <p:nvPr>
            <a:audioFile r:link="rId8"/>
            <p:extLst>
              <p:ext uri="{DAA4B4D4-6D71-4841-9C94-3DE7FCFB9230}">
                <p14:media xmlns:p14="http://schemas.microsoft.com/office/powerpoint/2010/main" r:embed="rId7"/>
              </p:ext>
            </p:extLst>
          </p:nvPr>
        </p:nvPicPr>
        <p:blipFill>
          <a:blip r:embed="rId19"/>
          <a:stretch>
            <a:fillRect/>
          </a:stretch>
        </p:blipFill>
        <p:spPr>
          <a:xfrm>
            <a:off x="533858" y="4275664"/>
            <a:ext cx="484453" cy="484453"/>
          </a:xfrm>
          <a:prstGeom prst="rect">
            <a:avLst/>
          </a:prstGeom>
        </p:spPr>
      </p:pic>
      <p:pic>
        <p:nvPicPr>
          <p:cNvPr id="22" name="Online Media 21" descr="Ich habe ein Haus.MP3">
            <a:hlinkClick r:id="" action="ppaction://media"/>
            <a:extLst>
              <a:ext uri="{FF2B5EF4-FFF2-40B4-BE49-F238E27FC236}">
                <a16:creationId xmlns:a16="http://schemas.microsoft.com/office/drawing/2014/main" xmlns="" id="{45B826C2-70D8-3740-9352-FD562F816BCA}"/>
              </a:ext>
            </a:extLst>
          </p:cNvPr>
          <p:cNvPicPr>
            <a:picLocks noChangeAspect="1"/>
          </p:cNvPicPr>
          <p:nvPr>
            <a:audioFile r:link="rId10"/>
            <p:extLst>
              <p:ext uri="{DAA4B4D4-6D71-4841-9C94-3DE7FCFB9230}">
                <p14:media xmlns:p14="http://schemas.microsoft.com/office/powerpoint/2010/main" r:embed="rId9"/>
              </p:ext>
            </p:extLst>
          </p:nvPr>
        </p:nvPicPr>
        <p:blipFill>
          <a:blip r:embed="rId19"/>
          <a:stretch>
            <a:fillRect/>
          </a:stretch>
        </p:blipFill>
        <p:spPr>
          <a:xfrm>
            <a:off x="545251" y="4766900"/>
            <a:ext cx="461665" cy="461665"/>
          </a:xfrm>
          <a:prstGeom prst="rect">
            <a:avLst/>
          </a:prstGeom>
        </p:spPr>
      </p:pic>
      <p:pic>
        <p:nvPicPr>
          <p:cNvPr id="23" name="Online Media 22" descr="Du hast ein Fahrrad.MP3">
            <a:hlinkClick r:id="" action="ppaction://media"/>
            <a:extLst>
              <a:ext uri="{FF2B5EF4-FFF2-40B4-BE49-F238E27FC236}">
                <a16:creationId xmlns:a16="http://schemas.microsoft.com/office/drawing/2014/main" xmlns="" id="{BC992D92-572B-3C48-BD72-3BED43F9678F}"/>
              </a:ext>
            </a:extLst>
          </p:cNvPr>
          <p:cNvPicPr>
            <a:picLocks noChangeAspect="1"/>
          </p:cNvPicPr>
          <p:nvPr>
            <a:audioFile r:link="rId12"/>
            <p:extLst>
              <p:ext uri="{DAA4B4D4-6D71-4841-9C94-3DE7FCFB9230}">
                <p14:media xmlns:p14="http://schemas.microsoft.com/office/powerpoint/2010/main" r:embed="rId11"/>
              </p:ext>
            </p:extLst>
          </p:nvPr>
        </p:nvPicPr>
        <p:blipFill>
          <a:blip r:embed="rId19"/>
          <a:stretch>
            <a:fillRect/>
          </a:stretch>
        </p:blipFill>
        <p:spPr>
          <a:xfrm>
            <a:off x="533856" y="5619071"/>
            <a:ext cx="484453" cy="484453"/>
          </a:xfrm>
          <a:prstGeom prst="rect">
            <a:avLst/>
          </a:prstGeom>
        </p:spPr>
      </p:pic>
      <p:pic>
        <p:nvPicPr>
          <p:cNvPr id="13" name="Online Media 12" descr="Ich habe eine Nummer.MP3">
            <a:hlinkClick r:id="" action="ppaction://media"/>
            <a:extLst>
              <a:ext uri="{FF2B5EF4-FFF2-40B4-BE49-F238E27FC236}">
                <a16:creationId xmlns:a16="http://schemas.microsoft.com/office/drawing/2014/main" xmlns="" id="{F31F09C9-7DD1-9844-B559-B5393DC4EF68}"/>
              </a:ext>
            </a:extLst>
          </p:cNvPr>
          <p:cNvPicPr>
            <a:picLocks noChangeAspect="1"/>
          </p:cNvPicPr>
          <p:nvPr>
            <a:audioFile r:link="rId14"/>
            <p:extLst>
              <p:ext uri="{DAA4B4D4-6D71-4841-9C94-3DE7FCFB9230}">
                <p14:media xmlns:p14="http://schemas.microsoft.com/office/powerpoint/2010/main" r:embed="rId13"/>
              </p:ext>
            </p:extLst>
          </p:nvPr>
        </p:nvPicPr>
        <p:blipFill>
          <a:blip r:embed="rId19"/>
          <a:stretch>
            <a:fillRect/>
          </a:stretch>
        </p:blipFill>
        <p:spPr>
          <a:xfrm>
            <a:off x="528000" y="5217109"/>
            <a:ext cx="484454" cy="484454"/>
          </a:xfrm>
          <a:prstGeom prst="rect">
            <a:avLst/>
          </a:prstGeom>
        </p:spPr>
      </p:pic>
    </p:spTree>
    <p:extLst>
      <p:ext uri="{BB962C8B-B14F-4D97-AF65-F5344CB8AC3E}">
        <p14:creationId xmlns:p14="http://schemas.microsoft.com/office/powerpoint/2010/main" val="86806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85" fill="hold" display="0">
                  <p:stCondLst>
                    <p:cond delay="indefinite"/>
                  </p:stCondLst>
                  <p:endCondLst>
                    <p:cond evt="onStopAudio" delay="0">
                      <p:tgtEl>
                        <p:sldTgt/>
                      </p:tgtEl>
                    </p:cond>
                  </p:endCondLst>
                </p:cTn>
                <p:tgtEl>
                  <p:spTgt spid="2"/>
                </p:tgtEl>
              </p:cMediaNode>
            </p:audio>
            <p:audio>
              <p:cMediaNode vol="80000" showWhenStopped="0">
                <p:cTn id="86" fill="hold" display="0">
                  <p:stCondLst>
                    <p:cond delay="indefinite"/>
                  </p:stCondLst>
                  <p:endCondLst>
                    <p:cond evt="onStopAudio" delay="0">
                      <p:tgtEl>
                        <p:sldTgt/>
                      </p:tgtEl>
                    </p:cond>
                  </p:endCondLst>
                </p:cTn>
                <p:tgtEl>
                  <p:spTgt spid="4"/>
                </p:tgtEl>
              </p:cMediaNode>
            </p:audio>
            <p:audio>
              <p:cMediaNode vol="80000" showWhenStopped="0">
                <p:cTn id="87" fill="hold" display="0">
                  <p:stCondLst>
                    <p:cond delay="indefinite"/>
                  </p:stCondLst>
                  <p:endCondLst>
                    <p:cond evt="onStopAudio" delay="0">
                      <p:tgtEl>
                        <p:sldTgt/>
                      </p:tgtEl>
                    </p:cond>
                  </p:endCondLst>
                </p:cTn>
                <p:tgtEl>
                  <p:spTgt spid="15"/>
                </p:tgtEl>
              </p:cMediaNode>
            </p:audio>
            <p:audio>
              <p:cMediaNode vol="80000" showWhenStopped="0">
                <p:cTn id="88" fill="hold" display="0">
                  <p:stCondLst>
                    <p:cond delay="indefinite"/>
                  </p:stCondLst>
                  <p:endCondLst>
                    <p:cond evt="onStopAudio" delay="0">
                      <p:tgtEl>
                        <p:sldTgt/>
                      </p:tgtEl>
                    </p:cond>
                  </p:endCondLst>
                </p:cTn>
                <p:tgtEl>
                  <p:spTgt spid="20"/>
                </p:tgtEl>
              </p:cMediaNode>
            </p:audio>
            <p:audio>
              <p:cMediaNode vol="80000" showWhenStopped="0">
                <p:cTn id="89" fill="hold" display="0">
                  <p:stCondLst>
                    <p:cond delay="indefinite"/>
                  </p:stCondLst>
                  <p:endCondLst>
                    <p:cond evt="onStopAudio" delay="0">
                      <p:tgtEl>
                        <p:sldTgt/>
                      </p:tgtEl>
                    </p:cond>
                  </p:endCondLst>
                </p:cTn>
                <p:tgtEl>
                  <p:spTgt spid="22"/>
                </p:tgtEl>
              </p:cMediaNode>
            </p:audio>
            <p:audio>
              <p:cMediaNode vol="80000" showWhenStopped="0">
                <p:cTn id="90" fill="hold" display="0">
                  <p:stCondLst>
                    <p:cond delay="indefinite"/>
                  </p:stCondLst>
                  <p:endCondLst>
                    <p:cond evt="onStopAudio" delay="0">
                      <p:tgtEl>
                        <p:sldTgt/>
                      </p:tgtEl>
                    </p:cond>
                  </p:endCondLst>
                </p:cTn>
                <p:tgtEl>
                  <p:spTgt spid="23"/>
                </p:tgtEl>
              </p:cMediaNode>
            </p:audio>
            <p:seq concurrent="1" nextAc="seek">
              <p:cTn id="91" restart="whenNotActive" fill="hold" evtFilter="cancelBubble" nodeType="interactiveSeq">
                <p:stCondLst>
                  <p:cond evt="onClick" delay="0">
                    <p:tgtEl>
                      <p:spTgt spid="12"/>
                    </p:tgtEl>
                  </p:cond>
                </p:stCondLst>
                <p:endSync evt="end" delay="0">
                  <p:rtn val="all"/>
                </p:endSync>
                <p:childTnLst>
                  <p:par>
                    <p:cTn id="92" fill="hold">
                      <p:stCondLst>
                        <p:cond delay="0"/>
                      </p:stCondLst>
                      <p:childTnLst>
                        <p:par>
                          <p:cTn id="93" fill="hold">
                            <p:stCondLst>
                              <p:cond delay="0"/>
                            </p:stCondLst>
                            <p:childTnLst>
                              <p:par>
                                <p:cTn id="94" presetID="1" presetClass="mediacall" presetSubtype="0" fill="hold" nodeType="clickEffect">
                                  <p:stCondLst>
                                    <p:cond delay="0"/>
                                  </p:stCondLst>
                                  <p:childTnLst>
                                    <p:cmd type="call" cmd="playFrom(0.0)">
                                      <p:cBhvr>
                                        <p:cTn id="95" dur="2690" fill="hold"/>
                                        <p:tgtEl>
                                          <p:spTgt spid="23"/>
                                        </p:tgtEl>
                                      </p:cBhvr>
                                    </p:cmd>
                                  </p:childTnLst>
                                </p:cTn>
                              </p:par>
                            </p:childTnLst>
                          </p:cTn>
                        </p:par>
                      </p:childTnLst>
                    </p:cTn>
                  </p:par>
                </p:childTnLst>
              </p:cTn>
              <p:nextCondLst>
                <p:cond evt="onClick" delay="0">
                  <p:tgtEl>
                    <p:spTgt spid="12"/>
                  </p:tgtEl>
                </p:cond>
              </p:nextCondLst>
            </p:seq>
            <p:seq concurrent="1" nextAc="seek">
              <p:cTn id="96" restart="whenNotActive" fill="hold" evtFilter="cancelBubble" nodeType="interactiveSeq">
                <p:stCondLst>
                  <p:cond evt="onClick" delay="0">
                    <p:tgtEl>
                      <p:spTgt spid="10"/>
                    </p:tgtEl>
                  </p:cond>
                </p:stCondLst>
                <p:endSync evt="end" delay="0">
                  <p:rtn val="all"/>
                </p:endSync>
                <p:childTnLst>
                  <p:par>
                    <p:cTn id="97" fill="hold">
                      <p:stCondLst>
                        <p:cond delay="0"/>
                      </p:stCondLst>
                      <p:childTnLst>
                        <p:par>
                          <p:cTn id="98" fill="hold">
                            <p:stCondLst>
                              <p:cond delay="0"/>
                            </p:stCondLst>
                            <p:childTnLst>
                              <p:par>
                                <p:cTn id="99" presetID="1" presetClass="mediacall" presetSubtype="0" fill="hold" nodeType="clickEffect">
                                  <p:stCondLst>
                                    <p:cond delay="0"/>
                                  </p:stCondLst>
                                  <p:childTnLst>
                                    <p:cmd type="call" cmd="playFrom(0.0)">
                                      <p:cBhvr>
                                        <p:cTn id="100" dur="2560" fill="hold"/>
                                        <p:tgtEl>
                                          <p:spTgt spid="22"/>
                                        </p:tgtEl>
                                      </p:cBhvr>
                                    </p:cmd>
                                  </p:childTnLst>
                                </p:cTn>
                              </p:par>
                            </p:childTnLst>
                          </p:cTn>
                        </p:par>
                      </p:childTnLst>
                    </p:cTn>
                  </p:par>
                </p:childTnLst>
              </p:cTn>
              <p:nextCondLst>
                <p:cond evt="onClick" delay="0">
                  <p:tgtEl>
                    <p:spTgt spid="10"/>
                  </p:tgtEl>
                </p:cond>
              </p:nextCondLst>
            </p:seq>
            <p:seq concurrent="1" nextAc="seek">
              <p:cTn id="101" restart="whenNotActive" fill="hold" evtFilter="cancelBubble" nodeType="interactiveSeq">
                <p:stCondLst>
                  <p:cond evt="onClick" delay="0">
                    <p:tgtEl>
                      <p:spTgt spid="9"/>
                    </p:tgtEl>
                  </p:cond>
                </p:stCondLst>
                <p:endSync evt="end" delay="0">
                  <p:rtn val="all"/>
                </p:endSync>
                <p:childTnLst>
                  <p:par>
                    <p:cTn id="102" fill="hold">
                      <p:stCondLst>
                        <p:cond delay="0"/>
                      </p:stCondLst>
                      <p:childTnLst>
                        <p:par>
                          <p:cTn id="103" fill="hold">
                            <p:stCondLst>
                              <p:cond delay="0"/>
                            </p:stCondLst>
                            <p:childTnLst>
                              <p:par>
                                <p:cTn id="104" presetID="1" presetClass="mediacall" presetSubtype="0" fill="hold" nodeType="clickEffect">
                                  <p:stCondLst>
                                    <p:cond delay="0"/>
                                  </p:stCondLst>
                                  <p:childTnLst>
                                    <p:cmd type="call" cmd="playFrom(0.0)">
                                      <p:cBhvr>
                                        <p:cTn id="105" dur="2586" fill="hold"/>
                                        <p:tgtEl>
                                          <p:spTgt spid="20"/>
                                        </p:tgtEl>
                                      </p:cBhvr>
                                    </p:cmd>
                                  </p:childTnLst>
                                </p:cTn>
                              </p:par>
                            </p:childTnLst>
                          </p:cTn>
                        </p:par>
                      </p:childTnLst>
                    </p:cTn>
                  </p:par>
                </p:childTnLst>
              </p:cTn>
              <p:nextCondLst>
                <p:cond evt="onClick" delay="0">
                  <p:tgtEl>
                    <p:spTgt spid="9"/>
                  </p:tgtEl>
                </p:cond>
              </p:nextCondLst>
            </p:seq>
            <p:seq concurrent="1" nextAc="seek">
              <p:cTn id="106" restart="whenNotActive" fill="hold" evtFilter="cancelBubble" nodeType="interactiveSeq">
                <p:stCondLst>
                  <p:cond evt="onClick" delay="0">
                    <p:tgtEl>
                      <p:spTgt spid="8"/>
                    </p:tgtEl>
                  </p:cond>
                </p:stCondLst>
                <p:endSync evt="end" delay="0">
                  <p:rtn val="all"/>
                </p:endSync>
                <p:childTnLst>
                  <p:par>
                    <p:cTn id="107" fill="hold">
                      <p:stCondLst>
                        <p:cond delay="0"/>
                      </p:stCondLst>
                      <p:childTnLst>
                        <p:par>
                          <p:cTn id="108" fill="hold">
                            <p:stCondLst>
                              <p:cond delay="0"/>
                            </p:stCondLst>
                            <p:childTnLst>
                              <p:par>
                                <p:cTn id="109" presetID="1" presetClass="mediacall" presetSubtype="0" fill="hold" nodeType="clickEffect">
                                  <p:stCondLst>
                                    <p:cond delay="0"/>
                                  </p:stCondLst>
                                  <p:childTnLst>
                                    <p:cmd type="call" cmd="playFrom(0.0)">
                                      <p:cBhvr>
                                        <p:cTn id="110" dur="2795" fill="hold"/>
                                        <p:tgtEl>
                                          <p:spTgt spid="15"/>
                                        </p:tgtEl>
                                      </p:cBhvr>
                                    </p:cmd>
                                  </p:childTnLst>
                                </p:cTn>
                              </p:par>
                            </p:childTnLst>
                          </p:cTn>
                        </p:par>
                      </p:childTnLst>
                    </p:cTn>
                  </p:par>
                </p:childTnLst>
              </p:cTn>
              <p:nextCondLst>
                <p:cond evt="onClick" delay="0">
                  <p:tgtEl>
                    <p:spTgt spid="8"/>
                  </p:tgtEl>
                </p:cond>
              </p:nextCondLst>
            </p:seq>
            <p:seq concurrent="1" nextAc="seek">
              <p:cTn id="111" restart="whenNotActive" fill="hold" evtFilter="cancelBubble" nodeType="interactiveSeq">
                <p:stCondLst>
                  <p:cond evt="onClick" delay="0">
                    <p:tgtEl>
                      <p:spTgt spid="7"/>
                    </p:tgtEl>
                  </p:cond>
                </p:stCondLst>
                <p:endSync evt="end" delay="0">
                  <p:rtn val="all"/>
                </p:endSync>
                <p:childTnLst>
                  <p:par>
                    <p:cTn id="112" fill="hold">
                      <p:stCondLst>
                        <p:cond delay="0"/>
                      </p:stCondLst>
                      <p:childTnLst>
                        <p:par>
                          <p:cTn id="113" fill="hold">
                            <p:stCondLst>
                              <p:cond delay="0"/>
                            </p:stCondLst>
                            <p:childTnLst>
                              <p:par>
                                <p:cTn id="114" presetID="1" presetClass="mediacall" presetSubtype="0" fill="hold" nodeType="clickEffect">
                                  <p:stCondLst>
                                    <p:cond delay="0"/>
                                  </p:stCondLst>
                                  <p:childTnLst>
                                    <p:cmd type="call" cmd="playFrom(0.0)">
                                      <p:cBhvr>
                                        <p:cTn id="115" dur="2324" fill="hold"/>
                                        <p:tgtEl>
                                          <p:spTgt spid="4"/>
                                        </p:tgtEl>
                                      </p:cBhvr>
                                    </p:cmd>
                                  </p:childTnLst>
                                </p:cTn>
                              </p:par>
                            </p:childTnLst>
                          </p:cTn>
                        </p:par>
                      </p:childTnLst>
                    </p:cTn>
                  </p:par>
                </p:childTnLst>
              </p:cTn>
              <p:nextCondLst>
                <p:cond evt="onClick" delay="0">
                  <p:tgtEl>
                    <p:spTgt spid="7"/>
                  </p:tgtEl>
                </p:cond>
              </p:nextCondLst>
            </p:seq>
            <p:seq concurrent="1" nextAc="seek">
              <p:cTn id="116" restart="whenNotActive" fill="hold" evtFilter="cancelBubble" nodeType="interactiveSeq">
                <p:stCondLst>
                  <p:cond evt="onClick" delay="0">
                    <p:tgtEl>
                      <p:spTgt spid="6"/>
                    </p:tgtEl>
                  </p:cond>
                </p:stCondLst>
                <p:endSync evt="end" delay="0">
                  <p:rtn val="all"/>
                </p:endSync>
                <p:childTnLst>
                  <p:par>
                    <p:cTn id="117" fill="hold">
                      <p:stCondLst>
                        <p:cond delay="0"/>
                      </p:stCondLst>
                      <p:childTnLst>
                        <p:par>
                          <p:cTn id="118" fill="hold">
                            <p:stCondLst>
                              <p:cond delay="0"/>
                            </p:stCondLst>
                            <p:childTnLst>
                              <p:par>
                                <p:cTn id="119" presetID="1" presetClass="mediacall" presetSubtype="0" fill="hold" nodeType="clickEffect">
                                  <p:stCondLst>
                                    <p:cond delay="0"/>
                                  </p:stCondLst>
                                  <p:childTnLst>
                                    <p:cmd type="call" cmd="playFrom(0.0)">
                                      <p:cBhvr>
                                        <p:cTn id="120" dur="3051" fill="hold"/>
                                        <p:tgtEl>
                                          <p:spTgt spid="2"/>
                                        </p:tgtEl>
                                      </p:cBhvr>
                                    </p:cmd>
                                  </p:childTnLst>
                                </p:cTn>
                              </p:par>
                            </p:childTnLst>
                          </p:cTn>
                        </p:par>
                      </p:childTnLst>
                    </p:cTn>
                  </p:par>
                </p:childTnLst>
              </p:cTn>
              <p:nextCondLst>
                <p:cond evt="onClick" delay="0">
                  <p:tgtEl>
                    <p:spTgt spid="6"/>
                  </p:tgtEl>
                </p:cond>
              </p:nextCondLst>
            </p:seq>
            <p:audio>
              <p:cMediaNode vol="80000" showWhenStopped="0">
                <p:cTn id="121" fill="hold" display="0">
                  <p:stCondLst>
                    <p:cond delay="indefinite"/>
                  </p:stCondLst>
                  <p:endCondLst>
                    <p:cond evt="onStopAudio" delay="0">
                      <p:tgtEl>
                        <p:sldTgt/>
                      </p:tgtEl>
                    </p:cond>
                  </p:endCondLst>
                </p:cTn>
                <p:tgtEl>
                  <p:spTgt spid="13"/>
                </p:tgtEl>
              </p:cMediaNode>
            </p:audio>
            <p:seq concurrent="1" nextAc="seek">
              <p:cTn id="122" restart="whenNotActive" fill="hold" evtFilter="cancelBubble" nodeType="interactiveSeq">
                <p:stCondLst>
                  <p:cond evt="onClick" delay="0">
                    <p:tgtEl>
                      <p:spTgt spid="11"/>
                    </p:tgtEl>
                  </p:cond>
                </p:stCondLst>
                <p:endSync evt="end" delay="0">
                  <p:rtn val="all"/>
                </p:endSync>
                <p:childTnLst>
                  <p:par>
                    <p:cTn id="123" fill="hold">
                      <p:stCondLst>
                        <p:cond delay="0"/>
                      </p:stCondLst>
                      <p:childTnLst>
                        <p:par>
                          <p:cTn id="124" fill="hold">
                            <p:stCondLst>
                              <p:cond delay="0"/>
                            </p:stCondLst>
                            <p:childTnLst>
                              <p:par>
                                <p:cTn id="125" presetID="1" presetClass="mediacall" presetSubtype="0" fill="hold" nodeType="clickEffect">
                                  <p:stCondLst>
                                    <p:cond delay="0"/>
                                  </p:stCondLst>
                                  <p:childTnLst>
                                    <p:cmd type="call" cmd="playFrom(0.0)">
                                      <p:cBhvr>
                                        <p:cTn id="126" dur="2425" fill="hold"/>
                                        <p:tgtEl>
                                          <p:spTgt spid="13"/>
                                        </p:tgtEl>
                                      </p:cBhvr>
                                    </p:cmd>
                                  </p:childTnLst>
                                </p:cTn>
                              </p:par>
                            </p:childTnLst>
                          </p:cTn>
                        </p:par>
                      </p:childTnLst>
                    </p:cTn>
                  </p:par>
                </p:childTnLst>
              </p:cTn>
              <p:nextCondLst>
                <p:cond evt="onClick" delay="0">
                  <p:tgtEl>
                    <p:spTgt spid="11"/>
                  </p:tgtEl>
                </p:cond>
              </p:nextCondLst>
            </p:seq>
          </p:childTnLst>
        </p:cTn>
      </p:par>
    </p:tnLst>
    <p:bldLst>
      <p:bldP spid="6" grpId="0" animBg="1"/>
      <p:bldP spid="7" grpId="0" animBg="1"/>
      <p:bldP spid="8" grpId="0" animBg="1"/>
      <p:bldP spid="9" grpId="0" animBg="1"/>
      <p:bldP spid="10" grpId="0" animBg="1"/>
      <p:bldP spid="11" grpId="0" animBg="1"/>
      <p:bldP spid="12" grpId="0" animBg="1"/>
      <p:bldP spid="17" grpId="0" animBg="1"/>
      <p:bldP spid="18" grpId="0" animBg="1"/>
      <p:bldP spid="47" grpId="0"/>
      <p:bldP spid="48" grpId="0"/>
      <p:bldP spid="49" grpId="0"/>
      <p:bldP spid="50"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3"/>
          <p:cNvSpPr txBox="1"/>
          <p:nvPr/>
        </p:nvSpPr>
        <p:spPr>
          <a:xfrm>
            <a:off x="188240" y="72338"/>
            <a:ext cx="6096000" cy="1107996"/>
          </a:xfrm>
          <a:prstGeom prst="rect">
            <a:avLst/>
          </a:prstGeom>
          <a:noFill/>
        </p:spPr>
        <p:txBody>
          <a:bodyPr wrap="square" rtlCol="0">
            <a:spAutoFit/>
          </a:bodyPr>
          <a:lstStyle/>
          <a:p>
            <a:r>
              <a:rPr lang="en-GB" sz="2200" dirty="0">
                <a:solidFill>
                  <a:srgbClr val="115076"/>
                </a:solidFill>
                <a:latin typeface="Century Gothic" panose="020B0502020202020204" pitchFamily="34" charset="0"/>
              </a:rPr>
              <a:t>Herr</a:t>
            </a:r>
            <a:r>
              <a:rPr lang="en-GB" sz="2200" b="1" dirty="0">
                <a:solidFill>
                  <a:srgbClr val="115076"/>
                </a:solidFill>
                <a:latin typeface="Century Gothic" panose="020B0502020202020204" pitchFamily="34" charset="0"/>
              </a:rPr>
              <a:t> </a:t>
            </a:r>
            <a:r>
              <a:rPr lang="en-GB" sz="2200" dirty="0" err="1">
                <a:solidFill>
                  <a:srgbClr val="115076"/>
                </a:solidFill>
                <a:latin typeface="Century Gothic" panose="020B0502020202020204" pitchFamily="34" charset="0"/>
              </a:rPr>
              <a:t>Organisiert</a:t>
            </a:r>
            <a:r>
              <a:rPr lang="en-GB" sz="2200" dirty="0">
                <a:solidFill>
                  <a:srgbClr val="115076"/>
                </a:solidFill>
                <a:latin typeface="Century Gothic" panose="020B0502020202020204" pitchFamily="34" charset="0"/>
              </a:rPr>
              <a:t> wrote down his wife’s list, but spilt coffee </a:t>
            </a:r>
            <a:r>
              <a:rPr lang="en-GB" sz="2200" dirty="0">
                <a:solidFill>
                  <a:srgbClr val="115076"/>
                </a:solidFill>
                <a:latin typeface="Century Gothic" panose="020B0502020202020204" pitchFamily="34" charset="0"/>
              </a:rPr>
              <a:t>on it</a:t>
            </a:r>
            <a:r>
              <a:rPr lang="en-GB" sz="2200" dirty="0">
                <a:solidFill>
                  <a:srgbClr val="115076"/>
                </a:solidFill>
                <a:latin typeface="Century Gothic" panose="020B0502020202020204" pitchFamily="34" charset="0"/>
              </a:rPr>
              <a:t>. </a:t>
            </a:r>
            <a:r>
              <a:rPr lang="en-GB" sz="2200" dirty="0">
                <a:solidFill>
                  <a:srgbClr val="115076"/>
                </a:solidFill>
                <a:latin typeface="Century Gothic" panose="020B0502020202020204" pitchFamily="34" charset="0"/>
              </a:rPr>
              <a:t/>
            </a:r>
            <a:br>
              <a:rPr lang="en-GB" sz="2200" dirty="0">
                <a:solidFill>
                  <a:srgbClr val="115076"/>
                </a:solidFill>
                <a:latin typeface="Century Gothic" panose="020B0502020202020204" pitchFamily="34" charset="0"/>
              </a:rPr>
            </a:br>
            <a:r>
              <a:rPr lang="en-GB" sz="2200" dirty="0">
                <a:solidFill>
                  <a:srgbClr val="115076"/>
                </a:solidFill>
                <a:latin typeface="Century Gothic" panose="020B0502020202020204" pitchFamily="34" charset="0"/>
              </a:rPr>
              <a:t>Who </a:t>
            </a:r>
            <a:r>
              <a:rPr lang="en-GB" sz="2200" dirty="0">
                <a:solidFill>
                  <a:srgbClr val="115076"/>
                </a:solidFill>
                <a:latin typeface="Century Gothic" panose="020B0502020202020204" pitchFamily="34" charset="0"/>
              </a:rPr>
              <a:t>has what? </a:t>
            </a:r>
            <a:r>
              <a:rPr lang="en-GB" sz="2200" dirty="0">
                <a:solidFill>
                  <a:srgbClr val="115076"/>
                </a:solidFill>
                <a:latin typeface="Century Gothic" panose="020B0502020202020204" pitchFamily="34" charset="0"/>
              </a:rPr>
              <a:t>Write </a:t>
            </a:r>
            <a:r>
              <a:rPr lang="en-GB" sz="2200" b="1" i="1" dirty="0">
                <a:solidFill>
                  <a:srgbClr val="115076"/>
                </a:solidFill>
                <a:latin typeface="Century Gothic" panose="020B0502020202020204" pitchFamily="34" charset="0"/>
              </a:rPr>
              <a:t>I have </a:t>
            </a:r>
            <a:r>
              <a:rPr lang="en-GB" sz="2200" dirty="0">
                <a:solidFill>
                  <a:srgbClr val="115076"/>
                </a:solidFill>
                <a:latin typeface="Century Gothic" panose="020B0502020202020204" pitchFamily="34" charset="0"/>
              </a:rPr>
              <a:t>or </a:t>
            </a:r>
            <a:r>
              <a:rPr lang="en-GB" sz="2200" b="1" i="1" dirty="0">
                <a:solidFill>
                  <a:srgbClr val="115076"/>
                </a:solidFill>
                <a:latin typeface="Century Gothic" panose="020B0502020202020204" pitchFamily="34" charset="0"/>
              </a:rPr>
              <a:t>you have</a:t>
            </a:r>
            <a:r>
              <a:rPr lang="en-GB" sz="2200" dirty="0">
                <a:solidFill>
                  <a:srgbClr val="115076"/>
                </a:solidFill>
                <a:latin typeface="Century Gothic" panose="020B0502020202020204" pitchFamily="34" charset="0"/>
              </a:rPr>
              <a:t>.    </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48528" b="42638"/>
          <a:stretch/>
        </p:blipFill>
        <p:spPr>
          <a:xfrm>
            <a:off x="9402700" y="206923"/>
            <a:ext cx="934594" cy="1254856"/>
          </a:xfrm>
          <a:prstGeom prst="rect">
            <a:avLst/>
          </a:prstGeom>
        </p:spPr>
      </p:pic>
      <p:pic>
        <p:nvPicPr>
          <p:cNvPr id="40" name="Picture 39"/>
          <p:cNvPicPr>
            <a:picLocks noChangeAspect="1"/>
          </p:cNvPicPr>
          <p:nvPr/>
        </p:nvPicPr>
        <p:blipFill rotWithShape="1">
          <a:blip r:embed="rId3" cstate="print">
            <a:extLst>
              <a:ext uri="{28A0092B-C50C-407E-A947-70E740481C1C}">
                <a14:useLocalDpi xmlns:a14="http://schemas.microsoft.com/office/drawing/2010/main" val="0"/>
              </a:ext>
            </a:extLst>
          </a:blip>
          <a:srcRect l="49002" b="42638"/>
          <a:stretch/>
        </p:blipFill>
        <p:spPr>
          <a:xfrm>
            <a:off x="7015826" y="108552"/>
            <a:ext cx="1030521" cy="1396527"/>
          </a:xfrm>
          <a:prstGeom prst="rect">
            <a:avLst/>
          </a:prstGeom>
        </p:spPr>
      </p:pic>
      <p:sp>
        <p:nvSpPr>
          <p:cNvPr id="35" name="TextBox 34">
            <a:extLst>
              <a:ext uri="{FF2B5EF4-FFF2-40B4-BE49-F238E27FC236}">
                <a16:creationId xmlns:a16="http://schemas.microsoft.com/office/drawing/2014/main" xmlns="" id="{E2ED21BD-1A4E-A14A-95DA-DE37F1C9625E}"/>
              </a:ext>
            </a:extLst>
          </p:cNvPr>
          <p:cNvSpPr txBox="1"/>
          <p:nvPr/>
        </p:nvSpPr>
        <p:spPr>
          <a:xfrm>
            <a:off x="11178610" y="108552"/>
            <a:ext cx="971741" cy="461665"/>
          </a:xfrm>
          <a:prstGeom prst="rect">
            <a:avLst/>
          </a:prstGeom>
          <a:noFill/>
        </p:spPr>
        <p:txBody>
          <a:bodyPr wrap="none" rtlCol="0">
            <a:spAutoFit/>
          </a:bodyPr>
          <a:lstStyle/>
          <a:p>
            <a:r>
              <a:rPr lang="en-US" sz="2400" b="1" dirty="0" err="1">
                <a:solidFill>
                  <a:srgbClr val="115076"/>
                </a:solidFill>
                <a:latin typeface="Century Gothic" panose="020B0502020202020204" pitchFamily="34" charset="0"/>
              </a:rPr>
              <a:t>lesen</a:t>
            </a:r>
            <a:endParaRPr lang="en-US" sz="2400" b="1" dirty="0">
              <a:solidFill>
                <a:srgbClr val="115076"/>
              </a:solidFill>
              <a:latin typeface="Century Gothic" panose="020B0502020202020204" pitchFamily="34" charset="0"/>
            </a:endParaRPr>
          </a:p>
        </p:txBody>
      </p:sp>
      <p:sp>
        <p:nvSpPr>
          <p:cNvPr id="36" name="Rounded Rectangular Callout 35">
            <a:extLst>
              <a:ext uri="{FF2B5EF4-FFF2-40B4-BE49-F238E27FC236}">
                <a16:creationId xmlns:a16="http://schemas.microsoft.com/office/drawing/2014/main" xmlns="" id="{1C461CB0-7F2B-944F-B46D-DE9910365D27}"/>
              </a:ext>
            </a:extLst>
          </p:cNvPr>
          <p:cNvSpPr/>
          <p:nvPr/>
        </p:nvSpPr>
        <p:spPr>
          <a:xfrm>
            <a:off x="5839930" y="806816"/>
            <a:ext cx="1278966" cy="598035"/>
          </a:xfrm>
          <a:prstGeom prst="wedgeRoundRectCallout">
            <a:avLst>
              <a:gd name="adj1" fmla="val 73418"/>
              <a:gd name="adj2" fmla="val -69501"/>
              <a:gd name="adj3" fmla="val 16667"/>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prstClr val="white"/>
                </a:solidFill>
                <a:latin typeface="Century Gothic" panose="020B0502020202020204" pitchFamily="34" charset="0"/>
              </a:rPr>
              <a:t>I have</a:t>
            </a:r>
          </a:p>
        </p:txBody>
      </p:sp>
      <p:sp>
        <p:nvSpPr>
          <p:cNvPr id="37" name="Rounded Rectangular Callout 36">
            <a:extLst>
              <a:ext uri="{FF2B5EF4-FFF2-40B4-BE49-F238E27FC236}">
                <a16:creationId xmlns:a16="http://schemas.microsoft.com/office/drawing/2014/main" xmlns="" id="{DEFAFCF5-AE27-4943-BAA5-CD6301410BDB}"/>
              </a:ext>
            </a:extLst>
          </p:cNvPr>
          <p:cNvSpPr/>
          <p:nvPr/>
        </p:nvSpPr>
        <p:spPr>
          <a:xfrm>
            <a:off x="7904481" y="659478"/>
            <a:ext cx="1141536" cy="745373"/>
          </a:xfrm>
          <a:prstGeom prst="wedgeRoundRectCallout">
            <a:avLst>
              <a:gd name="adj1" fmla="val -76714"/>
              <a:gd name="adj2" fmla="val -56955"/>
              <a:gd name="adj3" fmla="val 16667"/>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prstClr val="white"/>
                </a:solidFill>
                <a:latin typeface="Century Gothic" panose="020B0502020202020204" pitchFamily="34" charset="0"/>
              </a:rPr>
              <a:t>you have</a:t>
            </a:r>
          </a:p>
        </p:txBody>
      </p:sp>
      <p:sp>
        <p:nvSpPr>
          <p:cNvPr id="2" name="Rectangle 1">
            <a:extLst>
              <a:ext uri="{FF2B5EF4-FFF2-40B4-BE49-F238E27FC236}">
                <a16:creationId xmlns:a16="http://schemas.microsoft.com/office/drawing/2014/main" xmlns="" id="{097EBE1D-4780-DB4D-BFF7-A13562B06287}"/>
              </a:ext>
            </a:extLst>
          </p:cNvPr>
          <p:cNvSpPr/>
          <p:nvPr/>
        </p:nvSpPr>
        <p:spPr>
          <a:xfrm>
            <a:off x="449851" y="1549356"/>
            <a:ext cx="6096000" cy="4228850"/>
          </a:xfrm>
          <a:prstGeom prst="rect">
            <a:avLst/>
          </a:prstGeom>
        </p:spPr>
        <p:txBody>
          <a:bodyPr>
            <a:spAutoFit/>
          </a:bodyPr>
          <a:lstStyle/>
          <a:p>
            <a:pPr marL="228600" indent="-228600">
              <a:lnSpc>
                <a:spcPct val="120000"/>
              </a:lnSpc>
              <a:buFontTx/>
              <a:buAutoNum type="arabicParenR"/>
            </a:pPr>
            <a:r>
              <a:rPr lang="en-GB" sz="3200" dirty="0">
                <a:solidFill>
                  <a:srgbClr val="115076"/>
                </a:solidFill>
                <a:latin typeface="Century Gothic" panose="020B0502020202020204" pitchFamily="34" charset="0"/>
              </a:rPr>
              <a:t> du   hast </a:t>
            </a:r>
            <a:r>
              <a:rPr lang="en-GB" sz="3200" dirty="0" err="1">
                <a:solidFill>
                  <a:srgbClr val="115076"/>
                </a:solidFill>
                <a:latin typeface="Century Gothic" panose="020B0502020202020204" pitchFamily="34" charset="0"/>
              </a:rPr>
              <a:t>einen</a:t>
            </a:r>
            <a:r>
              <a:rPr lang="en-GB" sz="3200" dirty="0">
                <a:solidFill>
                  <a:srgbClr val="115076"/>
                </a:solidFill>
                <a:latin typeface="Century Gothic" panose="020B0502020202020204" pitchFamily="34" charset="0"/>
              </a:rPr>
              <a:t> </a:t>
            </a:r>
            <a:r>
              <a:rPr lang="en-GB" sz="3200" dirty="0" err="1">
                <a:solidFill>
                  <a:srgbClr val="115076"/>
                </a:solidFill>
                <a:latin typeface="Century Gothic" panose="020B0502020202020204" pitchFamily="34" charset="0"/>
              </a:rPr>
              <a:t>Fußball</a:t>
            </a:r>
            <a:r>
              <a:rPr lang="en-GB" sz="3200" dirty="0">
                <a:solidFill>
                  <a:srgbClr val="115076"/>
                </a:solidFill>
                <a:latin typeface="Century Gothic" panose="020B0502020202020204" pitchFamily="34" charset="0"/>
              </a:rPr>
              <a:t>.</a:t>
            </a:r>
            <a:endParaRPr lang="en-GB" sz="3200" dirty="0">
              <a:solidFill>
                <a:srgbClr val="115076"/>
              </a:solidFill>
              <a:latin typeface="Century Gothic" panose="020B0502020202020204" pitchFamily="34" charset="0"/>
            </a:endParaRPr>
          </a:p>
          <a:p>
            <a:pPr marL="228600" indent="-228600">
              <a:lnSpc>
                <a:spcPct val="120000"/>
              </a:lnSpc>
              <a:buFontTx/>
              <a:buAutoNum type="arabicParenR"/>
            </a:pPr>
            <a:r>
              <a:rPr lang="en-GB" sz="3200" dirty="0">
                <a:solidFill>
                  <a:srgbClr val="115076"/>
                </a:solidFill>
                <a:latin typeface="Century Gothic" panose="020B0502020202020204" pitchFamily="34" charset="0"/>
              </a:rPr>
              <a:t> du   </a:t>
            </a:r>
            <a:r>
              <a:rPr lang="en-GB" sz="3200" dirty="0" err="1">
                <a:solidFill>
                  <a:srgbClr val="115076"/>
                </a:solidFill>
                <a:latin typeface="Century Gothic" panose="020B0502020202020204" pitchFamily="34" charset="0"/>
              </a:rPr>
              <a:t>habe</a:t>
            </a:r>
            <a:r>
              <a:rPr lang="en-GB" sz="3200" dirty="0">
                <a:solidFill>
                  <a:srgbClr val="115076"/>
                </a:solidFill>
                <a:latin typeface="Century Gothic" panose="020B0502020202020204" pitchFamily="34" charset="0"/>
              </a:rPr>
              <a:t> </a:t>
            </a:r>
            <a:r>
              <a:rPr lang="en-GB" sz="3200" dirty="0" err="1">
                <a:solidFill>
                  <a:srgbClr val="115076"/>
                </a:solidFill>
                <a:latin typeface="Century Gothic" panose="020B0502020202020204" pitchFamily="34" charset="0"/>
              </a:rPr>
              <a:t>eine</a:t>
            </a:r>
            <a:r>
              <a:rPr lang="en-GB" sz="3200" dirty="0">
                <a:solidFill>
                  <a:srgbClr val="115076"/>
                </a:solidFill>
                <a:latin typeface="Century Gothic" panose="020B0502020202020204" pitchFamily="34" charset="0"/>
              </a:rPr>
              <a:t> </a:t>
            </a:r>
            <a:r>
              <a:rPr lang="en-GB" sz="3200" dirty="0" err="1">
                <a:solidFill>
                  <a:srgbClr val="115076"/>
                </a:solidFill>
                <a:latin typeface="Century Gothic" panose="020B0502020202020204" pitchFamily="34" charset="0"/>
              </a:rPr>
              <a:t>Flasche</a:t>
            </a:r>
            <a:r>
              <a:rPr lang="en-GB" sz="3200" dirty="0">
                <a:solidFill>
                  <a:srgbClr val="115076"/>
                </a:solidFill>
                <a:latin typeface="Century Gothic" panose="020B0502020202020204" pitchFamily="34" charset="0"/>
              </a:rPr>
              <a:t>.</a:t>
            </a:r>
            <a:endParaRPr lang="en-GB" sz="3200" dirty="0">
              <a:solidFill>
                <a:srgbClr val="115076"/>
              </a:solidFill>
              <a:latin typeface="Century Gothic" panose="020B0502020202020204" pitchFamily="34" charset="0"/>
            </a:endParaRPr>
          </a:p>
          <a:p>
            <a:pPr marL="228600" indent="-228600">
              <a:lnSpc>
                <a:spcPct val="120000"/>
              </a:lnSpc>
              <a:buFontTx/>
              <a:buAutoNum type="arabicParenR"/>
            </a:pPr>
            <a:r>
              <a:rPr lang="en-GB" sz="3200" dirty="0">
                <a:solidFill>
                  <a:srgbClr val="115076"/>
                </a:solidFill>
                <a:latin typeface="Century Gothic" panose="020B0502020202020204" pitchFamily="34" charset="0"/>
              </a:rPr>
              <a:t> ich  </a:t>
            </a:r>
            <a:r>
              <a:rPr lang="en-GB" sz="3200" dirty="0" err="1">
                <a:solidFill>
                  <a:srgbClr val="115076"/>
                </a:solidFill>
                <a:latin typeface="Century Gothic" panose="020B0502020202020204" pitchFamily="34" charset="0"/>
              </a:rPr>
              <a:t>habe</a:t>
            </a:r>
            <a:r>
              <a:rPr lang="en-GB" sz="3200" dirty="0">
                <a:solidFill>
                  <a:srgbClr val="115076"/>
                </a:solidFill>
                <a:latin typeface="Century Gothic" panose="020B0502020202020204" pitchFamily="34" charset="0"/>
              </a:rPr>
              <a:t> </a:t>
            </a:r>
            <a:r>
              <a:rPr lang="en-GB" sz="3200" dirty="0" err="1">
                <a:solidFill>
                  <a:srgbClr val="115076"/>
                </a:solidFill>
                <a:latin typeface="Century Gothic" panose="020B0502020202020204" pitchFamily="34" charset="0"/>
              </a:rPr>
              <a:t>ein</a:t>
            </a:r>
            <a:r>
              <a:rPr lang="en-GB" sz="3200" dirty="0">
                <a:solidFill>
                  <a:srgbClr val="115076"/>
                </a:solidFill>
                <a:latin typeface="Century Gothic" panose="020B0502020202020204" pitchFamily="34" charset="0"/>
              </a:rPr>
              <a:t> </a:t>
            </a:r>
            <a:r>
              <a:rPr lang="en-GB" sz="3200" dirty="0" err="1">
                <a:solidFill>
                  <a:srgbClr val="115076"/>
                </a:solidFill>
                <a:latin typeface="Century Gothic" panose="020B0502020202020204" pitchFamily="34" charset="0"/>
              </a:rPr>
              <a:t>Haustier</a:t>
            </a:r>
            <a:r>
              <a:rPr lang="en-GB" sz="3200" dirty="0">
                <a:solidFill>
                  <a:srgbClr val="115076"/>
                </a:solidFill>
                <a:latin typeface="Century Gothic" panose="020B0502020202020204" pitchFamily="34" charset="0"/>
              </a:rPr>
              <a:t>.</a:t>
            </a:r>
            <a:endParaRPr lang="en-GB" sz="3200" dirty="0">
              <a:solidFill>
                <a:srgbClr val="115076"/>
              </a:solidFill>
              <a:latin typeface="Century Gothic" panose="020B0502020202020204" pitchFamily="34" charset="0"/>
            </a:endParaRPr>
          </a:p>
          <a:p>
            <a:pPr marL="228600" indent="-228600">
              <a:lnSpc>
                <a:spcPct val="120000"/>
              </a:lnSpc>
              <a:buFontTx/>
              <a:buAutoNum type="arabicParenR"/>
            </a:pPr>
            <a:r>
              <a:rPr lang="en-GB" sz="3200" dirty="0" err="1">
                <a:solidFill>
                  <a:srgbClr val="115076"/>
                </a:solidFill>
                <a:latin typeface="Century Gothic" panose="020B0502020202020204" pitchFamily="34" charset="0"/>
              </a:rPr>
              <a:t>ich</a:t>
            </a:r>
            <a:r>
              <a:rPr lang="en-GB" sz="3200" dirty="0">
                <a:solidFill>
                  <a:srgbClr val="115076"/>
                </a:solidFill>
                <a:latin typeface="Century Gothic" panose="020B0502020202020204" pitchFamily="34" charset="0"/>
              </a:rPr>
              <a:t>   </a:t>
            </a:r>
            <a:r>
              <a:rPr lang="en-GB" sz="3200" dirty="0" err="1">
                <a:solidFill>
                  <a:srgbClr val="115076"/>
                </a:solidFill>
                <a:latin typeface="Century Gothic" panose="020B0502020202020204" pitchFamily="34" charset="0"/>
              </a:rPr>
              <a:t>habe</a:t>
            </a:r>
            <a:r>
              <a:rPr lang="en-GB" sz="3200" dirty="0">
                <a:solidFill>
                  <a:srgbClr val="115076"/>
                </a:solidFill>
                <a:latin typeface="Century Gothic" panose="020B0502020202020204" pitchFamily="34" charset="0"/>
              </a:rPr>
              <a:t> </a:t>
            </a:r>
            <a:r>
              <a:rPr lang="en-GB" sz="3200" dirty="0" err="1">
                <a:solidFill>
                  <a:srgbClr val="115076"/>
                </a:solidFill>
                <a:latin typeface="Century Gothic" panose="020B0502020202020204" pitchFamily="34" charset="0"/>
              </a:rPr>
              <a:t>ein</a:t>
            </a:r>
            <a:r>
              <a:rPr lang="en-GB" sz="3200" dirty="0">
                <a:solidFill>
                  <a:srgbClr val="115076"/>
                </a:solidFill>
                <a:latin typeface="Century Gothic" panose="020B0502020202020204" pitchFamily="34" charset="0"/>
              </a:rPr>
              <a:t> </a:t>
            </a:r>
            <a:r>
              <a:rPr lang="en-GB" sz="3200" dirty="0">
                <a:solidFill>
                  <a:srgbClr val="115076"/>
                </a:solidFill>
                <a:latin typeface="Century Gothic" panose="020B0502020202020204" pitchFamily="34" charset="0"/>
              </a:rPr>
              <a:t>Heft.</a:t>
            </a:r>
            <a:endParaRPr lang="en-GB" sz="3200" dirty="0">
              <a:solidFill>
                <a:srgbClr val="115076"/>
              </a:solidFill>
              <a:latin typeface="Century Gothic" panose="020B0502020202020204" pitchFamily="34" charset="0"/>
            </a:endParaRPr>
          </a:p>
          <a:p>
            <a:pPr marL="228600" indent="-228600">
              <a:lnSpc>
                <a:spcPct val="120000"/>
              </a:lnSpc>
              <a:buFontTx/>
              <a:buAutoNum type="arabicParenR"/>
            </a:pPr>
            <a:r>
              <a:rPr lang="en-GB" sz="3200" dirty="0">
                <a:solidFill>
                  <a:srgbClr val="115076"/>
                </a:solidFill>
                <a:latin typeface="Century Gothic" panose="020B0502020202020204" pitchFamily="34" charset="0"/>
              </a:rPr>
              <a:t> du   hast </a:t>
            </a:r>
            <a:r>
              <a:rPr lang="en-GB" sz="3200" dirty="0" err="1">
                <a:solidFill>
                  <a:srgbClr val="115076"/>
                </a:solidFill>
                <a:latin typeface="Century Gothic" panose="020B0502020202020204" pitchFamily="34" charset="0"/>
              </a:rPr>
              <a:t>ein</a:t>
            </a:r>
            <a:r>
              <a:rPr lang="en-GB" sz="3200" dirty="0">
                <a:solidFill>
                  <a:srgbClr val="115076"/>
                </a:solidFill>
                <a:latin typeface="Century Gothic" panose="020B0502020202020204" pitchFamily="34" charset="0"/>
              </a:rPr>
              <a:t> </a:t>
            </a:r>
            <a:r>
              <a:rPr lang="en-GB" sz="3200" dirty="0" err="1">
                <a:solidFill>
                  <a:srgbClr val="115076"/>
                </a:solidFill>
                <a:latin typeface="Century Gothic" panose="020B0502020202020204" pitchFamily="34" charset="0"/>
              </a:rPr>
              <a:t>Haus</a:t>
            </a:r>
            <a:r>
              <a:rPr lang="en-GB" sz="3200" dirty="0">
                <a:solidFill>
                  <a:srgbClr val="115076"/>
                </a:solidFill>
                <a:latin typeface="Century Gothic" panose="020B0502020202020204" pitchFamily="34" charset="0"/>
              </a:rPr>
              <a:t>.</a:t>
            </a:r>
            <a:endParaRPr lang="en-GB" sz="3200" dirty="0">
              <a:solidFill>
                <a:srgbClr val="115076"/>
              </a:solidFill>
              <a:latin typeface="Century Gothic" panose="020B0502020202020204" pitchFamily="34" charset="0"/>
            </a:endParaRPr>
          </a:p>
          <a:p>
            <a:pPr marL="228600" indent="-228600">
              <a:lnSpc>
                <a:spcPct val="120000"/>
              </a:lnSpc>
              <a:buFontTx/>
              <a:buAutoNum type="arabicParenR"/>
            </a:pPr>
            <a:r>
              <a:rPr lang="en-GB" sz="3200" dirty="0">
                <a:solidFill>
                  <a:srgbClr val="115076"/>
                </a:solidFill>
                <a:latin typeface="Century Gothic" panose="020B0502020202020204" pitchFamily="34" charset="0"/>
              </a:rPr>
              <a:t> ich  </a:t>
            </a:r>
            <a:r>
              <a:rPr lang="en-GB" sz="3200" dirty="0" err="1">
                <a:solidFill>
                  <a:srgbClr val="115076"/>
                </a:solidFill>
                <a:latin typeface="Century Gothic" panose="020B0502020202020204" pitchFamily="34" charset="0"/>
              </a:rPr>
              <a:t>habe</a:t>
            </a:r>
            <a:r>
              <a:rPr lang="en-GB" sz="3200" dirty="0">
                <a:solidFill>
                  <a:srgbClr val="115076"/>
                </a:solidFill>
                <a:latin typeface="Century Gothic" panose="020B0502020202020204" pitchFamily="34" charset="0"/>
              </a:rPr>
              <a:t> </a:t>
            </a:r>
            <a:r>
              <a:rPr lang="en-GB" sz="3200" dirty="0" err="1">
                <a:solidFill>
                  <a:srgbClr val="115076"/>
                </a:solidFill>
                <a:latin typeface="Century Gothic" panose="020B0502020202020204" pitchFamily="34" charset="0"/>
              </a:rPr>
              <a:t>eine</a:t>
            </a:r>
            <a:r>
              <a:rPr lang="en-GB" sz="3200" dirty="0">
                <a:solidFill>
                  <a:srgbClr val="115076"/>
                </a:solidFill>
                <a:latin typeface="Century Gothic" panose="020B0502020202020204" pitchFamily="34" charset="0"/>
              </a:rPr>
              <a:t> </a:t>
            </a:r>
            <a:r>
              <a:rPr lang="en-GB" sz="3200" dirty="0" err="1">
                <a:solidFill>
                  <a:srgbClr val="115076"/>
                </a:solidFill>
                <a:latin typeface="Century Gothic" panose="020B0502020202020204" pitchFamily="34" charset="0"/>
              </a:rPr>
              <a:t>Nummer</a:t>
            </a:r>
            <a:r>
              <a:rPr lang="en-GB" sz="3200" dirty="0">
                <a:solidFill>
                  <a:srgbClr val="115076"/>
                </a:solidFill>
                <a:latin typeface="Century Gothic" panose="020B0502020202020204" pitchFamily="34" charset="0"/>
              </a:rPr>
              <a:t>.</a:t>
            </a:r>
            <a:endParaRPr lang="en-GB" sz="3200" dirty="0">
              <a:solidFill>
                <a:srgbClr val="115076"/>
              </a:solidFill>
              <a:latin typeface="Century Gothic" panose="020B0502020202020204" pitchFamily="34" charset="0"/>
            </a:endParaRPr>
          </a:p>
          <a:p>
            <a:pPr marL="228600" indent="-228600">
              <a:lnSpc>
                <a:spcPct val="120000"/>
              </a:lnSpc>
              <a:buFontTx/>
              <a:buAutoNum type="arabicParenR"/>
            </a:pPr>
            <a:r>
              <a:rPr lang="en-GB" sz="3200" dirty="0">
                <a:solidFill>
                  <a:srgbClr val="115076"/>
                </a:solidFill>
                <a:latin typeface="Century Gothic" panose="020B0502020202020204" pitchFamily="34" charset="0"/>
              </a:rPr>
              <a:t> du   hast </a:t>
            </a:r>
            <a:r>
              <a:rPr lang="en-GB" sz="3200" dirty="0" err="1">
                <a:solidFill>
                  <a:srgbClr val="115076"/>
                </a:solidFill>
                <a:latin typeface="Century Gothic" panose="020B0502020202020204" pitchFamily="34" charset="0"/>
              </a:rPr>
              <a:t>ein</a:t>
            </a:r>
            <a:r>
              <a:rPr lang="en-GB" sz="3200" dirty="0">
                <a:solidFill>
                  <a:srgbClr val="115076"/>
                </a:solidFill>
                <a:latin typeface="Century Gothic" panose="020B0502020202020204" pitchFamily="34" charset="0"/>
              </a:rPr>
              <a:t> </a:t>
            </a:r>
            <a:r>
              <a:rPr lang="en-GB" sz="3200" dirty="0" err="1">
                <a:solidFill>
                  <a:srgbClr val="115076"/>
                </a:solidFill>
                <a:latin typeface="Century Gothic" panose="020B0502020202020204" pitchFamily="34" charset="0"/>
              </a:rPr>
              <a:t>Fahrrad</a:t>
            </a:r>
            <a:r>
              <a:rPr lang="en-GB" sz="3200" dirty="0">
                <a:solidFill>
                  <a:srgbClr val="115076"/>
                </a:solidFill>
                <a:latin typeface="Century Gothic" panose="020B0502020202020204" pitchFamily="34" charset="0"/>
              </a:rPr>
              <a:t>.</a:t>
            </a:r>
            <a:endParaRPr lang="en-GB" sz="3200" dirty="0">
              <a:solidFill>
                <a:srgbClr val="115076"/>
              </a:solidFill>
              <a:latin typeface="Century Gothic" panose="020B0502020202020204" pitchFamily="34" charset="0"/>
            </a:endParaRPr>
          </a:p>
        </p:txBody>
      </p:sp>
      <p:pic>
        <p:nvPicPr>
          <p:cNvPr id="20" name="Graphic 19" descr="Splash">
            <a:extLst>
              <a:ext uri="{FF2B5EF4-FFF2-40B4-BE49-F238E27FC236}">
                <a16:creationId xmlns:a16="http://schemas.microsoft.com/office/drawing/2014/main" xmlns="" id="{4C73CF70-1A65-AA40-9969-9C00D558802D}"/>
              </a:ext>
            </a:extLst>
          </p:cNvPr>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37289" y="1320973"/>
            <a:ext cx="1107995" cy="1107995"/>
          </a:xfrm>
          <a:prstGeom prst="rect">
            <a:avLst/>
          </a:prstGeom>
        </p:spPr>
      </p:pic>
      <p:pic>
        <p:nvPicPr>
          <p:cNvPr id="42" name="Graphic 41" descr="Splash">
            <a:extLst>
              <a:ext uri="{FF2B5EF4-FFF2-40B4-BE49-F238E27FC236}">
                <a16:creationId xmlns:a16="http://schemas.microsoft.com/office/drawing/2014/main" xmlns="" id="{FD51844E-008E-3742-99FF-EF35B4FC3029}"/>
              </a:ext>
            </a:extLst>
          </p:cNvPr>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40490" y="1912962"/>
            <a:ext cx="1107995" cy="1107995"/>
          </a:xfrm>
          <a:prstGeom prst="rect">
            <a:avLst/>
          </a:prstGeom>
        </p:spPr>
      </p:pic>
      <p:pic>
        <p:nvPicPr>
          <p:cNvPr id="43" name="Graphic 42" descr="Splash">
            <a:extLst>
              <a:ext uri="{FF2B5EF4-FFF2-40B4-BE49-F238E27FC236}">
                <a16:creationId xmlns:a16="http://schemas.microsoft.com/office/drawing/2014/main" xmlns="" id="{D9368DFE-E452-E742-80F5-59B2A552075F}"/>
              </a:ext>
            </a:extLst>
          </p:cNvPr>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37288" y="4827898"/>
            <a:ext cx="1107995" cy="1107995"/>
          </a:xfrm>
          <a:prstGeom prst="rect">
            <a:avLst/>
          </a:prstGeom>
        </p:spPr>
      </p:pic>
      <p:pic>
        <p:nvPicPr>
          <p:cNvPr id="44" name="Graphic 43" descr="Splash">
            <a:extLst>
              <a:ext uri="{FF2B5EF4-FFF2-40B4-BE49-F238E27FC236}">
                <a16:creationId xmlns:a16="http://schemas.microsoft.com/office/drawing/2014/main" xmlns="" id="{F89484F9-4803-4046-8485-874D6130FDF4}"/>
              </a:ext>
            </a:extLst>
          </p:cNvPr>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16691" y="2511887"/>
            <a:ext cx="1107995" cy="1107995"/>
          </a:xfrm>
          <a:prstGeom prst="rect">
            <a:avLst/>
          </a:prstGeom>
        </p:spPr>
      </p:pic>
      <p:pic>
        <p:nvPicPr>
          <p:cNvPr id="46" name="Graphic 45" descr="Splash">
            <a:extLst>
              <a:ext uri="{FF2B5EF4-FFF2-40B4-BE49-F238E27FC236}">
                <a16:creationId xmlns:a16="http://schemas.microsoft.com/office/drawing/2014/main" xmlns="" id="{FB227095-69FB-C649-A720-0E319A547143}"/>
              </a:ext>
            </a:extLst>
          </p:cNvPr>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17858" y="3657874"/>
            <a:ext cx="1107995" cy="1107995"/>
          </a:xfrm>
          <a:prstGeom prst="rect">
            <a:avLst/>
          </a:prstGeom>
        </p:spPr>
      </p:pic>
      <p:pic>
        <p:nvPicPr>
          <p:cNvPr id="55" name="Graphic 54" descr="Splash">
            <a:extLst>
              <a:ext uri="{FF2B5EF4-FFF2-40B4-BE49-F238E27FC236}">
                <a16:creationId xmlns:a16="http://schemas.microsoft.com/office/drawing/2014/main" xmlns="" id="{7230E840-E11B-234E-906A-120A489EE162}"/>
              </a:ext>
            </a:extLst>
          </p:cNvPr>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40490" y="3093927"/>
            <a:ext cx="1107995" cy="1107995"/>
          </a:xfrm>
          <a:prstGeom prst="rect">
            <a:avLst/>
          </a:prstGeom>
        </p:spPr>
      </p:pic>
      <p:pic>
        <p:nvPicPr>
          <p:cNvPr id="56" name="Graphic 55" descr="Splash">
            <a:extLst>
              <a:ext uri="{FF2B5EF4-FFF2-40B4-BE49-F238E27FC236}">
                <a16:creationId xmlns:a16="http://schemas.microsoft.com/office/drawing/2014/main" xmlns="" id="{46D126CD-41B3-3B4E-84DF-A1867DD962A3}"/>
              </a:ext>
            </a:extLst>
          </p:cNvPr>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16691" y="4273900"/>
            <a:ext cx="1107995" cy="1107995"/>
          </a:xfrm>
          <a:prstGeom prst="rect">
            <a:avLst/>
          </a:prstGeom>
        </p:spPr>
      </p:pic>
      <p:pic>
        <p:nvPicPr>
          <p:cNvPr id="58" name="Picture 57">
            <a:extLst>
              <a:ext uri="{FF2B5EF4-FFF2-40B4-BE49-F238E27FC236}">
                <a16:creationId xmlns:a16="http://schemas.microsoft.com/office/drawing/2014/main" xmlns="" id="{DE921BCB-B8B3-CC42-A349-6B7906DB46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95788" y="1693502"/>
            <a:ext cx="348418" cy="362935"/>
          </a:xfrm>
          <a:prstGeom prst="rect">
            <a:avLst/>
          </a:prstGeom>
        </p:spPr>
      </p:pic>
      <p:pic>
        <p:nvPicPr>
          <p:cNvPr id="59" name="Picture 58">
            <a:extLst>
              <a:ext uri="{FF2B5EF4-FFF2-40B4-BE49-F238E27FC236}">
                <a16:creationId xmlns:a16="http://schemas.microsoft.com/office/drawing/2014/main" xmlns="" id="{A45D2AF0-66F8-D04C-ABB3-FB78042D9F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8072" y="2285491"/>
            <a:ext cx="348418" cy="362935"/>
          </a:xfrm>
          <a:prstGeom prst="rect">
            <a:avLst/>
          </a:prstGeom>
        </p:spPr>
      </p:pic>
      <p:pic>
        <p:nvPicPr>
          <p:cNvPr id="60" name="Picture 59">
            <a:extLst>
              <a:ext uri="{FF2B5EF4-FFF2-40B4-BE49-F238E27FC236}">
                <a16:creationId xmlns:a16="http://schemas.microsoft.com/office/drawing/2014/main" xmlns="" id="{01E8245A-8B3C-B349-8166-329970957E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2423" y="2806441"/>
            <a:ext cx="348418" cy="362935"/>
          </a:xfrm>
          <a:prstGeom prst="rect">
            <a:avLst/>
          </a:prstGeom>
        </p:spPr>
      </p:pic>
      <p:pic>
        <p:nvPicPr>
          <p:cNvPr id="61" name="Picture 60">
            <a:extLst>
              <a:ext uri="{FF2B5EF4-FFF2-40B4-BE49-F238E27FC236}">
                <a16:creationId xmlns:a16="http://schemas.microsoft.com/office/drawing/2014/main" xmlns="" id="{75B48F5F-2899-F440-A9A9-BA2C9BD1F8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9413" y="3398962"/>
            <a:ext cx="348418" cy="362935"/>
          </a:xfrm>
          <a:prstGeom prst="rect">
            <a:avLst/>
          </a:prstGeom>
        </p:spPr>
      </p:pic>
      <p:pic>
        <p:nvPicPr>
          <p:cNvPr id="62" name="Picture 61">
            <a:extLst>
              <a:ext uri="{FF2B5EF4-FFF2-40B4-BE49-F238E27FC236}">
                <a16:creationId xmlns:a16="http://schemas.microsoft.com/office/drawing/2014/main" xmlns="" id="{3B22982A-C7AD-C74D-9A99-C331873ED1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9338" y="3848936"/>
            <a:ext cx="348418" cy="362935"/>
          </a:xfrm>
          <a:prstGeom prst="rect">
            <a:avLst/>
          </a:prstGeom>
        </p:spPr>
      </p:pic>
      <p:pic>
        <p:nvPicPr>
          <p:cNvPr id="63" name="Picture 62">
            <a:extLst>
              <a:ext uri="{FF2B5EF4-FFF2-40B4-BE49-F238E27FC236}">
                <a16:creationId xmlns:a16="http://schemas.microsoft.com/office/drawing/2014/main" xmlns="" id="{58CAD8B8-FC1E-C14F-AD9D-8F73AF5F77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9413" y="4562610"/>
            <a:ext cx="348418" cy="362935"/>
          </a:xfrm>
          <a:prstGeom prst="rect">
            <a:avLst/>
          </a:prstGeom>
        </p:spPr>
      </p:pic>
      <p:pic>
        <p:nvPicPr>
          <p:cNvPr id="64" name="Picture 63">
            <a:extLst>
              <a:ext uri="{FF2B5EF4-FFF2-40B4-BE49-F238E27FC236}">
                <a16:creationId xmlns:a16="http://schemas.microsoft.com/office/drawing/2014/main" xmlns="" id="{BCDF7CAF-1DB7-B041-9059-D623CAAC98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95788" y="5200427"/>
            <a:ext cx="348418" cy="362935"/>
          </a:xfrm>
          <a:prstGeom prst="rect">
            <a:avLst/>
          </a:prstGeom>
        </p:spPr>
      </p:pic>
    </p:spTree>
    <p:extLst>
      <p:ext uri="{BB962C8B-B14F-4D97-AF65-F5344CB8AC3E}">
        <p14:creationId xmlns:p14="http://schemas.microsoft.com/office/powerpoint/2010/main" val="219528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97711" y="4636758"/>
            <a:ext cx="8405776" cy="923330"/>
          </a:xfrm>
          <a:prstGeom prst="rect">
            <a:avLst/>
          </a:prstGeom>
          <a:noFill/>
        </p:spPr>
        <p:txBody>
          <a:bodyPr wrap="square" rtlCol="0">
            <a:spAutoFit/>
          </a:bodyPr>
          <a:lstStyle/>
          <a:p>
            <a:r>
              <a:rPr lang="en-GB" sz="5400" dirty="0">
                <a:solidFill>
                  <a:srgbClr val="4472C4">
                    <a:lumMod val="50000"/>
                  </a:srgbClr>
                </a:solidFill>
                <a:latin typeface="Century Gothic" panose="020B0502020202020204" pitchFamily="34" charset="0"/>
              </a:rPr>
              <a:t>Du hast </a:t>
            </a:r>
            <a:r>
              <a:rPr lang="en-GB" sz="5400" dirty="0" err="1">
                <a:solidFill>
                  <a:srgbClr val="4472C4">
                    <a:lumMod val="50000"/>
                  </a:srgbClr>
                </a:solidFill>
                <a:latin typeface="Century Gothic" panose="020B0502020202020204" pitchFamily="34" charset="0"/>
              </a:rPr>
              <a:t>ein</a:t>
            </a:r>
            <a:r>
              <a:rPr lang="en-GB" sz="5400" b="1" dirty="0" err="1">
                <a:solidFill>
                  <a:srgbClr val="DAA520"/>
                </a:solidFill>
                <a:latin typeface="Century Gothic" panose="020B0502020202020204" pitchFamily="34" charset="0"/>
              </a:rPr>
              <a:t>e</a:t>
            </a:r>
            <a:r>
              <a:rPr lang="en-GB" sz="5400" dirty="0">
                <a:solidFill>
                  <a:srgbClr val="4472C4">
                    <a:lumMod val="50000"/>
                  </a:srgbClr>
                </a:solidFill>
                <a:latin typeface="Century Gothic" panose="020B0502020202020204" pitchFamily="34" charset="0"/>
              </a:rPr>
              <a:t> </a:t>
            </a:r>
            <a:r>
              <a:rPr lang="en-GB" sz="5400" dirty="0" err="1">
                <a:solidFill>
                  <a:srgbClr val="4472C4">
                    <a:lumMod val="50000"/>
                  </a:srgbClr>
                </a:solidFill>
                <a:latin typeface="Century Gothic" panose="020B0502020202020204" pitchFamily="34" charset="0"/>
              </a:rPr>
              <a:t>Flasche</a:t>
            </a:r>
            <a:r>
              <a:rPr lang="en-GB" sz="5400" dirty="0">
                <a:solidFill>
                  <a:srgbClr val="4472C4">
                    <a:lumMod val="50000"/>
                  </a:srgbClr>
                </a:solidFill>
                <a:latin typeface="Century Gothic" panose="020B0502020202020204" pitchFamily="34" charset="0"/>
              </a:rPr>
              <a:t>.</a:t>
            </a:r>
          </a:p>
        </p:txBody>
      </p:sp>
      <p:pic>
        <p:nvPicPr>
          <p:cNvPr id="10" name="Picture 3" descr="C:\Users\wdj\Google Drive\Primary\Y5 SoW\From Tracy\Pronouns\you.png">
            <a:extLst>
              <a:ext uri="{FF2B5EF4-FFF2-40B4-BE49-F238E27FC236}">
                <a16:creationId xmlns:a16="http://schemas.microsoft.com/office/drawing/2014/main" xmlns="" id="{288395BD-2D6E-0448-A07B-071A7DB210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3590" y="1297912"/>
            <a:ext cx="3377009" cy="297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xmlns="" id="{ED95194B-4385-0F40-8AEE-B9B28A6529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9393" y="1669427"/>
            <a:ext cx="1115135" cy="2230267"/>
          </a:xfrm>
          <a:prstGeom prst="rect">
            <a:avLst/>
          </a:prstGeom>
        </p:spPr>
      </p:pic>
    </p:spTree>
    <p:extLst>
      <p:ext uri="{BB962C8B-B14F-4D97-AF65-F5344CB8AC3E}">
        <p14:creationId xmlns:p14="http://schemas.microsoft.com/office/powerpoint/2010/main" val="115493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63369" y="4383720"/>
            <a:ext cx="8497159" cy="923330"/>
          </a:xfrm>
          <a:prstGeom prst="rect">
            <a:avLst/>
          </a:prstGeom>
          <a:noFill/>
        </p:spPr>
        <p:txBody>
          <a:bodyPr wrap="square" rtlCol="0">
            <a:spAutoFit/>
          </a:bodyPr>
          <a:lstStyle/>
          <a:p>
            <a:r>
              <a:rPr lang="en-GB" sz="5400" dirty="0">
                <a:solidFill>
                  <a:srgbClr val="4472C4">
                    <a:lumMod val="50000"/>
                  </a:srgbClr>
                </a:solidFill>
                <a:latin typeface="Century Gothic" panose="020B0502020202020204" pitchFamily="34" charset="0"/>
              </a:rPr>
              <a:t>Ich </a:t>
            </a:r>
            <a:r>
              <a:rPr lang="en-GB" sz="5400" dirty="0" err="1">
                <a:solidFill>
                  <a:srgbClr val="4472C4">
                    <a:lumMod val="50000"/>
                  </a:srgbClr>
                </a:solidFill>
                <a:latin typeface="Century Gothic" panose="020B0502020202020204" pitchFamily="34" charset="0"/>
              </a:rPr>
              <a:t>habe</a:t>
            </a:r>
            <a:r>
              <a:rPr lang="en-GB" sz="5400" dirty="0">
                <a:solidFill>
                  <a:srgbClr val="4472C4">
                    <a:lumMod val="50000"/>
                  </a:srgbClr>
                </a:solidFill>
                <a:latin typeface="Century Gothic" panose="020B0502020202020204" pitchFamily="34" charset="0"/>
              </a:rPr>
              <a:t> </a:t>
            </a:r>
            <a:r>
              <a:rPr lang="en-GB" sz="5400" dirty="0" err="1">
                <a:solidFill>
                  <a:srgbClr val="4472C4">
                    <a:lumMod val="50000"/>
                  </a:srgbClr>
                </a:solidFill>
                <a:latin typeface="Century Gothic" panose="020B0502020202020204" pitchFamily="34" charset="0"/>
              </a:rPr>
              <a:t>ein</a:t>
            </a:r>
            <a:r>
              <a:rPr lang="en-GB" sz="5400" b="1" dirty="0" err="1">
                <a:solidFill>
                  <a:srgbClr val="DAA520"/>
                </a:solidFill>
                <a:latin typeface="Century Gothic" panose="020B0502020202020204" pitchFamily="34" charset="0"/>
              </a:rPr>
              <a:t>en</a:t>
            </a:r>
            <a:r>
              <a:rPr lang="en-GB" sz="5400" dirty="0">
                <a:solidFill>
                  <a:srgbClr val="4472C4">
                    <a:lumMod val="50000"/>
                  </a:srgbClr>
                </a:solidFill>
                <a:latin typeface="Century Gothic" panose="020B0502020202020204" pitchFamily="34" charset="0"/>
              </a:rPr>
              <a:t> </a:t>
            </a:r>
            <a:r>
              <a:rPr lang="en-GB" sz="5400" dirty="0" err="1">
                <a:solidFill>
                  <a:srgbClr val="4472C4">
                    <a:lumMod val="50000"/>
                  </a:srgbClr>
                </a:solidFill>
                <a:latin typeface="Century Gothic" panose="020B0502020202020204" pitchFamily="34" charset="0"/>
              </a:rPr>
              <a:t>Fußball</a:t>
            </a:r>
            <a:r>
              <a:rPr lang="en-GB" sz="5400" dirty="0">
                <a:solidFill>
                  <a:srgbClr val="4472C4">
                    <a:lumMod val="50000"/>
                  </a:srgbClr>
                </a:solidFill>
                <a:latin typeface="Century Gothic" panose="020B0502020202020204" pitchFamily="34" charset="0"/>
              </a:rPr>
              <a:t>.</a:t>
            </a:r>
          </a:p>
        </p:txBody>
      </p:sp>
      <p:pic>
        <p:nvPicPr>
          <p:cNvPr id="9" name="Picture 2" descr="C:\Users\wdj\Google Drive\Primary\Y5 SoW\From Tracy\Pronouns\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410" y="701101"/>
            <a:ext cx="1477282" cy="345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021740" y="6494075"/>
            <a:ext cx="2386205" cy="276999"/>
          </a:xfrm>
          <a:prstGeom prst="rect">
            <a:avLst/>
          </a:prstGeom>
          <a:noFill/>
        </p:spPr>
        <p:txBody>
          <a:bodyPr wrap="square" rtlCol="0">
            <a:spAutoFit/>
          </a:bodyPr>
          <a:lstStyle/>
          <a:p>
            <a:pPr>
              <a:defRPr/>
            </a:pPr>
            <a:r>
              <a:rPr lang="en-GB" sz="1200" dirty="0">
                <a:solidFill>
                  <a:prstClr val="white"/>
                </a:solidFill>
                <a:latin typeface="Century Gothic" panose="020B0502020202020204" pitchFamily="34" charset="0"/>
              </a:rPr>
              <a:t>Victoria Hobson / Nick Avery</a:t>
            </a:r>
          </a:p>
        </p:txBody>
      </p:sp>
      <p:pic>
        <p:nvPicPr>
          <p:cNvPr id="10" name="Picture 9">
            <a:extLst>
              <a:ext uri="{FF2B5EF4-FFF2-40B4-BE49-F238E27FC236}">
                <a16:creationId xmlns:a16="http://schemas.microsoft.com/office/drawing/2014/main" xmlns="" id="{566B3A98-5BEB-7A4D-8844-74BC73D1AE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3579" y="1550950"/>
            <a:ext cx="2323462" cy="2335196"/>
          </a:xfrm>
          <a:prstGeom prst="rect">
            <a:avLst/>
          </a:prstGeom>
        </p:spPr>
      </p:pic>
    </p:spTree>
    <p:extLst>
      <p:ext uri="{BB962C8B-B14F-4D97-AF65-F5344CB8AC3E}">
        <p14:creationId xmlns:p14="http://schemas.microsoft.com/office/powerpoint/2010/main" val="170464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wdj\Google Drive\Primary\Y5 SoW\From Tracy\Pronouns\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410" y="701101"/>
            <a:ext cx="1477282" cy="345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021740" y="6494075"/>
            <a:ext cx="2386205" cy="276999"/>
          </a:xfrm>
          <a:prstGeom prst="rect">
            <a:avLst/>
          </a:prstGeom>
          <a:noFill/>
        </p:spPr>
        <p:txBody>
          <a:bodyPr wrap="square" rtlCol="0">
            <a:spAutoFit/>
          </a:bodyPr>
          <a:lstStyle/>
          <a:p>
            <a:pPr>
              <a:defRPr/>
            </a:pPr>
            <a:r>
              <a:rPr lang="en-GB" sz="1200" dirty="0">
                <a:solidFill>
                  <a:prstClr val="white"/>
                </a:solidFill>
                <a:latin typeface="Century Gothic" panose="020B0502020202020204" pitchFamily="34" charset="0"/>
              </a:rPr>
              <a:t>Victoria Hobson / Nick Avery</a:t>
            </a:r>
          </a:p>
        </p:txBody>
      </p:sp>
      <p:sp>
        <p:nvSpPr>
          <p:cNvPr id="10" name="TextBox 9">
            <a:extLst>
              <a:ext uri="{FF2B5EF4-FFF2-40B4-BE49-F238E27FC236}">
                <a16:creationId xmlns:a16="http://schemas.microsoft.com/office/drawing/2014/main" xmlns="" id="{4281B960-B3AF-A948-9D72-CA1A6BEA3D9B}"/>
              </a:ext>
            </a:extLst>
          </p:cNvPr>
          <p:cNvSpPr txBox="1"/>
          <p:nvPr/>
        </p:nvSpPr>
        <p:spPr>
          <a:xfrm>
            <a:off x="3756049" y="4492816"/>
            <a:ext cx="8601413" cy="923330"/>
          </a:xfrm>
          <a:prstGeom prst="rect">
            <a:avLst/>
          </a:prstGeom>
          <a:noFill/>
        </p:spPr>
        <p:txBody>
          <a:bodyPr wrap="square" rtlCol="0">
            <a:spAutoFit/>
          </a:bodyPr>
          <a:lstStyle/>
          <a:p>
            <a:r>
              <a:rPr lang="en-GB" sz="5400" dirty="0">
                <a:solidFill>
                  <a:srgbClr val="4472C4">
                    <a:lumMod val="50000"/>
                  </a:srgbClr>
                </a:solidFill>
                <a:latin typeface="Century Gothic" panose="020B0502020202020204" pitchFamily="34" charset="0"/>
              </a:rPr>
              <a:t>Ich </a:t>
            </a:r>
            <a:r>
              <a:rPr lang="en-GB" sz="5400" dirty="0" err="1">
                <a:solidFill>
                  <a:srgbClr val="4472C4">
                    <a:lumMod val="50000"/>
                  </a:srgbClr>
                </a:solidFill>
                <a:latin typeface="Century Gothic" panose="020B0502020202020204" pitchFamily="34" charset="0"/>
              </a:rPr>
              <a:t>habe</a:t>
            </a:r>
            <a:r>
              <a:rPr lang="en-GB" sz="5400" dirty="0">
                <a:solidFill>
                  <a:srgbClr val="4472C4">
                    <a:lumMod val="50000"/>
                  </a:srgbClr>
                </a:solidFill>
                <a:latin typeface="Century Gothic" panose="020B0502020202020204" pitchFamily="34" charset="0"/>
              </a:rPr>
              <a:t> </a:t>
            </a:r>
            <a:r>
              <a:rPr lang="en-GB" sz="5400" dirty="0" err="1">
                <a:solidFill>
                  <a:srgbClr val="4472C4">
                    <a:lumMod val="50000"/>
                  </a:srgbClr>
                </a:solidFill>
                <a:latin typeface="Century Gothic" panose="020B0502020202020204" pitchFamily="34" charset="0"/>
              </a:rPr>
              <a:t>ein</a:t>
            </a:r>
            <a:r>
              <a:rPr lang="en-GB" sz="5400" dirty="0">
                <a:solidFill>
                  <a:srgbClr val="4472C4">
                    <a:lumMod val="50000"/>
                  </a:srgbClr>
                </a:solidFill>
                <a:latin typeface="Century Gothic" panose="020B0502020202020204" pitchFamily="34" charset="0"/>
              </a:rPr>
              <a:t> </a:t>
            </a:r>
            <a:r>
              <a:rPr lang="en-GB" sz="5400" dirty="0" err="1">
                <a:solidFill>
                  <a:srgbClr val="4472C4">
                    <a:lumMod val="50000"/>
                  </a:srgbClr>
                </a:solidFill>
                <a:latin typeface="Century Gothic" panose="020B0502020202020204" pitchFamily="34" charset="0"/>
              </a:rPr>
              <a:t>Haustier</a:t>
            </a:r>
            <a:r>
              <a:rPr lang="en-GB" sz="5400" dirty="0">
                <a:solidFill>
                  <a:srgbClr val="4472C4">
                    <a:lumMod val="50000"/>
                  </a:srgbClr>
                </a:solidFill>
                <a:latin typeface="Century Gothic" panose="020B0502020202020204" pitchFamily="34" charset="0"/>
              </a:rPr>
              <a:t>.</a:t>
            </a:r>
          </a:p>
        </p:txBody>
      </p:sp>
      <p:pic>
        <p:nvPicPr>
          <p:cNvPr id="11" name="Picture 10">
            <a:extLst>
              <a:ext uri="{FF2B5EF4-FFF2-40B4-BE49-F238E27FC236}">
                <a16:creationId xmlns:a16="http://schemas.microsoft.com/office/drawing/2014/main" xmlns="" id="{B4D3658D-0B60-DA4C-82E4-5987BCDF3A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6058" y="1058598"/>
            <a:ext cx="2369788" cy="2915912"/>
          </a:xfrm>
          <a:prstGeom prst="rect">
            <a:avLst/>
          </a:prstGeom>
        </p:spPr>
      </p:pic>
    </p:spTree>
    <p:extLst>
      <p:ext uri="{BB962C8B-B14F-4D97-AF65-F5344CB8AC3E}">
        <p14:creationId xmlns:p14="http://schemas.microsoft.com/office/powerpoint/2010/main" val="346524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38170" y="486077"/>
            <a:ext cx="5414904" cy="1862048"/>
          </a:xfrm>
          <a:prstGeom prst="rect">
            <a:avLst/>
          </a:prstGeom>
          <a:solidFill>
            <a:schemeClr val="bg1"/>
          </a:solidFill>
        </p:spPr>
        <p:txBody>
          <a:bodyPr wrap="square" rtlCol="0">
            <a:spAutoFit/>
          </a:bodyPr>
          <a:lstStyle/>
          <a:p>
            <a:pPr algn="ctr"/>
            <a:r>
              <a:rPr lang="en-GB" sz="11500" b="1" dirty="0" err="1">
                <a:solidFill>
                  <a:srgbClr val="5B9BD5">
                    <a:lumMod val="50000"/>
                  </a:srgbClr>
                </a:solidFill>
                <a:latin typeface="Century Gothic" panose="020B0502020202020204" pitchFamily="34" charset="0"/>
              </a:rPr>
              <a:t>haben</a:t>
            </a:r>
            <a:endParaRPr lang="en-GB" sz="11500" b="1" dirty="0">
              <a:solidFill>
                <a:srgbClr val="5B9BD5">
                  <a:lumMod val="50000"/>
                </a:srgbClr>
              </a:solidFill>
              <a:latin typeface="Century Gothic" panose="020B0502020202020204" pitchFamily="34" charset="0"/>
            </a:endParaRPr>
          </a:p>
        </p:txBody>
      </p:sp>
      <p:sp>
        <p:nvSpPr>
          <p:cNvPr id="7" name="TextBox 6"/>
          <p:cNvSpPr txBox="1"/>
          <p:nvPr/>
        </p:nvSpPr>
        <p:spPr>
          <a:xfrm>
            <a:off x="3038170" y="2189979"/>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[to have | having]</a:t>
            </a:r>
          </a:p>
        </p:txBody>
      </p:sp>
      <p:sp>
        <p:nvSpPr>
          <p:cNvPr id="8" name="TextBox 7"/>
          <p:cNvSpPr txBox="1"/>
          <p:nvPr/>
        </p:nvSpPr>
        <p:spPr>
          <a:xfrm>
            <a:off x="3038170" y="3369643"/>
            <a:ext cx="5414904" cy="1862048"/>
          </a:xfrm>
          <a:prstGeom prst="rect">
            <a:avLst/>
          </a:prstGeom>
          <a:noFill/>
        </p:spPr>
        <p:txBody>
          <a:bodyPr wrap="square" rtlCol="0">
            <a:spAutoFit/>
          </a:bodyPr>
          <a:lstStyle/>
          <a:p>
            <a:pPr algn="ctr"/>
            <a:r>
              <a:rPr lang="en-GB" sz="11500" b="1" dirty="0">
                <a:solidFill>
                  <a:srgbClr val="5B9BD5">
                    <a:lumMod val="50000"/>
                  </a:srgbClr>
                </a:solidFill>
                <a:latin typeface="Century Gothic" panose="020B0502020202020204" pitchFamily="34" charset="0"/>
              </a:rPr>
              <a:t>hat</a:t>
            </a:r>
          </a:p>
        </p:txBody>
      </p:sp>
      <p:sp>
        <p:nvSpPr>
          <p:cNvPr id="9" name="TextBox 8"/>
          <p:cNvSpPr txBox="1"/>
          <p:nvPr/>
        </p:nvSpPr>
        <p:spPr>
          <a:xfrm>
            <a:off x="3038170" y="5095707"/>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[has]</a:t>
            </a:r>
          </a:p>
        </p:txBody>
      </p:sp>
    </p:spTree>
    <p:extLst>
      <p:ext uri="{BB962C8B-B14F-4D97-AF65-F5344CB8AC3E}">
        <p14:creationId xmlns:p14="http://schemas.microsoft.com/office/powerpoint/2010/main" val="396548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02_Infinitiv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4" name="02_Short_Form.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wdj\Google Drive\Primary\Y5 SoW\From Tracy\Pronouns\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410" y="701101"/>
            <a:ext cx="1477282" cy="345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021740" y="6494075"/>
            <a:ext cx="2386205" cy="276999"/>
          </a:xfrm>
          <a:prstGeom prst="rect">
            <a:avLst/>
          </a:prstGeom>
          <a:noFill/>
        </p:spPr>
        <p:txBody>
          <a:bodyPr wrap="square" rtlCol="0">
            <a:spAutoFit/>
          </a:bodyPr>
          <a:lstStyle/>
          <a:p>
            <a:pPr>
              <a:defRPr/>
            </a:pPr>
            <a:r>
              <a:rPr lang="en-GB" sz="1200" dirty="0">
                <a:solidFill>
                  <a:prstClr val="white"/>
                </a:solidFill>
                <a:latin typeface="Century Gothic" panose="020B0502020202020204" pitchFamily="34" charset="0"/>
              </a:rPr>
              <a:t>Victoria Hobson / Nick Avery</a:t>
            </a:r>
          </a:p>
        </p:txBody>
      </p:sp>
      <p:sp>
        <p:nvSpPr>
          <p:cNvPr id="4" name="TextBox 3">
            <a:extLst>
              <a:ext uri="{FF2B5EF4-FFF2-40B4-BE49-F238E27FC236}">
                <a16:creationId xmlns:a16="http://schemas.microsoft.com/office/drawing/2014/main" xmlns="" id="{87A4290C-CF38-2B4A-AD0E-E29C5EB6C94F}"/>
              </a:ext>
            </a:extLst>
          </p:cNvPr>
          <p:cNvSpPr txBox="1"/>
          <p:nvPr/>
        </p:nvSpPr>
        <p:spPr>
          <a:xfrm>
            <a:off x="2821692" y="4434495"/>
            <a:ext cx="6548616" cy="923330"/>
          </a:xfrm>
          <a:prstGeom prst="rect">
            <a:avLst/>
          </a:prstGeom>
          <a:noFill/>
        </p:spPr>
        <p:txBody>
          <a:bodyPr wrap="square" rtlCol="0">
            <a:spAutoFit/>
          </a:bodyPr>
          <a:lstStyle/>
          <a:p>
            <a:r>
              <a:rPr lang="en-GB" sz="5400" dirty="0">
                <a:solidFill>
                  <a:srgbClr val="4472C4">
                    <a:lumMod val="50000"/>
                  </a:srgbClr>
                </a:solidFill>
                <a:latin typeface="Century Gothic" panose="020B0502020202020204" pitchFamily="34" charset="0"/>
              </a:rPr>
              <a:t>Ich </a:t>
            </a:r>
            <a:r>
              <a:rPr lang="en-GB" sz="5400" dirty="0" err="1">
                <a:solidFill>
                  <a:srgbClr val="4472C4">
                    <a:lumMod val="50000"/>
                  </a:srgbClr>
                </a:solidFill>
                <a:latin typeface="Century Gothic" panose="020B0502020202020204" pitchFamily="34" charset="0"/>
              </a:rPr>
              <a:t>habe</a:t>
            </a:r>
            <a:r>
              <a:rPr lang="en-GB" sz="5400" dirty="0">
                <a:solidFill>
                  <a:srgbClr val="4472C4">
                    <a:lumMod val="50000"/>
                  </a:srgbClr>
                </a:solidFill>
                <a:latin typeface="Century Gothic" panose="020B0502020202020204" pitchFamily="34" charset="0"/>
              </a:rPr>
              <a:t> </a:t>
            </a:r>
            <a:r>
              <a:rPr lang="en-GB" sz="5400" dirty="0" err="1">
                <a:solidFill>
                  <a:srgbClr val="4472C4">
                    <a:lumMod val="50000"/>
                  </a:srgbClr>
                </a:solidFill>
                <a:latin typeface="Century Gothic" panose="020B0502020202020204" pitchFamily="34" charset="0"/>
              </a:rPr>
              <a:t>ein</a:t>
            </a:r>
            <a:r>
              <a:rPr lang="en-GB" sz="5400" dirty="0">
                <a:solidFill>
                  <a:srgbClr val="4472C4">
                    <a:lumMod val="50000"/>
                  </a:srgbClr>
                </a:solidFill>
                <a:latin typeface="Century Gothic" panose="020B0502020202020204" pitchFamily="34" charset="0"/>
              </a:rPr>
              <a:t> Wort.</a:t>
            </a:r>
          </a:p>
        </p:txBody>
      </p:sp>
      <p:pic>
        <p:nvPicPr>
          <p:cNvPr id="5" name="Picture 2" descr="http://www.clker.com/cliparts/0/F/H/c/a/X/crossword-letter-tiles-hi.png">
            <a:extLst>
              <a:ext uri="{FF2B5EF4-FFF2-40B4-BE49-F238E27FC236}">
                <a16:creationId xmlns:a16="http://schemas.microsoft.com/office/drawing/2014/main" xmlns="" id="{107436B7-1FA4-D740-9996-688BCCDCA2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6638" y="1359937"/>
            <a:ext cx="3295571" cy="2290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36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C:\Users\wdj\Google Drive\Primary\Y5 SoW\From Tracy\Pronouns\y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3590" y="1297912"/>
            <a:ext cx="3377009" cy="297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7021740" y="6494075"/>
            <a:ext cx="2386205" cy="276999"/>
          </a:xfrm>
          <a:prstGeom prst="rect">
            <a:avLst/>
          </a:prstGeom>
          <a:noFill/>
        </p:spPr>
        <p:txBody>
          <a:bodyPr wrap="square" rtlCol="0">
            <a:spAutoFit/>
          </a:bodyPr>
          <a:lstStyle/>
          <a:p>
            <a:pPr>
              <a:defRPr/>
            </a:pPr>
            <a:r>
              <a:rPr lang="en-GB" sz="1200" dirty="0">
                <a:solidFill>
                  <a:prstClr val="white"/>
                </a:solidFill>
                <a:latin typeface="Century Gothic" panose="020B0502020202020204" pitchFamily="34" charset="0"/>
              </a:rPr>
              <a:t>Victoria Hobson / Nick Avery</a:t>
            </a:r>
          </a:p>
        </p:txBody>
      </p:sp>
      <p:sp>
        <p:nvSpPr>
          <p:cNvPr id="11" name="TextBox 10">
            <a:extLst>
              <a:ext uri="{FF2B5EF4-FFF2-40B4-BE49-F238E27FC236}">
                <a16:creationId xmlns:a16="http://schemas.microsoft.com/office/drawing/2014/main" xmlns="" id="{EFF6038C-5AF9-2B49-BF41-63B481A99B48}"/>
              </a:ext>
            </a:extLst>
          </p:cNvPr>
          <p:cNvSpPr txBox="1"/>
          <p:nvPr/>
        </p:nvSpPr>
        <p:spPr>
          <a:xfrm>
            <a:off x="2783244" y="4537638"/>
            <a:ext cx="8046548" cy="923330"/>
          </a:xfrm>
          <a:prstGeom prst="rect">
            <a:avLst/>
          </a:prstGeom>
          <a:noFill/>
        </p:spPr>
        <p:txBody>
          <a:bodyPr wrap="square" rtlCol="0">
            <a:spAutoFit/>
          </a:bodyPr>
          <a:lstStyle/>
          <a:p>
            <a:r>
              <a:rPr lang="en-GB" sz="5400" dirty="0">
                <a:solidFill>
                  <a:srgbClr val="4472C4">
                    <a:lumMod val="50000"/>
                  </a:srgbClr>
                </a:solidFill>
                <a:latin typeface="Century Gothic" panose="020B0502020202020204" pitchFamily="34" charset="0"/>
              </a:rPr>
              <a:t>Du hast </a:t>
            </a:r>
            <a:r>
              <a:rPr lang="en-GB" sz="5400" dirty="0" err="1">
                <a:solidFill>
                  <a:srgbClr val="4472C4">
                    <a:lumMod val="50000"/>
                  </a:srgbClr>
                </a:solidFill>
                <a:latin typeface="Century Gothic" panose="020B0502020202020204" pitchFamily="34" charset="0"/>
              </a:rPr>
              <a:t>ein</a:t>
            </a:r>
            <a:r>
              <a:rPr lang="en-GB" sz="5400" b="1" dirty="0" err="1">
                <a:solidFill>
                  <a:srgbClr val="DAA520"/>
                </a:solidFill>
                <a:latin typeface="Century Gothic" panose="020B0502020202020204" pitchFamily="34" charset="0"/>
              </a:rPr>
              <a:t>en</a:t>
            </a:r>
            <a:r>
              <a:rPr lang="en-GB" sz="5400" dirty="0">
                <a:solidFill>
                  <a:srgbClr val="4472C4">
                    <a:lumMod val="50000"/>
                  </a:srgbClr>
                </a:solidFill>
                <a:latin typeface="Century Gothic" panose="020B0502020202020204" pitchFamily="34" charset="0"/>
              </a:rPr>
              <a:t> Freund.</a:t>
            </a:r>
          </a:p>
        </p:txBody>
      </p:sp>
      <p:pic>
        <p:nvPicPr>
          <p:cNvPr id="12" name="Picture 38" descr="Man and Woman Holding Hands on Facebook 2.2">
            <a:extLst>
              <a:ext uri="{FF2B5EF4-FFF2-40B4-BE49-F238E27FC236}">
                <a16:creationId xmlns:a16="http://schemas.microsoft.com/office/drawing/2014/main" xmlns="" id="{514A410B-9B14-AC4A-8385-804556761A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6518" y="1297912"/>
            <a:ext cx="2816647" cy="2816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70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Users\wdj\Google Drive\Primary\Y5 SoW\From Tracy\Pronouns\y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3590" y="1297912"/>
            <a:ext cx="3377009" cy="297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7021740" y="6494075"/>
            <a:ext cx="2386205" cy="276999"/>
          </a:xfrm>
          <a:prstGeom prst="rect">
            <a:avLst/>
          </a:prstGeom>
          <a:noFill/>
        </p:spPr>
        <p:txBody>
          <a:bodyPr wrap="square" rtlCol="0">
            <a:spAutoFit/>
          </a:bodyPr>
          <a:lstStyle/>
          <a:p>
            <a:pPr>
              <a:defRPr/>
            </a:pPr>
            <a:r>
              <a:rPr lang="en-GB" sz="1200" dirty="0">
                <a:solidFill>
                  <a:prstClr val="white"/>
                </a:solidFill>
                <a:latin typeface="Century Gothic" panose="020B0502020202020204" pitchFamily="34" charset="0"/>
              </a:rPr>
              <a:t>Victoria Hobson / Nick Avery</a:t>
            </a:r>
          </a:p>
        </p:txBody>
      </p:sp>
      <p:sp>
        <p:nvSpPr>
          <p:cNvPr id="13" name="TextBox 12">
            <a:extLst>
              <a:ext uri="{FF2B5EF4-FFF2-40B4-BE49-F238E27FC236}">
                <a16:creationId xmlns:a16="http://schemas.microsoft.com/office/drawing/2014/main" xmlns="" id="{DE59770F-523A-5B4A-8F6C-3E4D5362C99A}"/>
              </a:ext>
            </a:extLst>
          </p:cNvPr>
          <p:cNvSpPr txBox="1"/>
          <p:nvPr/>
        </p:nvSpPr>
        <p:spPr>
          <a:xfrm>
            <a:off x="3116218" y="4636758"/>
            <a:ext cx="8287656" cy="923330"/>
          </a:xfrm>
          <a:prstGeom prst="rect">
            <a:avLst/>
          </a:prstGeom>
          <a:noFill/>
        </p:spPr>
        <p:txBody>
          <a:bodyPr wrap="square" rtlCol="0">
            <a:spAutoFit/>
          </a:bodyPr>
          <a:lstStyle/>
          <a:p>
            <a:r>
              <a:rPr lang="en-GB" sz="5400" dirty="0">
                <a:solidFill>
                  <a:srgbClr val="4472C4">
                    <a:lumMod val="50000"/>
                  </a:srgbClr>
                </a:solidFill>
                <a:latin typeface="Century Gothic" panose="020B0502020202020204" pitchFamily="34" charset="0"/>
              </a:rPr>
              <a:t>Du hast </a:t>
            </a:r>
            <a:r>
              <a:rPr lang="en-GB" sz="5400" dirty="0" err="1">
                <a:solidFill>
                  <a:srgbClr val="4472C4">
                    <a:lumMod val="50000"/>
                  </a:srgbClr>
                </a:solidFill>
                <a:latin typeface="Century Gothic" panose="020B0502020202020204" pitchFamily="34" charset="0"/>
              </a:rPr>
              <a:t>ein</a:t>
            </a:r>
            <a:r>
              <a:rPr lang="en-GB" sz="5400" b="1" dirty="0" err="1">
                <a:solidFill>
                  <a:srgbClr val="DAA520"/>
                </a:solidFill>
                <a:latin typeface="Century Gothic" panose="020B0502020202020204" pitchFamily="34" charset="0"/>
              </a:rPr>
              <a:t>e</a:t>
            </a:r>
            <a:r>
              <a:rPr lang="en-GB" sz="5400" dirty="0">
                <a:solidFill>
                  <a:srgbClr val="4472C4">
                    <a:lumMod val="50000"/>
                  </a:srgbClr>
                </a:solidFill>
                <a:latin typeface="Century Gothic" panose="020B0502020202020204" pitchFamily="34" charset="0"/>
              </a:rPr>
              <a:t> </a:t>
            </a:r>
            <a:r>
              <a:rPr lang="en-GB" sz="5400" dirty="0" err="1">
                <a:solidFill>
                  <a:srgbClr val="4472C4">
                    <a:lumMod val="50000"/>
                  </a:srgbClr>
                </a:solidFill>
                <a:latin typeface="Century Gothic" panose="020B0502020202020204" pitchFamily="34" charset="0"/>
              </a:rPr>
              <a:t>Nummer</a:t>
            </a:r>
            <a:r>
              <a:rPr lang="en-GB" sz="5400" dirty="0">
                <a:solidFill>
                  <a:srgbClr val="4472C4">
                    <a:lumMod val="50000"/>
                  </a:srgbClr>
                </a:solidFill>
                <a:latin typeface="Century Gothic" panose="020B0502020202020204" pitchFamily="34" charset="0"/>
              </a:rPr>
              <a:t>.</a:t>
            </a:r>
            <a:endParaRPr lang="en-GB" sz="5400" dirty="0">
              <a:solidFill>
                <a:srgbClr val="4472C4">
                  <a:lumMod val="50000"/>
                </a:srgbClr>
              </a:solidFill>
              <a:latin typeface="Century Gothic" panose="020B0502020202020204" pitchFamily="34" charset="0"/>
            </a:endParaRPr>
          </a:p>
        </p:txBody>
      </p:sp>
      <p:sp>
        <p:nvSpPr>
          <p:cNvPr id="14" name="TextBox 13">
            <a:extLst>
              <a:ext uri="{FF2B5EF4-FFF2-40B4-BE49-F238E27FC236}">
                <a16:creationId xmlns:a16="http://schemas.microsoft.com/office/drawing/2014/main" xmlns="" id="{459AE2C0-E347-AF4E-A7A4-7C212496ABE8}"/>
              </a:ext>
            </a:extLst>
          </p:cNvPr>
          <p:cNvSpPr txBox="1"/>
          <p:nvPr/>
        </p:nvSpPr>
        <p:spPr>
          <a:xfrm>
            <a:off x="7326955" y="2358007"/>
            <a:ext cx="2764101" cy="1446550"/>
          </a:xfrm>
          <a:prstGeom prst="rect">
            <a:avLst/>
          </a:prstGeom>
          <a:noFill/>
          <a:ln>
            <a:solidFill>
              <a:schemeClr val="accent1"/>
            </a:solidFill>
          </a:ln>
        </p:spPr>
        <p:txBody>
          <a:bodyPr wrap="square" rtlCol="0">
            <a:spAutoFit/>
          </a:bodyPr>
          <a:lstStyle/>
          <a:p>
            <a:pPr algn="ctr"/>
            <a:r>
              <a:rPr lang="en-GB" sz="8800" b="1" dirty="0">
                <a:solidFill>
                  <a:srgbClr val="115076"/>
                </a:solidFill>
                <a:effectLst>
                  <a:outerShdw blurRad="50800" dist="38100" dir="5400000" algn="t" rotWithShape="0">
                    <a:prstClr val="black">
                      <a:alpha val="40000"/>
                    </a:prstClr>
                  </a:outerShdw>
                </a:effectLst>
                <a:latin typeface="Century Gothic" panose="020B0502020202020204" pitchFamily="34" charset="0"/>
              </a:rPr>
              <a:t>10</a:t>
            </a:r>
          </a:p>
        </p:txBody>
      </p:sp>
    </p:spTree>
    <p:extLst>
      <p:ext uri="{BB962C8B-B14F-4D97-AF65-F5344CB8AC3E}">
        <p14:creationId xmlns:p14="http://schemas.microsoft.com/office/powerpoint/2010/main" val="271853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3" name="TextBox 12"/>
          <p:cNvSpPr txBox="1"/>
          <p:nvPr/>
        </p:nvSpPr>
        <p:spPr>
          <a:xfrm>
            <a:off x="116153" y="2464320"/>
            <a:ext cx="6886222" cy="707886"/>
          </a:xfrm>
          <a:prstGeom prst="rect">
            <a:avLst/>
          </a:prstGeom>
          <a:noFill/>
        </p:spPr>
        <p:txBody>
          <a:bodyPr wrap="square" rtlCol="0">
            <a:spAutoFit/>
          </a:bodyPr>
          <a:lstStyle/>
          <a:p>
            <a:r>
              <a:rPr lang="en-GB" sz="4000" b="1" dirty="0">
                <a:solidFill>
                  <a:prstClr val="white"/>
                </a:solidFill>
                <a:latin typeface="Century Gothic" panose="020B0502020202020204" pitchFamily="34" charset="0"/>
              </a:rPr>
              <a:t>Deutsch  - Y7</a:t>
            </a:r>
          </a:p>
        </p:txBody>
      </p:sp>
      <p:sp>
        <p:nvSpPr>
          <p:cNvPr id="14" name="Title 3"/>
          <p:cNvSpPr txBox="1">
            <a:spLocks/>
          </p:cNvSpPr>
          <p:nvPr/>
        </p:nvSpPr>
        <p:spPr>
          <a:xfrm>
            <a:off x="116153" y="3649234"/>
            <a:ext cx="7798856"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200" b="1" dirty="0" err="1">
                <a:solidFill>
                  <a:prstClr val="white"/>
                </a:solidFill>
                <a:latin typeface="Century Gothic" panose="020B0502020202020204" pitchFamily="34" charset="0"/>
              </a:rPr>
              <a:t>Wer</a:t>
            </a:r>
            <a:r>
              <a:rPr lang="en-GB" sz="3200" b="1" dirty="0">
                <a:solidFill>
                  <a:prstClr val="white"/>
                </a:solidFill>
                <a:latin typeface="Century Gothic" panose="020B0502020202020204" pitchFamily="34" charset="0"/>
              </a:rPr>
              <a:t> hat was?</a:t>
            </a:r>
            <a:br>
              <a:rPr lang="en-GB" sz="3200" b="1" dirty="0">
                <a:solidFill>
                  <a:prstClr val="white"/>
                </a:solidFill>
                <a:latin typeface="Century Gothic" panose="020B0502020202020204" pitchFamily="34" charset="0"/>
              </a:rPr>
            </a:br>
            <a:r>
              <a:rPr lang="en-GB" sz="3200" dirty="0">
                <a:solidFill>
                  <a:prstClr val="white"/>
                </a:solidFill>
                <a:latin typeface="Century Gothic" panose="020B0502020202020204" pitchFamily="34" charset="0"/>
              </a:rPr>
              <a:t>Indefinite</a:t>
            </a:r>
            <a:r>
              <a:rPr lang="en-GB" sz="3200" b="1" dirty="0">
                <a:solidFill>
                  <a:prstClr val="white"/>
                </a:solidFill>
                <a:latin typeface="Century Gothic" panose="020B0502020202020204" pitchFamily="34" charset="0"/>
              </a:rPr>
              <a:t> </a:t>
            </a:r>
            <a:r>
              <a:rPr lang="en-GB" sz="3200" dirty="0">
                <a:solidFill>
                  <a:prstClr val="white"/>
                </a:solidFill>
                <a:latin typeface="Century Gothic" panose="020B0502020202020204" pitchFamily="34" charset="0"/>
              </a:rPr>
              <a:t>articles: accusative</a:t>
            </a:r>
          </a:p>
          <a:p>
            <a:endParaRPr lang="en-GB" sz="3200" dirty="0">
              <a:solidFill>
                <a:prstClr val="white"/>
              </a:solidFill>
              <a:latin typeface="Century Gothic" panose="020B0502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1" name="Title 3"/>
          <p:cNvSpPr txBox="1">
            <a:spLocks/>
          </p:cNvSpPr>
          <p:nvPr/>
        </p:nvSpPr>
        <p:spPr>
          <a:xfrm>
            <a:off x="0" y="6104135"/>
            <a:ext cx="5784972"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2400" dirty="0">
                <a:solidFill>
                  <a:prstClr val="white"/>
                </a:solidFill>
                <a:latin typeface="Century Gothic" panose="020B0502020202020204" pitchFamily="34" charset="0"/>
              </a:rPr>
              <a:t>Term 1.1 - Week 6 – lesson  </a:t>
            </a:r>
            <a:r>
              <a:rPr lang="en-GB" sz="2400" dirty="0" smtClean="0">
                <a:solidFill>
                  <a:prstClr val="white"/>
                </a:solidFill>
                <a:latin typeface="Century Gothic" panose="020B0502020202020204" pitchFamily="34" charset="0"/>
              </a:rPr>
              <a:t>12</a:t>
            </a:r>
            <a:endParaRPr lang="en-GB" sz="24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13846089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EE75A7B-C6D0-094A-8FA9-BBAE8FE8DC8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19189" y="971573"/>
            <a:ext cx="545591" cy="1091181"/>
          </a:xfrm>
          <a:prstGeom prst="rect">
            <a:avLst/>
          </a:prstGeom>
        </p:spPr>
      </p:pic>
      <p:pic>
        <p:nvPicPr>
          <p:cNvPr id="5" name="Picture 4">
            <a:extLst>
              <a:ext uri="{FF2B5EF4-FFF2-40B4-BE49-F238E27FC236}">
                <a16:creationId xmlns:a16="http://schemas.microsoft.com/office/drawing/2014/main" xmlns="" id="{CBABFB36-ED45-A145-B75B-741BFBF2E25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315308" y="985053"/>
            <a:ext cx="552484" cy="1104966"/>
          </a:xfrm>
          <a:prstGeom prst="rect">
            <a:avLst/>
          </a:prstGeom>
        </p:spPr>
      </p:pic>
      <p:pic>
        <p:nvPicPr>
          <p:cNvPr id="6" name="Picture 5">
            <a:extLst>
              <a:ext uri="{FF2B5EF4-FFF2-40B4-BE49-F238E27FC236}">
                <a16:creationId xmlns:a16="http://schemas.microsoft.com/office/drawing/2014/main" xmlns="" id="{7407617B-13D8-764B-84CE-317CBA79D3D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685334" y="975727"/>
            <a:ext cx="552484" cy="1104966"/>
          </a:xfrm>
          <a:prstGeom prst="rect">
            <a:avLst/>
          </a:prstGeom>
        </p:spPr>
      </p:pic>
      <p:pic>
        <p:nvPicPr>
          <p:cNvPr id="9" name="Picture 8">
            <a:extLst>
              <a:ext uri="{FF2B5EF4-FFF2-40B4-BE49-F238E27FC236}">
                <a16:creationId xmlns:a16="http://schemas.microsoft.com/office/drawing/2014/main" xmlns="" id="{1B139947-0A56-194C-A5AE-7F863A2A9F2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895325" y="975727"/>
            <a:ext cx="552484" cy="1104966"/>
          </a:xfrm>
          <a:prstGeom prst="rect">
            <a:avLst/>
          </a:prstGeom>
        </p:spPr>
      </p:pic>
      <p:pic>
        <p:nvPicPr>
          <p:cNvPr id="10" name="Picture 9">
            <a:extLst>
              <a:ext uri="{FF2B5EF4-FFF2-40B4-BE49-F238E27FC236}">
                <a16:creationId xmlns:a16="http://schemas.microsoft.com/office/drawing/2014/main" xmlns="" id="{109BF158-FB1B-C142-8509-5E5100A7050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105316" y="975727"/>
            <a:ext cx="552484" cy="1104966"/>
          </a:xfrm>
          <a:prstGeom prst="rect">
            <a:avLst/>
          </a:prstGeom>
        </p:spPr>
      </p:pic>
      <p:cxnSp>
        <p:nvCxnSpPr>
          <p:cNvPr id="12" name="Straight Arrow Connector 11">
            <a:extLst>
              <a:ext uri="{FF2B5EF4-FFF2-40B4-BE49-F238E27FC236}">
                <a16:creationId xmlns:a16="http://schemas.microsoft.com/office/drawing/2014/main" xmlns="" id="{680164A3-B0D1-5F40-8798-11C7D7B63361}"/>
              </a:ext>
            </a:extLst>
          </p:cNvPr>
          <p:cNvCxnSpPr>
            <a:cxnSpLocks/>
          </p:cNvCxnSpPr>
          <p:nvPr/>
        </p:nvCxnSpPr>
        <p:spPr>
          <a:xfrm flipH="1">
            <a:off x="10180884" y="259953"/>
            <a:ext cx="504450" cy="628855"/>
          </a:xfrm>
          <a:prstGeom prst="straightConnector1">
            <a:avLst/>
          </a:prstGeom>
          <a:ln w="57150">
            <a:solidFill>
              <a:srgbClr val="115076"/>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xmlns="" id="{8196A6C1-AE50-D747-BE2C-9243C3FAA88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499620" y="1165228"/>
            <a:ext cx="696926" cy="725964"/>
          </a:xfrm>
          <a:prstGeom prst="rect">
            <a:avLst/>
          </a:prstGeom>
        </p:spPr>
      </p:pic>
      <p:cxnSp>
        <p:nvCxnSpPr>
          <p:cNvPr id="13" name="Straight Arrow Connector 12">
            <a:extLst>
              <a:ext uri="{FF2B5EF4-FFF2-40B4-BE49-F238E27FC236}">
                <a16:creationId xmlns:a16="http://schemas.microsoft.com/office/drawing/2014/main" xmlns="" id="{2755576A-9C40-7B4A-8187-E91873F776C1}"/>
              </a:ext>
            </a:extLst>
          </p:cNvPr>
          <p:cNvCxnSpPr>
            <a:cxnSpLocks/>
          </p:cNvCxnSpPr>
          <p:nvPr/>
        </p:nvCxnSpPr>
        <p:spPr>
          <a:xfrm flipH="1">
            <a:off x="4064780" y="971573"/>
            <a:ext cx="552484" cy="559357"/>
          </a:xfrm>
          <a:prstGeom prst="straightConnector1">
            <a:avLst/>
          </a:prstGeom>
          <a:ln w="57150">
            <a:solidFill>
              <a:srgbClr val="115076"/>
            </a:solidFill>
            <a:tailEnd type="triangle"/>
          </a:ln>
        </p:spPr>
        <p:style>
          <a:lnRef idx="1">
            <a:schemeClr val="accent1"/>
          </a:lnRef>
          <a:fillRef idx="0">
            <a:schemeClr val="accent1"/>
          </a:fillRef>
          <a:effectRef idx="0">
            <a:schemeClr val="accent1"/>
          </a:effectRef>
          <a:fontRef idx="minor">
            <a:schemeClr val="tx1"/>
          </a:fontRef>
        </p:style>
      </p:cxnSp>
      <p:sp>
        <p:nvSpPr>
          <p:cNvPr id="15" name="Action Button: Custom 14">
            <a:hlinkClick r:id="" action="ppaction://noaction" highlightClick="1"/>
            <a:extLst>
              <a:ext uri="{FF2B5EF4-FFF2-40B4-BE49-F238E27FC236}">
                <a16:creationId xmlns:a16="http://schemas.microsoft.com/office/drawing/2014/main" xmlns="" id="{0CE3C678-9234-884A-99F2-08BFA2E466B5}"/>
              </a:ext>
            </a:extLst>
          </p:cNvPr>
          <p:cNvSpPr>
            <a:spLocks/>
          </p:cNvSpPr>
          <p:nvPr/>
        </p:nvSpPr>
        <p:spPr>
          <a:xfrm>
            <a:off x="1147299" y="985053"/>
            <a:ext cx="891041" cy="891041"/>
          </a:xfrm>
          <a:prstGeom prst="actionButtonBlank">
            <a:avLst/>
          </a:prstGeom>
          <a:solidFill>
            <a:srgbClr val="DAA520"/>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a:solidFill>
                  <a:prstClr val="white"/>
                </a:solidFill>
                <a:latin typeface="Century Gothic" panose="020B0502020202020204" pitchFamily="34" charset="0"/>
              </a:rPr>
              <a:t>1</a:t>
            </a:r>
          </a:p>
        </p:txBody>
      </p:sp>
      <p:sp>
        <p:nvSpPr>
          <p:cNvPr id="17" name="Action Button: Custom 16">
            <a:hlinkClick r:id="" action="ppaction://noaction" highlightClick="1"/>
            <a:extLst>
              <a:ext uri="{FF2B5EF4-FFF2-40B4-BE49-F238E27FC236}">
                <a16:creationId xmlns:a16="http://schemas.microsoft.com/office/drawing/2014/main" xmlns="" id="{9ACEF18C-27F0-1D44-ADC4-63A64F1DD797}"/>
              </a:ext>
            </a:extLst>
          </p:cNvPr>
          <p:cNvSpPr/>
          <p:nvPr/>
        </p:nvSpPr>
        <p:spPr>
          <a:xfrm>
            <a:off x="1138140" y="2058659"/>
            <a:ext cx="891041" cy="891041"/>
          </a:xfrm>
          <a:prstGeom prst="actionButtonBlank">
            <a:avLst/>
          </a:prstGeom>
          <a:solidFill>
            <a:srgbClr val="DAA520"/>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a:solidFill>
                  <a:prstClr val="white"/>
                </a:solidFill>
                <a:latin typeface="Century Gothic" panose="020B0502020202020204" pitchFamily="34" charset="0"/>
              </a:rPr>
              <a:t>2</a:t>
            </a:r>
          </a:p>
        </p:txBody>
      </p:sp>
      <p:pic>
        <p:nvPicPr>
          <p:cNvPr id="26" name="Picture 25">
            <a:extLst>
              <a:ext uri="{FF2B5EF4-FFF2-40B4-BE49-F238E27FC236}">
                <a16:creationId xmlns:a16="http://schemas.microsoft.com/office/drawing/2014/main" xmlns="" id="{733CFBB9-1B48-174F-AFD7-3DF9199DF85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73520" y="2125852"/>
            <a:ext cx="1074574" cy="1080001"/>
          </a:xfrm>
          <a:prstGeom prst="rect">
            <a:avLst/>
          </a:prstGeom>
        </p:spPr>
      </p:pic>
      <p:pic>
        <p:nvPicPr>
          <p:cNvPr id="27" name="Picture 26">
            <a:extLst>
              <a:ext uri="{FF2B5EF4-FFF2-40B4-BE49-F238E27FC236}">
                <a16:creationId xmlns:a16="http://schemas.microsoft.com/office/drawing/2014/main" xmlns="" id="{39B5741B-BB8B-244B-B7B6-0FF083B41C4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943439" y="2125850"/>
            <a:ext cx="1074574" cy="1080001"/>
          </a:xfrm>
          <a:prstGeom prst="rect">
            <a:avLst/>
          </a:prstGeom>
        </p:spPr>
      </p:pic>
      <p:pic>
        <p:nvPicPr>
          <p:cNvPr id="28" name="Picture 27">
            <a:extLst>
              <a:ext uri="{FF2B5EF4-FFF2-40B4-BE49-F238E27FC236}">
                <a16:creationId xmlns:a16="http://schemas.microsoft.com/office/drawing/2014/main" xmlns="" id="{B31D5CE2-03C4-8142-ADA6-C1D9F878FCD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151972" y="2125850"/>
            <a:ext cx="1074574" cy="1080001"/>
          </a:xfrm>
          <a:prstGeom prst="rect">
            <a:avLst/>
          </a:prstGeom>
        </p:spPr>
      </p:pic>
      <p:pic>
        <p:nvPicPr>
          <p:cNvPr id="29" name="Picture 28">
            <a:extLst>
              <a:ext uri="{FF2B5EF4-FFF2-40B4-BE49-F238E27FC236}">
                <a16:creationId xmlns:a16="http://schemas.microsoft.com/office/drawing/2014/main" xmlns="" id="{E79D8AAD-E8D6-8E47-B944-3738E7541F4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330225" y="2125851"/>
            <a:ext cx="1074574" cy="1080001"/>
          </a:xfrm>
          <a:prstGeom prst="rect">
            <a:avLst/>
          </a:prstGeom>
        </p:spPr>
      </p:pic>
      <p:pic>
        <p:nvPicPr>
          <p:cNvPr id="30" name="Picture 29">
            <a:extLst>
              <a:ext uri="{FF2B5EF4-FFF2-40B4-BE49-F238E27FC236}">
                <a16:creationId xmlns:a16="http://schemas.microsoft.com/office/drawing/2014/main" xmlns="" id="{CC838685-56ED-7A4A-8D0C-D278F5C68C1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521998" y="2125851"/>
            <a:ext cx="1074574" cy="1080001"/>
          </a:xfrm>
          <a:prstGeom prst="rect">
            <a:avLst/>
          </a:prstGeom>
        </p:spPr>
      </p:pic>
      <p:cxnSp>
        <p:nvCxnSpPr>
          <p:cNvPr id="31" name="Straight Arrow Connector 30">
            <a:extLst>
              <a:ext uri="{FF2B5EF4-FFF2-40B4-BE49-F238E27FC236}">
                <a16:creationId xmlns:a16="http://schemas.microsoft.com/office/drawing/2014/main" xmlns="" id="{D5F313D9-AC37-F24A-897F-91B68290FC54}"/>
              </a:ext>
            </a:extLst>
          </p:cNvPr>
          <p:cNvCxnSpPr>
            <a:cxnSpLocks/>
          </p:cNvCxnSpPr>
          <p:nvPr/>
        </p:nvCxnSpPr>
        <p:spPr>
          <a:xfrm flipH="1">
            <a:off x="4287657" y="1762376"/>
            <a:ext cx="552484" cy="559357"/>
          </a:xfrm>
          <a:prstGeom prst="straightConnector1">
            <a:avLst/>
          </a:prstGeom>
          <a:ln w="57150">
            <a:solidFill>
              <a:srgbClr val="115076"/>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0C2C1D16-51D8-2A43-A359-4C55DB330D7C}"/>
              </a:ext>
            </a:extLst>
          </p:cNvPr>
          <p:cNvCxnSpPr>
            <a:cxnSpLocks/>
          </p:cNvCxnSpPr>
          <p:nvPr/>
        </p:nvCxnSpPr>
        <p:spPr>
          <a:xfrm flipH="1">
            <a:off x="11557855" y="1713930"/>
            <a:ext cx="552484" cy="559357"/>
          </a:xfrm>
          <a:prstGeom prst="straightConnector1">
            <a:avLst/>
          </a:prstGeom>
          <a:ln w="57150">
            <a:solidFill>
              <a:srgbClr val="115076"/>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xmlns="" id="{93A6469D-32AB-5B43-9A29-D915335341B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76594" y="2302868"/>
            <a:ext cx="696926" cy="725964"/>
          </a:xfrm>
          <a:prstGeom prst="rect">
            <a:avLst/>
          </a:prstGeom>
        </p:spPr>
      </p:pic>
      <p:pic>
        <p:nvPicPr>
          <p:cNvPr id="42" name="Online Media 41" descr="Hast du eine Flasche.mp3">
            <a:hlinkClick r:id="" action="ppaction://media"/>
            <a:extLst>
              <a:ext uri="{FF2B5EF4-FFF2-40B4-BE49-F238E27FC236}">
                <a16:creationId xmlns:a16="http://schemas.microsoft.com/office/drawing/2014/main" xmlns="" id="{D45C50B7-1813-4844-A266-94B76BD5CDC1}"/>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59005" y="1215720"/>
            <a:ext cx="670591" cy="670591"/>
          </a:xfrm>
          <a:prstGeom prst="rect">
            <a:avLst/>
          </a:prstGeom>
        </p:spPr>
      </p:pic>
      <p:pic>
        <p:nvPicPr>
          <p:cNvPr id="43" name="Online Media 42" descr="Hast du den Fussball.MP3">
            <a:hlinkClick r:id="" action="ppaction://media"/>
            <a:extLst>
              <a:ext uri="{FF2B5EF4-FFF2-40B4-BE49-F238E27FC236}">
                <a16:creationId xmlns:a16="http://schemas.microsoft.com/office/drawing/2014/main" xmlns="" id="{D82BA6AB-7C06-A049-A1D2-33EE5EE48506}"/>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222416" y="2452141"/>
            <a:ext cx="670591" cy="670591"/>
          </a:xfrm>
          <a:prstGeom prst="rect">
            <a:avLst/>
          </a:prstGeom>
        </p:spPr>
      </p:pic>
      <p:sp>
        <p:nvSpPr>
          <p:cNvPr id="46" name="TextBox 45">
            <a:extLst>
              <a:ext uri="{FF2B5EF4-FFF2-40B4-BE49-F238E27FC236}">
                <a16:creationId xmlns:a16="http://schemas.microsoft.com/office/drawing/2014/main" xmlns="" id="{388ABD14-E3C5-5742-915A-F412C10E64D4}"/>
              </a:ext>
            </a:extLst>
          </p:cNvPr>
          <p:cNvSpPr txBox="1"/>
          <p:nvPr/>
        </p:nvSpPr>
        <p:spPr>
          <a:xfrm>
            <a:off x="11146521" y="0"/>
            <a:ext cx="1045479" cy="461665"/>
          </a:xfrm>
          <a:prstGeom prst="rect">
            <a:avLst/>
          </a:prstGeom>
          <a:noFill/>
        </p:spPr>
        <p:txBody>
          <a:bodyPr wrap="none" rtlCol="0">
            <a:spAutoFit/>
          </a:bodyPr>
          <a:lstStyle/>
          <a:p>
            <a:r>
              <a:rPr lang="en-US" sz="2400" b="1" dirty="0" err="1">
                <a:solidFill>
                  <a:srgbClr val="115076"/>
                </a:solidFill>
                <a:latin typeface="Century Gothic" panose="020B0502020202020204" pitchFamily="34" charset="0"/>
              </a:rPr>
              <a:t>hören</a:t>
            </a:r>
            <a:endParaRPr lang="en-US" sz="2400" b="1" dirty="0">
              <a:solidFill>
                <a:srgbClr val="115076"/>
              </a:solidFill>
              <a:latin typeface="Century Gothic" panose="020B0502020202020204" pitchFamily="34" charset="0"/>
            </a:endParaRPr>
          </a:p>
        </p:txBody>
      </p:sp>
      <p:sp>
        <p:nvSpPr>
          <p:cNvPr id="47" name="Rectangle 46">
            <a:extLst>
              <a:ext uri="{FF2B5EF4-FFF2-40B4-BE49-F238E27FC236}">
                <a16:creationId xmlns:a16="http://schemas.microsoft.com/office/drawing/2014/main" xmlns="" id="{FD11B9CF-3937-F84D-B132-E3B9B53C2FB3}"/>
              </a:ext>
            </a:extLst>
          </p:cNvPr>
          <p:cNvSpPr/>
          <p:nvPr/>
        </p:nvSpPr>
        <p:spPr>
          <a:xfrm>
            <a:off x="171154" y="184049"/>
            <a:ext cx="10246758" cy="461665"/>
          </a:xfrm>
          <a:prstGeom prst="rect">
            <a:avLst/>
          </a:prstGeom>
        </p:spPr>
        <p:txBody>
          <a:bodyPr wrap="square">
            <a:spAutoFit/>
          </a:bodyPr>
          <a:lstStyle/>
          <a:p>
            <a:r>
              <a:rPr lang="en-GB" sz="2400" dirty="0">
                <a:solidFill>
                  <a:srgbClr val="115076"/>
                </a:solidFill>
                <a:latin typeface="Century Gothic" panose="020B0502020202020204" pitchFamily="34" charset="0"/>
              </a:rPr>
              <a:t>Wolfgang is donating some things. Mia asks him what he has.</a:t>
            </a:r>
            <a:endParaRPr lang="en-GB" sz="2400" dirty="0">
              <a:solidFill>
                <a:srgbClr val="115076"/>
              </a:solidFill>
              <a:latin typeface="Century Gothic" panose="020B0502020202020204" pitchFamily="34" charset="0"/>
            </a:endParaRPr>
          </a:p>
        </p:txBody>
      </p:sp>
      <p:sp>
        <p:nvSpPr>
          <p:cNvPr id="48" name="Action Button: Custom 47">
            <a:hlinkClick r:id="" action="ppaction://noaction" highlightClick="1"/>
            <a:extLst>
              <a:ext uri="{FF2B5EF4-FFF2-40B4-BE49-F238E27FC236}">
                <a16:creationId xmlns:a16="http://schemas.microsoft.com/office/drawing/2014/main" xmlns="" id="{E44DAF7E-0B07-6148-B4DB-91D8975D792E}"/>
              </a:ext>
            </a:extLst>
          </p:cNvPr>
          <p:cNvSpPr>
            <a:spLocks/>
          </p:cNvSpPr>
          <p:nvPr/>
        </p:nvSpPr>
        <p:spPr>
          <a:xfrm>
            <a:off x="1116576" y="3147645"/>
            <a:ext cx="881883" cy="883867"/>
          </a:xfrm>
          <a:prstGeom prst="actionButtonBlank">
            <a:avLst/>
          </a:prstGeom>
          <a:solidFill>
            <a:srgbClr val="DAA520"/>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b="1" dirty="0">
                <a:solidFill>
                  <a:prstClr val="white"/>
                </a:solidFill>
                <a:latin typeface="Century Gothic" panose="020B0502020202020204" pitchFamily="34" charset="0"/>
              </a:rPr>
              <a:t>3</a:t>
            </a:r>
            <a:endParaRPr lang="en-GB" sz="7200" b="1" dirty="0">
              <a:solidFill>
                <a:prstClr val="white"/>
              </a:solidFill>
              <a:latin typeface="Century Gothic" panose="020B0502020202020204" pitchFamily="34" charset="0"/>
            </a:endParaRPr>
          </a:p>
        </p:txBody>
      </p:sp>
      <p:sp>
        <p:nvSpPr>
          <p:cNvPr id="49" name="Action Button: Custom 48">
            <a:hlinkClick r:id="" action="ppaction://noaction" highlightClick="1"/>
            <a:extLst>
              <a:ext uri="{FF2B5EF4-FFF2-40B4-BE49-F238E27FC236}">
                <a16:creationId xmlns:a16="http://schemas.microsoft.com/office/drawing/2014/main" xmlns="" id="{BCF3641E-30AE-044C-BF57-F04456237AAE}"/>
              </a:ext>
            </a:extLst>
          </p:cNvPr>
          <p:cNvSpPr/>
          <p:nvPr/>
        </p:nvSpPr>
        <p:spPr>
          <a:xfrm>
            <a:off x="1100322" y="4250626"/>
            <a:ext cx="881882" cy="883867"/>
          </a:xfrm>
          <a:prstGeom prst="actionButtonBlank">
            <a:avLst/>
          </a:prstGeom>
          <a:solidFill>
            <a:srgbClr val="DAA520"/>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b="1" dirty="0">
                <a:solidFill>
                  <a:prstClr val="white"/>
                </a:solidFill>
                <a:latin typeface="Century Gothic" panose="020B0502020202020204" pitchFamily="34" charset="0"/>
              </a:rPr>
              <a:t>4</a:t>
            </a:r>
            <a:endParaRPr lang="en-GB" sz="7200" b="1" dirty="0">
              <a:solidFill>
                <a:prstClr val="white"/>
              </a:solidFill>
              <a:latin typeface="Century Gothic" panose="020B0502020202020204" pitchFamily="34" charset="0"/>
            </a:endParaRPr>
          </a:p>
        </p:txBody>
      </p:sp>
      <p:sp>
        <p:nvSpPr>
          <p:cNvPr id="50" name="Action Button: Custom 49">
            <a:hlinkClick r:id="" action="ppaction://noaction" highlightClick="1"/>
            <a:extLst>
              <a:ext uri="{FF2B5EF4-FFF2-40B4-BE49-F238E27FC236}">
                <a16:creationId xmlns:a16="http://schemas.microsoft.com/office/drawing/2014/main" xmlns="" id="{410FD13B-E0AE-A94A-8141-23F4AF9EFC13}"/>
              </a:ext>
            </a:extLst>
          </p:cNvPr>
          <p:cNvSpPr/>
          <p:nvPr/>
        </p:nvSpPr>
        <p:spPr>
          <a:xfrm>
            <a:off x="1078551" y="5331836"/>
            <a:ext cx="904101" cy="883867"/>
          </a:xfrm>
          <a:prstGeom prst="actionButtonBlank">
            <a:avLst/>
          </a:prstGeom>
          <a:solidFill>
            <a:srgbClr val="DAA520"/>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b="1" dirty="0">
                <a:solidFill>
                  <a:prstClr val="white"/>
                </a:solidFill>
                <a:latin typeface="Century Gothic" panose="020B0502020202020204" pitchFamily="34" charset="0"/>
              </a:rPr>
              <a:t>5</a:t>
            </a:r>
            <a:endParaRPr lang="en-GB" sz="7200" b="1" dirty="0">
              <a:solidFill>
                <a:prstClr val="white"/>
              </a:solidFill>
              <a:latin typeface="Century Gothic" panose="020B0502020202020204" pitchFamily="34" charset="0"/>
            </a:endParaRPr>
          </a:p>
        </p:txBody>
      </p:sp>
      <p:pic>
        <p:nvPicPr>
          <p:cNvPr id="51" name="Online Media 1" descr="Hast du einen Tisch.MP3">
            <a:hlinkClick r:id="" action="ppaction://media"/>
            <a:extLst>
              <a:ext uri="{FF2B5EF4-FFF2-40B4-BE49-F238E27FC236}">
                <a16:creationId xmlns:a16="http://schemas.microsoft.com/office/drawing/2014/main" xmlns="" id="{9D5E706B-B86F-8C46-8876-572F6B2278DD}"/>
              </a:ext>
            </a:extLst>
          </p:cNvPr>
          <p:cNvPicPr>
            <a:picLocks noChangeAspect="1"/>
          </p:cNvPicPr>
          <p:nvPr>
            <a:audioFile r:link="rId6"/>
            <p:extLst>
              <p:ext uri="{DAA4B4D4-6D71-4841-9C94-3DE7FCFB9230}">
                <p14:media xmlns:p14="http://schemas.microsoft.com/office/powerpoint/2010/main" r:embed="rId5"/>
              </p:ext>
            </p:extLst>
          </p:nvPr>
        </p:nvPicPr>
        <p:blipFill>
          <a:blip r:embed="rId17"/>
          <a:stretch>
            <a:fillRect/>
          </a:stretch>
        </p:blipFill>
        <p:spPr>
          <a:xfrm>
            <a:off x="138818" y="3497925"/>
            <a:ext cx="724838" cy="724838"/>
          </a:xfrm>
          <a:prstGeom prst="rect">
            <a:avLst/>
          </a:prstGeom>
        </p:spPr>
      </p:pic>
      <p:pic>
        <p:nvPicPr>
          <p:cNvPr id="52" name="Online Media 3" descr="Hast du die Tafel.MP3">
            <a:hlinkClick r:id="" action="ppaction://media"/>
            <a:extLst>
              <a:ext uri="{FF2B5EF4-FFF2-40B4-BE49-F238E27FC236}">
                <a16:creationId xmlns:a16="http://schemas.microsoft.com/office/drawing/2014/main" xmlns="" id="{EC8137E6-F4F3-4D42-811B-9F0FE77A3CCB}"/>
              </a:ext>
            </a:extLst>
          </p:cNvPr>
          <p:cNvPicPr>
            <a:picLocks noChangeAspect="1"/>
          </p:cNvPicPr>
          <p:nvPr>
            <a:audioFile r:link="rId8"/>
            <p:extLst>
              <p:ext uri="{DAA4B4D4-6D71-4841-9C94-3DE7FCFB9230}">
                <p14:media xmlns:p14="http://schemas.microsoft.com/office/powerpoint/2010/main" r:embed="rId7"/>
              </p:ext>
            </p:extLst>
          </p:nvPr>
        </p:nvPicPr>
        <p:blipFill>
          <a:blip r:embed="rId17"/>
          <a:stretch>
            <a:fillRect/>
          </a:stretch>
        </p:blipFill>
        <p:spPr>
          <a:xfrm>
            <a:off x="142890" y="4920799"/>
            <a:ext cx="724838" cy="724838"/>
          </a:xfrm>
          <a:prstGeom prst="rect">
            <a:avLst/>
          </a:prstGeom>
        </p:spPr>
      </p:pic>
      <p:pic>
        <p:nvPicPr>
          <p:cNvPr id="53" name="Online Media 10" descr="Hast du das Heft.MP3">
            <a:hlinkClick r:id="" action="ppaction://media"/>
            <a:extLst>
              <a:ext uri="{FF2B5EF4-FFF2-40B4-BE49-F238E27FC236}">
                <a16:creationId xmlns:a16="http://schemas.microsoft.com/office/drawing/2014/main" xmlns="" id="{EDEDD13E-93AA-4B49-8FE9-AC330A128901}"/>
              </a:ext>
            </a:extLst>
          </p:cNvPr>
          <p:cNvPicPr>
            <a:picLocks noChangeAspect="1"/>
          </p:cNvPicPr>
          <p:nvPr>
            <a:audioFile r:link="rId10"/>
            <p:extLst>
              <p:ext uri="{DAA4B4D4-6D71-4841-9C94-3DE7FCFB9230}">
                <p14:media xmlns:p14="http://schemas.microsoft.com/office/powerpoint/2010/main" r:embed="rId9"/>
              </p:ext>
            </p:extLst>
          </p:nvPr>
        </p:nvPicPr>
        <p:blipFill>
          <a:blip r:embed="rId17"/>
          <a:stretch>
            <a:fillRect/>
          </a:stretch>
        </p:blipFill>
        <p:spPr>
          <a:xfrm>
            <a:off x="132123" y="6421625"/>
            <a:ext cx="724838" cy="724838"/>
          </a:xfrm>
          <a:prstGeom prst="rect">
            <a:avLst/>
          </a:prstGeom>
        </p:spPr>
      </p:pic>
      <p:cxnSp>
        <p:nvCxnSpPr>
          <p:cNvPr id="54" name="Straight Arrow Connector 53">
            <a:extLst>
              <a:ext uri="{FF2B5EF4-FFF2-40B4-BE49-F238E27FC236}">
                <a16:creationId xmlns:a16="http://schemas.microsoft.com/office/drawing/2014/main" xmlns="" id="{2755576A-9C40-7B4A-8187-E91873F776C1}"/>
              </a:ext>
            </a:extLst>
          </p:cNvPr>
          <p:cNvCxnSpPr>
            <a:cxnSpLocks/>
          </p:cNvCxnSpPr>
          <p:nvPr/>
        </p:nvCxnSpPr>
        <p:spPr>
          <a:xfrm flipH="1">
            <a:off x="4485732" y="2915346"/>
            <a:ext cx="552484" cy="559357"/>
          </a:xfrm>
          <a:prstGeom prst="straightConnector1">
            <a:avLst/>
          </a:prstGeom>
          <a:ln w="57150">
            <a:solidFill>
              <a:srgbClr val="115076"/>
            </a:solidFill>
            <a:tailEnd type="triangle"/>
          </a:ln>
        </p:spPr>
        <p:style>
          <a:lnRef idx="1">
            <a:schemeClr val="accent1"/>
          </a:lnRef>
          <a:fillRef idx="0">
            <a:schemeClr val="accent1"/>
          </a:fillRef>
          <a:effectRef idx="0">
            <a:schemeClr val="accent1"/>
          </a:effectRef>
          <a:fontRef idx="minor">
            <a:schemeClr val="tx1"/>
          </a:fontRef>
        </p:style>
      </p:cxnSp>
      <p:pic>
        <p:nvPicPr>
          <p:cNvPr id="55" name="Picture 54">
            <a:extLst>
              <a:ext uri="{FF2B5EF4-FFF2-40B4-BE49-F238E27FC236}">
                <a16:creationId xmlns:a16="http://schemas.microsoft.com/office/drawing/2014/main" xmlns="" id="{675DD5BB-FDB3-6146-AE25-BB502B3F9A2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606583" y="4387138"/>
            <a:ext cx="696926" cy="725964"/>
          </a:xfrm>
          <a:prstGeom prst="rect">
            <a:avLst/>
          </a:prstGeom>
        </p:spPr>
      </p:pic>
      <p:pic>
        <p:nvPicPr>
          <p:cNvPr id="56" name="Picture 55">
            <a:extLst>
              <a:ext uri="{FF2B5EF4-FFF2-40B4-BE49-F238E27FC236}">
                <a16:creationId xmlns:a16="http://schemas.microsoft.com/office/drawing/2014/main" xmlns="" id="{582827C4-671B-4541-9E11-FC2757DDB44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343569" y="3398632"/>
            <a:ext cx="1205307" cy="730489"/>
          </a:xfrm>
          <a:prstGeom prst="rect">
            <a:avLst/>
          </a:prstGeom>
        </p:spPr>
      </p:pic>
      <p:pic>
        <p:nvPicPr>
          <p:cNvPr id="57" name="Picture 56">
            <a:extLst>
              <a:ext uri="{FF2B5EF4-FFF2-40B4-BE49-F238E27FC236}">
                <a16:creationId xmlns:a16="http://schemas.microsoft.com/office/drawing/2014/main" xmlns="" id="{C03AAA55-BC43-CF40-99A7-B5D3919BC95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286572" y="3398631"/>
            <a:ext cx="1205307" cy="730489"/>
          </a:xfrm>
          <a:prstGeom prst="rect">
            <a:avLst/>
          </a:prstGeom>
        </p:spPr>
      </p:pic>
      <p:pic>
        <p:nvPicPr>
          <p:cNvPr id="58" name="Picture 57">
            <a:extLst>
              <a:ext uri="{FF2B5EF4-FFF2-40B4-BE49-F238E27FC236}">
                <a16:creationId xmlns:a16="http://schemas.microsoft.com/office/drawing/2014/main" xmlns="" id="{B790921D-15B4-CC46-A268-AF8DBDACE29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731392" y="3398630"/>
            <a:ext cx="1205307" cy="730489"/>
          </a:xfrm>
          <a:prstGeom prst="rect">
            <a:avLst/>
          </a:prstGeom>
        </p:spPr>
      </p:pic>
      <p:pic>
        <p:nvPicPr>
          <p:cNvPr id="59" name="Picture 58">
            <a:extLst>
              <a:ext uri="{FF2B5EF4-FFF2-40B4-BE49-F238E27FC236}">
                <a16:creationId xmlns:a16="http://schemas.microsoft.com/office/drawing/2014/main" xmlns="" id="{D6EC32E6-921C-154C-AB4A-986E926EDA3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180884" y="3398632"/>
            <a:ext cx="1205307" cy="730489"/>
          </a:xfrm>
          <a:prstGeom prst="rect">
            <a:avLst/>
          </a:prstGeom>
        </p:spPr>
      </p:pic>
      <p:cxnSp>
        <p:nvCxnSpPr>
          <p:cNvPr id="60" name="Straight Arrow Connector 59">
            <a:extLst>
              <a:ext uri="{FF2B5EF4-FFF2-40B4-BE49-F238E27FC236}">
                <a16:creationId xmlns:a16="http://schemas.microsoft.com/office/drawing/2014/main" xmlns="" id="{B9D747E4-51B7-AA4C-97ED-49F2C87812F4}"/>
              </a:ext>
            </a:extLst>
          </p:cNvPr>
          <p:cNvCxnSpPr>
            <a:cxnSpLocks/>
          </p:cNvCxnSpPr>
          <p:nvPr/>
        </p:nvCxnSpPr>
        <p:spPr>
          <a:xfrm flipH="1">
            <a:off x="11432474" y="2949700"/>
            <a:ext cx="552484" cy="559357"/>
          </a:xfrm>
          <a:prstGeom prst="straightConnector1">
            <a:avLst/>
          </a:prstGeom>
          <a:ln w="57150">
            <a:solidFill>
              <a:srgbClr val="115076"/>
            </a:solidFill>
            <a:tailEnd type="triangle"/>
          </a:ln>
        </p:spPr>
        <p:style>
          <a:lnRef idx="1">
            <a:schemeClr val="accent1"/>
          </a:lnRef>
          <a:fillRef idx="0">
            <a:schemeClr val="accent1"/>
          </a:fillRef>
          <a:effectRef idx="0">
            <a:schemeClr val="accent1"/>
          </a:effectRef>
          <a:fontRef idx="minor">
            <a:schemeClr val="tx1"/>
          </a:fontRef>
        </p:style>
      </p:cxnSp>
      <p:pic>
        <p:nvPicPr>
          <p:cNvPr id="61" name="Picture 60">
            <a:extLst>
              <a:ext uri="{FF2B5EF4-FFF2-40B4-BE49-F238E27FC236}">
                <a16:creationId xmlns:a16="http://schemas.microsoft.com/office/drawing/2014/main" xmlns="" id="{532B833B-7010-6E42-9232-25C9FBF44A0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83702" y="3400892"/>
            <a:ext cx="696926" cy="725964"/>
          </a:xfrm>
          <a:prstGeom prst="rect">
            <a:avLst/>
          </a:prstGeom>
        </p:spPr>
      </p:pic>
      <p:pic>
        <p:nvPicPr>
          <p:cNvPr id="62" name="Picture 61">
            <a:extLst>
              <a:ext uri="{FF2B5EF4-FFF2-40B4-BE49-F238E27FC236}">
                <a16:creationId xmlns:a16="http://schemas.microsoft.com/office/drawing/2014/main" xmlns="" id="{D3A983FC-24A2-7641-8673-299718723E01}"/>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568295" y="4382235"/>
            <a:ext cx="1151657" cy="780567"/>
          </a:xfrm>
          <a:prstGeom prst="rect">
            <a:avLst/>
          </a:prstGeom>
        </p:spPr>
      </p:pic>
      <p:pic>
        <p:nvPicPr>
          <p:cNvPr id="63" name="Picture 62">
            <a:extLst>
              <a:ext uri="{FF2B5EF4-FFF2-40B4-BE49-F238E27FC236}">
                <a16:creationId xmlns:a16="http://schemas.microsoft.com/office/drawing/2014/main" xmlns="" id="{233DCCC7-B23A-DB45-ACCB-61A6065C11F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932728" y="4419454"/>
            <a:ext cx="1151657" cy="780567"/>
          </a:xfrm>
          <a:prstGeom prst="rect">
            <a:avLst/>
          </a:prstGeom>
        </p:spPr>
      </p:pic>
      <p:pic>
        <p:nvPicPr>
          <p:cNvPr id="64" name="Picture 63">
            <a:extLst>
              <a:ext uri="{FF2B5EF4-FFF2-40B4-BE49-F238E27FC236}">
                <a16:creationId xmlns:a16="http://schemas.microsoft.com/office/drawing/2014/main" xmlns="" id="{415C006B-AF6B-0948-BDDD-681AA2AC993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140578" y="4384951"/>
            <a:ext cx="1151657" cy="780567"/>
          </a:xfrm>
          <a:prstGeom prst="rect">
            <a:avLst/>
          </a:prstGeom>
        </p:spPr>
      </p:pic>
      <p:pic>
        <p:nvPicPr>
          <p:cNvPr id="65" name="Picture 64">
            <a:extLst>
              <a:ext uri="{FF2B5EF4-FFF2-40B4-BE49-F238E27FC236}">
                <a16:creationId xmlns:a16="http://schemas.microsoft.com/office/drawing/2014/main" xmlns="" id="{5C348B84-5D08-6D46-9012-206DFAA2011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404621" y="4382235"/>
            <a:ext cx="1151657" cy="780567"/>
          </a:xfrm>
          <a:prstGeom prst="rect">
            <a:avLst/>
          </a:prstGeom>
        </p:spPr>
      </p:pic>
      <p:pic>
        <p:nvPicPr>
          <p:cNvPr id="66" name="Picture 65">
            <a:extLst>
              <a:ext uri="{FF2B5EF4-FFF2-40B4-BE49-F238E27FC236}">
                <a16:creationId xmlns:a16="http://schemas.microsoft.com/office/drawing/2014/main" xmlns="" id="{E1BDBBF3-A963-0D41-A69E-B9447E80DD1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708678" y="4355350"/>
            <a:ext cx="1151657" cy="780567"/>
          </a:xfrm>
          <a:prstGeom prst="rect">
            <a:avLst/>
          </a:prstGeom>
        </p:spPr>
      </p:pic>
      <p:cxnSp>
        <p:nvCxnSpPr>
          <p:cNvPr id="67" name="Straight Arrow Connector 66">
            <a:extLst>
              <a:ext uri="{FF2B5EF4-FFF2-40B4-BE49-F238E27FC236}">
                <a16:creationId xmlns:a16="http://schemas.microsoft.com/office/drawing/2014/main" xmlns="" id="{166F23D8-490E-894D-B39E-C4258340C9E9}"/>
              </a:ext>
            </a:extLst>
          </p:cNvPr>
          <p:cNvCxnSpPr>
            <a:cxnSpLocks/>
          </p:cNvCxnSpPr>
          <p:nvPr/>
        </p:nvCxnSpPr>
        <p:spPr>
          <a:xfrm flipH="1">
            <a:off x="9793310" y="3856938"/>
            <a:ext cx="552484" cy="559357"/>
          </a:xfrm>
          <a:prstGeom prst="straightConnector1">
            <a:avLst/>
          </a:prstGeom>
          <a:ln w="57150">
            <a:solidFill>
              <a:srgbClr val="115076"/>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xmlns="" id="{40CE8390-D8F6-C045-B8DF-F84C8E850563}"/>
              </a:ext>
            </a:extLst>
          </p:cNvPr>
          <p:cNvCxnSpPr>
            <a:cxnSpLocks/>
          </p:cNvCxnSpPr>
          <p:nvPr/>
        </p:nvCxnSpPr>
        <p:spPr>
          <a:xfrm flipH="1">
            <a:off x="4832338" y="3931660"/>
            <a:ext cx="552484" cy="559357"/>
          </a:xfrm>
          <a:prstGeom prst="straightConnector1">
            <a:avLst/>
          </a:prstGeom>
          <a:ln w="57150">
            <a:solidFill>
              <a:srgbClr val="115076"/>
            </a:solidFill>
            <a:tailEnd type="triangle"/>
          </a:ln>
        </p:spPr>
        <p:style>
          <a:lnRef idx="1">
            <a:schemeClr val="accent1"/>
          </a:lnRef>
          <a:fillRef idx="0">
            <a:schemeClr val="accent1"/>
          </a:fillRef>
          <a:effectRef idx="0">
            <a:schemeClr val="accent1"/>
          </a:effectRef>
          <a:fontRef idx="minor">
            <a:schemeClr val="tx1"/>
          </a:fontRef>
        </p:style>
      </p:cxnSp>
      <p:pic>
        <p:nvPicPr>
          <p:cNvPr id="69" name="Picture 68">
            <a:extLst>
              <a:ext uri="{FF2B5EF4-FFF2-40B4-BE49-F238E27FC236}">
                <a16:creationId xmlns:a16="http://schemas.microsoft.com/office/drawing/2014/main" xmlns="" id="{34AF9E52-542C-C04B-B2E4-BF4B96B752ED}"/>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744314" y="5377936"/>
            <a:ext cx="752929" cy="947080"/>
          </a:xfrm>
          <a:prstGeom prst="rect">
            <a:avLst/>
          </a:prstGeom>
        </p:spPr>
      </p:pic>
      <p:pic>
        <p:nvPicPr>
          <p:cNvPr id="70" name="Picture 69">
            <a:extLst>
              <a:ext uri="{FF2B5EF4-FFF2-40B4-BE49-F238E27FC236}">
                <a16:creationId xmlns:a16="http://schemas.microsoft.com/office/drawing/2014/main" xmlns="" id="{550AEAA3-6441-9E4C-865B-79B15CAF019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515962" y="5335445"/>
            <a:ext cx="752929" cy="947080"/>
          </a:xfrm>
          <a:prstGeom prst="rect">
            <a:avLst/>
          </a:prstGeom>
        </p:spPr>
      </p:pic>
      <p:pic>
        <p:nvPicPr>
          <p:cNvPr id="71" name="Picture 70">
            <a:extLst>
              <a:ext uri="{FF2B5EF4-FFF2-40B4-BE49-F238E27FC236}">
                <a16:creationId xmlns:a16="http://schemas.microsoft.com/office/drawing/2014/main" xmlns="" id="{99868417-74AD-2A46-B794-0D720EAC1BC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602513" y="5300433"/>
            <a:ext cx="752929" cy="947080"/>
          </a:xfrm>
          <a:prstGeom prst="rect">
            <a:avLst/>
          </a:prstGeom>
        </p:spPr>
      </p:pic>
      <p:pic>
        <p:nvPicPr>
          <p:cNvPr id="72" name="Picture 71">
            <a:extLst>
              <a:ext uri="{FF2B5EF4-FFF2-40B4-BE49-F238E27FC236}">
                <a16:creationId xmlns:a16="http://schemas.microsoft.com/office/drawing/2014/main" xmlns="" id="{BCC7A2BA-74D7-FD46-97B7-8D5BE4D347A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685334" y="5300433"/>
            <a:ext cx="752929" cy="947080"/>
          </a:xfrm>
          <a:prstGeom prst="rect">
            <a:avLst/>
          </a:prstGeom>
        </p:spPr>
      </p:pic>
      <p:cxnSp>
        <p:nvCxnSpPr>
          <p:cNvPr id="73" name="Straight Arrow Connector 72">
            <a:extLst>
              <a:ext uri="{FF2B5EF4-FFF2-40B4-BE49-F238E27FC236}">
                <a16:creationId xmlns:a16="http://schemas.microsoft.com/office/drawing/2014/main" xmlns="" id="{0BA15557-4544-2A42-905A-E562E8EA3635}"/>
              </a:ext>
            </a:extLst>
          </p:cNvPr>
          <p:cNvCxnSpPr>
            <a:cxnSpLocks/>
          </p:cNvCxnSpPr>
          <p:nvPr/>
        </p:nvCxnSpPr>
        <p:spPr>
          <a:xfrm flipH="1">
            <a:off x="4652980" y="5237129"/>
            <a:ext cx="552484" cy="559357"/>
          </a:xfrm>
          <a:prstGeom prst="straightConnector1">
            <a:avLst/>
          </a:prstGeom>
          <a:ln w="57150">
            <a:solidFill>
              <a:srgbClr val="115076"/>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xmlns="" id="{84502F69-46CC-CF40-B038-F34BE3F12ABB}"/>
              </a:ext>
            </a:extLst>
          </p:cNvPr>
          <p:cNvCxnSpPr>
            <a:cxnSpLocks/>
          </p:cNvCxnSpPr>
          <p:nvPr/>
        </p:nvCxnSpPr>
        <p:spPr>
          <a:xfrm flipH="1">
            <a:off x="11491913" y="4875431"/>
            <a:ext cx="552484" cy="559357"/>
          </a:xfrm>
          <a:prstGeom prst="straightConnector1">
            <a:avLst/>
          </a:prstGeom>
          <a:ln w="57150">
            <a:solidFill>
              <a:srgbClr val="115076"/>
            </a:solidFill>
            <a:tailEnd type="triangle"/>
          </a:ln>
        </p:spPr>
        <p:style>
          <a:lnRef idx="1">
            <a:schemeClr val="accent1"/>
          </a:lnRef>
          <a:fillRef idx="0">
            <a:schemeClr val="accent1"/>
          </a:fillRef>
          <a:effectRef idx="0">
            <a:schemeClr val="accent1"/>
          </a:effectRef>
          <a:fontRef idx="minor">
            <a:schemeClr val="tx1"/>
          </a:fontRef>
        </p:style>
      </p:cxnSp>
      <p:pic>
        <p:nvPicPr>
          <p:cNvPr id="75" name="Picture 74">
            <a:extLst>
              <a:ext uri="{FF2B5EF4-FFF2-40B4-BE49-F238E27FC236}">
                <a16:creationId xmlns:a16="http://schemas.microsoft.com/office/drawing/2014/main" xmlns="" id="{87DC1CD1-8E74-C046-840F-0CC64E2B4C6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621057" y="5488494"/>
            <a:ext cx="696926" cy="725964"/>
          </a:xfrm>
          <a:prstGeom prst="rect">
            <a:avLst/>
          </a:prstGeom>
        </p:spPr>
      </p:pic>
      <p:sp>
        <p:nvSpPr>
          <p:cNvPr id="2" name="Rectangle 1"/>
          <p:cNvSpPr/>
          <p:nvPr/>
        </p:nvSpPr>
        <p:spPr>
          <a:xfrm>
            <a:off x="171154" y="531316"/>
            <a:ext cx="12020846" cy="461665"/>
          </a:xfrm>
          <a:prstGeom prst="rect">
            <a:avLst/>
          </a:prstGeom>
        </p:spPr>
        <p:txBody>
          <a:bodyPr wrap="square">
            <a:spAutoFit/>
          </a:bodyPr>
          <a:lstStyle/>
          <a:p>
            <a:r>
              <a:rPr lang="en-GB" sz="2400" dirty="0">
                <a:solidFill>
                  <a:srgbClr val="115076"/>
                </a:solidFill>
                <a:latin typeface="Century Gothic" panose="020B0502020202020204" pitchFamily="34" charset="0"/>
              </a:rPr>
              <a:t>For each item check whether it is </a:t>
            </a:r>
            <a:r>
              <a:rPr lang="en-GB" sz="2400" b="1" i="1" dirty="0">
                <a:solidFill>
                  <a:srgbClr val="115076"/>
                </a:solidFill>
                <a:latin typeface="Century Gothic" panose="020B0502020202020204" pitchFamily="34" charset="0"/>
              </a:rPr>
              <a:t>the</a:t>
            </a:r>
            <a:r>
              <a:rPr lang="en-GB" sz="2400" dirty="0">
                <a:solidFill>
                  <a:srgbClr val="115076"/>
                </a:solidFill>
                <a:latin typeface="Century Gothic" panose="020B0502020202020204" pitchFamily="34" charset="0"/>
              </a:rPr>
              <a:t> only one or </a:t>
            </a:r>
            <a:r>
              <a:rPr lang="en-GB" sz="2400" b="1" i="1" dirty="0">
                <a:solidFill>
                  <a:srgbClr val="115076"/>
                </a:solidFill>
                <a:latin typeface="Century Gothic" panose="020B0502020202020204" pitchFamily="34" charset="0"/>
              </a:rPr>
              <a:t>one</a:t>
            </a:r>
            <a:r>
              <a:rPr lang="en-GB" sz="2400" dirty="0">
                <a:solidFill>
                  <a:srgbClr val="115076"/>
                </a:solidFill>
                <a:latin typeface="Century Gothic" panose="020B0502020202020204" pitchFamily="34" charset="0"/>
              </a:rPr>
              <a:t> of many. </a:t>
            </a:r>
          </a:p>
        </p:txBody>
      </p:sp>
    </p:spTree>
    <p:extLst>
      <p:ext uri="{BB962C8B-B14F-4D97-AF65-F5344CB8AC3E}">
        <p14:creationId xmlns:p14="http://schemas.microsoft.com/office/powerpoint/2010/main" val="32691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3"/>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3"/>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56"/>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53"/>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54"/>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57"/>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58"/>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59"/>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60"/>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61"/>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52"/>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62"/>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68"/>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63"/>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64"/>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65"/>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66"/>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67"/>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55"/>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69"/>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73"/>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70"/>
                                        </p:tgtEl>
                                        <p:attrNameLst>
                                          <p:attrName>style.visibility</p:attrName>
                                        </p:attrNameLst>
                                      </p:cBhvr>
                                      <p:to>
                                        <p:strVal val="visible"/>
                                      </p:to>
                                    </p:set>
                                  </p:childTnLst>
                                </p:cTn>
                              </p:par>
                              <p:par>
                                <p:cTn id="108" presetID="1" presetClass="entr" presetSubtype="0" fill="hold" nodeType="withEffect">
                                  <p:stCondLst>
                                    <p:cond delay="0"/>
                                  </p:stCondLst>
                                  <p:childTnLst>
                                    <p:set>
                                      <p:cBhvr>
                                        <p:cTn id="109" dur="1" fill="hold">
                                          <p:stCondLst>
                                            <p:cond delay="0"/>
                                          </p:stCondLst>
                                        </p:cTn>
                                        <p:tgtEl>
                                          <p:spTgt spid="71"/>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72"/>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74"/>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nodeType="clickEffect">
                                  <p:stCondLst>
                                    <p:cond delay="0"/>
                                  </p:stCondLst>
                                  <p:childTnLst>
                                    <p:set>
                                      <p:cBhvr>
                                        <p:cTn id="117"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8" fill="hold" display="0">
                  <p:stCondLst>
                    <p:cond delay="indefinite"/>
                  </p:stCondLst>
                  <p:endCondLst>
                    <p:cond evt="onStopAudio" delay="0">
                      <p:tgtEl>
                        <p:sldTgt/>
                      </p:tgtEl>
                    </p:cond>
                  </p:endCondLst>
                </p:cTn>
                <p:tgtEl>
                  <p:spTgt spid="42"/>
                </p:tgtEl>
              </p:cMediaNode>
            </p:audio>
            <p:audio>
              <p:cMediaNode vol="80000" showWhenStopped="0">
                <p:cTn id="119" fill="hold" display="0">
                  <p:stCondLst>
                    <p:cond delay="indefinite"/>
                  </p:stCondLst>
                  <p:endCondLst>
                    <p:cond evt="onStopAudio" delay="0">
                      <p:tgtEl>
                        <p:sldTgt/>
                      </p:tgtEl>
                    </p:cond>
                  </p:endCondLst>
                </p:cTn>
                <p:tgtEl>
                  <p:spTgt spid="43"/>
                </p:tgtEl>
              </p:cMediaNode>
            </p:audio>
            <p:seq concurrent="1" nextAc="seek">
              <p:cTn id="120" restart="whenNotActive" fill="hold" evtFilter="cancelBubble" nodeType="interactiveSeq">
                <p:stCondLst>
                  <p:cond evt="onClick" delay="0">
                    <p:tgtEl>
                      <p:spTgt spid="15"/>
                    </p:tgtEl>
                  </p:cond>
                </p:stCondLst>
                <p:endSync evt="end" delay="0">
                  <p:rtn val="all"/>
                </p:endSync>
                <p:childTnLst>
                  <p:par>
                    <p:cTn id="121" fill="hold">
                      <p:stCondLst>
                        <p:cond delay="0"/>
                      </p:stCondLst>
                      <p:childTnLst>
                        <p:par>
                          <p:cTn id="122" fill="hold">
                            <p:stCondLst>
                              <p:cond delay="0"/>
                            </p:stCondLst>
                            <p:childTnLst>
                              <p:par>
                                <p:cTn id="123" presetID="1" presetClass="mediacall" presetSubtype="0" fill="hold" nodeType="clickEffect">
                                  <p:stCondLst>
                                    <p:cond delay="0"/>
                                  </p:stCondLst>
                                  <p:childTnLst>
                                    <p:cmd type="call" cmd="playFrom(0.0)">
                                      <p:cBhvr>
                                        <p:cTn id="124" dur="2063" fill="hold"/>
                                        <p:tgtEl>
                                          <p:spTgt spid="42"/>
                                        </p:tgtEl>
                                      </p:cBhvr>
                                    </p:cmd>
                                  </p:childTnLst>
                                </p:cTn>
                              </p:par>
                            </p:childTnLst>
                          </p:cTn>
                        </p:par>
                      </p:childTnLst>
                    </p:cTn>
                  </p:par>
                </p:childTnLst>
              </p:cTn>
              <p:nextCondLst>
                <p:cond evt="onClick" delay="0">
                  <p:tgtEl>
                    <p:spTgt spid="15"/>
                  </p:tgtEl>
                </p:cond>
              </p:nextCondLst>
            </p:seq>
            <p:seq concurrent="1" nextAc="seek">
              <p:cTn id="125" restart="whenNotActive" fill="hold" evtFilter="cancelBubble" nodeType="interactiveSeq">
                <p:stCondLst>
                  <p:cond evt="onClick" delay="0">
                    <p:tgtEl>
                      <p:spTgt spid="17"/>
                    </p:tgtEl>
                  </p:cond>
                </p:stCondLst>
                <p:endSync evt="end" delay="0">
                  <p:rtn val="all"/>
                </p:endSync>
                <p:childTnLst>
                  <p:par>
                    <p:cTn id="126" fill="hold">
                      <p:stCondLst>
                        <p:cond delay="0"/>
                      </p:stCondLst>
                      <p:childTnLst>
                        <p:par>
                          <p:cTn id="127" fill="hold">
                            <p:stCondLst>
                              <p:cond delay="0"/>
                            </p:stCondLst>
                            <p:childTnLst>
                              <p:par>
                                <p:cTn id="128" presetID="1" presetClass="mediacall" presetSubtype="0" fill="hold" nodeType="clickEffect">
                                  <p:stCondLst>
                                    <p:cond delay="0"/>
                                  </p:stCondLst>
                                  <p:childTnLst>
                                    <p:cmd type="call" cmd="playFrom(0.0)">
                                      <p:cBhvr>
                                        <p:cTn id="129" dur="2089" fill="hold"/>
                                        <p:tgtEl>
                                          <p:spTgt spid="43"/>
                                        </p:tgtEl>
                                      </p:cBhvr>
                                    </p:cmd>
                                  </p:childTnLst>
                                </p:cTn>
                              </p:par>
                            </p:childTnLst>
                          </p:cTn>
                        </p:par>
                      </p:childTnLst>
                    </p:cTn>
                  </p:par>
                </p:childTnLst>
              </p:cTn>
              <p:nextCondLst>
                <p:cond evt="onClick" delay="0">
                  <p:tgtEl>
                    <p:spTgt spid="17"/>
                  </p:tgtEl>
                </p:cond>
              </p:nextCondLst>
            </p:seq>
            <p:seq concurrent="1" nextAc="seek">
              <p:cTn id="130" restart="whenNotActive" fill="hold" evtFilter="cancelBubble" nodeType="interactiveSeq">
                <p:stCondLst>
                  <p:cond evt="onClick" delay="0">
                    <p:tgtEl>
                      <p:spTgt spid="48"/>
                    </p:tgtEl>
                  </p:cond>
                </p:stCondLst>
                <p:endSync evt="end" delay="0">
                  <p:rtn val="all"/>
                </p:endSync>
                <p:childTnLst>
                  <p:par>
                    <p:cTn id="131" fill="hold">
                      <p:stCondLst>
                        <p:cond delay="0"/>
                      </p:stCondLst>
                      <p:childTnLst>
                        <p:par>
                          <p:cTn id="132" fill="hold">
                            <p:stCondLst>
                              <p:cond delay="0"/>
                            </p:stCondLst>
                            <p:childTnLst>
                              <p:par>
                                <p:cTn id="133" presetID="1" presetClass="mediacall" presetSubtype="0" fill="hold" nodeType="clickEffect">
                                  <p:stCondLst>
                                    <p:cond delay="0"/>
                                  </p:stCondLst>
                                  <p:childTnLst>
                                    <p:cmd type="call" cmd="playFrom(0.0)">
                                      <p:cBhvr>
                                        <p:cTn id="134" dur="1959" fill="hold"/>
                                        <p:tgtEl>
                                          <p:spTgt spid="51"/>
                                        </p:tgtEl>
                                      </p:cBhvr>
                                    </p:cmd>
                                  </p:childTnLst>
                                </p:cTn>
                              </p:par>
                            </p:childTnLst>
                          </p:cTn>
                        </p:par>
                      </p:childTnLst>
                    </p:cTn>
                  </p:par>
                </p:childTnLst>
              </p:cTn>
              <p:nextCondLst>
                <p:cond evt="onClick" delay="0">
                  <p:tgtEl>
                    <p:spTgt spid="48"/>
                  </p:tgtEl>
                </p:cond>
              </p:nextCondLst>
            </p:seq>
            <p:seq concurrent="1" nextAc="seek">
              <p:cTn id="135" restart="whenNotActive" fill="hold" evtFilter="cancelBubble" nodeType="interactiveSeq">
                <p:stCondLst>
                  <p:cond evt="onClick" delay="0">
                    <p:tgtEl>
                      <p:spTgt spid="49"/>
                    </p:tgtEl>
                  </p:cond>
                </p:stCondLst>
                <p:endSync evt="end" delay="0">
                  <p:rtn val="all"/>
                </p:endSync>
                <p:childTnLst>
                  <p:par>
                    <p:cTn id="136" fill="hold">
                      <p:stCondLst>
                        <p:cond delay="0"/>
                      </p:stCondLst>
                      <p:childTnLst>
                        <p:par>
                          <p:cTn id="137" fill="hold">
                            <p:stCondLst>
                              <p:cond delay="0"/>
                            </p:stCondLst>
                            <p:childTnLst>
                              <p:par>
                                <p:cTn id="138" presetID="1" presetClass="mediacall" presetSubtype="0" fill="hold" nodeType="clickEffect">
                                  <p:stCondLst>
                                    <p:cond delay="0"/>
                                  </p:stCondLst>
                                  <p:childTnLst>
                                    <p:cmd type="call" cmd="playFrom(0.0)">
                                      <p:cBhvr>
                                        <p:cTn id="139" dur="1724" fill="hold"/>
                                        <p:tgtEl>
                                          <p:spTgt spid="52"/>
                                        </p:tgtEl>
                                      </p:cBhvr>
                                    </p:cmd>
                                  </p:childTnLst>
                                </p:cTn>
                              </p:par>
                            </p:childTnLst>
                          </p:cTn>
                        </p:par>
                      </p:childTnLst>
                    </p:cTn>
                  </p:par>
                </p:childTnLst>
              </p:cTn>
              <p:nextCondLst>
                <p:cond evt="onClick" delay="0">
                  <p:tgtEl>
                    <p:spTgt spid="49"/>
                  </p:tgtEl>
                </p:cond>
              </p:nextCondLst>
            </p:seq>
            <p:seq concurrent="1" nextAc="seek">
              <p:cTn id="140" restart="whenNotActive" fill="hold" evtFilter="cancelBubble" nodeType="interactiveSeq">
                <p:stCondLst>
                  <p:cond evt="onClick" delay="0">
                    <p:tgtEl>
                      <p:spTgt spid="50"/>
                    </p:tgtEl>
                  </p:cond>
                </p:stCondLst>
                <p:endSync evt="end" delay="0">
                  <p:rtn val="all"/>
                </p:endSync>
                <p:childTnLst>
                  <p:par>
                    <p:cTn id="141" fill="hold">
                      <p:stCondLst>
                        <p:cond delay="0"/>
                      </p:stCondLst>
                      <p:childTnLst>
                        <p:par>
                          <p:cTn id="142" fill="hold">
                            <p:stCondLst>
                              <p:cond delay="0"/>
                            </p:stCondLst>
                            <p:childTnLst>
                              <p:par>
                                <p:cTn id="143" presetID="1" presetClass="mediacall" presetSubtype="0" fill="hold" nodeType="clickEffect">
                                  <p:stCondLst>
                                    <p:cond delay="0"/>
                                  </p:stCondLst>
                                  <p:childTnLst>
                                    <p:cmd type="call" cmd="playFrom(0.0)">
                                      <p:cBhvr>
                                        <p:cTn id="144" dur="1773" fill="hold"/>
                                        <p:tgtEl>
                                          <p:spTgt spid="53"/>
                                        </p:tgtEl>
                                      </p:cBhvr>
                                    </p:cmd>
                                  </p:childTnLst>
                                </p:cTn>
                              </p:par>
                            </p:childTnLst>
                          </p:cTn>
                        </p:par>
                      </p:childTnLst>
                    </p:cTn>
                  </p:par>
                </p:childTnLst>
              </p:cTn>
              <p:nextCondLst>
                <p:cond evt="onClick" delay="0">
                  <p:tgtEl>
                    <p:spTgt spid="50"/>
                  </p:tgtEl>
                </p:cond>
              </p:nextCondLst>
            </p:seq>
            <p:audio>
              <p:cMediaNode vol="80000" showWhenStopped="0">
                <p:cTn id="145" fill="hold" display="0">
                  <p:stCondLst>
                    <p:cond delay="indefinite"/>
                  </p:stCondLst>
                  <p:endCondLst>
                    <p:cond evt="onStopAudio" delay="0">
                      <p:tgtEl>
                        <p:sldTgt/>
                      </p:tgtEl>
                    </p:cond>
                  </p:endCondLst>
                </p:cTn>
                <p:tgtEl>
                  <p:spTgt spid="51"/>
                </p:tgtEl>
              </p:cMediaNode>
            </p:audio>
            <p:audio>
              <p:cMediaNode vol="80000" showWhenStopped="0">
                <p:cTn id="146" fill="hold" display="0">
                  <p:stCondLst>
                    <p:cond delay="indefinite"/>
                  </p:stCondLst>
                  <p:endCondLst>
                    <p:cond evt="onStopAudio" delay="0">
                      <p:tgtEl>
                        <p:sldTgt/>
                      </p:tgtEl>
                    </p:cond>
                  </p:endCondLst>
                </p:cTn>
                <p:tgtEl>
                  <p:spTgt spid="52"/>
                </p:tgtEl>
              </p:cMediaNode>
            </p:audio>
            <p:audio>
              <p:cMediaNode vol="80000" showWhenStopped="0">
                <p:cTn id="147" fill="hold" display="0">
                  <p:stCondLst>
                    <p:cond delay="indefinite"/>
                  </p:stCondLst>
                  <p:endCondLst>
                    <p:cond evt="onStopAudio" delay="0">
                      <p:tgtEl>
                        <p:sldTgt/>
                      </p:tgtEl>
                    </p:cond>
                  </p:endCondLst>
                </p:cTn>
                <p:tgtEl>
                  <p:spTgt spid="53"/>
                </p:tgtEl>
              </p:cMediaNode>
            </p:audio>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29883" y="6488626"/>
            <a:ext cx="361178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Inge Alferink / Rachel Hawkes</a:t>
            </a:r>
          </a:p>
        </p:txBody>
      </p:sp>
      <p:sp>
        <p:nvSpPr>
          <p:cNvPr id="5" name="TextBox 4">
            <a:extLst>
              <a:ext uri="{FF2B5EF4-FFF2-40B4-BE49-F238E27FC236}">
                <a16:creationId xmlns:a16="http://schemas.microsoft.com/office/drawing/2014/main" xmlns="" id="{5841414D-9F6F-5E40-ADF6-D20573CF8AF2}"/>
              </a:ext>
            </a:extLst>
          </p:cNvPr>
          <p:cNvSpPr txBox="1"/>
          <p:nvPr/>
        </p:nvSpPr>
        <p:spPr>
          <a:xfrm>
            <a:off x="361846" y="1395488"/>
            <a:ext cx="5581977" cy="4573560"/>
          </a:xfrm>
          <a:prstGeom prst="rect">
            <a:avLst/>
          </a:prstGeom>
          <a:noFill/>
        </p:spPr>
        <p:txBody>
          <a:bodyPr wrap="none" rtlCol="0">
            <a:spAutoFit/>
          </a:bodyPr>
          <a:lstStyle/>
          <a:p>
            <a:pPr marL="342900" indent="-342900">
              <a:lnSpc>
                <a:spcPct val="130000"/>
              </a:lnSpc>
              <a:buFont typeface="+mj-lt"/>
              <a:buAutoNum type="arabicPeriod"/>
            </a:pPr>
            <a:r>
              <a:rPr lang="en-US" sz="2800" dirty="0">
                <a:solidFill>
                  <a:srgbClr val="115076"/>
                </a:solidFill>
                <a:latin typeface="Century Gothic" panose="020B0502020202020204" pitchFamily="34" charset="0"/>
              </a:rPr>
              <a:t> I have a bottle.</a:t>
            </a:r>
          </a:p>
          <a:p>
            <a:pPr marL="342900" indent="-342900">
              <a:lnSpc>
                <a:spcPct val="130000"/>
              </a:lnSpc>
              <a:buFont typeface="+mj-lt"/>
              <a:buAutoNum type="arabicPeriod"/>
            </a:pPr>
            <a:r>
              <a:rPr lang="en-US" sz="2800" dirty="0">
                <a:solidFill>
                  <a:srgbClr val="115076"/>
                </a:solidFill>
                <a:latin typeface="Century Gothic" panose="020B0502020202020204" pitchFamily="34" charset="0"/>
              </a:rPr>
              <a:t> You have the table.</a:t>
            </a:r>
          </a:p>
          <a:p>
            <a:pPr marL="342900" indent="-342900">
              <a:lnSpc>
                <a:spcPct val="130000"/>
              </a:lnSpc>
              <a:buFont typeface="+mj-lt"/>
              <a:buAutoNum type="arabicPeriod"/>
            </a:pPr>
            <a:r>
              <a:rPr lang="en-US" sz="2800" dirty="0">
                <a:solidFill>
                  <a:srgbClr val="115076"/>
                </a:solidFill>
                <a:latin typeface="Century Gothic" panose="020B0502020202020204" pitchFamily="34" charset="0"/>
              </a:rPr>
              <a:t> What is the </a:t>
            </a:r>
            <a:r>
              <a:rPr lang="en-US" sz="2800" dirty="0" err="1">
                <a:solidFill>
                  <a:srgbClr val="115076"/>
                </a:solidFill>
                <a:latin typeface="Century Gothic" panose="020B0502020202020204" pitchFamily="34" charset="0"/>
              </a:rPr>
              <a:t>colour</a:t>
            </a:r>
            <a:r>
              <a:rPr lang="en-US" sz="2800" dirty="0">
                <a:solidFill>
                  <a:srgbClr val="115076"/>
                </a:solidFill>
                <a:latin typeface="Century Gothic" panose="020B0502020202020204" pitchFamily="34" charset="0"/>
              </a:rPr>
              <a:t>?</a:t>
            </a:r>
          </a:p>
          <a:p>
            <a:pPr marL="342900" indent="-342900">
              <a:lnSpc>
                <a:spcPct val="130000"/>
              </a:lnSpc>
              <a:buFont typeface="+mj-lt"/>
              <a:buAutoNum type="arabicPeriod"/>
            </a:pPr>
            <a:r>
              <a:rPr lang="en-US" sz="2800" dirty="0">
                <a:solidFill>
                  <a:srgbClr val="115076"/>
                </a:solidFill>
                <a:latin typeface="Century Gothic" panose="020B0502020202020204" pitchFamily="34" charset="0"/>
              </a:rPr>
              <a:t> The woman has </a:t>
            </a:r>
            <a:r>
              <a:rPr lang="en-US" sz="2800" dirty="0">
                <a:solidFill>
                  <a:srgbClr val="115076"/>
                </a:solidFill>
                <a:latin typeface="Century Gothic" panose="020B0502020202020204" pitchFamily="34" charset="0"/>
              </a:rPr>
              <a:t>a boyfriend.</a:t>
            </a:r>
            <a:endParaRPr lang="en-US" sz="2800" dirty="0">
              <a:solidFill>
                <a:srgbClr val="115076"/>
              </a:solidFill>
              <a:latin typeface="Century Gothic" panose="020B0502020202020204" pitchFamily="34" charset="0"/>
            </a:endParaRPr>
          </a:p>
          <a:p>
            <a:pPr marL="342900" indent="-342900">
              <a:lnSpc>
                <a:spcPct val="130000"/>
              </a:lnSpc>
              <a:buFont typeface="+mj-lt"/>
              <a:buAutoNum type="arabicPeriod"/>
            </a:pPr>
            <a:r>
              <a:rPr lang="en-US" sz="2800" dirty="0">
                <a:solidFill>
                  <a:srgbClr val="115076"/>
                </a:solidFill>
                <a:latin typeface="Century Gothic" panose="020B0502020202020204" pitchFamily="34" charset="0"/>
              </a:rPr>
              <a:t> Where is the </a:t>
            </a:r>
            <a:r>
              <a:rPr lang="en-US" sz="2800" dirty="0">
                <a:solidFill>
                  <a:srgbClr val="115076"/>
                </a:solidFill>
                <a:latin typeface="Century Gothic" panose="020B0502020202020204" pitchFamily="34" charset="0"/>
              </a:rPr>
              <a:t>place?</a:t>
            </a:r>
            <a:endParaRPr lang="en-US" sz="2800" dirty="0">
              <a:solidFill>
                <a:srgbClr val="115076"/>
              </a:solidFill>
              <a:latin typeface="Century Gothic" panose="020B0502020202020204" pitchFamily="34" charset="0"/>
            </a:endParaRPr>
          </a:p>
          <a:p>
            <a:pPr marL="342900" indent="-342900">
              <a:lnSpc>
                <a:spcPct val="130000"/>
              </a:lnSpc>
              <a:buFont typeface="+mj-lt"/>
              <a:buAutoNum type="arabicPeriod"/>
            </a:pPr>
            <a:r>
              <a:rPr lang="en-US" sz="2800" dirty="0">
                <a:solidFill>
                  <a:srgbClr val="115076"/>
                </a:solidFill>
                <a:latin typeface="Century Gothic" panose="020B0502020202020204" pitchFamily="34" charset="0"/>
              </a:rPr>
              <a:t> Who is the </a:t>
            </a:r>
            <a:r>
              <a:rPr lang="en-US" sz="2800" dirty="0">
                <a:solidFill>
                  <a:srgbClr val="115076"/>
                </a:solidFill>
                <a:latin typeface="Century Gothic" panose="020B0502020202020204" pitchFamily="34" charset="0"/>
              </a:rPr>
              <a:t>guest?</a:t>
            </a:r>
            <a:endParaRPr lang="en-US" sz="2800" dirty="0">
              <a:solidFill>
                <a:srgbClr val="115076"/>
              </a:solidFill>
              <a:latin typeface="Century Gothic" panose="020B0502020202020204" pitchFamily="34" charset="0"/>
            </a:endParaRPr>
          </a:p>
          <a:p>
            <a:pPr marL="342900" indent="-342900">
              <a:lnSpc>
                <a:spcPct val="130000"/>
              </a:lnSpc>
              <a:buFont typeface="+mj-lt"/>
              <a:buAutoNum type="arabicPeriod"/>
            </a:pPr>
            <a:r>
              <a:rPr lang="en-US" sz="2800" dirty="0">
                <a:solidFill>
                  <a:srgbClr val="115076"/>
                </a:solidFill>
                <a:latin typeface="Century Gothic" panose="020B0502020202020204" pitchFamily="34" charset="0"/>
              </a:rPr>
              <a:t> The man has a football.</a:t>
            </a:r>
          </a:p>
          <a:p>
            <a:pPr marL="342900" indent="-342900">
              <a:lnSpc>
                <a:spcPct val="130000"/>
              </a:lnSpc>
              <a:buFont typeface="+mj-lt"/>
              <a:buAutoNum type="arabicPeriod"/>
            </a:pPr>
            <a:r>
              <a:rPr lang="en-US" sz="2800" dirty="0">
                <a:solidFill>
                  <a:srgbClr val="115076"/>
                </a:solidFill>
                <a:latin typeface="Century Gothic" panose="020B0502020202020204" pitchFamily="34" charset="0"/>
              </a:rPr>
              <a:t> You are a human being.</a:t>
            </a:r>
          </a:p>
        </p:txBody>
      </p:sp>
      <p:sp>
        <p:nvSpPr>
          <p:cNvPr id="7" name="TextBox 6">
            <a:extLst>
              <a:ext uri="{FF2B5EF4-FFF2-40B4-BE49-F238E27FC236}">
                <a16:creationId xmlns:a16="http://schemas.microsoft.com/office/drawing/2014/main" xmlns="" id="{79AC2346-7984-E24B-9FD8-510DECAA2416}"/>
              </a:ext>
            </a:extLst>
          </p:cNvPr>
          <p:cNvSpPr txBox="1"/>
          <p:nvPr/>
        </p:nvSpPr>
        <p:spPr>
          <a:xfrm>
            <a:off x="8407945" y="47445"/>
            <a:ext cx="3599062" cy="461665"/>
          </a:xfrm>
          <a:prstGeom prst="rect">
            <a:avLst/>
          </a:prstGeom>
          <a:noFill/>
        </p:spPr>
        <p:txBody>
          <a:bodyPr wrap="none" rtlCol="0">
            <a:spAutoFit/>
          </a:bodyPr>
          <a:lstStyle/>
          <a:p>
            <a:r>
              <a:rPr lang="en-US" sz="2400" b="1" dirty="0" err="1">
                <a:solidFill>
                  <a:srgbClr val="115076"/>
                </a:solidFill>
                <a:latin typeface="Century Gothic" panose="020B0502020202020204" pitchFamily="34" charset="0"/>
              </a:rPr>
              <a:t>schreiben</a:t>
            </a:r>
            <a:r>
              <a:rPr lang="en-US" sz="2400" b="1" dirty="0">
                <a:solidFill>
                  <a:srgbClr val="115076"/>
                </a:solidFill>
                <a:latin typeface="Century Gothic" panose="020B0502020202020204" pitchFamily="34" charset="0"/>
              </a:rPr>
              <a:t> / </a:t>
            </a:r>
            <a:r>
              <a:rPr lang="en-US" sz="2400" b="1" dirty="0" err="1">
                <a:solidFill>
                  <a:srgbClr val="115076"/>
                </a:solidFill>
                <a:latin typeface="Century Gothic" panose="020B0502020202020204" pitchFamily="34" charset="0"/>
              </a:rPr>
              <a:t>übersetzen</a:t>
            </a:r>
            <a:endParaRPr lang="en-US" sz="2400" b="1" dirty="0">
              <a:solidFill>
                <a:srgbClr val="115076"/>
              </a:solidFill>
              <a:latin typeface="Century Gothic" panose="020B0502020202020204" pitchFamily="34" charset="0"/>
            </a:endParaRPr>
          </a:p>
        </p:txBody>
      </p:sp>
      <p:sp>
        <p:nvSpPr>
          <p:cNvPr id="6" name="TextBox 5">
            <a:extLst>
              <a:ext uri="{FF2B5EF4-FFF2-40B4-BE49-F238E27FC236}">
                <a16:creationId xmlns:a16="http://schemas.microsoft.com/office/drawing/2014/main" xmlns="" id="{2BE869FF-F3C2-7D47-BB54-1D9DCE6C7B1C}"/>
              </a:ext>
            </a:extLst>
          </p:cNvPr>
          <p:cNvSpPr txBox="1"/>
          <p:nvPr/>
        </p:nvSpPr>
        <p:spPr>
          <a:xfrm>
            <a:off x="6913946" y="1395488"/>
            <a:ext cx="4137671" cy="523220"/>
          </a:xfrm>
          <a:prstGeom prst="rect">
            <a:avLst/>
          </a:prstGeom>
          <a:noFill/>
        </p:spPr>
        <p:txBody>
          <a:bodyPr wrap="none" rtlCol="0">
            <a:spAutoFit/>
          </a:bodyPr>
          <a:lstStyle/>
          <a:p>
            <a:r>
              <a:rPr lang="en-US" sz="2800" b="1" dirty="0">
                <a:solidFill>
                  <a:srgbClr val="115076"/>
                </a:solidFill>
                <a:latin typeface="Century Gothic" panose="020B0502020202020204" pitchFamily="34" charset="0"/>
              </a:rPr>
              <a:t>Ich </a:t>
            </a:r>
            <a:r>
              <a:rPr lang="en-US" sz="2800" b="1" dirty="0" err="1">
                <a:solidFill>
                  <a:srgbClr val="115076"/>
                </a:solidFill>
                <a:latin typeface="Century Gothic" panose="020B0502020202020204" pitchFamily="34" charset="0"/>
              </a:rPr>
              <a:t>habe</a:t>
            </a:r>
            <a:r>
              <a:rPr lang="en-US" sz="2800" b="1" dirty="0">
                <a:solidFill>
                  <a:srgbClr val="115076"/>
                </a:solidFill>
                <a:latin typeface="Century Gothic" panose="020B0502020202020204" pitchFamily="34" charset="0"/>
              </a:rPr>
              <a:t> </a:t>
            </a:r>
            <a:r>
              <a:rPr lang="en-US" sz="2800" b="1" dirty="0" err="1">
                <a:solidFill>
                  <a:srgbClr val="DAA520"/>
                </a:solidFill>
                <a:latin typeface="Century Gothic" panose="020B0502020202020204" pitchFamily="34" charset="0"/>
              </a:rPr>
              <a:t>eine</a:t>
            </a:r>
            <a:r>
              <a:rPr lang="en-US" sz="2800" b="1" dirty="0">
                <a:solidFill>
                  <a:srgbClr val="115076"/>
                </a:solidFill>
                <a:latin typeface="Century Gothic" panose="020B0502020202020204" pitchFamily="34" charset="0"/>
              </a:rPr>
              <a:t> </a:t>
            </a:r>
            <a:r>
              <a:rPr lang="en-US" sz="2800" b="1" dirty="0" err="1">
                <a:solidFill>
                  <a:srgbClr val="115076"/>
                </a:solidFill>
                <a:latin typeface="Century Gothic" panose="020B0502020202020204" pitchFamily="34" charset="0"/>
              </a:rPr>
              <a:t>Flasche</a:t>
            </a:r>
            <a:r>
              <a:rPr lang="en-US" sz="2800" b="1" dirty="0">
                <a:solidFill>
                  <a:srgbClr val="115076"/>
                </a:solidFill>
                <a:latin typeface="Century Gothic" panose="020B0502020202020204" pitchFamily="34" charset="0"/>
              </a:rPr>
              <a:t>.</a:t>
            </a:r>
          </a:p>
        </p:txBody>
      </p:sp>
      <p:sp>
        <p:nvSpPr>
          <p:cNvPr id="9" name="TextBox 8">
            <a:extLst>
              <a:ext uri="{FF2B5EF4-FFF2-40B4-BE49-F238E27FC236}">
                <a16:creationId xmlns:a16="http://schemas.microsoft.com/office/drawing/2014/main" xmlns="" id="{CF1835E0-8861-5947-BA40-AC043FCB842C}"/>
              </a:ext>
            </a:extLst>
          </p:cNvPr>
          <p:cNvSpPr txBox="1"/>
          <p:nvPr/>
        </p:nvSpPr>
        <p:spPr>
          <a:xfrm>
            <a:off x="6921654" y="1970850"/>
            <a:ext cx="3291286" cy="523220"/>
          </a:xfrm>
          <a:prstGeom prst="rect">
            <a:avLst/>
          </a:prstGeom>
          <a:noFill/>
        </p:spPr>
        <p:txBody>
          <a:bodyPr wrap="none" rtlCol="0">
            <a:spAutoFit/>
          </a:bodyPr>
          <a:lstStyle/>
          <a:p>
            <a:r>
              <a:rPr lang="en-US" sz="2800" b="1" dirty="0">
                <a:solidFill>
                  <a:srgbClr val="115076"/>
                </a:solidFill>
                <a:latin typeface="Century Gothic" panose="020B0502020202020204" pitchFamily="34" charset="0"/>
              </a:rPr>
              <a:t>Du hast </a:t>
            </a:r>
            <a:r>
              <a:rPr lang="en-US" sz="2800" b="1" dirty="0">
                <a:solidFill>
                  <a:srgbClr val="DAA520"/>
                </a:solidFill>
                <a:latin typeface="Century Gothic" panose="020B0502020202020204" pitchFamily="34" charset="0"/>
              </a:rPr>
              <a:t>den</a:t>
            </a:r>
            <a:r>
              <a:rPr lang="en-US" sz="2800" b="1" dirty="0">
                <a:solidFill>
                  <a:srgbClr val="115076"/>
                </a:solidFill>
                <a:latin typeface="Century Gothic" panose="020B0502020202020204" pitchFamily="34" charset="0"/>
              </a:rPr>
              <a:t> Tisch.</a:t>
            </a:r>
          </a:p>
        </p:txBody>
      </p:sp>
      <p:sp>
        <p:nvSpPr>
          <p:cNvPr id="10" name="TextBox 9">
            <a:extLst>
              <a:ext uri="{FF2B5EF4-FFF2-40B4-BE49-F238E27FC236}">
                <a16:creationId xmlns:a16="http://schemas.microsoft.com/office/drawing/2014/main" xmlns="" id="{20DCAFDC-0E83-B547-9F7F-8294E25206DD}"/>
              </a:ext>
            </a:extLst>
          </p:cNvPr>
          <p:cNvSpPr txBox="1"/>
          <p:nvPr/>
        </p:nvSpPr>
        <p:spPr>
          <a:xfrm>
            <a:off x="6921654" y="2531184"/>
            <a:ext cx="3316934" cy="523220"/>
          </a:xfrm>
          <a:prstGeom prst="rect">
            <a:avLst/>
          </a:prstGeom>
          <a:noFill/>
        </p:spPr>
        <p:txBody>
          <a:bodyPr wrap="none" rtlCol="0">
            <a:spAutoFit/>
          </a:bodyPr>
          <a:lstStyle/>
          <a:p>
            <a:r>
              <a:rPr lang="en-US" sz="2800" b="1" dirty="0">
                <a:solidFill>
                  <a:srgbClr val="115076"/>
                </a:solidFill>
                <a:latin typeface="Century Gothic" panose="020B0502020202020204" pitchFamily="34" charset="0"/>
              </a:rPr>
              <a:t>Was </a:t>
            </a:r>
            <a:r>
              <a:rPr lang="en-US" sz="2800" b="1" dirty="0" err="1">
                <a:solidFill>
                  <a:srgbClr val="115076"/>
                </a:solidFill>
                <a:latin typeface="Century Gothic" panose="020B0502020202020204" pitchFamily="34" charset="0"/>
              </a:rPr>
              <a:t>ist</a:t>
            </a:r>
            <a:r>
              <a:rPr lang="en-US" sz="2800" b="1" dirty="0">
                <a:solidFill>
                  <a:srgbClr val="115076"/>
                </a:solidFill>
                <a:latin typeface="Century Gothic" panose="020B0502020202020204" pitchFamily="34" charset="0"/>
              </a:rPr>
              <a:t> </a:t>
            </a:r>
            <a:r>
              <a:rPr lang="en-US" sz="2800" b="1" dirty="0">
                <a:solidFill>
                  <a:srgbClr val="DAA520"/>
                </a:solidFill>
                <a:latin typeface="Century Gothic" panose="020B0502020202020204" pitchFamily="34" charset="0"/>
              </a:rPr>
              <a:t>die</a:t>
            </a:r>
            <a:r>
              <a:rPr lang="en-US" sz="2800" b="1" dirty="0">
                <a:solidFill>
                  <a:srgbClr val="115076"/>
                </a:solidFill>
                <a:latin typeface="Century Gothic" panose="020B0502020202020204" pitchFamily="34" charset="0"/>
              </a:rPr>
              <a:t> </a:t>
            </a:r>
            <a:r>
              <a:rPr lang="en-US" sz="2800" b="1" dirty="0" err="1">
                <a:solidFill>
                  <a:srgbClr val="115076"/>
                </a:solidFill>
                <a:latin typeface="Century Gothic" panose="020B0502020202020204" pitchFamily="34" charset="0"/>
              </a:rPr>
              <a:t>Farbe</a:t>
            </a:r>
            <a:r>
              <a:rPr lang="en-US" sz="2800" b="1" dirty="0">
                <a:solidFill>
                  <a:srgbClr val="115076"/>
                </a:solidFill>
                <a:latin typeface="Century Gothic" panose="020B0502020202020204" pitchFamily="34" charset="0"/>
              </a:rPr>
              <a:t>?</a:t>
            </a:r>
          </a:p>
        </p:txBody>
      </p:sp>
      <p:sp>
        <p:nvSpPr>
          <p:cNvPr id="11" name="TextBox 10">
            <a:extLst>
              <a:ext uri="{FF2B5EF4-FFF2-40B4-BE49-F238E27FC236}">
                <a16:creationId xmlns:a16="http://schemas.microsoft.com/office/drawing/2014/main" xmlns="" id="{9847330B-43F5-5046-9A7B-6C18F754FA37}"/>
              </a:ext>
            </a:extLst>
          </p:cNvPr>
          <p:cNvSpPr txBox="1"/>
          <p:nvPr/>
        </p:nvSpPr>
        <p:spPr>
          <a:xfrm>
            <a:off x="6921654" y="3108102"/>
            <a:ext cx="4716356" cy="523220"/>
          </a:xfrm>
          <a:prstGeom prst="rect">
            <a:avLst/>
          </a:prstGeom>
          <a:noFill/>
        </p:spPr>
        <p:txBody>
          <a:bodyPr wrap="none" rtlCol="0">
            <a:spAutoFit/>
          </a:bodyPr>
          <a:lstStyle/>
          <a:p>
            <a:r>
              <a:rPr lang="en-US" sz="2800" b="1" dirty="0">
                <a:solidFill>
                  <a:srgbClr val="115076"/>
                </a:solidFill>
                <a:latin typeface="Century Gothic" panose="020B0502020202020204" pitchFamily="34" charset="0"/>
              </a:rPr>
              <a:t>Die Frau hat </a:t>
            </a:r>
            <a:r>
              <a:rPr lang="en-US" sz="2800" b="1" dirty="0" err="1">
                <a:solidFill>
                  <a:srgbClr val="DAA520"/>
                </a:solidFill>
                <a:latin typeface="Century Gothic" panose="020B0502020202020204" pitchFamily="34" charset="0"/>
              </a:rPr>
              <a:t>einen</a:t>
            </a:r>
            <a:r>
              <a:rPr lang="en-US" sz="2800" b="1" dirty="0">
                <a:solidFill>
                  <a:srgbClr val="115076"/>
                </a:solidFill>
                <a:latin typeface="Century Gothic" panose="020B0502020202020204" pitchFamily="34" charset="0"/>
              </a:rPr>
              <a:t> Freund.</a:t>
            </a:r>
            <a:endParaRPr lang="en-US" sz="2800" b="1" dirty="0">
              <a:solidFill>
                <a:srgbClr val="115076"/>
              </a:solidFill>
              <a:latin typeface="Century Gothic" panose="020B0502020202020204" pitchFamily="34" charset="0"/>
            </a:endParaRPr>
          </a:p>
        </p:txBody>
      </p:sp>
      <p:sp>
        <p:nvSpPr>
          <p:cNvPr id="12" name="TextBox 11">
            <a:extLst>
              <a:ext uri="{FF2B5EF4-FFF2-40B4-BE49-F238E27FC236}">
                <a16:creationId xmlns:a16="http://schemas.microsoft.com/office/drawing/2014/main" xmlns="" id="{A779B9E8-4BD1-C740-8C84-C49AF4C04A90}"/>
              </a:ext>
            </a:extLst>
          </p:cNvPr>
          <p:cNvSpPr txBox="1"/>
          <p:nvPr/>
        </p:nvSpPr>
        <p:spPr>
          <a:xfrm>
            <a:off x="6921655" y="3655499"/>
            <a:ext cx="2699778" cy="523220"/>
          </a:xfrm>
          <a:prstGeom prst="rect">
            <a:avLst/>
          </a:prstGeom>
          <a:noFill/>
        </p:spPr>
        <p:txBody>
          <a:bodyPr wrap="none" rtlCol="0">
            <a:spAutoFit/>
          </a:bodyPr>
          <a:lstStyle/>
          <a:p>
            <a:r>
              <a:rPr lang="en-US" sz="2800" b="1" dirty="0">
                <a:solidFill>
                  <a:srgbClr val="115076"/>
                </a:solidFill>
                <a:latin typeface="Century Gothic" panose="020B0502020202020204" pitchFamily="34" charset="0"/>
              </a:rPr>
              <a:t>Wo </a:t>
            </a:r>
            <a:r>
              <a:rPr lang="en-US" sz="2800" b="1" dirty="0" err="1">
                <a:solidFill>
                  <a:srgbClr val="115076"/>
                </a:solidFill>
                <a:latin typeface="Century Gothic" panose="020B0502020202020204" pitchFamily="34" charset="0"/>
              </a:rPr>
              <a:t>ist</a:t>
            </a:r>
            <a:r>
              <a:rPr lang="en-US" sz="2800" b="1" dirty="0">
                <a:solidFill>
                  <a:srgbClr val="115076"/>
                </a:solidFill>
                <a:latin typeface="Century Gothic" panose="020B0502020202020204" pitchFamily="34" charset="0"/>
              </a:rPr>
              <a:t> </a:t>
            </a:r>
            <a:r>
              <a:rPr lang="en-US" sz="2800" b="1" dirty="0">
                <a:solidFill>
                  <a:srgbClr val="DAA520"/>
                </a:solidFill>
                <a:latin typeface="Century Gothic" panose="020B0502020202020204" pitchFamily="34" charset="0"/>
              </a:rPr>
              <a:t>der </a:t>
            </a:r>
            <a:r>
              <a:rPr lang="en-US" sz="2800" b="1" dirty="0">
                <a:solidFill>
                  <a:srgbClr val="115076"/>
                </a:solidFill>
                <a:latin typeface="Century Gothic" panose="020B0502020202020204" pitchFamily="34" charset="0"/>
              </a:rPr>
              <a:t>Ort?</a:t>
            </a:r>
            <a:endParaRPr lang="en-US" sz="2800" b="1" dirty="0">
              <a:solidFill>
                <a:srgbClr val="115076"/>
              </a:solidFill>
              <a:latin typeface="Century Gothic" panose="020B0502020202020204" pitchFamily="34" charset="0"/>
            </a:endParaRPr>
          </a:p>
        </p:txBody>
      </p:sp>
      <p:sp>
        <p:nvSpPr>
          <p:cNvPr id="13" name="TextBox 12">
            <a:extLst>
              <a:ext uri="{FF2B5EF4-FFF2-40B4-BE49-F238E27FC236}">
                <a16:creationId xmlns:a16="http://schemas.microsoft.com/office/drawing/2014/main" xmlns="" id="{774CA05F-45B0-0D4A-B7A8-BC42C17CECE7}"/>
              </a:ext>
            </a:extLst>
          </p:cNvPr>
          <p:cNvSpPr txBox="1"/>
          <p:nvPr/>
        </p:nvSpPr>
        <p:spPr>
          <a:xfrm>
            <a:off x="6921654" y="4178674"/>
            <a:ext cx="3095719" cy="523220"/>
          </a:xfrm>
          <a:prstGeom prst="rect">
            <a:avLst/>
          </a:prstGeom>
          <a:noFill/>
        </p:spPr>
        <p:txBody>
          <a:bodyPr wrap="none" rtlCol="0">
            <a:spAutoFit/>
          </a:bodyPr>
          <a:lstStyle/>
          <a:p>
            <a:r>
              <a:rPr lang="en-US" sz="2800" b="1" dirty="0" err="1">
                <a:solidFill>
                  <a:srgbClr val="115076"/>
                </a:solidFill>
                <a:latin typeface="Century Gothic" panose="020B0502020202020204" pitchFamily="34" charset="0"/>
              </a:rPr>
              <a:t>Wer</a:t>
            </a:r>
            <a:r>
              <a:rPr lang="en-US" sz="2800" b="1" dirty="0">
                <a:solidFill>
                  <a:srgbClr val="115076"/>
                </a:solidFill>
                <a:latin typeface="Century Gothic" panose="020B0502020202020204" pitchFamily="34" charset="0"/>
              </a:rPr>
              <a:t> </a:t>
            </a:r>
            <a:r>
              <a:rPr lang="en-US" sz="2800" b="1" dirty="0" err="1">
                <a:solidFill>
                  <a:srgbClr val="115076"/>
                </a:solidFill>
                <a:latin typeface="Century Gothic" panose="020B0502020202020204" pitchFamily="34" charset="0"/>
              </a:rPr>
              <a:t>ist</a:t>
            </a:r>
            <a:r>
              <a:rPr lang="en-US" sz="2800" b="1" dirty="0">
                <a:solidFill>
                  <a:srgbClr val="115076"/>
                </a:solidFill>
                <a:latin typeface="Century Gothic" panose="020B0502020202020204" pitchFamily="34" charset="0"/>
              </a:rPr>
              <a:t> </a:t>
            </a:r>
            <a:r>
              <a:rPr lang="en-US" sz="2800" b="1" dirty="0">
                <a:solidFill>
                  <a:srgbClr val="DAA520"/>
                </a:solidFill>
                <a:latin typeface="Century Gothic" panose="020B0502020202020204" pitchFamily="34" charset="0"/>
              </a:rPr>
              <a:t>der</a:t>
            </a:r>
            <a:r>
              <a:rPr lang="en-US" sz="2800" b="1" dirty="0">
                <a:solidFill>
                  <a:srgbClr val="115076"/>
                </a:solidFill>
                <a:latin typeface="Century Gothic" panose="020B0502020202020204" pitchFamily="34" charset="0"/>
              </a:rPr>
              <a:t> </a:t>
            </a:r>
            <a:r>
              <a:rPr lang="en-US" sz="2800" b="1" dirty="0" err="1">
                <a:solidFill>
                  <a:srgbClr val="115076"/>
                </a:solidFill>
                <a:latin typeface="Century Gothic" panose="020B0502020202020204" pitchFamily="34" charset="0"/>
              </a:rPr>
              <a:t>Gast</a:t>
            </a:r>
            <a:r>
              <a:rPr lang="en-US" sz="2800" b="1" dirty="0">
                <a:solidFill>
                  <a:srgbClr val="115076"/>
                </a:solidFill>
                <a:latin typeface="Century Gothic" panose="020B0502020202020204" pitchFamily="34" charset="0"/>
              </a:rPr>
              <a:t>?</a:t>
            </a:r>
            <a:endParaRPr lang="en-US" sz="2800" b="1" dirty="0">
              <a:solidFill>
                <a:srgbClr val="115076"/>
              </a:solidFill>
              <a:latin typeface="Century Gothic" panose="020B0502020202020204" pitchFamily="34" charset="0"/>
            </a:endParaRPr>
          </a:p>
        </p:txBody>
      </p:sp>
      <p:sp>
        <p:nvSpPr>
          <p:cNvPr id="14" name="TextBox 13">
            <a:extLst>
              <a:ext uri="{FF2B5EF4-FFF2-40B4-BE49-F238E27FC236}">
                <a16:creationId xmlns:a16="http://schemas.microsoft.com/office/drawing/2014/main" xmlns="" id="{EC826697-08F3-B34A-81C8-94DEFBB3B79A}"/>
              </a:ext>
            </a:extLst>
          </p:cNvPr>
          <p:cNvSpPr txBox="1"/>
          <p:nvPr/>
        </p:nvSpPr>
        <p:spPr>
          <a:xfrm>
            <a:off x="6913946" y="4732378"/>
            <a:ext cx="5093061" cy="523220"/>
          </a:xfrm>
          <a:prstGeom prst="rect">
            <a:avLst/>
          </a:prstGeom>
          <a:noFill/>
        </p:spPr>
        <p:txBody>
          <a:bodyPr wrap="none" rtlCol="0">
            <a:spAutoFit/>
          </a:bodyPr>
          <a:lstStyle/>
          <a:p>
            <a:r>
              <a:rPr lang="en-US" sz="2800" b="1" dirty="0">
                <a:solidFill>
                  <a:srgbClr val="115076"/>
                </a:solidFill>
                <a:latin typeface="Century Gothic" panose="020B0502020202020204" pitchFamily="34" charset="0"/>
              </a:rPr>
              <a:t>Der Mann hat </a:t>
            </a:r>
            <a:r>
              <a:rPr lang="en-US" sz="2800" b="1" dirty="0" err="1">
                <a:solidFill>
                  <a:srgbClr val="DAA520"/>
                </a:solidFill>
                <a:latin typeface="Century Gothic" panose="020B0502020202020204" pitchFamily="34" charset="0"/>
              </a:rPr>
              <a:t>einen</a:t>
            </a:r>
            <a:r>
              <a:rPr lang="en-US" sz="2800" b="1" dirty="0">
                <a:solidFill>
                  <a:srgbClr val="115076"/>
                </a:solidFill>
                <a:latin typeface="Century Gothic" panose="020B0502020202020204" pitchFamily="34" charset="0"/>
              </a:rPr>
              <a:t> </a:t>
            </a:r>
            <a:r>
              <a:rPr lang="en-US" sz="2800" b="1" dirty="0" err="1">
                <a:solidFill>
                  <a:srgbClr val="115076"/>
                </a:solidFill>
                <a:latin typeface="Century Gothic" panose="020B0502020202020204" pitchFamily="34" charset="0"/>
              </a:rPr>
              <a:t>Fußball</a:t>
            </a:r>
            <a:r>
              <a:rPr lang="en-US" sz="2800" dirty="0">
                <a:solidFill>
                  <a:srgbClr val="115076"/>
                </a:solidFill>
                <a:latin typeface="Century Gothic" panose="020B0502020202020204" pitchFamily="34" charset="0"/>
              </a:rPr>
              <a:t>.</a:t>
            </a:r>
          </a:p>
        </p:txBody>
      </p:sp>
      <p:sp>
        <p:nvSpPr>
          <p:cNvPr id="15" name="TextBox 14">
            <a:extLst>
              <a:ext uri="{FF2B5EF4-FFF2-40B4-BE49-F238E27FC236}">
                <a16:creationId xmlns:a16="http://schemas.microsoft.com/office/drawing/2014/main" xmlns="" id="{E95B7CDB-154E-DF40-947E-5F9B447F5751}"/>
              </a:ext>
            </a:extLst>
          </p:cNvPr>
          <p:cNvSpPr txBox="1"/>
          <p:nvPr/>
        </p:nvSpPr>
        <p:spPr>
          <a:xfrm>
            <a:off x="6921655" y="5286082"/>
            <a:ext cx="3552576" cy="523220"/>
          </a:xfrm>
          <a:prstGeom prst="rect">
            <a:avLst/>
          </a:prstGeom>
          <a:noFill/>
        </p:spPr>
        <p:txBody>
          <a:bodyPr wrap="none" rtlCol="0">
            <a:spAutoFit/>
          </a:bodyPr>
          <a:lstStyle/>
          <a:p>
            <a:r>
              <a:rPr lang="en-US" sz="2800" b="1" dirty="0">
                <a:solidFill>
                  <a:srgbClr val="115076"/>
                </a:solidFill>
                <a:latin typeface="Century Gothic" panose="020B0502020202020204" pitchFamily="34" charset="0"/>
              </a:rPr>
              <a:t>Du </a:t>
            </a:r>
            <a:r>
              <a:rPr lang="en-US" sz="2800" b="1" dirty="0" err="1">
                <a:solidFill>
                  <a:srgbClr val="115076"/>
                </a:solidFill>
                <a:latin typeface="Century Gothic" panose="020B0502020202020204" pitchFamily="34" charset="0"/>
              </a:rPr>
              <a:t>bist</a:t>
            </a:r>
            <a:r>
              <a:rPr lang="en-US" sz="2800" b="1" dirty="0">
                <a:solidFill>
                  <a:srgbClr val="115076"/>
                </a:solidFill>
                <a:latin typeface="Century Gothic" panose="020B0502020202020204" pitchFamily="34" charset="0"/>
              </a:rPr>
              <a:t> </a:t>
            </a:r>
            <a:r>
              <a:rPr lang="en-US" sz="2800" b="1" dirty="0" err="1">
                <a:solidFill>
                  <a:srgbClr val="DAA520"/>
                </a:solidFill>
                <a:latin typeface="Century Gothic" panose="020B0502020202020204" pitchFamily="34" charset="0"/>
              </a:rPr>
              <a:t>ein</a:t>
            </a:r>
            <a:r>
              <a:rPr lang="en-US" sz="2800" b="1" dirty="0">
                <a:solidFill>
                  <a:srgbClr val="115076"/>
                </a:solidFill>
                <a:latin typeface="Century Gothic" panose="020B0502020202020204" pitchFamily="34" charset="0"/>
              </a:rPr>
              <a:t> Mensch.</a:t>
            </a:r>
          </a:p>
        </p:txBody>
      </p:sp>
      <p:sp>
        <p:nvSpPr>
          <p:cNvPr id="2" name="Rectangle 1"/>
          <p:cNvSpPr/>
          <p:nvPr/>
        </p:nvSpPr>
        <p:spPr>
          <a:xfrm>
            <a:off x="361846" y="662980"/>
            <a:ext cx="5407249" cy="732508"/>
          </a:xfrm>
          <a:prstGeom prst="rect">
            <a:avLst/>
          </a:prstGeom>
        </p:spPr>
        <p:txBody>
          <a:bodyPr wrap="none">
            <a:spAutoFit/>
          </a:bodyPr>
          <a:lstStyle/>
          <a:p>
            <a:pPr>
              <a:lnSpc>
                <a:spcPct val="130000"/>
              </a:lnSpc>
            </a:pPr>
            <a:r>
              <a:rPr lang="en-US" sz="3200" b="1" dirty="0" err="1">
                <a:solidFill>
                  <a:srgbClr val="115076"/>
                </a:solidFill>
                <a:latin typeface="Century Gothic" panose="020B0502020202020204" pitchFamily="34" charset="0"/>
              </a:rPr>
              <a:t>Beispiel</a:t>
            </a:r>
            <a:r>
              <a:rPr lang="en-US" sz="3200" dirty="0">
                <a:solidFill>
                  <a:srgbClr val="115076"/>
                </a:solidFill>
                <a:latin typeface="Century Gothic" panose="020B0502020202020204" pitchFamily="34" charset="0"/>
              </a:rPr>
              <a:t>: 1. </a:t>
            </a:r>
            <a:r>
              <a:rPr lang="en-US" sz="3200" dirty="0">
                <a:solidFill>
                  <a:srgbClr val="115076"/>
                </a:solidFill>
                <a:latin typeface="Century Gothic" panose="020B0502020202020204" pitchFamily="34" charset="0"/>
              </a:rPr>
              <a:t>I have a bottle.</a:t>
            </a:r>
          </a:p>
        </p:txBody>
      </p:sp>
      <p:sp>
        <p:nvSpPr>
          <p:cNvPr id="16" name="TextBox 15">
            <a:extLst>
              <a:ext uri="{FF2B5EF4-FFF2-40B4-BE49-F238E27FC236}">
                <a16:creationId xmlns:a16="http://schemas.microsoft.com/office/drawing/2014/main" xmlns="" id="{2BE869FF-F3C2-7D47-BB54-1D9DCE6C7B1C}"/>
              </a:ext>
            </a:extLst>
          </p:cNvPr>
          <p:cNvSpPr txBox="1"/>
          <p:nvPr/>
        </p:nvSpPr>
        <p:spPr>
          <a:xfrm>
            <a:off x="6913945" y="778621"/>
            <a:ext cx="4137671" cy="523220"/>
          </a:xfrm>
          <a:prstGeom prst="rect">
            <a:avLst/>
          </a:prstGeom>
          <a:noFill/>
        </p:spPr>
        <p:txBody>
          <a:bodyPr wrap="none" rtlCol="0">
            <a:spAutoFit/>
          </a:bodyPr>
          <a:lstStyle/>
          <a:p>
            <a:r>
              <a:rPr lang="en-US" sz="2800" b="1" dirty="0">
                <a:solidFill>
                  <a:srgbClr val="115076"/>
                </a:solidFill>
                <a:latin typeface="Century Gothic" panose="020B0502020202020204" pitchFamily="34" charset="0"/>
              </a:rPr>
              <a:t>Ich </a:t>
            </a:r>
            <a:r>
              <a:rPr lang="en-US" sz="2800" b="1" dirty="0" err="1">
                <a:solidFill>
                  <a:srgbClr val="115076"/>
                </a:solidFill>
                <a:latin typeface="Century Gothic" panose="020B0502020202020204" pitchFamily="34" charset="0"/>
              </a:rPr>
              <a:t>habe</a:t>
            </a:r>
            <a:r>
              <a:rPr lang="en-US" sz="2800" b="1" dirty="0">
                <a:solidFill>
                  <a:srgbClr val="115076"/>
                </a:solidFill>
                <a:latin typeface="Century Gothic" panose="020B0502020202020204" pitchFamily="34" charset="0"/>
              </a:rPr>
              <a:t> </a:t>
            </a:r>
            <a:r>
              <a:rPr lang="en-US" sz="2800" b="1" dirty="0" err="1">
                <a:solidFill>
                  <a:srgbClr val="DAA520"/>
                </a:solidFill>
                <a:latin typeface="Century Gothic" panose="020B0502020202020204" pitchFamily="34" charset="0"/>
              </a:rPr>
              <a:t>eine</a:t>
            </a:r>
            <a:r>
              <a:rPr lang="en-US" sz="2800" b="1" dirty="0">
                <a:solidFill>
                  <a:srgbClr val="115076"/>
                </a:solidFill>
                <a:latin typeface="Century Gothic" panose="020B0502020202020204" pitchFamily="34" charset="0"/>
              </a:rPr>
              <a:t> </a:t>
            </a:r>
            <a:r>
              <a:rPr lang="en-US" sz="2800" b="1" dirty="0" err="1">
                <a:solidFill>
                  <a:srgbClr val="115076"/>
                </a:solidFill>
                <a:latin typeface="Century Gothic" panose="020B0502020202020204" pitchFamily="34" charset="0"/>
              </a:rPr>
              <a:t>Flasche</a:t>
            </a:r>
            <a:r>
              <a:rPr lang="en-US" sz="2800" b="1" dirty="0">
                <a:solidFill>
                  <a:srgbClr val="115076"/>
                </a:solidFill>
                <a:latin typeface="Century Gothic" panose="020B0502020202020204" pitchFamily="34" charset="0"/>
              </a:rPr>
              <a:t>.</a:t>
            </a:r>
          </a:p>
        </p:txBody>
      </p:sp>
    </p:spTree>
    <p:extLst>
      <p:ext uri="{BB962C8B-B14F-4D97-AF65-F5344CB8AC3E}">
        <p14:creationId xmlns:p14="http://schemas.microsoft.com/office/powerpoint/2010/main" val="394067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P spid="14" grpId="0"/>
      <p:bldP spid="15" grpId="0"/>
      <p:bldP spid="2"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038170" y="486077"/>
            <a:ext cx="5414904" cy="1862048"/>
          </a:xfrm>
          <a:prstGeom prst="rect">
            <a:avLst/>
          </a:prstGeom>
          <a:solidFill>
            <a:schemeClr val="bg1"/>
          </a:solidFill>
        </p:spPr>
        <p:txBody>
          <a:bodyPr wrap="square" rtlCol="0">
            <a:spAutoFit/>
          </a:bodyPr>
          <a:lstStyle/>
          <a:p>
            <a:pPr algn="ctr"/>
            <a:r>
              <a:rPr lang="en-GB" sz="11500" b="1" dirty="0" err="1">
                <a:solidFill>
                  <a:srgbClr val="5B9BD5">
                    <a:lumMod val="50000"/>
                  </a:srgbClr>
                </a:solidFill>
                <a:latin typeface="Century Gothic" panose="020B0502020202020204" pitchFamily="34" charset="0"/>
              </a:rPr>
              <a:t>haben</a:t>
            </a:r>
            <a:endParaRPr lang="en-GB" sz="11500" b="1" dirty="0">
              <a:solidFill>
                <a:srgbClr val="5B9BD5">
                  <a:lumMod val="50000"/>
                </a:srgbClr>
              </a:solidFill>
              <a:latin typeface="Century Gothic" panose="020B0502020202020204" pitchFamily="34" charset="0"/>
            </a:endParaRPr>
          </a:p>
        </p:txBody>
      </p:sp>
      <p:sp>
        <p:nvSpPr>
          <p:cNvPr id="11" name="TextBox 10"/>
          <p:cNvSpPr txBox="1"/>
          <p:nvPr/>
        </p:nvSpPr>
        <p:spPr>
          <a:xfrm>
            <a:off x="3038170" y="2177384"/>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[to have / having]</a:t>
            </a:r>
          </a:p>
        </p:txBody>
      </p:sp>
      <p:sp>
        <p:nvSpPr>
          <p:cNvPr id="12" name="TextBox 11"/>
          <p:cNvSpPr txBox="1"/>
          <p:nvPr/>
        </p:nvSpPr>
        <p:spPr>
          <a:xfrm>
            <a:off x="3038170" y="3345299"/>
            <a:ext cx="5414904" cy="1862048"/>
          </a:xfrm>
          <a:prstGeom prst="rect">
            <a:avLst/>
          </a:prstGeom>
          <a:noFill/>
        </p:spPr>
        <p:txBody>
          <a:bodyPr wrap="square" rtlCol="0">
            <a:spAutoFit/>
          </a:bodyPr>
          <a:lstStyle/>
          <a:p>
            <a:pPr algn="ctr"/>
            <a:r>
              <a:rPr lang="en-GB" sz="11500" b="1" dirty="0">
                <a:solidFill>
                  <a:srgbClr val="5B9BD5">
                    <a:lumMod val="50000"/>
                  </a:srgbClr>
                </a:solidFill>
                <a:latin typeface="Century Gothic" panose="020B0502020202020204" pitchFamily="34" charset="0"/>
              </a:rPr>
              <a:t>hat</a:t>
            </a:r>
          </a:p>
        </p:txBody>
      </p:sp>
      <p:sp>
        <p:nvSpPr>
          <p:cNvPr id="13" name="TextBox 12"/>
          <p:cNvSpPr txBox="1"/>
          <p:nvPr/>
        </p:nvSpPr>
        <p:spPr>
          <a:xfrm>
            <a:off x="3038170" y="5041045"/>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[has]</a:t>
            </a:r>
          </a:p>
        </p:txBody>
      </p:sp>
      <p:sp>
        <p:nvSpPr>
          <p:cNvPr id="14" name="Action Button: Help 13">
            <a:hlinkClick r:id="" action="ppaction://noaction" highlightClick="1"/>
          </p:cNvPr>
          <p:cNvSpPr/>
          <p:nvPr/>
        </p:nvSpPr>
        <p:spPr>
          <a:xfrm>
            <a:off x="2495652" y="2222061"/>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Action Button: Help 14">
            <a:hlinkClick r:id="" action="ppaction://noaction" highlightClick="1"/>
          </p:cNvPr>
          <p:cNvSpPr/>
          <p:nvPr/>
        </p:nvSpPr>
        <p:spPr>
          <a:xfrm>
            <a:off x="2495652" y="5073415"/>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EC100"/>
              </a:solidFill>
            </a:endParaRPr>
          </a:p>
        </p:txBody>
      </p:sp>
    </p:spTree>
    <p:extLst>
      <p:ext uri="{BB962C8B-B14F-4D97-AF65-F5344CB8AC3E}">
        <p14:creationId xmlns:p14="http://schemas.microsoft.com/office/powerpoint/2010/main" val="164745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02_Infinitiv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subTnLst>
                                    <p:audio>
                                      <p:cMediaNode>
                                        <p:cTn display="0" masterRel="sameClick">
                                          <p:stCondLst>
                                            <p:cond evt="begin" delay="0">
                                              <p:tn val="20"/>
                                            </p:cond>
                                          </p:stCondLst>
                                          <p:endCondLst>
                                            <p:cond evt="onStopAudio" delay="0">
                                              <p:tgtEl>
                                                <p:sldTgt/>
                                              </p:tgtEl>
                                            </p:cond>
                                          </p:endCondLst>
                                        </p:cTn>
                                        <p:tgtEl>
                                          <p:sndTgt r:embed="rId4" name="02_Short_Form.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38170" y="486077"/>
            <a:ext cx="5414904" cy="1862048"/>
          </a:xfrm>
          <a:prstGeom prst="rect">
            <a:avLst/>
          </a:prstGeom>
          <a:solidFill>
            <a:schemeClr val="bg1"/>
          </a:solidFill>
        </p:spPr>
        <p:txBody>
          <a:bodyPr wrap="square" rtlCol="0">
            <a:spAutoFit/>
          </a:bodyPr>
          <a:lstStyle/>
          <a:p>
            <a:pPr algn="ctr"/>
            <a:r>
              <a:rPr lang="en-GB" sz="11500" b="1" dirty="0">
                <a:solidFill>
                  <a:srgbClr val="5B9BD5">
                    <a:lumMod val="50000"/>
                  </a:srgbClr>
                </a:solidFill>
                <a:latin typeface="Century Gothic" panose="020B0502020202020204" pitchFamily="34" charset="0"/>
              </a:rPr>
              <a:t>hat</a:t>
            </a:r>
          </a:p>
        </p:txBody>
      </p:sp>
      <p:sp>
        <p:nvSpPr>
          <p:cNvPr id="4" name="TextBox 3"/>
          <p:cNvSpPr txBox="1"/>
          <p:nvPr/>
        </p:nvSpPr>
        <p:spPr>
          <a:xfrm>
            <a:off x="3038170" y="2177384"/>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[has]</a:t>
            </a:r>
          </a:p>
        </p:txBody>
      </p:sp>
      <p:sp>
        <p:nvSpPr>
          <p:cNvPr id="5" name="TextBox 4"/>
          <p:cNvSpPr txBox="1"/>
          <p:nvPr/>
        </p:nvSpPr>
        <p:spPr>
          <a:xfrm>
            <a:off x="0" y="4039432"/>
            <a:ext cx="12192000" cy="1015663"/>
          </a:xfrm>
          <a:prstGeom prst="rect">
            <a:avLst/>
          </a:prstGeom>
          <a:solidFill>
            <a:schemeClr val="bg1"/>
          </a:solidFill>
        </p:spPr>
        <p:txBody>
          <a:bodyPr wrap="square" rtlCol="0">
            <a:spAutoFit/>
          </a:bodyPr>
          <a:lstStyle/>
          <a:p>
            <a:pPr algn="ctr"/>
            <a:r>
              <a:rPr lang="en-GB" sz="6000" dirty="0">
                <a:solidFill>
                  <a:srgbClr val="5B9BD5">
                    <a:lumMod val="50000"/>
                  </a:srgbClr>
                </a:solidFill>
                <a:latin typeface="Century Gothic" panose="020B0502020202020204" pitchFamily="34" charset="0"/>
              </a:rPr>
              <a:t>Markus </a:t>
            </a:r>
            <a:r>
              <a:rPr lang="en-GB" sz="6000" b="1" dirty="0">
                <a:solidFill>
                  <a:srgbClr val="EEC100"/>
                </a:solidFill>
                <a:latin typeface="Century Gothic" panose="020B0502020202020204" pitchFamily="34" charset="0"/>
                <a:cs typeface="Calibri" panose="020F0502020204030204" pitchFamily="34" charset="0"/>
              </a:rPr>
              <a:t>hat</a:t>
            </a:r>
            <a:r>
              <a:rPr lang="en-GB" sz="6000" dirty="0">
                <a:solidFill>
                  <a:srgbClr val="5B9BD5">
                    <a:lumMod val="50000"/>
                  </a:srgbClr>
                </a:solidFill>
                <a:latin typeface="Century Gothic" panose="020B0502020202020204" pitchFamily="34" charset="0"/>
              </a:rPr>
              <a:t> </a:t>
            </a:r>
            <a:r>
              <a:rPr lang="en-GB" sz="6000" dirty="0" err="1">
                <a:solidFill>
                  <a:srgbClr val="5B9BD5">
                    <a:lumMod val="50000"/>
                  </a:srgbClr>
                </a:solidFill>
                <a:latin typeface="Century Gothic" panose="020B0502020202020204" pitchFamily="34" charset="0"/>
              </a:rPr>
              <a:t>ein</a:t>
            </a:r>
            <a:r>
              <a:rPr lang="en-GB" sz="6000" dirty="0">
                <a:solidFill>
                  <a:srgbClr val="5B9BD5">
                    <a:lumMod val="50000"/>
                  </a:srgbClr>
                </a:solidFill>
                <a:latin typeface="Century Gothic" panose="020B0502020202020204" pitchFamily="34" charset="0"/>
              </a:rPr>
              <a:t> </a:t>
            </a:r>
            <a:r>
              <a:rPr lang="en-GB" sz="6000" dirty="0" err="1">
                <a:solidFill>
                  <a:srgbClr val="5B9BD5">
                    <a:lumMod val="50000"/>
                  </a:srgbClr>
                </a:solidFill>
                <a:latin typeface="Century Gothic" panose="020B0502020202020204" pitchFamily="34" charset="0"/>
              </a:rPr>
              <a:t>Fahrrad</a:t>
            </a:r>
            <a:r>
              <a:rPr lang="en-GB" sz="6000" dirty="0">
                <a:solidFill>
                  <a:srgbClr val="5B9BD5">
                    <a:lumMod val="50000"/>
                  </a:srgbClr>
                </a:solidFill>
                <a:latin typeface="Century Gothic" panose="020B0502020202020204" pitchFamily="34" charset="0"/>
              </a:rPr>
              <a:t>. </a:t>
            </a:r>
            <a:endParaRPr lang="fr-FR" sz="6000" dirty="0">
              <a:solidFill>
                <a:srgbClr val="EA5F00"/>
              </a:solidFill>
              <a:latin typeface="Century Gothic" panose="020B0502020202020204" pitchFamily="34" charset="0"/>
              <a:cs typeface="Calibri" panose="020F0502020204030204" pitchFamily="34" charset="0"/>
            </a:endParaRPr>
          </a:p>
        </p:txBody>
      </p:sp>
      <p:sp>
        <p:nvSpPr>
          <p:cNvPr id="7" name="TextBox 6"/>
          <p:cNvSpPr txBox="1"/>
          <p:nvPr/>
        </p:nvSpPr>
        <p:spPr>
          <a:xfrm>
            <a:off x="2365817" y="5055095"/>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[Markus </a:t>
            </a:r>
            <a:r>
              <a:rPr lang="en-GB" sz="3200" b="1" dirty="0">
                <a:solidFill>
                  <a:srgbClr val="EEC100"/>
                </a:solidFill>
                <a:latin typeface="Century Gothic" panose="020B0502020202020204" pitchFamily="34" charset="0"/>
                <a:cs typeface="Calibri" panose="020F0502020204030204" pitchFamily="34" charset="0"/>
              </a:rPr>
              <a:t>has</a:t>
            </a:r>
            <a:r>
              <a:rPr lang="en-GB" sz="3200" dirty="0">
                <a:solidFill>
                  <a:srgbClr val="5B9BD5">
                    <a:lumMod val="50000"/>
                  </a:srgbClr>
                </a:solidFill>
                <a:latin typeface="Century Gothic" panose="020B0502020202020204" pitchFamily="34" charset="0"/>
              </a:rPr>
              <a:t> a bike.]</a:t>
            </a:r>
          </a:p>
        </p:txBody>
      </p:sp>
    </p:spTree>
    <p:extLst>
      <p:ext uri="{BB962C8B-B14F-4D97-AF65-F5344CB8AC3E}">
        <p14:creationId xmlns:p14="http://schemas.microsoft.com/office/powerpoint/2010/main" val="3623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02_Short_Form.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02_SF_Sentence.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38170" y="486077"/>
            <a:ext cx="5414904" cy="1862048"/>
          </a:xfrm>
          <a:prstGeom prst="rect">
            <a:avLst/>
          </a:prstGeom>
          <a:solidFill>
            <a:schemeClr val="bg1"/>
          </a:solidFill>
        </p:spPr>
        <p:txBody>
          <a:bodyPr wrap="square" rtlCol="0">
            <a:spAutoFit/>
          </a:bodyPr>
          <a:lstStyle/>
          <a:p>
            <a:pPr algn="ctr"/>
            <a:r>
              <a:rPr lang="en-GB" sz="11500" b="1" dirty="0" err="1">
                <a:solidFill>
                  <a:srgbClr val="5B9BD5">
                    <a:lumMod val="50000"/>
                  </a:srgbClr>
                </a:solidFill>
                <a:latin typeface="Century Gothic" panose="020B0502020202020204" pitchFamily="34" charset="0"/>
              </a:rPr>
              <a:t>haben</a:t>
            </a:r>
            <a:endParaRPr lang="en-GB" sz="11500" b="1" dirty="0">
              <a:solidFill>
                <a:srgbClr val="5B9BD5">
                  <a:lumMod val="50000"/>
                </a:srgbClr>
              </a:solidFill>
              <a:latin typeface="Century Gothic" panose="020B0502020202020204" pitchFamily="34" charset="0"/>
            </a:endParaRPr>
          </a:p>
        </p:txBody>
      </p:sp>
      <p:sp>
        <p:nvSpPr>
          <p:cNvPr id="4" name="TextBox 3"/>
          <p:cNvSpPr txBox="1"/>
          <p:nvPr/>
        </p:nvSpPr>
        <p:spPr>
          <a:xfrm>
            <a:off x="3038170" y="2176662"/>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[to have | having]</a:t>
            </a:r>
          </a:p>
        </p:txBody>
      </p:sp>
      <p:sp>
        <p:nvSpPr>
          <p:cNvPr id="5" name="TextBox 4"/>
          <p:cNvSpPr txBox="1"/>
          <p:nvPr/>
        </p:nvSpPr>
        <p:spPr>
          <a:xfrm>
            <a:off x="0" y="4037385"/>
            <a:ext cx="12192000" cy="1015663"/>
          </a:xfrm>
          <a:prstGeom prst="rect">
            <a:avLst/>
          </a:prstGeom>
          <a:solidFill>
            <a:schemeClr val="bg1"/>
          </a:solidFill>
        </p:spPr>
        <p:txBody>
          <a:bodyPr wrap="square" rtlCol="0">
            <a:spAutoFit/>
          </a:bodyPr>
          <a:lstStyle/>
          <a:p>
            <a:pPr algn="ctr"/>
            <a:r>
              <a:rPr lang="de" sz="6000" dirty="0">
                <a:solidFill>
                  <a:srgbClr val="5B9BD5">
                    <a:lumMod val="50000"/>
                  </a:srgbClr>
                </a:solidFill>
                <a:latin typeface="Century Gothic" panose="020B0502020202020204" pitchFamily="34" charset="0"/>
              </a:rPr>
              <a:t>Markus muss ein Fahrrad </a:t>
            </a:r>
            <a:r>
              <a:rPr lang="de" sz="6000" b="1" dirty="0">
                <a:solidFill>
                  <a:srgbClr val="EEC100"/>
                </a:solidFill>
                <a:latin typeface="Century Gothic" panose="020B0502020202020204" pitchFamily="34" charset="0"/>
                <a:cs typeface="Calibri" panose="020F0502020204030204" pitchFamily="34" charset="0"/>
              </a:rPr>
              <a:t>haben</a:t>
            </a:r>
            <a:r>
              <a:rPr lang="de" sz="6000" dirty="0">
                <a:solidFill>
                  <a:srgbClr val="5B9BD5">
                    <a:lumMod val="50000"/>
                  </a:srgbClr>
                </a:solidFill>
                <a:latin typeface="Century Gothic" panose="020B0502020202020204" pitchFamily="34" charset="0"/>
              </a:rPr>
              <a:t>.</a:t>
            </a:r>
            <a:endParaRPr lang="en-GB" sz="6000" dirty="0">
              <a:solidFill>
                <a:srgbClr val="5B9BD5">
                  <a:lumMod val="50000"/>
                </a:srgbClr>
              </a:solidFill>
              <a:latin typeface="Century Gothic" panose="020B0502020202020204" pitchFamily="34" charset="0"/>
            </a:endParaRPr>
          </a:p>
        </p:txBody>
      </p:sp>
      <p:sp>
        <p:nvSpPr>
          <p:cNvPr id="7" name="TextBox 6"/>
          <p:cNvSpPr txBox="1"/>
          <p:nvPr/>
        </p:nvSpPr>
        <p:spPr>
          <a:xfrm>
            <a:off x="2521009" y="5053048"/>
            <a:ext cx="5932065"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a:t>
            </a:r>
            <a:r>
              <a:rPr lang="en-HK" sz="3200" dirty="0">
                <a:solidFill>
                  <a:srgbClr val="5B9BD5">
                    <a:lumMod val="50000"/>
                  </a:srgbClr>
                </a:solidFill>
                <a:latin typeface="Century Gothic" panose="020B0502020202020204" pitchFamily="34" charset="0"/>
              </a:rPr>
              <a:t>Markus must </a:t>
            </a:r>
            <a:r>
              <a:rPr lang="en-HK" sz="3200" b="1" dirty="0">
                <a:solidFill>
                  <a:srgbClr val="EEC100"/>
                </a:solidFill>
                <a:latin typeface="Century Gothic" panose="020B0502020202020204" pitchFamily="34" charset="0"/>
                <a:cs typeface="Calibri" panose="020F0502020204030204" pitchFamily="34" charset="0"/>
              </a:rPr>
              <a:t>have</a:t>
            </a:r>
            <a:r>
              <a:rPr lang="en-HK" sz="3200" dirty="0">
                <a:solidFill>
                  <a:srgbClr val="5B9BD5">
                    <a:lumMod val="50000"/>
                  </a:srgbClr>
                </a:solidFill>
                <a:latin typeface="Century Gothic" panose="020B0502020202020204" pitchFamily="34" charset="0"/>
              </a:rPr>
              <a:t> a bike</a:t>
            </a:r>
            <a:r>
              <a:rPr lang="en-GB" sz="3200" dirty="0">
                <a:solidFill>
                  <a:srgbClr val="5B9BD5">
                    <a:lumMod val="50000"/>
                  </a:srgbClr>
                </a:solidFill>
                <a:latin typeface="Century Gothic" panose="020B0502020202020204" pitchFamily="34" charset="0"/>
              </a:rPr>
              <a:t>.]</a:t>
            </a:r>
          </a:p>
        </p:txBody>
      </p:sp>
    </p:spTree>
    <p:extLst>
      <p:ext uri="{BB962C8B-B14F-4D97-AF65-F5344CB8AC3E}">
        <p14:creationId xmlns:p14="http://schemas.microsoft.com/office/powerpoint/2010/main" val="29386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02_Infinitive.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02_Inf_Sentence.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38170" y="486077"/>
            <a:ext cx="5414904" cy="1862048"/>
          </a:xfrm>
          <a:prstGeom prst="rect">
            <a:avLst/>
          </a:prstGeom>
          <a:solidFill>
            <a:schemeClr val="bg1"/>
          </a:solidFill>
        </p:spPr>
        <p:txBody>
          <a:bodyPr wrap="square" rtlCol="0">
            <a:spAutoFit/>
          </a:bodyPr>
          <a:lstStyle/>
          <a:p>
            <a:pPr algn="ctr"/>
            <a:r>
              <a:rPr lang="en-GB" sz="11500" b="1" dirty="0">
                <a:solidFill>
                  <a:srgbClr val="5B9BD5">
                    <a:lumMod val="50000"/>
                  </a:srgbClr>
                </a:solidFill>
                <a:latin typeface="Century Gothic" panose="020B0502020202020204" pitchFamily="34" charset="0"/>
              </a:rPr>
              <a:t>hat</a:t>
            </a:r>
          </a:p>
        </p:txBody>
      </p:sp>
      <p:sp>
        <p:nvSpPr>
          <p:cNvPr id="4" name="TextBox 3"/>
          <p:cNvSpPr txBox="1"/>
          <p:nvPr/>
        </p:nvSpPr>
        <p:spPr>
          <a:xfrm>
            <a:off x="3038170" y="2177384"/>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[has]</a:t>
            </a:r>
          </a:p>
        </p:txBody>
      </p:sp>
      <p:sp>
        <p:nvSpPr>
          <p:cNvPr id="5" name="Action Button: Help 4">
            <a:hlinkClick r:id="" action="ppaction://noaction" highlightClick="1"/>
          </p:cNvPr>
          <p:cNvSpPr/>
          <p:nvPr/>
        </p:nvSpPr>
        <p:spPr>
          <a:xfrm>
            <a:off x="2495652" y="2222061"/>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Action Button: Help 6">
            <a:hlinkClick r:id="" action="ppaction://noaction" highlightClick="1"/>
          </p:cNvPr>
          <p:cNvSpPr/>
          <p:nvPr/>
        </p:nvSpPr>
        <p:spPr>
          <a:xfrm>
            <a:off x="2495652" y="5103310"/>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Box 7"/>
          <p:cNvSpPr txBox="1"/>
          <p:nvPr/>
        </p:nvSpPr>
        <p:spPr>
          <a:xfrm>
            <a:off x="3038170" y="4084109"/>
            <a:ext cx="9153830" cy="1015663"/>
          </a:xfrm>
          <a:prstGeom prst="rect">
            <a:avLst/>
          </a:prstGeom>
          <a:solidFill>
            <a:schemeClr val="bg1"/>
          </a:solidFill>
        </p:spPr>
        <p:txBody>
          <a:bodyPr wrap="square" rtlCol="0">
            <a:spAutoFit/>
          </a:bodyPr>
          <a:lstStyle/>
          <a:p>
            <a:r>
              <a:rPr lang="en-GB" sz="6000" dirty="0">
                <a:solidFill>
                  <a:srgbClr val="5B9BD5">
                    <a:lumMod val="50000"/>
                  </a:srgbClr>
                </a:solidFill>
                <a:latin typeface="Century Gothic" panose="020B0502020202020204" pitchFamily="34" charset="0"/>
              </a:rPr>
              <a:t>Markus</a:t>
            </a:r>
            <a:r>
              <a:rPr lang="zh-CN" altLang="en-US" sz="6000" dirty="0">
                <a:solidFill>
                  <a:srgbClr val="5B9BD5">
                    <a:lumMod val="50000"/>
                  </a:srgbClr>
                </a:solidFill>
                <a:latin typeface="Century Gothic" panose="020B0502020202020204" pitchFamily="34" charset="0"/>
              </a:rPr>
              <a:t> </a:t>
            </a:r>
            <a:r>
              <a:rPr lang="en-US" altLang="zh-CN" sz="6000" dirty="0">
                <a:solidFill>
                  <a:srgbClr val="5B9BD5">
                    <a:lumMod val="50000"/>
                  </a:srgbClr>
                </a:solidFill>
                <a:latin typeface="Century Gothic" panose="020B0502020202020204" pitchFamily="34" charset="0"/>
              </a:rPr>
              <a:t>____</a:t>
            </a:r>
            <a:r>
              <a:rPr lang="en-GB" sz="6000" dirty="0">
                <a:solidFill>
                  <a:srgbClr val="5B9BD5">
                    <a:lumMod val="50000"/>
                  </a:srgbClr>
                </a:solidFill>
                <a:latin typeface="Century Gothic" panose="020B0502020202020204" pitchFamily="34" charset="0"/>
              </a:rPr>
              <a:t> </a:t>
            </a:r>
            <a:r>
              <a:rPr lang="en-GB" sz="6000" dirty="0" err="1">
                <a:solidFill>
                  <a:srgbClr val="5B9BD5">
                    <a:lumMod val="50000"/>
                  </a:srgbClr>
                </a:solidFill>
                <a:latin typeface="Century Gothic" panose="020B0502020202020204" pitchFamily="34" charset="0"/>
              </a:rPr>
              <a:t>ein</a:t>
            </a:r>
            <a:r>
              <a:rPr lang="en-GB" sz="6000" dirty="0">
                <a:solidFill>
                  <a:srgbClr val="5B9BD5">
                    <a:lumMod val="50000"/>
                  </a:srgbClr>
                </a:solidFill>
                <a:latin typeface="Century Gothic" panose="020B0502020202020204" pitchFamily="34" charset="0"/>
              </a:rPr>
              <a:t> </a:t>
            </a:r>
            <a:r>
              <a:rPr lang="en-GB" sz="6000" dirty="0" err="1">
                <a:solidFill>
                  <a:srgbClr val="5B9BD5">
                    <a:lumMod val="50000"/>
                  </a:srgbClr>
                </a:solidFill>
                <a:latin typeface="Century Gothic" panose="020B0502020202020204" pitchFamily="34" charset="0"/>
              </a:rPr>
              <a:t>Fahrrad</a:t>
            </a:r>
            <a:r>
              <a:rPr lang="en-GB" sz="6000" dirty="0">
                <a:solidFill>
                  <a:srgbClr val="5B9BD5">
                    <a:lumMod val="50000"/>
                  </a:srgbClr>
                </a:solidFill>
                <a:latin typeface="Century Gothic" panose="020B0502020202020204" pitchFamily="34" charset="0"/>
              </a:rPr>
              <a:t>. </a:t>
            </a:r>
            <a:endParaRPr lang="fr-FR" sz="6000" dirty="0">
              <a:solidFill>
                <a:srgbClr val="EA5F00"/>
              </a:solidFill>
              <a:latin typeface="Century Gothic" panose="020B0502020202020204" pitchFamily="34" charset="0"/>
              <a:cs typeface="Calibri" panose="020F0502020204030204" pitchFamily="34" charset="0"/>
            </a:endParaRPr>
          </a:p>
        </p:txBody>
      </p:sp>
      <p:sp>
        <p:nvSpPr>
          <p:cNvPr id="9" name="TextBox 8"/>
          <p:cNvSpPr txBox="1"/>
          <p:nvPr/>
        </p:nvSpPr>
        <p:spPr>
          <a:xfrm>
            <a:off x="4057073" y="5053605"/>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[Markus </a:t>
            </a:r>
            <a:r>
              <a:rPr lang="en-GB" sz="3200" b="1" dirty="0">
                <a:solidFill>
                  <a:srgbClr val="EEC100"/>
                </a:solidFill>
                <a:latin typeface="Century Gothic" panose="020B0502020202020204" pitchFamily="34" charset="0"/>
                <a:cs typeface="Calibri" panose="020F0502020204030204" pitchFamily="34" charset="0"/>
              </a:rPr>
              <a:t>has</a:t>
            </a:r>
            <a:r>
              <a:rPr lang="en-GB" sz="3200" dirty="0">
                <a:solidFill>
                  <a:srgbClr val="5B9BD5">
                    <a:lumMod val="50000"/>
                  </a:srgbClr>
                </a:solidFill>
                <a:latin typeface="Century Gothic" panose="020B0502020202020204" pitchFamily="34" charset="0"/>
              </a:rPr>
              <a:t> a bike.]</a:t>
            </a:r>
          </a:p>
        </p:txBody>
      </p:sp>
      <p:sp>
        <p:nvSpPr>
          <p:cNvPr id="10" name="Rectangle 9"/>
          <p:cNvSpPr/>
          <p:nvPr/>
        </p:nvSpPr>
        <p:spPr>
          <a:xfrm>
            <a:off x="5982670" y="4087647"/>
            <a:ext cx="1385316" cy="1015663"/>
          </a:xfrm>
          <a:prstGeom prst="rect">
            <a:avLst/>
          </a:prstGeom>
        </p:spPr>
        <p:txBody>
          <a:bodyPr wrap="none">
            <a:spAutoFit/>
          </a:bodyPr>
          <a:lstStyle/>
          <a:p>
            <a:r>
              <a:rPr lang="en-GB" sz="6000" b="1" dirty="0">
                <a:solidFill>
                  <a:srgbClr val="EEC100"/>
                </a:solidFill>
                <a:latin typeface="Century Gothic" panose="020B0502020202020204" pitchFamily="34" charset="0"/>
                <a:cs typeface="Calibri" panose="020F0502020204030204" pitchFamily="34" charset="0"/>
              </a:rPr>
              <a:t>hat</a:t>
            </a:r>
            <a:endParaRPr lang="en-GB" sz="6000" dirty="0">
              <a:solidFill>
                <a:srgbClr val="EEC100"/>
              </a:solidFill>
            </a:endParaRPr>
          </a:p>
        </p:txBody>
      </p:sp>
    </p:spTree>
    <p:extLst>
      <p:ext uri="{BB962C8B-B14F-4D97-AF65-F5344CB8AC3E}">
        <p14:creationId xmlns:p14="http://schemas.microsoft.com/office/powerpoint/2010/main" val="227459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3" name="02_Short_Form.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subTnLst>
                                    <p:audio>
                                      <p:cMediaNode>
                                        <p:cTn display="0" masterRel="sameClick">
                                          <p:stCondLst>
                                            <p:cond evt="begin" delay="0">
                                              <p:tn val="26"/>
                                            </p:cond>
                                          </p:stCondLst>
                                          <p:endCondLst>
                                            <p:cond evt="onStopAudio" delay="0">
                                              <p:tgtEl>
                                                <p:sldTgt/>
                                              </p:tgtEl>
                                            </p:cond>
                                          </p:endCondLst>
                                        </p:cTn>
                                        <p:tgtEl>
                                          <p:sndTgt r:embed="rId4" name="02_SF_Sentence_Gap.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subTnLst>
                                    <p:audio>
                                      <p:cMediaNode>
                                        <p:cTn display="0" masterRel="sameClick">
                                          <p:stCondLst>
                                            <p:cond evt="begin" delay="0">
                                              <p:tn val="31"/>
                                            </p:cond>
                                          </p:stCondLst>
                                          <p:endCondLst>
                                            <p:cond evt="onStopAudio" delay="0">
                                              <p:tgtEl>
                                                <p:sldTgt/>
                                              </p:tgtEl>
                                            </p:cond>
                                          </p:endCondLst>
                                        </p:cTn>
                                        <p:tgtEl>
                                          <p:sndTgt r:embed="rId5" name="02_SF_Senten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38170" y="486077"/>
            <a:ext cx="5414904" cy="1862048"/>
          </a:xfrm>
          <a:prstGeom prst="rect">
            <a:avLst/>
          </a:prstGeom>
          <a:solidFill>
            <a:schemeClr val="bg1"/>
          </a:solidFill>
        </p:spPr>
        <p:txBody>
          <a:bodyPr wrap="square" rtlCol="0">
            <a:spAutoFit/>
          </a:bodyPr>
          <a:lstStyle/>
          <a:p>
            <a:pPr algn="ctr"/>
            <a:r>
              <a:rPr lang="en-GB" sz="11500" b="1" dirty="0" err="1">
                <a:solidFill>
                  <a:srgbClr val="5B9BD5">
                    <a:lumMod val="50000"/>
                  </a:srgbClr>
                </a:solidFill>
                <a:latin typeface="Century Gothic" panose="020B0502020202020204" pitchFamily="34" charset="0"/>
              </a:rPr>
              <a:t>haben</a:t>
            </a:r>
            <a:endParaRPr lang="en-GB" sz="11500" b="1" dirty="0">
              <a:solidFill>
                <a:srgbClr val="5B9BD5">
                  <a:lumMod val="50000"/>
                </a:srgbClr>
              </a:solidFill>
              <a:latin typeface="Century Gothic" panose="020B0502020202020204" pitchFamily="34" charset="0"/>
            </a:endParaRPr>
          </a:p>
        </p:txBody>
      </p:sp>
      <p:sp>
        <p:nvSpPr>
          <p:cNvPr id="4" name="TextBox 3"/>
          <p:cNvSpPr txBox="1"/>
          <p:nvPr/>
        </p:nvSpPr>
        <p:spPr>
          <a:xfrm>
            <a:off x="3038170" y="2176662"/>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[to have | having]</a:t>
            </a:r>
          </a:p>
        </p:txBody>
      </p:sp>
      <p:sp>
        <p:nvSpPr>
          <p:cNvPr id="5" name="TextBox 4"/>
          <p:cNvSpPr txBox="1"/>
          <p:nvPr/>
        </p:nvSpPr>
        <p:spPr>
          <a:xfrm>
            <a:off x="398585" y="4060829"/>
            <a:ext cx="11793416" cy="923330"/>
          </a:xfrm>
          <a:prstGeom prst="rect">
            <a:avLst/>
          </a:prstGeom>
          <a:solidFill>
            <a:schemeClr val="bg1"/>
          </a:solidFill>
        </p:spPr>
        <p:txBody>
          <a:bodyPr wrap="square" rtlCol="0">
            <a:spAutoFit/>
          </a:bodyPr>
          <a:lstStyle/>
          <a:p>
            <a:pPr algn="ctr"/>
            <a:r>
              <a:rPr lang="de" sz="4800" dirty="0">
                <a:solidFill>
                  <a:srgbClr val="5B9BD5">
                    <a:lumMod val="50000"/>
                  </a:srgbClr>
                </a:solidFill>
                <a:latin typeface="Century Gothic" panose="020B0502020202020204" pitchFamily="34" charset="0"/>
              </a:rPr>
              <a:t>Markus muss ein Fahrrad</a:t>
            </a:r>
            <a:r>
              <a:rPr lang="zh-CN" altLang="en-US" sz="4800" dirty="0">
                <a:solidFill>
                  <a:srgbClr val="5B9BD5">
                    <a:lumMod val="50000"/>
                  </a:srgbClr>
                </a:solidFill>
                <a:latin typeface="Century Gothic" panose="020B0502020202020204" pitchFamily="34" charset="0"/>
              </a:rPr>
              <a:t> </a:t>
            </a:r>
            <a:r>
              <a:rPr lang="en-US" altLang="zh-CN" sz="4800" dirty="0">
                <a:solidFill>
                  <a:srgbClr val="5B9BD5">
                    <a:lumMod val="50000"/>
                  </a:srgbClr>
                </a:solidFill>
                <a:latin typeface="Century Gothic" panose="020B0502020202020204" pitchFamily="34" charset="0"/>
              </a:rPr>
              <a:t>_______</a:t>
            </a:r>
            <a:r>
              <a:rPr lang="en-GB" sz="5400" dirty="0">
                <a:solidFill>
                  <a:srgbClr val="5B9BD5">
                    <a:lumMod val="50000"/>
                  </a:srgbClr>
                </a:solidFill>
                <a:latin typeface="Century Gothic" panose="020B0502020202020204" pitchFamily="34" charset="0"/>
              </a:rPr>
              <a:t>.</a:t>
            </a:r>
          </a:p>
        </p:txBody>
      </p:sp>
      <p:sp>
        <p:nvSpPr>
          <p:cNvPr id="7" name="TextBox 6"/>
          <p:cNvSpPr txBox="1"/>
          <p:nvPr/>
        </p:nvSpPr>
        <p:spPr>
          <a:xfrm>
            <a:off x="3038169" y="5053048"/>
            <a:ext cx="5914241"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a:t>
            </a:r>
            <a:r>
              <a:rPr lang="en-HK" sz="3200" dirty="0">
                <a:solidFill>
                  <a:srgbClr val="5B9BD5">
                    <a:lumMod val="50000"/>
                  </a:srgbClr>
                </a:solidFill>
                <a:latin typeface="Century Gothic" panose="020B0502020202020204" pitchFamily="34" charset="0"/>
              </a:rPr>
              <a:t>Markus must </a:t>
            </a:r>
            <a:r>
              <a:rPr lang="en-HK" sz="3200" b="1" dirty="0">
                <a:solidFill>
                  <a:srgbClr val="EEC100"/>
                </a:solidFill>
                <a:latin typeface="Century Gothic" panose="020B0502020202020204" pitchFamily="34" charset="0"/>
                <a:cs typeface="Calibri" panose="020F0502020204030204" pitchFamily="34" charset="0"/>
              </a:rPr>
              <a:t>have</a:t>
            </a:r>
            <a:r>
              <a:rPr lang="en-HK" sz="3200" dirty="0">
                <a:solidFill>
                  <a:srgbClr val="5B9BD5">
                    <a:lumMod val="50000"/>
                  </a:srgbClr>
                </a:solidFill>
                <a:latin typeface="Century Gothic" panose="020B0502020202020204" pitchFamily="34" charset="0"/>
              </a:rPr>
              <a:t> a bike</a:t>
            </a:r>
            <a:r>
              <a:rPr lang="en-GB" sz="3200">
                <a:solidFill>
                  <a:srgbClr val="5B9BD5">
                    <a:lumMod val="50000"/>
                  </a:srgbClr>
                </a:solidFill>
                <a:latin typeface="Century Gothic" panose="020B0502020202020204" pitchFamily="34" charset="0"/>
              </a:rPr>
              <a:t>.]</a:t>
            </a:r>
          </a:p>
        </p:txBody>
      </p:sp>
      <p:sp>
        <p:nvSpPr>
          <p:cNvPr id="8" name="Action Button: Help 7">
            <a:hlinkClick r:id="" action="ppaction://noaction" highlightClick="1"/>
          </p:cNvPr>
          <p:cNvSpPr/>
          <p:nvPr/>
        </p:nvSpPr>
        <p:spPr>
          <a:xfrm>
            <a:off x="2495652" y="2222061"/>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Action Button: Help 8">
            <a:hlinkClick r:id="" action="ppaction://noaction" highlightClick="1"/>
          </p:cNvPr>
          <p:cNvSpPr/>
          <p:nvPr/>
        </p:nvSpPr>
        <p:spPr>
          <a:xfrm>
            <a:off x="2495651" y="5106424"/>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a:extLst>
              <a:ext uri="{FF2B5EF4-FFF2-40B4-BE49-F238E27FC236}">
                <a16:creationId xmlns:a16="http://schemas.microsoft.com/office/drawing/2014/main" xmlns="" id="{3095B070-9F18-1047-AD42-62F8B79E04A2}"/>
              </a:ext>
            </a:extLst>
          </p:cNvPr>
          <p:cNvSpPr/>
          <p:nvPr/>
        </p:nvSpPr>
        <p:spPr>
          <a:xfrm>
            <a:off x="8642943" y="4037383"/>
            <a:ext cx="2372765" cy="923330"/>
          </a:xfrm>
          <a:prstGeom prst="rect">
            <a:avLst/>
          </a:prstGeom>
        </p:spPr>
        <p:txBody>
          <a:bodyPr wrap="none">
            <a:spAutoFit/>
          </a:bodyPr>
          <a:lstStyle/>
          <a:p>
            <a:r>
              <a:rPr lang="de" sz="5400" b="1" dirty="0">
                <a:solidFill>
                  <a:srgbClr val="EEC100"/>
                </a:solidFill>
                <a:latin typeface="Century Gothic" panose="020B0502020202020204" pitchFamily="34" charset="0"/>
                <a:cs typeface="Calibri" panose="020F0502020204030204" pitchFamily="34" charset="0"/>
              </a:rPr>
              <a:t>haben</a:t>
            </a:r>
            <a:endParaRPr lang="en-GB" sz="5400" dirty="0">
              <a:solidFill>
                <a:srgbClr val="EEC100"/>
              </a:solidFill>
            </a:endParaRPr>
          </a:p>
        </p:txBody>
      </p:sp>
    </p:spTree>
    <p:extLst>
      <p:ext uri="{BB962C8B-B14F-4D97-AF65-F5344CB8AC3E}">
        <p14:creationId xmlns:p14="http://schemas.microsoft.com/office/powerpoint/2010/main" val="378045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3" name="02_Infinitive.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subTnLst>
                                    <p:audio>
                                      <p:cMediaNode>
                                        <p:cTn display="0" masterRel="sameClick">
                                          <p:stCondLst>
                                            <p:cond evt="begin" delay="0">
                                              <p:tn val="26"/>
                                            </p:cond>
                                          </p:stCondLst>
                                          <p:endCondLst>
                                            <p:cond evt="onStopAudio" delay="0">
                                              <p:tgtEl>
                                                <p:sldTgt/>
                                              </p:tgtEl>
                                            </p:cond>
                                          </p:endCondLst>
                                        </p:cTn>
                                        <p:tgtEl>
                                          <p:sndTgt r:embed="rId4" name="02_Inf_Sentence_Gap.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subTnLst>
                                    <p:audio>
                                      <p:cMediaNode>
                                        <p:cTn display="0" masterRel="sameClick">
                                          <p:stCondLst>
                                            <p:cond evt="begin" delay="0">
                                              <p:tn val="31"/>
                                            </p:cond>
                                          </p:stCondLst>
                                          <p:endCondLst>
                                            <p:cond evt="onStopAudio" delay="0">
                                              <p:tgtEl>
                                                <p:sldTgt/>
                                              </p:tgtEl>
                                            </p:cond>
                                          </p:endCondLst>
                                        </p:cTn>
                                        <p:tgtEl>
                                          <p:sndTgt r:embed="rId5" name="02_Inf_Senten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3235" y="1252227"/>
            <a:ext cx="10515600" cy="757154"/>
          </a:xfrm>
        </p:spPr>
        <p:txBody>
          <a:bodyPr>
            <a:normAutofit/>
          </a:bodyPr>
          <a:lstStyle/>
          <a:p>
            <a:pPr marL="0" indent="0">
              <a:buNone/>
            </a:pPr>
            <a:r>
              <a:rPr lang="en-GB" dirty="0"/>
              <a:t>As you know, German has three words for </a:t>
            </a:r>
            <a:r>
              <a:rPr lang="en-GB" b="1" i="1" dirty="0"/>
              <a:t>a</a:t>
            </a:r>
            <a:r>
              <a:rPr lang="en-GB" dirty="0"/>
              <a:t>:</a:t>
            </a:r>
            <a:endParaRPr lang="en-GB" dirty="0">
              <a:solidFill>
                <a:srgbClr val="DAA520"/>
              </a:solidFill>
            </a:endParaRPr>
          </a:p>
        </p:txBody>
      </p:sp>
      <p:pic>
        <p:nvPicPr>
          <p:cNvPr id="5" name="Picture 4">
            <a:extLst>
              <a:ext uri="{FF2B5EF4-FFF2-40B4-BE49-F238E27FC236}">
                <a16:creationId xmlns:a16="http://schemas.microsoft.com/office/drawing/2014/main" xmlns="" id="{9F4CA6FC-E75B-7F46-9DE4-133DC2DBBE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6" name="Title 3">
            <a:extLst>
              <a:ext uri="{FF2B5EF4-FFF2-40B4-BE49-F238E27FC236}">
                <a16:creationId xmlns:a16="http://schemas.microsoft.com/office/drawing/2014/main" xmlns="" id="{8F4DC969-FFBA-4940-A9E1-D37BCEE15F70}"/>
              </a:ext>
            </a:extLst>
          </p:cNvPr>
          <p:cNvSpPr txBox="1">
            <a:spLocks/>
          </p:cNvSpPr>
          <p:nvPr/>
        </p:nvSpPr>
        <p:spPr>
          <a:xfrm>
            <a:off x="0" y="352422"/>
            <a:ext cx="6177165" cy="7078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600" b="1" dirty="0" err="1">
                <a:solidFill>
                  <a:prstClr val="white"/>
                </a:solidFill>
              </a:rPr>
              <a:t>einen</a:t>
            </a:r>
            <a:r>
              <a:rPr lang="en-GB" sz="3600" b="1" dirty="0">
                <a:solidFill>
                  <a:prstClr val="white"/>
                </a:solidFill>
              </a:rPr>
              <a:t> = ‘a’ after a verb</a:t>
            </a:r>
          </a:p>
        </p:txBody>
      </p:sp>
      <p:sp>
        <p:nvSpPr>
          <p:cNvPr id="13" name="TextBox 12">
            <a:extLst>
              <a:ext uri="{FF2B5EF4-FFF2-40B4-BE49-F238E27FC236}">
                <a16:creationId xmlns:a16="http://schemas.microsoft.com/office/drawing/2014/main" xmlns="" id="{1908E545-7541-5643-8EE2-7AB9E76534DA}"/>
              </a:ext>
            </a:extLst>
          </p:cNvPr>
          <p:cNvSpPr txBox="1"/>
          <p:nvPr/>
        </p:nvSpPr>
        <p:spPr>
          <a:xfrm>
            <a:off x="7277682" y="1775066"/>
            <a:ext cx="1479892" cy="584775"/>
          </a:xfrm>
          <a:prstGeom prst="rect">
            <a:avLst/>
          </a:prstGeom>
          <a:noFill/>
        </p:spPr>
        <p:txBody>
          <a:bodyPr wrap="none" rtlCol="0">
            <a:spAutoFit/>
          </a:bodyPr>
          <a:lstStyle/>
          <a:p>
            <a:r>
              <a:rPr lang="en-US" sz="3200" b="1" dirty="0">
                <a:solidFill>
                  <a:srgbClr val="115076"/>
                </a:solidFill>
                <a:latin typeface="Century Gothic" panose="020B0502020202020204" pitchFamily="34" charset="0"/>
              </a:rPr>
              <a:t>neuter</a:t>
            </a:r>
          </a:p>
        </p:txBody>
      </p:sp>
      <p:sp>
        <p:nvSpPr>
          <p:cNvPr id="14" name="TextBox 13">
            <a:extLst>
              <a:ext uri="{FF2B5EF4-FFF2-40B4-BE49-F238E27FC236}">
                <a16:creationId xmlns:a16="http://schemas.microsoft.com/office/drawing/2014/main" xmlns="" id="{503B5CC2-793C-ED41-8404-69FAF576D2BB}"/>
              </a:ext>
            </a:extLst>
          </p:cNvPr>
          <p:cNvSpPr txBox="1"/>
          <p:nvPr/>
        </p:nvSpPr>
        <p:spPr>
          <a:xfrm>
            <a:off x="1120583" y="1772797"/>
            <a:ext cx="2238113" cy="584775"/>
          </a:xfrm>
          <a:prstGeom prst="rect">
            <a:avLst/>
          </a:prstGeom>
          <a:noFill/>
        </p:spPr>
        <p:txBody>
          <a:bodyPr wrap="none" rtlCol="0">
            <a:spAutoFit/>
          </a:bodyPr>
          <a:lstStyle/>
          <a:p>
            <a:r>
              <a:rPr lang="en-US" sz="3200" b="1" dirty="0">
                <a:solidFill>
                  <a:srgbClr val="115076"/>
                </a:solidFill>
                <a:latin typeface="Century Gothic" panose="020B0502020202020204" pitchFamily="34" charset="0"/>
              </a:rPr>
              <a:t>masculine</a:t>
            </a:r>
          </a:p>
        </p:txBody>
      </p:sp>
      <p:sp>
        <p:nvSpPr>
          <p:cNvPr id="15" name="TextBox 14">
            <a:extLst>
              <a:ext uri="{FF2B5EF4-FFF2-40B4-BE49-F238E27FC236}">
                <a16:creationId xmlns:a16="http://schemas.microsoft.com/office/drawing/2014/main" xmlns="" id="{EAF2BE74-B0B6-AA45-979B-036E930DE414}"/>
              </a:ext>
            </a:extLst>
          </p:cNvPr>
          <p:cNvSpPr txBox="1"/>
          <p:nvPr/>
        </p:nvSpPr>
        <p:spPr>
          <a:xfrm>
            <a:off x="4045127" y="1771158"/>
            <a:ext cx="1893467" cy="584775"/>
          </a:xfrm>
          <a:prstGeom prst="rect">
            <a:avLst/>
          </a:prstGeom>
          <a:noFill/>
        </p:spPr>
        <p:txBody>
          <a:bodyPr wrap="none" rtlCol="0">
            <a:spAutoFit/>
          </a:bodyPr>
          <a:lstStyle/>
          <a:p>
            <a:r>
              <a:rPr lang="en-US" sz="3200" b="1" dirty="0">
                <a:solidFill>
                  <a:srgbClr val="115076"/>
                </a:solidFill>
                <a:latin typeface="Century Gothic" panose="020B0502020202020204" pitchFamily="34" charset="0"/>
              </a:rPr>
              <a:t>feminine</a:t>
            </a:r>
          </a:p>
        </p:txBody>
      </p:sp>
      <p:sp>
        <p:nvSpPr>
          <p:cNvPr id="16" name="TextBox 15">
            <a:extLst>
              <a:ext uri="{FF2B5EF4-FFF2-40B4-BE49-F238E27FC236}">
                <a16:creationId xmlns:a16="http://schemas.microsoft.com/office/drawing/2014/main" xmlns="" id="{61CFBD48-3016-684F-B62B-1963494DD7B0}"/>
              </a:ext>
            </a:extLst>
          </p:cNvPr>
          <p:cNvSpPr txBox="1"/>
          <p:nvPr/>
        </p:nvSpPr>
        <p:spPr>
          <a:xfrm>
            <a:off x="527667" y="2509789"/>
            <a:ext cx="2645276" cy="584775"/>
          </a:xfrm>
          <a:prstGeom prst="rect">
            <a:avLst/>
          </a:prstGeom>
          <a:noFill/>
        </p:spPr>
        <p:txBody>
          <a:bodyPr wrap="none" rtlCol="0">
            <a:spAutoFit/>
          </a:bodyPr>
          <a:lstStyle/>
          <a:p>
            <a:r>
              <a:rPr lang="en-US" sz="3200" b="1" dirty="0">
                <a:solidFill>
                  <a:srgbClr val="DAA520"/>
                </a:solidFill>
                <a:latin typeface="Century Gothic" panose="020B0502020202020204" pitchFamily="34" charset="0"/>
              </a:rPr>
              <a:t>       </a:t>
            </a:r>
            <a:r>
              <a:rPr lang="en-US" sz="3200" b="1" dirty="0" err="1">
                <a:solidFill>
                  <a:srgbClr val="DAA520"/>
                </a:solidFill>
                <a:latin typeface="Century Gothic" panose="020B0502020202020204" pitchFamily="34" charset="0"/>
              </a:rPr>
              <a:t>ein</a:t>
            </a:r>
            <a:r>
              <a:rPr lang="en-US" sz="3200" dirty="0">
                <a:solidFill>
                  <a:srgbClr val="115076"/>
                </a:solidFill>
                <a:latin typeface="Century Gothic" panose="020B0502020202020204" pitchFamily="34" charset="0"/>
              </a:rPr>
              <a:t> Tisch</a:t>
            </a:r>
          </a:p>
        </p:txBody>
      </p:sp>
      <p:sp>
        <p:nvSpPr>
          <p:cNvPr id="18" name="TextBox 17">
            <a:extLst>
              <a:ext uri="{FF2B5EF4-FFF2-40B4-BE49-F238E27FC236}">
                <a16:creationId xmlns:a16="http://schemas.microsoft.com/office/drawing/2014/main" xmlns="" id="{1910836A-A558-4044-95B7-8A556E7DE7F6}"/>
              </a:ext>
            </a:extLst>
          </p:cNvPr>
          <p:cNvSpPr txBox="1"/>
          <p:nvPr/>
        </p:nvSpPr>
        <p:spPr>
          <a:xfrm>
            <a:off x="7277682" y="2454146"/>
            <a:ext cx="2310248" cy="584775"/>
          </a:xfrm>
          <a:prstGeom prst="rect">
            <a:avLst/>
          </a:prstGeom>
          <a:noFill/>
        </p:spPr>
        <p:txBody>
          <a:bodyPr wrap="none" rtlCol="0">
            <a:spAutoFit/>
          </a:bodyPr>
          <a:lstStyle/>
          <a:p>
            <a:r>
              <a:rPr lang="en-US" sz="3200" b="1" dirty="0" err="1">
                <a:solidFill>
                  <a:srgbClr val="DAA520"/>
                </a:solidFill>
                <a:latin typeface="Century Gothic" panose="020B0502020202020204" pitchFamily="34" charset="0"/>
              </a:rPr>
              <a:t>ein</a:t>
            </a:r>
            <a:r>
              <a:rPr lang="en-US" sz="3200" b="1" dirty="0">
                <a:solidFill>
                  <a:srgbClr val="115076"/>
                </a:solidFill>
                <a:latin typeface="Century Gothic" panose="020B0502020202020204" pitchFamily="34" charset="0"/>
              </a:rPr>
              <a:t> </a:t>
            </a:r>
            <a:r>
              <a:rPr lang="en-US" sz="3200" dirty="0">
                <a:solidFill>
                  <a:srgbClr val="115076"/>
                </a:solidFill>
                <a:latin typeface="Century Gothic" panose="020B0502020202020204" pitchFamily="34" charset="0"/>
              </a:rPr>
              <a:t>Fenster</a:t>
            </a:r>
          </a:p>
        </p:txBody>
      </p:sp>
      <p:sp>
        <p:nvSpPr>
          <p:cNvPr id="29" name="Content Placeholder 2">
            <a:extLst>
              <a:ext uri="{FF2B5EF4-FFF2-40B4-BE49-F238E27FC236}">
                <a16:creationId xmlns:a16="http://schemas.microsoft.com/office/drawing/2014/main" xmlns="" id="{4B10724D-6A27-2A4A-BD42-6F06B0351199}"/>
              </a:ext>
            </a:extLst>
          </p:cNvPr>
          <p:cNvSpPr txBox="1">
            <a:spLocks/>
          </p:cNvSpPr>
          <p:nvPr/>
        </p:nvSpPr>
        <p:spPr>
          <a:xfrm>
            <a:off x="703235" y="3216395"/>
            <a:ext cx="10515600" cy="7571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olidFill>
                  <a:srgbClr val="4472C4">
                    <a:lumMod val="50000"/>
                  </a:srgbClr>
                </a:solidFill>
              </a:rPr>
              <a:t>After a verb the masculine word for </a:t>
            </a:r>
            <a:r>
              <a:rPr lang="en-GB" b="1" i="1" dirty="0">
                <a:solidFill>
                  <a:srgbClr val="4472C4">
                    <a:lumMod val="50000"/>
                  </a:srgbClr>
                </a:solidFill>
              </a:rPr>
              <a:t>a </a:t>
            </a:r>
            <a:r>
              <a:rPr lang="en-GB" dirty="0">
                <a:solidFill>
                  <a:srgbClr val="4472C4">
                    <a:lumMod val="50000"/>
                  </a:srgbClr>
                </a:solidFill>
              </a:rPr>
              <a:t>changes:</a:t>
            </a:r>
            <a:endParaRPr lang="en-GB" dirty="0">
              <a:solidFill>
                <a:srgbClr val="DAA520"/>
              </a:solidFill>
            </a:endParaRPr>
          </a:p>
        </p:txBody>
      </p:sp>
      <p:sp>
        <p:nvSpPr>
          <p:cNvPr id="30" name="Content Placeholder 2">
            <a:extLst>
              <a:ext uri="{FF2B5EF4-FFF2-40B4-BE49-F238E27FC236}">
                <a16:creationId xmlns:a16="http://schemas.microsoft.com/office/drawing/2014/main" xmlns="" id="{B3E77626-7757-364E-822B-175523BAE4D5}"/>
              </a:ext>
            </a:extLst>
          </p:cNvPr>
          <p:cNvSpPr txBox="1">
            <a:spLocks/>
          </p:cNvSpPr>
          <p:nvPr/>
        </p:nvSpPr>
        <p:spPr>
          <a:xfrm>
            <a:off x="703235" y="3900981"/>
            <a:ext cx="10515600" cy="7571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olidFill>
                  <a:srgbClr val="4472C4">
                    <a:lumMod val="50000"/>
                  </a:srgbClr>
                </a:solidFill>
              </a:rPr>
              <a:t>Niko hat </a:t>
            </a:r>
            <a:r>
              <a:rPr lang="en-GB" b="1" dirty="0" err="1">
                <a:solidFill>
                  <a:srgbClr val="DAA520"/>
                </a:solidFill>
              </a:rPr>
              <a:t>einen</a:t>
            </a:r>
            <a:r>
              <a:rPr lang="en-GB" dirty="0">
                <a:solidFill>
                  <a:srgbClr val="4472C4">
                    <a:lumMod val="50000"/>
                  </a:srgbClr>
                </a:solidFill>
              </a:rPr>
              <a:t> Tisch</a:t>
            </a:r>
          </a:p>
        </p:txBody>
      </p:sp>
      <p:sp>
        <p:nvSpPr>
          <p:cNvPr id="34" name="Content Placeholder 2">
            <a:extLst>
              <a:ext uri="{FF2B5EF4-FFF2-40B4-BE49-F238E27FC236}">
                <a16:creationId xmlns:a16="http://schemas.microsoft.com/office/drawing/2014/main" xmlns="" id="{1AFFE229-D69B-BF43-8EBB-E0A2F5739104}"/>
              </a:ext>
            </a:extLst>
          </p:cNvPr>
          <p:cNvSpPr txBox="1">
            <a:spLocks/>
          </p:cNvSpPr>
          <p:nvPr/>
        </p:nvSpPr>
        <p:spPr>
          <a:xfrm>
            <a:off x="703234" y="4448424"/>
            <a:ext cx="4726016" cy="7571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olidFill>
                  <a:srgbClr val="4472C4">
                    <a:lumMod val="50000"/>
                  </a:srgbClr>
                </a:solidFill>
              </a:rPr>
              <a:t>Niko hat </a:t>
            </a:r>
            <a:r>
              <a:rPr lang="en-GB" b="1" dirty="0" err="1">
                <a:solidFill>
                  <a:srgbClr val="DAA520"/>
                </a:solidFill>
              </a:rPr>
              <a:t>einen</a:t>
            </a:r>
            <a:r>
              <a:rPr lang="en-GB" dirty="0">
                <a:solidFill>
                  <a:srgbClr val="4472C4">
                    <a:lumMod val="50000"/>
                  </a:srgbClr>
                </a:solidFill>
              </a:rPr>
              <a:t> Rucksack</a:t>
            </a:r>
          </a:p>
        </p:txBody>
      </p:sp>
      <p:sp>
        <p:nvSpPr>
          <p:cNvPr id="35" name="Content Placeholder 2">
            <a:extLst>
              <a:ext uri="{FF2B5EF4-FFF2-40B4-BE49-F238E27FC236}">
                <a16:creationId xmlns:a16="http://schemas.microsoft.com/office/drawing/2014/main" xmlns="" id="{B3BBB7F0-8945-794A-A7BA-2D907054D104}"/>
              </a:ext>
            </a:extLst>
          </p:cNvPr>
          <p:cNvSpPr txBox="1">
            <a:spLocks/>
          </p:cNvSpPr>
          <p:nvPr/>
        </p:nvSpPr>
        <p:spPr>
          <a:xfrm>
            <a:off x="703233" y="4995867"/>
            <a:ext cx="4003686" cy="7571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olidFill>
                  <a:srgbClr val="4472C4">
                    <a:lumMod val="50000"/>
                  </a:srgbClr>
                </a:solidFill>
              </a:rPr>
              <a:t>Niko hat </a:t>
            </a:r>
            <a:r>
              <a:rPr lang="en-GB" b="1" dirty="0" err="1">
                <a:solidFill>
                  <a:srgbClr val="DAA520"/>
                </a:solidFill>
              </a:rPr>
              <a:t>einen</a:t>
            </a:r>
            <a:r>
              <a:rPr lang="en-GB" dirty="0">
                <a:solidFill>
                  <a:srgbClr val="4472C4">
                    <a:lumMod val="50000"/>
                  </a:srgbClr>
                </a:solidFill>
              </a:rPr>
              <a:t> Mann</a:t>
            </a:r>
          </a:p>
        </p:txBody>
      </p:sp>
      <p:sp>
        <p:nvSpPr>
          <p:cNvPr id="37" name="Rounded Rectangle 36">
            <a:extLst>
              <a:ext uri="{FF2B5EF4-FFF2-40B4-BE49-F238E27FC236}">
                <a16:creationId xmlns:a16="http://schemas.microsoft.com/office/drawing/2014/main" xmlns="" id="{60B87303-B168-7743-AD25-B7EDEF8BE329}"/>
              </a:ext>
            </a:extLst>
          </p:cNvPr>
          <p:cNvSpPr/>
          <p:nvPr/>
        </p:nvSpPr>
        <p:spPr>
          <a:xfrm>
            <a:off x="307705" y="5662633"/>
            <a:ext cx="11738919" cy="577530"/>
          </a:xfrm>
          <a:prstGeom prst="roundRect">
            <a:avLst/>
          </a:prstGeom>
          <a:solidFill>
            <a:srgbClr val="1F4E79"/>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00" b="1" dirty="0">
                <a:solidFill>
                  <a:prstClr val="white"/>
                </a:solidFill>
                <a:latin typeface="Century Gothic" panose="020B0502020202020204" pitchFamily="34" charset="0"/>
              </a:rPr>
              <a:t>This change happens after all verbs </a:t>
            </a:r>
            <a:r>
              <a:rPr lang="en-GB" sz="2300" b="1" u="sng" dirty="0">
                <a:solidFill>
                  <a:prstClr val="white"/>
                </a:solidFill>
                <a:latin typeface="Century Gothic" panose="020B0502020202020204" pitchFamily="34" charset="0"/>
              </a:rPr>
              <a:t>except</a:t>
            </a:r>
            <a:r>
              <a:rPr lang="en-GB" sz="2300" b="1" dirty="0">
                <a:solidFill>
                  <a:prstClr val="white"/>
                </a:solidFill>
                <a:latin typeface="Century Gothic" panose="020B0502020202020204" pitchFamily="34" charset="0"/>
              </a:rPr>
              <a:t> ‘to be/ is’</a:t>
            </a:r>
          </a:p>
        </p:txBody>
      </p:sp>
      <p:sp>
        <p:nvSpPr>
          <p:cNvPr id="38" name="Oval Callout 37">
            <a:extLst>
              <a:ext uri="{FF2B5EF4-FFF2-40B4-BE49-F238E27FC236}">
                <a16:creationId xmlns:a16="http://schemas.microsoft.com/office/drawing/2014/main" xmlns="" id="{AF84E0BA-1E58-DA40-990E-4CE7F9C4609B}"/>
              </a:ext>
            </a:extLst>
          </p:cNvPr>
          <p:cNvSpPr/>
          <p:nvPr/>
        </p:nvSpPr>
        <p:spPr>
          <a:xfrm>
            <a:off x="6860334" y="1433672"/>
            <a:ext cx="4358501" cy="2737007"/>
          </a:xfrm>
          <a:prstGeom prst="wedgeEllipseCallout">
            <a:avLst>
              <a:gd name="adj1" fmla="val -61047"/>
              <a:gd name="adj2" fmla="val 70056"/>
            </a:avLst>
          </a:prstGeom>
          <a:solidFill>
            <a:srgbClr val="1F4E7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prstClr val="white"/>
                </a:solidFill>
                <a:latin typeface="Century Gothic" panose="020B0502020202020204" pitchFamily="34" charset="0"/>
              </a:rPr>
              <a:t>Only the masculine changes. Feminine and neuter words for ‘a’ stay the same! </a:t>
            </a:r>
          </a:p>
        </p:txBody>
      </p:sp>
      <p:sp>
        <p:nvSpPr>
          <p:cNvPr id="20" name="TextBox 19">
            <a:extLst>
              <a:ext uri="{FF2B5EF4-FFF2-40B4-BE49-F238E27FC236}">
                <a16:creationId xmlns:a16="http://schemas.microsoft.com/office/drawing/2014/main" xmlns="" id="{B7021E3A-B685-2447-BC8D-7B2ED2DFE52C}"/>
              </a:ext>
            </a:extLst>
          </p:cNvPr>
          <p:cNvSpPr txBox="1"/>
          <p:nvPr/>
        </p:nvSpPr>
        <p:spPr>
          <a:xfrm>
            <a:off x="3929027" y="2480519"/>
            <a:ext cx="2778325" cy="584775"/>
          </a:xfrm>
          <a:prstGeom prst="rect">
            <a:avLst/>
          </a:prstGeom>
          <a:noFill/>
        </p:spPr>
        <p:txBody>
          <a:bodyPr wrap="none" rtlCol="0">
            <a:spAutoFit/>
          </a:bodyPr>
          <a:lstStyle/>
          <a:p>
            <a:r>
              <a:rPr lang="en-US" sz="3200" b="1" dirty="0">
                <a:solidFill>
                  <a:srgbClr val="DAA520"/>
                </a:solidFill>
                <a:latin typeface="Century Gothic" panose="020B0502020202020204" pitchFamily="34" charset="0"/>
              </a:rPr>
              <a:t> </a:t>
            </a:r>
            <a:r>
              <a:rPr lang="en-US" sz="3200" b="1" dirty="0" err="1">
                <a:solidFill>
                  <a:srgbClr val="DAA520"/>
                </a:solidFill>
                <a:latin typeface="Century Gothic" panose="020B0502020202020204" pitchFamily="34" charset="0"/>
              </a:rPr>
              <a:t>eine</a:t>
            </a:r>
            <a:r>
              <a:rPr lang="en-US" sz="3200" b="1" dirty="0">
                <a:solidFill>
                  <a:srgbClr val="DAA520"/>
                </a:solidFill>
                <a:latin typeface="Century Gothic" panose="020B0502020202020204" pitchFamily="34" charset="0"/>
              </a:rPr>
              <a:t> </a:t>
            </a:r>
            <a:r>
              <a:rPr lang="en-US" sz="3200" dirty="0" err="1">
                <a:solidFill>
                  <a:srgbClr val="115076"/>
                </a:solidFill>
                <a:latin typeface="Century Gothic" panose="020B0502020202020204" pitchFamily="34" charset="0"/>
              </a:rPr>
              <a:t>Flasche</a:t>
            </a:r>
            <a:endParaRPr lang="en-US" sz="3200" dirty="0">
              <a:solidFill>
                <a:srgbClr val="115076"/>
              </a:solidFill>
              <a:latin typeface="Century Gothic" panose="020B0502020202020204" pitchFamily="34" charset="0"/>
            </a:endParaRPr>
          </a:p>
        </p:txBody>
      </p:sp>
    </p:spTree>
    <p:extLst>
      <p:ext uri="{BB962C8B-B14F-4D97-AF65-F5344CB8AC3E}">
        <p14:creationId xmlns:p14="http://schemas.microsoft.com/office/powerpoint/2010/main" val="301992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P spid="14" grpId="0"/>
      <p:bldP spid="15" grpId="0"/>
      <p:bldP spid="16" grpId="0"/>
      <p:bldP spid="18" grpId="0"/>
      <p:bldP spid="29" grpId="0" build="p"/>
      <p:bldP spid="30" grpId="0" build="p"/>
      <p:bldP spid="34" grpId="0" build="p"/>
      <p:bldP spid="35" grpId="0" build="p"/>
      <p:bldP spid="37" grpId="0" animBg="1"/>
      <p:bldP spid="38"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29883" y="6488626"/>
            <a:ext cx="361178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Inge Alferink / Rachel Hawkes</a:t>
            </a:r>
          </a:p>
        </p:txBody>
      </p:sp>
      <p:sp>
        <p:nvSpPr>
          <p:cNvPr id="6" name="Action Button: Custom 5">
            <a:hlinkClick r:id="" action="ppaction://noaction" highlightClick="1"/>
            <a:extLst>
              <a:ext uri="{FF2B5EF4-FFF2-40B4-BE49-F238E27FC236}">
                <a16:creationId xmlns:a16="http://schemas.microsoft.com/office/drawing/2014/main" xmlns="" id="{C77ECF98-EDED-CE42-A964-7EECCF200912}"/>
              </a:ext>
            </a:extLst>
          </p:cNvPr>
          <p:cNvSpPr>
            <a:spLocks noChangeAspect="1"/>
          </p:cNvSpPr>
          <p:nvPr/>
        </p:nvSpPr>
        <p:spPr>
          <a:xfrm>
            <a:off x="1206646" y="2194340"/>
            <a:ext cx="590790" cy="540000"/>
          </a:xfrm>
          <a:prstGeom prst="actionButtonBlank">
            <a:avLst/>
          </a:prstGeom>
          <a:solidFill>
            <a:srgbClr val="DAA520"/>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prstClr val="white"/>
                </a:solidFill>
                <a:latin typeface="Century Gothic" panose="020B0502020202020204" pitchFamily="34" charset="0"/>
              </a:rPr>
              <a:t>1</a:t>
            </a:r>
          </a:p>
        </p:txBody>
      </p:sp>
      <p:sp>
        <p:nvSpPr>
          <p:cNvPr id="7" name="Action Button: Custom 6">
            <a:hlinkClick r:id="" action="ppaction://noaction" highlightClick="1"/>
            <a:extLst>
              <a:ext uri="{FF2B5EF4-FFF2-40B4-BE49-F238E27FC236}">
                <a16:creationId xmlns:a16="http://schemas.microsoft.com/office/drawing/2014/main" xmlns="" id="{4D66C08C-8C49-B248-889C-0D9EB1CB5248}"/>
              </a:ext>
            </a:extLst>
          </p:cNvPr>
          <p:cNvSpPr>
            <a:spLocks noChangeAspect="1"/>
          </p:cNvSpPr>
          <p:nvPr/>
        </p:nvSpPr>
        <p:spPr>
          <a:xfrm>
            <a:off x="1207180" y="2845214"/>
            <a:ext cx="598598" cy="540000"/>
          </a:xfrm>
          <a:prstGeom prst="actionButtonBlank">
            <a:avLst/>
          </a:prstGeom>
          <a:solidFill>
            <a:srgbClr val="DAA520"/>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prstClr val="white"/>
                </a:solidFill>
                <a:latin typeface="Century Gothic" panose="020B0502020202020204" pitchFamily="34" charset="0"/>
              </a:rPr>
              <a:t>2</a:t>
            </a:r>
          </a:p>
        </p:txBody>
      </p:sp>
      <p:sp>
        <p:nvSpPr>
          <p:cNvPr id="9" name="Action Button: Custom 8">
            <a:hlinkClick r:id="" action="ppaction://noaction" highlightClick="1"/>
            <a:extLst>
              <a:ext uri="{FF2B5EF4-FFF2-40B4-BE49-F238E27FC236}">
                <a16:creationId xmlns:a16="http://schemas.microsoft.com/office/drawing/2014/main" xmlns="" id="{6AE135DB-0D15-414C-B41B-57F45A0C7C28}"/>
              </a:ext>
            </a:extLst>
          </p:cNvPr>
          <p:cNvSpPr>
            <a:spLocks noChangeAspect="1"/>
          </p:cNvSpPr>
          <p:nvPr/>
        </p:nvSpPr>
        <p:spPr>
          <a:xfrm>
            <a:off x="1206646" y="3496088"/>
            <a:ext cx="598598" cy="540000"/>
          </a:xfrm>
          <a:prstGeom prst="actionButtonBlank">
            <a:avLst/>
          </a:prstGeom>
          <a:solidFill>
            <a:srgbClr val="DAA520"/>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prstClr val="white"/>
                </a:solidFill>
                <a:latin typeface="Century Gothic" panose="020B0502020202020204" pitchFamily="34" charset="0"/>
              </a:rPr>
              <a:t>3</a:t>
            </a:r>
          </a:p>
        </p:txBody>
      </p:sp>
      <p:sp>
        <p:nvSpPr>
          <p:cNvPr id="10" name="Action Button: Custom 9">
            <a:hlinkClick r:id="" action="ppaction://noaction" highlightClick="1"/>
            <a:extLst>
              <a:ext uri="{FF2B5EF4-FFF2-40B4-BE49-F238E27FC236}">
                <a16:creationId xmlns:a16="http://schemas.microsoft.com/office/drawing/2014/main" xmlns="" id="{80AEFD05-4522-FB48-935F-1C52EEBEF8F5}"/>
              </a:ext>
            </a:extLst>
          </p:cNvPr>
          <p:cNvSpPr>
            <a:spLocks noChangeAspect="1"/>
          </p:cNvSpPr>
          <p:nvPr/>
        </p:nvSpPr>
        <p:spPr>
          <a:xfrm>
            <a:off x="1206646" y="4153905"/>
            <a:ext cx="598598" cy="540000"/>
          </a:xfrm>
          <a:prstGeom prst="actionButtonBlank">
            <a:avLst/>
          </a:prstGeom>
          <a:solidFill>
            <a:srgbClr val="DAA520"/>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prstClr val="white"/>
                </a:solidFill>
                <a:latin typeface="Century Gothic" panose="020B0502020202020204" pitchFamily="34" charset="0"/>
              </a:rPr>
              <a:t>4</a:t>
            </a:r>
          </a:p>
        </p:txBody>
      </p:sp>
      <p:sp>
        <p:nvSpPr>
          <p:cNvPr id="12" name="Action Button: Custom 11">
            <a:hlinkClick r:id="" action="ppaction://noaction" highlightClick="1"/>
            <a:extLst>
              <a:ext uri="{FF2B5EF4-FFF2-40B4-BE49-F238E27FC236}">
                <a16:creationId xmlns:a16="http://schemas.microsoft.com/office/drawing/2014/main" xmlns="" id="{233A0323-8357-F64C-BB9F-F11AEF0F5819}"/>
              </a:ext>
            </a:extLst>
          </p:cNvPr>
          <p:cNvSpPr>
            <a:spLocks noChangeAspect="1"/>
          </p:cNvSpPr>
          <p:nvPr/>
        </p:nvSpPr>
        <p:spPr>
          <a:xfrm>
            <a:off x="1198304" y="4811722"/>
            <a:ext cx="599132" cy="540000"/>
          </a:xfrm>
          <a:prstGeom prst="actionButtonBlank">
            <a:avLst/>
          </a:prstGeom>
          <a:solidFill>
            <a:srgbClr val="DAA520"/>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prstClr val="white"/>
                </a:solidFill>
                <a:latin typeface="Century Gothic" panose="020B0502020202020204" pitchFamily="34" charset="0"/>
              </a:rPr>
              <a:t>5</a:t>
            </a:r>
          </a:p>
        </p:txBody>
      </p:sp>
      <p:graphicFrame>
        <p:nvGraphicFramePr>
          <p:cNvPr id="5" name="Table 4">
            <a:extLst>
              <a:ext uri="{FF2B5EF4-FFF2-40B4-BE49-F238E27FC236}">
                <a16:creationId xmlns:a16="http://schemas.microsoft.com/office/drawing/2014/main" xmlns="" id="{30DE0B91-0E6A-E941-80E9-6DA769AB933C}"/>
              </a:ext>
            </a:extLst>
          </p:cNvPr>
          <p:cNvGraphicFramePr>
            <a:graphicFrameLocks noGrp="1"/>
          </p:cNvGraphicFramePr>
          <p:nvPr>
            <p:extLst/>
          </p:nvPr>
        </p:nvGraphicFramePr>
        <p:xfrm>
          <a:off x="2014070" y="2184306"/>
          <a:ext cx="5805714" cy="3845226"/>
        </p:xfrm>
        <a:graphic>
          <a:graphicData uri="http://schemas.openxmlformats.org/drawingml/2006/table">
            <a:tbl>
              <a:tblPr firstRow="1" bandRow="1">
                <a:tableStyleId>{5940675A-B579-460E-94D1-54222C63F5DA}</a:tableStyleId>
              </a:tblPr>
              <a:tblGrid>
                <a:gridCol w="2902857">
                  <a:extLst>
                    <a:ext uri="{9D8B030D-6E8A-4147-A177-3AD203B41FA5}">
                      <a16:colId xmlns:a16="http://schemas.microsoft.com/office/drawing/2014/main" xmlns="" val="1740947932"/>
                    </a:ext>
                  </a:extLst>
                </a:gridCol>
                <a:gridCol w="2902857">
                  <a:extLst>
                    <a:ext uri="{9D8B030D-6E8A-4147-A177-3AD203B41FA5}">
                      <a16:colId xmlns:a16="http://schemas.microsoft.com/office/drawing/2014/main" xmlns="" val="3043337096"/>
                    </a:ext>
                  </a:extLst>
                </a:gridCol>
              </a:tblGrid>
              <a:tr h="640871">
                <a:tc>
                  <a:txBody>
                    <a:bodyPr/>
                    <a:lstStyle/>
                    <a:p>
                      <a:r>
                        <a:rPr lang="en-US" sz="3600" dirty="0">
                          <a:solidFill>
                            <a:srgbClr val="115076"/>
                          </a:solidFill>
                          <a:latin typeface="Century Gothic" panose="020B0502020202020204" pitchFamily="34" charset="0"/>
                        </a:rPr>
                        <a:t>hat</a:t>
                      </a:r>
                    </a:p>
                  </a:txBody>
                  <a:tcPr/>
                </a:tc>
                <a:tc>
                  <a:txBody>
                    <a:bodyPr/>
                    <a:lstStyle/>
                    <a:p>
                      <a:r>
                        <a:rPr lang="en-US" sz="3600" dirty="0" err="1">
                          <a:solidFill>
                            <a:srgbClr val="115076"/>
                          </a:solidFill>
                          <a:latin typeface="Century Gothic" panose="020B0502020202020204" pitchFamily="34" charset="0"/>
                        </a:rPr>
                        <a:t>ist</a:t>
                      </a:r>
                      <a:endParaRPr lang="en-US" sz="3600" dirty="0">
                        <a:solidFill>
                          <a:srgbClr val="115076"/>
                        </a:solidFill>
                        <a:latin typeface="Century Gothic" panose="020B0502020202020204" pitchFamily="34" charset="0"/>
                      </a:endParaRPr>
                    </a:p>
                  </a:txBody>
                  <a:tcPr/>
                </a:tc>
                <a:extLst>
                  <a:ext uri="{0D108BD9-81ED-4DB2-BD59-A6C34878D82A}">
                    <a16:rowId xmlns:a16="http://schemas.microsoft.com/office/drawing/2014/main" xmlns="" val="3004074739"/>
                  </a:ext>
                </a:extLst>
              </a:tr>
              <a:tr h="640871">
                <a:tc>
                  <a:txBody>
                    <a:bodyPr/>
                    <a:lstStyle/>
                    <a:p>
                      <a:r>
                        <a:rPr lang="en-US" sz="3600" dirty="0" err="1">
                          <a:solidFill>
                            <a:srgbClr val="115076"/>
                          </a:solidFill>
                          <a:latin typeface="Century Gothic" panose="020B0502020202020204" pitchFamily="34" charset="0"/>
                        </a:rPr>
                        <a:t>gewinnt</a:t>
                      </a:r>
                      <a:endParaRPr lang="en-US" sz="3600" dirty="0">
                        <a:solidFill>
                          <a:srgbClr val="115076"/>
                        </a:solidFill>
                        <a:latin typeface="Century Gothic" panose="020B0502020202020204" pitchFamily="34" charset="0"/>
                      </a:endParaRPr>
                    </a:p>
                  </a:txBody>
                  <a:tcPr/>
                </a:tc>
                <a:tc>
                  <a:txBody>
                    <a:bodyPr/>
                    <a:lstStyle/>
                    <a:p>
                      <a:r>
                        <a:rPr lang="en-US" sz="3600" dirty="0" err="1">
                          <a:solidFill>
                            <a:srgbClr val="115076"/>
                          </a:solidFill>
                          <a:latin typeface="Century Gothic" panose="020B0502020202020204" pitchFamily="34" charset="0"/>
                        </a:rPr>
                        <a:t>ist</a:t>
                      </a:r>
                      <a:endParaRPr lang="en-US" sz="3600" dirty="0">
                        <a:solidFill>
                          <a:srgbClr val="115076"/>
                        </a:solidFill>
                        <a:latin typeface="Century Gothic" panose="020B0502020202020204" pitchFamily="34" charset="0"/>
                      </a:endParaRPr>
                    </a:p>
                  </a:txBody>
                  <a:tcPr/>
                </a:tc>
                <a:extLst>
                  <a:ext uri="{0D108BD9-81ED-4DB2-BD59-A6C34878D82A}">
                    <a16:rowId xmlns:a16="http://schemas.microsoft.com/office/drawing/2014/main" xmlns="" val="224706211"/>
                  </a:ext>
                </a:extLst>
              </a:tr>
              <a:tr h="640871">
                <a:tc>
                  <a:txBody>
                    <a:bodyPr/>
                    <a:lstStyle/>
                    <a:p>
                      <a:r>
                        <a:rPr lang="en-US" sz="3600" dirty="0">
                          <a:solidFill>
                            <a:srgbClr val="115076"/>
                          </a:solidFill>
                          <a:latin typeface="Century Gothic" panose="020B0502020202020204" pitchFamily="34" charset="0"/>
                        </a:rPr>
                        <a:t>hat</a:t>
                      </a:r>
                    </a:p>
                  </a:txBody>
                  <a:tcPr/>
                </a:tc>
                <a:tc>
                  <a:txBody>
                    <a:bodyPr/>
                    <a:lstStyle/>
                    <a:p>
                      <a:r>
                        <a:rPr lang="en-US" sz="3600" dirty="0" err="1">
                          <a:solidFill>
                            <a:srgbClr val="115076"/>
                          </a:solidFill>
                          <a:latin typeface="Century Gothic" panose="020B0502020202020204" pitchFamily="34" charset="0"/>
                        </a:rPr>
                        <a:t>ist</a:t>
                      </a:r>
                      <a:endParaRPr lang="en-US" sz="3600" dirty="0">
                        <a:solidFill>
                          <a:srgbClr val="115076"/>
                        </a:solidFill>
                        <a:latin typeface="Century Gothic" panose="020B0502020202020204" pitchFamily="34" charset="0"/>
                      </a:endParaRPr>
                    </a:p>
                  </a:txBody>
                  <a:tcPr/>
                </a:tc>
                <a:extLst>
                  <a:ext uri="{0D108BD9-81ED-4DB2-BD59-A6C34878D82A}">
                    <a16:rowId xmlns:a16="http://schemas.microsoft.com/office/drawing/2014/main" xmlns="" val="709494851"/>
                  </a:ext>
                </a:extLst>
              </a:tr>
              <a:tr h="640871">
                <a:tc>
                  <a:txBody>
                    <a:bodyPr/>
                    <a:lstStyle/>
                    <a:p>
                      <a:r>
                        <a:rPr lang="en-US" sz="3600" dirty="0">
                          <a:solidFill>
                            <a:srgbClr val="115076"/>
                          </a:solidFill>
                          <a:latin typeface="Century Gothic" panose="020B0502020202020204" pitchFamily="34" charset="0"/>
                        </a:rPr>
                        <a:t>hat</a:t>
                      </a:r>
                    </a:p>
                  </a:txBody>
                  <a:tcPr/>
                </a:tc>
                <a:tc>
                  <a:txBody>
                    <a:bodyPr/>
                    <a:lstStyle/>
                    <a:p>
                      <a:r>
                        <a:rPr lang="en-US" sz="3600" dirty="0" err="1">
                          <a:solidFill>
                            <a:srgbClr val="115076"/>
                          </a:solidFill>
                          <a:latin typeface="Century Gothic" panose="020B0502020202020204" pitchFamily="34" charset="0"/>
                        </a:rPr>
                        <a:t>ist</a:t>
                      </a:r>
                      <a:endParaRPr lang="en-US" sz="3600" dirty="0">
                        <a:solidFill>
                          <a:srgbClr val="115076"/>
                        </a:solidFill>
                        <a:latin typeface="Century Gothic" panose="020B0502020202020204" pitchFamily="34" charset="0"/>
                      </a:endParaRPr>
                    </a:p>
                  </a:txBody>
                  <a:tcPr/>
                </a:tc>
                <a:extLst>
                  <a:ext uri="{0D108BD9-81ED-4DB2-BD59-A6C34878D82A}">
                    <a16:rowId xmlns:a16="http://schemas.microsoft.com/office/drawing/2014/main" xmlns="" val="1942551619"/>
                  </a:ext>
                </a:extLst>
              </a:tr>
              <a:tr h="640871">
                <a:tc>
                  <a:txBody>
                    <a:bodyPr/>
                    <a:lstStyle/>
                    <a:p>
                      <a:r>
                        <a:rPr lang="en-US" sz="3600" dirty="0">
                          <a:solidFill>
                            <a:srgbClr val="115076"/>
                          </a:solidFill>
                          <a:latin typeface="Century Gothic" panose="020B0502020202020204" pitchFamily="34" charset="0"/>
                        </a:rPr>
                        <a:t>hat</a:t>
                      </a:r>
                    </a:p>
                  </a:txBody>
                  <a:tcPr/>
                </a:tc>
                <a:tc>
                  <a:txBody>
                    <a:bodyPr/>
                    <a:lstStyle/>
                    <a:p>
                      <a:r>
                        <a:rPr lang="en-US" sz="3600" dirty="0" err="1">
                          <a:solidFill>
                            <a:srgbClr val="115076"/>
                          </a:solidFill>
                          <a:latin typeface="Century Gothic" panose="020B0502020202020204" pitchFamily="34" charset="0"/>
                        </a:rPr>
                        <a:t>ist</a:t>
                      </a:r>
                      <a:endParaRPr lang="en-US" sz="3600" dirty="0">
                        <a:solidFill>
                          <a:srgbClr val="115076"/>
                        </a:solidFill>
                        <a:latin typeface="Century Gothic" panose="020B0502020202020204" pitchFamily="34" charset="0"/>
                      </a:endParaRPr>
                    </a:p>
                  </a:txBody>
                  <a:tcPr/>
                </a:tc>
                <a:extLst>
                  <a:ext uri="{0D108BD9-81ED-4DB2-BD59-A6C34878D82A}">
                    <a16:rowId xmlns:a16="http://schemas.microsoft.com/office/drawing/2014/main" xmlns="" val="3953859758"/>
                  </a:ext>
                </a:extLst>
              </a:tr>
              <a:tr h="640871">
                <a:tc>
                  <a:txBody>
                    <a:bodyPr/>
                    <a:lstStyle/>
                    <a:p>
                      <a:r>
                        <a:rPr lang="en-US" sz="3600" dirty="0" err="1">
                          <a:solidFill>
                            <a:srgbClr val="115076"/>
                          </a:solidFill>
                          <a:latin typeface="Century Gothic" panose="020B0502020202020204" pitchFamily="34" charset="0"/>
                        </a:rPr>
                        <a:t>gewinnt</a:t>
                      </a:r>
                      <a:endParaRPr lang="en-US" sz="3600" dirty="0">
                        <a:solidFill>
                          <a:srgbClr val="115076"/>
                        </a:solidFill>
                        <a:latin typeface="Century Gothic" panose="020B0502020202020204" pitchFamily="34" charset="0"/>
                      </a:endParaRPr>
                    </a:p>
                  </a:txBody>
                  <a:tcPr/>
                </a:tc>
                <a:tc>
                  <a:txBody>
                    <a:bodyPr/>
                    <a:lstStyle/>
                    <a:p>
                      <a:r>
                        <a:rPr lang="en-US" sz="3600" dirty="0" err="1">
                          <a:solidFill>
                            <a:srgbClr val="115076"/>
                          </a:solidFill>
                          <a:latin typeface="Century Gothic" panose="020B0502020202020204" pitchFamily="34" charset="0"/>
                        </a:rPr>
                        <a:t>ist</a:t>
                      </a:r>
                      <a:endParaRPr lang="en-US" sz="3600" dirty="0">
                        <a:solidFill>
                          <a:srgbClr val="115076"/>
                        </a:solidFill>
                        <a:latin typeface="Century Gothic" panose="020B0502020202020204" pitchFamily="34" charset="0"/>
                      </a:endParaRPr>
                    </a:p>
                  </a:txBody>
                  <a:tcPr/>
                </a:tc>
                <a:extLst>
                  <a:ext uri="{0D108BD9-81ED-4DB2-BD59-A6C34878D82A}">
                    <a16:rowId xmlns:a16="http://schemas.microsoft.com/office/drawing/2014/main" xmlns="" val="2212908543"/>
                  </a:ext>
                </a:extLst>
              </a:tr>
            </a:tbl>
          </a:graphicData>
        </a:graphic>
      </p:graphicFrame>
      <p:pic>
        <p:nvPicPr>
          <p:cNvPr id="17" name="Picture 16">
            <a:extLst>
              <a:ext uri="{FF2B5EF4-FFF2-40B4-BE49-F238E27FC236}">
                <a16:creationId xmlns:a16="http://schemas.microsoft.com/office/drawing/2014/main" xmlns="" id="{A3B41A29-22A5-7042-B367-B84D11F0D54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275799" y="2184306"/>
            <a:ext cx="493476" cy="514037"/>
          </a:xfrm>
          <a:prstGeom prst="rect">
            <a:avLst/>
          </a:prstGeom>
        </p:spPr>
      </p:pic>
      <p:pic>
        <p:nvPicPr>
          <p:cNvPr id="19" name="Picture 18">
            <a:extLst>
              <a:ext uri="{FF2B5EF4-FFF2-40B4-BE49-F238E27FC236}">
                <a16:creationId xmlns:a16="http://schemas.microsoft.com/office/drawing/2014/main" xmlns="" id="{FF42FB15-BBDF-1E4D-9892-4FE3BB32118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277284" y="2880885"/>
            <a:ext cx="493476" cy="514037"/>
          </a:xfrm>
          <a:prstGeom prst="rect">
            <a:avLst/>
          </a:prstGeom>
        </p:spPr>
      </p:pic>
      <p:pic>
        <p:nvPicPr>
          <p:cNvPr id="20" name="Picture 19">
            <a:extLst>
              <a:ext uri="{FF2B5EF4-FFF2-40B4-BE49-F238E27FC236}">
                <a16:creationId xmlns:a16="http://schemas.microsoft.com/office/drawing/2014/main" xmlns="" id="{CE8E9A3E-5960-7742-AE86-AB433022AFD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275799" y="3522748"/>
            <a:ext cx="493476" cy="514037"/>
          </a:xfrm>
          <a:prstGeom prst="rect">
            <a:avLst/>
          </a:prstGeom>
        </p:spPr>
      </p:pic>
      <p:pic>
        <p:nvPicPr>
          <p:cNvPr id="22" name="Picture 21">
            <a:extLst>
              <a:ext uri="{FF2B5EF4-FFF2-40B4-BE49-F238E27FC236}">
                <a16:creationId xmlns:a16="http://schemas.microsoft.com/office/drawing/2014/main" xmlns="" id="{A705B534-7FDB-E84E-80C4-FBDAF0AE64B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53887" y="4086415"/>
            <a:ext cx="493476" cy="514037"/>
          </a:xfrm>
          <a:prstGeom prst="rect">
            <a:avLst/>
          </a:prstGeom>
        </p:spPr>
      </p:pic>
      <p:pic>
        <p:nvPicPr>
          <p:cNvPr id="23" name="Picture 22">
            <a:extLst>
              <a:ext uri="{FF2B5EF4-FFF2-40B4-BE49-F238E27FC236}">
                <a16:creationId xmlns:a16="http://schemas.microsoft.com/office/drawing/2014/main" xmlns="" id="{C9981104-3441-BB45-BACB-1AE569D3908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275799" y="4766352"/>
            <a:ext cx="493476" cy="514037"/>
          </a:xfrm>
          <a:prstGeom prst="rect">
            <a:avLst/>
          </a:prstGeom>
        </p:spPr>
      </p:pic>
      <p:sp>
        <p:nvSpPr>
          <p:cNvPr id="24" name="TextBox 23">
            <a:extLst>
              <a:ext uri="{FF2B5EF4-FFF2-40B4-BE49-F238E27FC236}">
                <a16:creationId xmlns:a16="http://schemas.microsoft.com/office/drawing/2014/main" xmlns="" id="{C6C0FD8E-37DB-E443-BDF3-3335956DB5E7}"/>
              </a:ext>
            </a:extLst>
          </p:cNvPr>
          <p:cNvSpPr txBox="1"/>
          <p:nvPr/>
        </p:nvSpPr>
        <p:spPr>
          <a:xfrm>
            <a:off x="11121932" y="0"/>
            <a:ext cx="1045479" cy="461665"/>
          </a:xfrm>
          <a:prstGeom prst="rect">
            <a:avLst/>
          </a:prstGeom>
          <a:noFill/>
        </p:spPr>
        <p:txBody>
          <a:bodyPr wrap="none" rtlCol="0">
            <a:spAutoFit/>
          </a:bodyPr>
          <a:lstStyle/>
          <a:p>
            <a:r>
              <a:rPr lang="en-US" sz="2400" b="1" dirty="0" err="1">
                <a:solidFill>
                  <a:srgbClr val="115076"/>
                </a:solidFill>
                <a:latin typeface="Century Gothic" panose="020B0502020202020204" pitchFamily="34" charset="0"/>
              </a:rPr>
              <a:t>hören</a:t>
            </a:r>
            <a:endParaRPr lang="en-US" sz="2400" b="1" dirty="0">
              <a:solidFill>
                <a:srgbClr val="115076"/>
              </a:solidFill>
              <a:latin typeface="Century Gothic" panose="020B0502020202020204" pitchFamily="34" charset="0"/>
            </a:endParaRPr>
          </a:p>
        </p:txBody>
      </p:sp>
      <p:sp>
        <p:nvSpPr>
          <p:cNvPr id="25" name="Action Button: Custom 24">
            <a:hlinkClick r:id="" action="ppaction://noaction" highlightClick="1"/>
            <a:extLst>
              <a:ext uri="{FF2B5EF4-FFF2-40B4-BE49-F238E27FC236}">
                <a16:creationId xmlns:a16="http://schemas.microsoft.com/office/drawing/2014/main" xmlns="" id="{D07F9626-9147-DA44-ACFB-03ED1AA71572}"/>
              </a:ext>
            </a:extLst>
          </p:cNvPr>
          <p:cNvSpPr>
            <a:spLocks noChangeAspect="1"/>
          </p:cNvSpPr>
          <p:nvPr/>
        </p:nvSpPr>
        <p:spPr>
          <a:xfrm>
            <a:off x="1206646" y="5439708"/>
            <a:ext cx="599132" cy="540000"/>
          </a:xfrm>
          <a:prstGeom prst="actionButtonBlank">
            <a:avLst/>
          </a:prstGeom>
          <a:solidFill>
            <a:srgbClr val="DAA520"/>
          </a:solid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prstClr val="white"/>
                </a:solidFill>
                <a:latin typeface="Century Gothic" panose="020B0502020202020204" pitchFamily="34" charset="0"/>
              </a:rPr>
              <a:t>6</a:t>
            </a:r>
          </a:p>
        </p:txBody>
      </p:sp>
      <p:pic>
        <p:nvPicPr>
          <p:cNvPr id="26" name="Picture 25">
            <a:extLst>
              <a:ext uri="{FF2B5EF4-FFF2-40B4-BE49-F238E27FC236}">
                <a16:creationId xmlns:a16="http://schemas.microsoft.com/office/drawing/2014/main" xmlns="" id="{3648CF6E-8574-3A4D-80A4-BE9DC5078DB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92370" y="5416030"/>
            <a:ext cx="493476" cy="514037"/>
          </a:xfrm>
          <a:prstGeom prst="rect">
            <a:avLst/>
          </a:prstGeom>
        </p:spPr>
      </p:pic>
      <p:sp>
        <p:nvSpPr>
          <p:cNvPr id="27" name="TextBox 3">
            <a:extLst>
              <a:ext uri="{FF2B5EF4-FFF2-40B4-BE49-F238E27FC236}">
                <a16:creationId xmlns:a16="http://schemas.microsoft.com/office/drawing/2014/main" xmlns="" id="{F9432A6D-E7A5-7042-961D-0622823614B2}"/>
              </a:ext>
            </a:extLst>
          </p:cNvPr>
          <p:cNvSpPr txBox="1"/>
          <p:nvPr/>
        </p:nvSpPr>
        <p:spPr>
          <a:xfrm>
            <a:off x="194294" y="199951"/>
            <a:ext cx="10186836" cy="1384995"/>
          </a:xfrm>
          <a:prstGeom prst="rect">
            <a:avLst/>
          </a:prstGeom>
          <a:noFill/>
        </p:spPr>
        <p:txBody>
          <a:bodyPr wrap="square" rtlCol="0">
            <a:spAutoFit/>
          </a:bodyPr>
          <a:lstStyle/>
          <a:p>
            <a:r>
              <a:rPr lang="en-GB" sz="2800" dirty="0">
                <a:solidFill>
                  <a:srgbClr val="115076"/>
                </a:solidFill>
                <a:latin typeface="Century Gothic" panose="020B0502020202020204" pitchFamily="34" charset="0"/>
              </a:rPr>
              <a:t>Listen.</a:t>
            </a:r>
            <a:endParaRPr lang="en-GB" sz="2800" dirty="0">
              <a:solidFill>
                <a:srgbClr val="115076"/>
              </a:solidFill>
              <a:latin typeface="Century Gothic" panose="020B0502020202020204" pitchFamily="34" charset="0"/>
            </a:endParaRPr>
          </a:p>
          <a:p>
            <a:r>
              <a:rPr lang="en-GB" sz="2800" dirty="0">
                <a:solidFill>
                  <a:srgbClr val="115076"/>
                </a:solidFill>
                <a:latin typeface="Century Gothic" panose="020B0502020202020204" pitchFamily="34" charset="0"/>
              </a:rPr>
              <a:t>Is the missing verb a form of </a:t>
            </a:r>
            <a:r>
              <a:rPr lang="en-GB" sz="2800" b="1" i="1" dirty="0">
                <a:solidFill>
                  <a:srgbClr val="115076"/>
                </a:solidFill>
                <a:latin typeface="Century Gothic" panose="020B0502020202020204" pitchFamily="34" charset="0"/>
              </a:rPr>
              <a:t>to be </a:t>
            </a:r>
            <a:r>
              <a:rPr lang="en-GB" sz="2800" dirty="0">
                <a:solidFill>
                  <a:srgbClr val="115076"/>
                </a:solidFill>
                <a:latin typeface="Century Gothic" panose="020B0502020202020204" pitchFamily="34" charset="0"/>
              </a:rPr>
              <a:t>or a different verb?</a:t>
            </a:r>
          </a:p>
          <a:p>
            <a:r>
              <a:rPr lang="en-GB" sz="2800" b="1" dirty="0">
                <a:solidFill>
                  <a:srgbClr val="115076"/>
                </a:solidFill>
                <a:latin typeface="Century Gothic" panose="020B0502020202020204" pitchFamily="34" charset="0"/>
              </a:rPr>
              <a:t>Remember: </a:t>
            </a:r>
            <a:r>
              <a:rPr lang="en-GB" sz="2800" dirty="0">
                <a:solidFill>
                  <a:srgbClr val="115076"/>
                </a:solidFill>
                <a:latin typeface="Century Gothic" panose="020B0502020202020204" pitchFamily="34" charset="0"/>
              </a:rPr>
              <a:t>pay attention to the article.</a:t>
            </a:r>
          </a:p>
        </p:txBody>
      </p:sp>
      <p:pic>
        <p:nvPicPr>
          <p:cNvPr id="2" name="Online Media 1" descr="Jonah hat einen Freund.MP3">
            <a:hlinkClick r:id="" action="ppaction://media"/>
            <a:extLst>
              <a:ext uri="{FF2B5EF4-FFF2-40B4-BE49-F238E27FC236}">
                <a16:creationId xmlns:a16="http://schemas.microsoft.com/office/drawing/2014/main" xmlns="" id="{60BD0CEE-6E46-144D-A751-6A0222D21913}"/>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391413" y="2241217"/>
            <a:ext cx="598599" cy="598599"/>
          </a:xfrm>
          <a:prstGeom prst="rect">
            <a:avLst/>
          </a:prstGeom>
        </p:spPr>
      </p:pic>
      <p:pic>
        <p:nvPicPr>
          <p:cNvPr id="3" name="Online Media 2" descr="Nico gewinnt einen Fussball.mp3">
            <a:hlinkClick r:id="" action="ppaction://media"/>
            <a:extLst>
              <a:ext uri="{FF2B5EF4-FFF2-40B4-BE49-F238E27FC236}">
                <a16:creationId xmlns:a16="http://schemas.microsoft.com/office/drawing/2014/main" xmlns="" id="{E3E47A3E-D2E1-8742-8752-C0C89D9FC20E}"/>
              </a:ext>
            </a:extLst>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439370" y="2806390"/>
            <a:ext cx="598598" cy="598598"/>
          </a:xfrm>
          <a:prstGeom prst="rect">
            <a:avLst/>
          </a:prstGeom>
        </p:spPr>
      </p:pic>
      <p:pic>
        <p:nvPicPr>
          <p:cNvPr id="4" name="Online Media 3" descr="Die Frau hat einen Tisch.MP3">
            <a:hlinkClick r:id="" action="ppaction://media"/>
            <a:extLst>
              <a:ext uri="{FF2B5EF4-FFF2-40B4-BE49-F238E27FC236}">
                <a16:creationId xmlns:a16="http://schemas.microsoft.com/office/drawing/2014/main" xmlns="" id="{3AE7F9FD-58AB-7242-BF4B-DEBF69CFFC9B}"/>
              </a:ext>
            </a:extLst>
          </p:cNvPr>
          <p:cNvPicPr>
            <a:picLocks noChangeAspect="1"/>
          </p:cNvPicPr>
          <p:nvPr>
            <a:audioFile r:link="rId6"/>
            <p:extLst>
              <p:ext uri="{DAA4B4D4-6D71-4841-9C94-3DE7FCFB9230}">
                <p14:media xmlns:p14="http://schemas.microsoft.com/office/powerpoint/2010/main" r:embed="rId5"/>
              </p:ext>
            </p:extLst>
          </p:nvPr>
        </p:nvPicPr>
        <p:blipFill>
          <a:blip r:embed="rId16"/>
          <a:stretch>
            <a:fillRect/>
          </a:stretch>
        </p:blipFill>
        <p:spPr>
          <a:xfrm>
            <a:off x="437598" y="3522050"/>
            <a:ext cx="514038" cy="514038"/>
          </a:xfrm>
          <a:prstGeom prst="rect">
            <a:avLst/>
          </a:prstGeom>
        </p:spPr>
      </p:pic>
      <p:pic>
        <p:nvPicPr>
          <p:cNvPr id="11" name="Online Media 10" descr="Julius ist ein Mann.MP3">
            <a:hlinkClick r:id="" action="ppaction://media"/>
            <a:extLst>
              <a:ext uri="{FF2B5EF4-FFF2-40B4-BE49-F238E27FC236}">
                <a16:creationId xmlns:a16="http://schemas.microsoft.com/office/drawing/2014/main" xmlns="" id="{6342D22B-767C-5E48-A121-3BE9C0E9B87E}"/>
              </a:ext>
            </a:extLst>
          </p:cNvPr>
          <p:cNvPicPr>
            <a:picLocks noChangeAspect="1"/>
          </p:cNvPicPr>
          <p:nvPr>
            <a:audioFile r:link="rId8"/>
            <p:extLst>
              <p:ext uri="{DAA4B4D4-6D71-4841-9C94-3DE7FCFB9230}">
                <p14:media xmlns:p14="http://schemas.microsoft.com/office/powerpoint/2010/main" r:embed="rId7"/>
              </p:ext>
            </p:extLst>
          </p:nvPr>
        </p:nvPicPr>
        <p:blipFill>
          <a:blip r:embed="rId16"/>
          <a:stretch>
            <a:fillRect/>
          </a:stretch>
        </p:blipFill>
        <p:spPr>
          <a:xfrm>
            <a:off x="437599" y="4179868"/>
            <a:ext cx="514037" cy="514037"/>
          </a:xfrm>
          <a:prstGeom prst="rect">
            <a:avLst/>
          </a:prstGeom>
        </p:spPr>
      </p:pic>
      <p:pic>
        <p:nvPicPr>
          <p:cNvPr id="13" name="Online Media 12" descr="David hat einen Rucksack.MP3">
            <a:hlinkClick r:id="" action="ppaction://media"/>
            <a:extLst>
              <a:ext uri="{FF2B5EF4-FFF2-40B4-BE49-F238E27FC236}">
                <a16:creationId xmlns:a16="http://schemas.microsoft.com/office/drawing/2014/main" xmlns="" id="{71A685AC-87C5-7848-9CC1-32949CE4AD6D}"/>
              </a:ext>
            </a:extLst>
          </p:cNvPr>
          <p:cNvPicPr>
            <a:picLocks noChangeAspect="1"/>
          </p:cNvPicPr>
          <p:nvPr>
            <a:audioFile r:link="rId10"/>
            <p:extLst>
              <p:ext uri="{DAA4B4D4-6D71-4841-9C94-3DE7FCFB9230}">
                <p14:media xmlns:p14="http://schemas.microsoft.com/office/powerpoint/2010/main" r:embed="rId9"/>
              </p:ext>
            </p:extLst>
          </p:nvPr>
        </p:nvPicPr>
        <p:blipFill>
          <a:blip r:embed="rId16"/>
          <a:stretch>
            <a:fillRect/>
          </a:stretch>
        </p:blipFill>
        <p:spPr>
          <a:xfrm>
            <a:off x="433693" y="4837685"/>
            <a:ext cx="514037" cy="514037"/>
          </a:xfrm>
          <a:prstGeom prst="rect">
            <a:avLst/>
          </a:prstGeom>
        </p:spPr>
      </p:pic>
      <p:pic>
        <p:nvPicPr>
          <p:cNvPr id="14" name="Online Media 13" descr="Eine Trophaae ist ein Preis.MP3">
            <a:hlinkClick r:id="" action="ppaction://media"/>
            <a:extLst>
              <a:ext uri="{FF2B5EF4-FFF2-40B4-BE49-F238E27FC236}">
                <a16:creationId xmlns:a16="http://schemas.microsoft.com/office/drawing/2014/main" xmlns="" id="{A8B82587-1533-294B-8647-9C3ED614553D}"/>
              </a:ext>
            </a:extLst>
          </p:cNvPr>
          <p:cNvPicPr>
            <a:picLocks noChangeAspect="1"/>
          </p:cNvPicPr>
          <p:nvPr>
            <a:audioFile r:link="rId12"/>
            <p:extLst>
              <p:ext uri="{DAA4B4D4-6D71-4841-9C94-3DE7FCFB9230}">
                <p14:media xmlns:p14="http://schemas.microsoft.com/office/powerpoint/2010/main" r:embed="rId11"/>
              </p:ext>
            </p:extLst>
          </p:nvPr>
        </p:nvPicPr>
        <p:blipFill>
          <a:blip r:embed="rId16"/>
          <a:stretch>
            <a:fillRect/>
          </a:stretch>
        </p:blipFill>
        <p:spPr>
          <a:xfrm>
            <a:off x="412336" y="5454221"/>
            <a:ext cx="564563" cy="564563"/>
          </a:xfrm>
          <a:prstGeom prst="rect">
            <a:avLst/>
          </a:prstGeom>
        </p:spPr>
      </p:pic>
    </p:spTree>
    <p:extLst>
      <p:ext uri="{BB962C8B-B14F-4D97-AF65-F5344CB8AC3E}">
        <p14:creationId xmlns:p14="http://schemas.microsoft.com/office/powerpoint/2010/main" val="11323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3" fill="hold" display="0">
                  <p:stCondLst>
                    <p:cond delay="indefinite"/>
                  </p:stCondLst>
                  <p:endCondLst>
                    <p:cond evt="onStopAudio" delay="0">
                      <p:tgtEl>
                        <p:sldTgt/>
                      </p:tgtEl>
                    </p:cond>
                  </p:endCondLst>
                </p:cTn>
                <p:tgtEl>
                  <p:spTgt spid="2"/>
                </p:tgtEl>
              </p:cMediaNode>
            </p:audio>
            <p:audio>
              <p:cMediaNode vol="80000" showWhenStopped="0">
                <p:cTn id="44" fill="hold" display="0">
                  <p:stCondLst>
                    <p:cond delay="indefinite"/>
                  </p:stCondLst>
                  <p:endCondLst>
                    <p:cond evt="onStopAudio" delay="0">
                      <p:tgtEl>
                        <p:sldTgt/>
                      </p:tgtEl>
                    </p:cond>
                  </p:endCondLst>
                </p:cTn>
                <p:tgtEl>
                  <p:spTgt spid="3"/>
                </p:tgtEl>
              </p:cMediaNode>
            </p:audio>
            <p:audio>
              <p:cMediaNode vol="80000" showWhenStopped="0">
                <p:cTn id="45" fill="hold" display="0">
                  <p:stCondLst>
                    <p:cond delay="indefinite"/>
                  </p:stCondLst>
                  <p:endCondLst>
                    <p:cond evt="onStopAudio" delay="0">
                      <p:tgtEl>
                        <p:sldTgt/>
                      </p:tgtEl>
                    </p:cond>
                  </p:endCondLst>
                </p:cTn>
                <p:tgtEl>
                  <p:spTgt spid="4"/>
                </p:tgtEl>
              </p:cMediaNode>
            </p:audio>
            <p:audio>
              <p:cMediaNode vol="80000" showWhenStopped="0">
                <p:cTn id="46" fill="hold" display="0">
                  <p:stCondLst>
                    <p:cond delay="indefinite"/>
                  </p:stCondLst>
                  <p:endCondLst>
                    <p:cond evt="onStopAudio" delay="0">
                      <p:tgtEl>
                        <p:sldTgt/>
                      </p:tgtEl>
                    </p:cond>
                  </p:endCondLst>
                </p:cTn>
                <p:tgtEl>
                  <p:spTgt spid="11"/>
                </p:tgtEl>
              </p:cMediaNode>
            </p:audio>
            <p:audio>
              <p:cMediaNode vol="80000" showWhenStopped="0">
                <p:cTn id="47" fill="hold" display="0">
                  <p:stCondLst>
                    <p:cond delay="indefinite"/>
                  </p:stCondLst>
                  <p:endCondLst>
                    <p:cond evt="onStopAudio" delay="0">
                      <p:tgtEl>
                        <p:sldTgt/>
                      </p:tgtEl>
                    </p:cond>
                  </p:endCondLst>
                </p:cTn>
                <p:tgtEl>
                  <p:spTgt spid="13"/>
                </p:tgtEl>
              </p:cMediaNode>
            </p:audio>
            <p:audio>
              <p:cMediaNode vol="80000" showWhenStopped="0">
                <p:cTn id="48" fill="hold" display="0">
                  <p:stCondLst>
                    <p:cond delay="indefinite"/>
                  </p:stCondLst>
                  <p:endCondLst>
                    <p:cond evt="onStopAudio" delay="0">
                      <p:tgtEl>
                        <p:sldTgt/>
                      </p:tgtEl>
                    </p:cond>
                  </p:endCondLst>
                </p:cTn>
                <p:tgtEl>
                  <p:spTgt spid="14"/>
                </p:tgtEl>
              </p:cMediaNode>
            </p:audio>
            <p:seq concurrent="1" nextAc="seek">
              <p:cTn id="49" restart="whenNotActive" fill="hold" evtFilter="cancelBubble" nodeType="interactiveSeq">
                <p:stCondLst>
                  <p:cond evt="onClick" delay="0">
                    <p:tgtEl>
                      <p:spTgt spid="6"/>
                    </p:tgtEl>
                  </p:cond>
                </p:stCondLst>
                <p:endSync evt="end" delay="0">
                  <p:rtn val="all"/>
                </p:endSync>
                <p:childTnLst>
                  <p:par>
                    <p:cTn id="50" fill="hold">
                      <p:stCondLst>
                        <p:cond delay="0"/>
                      </p:stCondLst>
                      <p:childTnLst>
                        <p:par>
                          <p:cTn id="51" fill="hold">
                            <p:stCondLst>
                              <p:cond delay="0"/>
                            </p:stCondLst>
                            <p:childTnLst>
                              <p:par>
                                <p:cTn id="52" presetID="1" presetClass="mediacall" presetSubtype="0" fill="hold" nodeType="clickEffect">
                                  <p:stCondLst>
                                    <p:cond delay="0"/>
                                  </p:stCondLst>
                                  <p:childTnLst>
                                    <p:cmd type="call" cmd="playFrom(0.0)">
                                      <p:cBhvr>
                                        <p:cTn id="53" dur="2925" fill="hold"/>
                                        <p:tgtEl>
                                          <p:spTgt spid="2"/>
                                        </p:tgtEl>
                                      </p:cBhvr>
                                    </p:cmd>
                                  </p:childTnLst>
                                </p:cTn>
                              </p:par>
                            </p:childTnLst>
                          </p:cTn>
                        </p:par>
                      </p:childTnLst>
                    </p:cTn>
                  </p:par>
                </p:childTnLst>
              </p:cTn>
              <p:nextCondLst>
                <p:cond evt="onClick" delay="0">
                  <p:tgtEl>
                    <p:spTgt spid="6"/>
                  </p:tgtEl>
                </p:cond>
              </p:nextCondLst>
            </p:seq>
            <p:seq concurrent="1" nextAc="seek">
              <p:cTn id="54" restart="whenNotActive" fill="hold" evtFilter="cancelBubble" nodeType="interactiveSeq">
                <p:stCondLst>
                  <p:cond evt="onClick" delay="0">
                    <p:tgtEl>
                      <p:spTgt spid="7"/>
                    </p:tgtEl>
                  </p:cond>
                </p:stCondLst>
                <p:endSync evt="end" delay="0">
                  <p:rtn val="all"/>
                </p:endSync>
                <p:childTnLst>
                  <p:par>
                    <p:cTn id="55" fill="hold">
                      <p:stCondLst>
                        <p:cond delay="0"/>
                      </p:stCondLst>
                      <p:childTnLst>
                        <p:par>
                          <p:cTn id="56" fill="hold">
                            <p:stCondLst>
                              <p:cond delay="0"/>
                            </p:stCondLst>
                            <p:childTnLst>
                              <p:par>
                                <p:cTn id="57" presetID="1" presetClass="mediacall" presetSubtype="0" fill="hold" nodeType="clickEffect">
                                  <p:stCondLst>
                                    <p:cond delay="0"/>
                                  </p:stCondLst>
                                  <p:childTnLst>
                                    <p:cmd type="call" cmd="playFrom(0.0)">
                                      <p:cBhvr>
                                        <p:cTn id="58" dur="2690" fill="hold"/>
                                        <p:tgtEl>
                                          <p:spTgt spid="3"/>
                                        </p:tgtEl>
                                      </p:cBhvr>
                                    </p:cmd>
                                  </p:childTnLst>
                                </p:cTn>
                              </p:par>
                            </p:childTnLst>
                          </p:cTn>
                        </p:par>
                      </p:childTnLst>
                    </p:cTn>
                  </p:par>
                </p:childTnLst>
              </p:cTn>
              <p:nextCondLst>
                <p:cond evt="onClick" delay="0">
                  <p:tgtEl>
                    <p:spTgt spid="7"/>
                  </p:tgtEl>
                </p:cond>
              </p:nextCondLst>
            </p:seq>
            <p:seq concurrent="1" nextAc="seek">
              <p:cTn id="59" restart="whenNotActive" fill="hold" evtFilter="cancelBubble" nodeType="interactiveSeq">
                <p:stCondLst>
                  <p:cond evt="onClick" delay="0">
                    <p:tgtEl>
                      <p:spTgt spid="9"/>
                    </p:tgtEl>
                  </p:cond>
                </p:stCondLst>
                <p:endSync evt="end" delay="0">
                  <p:rtn val="all"/>
                </p:endSync>
                <p:childTnLst>
                  <p:par>
                    <p:cTn id="60" fill="hold">
                      <p:stCondLst>
                        <p:cond delay="0"/>
                      </p:stCondLst>
                      <p:childTnLst>
                        <p:par>
                          <p:cTn id="61" fill="hold">
                            <p:stCondLst>
                              <p:cond delay="0"/>
                            </p:stCondLst>
                            <p:childTnLst>
                              <p:par>
                                <p:cTn id="62" presetID="1" presetClass="mediacall" presetSubtype="0" fill="hold" nodeType="clickEffect">
                                  <p:stCondLst>
                                    <p:cond delay="0"/>
                                  </p:stCondLst>
                                  <p:childTnLst>
                                    <p:cmd type="call" cmd="playFrom(0.0)">
                                      <p:cBhvr>
                                        <p:cTn id="63" dur="2742" fill="hold"/>
                                        <p:tgtEl>
                                          <p:spTgt spid="4"/>
                                        </p:tgtEl>
                                      </p:cBhvr>
                                    </p:cmd>
                                  </p:childTnLst>
                                </p:cTn>
                              </p:par>
                            </p:childTnLst>
                          </p:cTn>
                        </p:par>
                      </p:childTnLst>
                    </p:cTn>
                  </p:par>
                </p:childTnLst>
              </p:cTn>
              <p:nextCondLst>
                <p:cond evt="onClick" delay="0">
                  <p:tgtEl>
                    <p:spTgt spid="9"/>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 presetClass="mediacall" presetSubtype="0" fill="hold" nodeType="clickEffect">
                                  <p:stCondLst>
                                    <p:cond delay="0"/>
                                  </p:stCondLst>
                                  <p:childTnLst>
                                    <p:cmd type="call" cmd="playFrom(0.0)">
                                      <p:cBhvr>
                                        <p:cTn id="68" dur="2530" fill="hold"/>
                                        <p:tgtEl>
                                          <p:spTgt spid="11"/>
                                        </p:tgtEl>
                                      </p:cBhvr>
                                    </p:cmd>
                                  </p:childTnLst>
                                </p:cTn>
                              </p:par>
                            </p:childTnLst>
                          </p:cTn>
                        </p:par>
                      </p:childTnLst>
                    </p:cTn>
                  </p:par>
                </p:childTnLst>
              </p:cTn>
              <p:nextCondLst>
                <p:cond evt="onClick" delay="0">
                  <p:tgtEl>
                    <p:spTgt spid="10"/>
                  </p:tgtEl>
                </p:cond>
              </p:nextCondLst>
            </p:seq>
            <p:seq concurrent="1" nextAc="seek">
              <p:cTn id="69" restart="whenNotActive" fill="hold" evtFilter="cancelBubble" nodeType="interactiveSeq">
                <p:stCondLst>
                  <p:cond evt="onClick" delay="0">
                    <p:tgtEl>
                      <p:spTgt spid="12"/>
                    </p:tgtEl>
                  </p:cond>
                </p:stCondLst>
                <p:endSync evt="end" delay="0">
                  <p:rtn val="all"/>
                </p:endSync>
                <p:childTnLst>
                  <p:par>
                    <p:cTn id="70" fill="hold">
                      <p:stCondLst>
                        <p:cond delay="0"/>
                      </p:stCondLst>
                      <p:childTnLst>
                        <p:par>
                          <p:cTn id="71" fill="hold">
                            <p:stCondLst>
                              <p:cond delay="0"/>
                            </p:stCondLst>
                            <p:childTnLst>
                              <p:par>
                                <p:cTn id="72" presetID="1" presetClass="mediacall" presetSubtype="0" fill="hold" nodeType="clickEffect">
                                  <p:stCondLst>
                                    <p:cond delay="0"/>
                                  </p:stCondLst>
                                  <p:childTnLst>
                                    <p:cmd type="call" cmd="playFrom(0.0)">
                                      <p:cBhvr>
                                        <p:cTn id="73" dur="3156" fill="hold"/>
                                        <p:tgtEl>
                                          <p:spTgt spid="13"/>
                                        </p:tgtEl>
                                      </p:cBhvr>
                                    </p:cmd>
                                  </p:childTnLst>
                                </p:cTn>
                              </p:par>
                            </p:childTnLst>
                          </p:cTn>
                        </p:par>
                      </p:childTnLst>
                    </p:cTn>
                  </p:par>
                </p:childTnLst>
              </p:cTn>
              <p:nextCondLst>
                <p:cond evt="onClick" delay="0">
                  <p:tgtEl>
                    <p:spTgt spid="12"/>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1" presetClass="mediacall" presetSubtype="0" fill="hold" nodeType="clickEffect">
                                  <p:stCondLst>
                                    <p:cond delay="0"/>
                                  </p:stCondLst>
                                  <p:childTnLst>
                                    <p:cmd type="call" cmd="playFrom(0.0)">
                                      <p:cBhvr>
                                        <p:cTn id="78" dur="3051" fill="hold"/>
                                        <p:tgtEl>
                                          <p:spTgt spid="14"/>
                                        </p:tgtEl>
                                      </p:cBhvr>
                                    </p:cmd>
                                  </p:childTnLst>
                                </p:cTn>
                              </p:par>
                            </p:childTnLst>
                          </p:cTn>
                        </p:par>
                      </p:childTnLst>
                    </p:cTn>
                  </p:par>
                </p:childTnLst>
              </p:cTn>
              <p:nextCondLst>
                <p:cond evt="onClick" delay="0">
                  <p:tgtEl>
                    <p:spTgt spid="25"/>
                  </p:tgtEl>
                </p:cond>
              </p:nextCondLst>
            </p:seq>
          </p:childTnLst>
        </p:cTn>
      </p:par>
    </p:tnLst>
  </p:timing>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1657</Words>
  <Application>Microsoft Office PowerPoint</Application>
  <PresentationFormat>Widescreen</PresentationFormat>
  <Paragraphs>305</Paragraphs>
  <Slides>25</Slides>
  <Notes>25</Notes>
  <HiddenSlides>0</HiddenSlides>
  <MMClips>18</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华文仿宋</vt:lpstr>
      <vt:lpstr>Arial</vt:lpstr>
      <vt:lpstr>Calibri</vt:lpstr>
      <vt:lpstr>Century Gothic</vt:lpstr>
      <vt:lpstr>Tw Cen MT</vt:lpstr>
      <vt:lpstr>5_Office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2</cp:revision>
  <dcterms:created xsi:type="dcterms:W3CDTF">2019-10-04T21:03:22Z</dcterms:created>
  <dcterms:modified xsi:type="dcterms:W3CDTF">2019-10-04T21:05:59Z</dcterms:modified>
</cp:coreProperties>
</file>