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1" r:id="rId2"/>
    <p:sldId id="439" r:id="rId3"/>
    <p:sldId id="457" r:id="rId4"/>
    <p:sldId id="437" r:id="rId5"/>
    <p:sldId id="436" r:id="rId6"/>
    <p:sldId id="486" r:id="rId7"/>
    <p:sldId id="487" r:id="rId8"/>
    <p:sldId id="435" r:id="rId9"/>
    <p:sldId id="485" r:id="rId10"/>
    <p:sldId id="446" r:id="rId11"/>
    <p:sldId id="44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1B7211-E41D-43FE-88E6-57100CD33061}">
          <p14:sldIdLst>
            <p14:sldId id="261"/>
            <p14:sldId id="439"/>
            <p14:sldId id="457"/>
            <p14:sldId id="437"/>
            <p14:sldId id="436"/>
            <p14:sldId id="486"/>
            <p14:sldId id="487"/>
            <p14:sldId id="435"/>
            <p14:sldId id="485"/>
            <p14:sldId id="446"/>
            <p14:sldId id="4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6" clrIdx="0">
    <p:extLst>
      <p:ext uri="{19B8F6BF-5375-455C-9EA6-DF929625EA0E}">
        <p15:presenceInfo xmlns:p15="http://schemas.microsoft.com/office/powerpoint/2012/main" userId="Rachel Hawkes" providerId="None"/>
      </p:ext>
    </p:extLst>
  </p:cmAuthor>
  <p:cmAuthor id="2" name="Inge Alferink" initials="IA" lastIdx="7" clrIdx="1">
    <p:extLst>
      <p:ext uri="{19B8F6BF-5375-455C-9EA6-DF929625EA0E}">
        <p15:presenceInfo xmlns:p15="http://schemas.microsoft.com/office/powerpoint/2012/main" userId="S::inge.alferink@york.ac.uk::be3d6108-63c7-4730-8d28-a880634c31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115076"/>
    <a:srgbClr val="DAA520"/>
    <a:srgbClr val="0066FF"/>
    <a:srgbClr val="EA2D0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2" autoAdjust="0"/>
    <p:restoredTop sz="96395" autoAdjust="0"/>
  </p:normalViewPr>
  <p:slideViewPr>
    <p:cSldViewPr snapToGrid="0">
      <p:cViewPr varScale="1">
        <p:scale>
          <a:sx n="111" d="100"/>
          <a:sy n="111" d="100"/>
        </p:scale>
        <p:origin x="642" y="102"/>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the verb is in orange to highlight the change in word order that happens in </a:t>
            </a:r>
            <a:r>
              <a:rPr lang="en-GB" b="0" dirty="0" smtClean="0"/>
              <a:t>German, </a:t>
            </a:r>
            <a:r>
              <a:rPr lang="en-GB" b="0" dirty="0"/>
              <a:t>but not in </a:t>
            </a:r>
            <a:r>
              <a:rPr lang="en-GB" b="0" dirty="0" smtClean="0"/>
              <a:t>English.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a:t>
            </a:r>
            <a:r>
              <a:rPr lang="en-GB" baseline="0" dirty="0"/>
              <a:t> students that they might find it tricky to remember this because a) the English </a:t>
            </a:r>
            <a:r>
              <a:rPr lang="en-GB" baseline="0" dirty="0" smtClean="0"/>
              <a:t>construction </a:t>
            </a:r>
            <a:r>
              <a:rPr lang="en-GB" baseline="0" dirty="0"/>
              <a:t>is different, and b) additional clues are provided by intonation in spoken form, and punctuation in written form.</a:t>
            </a:r>
          </a:p>
        </p:txBody>
      </p:sp>
      <p:sp>
        <p:nvSpPr>
          <p:cNvPr id="4" name="Slide Number Placeholder 3"/>
          <p:cNvSpPr>
            <a:spLocks noGrp="1"/>
          </p:cNvSpPr>
          <p:nvPr>
            <p:ph type="sldNum" sz="quarter" idx="10"/>
          </p:nvPr>
        </p:nvSpPr>
        <p:spPr/>
        <p:txBody>
          <a:bodyPr/>
          <a:lstStyle/>
          <a:p>
            <a:fld id="{672843D9-4757-4631-B0CD-BAA271821DF5}" type="slidenum">
              <a:rPr lang="en-GB" smtClean="0"/>
              <a:t>1</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to ask/answer each other’s questions following the model on the previous slide</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Depending on the class, the teacher could choose to prime students for this task</a:t>
            </a:r>
            <a:r>
              <a:rPr lang="en-US" sz="1200" kern="1200" baseline="0" dirty="0" smtClean="0">
                <a:solidFill>
                  <a:schemeClr val="tx1"/>
                </a:solidFill>
                <a:effectLst/>
                <a:latin typeface="+mn-lt"/>
                <a:ea typeface="+mn-ea"/>
                <a:cs typeface="+mn-cs"/>
              </a:rPr>
              <a:t> by eliciting the questions chorally from students, giving them a </a:t>
            </a:r>
            <a:r>
              <a:rPr lang="en-US" sz="1200" kern="1200" baseline="0" dirty="0" err="1" smtClean="0">
                <a:solidFill>
                  <a:schemeClr val="tx1"/>
                </a:solidFill>
                <a:effectLst/>
                <a:latin typeface="+mn-lt"/>
                <a:ea typeface="+mn-ea"/>
                <a:cs typeface="+mn-cs"/>
              </a:rPr>
              <a:t>drei-zwei-eins</a:t>
            </a:r>
            <a:r>
              <a:rPr lang="en-US" sz="1200" kern="1200" baseline="0" dirty="0" smtClean="0">
                <a:solidFill>
                  <a:schemeClr val="tx1"/>
                </a:solidFill>
                <a:effectLst/>
                <a:latin typeface="+mn-lt"/>
                <a:ea typeface="+mn-ea"/>
                <a:cs typeface="+mn-cs"/>
              </a:rPr>
              <a:t> countdown to think/construct the question in their heads, then s/he can offer an answer to model the task.</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Sample dialogue:</a:t>
            </a:r>
          </a:p>
          <a:p>
            <a:pPr hangingPunct="0"/>
            <a:r>
              <a:rPr lang="en-US" sz="1200" kern="1200" baseline="0" dirty="0" smtClean="0">
                <a:solidFill>
                  <a:schemeClr val="tx1"/>
                </a:solidFill>
                <a:effectLst/>
                <a:latin typeface="+mn-lt"/>
                <a:ea typeface="+mn-ea"/>
                <a:cs typeface="+mn-cs"/>
              </a:rPr>
              <a:t>Teacher: Ok. </a:t>
            </a:r>
            <a:r>
              <a:rPr lang="en-US" sz="1200" kern="1200" baseline="0" dirty="0" err="1" smtClean="0">
                <a:solidFill>
                  <a:schemeClr val="tx1"/>
                </a:solidFill>
                <a:effectLst/>
                <a:latin typeface="+mn-lt"/>
                <a:ea typeface="+mn-ea"/>
                <a:cs typeface="+mn-cs"/>
              </a:rPr>
              <a:t>Frage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eins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Drei-zwei-eins</a:t>
            </a:r>
            <a:r>
              <a:rPr lang="en-US" sz="1200" kern="1200" baseline="0" dirty="0" smtClean="0">
                <a:solidFill>
                  <a:schemeClr val="tx1"/>
                </a:solidFill>
                <a:effectLst/>
                <a:latin typeface="+mn-lt"/>
                <a:ea typeface="+mn-ea"/>
                <a:cs typeface="+mn-cs"/>
              </a:rPr>
              <a:t>…</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Students all together: Hast du </a:t>
            </a:r>
            <a:r>
              <a:rPr lang="en-US" sz="1200" kern="1200" baseline="0" dirty="0" err="1" smtClean="0">
                <a:solidFill>
                  <a:schemeClr val="tx1"/>
                </a:solidFill>
                <a:effectLst/>
                <a:latin typeface="+mn-lt"/>
                <a:ea typeface="+mn-ea"/>
                <a:cs typeface="+mn-cs"/>
              </a:rPr>
              <a:t>ein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Lieblingsbuch</a:t>
            </a:r>
            <a:r>
              <a:rPr lang="en-US" sz="1200" kern="1200" baseline="0" dirty="0" smtClean="0">
                <a:solidFill>
                  <a:schemeClr val="tx1"/>
                </a:solidFill>
                <a:effectLst/>
                <a:latin typeface="+mn-lt"/>
                <a:ea typeface="+mn-ea"/>
                <a:cs typeface="+mn-cs"/>
              </a:rPr>
              <a:t>?</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Teacher: Ja, </a:t>
            </a:r>
            <a:r>
              <a:rPr lang="en-US" sz="1200" kern="1200" baseline="0" dirty="0" err="1" smtClean="0">
                <a:solidFill>
                  <a:schemeClr val="tx1"/>
                </a:solidFill>
                <a:effectLst/>
                <a:latin typeface="+mn-lt"/>
                <a:ea typeface="+mn-ea"/>
                <a:cs typeface="+mn-cs"/>
              </a:rPr>
              <a:t>mein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Lieblingsbuch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ist</a:t>
            </a:r>
            <a:r>
              <a:rPr lang="en-US" sz="1200" kern="1200" baseline="0" dirty="0" smtClean="0">
                <a:solidFill>
                  <a:schemeClr val="tx1"/>
                </a:solidFill>
                <a:effectLst/>
                <a:latin typeface="+mn-lt"/>
                <a:ea typeface="+mn-ea"/>
                <a:cs typeface="+mn-cs"/>
              </a:rPr>
              <a:t> Born to run. Also, </a:t>
            </a:r>
            <a:r>
              <a:rPr lang="en-US" sz="1200" kern="1200" baseline="0" dirty="0" err="1" smtClean="0">
                <a:solidFill>
                  <a:schemeClr val="tx1"/>
                </a:solidFill>
                <a:effectLst/>
                <a:latin typeface="+mn-lt"/>
                <a:ea typeface="+mn-ea"/>
                <a:cs typeface="+mn-cs"/>
              </a:rPr>
              <a:t>drei-zwei-eins</a:t>
            </a:r>
            <a:r>
              <a:rPr lang="en-US" sz="1200" kern="1200" baseline="0" dirty="0" smtClean="0">
                <a:solidFill>
                  <a:schemeClr val="tx1"/>
                </a:solidFill>
                <a:effectLst/>
                <a:latin typeface="+mn-lt"/>
                <a:ea typeface="+mn-ea"/>
                <a:cs typeface="+mn-cs"/>
              </a:rPr>
              <a:t>…</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Students: Hast du </a:t>
            </a:r>
            <a:r>
              <a:rPr lang="en-US" sz="1200" kern="1200" baseline="0" dirty="0" err="1" smtClean="0">
                <a:solidFill>
                  <a:schemeClr val="tx1"/>
                </a:solidFill>
                <a:effectLst/>
                <a:latin typeface="+mn-lt"/>
                <a:ea typeface="+mn-ea"/>
                <a:cs typeface="+mn-cs"/>
              </a:rPr>
              <a:t>eine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Lieblingsband</a:t>
            </a:r>
            <a:r>
              <a:rPr lang="en-US" sz="1200" kern="1200" baseline="0" dirty="0" smtClean="0">
                <a:solidFill>
                  <a:schemeClr val="tx1"/>
                </a:solidFill>
                <a:effectLst/>
                <a:latin typeface="+mn-lt"/>
                <a:ea typeface="+mn-ea"/>
                <a:cs typeface="+mn-cs"/>
              </a:rPr>
              <a:t>?</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Teacher: Nein, </a:t>
            </a:r>
            <a:r>
              <a:rPr lang="en-US" sz="1200" kern="1200" baseline="0" dirty="0" err="1" smtClean="0">
                <a:solidFill>
                  <a:schemeClr val="tx1"/>
                </a:solidFill>
                <a:effectLst/>
                <a:latin typeface="+mn-lt"/>
                <a:ea typeface="+mn-ea"/>
                <a:cs typeface="+mn-cs"/>
              </a:rPr>
              <a:t>ich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leider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keine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Lieblingsband</a:t>
            </a:r>
            <a:r>
              <a:rPr lang="en-US" sz="1200" kern="1200" baseline="0" dirty="0" smtClean="0">
                <a:solidFill>
                  <a:schemeClr val="tx1"/>
                </a:solidFill>
                <a:effectLst/>
                <a:latin typeface="+mn-lt"/>
                <a:ea typeface="+mn-ea"/>
                <a:cs typeface="+mn-cs"/>
              </a:rPr>
              <a:t>.</a:t>
            </a:r>
          </a:p>
          <a:p>
            <a:pPr hangingPunct="0"/>
            <a:r>
              <a:rPr lang="en-US" sz="1200" kern="1200" baseline="0" dirty="0" err="1" smtClean="0">
                <a:solidFill>
                  <a:schemeClr val="tx1"/>
                </a:solidFill>
                <a:effectLst/>
                <a:latin typeface="+mn-lt"/>
                <a:ea typeface="+mn-ea"/>
                <a:cs typeface="+mn-cs"/>
              </a:rPr>
              <a:t>Etc</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93843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This task may be an additional homework task, if lesson time is short.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first three answers</a:t>
            </a:r>
            <a:r>
              <a:rPr lang="en-US" sz="1200" kern="1200" baseline="0" dirty="0" smtClean="0">
                <a:solidFill>
                  <a:schemeClr val="tx1"/>
                </a:solidFill>
                <a:effectLst/>
                <a:latin typeface="+mn-lt"/>
                <a:ea typeface="+mn-ea"/>
                <a:cs typeface="+mn-cs"/>
              </a:rPr>
              <a:t> are modelled to give full sentence examples.</a:t>
            </a:r>
            <a:endParaRPr lang="en-US"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can be expanded into a speaking activity in which answers are presented orally. The teacher asks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about their partners’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things. Where the pupil does not have a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thing, use this as a chance to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e.g.</a:t>
            </a: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‘Wolfgang, hat Mia ein </a:t>
            </a:r>
            <a:r>
              <a:rPr lang="en-US" sz="1200" kern="1200" dirty="0" err="1">
                <a:solidFill>
                  <a:schemeClr val="tx1"/>
                </a:solidFill>
                <a:effectLst/>
                <a:latin typeface="+mn-lt"/>
                <a:ea typeface="+mn-ea"/>
                <a:cs typeface="+mn-cs"/>
              </a:rPr>
              <a:t>Lieblingsbuch</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Mias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Lieblingsbuch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0435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TASK SLIDE</a:t>
            </a:r>
          </a:p>
          <a:p>
            <a:pPr hangingPunct="0"/>
            <a:r>
              <a:rPr lang="en-GB" dirty="0" smtClean="0"/>
              <a:t>Students </a:t>
            </a:r>
            <a:r>
              <a:rPr lang="en-GB" dirty="0"/>
              <a:t>can </a:t>
            </a:r>
            <a:r>
              <a:rPr lang="en-GB" baseline="0" dirty="0"/>
              <a:t>do the task by writing numbers 1-9 and noting ? or . next to each.  Alternatively, if needed for particular students, this slide could be printed.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49387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revealed on individual clicks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Teacher elicits responses by asking ‘</a:t>
            </a:r>
            <a:r>
              <a:rPr lang="en-US" sz="1200" b="0" kern="1200" dirty="0" err="1" smtClean="0">
                <a:solidFill>
                  <a:schemeClr val="tx1"/>
                </a:solidFill>
                <a:effectLst/>
                <a:latin typeface="+mn-lt"/>
                <a:ea typeface="+mn-ea"/>
                <a:cs typeface="+mn-cs"/>
              </a:rPr>
              <a:t>Ist</a:t>
            </a:r>
            <a:r>
              <a:rPr lang="en-US" sz="1200" b="0" kern="1200" dirty="0" smtClean="0">
                <a:solidFill>
                  <a:schemeClr val="tx1"/>
                </a:solidFill>
                <a:effectLst/>
                <a:latin typeface="+mn-lt"/>
                <a:ea typeface="+mn-ea"/>
                <a:cs typeface="+mn-cs"/>
              </a:rPr>
              <a:t> das </a:t>
            </a:r>
            <a:r>
              <a:rPr lang="en-US" sz="1200" b="0" kern="1200" dirty="0" err="1" smtClean="0">
                <a:solidFill>
                  <a:schemeClr val="tx1"/>
                </a:solidFill>
                <a:effectLst/>
                <a:latin typeface="+mn-lt"/>
                <a:ea typeface="+mn-ea"/>
                <a:cs typeface="+mn-cs"/>
              </a:rPr>
              <a:t>eine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Frage</a:t>
            </a:r>
            <a:r>
              <a:rPr lang="en-US" sz="1200" b="0" kern="1200" dirty="0" smtClean="0">
                <a:solidFill>
                  <a:schemeClr val="tx1"/>
                </a:solidFill>
                <a:effectLst/>
                <a:latin typeface="+mn-lt"/>
                <a:ea typeface="+mn-ea"/>
                <a:cs typeface="+mn-cs"/>
              </a:rPr>
              <a:t>?’ (Ja/nein) and pointing to the item. Students</a:t>
            </a:r>
            <a:r>
              <a:rPr lang="en-US" sz="1200" b="0" kern="1200" baseline="0" dirty="0" smtClean="0">
                <a:solidFill>
                  <a:schemeClr val="tx1"/>
                </a:solidFill>
                <a:effectLst/>
                <a:latin typeface="+mn-lt"/>
                <a:ea typeface="+mn-ea"/>
                <a:cs typeface="+mn-cs"/>
              </a:rPr>
              <a:t> already know ‘</a:t>
            </a:r>
            <a:r>
              <a:rPr lang="en-US" sz="1200" b="0" kern="1200" baseline="0" dirty="0" err="1" smtClean="0">
                <a:solidFill>
                  <a:schemeClr val="tx1"/>
                </a:solidFill>
                <a:effectLst/>
                <a:latin typeface="+mn-lt"/>
                <a:ea typeface="+mn-ea"/>
                <a:cs typeface="+mn-cs"/>
              </a:rPr>
              <a:t>Frage</a:t>
            </a:r>
            <a:r>
              <a:rPr lang="en-US" sz="1200" b="0" kern="1200" baseline="0" dirty="0" smtClean="0">
                <a:solidFill>
                  <a:schemeClr val="tx1"/>
                </a:solidFill>
                <a:effectLst/>
                <a:latin typeface="+mn-lt"/>
                <a:ea typeface="+mn-ea"/>
                <a:cs typeface="+mn-cs"/>
              </a:rPr>
              <a:t>’, and the grammatical focus of this week is yes/no questions so the use of those here in input serves to reinforce the pattern.</a:t>
            </a:r>
            <a:br>
              <a:rPr lang="en-US" sz="1200" b="0" kern="1200" baseline="0" dirty="0" smtClean="0">
                <a:solidFill>
                  <a:schemeClr val="tx1"/>
                </a:solidFill>
                <a:effectLst/>
                <a:latin typeface="+mn-lt"/>
                <a:ea typeface="+mn-ea"/>
                <a:cs typeface="+mn-cs"/>
              </a:rPr>
            </a:br>
            <a:r>
              <a:rPr lang="en-US" sz="1200" b="0" kern="1200" baseline="0" dirty="0" smtClean="0">
                <a:solidFill>
                  <a:schemeClr val="tx1"/>
                </a:solidFill>
                <a:effectLst/>
                <a:latin typeface="+mn-lt"/>
                <a:ea typeface="+mn-ea"/>
                <a:cs typeface="+mn-cs"/>
              </a:rPr>
              <a:t/>
            </a:r>
            <a:br>
              <a:rPr lang="en-US" sz="1200" b="0" kern="1200" baseline="0" dirty="0" smtClean="0">
                <a:solidFill>
                  <a:schemeClr val="tx1"/>
                </a:solidFill>
                <a:effectLst/>
                <a:latin typeface="+mn-lt"/>
                <a:ea typeface="+mn-ea"/>
                <a:cs typeface="+mn-cs"/>
              </a:rPr>
            </a:br>
            <a:r>
              <a:rPr lang="en-US" sz="1200" b="0" kern="1200" baseline="0" dirty="0" smtClean="0">
                <a:solidFill>
                  <a:schemeClr val="tx1"/>
                </a:solidFill>
                <a:effectLst/>
                <a:latin typeface="+mn-lt"/>
                <a:ea typeface="+mn-ea"/>
                <a:cs typeface="+mn-cs"/>
              </a:rPr>
              <a:t>The word for sentence ‘</a:t>
            </a:r>
            <a:r>
              <a:rPr lang="en-US" sz="1200" b="0" kern="1200" baseline="0" dirty="0" err="1" smtClean="0">
                <a:solidFill>
                  <a:schemeClr val="tx1"/>
                </a:solidFill>
                <a:effectLst/>
                <a:latin typeface="+mn-lt"/>
                <a:ea typeface="+mn-ea"/>
                <a:cs typeface="+mn-cs"/>
              </a:rPr>
              <a:t>Satz</a:t>
            </a:r>
            <a:r>
              <a:rPr lang="en-US" sz="1200" b="0" kern="1200" baseline="0" dirty="0" smtClean="0">
                <a:solidFill>
                  <a:schemeClr val="tx1"/>
                </a:solidFill>
                <a:effectLst/>
                <a:latin typeface="+mn-lt"/>
                <a:ea typeface="+mn-ea"/>
                <a:cs typeface="+mn-cs"/>
              </a:rPr>
              <a:t>’ [582] is also a high-frequency word, and some teachers might find themselves naturally introducing it here.</a:t>
            </a:r>
            <a:r>
              <a:rPr lang="en-US" sz="1200" b="0" kern="1200" dirty="0" smtClean="0">
                <a:solidFill>
                  <a:schemeClr val="tx1"/>
                </a:solidFill>
                <a:effectLst/>
                <a:latin typeface="+mn-lt"/>
                <a:ea typeface="+mn-ea"/>
                <a:cs typeface="+mn-cs"/>
              </a:rPr>
              <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 </a:t>
            </a:r>
            <a:r>
              <a:rPr lang="en-US" sz="1200" b="0" kern="1200" dirty="0" smtClean="0">
                <a:solidFill>
                  <a:schemeClr val="tx1"/>
                </a:solidFill>
                <a:effectLst/>
                <a:latin typeface="+mn-lt"/>
                <a:ea typeface="+mn-ea"/>
                <a:cs typeface="+mn-cs"/>
              </a:rPr>
              <a:t>Students have not yet been taught</a:t>
            </a:r>
            <a:r>
              <a:rPr lang="en-US" sz="1200" b="0" kern="1200" baseline="0" dirty="0" smtClean="0">
                <a:solidFill>
                  <a:schemeClr val="tx1"/>
                </a:solidFill>
                <a:effectLst/>
                <a:latin typeface="+mn-lt"/>
                <a:ea typeface="+mn-ea"/>
                <a:cs typeface="+mn-cs"/>
              </a:rPr>
              <a:t> numbers in the SOW so at this point there is not direction to use them.  Depending on the class, some teachers may feel that they can begin to use them in tasks receptively, priming for subsequent teaching.</a:t>
            </a:r>
            <a:endParaRPr lang="en-US" sz="1200" b="0" kern="1200" dirty="0" smtClean="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98225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NB: This slide is an example to</a:t>
            </a:r>
            <a:r>
              <a:rPr lang="en-US" sz="1200" b="1" kern="1200" baseline="0" dirty="0">
                <a:solidFill>
                  <a:schemeClr val="tx1"/>
                </a:solidFill>
                <a:effectLst/>
                <a:latin typeface="+mn-lt"/>
                <a:ea typeface="+mn-ea"/>
                <a:cs typeface="+mn-cs"/>
              </a:rPr>
              <a:t> do first with </a:t>
            </a:r>
            <a:r>
              <a:rPr lang="en-US" sz="1200" b="1" kern="1200" baseline="0" dirty="0" smtClean="0">
                <a:solidFill>
                  <a:schemeClr val="tx1"/>
                </a:solidFill>
                <a:effectLst/>
                <a:latin typeface="+mn-lt"/>
                <a:ea typeface="+mn-ea"/>
                <a:cs typeface="+mn-cs"/>
              </a:rPr>
              <a:t>students </a:t>
            </a:r>
            <a:r>
              <a:rPr lang="en-US" sz="1200" b="1" kern="1200" baseline="0" dirty="0">
                <a:solidFill>
                  <a:schemeClr val="tx1"/>
                </a:solidFill>
                <a:effectLst/>
                <a:latin typeface="+mn-lt"/>
                <a:ea typeface="+mn-ea"/>
                <a:cs typeface="+mn-cs"/>
              </a:rPr>
              <a:t>and correct. </a:t>
            </a:r>
            <a:r>
              <a:rPr lang="en-US" sz="1200" b="1" kern="1200" baseline="0" dirty="0" smtClean="0">
                <a:solidFill>
                  <a:schemeClr val="tx1"/>
                </a:solidFill>
                <a:effectLst/>
                <a:latin typeface="+mn-lt"/>
                <a:ea typeface="+mn-ea"/>
                <a:cs typeface="+mn-cs"/>
              </a:rPr>
              <a:t/>
            </a:r>
            <a:br>
              <a:rPr lang="en-US" sz="1200" b="1" kern="1200" baseline="0" dirty="0" smtClean="0">
                <a:solidFill>
                  <a:schemeClr val="tx1"/>
                </a:solidFill>
                <a:effectLst/>
                <a:latin typeface="+mn-lt"/>
                <a:ea typeface="+mn-ea"/>
                <a:cs typeface="+mn-cs"/>
              </a:rPr>
            </a:br>
            <a:r>
              <a:rPr lang="en-US" sz="1200" b="1" kern="1200" baseline="0" dirty="0" smtClean="0">
                <a:solidFill>
                  <a:schemeClr val="tx1"/>
                </a:solidFill>
                <a:effectLst/>
                <a:latin typeface="+mn-lt"/>
                <a:ea typeface="+mn-ea"/>
                <a:cs typeface="+mn-cs"/>
              </a:rPr>
              <a:t>It has audio inserted for A and B and the corresponding answers.</a:t>
            </a:r>
          </a:p>
          <a:p>
            <a:pPr hangingPunct="0"/>
            <a:endParaRPr lang="en-US" sz="1200" b="1" kern="1200" baseline="0" dirty="0" smtClean="0">
              <a:solidFill>
                <a:schemeClr val="tx1"/>
              </a:solidFill>
              <a:effectLst/>
              <a:latin typeface="+mn-lt"/>
              <a:ea typeface="+mn-ea"/>
              <a:cs typeface="+mn-cs"/>
            </a:endParaRPr>
          </a:p>
          <a:p>
            <a:pPr hangingPunct="0"/>
            <a:r>
              <a:rPr lang="en-US" sz="1200" b="1" kern="1200" baseline="0" dirty="0" smtClean="0">
                <a:solidFill>
                  <a:schemeClr val="tx1"/>
                </a:solidFill>
                <a:effectLst/>
                <a:latin typeface="+mn-lt"/>
                <a:ea typeface="+mn-ea"/>
                <a:cs typeface="+mn-cs"/>
              </a:rPr>
              <a:t>Then go to the next slide for the full exercise.</a:t>
            </a:r>
          </a:p>
          <a:p>
            <a:pPr hangingPunct="0"/>
            <a:r>
              <a:rPr lang="en-US" sz="1200" b="1" kern="1200" baseline="0" dirty="0" smtClean="0">
                <a:solidFill>
                  <a:schemeClr val="tx1"/>
                </a:solidFill>
                <a:effectLst/>
                <a:latin typeface="+mn-lt"/>
                <a:ea typeface="+mn-ea"/>
                <a:cs typeface="+mn-cs"/>
              </a:rPr>
              <a:t>The </a:t>
            </a:r>
            <a:r>
              <a:rPr lang="en-US" sz="1200" b="1" kern="1200" baseline="0" dirty="0">
                <a:solidFill>
                  <a:schemeClr val="tx1"/>
                </a:solidFill>
                <a:effectLst/>
                <a:latin typeface="+mn-lt"/>
                <a:ea typeface="+mn-ea"/>
                <a:cs typeface="+mn-cs"/>
              </a:rPr>
              <a:t>next slide has the audio and the answers</a:t>
            </a:r>
            <a:r>
              <a:rPr lang="en-US" sz="1200" b="1" kern="1200" baseline="0" dirty="0" smtClean="0">
                <a:solidFill>
                  <a:schemeClr val="tx1"/>
                </a:solidFill>
                <a:effectLst/>
                <a:latin typeface="+mn-lt"/>
                <a:ea typeface="+mn-ea"/>
                <a:cs typeface="+mn-cs"/>
              </a:rPr>
              <a:t>.</a:t>
            </a:r>
          </a:p>
          <a:p>
            <a:pPr hangingPunct="0"/>
            <a:endParaRPr lang="en-US" sz="1200" b="1" kern="1200" baseline="0" dirty="0" smtClean="0">
              <a:solidFill>
                <a:schemeClr val="tx1"/>
              </a:solidFill>
              <a:effectLst/>
              <a:latin typeface="+mn-lt"/>
              <a:ea typeface="+mn-ea"/>
              <a:cs typeface="+mn-cs"/>
            </a:endParaRPr>
          </a:p>
          <a:p>
            <a:pPr hangingPunct="0"/>
            <a:r>
              <a:rPr lang="en-US" sz="1200" b="1" kern="1200" baseline="0" dirty="0" smtClean="0">
                <a:solidFill>
                  <a:schemeClr val="tx1"/>
                </a:solidFill>
                <a:effectLst/>
                <a:latin typeface="+mn-lt"/>
                <a:ea typeface="+mn-ea"/>
                <a:cs typeface="+mn-cs"/>
              </a:rPr>
              <a:t>NB: If it seems strange to students that we have so many appearances from </a:t>
            </a:r>
            <a:r>
              <a:rPr lang="en-US" sz="1200" b="1" kern="1200" baseline="0" dirty="0" err="1" smtClean="0">
                <a:solidFill>
                  <a:schemeClr val="tx1"/>
                </a:solidFill>
                <a:effectLst/>
                <a:latin typeface="+mn-lt"/>
                <a:ea typeface="+mn-ea"/>
                <a:cs typeface="+mn-cs"/>
              </a:rPr>
              <a:t>Zorg</a:t>
            </a:r>
            <a:r>
              <a:rPr lang="en-US" sz="1200" b="1" kern="1200" baseline="0" dirty="0" smtClean="0">
                <a:solidFill>
                  <a:schemeClr val="tx1"/>
                </a:solidFill>
                <a:effectLst/>
                <a:latin typeface="+mn-lt"/>
                <a:ea typeface="+mn-ea"/>
                <a:cs typeface="+mn-cs"/>
              </a:rPr>
              <a:t>, the robot, explain that it is important that we remove the audible clues (i.e. raised intonation) that come with questions, so that they only focus on the syntax.</a:t>
            </a:r>
            <a:r>
              <a:rPr lang="en-US" sz="1200" b="1" kern="1200" baseline="0" dirty="0">
                <a:solidFill>
                  <a:schemeClr val="tx1"/>
                </a:solidFill>
                <a:effectLst/>
                <a:latin typeface="+mn-lt"/>
                <a:ea typeface="+mn-ea"/>
                <a:cs typeface="+mn-cs"/>
              </a:rPr>
              <a:t/>
            </a:r>
            <a:br>
              <a:rPr lang="en-US" sz="1200" b="1" kern="1200" baseline="0" dirty="0">
                <a:solidFill>
                  <a:schemeClr val="tx1"/>
                </a:solidFill>
                <a:effectLst/>
                <a:latin typeface="+mn-lt"/>
                <a:ea typeface="+mn-ea"/>
                <a:cs typeface="+mn-cs"/>
              </a:rPr>
            </a:br>
            <a:r>
              <a:rPr lang="en-US" sz="1200" b="1" kern="1200" baseline="0" dirty="0">
                <a:solidFill>
                  <a:schemeClr val="tx1"/>
                </a:solidFill>
                <a:effectLst/>
                <a:latin typeface="+mn-lt"/>
                <a:ea typeface="+mn-ea"/>
                <a:cs typeface="+mn-cs"/>
              </a:rPr>
              <a:t/>
            </a:r>
            <a:br>
              <a:rPr lang="en-US" sz="1200" b="1" kern="1200" baseline="0" dirty="0">
                <a:solidFill>
                  <a:schemeClr val="tx1"/>
                </a:solidFill>
                <a:effectLst/>
                <a:latin typeface="+mn-lt"/>
                <a:ea typeface="+mn-ea"/>
                <a:cs typeface="+mn-cs"/>
              </a:rPr>
            </a:br>
            <a:r>
              <a:rPr lang="en-US" sz="1200" b="1" kern="1200" dirty="0">
                <a:solidFill>
                  <a:schemeClr val="tx1"/>
                </a:solidFill>
                <a:effectLst/>
                <a:latin typeface="+mn-lt"/>
                <a:ea typeface="+mn-ea"/>
                <a:cs typeface="+mn-cs"/>
              </a:rPr>
              <a:t>Transcript</a:t>
            </a:r>
          </a:p>
          <a:p>
            <a:pPr hangingPunct="0"/>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Haustier</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b) Du hast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Lehrer</a:t>
            </a:r>
          </a:p>
          <a:p>
            <a:pPr hangingPunct="0"/>
            <a:r>
              <a:rPr lang="en-US" sz="1200" kern="1200" dirty="0">
                <a:solidFill>
                  <a:schemeClr val="tx1"/>
                </a:solidFill>
                <a:effectLst/>
                <a:latin typeface="+mn-lt"/>
                <a:ea typeface="+mn-ea"/>
                <a:cs typeface="+mn-cs"/>
              </a:rPr>
              <a:t>c) Hast du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Hand</a:t>
            </a:r>
          </a:p>
          <a:p>
            <a:pPr hangingPunct="0"/>
            <a:r>
              <a:rPr lang="en-US" sz="1200" kern="1200" dirty="0">
                <a:solidFill>
                  <a:schemeClr val="tx1"/>
                </a:solidFill>
                <a:effectLst/>
                <a:latin typeface="+mn-lt"/>
                <a:ea typeface="+mn-ea"/>
                <a:cs typeface="+mn-cs"/>
              </a:rPr>
              <a:t>d)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Tisch</a:t>
            </a:r>
          </a:p>
          <a:p>
            <a:pPr hangingPunct="0"/>
            <a:r>
              <a:rPr lang="en-US" sz="1200" kern="1200" dirty="0">
                <a:solidFill>
                  <a:schemeClr val="tx1"/>
                </a:solidFill>
                <a:effectLst/>
                <a:latin typeface="+mn-lt"/>
                <a:ea typeface="+mn-ea"/>
                <a:cs typeface="+mn-cs"/>
              </a:rPr>
              <a:t>e) Du hast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Tafel</a:t>
            </a:r>
          </a:p>
          <a:p>
            <a:pPr hangingPunct="0"/>
            <a:r>
              <a:rPr lang="en-US" sz="1200" kern="1200" dirty="0">
                <a:solidFill>
                  <a:schemeClr val="tx1"/>
                </a:solidFill>
                <a:effectLst/>
                <a:latin typeface="+mn-lt"/>
                <a:ea typeface="+mn-ea"/>
                <a:cs typeface="+mn-cs"/>
              </a:rPr>
              <a:t>f) Du hast ein Haus</a:t>
            </a:r>
          </a:p>
          <a:p>
            <a:pPr hangingPunct="0"/>
            <a:r>
              <a:rPr lang="en-US" sz="1200" kern="1200" dirty="0">
                <a:solidFill>
                  <a:schemeClr val="tx1"/>
                </a:solidFill>
                <a:effectLst/>
                <a:latin typeface="+mn-lt"/>
                <a:ea typeface="+mn-ea"/>
                <a:cs typeface="+mn-cs"/>
              </a:rPr>
              <a:t>g) Du hast ein Fenster</a:t>
            </a:r>
          </a:p>
          <a:p>
            <a:pPr hangingPunct="0"/>
            <a:r>
              <a:rPr lang="en-US" sz="1200" kern="1200" dirty="0">
                <a:solidFill>
                  <a:schemeClr val="tx1"/>
                </a:solidFill>
                <a:effectLst/>
                <a:latin typeface="+mn-lt"/>
                <a:ea typeface="+mn-ea"/>
                <a:cs typeface="+mn-cs"/>
              </a:rPr>
              <a:t>h) Hast du ein Heft</a:t>
            </a:r>
          </a:p>
          <a:p>
            <a:pPr hangingPunct="0"/>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Freund</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86775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this happens because of the verb </a:t>
            </a:r>
            <a:r>
              <a:rPr lang="en-GB" i="1" dirty="0" err="1"/>
              <a:t>haben</a:t>
            </a:r>
            <a:r>
              <a:rPr lang="en-GB" i="0" dirty="0"/>
              <a:t>, and draw attention </a:t>
            </a:r>
            <a:r>
              <a:rPr lang="en-GB" i="0" dirty="0" smtClean="0"/>
              <a:t>to the Row</a:t>
            </a:r>
            <a:r>
              <a:rPr lang="en-GB" i="0" baseline="0" dirty="0" smtClean="0"/>
              <a:t> 2 gender pattern, which mirrors that of </a:t>
            </a:r>
            <a:r>
              <a:rPr lang="en-GB" i="0" baseline="0" dirty="0" err="1" smtClean="0"/>
              <a:t>einen</a:t>
            </a:r>
            <a:r>
              <a:rPr lang="en-GB" i="0" baseline="0" dirty="0" smtClean="0"/>
              <a:t>, </a:t>
            </a:r>
            <a:r>
              <a:rPr lang="en-GB" i="0" baseline="0" dirty="0" err="1" smtClean="0"/>
              <a:t>eine</a:t>
            </a:r>
            <a:r>
              <a:rPr lang="en-GB" i="0" baseline="0" dirty="0" smtClean="0"/>
              <a:t>, </a:t>
            </a:r>
            <a:r>
              <a:rPr lang="en-GB" i="0" baseline="0" dirty="0" err="1" smtClean="0"/>
              <a:t>ein</a:t>
            </a:r>
            <a:r>
              <a:rPr lang="en-GB" i="0" baseline="0" dirty="0" smtClean="0"/>
              <a:t>, which they have already encountered.</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Elicit the missing articles (revealed on click) from the full class in chorus.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Draw comparisons between the ‘I have no football’ structure and the English ‘I have no idea’ (see week 5 grammar explanation), while acknowledging that this may be confusing because the typical English construction is ‘I don’t have’.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56376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This listening activity and the reading activity that follows focus on connecting articles </a:t>
            </a:r>
            <a:r>
              <a:rPr lang="en-GB" sz="1200" b="1" kern="1200" dirty="0">
                <a:solidFill>
                  <a:schemeClr val="tx1"/>
                </a:solidFill>
                <a:effectLst/>
                <a:latin typeface="+mn-lt"/>
                <a:ea typeface="+mn-ea"/>
                <a:cs typeface="+mn-cs"/>
              </a:rPr>
              <a:t>ein</a:t>
            </a:r>
            <a:r>
              <a:rPr lang="en-GB" sz="1200" b="0"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to nouns, in order to decide what someone does and doesn’t have. The articles are all in </a:t>
            </a:r>
            <a:r>
              <a:rPr lang="en-GB" sz="1200" b="1" kern="1200" dirty="0" smtClean="0">
                <a:solidFill>
                  <a:schemeClr val="tx1"/>
                </a:solidFill>
                <a:effectLst/>
                <a:latin typeface="+mn-lt"/>
                <a:ea typeface="+mn-ea"/>
                <a:cs typeface="+mn-cs"/>
              </a:rPr>
              <a:t>accusative (Row 2)</a:t>
            </a:r>
            <a:r>
              <a:rPr lang="en-GB" sz="1200" b="0" kern="1200" dirty="0" smtClean="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The nouns in the recording are obscured by noises. The </a:t>
            </a:r>
            <a:r>
              <a:rPr lang="en-GB" sz="1200" b="0" kern="1200" dirty="0" smtClean="0">
                <a:solidFill>
                  <a:schemeClr val="tx1"/>
                </a:solidFill>
                <a:effectLst/>
                <a:latin typeface="+mn-lt"/>
                <a:ea typeface="+mn-ea"/>
                <a:cs typeface="+mn-cs"/>
              </a:rPr>
              <a:t>students </a:t>
            </a:r>
            <a:r>
              <a:rPr lang="en-GB" sz="1200" b="0" kern="1200" dirty="0">
                <a:solidFill>
                  <a:schemeClr val="tx1"/>
                </a:solidFill>
                <a:effectLst/>
                <a:latin typeface="+mn-lt"/>
                <a:ea typeface="+mn-ea"/>
                <a:cs typeface="+mn-cs"/>
              </a:rPr>
              <a:t>decide based on the </a:t>
            </a:r>
            <a:r>
              <a:rPr lang="en-GB" sz="1200" b="1" kern="1200" dirty="0">
                <a:solidFill>
                  <a:schemeClr val="tx1"/>
                </a:solidFill>
                <a:effectLst/>
                <a:latin typeface="+mn-lt"/>
                <a:ea typeface="+mn-ea"/>
                <a:cs typeface="+mn-cs"/>
              </a:rPr>
              <a:t>article</a:t>
            </a:r>
            <a:r>
              <a:rPr lang="en-GB" sz="1200" b="0" kern="1200" dirty="0">
                <a:solidFill>
                  <a:schemeClr val="tx1"/>
                </a:solidFill>
                <a:effectLst/>
                <a:latin typeface="+mn-lt"/>
                <a:ea typeface="+mn-ea"/>
                <a:cs typeface="+mn-cs"/>
              </a:rPr>
              <a:t> they hear whether Heike has a favourite or not. The objects in each pair have </a:t>
            </a:r>
            <a:r>
              <a:rPr lang="en-GB" sz="1200" b="1" kern="1200" dirty="0">
                <a:solidFill>
                  <a:schemeClr val="tx1"/>
                </a:solidFill>
                <a:effectLst/>
                <a:latin typeface="+mn-lt"/>
                <a:ea typeface="+mn-ea"/>
                <a:cs typeface="+mn-cs"/>
              </a:rPr>
              <a:t>different genders</a:t>
            </a:r>
            <a:r>
              <a:rPr lang="en-GB" sz="1200" b="0" kern="1200" dirty="0">
                <a:solidFill>
                  <a:schemeClr val="tx1"/>
                </a:solidFill>
                <a:effectLst/>
                <a:latin typeface="+mn-lt"/>
                <a:ea typeface="+mn-ea"/>
                <a:cs typeface="+mn-cs"/>
              </a:rPr>
              <a:t> to allow for this. </a:t>
            </a:r>
            <a:endParaRPr lang="en-GB" sz="1200" b="0" kern="1200" dirty="0" smtClean="0">
              <a:solidFill>
                <a:schemeClr val="tx1"/>
              </a:solidFill>
              <a:effectLst/>
              <a:latin typeface="+mn-lt"/>
              <a:ea typeface="+mn-ea"/>
              <a:cs typeface="+mn-cs"/>
            </a:endParaRPr>
          </a:p>
          <a:p>
            <a:pPr lvl="0"/>
            <a:r>
              <a:rPr lang="en-GB" sz="1200" b="0" kern="1200" dirty="0" smtClean="0">
                <a:solidFill>
                  <a:schemeClr val="tx1"/>
                </a:solidFill>
                <a:effectLst/>
                <a:latin typeface="+mn-lt"/>
                <a:ea typeface="+mn-ea"/>
                <a:cs typeface="+mn-cs"/>
              </a:rPr>
              <a:t>The </a:t>
            </a:r>
            <a:r>
              <a:rPr lang="en-GB" sz="1200" b="0" kern="1200" dirty="0">
                <a:solidFill>
                  <a:schemeClr val="tx1"/>
                </a:solidFill>
                <a:effectLst/>
                <a:latin typeface="+mn-lt"/>
                <a:ea typeface="+mn-ea"/>
                <a:cs typeface="+mn-cs"/>
              </a:rPr>
              <a:t>order in which nouns with ein- and </a:t>
            </a:r>
            <a:r>
              <a:rPr lang="en-GB" sz="1200" b="0"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appear </a:t>
            </a:r>
            <a:r>
              <a:rPr lang="en-GB" sz="1200" b="0" kern="1200" dirty="0" smtClean="0">
                <a:solidFill>
                  <a:schemeClr val="tx1"/>
                </a:solidFill>
                <a:effectLst/>
                <a:latin typeface="+mn-lt"/>
                <a:ea typeface="+mn-ea"/>
                <a:cs typeface="+mn-cs"/>
              </a:rPr>
              <a:t>varies so </a:t>
            </a:r>
            <a:r>
              <a:rPr lang="en-GB" sz="1200" b="0" kern="1200" dirty="0">
                <a:solidFill>
                  <a:schemeClr val="tx1"/>
                </a:solidFill>
                <a:effectLst/>
                <a:latin typeface="+mn-lt"/>
                <a:ea typeface="+mn-ea"/>
                <a:cs typeface="+mn-cs"/>
              </a:rPr>
              <a:t>that </a:t>
            </a:r>
            <a:r>
              <a:rPr lang="en-GB" sz="1200" b="0" kern="1200" dirty="0" smtClean="0">
                <a:solidFill>
                  <a:schemeClr val="tx1"/>
                </a:solidFill>
                <a:effectLst/>
                <a:latin typeface="+mn-lt"/>
                <a:ea typeface="+mn-ea"/>
                <a:cs typeface="+mn-cs"/>
              </a:rPr>
              <a:t>students </a:t>
            </a:r>
            <a:r>
              <a:rPr lang="en-GB" sz="1200" b="0" kern="1200" dirty="0">
                <a:solidFill>
                  <a:schemeClr val="tx1"/>
                </a:solidFill>
                <a:effectLst/>
                <a:latin typeface="+mn-lt"/>
                <a:ea typeface="+mn-ea"/>
                <a:cs typeface="+mn-cs"/>
              </a:rPr>
              <a:t>cannot guess based on word order. </a:t>
            </a:r>
            <a:r>
              <a:rPr lang="en-GB" sz="1200" b="0" kern="1200" dirty="0" smtClean="0">
                <a:solidFill>
                  <a:schemeClr val="tx1"/>
                </a:solidFill>
                <a:effectLst/>
                <a:latin typeface="+mn-lt"/>
                <a:ea typeface="+mn-ea"/>
                <a:cs typeface="+mn-cs"/>
              </a:rPr>
              <a:t>It is worth telling students this.  </a:t>
            </a:r>
            <a:r>
              <a:rPr lang="en-GB" sz="1200" b="1" i="1" kern="1200" dirty="0" err="1" smtClean="0">
                <a:solidFill>
                  <a:schemeClr val="tx1"/>
                </a:solidFill>
                <a:effectLst/>
                <a:latin typeface="+mn-lt"/>
                <a:ea typeface="+mn-ea"/>
                <a:cs typeface="+mn-cs"/>
              </a:rPr>
              <a:t>ie</a:t>
            </a:r>
            <a:r>
              <a:rPr lang="en-GB" sz="1200" b="1" i="1" kern="1200" dirty="0" smtClean="0">
                <a:solidFill>
                  <a:schemeClr val="tx1"/>
                </a:solidFill>
                <a:effectLst/>
                <a:latin typeface="+mn-lt"/>
                <a:ea typeface="+mn-ea"/>
                <a:cs typeface="+mn-cs"/>
              </a:rPr>
              <a:t>. In the answer the noun on the right could be mentioned first.</a:t>
            </a: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Recording plays on clicking </a:t>
            </a:r>
            <a:r>
              <a:rPr lang="en-GB" sz="1200" b="0" kern="1200" dirty="0" smtClean="0">
                <a:solidFill>
                  <a:schemeClr val="tx1"/>
                </a:solidFill>
                <a:effectLst/>
                <a:latin typeface="+mn-lt"/>
                <a:ea typeface="+mn-ea"/>
                <a:cs typeface="+mn-cs"/>
              </a:rPr>
              <a:t>individual letters.</a:t>
            </a:r>
            <a:endParaRPr lang="en-GB" sz="1200" b="0" kern="1200" dirty="0">
              <a:solidFill>
                <a:schemeClr val="tx1"/>
              </a:solidFill>
              <a:effectLst/>
              <a:latin typeface="+mn-lt"/>
              <a:ea typeface="+mn-ea"/>
              <a:cs typeface="+mn-cs"/>
            </a:endParaRP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NB: pronunciation of H</a:t>
            </a:r>
            <a:r>
              <a:rPr lang="en-GB" sz="1200" b="1" kern="1200" dirty="0">
                <a:solidFill>
                  <a:schemeClr val="tx1"/>
                </a:solidFill>
                <a:effectLst/>
                <a:latin typeface="+mn-lt"/>
                <a:ea typeface="+mn-ea"/>
                <a:cs typeface="+mn-cs"/>
              </a:rPr>
              <a:t>ei</a:t>
            </a:r>
            <a:r>
              <a:rPr lang="en-GB" sz="1200" b="0" kern="1200" dirty="0">
                <a:solidFill>
                  <a:schemeClr val="tx1"/>
                </a:solidFill>
                <a:effectLst/>
                <a:latin typeface="+mn-lt"/>
                <a:ea typeface="+mn-ea"/>
                <a:cs typeface="+mn-cs"/>
              </a:rPr>
              <a:t>ke</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____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____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 ____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   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_____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Lieblingsort</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habe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____ [</a:t>
            </a:r>
            <a:r>
              <a:rPr lang="en-GB" sz="1200" kern="1200" dirty="0" err="1">
                <a:solidFill>
                  <a:schemeClr val="tx1"/>
                </a:solidFill>
                <a:effectLst/>
                <a:latin typeface="+mn-lt"/>
                <a:ea typeface="+mn-ea"/>
                <a:cs typeface="+mn-cs"/>
              </a:rPr>
              <a:t>Lieblingsort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kein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007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Full recording (including answers) plays on clicking </a:t>
            </a:r>
            <a:r>
              <a:rPr lang="en-GB" sz="1200" b="0" kern="1200" smtClean="0">
                <a:solidFill>
                  <a:schemeClr val="tx1"/>
                </a:solidFill>
                <a:effectLst/>
                <a:latin typeface="+mn-lt"/>
                <a:ea typeface="+mn-ea"/>
                <a:cs typeface="+mn-cs"/>
              </a:rPr>
              <a:t>individual letters.</a:t>
            </a:r>
            <a:endParaRPr lang="en-GB" sz="1200" b="0" kern="1200" dirty="0">
              <a:solidFill>
                <a:schemeClr val="tx1"/>
              </a:solidFill>
              <a:effectLst/>
              <a:latin typeface="+mn-lt"/>
              <a:ea typeface="+mn-ea"/>
              <a:cs typeface="+mn-cs"/>
            </a:endParaRP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Correct answers revealed one at a time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ein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   Hast du ein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Lieblingsort</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Ich </a:t>
            </a:r>
            <a:r>
              <a:rPr lang="en-GB" sz="1200" kern="1200" baseline="0" dirty="0" err="1">
                <a:solidFill>
                  <a:schemeClr val="tx1"/>
                </a:solidFill>
                <a:effectLst/>
                <a:latin typeface="+mn-lt"/>
                <a:ea typeface="+mn-ea"/>
                <a:cs typeface="+mn-cs"/>
              </a:rPr>
              <a:t>habe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Lieblingsort</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kein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2888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Revision of ‘hat’.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Note: Students </a:t>
            </a:r>
            <a:r>
              <a:rPr lang="en-GB" sz="1200" b="1" kern="1200" dirty="0">
                <a:solidFill>
                  <a:schemeClr val="tx1"/>
                </a:solidFill>
                <a:effectLst/>
                <a:latin typeface="+mn-lt"/>
                <a:ea typeface="+mn-ea"/>
                <a:cs typeface="+mn-cs"/>
              </a:rPr>
              <a:t>need to use </a:t>
            </a:r>
            <a:r>
              <a:rPr lang="en-GB" sz="1200" b="1" kern="1200" dirty="0" smtClean="0">
                <a:solidFill>
                  <a:schemeClr val="tx1"/>
                </a:solidFill>
                <a:effectLst/>
                <a:latin typeface="+mn-lt"/>
                <a:ea typeface="+mn-ea"/>
                <a:cs typeface="+mn-cs"/>
              </a:rPr>
              <a:t>their answers </a:t>
            </a:r>
            <a:r>
              <a:rPr lang="en-GB" sz="1200" b="1" kern="1200" dirty="0">
                <a:solidFill>
                  <a:schemeClr val="tx1"/>
                </a:solidFill>
                <a:effectLst/>
                <a:latin typeface="+mn-lt"/>
                <a:ea typeface="+mn-ea"/>
                <a:cs typeface="+mn-cs"/>
              </a:rPr>
              <a:t>to the listening to complete this.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Answers revealed on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48796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to introduce </a:t>
            </a:r>
            <a:r>
              <a:rPr lang="en-GB" b="1" dirty="0" err="1" smtClean="0"/>
              <a:t>mein</a:t>
            </a:r>
            <a:r>
              <a:rPr lang="en-GB" b="1" dirty="0" smtClean="0"/>
              <a:t>/</a:t>
            </a:r>
            <a:r>
              <a:rPr lang="en-GB" b="1" dirty="0" err="1" smtClean="0"/>
              <a:t>meine</a:t>
            </a:r>
            <a:r>
              <a:rPr lang="en-GB" b="1" dirty="0" smtClean="0"/>
              <a:t>. </a:t>
            </a:r>
            <a:r>
              <a:rPr lang="en-GB" dirty="0" smtClean="0"/>
              <a:t/>
            </a:r>
            <a:br>
              <a:rPr lang="en-GB" dirty="0" smtClean="0"/>
            </a:br>
            <a:r>
              <a:rPr lang="en-GB" dirty="0" smtClean="0"/>
              <a:t>Note: This</a:t>
            </a:r>
            <a:r>
              <a:rPr lang="en-GB" baseline="0" dirty="0" smtClean="0"/>
              <a:t> is not a full introduction of possessive adjectives, here.  Mein/</a:t>
            </a:r>
            <a:r>
              <a:rPr lang="en-GB" baseline="0" dirty="0" err="1" smtClean="0"/>
              <a:t>meine</a:t>
            </a:r>
            <a:r>
              <a:rPr lang="en-GB" baseline="0" dirty="0" smtClean="0"/>
              <a:t> are introduced here because:</a:t>
            </a:r>
            <a:br>
              <a:rPr lang="en-GB" baseline="0" dirty="0" smtClean="0"/>
            </a:br>
            <a:r>
              <a:rPr lang="en-GB" baseline="0" dirty="0" smtClean="0"/>
              <a:t>a) they are communicatively important and students will often ask how to say ‘my’ now that they know a bank of nouns</a:t>
            </a:r>
            <a:br>
              <a:rPr lang="en-GB" baseline="0" dirty="0" smtClean="0"/>
            </a:br>
            <a:r>
              <a:rPr lang="en-GB" baseline="0" dirty="0" smtClean="0"/>
              <a:t>b) the words themselves are easy to remember and say, as </a:t>
            </a:r>
            <a:r>
              <a:rPr lang="en-GB" baseline="0" dirty="0" err="1" smtClean="0"/>
              <a:t>mein</a:t>
            </a:r>
            <a:r>
              <a:rPr lang="en-GB" baseline="0" dirty="0" smtClean="0"/>
              <a:t> sounds like ‘my’ and acts like ‘</a:t>
            </a:r>
            <a:r>
              <a:rPr lang="en-GB" baseline="0" dirty="0" err="1" smtClean="0"/>
              <a:t>ein</a:t>
            </a:r>
            <a:r>
              <a:rPr lang="en-GB" baseline="0" dirty="0" smtClean="0"/>
              <a:t>’.</a:t>
            </a:r>
            <a:br>
              <a:rPr lang="en-GB" baseline="0" dirty="0" smtClean="0"/>
            </a:br>
            <a:r>
              <a:rPr lang="en-GB" baseline="0" dirty="0" smtClean="0"/>
              <a:t>b) students have had a thorough grounding in definite and indefinite articles and the implications of noun gender, so that, with some inevitable reminding, they will use them accurately and begin to apply them to the nouns they know well.</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45021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audio" Target="../media/audio7.wav"/><Relationship Id="rId12" Type="http://schemas.openxmlformats.org/officeDocument/2006/relationships/audio" Target="../media/audio8.wav"/><Relationship Id="rId17" Type="http://schemas.openxmlformats.org/officeDocument/2006/relationships/image" Target="../media/image19.jpe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5.png"/><Relationship Id="rId5" Type="http://schemas.openxmlformats.org/officeDocument/2006/relationships/audio" Target="../media/audio5.wav"/><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13.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audio" Target="../media/audio12.wav"/><Relationship Id="rId12" Type="http://schemas.openxmlformats.org/officeDocument/2006/relationships/audio" Target="../media/audio13.wav"/><Relationship Id="rId17" Type="http://schemas.openxmlformats.org/officeDocument/2006/relationships/image" Target="../media/image19.jpeg"/><Relationship Id="rId2" Type="http://schemas.openxmlformats.org/officeDocument/2006/relationships/notesSlide" Target="../notesSlides/notesSlide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audio" Target="../media/audio9.wav"/><Relationship Id="rId9" Type="http://schemas.openxmlformats.org/officeDocument/2006/relationships/image" Target="../media/image13.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gif"/><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300038" y="3520411"/>
            <a:ext cx="11719875" cy="1107996"/>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 German, </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just swap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verb and subject (e.g. ‘du’ (you), like this:</a:t>
            </a:r>
          </a:p>
          <a:p>
            <a:pPr marL="342900" indent="-342900">
              <a:lnSpc>
                <a:spcPct val="150000"/>
              </a:lnSpc>
              <a:buFont typeface="Arial" panose="020B0604020202020204" pitchFamily="34" charset="0"/>
              <a:buChar char="•"/>
            </a:pP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04424"/>
            <a:ext cx="5795962" cy="707849"/>
          </a:xfrm>
        </p:spPr>
        <p:txBody>
          <a:bodyPr>
            <a:normAutofit/>
          </a:bodyPr>
          <a:lstStyle/>
          <a:p>
            <a:r>
              <a:rPr lang="en-GB" sz="3600" b="1" dirty="0">
                <a:solidFill>
                  <a:schemeClr val="bg1"/>
                </a:solidFill>
              </a:rPr>
              <a:t>Asking questions</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r>
              <a:rPr lang="en-US" sz="2200" b="1" dirty="0">
                <a:solidFill>
                  <a:srgbClr val="115076"/>
                </a:solidFill>
                <a:latin typeface="Century Gothic" panose="020B0502020202020204" pitchFamily="34" charset="0"/>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lang="en-US" sz="2200" dirty="0">
              <a:solidFill>
                <a:srgbClr val="115076"/>
              </a:solidFill>
            </a:endParaRP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785619615"/>
              </p:ext>
            </p:extLst>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2129238116"/>
              </p:ext>
            </p:extLst>
          </p:nvPr>
        </p:nvGraphicFramePr>
        <p:xfrm>
          <a:off x="2465135" y="4262988"/>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1" name="Rounded Rectangle 20">
            <a:extLst>
              <a:ext uri="{FF2B5EF4-FFF2-40B4-BE49-F238E27FC236}">
                <a16:creationId xmlns:a16="http://schemas.microsoft.com/office/drawing/2014/main" id="{C296FE08-43E2-6E45-A27E-234EC6D29B89}"/>
              </a:ext>
            </a:extLst>
          </p:cNvPr>
          <p:cNvSpPr/>
          <p:nvPr/>
        </p:nvSpPr>
        <p:spPr>
          <a:xfrm>
            <a:off x="8899071" y="291230"/>
            <a:ext cx="299289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grammar explanation</a:t>
            </a:r>
          </a:p>
        </p:txBody>
      </p:sp>
      <p:graphicFrame>
        <p:nvGraphicFramePr>
          <p:cNvPr id="26" name="Table 25">
            <a:extLst>
              <a:ext uri="{FF2B5EF4-FFF2-40B4-BE49-F238E27FC236}">
                <a16:creationId xmlns:a16="http://schemas.microsoft.com/office/drawing/2014/main" id="{DBAA2806-4CB4-45DA-B0CE-5904D8713A88}"/>
              </a:ext>
            </a:extLst>
          </p:cNvPr>
          <p:cNvGraphicFramePr>
            <a:graphicFrameLocks noGrp="1"/>
          </p:cNvGraphicFramePr>
          <p:nvPr>
            <p:extLst>
              <p:ext uri="{D42A27DB-BD31-4B8C-83A1-F6EECF244321}">
                <p14:modId xmlns:p14="http://schemas.microsoft.com/office/powerpoint/2010/main" val="1061392797"/>
              </p:ext>
            </p:extLst>
          </p:nvPr>
        </p:nvGraphicFramePr>
        <p:xfrm>
          <a:off x="343846" y="5730740"/>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pic>
        <p:nvPicPr>
          <p:cNvPr id="16" name="Picture 15">
            <a:extLst>
              <a:ext uri="{FF2B5EF4-FFF2-40B4-BE49-F238E27FC236}">
                <a16:creationId xmlns:a16="http://schemas.microsoft.com/office/drawing/2014/main" id="{5061A712-A2C9-4406-8631-37EB3CB5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848" y="2581132"/>
            <a:ext cx="770121" cy="774010"/>
          </a:xfrm>
          <a:prstGeom prst="rect">
            <a:avLst/>
          </a:prstGeom>
        </p:spPr>
      </p:pic>
      <p:sp>
        <p:nvSpPr>
          <p:cNvPr id="2" name="TextBox 1"/>
          <p:cNvSpPr txBox="1"/>
          <p:nvPr/>
        </p:nvSpPr>
        <p:spPr>
          <a:xfrm>
            <a:off x="332913" y="2476512"/>
            <a:ext cx="1440748"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19" name="TextBox 18"/>
          <p:cNvSpPr txBox="1"/>
          <p:nvPr/>
        </p:nvSpPr>
        <p:spPr>
          <a:xfrm>
            <a:off x="332913" y="3045957"/>
            <a:ext cx="1428378"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graphicFrame>
        <p:nvGraphicFramePr>
          <p:cNvPr id="25" name="Table 24">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4006691682"/>
              </p:ext>
            </p:extLst>
          </p:nvPr>
        </p:nvGraphicFramePr>
        <p:xfrm>
          <a:off x="5941848" y="5730740"/>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1" name="TextBox 30"/>
          <p:cNvSpPr txBox="1"/>
          <p:nvPr/>
        </p:nvSpPr>
        <p:spPr>
          <a:xfrm>
            <a:off x="343846" y="4230106"/>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32" name="TextBox 31"/>
          <p:cNvSpPr txBox="1"/>
          <p:nvPr/>
        </p:nvSpPr>
        <p:spPr>
          <a:xfrm>
            <a:off x="332913" y="4815843"/>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5" name="Rounded Rectangular Callout 4"/>
          <p:cNvSpPr/>
          <p:nvPr/>
        </p:nvSpPr>
        <p:spPr>
          <a:xfrm>
            <a:off x="7861473" y="1995934"/>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when you </a:t>
            </a:r>
            <a:r>
              <a:rPr lang="en-GB" sz="2400" b="1" dirty="0">
                <a:latin typeface="Century Gothic" panose="020B0502020202020204" pitchFamily="34" charset="0"/>
              </a:rPr>
              <a:t>hear </a:t>
            </a:r>
            <a:r>
              <a:rPr lang="en-GB" sz="2400" dirty="0">
                <a:latin typeface="Century Gothic" panose="020B0502020202020204" pitchFamily="34" charset="0"/>
              </a:rPr>
              <a:t>questions, you get an extra clue from the </a:t>
            </a:r>
            <a:r>
              <a:rPr lang="en-GB" sz="2400" b="1" dirty="0">
                <a:latin typeface="Century Gothic" panose="020B0502020202020204" pitchFamily="34" charset="0"/>
              </a:rPr>
              <a:t>intonation</a:t>
            </a:r>
            <a:r>
              <a:rPr lang="en-GB" sz="2400" dirty="0">
                <a:latin typeface="Century Gothic" panose="020B0502020202020204" pitchFamily="34" charset="0"/>
              </a:rPr>
              <a:t>, and when you </a:t>
            </a:r>
            <a:r>
              <a:rPr lang="en-GB" sz="2400" b="1" dirty="0">
                <a:latin typeface="Century Gothic" panose="020B0502020202020204" pitchFamily="34" charset="0"/>
              </a:rPr>
              <a:t>read</a:t>
            </a:r>
            <a:r>
              <a:rPr lang="en-GB" sz="2400" dirty="0">
                <a:latin typeface="Century Gothic" panose="020B0502020202020204" pitchFamily="34" charset="0"/>
              </a:rPr>
              <a:t>, you see the </a:t>
            </a:r>
            <a:r>
              <a:rPr lang="en-GB" sz="2400" b="1" dirty="0">
                <a:latin typeface="Century Gothic" panose="020B0502020202020204" pitchFamily="34" charset="0"/>
              </a:rPr>
              <a:t>question mark</a:t>
            </a:r>
            <a:r>
              <a:rPr lang="en-GB" sz="2400" dirty="0">
                <a:latin typeface="Century Gothic" panose="020B0502020202020204" pitchFamily="34" charset="0"/>
              </a:rPr>
              <a:t>.  </a:t>
            </a:r>
          </a:p>
        </p:txBody>
      </p:sp>
      <p:graphicFrame>
        <p:nvGraphicFramePr>
          <p:cNvPr id="29" name="Table 28">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4076518981"/>
              </p:ext>
            </p:extLst>
          </p:nvPr>
        </p:nvGraphicFramePr>
        <p:xfrm>
          <a:off x="2465136" y="2533141"/>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30" name="Table 29">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1910730973"/>
              </p:ext>
            </p:extLst>
          </p:nvPr>
        </p:nvGraphicFramePr>
        <p:xfrm>
          <a:off x="2465135" y="3080032"/>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6" name="TextBox 5"/>
          <p:cNvSpPr txBox="1"/>
          <p:nvPr/>
        </p:nvSpPr>
        <p:spPr>
          <a:xfrm>
            <a:off x="4557152" y="5561605"/>
            <a:ext cx="1349528" cy="646331"/>
          </a:xfrm>
          <a:prstGeom prst="rect">
            <a:avLst/>
          </a:prstGeom>
          <a:noFill/>
        </p:spPr>
        <p:txBody>
          <a:bodyPr wrap="square" rtlCol="0">
            <a:spAutoFit/>
          </a:bodyPr>
          <a:lstStyle/>
          <a:p>
            <a:pPr algn="ctr"/>
            <a:r>
              <a:rPr lang="en-GB" sz="3600" b="1" dirty="0" smtClean="0">
                <a:solidFill>
                  <a:srgbClr val="1F4E79"/>
                </a:solidFill>
                <a:latin typeface="Century Gothic" panose="020B0502020202020204" pitchFamily="34" charset="0"/>
                <a:sym typeface="Wingdings" panose="05000000000000000000" pitchFamily="2" charset="2"/>
              </a:rPr>
              <a:t></a:t>
            </a:r>
            <a:endParaRPr lang="en-GB" sz="3600" b="1"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9" grpId="0"/>
      <p:bldP spid="2" grpId="0" animBg="1"/>
      <p:bldP spid="19" grpId="0" animBg="1"/>
      <p:bldP spid="31" grpId="0" animBg="1"/>
      <p:bldP spid="32" grpId="0" animBg="1"/>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18203"/>
            <a:ext cx="5948362" cy="707849"/>
          </a:xfrm>
        </p:spPr>
        <p:txBody>
          <a:bodyPr>
            <a:normAutofit fontScale="90000"/>
          </a:bodyPr>
          <a:lstStyle/>
          <a:p>
            <a:r>
              <a:rPr lang="en-GB" sz="3600" b="1" dirty="0" smtClean="0">
                <a:solidFill>
                  <a:schemeClr val="bg1"/>
                </a:solidFill>
              </a:rPr>
              <a:t>Do you have a favourite…?</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434918" y="291230"/>
            <a:ext cx="145704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312985"/>
            <a:ext cx="11446485" cy="1446550"/>
          </a:xfrm>
          <a:prstGeom prst="rect">
            <a:avLst/>
          </a:prstGeom>
          <a:noFill/>
        </p:spPr>
        <p:txBody>
          <a:bodyPr wrap="square" rtlCol="0">
            <a:spAutoFit/>
          </a:bodyPr>
          <a:lstStyle/>
          <a:p>
            <a:r>
              <a:rPr lang="en-GB" sz="2200" dirty="0" smtClean="0">
                <a:solidFill>
                  <a:srgbClr val="1F4E79"/>
                </a:solidFill>
                <a:latin typeface="Century Gothic" panose="020B0502020202020204" pitchFamily="34" charset="0"/>
              </a:rPr>
              <a:t>Ask your partner.</a:t>
            </a:r>
            <a:endParaRPr lang="en-GB" sz="2200" dirty="0">
              <a:solidFill>
                <a:srgbClr val="1F4E79"/>
              </a:solidFill>
              <a:latin typeface="Century Gothic" panose="020B0502020202020204" pitchFamily="34" charset="0"/>
            </a:endParaRPr>
          </a:p>
          <a:p>
            <a:endParaRPr lang="en-GB" sz="2200" b="1"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If yes, </a:t>
            </a:r>
            <a:r>
              <a:rPr lang="en-GB" sz="2200" dirty="0" smtClean="0">
                <a:solidFill>
                  <a:srgbClr val="1F4E79"/>
                </a:solidFill>
                <a:latin typeface="Century Gothic" panose="020B0502020202020204" pitchFamily="34" charset="0"/>
              </a:rPr>
              <a:t>write (</a:t>
            </a:r>
            <a:r>
              <a:rPr lang="en-GB" sz="2200" dirty="0">
                <a:solidFill>
                  <a:srgbClr val="1F4E79"/>
                </a:solidFill>
                <a:latin typeface="Century Gothic" panose="020B0502020202020204" pitchFamily="34" charset="0"/>
              </a:rPr>
              <a:t>✔) and </a:t>
            </a:r>
            <a:r>
              <a:rPr lang="en-GB" sz="2200" dirty="0" smtClean="0">
                <a:solidFill>
                  <a:srgbClr val="1F4E79"/>
                </a:solidFill>
                <a:latin typeface="Century Gothic" panose="020B0502020202020204" pitchFamily="34" charset="0"/>
              </a:rPr>
              <a:t>their answer.</a:t>
            </a:r>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If no, </a:t>
            </a:r>
            <a:r>
              <a:rPr lang="en-GB" sz="2200" dirty="0" smtClean="0">
                <a:solidFill>
                  <a:srgbClr val="1F4E79"/>
                </a:solidFill>
                <a:latin typeface="Century Gothic" panose="020B0502020202020204" pitchFamily="34" charset="0"/>
              </a:rPr>
              <a:t>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a:t>
            </a:r>
            <a:endParaRPr lang="en-GB" sz="2000" dirty="0">
              <a:solidFill>
                <a:srgbClr val="1F4E79"/>
              </a:solidFill>
              <a:latin typeface="Century Gothic" panose="020B0502020202020204" pitchFamily="34" charset="0"/>
            </a:endParaRPr>
          </a:p>
        </p:txBody>
      </p:sp>
      <p:graphicFrame>
        <p:nvGraphicFramePr>
          <p:cNvPr id="5" name="Table 6">
            <a:extLst>
              <a:ext uri="{FF2B5EF4-FFF2-40B4-BE49-F238E27FC236}">
                <a16:creationId xmlns:a16="http://schemas.microsoft.com/office/drawing/2014/main" id="{BFBC9CFD-A92A-4DD4-9499-19372550160A}"/>
              </a:ext>
            </a:extLst>
          </p:cNvPr>
          <p:cNvGraphicFramePr>
            <a:graphicFrameLocks noGrp="1"/>
          </p:cNvGraphicFramePr>
          <p:nvPr>
            <p:extLst>
              <p:ext uri="{D42A27DB-BD31-4B8C-83A1-F6EECF244321}">
                <p14:modId xmlns:p14="http://schemas.microsoft.com/office/powerpoint/2010/main" val="993509573"/>
              </p:ext>
            </p:extLst>
          </p:nvPr>
        </p:nvGraphicFramePr>
        <p:xfrm>
          <a:off x="551957" y="2933169"/>
          <a:ext cx="11233523" cy="2987040"/>
        </p:xfrm>
        <a:graphic>
          <a:graphicData uri="http://schemas.openxmlformats.org/drawingml/2006/table">
            <a:tbl>
              <a:tblPr firstRow="1" bandRow="1">
                <a:tableStyleId>{ED083AE6-46FA-4A59-8FB0-9F97EB10719F}</a:tableStyleId>
              </a:tblPr>
              <a:tblGrid>
                <a:gridCol w="3191575">
                  <a:extLst>
                    <a:ext uri="{9D8B030D-6E8A-4147-A177-3AD203B41FA5}">
                      <a16:colId xmlns:a16="http://schemas.microsoft.com/office/drawing/2014/main" val="65097138"/>
                    </a:ext>
                  </a:extLst>
                </a:gridCol>
                <a:gridCol w="8041948">
                  <a:extLst>
                    <a:ext uri="{9D8B030D-6E8A-4147-A177-3AD203B41FA5}">
                      <a16:colId xmlns:a16="http://schemas.microsoft.com/office/drawing/2014/main" val="3675688127"/>
                    </a:ext>
                  </a:extLst>
                </a:gridCol>
              </a:tblGrid>
              <a:tr h="370840">
                <a:tc>
                  <a:txBody>
                    <a:bodyPr/>
                    <a:lstStyle/>
                    <a:p>
                      <a:r>
                        <a:rPr lang="en-GB" sz="2200" b="0" dirty="0">
                          <a:solidFill>
                            <a:srgbClr val="115076"/>
                          </a:solidFill>
                          <a:latin typeface="Century Gothic" panose="020B0502020202020204" pitchFamily="34" charset="0"/>
                        </a:rPr>
                        <a:t>1. Favourite book?</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31397274"/>
                  </a:ext>
                </a:extLst>
              </a:tr>
              <a:tr h="370840">
                <a:tc>
                  <a:txBody>
                    <a:bodyPr/>
                    <a:lstStyle/>
                    <a:p>
                      <a:r>
                        <a:rPr lang="en-GB" sz="2200" dirty="0">
                          <a:solidFill>
                            <a:srgbClr val="115076"/>
                          </a:solidFill>
                          <a:latin typeface="Century Gothic" panose="020B0502020202020204" pitchFamily="34" charset="0"/>
                        </a:rPr>
                        <a:t>2. Favourite band?</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rgbClr val="115076"/>
                          </a:solidFill>
                          <a:latin typeface="Century Gothic" panose="020B0502020202020204" pitchFamily="34" charset="0"/>
                        </a:rPr>
                        <a:t>3. Favourite film?</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rgbClr val="115076"/>
                          </a:solidFill>
                          <a:latin typeface="Century Gothic" panose="020B0502020202020204" pitchFamily="34" charset="0"/>
                        </a:rPr>
                        <a:t>4. Favourite singer?</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5. Favourite song?</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6. Favourite place?</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7. Favourite</a:t>
                      </a:r>
                      <a:r>
                        <a:rPr lang="en-GB" sz="2200" baseline="0" dirty="0">
                          <a:solidFill>
                            <a:srgbClr val="115076"/>
                          </a:solidFill>
                          <a:latin typeface="Century Gothic" panose="020B0502020202020204" pitchFamily="34" charset="0"/>
                        </a:rPr>
                        <a:t> teacher?</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524911152"/>
                  </a:ext>
                </a:extLst>
              </a:tr>
            </a:tbl>
          </a:graphicData>
        </a:graphic>
      </p:graphicFrame>
    </p:spTree>
    <p:extLst>
      <p:ext uri="{BB962C8B-B14F-4D97-AF65-F5344CB8AC3E}">
        <p14:creationId xmlns:p14="http://schemas.microsoft.com/office/powerpoint/2010/main" val="3318751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Favourite things</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a:extLst>
              <a:ext uri="{FF2B5EF4-FFF2-40B4-BE49-F238E27FC236}">
                <a16:creationId xmlns:a16="http://schemas.microsoft.com/office/drawing/2014/main" id="{ACAC54E2-F0D2-4677-B183-7F9A94D93385}"/>
              </a:ext>
            </a:extLst>
          </p:cNvPr>
          <p:cNvSpPr txBox="1"/>
          <p:nvPr/>
        </p:nvSpPr>
        <p:spPr>
          <a:xfrm>
            <a:off x="300038" y="1348871"/>
            <a:ext cx="11220076" cy="4832092"/>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Write sentences </a:t>
            </a:r>
            <a:r>
              <a:rPr lang="en-GB" sz="2200" dirty="0">
                <a:solidFill>
                  <a:srgbClr val="115076"/>
                </a:solidFill>
                <a:latin typeface="Century Gothic" panose="020B0502020202020204" pitchFamily="34" charset="0"/>
              </a:rPr>
              <a:t>to</a:t>
            </a:r>
            <a:r>
              <a:rPr lang="en-GB" sz="2200" b="1" dirty="0">
                <a:solidFill>
                  <a:srgbClr val="115076"/>
                </a:solidFill>
                <a:latin typeface="Century Gothic" panose="020B0502020202020204" pitchFamily="34" charset="0"/>
              </a:rPr>
              <a:t> </a:t>
            </a:r>
            <a:r>
              <a:rPr lang="en-GB" sz="2200" dirty="0">
                <a:solidFill>
                  <a:srgbClr val="115076"/>
                </a:solidFill>
                <a:latin typeface="Century Gothic" panose="020B0502020202020204" pitchFamily="34" charset="0"/>
              </a:rPr>
              <a:t>describe your partner’s favourite things.</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1</a:t>
            </a:r>
            <a:r>
              <a:rPr lang="en-GB" sz="2200" dirty="0" smtClean="0">
                <a:solidFill>
                  <a:srgbClr val="115076"/>
                </a:solidFill>
                <a:latin typeface="Century Gothic" panose="020B0502020202020204" pitchFamily="34" charset="0"/>
              </a:rPr>
              <a:t>. </a:t>
            </a:r>
            <a:endParaRPr lang="en-GB" sz="2200" dirty="0">
              <a:solidFill>
                <a:srgbClr val="115076"/>
              </a:solidFill>
              <a:latin typeface="Century Gothic" panose="020B0502020202020204" pitchFamily="34" charset="0"/>
            </a:endParaRP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2.</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3.</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4.</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5.</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6.</a:t>
            </a:r>
          </a:p>
          <a:p>
            <a:endParaRPr lang="en-GB" sz="2200" b="1" dirty="0">
              <a:solidFill>
                <a:srgbClr val="115076"/>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D578714D-3580-C545-B5C1-E2A9449A0E26}"/>
              </a:ext>
            </a:extLst>
          </p:cNvPr>
          <p:cNvSpPr/>
          <p:nvPr/>
        </p:nvSpPr>
        <p:spPr>
          <a:xfrm>
            <a:off x="10558130" y="291230"/>
            <a:ext cx="1333832"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381944AB-09C4-47E9-A5FB-FFB898A2D368}"/>
              </a:ext>
            </a:extLst>
          </p:cNvPr>
          <p:cNvSpPr txBox="1"/>
          <p:nvPr/>
        </p:nvSpPr>
        <p:spPr>
          <a:xfrm>
            <a:off x="300038" y="5847530"/>
            <a:ext cx="11508815" cy="461665"/>
          </a:xfrm>
          <a:prstGeom prst="rect">
            <a:avLst/>
          </a:prstGeom>
          <a:noFill/>
        </p:spPr>
        <p:txBody>
          <a:bodyPr wrap="square" rtlCol="0">
            <a:spAutoFit/>
          </a:bodyPr>
          <a:lstStyle/>
          <a:p>
            <a:r>
              <a:rPr lang="en-GB" sz="2400" dirty="0" err="1" smtClean="0">
                <a:solidFill>
                  <a:srgbClr val="115076"/>
                </a:solidFill>
                <a:latin typeface="Century Gothic" panose="020B0502020202020204" pitchFamily="34" charset="0"/>
              </a:rPr>
              <a:t>Mia</a:t>
            </a:r>
            <a:r>
              <a:rPr lang="en-GB" sz="2400" b="1" dirty="0" err="1" smtClean="0">
                <a:solidFill>
                  <a:srgbClr val="115076"/>
                </a:solidFill>
                <a:latin typeface="Century Gothic" panose="020B0502020202020204" pitchFamily="34" charset="0"/>
              </a:rPr>
              <a:t>s</a:t>
            </a:r>
            <a:r>
              <a:rPr lang="en-GB" sz="2400" b="1" dirty="0" smtClean="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a:t>
            </a:r>
            <a:r>
              <a:rPr lang="en-GB" sz="2400" dirty="0" smtClean="0">
                <a:solidFill>
                  <a:srgbClr val="115076"/>
                </a:solidFill>
                <a:latin typeface="Century Gothic" panose="020B0502020202020204" pitchFamily="34" charset="0"/>
              </a:rPr>
              <a:t>[Mia</a:t>
            </a:r>
            <a:r>
              <a:rPr lang="en-GB" sz="2400" b="1" dirty="0" smtClean="0">
                <a:solidFill>
                  <a:srgbClr val="115076"/>
                </a:solidFill>
                <a:latin typeface="Century Gothic" panose="020B0502020202020204" pitchFamily="34" charset="0"/>
              </a:rPr>
              <a:t>’s </a:t>
            </a:r>
            <a:r>
              <a:rPr lang="en-GB" sz="2400" dirty="0">
                <a:solidFill>
                  <a:srgbClr val="115076"/>
                </a:solidFill>
                <a:latin typeface="Century Gothic" panose="020B0502020202020204" pitchFamily="34" charset="0"/>
              </a:rPr>
              <a:t>favourite book]. </a:t>
            </a:r>
            <a:r>
              <a:rPr lang="en-GB" sz="2400" b="1" u="sng" dirty="0">
                <a:solidFill>
                  <a:srgbClr val="115076"/>
                </a:solidFill>
                <a:latin typeface="Century Gothic" panose="020B0502020202020204" pitchFamily="34" charset="0"/>
              </a:rPr>
              <a:t>No apostrophe</a:t>
            </a:r>
            <a:r>
              <a:rPr lang="en-GB" sz="2400" dirty="0">
                <a:solidFill>
                  <a:srgbClr val="115076"/>
                </a:solidFill>
                <a:latin typeface="Century Gothic" panose="020B0502020202020204" pitchFamily="34" charset="0"/>
              </a:rPr>
              <a:t> in German.</a:t>
            </a:r>
            <a:endParaRPr lang="en-GB" sz="2400" b="1"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381944AB-09C4-47E9-A5FB-FFB898A2D368}"/>
              </a:ext>
            </a:extLst>
          </p:cNvPr>
          <p:cNvSpPr txBox="1"/>
          <p:nvPr/>
        </p:nvSpPr>
        <p:spPr>
          <a:xfrm>
            <a:off x="898641" y="1991810"/>
            <a:ext cx="5639320" cy="461665"/>
          </a:xfrm>
          <a:prstGeom prst="rect">
            <a:avLst/>
          </a:prstGeom>
          <a:noFill/>
        </p:spPr>
        <p:txBody>
          <a:bodyPr wrap="square" rtlCol="0">
            <a:spAutoFit/>
          </a:bodyPr>
          <a:lstStyle/>
          <a:p>
            <a:r>
              <a:rPr lang="en-GB" sz="2400" dirty="0" err="1" smtClean="0">
                <a:solidFill>
                  <a:srgbClr val="115076"/>
                </a:solidFill>
                <a:latin typeface="Century Gothic" panose="020B0502020202020204" pitchFamily="34" charset="0"/>
              </a:rPr>
              <a:t>Mia</a:t>
            </a:r>
            <a:r>
              <a:rPr lang="en-GB" sz="2400" b="1" dirty="0" err="1" smtClean="0">
                <a:solidFill>
                  <a:srgbClr val="115076"/>
                </a:solidFill>
                <a:latin typeface="Century Gothic" panose="020B0502020202020204" pitchFamily="34" charset="0"/>
              </a:rPr>
              <a:t>s</a:t>
            </a:r>
            <a:r>
              <a:rPr lang="en-GB" sz="2400" b="1" dirty="0" smtClean="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a:t>
            </a:r>
            <a:r>
              <a:rPr lang="en-GB" sz="2400" dirty="0" err="1" smtClean="0">
                <a:solidFill>
                  <a:srgbClr val="115076"/>
                </a:solidFill>
                <a:latin typeface="Century Gothic" panose="020B0502020202020204" pitchFamily="34" charset="0"/>
              </a:rPr>
              <a:t>ist</a:t>
            </a:r>
            <a:r>
              <a:rPr lang="en-GB" sz="2400" dirty="0" smtClean="0">
                <a:solidFill>
                  <a:srgbClr val="115076"/>
                </a:solidFill>
                <a:latin typeface="Century Gothic" panose="020B0502020202020204" pitchFamily="34" charset="0"/>
              </a:rPr>
              <a:t> Harry Potter.</a:t>
            </a:r>
            <a:endParaRPr lang="en-GB" sz="2400" b="1"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381944AB-09C4-47E9-A5FB-FFB898A2D368}"/>
              </a:ext>
            </a:extLst>
          </p:cNvPr>
          <p:cNvSpPr txBox="1"/>
          <p:nvPr/>
        </p:nvSpPr>
        <p:spPr>
          <a:xfrm>
            <a:off x="898640" y="2630186"/>
            <a:ext cx="8626359" cy="461665"/>
          </a:xfrm>
          <a:prstGeom prst="rect">
            <a:avLst/>
          </a:prstGeom>
          <a:noFill/>
        </p:spPr>
        <p:txBody>
          <a:bodyPr wrap="square" rtlCol="0">
            <a:spAutoFit/>
          </a:bodyPr>
          <a:lstStyle/>
          <a:p>
            <a:r>
              <a:rPr lang="en-GB" sz="2400" dirty="0" err="1" smtClean="0">
                <a:solidFill>
                  <a:srgbClr val="115076"/>
                </a:solidFill>
                <a:latin typeface="Century Gothic" panose="020B0502020202020204" pitchFamily="34" charset="0"/>
              </a:rPr>
              <a:t>Mias</a:t>
            </a:r>
            <a:r>
              <a:rPr lang="en-GB" sz="2400" dirty="0" smtClean="0">
                <a:solidFill>
                  <a:srgbClr val="115076"/>
                </a:solidFill>
                <a:latin typeface="Century Gothic" panose="020B0502020202020204" pitchFamily="34" charset="0"/>
              </a:rPr>
              <a:t> </a:t>
            </a:r>
            <a:r>
              <a:rPr lang="en-GB" sz="2400" dirty="0" err="1" smtClean="0">
                <a:solidFill>
                  <a:srgbClr val="115076"/>
                </a:solidFill>
                <a:latin typeface="Century Gothic" panose="020B0502020202020204" pitchFamily="34" charset="0"/>
              </a:rPr>
              <a:t>Lieblingsband</a:t>
            </a:r>
            <a:r>
              <a:rPr lang="en-GB" sz="2400" dirty="0" smtClean="0">
                <a:solidFill>
                  <a:srgbClr val="115076"/>
                </a:solidFill>
                <a:latin typeface="Century Gothic" panose="020B0502020202020204" pitchFamily="34" charset="0"/>
              </a:rPr>
              <a:t> </a:t>
            </a:r>
            <a:r>
              <a:rPr lang="en-GB" sz="2400" dirty="0" err="1" smtClean="0">
                <a:solidFill>
                  <a:srgbClr val="115076"/>
                </a:solidFill>
                <a:latin typeface="Century Gothic" panose="020B0502020202020204" pitchFamily="34" charset="0"/>
              </a:rPr>
              <a:t>ist</a:t>
            </a:r>
            <a:r>
              <a:rPr lang="en-GB" sz="2400" dirty="0" smtClean="0">
                <a:solidFill>
                  <a:srgbClr val="115076"/>
                </a:solidFill>
                <a:latin typeface="Century Gothic" panose="020B0502020202020204" pitchFamily="34" charset="0"/>
              </a:rPr>
              <a:t> </a:t>
            </a:r>
            <a:r>
              <a:rPr lang="en-GB" sz="2400" dirty="0" err="1" smtClean="0">
                <a:solidFill>
                  <a:srgbClr val="115076"/>
                </a:solidFill>
                <a:latin typeface="Century Gothic" panose="020B0502020202020204" pitchFamily="34" charset="0"/>
              </a:rPr>
              <a:t>Silbermond</a:t>
            </a:r>
            <a:r>
              <a:rPr lang="en-GB" sz="2400" dirty="0" smtClean="0">
                <a:solidFill>
                  <a:srgbClr val="115076"/>
                </a:solidFill>
                <a:latin typeface="Century Gothic" panose="020B0502020202020204" pitchFamily="34" charset="0"/>
              </a:rPr>
              <a:t>. </a:t>
            </a:r>
            <a:endParaRPr lang="en-GB" sz="2400" b="1"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381944AB-09C4-47E9-A5FB-FFB898A2D368}"/>
              </a:ext>
            </a:extLst>
          </p:cNvPr>
          <p:cNvSpPr txBox="1"/>
          <p:nvPr/>
        </p:nvSpPr>
        <p:spPr>
          <a:xfrm>
            <a:off x="898641" y="3340088"/>
            <a:ext cx="5639320" cy="461665"/>
          </a:xfrm>
          <a:prstGeom prst="rect">
            <a:avLst/>
          </a:prstGeom>
          <a:noFill/>
        </p:spPr>
        <p:txBody>
          <a:bodyPr wrap="square" rtlCol="0">
            <a:spAutoFit/>
          </a:bodyPr>
          <a:lstStyle/>
          <a:p>
            <a:r>
              <a:rPr lang="en-GB" sz="2400" dirty="0" smtClean="0">
                <a:solidFill>
                  <a:srgbClr val="115076"/>
                </a:solidFill>
                <a:latin typeface="Century Gothic" panose="020B0502020202020204" pitchFamily="34" charset="0"/>
              </a:rPr>
              <a:t>Mia hat </a:t>
            </a:r>
            <a:r>
              <a:rPr lang="en-GB" sz="2400" dirty="0" err="1" smtClean="0">
                <a:solidFill>
                  <a:srgbClr val="115076"/>
                </a:solidFill>
                <a:latin typeface="Century Gothic" panose="020B0502020202020204" pitchFamily="34" charset="0"/>
              </a:rPr>
              <a:t>keinen</a:t>
            </a:r>
            <a:r>
              <a:rPr lang="en-GB" sz="2400" dirty="0" smtClean="0">
                <a:solidFill>
                  <a:srgbClr val="115076"/>
                </a:solidFill>
                <a:latin typeface="Century Gothic" panose="020B0502020202020204" pitchFamily="34" charset="0"/>
              </a:rPr>
              <a:t> </a:t>
            </a:r>
            <a:r>
              <a:rPr lang="en-GB" sz="2400" dirty="0" err="1" smtClean="0">
                <a:solidFill>
                  <a:srgbClr val="115076"/>
                </a:solidFill>
                <a:latin typeface="Century Gothic" panose="020B0502020202020204" pitchFamily="34" charset="0"/>
              </a:rPr>
              <a:t>Lieblingsfilm</a:t>
            </a:r>
            <a:r>
              <a:rPr lang="en-GB" sz="2400" dirty="0" smtClean="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8048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4224" y="338225"/>
            <a:ext cx="5368070" cy="707849"/>
          </a:xfrm>
        </p:spPr>
        <p:txBody>
          <a:bodyPr>
            <a:normAutofit/>
          </a:bodyPr>
          <a:lstStyle/>
          <a:p>
            <a:r>
              <a:rPr lang="en-GB" sz="3600" b="1" dirty="0" err="1" smtClean="0">
                <a:solidFill>
                  <a:schemeClr val="bg1"/>
                </a:solidFill>
              </a:rPr>
              <a:t>Ist</a:t>
            </a:r>
            <a:r>
              <a:rPr lang="en-GB" sz="3600" b="1" dirty="0" smtClean="0">
                <a:solidFill>
                  <a:schemeClr val="bg1"/>
                </a:solidFill>
              </a:rPr>
              <a:t> das </a:t>
            </a:r>
            <a:r>
              <a:rPr lang="en-GB" sz="3600" b="1" dirty="0" err="1" smtClean="0">
                <a:solidFill>
                  <a:schemeClr val="bg1"/>
                </a:solidFill>
              </a:rPr>
              <a:t>eine</a:t>
            </a:r>
            <a:r>
              <a:rPr lang="en-GB" sz="3600" b="1" dirty="0" smtClean="0">
                <a:solidFill>
                  <a:schemeClr val="bg1"/>
                </a:solidFill>
              </a:rPr>
              <a:t> </a:t>
            </a:r>
            <a:r>
              <a:rPr lang="en-GB" sz="3600" b="1" dirty="0" err="1" smtClean="0">
                <a:solidFill>
                  <a:schemeClr val="bg1"/>
                </a:solidFill>
              </a:rPr>
              <a:t>Frage</a:t>
            </a:r>
            <a:r>
              <a:rPr lang="en-GB" sz="3600" b="1" dirty="0" smtClean="0">
                <a:solidFill>
                  <a:schemeClr val="bg1"/>
                </a:solidFill>
              </a:rPr>
              <a:t>?</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Frau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is texting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to plan the shopping. </a:t>
            </a:r>
            <a:r>
              <a:rPr lang="en-GB" sz="2200" dirty="0" smtClean="0">
                <a:solidFill>
                  <a:srgbClr val="1F4E79"/>
                </a:solidFill>
                <a:latin typeface="Century Gothic" panose="020B0502020202020204" pitchFamily="34" charset="0"/>
              </a:rPr>
              <a:t/>
            </a:r>
            <a:br>
              <a:rPr lang="en-GB" sz="2200" dirty="0" smtClean="0">
                <a:solidFill>
                  <a:srgbClr val="1F4E79"/>
                </a:solidFill>
                <a:latin typeface="Century Gothic" panose="020B0502020202020204" pitchFamily="34" charset="0"/>
              </a:rPr>
            </a:br>
            <a:r>
              <a:rPr lang="en-GB" sz="2200" dirty="0" smtClean="0">
                <a:solidFill>
                  <a:srgbClr val="1F4E79"/>
                </a:solidFill>
                <a:latin typeface="Century Gothic" panose="020B0502020202020204" pitchFamily="34" charset="0"/>
              </a:rPr>
              <a:t>He </a:t>
            </a:r>
            <a:r>
              <a:rPr lang="en-GB" sz="2200" dirty="0">
                <a:solidFill>
                  <a:srgbClr val="1F4E79"/>
                </a:solidFill>
                <a:latin typeface="Century Gothic" panose="020B0502020202020204" pitchFamily="34" charset="0"/>
              </a:rPr>
              <a:t>is confused as there is no </a:t>
            </a:r>
            <a:r>
              <a:rPr lang="en-GB" sz="2200" dirty="0" smtClean="0">
                <a:solidFill>
                  <a:srgbClr val="1F4E79"/>
                </a:solidFill>
                <a:latin typeface="Century Gothic" panose="020B0502020202020204" pitchFamily="34" charset="0"/>
              </a:rPr>
              <a:t>punctuation!</a:t>
            </a:r>
            <a:endParaRPr lang="en-GB" sz="2200" dirty="0">
              <a:solidFill>
                <a:srgbClr val="1F4E79"/>
              </a:solidFill>
              <a:latin typeface="Century Gothic" panose="020B0502020202020204" pitchFamily="34" charset="0"/>
            </a:endParaRPr>
          </a:p>
        </p:txBody>
      </p:sp>
      <p:pic>
        <p:nvPicPr>
          <p:cNvPr id="39" name="Picture 38">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5" name="Picture 4">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sp>
        <p:nvSpPr>
          <p:cNvPr id="8" name="TextBox 7">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Help Herr </a:t>
            </a:r>
            <a:r>
              <a:rPr lang="en-GB" sz="2200" dirty="0" err="1" smtClean="0">
                <a:solidFill>
                  <a:srgbClr val="1F4E79"/>
                </a:solidFill>
                <a:latin typeface="Century Gothic" panose="020B0502020202020204" pitchFamily="34" charset="0"/>
              </a:rPr>
              <a:t>Organisiert</a:t>
            </a:r>
            <a:r>
              <a:rPr lang="en-GB" sz="2200" dirty="0" smtClean="0">
                <a:solidFill>
                  <a:srgbClr val="1F4E79"/>
                </a:solidFill>
                <a:latin typeface="Century Gothic" panose="020B0502020202020204" pitchFamily="34" charset="0"/>
              </a:rPr>
              <a:t>. </a:t>
            </a:r>
            <a:br>
              <a:rPr lang="en-GB" sz="2200" dirty="0" smtClean="0">
                <a:solidFill>
                  <a:srgbClr val="1F4E79"/>
                </a:solidFill>
                <a:latin typeface="Century Gothic" panose="020B0502020202020204" pitchFamily="34" charset="0"/>
              </a:rPr>
            </a:br>
            <a:r>
              <a:rPr lang="en-GB" sz="2200" dirty="0" smtClean="0">
                <a:solidFill>
                  <a:srgbClr val="1F4E79"/>
                </a:solidFill>
                <a:latin typeface="Century Gothic" panose="020B0502020202020204" pitchFamily="34" charset="0"/>
              </a:rPr>
              <a:t>Write "</a:t>
            </a:r>
            <a:r>
              <a:rPr lang="en-GB" sz="2200" b="1" dirty="0" smtClean="0">
                <a:solidFill>
                  <a:srgbClr val="1F4E79"/>
                </a:solidFill>
                <a:latin typeface="Century Gothic" panose="020B0502020202020204" pitchFamily="34" charset="0"/>
              </a:rPr>
              <a:t>?</a:t>
            </a:r>
            <a:r>
              <a:rPr lang="en-GB" sz="2200" dirty="0" smtClean="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after questions and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statements.</a:t>
            </a:r>
          </a:p>
        </p:txBody>
      </p:sp>
      <p:grpSp>
        <p:nvGrpSpPr>
          <p:cNvPr id="111" name="Group 110">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1.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Flasche</a:t>
                </a:r>
                <a:r>
                  <a:rPr lang="en-GB" sz="1700" dirty="0">
                    <a:solidFill>
                      <a:srgbClr val="1F4E79"/>
                    </a:solidFill>
                    <a:latin typeface="Century Gothic" panose="020B0502020202020204" pitchFamily="34" charset="0"/>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2.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Fußball</a:t>
              </a:r>
              <a:r>
                <a:rPr lang="en-GB" sz="1700" dirty="0">
                  <a:solidFill>
                    <a:srgbClr val="1F4E79"/>
                  </a:solidFill>
                  <a:latin typeface="Century Gothic" panose="020B0502020202020204" pitchFamily="34" charset="0"/>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3. Hast du ein </a:t>
              </a:r>
              <a:r>
                <a:rPr lang="en-GB" sz="1700" dirty="0" err="1">
                  <a:solidFill>
                    <a:srgbClr val="1F4E79"/>
                  </a:solidFill>
                  <a:latin typeface="Century Gothic" panose="020B0502020202020204" pitchFamily="34" charset="0"/>
                </a:rPr>
                <a:t>Buch</a:t>
              </a:r>
              <a:r>
                <a:rPr lang="en-GB" sz="1700" dirty="0">
                  <a:solidFill>
                    <a:srgbClr val="1F4E79"/>
                  </a:solidFill>
                  <a:latin typeface="Century Gothic" panose="020B0502020202020204" pitchFamily="34" charset="0"/>
                </a:rPr>
                <a:t> __</a:t>
              </a:r>
            </a:p>
          </p:txBody>
        </p:sp>
      </p:grpSp>
      <p:grpSp>
        <p:nvGrpSpPr>
          <p:cNvPr id="112" name="Group 111">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5. Du hast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Wasserflasche</a:t>
              </a:r>
              <a:r>
                <a:rPr lang="en-GB" sz="1700" dirty="0">
                  <a:solidFill>
                    <a:srgbClr val="1F4E79"/>
                  </a:solidFill>
                  <a:latin typeface="Century Gothic" panose="020B0502020202020204" pitchFamily="34" charset="0"/>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6.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Tisch __</a:t>
              </a:r>
            </a:p>
          </p:txBody>
        </p:sp>
      </p:grpSp>
      <p:grpSp>
        <p:nvGrpSpPr>
          <p:cNvPr id="126" name="Group 125">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8. Hast du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9.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Frage</a:t>
              </a:r>
              <a:r>
                <a:rPr lang="en-GB" sz="1700" dirty="0">
                  <a:solidFill>
                    <a:srgbClr val="1F4E79"/>
                  </a:solidFill>
                  <a:latin typeface="Century Gothic" panose="020B0502020202020204" pitchFamily="34" charset="0"/>
                </a:rPr>
                <a:t> __</a:t>
              </a:r>
            </a:p>
          </p:txBody>
        </p:sp>
      </p:grpSp>
    </p:spTree>
    <p:extLst>
      <p:ext uri="{BB962C8B-B14F-4D97-AF65-F5344CB8AC3E}">
        <p14:creationId xmlns:p14="http://schemas.microsoft.com/office/powerpoint/2010/main" val="1539638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7" y="294718"/>
            <a:ext cx="5368070" cy="707849"/>
          </a:xfrm>
        </p:spPr>
        <p:txBody>
          <a:bodyPr>
            <a:normAutofit/>
          </a:bodyPr>
          <a:lstStyle/>
          <a:p>
            <a:r>
              <a:rPr lang="en-GB" sz="3600" b="1" dirty="0" err="1" smtClean="0">
                <a:solidFill>
                  <a:schemeClr val="bg1"/>
                </a:solidFill>
              </a:rPr>
              <a:t>Ist</a:t>
            </a:r>
            <a:r>
              <a:rPr lang="en-GB" sz="3600" b="1" dirty="0" smtClean="0">
                <a:solidFill>
                  <a:schemeClr val="bg1"/>
                </a:solidFill>
              </a:rPr>
              <a:t> das </a:t>
            </a:r>
            <a:r>
              <a:rPr lang="en-GB" sz="3600" b="1" dirty="0" err="1" smtClean="0">
                <a:solidFill>
                  <a:schemeClr val="bg1"/>
                </a:solidFill>
              </a:rPr>
              <a:t>eine</a:t>
            </a:r>
            <a:r>
              <a:rPr lang="en-GB" sz="3600" b="1" dirty="0" smtClean="0">
                <a:solidFill>
                  <a:schemeClr val="bg1"/>
                </a:solidFill>
              </a:rPr>
              <a:t> </a:t>
            </a:r>
            <a:r>
              <a:rPr lang="en-GB" sz="3600" b="1" dirty="0" err="1" smtClean="0">
                <a:solidFill>
                  <a:schemeClr val="bg1"/>
                </a:solidFill>
              </a:rPr>
              <a:t>Frage</a:t>
            </a:r>
            <a:r>
              <a:rPr lang="en-GB" sz="3600" b="1" dirty="0" smtClean="0">
                <a:solidFill>
                  <a:schemeClr val="bg1"/>
                </a:solidFill>
              </a:rPr>
              <a:t>?</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pic>
        <p:nvPicPr>
          <p:cNvPr id="39" name="Picture 38">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5" name="Picture 4">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grpSp>
        <p:nvGrpSpPr>
          <p:cNvPr id="111" name="Group 110">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1.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Flasche</a:t>
                </a:r>
                <a:r>
                  <a:rPr lang="en-GB" sz="1700" dirty="0">
                    <a:solidFill>
                      <a:srgbClr val="1F4E79"/>
                    </a:solidFill>
                    <a:latin typeface="Century Gothic" panose="020B0502020202020204" pitchFamily="34" charset="0"/>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2.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Fußball</a:t>
              </a:r>
              <a:r>
                <a:rPr lang="en-GB" sz="1700" dirty="0">
                  <a:solidFill>
                    <a:srgbClr val="1F4E79"/>
                  </a:solidFill>
                  <a:latin typeface="Century Gothic" panose="020B0502020202020204" pitchFamily="34" charset="0"/>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3. Hast du </a:t>
              </a:r>
              <a:r>
                <a:rPr lang="en-GB" sz="1700" dirty="0" err="1">
                  <a:solidFill>
                    <a:srgbClr val="1F4E79"/>
                  </a:solidFill>
                  <a:latin typeface="Century Gothic" panose="020B0502020202020204" pitchFamily="34" charset="0"/>
                </a:rPr>
                <a:t>ein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Buch</a:t>
              </a:r>
              <a:r>
                <a:rPr lang="en-GB" sz="1700" dirty="0">
                  <a:solidFill>
                    <a:srgbClr val="1F4E79"/>
                  </a:solidFill>
                  <a:latin typeface="Century Gothic" panose="020B0502020202020204" pitchFamily="34" charset="0"/>
                </a:rPr>
                <a:t> __</a:t>
              </a:r>
            </a:p>
          </p:txBody>
        </p:sp>
      </p:grpSp>
      <p:grpSp>
        <p:nvGrpSpPr>
          <p:cNvPr id="112" name="Group 111">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5. Du hast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Wasserflasche</a:t>
              </a:r>
              <a:r>
                <a:rPr lang="en-GB" sz="1700" dirty="0">
                  <a:solidFill>
                    <a:srgbClr val="1F4E79"/>
                  </a:solidFill>
                  <a:latin typeface="Century Gothic" panose="020B0502020202020204" pitchFamily="34" charset="0"/>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6.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Tisch  __</a:t>
              </a:r>
            </a:p>
          </p:txBody>
        </p:sp>
      </p:grpSp>
      <p:grpSp>
        <p:nvGrpSpPr>
          <p:cNvPr id="126" name="Group 125">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8. Hast du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9.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Frage</a:t>
              </a:r>
              <a:r>
                <a:rPr lang="en-GB" sz="1700" dirty="0">
                  <a:solidFill>
                    <a:srgbClr val="1F4E79"/>
                  </a:solidFill>
                  <a:latin typeface="Century Gothic" panose="020B0502020202020204" pitchFamily="34" charset="0"/>
                </a:rPr>
                <a:t> __</a:t>
              </a:r>
            </a:p>
          </p:txBody>
        </p:sp>
      </p:grpSp>
      <p:sp>
        <p:nvSpPr>
          <p:cNvPr id="53" name="TextBox 52">
            <a:extLst>
              <a:ext uri="{FF2B5EF4-FFF2-40B4-BE49-F238E27FC236}">
                <a16:creationId xmlns:a16="http://schemas.microsoft.com/office/drawing/2014/main" id="{44F94EED-80B2-4640-BA41-72DDDA7289A7}"/>
              </a:ext>
            </a:extLst>
          </p:cNvPr>
          <p:cNvSpPr txBox="1"/>
          <p:nvPr/>
        </p:nvSpPr>
        <p:spPr>
          <a:xfrm>
            <a:off x="6371425" y="286420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56" name="TextBox 55">
            <a:extLst>
              <a:ext uri="{FF2B5EF4-FFF2-40B4-BE49-F238E27FC236}">
                <a16:creationId xmlns:a16="http://schemas.microsoft.com/office/drawing/2014/main" id="{44F94EED-80B2-4640-BA41-72DDDA7289A7}"/>
              </a:ext>
            </a:extLst>
          </p:cNvPr>
          <p:cNvSpPr txBox="1"/>
          <p:nvPr/>
        </p:nvSpPr>
        <p:spPr>
          <a:xfrm>
            <a:off x="7907960" y="2883812"/>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57" name="TextBox 56">
            <a:extLst>
              <a:ext uri="{FF2B5EF4-FFF2-40B4-BE49-F238E27FC236}">
                <a16:creationId xmlns:a16="http://schemas.microsoft.com/office/drawing/2014/main" id="{44F94EED-80B2-4640-BA41-72DDDA7289A7}"/>
              </a:ext>
            </a:extLst>
          </p:cNvPr>
          <p:cNvSpPr txBox="1"/>
          <p:nvPr/>
        </p:nvSpPr>
        <p:spPr>
          <a:xfrm>
            <a:off x="10594986" y="5079105"/>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58" name="TextBox 57">
            <a:extLst>
              <a:ext uri="{FF2B5EF4-FFF2-40B4-BE49-F238E27FC236}">
                <a16:creationId xmlns:a16="http://schemas.microsoft.com/office/drawing/2014/main" id="{44F94EED-80B2-4640-BA41-72DDDA7289A7}"/>
              </a:ext>
            </a:extLst>
          </p:cNvPr>
          <p:cNvSpPr txBox="1"/>
          <p:nvPr/>
        </p:nvSpPr>
        <p:spPr>
          <a:xfrm>
            <a:off x="10319065" y="401002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59" name="TextBox 58">
            <a:extLst>
              <a:ext uri="{FF2B5EF4-FFF2-40B4-BE49-F238E27FC236}">
                <a16:creationId xmlns:a16="http://schemas.microsoft.com/office/drawing/2014/main" id="{852100A0-C0B9-4817-9011-444058E3A3F1}"/>
              </a:ext>
            </a:extLst>
          </p:cNvPr>
          <p:cNvSpPr txBox="1"/>
          <p:nvPr/>
        </p:nvSpPr>
        <p:spPr>
          <a:xfrm>
            <a:off x="5569513" y="5086689"/>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61" name="TextBox 60">
            <a:extLst>
              <a:ext uri="{FF2B5EF4-FFF2-40B4-BE49-F238E27FC236}">
                <a16:creationId xmlns:a16="http://schemas.microsoft.com/office/drawing/2014/main" id="{8E460F4F-F7AE-475B-B44D-FF00110C4A20}"/>
              </a:ext>
            </a:extLst>
          </p:cNvPr>
          <p:cNvSpPr txBox="1"/>
          <p:nvPr/>
        </p:nvSpPr>
        <p:spPr>
          <a:xfrm>
            <a:off x="5750313" y="4003131"/>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62" name="TextBox 61">
            <a:extLst>
              <a:ext uri="{FF2B5EF4-FFF2-40B4-BE49-F238E27FC236}">
                <a16:creationId xmlns:a16="http://schemas.microsoft.com/office/drawing/2014/main" id="{CD737682-824D-4267-9F45-E5EA0F0450D5}"/>
              </a:ext>
            </a:extLst>
          </p:cNvPr>
          <p:cNvSpPr txBox="1"/>
          <p:nvPr/>
        </p:nvSpPr>
        <p:spPr>
          <a:xfrm>
            <a:off x="8983223" y="401002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63" name="TextBox 62">
            <a:extLst>
              <a:ext uri="{FF2B5EF4-FFF2-40B4-BE49-F238E27FC236}">
                <a16:creationId xmlns:a16="http://schemas.microsoft.com/office/drawing/2014/main" id="{1ACCABBF-CA9E-4FC4-8DC3-0CF4F7617DBE}"/>
              </a:ext>
            </a:extLst>
          </p:cNvPr>
          <p:cNvSpPr txBox="1"/>
          <p:nvPr/>
        </p:nvSpPr>
        <p:spPr>
          <a:xfrm>
            <a:off x="10430532" y="2858846"/>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65" name="TextBox 64">
            <a:extLst>
              <a:ext uri="{FF2B5EF4-FFF2-40B4-BE49-F238E27FC236}">
                <a16:creationId xmlns:a16="http://schemas.microsoft.com/office/drawing/2014/main" id="{F698DB22-1647-432A-B257-3E7F5119C8C2}"/>
              </a:ext>
            </a:extLst>
          </p:cNvPr>
          <p:cNvSpPr txBox="1"/>
          <p:nvPr/>
        </p:nvSpPr>
        <p:spPr>
          <a:xfrm>
            <a:off x="8115053" y="508204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64" name="TextBox 63">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Frau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is texting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to plan the shopping. </a:t>
            </a:r>
            <a:r>
              <a:rPr lang="en-GB" sz="2200" dirty="0" smtClean="0">
                <a:solidFill>
                  <a:srgbClr val="1F4E79"/>
                </a:solidFill>
                <a:latin typeface="Century Gothic" panose="020B0502020202020204" pitchFamily="34" charset="0"/>
              </a:rPr>
              <a:t/>
            </a:r>
            <a:br>
              <a:rPr lang="en-GB" sz="2200" dirty="0" smtClean="0">
                <a:solidFill>
                  <a:srgbClr val="1F4E79"/>
                </a:solidFill>
                <a:latin typeface="Century Gothic" panose="020B0502020202020204" pitchFamily="34" charset="0"/>
              </a:rPr>
            </a:br>
            <a:r>
              <a:rPr lang="en-GB" sz="2200" dirty="0" smtClean="0">
                <a:solidFill>
                  <a:srgbClr val="1F4E79"/>
                </a:solidFill>
                <a:latin typeface="Century Gothic" panose="020B0502020202020204" pitchFamily="34" charset="0"/>
              </a:rPr>
              <a:t>He </a:t>
            </a:r>
            <a:r>
              <a:rPr lang="en-GB" sz="2200" dirty="0">
                <a:solidFill>
                  <a:srgbClr val="1F4E79"/>
                </a:solidFill>
                <a:latin typeface="Century Gothic" panose="020B0502020202020204" pitchFamily="34" charset="0"/>
              </a:rPr>
              <a:t>is confused as there is no </a:t>
            </a:r>
            <a:r>
              <a:rPr lang="en-GB" sz="2200" dirty="0" smtClean="0">
                <a:solidFill>
                  <a:srgbClr val="1F4E79"/>
                </a:solidFill>
                <a:latin typeface="Century Gothic" panose="020B0502020202020204" pitchFamily="34" charset="0"/>
              </a:rPr>
              <a:t>punctuation!</a:t>
            </a:r>
            <a:endParaRPr lang="en-GB" sz="2200" dirty="0">
              <a:solidFill>
                <a:srgbClr val="1F4E79"/>
              </a:solidFill>
              <a:latin typeface="Century Gothic" panose="020B0502020202020204" pitchFamily="34" charset="0"/>
            </a:endParaRPr>
          </a:p>
        </p:txBody>
      </p:sp>
      <p:sp>
        <p:nvSpPr>
          <p:cNvPr id="66" name="TextBox 65">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Help Herr </a:t>
            </a:r>
            <a:r>
              <a:rPr lang="en-GB" sz="2200" dirty="0" err="1" smtClean="0">
                <a:solidFill>
                  <a:srgbClr val="1F4E79"/>
                </a:solidFill>
                <a:latin typeface="Century Gothic" panose="020B0502020202020204" pitchFamily="34" charset="0"/>
              </a:rPr>
              <a:t>Organisiert</a:t>
            </a:r>
            <a:r>
              <a:rPr lang="en-GB" sz="2200" dirty="0" smtClean="0">
                <a:solidFill>
                  <a:srgbClr val="1F4E79"/>
                </a:solidFill>
                <a:latin typeface="Century Gothic" panose="020B0502020202020204" pitchFamily="34" charset="0"/>
              </a:rPr>
              <a:t>. </a:t>
            </a:r>
            <a:br>
              <a:rPr lang="en-GB" sz="2200" dirty="0" smtClean="0">
                <a:solidFill>
                  <a:srgbClr val="1F4E79"/>
                </a:solidFill>
                <a:latin typeface="Century Gothic" panose="020B0502020202020204" pitchFamily="34" charset="0"/>
              </a:rPr>
            </a:br>
            <a:r>
              <a:rPr lang="en-GB" sz="2200" dirty="0" smtClean="0">
                <a:solidFill>
                  <a:srgbClr val="1F4E79"/>
                </a:solidFill>
                <a:latin typeface="Century Gothic" panose="020B0502020202020204" pitchFamily="34" charset="0"/>
              </a:rPr>
              <a:t>Write "</a:t>
            </a:r>
            <a:r>
              <a:rPr lang="en-GB" sz="2200" b="1" dirty="0" smtClean="0">
                <a:solidFill>
                  <a:srgbClr val="1F4E79"/>
                </a:solidFill>
                <a:latin typeface="Century Gothic" panose="020B0502020202020204" pitchFamily="34" charset="0"/>
              </a:rPr>
              <a:t>?</a:t>
            </a:r>
            <a:r>
              <a:rPr lang="en-GB" sz="2200" dirty="0" smtClean="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after questions and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statements.</a:t>
            </a:r>
          </a:p>
        </p:txBody>
      </p:sp>
    </p:spTree>
    <p:extLst>
      <p:ext uri="{BB962C8B-B14F-4D97-AF65-F5344CB8AC3E}">
        <p14:creationId xmlns:p14="http://schemas.microsoft.com/office/powerpoint/2010/main" val="218025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7" grpId="0"/>
      <p:bldP spid="58" grpId="0"/>
      <p:bldP spid="59" grpId="0"/>
      <p:bldP spid="61" grpId="0"/>
      <p:bldP spid="62" grpId="0"/>
      <p:bldP spid="63"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368070" cy="707849"/>
          </a:xfrm>
        </p:spPr>
        <p:txBody>
          <a:bodyPr>
            <a:normAutofit fontScale="90000"/>
          </a:bodyPr>
          <a:lstStyle/>
          <a:p>
            <a:r>
              <a:rPr lang="en-GB" sz="3600" b="1" dirty="0">
                <a:solidFill>
                  <a:schemeClr val="bg1"/>
                </a:solidFill>
              </a:rPr>
              <a:t>Questions and statements</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14" name="Picture 13">
            <a:extLst>
              <a:ext uri="{FF2B5EF4-FFF2-40B4-BE49-F238E27FC236}">
                <a16:creationId xmlns:a16="http://schemas.microsoft.com/office/drawing/2014/main" id="{E9040390-7481-4A2D-9D06-CE13C9888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04" y="3558143"/>
            <a:ext cx="1469557" cy="2275443"/>
          </a:xfrm>
          <a:prstGeom prst="rect">
            <a:avLst/>
          </a:prstGeom>
        </p:spPr>
      </p:pic>
      <p:sp>
        <p:nvSpPr>
          <p:cNvPr id="2" name="TextBox 1">
            <a:extLst>
              <a:ext uri="{FF2B5EF4-FFF2-40B4-BE49-F238E27FC236}">
                <a16:creationId xmlns:a16="http://schemas.microsoft.com/office/drawing/2014/main" id="{7D77069A-5832-483F-90C1-0A720945AF94}"/>
              </a:ext>
            </a:extLst>
          </p:cNvPr>
          <p:cNvSpPr txBox="1"/>
          <p:nvPr/>
        </p:nvSpPr>
        <p:spPr>
          <a:xfrm>
            <a:off x="445477" y="1468835"/>
            <a:ext cx="11446485" cy="1415772"/>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likes on earth. He knows a lot of words but his voice is flat.</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pic>
        <p:nvPicPr>
          <p:cNvPr id="16" name="Picture 15">
            <a:extLst>
              <a:ext uri="{FF2B5EF4-FFF2-40B4-BE49-F238E27FC236}">
                <a16:creationId xmlns:a16="http://schemas.microsoft.com/office/drawing/2014/main" id="{79FB5B63-FA04-4368-8330-CD7303741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192" y="4169715"/>
            <a:ext cx="1687204" cy="1722019"/>
          </a:xfrm>
          <a:prstGeom prst="rect">
            <a:avLst/>
          </a:prstGeom>
        </p:spPr>
      </p:pic>
      <p:grpSp>
        <p:nvGrpSpPr>
          <p:cNvPr id="6" name="Group 5">
            <a:extLst>
              <a:ext uri="{FF2B5EF4-FFF2-40B4-BE49-F238E27FC236}">
                <a16:creationId xmlns:a16="http://schemas.microsoft.com/office/drawing/2014/main" id="{12E5B44A-6ACB-46EA-BDC3-879A2C07081D}"/>
              </a:ext>
            </a:extLst>
          </p:cNvPr>
          <p:cNvGrpSpPr/>
          <p:nvPr/>
        </p:nvGrpSpPr>
        <p:grpSpPr>
          <a:xfrm>
            <a:off x="3278514" y="3603668"/>
            <a:ext cx="5968997" cy="2256007"/>
            <a:chOff x="3513060" y="3610566"/>
            <a:chExt cx="5968997" cy="2256007"/>
          </a:xfrm>
        </p:grpSpPr>
        <p:sp>
          <p:nvSpPr>
            <p:cNvPr id="18" name="TextBox 17">
              <a:extLst>
                <a:ext uri="{FF2B5EF4-FFF2-40B4-BE49-F238E27FC236}">
                  <a16:creationId xmlns:a16="http://schemas.microsoft.com/office/drawing/2014/main" id="{6D985D89-3A3E-4079-A495-618FB792183E}"/>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9" name="TextBox 18">
              <a:extLst>
                <a:ext uri="{FF2B5EF4-FFF2-40B4-BE49-F238E27FC236}">
                  <a16:creationId xmlns:a16="http://schemas.microsoft.com/office/drawing/2014/main" id="{272B529C-96BC-405E-B968-187F2F31F274}"/>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21" name="TextBox 20">
              <a:extLst>
                <a:ext uri="{FF2B5EF4-FFF2-40B4-BE49-F238E27FC236}">
                  <a16:creationId xmlns:a16="http://schemas.microsoft.com/office/drawing/2014/main" id="{42594045-90F5-4304-B895-1DC4CEBD0D57}"/>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22" name="TextBox 21">
              <a:extLst>
                <a:ext uri="{FF2B5EF4-FFF2-40B4-BE49-F238E27FC236}">
                  <a16:creationId xmlns:a16="http://schemas.microsoft.com/office/drawing/2014/main" id="{B17DCE48-0415-4D8E-B7A0-3B4F143BC6BC}"/>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23" name="TextBox 22">
              <a:extLst>
                <a:ext uri="{FF2B5EF4-FFF2-40B4-BE49-F238E27FC236}">
                  <a16:creationId xmlns:a16="http://schemas.microsoft.com/office/drawing/2014/main" id="{7B005C32-A3AF-4582-B817-EC1C0455393C}"/>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24" name="TextBox 23">
              <a:hlinkClick r:id="" action="ppaction://noaction">
                <a:snd r:embed="rId6" name="9. Können sie fliegen_no pitch_dupl.wav"/>
              </a:hlinkClick>
              <a:extLst>
                <a:ext uri="{FF2B5EF4-FFF2-40B4-BE49-F238E27FC236}">
                  <a16:creationId xmlns:a16="http://schemas.microsoft.com/office/drawing/2014/main" id="{C35CAEFE-4421-44D6-89E0-ABA5EA5B1C45}"/>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25" name="TextBox 24">
              <a:extLst>
                <a:ext uri="{FF2B5EF4-FFF2-40B4-BE49-F238E27FC236}">
                  <a16:creationId xmlns:a16="http://schemas.microsoft.com/office/drawing/2014/main" id="{0BD6FE3A-0861-4B0F-84C6-9E9D7C5291CF}"/>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26" name="TextBox 25">
              <a:extLst>
                <a:ext uri="{FF2B5EF4-FFF2-40B4-BE49-F238E27FC236}">
                  <a16:creationId xmlns:a16="http://schemas.microsoft.com/office/drawing/2014/main" id="{74D6E07D-6939-4926-82A5-0902988B7E92}"/>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27" name="Straight Connector 26">
              <a:extLst>
                <a:ext uri="{FF2B5EF4-FFF2-40B4-BE49-F238E27FC236}">
                  <a16:creationId xmlns:a16="http://schemas.microsoft.com/office/drawing/2014/main" id="{215A6631-F59C-4FE9-8809-A61B9356386A}"/>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F073A9-FCE2-46F1-B352-3AA104C906B6}"/>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E9BA4-5303-4159-AE71-F46C34803DC4}"/>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B3B303-0B20-43C5-9D67-24A276A65E25}"/>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9813D2C-9E80-44A3-BAC4-11C01BC63B5F}"/>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78AD2F-11BE-40D8-9655-EF9892A05958}"/>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C4FFDA-6F79-4EE1-BDF2-75A56EBC27CD}"/>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08BA66-ED85-46A3-8A2A-D8036948C5FD}"/>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C04A0F-4096-4163-9385-2640C785E741}"/>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7D500D4-6C41-4E67-BB3F-9FE6B29D5381}"/>
              </a:ext>
            </a:extLst>
          </p:cNvPr>
          <p:cNvSpPr txBox="1"/>
          <p:nvPr/>
        </p:nvSpPr>
        <p:spPr>
          <a:xfrm>
            <a:off x="4276747" y="3437119"/>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37" name="TextBox 36">
            <a:extLst>
              <a:ext uri="{FF2B5EF4-FFF2-40B4-BE49-F238E27FC236}">
                <a16:creationId xmlns:a16="http://schemas.microsoft.com/office/drawing/2014/main" id="{EEAEF16C-43C2-494E-91AB-D0C85787895E}"/>
              </a:ext>
            </a:extLst>
          </p:cNvPr>
          <p:cNvSpPr txBox="1"/>
          <p:nvPr/>
        </p:nvSpPr>
        <p:spPr>
          <a:xfrm>
            <a:off x="6274371" y="34521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8" name="TextBox 37">
            <a:extLst>
              <a:ext uri="{FF2B5EF4-FFF2-40B4-BE49-F238E27FC236}">
                <a16:creationId xmlns:a16="http://schemas.microsoft.com/office/drawing/2014/main" id="{667289FA-A0BE-4F62-BDA4-C76EBA4F3B85}"/>
              </a:ext>
            </a:extLst>
          </p:cNvPr>
          <p:cNvSpPr txBox="1"/>
          <p:nvPr/>
        </p:nvSpPr>
        <p:spPr>
          <a:xfrm>
            <a:off x="3278515" y="36089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40" name="TextBox 39">
            <a:extLst>
              <a:ext uri="{FF2B5EF4-FFF2-40B4-BE49-F238E27FC236}">
                <a16:creationId xmlns:a16="http://schemas.microsoft.com/office/drawing/2014/main" id="{2B50F119-534E-42C7-87C1-857304298DC3}"/>
              </a:ext>
            </a:extLst>
          </p:cNvPr>
          <p:cNvSpPr txBox="1"/>
          <p:nvPr/>
        </p:nvSpPr>
        <p:spPr>
          <a:xfrm>
            <a:off x="7388679" y="35853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41" name="TextBox 40">
            <a:extLst>
              <a:ext uri="{FF2B5EF4-FFF2-40B4-BE49-F238E27FC236}">
                <a16:creationId xmlns:a16="http://schemas.microsoft.com/office/drawing/2014/main" id="{6D96A3B6-F1D6-4EE5-91B4-C8DC300E73EE}"/>
              </a:ext>
            </a:extLst>
          </p:cNvPr>
          <p:cNvSpPr txBox="1"/>
          <p:nvPr/>
        </p:nvSpPr>
        <p:spPr>
          <a:xfrm>
            <a:off x="3353429"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42" name="TextBox 41">
            <a:extLst>
              <a:ext uri="{FF2B5EF4-FFF2-40B4-BE49-F238E27FC236}">
                <a16:creationId xmlns:a16="http://schemas.microsoft.com/office/drawing/2014/main" id="{682FAEAD-C46D-49EA-9208-B08C0B7755A3}"/>
              </a:ext>
            </a:extLst>
          </p:cNvPr>
          <p:cNvSpPr txBox="1"/>
          <p:nvPr/>
        </p:nvSpPr>
        <p:spPr>
          <a:xfrm>
            <a:off x="5419582"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43" name="TextBox 42">
            <a:extLst>
              <a:ext uri="{FF2B5EF4-FFF2-40B4-BE49-F238E27FC236}">
                <a16:creationId xmlns:a16="http://schemas.microsoft.com/office/drawing/2014/main" id="{60701447-C612-4316-A37D-E00F01E92C9B}"/>
              </a:ext>
            </a:extLst>
          </p:cNvPr>
          <p:cNvSpPr txBox="1"/>
          <p:nvPr/>
        </p:nvSpPr>
        <p:spPr>
          <a:xfrm>
            <a:off x="7422967" y="44805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44" name="TextBox 43">
            <a:extLst>
              <a:ext uri="{FF2B5EF4-FFF2-40B4-BE49-F238E27FC236}">
                <a16:creationId xmlns:a16="http://schemas.microsoft.com/office/drawing/2014/main" id="{2FE79BCB-F092-4DF8-BF36-5225D00B54F2}"/>
              </a:ext>
            </a:extLst>
          </p:cNvPr>
          <p:cNvSpPr txBox="1"/>
          <p:nvPr/>
        </p:nvSpPr>
        <p:spPr>
          <a:xfrm>
            <a:off x="3328402"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45" name="TextBox 44">
            <a:extLst>
              <a:ext uri="{FF2B5EF4-FFF2-40B4-BE49-F238E27FC236}">
                <a16:creationId xmlns:a16="http://schemas.microsoft.com/office/drawing/2014/main" id="{5A4A9E0F-8D7C-4588-8247-18123F35FE73}"/>
              </a:ext>
            </a:extLst>
          </p:cNvPr>
          <p:cNvSpPr txBox="1"/>
          <p:nvPr/>
        </p:nvSpPr>
        <p:spPr>
          <a:xfrm>
            <a:off x="5383484"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46" name="TextBox 45">
            <a:extLst>
              <a:ext uri="{FF2B5EF4-FFF2-40B4-BE49-F238E27FC236}">
                <a16:creationId xmlns:a16="http://schemas.microsoft.com/office/drawing/2014/main" id="{9916E3F7-9ACD-4C87-89B5-B67FA8A8E89D}"/>
              </a:ext>
            </a:extLst>
          </p:cNvPr>
          <p:cNvSpPr txBox="1"/>
          <p:nvPr/>
        </p:nvSpPr>
        <p:spPr>
          <a:xfrm>
            <a:off x="7467913" y="53495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48" name="TextBox 47">
            <a:hlinkClick r:id="" action="ppaction://noaction" highlightClick="1">
              <a:snd r:embed="rId7"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49" name="TextBox 48">
            <a:hlinkClick r:id="" action="ppaction://noaction" highlightClick="1">
              <a:snd r:embed="rId8"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spTree>
    <p:extLst>
      <p:ext uri="{BB962C8B-B14F-4D97-AF65-F5344CB8AC3E}">
        <p14:creationId xmlns:p14="http://schemas.microsoft.com/office/powerpoint/2010/main" val="15380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884" y="5755411"/>
            <a:ext cx="10092405" cy="400110"/>
          </a:xfrm>
          <a:prstGeom prst="rect">
            <a:avLst/>
          </a:prstGeom>
        </p:spPr>
        <p:txBody>
          <a:bodyPr wrap="square">
            <a:spAutoFit/>
          </a:bodyPr>
          <a:lstStyle/>
          <a:p>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Nein.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______</a:t>
            </a:r>
            <a:r>
              <a:rPr lang="en-US" sz="2000" b="1"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_______ </a:t>
            </a:r>
            <a:r>
              <a:rPr lang="en-US" sz="2000" dirty="0" err="1"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2" name="Rectangle 1"/>
          <p:cNvSpPr/>
          <p:nvPr/>
        </p:nvSpPr>
        <p:spPr>
          <a:xfrm>
            <a:off x="317670" y="2993781"/>
            <a:ext cx="9768730" cy="400110"/>
          </a:xfrm>
          <a:prstGeom prst="rect">
            <a:avLst/>
          </a:prstGeom>
        </p:spPr>
        <p:txBody>
          <a:bodyPr wrap="square">
            <a:spAutoFit/>
          </a:bodyPr>
          <a:lstStyle/>
          <a:p>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Ja.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______ </a:t>
            </a:r>
            <a:r>
              <a:rPr lang="en-US" sz="2000" dirty="0" err="1"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_____  </a:t>
            </a:r>
            <a:r>
              <a:rPr lang="en-US" sz="2000" dirty="0" err="1"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endParaRPr lang="en-US" sz="2000" dirty="0">
              <a:solidFill>
                <a:srgbClr val="115076"/>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04424"/>
            <a:ext cx="6204514" cy="707849"/>
          </a:xfrm>
        </p:spPr>
        <p:txBody>
          <a:bodyPr>
            <a:normAutofit/>
          </a:bodyPr>
          <a:lstStyle/>
          <a:p>
            <a:r>
              <a:rPr lang="en-GB" sz="3600" b="1" dirty="0">
                <a:solidFill>
                  <a:schemeClr val="bg1"/>
                </a:solidFill>
              </a:rPr>
              <a:t>Using </a:t>
            </a:r>
            <a:r>
              <a:rPr lang="en-GB" sz="3600" b="1" i="1" dirty="0" err="1">
                <a:solidFill>
                  <a:schemeClr val="bg1"/>
                </a:solidFill>
              </a:rPr>
              <a:t>kein</a:t>
            </a:r>
            <a:r>
              <a:rPr lang="en-GB" sz="3600" b="1" dirty="0">
                <a:solidFill>
                  <a:schemeClr val="bg1"/>
                </a:solidFill>
              </a:rPr>
              <a:t> after </a:t>
            </a:r>
            <a:r>
              <a:rPr lang="en-GB" sz="3600" b="1" i="1" dirty="0" err="1">
                <a:solidFill>
                  <a:schemeClr val="bg1"/>
                </a:solidFill>
              </a:rPr>
              <a:t>haben</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317670" y="1365970"/>
            <a:ext cx="4155305" cy="430887"/>
          </a:xfrm>
          <a:prstGeom prst="rect">
            <a:avLst/>
          </a:prstGeom>
          <a:noFill/>
        </p:spPr>
        <p:txBody>
          <a:bodyPr wrap="none" rtlCol="0">
            <a:spAutoFit/>
          </a:bodyPr>
          <a:lstStyle/>
          <a:p>
            <a:r>
              <a:rPr lang="en-US" sz="2200" b="1" dirty="0">
                <a:solidFill>
                  <a:srgbClr val="115076"/>
                </a:solidFill>
                <a:latin typeface="Century Gothic" panose="020B0502020202020204" pitchFamily="34" charset="0"/>
              </a:rPr>
              <a:t>Saying you have </a:t>
            </a:r>
            <a:r>
              <a:rPr lang="en-US" sz="2200" b="1" dirty="0" smtClean="0">
                <a:solidFill>
                  <a:srgbClr val="115076"/>
                </a:solidFill>
                <a:latin typeface="Century Gothic" panose="020B0502020202020204" pitchFamily="34" charset="0"/>
              </a:rPr>
              <a:t>a/one thing</a:t>
            </a:r>
            <a:endParaRPr lang="en-US" sz="2200" b="1"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7F59C740-3069-4547-ADA3-3A2A411447BC}"/>
              </a:ext>
            </a:extLst>
          </p:cNvPr>
          <p:cNvSpPr txBox="1"/>
          <p:nvPr/>
        </p:nvSpPr>
        <p:spPr>
          <a:xfrm>
            <a:off x="342985" y="1931348"/>
            <a:ext cx="11506030"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As you know, an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indefinite article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is used after</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to say you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have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a/one thing</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endParaRPr lang="en-US" sz="2200" dirty="0">
              <a:solidFill>
                <a:srgbClr val="115076"/>
              </a:solidFill>
            </a:endParaRPr>
          </a:p>
        </p:txBody>
      </p:sp>
      <p:sp>
        <p:nvSpPr>
          <p:cNvPr id="21" name="Rounded Rectangle 20">
            <a:extLst>
              <a:ext uri="{FF2B5EF4-FFF2-40B4-BE49-F238E27FC236}">
                <a16:creationId xmlns:a16="http://schemas.microsoft.com/office/drawing/2014/main" id="{C296FE08-43E2-6E45-A27E-234EC6D29B89}"/>
              </a:ext>
            </a:extLst>
          </p:cNvPr>
          <p:cNvSpPr/>
          <p:nvPr/>
        </p:nvSpPr>
        <p:spPr>
          <a:xfrm>
            <a:off x="8899071" y="291230"/>
            <a:ext cx="299289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grammar explanation</a:t>
            </a:r>
          </a:p>
        </p:txBody>
      </p:sp>
      <p:sp>
        <p:nvSpPr>
          <p:cNvPr id="18" name="TextBox 17">
            <a:extLst>
              <a:ext uri="{FF2B5EF4-FFF2-40B4-BE49-F238E27FC236}">
                <a16:creationId xmlns:a16="http://schemas.microsoft.com/office/drawing/2014/main" id="{04E92901-3283-49D7-9BEB-2C0AD4E683EC}"/>
              </a:ext>
            </a:extLst>
          </p:cNvPr>
          <p:cNvSpPr txBox="1"/>
          <p:nvPr/>
        </p:nvSpPr>
        <p:spPr>
          <a:xfrm>
            <a:off x="343070" y="2595924"/>
            <a:ext cx="11034712"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_____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 	</a:t>
            </a:r>
          </a:p>
        </p:txBody>
      </p:sp>
      <p:sp>
        <p:nvSpPr>
          <p:cNvPr id="19" name="TextBox 18">
            <a:extLst>
              <a:ext uri="{FF2B5EF4-FFF2-40B4-BE49-F238E27FC236}">
                <a16:creationId xmlns:a16="http://schemas.microsoft.com/office/drawing/2014/main" id="{EF607863-570E-4E22-9E37-A6DD564C995A}"/>
              </a:ext>
            </a:extLst>
          </p:cNvPr>
          <p:cNvSpPr txBox="1"/>
          <p:nvPr/>
        </p:nvSpPr>
        <p:spPr>
          <a:xfrm>
            <a:off x="317670" y="3603093"/>
            <a:ext cx="6032730"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Saying you don’t have </a:t>
            </a:r>
            <a:r>
              <a:rPr lang="en-US" sz="2200" b="1" dirty="0" smtClean="0">
                <a:solidFill>
                  <a:srgbClr val="115076"/>
                </a:solidFill>
                <a:latin typeface="Century Gothic" panose="020B0502020202020204" pitchFamily="34" charset="0"/>
              </a:rPr>
              <a:t>a/one thing</a:t>
            </a:r>
            <a:endParaRPr lang="en-US" sz="2200" b="1" dirty="0">
              <a:solidFill>
                <a:srgbClr val="115076"/>
              </a:solidFill>
              <a:latin typeface="Century Gothic" panose="020B0502020202020204" pitchFamily="34" charset="0"/>
            </a:endParaRPr>
          </a:p>
        </p:txBody>
      </p:sp>
      <p:sp>
        <p:nvSpPr>
          <p:cNvPr id="25" name="TextBox 24">
            <a:extLst>
              <a:ext uri="{FF2B5EF4-FFF2-40B4-BE49-F238E27FC236}">
                <a16:creationId xmlns:a16="http://schemas.microsoft.com/office/drawing/2014/main" id="{34B20946-5AFA-4162-8840-3DAD60585195}"/>
              </a:ext>
            </a:extLst>
          </p:cNvPr>
          <p:cNvSpPr txBox="1"/>
          <p:nvPr/>
        </p:nvSpPr>
        <p:spPr>
          <a:xfrm>
            <a:off x="317670" y="5257256"/>
            <a:ext cx="11506030"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 	</a:t>
            </a:r>
          </a:p>
        </p:txBody>
      </p:sp>
      <p:sp>
        <p:nvSpPr>
          <p:cNvPr id="29" name="TextBox 28">
            <a:extLst>
              <a:ext uri="{FF2B5EF4-FFF2-40B4-BE49-F238E27FC236}">
                <a16:creationId xmlns:a16="http://schemas.microsoft.com/office/drawing/2014/main" id="{E00CB61A-E5B6-43D6-A353-9E3740655C07}"/>
              </a:ext>
            </a:extLst>
          </p:cNvPr>
          <p:cNvSpPr txBox="1"/>
          <p:nvPr/>
        </p:nvSpPr>
        <p:spPr>
          <a:xfrm>
            <a:off x="343070" y="4190058"/>
            <a:ext cx="11256962" cy="816890"/>
          </a:xfrm>
          <a:prstGeom prst="rect">
            <a:avLst/>
          </a:prstGeom>
          <a:noFill/>
        </p:spPr>
        <p:txBody>
          <a:bodyPr wrap="square" rtlCol="0">
            <a:spAutoFit/>
          </a:bodyPr>
          <a:lstStyle/>
          <a:p>
            <a:pPr lvl="0">
              <a:lnSpc>
                <a:spcPct val="107000"/>
              </a:lnSpc>
              <a:defRPr/>
            </a:pPr>
            <a:r>
              <a:rPr lang="en-GB" sz="2200" b="1"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Kein</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is used after </a:t>
            </a:r>
            <a:r>
              <a:rPr lang="en-GB" sz="2200" b="1"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haben</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to say you </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don’t have </a:t>
            </a:r>
            <a:r>
              <a:rPr lang="en-GB" sz="2200" dirty="0" smtClean="0">
                <a:solidFill>
                  <a:srgbClr val="1F4E79"/>
                </a:solidFill>
                <a:latin typeface="Century Gothic" panose="020B0502020202020204" pitchFamily="34" charset="0"/>
                <a:ea typeface="SimSun" panose="02010600030101010101" pitchFamily="2" charset="-122"/>
                <a:cs typeface="Times New Roman" panose="02020603050405020304" pitchFamily="18" charset="0"/>
              </a:rPr>
              <a:t>a/one thing. </a:t>
            </a:r>
            <a:endPar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lvl="0">
              <a:lnSpc>
                <a:spcPct val="107000"/>
              </a:lnSpc>
              <a:defRPr/>
            </a:pP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Like </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ein</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it </a:t>
            </a:r>
            <a:r>
              <a:rPr lang="en-GB" sz="2200" dirty="0" smtClean="0">
                <a:solidFill>
                  <a:srgbClr val="1F4E79"/>
                </a:solidFill>
                <a:latin typeface="Century Gothic" panose="020B0502020202020204" pitchFamily="34" charset="0"/>
                <a:ea typeface="SimSun" panose="02010600030101010101" pitchFamily="2" charset="-122"/>
                <a:cs typeface="Times New Roman" panose="02020603050405020304" pitchFamily="18" charset="0"/>
              </a:rPr>
              <a:t>matches the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gender of the noun.</a:t>
            </a:r>
          </a:p>
        </p:txBody>
      </p:sp>
      <p:pic>
        <p:nvPicPr>
          <p:cNvPr id="2056" name="Picture 8" descr="Head 10 Clip Art">
            <a:extLst>
              <a:ext uri="{FF2B5EF4-FFF2-40B4-BE49-F238E27FC236}">
                <a16:creationId xmlns:a16="http://schemas.microsoft.com/office/drawing/2014/main" id="{8A20F5D9-42AC-408A-8AC4-AA9C197CB3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7735" y="2595924"/>
            <a:ext cx="862012" cy="8707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umbs Down Smiley Clip Art">
            <a:extLst>
              <a:ext uri="{FF2B5EF4-FFF2-40B4-BE49-F238E27FC236}">
                <a16:creationId xmlns:a16="http://schemas.microsoft.com/office/drawing/2014/main" id="{606AE732-A0DA-41CC-B0AC-1259F53007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7735" y="5257256"/>
            <a:ext cx="862012" cy="827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611C05-ABEC-4EED-8348-6E82E370D947}"/>
              </a:ext>
            </a:extLst>
          </p:cNvPr>
          <p:cNvSpPr txBox="1"/>
          <p:nvPr/>
        </p:nvSpPr>
        <p:spPr>
          <a:xfrm>
            <a:off x="5331087" y="2963683"/>
            <a:ext cx="873369"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a:t>
            </a:r>
            <a:endParaRPr lang="en-GB" sz="2200" b="1" dirty="0">
              <a:solidFill>
                <a:srgbClr val="115076"/>
              </a:solidFill>
              <a:latin typeface="Century Gothic" panose="020B0502020202020204" pitchFamily="34" charset="0"/>
            </a:endParaRPr>
          </a:p>
        </p:txBody>
      </p:sp>
      <p:sp>
        <p:nvSpPr>
          <p:cNvPr id="22" name="TextBox 21">
            <a:extLst>
              <a:ext uri="{FF2B5EF4-FFF2-40B4-BE49-F238E27FC236}">
                <a16:creationId xmlns:a16="http://schemas.microsoft.com/office/drawing/2014/main" id="{79EECBF5-E6EE-4679-B9DF-00DFE84360B6}"/>
              </a:ext>
            </a:extLst>
          </p:cNvPr>
          <p:cNvSpPr txBox="1"/>
          <p:nvPr/>
        </p:nvSpPr>
        <p:spPr>
          <a:xfrm>
            <a:off x="5399643" y="2579409"/>
            <a:ext cx="873369"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a:t>
            </a:r>
            <a:endParaRPr lang="en-GB" sz="2200" b="1" dirty="0">
              <a:solidFill>
                <a:srgbClr val="115076"/>
              </a:solidFill>
              <a:latin typeface="Century Gothic" panose="020B0502020202020204" pitchFamily="34" charset="0"/>
            </a:endParaRPr>
          </a:p>
        </p:txBody>
      </p:sp>
      <p:sp>
        <p:nvSpPr>
          <p:cNvPr id="23" name="TextBox 22">
            <a:extLst>
              <a:ext uri="{FF2B5EF4-FFF2-40B4-BE49-F238E27FC236}">
                <a16:creationId xmlns:a16="http://schemas.microsoft.com/office/drawing/2014/main" id="{A254492F-B8CE-4DA6-87B2-D5E0EED8CE65}"/>
              </a:ext>
            </a:extLst>
          </p:cNvPr>
          <p:cNvSpPr txBox="1"/>
          <p:nvPr/>
        </p:nvSpPr>
        <p:spPr>
          <a:xfrm>
            <a:off x="3079393" y="2958198"/>
            <a:ext cx="1014046"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einen</a:t>
            </a:r>
            <a:endParaRPr lang="en-GB" sz="2200" b="1"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28DE80BA-7701-4C10-A369-FA7EF721D0C0}"/>
              </a:ext>
            </a:extLst>
          </p:cNvPr>
          <p:cNvSpPr txBox="1"/>
          <p:nvPr/>
        </p:nvSpPr>
        <p:spPr>
          <a:xfrm>
            <a:off x="7888877" y="2594058"/>
            <a:ext cx="873369" cy="430887"/>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ein</a:t>
            </a:r>
          </a:p>
        </p:txBody>
      </p:sp>
      <p:sp>
        <p:nvSpPr>
          <p:cNvPr id="26" name="TextBox 25">
            <a:extLst>
              <a:ext uri="{FF2B5EF4-FFF2-40B4-BE49-F238E27FC236}">
                <a16:creationId xmlns:a16="http://schemas.microsoft.com/office/drawing/2014/main" id="{BF188BBB-66BF-4E34-84DA-F61D070C4279}"/>
              </a:ext>
            </a:extLst>
          </p:cNvPr>
          <p:cNvSpPr txBox="1"/>
          <p:nvPr/>
        </p:nvSpPr>
        <p:spPr>
          <a:xfrm>
            <a:off x="7820321" y="2942958"/>
            <a:ext cx="873369" cy="430887"/>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ein</a:t>
            </a:r>
          </a:p>
        </p:txBody>
      </p:sp>
      <p:sp>
        <p:nvSpPr>
          <p:cNvPr id="27" name="TextBox 26">
            <a:extLst>
              <a:ext uri="{FF2B5EF4-FFF2-40B4-BE49-F238E27FC236}">
                <a16:creationId xmlns:a16="http://schemas.microsoft.com/office/drawing/2014/main" id="{CC97004C-E1CB-487A-9A14-0A3322FD4ACC}"/>
              </a:ext>
            </a:extLst>
          </p:cNvPr>
          <p:cNvSpPr txBox="1"/>
          <p:nvPr/>
        </p:nvSpPr>
        <p:spPr>
          <a:xfrm>
            <a:off x="5162865" y="5693708"/>
            <a:ext cx="1021725"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keine</a:t>
            </a:r>
            <a:endParaRPr lang="en-GB" sz="2200" b="1" dirty="0">
              <a:solidFill>
                <a:srgbClr val="115076"/>
              </a:solidFill>
              <a:latin typeface="Century Gothic" panose="020B0502020202020204" pitchFamily="34" charset="0"/>
            </a:endParaRPr>
          </a:p>
        </p:txBody>
      </p:sp>
      <p:sp>
        <p:nvSpPr>
          <p:cNvPr id="28" name="TextBox 27">
            <a:extLst>
              <a:ext uri="{FF2B5EF4-FFF2-40B4-BE49-F238E27FC236}">
                <a16:creationId xmlns:a16="http://schemas.microsoft.com/office/drawing/2014/main" id="{407DFFF6-047F-4596-8EB2-876344D164D8}"/>
              </a:ext>
            </a:extLst>
          </p:cNvPr>
          <p:cNvSpPr txBox="1"/>
          <p:nvPr/>
        </p:nvSpPr>
        <p:spPr>
          <a:xfrm>
            <a:off x="7514646" y="5693708"/>
            <a:ext cx="1021725"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kein</a:t>
            </a:r>
            <a:endParaRPr lang="en-GB" sz="2200" b="1" dirty="0">
              <a:solidFill>
                <a:srgbClr val="115076"/>
              </a:solidFill>
              <a:latin typeface="Century Gothic" panose="020B0502020202020204" pitchFamily="34" charset="0"/>
            </a:endParaRPr>
          </a:p>
        </p:txBody>
      </p:sp>
      <p:sp>
        <p:nvSpPr>
          <p:cNvPr id="11" name="Rectangle 10"/>
          <p:cNvSpPr/>
          <p:nvPr/>
        </p:nvSpPr>
        <p:spPr>
          <a:xfrm>
            <a:off x="2980204" y="5724485"/>
            <a:ext cx="1029449" cy="400110"/>
          </a:xfrm>
          <a:prstGeom prst="rect">
            <a:avLst/>
          </a:prstGeom>
        </p:spPr>
        <p:txBody>
          <a:bodyPr wrap="none">
            <a:spAutoFit/>
          </a:bodyPr>
          <a:lstStyle/>
          <a:p>
            <a:r>
              <a:rPr lang="en-US"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keinen</a:t>
            </a:r>
            <a:endParaRPr lang="en-GB" dirty="0"/>
          </a:p>
        </p:txBody>
      </p:sp>
    </p:spTree>
    <p:extLst>
      <p:ext uri="{BB962C8B-B14F-4D97-AF65-F5344CB8AC3E}">
        <p14:creationId xmlns:p14="http://schemas.microsoft.com/office/powerpoint/2010/main" val="15798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2056"/>
                                        </p:tgtEl>
                                        <p:attrNameLst>
                                          <p:attrName>style.visibility</p:attrName>
                                        </p:attrNameLst>
                                      </p:cBhvr>
                                      <p:to>
                                        <p:strVal val="visible"/>
                                      </p:to>
                                    </p:set>
                                    <p:animEffect transition="in" filter="fade">
                                      <p:cBhvr>
                                        <p:cTn id="30" dur="500"/>
                                        <p:tgtEl>
                                          <p:spTgt spid="205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nodeType="withEffect">
                                  <p:stCondLst>
                                    <p:cond delay="0"/>
                                  </p:stCondLst>
                                  <p:childTnLst>
                                    <p:set>
                                      <p:cBhvr>
                                        <p:cTn id="61" dur="1" fill="hold">
                                          <p:stCondLst>
                                            <p:cond delay="0"/>
                                          </p:stCondLst>
                                        </p:cTn>
                                        <p:tgtEl>
                                          <p:spTgt spid="2058"/>
                                        </p:tgtEl>
                                        <p:attrNameLst>
                                          <p:attrName>style.visibility</p:attrName>
                                        </p:attrNameLst>
                                      </p:cBhvr>
                                      <p:to>
                                        <p:strVal val="visible"/>
                                      </p:to>
                                    </p:set>
                                    <p:animEffect transition="in" filter="fade">
                                      <p:cBhvr>
                                        <p:cTn id="62" dur="500"/>
                                        <p:tgtEl>
                                          <p:spTgt spid="205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9" grpId="0"/>
      <p:bldP spid="18" grpId="0"/>
      <p:bldP spid="19" grpId="0"/>
      <p:bldP spid="25" grpId="0"/>
      <p:bldP spid="29" grpId="0"/>
      <p:bldP spid="5" grpId="0"/>
      <p:bldP spid="22" grpId="0"/>
      <p:bldP spid="24" grpId="0"/>
      <p:bldP spid="26" grpId="0"/>
      <p:bldP spid="27" grpId="0"/>
      <p:bldP spid="2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112790" cy="707849"/>
          </a:xfrm>
        </p:spPr>
        <p:txBody>
          <a:bodyPr>
            <a:normAutofit/>
          </a:bodyPr>
          <a:lstStyle/>
          <a:p>
            <a:r>
              <a:rPr lang="en-GB" sz="3600" b="1" dirty="0" err="1">
                <a:solidFill>
                  <a:schemeClr val="bg1"/>
                </a:solidFill>
              </a:rPr>
              <a:t>Lieblingsdinge</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722148" y="25480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8" name="Google Shape;653;p27">
            <a:extLst>
              <a:ext uri="{FF2B5EF4-FFF2-40B4-BE49-F238E27FC236}">
                <a16:creationId xmlns:a16="http://schemas.microsoft.com/office/drawing/2014/main" id="{C282D459-BA47-4EE6-9C4F-076EBD4B816D}"/>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19" name="Google Shape;653;p27">
            <a:extLst>
              <a:ext uri="{FF2B5EF4-FFF2-40B4-BE49-F238E27FC236}">
                <a16:creationId xmlns:a16="http://schemas.microsoft.com/office/drawing/2014/main" id="{2BC1E4F9-CA49-4334-99AC-5B649AAB9CD5}"/>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20" name="TextBox 19">
            <a:extLst>
              <a:ext uri="{FF2B5EF4-FFF2-40B4-BE49-F238E27FC236}">
                <a16:creationId xmlns:a16="http://schemas.microsoft.com/office/drawing/2014/main" id="{3FF6D105-8F18-4B5E-BB4F-ABBF2F4C68BB}"/>
              </a:ext>
            </a:extLst>
          </p:cNvPr>
          <p:cNvSpPr txBox="1"/>
          <p:nvPr/>
        </p:nvSpPr>
        <p:spPr>
          <a:xfrm>
            <a:off x="0" y="1348514"/>
            <a:ext cx="12290956"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smtClean="0">
                <a:solidFill>
                  <a:srgbClr val="115076"/>
                </a:solidFill>
                <a:latin typeface="Century Gothic" panose="020B0502020202020204" pitchFamily="34" charset="0"/>
              </a:rPr>
              <a:t>favourite</a:t>
            </a:r>
            <a:r>
              <a:rPr lang="en-US" sz="2200" dirty="0" smtClean="0">
                <a:solidFill>
                  <a:srgbClr val="115076"/>
                </a:solidFill>
                <a:latin typeface="Century Gothic" panose="020B0502020202020204" pitchFamily="34" charset="0"/>
              </a:rPr>
              <a:t> </a:t>
            </a:r>
            <a:r>
              <a:rPr lang="en-US" sz="2200" dirty="0">
                <a:solidFill>
                  <a:srgbClr val="115076"/>
                </a:solidFill>
                <a:latin typeface="Century Gothic" panose="020B0502020202020204" pitchFamily="34" charset="0"/>
              </a:rPr>
              <a:t>things. </a:t>
            </a:r>
            <a:r>
              <a:rPr lang="en-US" sz="2200" dirty="0" smtClean="0">
                <a:solidFill>
                  <a:srgbClr val="115076"/>
                </a:solidFill>
                <a:latin typeface="Century Gothic" panose="020B0502020202020204" pitchFamily="34" charset="0"/>
              </a:rPr>
              <a:t>The </a:t>
            </a:r>
            <a:r>
              <a:rPr lang="en-US" sz="2200" dirty="0">
                <a:solidFill>
                  <a:srgbClr val="115076"/>
                </a:solidFill>
                <a:latin typeface="Century Gothic" panose="020B0502020202020204" pitchFamily="34" charset="0"/>
              </a:rPr>
              <a:t>line is </a:t>
            </a:r>
            <a:r>
              <a:rPr lang="en-US" sz="2200" dirty="0" smtClean="0">
                <a:solidFill>
                  <a:srgbClr val="115076"/>
                </a:solidFill>
                <a:latin typeface="Century Gothic" panose="020B0502020202020204" pitchFamily="34" charset="0"/>
              </a:rPr>
              <a:t>bad</a:t>
            </a:r>
            <a:r>
              <a:rPr lang="en-US" sz="2200" dirty="0">
                <a:solidFill>
                  <a:srgbClr val="115076"/>
                </a:solidFill>
                <a:latin typeface="Century Gothic" panose="020B0502020202020204" pitchFamily="34" charset="0"/>
              </a:rPr>
              <a:t>. Listen </a:t>
            </a:r>
            <a:r>
              <a:rPr lang="en-US" sz="2200" dirty="0" smtClean="0">
                <a:solidFill>
                  <a:srgbClr val="115076"/>
                </a:solidFill>
                <a:latin typeface="Century Gothic" panose="020B0502020202020204" pitchFamily="34" charset="0"/>
              </a:rPr>
              <a:t>and decide </a:t>
            </a:r>
            <a:r>
              <a:rPr lang="en-US" sz="2200" dirty="0">
                <a:solidFill>
                  <a:srgbClr val="115076"/>
                </a:solidFill>
                <a:latin typeface="Century Gothic" panose="020B0502020202020204" pitchFamily="34" charset="0"/>
              </a:rPr>
              <a:t>whether Heike does (✔) or </a:t>
            </a:r>
            <a:r>
              <a:rPr lang="en-US" sz="2200" dirty="0" smtClean="0">
                <a:solidFill>
                  <a:srgbClr val="115076"/>
                </a:solidFill>
                <a:latin typeface="Century Gothic" panose="020B0502020202020204" pitchFamily="34" charset="0"/>
              </a:rPr>
              <a:t>does not </a:t>
            </a:r>
            <a:r>
              <a:rPr lang="en-US" sz="2200" dirty="0">
                <a:solidFill>
                  <a:srgbClr val="115076"/>
                </a:solidFill>
                <a:latin typeface="Century Gothic" panose="020B0502020202020204" pitchFamily="34" charset="0"/>
              </a:rPr>
              <a:t>(✖)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graphicFrame>
        <p:nvGraphicFramePr>
          <p:cNvPr id="24" name="Table 24">
            <a:extLst>
              <a:ext uri="{FF2B5EF4-FFF2-40B4-BE49-F238E27FC236}">
                <a16:creationId xmlns:a16="http://schemas.microsoft.com/office/drawing/2014/main" id="{1E39B82F-41F3-4CE0-B621-32FEC791372C}"/>
              </a:ext>
            </a:extLst>
          </p:cNvPr>
          <p:cNvGraphicFramePr>
            <a:graphicFrameLocks noGrp="1"/>
          </p:cNvGraphicFramePr>
          <p:nvPr>
            <p:extLst/>
          </p:nvPr>
        </p:nvGraphicFramePr>
        <p:xfrm>
          <a:off x="5389530" y="2324882"/>
          <a:ext cx="6405204" cy="3825835"/>
        </p:xfrm>
        <a:graphic>
          <a:graphicData uri="http://schemas.openxmlformats.org/drawingml/2006/table">
            <a:tbl>
              <a:tblPr firstRow="1" bandRow="1">
                <a:tableStyleId>{ED083AE6-46FA-4A59-8FB0-9F97EB10719F}</a:tableStyleId>
              </a:tblPr>
              <a:tblGrid>
                <a:gridCol w="673991">
                  <a:extLst>
                    <a:ext uri="{9D8B030D-6E8A-4147-A177-3AD203B41FA5}">
                      <a16:colId xmlns:a16="http://schemas.microsoft.com/office/drawing/2014/main" val="2218395770"/>
                    </a:ext>
                  </a:extLst>
                </a:gridCol>
                <a:gridCol w="284812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4" name="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27" name="Google Shape;614;p26">
            <a:hlinkClick r:id="" action="ppaction://noaction" highlightClick="1">
              <a:snd r:embed="rId5"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28" name="Google Shape;615;p26">
            <a:hlinkClick r:id="" action="ppaction://noaction" highlightClick="1">
              <a:snd r:embed="rId6"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29" name="Google Shape;616;p26">
            <a:hlinkClick r:id="" action="ppaction://noaction" highlightClick="1">
              <a:snd r:embed="rId7"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36" name="Picture 35">
            <a:extLst>
              <a:ext uri="{FF2B5EF4-FFF2-40B4-BE49-F238E27FC236}">
                <a16:creationId xmlns:a16="http://schemas.microsoft.com/office/drawing/2014/main" id="{A1929581-FCA3-4751-8464-71FBC1AF9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25" name="Picture 4" descr="Karaoke, Logo, Microphone, Singer, Man, Person, Mus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ilhouette, Singing, Woman, Entertainment, Emotio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Band, Silhouette, Drums, Guitar, Electric, R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616;p26">
            <a:hlinkClick r:id="" action="ppaction://noaction" highlightClick="1">
              <a:snd r:embed="rId12"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39"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3">
            <a:alphaModFix/>
          </a:blip>
          <a:srcRect/>
          <a:stretch/>
        </p:blipFill>
        <p:spPr>
          <a:xfrm>
            <a:off x="6459766" y="5541153"/>
            <a:ext cx="386564" cy="471176"/>
          </a:xfrm>
          <a:prstGeom prst="rect">
            <a:avLst/>
          </a:prstGeom>
          <a:noFill/>
          <a:ln>
            <a:noFill/>
          </a:ln>
        </p:spPr>
      </p:pic>
      <p:pic>
        <p:nvPicPr>
          <p:cNvPr id="34" name="Picture 33">
            <a:extLst>
              <a:ext uri="{FF2B5EF4-FFF2-40B4-BE49-F238E27FC236}">
                <a16:creationId xmlns:a16="http://schemas.microsoft.com/office/drawing/2014/main" id="{F2DEB729-C94C-43AD-B149-FB524D31B8D3}"/>
              </a:ext>
            </a:extLst>
          </p:cNvPr>
          <p:cNvPicPr>
            <a:picLocks noChangeAspect="1"/>
          </p:cNvPicPr>
          <p:nvPr/>
        </p:nvPicPr>
        <p:blipFill>
          <a:blip r:embed="rId14"/>
          <a:stretch>
            <a:fillRect/>
          </a:stretch>
        </p:blipFill>
        <p:spPr>
          <a:xfrm>
            <a:off x="397266" y="4693433"/>
            <a:ext cx="1048974" cy="1351847"/>
          </a:xfrm>
          <a:prstGeom prst="rect">
            <a:avLst/>
          </a:prstGeom>
        </p:spPr>
      </p:pic>
      <p:pic>
        <p:nvPicPr>
          <p:cNvPr id="35" name="Picture 2" descr="Girl Face Cartoon Clip Art">
            <a:extLst>
              <a:ext uri="{FF2B5EF4-FFF2-40B4-BE49-F238E27FC236}">
                <a16:creationId xmlns:a16="http://schemas.microsoft.com/office/drawing/2014/main" id="{FB43A56D-9469-4D36-9D4C-B223BD0108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oogle Maps Pin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usinessman, Cartoons, Training, Lecture, Present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3821959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112790" cy="707849"/>
          </a:xfrm>
        </p:spPr>
        <p:txBody>
          <a:bodyPr>
            <a:normAutofit/>
          </a:bodyPr>
          <a:lstStyle/>
          <a:p>
            <a:r>
              <a:rPr lang="en-GB" sz="3600" b="1" dirty="0" err="1">
                <a:solidFill>
                  <a:schemeClr val="bg1"/>
                </a:solidFill>
              </a:rPr>
              <a:t>Lieblingsdinge</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722148" y="25480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graphicFrame>
        <p:nvGraphicFramePr>
          <p:cNvPr id="24" name="Table 24">
            <a:extLst>
              <a:ext uri="{FF2B5EF4-FFF2-40B4-BE49-F238E27FC236}">
                <a16:creationId xmlns:a16="http://schemas.microsoft.com/office/drawing/2014/main" id="{1E39B82F-41F3-4CE0-B621-32FEC791372C}"/>
              </a:ext>
            </a:extLst>
          </p:cNvPr>
          <p:cNvGraphicFramePr>
            <a:graphicFrameLocks noGrp="1"/>
          </p:cNvGraphicFramePr>
          <p:nvPr>
            <p:extLst/>
          </p:nvPr>
        </p:nvGraphicFramePr>
        <p:xfrm>
          <a:off x="5389530" y="2324882"/>
          <a:ext cx="6405204" cy="3825835"/>
        </p:xfrm>
        <a:graphic>
          <a:graphicData uri="http://schemas.openxmlformats.org/drawingml/2006/table">
            <a:tbl>
              <a:tblPr firstRow="1" bandRow="1">
                <a:tableStyleId>{ED083AE6-46FA-4A59-8FB0-9F97EB10719F}</a:tableStyleId>
              </a:tblPr>
              <a:tblGrid>
                <a:gridCol w="688981">
                  <a:extLst>
                    <a:ext uri="{9D8B030D-6E8A-4147-A177-3AD203B41FA5}">
                      <a16:colId xmlns:a16="http://schemas.microsoft.com/office/drawing/2014/main" val="2218395770"/>
                    </a:ext>
                  </a:extLst>
                </a:gridCol>
                <a:gridCol w="283313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4" name="Answers 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27" name="Google Shape;614;p26">
            <a:hlinkClick r:id="" action="ppaction://noaction" highlightClick="1">
              <a:snd r:embed="rId5"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28" name="Google Shape;615;p26">
            <a:hlinkClick r:id="" action="ppaction://noaction" highlightClick="1">
              <a:snd r:embed="rId6"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29" name="Google Shape;616;p26">
            <a:hlinkClick r:id="" action="ppaction://noaction" highlightClick="1">
              <a:snd r:embed="rId7"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36" name="Picture 35">
            <a:extLst>
              <a:ext uri="{FF2B5EF4-FFF2-40B4-BE49-F238E27FC236}">
                <a16:creationId xmlns:a16="http://schemas.microsoft.com/office/drawing/2014/main" id="{A1929581-FCA3-4751-8464-71FBC1AF9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25" name="Picture 4" descr="Karaoke, Logo, Microphone, Singer, Man, Person, Mus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ilhouette, Singing, Woman, Entertainment, Emotio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Band, Silhouette, Drums, Guitar, Electric, R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616;p26">
            <a:hlinkClick r:id="" action="ppaction://noaction" highlightClick="1">
              <a:snd r:embed="rId12"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39"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3">
            <a:alphaModFix/>
          </a:blip>
          <a:srcRect/>
          <a:stretch/>
        </p:blipFill>
        <p:spPr>
          <a:xfrm>
            <a:off x="6459766" y="5541153"/>
            <a:ext cx="386564" cy="471176"/>
          </a:xfrm>
          <a:prstGeom prst="rect">
            <a:avLst/>
          </a:prstGeom>
          <a:noFill/>
          <a:ln>
            <a:noFill/>
          </a:ln>
        </p:spPr>
      </p:pic>
      <p:sp>
        <p:nvSpPr>
          <p:cNvPr id="35" name="TextBox 34">
            <a:extLst>
              <a:ext uri="{FF2B5EF4-FFF2-40B4-BE49-F238E27FC236}">
                <a16:creationId xmlns:a16="http://schemas.microsoft.com/office/drawing/2014/main" id="{81DC4C5E-A443-4B7E-8A40-A8F17DD2D82D}"/>
              </a:ext>
            </a:extLst>
          </p:cNvPr>
          <p:cNvSpPr txBox="1"/>
          <p:nvPr/>
        </p:nvSpPr>
        <p:spPr>
          <a:xfrm>
            <a:off x="7578881" y="2507899"/>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37" name="TextBox 36">
            <a:extLst>
              <a:ext uri="{FF2B5EF4-FFF2-40B4-BE49-F238E27FC236}">
                <a16:creationId xmlns:a16="http://schemas.microsoft.com/office/drawing/2014/main" id="{0B2C84E0-831D-4E7D-B0F2-16F50071930D}"/>
              </a:ext>
            </a:extLst>
          </p:cNvPr>
          <p:cNvSpPr txBox="1"/>
          <p:nvPr/>
        </p:nvSpPr>
        <p:spPr>
          <a:xfrm>
            <a:off x="10315528" y="2511932"/>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38" name="TextBox 37">
            <a:extLst>
              <a:ext uri="{FF2B5EF4-FFF2-40B4-BE49-F238E27FC236}">
                <a16:creationId xmlns:a16="http://schemas.microsoft.com/office/drawing/2014/main" id="{65E0F4A9-08AC-4BD1-AF5F-3AC6573D59F1}"/>
              </a:ext>
            </a:extLst>
          </p:cNvPr>
          <p:cNvSpPr txBox="1"/>
          <p:nvPr/>
        </p:nvSpPr>
        <p:spPr>
          <a:xfrm>
            <a:off x="7578880" y="3254752"/>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0" name="TextBox 39">
            <a:extLst>
              <a:ext uri="{FF2B5EF4-FFF2-40B4-BE49-F238E27FC236}">
                <a16:creationId xmlns:a16="http://schemas.microsoft.com/office/drawing/2014/main" id="{E09B2B03-159C-4DF8-8358-6D2D3656D0AA}"/>
              </a:ext>
            </a:extLst>
          </p:cNvPr>
          <p:cNvSpPr txBox="1"/>
          <p:nvPr/>
        </p:nvSpPr>
        <p:spPr>
          <a:xfrm>
            <a:off x="10307215" y="3249017"/>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41" name="TextBox 40">
            <a:extLst>
              <a:ext uri="{FF2B5EF4-FFF2-40B4-BE49-F238E27FC236}">
                <a16:creationId xmlns:a16="http://schemas.microsoft.com/office/drawing/2014/main" id="{1BD1630E-5D6E-46A8-817B-6271C66EFA56}"/>
              </a:ext>
            </a:extLst>
          </p:cNvPr>
          <p:cNvSpPr txBox="1"/>
          <p:nvPr/>
        </p:nvSpPr>
        <p:spPr>
          <a:xfrm>
            <a:off x="10307215" y="4004808"/>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2" name="TextBox 41">
            <a:extLst>
              <a:ext uri="{FF2B5EF4-FFF2-40B4-BE49-F238E27FC236}">
                <a16:creationId xmlns:a16="http://schemas.microsoft.com/office/drawing/2014/main" id="{92C00245-4A46-44B7-8EF6-C0F601A01478}"/>
              </a:ext>
            </a:extLst>
          </p:cNvPr>
          <p:cNvSpPr txBox="1"/>
          <p:nvPr/>
        </p:nvSpPr>
        <p:spPr>
          <a:xfrm>
            <a:off x="7604355" y="4039543"/>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43" name="TextBox 42">
            <a:extLst>
              <a:ext uri="{FF2B5EF4-FFF2-40B4-BE49-F238E27FC236}">
                <a16:creationId xmlns:a16="http://schemas.microsoft.com/office/drawing/2014/main" id="{35A4C22D-E126-4E27-A11F-84DD99837C90}"/>
              </a:ext>
            </a:extLst>
          </p:cNvPr>
          <p:cNvSpPr txBox="1"/>
          <p:nvPr/>
        </p:nvSpPr>
        <p:spPr>
          <a:xfrm>
            <a:off x="7615422" y="4774886"/>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4" name="TextBox 43">
            <a:extLst>
              <a:ext uri="{FF2B5EF4-FFF2-40B4-BE49-F238E27FC236}">
                <a16:creationId xmlns:a16="http://schemas.microsoft.com/office/drawing/2014/main" id="{6372F0EF-44B6-4168-B1D7-653482B50320}"/>
              </a:ext>
            </a:extLst>
          </p:cNvPr>
          <p:cNvSpPr txBox="1"/>
          <p:nvPr/>
        </p:nvSpPr>
        <p:spPr>
          <a:xfrm>
            <a:off x="10296146" y="4774886"/>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45" name="TextBox 44">
            <a:extLst>
              <a:ext uri="{FF2B5EF4-FFF2-40B4-BE49-F238E27FC236}">
                <a16:creationId xmlns:a16="http://schemas.microsoft.com/office/drawing/2014/main" id="{4CC8F948-DC38-4B6E-8716-5CCC29EFCA46}"/>
              </a:ext>
            </a:extLst>
          </p:cNvPr>
          <p:cNvSpPr txBox="1"/>
          <p:nvPr/>
        </p:nvSpPr>
        <p:spPr>
          <a:xfrm>
            <a:off x="7637731" y="5581442"/>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6" name="TextBox 45">
            <a:extLst>
              <a:ext uri="{FF2B5EF4-FFF2-40B4-BE49-F238E27FC236}">
                <a16:creationId xmlns:a16="http://schemas.microsoft.com/office/drawing/2014/main" id="{CF8E407F-3AFF-4450-BC44-5A04FF83BF39}"/>
              </a:ext>
            </a:extLst>
          </p:cNvPr>
          <p:cNvSpPr txBox="1"/>
          <p:nvPr/>
        </p:nvSpPr>
        <p:spPr>
          <a:xfrm>
            <a:off x="10318656" y="5561878"/>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47" name="TextBox 46">
            <a:extLst>
              <a:ext uri="{FF2B5EF4-FFF2-40B4-BE49-F238E27FC236}">
                <a16:creationId xmlns:a16="http://schemas.microsoft.com/office/drawing/2014/main" id="{6A500173-7AE1-4980-9C52-2DFAE38768EA}"/>
              </a:ext>
            </a:extLst>
          </p:cNvPr>
          <p:cNvSpPr txBox="1"/>
          <p:nvPr/>
        </p:nvSpPr>
        <p:spPr>
          <a:xfrm>
            <a:off x="162269" y="1361792"/>
            <a:ext cx="11867462"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The line is bad. Listen and decide whether Heike does (✔) or does not (✖)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sp>
        <p:nvSpPr>
          <p:cNvPr id="49" name="Google Shape;653;p27">
            <a:extLst>
              <a:ext uri="{FF2B5EF4-FFF2-40B4-BE49-F238E27FC236}">
                <a16:creationId xmlns:a16="http://schemas.microsoft.com/office/drawing/2014/main" id="{CDABE96D-1568-4CAF-AE2C-A13EF60C6805}"/>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50" name="Google Shape;653;p27">
            <a:extLst>
              <a:ext uri="{FF2B5EF4-FFF2-40B4-BE49-F238E27FC236}">
                <a16:creationId xmlns:a16="http://schemas.microsoft.com/office/drawing/2014/main" id="{DD999D97-404F-4CED-AF4E-64EB91E0266F}"/>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pic>
        <p:nvPicPr>
          <p:cNvPr id="51" name="Picture 50">
            <a:extLst>
              <a:ext uri="{FF2B5EF4-FFF2-40B4-BE49-F238E27FC236}">
                <a16:creationId xmlns:a16="http://schemas.microsoft.com/office/drawing/2014/main" id="{CC587853-0719-4E4B-AE6F-C7ACAFF24A16}"/>
              </a:ext>
            </a:extLst>
          </p:cNvPr>
          <p:cNvPicPr>
            <a:picLocks noChangeAspect="1"/>
          </p:cNvPicPr>
          <p:nvPr/>
        </p:nvPicPr>
        <p:blipFill>
          <a:blip r:embed="rId14"/>
          <a:stretch>
            <a:fillRect/>
          </a:stretch>
        </p:blipFill>
        <p:spPr>
          <a:xfrm>
            <a:off x="397266" y="4693433"/>
            <a:ext cx="1048974" cy="1351847"/>
          </a:xfrm>
          <a:prstGeom prst="rect">
            <a:avLst/>
          </a:prstGeom>
        </p:spPr>
      </p:pic>
      <p:pic>
        <p:nvPicPr>
          <p:cNvPr id="3074" name="Picture 2" descr="Girl Face Cartoon Clip Art">
            <a:extLst>
              <a:ext uri="{FF2B5EF4-FFF2-40B4-BE49-F238E27FC236}">
                <a16:creationId xmlns:a16="http://schemas.microsoft.com/office/drawing/2014/main" id="{B8402F16-E247-4CE0-A41F-121F20C571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usinessman, Cartoons, Training, Lecture, Presentatio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Google Maps Pin Clip 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8450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112790" cy="707849"/>
          </a:xfrm>
        </p:spPr>
        <p:txBody>
          <a:bodyPr>
            <a:normAutofit/>
          </a:bodyPr>
          <a:lstStyle/>
          <a:p>
            <a:r>
              <a:rPr lang="en-GB" sz="3600" b="1" dirty="0" err="1">
                <a:solidFill>
                  <a:schemeClr val="bg1"/>
                </a:solidFill>
              </a:rPr>
              <a:t>Lieblingsdinge</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722148" y="25480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3FF6D105-8F18-4B5E-BB4F-ABBF2F4C68BB}"/>
              </a:ext>
            </a:extLst>
          </p:cNvPr>
          <p:cNvSpPr txBox="1"/>
          <p:nvPr/>
        </p:nvSpPr>
        <p:spPr>
          <a:xfrm>
            <a:off x="227168" y="2754072"/>
            <a:ext cx="2184450" cy="3323987"/>
          </a:xfrm>
          <a:prstGeom prst="rect">
            <a:avLst/>
          </a:prstGeom>
          <a:noFill/>
        </p:spPr>
        <p:txBody>
          <a:bodyPr wrap="square" rtlCol="0">
            <a:spAutoFit/>
          </a:bodyPr>
          <a:lstStyle/>
          <a:p>
            <a:pPr marL="457200" indent="-457200" hangingPunct="0">
              <a:buAutoNum type="alphaUcParenR"/>
            </a:pPr>
            <a:r>
              <a:rPr lang="en-US" sz="2100" dirty="0">
                <a:solidFill>
                  <a:srgbClr val="115076"/>
                </a:solidFill>
                <a:latin typeface="Segoe Script" panose="030B0504020000000003" pitchFamily="66" charset="0"/>
              </a:rPr>
              <a:t>Heike hat</a:t>
            </a:r>
          </a:p>
          <a:p>
            <a:pPr hangingPunct="0"/>
            <a:endParaRPr lang="en-US" sz="2100" dirty="0">
              <a:solidFill>
                <a:srgbClr val="115076"/>
              </a:solidFill>
              <a:latin typeface="Segoe Script" panose="030B0504020000000003" pitchFamily="66" charset="0"/>
            </a:endParaRPr>
          </a:p>
          <a:p>
            <a:pPr hangingPunct="0"/>
            <a:r>
              <a:rPr lang="en-US" sz="2100" dirty="0">
                <a:solidFill>
                  <a:srgbClr val="115076"/>
                </a:solidFill>
                <a:latin typeface="Segoe Script" panose="030B0504020000000003" pitchFamily="66" charset="0"/>
              </a:rPr>
              <a:t>B) Heike hat 		</a:t>
            </a:r>
          </a:p>
          <a:p>
            <a:pPr hangingPunct="0"/>
            <a:r>
              <a:rPr lang="en-US" sz="2100" dirty="0">
                <a:solidFill>
                  <a:srgbClr val="115076"/>
                </a:solidFill>
                <a:latin typeface="Segoe Script" panose="030B0504020000000003" pitchFamily="66" charset="0"/>
              </a:rPr>
              <a:t>C) Heike hat 		</a:t>
            </a:r>
          </a:p>
          <a:p>
            <a:pPr hangingPunct="0"/>
            <a:r>
              <a:rPr lang="en-US" sz="2100" dirty="0">
                <a:solidFill>
                  <a:srgbClr val="115076"/>
                </a:solidFill>
                <a:latin typeface="Segoe Script" panose="030B0504020000000003" pitchFamily="66" charset="0"/>
              </a:rPr>
              <a:t>D) Heike hat 		</a:t>
            </a:r>
          </a:p>
          <a:p>
            <a:pPr hangingPunct="0"/>
            <a:r>
              <a:rPr lang="en-US" sz="2100" dirty="0">
                <a:solidFill>
                  <a:srgbClr val="115076"/>
                </a:solidFill>
                <a:latin typeface="Segoe Script" panose="030B0504020000000003" pitchFamily="66" charset="0"/>
              </a:rPr>
              <a:t>E) Heike hat		</a:t>
            </a:r>
          </a:p>
        </p:txBody>
      </p:sp>
      <p:pic>
        <p:nvPicPr>
          <p:cNvPr id="5" name="Picture 4">
            <a:extLst>
              <a:ext uri="{FF2B5EF4-FFF2-40B4-BE49-F238E27FC236}">
                <a16:creationId xmlns:a16="http://schemas.microsoft.com/office/drawing/2014/main" id="{9367597E-964B-43B5-B9EC-19A82A0B918B}"/>
              </a:ext>
            </a:extLst>
          </p:cNvPr>
          <p:cNvPicPr>
            <a:picLocks noChangeAspect="1"/>
          </p:cNvPicPr>
          <p:nvPr/>
        </p:nvPicPr>
        <p:blipFill>
          <a:blip r:embed="rId4"/>
          <a:stretch>
            <a:fillRect/>
          </a:stretch>
        </p:blipFill>
        <p:spPr>
          <a:xfrm>
            <a:off x="10564111" y="835163"/>
            <a:ext cx="1301416" cy="1703673"/>
          </a:xfrm>
          <a:prstGeom prst="rect">
            <a:avLst/>
          </a:prstGeom>
        </p:spPr>
      </p:pic>
      <p:sp>
        <p:nvSpPr>
          <p:cNvPr id="6" name="TextBox 5">
            <a:extLst>
              <a:ext uri="{FF2B5EF4-FFF2-40B4-BE49-F238E27FC236}">
                <a16:creationId xmlns:a16="http://schemas.microsoft.com/office/drawing/2014/main" id="{F0675226-3685-4716-9703-4DD891EA2BB1}"/>
              </a:ext>
            </a:extLst>
          </p:cNvPr>
          <p:cNvSpPr txBox="1"/>
          <p:nvPr/>
        </p:nvSpPr>
        <p:spPr>
          <a:xfrm>
            <a:off x="227168" y="1564072"/>
            <a:ext cx="10032863"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Oh je! 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a:t>
            </a:r>
            <a:r>
              <a:rPr lang="en-US" sz="2200" dirty="0" smtClean="0">
                <a:solidFill>
                  <a:srgbClr val="115076"/>
                </a:solidFill>
                <a:latin typeface="Century Gothic" panose="020B0502020202020204" pitchFamily="34" charset="0"/>
              </a:rPr>
              <a:t>listed Heike’s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a:t>
            </a:r>
            <a:r>
              <a:rPr lang="en-US" sz="2200" dirty="0" smtClean="0">
                <a:solidFill>
                  <a:srgbClr val="115076"/>
                </a:solidFill>
                <a:latin typeface="Century Gothic" panose="020B0502020202020204" pitchFamily="34" charset="0"/>
              </a:rPr>
              <a:t>things, </a:t>
            </a:r>
            <a:r>
              <a:rPr lang="en-US" sz="2200" dirty="0">
                <a:solidFill>
                  <a:srgbClr val="115076"/>
                </a:solidFill>
                <a:latin typeface="Century Gothic" panose="020B0502020202020204" pitchFamily="34" charset="0"/>
              </a:rPr>
              <a:t>but </a:t>
            </a:r>
            <a:r>
              <a:rPr lang="en-US" sz="2200" dirty="0" smtClean="0">
                <a:solidFill>
                  <a:srgbClr val="115076"/>
                </a:solidFill>
                <a:latin typeface="Century Gothic" panose="020B0502020202020204" pitchFamily="34" charset="0"/>
              </a:rPr>
              <a:t>smudged </a:t>
            </a:r>
            <a:r>
              <a:rPr lang="en-US" sz="2200" dirty="0">
                <a:solidFill>
                  <a:srgbClr val="115076"/>
                </a:solidFill>
                <a:latin typeface="Century Gothic" panose="020B0502020202020204" pitchFamily="34" charset="0"/>
              </a:rPr>
              <a:t>the articles! Help her complete the sentences.</a:t>
            </a:r>
          </a:p>
        </p:txBody>
      </p:sp>
      <p:sp>
        <p:nvSpPr>
          <p:cNvPr id="7" name="TextBox 6">
            <a:extLst>
              <a:ext uri="{FF2B5EF4-FFF2-40B4-BE49-F238E27FC236}">
                <a16:creationId xmlns:a16="http://schemas.microsoft.com/office/drawing/2014/main" id="{C508E81B-06C1-474A-929B-162A0867E135}"/>
              </a:ext>
            </a:extLst>
          </p:cNvPr>
          <p:cNvSpPr txBox="1"/>
          <p:nvPr/>
        </p:nvSpPr>
        <p:spPr>
          <a:xfrm>
            <a:off x="2294394" y="2755623"/>
            <a:ext cx="1603602"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kein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ein</a:t>
            </a: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a:t>
            </a:r>
            <a:r>
              <a:rPr lang="en-US" sz="2100" dirty="0">
                <a:solidFill>
                  <a:srgbClr val="115076"/>
                </a:solidFill>
                <a:latin typeface="Segoe Script" panose="030B0504020000000003" pitchFamily="66" charset="0"/>
              </a:rPr>
              <a:t> </a:t>
            </a:r>
            <a:endParaRPr lang="en-GB" sz="2100" dirty="0"/>
          </a:p>
        </p:txBody>
      </p:sp>
      <p:sp>
        <p:nvSpPr>
          <p:cNvPr id="21" name="TextBox 20">
            <a:extLst>
              <a:ext uri="{FF2B5EF4-FFF2-40B4-BE49-F238E27FC236}">
                <a16:creationId xmlns:a16="http://schemas.microsoft.com/office/drawing/2014/main" id="{E13DF84D-BA01-4589-9132-3BDB6213B265}"/>
              </a:ext>
            </a:extLst>
          </p:cNvPr>
          <p:cNvSpPr txBox="1"/>
          <p:nvPr/>
        </p:nvSpPr>
        <p:spPr>
          <a:xfrm>
            <a:off x="3729015" y="2755623"/>
            <a:ext cx="3959749"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Lieblingsbuch</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Lieblingssänger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Lieblingslied</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Lieblingslehrerin</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Lieblingstier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GB" sz="2100" dirty="0"/>
          </a:p>
        </p:txBody>
      </p:sp>
      <p:sp>
        <p:nvSpPr>
          <p:cNvPr id="22" name="TextBox 21">
            <a:extLst>
              <a:ext uri="{FF2B5EF4-FFF2-40B4-BE49-F238E27FC236}">
                <a16:creationId xmlns:a16="http://schemas.microsoft.com/office/drawing/2014/main" id="{D101897B-CE3E-4FA8-8339-54CA30D30AC0}"/>
              </a:ext>
            </a:extLst>
          </p:cNvPr>
          <p:cNvSpPr txBox="1"/>
          <p:nvPr/>
        </p:nvSpPr>
        <p:spPr>
          <a:xfrm>
            <a:off x="7170284" y="2755623"/>
            <a:ext cx="1896256"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GB" sz="2100" dirty="0"/>
          </a:p>
        </p:txBody>
      </p:sp>
      <p:sp>
        <p:nvSpPr>
          <p:cNvPr id="23" name="TextBox 22">
            <a:extLst>
              <a:ext uri="{FF2B5EF4-FFF2-40B4-BE49-F238E27FC236}">
                <a16:creationId xmlns:a16="http://schemas.microsoft.com/office/drawing/2014/main" id="{FB415E57-C33A-45A6-9CE3-08848A85FB84}"/>
              </a:ext>
            </a:extLst>
          </p:cNvPr>
          <p:cNvSpPr txBox="1"/>
          <p:nvPr/>
        </p:nvSpPr>
        <p:spPr>
          <a:xfrm>
            <a:off x="9061221" y="2730052"/>
            <a:ext cx="2790975" cy="3000821"/>
          </a:xfrm>
          <a:prstGeom prst="rect">
            <a:avLst/>
          </a:prstGeom>
          <a:noFill/>
        </p:spPr>
        <p:txBody>
          <a:bodyPr wrap="square" rtlCol="0">
            <a:spAutoFit/>
          </a:bodyPr>
          <a:lstStyle/>
          <a:p>
            <a:pPr hangingPunct="0"/>
            <a:r>
              <a:rPr lang="en-US" sz="2100" dirty="0" err="1">
                <a:solidFill>
                  <a:srgbClr val="115076"/>
                </a:solidFill>
                <a:latin typeface="Segoe Script" panose="030B0504020000000003" pitchFamily="66" charset="0"/>
              </a:rPr>
              <a:t>Lieblingsfilm</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Lieblingssängerin</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Lieblingsband</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Lieblingslehrer</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Lieblingsort</a:t>
            </a:r>
            <a:r>
              <a:rPr lang="en-US" sz="2100" dirty="0">
                <a:solidFill>
                  <a:srgbClr val="115076"/>
                </a:solidFill>
                <a:latin typeface="Segoe Script" panose="030B0504020000000003" pitchFamily="66" charset="0"/>
              </a:rPr>
              <a:t>.</a:t>
            </a:r>
          </a:p>
        </p:txBody>
      </p:sp>
      <p:pic>
        <p:nvPicPr>
          <p:cNvPr id="34" name="Picture 2" descr="Black 2 Clip Art">
            <a:extLst>
              <a:ext uri="{FF2B5EF4-FFF2-40B4-BE49-F238E27FC236}">
                <a16:creationId xmlns:a16="http://schemas.microsoft.com/office/drawing/2014/main" id="{07A0293D-3528-4872-9F43-552AA52CD9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6856" y="2032858"/>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2 Clip Art">
            <a:extLst>
              <a:ext uri="{FF2B5EF4-FFF2-40B4-BE49-F238E27FC236}">
                <a16:creationId xmlns:a16="http://schemas.microsoft.com/office/drawing/2014/main" id="{71463F71-8DB7-4ECD-979A-5A5C08A5E8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2042699"/>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2 Clip Art">
            <a:extLst>
              <a:ext uri="{FF2B5EF4-FFF2-40B4-BE49-F238E27FC236}">
                <a16:creationId xmlns:a16="http://schemas.microsoft.com/office/drawing/2014/main" id="{155B095B-E52D-43BE-B744-2E6BA83E8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790295" y="270116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2 Clip Art">
            <a:extLst>
              <a:ext uri="{FF2B5EF4-FFF2-40B4-BE49-F238E27FC236}">
                <a16:creationId xmlns:a16="http://schemas.microsoft.com/office/drawing/2014/main" id="{B7AB7ED1-DBD9-428B-A831-C3AE90007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2710821"/>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2 Clip Art">
            <a:extLst>
              <a:ext uri="{FF2B5EF4-FFF2-40B4-BE49-F238E27FC236}">
                <a16:creationId xmlns:a16="http://schemas.microsoft.com/office/drawing/2014/main" id="{ED9CF5C2-FDE2-4D9B-BD98-0101DA0ED1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6175" y="336947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2 Clip Art">
            <a:extLst>
              <a:ext uri="{FF2B5EF4-FFF2-40B4-BE49-F238E27FC236}">
                <a16:creationId xmlns:a16="http://schemas.microsoft.com/office/drawing/2014/main" id="{A1A4AF1F-DC2A-4541-969A-CCA4DD59F7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88702" y="330822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2 Clip Art">
            <a:extLst>
              <a:ext uri="{FF2B5EF4-FFF2-40B4-BE49-F238E27FC236}">
                <a16:creationId xmlns:a16="http://schemas.microsoft.com/office/drawing/2014/main" id="{0C3FCBCE-72A1-428E-9267-4BB745DDE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4518" y="399114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2 Clip Art">
            <a:extLst>
              <a:ext uri="{FF2B5EF4-FFF2-40B4-BE49-F238E27FC236}">
                <a16:creationId xmlns:a16="http://schemas.microsoft.com/office/drawing/2014/main" id="{375F029D-C5F9-4C54-B524-31959DF1A8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398364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2 Clip Art">
            <a:extLst>
              <a:ext uri="{FF2B5EF4-FFF2-40B4-BE49-F238E27FC236}">
                <a16:creationId xmlns:a16="http://schemas.microsoft.com/office/drawing/2014/main" id="{98B5C1E3-C91F-45F2-87CF-A9D16A9D0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13059" y="459006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2 Clip Art">
            <a:extLst>
              <a:ext uri="{FF2B5EF4-FFF2-40B4-BE49-F238E27FC236}">
                <a16:creationId xmlns:a16="http://schemas.microsoft.com/office/drawing/2014/main" id="{ADE624CE-1AA3-4946-9A61-2A18673B6D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2" y="4565540"/>
            <a:ext cx="693015" cy="14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42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6">
            <a:extLst>
              <a:ext uri="{FF2B5EF4-FFF2-40B4-BE49-F238E27FC236}">
                <a16:creationId xmlns:a16="http://schemas.microsoft.com/office/drawing/2014/main" id="{BBFADB23-509B-4CF5-A344-F825C5C04DD2}"/>
              </a:ext>
            </a:extLst>
          </p:cNvPr>
          <p:cNvSpPr/>
          <p:nvPr/>
        </p:nvSpPr>
        <p:spPr>
          <a:xfrm>
            <a:off x="137426" y="1168210"/>
            <a:ext cx="5623294" cy="2564033"/>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latin typeface="Century Gothic" panose="020B0502020202020204" pitchFamily="34" charset="0"/>
              </a:rPr>
              <a:t>Add the prefix </a:t>
            </a:r>
            <a:r>
              <a:rPr lang="en-GB" sz="2200" b="1" dirty="0" err="1">
                <a:solidFill>
                  <a:schemeClr val="bg1"/>
                </a:solidFill>
                <a:latin typeface="Century Gothic" panose="020B0502020202020204" pitchFamily="34" charset="0"/>
              </a:rPr>
              <a:t>Lieblings</a:t>
            </a:r>
            <a:r>
              <a:rPr lang="en-GB" sz="2200" b="1" dirty="0">
                <a:solidFill>
                  <a:schemeClr val="bg1"/>
                </a:solidFill>
                <a:latin typeface="Century Gothic" panose="020B0502020202020204" pitchFamily="34" charset="0"/>
              </a:rPr>
              <a:t>- </a:t>
            </a:r>
            <a:r>
              <a:rPr lang="en-GB" sz="2200" dirty="0">
                <a:solidFill>
                  <a:schemeClr val="bg1"/>
                </a:solidFill>
                <a:latin typeface="Century Gothic" panose="020B0502020202020204" pitchFamily="34" charset="0"/>
              </a:rPr>
              <a:t>to a noun to talk about your favourite things. Introduce them using </a:t>
            </a:r>
            <a:r>
              <a:rPr lang="en-GB" sz="2200" b="1" dirty="0" err="1">
                <a:solidFill>
                  <a:schemeClr val="bg1"/>
                </a:solidFill>
                <a:latin typeface="Century Gothic" panose="020B0502020202020204" pitchFamily="34" charset="0"/>
              </a:rPr>
              <a:t>mein</a:t>
            </a:r>
            <a:r>
              <a:rPr lang="en-GB" sz="2200" b="1" dirty="0">
                <a:solidFill>
                  <a:schemeClr val="bg1"/>
                </a:solidFill>
                <a:latin typeface="Century Gothic" panose="020B0502020202020204" pitchFamily="34" charset="0"/>
              </a:rPr>
              <a:t>/</a:t>
            </a:r>
            <a:r>
              <a:rPr lang="en-GB" sz="2200" b="1" dirty="0" err="1">
                <a:solidFill>
                  <a:schemeClr val="bg1"/>
                </a:solidFill>
                <a:latin typeface="Century Gothic" panose="020B0502020202020204" pitchFamily="34" charset="0"/>
              </a:rPr>
              <a:t>meine</a:t>
            </a:r>
            <a:r>
              <a:rPr lang="en-GB" sz="2200" dirty="0">
                <a:solidFill>
                  <a:schemeClr val="bg1"/>
                </a:solidFill>
                <a:latin typeface="Century Gothic" panose="020B0502020202020204" pitchFamily="34" charset="0"/>
              </a:rPr>
              <a:t>. </a:t>
            </a:r>
          </a:p>
          <a:p>
            <a:pPr algn="ctr"/>
            <a:endParaRPr lang="en-GB" sz="2200" b="1" dirty="0">
              <a:solidFill>
                <a:schemeClr val="bg1"/>
              </a:solidFill>
              <a:latin typeface="Century Gothic" panose="020B0502020202020204" pitchFamily="34" charset="0"/>
            </a:endParaRPr>
          </a:p>
          <a:p>
            <a:pPr algn="ctr"/>
            <a:r>
              <a:rPr lang="en-GB" sz="2200" b="1" dirty="0">
                <a:solidFill>
                  <a:schemeClr val="bg1"/>
                </a:solidFill>
                <a:latin typeface="Century Gothic" panose="020B0502020202020204" pitchFamily="34" charset="0"/>
              </a:rPr>
              <a:t>Mein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Lieblingsbuch</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ist</a:t>
            </a:r>
            <a:r>
              <a:rPr lang="en-GB" sz="2200"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79FB5B63-FA04-4368-8330-CD7303741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65080"/>
            <a:ext cx="2148647" cy="2283275"/>
          </a:xfrm>
          <a:prstGeom prst="rect">
            <a:avLst/>
          </a:prstGeom>
        </p:spPr>
      </p:pic>
      <p:sp>
        <p:nvSpPr>
          <p:cNvPr id="6" name="Rounded Rectangular Callout 5"/>
          <p:cNvSpPr/>
          <p:nvPr/>
        </p:nvSpPr>
        <p:spPr>
          <a:xfrm>
            <a:off x="6080686" y="467274"/>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smtClean="0">
                <a:latin typeface="Century Gothic" panose="020B0502020202020204" pitchFamily="34" charset="0"/>
              </a:rPr>
              <a:t>Ja</a:t>
            </a:r>
            <a:r>
              <a:rPr lang="en-GB" sz="2000" dirty="0" smtClean="0">
                <a:latin typeface="Century Gothic" panose="020B0502020202020204" pitchFamily="34" charset="0"/>
              </a:rPr>
              <a:t>, m___    L______________    </a:t>
            </a:r>
            <a:r>
              <a:rPr lang="en-GB" sz="2000" dirty="0" err="1" smtClean="0">
                <a:latin typeface="Century Gothic" panose="020B0502020202020204" pitchFamily="34" charset="0"/>
              </a:rPr>
              <a:t>i</a:t>
            </a:r>
            <a:r>
              <a:rPr lang="en-GB" sz="2000" dirty="0" smtClean="0">
                <a:latin typeface="Century Gothic" panose="020B0502020202020204" pitchFamily="34" charset="0"/>
              </a:rPr>
              <a:t>__   Star Wars.</a:t>
            </a:r>
            <a:endParaRPr lang="en-GB" sz="2000" dirty="0">
              <a:latin typeface="Century Gothic" panose="020B0502020202020204" pitchFamily="34" charset="0"/>
            </a:endParaRPr>
          </a:p>
        </p:txBody>
      </p:sp>
      <p:pic>
        <p:nvPicPr>
          <p:cNvPr id="7" name="Picture 6">
            <a:extLst>
              <a:ext uri="{FF2B5EF4-FFF2-40B4-BE49-F238E27FC236}">
                <a16:creationId xmlns:a16="http://schemas.microsoft.com/office/drawing/2014/main" id="{E9040390-7481-4A2D-9D06-CE13C9888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3590" y="3968995"/>
            <a:ext cx="1469557" cy="2275443"/>
          </a:xfrm>
          <a:prstGeom prst="rect">
            <a:avLst/>
          </a:prstGeom>
        </p:spPr>
      </p:pic>
      <p:sp>
        <p:nvSpPr>
          <p:cNvPr id="9" name="Rounded Rectangular Callout 8"/>
          <p:cNvSpPr/>
          <p:nvPr/>
        </p:nvSpPr>
        <p:spPr>
          <a:xfrm>
            <a:off x="6019724" y="3150391"/>
            <a:ext cx="5684521"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smtClean="0">
                <a:latin typeface="Century Gothic" panose="020B0502020202020204" pitchFamily="34" charset="0"/>
              </a:rPr>
              <a:t>Ja</a:t>
            </a:r>
            <a:r>
              <a:rPr lang="en-GB" sz="2400" dirty="0" smtClean="0">
                <a:latin typeface="Century Gothic" panose="020B0502020202020204" pitchFamily="34" charset="0"/>
              </a:rPr>
              <a:t>, m___    L______________    </a:t>
            </a:r>
            <a:r>
              <a:rPr lang="en-GB" sz="2400" dirty="0" err="1" smtClean="0">
                <a:latin typeface="Century Gothic" panose="020B0502020202020204" pitchFamily="34" charset="0"/>
              </a:rPr>
              <a:t>i</a:t>
            </a:r>
            <a:r>
              <a:rPr lang="en-GB" sz="2400" dirty="0" smtClean="0">
                <a:latin typeface="Century Gothic" panose="020B0502020202020204" pitchFamily="34" charset="0"/>
              </a:rPr>
              <a:t>__   </a:t>
            </a:r>
            <a:br>
              <a:rPr lang="en-GB" sz="2400" dirty="0" smtClean="0">
                <a:latin typeface="Century Gothic" panose="020B0502020202020204" pitchFamily="34" charset="0"/>
              </a:rPr>
            </a:br>
            <a:r>
              <a:rPr lang="en-GB" sz="2400" dirty="0" smtClean="0">
                <a:latin typeface="Century Gothic" panose="020B0502020202020204" pitchFamily="34" charset="0"/>
              </a:rPr>
              <a:t>Frau Schmidt.</a:t>
            </a:r>
            <a:endParaRPr lang="en-GB" sz="2400" dirty="0">
              <a:latin typeface="Century Gothic" panose="020B0502020202020204" pitchFamily="34" charset="0"/>
            </a:endParaRPr>
          </a:p>
        </p:txBody>
      </p:sp>
      <p:sp>
        <p:nvSpPr>
          <p:cNvPr id="11" name="Rounded Rectangular Callout 10"/>
          <p:cNvSpPr/>
          <p:nvPr/>
        </p:nvSpPr>
        <p:spPr>
          <a:xfrm>
            <a:off x="6080686" y="1907376"/>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smtClean="0">
                <a:latin typeface="Century Gothic" panose="020B0502020202020204" pitchFamily="34" charset="0"/>
              </a:rPr>
              <a:t>Ja</a:t>
            </a:r>
            <a:r>
              <a:rPr lang="en-GB" sz="2400" dirty="0" smtClean="0">
                <a:latin typeface="Century Gothic" panose="020B0502020202020204" pitchFamily="34" charset="0"/>
              </a:rPr>
              <a:t>, m___    L______________    </a:t>
            </a:r>
            <a:r>
              <a:rPr lang="en-GB" sz="2400" dirty="0" err="1" smtClean="0">
                <a:latin typeface="Century Gothic" panose="020B0502020202020204" pitchFamily="34" charset="0"/>
              </a:rPr>
              <a:t>i</a:t>
            </a:r>
            <a:r>
              <a:rPr lang="en-GB" sz="2400" dirty="0" smtClean="0">
                <a:latin typeface="Century Gothic" panose="020B0502020202020204" pitchFamily="34" charset="0"/>
              </a:rPr>
              <a:t>__   </a:t>
            </a:r>
            <a:br>
              <a:rPr lang="en-GB" sz="2400" dirty="0" smtClean="0">
                <a:latin typeface="Century Gothic" panose="020B0502020202020204" pitchFamily="34" charset="0"/>
              </a:rPr>
            </a:br>
            <a:r>
              <a:rPr lang="en-GB" sz="2400" dirty="0" smtClean="0">
                <a:latin typeface="Century Gothic" panose="020B0502020202020204" pitchFamily="34" charset="0"/>
              </a:rPr>
              <a:t>Rocket Man.</a:t>
            </a:r>
            <a:endParaRPr lang="en-GB" sz="2400" dirty="0">
              <a:latin typeface="Century Gothic" panose="020B0502020202020204" pitchFamily="34" charset="0"/>
            </a:endParaRPr>
          </a:p>
        </p:txBody>
      </p:sp>
      <p:pic>
        <p:nvPicPr>
          <p:cNvPr id="13" name="Picture 4" descr="Image result for film file clipart">
            <a:extLst>
              <a:ext uri="{FF2B5EF4-FFF2-40B4-BE49-F238E27FC236}">
                <a16:creationId xmlns:a16="http://schemas.microsoft.com/office/drawing/2014/main" id="{32E68EE2-909A-494D-A523-0D3692E784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2620" y="505531"/>
            <a:ext cx="400527" cy="40052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6062775" y="468155"/>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latin typeface="Century Gothic" panose="020B0502020202020204" pitchFamily="34" charset="0"/>
              </a:rPr>
              <a:t>Ja</a:t>
            </a:r>
            <a:r>
              <a:rPr lang="en-GB" sz="2800" dirty="0" smtClean="0">
                <a:latin typeface="Century Gothic" panose="020B0502020202020204" pitchFamily="34" charset="0"/>
              </a:rPr>
              <a:t>, </a:t>
            </a:r>
            <a:r>
              <a:rPr lang="en-GB" sz="2800" dirty="0" err="1" smtClean="0">
                <a:latin typeface="Century Gothic" panose="020B0502020202020204" pitchFamily="34" charset="0"/>
              </a:rPr>
              <a:t>mein</a:t>
            </a:r>
            <a:r>
              <a:rPr lang="en-GB" sz="2800" dirty="0" smtClean="0">
                <a:latin typeface="Century Gothic" panose="020B0502020202020204" pitchFamily="34" charset="0"/>
              </a:rPr>
              <a:t> </a:t>
            </a:r>
            <a:r>
              <a:rPr lang="en-GB" sz="2800" dirty="0" err="1" smtClean="0">
                <a:latin typeface="Century Gothic" panose="020B0502020202020204" pitchFamily="34" charset="0"/>
              </a:rPr>
              <a:t>Lieblingsfilm</a:t>
            </a:r>
            <a:r>
              <a:rPr lang="en-GB" sz="2800" dirty="0" smtClean="0">
                <a:latin typeface="Century Gothic" panose="020B0502020202020204" pitchFamily="34" charset="0"/>
              </a:rPr>
              <a:t> </a:t>
            </a:r>
            <a:r>
              <a:rPr lang="en-GB" sz="2800" dirty="0" err="1" smtClean="0">
                <a:latin typeface="Century Gothic" panose="020B0502020202020204" pitchFamily="34" charset="0"/>
              </a:rPr>
              <a:t>ist</a:t>
            </a:r>
            <a:r>
              <a:rPr lang="en-GB" sz="2800" dirty="0" smtClean="0">
                <a:latin typeface="Century Gothic" panose="020B0502020202020204" pitchFamily="34" charset="0"/>
              </a:rPr>
              <a:t> </a:t>
            </a:r>
            <a:br>
              <a:rPr lang="en-GB" sz="2800" dirty="0" smtClean="0">
                <a:latin typeface="Century Gothic" panose="020B0502020202020204" pitchFamily="34" charset="0"/>
              </a:rPr>
            </a:br>
            <a:r>
              <a:rPr lang="en-GB" sz="2800" dirty="0" smtClean="0">
                <a:latin typeface="Century Gothic" panose="020B0502020202020204" pitchFamily="34" charset="0"/>
              </a:rPr>
              <a:t>Star Wars.</a:t>
            </a:r>
            <a:endParaRPr lang="en-GB" sz="2800" dirty="0">
              <a:latin typeface="Century Gothic" panose="020B0502020202020204" pitchFamily="34" charset="0"/>
            </a:endParaRPr>
          </a:p>
        </p:txBody>
      </p:sp>
      <p:pic>
        <p:nvPicPr>
          <p:cNvPr id="14" name="Picture 2" descr="Image result for mp3 file clipart">
            <a:extLst>
              <a:ext uri="{FF2B5EF4-FFF2-40B4-BE49-F238E27FC236}">
                <a16:creationId xmlns:a16="http://schemas.microsoft.com/office/drawing/2014/main" id="{46ECD810-E953-435B-B598-94EE2DF845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2320" y="1991502"/>
            <a:ext cx="610827" cy="61082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6080686" y="1891899"/>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latin typeface="Century Gothic" panose="020B0502020202020204" pitchFamily="34" charset="0"/>
              </a:rPr>
              <a:t>Ja</a:t>
            </a:r>
            <a:r>
              <a:rPr lang="en-GB" sz="2800" dirty="0" smtClean="0">
                <a:latin typeface="Century Gothic" panose="020B0502020202020204" pitchFamily="34" charset="0"/>
              </a:rPr>
              <a:t>, </a:t>
            </a:r>
            <a:r>
              <a:rPr lang="en-GB" sz="2800" dirty="0" err="1" smtClean="0">
                <a:latin typeface="Century Gothic" panose="020B0502020202020204" pitchFamily="34" charset="0"/>
              </a:rPr>
              <a:t>mein</a:t>
            </a:r>
            <a:r>
              <a:rPr lang="en-GB" sz="2800" dirty="0" smtClean="0">
                <a:latin typeface="Century Gothic" panose="020B0502020202020204" pitchFamily="34" charset="0"/>
              </a:rPr>
              <a:t> </a:t>
            </a:r>
            <a:r>
              <a:rPr lang="en-GB" sz="2800" dirty="0" err="1" smtClean="0">
                <a:latin typeface="Century Gothic" panose="020B0502020202020204" pitchFamily="34" charset="0"/>
              </a:rPr>
              <a:t>Lieblingslied</a:t>
            </a:r>
            <a:r>
              <a:rPr lang="en-GB" sz="2800" dirty="0" smtClean="0">
                <a:latin typeface="Century Gothic" panose="020B0502020202020204" pitchFamily="34" charset="0"/>
              </a:rPr>
              <a:t> </a:t>
            </a:r>
            <a:r>
              <a:rPr lang="en-GB" sz="2800" dirty="0" err="1" smtClean="0">
                <a:latin typeface="Century Gothic" panose="020B0502020202020204" pitchFamily="34" charset="0"/>
              </a:rPr>
              <a:t>ist</a:t>
            </a:r>
            <a:r>
              <a:rPr lang="en-GB" sz="2800" dirty="0" smtClean="0">
                <a:latin typeface="Century Gothic" panose="020B0502020202020204" pitchFamily="34" charset="0"/>
              </a:rPr>
              <a:t> </a:t>
            </a:r>
            <a:br>
              <a:rPr lang="en-GB" sz="2800" dirty="0" smtClean="0">
                <a:latin typeface="Century Gothic" panose="020B0502020202020204" pitchFamily="34" charset="0"/>
              </a:rPr>
            </a:br>
            <a:r>
              <a:rPr lang="en-GB" sz="2800" dirty="0" smtClean="0">
                <a:latin typeface="Century Gothic" panose="020B0502020202020204" pitchFamily="34" charset="0"/>
              </a:rPr>
              <a:t>Rocket Man.</a:t>
            </a:r>
            <a:endParaRPr lang="en-GB" sz="2800" dirty="0">
              <a:latin typeface="Century Gothic" panose="020B0502020202020204" pitchFamily="34" charset="0"/>
            </a:endParaRPr>
          </a:p>
        </p:txBody>
      </p:sp>
      <p:pic>
        <p:nvPicPr>
          <p:cNvPr id="15"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2320" y="3281709"/>
            <a:ext cx="621283" cy="62128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994583" y="3150391"/>
            <a:ext cx="5709662"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latin typeface="Century Gothic" panose="020B0502020202020204" pitchFamily="34" charset="0"/>
              </a:rPr>
              <a:t>Ja</a:t>
            </a:r>
            <a:r>
              <a:rPr lang="en-GB" sz="2800" dirty="0" smtClean="0">
                <a:latin typeface="Century Gothic" panose="020B0502020202020204" pitchFamily="34" charset="0"/>
              </a:rPr>
              <a:t>, </a:t>
            </a:r>
            <a:r>
              <a:rPr lang="en-GB" sz="2800" dirty="0" err="1" smtClean="0">
                <a:latin typeface="Century Gothic" panose="020B0502020202020204" pitchFamily="34" charset="0"/>
              </a:rPr>
              <a:t>mein</a:t>
            </a:r>
            <a:r>
              <a:rPr lang="en-GB" sz="2800" b="1" dirty="0" err="1" smtClean="0">
                <a:latin typeface="Century Gothic" panose="020B0502020202020204" pitchFamily="34" charset="0"/>
              </a:rPr>
              <a:t>e</a:t>
            </a:r>
            <a:r>
              <a:rPr lang="en-GB" sz="2800" dirty="0" smtClean="0">
                <a:latin typeface="Century Gothic" panose="020B0502020202020204" pitchFamily="34" charset="0"/>
              </a:rPr>
              <a:t> </a:t>
            </a:r>
            <a:r>
              <a:rPr lang="en-GB" sz="2800" dirty="0" err="1" smtClean="0">
                <a:latin typeface="Century Gothic" panose="020B0502020202020204" pitchFamily="34" charset="0"/>
              </a:rPr>
              <a:t>Lieblingslehrerin</a:t>
            </a:r>
            <a:r>
              <a:rPr lang="en-GB" sz="2800" dirty="0" smtClean="0">
                <a:latin typeface="Century Gothic" panose="020B0502020202020204" pitchFamily="34" charset="0"/>
              </a:rPr>
              <a:t> </a:t>
            </a:r>
            <a:r>
              <a:rPr lang="en-GB" sz="2800" dirty="0" err="1" smtClean="0">
                <a:latin typeface="Century Gothic" panose="020B0502020202020204" pitchFamily="34" charset="0"/>
              </a:rPr>
              <a:t>ist</a:t>
            </a:r>
            <a:r>
              <a:rPr lang="en-GB" sz="2800" dirty="0" smtClean="0">
                <a:latin typeface="Century Gothic" panose="020B0502020202020204" pitchFamily="34" charset="0"/>
              </a:rPr>
              <a:t> </a:t>
            </a:r>
            <a:br>
              <a:rPr lang="en-GB" sz="2800" dirty="0" smtClean="0">
                <a:latin typeface="Century Gothic" panose="020B0502020202020204" pitchFamily="34" charset="0"/>
              </a:rPr>
            </a:br>
            <a:r>
              <a:rPr lang="en-GB" sz="2800" dirty="0" smtClean="0">
                <a:latin typeface="Century Gothic" panose="020B0502020202020204" pitchFamily="34" charset="0"/>
              </a:rPr>
              <a:t>Frau Schmidt.</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1983F45D-4589-4016-BC6B-906BC3A4F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7" name="Title 3">
            <a:extLst>
              <a:ext uri="{FF2B5EF4-FFF2-40B4-BE49-F238E27FC236}">
                <a16:creationId xmlns:a16="http://schemas.microsoft.com/office/drawing/2014/main" id="{835CDF6F-96AC-4595-98A9-366565B49686}"/>
              </a:ext>
            </a:extLst>
          </p:cNvPr>
          <p:cNvSpPr txBox="1">
            <a:spLocks/>
          </p:cNvSpPr>
          <p:nvPr/>
        </p:nvSpPr>
        <p:spPr>
          <a:xfrm>
            <a:off x="162878" y="370478"/>
            <a:ext cx="5597842" cy="707849"/>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My </a:t>
            </a:r>
            <a:r>
              <a:rPr lang="en-GB" sz="3600" b="1" dirty="0" smtClean="0">
                <a:solidFill>
                  <a:schemeClr val="bg1"/>
                </a:solidFill>
                <a:sym typeface="Wingdings" panose="05000000000000000000" pitchFamily="2" charset="2"/>
              </a:rPr>
              <a:t> </a:t>
            </a:r>
            <a:r>
              <a:rPr lang="en-GB" sz="3600" b="1" dirty="0" err="1" smtClean="0">
                <a:solidFill>
                  <a:schemeClr val="bg1"/>
                </a:solidFill>
                <a:sym typeface="Wingdings" panose="05000000000000000000" pitchFamily="2" charset="2"/>
              </a:rPr>
              <a:t>mein</a:t>
            </a:r>
            <a:r>
              <a:rPr lang="en-GB" sz="3600" b="1" dirty="0" smtClean="0">
                <a:solidFill>
                  <a:schemeClr val="bg1"/>
                </a:solidFill>
                <a:sym typeface="Wingdings" panose="05000000000000000000" pitchFamily="2" charset="2"/>
              </a:rPr>
              <a:t>, </a:t>
            </a:r>
            <a:r>
              <a:rPr lang="en-GB" sz="3600" b="1" dirty="0" err="1" smtClean="0">
                <a:solidFill>
                  <a:schemeClr val="bg1"/>
                </a:solidFill>
                <a:sym typeface="Wingdings" panose="05000000000000000000" pitchFamily="2" charset="2"/>
              </a:rPr>
              <a:t>mein</a:t>
            </a:r>
            <a:r>
              <a:rPr lang="en-GB" sz="3600" b="1" dirty="0" smtClean="0">
                <a:solidFill>
                  <a:schemeClr val="bg1"/>
                </a:solidFill>
                <a:sym typeface="Wingdings" panose="05000000000000000000" pitchFamily="2" charset="2"/>
              </a:rPr>
              <a:t>, </a:t>
            </a:r>
            <a:r>
              <a:rPr lang="en-GB" sz="3600" b="1" dirty="0" err="1" smtClean="0">
                <a:solidFill>
                  <a:schemeClr val="bg1"/>
                </a:solidFill>
                <a:sym typeface="Wingdings" panose="05000000000000000000" pitchFamily="2" charset="2"/>
              </a:rPr>
              <a:t>meine</a:t>
            </a:r>
            <a:endParaRPr lang="en-GB" sz="3600" b="1" dirty="0">
              <a:solidFill>
                <a:schemeClr val="bg1"/>
              </a:solidFill>
            </a:endParaRPr>
          </a:p>
        </p:txBody>
      </p:sp>
      <p:sp>
        <p:nvSpPr>
          <p:cNvPr id="18" name="Speech Bubble: Oval 6">
            <a:extLst>
              <a:ext uri="{FF2B5EF4-FFF2-40B4-BE49-F238E27FC236}">
                <a16:creationId xmlns:a16="http://schemas.microsoft.com/office/drawing/2014/main" id="{BBFADB23-509B-4CF5-A344-F825C5C04DD2}"/>
              </a:ext>
            </a:extLst>
          </p:cNvPr>
          <p:cNvSpPr/>
          <p:nvPr/>
        </p:nvSpPr>
        <p:spPr>
          <a:xfrm>
            <a:off x="1562233" y="4266032"/>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schemeClr val="bg1"/>
                </a:solidFill>
                <a:latin typeface="Century Gothic" panose="020B0502020202020204" pitchFamily="34" charset="0"/>
              </a:rPr>
              <a:t>Zorg</a:t>
            </a:r>
            <a:r>
              <a:rPr lang="en-GB" sz="2200" dirty="0" smtClean="0">
                <a:solidFill>
                  <a:schemeClr val="bg1"/>
                </a:solidFill>
                <a:latin typeface="Century Gothic" panose="020B0502020202020204" pitchFamily="34" charset="0"/>
              </a:rPr>
              <a:t>, hast du </a:t>
            </a:r>
            <a:r>
              <a:rPr lang="en-GB" sz="2200" dirty="0" err="1" smtClean="0">
                <a:solidFill>
                  <a:schemeClr val="bg1"/>
                </a:solidFill>
                <a:latin typeface="Century Gothic" panose="020B0502020202020204" pitchFamily="34" charset="0"/>
              </a:rPr>
              <a:t>einen</a:t>
            </a:r>
            <a:r>
              <a:rPr lang="en-GB" sz="2200" dirty="0" smtClean="0">
                <a:solidFill>
                  <a:schemeClr val="bg1"/>
                </a:solidFill>
                <a:latin typeface="Century Gothic" panose="020B0502020202020204" pitchFamily="34" charset="0"/>
              </a:rPr>
              <a:t> </a:t>
            </a:r>
            <a:r>
              <a:rPr lang="en-GB" sz="2200" dirty="0" err="1" smtClean="0">
                <a:solidFill>
                  <a:schemeClr val="bg1"/>
                </a:solidFill>
                <a:latin typeface="Century Gothic" panose="020B0502020202020204" pitchFamily="34" charset="0"/>
              </a:rPr>
              <a:t>Lieblingsfilm</a:t>
            </a:r>
            <a:r>
              <a:rPr lang="en-GB" sz="2200" dirty="0" smtClean="0">
                <a:solidFill>
                  <a:schemeClr val="bg1"/>
                </a:solidFill>
                <a:latin typeface="Century Gothic" panose="020B0502020202020204" pitchFamily="34" charset="0"/>
              </a:rPr>
              <a:t>?</a:t>
            </a:r>
            <a:endParaRPr lang="en-GB" sz="2200" dirty="0">
              <a:solidFill>
                <a:schemeClr val="bg1"/>
              </a:solidFill>
              <a:latin typeface="Century Gothic" panose="020B0502020202020204" pitchFamily="34" charset="0"/>
            </a:endParaRPr>
          </a:p>
        </p:txBody>
      </p:sp>
      <p:sp>
        <p:nvSpPr>
          <p:cNvPr id="19" name="Speech Bubble: Oval 6">
            <a:extLst>
              <a:ext uri="{FF2B5EF4-FFF2-40B4-BE49-F238E27FC236}">
                <a16:creationId xmlns:a16="http://schemas.microsoft.com/office/drawing/2014/main" id="{BBFADB23-509B-4CF5-A344-F825C5C04DD2}"/>
              </a:ext>
            </a:extLst>
          </p:cNvPr>
          <p:cNvSpPr/>
          <p:nvPr/>
        </p:nvSpPr>
        <p:spPr>
          <a:xfrm>
            <a:off x="1562233" y="4262346"/>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schemeClr val="bg1"/>
                </a:solidFill>
                <a:latin typeface="Century Gothic" panose="020B0502020202020204" pitchFamily="34" charset="0"/>
              </a:rPr>
              <a:t>Zorg</a:t>
            </a:r>
            <a:r>
              <a:rPr lang="en-GB" sz="2200" dirty="0" smtClean="0">
                <a:solidFill>
                  <a:schemeClr val="bg1"/>
                </a:solidFill>
                <a:latin typeface="Century Gothic" panose="020B0502020202020204" pitchFamily="34" charset="0"/>
              </a:rPr>
              <a:t>, hast du </a:t>
            </a:r>
            <a:r>
              <a:rPr lang="en-GB" sz="2200" dirty="0" err="1" smtClean="0">
                <a:solidFill>
                  <a:schemeClr val="bg1"/>
                </a:solidFill>
                <a:latin typeface="Century Gothic" panose="020B0502020202020204" pitchFamily="34" charset="0"/>
              </a:rPr>
              <a:t>ein</a:t>
            </a:r>
            <a:r>
              <a:rPr lang="en-GB" sz="2200" dirty="0" smtClean="0">
                <a:solidFill>
                  <a:schemeClr val="bg1"/>
                </a:solidFill>
                <a:latin typeface="Century Gothic" panose="020B0502020202020204" pitchFamily="34" charset="0"/>
              </a:rPr>
              <a:t> </a:t>
            </a:r>
            <a:r>
              <a:rPr lang="en-GB" sz="2200" dirty="0" err="1" smtClean="0">
                <a:solidFill>
                  <a:schemeClr val="bg1"/>
                </a:solidFill>
                <a:latin typeface="Century Gothic" panose="020B0502020202020204" pitchFamily="34" charset="0"/>
              </a:rPr>
              <a:t>Lieblingslied</a:t>
            </a:r>
            <a:r>
              <a:rPr lang="en-GB" sz="2200" dirty="0" smtClean="0">
                <a:solidFill>
                  <a:schemeClr val="bg1"/>
                </a:solidFill>
                <a:latin typeface="Century Gothic" panose="020B0502020202020204" pitchFamily="34" charset="0"/>
              </a:rPr>
              <a:t>?</a:t>
            </a:r>
            <a:endParaRPr lang="en-GB" sz="2200" dirty="0">
              <a:solidFill>
                <a:schemeClr val="bg1"/>
              </a:solidFill>
              <a:latin typeface="Century Gothic" panose="020B0502020202020204" pitchFamily="34" charset="0"/>
            </a:endParaRPr>
          </a:p>
        </p:txBody>
      </p:sp>
      <p:sp>
        <p:nvSpPr>
          <p:cNvPr id="20" name="Speech Bubble: Oval 6">
            <a:extLst>
              <a:ext uri="{FF2B5EF4-FFF2-40B4-BE49-F238E27FC236}">
                <a16:creationId xmlns:a16="http://schemas.microsoft.com/office/drawing/2014/main" id="{BBFADB23-509B-4CF5-A344-F825C5C04DD2}"/>
              </a:ext>
            </a:extLst>
          </p:cNvPr>
          <p:cNvSpPr/>
          <p:nvPr/>
        </p:nvSpPr>
        <p:spPr>
          <a:xfrm>
            <a:off x="1486683" y="4289662"/>
            <a:ext cx="7078847"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schemeClr val="bg1"/>
                </a:solidFill>
                <a:latin typeface="Century Gothic" panose="020B0502020202020204" pitchFamily="34" charset="0"/>
              </a:rPr>
              <a:t>Zorg</a:t>
            </a:r>
            <a:r>
              <a:rPr lang="en-GB" sz="2200" dirty="0" smtClean="0">
                <a:solidFill>
                  <a:schemeClr val="bg1"/>
                </a:solidFill>
                <a:latin typeface="Century Gothic" panose="020B0502020202020204" pitchFamily="34" charset="0"/>
              </a:rPr>
              <a:t>, hast du </a:t>
            </a:r>
            <a:r>
              <a:rPr lang="en-GB" sz="2200" dirty="0" err="1" smtClean="0">
                <a:solidFill>
                  <a:schemeClr val="bg1"/>
                </a:solidFill>
                <a:latin typeface="Century Gothic" panose="020B0502020202020204" pitchFamily="34" charset="0"/>
              </a:rPr>
              <a:t>eine</a:t>
            </a:r>
            <a:r>
              <a:rPr lang="en-GB" sz="2200" dirty="0" smtClean="0">
                <a:solidFill>
                  <a:schemeClr val="bg1"/>
                </a:solidFill>
                <a:latin typeface="Century Gothic" panose="020B0502020202020204" pitchFamily="34" charset="0"/>
              </a:rPr>
              <a:t> </a:t>
            </a:r>
            <a:r>
              <a:rPr lang="en-GB" sz="2200" dirty="0" err="1" smtClean="0">
                <a:solidFill>
                  <a:schemeClr val="bg1"/>
                </a:solidFill>
                <a:latin typeface="Century Gothic" panose="020B0502020202020204" pitchFamily="34" charset="0"/>
              </a:rPr>
              <a:t>Lieblingslehrerin</a:t>
            </a:r>
            <a:r>
              <a:rPr lang="en-GB" sz="2200" dirty="0" smtClean="0">
                <a:solidFill>
                  <a:schemeClr val="bg1"/>
                </a:solidFill>
                <a:latin typeface="Century Gothic" panose="020B0502020202020204" pitchFamily="34" charset="0"/>
              </a:rPr>
              <a:t>?</a:t>
            </a:r>
            <a:endParaRPr lang="en-GB" sz="2200" dirty="0">
              <a:solidFill>
                <a:schemeClr val="bg1"/>
              </a:solidFill>
              <a:latin typeface="Century Gothic" panose="020B0502020202020204" pitchFamily="34" charset="0"/>
            </a:endParaRPr>
          </a:p>
        </p:txBody>
      </p:sp>
      <p:sp>
        <p:nvSpPr>
          <p:cNvPr id="21" name="Speech Bubble: Oval 6">
            <a:extLst>
              <a:ext uri="{FF2B5EF4-FFF2-40B4-BE49-F238E27FC236}">
                <a16:creationId xmlns:a16="http://schemas.microsoft.com/office/drawing/2014/main" id="{BBFADB23-509B-4CF5-A344-F825C5C04DD2}"/>
              </a:ext>
            </a:extLst>
          </p:cNvPr>
          <p:cNvSpPr/>
          <p:nvPr/>
        </p:nvSpPr>
        <p:spPr>
          <a:xfrm>
            <a:off x="1486682" y="4251960"/>
            <a:ext cx="7078847" cy="902017"/>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schemeClr val="bg1"/>
                </a:solidFill>
                <a:latin typeface="Century Gothic" panose="020B0502020202020204" pitchFamily="34" charset="0"/>
              </a:rPr>
              <a:t>Zorg</a:t>
            </a:r>
            <a:r>
              <a:rPr lang="en-GB" sz="2200" dirty="0" smtClean="0">
                <a:solidFill>
                  <a:schemeClr val="bg1"/>
                </a:solidFill>
                <a:latin typeface="Century Gothic" panose="020B0502020202020204" pitchFamily="34" charset="0"/>
              </a:rPr>
              <a:t>, hast du </a:t>
            </a:r>
            <a:r>
              <a:rPr lang="en-GB" sz="2200" dirty="0" err="1" smtClean="0">
                <a:solidFill>
                  <a:schemeClr val="bg1"/>
                </a:solidFill>
                <a:latin typeface="Century Gothic" panose="020B0502020202020204" pitchFamily="34" charset="0"/>
              </a:rPr>
              <a:t>eine</a:t>
            </a:r>
            <a:r>
              <a:rPr lang="en-GB" sz="2200" dirty="0" smtClean="0">
                <a:solidFill>
                  <a:schemeClr val="bg1"/>
                </a:solidFill>
                <a:latin typeface="Century Gothic" panose="020B0502020202020204" pitchFamily="34" charset="0"/>
              </a:rPr>
              <a:t> </a:t>
            </a:r>
            <a:r>
              <a:rPr lang="en-GB" sz="2200" dirty="0" err="1" smtClean="0">
                <a:solidFill>
                  <a:schemeClr val="bg1"/>
                </a:solidFill>
                <a:latin typeface="Century Gothic" panose="020B0502020202020204" pitchFamily="34" charset="0"/>
              </a:rPr>
              <a:t>Lieblingsband</a:t>
            </a:r>
            <a:r>
              <a:rPr lang="en-GB" sz="2200" dirty="0" smtClean="0">
                <a:solidFill>
                  <a:schemeClr val="bg1"/>
                </a:solidFill>
                <a:latin typeface="Century Gothic" panose="020B0502020202020204" pitchFamily="34" charset="0"/>
              </a:rPr>
              <a:t>?</a:t>
            </a:r>
            <a:endParaRPr lang="en-GB" sz="2200" dirty="0">
              <a:solidFill>
                <a:schemeClr val="bg1"/>
              </a:solidFill>
              <a:latin typeface="Century Gothic" panose="020B0502020202020204" pitchFamily="34" charset="0"/>
            </a:endParaRPr>
          </a:p>
        </p:txBody>
      </p:sp>
      <p:sp>
        <p:nvSpPr>
          <p:cNvPr id="22" name="Rounded Rectangular Callout 21"/>
          <p:cNvSpPr/>
          <p:nvPr/>
        </p:nvSpPr>
        <p:spPr>
          <a:xfrm>
            <a:off x="4211503" y="5276683"/>
            <a:ext cx="4429575"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Nein, </a:t>
            </a:r>
            <a:r>
              <a:rPr lang="en-GB" sz="2800" dirty="0" err="1" smtClean="0">
                <a:latin typeface="Century Gothic" panose="020B0502020202020204" pitchFamily="34" charset="0"/>
              </a:rPr>
              <a:t>ich</a:t>
            </a:r>
            <a:r>
              <a:rPr lang="en-GB" sz="2800" dirty="0" smtClean="0">
                <a:latin typeface="Century Gothic" panose="020B0502020202020204" pitchFamily="34" charset="0"/>
              </a:rPr>
              <a:t> </a:t>
            </a:r>
            <a:r>
              <a:rPr lang="en-GB" sz="2800" dirty="0" err="1" smtClean="0">
                <a:latin typeface="Century Gothic" panose="020B0502020202020204" pitchFamily="34" charset="0"/>
              </a:rPr>
              <a:t>habe</a:t>
            </a:r>
            <a:r>
              <a:rPr lang="en-GB" sz="2800" dirty="0" smtClean="0">
                <a:latin typeface="Century Gothic" panose="020B0502020202020204" pitchFamily="34" charset="0"/>
              </a:rPr>
              <a:t> </a:t>
            </a:r>
            <a:r>
              <a:rPr lang="en-GB" sz="2800" b="1" dirty="0" err="1" smtClean="0">
                <a:latin typeface="Century Gothic" panose="020B0502020202020204" pitchFamily="34" charset="0"/>
              </a:rPr>
              <a:t>keine</a:t>
            </a:r>
            <a:r>
              <a:rPr lang="en-GB" sz="2800" dirty="0" smtClean="0">
                <a:latin typeface="Century Gothic" panose="020B0502020202020204" pitchFamily="34" charset="0"/>
              </a:rPr>
              <a:t> </a:t>
            </a:r>
            <a:r>
              <a:rPr lang="en-GB" sz="2800" dirty="0" err="1" smtClean="0">
                <a:latin typeface="Century Gothic" panose="020B0502020202020204" pitchFamily="34" charset="0"/>
              </a:rPr>
              <a:t>Lieblingsband</a:t>
            </a:r>
            <a:r>
              <a:rPr lang="en-GB" sz="2800" dirty="0" smtClean="0">
                <a:latin typeface="Century Gothic" panose="020B0502020202020204" pitchFamily="34" charset="0"/>
              </a:rPr>
              <a:t>!</a:t>
            </a:r>
            <a:endParaRPr lang="en-GB" sz="2800" dirty="0">
              <a:latin typeface="Century Gothic" panose="020B0502020202020204" pitchFamily="34" charset="0"/>
            </a:endParaRPr>
          </a:p>
        </p:txBody>
      </p:sp>
    </p:spTree>
    <p:extLst>
      <p:ext uri="{BB962C8B-B14F-4D97-AF65-F5344CB8AC3E}">
        <p14:creationId xmlns:p14="http://schemas.microsoft.com/office/powerpoint/2010/main" val="20624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P spid="8" grpId="0" animBg="1"/>
      <p:bldP spid="12" grpId="0" animBg="1"/>
      <p:bldP spid="10"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17721</TotalTime>
  <Words>1543</Words>
  <Application>Microsoft Office PowerPoint</Application>
  <PresentationFormat>Widescreen</PresentationFormat>
  <Paragraphs>338</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SimSun</vt:lpstr>
      <vt:lpstr>Arial</vt:lpstr>
      <vt:lpstr>Calibri</vt:lpstr>
      <vt:lpstr>Century</vt:lpstr>
      <vt:lpstr>Century Gothic</vt:lpstr>
      <vt:lpstr>Segoe Script</vt:lpstr>
      <vt:lpstr>Times New Roman</vt:lpstr>
      <vt:lpstr>Tw Cen MT</vt:lpstr>
      <vt:lpstr>Wingdings</vt:lpstr>
      <vt:lpstr>1_Office Theme</vt:lpstr>
      <vt:lpstr>Asking questions</vt:lpstr>
      <vt:lpstr>Ist das eine Frage?</vt:lpstr>
      <vt:lpstr>Ist das eine Frage?</vt:lpstr>
      <vt:lpstr>Questions and statements</vt:lpstr>
      <vt:lpstr>Using kein after haben</vt:lpstr>
      <vt:lpstr>Lieblingsdinge</vt:lpstr>
      <vt:lpstr>Lieblingsdinge</vt:lpstr>
      <vt:lpstr>Lieblingsdinge</vt:lpstr>
      <vt:lpstr>PowerPoint Presentation</vt:lpstr>
      <vt:lpstr>Do you have a favourite…?</vt:lpstr>
      <vt:lpstr>Favourite things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Natalie Finlayson</cp:lastModifiedBy>
  <cp:revision>489</cp:revision>
  <dcterms:created xsi:type="dcterms:W3CDTF">2019-03-27T07:30:03Z</dcterms:created>
  <dcterms:modified xsi:type="dcterms:W3CDTF">2019-10-14T18:40:37Z</dcterms:modified>
</cp:coreProperties>
</file>