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 id="2147483684" r:id="rId6"/>
    <p:sldMasterId id="2147483696" r:id="rId7"/>
    <p:sldMasterId id="2147483708" r:id="rId8"/>
    <p:sldMasterId id="2147483732" r:id="rId9"/>
    <p:sldMasterId id="2147483790" r:id="rId10"/>
    <p:sldMasterId id="2147483802" r:id="rId11"/>
    <p:sldMasterId id="2147483814" r:id="rId12"/>
    <p:sldMasterId id="2147483826" r:id="rId13"/>
    <p:sldMasterId id="2147483839" r:id="rId14"/>
    <p:sldMasterId id="2147483861" r:id="rId15"/>
  </p:sldMasterIdLst>
  <p:notesMasterIdLst>
    <p:notesMasterId r:id="rId91"/>
  </p:notesMasterIdLst>
  <p:sldIdLst>
    <p:sldId id="257" r:id="rId16"/>
    <p:sldId id="259" r:id="rId17"/>
    <p:sldId id="775" r:id="rId18"/>
    <p:sldId id="610" r:id="rId19"/>
    <p:sldId id="333" r:id="rId20"/>
    <p:sldId id="724" r:id="rId21"/>
    <p:sldId id="777" r:id="rId22"/>
    <p:sldId id="766" r:id="rId23"/>
    <p:sldId id="611" r:id="rId24"/>
    <p:sldId id="1556" r:id="rId25"/>
    <p:sldId id="398" r:id="rId26"/>
    <p:sldId id="368" r:id="rId27"/>
    <p:sldId id="774" r:id="rId28"/>
    <p:sldId id="701" r:id="rId29"/>
    <p:sldId id="705" r:id="rId30"/>
    <p:sldId id="707" r:id="rId31"/>
    <p:sldId id="767" r:id="rId32"/>
    <p:sldId id="768" r:id="rId33"/>
    <p:sldId id="710" r:id="rId34"/>
    <p:sldId id="769" r:id="rId35"/>
    <p:sldId id="770" r:id="rId36"/>
    <p:sldId id="713" r:id="rId37"/>
    <p:sldId id="714" r:id="rId38"/>
    <p:sldId id="715" r:id="rId39"/>
    <p:sldId id="757" r:id="rId40"/>
    <p:sldId id="758" r:id="rId41"/>
    <p:sldId id="260" r:id="rId42"/>
    <p:sldId id="330" r:id="rId43"/>
    <p:sldId id="606" r:id="rId44"/>
    <p:sldId id="264" r:id="rId45"/>
    <p:sldId id="466" r:id="rId46"/>
    <p:sldId id="637" r:id="rId47"/>
    <p:sldId id="267" r:id="rId48"/>
    <p:sldId id="591" r:id="rId49"/>
    <p:sldId id="290" r:id="rId50"/>
    <p:sldId id="695" r:id="rId51"/>
    <p:sldId id="289" r:id="rId52"/>
    <p:sldId id="288" r:id="rId53"/>
    <p:sldId id="594" r:id="rId54"/>
    <p:sldId id="291" r:id="rId55"/>
    <p:sldId id="292" r:id="rId56"/>
    <p:sldId id="595" r:id="rId57"/>
    <p:sldId id="596" r:id="rId58"/>
    <p:sldId id="773" r:id="rId59"/>
    <p:sldId id="744" r:id="rId60"/>
    <p:sldId id="745" r:id="rId61"/>
    <p:sldId id="748" r:id="rId62"/>
    <p:sldId id="749" r:id="rId63"/>
    <p:sldId id="746" r:id="rId64"/>
    <p:sldId id="520" r:id="rId65"/>
    <p:sldId id="521" r:id="rId66"/>
    <p:sldId id="522" r:id="rId67"/>
    <p:sldId id="523" r:id="rId68"/>
    <p:sldId id="524" r:id="rId69"/>
    <p:sldId id="526" r:id="rId70"/>
    <p:sldId id="771" r:id="rId71"/>
    <p:sldId id="273" r:id="rId72"/>
    <p:sldId id="640" r:id="rId73"/>
    <p:sldId id="362" r:id="rId74"/>
    <p:sldId id="646" r:id="rId75"/>
    <p:sldId id="761" r:id="rId76"/>
    <p:sldId id="762" r:id="rId77"/>
    <p:sldId id="759" r:id="rId78"/>
    <p:sldId id="735" r:id="rId79"/>
    <p:sldId id="738" r:id="rId80"/>
    <p:sldId id="739" r:id="rId81"/>
    <p:sldId id="740" r:id="rId82"/>
    <p:sldId id="743" r:id="rId83"/>
    <p:sldId id="741" r:id="rId84"/>
    <p:sldId id="776" r:id="rId85"/>
    <p:sldId id="277" r:id="rId86"/>
    <p:sldId id="639" r:id="rId87"/>
    <p:sldId id="271" r:id="rId88"/>
    <p:sldId id="655" r:id="rId89"/>
    <p:sldId id="618" r:id="rId9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avid Shanks (HF)" initials="DS(" lastIdx="4" clrIdx="0">
    <p:extLst>
      <p:ext uri="{19B8F6BF-5375-455C-9EA6-DF929625EA0E}">
        <p15:presenceInfo xmlns:p15="http://schemas.microsoft.com/office/powerpoint/2012/main" userId="S::david.shanks@hfed.net::9a3a031f-b3c4-4e44-a0c8-7fb700d106c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104F75"/>
    <a:srgbClr val="E56700"/>
    <a:srgbClr val="FBF0D5"/>
    <a:srgbClr val="DAA520"/>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01" autoAdjust="0"/>
    <p:restoredTop sz="60254" autoAdjust="0"/>
  </p:normalViewPr>
  <p:slideViewPr>
    <p:cSldViewPr snapToGrid="0">
      <p:cViewPr varScale="1">
        <p:scale>
          <a:sx n="62" d="100"/>
          <a:sy n="62" d="100"/>
        </p:scale>
        <p:origin x="1528" y="192"/>
      </p:cViewPr>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1.xml"/><Relationship Id="rId21" Type="http://schemas.openxmlformats.org/officeDocument/2006/relationships/slide" Target="slides/slide6.xml"/><Relationship Id="rId42" Type="http://schemas.openxmlformats.org/officeDocument/2006/relationships/slide" Target="slides/slide27.xml"/><Relationship Id="rId47" Type="http://schemas.openxmlformats.org/officeDocument/2006/relationships/slide" Target="slides/slide32.xml"/><Relationship Id="rId63" Type="http://schemas.openxmlformats.org/officeDocument/2006/relationships/slide" Target="slides/slide48.xml"/><Relationship Id="rId68" Type="http://schemas.openxmlformats.org/officeDocument/2006/relationships/slide" Target="slides/slide53.xml"/><Relationship Id="rId84" Type="http://schemas.openxmlformats.org/officeDocument/2006/relationships/slide" Target="slides/slide69.xml"/><Relationship Id="rId89" Type="http://schemas.openxmlformats.org/officeDocument/2006/relationships/slide" Target="slides/slide74.xml"/><Relationship Id="rId16" Type="http://schemas.openxmlformats.org/officeDocument/2006/relationships/slide" Target="slides/slide1.xml"/><Relationship Id="rId11" Type="http://schemas.openxmlformats.org/officeDocument/2006/relationships/slideMaster" Target="slideMasters/slideMaster8.xml"/><Relationship Id="rId32" Type="http://schemas.openxmlformats.org/officeDocument/2006/relationships/slide" Target="slides/slide17.xml"/><Relationship Id="rId37" Type="http://schemas.openxmlformats.org/officeDocument/2006/relationships/slide" Target="slides/slide22.xml"/><Relationship Id="rId53" Type="http://schemas.openxmlformats.org/officeDocument/2006/relationships/slide" Target="slides/slide38.xml"/><Relationship Id="rId58" Type="http://schemas.openxmlformats.org/officeDocument/2006/relationships/slide" Target="slides/slide43.xml"/><Relationship Id="rId74" Type="http://schemas.openxmlformats.org/officeDocument/2006/relationships/slide" Target="slides/slide59.xml"/><Relationship Id="rId79" Type="http://schemas.openxmlformats.org/officeDocument/2006/relationships/slide" Target="slides/slide64.xml"/><Relationship Id="rId5" Type="http://schemas.openxmlformats.org/officeDocument/2006/relationships/slideMaster" Target="slideMasters/slideMaster2.xml"/><Relationship Id="rId90" Type="http://schemas.openxmlformats.org/officeDocument/2006/relationships/slide" Target="slides/slide75.xml"/><Relationship Id="rId95" Type="http://schemas.openxmlformats.org/officeDocument/2006/relationships/theme" Target="theme/theme1.xml"/><Relationship Id="rId22" Type="http://schemas.openxmlformats.org/officeDocument/2006/relationships/slide" Target="slides/slide7.xml"/><Relationship Id="rId27" Type="http://schemas.openxmlformats.org/officeDocument/2006/relationships/slide" Target="slides/slide12.xml"/><Relationship Id="rId43" Type="http://schemas.openxmlformats.org/officeDocument/2006/relationships/slide" Target="slides/slide28.xml"/><Relationship Id="rId48" Type="http://schemas.openxmlformats.org/officeDocument/2006/relationships/slide" Target="slides/slide33.xml"/><Relationship Id="rId64" Type="http://schemas.openxmlformats.org/officeDocument/2006/relationships/slide" Target="slides/slide49.xml"/><Relationship Id="rId69" Type="http://schemas.openxmlformats.org/officeDocument/2006/relationships/slide" Target="slides/slide54.xml"/><Relationship Id="rId8" Type="http://schemas.openxmlformats.org/officeDocument/2006/relationships/slideMaster" Target="slideMasters/slideMaster5.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slide" Target="slides/slide65.xml"/><Relationship Id="rId85" Type="http://schemas.openxmlformats.org/officeDocument/2006/relationships/slide" Target="slides/slide70.xml"/><Relationship Id="rId93"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83" Type="http://schemas.openxmlformats.org/officeDocument/2006/relationships/slide" Target="slides/slide68.xml"/><Relationship Id="rId88" Type="http://schemas.openxmlformats.org/officeDocument/2006/relationships/slide" Target="slides/slide73.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 Id="rId10" Type="http://schemas.openxmlformats.org/officeDocument/2006/relationships/slideMaster" Target="slideMasters/slideMaster7.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slide" Target="slides/slide63.xml"/><Relationship Id="rId81" Type="http://schemas.openxmlformats.org/officeDocument/2006/relationships/slide" Target="slides/slide66.xml"/><Relationship Id="rId86" Type="http://schemas.openxmlformats.org/officeDocument/2006/relationships/slide" Target="slides/slide71.xml"/><Relationship Id="rId9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 Target="slides/slide3.xml"/><Relationship Id="rId39" Type="http://schemas.openxmlformats.org/officeDocument/2006/relationships/slide" Target="slides/slide24.xml"/><Relationship Id="rId34" Type="http://schemas.openxmlformats.org/officeDocument/2006/relationships/slide" Target="slides/slide19.xml"/><Relationship Id="rId50" Type="http://schemas.openxmlformats.org/officeDocument/2006/relationships/slide" Target="slides/slide35.xml"/><Relationship Id="rId55" Type="http://schemas.openxmlformats.org/officeDocument/2006/relationships/slide" Target="slides/slide40.xml"/><Relationship Id="rId76" Type="http://schemas.openxmlformats.org/officeDocument/2006/relationships/slide" Target="slides/slide61.xml"/><Relationship Id="rId7" Type="http://schemas.openxmlformats.org/officeDocument/2006/relationships/slideMaster" Target="slideMasters/slideMaster4.xml"/><Relationship Id="rId71" Type="http://schemas.openxmlformats.org/officeDocument/2006/relationships/slide" Target="slides/slide56.xml"/><Relationship Id="rId92" Type="http://schemas.openxmlformats.org/officeDocument/2006/relationships/commentAuthors" Target="commentAuthors.xml"/><Relationship Id="rId2" Type="http://schemas.openxmlformats.org/officeDocument/2006/relationships/customXml" Target="../customXml/item2.xml"/><Relationship Id="rId29" Type="http://schemas.openxmlformats.org/officeDocument/2006/relationships/slide" Target="slides/slide14.xml"/><Relationship Id="rId24" Type="http://schemas.openxmlformats.org/officeDocument/2006/relationships/slide" Target="slides/slide9.xml"/><Relationship Id="rId40" Type="http://schemas.openxmlformats.org/officeDocument/2006/relationships/slide" Target="slides/slide25.xml"/><Relationship Id="rId45" Type="http://schemas.openxmlformats.org/officeDocument/2006/relationships/slide" Target="slides/slide30.xml"/><Relationship Id="rId66" Type="http://schemas.openxmlformats.org/officeDocument/2006/relationships/slide" Target="slides/slide51.xml"/><Relationship Id="rId87" Type="http://schemas.openxmlformats.org/officeDocument/2006/relationships/slide" Target="slides/slide72.xml"/><Relationship Id="rId61" Type="http://schemas.openxmlformats.org/officeDocument/2006/relationships/slide" Target="slides/slide46.xml"/><Relationship Id="rId82" Type="http://schemas.openxmlformats.org/officeDocument/2006/relationships/slide" Target="slides/slide67.xml"/><Relationship Id="rId19" Type="http://schemas.openxmlformats.org/officeDocument/2006/relationships/slide" Target="slides/slide4.xml"/><Relationship Id="rId14" Type="http://schemas.openxmlformats.org/officeDocument/2006/relationships/slideMaster" Target="slideMasters/slideMaster11.xml"/><Relationship Id="rId30" Type="http://schemas.openxmlformats.org/officeDocument/2006/relationships/slide" Target="slides/slide15.xml"/><Relationship Id="rId35" Type="http://schemas.openxmlformats.org/officeDocument/2006/relationships/slide" Target="slides/slide20.xml"/><Relationship Id="rId56" Type="http://schemas.openxmlformats.org/officeDocument/2006/relationships/slide" Target="slides/slide41.xml"/><Relationship Id="rId77"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11/10/2022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unsplash.com/@petross?utm_source=unsplash&amp;utm_medium=referral&amp;utm_content=creditCopyText" TargetMode="External"/><Relationship Id="rId2" Type="http://schemas.openxmlformats.org/officeDocument/2006/relationships/slide" Target="../slides/slide27.xml"/><Relationship Id="rId1" Type="http://schemas.openxmlformats.org/officeDocument/2006/relationships/notesMaster" Target="../notesMasters/notesMaster1.xml"/><Relationship Id="rId6" Type="http://schemas.openxmlformats.org/officeDocument/2006/relationships/hyperlink" Target="https://unsplash.com/s/photos/sheep?utm_source=unsplash&amp;utm_medium=referral&amp;utm_content=creditCopyText" TargetMode="External"/><Relationship Id="rId5" Type="http://schemas.openxmlformats.org/officeDocument/2006/relationships/hyperlink" Target="https://unsplash.com/@samdc?utm_source=unsplash&amp;utm_medium=referral&amp;utm_content=creditCopyText" TargetMode="External"/><Relationship Id="rId4" Type="http://schemas.openxmlformats.org/officeDocument/2006/relationships/hyperlink" Target="https://unsplash.com/s/photos/ship?utm_source=unsplash&amp;utm_medium=referral&amp;utm_content=creditCopyText"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linkprotect.cudasvc.com/url?a=https%3a%2f%2fforms.gle%2fY2ztbpRTrkKZRjcp9&amp;c=E,1,Pl_bQDnRWheP_BkLvUN1VrwkScRXME9kbtmolUDBjUWDX4ojTDibJHpT5Ww9dD7-QHR0NcJ1KziXMUV-uCOtQIDNMwOf6gvhSRVOk-7Wjbao&amp;typo=1" TargetMode="External"/><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9123389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example of careful </a:t>
            </a:r>
            <a:r>
              <a:rPr lang="en-GB" baseline="0" dirty="0"/>
              <a:t>progression planning is to avoid introducing AVOIR first with ages, which introduces an aspect of cross-linguistic difference that continues to trip students up as it is likely to give them the impression that ‘j’ai’ might mean ‘I am’.  Instead, at NCELP, AVOIR is introduced with high-frequency nouns and thoroughly practised and embedded with its meaning of ‘HAVE’ before more idiomatic, less straightforward uses of the verb are encountered.</a:t>
            </a:r>
            <a:endParaRPr lang="en-GB" dirty="0"/>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11</a:t>
            </a:fld>
            <a:endParaRPr lang="en-GB"/>
          </a:p>
        </p:txBody>
      </p:sp>
    </p:spTree>
    <p:extLst>
      <p:ext uri="{BB962C8B-B14F-4D97-AF65-F5344CB8AC3E}">
        <p14:creationId xmlns:p14="http://schemas.microsoft.com/office/powerpoint/2010/main" val="3100737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This is what a page from Spanish SoW looks like –this is from week 4 of the Spring term</a:t>
            </a:r>
          </a:p>
          <a:p>
            <a:r>
              <a:rPr lang="en-US" dirty="0"/>
              <a:t>Starts with grammar introduced – question words and use of </a:t>
            </a:r>
            <a:r>
              <a:rPr lang="en-US" dirty="0" err="1"/>
              <a:t>hacer</a:t>
            </a:r>
            <a:r>
              <a:rPr lang="en-US" dirty="0"/>
              <a:t> – 1</a:t>
            </a:r>
            <a:r>
              <a:rPr lang="en-US" baseline="30000" dirty="0"/>
              <a:t>st</a:t>
            </a:r>
            <a:r>
              <a:rPr lang="en-US" dirty="0"/>
              <a:t> 2</a:t>
            </a:r>
            <a:r>
              <a:rPr lang="en-US" baseline="30000" dirty="0"/>
              <a:t>nd</a:t>
            </a:r>
            <a:r>
              <a:rPr lang="en-US" dirty="0"/>
              <a:t> and 3</a:t>
            </a:r>
            <a:r>
              <a:rPr lang="en-US" baseline="30000" dirty="0"/>
              <a:t>rd</a:t>
            </a:r>
            <a:r>
              <a:rPr lang="en-US" dirty="0"/>
              <a:t> person –  so high frequency , including high frequency irregular verbs – then we see  new vocabulary introduced as well as vocabulary to be revisited  – here we have new question words as well as revisited question words  and there is also revisiting of previous vocab worked into lesson activities.  Then  the phonics practiced is laid out – here revisit of a/o . There is still a context – no topic but there is a context asking and answering questions.</a:t>
            </a:r>
          </a:p>
          <a:p>
            <a:endParaRPr lang="en-US" dirty="0"/>
          </a:p>
          <a:p>
            <a:r>
              <a:rPr lang="en-US" dirty="0"/>
              <a:t>At regular intervals there are weeks set aside for some revision and consolidation, assessment (in term 2 and 3) and also for work on “rich” texts or authentic text exploitation.</a:t>
            </a:r>
          </a:p>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12</a:t>
            </a:fld>
            <a:endParaRPr lang="en-GB"/>
          </a:p>
        </p:txBody>
      </p:sp>
    </p:spTree>
    <p:extLst>
      <p:ext uri="{BB962C8B-B14F-4D97-AF65-F5344CB8AC3E}">
        <p14:creationId xmlns:p14="http://schemas.microsoft.com/office/powerpoint/2010/main" val="3123774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marL="0" marR="0" lvl="0" indent="0" algn="l" defTabSz="966155" rtl="0" eaLnBrk="1" fontAlgn="auto" latinLnBrk="0" hangingPunct="1">
              <a:lnSpc>
                <a:spcPct val="100000"/>
              </a:lnSpc>
              <a:spcBef>
                <a:spcPts val="0"/>
              </a:spcBef>
              <a:spcAft>
                <a:spcPts val="0"/>
              </a:spcAft>
              <a:buClrTx/>
              <a:buSzTx/>
              <a:buFontTx/>
              <a:buNone/>
              <a:tabLst/>
              <a:defRPr/>
            </a:pPr>
            <a:r>
              <a:rPr lang="en-GB" b="0" baseline="0" dirty="0"/>
              <a:t>The first of the three ‘strands’ is phonics: explicit teaching of the relationships between the letters of written words and their sounds.</a:t>
            </a:r>
          </a:p>
          <a:p>
            <a:pPr defTabSz="966155">
              <a:defRPr/>
            </a:pPr>
            <a:endParaRPr lang="en-GB" b="0" baseline="0" dirty="0"/>
          </a:p>
          <a:p>
            <a:pPr defTabSz="966155">
              <a:defRPr/>
            </a:pPr>
            <a:r>
              <a:rPr lang="en-GB" b="0" baseline="0" dirty="0"/>
              <a:t>In recent years there has been a lot of emphasis on phonics teaching in primary education for learning English, but this is still relatively uncommon in the MFL classroom.</a:t>
            </a:r>
          </a:p>
          <a:p>
            <a:pPr defTabSz="966155">
              <a:defRPr/>
            </a:pPr>
            <a:endParaRPr lang="en-GB" b="0" baseline="0" dirty="0"/>
          </a:p>
          <a:p>
            <a:pPr marL="0" marR="0" lvl="0" indent="0" algn="l" defTabSz="966155" rtl="0" eaLnBrk="1" fontAlgn="auto" latinLnBrk="0" hangingPunct="1">
              <a:lnSpc>
                <a:spcPct val="100000"/>
              </a:lnSpc>
              <a:spcBef>
                <a:spcPts val="0"/>
              </a:spcBef>
              <a:spcAft>
                <a:spcPts val="0"/>
              </a:spcAft>
              <a:buClrTx/>
              <a:buSzTx/>
              <a:buFontTx/>
              <a:buNone/>
              <a:tabLst/>
              <a:defRPr/>
            </a:pPr>
            <a:r>
              <a:rPr lang="en-GB" b="0" baseline="0" dirty="0"/>
              <a:t>Yet some research suggests that </a:t>
            </a:r>
            <a:r>
              <a:rPr lang="en-GB" b="0" i="1" u="none" baseline="0" dirty="0"/>
              <a:t>without </a:t>
            </a:r>
            <a:r>
              <a:rPr lang="en-GB" b="0" i="0" u="none" baseline="0" dirty="0"/>
              <a:t>explicit phonics teaching, learners make little progress and that English SSCs remain entrenched. Students know that the words </a:t>
            </a:r>
            <a:r>
              <a:rPr lang="en-GB" b="0" i="1" u="none" baseline="0" dirty="0"/>
              <a:t>should</a:t>
            </a:r>
            <a:r>
              <a:rPr lang="en-GB" b="0" i="0" u="none" baseline="0" dirty="0"/>
              <a:t> sound different, but they are unsure </a:t>
            </a:r>
            <a:r>
              <a:rPr lang="en-GB" b="0" i="1" u="none" baseline="0" dirty="0"/>
              <a:t>how</a:t>
            </a:r>
            <a:r>
              <a:rPr lang="en-GB" b="0" i="0" u="none" baseline="0" dirty="0"/>
              <a:t> they should sound</a:t>
            </a:r>
          </a:p>
          <a:p>
            <a:pPr marL="0" marR="0" lvl="0" indent="0" algn="l" defTabSz="966155" rtl="0" eaLnBrk="1" fontAlgn="auto" latinLnBrk="0" hangingPunct="1">
              <a:lnSpc>
                <a:spcPct val="100000"/>
              </a:lnSpc>
              <a:spcBef>
                <a:spcPts val="0"/>
              </a:spcBef>
              <a:spcAft>
                <a:spcPts val="0"/>
              </a:spcAft>
              <a:buClrTx/>
              <a:buSzTx/>
              <a:buFontTx/>
              <a:buNone/>
              <a:tabLst/>
              <a:defRPr/>
            </a:pPr>
            <a:endParaRPr lang="en-GB" b="0" baseline="0" dirty="0"/>
          </a:p>
          <a:p>
            <a:pPr defTabSz="966155">
              <a:defRPr/>
            </a:pPr>
            <a:r>
              <a:rPr lang="en-GB" b="0" baseline="0" dirty="0"/>
              <a:t>There are many benefits associated with explicit phonics teaching. Some research has found that this improves students’ phonological decoding ability (their ability to sound out unknown words).</a:t>
            </a:r>
          </a:p>
          <a:p>
            <a:pPr defTabSz="966155">
              <a:defRPr/>
            </a:pPr>
            <a:endParaRPr lang="en-GB" b="0" baseline="0" dirty="0"/>
          </a:p>
          <a:p>
            <a:pPr defTabSz="966155">
              <a:defRPr/>
            </a:pPr>
            <a:r>
              <a:rPr lang="en-GB" b="0" baseline="0" dirty="0"/>
              <a:t>There are also potential related benefits in terms of motivation and confidence in oral and written production, autonomy and vocabulary learning.</a:t>
            </a:r>
          </a:p>
          <a:p>
            <a:pPr defTabSz="966155">
              <a:defRPr/>
            </a:pPr>
            <a:endParaRPr lang="en-GB" b="0" baseline="0" dirty="0"/>
          </a:p>
          <a:p>
            <a:pPr defTabSz="966155">
              <a:defRPr/>
            </a:pPr>
            <a:r>
              <a:rPr lang="en-GB" b="0" baseline="0" dirty="0"/>
              <a:t>This also supports errorless learning – avoiding inaccurate representations regarding how the new language sounds and is spelt.</a:t>
            </a:r>
          </a:p>
          <a:p>
            <a:pPr defTabSz="966155">
              <a:defRPr/>
            </a:pPr>
            <a:endParaRPr lang="en-GB" b="0" baseline="0" dirty="0"/>
          </a:p>
          <a:p>
            <a:pPr defTabSz="966155">
              <a:defRPr/>
            </a:pPr>
            <a:r>
              <a:rPr lang="en-GB" b="0" baseline="0" dirty="0"/>
              <a:t>In the NCELP schemes of work, the SSCs are gradually introduced and are revisited over time – this is key in order to maintain progress.</a:t>
            </a:r>
          </a:p>
          <a:p>
            <a:pPr defTabSz="966155">
              <a:defRPr/>
            </a:pPr>
            <a:endParaRPr lang="en-GB" b="0" baseline="0" dirty="0"/>
          </a:p>
          <a:p>
            <a:pPr marL="0" marR="0" lvl="0" indent="0" algn="l" defTabSz="966155" rtl="0" eaLnBrk="1" fontAlgn="auto" latinLnBrk="0" hangingPunct="1">
              <a:lnSpc>
                <a:spcPct val="100000"/>
              </a:lnSpc>
              <a:spcBef>
                <a:spcPts val="0"/>
              </a:spcBef>
              <a:spcAft>
                <a:spcPts val="0"/>
              </a:spcAft>
              <a:buClrTx/>
              <a:buSzTx/>
              <a:buFontTx/>
              <a:buNone/>
              <a:tabLst/>
              <a:defRPr/>
            </a:pPr>
            <a:r>
              <a:rPr lang="de-DE" altLang="en-US" sz="1200" dirty="0">
                <a:solidFill>
                  <a:srgbClr val="002060"/>
                </a:solidFill>
                <a:latin typeface="Century Gothic" panose="020B0502020202020204" pitchFamily="34" charset="0"/>
                <a:cs typeface="Calibri" panose="020F0502020204030204" pitchFamily="34" charset="0"/>
              </a:rPr>
              <a:t>(</a:t>
            </a:r>
            <a:r>
              <a:rPr lang="de-DE" altLang="en-US" sz="1200" dirty="0" err="1">
                <a:solidFill>
                  <a:srgbClr val="002060"/>
                </a:solidFill>
                <a:latin typeface="Century Gothic" panose="020B0502020202020204" pitchFamily="34" charset="0"/>
                <a:cs typeface="Calibri" panose="020F0502020204030204" pitchFamily="34" charset="0"/>
              </a:rPr>
              <a:t>Sources</a:t>
            </a:r>
            <a:r>
              <a:rPr lang="de-DE" altLang="en-US" sz="1200" dirty="0">
                <a:solidFill>
                  <a:srgbClr val="002060"/>
                </a:solidFill>
                <a:latin typeface="Century Gothic" panose="020B0502020202020204" pitchFamily="34" charset="0"/>
                <a:cs typeface="Calibri" panose="020F0502020204030204" pitchFamily="34" charset="0"/>
              </a:rPr>
              <a:t>: Erler, 2003, 2004; Erler &amp; </a:t>
            </a:r>
            <a:r>
              <a:rPr lang="de-DE" altLang="en-US" sz="1200" dirty="0" err="1">
                <a:solidFill>
                  <a:srgbClr val="002060"/>
                </a:solidFill>
                <a:latin typeface="Century Gothic" panose="020B0502020202020204" pitchFamily="34" charset="0"/>
                <a:cs typeface="Calibri" panose="020F0502020204030204" pitchFamily="34" charset="0"/>
              </a:rPr>
              <a:t>Macaro</a:t>
            </a:r>
            <a:r>
              <a:rPr lang="de-DE" altLang="en-US" sz="1200" dirty="0">
                <a:solidFill>
                  <a:srgbClr val="002060"/>
                </a:solidFill>
                <a:latin typeface="Century Gothic" panose="020B0502020202020204" pitchFamily="34" charset="0"/>
                <a:cs typeface="Calibri" panose="020F0502020204030204" pitchFamily="34" charset="0"/>
              </a:rPr>
              <a:t>, 2012; Porter, 2014, </a:t>
            </a:r>
            <a:r>
              <a:rPr lang="de-DE" altLang="en-US" sz="1200" dirty="0" err="1">
                <a:solidFill>
                  <a:srgbClr val="002060"/>
                </a:solidFill>
                <a:latin typeface="Century Gothic" panose="020B0502020202020204" pitchFamily="34" charset="0"/>
                <a:cs typeface="Calibri" panose="020F0502020204030204" pitchFamily="34" charset="0"/>
              </a:rPr>
              <a:t>forthcoming</a:t>
            </a:r>
            <a:r>
              <a:rPr lang="de-DE" altLang="en-US" sz="1200" dirty="0">
                <a:solidFill>
                  <a:srgbClr val="002060"/>
                </a:solidFill>
                <a:latin typeface="Century Gothic" panose="020B0502020202020204" pitchFamily="34" charset="0"/>
                <a:cs typeface="Calibri" panose="020F0502020204030204" pitchFamily="34" charset="0"/>
              </a:rPr>
              <a:t>; </a:t>
            </a:r>
            <a:r>
              <a:rPr lang="de-DE" altLang="en-US" sz="1200" dirty="0" err="1">
                <a:solidFill>
                  <a:srgbClr val="002060"/>
                </a:solidFill>
                <a:latin typeface="Century Gothic" panose="020B0502020202020204" pitchFamily="34" charset="0"/>
                <a:cs typeface="Calibri" panose="020F0502020204030204" pitchFamily="34" charset="0"/>
              </a:rPr>
              <a:t>Woore</a:t>
            </a:r>
            <a:r>
              <a:rPr lang="de-DE" altLang="en-US" sz="1200" dirty="0">
                <a:solidFill>
                  <a:srgbClr val="002060"/>
                </a:solidFill>
                <a:latin typeface="Century Gothic" panose="020B0502020202020204" pitchFamily="34" charset="0"/>
                <a:cs typeface="Calibri" panose="020F0502020204030204" pitchFamily="34" charset="0"/>
              </a:rPr>
              <a:t>, 2009, 2010, 2011, 2014, 2018).</a:t>
            </a:r>
            <a:endParaRPr lang="en-GB" b="0" baseline="0"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70570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Phonics</a:t>
            </a:r>
            <a:r>
              <a:rPr lang="en-GB" baseline="0"/>
              <a:t> poster with key Spanish SSCs</a:t>
            </a:r>
          </a:p>
          <a:p>
            <a:endParaRPr lang="en-GB" baseline="0"/>
          </a:p>
          <a:p>
            <a:r>
              <a:rPr lang="en-GB" baseline="0"/>
              <a:t>This can be used just to give an overview of those that are taught and practised in the NCELP Spanish scheme of work. It is worth re-emphasising here the phased roll-out and focused nature of the practice. In any given week, one SSC or a group of closely related SSCs is introduced. Later on, multiple SSCs can be brought together in revision activities.</a:t>
            </a:r>
          </a:p>
          <a:p>
            <a:endParaRPr lang="en-GB" baseline="0"/>
          </a:p>
          <a:p>
            <a:r>
              <a:rPr lang="en-GB" baseline="0"/>
              <a:t>Each SSC here as a ‘source word’ (a highly frequent word that contains the target SSC and can be captured in an image and/or gesture).</a:t>
            </a:r>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15</a:t>
            </a:fld>
            <a:endParaRPr lang="en-GB"/>
          </a:p>
        </p:txBody>
      </p:sp>
    </p:spTree>
    <p:extLst>
      <p:ext uri="{BB962C8B-B14F-4D97-AF65-F5344CB8AC3E}">
        <p14:creationId xmlns:p14="http://schemas.microsoft.com/office/powerpoint/2010/main" val="1364495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ce</a:t>
            </a:r>
            <a:r>
              <a:rPr lang="en-GB" b="1" baseline="0" dirty="0"/>
              <a:t>’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a:p>
          <a:p>
            <a:r>
              <a:rPr lang="en-GB"/>
              <a:t>Might also be presented after without images + without images or sound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33557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581827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6074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‘ci’ </a:t>
            </a:r>
            <a:r>
              <a:rPr lang="en-GB" baseline="0" dirty="0"/>
              <a:t>and then the </a:t>
            </a:r>
            <a:r>
              <a:rPr lang="en-GB" b="1" baseline="0" dirty="0"/>
              <a:t>source</a:t>
            </a:r>
            <a:r>
              <a:rPr lang="en-GB" baseline="0" dirty="0"/>
              <a:t> word again (with gesture, if using).</a:t>
            </a:r>
            <a:br>
              <a:rPr lang="en-GB" baseline="0" dirty="0"/>
            </a:br>
            <a:r>
              <a:rPr lang="en-GB" baseline="0" dirty="0"/>
              <a:t>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2744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students focus this time again closely on the SSC and the cluster</a:t>
            </a:r>
            <a:r>
              <a:rPr lang="en-GB" baseline="0" dirty="0"/>
              <a:t> words.</a:t>
            </a:r>
            <a:endParaRPr lang="en-GB" sz="1200" kern="1200" dirty="0">
              <a:solidFill>
                <a:schemeClr val="tx1"/>
              </a:solidFill>
              <a:effectLst/>
              <a:ea typeface="+mn-ea"/>
              <a:cs typeface="+mn-cs"/>
            </a:endParaRP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93847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the images or sound, students have to pronounce the words themselves.</a:t>
            </a:r>
            <a:endParaRPr lang="en-GB" sz="1200" kern="1200" dirty="0">
              <a:solidFill>
                <a:schemeClr val="tx1"/>
              </a:solidFill>
              <a:effectLs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119540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9177391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0"/>
              <a:t>This is an example</a:t>
            </a:r>
            <a:r>
              <a:rPr lang="en-US" b="0" baseline="0"/>
              <a:t> activity used to practise transcription of the SSCs [ce] and [ci]. Students listen and complete the place names on the map. If students need extra support, the activity could be adapted so that they simply need to add the missing SSC. The use of the map is also a chance to integrate language learning with cultural knowledge regarding Spanish cities and autonomous communities.</a:t>
            </a:r>
          </a:p>
          <a:p>
            <a:endParaRPr lang="en-US" b="0" baseline="0"/>
          </a:p>
          <a:p>
            <a:endParaRPr lang="en-US" b="0" baseline="0"/>
          </a:p>
          <a:p>
            <a:r>
              <a:rPr lang="en-US" b="0" baseline="0"/>
              <a:t>------------</a:t>
            </a:r>
          </a:p>
          <a:p>
            <a:endParaRPr lang="en-US" b="0" baseline="0"/>
          </a:p>
          <a:p>
            <a:r>
              <a:rPr lang="en-US" b="0" baseline="0"/>
              <a:t>Teacher notes:</a:t>
            </a:r>
            <a:endParaRPr lang="en-US" b="1"/>
          </a:p>
          <a:p>
            <a:endParaRPr lang="en-US" b="1"/>
          </a:p>
          <a:p>
            <a:r>
              <a:rPr lang="en-US" b="1"/>
              <a:t>Timing</a:t>
            </a:r>
            <a:r>
              <a:rPr lang="en-US" b="1" dirty="0"/>
              <a:t>: </a:t>
            </a:r>
            <a:r>
              <a:rPr lang="en-US" b="0" dirty="0"/>
              <a:t>5 minutes</a:t>
            </a:r>
          </a:p>
          <a:p>
            <a:endParaRPr lang="en-US" b="1" dirty="0"/>
          </a:p>
          <a:p>
            <a:r>
              <a:rPr lang="en-US" b="1" dirty="0"/>
              <a:t>Aim: </a:t>
            </a:r>
            <a:r>
              <a:rPr lang="en-US" b="0" dirty="0"/>
              <a:t>to revisit the</a:t>
            </a:r>
            <a:r>
              <a:rPr lang="en-US" b="0" baseline="0" dirty="0"/>
              <a:t> sound-spelling correspondence for the SSCs [</a:t>
            </a:r>
            <a:r>
              <a:rPr lang="en-US" b="0" baseline="0" dirty="0" err="1"/>
              <a:t>ce</a:t>
            </a:r>
            <a:r>
              <a:rPr lang="en-US" b="0" baseline="0" dirty="0"/>
              <a:t>] and [ci] with eight names of cities/autonomous communities Spain</a:t>
            </a:r>
            <a:endParaRPr lang="en-US" b="0" dirty="0"/>
          </a:p>
          <a:p>
            <a:endParaRPr lang="en-US" b="1" dirty="0"/>
          </a:p>
          <a:p>
            <a:r>
              <a:rPr lang="en-US" b="1" dirty="0"/>
              <a:t>Procedure:</a:t>
            </a:r>
          </a:p>
          <a:p>
            <a:pPr marL="228600" indent="-228600">
              <a:buAutoNum type="arabicPeriod"/>
            </a:pPr>
            <a:r>
              <a:rPr lang="en-US" b="0" dirty="0"/>
              <a:t>Click on the action button</a:t>
            </a:r>
            <a:r>
              <a:rPr lang="en-US" b="0" baseline="0" dirty="0"/>
              <a:t> to play the audio. </a:t>
            </a:r>
          </a:p>
          <a:p>
            <a:pPr marL="228600" indent="-228600">
              <a:buAutoNum type="arabicPeriod"/>
            </a:pPr>
            <a:r>
              <a:rPr lang="en-US" b="0" dirty="0"/>
              <a:t>Reveal</a:t>
            </a:r>
            <a:r>
              <a:rPr lang="en-US" b="0" baseline="0" dirty="0"/>
              <a:t> the place by clicking on the red line. Answers can be given in any order.</a:t>
            </a:r>
            <a:endParaRPr lang="en-US" b="0" dirty="0"/>
          </a:p>
          <a:p>
            <a:endParaRPr lang="en-US" b="0" dirty="0"/>
          </a:p>
          <a:p>
            <a:r>
              <a:rPr lang="en-US" b="1" dirty="0"/>
              <a:t>Transcript:</a:t>
            </a:r>
          </a:p>
          <a:p>
            <a:r>
              <a:rPr lang="en-US" b="0" dirty="0"/>
              <a:t>1. Galicia</a:t>
            </a:r>
          </a:p>
          <a:p>
            <a:r>
              <a:rPr lang="en-US" b="0" dirty="0"/>
              <a:t>2. Barcelona</a:t>
            </a:r>
          </a:p>
          <a:p>
            <a:r>
              <a:rPr lang="en-US" b="0" dirty="0"/>
              <a:t>3. Valencia</a:t>
            </a:r>
          </a:p>
          <a:p>
            <a:r>
              <a:rPr lang="en-US" b="0" dirty="0"/>
              <a:t>4. Murcia</a:t>
            </a:r>
          </a:p>
          <a:p>
            <a:r>
              <a:rPr lang="en-US" b="0" dirty="0"/>
              <a:t>5. Ceuta</a:t>
            </a:r>
          </a:p>
          <a:p>
            <a:r>
              <a:rPr lang="en-US" b="0" dirty="0"/>
              <a:t>6. Andalucía</a:t>
            </a:r>
          </a:p>
          <a:p>
            <a:r>
              <a:rPr lang="en-US" b="0" dirty="0"/>
              <a:t>7. Albacete</a:t>
            </a:r>
          </a:p>
          <a:p>
            <a:r>
              <a:rPr lang="en-US" b="0" dirty="0"/>
              <a:t>8. </a:t>
            </a:r>
            <a:r>
              <a:rPr lang="en-US" b="0" dirty="0" err="1"/>
              <a:t>Cáceres</a:t>
            </a:r>
            <a:endParaRPr lang="en-US" b="0" dirty="0"/>
          </a:p>
          <a:p>
            <a:endParaRPr lang="en-US"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259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b="0"/>
              <a:t>Learning</a:t>
            </a:r>
            <a:r>
              <a:rPr lang="en-GB" b="0" baseline="0"/>
              <a:t> can be extended by explaining to students the geographical variation in pronunciation of key SSCs, such as [ce] and [ci]. Here, students recap the key information, and can be given a walk-through with a couple of examples that contrast the two types of pronunciation. This prepares them for the subsequent listening activity.</a:t>
            </a:r>
            <a:endParaRPr lang="en-GB" b="0"/>
          </a:p>
          <a:p>
            <a:endParaRPr lang="en-GB" b="1"/>
          </a:p>
          <a:p>
            <a:r>
              <a:rPr lang="en-GB" b="1"/>
              <a:t>--------------------------</a:t>
            </a:r>
          </a:p>
          <a:p>
            <a:endParaRPr lang="en-GB" b="1"/>
          </a:p>
          <a:p>
            <a:r>
              <a:rPr lang="en-GB" b="0"/>
              <a:t>Teacher notes</a:t>
            </a:r>
          </a:p>
          <a:p>
            <a:endParaRPr lang="en-GB" b="1"/>
          </a:p>
          <a:p>
            <a:r>
              <a:rPr lang="en-GB" b="1"/>
              <a:t>Phonics </a:t>
            </a:r>
            <a:r>
              <a:rPr lang="en-GB" b="1" dirty="0"/>
              <a:t>recap</a:t>
            </a:r>
            <a:r>
              <a:rPr lang="en-GB" b="1" baseline="0" dirty="0"/>
              <a:t> slide</a:t>
            </a:r>
            <a:endParaRPr lang="en-GB" b="1" dirty="0"/>
          </a:p>
          <a:p>
            <a:endParaRPr lang="en-GB" b="1" dirty="0"/>
          </a:p>
          <a:p>
            <a:r>
              <a:rPr lang="en-GB" b="1" dirty="0"/>
              <a:t>Timing: </a:t>
            </a:r>
            <a:r>
              <a:rPr lang="en-GB" dirty="0"/>
              <a:t>3</a:t>
            </a:r>
            <a:r>
              <a:rPr lang="en-GB" baseline="0" dirty="0"/>
              <a:t> minutes</a:t>
            </a:r>
          </a:p>
          <a:p>
            <a:endParaRPr lang="en-GB" baseline="0" dirty="0"/>
          </a:p>
          <a:p>
            <a:r>
              <a:rPr lang="en-GB" b="1" baseline="0" dirty="0"/>
              <a:t>Aim: </a:t>
            </a:r>
            <a:r>
              <a:rPr lang="en-GB" baseline="0" dirty="0"/>
              <a:t>to revisit the SSCs [CE] and [CI] and consolidate understanding of the different ways in which they are pronounced in the Spanish-speaking world.</a:t>
            </a:r>
          </a:p>
          <a:p>
            <a:endParaRPr lang="en-GB" baseline="0" dirty="0"/>
          </a:p>
          <a:p>
            <a:r>
              <a:rPr lang="en-GB" b="1" baseline="0" dirty="0"/>
              <a:t>Procedure: </a:t>
            </a:r>
          </a:p>
          <a:p>
            <a:pPr marL="228600" indent="-228600">
              <a:buAutoNum type="arabicPeriod"/>
            </a:pPr>
            <a:r>
              <a:rPr lang="en-GB" b="0" baseline="0" dirty="0"/>
              <a:t>Read the explanation, eliciting the answers from students where prompted by gaps.</a:t>
            </a:r>
          </a:p>
          <a:p>
            <a:pPr marL="228600" indent="-228600">
              <a:buAutoNum type="arabicPeriod"/>
            </a:pPr>
            <a:r>
              <a:rPr lang="en-GB" b="0" baseline="0" dirty="0"/>
              <a:t>Play the audio and ask where the person is from (‘¿La persona es de…?’)</a:t>
            </a:r>
          </a:p>
          <a:p>
            <a:pPr marL="228600" indent="-228600">
              <a:buAutoNum type="arabicPeriod"/>
            </a:pPr>
            <a:r>
              <a:rPr lang="en-GB" b="0" baseline="0" dirty="0"/>
              <a:t>Ask students which other words they can recall from Y7 which have [ce] and [ci]. This will help to prepare them for the next activity.</a:t>
            </a:r>
          </a:p>
          <a:p>
            <a:pPr marL="0" indent="0">
              <a:buNone/>
            </a:pPr>
            <a:r>
              <a:rPr lang="en-GB" b="0" baseline="0" dirty="0"/>
              <a:t>Anticipate, for [CI], cine, </a:t>
            </a:r>
            <a:r>
              <a:rPr lang="en-GB" b="0" baseline="0" dirty="0" err="1"/>
              <a:t>diciembre</a:t>
            </a:r>
            <a:r>
              <a:rPr lang="en-GB" b="0" baseline="0" dirty="0"/>
              <a:t>, </a:t>
            </a:r>
            <a:r>
              <a:rPr lang="en-GB" b="0" baseline="0" dirty="0" err="1"/>
              <a:t>decir</a:t>
            </a:r>
            <a:r>
              <a:rPr lang="en-GB" b="0" baseline="0" dirty="0"/>
              <a:t>, </a:t>
            </a:r>
            <a:r>
              <a:rPr lang="en-GB" b="0" baseline="0" dirty="0" err="1"/>
              <a:t>cierto</a:t>
            </a:r>
            <a:r>
              <a:rPr lang="en-GB" b="0" baseline="0" dirty="0"/>
              <a:t>, ciudad</a:t>
            </a:r>
          </a:p>
          <a:p>
            <a:pPr marL="0" indent="0">
              <a:buNone/>
            </a:pPr>
            <a:r>
              <a:rPr lang="en-GB" b="0" baseline="0" dirty="0"/>
              <a:t>Anticipate, for [CE], </a:t>
            </a:r>
            <a:r>
              <a:rPr lang="en-GB" b="0" baseline="0" dirty="0" err="1"/>
              <a:t>centro</a:t>
            </a:r>
            <a:r>
              <a:rPr lang="en-GB" b="0" baseline="0" dirty="0"/>
              <a:t>, </a:t>
            </a:r>
            <a:r>
              <a:rPr lang="en-GB" b="0" baseline="0" dirty="0" err="1"/>
              <a:t>necesitar</a:t>
            </a:r>
            <a:r>
              <a:rPr lang="en-GB" b="0" baseline="0" dirty="0"/>
              <a:t>, </a:t>
            </a:r>
            <a:r>
              <a:rPr lang="en-GB" b="0" baseline="0" dirty="0" err="1"/>
              <a:t>necesario</a:t>
            </a:r>
            <a:r>
              <a:rPr lang="en-GB" b="0" baseline="0" dirty="0"/>
              <a:t>, </a:t>
            </a:r>
            <a:r>
              <a:rPr lang="en-GB" b="0" baseline="0" dirty="0" err="1"/>
              <a:t>cerca</a:t>
            </a:r>
            <a:r>
              <a:rPr lang="en-GB" b="0" baseline="0" dirty="0"/>
              <a:t>, </a:t>
            </a:r>
            <a:r>
              <a:rPr lang="en-GB" b="0" baseline="0" dirty="0" err="1"/>
              <a:t>doce</a:t>
            </a:r>
            <a:r>
              <a:rPr lang="en-GB" b="0" baseline="0" dirty="0"/>
              <a:t>, </a:t>
            </a:r>
            <a:r>
              <a:rPr lang="en-GB" b="0" baseline="0" dirty="0" err="1"/>
              <a:t>parecer</a:t>
            </a:r>
            <a:r>
              <a:rPr lang="en-GB" b="0" baseline="0" dirty="0"/>
              <a:t>.</a:t>
            </a:r>
            <a:endParaRPr lang="en-GB" dirty="0"/>
          </a:p>
          <a:p>
            <a:endParaRPr lang="en-GB" dirty="0"/>
          </a:p>
          <a:p>
            <a:r>
              <a:rPr lang="en-GB" b="1" dirty="0"/>
              <a:t>Notes:</a:t>
            </a:r>
          </a:p>
          <a:p>
            <a:r>
              <a:rPr lang="en-GB" baseline="0" dirty="0"/>
              <a:t>Teachers may also find it useful to consider the information from exam board specifications below:</a:t>
            </a:r>
          </a:p>
          <a:p>
            <a:pPr marL="228600" indent="-228600">
              <a:buAutoNum type="arabicParenBoth"/>
            </a:pPr>
            <a:r>
              <a:rPr lang="en-GB" baseline="0" dirty="0"/>
              <a:t>AQA :</a:t>
            </a:r>
            <a:r>
              <a:rPr lang="en-GB" dirty="0"/>
              <a:t> “</a:t>
            </a:r>
            <a:r>
              <a:rPr lang="en-GB" sz="1200" b="0" i="1" kern="1200" dirty="0">
                <a:solidFill>
                  <a:schemeClr val="tx1"/>
                </a:solidFill>
                <a:effectLst/>
                <a:latin typeface="+mn-lt"/>
                <a:ea typeface="+mn-ea"/>
                <a:cs typeface="+mn-cs"/>
              </a:rPr>
              <a:t>The [listening] test will be studio recorded using native speakers speaking </a:t>
            </a:r>
            <a:r>
              <a:rPr lang="en-GB" sz="1200" b="1" i="1" kern="1200" dirty="0">
                <a:solidFill>
                  <a:schemeClr val="tx1"/>
                </a:solidFill>
                <a:effectLst/>
                <a:latin typeface="+mn-lt"/>
                <a:ea typeface="+mn-ea"/>
                <a:cs typeface="+mn-cs"/>
              </a:rPr>
              <a:t>Castilian</a:t>
            </a:r>
            <a:r>
              <a:rPr lang="en-GB" sz="1200" b="0" i="1" kern="1200" dirty="0">
                <a:solidFill>
                  <a:schemeClr val="tx1"/>
                </a:solidFill>
                <a:effectLst/>
                <a:latin typeface="+mn-lt"/>
                <a:ea typeface="+mn-ea"/>
                <a:cs typeface="+mn-cs"/>
              </a:rPr>
              <a:t> in clearly articulated, standard speech at near normal speed.</a:t>
            </a:r>
            <a:r>
              <a:rPr lang="en-GB" sz="1200" b="0" i="1" kern="1200" baseline="0" dirty="0">
                <a:solidFill>
                  <a:schemeClr val="tx1"/>
                </a:solidFill>
                <a:effectLst/>
                <a:latin typeface="+mn-lt"/>
                <a:ea typeface="+mn-ea"/>
                <a:cs typeface="+mn-cs"/>
              </a:rPr>
              <a:t> </a:t>
            </a:r>
            <a:r>
              <a:rPr lang="en-GB" sz="1200" b="0" i="1" kern="1200" dirty="0">
                <a:solidFill>
                  <a:schemeClr val="tx1"/>
                </a:solidFill>
                <a:effectLst/>
                <a:latin typeface="+mn-lt"/>
                <a:ea typeface="+mn-ea"/>
                <a:cs typeface="+mn-cs"/>
              </a:rPr>
              <a:t>Different types of spoken language will be used, using familiar language across a range of contemporary and cultural themes.  </a:t>
            </a:r>
            <a:r>
              <a:rPr lang="en-GB" sz="1200" b="0" i="0" kern="1200" dirty="0">
                <a:solidFill>
                  <a:schemeClr val="tx1"/>
                </a:solidFill>
                <a:effectLst/>
                <a:latin typeface="+mn-lt"/>
                <a:ea typeface="+mn-ea"/>
                <a:cs typeface="+mn-cs"/>
              </a:rPr>
              <a:t>(p. 82)</a:t>
            </a:r>
          </a:p>
          <a:p>
            <a:pPr marL="228600" indent="-228600">
              <a:buAutoNum type="arabicParenBoth"/>
            </a:pPr>
            <a:r>
              <a:rPr lang="en-GB" sz="1200" b="0" i="0" kern="1200" dirty="0" err="1">
                <a:solidFill>
                  <a:schemeClr val="tx1"/>
                </a:solidFill>
                <a:effectLst/>
                <a:latin typeface="+mn-lt"/>
                <a:ea typeface="+mn-ea"/>
                <a:cs typeface="+mn-cs"/>
              </a:rPr>
              <a:t>EdExcel</a:t>
            </a:r>
            <a:r>
              <a:rPr lang="en-GB" sz="1200" b="0" i="0" kern="1200" dirty="0">
                <a:solidFill>
                  <a:schemeClr val="tx1"/>
                </a:solidFill>
                <a:effectLst/>
                <a:latin typeface="+mn-lt"/>
                <a:ea typeface="+mn-ea"/>
                <a:cs typeface="+mn-cs"/>
              </a:rPr>
              <a:t> : “</a:t>
            </a:r>
            <a:r>
              <a:rPr lang="en-GB" sz="1200" b="0" i="1" kern="1200" dirty="0">
                <a:solidFill>
                  <a:schemeClr val="tx1"/>
                </a:solidFill>
                <a:effectLst/>
                <a:latin typeface="+mn-lt"/>
                <a:ea typeface="+mn-ea"/>
                <a:cs typeface="+mn-cs"/>
              </a:rPr>
              <a:t>For listening and reading assessments, the majority of contexts are based on the culture and </a:t>
            </a:r>
            <a:r>
              <a:rPr lang="en-GB" sz="1200" b="1" i="1" kern="1200" dirty="0">
                <a:solidFill>
                  <a:schemeClr val="tx1"/>
                </a:solidFill>
                <a:effectLst/>
                <a:latin typeface="+mn-lt"/>
                <a:ea typeface="+mn-ea"/>
                <a:cs typeface="+mn-cs"/>
              </a:rPr>
              <a:t>countries</a:t>
            </a:r>
            <a:r>
              <a:rPr lang="en-GB" sz="1200" b="0" i="1" kern="1200" dirty="0">
                <a:solidFill>
                  <a:schemeClr val="tx1"/>
                </a:solidFill>
                <a:effectLst/>
                <a:latin typeface="+mn-lt"/>
                <a:ea typeface="+mn-ea"/>
                <a:cs typeface="+mn-cs"/>
              </a:rPr>
              <a:t> where the assessed language is spoken. […] It is, therefore, </a:t>
            </a:r>
            <a:r>
              <a:rPr lang="en-GB" sz="1200" b="1" i="1" kern="1200" dirty="0">
                <a:solidFill>
                  <a:schemeClr val="tx1"/>
                </a:solidFill>
                <a:effectLst/>
                <a:latin typeface="+mn-lt"/>
                <a:ea typeface="+mn-ea"/>
                <a:cs typeface="+mn-cs"/>
              </a:rPr>
              <a:t>important that students are exposed to materials relating to Spanish-speaking countries</a:t>
            </a:r>
            <a:r>
              <a:rPr lang="en-GB" sz="1200" b="0" i="1" kern="1200" dirty="0">
                <a:solidFill>
                  <a:schemeClr val="tx1"/>
                </a:solidFill>
                <a:effectLst/>
                <a:latin typeface="+mn-lt"/>
                <a:ea typeface="+mn-ea"/>
                <a:cs typeface="+mn-cs"/>
              </a:rPr>
              <a:t> throughout the cours</a:t>
            </a:r>
            <a:r>
              <a:rPr lang="en-GB" sz="1200" b="0" i="0" kern="1200" dirty="0">
                <a:solidFill>
                  <a:schemeClr val="tx1"/>
                </a:solidFill>
                <a:effectLst/>
                <a:latin typeface="+mn-lt"/>
                <a:ea typeface="+mn-ea"/>
                <a:cs typeface="+mn-cs"/>
              </a:rPr>
              <a:t>e.” (p. 7)</a:t>
            </a:r>
          </a:p>
          <a:p>
            <a:pPr marL="228600" indent="-228600">
              <a:buAutoNum type="arabicParenBoth"/>
            </a:pPr>
            <a:r>
              <a:rPr lang="en-GB" sz="1200" b="0" i="0" kern="1200" dirty="0">
                <a:solidFill>
                  <a:schemeClr val="tx1"/>
                </a:solidFill>
                <a:effectLst/>
                <a:latin typeface="+mn-lt"/>
                <a:ea typeface="+mn-ea"/>
                <a:cs typeface="+mn-cs"/>
              </a:rPr>
              <a:t>WJEC : “</a:t>
            </a:r>
            <a:r>
              <a:rPr lang="en-GB" sz="1200" b="0" i="1" kern="1200" dirty="0">
                <a:solidFill>
                  <a:schemeClr val="tx1"/>
                </a:solidFill>
                <a:effectLst/>
                <a:latin typeface="+mn-lt"/>
                <a:ea typeface="+mn-ea"/>
                <a:cs typeface="+mn-cs"/>
              </a:rPr>
              <a:t>This GCSE specification in Spanish for use in Wales is based on a conviction that learners studying a modern foreign language will develop their desire and ability to communicate with and </a:t>
            </a:r>
            <a:r>
              <a:rPr lang="en-GB" sz="1200" b="1" i="1" kern="1200" dirty="0">
                <a:solidFill>
                  <a:schemeClr val="tx1"/>
                </a:solidFill>
                <a:effectLst/>
                <a:latin typeface="+mn-lt"/>
                <a:ea typeface="+mn-ea"/>
                <a:cs typeface="+mn-cs"/>
              </a:rPr>
              <a:t>understand speakers of Spanish in a variety of contexts </a:t>
            </a:r>
            <a:r>
              <a:rPr lang="en-GB" sz="1200" b="0" i="1" kern="1200" dirty="0">
                <a:solidFill>
                  <a:schemeClr val="tx1"/>
                </a:solidFill>
                <a:effectLst/>
                <a:latin typeface="+mn-lt"/>
                <a:ea typeface="+mn-ea"/>
                <a:cs typeface="+mn-cs"/>
              </a:rPr>
              <a:t>and for a variety of purposes.” (p. 3)</a:t>
            </a:r>
          </a:p>
          <a:p>
            <a:pPr marL="0" indent="0">
              <a:buNone/>
            </a:pPr>
            <a:endParaRPr lang="en-GB" b="1" i="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4855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Phonics practice activity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aseline="0" dirty="0"/>
              <a:t>6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to raise awareness of the different ways in which the SSCs [ce] and [ci] are pronounced in the Spanish-speaking world.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Go through instructions with students.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understanding of instructions by asking students an example. E.g., ciudad (pronounced with seseo): ¿</a:t>
            </a:r>
            <a:r>
              <a:rPr lang="en-GB" baseline="0" dirty="0" err="1"/>
              <a:t>Es</a:t>
            </a:r>
            <a:r>
              <a:rPr lang="en-GB" baseline="0" dirty="0"/>
              <a:t> </a:t>
            </a:r>
            <a:r>
              <a:rPr lang="en-GB" baseline="0" dirty="0" err="1"/>
              <a:t>Pilar</a:t>
            </a:r>
            <a:r>
              <a:rPr lang="en-GB" baseline="0" dirty="0"/>
              <a:t> or </a:t>
            </a:r>
            <a:r>
              <a:rPr lang="en-GB" baseline="0" dirty="0" err="1"/>
              <a:t>Conchi</a:t>
            </a:r>
            <a:r>
              <a:rPr lang="en-GB" baseline="0" dirty="0"/>
              <a:t>? ¿Por qué? </a:t>
            </a:r>
            <a:r>
              <a:rPr lang="en-GB" baseline="0" dirty="0" err="1"/>
              <a:t>Sí</a:t>
            </a:r>
            <a:r>
              <a:rPr lang="en-GB" baseline="0" dirty="0"/>
              <a:t>, perfecto, </a:t>
            </a:r>
            <a:r>
              <a:rPr lang="en-GB" baseline="0" dirty="0" err="1"/>
              <a:t>porque</a:t>
            </a:r>
            <a:r>
              <a:rPr lang="en-GB" baseline="0" dirty="0"/>
              <a:t> </a:t>
            </a:r>
            <a:r>
              <a:rPr lang="en-GB" baseline="0" dirty="0" err="1"/>
              <a:t>Pilar</a:t>
            </a:r>
            <a:r>
              <a:rPr lang="en-GB" baseline="0" dirty="0"/>
              <a:t> </a:t>
            </a:r>
            <a:r>
              <a:rPr lang="en-GB" baseline="0" dirty="0" err="1"/>
              <a:t>es</a:t>
            </a:r>
            <a:r>
              <a:rPr lang="en-GB" baseline="0" dirty="0"/>
              <a:t> de las Islas Canarias. ¿Y en Alicante, </a:t>
            </a:r>
            <a:r>
              <a:rPr lang="en-GB" baseline="0" dirty="0" err="1"/>
              <a:t>cómo</a:t>
            </a:r>
            <a:r>
              <a:rPr lang="en-GB" baseline="0" dirty="0"/>
              <a:t> </a:t>
            </a:r>
            <a:r>
              <a:rPr lang="en-GB" baseline="0" dirty="0" err="1"/>
              <a:t>es</a:t>
            </a:r>
            <a:r>
              <a:rPr lang="en-GB" baseline="0" dirty="0"/>
              <a:t> la </a:t>
            </a:r>
            <a:r>
              <a:rPr lang="en-GB" baseline="0" dirty="0" err="1"/>
              <a:t>pronunciación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Play the audio and ask students to tick the correct column and write the place with the target SSCs.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Check answers, including spelling, in the feedback.</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Some </a:t>
            </a:r>
            <a:r>
              <a:rPr lang="en-GB" baseline="0" dirty="0"/>
              <a:t>students may be able to write the entire sentence.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Tengo</a:t>
            </a:r>
            <a:r>
              <a:rPr lang="en-GB" baseline="0" dirty="0"/>
              <a:t> un amigo de Ceuta.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Mi</a:t>
            </a:r>
            <a:r>
              <a:rPr lang="en-GB" baseline="0" dirty="0"/>
              <a:t> prima vive en Galicia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t>
            </a:r>
            <a:r>
              <a:rPr lang="en-GB" baseline="0" dirty="0" err="1"/>
              <a:t>Tu</a:t>
            </a:r>
            <a:r>
              <a:rPr lang="en-GB" baseline="0" dirty="0"/>
              <a:t> </a:t>
            </a:r>
            <a:r>
              <a:rPr lang="en-GB" baseline="0" dirty="0" err="1"/>
              <a:t>madre</a:t>
            </a:r>
            <a:r>
              <a:rPr lang="en-GB" baseline="0" dirty="0"/>
              <a:t> </a:t>
            </a:r>
            <a:r>
              <a:rPr lang="en-GB" baseline="0" dirty="0" err="1"/>
              <a:t>es</a:t>
            </a:r>
            <a:r>
              <a:rPr lang="en-GB" baseline="0" dirty="0"/>
              <a:t> de Valencia?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Voy</a:t>
            </a:r>
            <a:r>
              <a:rPr lang="en-GB" baseline="0" dirty="0"/>
              <a:t> a </a:t>
            </a:r>
            <a:r>
              <a:rPr lang="en-GB" baseline="0" dirty="0" err="1"/>
              <a:t>ir</a:t>
            </a:r>
            <a:r>
              <a:rPr lang="en-GB" baseline="0" dirty="0"/>
              <a:t> de </a:t>
            </a:r>
            <a:r>
              <a:rPr lang="en-GB" baseline="0" dirty="0" err="1"/>
              <a:t>vacaciones</a:t>
            </a:r>
            <a:r>
              <a:rPr lang="en-GB" baseline="0" dirty="0"/>
              <a:t> a Murcia.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Hay una </a:t>
            </a:r>
            <a:r>
              <a:rPr lang="en-GB" baseline="0" dirty="0" err="1"/>
              <a:t>universidad</a:t>
            </a:r>
            <a:r>
              <a:rPr lang="en-GB" baseline="0" dirty="0"/>
              <a:t> </a:t>
            </a:r>
            <a:r>
              <a:rPr lang="en-GB" baseline="0" dirty="0" err="1"/>
              <a:t>muy</a:t>
            </a:r>
            <a:r>
              <a:rPr lang="en-GB" baseline="0" dirty="0"/>
              <a:t> </a:t>
            </a:r>
            <a:r>
              <a:rPr lang="en-GB" baseline="0" dirty="0" err="1"/>
              <a:t>famosa</a:t>
            </a:r>
            <a:r>
              <a:rPr lang="en-GB" baseline="0" dirty="0"/>
              <a:t> en </a:t>
            </a:r>
            <a:r>
              <a:rPr lang="en-GB" baseline="0" dirty="0" err="1"/>
              <a:t>Cárceres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Barcelona </a:t>
            </a:r>
            <a:r>
              <a:rPr lang="en-GB" baseline="0" dirty="0" err="1"/>
              <a:t>tiene</a:t>
            </a:r>
            <a:r>
              <a:rPr lang="en-GB" baseline="0" dirty="0"/>
              <a:t> </a:t>
            </a:r>
            <a:r>
              <a:rPr lang="en-GB" baseline="0" dirty="0" err="1"/>
              <a:t>unos</a:t>
            </a:r>
            <a:r>
              <a:rPr lang="en-GB" baseline="0" dirty="0"/>
              <a:t> </a:t>
            </a:r>
            <a:r>
              <a:rPr lang="en-GB" baseline="0" dirty="0" err="1"/>
              <a:t>museos</a:t>
            </a:r>
            <a:r>
              <a:rPr lang="en-GB" baseline="0" dirty="0"/>
              <a:t> </a:t>
            </a:r>
            <a:r>
              <a:rPr lang="en-GB" baseline="0" dirty="0" err="1"/>
              <a:t>geniales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Andalucía </a:t>
            </a:r>
            <a:r>
              <a:rPr lang="en-GB" baseline="0" dirty="0" err="1"/>
              <a:t>es</a:t>
            </a:r>
            <a:r>
              <a:rPr lang="en-GB" baseline="0" dirty="0"/>
              <a:t> </a:t>
            </a:r>
            <a:r>
              <a:rPr lang="en-GB" baseline="0" dirty="0" err="1"/>
              <a:t>una</a:t>
            </a:r>
            <a:r>
              <a:rPr lang="en-GB" baseline="0" dirty="0"/>
              <a:t> zona </a:t>
            </a:r>
            <a:r>
              <a:rPr lang="en-GB" baseline="0" dirty="0" err="1"/>
              <a:t>muy</a:t>
            </a:r>
            <a:r>
              <a:rPr lang="en-GB" baseline="0" dirty="0"/>
              <a:t> </a:t>
            </a:r>
            <a:r>
              <a:rPr lang="en-GB" baseline="0" dirty="0" err="1"/>
              <a:t>bonita</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Albacete está en el </a:t>
            </a:r>
            <a:r>
              <a:rPr lang="en-GB" baseline="0" dirty="0" err="1"/>
              <a:t>sureste</a:t>
            </a:r>
            <a:r>
              <a:rPr lang="en-GB" baseline="0" dirty="0"/>
              <a:t> de </a:t>
            </a:r>
            <a:r>
              <a:rPr lang="en-GB" baseline="0" dirty="0" err="1"/>
              <a:t>España</a:t>
            </a:r>
            <a:r>
              <a:rPr lang="en-GB" baseline="0" dirty="0"/>
              <a: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098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Procedure:</a:t>
            </a:r>
            <a:br>
              <a:rPr lang="en-GB" dirty="0"/>
            </a:br>
            <a:r>
              <a:rPr lang="en-GB" dirty="0"/>
              <a:t>1. Students use the English and German prompts to construct and say aloud the tongue twister within the five seconds.</a:t>
            </a:r>
          </a:p>
          <a:p>
            <a:r>
              <a:rPr lang="en-GB" dirty="0"/>
              <a:t>2. Click the blue text box to hear it pronounced.</a:t>
            </a:r>
          </a:p>
          <a:p>
            <a:r>
              <a:rPr lang="en-GB" dirty="0"/>
              <a:t>3. Follow the same procedure for the next two slides.</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Fünf</a:t>
            </a:r>
            <a:r>
              <a:rPr lang="en-GB" sz="1200" b="0" dirty="0">
                <a:solidFill>
                  <a:schemeClr val="bg1"/>
                </a:solidFill>
              </a:rPr>
              <a:t> </a:t>
            </a:r>
            <a:r>
              <a:rPr lang="en-GB" sz="1200" b="0" dirty="0" err="1">
                <a:solidFill>
                  <a:schemeClr val="bg1"/>
                </a:solidFill>
              </a:rPr>
              <a:t>gute</a:t>
            </a:r>
            <a:r>
              <a:rPr lang="en-GB" sz="1200" b="0" dirty="0">
                <a:solidFill>
                  <a:schemeClr val="bg1"/>
                </a:solidFill>
              </a:rPr>
              <a:t> </a:t>
            </a:r>
            <a:r>
              <a:rPr lang="en-GB" sz="1200" b="0" dirty="0" err="1">
                <a:solidFill>
                  <a:schemeClr val="bg1"/>
                </a:solidFill>
              </a:rPr>
              <a:t>Schüler</a:t>
            </a:r>
            <a:r>
              <a:rPr lang="en-GB" sz="1200" b="0" dirty="0">
                <a:solidFill>
                  <a:schemeClr val="bg1"/>
                </a:solidFill>
              </a:rPr>
              <a:t> </a:t>
            </a:r>
            <a:r>
              <a:rPr lang="en-GB" sz="1200" b="0" dirty="0" err="1">
                <a:solidFill>
                  <a:schemeClr val="bg1"/>
                </a:solidFill>
              </a:rPr>
              <a:t>müssen</a:t>
            </a:r>
            <a:r>
              <a:rPr lang="en-GB" sz="1200" b="0" dirty="0">
                <a:solidFill>
                  <a:schemeClr val="bg1"/>
                </a:solidFill>
              </a:rPr>
              <a:t> Kunst in der </a:t>
            </a:r>
            <a:r>
              <a:rPr lang="en-GB" sz="1200" b="0" dirty="0" err="1">
                <a:solidFill>
                  <a:schemeClr val="bg1"/>
                </a:solidFill>
              </a:rPr>
              <a:t>Küche</a:t>
            </a:r>
            <a:r>
              <a:rPr lang="en-GB" sz="1200" b="0" dirty="0">
                <a:solidFill>
                  <a:schemeClr val="bg1"/>
                </a:solidFill>
              </a:rPr>
              <a:t> </a:t>
            </a:r>
            <a:r>
              <a:rPr lang="en-GB" sz="1200" b="0" dirty="0" err="1">
                <a:solidFill>
                  <a:schemeClr val="bg1"/>
                </a:solidFill>
              </a:rPr>
              <a:t>üben</a:t>
            </a:r>
            <a:r>
              <a:rPr lang="en-GB" sz="1200" b="0" dirty="0">
                <a:solidFill>
                  <a:schemeClr val="bg1"/>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err="1"/>
              <a:t>üben</a:t>
            </a:r>
            <a:r>
              <a:rPr lang="en-GB" baseline="0" dirty="0"/>
              <a:t> [1928]</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25625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Männer</a:t>
            </a:r>
            <a:r>
              <a:rPr lang="en-GB" sz="1200" b="0" dirty="0">
                <a:solidFill>
                  <a:schemeClr val="bg1"/>
                </a:solidFill>
              </a:rPr>
              <a:t> </a:t>
            </a:r>
            <a:r>
              <a:rPr lang="en-GB" sz="1200" b="0" dirty="0" err="1">
                <a:solidFill>
                  <a:schemeClr val="bg1"/>
                </a:solidFill>
              </a:rPr>
              <a:t>machen</a:t>
            </a:r>
            <a:r>
              <a:rPr lang="en-GB" sz="1200" b="0" dirty="0">
                <a:solidFill>
                  <a:schemeClr val="bg1"/>
                </a:solidFill>
              </a:rPr>
              <a:t> </a:t>
            </a:r>
            <a:r>
              <a:rPr lang="en-GB" sz="1200" b="0" dirty="0" err="1">
                <a:solidFill>
                  <a:schemeClr val="bg1"/>
                </a:solidFill>
              </a:rPr>
              <a:t>acht</a:t>
            </a:r>
            <a:r>
              <a:rPr lang="en-GB" sz="1200" b="0" dirty="0">
                <a:solidFill>
                  <a:schemeClr val="bg1"/>
                </a:solidFill>
              </a:rPr>
              <a:t> </a:t>
            </a:r>
            <a:r>
              <a:rPr lang="en-GB" sz="1200" b="0" dirty="0" err="1">
                <a:solidFill>
                  <a:schemeClr val="bg1"/>
                </a:solidFill>
              </a:rPr>
              <a:t>ähnliche</a:t>
            </a:r>
            <a:r>
              <a:rPr lang="en-GB" sz="1200" b="0" dirty="0">
                <a:solidFill>
                  <a:schemeClr val="bg1"/>
                </a:solidFill>
              </a:rPr>
              <a:t> </a:t>
            </a:r>
            <a:r>
              <a:rPr lang="en-GB" sz="1200" b="0" dirty="0" err="1">
                <a:solidFill>
                  <a:schemeClr val="bg1"/>
                </a:solidFill>
              </a:rPr>
              <a:t>Fächer</a:t>
            </a:r>
            <a:br>
              <a:rPr lang="en-GB" dirty="0"/>
            </a:br>
            <a:br>
              <a:rPr lang="en-GB" dirty="0"/>
            </a:br>
            <a:br>
              <a:rPr lang="en-GB" dirty="0"/>
            </a:br>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27944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[Ship] Photo by </a:t>
            </a:r>
            <a:r>
              <a:rPr lang="en-GB" sz="1200" b="0" i="0" kern="1200" dirty="0">
                <a:solidFill>
                  <a:schemeClr val="tx1"/>
                </a:solidFill>
                <a:effectLst/>
                <a:latin typeface="+mn-lt"/>
                <a:ea typeface="+mn-ea"/>
                <a:cs typeface="+mn-cs"/>
                <a:hlinkClick r:id="rId3"/>
              </a:rPr>
              <a:t>Peter Hansen</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4"/>
              </a:rPr>
              <a:t>Unsplash</a:t>
            </a:r>
            <a:br>
              <a:rPr lang="en-GB" sz="1200" b="0" i="0" kern="1200" dirty="0">
                <a:solidFill>
                  <a:schemeClr val="tx1"/>
                </a:solidFill>
                <a:effectLst/>
                <a:latin typeface="+mn-lt"/>
                <a:ea typeface="+mn-ea"/>
                <a:cs typeface="+mn-cs"/>
              </a:rPr>
            </a:br>
            <a:r>
              <a:rPr lang="en-GB" sz="1200" b="0" i="0" kern="1200" dirty="0">
                <a:solidFill>
                  <a:schemeClr val="tx1"/>
                </a:solidFill>
                <a:effectLst/>
                <a:latin typeface="+mn-lt"/>
                <a:ea typeface="+mn-ea"/>
                <a:cs typeface="+mn-cs"/>
              </a:rPr>
              <a:t>[Sheep] Photo by </a:t>
            </a:r>
            <a:r>
              <a:rPr lang="en-GB" sz="1200" b="0" i="0" kern="1200" dirty="0">
                <a:solidFill>
                  <a:schemeClr val="tx1"/>
                </a:solidFill>
                <a:effectLst/>
                <a:latin typeface="+mn-lt"/>
                <a:ea typeface="+mn-ea"/>
                <a:cs typeface="+mn-cs"/>
                <a:hlinkClick r:id="rId5"/>
              </a:rPr>
              <a:t>Sam Carter</a:t>
            </a:r>
            <a:r>
              <a:rPr lang="en-GB" sz="1200" b="0" i="0" kern="1200" dirty="0">
                <a:solidFill>
                  <a:schemeClr val="tx1"/>
                </a:solidFill>
                <a:effectLst/>
                <a:latin typeface="+mn-lt"/>
                <a:ea typeface="+mn-ea"/>
                <a:cs typeface="+mn-cs"/>
              </a:rPr>
              <a:t> on </a:t>
            </a:r>
            <a:r>
              <a:rPr lang="en-GB" sz="1200" b="0" i="0" kern="1200" dirty="0" err="1">
                <a:solidFill>
                  <a:schemeClr val="tx1"/>
                </a:solidFill>
                <a:effectLst/>
                <a:latin typeface="+mn-lt"/>
                <a:ea typeface="+mn-ea"/>
                <a:cs typeface="+mn-cs"/>
                <a:hlinkClick r:id="rId6"/>
              </a:rPr>
              <a:t>Unsplash</a:t>
            </a:r>
            <a:endParaRPr lang="en-GB" sz="1200" b="0" i="0" kern="1200" dirty="0">
              <a:solidFill>
                <a:schemeClr val="tx1"/>
              </a:solidFill>
              <a:effectLst/>
              <a:latin typeface="+mn-lt"/>
              <a:ea typeface="+mn-ea"/>
              <a:cs typeface="+mn-cs"/>
            </a:endParaRPr>
          </a:p>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t>27</a:t>
            </a:fld>
            <a:endParaRPr lang="en-GB"/>
          </a:p>
        </p:txBody>
      </p:sp>
    </p:spTree>
    <p:extLst>
      <p:ext uri="{BB962C8B-B14F-4D97-AF65-F5344CB8AC3E}">
        <p14:creationId xmlns:p14="http://schemas.microsoft.com/office/powerpoint/2010/main" val="8650625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hangingPunct="0"/>
            <a:r>
              <a:rPr lang="en-US" sz="1200" b="1" kern="1200" dirty="0">
                <a:solidFill>
                  <a:schemeClr val="tx1"/>
                </a:solidFill>
                <a:effectLst/>
                <a:latin typeface="+mn-lt"/>
                <a:ea typeface="+mn-ea"/>
                <a:cs typeface="+mn-cs"/>
              </a:rPr>
              <a:t>This task, created by Natalie Finlayson, one of NCELP’s resource developers, is one of my </a:t>
            </a:r>
            <a:r>
              <a:rPr lang="en-US" sz="1200" b="1" kern="1200" dirty="0" err="1">
                <a:solidFill>
                  <a:schemeClr val="tx1"/>
                </a:solidFill>
                <a:effectLst/>
                <a:latin typeface="+mn-lt"/>
                <a:ea typeface="+mn-ea"/>
                <a:cs typeface="+mn-cs"/>
              </a:rPr>
              <a:t>favourites</a:t>
            </a:r>
            <a:r>
              <a:rPr lang="en-US" sz="1200" b="1" kern="1200" dirty="0">
                <a:solidFill>
                  <a:schemeClr val="tx1"/>
                </a:solidFill>
                <a:effectLst/>
                <a:latin typeface="+mn-lt"/>
                <a:ea typeface="+mn-ea"/>
                <a:cs typeface="+mn-cs"/>
              </a:rPr>
              <a:t>!</a:t>
            </a:r>
          </a:p>
          <a:p>
            <a:pPr hangingPunct="0"/>
            <a:endParaRPr lang="en-US" sz="1200" b="1"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Timing: </a:t>
            </a:r>
            <a:r>
              <a:rPr lang="en-US" sz="1200" b="0" kern="1200" dirty="0">
                <a:solidFill>
                  <a:schemeClr val="tx1"/>
                </a:solidFill>
                <a:effectLst/>
                <a:latin typeface="+mn-lt"/>
                <a:ea typeface="+mn-ea"/>
                <a:cs typeface="+mn-cs"/>
              </a:rPr>
              <a:t>20-30 seconds per slide</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Aim: </a:t>
            </a:r>
            <a:r>
              <a:rPr lang="en-US" sz="1200" b="0" kern="1200" dirty="0">
                <a:solidFill>
                  <a:schemeClr val="tx1"/>
                </a:solidFill>
                <a:effectLst/>
                <a:latin typeface="+mn-lt"/>
                <a:ea typeface="+mn-ea"/>
                <a:cs typeface="+mn-cs"/>
              </a:rPr>
              <a:t>This activity makes use of </a:t>
            </a:r>
            <a:r>
              <a:rPr lang="en-US" sz="1200" b="1" kern="1200" dirty="0">
                <a:solidFill>
                  <a:schemeClr val="tx1"/>
                </a:solidFill>
                <a:effectLst/>
                <a:latin typeface="+mn-lt"/>
                <a:ea typeface="+mn-ea"/>
                <a:cs typeface="+mn-cs"/>
              </a:rPr>
              <a:t>minimal pairs</a:t>
            </a:r>
            <a:r>
              <a:rPr lang="en-US" sz="1200" b="0" kern="1200" dirty="0">
                <a:solidFill>
                  <a:schemeClr val="tx1"/>
                </a:solidFill>
                <a:effectLst/>
                <a:latin typeface="+mn-lt"/>
                <a:ea typeface="+mn-ea"/>
                <a:cs typeface="+mn-cs"/>
              </a:rPr>
              <a:t> of unknown words to compel students to focus on a pair of SSC (sound-symbol correspondence) that often cause difficulty, both in pronunciation, reading aloud of written text, and also in spelling.</a:t>
            </a:r>
            <a:r>
              <a:rPr lang="en-US" sz="1200" b="0" kern="1200" baseline="0" dirty="0">
                <a:solidFill>
                  <a:schemeClr val="tx1"/>
                </a:solidFill>
                <a:effectLst/>
                <a:latin typeface="+mn-lt"/>
                <a:ea typeface="+mn-ea"/>
                <a:cs typeface="+mn-cs"/>
              </a:rPr>
              <a:t> (Unknown words are used so that pupils focus closely on the sound. Definitions are given on a later slide).</a:t>
            </a:r>
          </a:p>
          <a:p>
            <a:pPr hangingPunct="0"/>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Procedure:</a:t>
            </a:r>
            <a:br>
              <a:rPr lang="en-US" sz="1200" b="0" kern="1200" dirty="0">
                <a:solidFill>
                  <a:schemeClr val="tx1"/>
                </a:solidFill>
                <a:effectLst/>
                <a:latin typeface="+mn-lt"/>
                <a:ea typeface="+mn-ea"/>
                <a:cs typeface="+mn-cs"/>
              </a:rPr>
            </a:br>
            <a:r>
              <a:rPr lang="en-US" sz="1200" b="0" kern="1200" dirty="0">
                <a:solidFill>
                  <a:schemeClr val="tx1"/>
                </a:solidFill>
                <a:effectLst/>
                <a:latin typeface="+mn-lt"/>
                <a:ea typeface="+mn-ea"/>
                <a:cs typeface="+mn-cs"/>
              </a:rPr>
              <a:t>Starting</a:t>
            </a:r>
            <a:r>
              <a:rPr lang="en-US" sz="1200" b="0" kern="1200" baseline="0" dirty="0">
                <a:solidFill>
                  <a:schemeClr val="tx1"/>
                </a:solidFill>
                <a:effectLst/>
                <a:latin typeface="+mn-lt"/>
                <a:ea typeface="+mn-ea"/>
                <a:cs typeface="+mn-cs"/>
              </a:rPr>
              <a:t> on the red square, pupils listen to the words and decide whether they hear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They follow the arrows indicated by their choice to finish at one of the chests.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There is only one correct route per slide, so pupils must correctly identify all words to find the treasure. </a:t>
            </a:r>
            <a:br>
              <a:rPr lang="en-US" sz="1200" b="0" kern="1200" baseline="0" dirty="0">
                <a:solidFill>
                  <a:schemeClr val="tx1"/>
                </a:solidFill>
                <a:effectLst/>
                <a:latin typeface="+mn-lt"/>
                <a:ea typeface="+mn-ea"/>
                <a:cs typeface="+mn-cs"/>
              </a:rPr>
            </a:br>
            <a:r>
              <a:rPr lang="en-US" sz="1200" b="0" kern="1200" baseline="0" dirty="0">
                <a:solidFill>
                  <a:schemeClr val="tx1"/>
                </a:solidFill>
                <a:effectLst/>
                <a:latin typeface="+mn-lt"/>
                <a:ea typeface="+mn-ea"/>
                <a:cs typeface="+mn-cs"/>
              </a:rPr>
              <a:t>The order or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and /</a:t>
            </a:r>
            <a:r>
              <a:rPr lang="en-US" sz="1200" b="0" kern="1200" baseline="0" dirty="0" err="1">
                <a:solidFill>
                  <a:schemeClr val="tx1"/>
                </a:solidFill>
                <a:effectLst/>
                <a:latin typeface="+mn-lt"/>
                <a:ea typeface="+mn-ea"/>
                <a:cs typeface="+mn-cs"/>
              </a:rPr>
              <a:t>ie</a:t>
            </a:r>
            <a:r>
              <a:rPr lang="en-US" sz="1200" b="0" kern="1200" baseline="0" dirty="0">
                <a:solidFill>
                  <a:schemeClr val="tx1"/>
                </a:solidFill>
                <a:effectLst/>
                <a:latin typeface="+mn-lt"/>
                <a:ea typeface="+mn-ea"/>
                <a:cs typeface="+mn-cs"/>
              </a:rPr>
              <a:t>/ changes (i.e. sometimes /</a:t>
            </a:r>
            <a:r>
              <a:rPr lang="en-US" sz="1200" b="0" kern="1200" baseline="0" dirty="0" err="1">
                <a:solidFill>
                  <a:schemeClr val="tx1"/>
                </a:solidFill>
                <a:effectLst/>
                <a:latin typeface="+mn-lt"/>
                <a:ea typeface="+mn-ea"/>
                <a:cs typeface="+mn-cs"/>
              </a:rPr>
              <a:t>ei</a:t>
            </a:r>
            <a:r>
              <a:rPr lang="en-US" sz="1200" b="0" kern="1200" baseline="0" dirty="0">
                <a:solidFill>
                  <a:schemeClr val="tx1"/>
                </a:solidFill>
                <a:effectLst/>
                <a:latin typeface="+mn-lt"/>
                <a:ea typeface="+mn-ea"/>
                <a:cs typeface="+mn-cs"/>
              </a:rPr>
              <a:t>/ is on the white square and sometimes on the blue) so the pupils must read the spellings.</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marL="0" marR="0" lvl="0" indent="0" algn="l" defTabSz="914400" rtl="0" eaLnBrk="1" fontAlgn="auto" latinLnBrk="0" hangingPunct="0">
              <a:lnSpc>
                <a:spcPct val="100000"/>
              </a:lnSpc>
              <a:spcBef>
                <a:spcPts val="0"/>
              </a:spcBef>
              <a:spcAft>
                <a:spcPts val="0"/>
              </a:spcAft>
              <a:buClrTx/>
              <a:buSzTx/>
              <a:buFontTx/>
              <a:buNone/>
              <a:tabLst/>
              <a:defRPr/>
            </a:pPr>
            <a:r>
              <a:rPr lang="en-US" sz="1200" b="0" kern="1200" baseline="0" dirty="0">
                <a:solidFill>
                  <a:schemeClr val="tx1"/>
                </a:solidFill>
                <a:effectLst/>
                <a:latin typeface="+mn-lt"/>
                <a:ea typeface="+mn-ea"/>
                <a:cs typeface="+mn-cs"/>
              </a:rPr>
              <a:t>Pupils can follow the slide on the projector, or the slide can be printed so they can trace the route with a pen/finger.</a:t>
            </a:r>
          </a:p>
          <a:p>
            <a:pPr marL="0" marR="0" lvl="0" indent="0" algn="l" defTabSz="914400" rtl="0" eaLnBrk="1" fontAlgn="auto" latinLnBrk="0" hangingPunct="0">
              <a:lnSpc>
                <a:spcPct val="100000"/>
              </a:lnSpc>
              <a:spcBef>
                <a:spcPts val="0"/>
              </a:spcBef>
              <a:spcAft>
                <a:spcPts val="0"/>
              </a:spcAft>
              <a:buClrTx/>
              <a:buSzTx/>
              <a:buFontTx/>
              <a:buNone/>
              <a:tabLst/>
              <a:defRPr/>
            </a:pPr>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Teacher asks ‘Wo </a:t>
            </a:r>
            <a:r>
              <a:rPr lang="en-US" sz="1200" b="0" kern="1200" baseline="0" dirty="0" err="1">
                <a:solidFill>
                  <a:schemeClr val="tx1"/>
                </a:solidFill>
                <a:effectLst/>
                <a:latin typeface="+mn-lt"/>
                <a:ea typeface="+mn-ea"/>
                <a:cs typeface="+mn-cs"/>
              </a:rPr>
              <a:t>bist</a:t>
            </a:r>
            <a:r>
              <a:rPr lang="en-US" sz="1200" b="0" kern="1200" baseline="0" dirty="0">
                <a:solidFill>
                  <a:schemeClr val="tx1"/>
                </a:solidFill>
                <a:effectLst/>
                <a:latin typeface="+mn-lt"/>
                <a:ea typeface="+mn-ea"/>
                <a:cs typeface="+mn-cs"/>
              </a:rPr>
              <a:t> du?’ Pupils respond ‘Z, W’ etc. to </a:t>
            </a:r>
            <a:r>
              <a:rPr lang="en-US" sz="1200" b="0" kern="1200" baseline="0" dirty="0" err="1">
                <a:solidFill>
                  <a:schemeClr val="tx1"/>
                </a:solidFill>
                <a:effectLst/>
                <a:latin typeface="+mn-lt"/>
                <a:ea typeface="+mn-ea"/>
                <a:cs typeface="+mn-cs"/>
              </a:rPr>
              <a:t>practise</a:t>
            </a:r>
            <a:r>
              <a:rPr lang="en-US" sz="1200" b="0" kern="1200" baseline="0" dirty="0">
                <a:solidFill>
                  <a:schemeClr val="tx1"/>
                </a:solidFill>
                <a:effectLst/>
                <a:latin typeface="+mn-lt"/>
                <a:ea typeface="+mn-ea"/>
                <a:cs typeface="+mn-cs"/>
              </a:rPr>
              <a:t> the alphabet. Teacher clicks on the chests they say to reveal treasure (or not!)</a:t>
            </a:r>
          </a:p>
          <a:p>
            <a:pPr hangingPunct="0"/>
            <a:endParaRPr lang="en-US" sz="1200" b="0" kern="1200" baseline="0" dirty="0">
              <a:solidFill>
                <a:schemeClr val="tx1"/>
              </a:solidFill>
              <a:effectLst/>
              <a:latin typeface="+mn-lt"/>
              <a:ea typeface="+mn-ea"/>
              <a:cs typeface="+mn-cs"/>
            </a:endParaRPr>
          </a:p>
          <a:p>
            <a:pPr hangingPunct="0"/>
            <a:r>
              <a:rPr lang="en-US" sz="1200" b="0" kern="1200" baseline="0" dirty="0">
                <a:solidFill>
                  <a:schemeClr val="tx1"/>
                </a:solidFill>
                <a:effectLst/>
                <a:latin typeface="+mn-lt"/>
                <a:ea typeface="+mn-ea"/>
                <a:cs typeface="+mn-cs"/>
              </a:rPr>
              <a:t>Audio plays on clicking play. Pupils will probably need to hear the audio at least three times.</a:t>
            </a:r>
          </a:p>
          <a:p>
            <a:pPr hangingPunct="0"/>
            <a:r>
              <a:rPr lang="en-US" sz="1200" b="1" kern="1200" baseline="0" dirty="0">
                <a:solidFill>
                  <a:schemeClr val="tx1"/>
                </a:solidFill>
                <a:effectLst/>
                <a:latin typeface="+mn-lt"/>
                <a:ea typeface="+mn-ea"/>
                <a:cs typeface="+mn-cs"/>
              </a:rPr>
              <a:t>Note: Each treasure chest is triggered to reveal what is underneath. You see a hand icon appear when you mouse over it – click and the chest disappears. Each slide only has one treasure chest – the rest reveal skulls.</a:t>
            </a: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Transcript:</a:t>
            </a:r>
          </a:p>
          <a:p>
            <a:pPr hangingPunct="0"/>
            <a:endParaRPr lang="en-US" sz="1200" b="1" kern="1200" dirty="0">
              <a:solidFill>
                <a:schemeClr val="tx1"/>
              </a:solidFill>
              <a:effectLst/>
              <a:latin typeface="+mn-lt"/>
              <a:ea typeface="+mn-ea"/>
              <a:cs typeface="+mn-cs"/>
            </a:endParaRPr>
          </a:p>
          <a:p>
            <a:pPr hangingPunct="0"/>
            <a:r>
              <a:rPr lang="en-US" sz="1200" b="0" kern="1200" dirty="0">
                <a:solidFill>
                  <a:schemeClr val="tx1"/>
                </a:solidFill>
                <a:effectLst/>
                <a:latin typeface="+mn-lt"/>
                <a:ea typeface="+mn-ea"/>
                <a:cs typeface="+mn-cs"/>
              </a:rPr>
              <a:t>Wein, </a:t>
            </a:r>
            <a:r>
              <a:rPr lang="en-US" sz="1200" b="0" kern="1200" dirty="0" err="1">
                <a:solidFill>
                  <a:schemeClr val="tx1"/>
                </a:solidFill>
                <a:effectLst/>
                <a:latin typeface="+mn-lt"/>
                <a:ea typeface="+mn-ea"/>
                <a:cs typeface="+mn-cs"/>
              </a:rPr>
              <a:t>Biene</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Feile</a:t>
            </a:r>
            <a:r>
              <a:rPr lang="en-US" sz="1200" b="0" kern="1200" dirty="0">
                <a:solidFill>
                  <a:schemeClr val="tx1"/>
                </a:solidFill>
                <a:effectLst/>
                <a:latin typeface="+mn-lt"/>
                <a:ea typeface="+mn-ea"/>
                <a:cs typeface="+mn-cs"/>
              </a:rPr>
              <a:t>, Lieder, </a:t>
            </a:r>
            <a:r>
              <a:rPr lang="en-US" sz="1200" b="0" kern="1200" dirty="0" err="1">
                <a:solidFill>
                  <a:schemeClr val="tx1"/>
                </a:solidFill>
                <a:effectLst/>
                <a:latin typeface="+mn-lt"/>
                <a:ea typeface="+mn-ea"/>
                <a:cs typeface="+mn-cs"/>
              </a:rPr>
              <a:t>Riese</a:t>
            </a:r>
            <a:endParaRPr lang="en-US" sz="1200" b="0" kern="1200" dirty="0">
              <a:solidFill>
                <a:schemeClr val="tx1"/>
              </a:solidFill>
              <a:effectLst/>
              <a:latin typeface="+mn-lt"/>
              <a:ea typeface="+mn-ea"/>
              <a:cs typeface="+mn-cs"/>
            </a:endParaRPr>
          </a:p>
          <a:p>
            <a:pPr hangingPunct="0"/>
            <a:endParaRPr lang="en-US" sz="1200" b="0" kern="1200" dirty="0">
              <a:solidFill>
                <a:schemeClr val="tx1"/>
              </a:solidFill>
              <a:effectLst/>
              <a:latin typeface="+mn-lt"/>
              <a:ea typeface="+mn-ea"/>
              <a:cs typeface="+mn-cs"/>
            </a:endParaRPr>
          </a:p>
          <a:p>
            <a:pPr hangingPunct="0"/>
            <a:r>
              <a:rPr lang="en-US" sz="1200" b="1" kern="1200" dirty="0">
                <a:solidFill>
                  <a:schemeClr val="tx1"/>
                </a:solidFill>
                <a:effectLst/>
                <a:latin typeface="+mn-lt"/>
                <a:ea typeface="+mn-ea"/>
                <a:cs typeface="+mn-cs"/>
              </a:rPr>
              <a:t>Treasure is located in chest r</a:t>
            </a:r>
          </a:p>
          <a:p>
            <a:pPr hangingPunct="0"/>
            <a:endParaRPr lang="en-US" sz="1200" b="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911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518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Phonetik</a:t>
            </a:r>
            <a:r>
              <a:rPr lang="en-GB" b="1" baseline="0" dirty="0"/>
              <a:t> [1]</a:t>
            </a:r>
          </a:p>
          <a:p>
            <a:r>
              <a:rPr lang="en-GB" b="1" baseline="0" dirty="0"/>
              <a:t>Time</a:t>
            </a:r>
            <a:r>
              <a:rPr lang="en-GB" baseline="0" dirty="0"/>
              <a:t>: 5 minutes</a:t>
            </a:r>
            <a:br>
              <a:rPr lang="en-GB" baseline="0" dirty="0"/>
            </a:br>
            <a:br>
              <a:rPr lang="en-GB" baseline="0" dirty="0"/>
            </a:br>
            <a:r>
              <a:rPr lang="en-GB" b="1" baseline="0" dirty="0"/>
              <a:t>Aim:</a:t>
            </a:r>
            <a:br>
              <a:rPr lang="en-GB" baseline="0" dirty="0"/>
            </a:br>
            <a:r>
              <a:rPr lang="en-GB" baseline="0" dirty="0"/>
              <a:t>To practise recognising and transcribing 10 previously taught SSC, in unknown words.</a:t>
            </a:r>
          </a:p>
          <a:p>
            <a:endParaRPr lang="en-GB" baseline="0" dirty="0"/>
          </a:p>
          <a:p>
            <a:r>
              <a:rPr lang="en-GB" b="1" baseline="0" dirty="0"/>
              <a:t>Procedure:</a:t>
            </a:r>
            <a:br>
              <a:rPr lang="en-GB" baseline="0" dirty="0"/>
            </a:br>
            <a:r>
              <a:rPr lang="en-GB" baseline="0" dirty="0"/>
              <a:t>1. Click number to hear the full word. Students listen and transcribe only the missing letters.</a:t>
            </a:r>
            <a:br>
              <a:rPr lang="en-GB" baseline="0" dirty="0"/>
            </a:br>
            <a:r>
              <a:rPr lang="en-GB" baseline="0" dirty="0"/>
              <a:t>2. Animations support item-by-item checking, as instant feedback on each SSC may be particularly helpful for students’ learning.</a:t>
            </a:r>
            <a:br>
              <a:rPr lang="en-GB" baseline="0" dirty="0"/>
            </a:br>
            <a:r>
              <a:rPr lang="en-GB" baseline="0" dirty="0"/>
              <a:t>3. Teachers can additionally ask, Wo </a:t>
            </a:r>
            <a:r>
              <a:rPr lang="en-GB" baseline="0" dirty="0" err="1"/>
              <a:t>liegt</a:t>
            </a:r>
            <a:r>
              <a:rPr lang="en-GB" baseline="0" dirty="0"/>
              <a:t> [</a:t>
            </a:r>
            <a:r>
              <a:rPr lang="en-GB" baseline="0" dirty="0" err="1"/>
              <a:t>Hagnau</a:t>
            </a:r>
            <a:r>
              <a:rPr lang="en-GB" baseline="0" dirty="0"/>
              <a:t>]? </a:t>
            </a:r>
            <a:r>
              <a:rPr lang="en-GB" baseline="0" dirty="0" err="1"/>
              <a:t>Es</a:t>
            </a:r>
            <a:r>
              <a:rPr lang="en-GB" baseline="0" dirty="0"/>
              <a:t> </a:t>
            </a:r>
            <a:r>
              <a:rPr lang="en-GB" baseline="0" dirty="0" err="1"/>
              <a:t>liegt</a:t>
            </a:r>
            <a:r>
              <a:rPr lang="en-GB" baseline="0" dirty="0"/>
              <a:t> in [Deutschland]… Students have met the use of ‘in’ with die </a:t>
            </a:r>
            <a:r>
              <a:rPr lang="en-GB" baseline="0" dirty="0" err="1"/>
              <a:t>Schweiz</a:t>
            </a:r>
            <a:r>
              <a:rPr lang="en-GB" baseline="0" dirty="0"/>
              <a:t>.  It will be helpful to focus their attention on the use of ‘in’ + der + </a:t>
            </a:r>
            <a:r>
              <a:rPr lang="en-GB" baseline="0" dirty="0" err="1"/>
              <a:t>Schweiz</a:t>
            </a:r>
            <a:r>
              <a:rPr lang="en-GB" baseline="0" dirty="0"/>
              <a:t> here, reminding them of the ‘in’ + movement (R2-accusative) or location (R3-dative) change.</a:t>
            </a:r>
            <a:br>
              <a:rPr lang="en-GB" baseline="0" dirty="0"/>
            </a:br>
            <a:br>
              <a:rPr lang="en-GB" baseline="0" dirty="0"/>
            </a:br>
            <a:r>
              <a:rPr lang="en-GB" b="1" baseline="0" dirty="0"/>
              <a:t>SSC revisited here</a:t>
            </a:r>
            <a:r>
              <a:rPr lang="en-GB" baseline="0" dirty="0"/>
              <a:t>: [</a:t>
            </a:r>
            <a:r>
              <a:rPr lang="en-GB" baseline="0" dirty="0" err="1"/>
              <a:t>eu</a:t>
            </a:r>
            <a:r>
              <a:rPr lang="en-GB" baseline="0" dirty="0"/>
              <a:t>] [</a:t>
            </a:r>
            <a:r>
              <a:rPr lang="en-GB" baseline="0" dirty="0" err="1"/>
              <a:t>st</a:t>
            </a:r>
            <a:r>
              <a:rPr lang="en-GB" baseline="0" dirty="0"/>
              <a:t>-] [z] [</a:t>
            </a:r>
            <a:r>
              <a:rPr lang="en-GB" baseline="0" dirty="0" err="1"/>
              <a:t>ch</a:t>
            </a:r>
            <a:r>
              <a:rPr lang="en-GB" baseline="0" dirty="0"/>
              <a:t>-hard] [w] [au] [</a:t>
            </a:r>
            <a:r>
              <a:rPr lang="en-GB" baseline="0" dirty="0" err="1"/>
              <a:t>ie</a:t>
            </a:r>
            <a:r>
              <a:rPr lang="en-GB" baseline="0" dirty="0"/>
              <a:t>] [</a:t>
            </a:r>
            <a:r>
              <a:rPr lang="en-GB" baseline="0" dirty="0" err="1"/>
              <a:t>ch</a:t>
            </a:r>
            <a:r>
              <a:rPr lang="en-GB" baseline="0" dirty="0"/>
              <a:t>-soft] [</a:t>
            </a:r>
            <a:r>
              <a:rPr lang="en-GB" baseline="0" dirty="0" err="1"/>
              <a:t>ei</a:t>
            </a:r>
            <a:r>
              <a:rPr lang="en-GB" baseline="0" dirty="0"/>
              <a:t>] [r]</a:t>
            </a:r>
            <a:br>
              <a:rPr lang="en-GB" baseline="0" dirty="0"/>
            </a:br>
            <a:br>
              <a:rPr lang="en-GB" baseline="0" dirty="0"/>
            </a:br>
            <a:r>
              <a:rPr lang="en-GB" b="1" baseline="0" dirty="0"/>
              <a:t>Transcript:</a:t>
            </a:r>
            <a:br>
              <a:rPr lang="en-GB" baseline="0" dirty="0"/>
            </a:br>
            <a:r>
              <a:rPr lang="en-GB" baseline="0" dirty="0"/>
              <a:t>1 </a:t>
            </a:r>
            <a:r>
              <a:rPr lang="en-GB" baseline="0" dirty="0" err="1"/>
              <a:t>Kreuzlingen</a:t>
            </a:r>
            <a:br>
              <a:rPr lang="en-GB" baseline="0" dirty="0"/>
            </a:br>
            <a:r>
              <a:rPr lang="en-GB" baseline="0" dirty="0"/>
              <a:t>2 </a:t>
            </a:r>
            <a:r>
              <a:rPr lang="en-GB" baseline="0" dirty="0" err="1"/>
              <a:t>Steckborn</a:t>
            </a:r>
            <a:br>
              <a:rPr lang="en-GB" baseline="0" dirty="0"/>
            </a:br>
            <a:r>
              <a:rPr lang="en-GB" baseline="0" dirty="0"/>
              <a:t>3 </a:t>
            </a:r>
            <a:r>
              <a:rPr lang="en-GB" baseline="0" dirty="0" err="1"/>
              <a:t>Radolfzell</a:t>
            </a:r>
            <a:br>
              <a:rPr lang="en-GB" baseline="0" dirty="0"/>
            </a:br>
            <a:r>
              <a:rPr lang="en-GB" baseline="0" dirty="0"/>
              <a:t>4 </a:t>
            </a:r>
            <a:r>
              <a:rPr lang="en-GB" baseline="0" dirty="0" err="1"/>
              <a:t>Allensbach</a:t>
            </a:r>
            <a:br>
              <a:rPr lang="en-GB" baseline="0" dirty="0"/>
            </a:br>
            <a:r>
              <a:rPr lang="en-GB" baseline="0" dirty="0"/>
              <a:t>5 </a:t>
            </a:r>
            <a:r>
              <a:rPr lang="en-GB" baseline="0" dirty="0" err="1"/>
              <a:t>Wallhausen</a:t>
            </a:r>
            <a:br>
              <a:rPr lang="en-GB" baseline="0" dirty="0"/>
            </a:br>
            <a:r>
              <a:rPr lang="en-GB" baseline="0" dirty="0"/>
              <a:t>6 </a:t>
            </a:r>
            <a:r>
              <a:rPr lang="en-GB" baseline="0" dirty="0" err="1"/>
              <a:t>Hagnau</a:t>
            </a:r>
            <a:br>
              <a:rPr lang="en-GB" baseline="0" dirty="0"/>
            </a:br>
            <a:r>
              <a:rPr lang="en-GB" baseline="0" dirty="0"/>
              <a:t>7 Friedrichshafen</a:t>
            </a:r>
            <a:br>
              <a:rPr lang="en-GB" baseline="0" dirty="0"/>
            </a:br>
            <a:r>
              <a:rPr lang="en-GB" baseline="0" dirty="0"/>
              <a:t>8 </a:t>
            </a:r>
            <a:r>
              <a:rPr lang="en-GB" baseline="0" dirty="0" err="1"/>
              <a:t>Altenrhein</a:t>
            </a:r>
            <a:br>
              <a:rPr lang="en-GB" baseline="0" dirty="0"/>
            </a:br>
            <a:r>
              <a:rPr lang="en-GB" baseline="0" dirty="0"/>
              <a:t>9 </a:t>
            </a:r>
            <a:r>
              <a:rPr lang="en-GB" baseline="0" dirty="0" err="1"/>
              <a:t>Romanshorn</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F565670-0FAF-47B5-BB13-49D74F7BBA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59205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raise awareness of </a:t>
            </a:r>
            <a:r>
              <a:rPr lang="en-GB" b="1" baseline="0" dirty="0"/>
              <a:t>[j]/soft [g] </a:t>
            </a:r>
            <a:r>
              <a:rPr lang="en-GB" b="0" baseline="0" dirty="0"/>
              <a:t>and </a:t>
            </a:r>
            <a:r>
              <a:rPr lang="en-GB" b="1" baseline="0" dirty="0"/>
              <a:t>hard [g] </a:t>
            </a:r>
            <a:r>
              <a:rPr lang="en-GB" b="0" baseline="0" dirty="0"/>
              <a:t>by using known spelling rules to pronounce these correctly in unknown vocabulary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r>
              <a:rPr lang="en-US" b="0" dirty="0"/>
              <a:t>1. Explain that these are popular French names that look like names students may </a:t>
            </a:r>
            <a:r>
              <a:rPr lang="en-US" b="0" dirty="0" err="1"/>
              <a:t>recognise</a:t>
            </a:r>
            <a:r>
              <a:rPr lang="en-US" b="0" dirty="0"/>
              <a:t> from English, but are pronounced differently.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Give students four minutes to work with a partner to decide how to pronounce </a:t>
            </a:r>
            <a:r>
              <a:rPr lang="en-US" b="1" dirty="0"/>
              <a:t>[j] </a:t>
            </a:r>
            <a:r>
              <a:rPr lang="en-US" b="0" dirty="0"/>
              <a:t>or </a:t>
            </a:r>
            <a:r>
              <a:rPr lang="en-US" b="1" dirty="0"/>
              <a:t>[g]</a:t>
            </a:r>
            <a:r>
              <a:rPr lang="en-US" b="0" dirty="0"/>
              <a:t>, and to have a go at sounding out the names. All other SSCs in the words are either known or transferable from English, with the exception of the </a:t>
            </a:r>
            <a:r>
              <a:rPr lang="en-US" b="1" dirty="0"/>
              <a:t>[</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a:t>
            </a:r>
            <a:r>
              <a:rPr lang="en-US" b="0" dirty="0"/>
              <a:t> </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Jér</a:t>
            </a:r>
            <a:r>
              <a:rPr kumimoji="0" lang="en-US" sz="1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ô</a:t>
            </a:r>
            <a:r>
              <a:rPr kumimoji="0" lang="en-US"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me.</a:t>
            </a:r>
            <a:endParaRPr lang="en-US" b="0" dirty="0"/>
          </a:p>
          <a:p>
            <a:r>
              <a:rPr lang="en-US" b="0" dirty="0"/>
              <a:t>3. Click on the numbers to hear the names pronounced. The voices indicate whether the name is traditionally a male or female one. Students repeat chorally.</a:t>
            </a:r>
          </a:p>
          <a:p>
            <a:r>
              <a:rPr lang="en-US" b="0" dirty="0"/>
              <a:t>4. Now, teachers encourage students to read the names in increasing speed intervals (30 seconds, 20 seconds, 10 seconds … may vary according to the individual needs of the class) to work on fluency.</a:t>
            </a:r>
          </a:p>
          <a:p>
            <a:endParaRPr lang="en-US" b="0" dirty="0"/>
          </a:p>
          <a:p>
            <a:r>
              <a:rPr lang="en-US" b="1" dirty="0"/>
              <a:t>Transcript</a:t>
            </a:r>
          </a:p>
          <a:p>
            <a:pPr lvl="0"/>
            <a:r>
              <a:rPr lang="en-US" sz="1200" kern="1200" dirty="0">
                <a:solidFill>
                  <a:schemeClr val="tx1"/>
                </a:solidFill>
                <a:effectLst/>
                <a:latin typeface="+mn-lt"/>
                <a:ea typeface="+mn-ea"/>
                <a:cs typeface="+mn-cs"/>
              </a:rPr>
              <a:t>1. Gérard</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2. </a:t>
            </a:r>
            <a:r>
              <a:rPr lang="en-GB" sz="1200" kern="1200" dirty="0" err="1">
                <a:solidFill>
                  <a:schemeClr val="tx1"/>
                </a:solidFill>
                <a:effectLst/>
                <a:latin typeface="+mn-lt"/>
                <a:ea typeface="+mn-ea"/>
                <a:cs typeface="+mn-cs"/>
              </a:rPr>
              <a:t>Gaelle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3. </a:t>
            </a:r>
            <a:r>
              <a:rPr lang="en-US" sz="1200" kern="1200" dirty="0" err="1">
                <a:solidFill>
                  <a:schemeClr val="tx1"/>
                </a:solidFill>
                <a:effectLst/>
                <a:latin typeface="+mn-lt"/>
                <a:ea typeface="+mn-ea"/>
                <a:cs typeface="+mn-cs"/>
              </a:rPr>
              <a:t>Angéline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4. Agathe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5. Gilles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6. Julien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7. </a:t>
            </a:r>
            <a:r>
              <a:rPr lang="en-US" sz="1200" kern="1200" dirty="0" err="1">
                <a:solidFill>
                  <a:schemeClr val="tx1"/>
                </a:solidFill>
                <a:effectLst/>
                <a:latin typeface="+mn-lt"/>
                <a:ea typeface="+mn-ea"/>
                <a:cs typeface="+mn-cs"/>
              </a:rPr>
              <a:t>Joséphine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8. </a:t>
            </a:r>
            <a:r>
              <a:rPr lang="en-US" sz="1200" kern="1200" dirty="0" err="1">
                <a:solidFill>
                  <a:schemeClr val="tx1"/>
                </a:solidFill>
                <a:effectLst/>
                <a:latin typeface="+mn-lt"/>
                <a:ea typeface="+mn-ea"/>
                <a:cs typeface="+mn-cs"/>
              </a:rPr>
              <a:t>Morgane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9. Jacques</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10. Jérôme</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11. Margaux</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12. Georges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37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NCELP (National Centre for Excellence for Language Pedagogy) was established in December 2018, funded by the UK Government’s Department for Education (DfE), and its sister projects are supported by various other funders including the ESRC, Research England, and  the British Academy. We create and deliver research-informed resources and professional development for teaching French, German, and Spanish in collaboration with a network of school teachers. NCELP is housed within the University of York’s Department of Education.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NCELP was first set up with 9 Lead Schools, </a:t>
            </a:r>
            <a:r>
              <a:rPr lang="en-GB" b="0" baseline="0" dirty="0"/>
              <a:t>making a network of around 45 schools.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Now we are working with the specialist teachers from those 9 lead schools to deliver CPD in courses and sessions that are open to any teacher in any state school, and teacher educators working with schools.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Anyone can use our asynchronous courses.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15335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a:t>There are of course</a:t>
            </a:r>
            <a:r>
              <a:rPr lang="en-GB"/>
              <a:t> </a:t>
            </a:r>
            <a:r>
              <a:rPr lang="en-GB" i="0" dirty="0"/>
              <a:t>many</a:t>
            </a:r>
            <a:r>
              <a:rPr lang="en-GB" i="1" dirty="0"/>
              <a:t> </a:t>
            </a:r>
            <a:r>
              <a:rPr lang="en-GB" i="0" dirty="0"/>
              <a:t>factors that affect </a:t>
            </a:r>
            <a:r>
              <a:rPr lang="en-GB" sz="1200" b="0" dirty="0">
                <a:latin typeface="Century Gothic" panose="020B0502020202020204" pitchFamily="34" charset="0"/>
              </a:rPr>
              <a:t>what can be effectively learnt, and when,</a:t>
            </a:r>
            <a:r>
              <a:rPr lang="en-GB" sz="1200" b="0" baseline="0" dirty="0">
                <a:latin typeface="Century Gothic" panose="020B0502020202020204" pitchFamily="34" charset="0"/>
              </a:rPr>
              <a:t> but here are some general principles drawn from research in second language learning. </a:t>
            </a:r>
          </a:p>
          <a:p>
            <a:pPr marL="171450" indent="-171450">
              <a:buFont typeface="Arial" panose="020B0604020202020204" pitchFamily="34" charset="0"/>
              <a:buChar char="•"/>
            </a:pPr>
            <a:r>
              <a:rPr lang="en-GB" sz="1200" b="0" baseline="0" dirty="0">
                <a:latin typeface="Century Gothic" panose="020B0502020202020204" pitchFamily="34" charset="0"/>
              </a:rPr>
              <a:t>The first is to practise pairs of features together. For example, two verb endings can be ‘paired up’ to juxtapose two meanings (or functions). Practising a whole new set of features together, e.g., a full range of verb endings, is unlikely to lead to be effective, as it is beyond what most learners can pay attention to at any one time. </a:t>
            </a:r>
          </a:p>
          <a:p>
            <a:pPr marL="171450" indent="-171450">
              <a:buFont typeface="Arial" panose="020B0604020202020204" pitchFamily="34" charset="0"/>
              <a:buChar char="•"/>
            </a:pPr>
            <a:r>
              <a:rPr lang="en-GB" sz="1200" b="0" baseline="0" dirty="0">
                <a:latin typeface="Century Gothic" panose="020B0502020202020204" pitchFamily="34" charset="0"/>
              </a:rPr>
              <a:t>The practice itself should require attention to form </a:t>
            </a:r>
            <a:r>
              <a:rPr lang="en-GB" sz="1200" b="0" i="1" baseline="0" dirty="0">
                <a:latin typeface="Century Gothic" panose="020B0502020202020204" pitchFamily="34" charset="0"/>
              </a:rPr>
              <a:t>and </a:t>
            </a:r>
            <a:r>
              <a:rPr lang="en-GB" sz="1200" b="0" i="0" baseline="0" dirty="0">
                <a:latin typeface="Century Gothic" panose="020B0502020202020204" pitchFamily="34" charset="0"/>
              </a:rPr>
              <a:t>meaning. A simple example could be to read sentences with two types of verb ending and decide, in each case, </a:t>
            </a:r>
            <a:r>
              <a:rPr lang="en-GB" sz="1200" b="0" i="1" baseline="0" dirty="0">
                <a:latin typeface="Century Gothic" panose="020B0502020202020204" pitchFamily="34" charset="0"/>
              </a:rPr>
              <a:t>when</a:t>
            </a:r>
            <a:r>
              <a:rPr lang="en-GB" sz="1200" b="0" i="0" baseline="0" dirty="0">
                <a:latin typeface="Century Gothic" panose="020B0502020202020204" pitchFamily="34" charset="0"/>
              </a:rPr>
              <a:t> an action occurred.</a:t>
            </a:r>
          </a:p>
          <a:p>
            <a:pPr marL="171450" indent="-171450">
              <a:buFont typeface="Arial" panose="020B0604020202020204" pitchFamily="34" charset="0"/>
              <a:buChar char="•"/>
            </a:pPr>
            <a:r>
              <a:rPr lang="en-GB" sz="1200" b="0" i="0" baseline="0" dirty="0">
                <a:latin typeface="Century Gothic" panose="020B0502020202020204" pitchFamily="34" charset="0"/>
              </a:rPr>
              <a:t>It may be necessary to remove </a:t>
            </a:r>
            <a:r>
              <a:rPr lang="en-GB" sz="1200" b="0" i="0" baseline="0">
                <a:latin typeface="Century Gothic" panose="020B0502020202020204" pitchFamily="34" charset="0"/>
              </a:rPr>
              <a:t>other ‘cues’ from </a:t>
            </a:r>
            <a:r>
              <a:rPr lang="en-GB" sz="1200" b="0" i="0" baseline="0" dirty="0">
                <a:latin typeface="Century Gothic" panose="020B0502020202020204" pitchFamily="34" charset="0"/>
              </a:rPr>
              <a:t>the sentence, such as time markers, as these otherwise give the </a:t>
            </a:r>
            <a:r>
              <a:rPr lang="en-GB" sz="1200" b="0" i="0" baseline="0">
                <a:latin typeface="Century Gothic" panose="020B0502020202020204" pitchFamily="34" charset="0"/>
              </a:rPr>
              <a:t>answer away, and it is no longer necessary to pay attention to the grammar.</a:t>
            </a:r>
            <a:endParaRPr lang="en-GB" sz="1200" b="0" i="0" baseline="0" dirty="0">
              <a:latin typeface="Century Gothic" panose="020B0502020202020204" pitchFamily="34" charset="0"/>
            </a:endParaRPr>
          </a:p>
          <a:p>
            <a:pPr marL="171450" indent="-171450">
              <a:buFont typeface="Arial" panose="020B0604020202020204" pitchFamily="34" charset="0"/>
              <a:buChar char="•"/>
            </a:pPr>
            <a:r>
              <a:rPr lang="en-GB" sz="1200" b="0" i="0" baseline="0" dirty="0">
                <a:latin typeface="Century Gothic" panose="020B0502020202020204" pitchFamily="34" charset="0"/>
              </a:rPr>
              <a:t>There should be plenty of initial reading and listening practice with the new features </a:t>
            </a:r>
            <a:r>
              <a:rPr lang="en-GB" sz="1200" b="0" i="1" baseline="0" dirty="0">
                <a:latin typeface="Century Gothic" panose="020B0502020202020204" pitchFamily="34" charset="0"/>
              </a:rPr>
              <a:t>before</a:t>
            </a:r>
            <a:r>
              <a:rPr lang="en-GB" sz="1200" b="0" i="0" baseline="0" dirty="0">
                <a:latin typeface="Century Gothic" panose="020B0502020202020204" pitchFamily="34" charset="0"/>
              </a:rPr>
              <a:t> production, and there is evidence that this controlled approach can actually make the production practice more successful.</a:t>
            </a:r>
            <a:endParaRPr lang="en-GB" sz="1200" b="0" baseline="0" dirty="0">
              <a:latin typeface="Century Gothic" panose="020B0502020202020204" pitchFamily="34" charset="0"/>
            </a:endParaRPr>
          </a:p>
          <a:p>
            <a:endParaRPr lang="en-GB" sz="1200" b="0" baseline="0" dirty="0">
              <a:latin typeface="Century Gothic" panose="020B0502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4302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tried to </a:t>
            </a:r>
            <a:r>
              <a:rPr lang="en-GB" baseline="0" dirty="0"/>
              <a:t>find a published resource that has listening, reading, speaking and writing practice tasks that focus on </a:t>
            </a:r>
            <a:r>
              <a:rPr lang="en-GB" b="1" i="1" baseline="0" dirty="0"/>
              <a:t>understanding and using </a:t>
            </a:r>
            <a:r>
              <a:rPr lang="en-GB" baseline="0" dirty="0"/>
              <a:t>TENER – making it essential for the task - but we couldn’t find one in current published resources.</a:t>
            </a:r>
            <a:br>
              <a:rPr lang="en-GB" baseline="0" dirty="0"/>
            </a:br>
            <a:r>
              <a:rPr lang="en-GB" baseline="0" dirty="0"/>
              <a:t>It’s straightforward to find texts that </a:t>
            </a:r>
            <a:r>
              <a:rPr lang="en-GB" i="1" baseline="0" dirty="0"/>
              <a:t>feature </a:t>
            </a:r>
            <a:r>
              <a:rPr lang="en-GB" baseline="0" dirty="0"/>
              <a:t>TENER (alongside other features - e.g. reflexive verbs, ER-regular verbs, plural and singular nouns, definite and indefinite articles.</a:t>
            </a:r>
          </a:p>
          <a:p>
            <a:r>
              <a:rPr lang="en-GB" baseline="0" dirty="0"/>
              <a:t>There are six examples of the verb </a:t>
            </a:r>
            <a:r>
              <a:rPr lang="en-GB" baseline="0" dirty="0" err="1"/>
              <a:t>tener</a:t>
            </a:r>
            <a:r>
              <a:rPr lang="en-GB" baseline="0" dirty="0"/>
              <a:t> in these texts.  How many of them are task essential? Which questions require students to know that ‘</a:t>
            </a:r>
            <a:r>
              <a:rPr lang="en-GB" baseline="0" dirty="0" err="1"/>
              <a:t>tengo</a:t>
            </a:r>
            <a:r>
              <a:rPr lang="en-GB" baseline="0" dirty="0"/>
              <a:t>’ means ‘I have’?</a:t>
            </a:r>
            <a:br>
              <a:rPr lang="en-GB" baseline="0" dirty="0"/>
            </a:br>
            <a:r>
              <a:rPr lang="en-GB" baseline="0" dirty="0"/>
              <a:t>And what do we do about that fact that in three of these six examples, ‘</a:t>
            </a:r>
            <a:r>
              <a:rPr lang="en-GB" baseline="0" dirty="0" err="1"/>
              <a:t>tengo</a:t>
            </a:r>
            <a:r>
              <a:rPr lang="en-GB" baseline="0" dirty="0"/>
              <a:t>’ actually translates as ‘I am’.</a:t>
            </a:r>
          </a:p>
          <a:p>
            <a:r>
              <a:rPr lang="en-GB" baseline="0" dirty="0"/>
              <a:t>In these texts we have a number of grammar features represented but none of them is task essential.</a:t>
            </a:r>
            <a:endParaRPr lang="en-GB" dirty="0"/>
          </a:p>
          <a:p>
            <a:r>
              <a:rPr lang="en-GB" dirty="0"/>
              <a:t>To what</a:t>
            </a:r>
            <a:r>
              <a:rPr lang="en-GB" baseline="0" dirty="0"/>
              <a:t> extent </a:t>
            </a:r>
            <a:r>
              <a:rPr lang="en-GB" dirty="0"/>
              <a:t>do </a:t>
            </a:r>
            <a:r>
              <a:rPr lang="en-GB" baseline="0" dirty="0"/>
              <a:t>reading (and listening) comprehension tasks like this support students’ learning of grammar?</a:t>
            </a:r>
            <a:br>
              <a:rPr lang="en-GB" baseline="0" dirty="0"/>
            </a:br>
            <a:r>
              <a:rPr lang="en-GB" baseline="0" dirty="0"/>
              <a:t>In this typical reading comprehension task, it is very easy to avoid any engagement beyond the lexis, i.e., avoid processing, therefore avoid learning, the grammar.</a:t>
            </a:r>
            <a:br>
              <a:rPr lang="en-GB" baseline="0" dirty="0"/>
            </a:br>
            <a:r>
              <a:rPr lang="en-GB" baseline="0" dirty="0"/>
              <a:t>Could we make more efficient use of limited lesson time (i.e. get more learning for our time!) if we could include listening and reading tasks that make the grammar essential.</a:t>
            </a:r>
            <a:br>
              <a:rPr lang="en-GB" baseline="0" dirty="0"/>
            </a:br>
            <a:r>
              <a:rPr lang="en-GB" baseline="0" dirty="0"/>
              <a:t>How might they look?</a:t>
            </a:r>
            <a:br>
              <a:rPr lang="en-GB" baseline="0" dirty="0"/>
            </a:b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A886C-C86D-4308-8A5A-0AA8111536A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959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4472C4">
                    <a:lumMod val="50000"/>
                  </a:srgbClr>
                </a:solidFill>
                <a:latin typeface="Century Gothic" panose="020B0502020202020204" pitchFamily="34" charset="0"/>
              </a:rPr>
              <a:t>Teachers need not print the slide.  Students could use their ex books to write their responses.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Ask students if there are any surprising items in their suitcases</a:t>
            </a:r>
            <a:r>
              <a:rPr lang="en-GB" b="0" baseline="0" dirty="0"/>
              <a:t> (</a:t>
            </a:r>
            <a:r>
              <a:rPr lang="en-GB" b="0" baseline="0" dirty="0" err="1"/>
              <a:t>gato</a:t>
            </a:r>
            <a:r>
              <a:rPr lang="en-GB" b="0" baseline="0" dirty="0"/>
              <a:t>, </a:t>
            </a:r>
            <a:r>
              <a:rPr lang="en-GB" b="0" baseline="0" dirty="0" err="1"/>
              <a:t>barco</a:t>
            </a:r>
            <a:r>
              <a:rPr lang="en-GB" b="0" baseline="0" dirty="0"/>
              <a:t>!).  In checking the descriptions, students might be encouraged to notice </a:t>
            </a:r>
            <a:r>
              <a:rPr lang="en-GB" sz="1200" baseline="0" dirty="0">
                <a:solidFill>
                  <a:srgbClr val="4472C4">
                    <a:lumMod val="50000"/>
                  </a:srgbClr>
                </a:solidFill>
                <a:latin typeface="Century Gothic" panose="020B0502020202020204" pitchFamily="34" charset="0"/>
              </a:rPr>
              <a:t>adjective agreement (from the previous week).  This point may only need to be noted in passing, or teachers may wish to make more of the explanation as a teaching point, depending on the profile of the group.</a:t>
            </a:r>
            <a:endParaRPr lang="en-GB" sz="1200" dirty="0">
              <a:solidFill>
                <a:srgbClr val="4472C4">
                  <a:lumMod val="50000"/>
                </a:srgbClr>
              </a:solidFill>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See if students can distinguish the temporary state in item 3 (“</a:t>
            </a:r>
            <a:r>
              <a:rPr lang="en-GB" b="0" baseline="0" dirty="0" err="1"/>
              <a:t>está</a:t>
            </a:r>
            <a:r>
              <a:rPr lang="en-GB" b="0" baseline="0" dirty="0"/>
              <a:t> loco”) from the general attributes (‘</a:t>
            </a:r>
            <a:r>
              <a:rPr lang="en-GB" b="0" baseline="0" dirty="0" err="1"/>
              <a:t>es</a:t>
            </a:r>
            <a:r>
              <a:rPr lang="en-GB" b="0" baseline="0" dirty="0"/>
              <a:t> </a:t>
            </a:r>
            <a:r>
              <a:rPr lang="en-GB" b="0" baseline="0" dirty="0" err="1"/>
              <a:t>famoso</a:t>
            </a:r>
            <a:r>
              <a:rPr lang="en-GB" b="0" baseline="0" dirty="0"/>
              <a:t>’, ‘</a:t>
            </a:r>
            <a:r>
              <a:rPr lang="en-GB" b="0" baseline="0" dirty="0" err="1"/>
              <a:t>es</a:t>
            </a:r>
            <a:r>
              <a:rPr lang="en-GB" b="0" baseline="0" dirty="0"/>
              <a:t> </a:t>
            </a:r>
            <a:r>
              <a:rPr lang="en-GB" b="0" baseline="0" dirty="0" err="1"/>
              <a:t>blanco</a:t>
            </a:r>
            <a:r>
              <a:rPr lang="en-GB" b="0" baseline="0" dirty="0"/>
              <a:t>’ in the others)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4472C4">
                    <a:lumMod val="50000"/>
                  </a:srgbClr>
                </a:solidFill>
                <a:latin typeface="Century Gothic" panose="020B0502020202020204" pitchFamily="34" charset="0"/>
              </a:rPr>
              <a:t>To focus on sound-spelling correspondences, students could also listen again and transcribe the sentences. </a:t>
            </a:r>
            <a:endParaRPr lang="en-GB" b="0" dirty="0"/>
          </a:p>
          <a:p>
            <a:endParaRPr lang="en-GB" b="1" dirty="0"/>
          </a:p>
          <a:p>
            <a:r>
              <a:rPr lang="en-GB" b="1" dirty="0"/>
              <a:t>TRANSCRIPT: </a:t>
            </a:r>
            <a:endParaRPr lang="en-GB" dirty="0"/>
          </a:p>
          <a:p>
            <a:pPr marL="228600" indent="-228600">
              <a:buAutoNum type="arabicParenR"/>
            </a:pPr>
            <a:r>
              <a:rPr lang="en-GB" dirty="0" err="1"/>
              <a:t>Tengo</a:t>
            </a:r>
            <a:r>
              <a:rPr lang="en-GB" baseline="0" dirty="0"/>
              <a:t> un </a:t>
            </a:r>
            <a:r>
              <a:rPr lang="en-GB" baseline="0" dirty="0" err="1"/>
              <a:t>barco</a:t>
            </a:r>
            <a:r>
              <a:rPr lang="en-GB" baseline="0" dirty="0"/>
              <a:t>. </a:t>
            </a:r>
            <a:r>
              <a:rPr lang="en-GB" baseline="0" dirty="0" err="1"/>
              <a:t>Es</a:t>
            </a:r>
            <a:r>
              <a:rPr lang="en-GB" baseline="0" dirty="0"/>
              <a:t> </a:t>
            </a:r>
            <a:r>
              <a:rPr lang="en-GB" baseline="0" dirty="0" err="1"/>
              <a:t>fantástico</a:t>
            </a:r>
            <a:r>
              <a:rPr lang="en-GB" baseline="0" dirty="0"/>
              <a:t>.</a:t>
            </a:r>
            <a:endParaRPr lang="en-GB" dirty="0"/>
          </a:p>
          <a:p>
            <a:pPr marL="228600" indent="-228600">
              <a:buAutoNum type="arabicParenR"/>
            </a:pPr>
            <a:r>
              <a:rPr lang="en-GB" dirty="0" err="1"/>
              <a:t>Tienes</a:t>
            </a:r>
            <a:r>
              <a:rPr lang="en-GB" baseline="0" dirty="0"/>
              <a:t> </a:t>
            </a:r>
            <a:r>
              <a:rPr lang="en-GB" baseline="0" dirty="0" err="1"/>
              <a:t>una</a:t>
            </a:r>
            <a:r>
              <a:rPr lang="en-GB" baseline="0" dirty="0"/>
              <a:t> </a:t>
            </a:r>
            <a:r>
              <a:rPr lang="en-GB" baseline="0" dirty="0" err="1"/>
              <a:t>bicicleta</a:t>
            </a:r>
            <a:r>
              <a:rPr lang="en-GB" baseline="0" dirty="0"/>
              <a:t>. </a:t>
            </a:r>
            <a:r>
              <a:rPr lang="en-GB" baseline="0" dirty="0" err="1"/>
              <a:t>Es</a:t>
            </a:r>
            <a:r>
              <a:rPr lang="en-GB" baseline="0" dirty="0"/>
              <a:t> </a:t>
            </a:r>
            <a:r>
              <a:rPr lang="en-GB" baseline="0" dirty="0" err="1"/>
              <a:t>blanca</a:t>
            </a:r>
            <a:r>
              <a:rPr lang="en-GB" baseline="0" dirty="0"/>
              <a:t>.</a:t>
            </a:r>
            <a:endParaRPr lang="en-GB" dirty="0"/>
          </a:p>
          <a:p>
            <a:pPr marL="228600" indent="-228600">
              <a:buAutoNum type="arabicParenR"/>
            </a:pPr>
            <a:r>
              <a:rPr lang="en-GB" dirty="0" err="1"/>
              <a:t>Tienes</a:t>
            </a:r>
            <a:r>
              <a:rPr lang="en-GB" baseline="0" dirty="0"/>
              <a:t> un </a:t>
            </a:r>
            <a:r>
              <a:rPr lang="en-GB" baseline="0" dirty="0" err="1"/>
              <a:t>gato</a:t>
            </a:r>
            <a:r>
              <a:rPr lang="en-GB" baseline="0" dirty="0"/>
              <a:t>.  </a:t>
            </a:r>
            <a:r>
              <a:rPr lang="en-GB" baseline="0" dirty="0" err="1"/>
              <a:t>Está</a:t>
            </a:r>
            <a:r>
              <a:rPr lang="en-GB" baseline="0" dirty="0"/>
              <a:t> loco.</a:t>
            </a:r>
            <a:endParaRPr lang="en-GB" dirty="0"/>
          </a:p>
          <a:p>
            <a:pPr marL="228600" indent="-228600">
              <a:buAutoNum type="arabicParenR"/>
            </a:pPr>
            <a:r>
              <a:rPr lang="en-GB" dirty="0" err="1"/>
              <a:t>Tengo</a:t>
            </a:r>
            <a:r>
              <a:rPr lang="en-GB" baseline="0" dirty="0"/>
              <a:t> un libro.  </a:t>
            </a:r>
            <a:r>
              <a:rPr lang="en-GB" baseline="0" dirty="0" err="1"/>
              <a:t>Es</a:t>
            </a:r>
            <a:r>
              <a:rPr lang="en-GB" baseline="0" dirty="0"/>
              <a:t> </a:t>
            </a:r>
            <a:r>
              <a:rPr lang="en-GB" baseline="0" dirty="0" err="1"/>
              <a:t>famoso</a:t>
            </a:r>
            <a:r>
              <a:rPr lang="en-GB" baseline="0" dirty="0"/>
              <a:t>.</a:t>
            </a:r>
            <a:endParaRPr lang="en-GB" dirty="0"/>
          </a:p>
          <a:p>
            <a:pPr marL="228600" indent="-228600">
              <a:buAutoNum type="arabicParenR"/>
            </a:pPr>
            <a:r>
              <a:rPr lang="en-GB" dirty="0" err="1"/>
              <a:t>Tengo</a:t>
            </a:r>
            <a:r>
              <a:rPr lang="en-GB" baseline="0" dirty="0"/>
              <a:t> </a:t>
            </a:r>
            <a:r>
              <a:rPr lang="en-GB" baseline="0" dirty="0" err="1"/>
              <a:t>una</a:t>
            </a:r>
            <a:r>
              <a:rPr lang="en-GB" baseline="0" dirty="0"/>
              <a:t> </a:t>
            </a:r>
            <a:r>
              <a:rPr lang="en-GB" baseline="0" dirty="0" err="1"/>
              <a:t>moneda</a:t>
            </a:r>
            <a:r>
              <a:rPr lang="en-GB" baseline="0" dirty="0"/>
              <a:t>.  </a:t>
            </a:r>
            <a:r>
              <a:rPr lang="en-GB" baseline="0" dirty="0" err="1"/>
              <a:t>Es</a:t>
            </a:r>
            <a:r>
              <a:rPr lang="en-GB" baseline="0" dirty="0"/>
              <a:t> </a:t>
            </a:r>
            <a:r>
              <a:rPr lang="en-GB" baseline="0" dirty="0" err="1"/>
              <a:t>nueva</a:t>
            </a:r>
            <a:r>
              <a:rPr lang="en-GB" baseline="0" dirty="0"/>
              <a:t>.</a:t>
            </a:r>
            <a:endParaRPr lang="en-GB" dirty="0"/>
          </a:p>
          <a:p>
            <a:pPr marL="228600" indent="-228600">
              <a:buAutoNum type="arabicParenR"/>
            </a:pPr>
            <a:r>
              <a:rPr lang="en-GB" dirty="0" err="1"/>
              <a:t>Tienes</a:t>
            </a:r>
            <a:r>
              <a:rPr lang="en-GB" baseline="0" dirty="0"/>
              <a:t> </a:t>
            </a:r>
            <a:r>
              <a:rPr lang="en-GB" baseline="0" dirty="0" err="1"/>
              <a:t>una</a:t>
            </a:r>
            <a:r>
              <a:rPr lang="en-GB" baseline="0" dirty="0"/>
              <a:t> </a:t>
            </a:r>
            <a:r>
              <a:rPr lang="en-GB" baseline="0" dirty="0" err="1"/>
              <a:t>cama</a:t>
            </a:r>
            <a:r>
              <a:rPr lang="en-GB" baseline="0" dirty="0"/>
              <a:t>. </a:t>
            </a:r>
            <a:r>
              <a:rPr lang="en-GB" baseline="0" dirty="0" err="1"/>
              <a:t>Es</a:t>
            </a:r>
            <a:r>
              <a:rPr lang="en-GB" baseline="0" dirty="0"/>
              <a:t> </a:t>
            </a:r>
            <a:r>
              <a:rPr lang="en-GB" baseline="0" dirty="0" err="1"/>
              <a:t>alta.</a:t>
            </a:r>
            <a:endParaRPr lang="en-GB" dirty="0"/>
          </a:p>
          <a:p>
            <a:pPr marL="228600" indent="-228600">
              <a:buAutoNum type="arabicParenR"/>
            </a:pPr>
            <a:r>
              <a:rPr lang="en-GB" dirty="0" err="1"/>
              <a:t>Tengo</a:t>
            </a:r>
            <a:r>
              <a:rPr lang="en-GB" baseline="0" dirty="0"/>
              <a:t> un </a:t>
            </a:r>
            <a:r>
              <a:rPr lang="en-GB" baseline="0" dirty="0" err="1"/>
              <a:t>bolígrafo</a:t>
            </a:r>
            <a:r>
              <a:rPr lang="en-GB" baseline="0" dirty="0"/>
              <a:t>.  </a:t>
            </a:r>
            <a:r>
              <a:rPr lang="en-GB" baseline="0" dirty="0" err="1"/>
              <a:t>Es</a:t>
            </a:r>
            <a:r>
              <a:rPr lang="en-GB" baseline="0" dirty="0"/>
              <a:t> </a:t>
            </a:r>
            <a:r>
              <a:rPr lang="en-GB" baseline="0" dirty="0" err="1"/>
              <a:t>famoso</a:t>
            </a:r>
            <a:r>
              <a:rPr lang="en-GB" baseline="0" dirty="0"/>
              <a:t>.</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GB" dirty="0" err="1"/>
              <a:t>Tienes</a:t>
            </a:r>
            <a:r>
              <a:rPr lang="en-GB" baseline="0" dirty="0"/>
              <a:t> </a:t>
            </a:r>
            <a:r>
              <a:rPr lang="en-GB" baseline="0" dirty="0" err="1"/>
              <a:t>una</a:t>
            </a:r>
            <a:r>
              <a:rPr lang="en-GB" baseline="0" dirty="0"/>
              <a:t> </a:t>
            </a:r>
            <a:r>
              <a:rPr lang="en-GB" baseline="0" dirty="0" err="1"/>
              <a:t>cámara</a:t>
            </a:r>
            <a:r>
              <a:rPr lang="en-GB" baseline="0" dirty="0"/>
              <a:t>. </a:t>
            </a:r>
            <a:r>
              <a:rPr lang="en-GB" baseline="0" dirty="0" err="1"/>
              <a:t>Es</a:t>
            </a:r>
            <a:r>
              <a:rPr lang="en-GB" baseline="0" dirty="0"/>
              <a:t> </a:t>
            </a:r>
            <a:r>
              <a:rPr lang="en-GB" baseline="0" dirty="0" err="1"/>
              <a:t>nueva</a:t>
            </a:r>
            <a:r>
              <a:rPr lang="en-GB"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390215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aseline="0" dirty="0">
                <a:solidFill>
                  <a:srgbClr val="4472C4">
                    <a:lumMod val="50000"/>
                  </a:srgbClr>
                </a:solidFill>
                <a:latin typeface="Century Gothic" panose="020B0502020202020204" pitchFamily="34" charset="0"/>
              </a:rPr>
              <a:t>Teachers need not print the slide.  Students could use their ex books to write their responses. </a:t>
            </a:r>
            <a:r>
              <a:rPr lang="en-GB" sz="1200" dirty="0">
                <a:solidFill>
                  <a:srgbClr val="4472C4">
                    <a:lumMod val="50000"/>
                  </a:srgbClr>
                </a:solidFill>
                <a:latin typeface="Century Gothic" panose="020B0502020202020204" pitchFamily="34" charset="0"/>
              </a:rPr>
              <a:t>Students do not need to copy out the whole table.</a:t>
            </a:r>
            <a:r>
              <a:rPr lang="en-GB" sz="1200" baseline="0" dirty="0">
                <a:solidFill>
                  <a:srgbClr val="4472C4">
                    <a:lumMod val="50000"/>
                  </a:srgbClr>
                </a:solidFill>
                <a:latin typeface="Century Gothic" panose="020B0502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0166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a:t>Students</a:t>
            </a:r>
            <a:r>
              <a:rPr lang="en-GB" baseline="0" dirty="0"/>
              <a:t> need to pay close attention to the instructions.</a:t>
            </a:r>
          </a:p>
          <a:p>
            <a:pPr marL="0" indent="0">
              <a:buNone/>
            </a:pPr>
            <a:endParaRPr lang="en-GB" dirty="0"/>
          </a:p>
          <a:p>
            <a:pPr marL="0" indent="0">
              <a:buNone/>
            </a:pPr>
            <a:r>
              <a:rPr lang="en-GB" dirty="0"/>
              <a:t>By now, students</a:t>
            </a:r>
            <a:r>
              <a:rPr lang="en-GB" baseline="0" dirty="0"/>
              <a:t> will be very familiar with the vocabulary plus the three singular parts of </a:t>
            </a:r>
            <a:r>
              <a:rPr lang="en-GB" i="1" baseline="0" dirty="0" err="1"/>
              <a:t>tener</a:t>
            </a:r>
            <a:r>
              <a:rPr lang="en-GB" baseline="0" dirty="0"/>
              <a:t>, which have up to now featured in pairs.  In this activity, all sentences have ‘</a:t>
            </a:r>
            <a:r>
              <a:rPr lang="en-GB" baseline="0" dirty="0" err="1"/>
              <a:t>tengo</a:t>
            </a:r>
            <a:r>
              <a:rPr lang="en-GB" baseline="0" dirty="0"/>
              <a:t>’, but not all have ‘</a:t>
            </a:r>
            <a:r>
              <a:rPr lang="en-GB" baseline="0" dirty="0" err="1"/>
              <a:t>tiene</a:t>
            </a:r>
            <a:r>
              <a:rPr lang="en-GB" baseline="0" dirty="0"/>
              <a:t>’ – some have ‘</a:t>
            </a:r>
            <a:r>
              <a:rPr lang="en-GB" b="0" baseline="0" dirty="0" err="1"/>
              <a:t>tienes</a:t>
            </a:r>
            <a:r>
              <a:rPr lang="en-GB" b="0" baseline="0" dirty="0"/>
              <a:t>’</a:t>
            </a:r>
            <a:r>
              <a:rPr lang="en-GB" baseline="0" dirty="0"/>
              <a:t> instead. In this way, students have to pay close attention to both the verb form and the item.  </a:t>
            </a:r>
            <a:br>
              <a:rPr lang="en-GB" baseline="0" dirty="0"/>
            </a:br>
            <a:br>
              <a:rPr lang="en-GB" baseline="0" dirty="0"/>
            </a:br>
            <a:r>
              <a:rPr lang="en-GB" baseline="0" dirty="0"/>
              <a:t>NB: Of course there are only two items mentioned each time so one person is not mentioned in each question.</a:t>
            </a:r>
          </a:p>
          <a:p>
            <a:pPr marL="0" indent="0">
              <a:buNone/>
            </a:pPr>
            <a:endParaRPr lang="en-GB" baseline="0" dirty="0"/>
          </a:p>
          <a:p>
            <a:pPr marL="0" indent="0">
              <a:buNone/>
            </a:pPr>
            <a:r>
              <a:rPr lang="en-GB" baseline="0" dirty="0"/>
              <a:t>Students do not need a copy of this slide.  They can write I, you, she at the top of the page, 1-6 down the side and the English words in the correct places.</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1496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Prompt cards (see accompanying</a:t>
            </a:r>
            <a:r>
              <a:rPr lang="en-GB" baseline="0" dirty="0"/>
              <a:t> Word doc for printable version).  Alternatively students could write the answers in their ex books and the cards used again.</a:t>
            </a:r>
            <a:endParaRPr lang="en-GB" dirty="0"/>
          </a:p>
          <a:p>
            <a:r>
              <a:rPr lang="en-GB" dirty="0"/>
              <a:t>Partner A says their sentence to partner B in Spanish.</a:t>
            </a:r>
            <a:r>
              <a:rPr lang="en-GB" baseline="0" dirty="0"/>
              <a:t>  Partner B listens carefully and then writes the verb accordingly.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the layout of the task as it is includes an additional level of challenge, as Partner B’s items are not on the page in numerical order.  This forces Partner B to attend to the meaning of the noun and the verb form at the same time.  If felt to be too challenging, the items can be edited to follow the same order as Partner A’s items 1-5.</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7638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Printable student</a:t>
            </a:r>
            <a:r>
              <a:rPr lang="en-GB" baseline="0" dirty="0"/>
              <a:t> prompt cards.  Alternatively students could write the answers in their ex books and the cards used again.</a:t>
            </a:r>
            <a:endParaRPr lang="en-GB" dirty="0"/>
          </a:p>
          <a:p>
            <a:r>
              <a:rPr lang="en-GB" dirty="0"/>
              <a:t>Partner B says their sentence to partner A in Spanish.</a:t>
            </a:r>
            <a:r>
              <a:rPr lang="en-GB" baseline="0" dirty="0"/>
              <a:t>  Partner A listens carefully and then writes the verb accordingly.</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 the layout of the task as it is includes an additional level of challenge, as Partner B’s items are not on the page in numerical order.  This forces Partner B to attend to the meaning of the noun and the verb form at the same time.  If felt to be too challenging, the items can be edited to follow the same order as Partner A’s items 1-5.</a:t>
            </a:r>
            <a:endParaRPr lang="en-GB"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4813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Year 7 Spanish Term 1.2 week 4 </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lang="en-GB" sz="1200" b="1" u="none" dirty="0">
                <a:solidFill>
                  <a:prstClr val="white"/>
                </a:solidFill>
                <a:latin typeface="Century Gothic" panose="020B0502020202020204" pitchFamily="34" charset="0"/>
              </a:rPr>
              <a:t> </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Using ‘</a:t>
            </a:r>
            <a:r>
              <a:rPr kumimoji="0" lang="en-GB" sz="12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a:t>
            </a:r>
            <a:r>
              <a:rPr kumimoji="0" lang="en-GB" sz="1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and ‘son’ &amp; adjective number agreement (-s) as complement to verb.</a:t>
            </a:r>
          </a:p>
          <a:p>
            <a:endParaRPr lang="en-GB" dirty="0"/>
          </a:p>
          <a:p>
            <a:r>
              <a:rPr lang="en-GB" b="1" dirty="0"/>
              <a:t>Resource Teacher Notes</a:t>
            </a:r>
          </a:p>
          <a:p>
            <a:r>
              <a:rPr lang="en-GB" dirty="0"/>
              <a:t>Ask</a:t>
            </a:r>
            <a:r>
              <a:rPr lang="en-GB" baseline="0" dirty="0"/>
              <a:t> students to translate the title as it contains core vocabulary introduced this week (¿Cómo es?)</a:t>
            </a:r>
            <a:endParaRPr lang="en-GB" dirty="0"/>
          </a:p>
          <a:p>
            <a:endParaRPr lang="en-GB" dirty="0"/>
          </a:p>
          <a:p>
            <a:r>
              <a:rPr lang="en-GB" dirty="0"/>
              <a:t>Notice that the Spanish adjectives are already provided. In</a:t>
            </a:r>
            <a:r>
              <a:rPr lang="en-GB" baseline="0" dirty="0"/>
              <a:t> lesson 1 we want students to focus on the correct use of es/son and the meaning of the new adjectives. In lesson 2, students will focus on manipulating their endings to reflect number (and gender) agreement.</a:t>
            </a:r>
          </a:p>
          <a:p>
            <a:endParaRPr lang="en-GB" baseline="0" dirty="0"/>
          </a:p>
          <a:p>
            <a:r>
              <a:rPr lang="en-GB" baseline="0" dirty="0"/>
              <a:t>Image courtesy www.pinterest.com (no author found).</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0764B7-4A3E-4C39-BCC4-CFEE7F41910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5627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In German, sentences may either begin with a subject or an adverb. The adverb comes first when it is given more emphasis.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endParaRPr lang="en-GB" b="1" noProof="0"/>
          </a:p>
          <a:p>
            <a:r>
              <a:rPr lang="en-US" b="1"/>
              <a:t>-----------------------------</a:t>
            </a:r>
          </a:p>
          <a:p>
            <a:r>
              <a:rPr lang="en-US" b="1"/>
              <a:t>Activity notes</a:t>
            </a: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GB" b="1" baseline="0"/>
              <a:t>Aim: </a:t>
            </a:r>
            <a:r>
              <a:rPr lang="en-US" b="0"/>
              <a:t>To explain the order of words in a German sentence,</a:t>
            </a:r>
            <a:r>
              <a:rPr lang="en-US" b="0" baseline="0"/>
              <a:t> and how this is affected by an initial adverb.</a:t>
            </a:r>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a:p>
          <a:p>
            <a:pPr marL="0" lvl="0" indent="0" algn="l" rtl="0">
              <a:lnSpc>
                <a:spcPct val="100000"/>
              </a:lnSpc>
              <a:spcBef>
                <a:spcPts val="0"/>
              </a:spcBef>
              <a:spcAft>
                <a:spcPts val="0"/>
              </a:spcAft>
              <a:buSzPts val="1400"/>
              <a:buNone/>
            </a:pPr>
            <a:r>
              <a:rPr lang="en-GB" b="0"/>
              <a:t>1.</a:t>
            </a:r>
            <a:r>
              <a:rPr lang="en-GB" b="0" baseline="0"/>
              <a:t> Cycle through the information on the slide using the animation sequence.</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27659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In this reading activity, students need to read the sentences and decide how they must begin: with an adverb (like Heute-today; Am Dienstag – on Tuesday) or without anything. To do this, they have to look carefully at the first word of the sentence. If it begins with a subject (like </a:t>
            </a:r>
            <a:r>
              <a:rPr lang="en-GB" b="0" i="1" baseline="0"/>
              <a:t>ich</a:t>
            </a:r>
            <a:r>
              <a:rPr lang="en-GB" b="0" i="0" baseline="0"/>
              <a:t>), </a:t>
            </a:r>
            <a:r>
              <a:rPr lang="en-GB" b="0" baseline="0"/>
              <a:t>nothing is missing. If it begins with a verb (like </a:t>
            </a:r>
            <a:r>
              <a:rPr lang="en-GB" b="0" i="1" baseline="0"/>
              <a:t>spiele</a:t>
            </a:r>
            <a:r>
              <a:rPr lang="en-GB" b="0" i="0" baseline="0"/>
              <a:t>), </a:t>
            </a:r>
            <a:r>
              <a:rPr lang="en-GB" b="0" baseline="0"/>
              <a:t>the sentence must begin with an adverb. It is followed in the same teaching sequence by a listening activity and then a scaffolded written production task, which cues production of the two different word 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r>
              <a:rPr lang="en-US" b="1"/>
              <a:t>-----------------------------</a:t>
            </a:r>
          </a:p>
          <a:p>
            <a:r>
              <a:rPr lang="en-US" b="1"/>
              <a:t>Activity notes</a:t>
            </a:r>
            <a:endParaRPr lang="en-GB" b="1" noProof="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a:t>
            </a:r>
            <a:r>
              <a:rPr lang="en-GB" b="1" baseline="0" dirty="0"/>
              <a:t>: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aseline="0" dirty="0"/>
              <a:t>In this referential reading activity and the listening exercise that follow, students must decide whether a time phrase is included in the sentence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Explain that the </a:t>
            </a:r>
            <a:r>
              <a:rPr lang="en-GB" b="1" baseline="0" dirty="0"/>
              <a:t>word order</a:t>
            </a:r>
            <a:r>
              <a:rPr lang="en-GB" b="0" baseline="0" dirty="0"/>
              <a:t> will tell them whether or not </a:t>
            </a:r>
            <a:r>
              <a:rPr lang="en-GB" baseline="0" dirty="0"/>
              <a:t>whether a time phrase is included in the sentence.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Students select between the time phrase shown in each case, or a blank (indicated by a dash), in order to complete the </a:t>
            </a:r>
            <a:r>
              <a:rPr lang="en-GB" baseline="0" dirty="0" err="1"/>
              <a:t>sectence</a:t>
            </a:r>
            <a:r>
              <a:rPr lang="en-GB" baseline="0" dirty="0"/>
              <a:t>.</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2. Answers revealed on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Capital letters have been removed from all sentences so as not to give lexical clues. Teachers to note that Wolfgang und Mehmet should have used capital letters at the beginning of sentences 1 and 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2.</a:t>
            </a:r>
            <a:r>
              <a:rPr lang="en-GB" sz="1200" b="0" i="0" u="none" strike="noStrike" kern="1200" cap="none" baseline="0" dirty="0">
                <a:solidFill>
                  <a:schemeClr val="tx1"/>
                </a:solidFill>
                <a:effectLst/>
                <a:latin typeface="+mn-lt"/>
                <a:ea typeface="Calibri"/>
                <a:cs typeface="Calibri"/>
                <a:sym typeface="Calibri"/>
              </a:rPr>
              <a:t> </a:t>
            </a:r>
            <a:r>
              <a:rPr lang="en-GB" b="0" i="0" baseline="0" dirty="0"/>
              <a:t>This week’s SSC ‘TH’ appears in the word ‘</a:t>
            </a:r>
            <a:r>
              <a:rPr lang="en-GB" b="0" i="0" baseline="0" dirty="0" err="1"/>
              <a:t>Mathe</a:t>
            </a:r>
            <a:r>
              <a:rPr lang="en-GB" b="0" i="0" baseline="0" dirty="0"/>
              <a:t>’ - it is worth pointing this out to students. </a:t>
            </a:r>
            <a:r>
              <a:rPr lang="en-GB" b="0" i="0" baseline="0" dirty="0">
                <a:sym typeface="Wingdings" panose="05000000000000000000" pitchFamily="2" charset="2"/>
              </a:rPr>
              <a:t> </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0" baseline="0" dirty="0" err="1"/>
              <a:t>chillen</a:t>
            </a:r>
            <a:r>
              <a:rPr lang="en-GB" i="0" baseline="0" dirty="0"/>
              <a:t> [&gt;4034] </a:t>
            </a:r>
            <a:r>
              <a:rPr lang="en-GB" i="0" baseline="0" dirty="0" err="1"/>
              <a:t>shoppen</a:t>
            </a:r>
            <a:r>
              <a:rPr lang="en-GB" i="0" baseline="0" dirty="0"/>
              <a:t> [&gt;4034]</a:t>
            </a:r>
            <a:br>
              <a:rPr lang="en-GB" i="0" baseline="0" dirty="0"/>
            </a:br>
            <a:endParaRPr lang="en-GB" sz="1200" b="0"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0697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8D61898-8BA6-4B26-ACFD-7C1D790186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686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use knowledge of word order to decide </a:t>
            </a:r>
            <a:r>
              <a:rPr lang="en-GB" baseline="0" dirty="0"/>
              <a:t>whether a time phrase is included in the sentence or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1. Again, teacher to remind students that </a:t>
            </a:r>
            <a:r>
              <a:rPr lang="en-GB" b="1" baseline="0" dirty="0"/>
              <a:t>word order</a:t>
            </a:r>
            <a:r>
              <a:rPr lang="en-GB" b="0" baseline="0" dirty="0"/>
              <a:t> will tell them whether or not the sentence starts with a time phrase.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2. Students may need reminding that </a:t>
            </a:r>
            <a:r>
              <a:rPr lang="en-GB" b="0" i="1" baseline="0" dirty="0" err="1"/>
              <a:t>dann</a:t>
            </a:r>
            <a:r>
              <a:rPr lang="en-GB" b="0" i="1" baseline="0" dirty="0"/>
              <a:t> </a:t>
            </a:r>
            <a:r>
              <a:rPr lang="en-GB" b="0" i="0" baseline="0" dirty="0"/>
              <a:t>and </a:t>
            </a:r>
            <a:r>
              <a:rPr lang="en-GB" b="0" i="1" baseline="0" dirty="0" err="1"/>
              <a:t>danach</a:t>
            </a:r>
            <a:r>
              <a:rPr lang="en-GB" b="0" i="0" baseline="0" dirty="0"/>
              <a:t>, which students met in 2.2.5, also count as time phrases.</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Audio plays on number clicks (with time phrases blanked out – and ‘decoy’ beeps where there are no time phrases missing, to avoid the beep itself becoming the clue).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Transcript:</a:t>
            </a: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Guten</a:t>
            </a:r>
            <a:r>
              <a:rPr lang="en-GB" baseline="0" dirty="0"/>
              <a:t> Tag. [beep] </a:t>
            </a:r>
            <a:r>
              <a:rPr lang="en-GB" baseline="0" dirty="0" err="1"/>
              <a:t>Wir</a:t>
            </a:r>
            <a:r>
              <a:rPr lang="en-GB" baseline="0" dirty="0"/>
              <a:t> </a:t>
            </a:r>
            <a:r>
              <a:rPr lang="en-GB" baseline="0" dirty="0" err="1"/>
              <a:t>haben</a:t>
            </a:r>
            <a:r>
              <a:rPr lang="en-GB" baseline="0" dirty="0"/>
              <a:t> </a:t>
            </a:r>
            <a:r>
              <a:rPr lang="en-GB" baseline="0" dirty="0" err="1"/>
              <a:t>ein</a:t>
            </a:r>
            <a:r>
              <a:rPr lang="en-GB" baseline="0" dirty="0"/>
              <a:t> Problem.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sitzt</a:t>
            </a:r>
            <a:r>
              <a:rPr lang="en-GB" baseline="0" dirty="0"/>
              <a:t> Wolfgang </a:t>
            </a:r>
            <a:r>
              <a:rPr lang="en-GB" baseline="0" dirty="0" err="1"/>
              <a:t>im</a:t>
            </a:r>
            <a:r>
              <a:rPr lang="en-GB" baseline="0" dirty="0"/>
              <a:t> </a:t>
            </a:r>
            <a:r>
              <a:rPr lang="en-GB" baseline="0" dirty="0" err="1"/>
              <a:t>Klassenzimmer</a:t>
            </a:r>
            <a:r>
              <a:rPr lang="en-GB" baseline="0" dirty="0"/>
              <a:t> und </a:t>
            </a:r>
            <a:r>
              <a:rPr lang="en-GB" baseline="0" dirty="0" err="1"/>
              <a:t>macht</a:t>
            </a:r>
            <a:r>
              <a:rPr lang="en-GB" baseline="0" dirty="0"/>
              <a:t> </a:t>
            </a:r>
            <a:r>
              <a:rPr lang="en-GB" baseline="0" dirty="0" err="1"/>
              <a:t>nichts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redet</a:t>
            </a:r>
            <a:r>
              <a:rPr lang="en-GB" baseline="0" dirty="0"/>
              <a:t> </a:t>
            </a:r>
            <a:r>
              <a:rPr lang="en-GB" baseline="0" dirty="0" err="1"/>
              <a:t>er</a:t>
            </a:r>
            <a:r>
              <a:rPr lang="en-GB" baseline="0" dirty="0"/>
              <a:t> </a:t>
            </a:r>
            <a:r>
              <a:rPr lang="en-GB" baseline="0" dirty="0" err="1"/>
              <a:t>mit</a:t>
            </a:r>
            <a:r>
              <a:rPr lang="en-GB" baseline="0" dirty="0"/>
              <a:t> Mehmet </a:t>
            </a:r>
            <a:r>
              <a:rPr lang="en-GB" baseline="0" dirty="0" err="1"/>
              <a:t>im</a:t>
            </a:r>
            <a:r>
              <a:rPr lang="en-GB" baseline="0" dirty="0"/>
              <a:t> </a:t>
            </a:r>
            <a:r>
              <a:rPr lang="en-GB" baseline="0" dirty="0" err="1"/>
              <a:t>Unterricht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vergisst</a:t>
            </a:r>
            <a:r>
              <a:rPr lang="en-GB" baseline="0" dirty="0"/>
              <a:t> </a:t>
            </a:r>
            <a:r>
              <a:rPr lang="en-GB" baseline="0" dirty="0" err="1"/>
              <a:t>er</a:t>
            </a:r>
            <a:r>
              <a:rPr lang="en-GB" baseline="0" dirty="0"/>
              <a:t> die </a:t>
            </a:r>
            <a:r>
              <a:rPr lang="en-GB" baseline="0" dirty="0" err="1"/>
              <a:t>Hausaufgaben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Ich </a:t>
            </a:r>
            <a:r>
              <a:rPr lang="en-GB" baseline="0" dirty="0" err="1"/>
              <a:t>denke</a:t>
            </a:r>
            <a:r>
              <a:rPr lang="en-GB" baseline="0" dirty="0"/>
              <a:t>, ich </a:t>
            </a:r>
            <a:r>
              <a:rPr lang="en-GB" baseline="0" dirty="0" err="1"/>
              <a:t>habe</a:t>
            </a:r>
            <a:r>
              <a:rPr lang="en-GB" baseline="0" dirty="0"/>
              <a:t> die </a:t>
            </a:r>
            <a:r>
              <a:rPr lang="en-GB" baseline="0" dirty="0" err="1"/>
              <a:t>Antwort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Wolfgang und Mehmet </a:t>
            </a:r>
            <a:r>
              <a:rPr lang="en-GB" baseline="0" dirty="0" err="1"/>
              <a:t>können</a:t>
            </a:r>
            <a:r>
              <a:rPr lang="en-GB" baseline="0" dirty="0"/>
              <a:t> </a:t>
            </a:r>
            <a:r>
              <a:rPr lang="en-GB" baseline="0" dirty="0" err="1"/>
              <a:t>nicht</a:t>
            </a:r>
            <a:r>
              <a:rPr lang="en-GB" baseline="0" dirty="0"/>
              <a:t> </a:t>
            </a:r>
            <a:r>
              <a:rPr lang="en-GB" baseline="0" dirty="0" err="1"/>
              <a:t>zusammen</a:t>
            </a:r>
            <a:r>
              <a:rPr lang="en-GB" baseline="0" dirty="0"/>
              <a:t> </a:t>
            </a:r>
            <a:r>
              <a:rPr lang="en-GB" baseline="0" dirty="0" err="1"/>
              <a:t>sitzen</a:t>
            </a:r>
            <a:r>
              <a:rPr lang="en-GB" baseline="0" dirty="0"/>
              <a:t>. Das </a:t>
            </a:r>
            <a:r>
              <a:rPr lang="en-GB" baseline="0" dirty="0" err="1"/>
              <a:t>ist</a:t>
            </a:r>
            <a:r>
              <a:rPr lang="en-GB" baseline="0" dirty="0"/>
              <a:t> </a:t>
            </a:r>
            <a:r>
              <a:rPr lang="en-GB" baseline="0" dirty="0" err="1"/>
              <a:t>klar</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sitzt</a:t>
            </a:r>
            <a:r>
              <a:rPr lang="en-GB" baseline="0" dirty="0"/>
              <a:t> Wolfgang </a:t>
            </a:r>
            <a:r>
              <a:rPr lang="en-GB" baseline="0" dirty="0" err="1"/>
              <a:t>allein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[beep] </a:t>
            </a:r>
            <a:r>
              <a:rPr lang="en-GB" baseline="0" dirty="0" err="1"/>
              <a:t>kann</a:t>
            </a:r>
            <a:r>
              <a:rPr lang="en-GB" baseline="0" dirty="0"/>
              <a:t> </a:t>
            </a:r>
            <a:r>
              <a:rPr lang="en-GB" baseline="0" dirty="0" err="1"/>
              <a:t>er</a:t>
            </a:r>
            <a:r>
              <a:rPr lang="en-GB" baseline="0" dirty="0"/>
              <a:t> </a:t>
            </a:r>
            <a:r>
              <a:rPr lang="en-GB" baseline="0" dirty="0" err="1"/>
              <a:t>ja</a:t>
            </a:r>
            <a:r>
              <a:rPr lang="en-GB" baseline="0" dirty="0"/>
              <a:t> den Kopf </a:t>
            </a:r>
            <a:r>
              <a:rPr lang="en-GB" baseline="0" dirty="0" err="1"/>
              <a:t>benutzen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12969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aseline="0"/>
              <a:t>To provide the answers to the activity on the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Full </a:t>
            </a:r>
            <a:r>
              <a:rPr lang="en-GB" baseline="0" dirty="0"/>
              <a:t>answers, including time phrases, play on </a:t>
            </a:r>
            <a:r>
              <a:rPr lang="en-GB" baseline="0"/>
              <a:t>number clicks.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Transcript:</a:t>
            </a:r>
            <a:endParaRPr lang="en-GB" b="1"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Guten</a:t>
            </a:r>
            <a:r>
              <a:rPr lang="en-GB" baseline="0" dirty="0"/>
              <a:t> Tag. </a:t>
            </a:r>
            <a:r>
              <a:rPr lang="en-GB" baseline="0" dirty="0" err="1"/>
              <a:t>Wir</a:t>
            </a:r>
            <a:r>
              <a:rPr lang="en-GB" baseline="0" dirty="0"/>
              <a:t> </a:t>
            </a:r>
            <a:r>
              <a:rPr lang="en-GB" baseline="0" dirty="0" err="1"/>
              <a:t>haben</a:t>
            </a:r>
            <a:r>
              <a:rPr lang="en-GB" baseline="0" dirty="0"/>
              <a:t> </a:t>
            </a:r>
            <a:r>
              <a:rPr lang="en-GB" baseline="0" dirty="0" err="1"/>
              <a:t>ein</a:t>
            </a:r>
            <a:r>
              <a:rPr lang="en-GB" baseline="0" dirty="0"/>
              <a:t> Problem.</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Jeden</a:t>
            </a:r>
            <a:r>
              <a:rPr lang="en-GB" baseline="0" dirty="0"/>
              <a:t> Tag </a:t>
            </a:r>
            <a:r>
              <a:rPr lang="en-GB" baseline="0" dirty="0" err="1"/>
              <a:t>sitzt</a:t>
            </a:r>
            <a:r>
              <a:rPr lang="en-GB" baseline="0" dirty="0"/>
              <a:t> Wolfgang </a:t>
            </a:r>
            <a:r>
              <a:rPr lang="en-GB" baseline="0" dirty="0" err="1"/>
              <a:t>im</a:t>
            </a:r>
            <a:r>
              <a:rPr lang="en-GB" baseline="0" dirty="0"/>
              <a:t> </a:t>
            </a:r>
            <a:r>
              <a:rPr lang="en-GB" baseline="0" dirty="0" err="1"/>
              <a:t>Klassenzimmer</a:t>
            </a:r>
            <a:r>
              <a:rPr lang="en-GB" baseline="0" dirty="0"/>
              <a:t> und </a:t>
            </a:r>
            <a:r>
              <a:rPr lang="en-GB" baseline="0" dirty="0" err="1"/>
              <a:t>macht</a:t>
            </a:r>
            <a:r>
              <a:rPr lang="en-GB" baseline="0" dirty="0"/>
              <a:t> </a:t>
            </a:r>
            <a:r>
              <a:rPr lang="en-GB" baseline="0" dirty="0" err="1"/>
              <a:t>nichts</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Oft </a:t>
            </a:r>
            <a:r>
              <a:rPr lang="en-GB" baseline="0" dirty="0" err="1"/>
              <a:t>redet</a:t>
            </a:r>
            <a:r>
              <a:rPr lang="en-GB" baseline="0" dirty="0"/>
              <a:t> </a:t>
            </a:r>
            <a:r>
              <a:rPr lang="en-GB" baseline="0" dirty="0" err="1"/>
              <a:t>er</a:t>
            </a:r>
            <a:r>
              <a:rPr lang="en-GB" baseline="0" dirty="0"/>
              <a:t> </a:t>
            </a:r>
            <a:r>
              <a:rPr lang="en-GB" baseline="0" dirty="0" err="1"/>
              <a:t>mit</a:t>
            </a:r>
            <a:r>
              <a:rPr lang="en-GB" baseline="0" dirty="0"/>
              <a:t> Mehmet </a:t>
            </a:r>
            <a:r>
              <a:rPr lang="en-GB" baseline="0" dirty="0" err="1"/>
              <a:t>im</a:t>
            </a:r>
            <a:r>
              <a:rPr lang="en-GB" baseline="0" dirty="0"/>
              <a:t> </a:t>
            </a:r>
            <a:r>
              <a:rPr lang="en-GB" baseline="0" dirty="0" err="1"/>
              <a:t>Unterricht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err="1"/>
              <a:t>Immer</a:t>
            </a:r>
            <a:r>
              <a:rPr lang="en-GB" baseline="0" dirty="0"/>
              <a:t> </a:t>
            </a:r>
            <a:r>
              <a:rPr lang="en-GB" baseline="0" dirty="0" err="1"/>
              <a:t>vergisst</a:t>
            </a:r>
            <a:r>
              <a:rPr lang="en-GB" baseline="0" dirty="0"/>
              <a:t> </a:t>
            </a:r>
            <a:r>
              <a:rPr lang="en-GB" baseline="0" dirty="0" err="1"/>
              <a:t>er</a:t>
            </a:r>
            <a:r>
              <a:rPr lang="en-GB" baseline="0" dirty="0"/>
              <a:t> die </a:t>
            </a:r>
            <a:r>
              <a:rPr lang="en-GB" baseline="0" dirty="0" err="1"/>
              <a:t>Hausaufgaben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Ich </a:t>
            </a:r>
            <a:r>
              <a:rPr lang="en-GB" baseline="0" dirty="0" err="1"/>
              <a:t>denke</a:t>
            </a:r>
            <a:r>
              <a:rPr lang="en-GB" baseline="0" dirty="0"/>
              <a:t>, ich </a:t>
            </a:r>
            <a:r>
              <a:rPr lang="en-GB" baseline="0" dirty="0" err="1"/>
              <a:t>habe</a:t>
            </a:r>
            <a:r>
              <a:rPr lang="en-GB" baseline="0" dirty="0"/>
              <a:t> die </a:t>
            </a:r>
            <a:r>
              <a:rPr lang="en-GB" baseline="0" dirty="0" err="1"/>
              <a:t>Antwort</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Wolfgang und Mehmet </a:t>
            </a:r>
            <a:r>
              <a:rPr lang="en-GB" baseline="0" dirty="0" err="1"/>
              <a:t>können</a:t>
            </a:r>
            <a:r>
              <a:rPr lang="en-GB" baseline="0" dirty="0"/>
              <a:t> </a:t>
            </a:r>
            <a:r>
              <a:rPr lang="en-GB" baseline="0" dirty="0" err="1"/>
              <a:t>nicht</a:t>
            </a:r>
            <a:r>
              <a:rPr lang="en-GB" baseline="0" dirty="0"/>
              <a:t> </a:t>
            </a:r>
            <a:r>
              <a:rPr lang="en-GB" baseline="0" dirty="0" err="1"/>
              <a:t>zusammen</a:t>
            </a:r>
            <a:r>
              <a:rPr lang="en-GB" baseline="0" dirty="0"/>
              <a:t> </a:t>
            </a:r>
            <a:r>
              <a:rPr lang="en-GB" baseline="0" dirty="0" err="1"/>
              <a:t>sitzen</a:t>
            </a:r>
            <a:r>
              <a:rPr lang="en-GB" baseline="0" dirty="0"/>
              <a:t>. Das </a:t>
            </a:r>
            <a:r>
              <a:rPr lang="en-GB" baseline="0" dirty="0" err="1"/>
              <a:t>ist</a:t>
            </a:r>
            <a:r>
              <a:rPr lang="en-GB" baseline="0" dirty="0"/>
              <a:t> </a:t>
            </a:r>
            <a:r>
              <a:rPr lang="en-GB" baseline="0" dirty="0" err="1"/>
              <a:t>klar</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Am Montag </a:t>
            </a:r>
            <a:r>
              <a:rPr lang="en-GB" baseline="0" dirty="0" err="1"/>
              <a:t>sitzt</a:t>
            </a:r>
            <a:r>
              <a:rPr lang="en-GB" baseline="0" dirty="0"/>
              <a:t> Wolfgang </a:t>
            </a:r>
            <a:r>
              <a:rPr lang="en-GB" baseline="0" dirty="0" err="1"/>
              <a:t>allein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Dann </a:t>
            </a:r>
            <a:r>
              <a:rPr lang="en-GB" baseline="0" dirty="0" err="1"/>
              <a:t>kann</a:t>
            </a:r>
            <a:r>
              <a:rPr lang="en-GB" baseline="0" dirty="0"/>
              <a:t> </a:t>
            </a:r>
            <a:r>
              <a:rPr lang="en-GB" baseline="0" dirty="0" err="1"/>
              <a:t>er</a:t>
            </a:r>
            <a:r>
              <a:rPr lang="en-GB" baseline="0" dirty="0"/>
              <a:t> </a:t>
            </a:r>
            <a:r>
              <a:rPr lang="en-GB" baseline="0" dirty="0" err="1"/>
              <a:t>ja</a:t>
            </a:r>
            <a:r>
              <a:rPr lang="en-GB" baseline="0" dirty="0"/>
              <a:t> den Kopf </a:t>
            </a:r>
            <a:r>
              <a:rPr lang="en-GB" baseline="0" dirty="0" err="1"/>
              <a:t>benutzen</a:t>
            </a:r>
            <a:r>
              <a:rPr lang="en-GB" baseline="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3348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a:t>This scaffolded writing task is taken from the end of the same lesson. It practises the same features (word order one vs word order two). To compel students to use both word orders, the sentence starter is given. After further practice, students could be asked to produce such sentences more freely, writing their own sentences using the two word 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Aim: </a:t>
            </a:r>
            <a:r>
              <a:rPr lang="en-GB" baseline="0"/>
              <a:t>This exercise is a scaffolded task that prepares students for the freer spoken and written exercises in the next lesson. The starts of the German sentences are given so that students must practise both WO1 and WO2.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Procedure:</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a:t>1. Teacher </a:t>
            </a:r>
            <a:r>
              <a:rPr lang="en-GB" baseline="0" dirty="0"/>
              <a:t>to note the use of the present continuous in English throughout, and highlight to students.</a:t>
            </a:r>
            <a:br>
              <a:rPr lang="en-GB" baseline="0"/>
            </a:br>
            <a:r>
              <a:rPr lang="en-GB" baseline="0"/>
              <a:t>2. Students translate each sentence into German, following the start indicated.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baseline="0" dirty="0"/>
              <a:t>Note: </a:t>
            </a:r>
            <a:r>
              <a:rPr lang="en-GB" baseline="0" dirty="0"/>
              <a:t>Students may be inclined to reproduce English word order (i.e. put the days of the week at the end of the sentence).</a:t>
            </a:r>
            <a:br>
              <a:rPr lang="en-GB" baseline="0" dirty="0"/>
            </a:br>
            <a:r>
              <a:rPr lang="en-GB" baseline="0" dirty="0"/>
              <a:t>It is worth perhaps doing the first two sentences and then providing whole class feedback, reminding students that the adverb (here it is an adverbial time expression - on Monday etc..) goes straight after the verb in WO1, as they have previously learnt </a:t>
            </a:r>
            <a:r>
              <a:rPr lang="en-GB" sz="1200" kern="1200" dirty="0">
                <a:solidFill>
                  <a:schemeClr val="tx1"/>
                </a:solidFill>
                <a:effectLst/>
                <a:latin typeface="+mn-lt"/>
                <a:ea typeface="+mn-ea"/>
                <a:cs typeface="+mn-cs"/>
              </a:rPr>
              <a:t>and practised with other adverbs.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165843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p>
          <a:p>
            <a:endParaRPr lang="en-GB" dirty="0"/>
          </a:p>
          <a:p>
            <a:r>
              <a:rPr lang="en-GB" b="1" dirty="0"/>
              <a:t>Aim: </a:t>
            </a:r>
            <a:r>
              <a:rPr lang="en-GB" b="0" dirty="0"/>
              <a:t>to describe and explain the metal</a:t>
            </a:r>
            <a:r>
              <a:rPr lang="en-GB" dirty="0"/>
              <a:t>anguage (</a:t>
            </a:r>
            <a:r>
              <a:rPr lang="en-GB" b="1" dirty="0"/>
              <a:t>present simple</a:t>
            </a:r>
            <a:r>
              <a:rPr lang="en-GB" dirty="0"/>
              <a:t>, </a:t>
            </a:r>
            <a:r>
              <a:rPr lang="en-GB" b="1" dirty="0"/>
              <a:t>present continuous </a:t>
            </a:r>
            <a:r>
              <a:rPr lang="en-GB" dirty="0"/>
              <a:t>and </a:t>
            </a:r>
            <a:r>
              <a:rPr lang="en-GB" b="1" dirty="0"/>
              <a:t>adverbs</a:t>
            </a:r>
            <a:r>
              <a:rPr lang="en-GB" dirty="0"/>
              <a:t>) used to talk about verbs in this and subsequent sequences. </a:t>
            </a:r>
            <a:endParaRPr lang="en-GB" b="1" dirty="0"/>
          </a:p>
          <a:p>
            <a:endParaRPr lang="en-GB" b="1" dirty="0"/>
          </a:p>
          <a:p>
            <a:r>
              <a:rPr lang="en-GB" b="1" dirty="0"/>
              <a:t>Procedure: </a:t>
            </a:r>
          </a:p>
          <a:p>
            <a:pPr marL="228600" indent="-228600">
              <a:buAutoNum type="arabicPeriod"/>
            </a:pPr>
            <a:r>
              <a:rPr lang="en-GB" b="0" dirty="0"/>
              <a:t>Click to bring up the explanation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Highlight the distinction between present simple for </a:t>
            </a:r>
            <a:r>
              <a:rPr lang="en-GB" b="1" dirty="0"/>
              <a:t>routine actions</a:t>
            </a:r>
            <a:r>
              <a:rPr lang="en-GB" b="0" dirty="0"/>
              <a:t> and present continuous for </a:t>
            </a:r>
            <a:r>
              <a:rPr lang="en-GB" b="1" dirty="0"/>
              <a:t>current/ongoing actions.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Stress the fact that the BE + -</a:t>
            </a:r>
            <a:r>
              <a:rPr lang="en-GB" dirty="0" err="1"/>
              <a:t>ing</a:t>
            </a:r>
            <a:r>
              <a:rPr lang="en-GB" dirty="0"/>
              <a:t> form is an English construction only. ‘</a:t>
            </a:r>
            <a:r>
              <a:rPr lang="en-GB" dirty="0" err="1"/>
              <a:t>Être</a:t>
            </a:r>
            <a:r>
              <a:rPr lang="en-GB" dirty="0"/>
              <a:t>’ cannot be used with a verb this way.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228600" indent="-228600">
              <a:buAutoNum type="arabicPeriod"/>
            </a:pPr>
            <a:endParaRPr lang="en-GB" b="0" dirty="0"/>
          </a:p>
          <a:p>
            <a:pPr marL="228600" indent="-228600">
              <a:buAutoNum type="arabicPeriod"/>
            </a:pPr>
            <a:endParaRPr lang="en-GB" b="0" dirty="0"/>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2598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 minute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baseline="0" dirty="0"/>
              <a:t>To clarify which form of the English present tense is indicated by ‘</a:t>
            </a:r>
            <a:r>
              <a:rPr lang="en-GB" b="0" baseline="0" dirty="0" err="1"/>
              <a:t>chaque</a:t>
            </a:r>
            <a:r>
              <a:rPr lang="en-GB" b="0" baseline="0" dirty="0"/>
              <a:t> </a:t>
            </a:r>
            <a:r>
              <a:rPr lang="en-GB" b="0" baseline="0" dirty="0" err="1"/>
              <a:t>semaine</a:t>
            </a:r>
            <a:r>
              <a:rPr lang="en-GB" b="0" baseline="0" dirty="0"/>
              <a:t>’ and ‘</a:t>
            </a:r>
            <a:r>
              <a:rPr lang="en-GB" b="0" baseline="0" dirty="0" err="1"/>
              <a:t>en</a:t>
            </a:r>
            <a:r>
              <a:rPr lang="en-GB" b="0" baseline="0" dirty="0"/>
              <a:t> </a:t>
            </a:r>
            <a:r>
              <a:rPr lang="en-GB" b="0" baseline="0" dirty="0" err="1"/>
              <a:t>ce</a:t>
            </a:r>
            <a:r>
              <a:rPr lang="en-GB" b="0" baseline="0" dirty="0"/>
              <a:t> moment’.</a:t>
            </a:r>
            <a:br>
              <a:rPr lang="en-GB" baseline="0" dirty="0"/>
            </a:br>
            <a:endParaRPr lang="en-GB" b="1" dirty="0"/>
          </a:p>
          <a:p>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pronunciation and English meaning from students of ‘</a:t>
            </a:r>
            <a:r>
              <a:rPr lang="en-GB" dirty="0" err="1"/>
              <a:t>chaque</a:t>
            </a:r>
            <a:r>
              <a:rPr lang="en-GB" dirty="0"/>
              <a:t> </a:t>
            </a:r>
            <a:r>
              <a:rPr lang="en-GB" dirty="0" err="1"/>
              <a:t>semaine</a:t>
            </a:r>
            <a:r>
              <a:rPr lang="en-GB" dirty="0"/>
              <a:t>’ and ‘</a:t>
            </a:r>
            <a:r>
              <a:rPr lang="en-GB" dirty="0" err="1"/>
              <a:t>en</a:t>
            </a:r>
            <a:r>
              <a:rPr lang="en-GB" dirty="0"/>
              <a:t> </a:t>
            </a:r>
            <a:r>
              <a:rPr lang="en-GB" dirty="0" err="1"/>
              <a:t>ce</a:t>
            </a:r>
            <a:r>
              <a:rPr lang="en-GB" dirty="0"/>
              <a:t> moment’.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Clarify that </a:t>
            </a:r>
            <a:r>
              <a:rPr lang="en-GB" b="0" baseline="0" dirty="0"/>
              <a:t>‘</a:t>
            </a:r>
            <a:r>
              <a:rPr lang="en-GB" b="0" baseline="0" dirty="0" err="1"/>
              <a:t>chaque</a:t>
            </a:r>
            <a:r>
              <a:rPr lang="en-GB" b="0" baseline="0" dirty="0"/>
              <a:t> </a:t>
            </a:r>
            <a:r>
              <a:rPr lang="en-GB" b="0" baseline="0" dirty="0" err="1"/>
              <a:t>semaine</a:t>
            </a:r>
            <a:r>
              <a:rPr lang="en-GB" b="0" baseline="0" dirty="0"/>
              <a:t>’ indicates routine action and requires </a:t>
            </a:r>
            <a:r>
              <a:rPr lang="en-GB" dirty="0"/>
              <a:t>present simple in English </a:t>
            </a:r>
            <a:r>
              <a:rPr lang="en-GB" b="0" dirty="0"/>
              <a:t>and </a:t>
            </a:r>
            <a:r>
              <a:rPr lang="en-GB" dirty="0"/>
              <a:t>‘</a:t>
            </a:r>
            <a:r>
              <a:rPr lang="en-GB" dirty="0" err="1"/>
              <a:t>en</a:t>
            </a:r>
            <a:r>
              <a:rPr lang="en-GB" dirty="0"/>
              <a:t> </a:t>
            </a:r>
            <a:r>
              <a:rPr lang="en-GB" dirty="0" err="1"/>
              <a:t>ce</a:t>
            </a:r>
            <a:r>
              <a:rPr lang="en-GB" dirty="0"/>
              <a:t> moment’ indicates </a:t>
            </a:r>
            <a:r>
              <a:rPr lang="en-GB" b="0" dirty="0"/>
              <a:t>current/ongoing actions</a:t>
            </a:r>
            <a:r>
              <a:rPr lang="en-GB" b="0" baseline="0" dirty="0"/>
              <a:t> and requires </a:t>
            </a:r>
            <a:r>
              <a:rPr lang="en-GB" b="0" dirty="0"/>
              <a:t>present continuous in</a:t>
            </a:r>
            <a:r>
              <a:rPr lang="en-GB" b="0" baseline="0" dirty="0"/>
              <a:t> English.</a:t>
            </a:r>
            <a:endParaRPr lang="en-GB" dirty="0"/>
          </a:p>
          <a:p>
            <a:endParaRPr lang="en-GB" b="1" dirty="0"/>
          </a:p>
          <a:p>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5190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Aim: </a:t>
            </a:r>
            <a:r>
              <a:rPr lang="en-GB" dirty="0"/>
              <a:t>Awareness</a:t>
            </a:r>
            <a:r>
              <a:rPr lang="en-GB" baseline="0" dirty="0"/>
              <a:t>-raising exercise in English to teach students to connect temporal adverbs with tense.</a:t>
            </a:r>
            <a:endParaRPr lang="en-GB" b="1" dirty="0"/>
          </a:p>
          <a:p>
            <a:endParaRPr lang="en-GB" b="1" dirty="0"/>
          </a:p>
          <a:p>
            <a:r>
              <a:rPr lang="en-GB" b="1" dirty="0"/>
              <a:t>Procedure: </a:t>
            </a:r>
          </a:p>
          <a:p>
            <a:r>
              <a:rPr lang="en-GB" b="0" dirty="0"/>
              <a:t>1.</a:t>
            </a:r>
            <a:r>
              <a:rPr lang="en-GB" b="0" baseline="0" dirty="0"/>
              <a:t> Students read the sentences and choose the correct adverb according to whether the tense is present simple or continuous. </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baseline="0" dirty="0"/>
              <a:t>Note: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Choice of French names incorporates this week’s SSCs: </a:t>
            </a:r>
            <a:r>
              <a:rPr lang="en-GB" sz="1200" b="1" dirty="0">
                <a:solidFill>
                  <a:srgbClr val="105076"/>
                </a:solidFill>
                <a:latin typeface="Century Gothic" panose="020B0502020202020204" pitchFamily="34" charset="0"/>
              </a:rPr>
              <a:t>J</a:t>
            </a:r>
            <a:r>
              <a:rPr lang="en-GB" sz="1200" dirty="0">
                <a:solidFill>
                  <a:srgbClr val="105076"/>
                </a:solidFill>
                <a:latin typeface="Century Gothic" panose="020B0502020202020204" pitchFamily="34" charset="0"/>
              </a:rPr>
              <a:t>acques and</a:t>
            </a:r>
            <a:r>
              <a:rPr lang="en-GB" sz="1200" b="1" dirty="0">
                <a:solidFill>
                  <a:srgbClr val="105076"/>
                </a:solidFill>
                <a:latin typeface="Century Gothic" panose="020B0502020202020204" pitchFamily="34" charset="0"/>
              </a:rPr>
              <a:t> </a:t>
            </a:r>
            <a:r>
              <a:rPr lang="en-GB" sz="1200" b="1" dirty="0" err="1">
                <a:solidFill>
                  <a:srgbClr val="105076"/>
                </a:solidFill>
                <a:latin typeface="Century Gothic" panose="020B0502020202020204" pitchFamily="34" charset="0"/>
              </a:rPr>
              <a:t>G</a:t>
            </a:r>
            <a:r>
              <a:rPr lang="en-GB" sz="1200" b="0" dirty="0" err="1">
                <a:solidFill>
                  <a:srgbClr val="105076"/>
                </a:solidFill>
                <a:latin typeface="Century Gothic" panose="020B0502020202020204" pitchFamily="34" charset="0"/>
              </a:rPr>
              <a:t>éraldine</a:t>
            </a:r>
            <a:r>
              <a:rPr lang="en-GB" sz="1200" b="0" baseline="0" dirty="0">
                <a:solidFill>
                  <a:srgbClr val="105076"/>
                </a:solidFill>
                <a:latin typeface="Century Gothic" panose="020B0502020202020204" pitchFamily="34" charset="0"/>
              </a:rPr>
              <a:t>.</a:t>
            </a:r>
            <a:endParaRPr lang="en-GB" sz="1200" b="0" dirty="0">
              <a:solidFill>
                <a:srgbClr val="105076"/>
              </a:solidFill>
              <a:latin typeface="Century Gothic" panose="020B0502020202020204" pitchFamily="34" charset="0"/>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28099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b="1" dirty="0"/>
              <a:t>Aim: </a:t>
            </a:r>
            <a:r>
              <a:rPr lang="en-GB" dirty="0"/>
              <a:t>Awareness</a:t>
            </a:r>
            <a:r>
              <a:rPr lang="en-GB" baseline="0" dirty="0"/>
              <a:t>-raising exercise in English to teach students to connect temporal adverbs with tense.</a:t>
            </a:r>
            <a:endParaRPr lang="en-GB" b="1" dirty="0"/>
          </a:p>
          <a:p>
            <a:endParaRPr lang="en-GB" b="1" dirty="0"/>
          </a:p>
          <a:p>
            <a:r>
              <a:rPr lang="en-GB" b="1" dirty="0"/>
              <a:t>Procedure: </a:t>
            </a:r>
          </a:p>
          <a:p>
            <a:r>
              <a:rPr lang="en-GB" b="0" dirty="0"/>
              <a:t>1.</a:t>
            </a:r>
            <a:r>
              <a:rPr lang="en-GB" b="0" baseline="0" dirty="0"/>
              <a:t> Students read the sentences and choose the correct tense (present simple or continuous) according to the temporal adverb.</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8E1776-69C2-4E12-A70F-79050CFBB1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48078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 translating the present tense successfully from French into English</a:t>
            </a:r>
            <a:r>
              <a:rPr lang="en-GB" b="0" baseline="0" dirty="0"/>
              <a:t> in the oral modality by </a:t>
            </a:r>
            <a:r>
              <a:rPr lang="en-GB" baseline="0" dirty="0"/>
              <a:t>connecting temporal adverbs with tense.</a:t>
            </a:r>
            <a:endParaRPr lang="en-GB" b="1" dirty="0"/>
          </a:p>
          <a:p>
            <a:endParaRPr lang="en-GB" b="1" dirty="0"/>
          </a:p>
          <a:p>
            <a:r>
              <a:rPr lang="en-GB" b="1" dirty="0"/>
              <a:t>Procedure: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Click the letter trigger to play the audio for each sentence.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Students listen to the French and decide if the translation required in English is present simple or continuous.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D</a:t>
            </a:r>
            <a:r>
              <a:rPr lang="en-GB" baseline="0" dirty="0"/>
              <a:t>raw attention to fact that French tense is the same throughout, and that students will have to listen out for the adverb in French to find out this information.</a:t>
            </a:r>
            <a:endParaRPr lang="en-GB" b="0" baseline="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Explain that the temporal adverbs are not given in the English translation because the verb tense provides information about whether things happen routinely, or are ongoing right now.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baseline="0" dirty="0"/>
              <a:t>Answers are revealed on clicks.</a:t>
            </a:r>
            <a:endParaRPr lang="en-GB" b="1" dirty="0"/>
          </a:p>
          <a:p>
            <a:r>
              <a:rPr lang="en-GB" b="1" dirty="0"/>
              <a:t>Transcript:</a:t>
            </a:r>
          </a:p>
          <a:p>
            <a:r>
              <a:rPr lang="en-GB" baseline="0" dirty="0"/>
              <a:t>A. Jacques fait les devoirs </a:t>
            </a:r>
            <a:r>
              <a:rPr lang="en-GB" baseline="0" dirty="0" err="1"/>
              <a:t>en</a:t>
            </a:r>
            <a:r>
              <a:rPr lang="en-GB" baseline="0" dirty="0"/>
              <a:t> </a:t>
            </a:r>
            <a:r>
              <a:rPr lang="en-GB" baseline="0" dirty="0" err="1"/>
              <a:t>ce</a:t>
            </a:r>
            <a:r>
              <a:rPr lang="en-GB" baseline="0" dirty="0"/>
              <a:t> moment.</a:t>
            </a:r>
          </a:p>
          <a:p>
            <a:r>
              <a:rPr lang="en-GB" baseline="0" dirty="0"/>
              <a:t>B. Jacques a </a:t>
            </a:r>
            <a:r>
              <a:rPr lang="en-GB" baseline="0" dirty="0" err="1"/>
              <a:t>une</a:t>
            </a:r>
            <a:r>
              <a:rPr lang="en-GB" baseline="0" dirty="0"/>
              <a:t> </a:t>
            </a:r>
            <a:r>
              <a:rPr lang="en-GB" sz="1200" b="0" i="0" u="none" strike="noStrike" kern="1200" dirty="0">
                <a:solidFill>
                  <a:schemeClr val="tx1"/>
                </a:solidFill>
                <a:effectLst/>
                <a:latin typeface="+mn-lt"/>
                <a:ea typeface="+mn-ea"/>
                <a:cs typeface="+mn-cs"/>
              </a:rPr>
              <a:t>idée</a:t>
            </a:r>
            <a:r>
              <a:rPr lang="en-GB" dirty="0"/>
              <a:t> </a:t>
            </a:r>
            <a:r>
              <a:rPr lang="en-GB" dirty="0" err="1"/>
              <a:t>chaque</a:t>
            </a:r>
            <a:r>
              <a:rPr lang="en-GB" dirty="0"/>
              <a:t> </a:t>
            </a:r>
            <a:r>
              <a:rPr lang="en-GB" dirty="0" err="1"/>
              <a:t>semaine</a:t>
            </a:r>
            <a:r>
              <a:rPr lang="en-GB"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C.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b="0" dirty="0">
                <a:solidFill>
                  <a:schemeClr val="accent5">
                    <a:lumMod val="50000"/>
                  </a:schemeClr>
                </a:solidFill>
                <a:latin typeface="Century Gothic" panose="020B0502020202020204" pitchFamily="34" charset="0"/>
              </a:rPr>
              <a:t>fait le ménage </a:t>
            </a:r>
            <a:r>
              <a:rPr lang="en-GB" sz="1200" dirty="0" err="1">
                <a:solidFill>
                  <a:srgbClr val="105076"/>
                </a:solidFill>
                <a:latin typeface="Century Gothic" panose="020B0502020202020204" pitchFamily="34" charset="0"/>
              </a:rPr>
              <a:t>en</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ce</a:t>
            </a:r>
            <a:r>
              <a:rPr lang="en-GB" sz="1200" dirty="0">
                <a:solidFill>
                  <a:srgbClr val="105076"/>
                </a:solidFill>
                <a:latin typeface="Century Gothic" panose="020B0502020202020204" pitchFamily="34" charset="0"/>
              </a:rPr>
              <a:t> moment.</a:t>
            </a:r>
            <a:r>
              <a:rPr lang="en-GB" sz="1200" strike="noStrike" dirty="0">
                <a:solidFill>
                  <a:srgbClr val="000066"/>
                </a:solidFill>
                <a:latin typeface="Century Gothic"/>
                <a:ea typeface="Calibri"/>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D.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est</a:t>
            </a:r>
            <a:r>
              <a:rPr lang="en-GB" sz="1200" dirty="0">
                <a:solidFill>
                  <a:srgbClr val="105076"/>
                </a:solidFill>
                <a:latin typeface="Century Gothic" panose="020B0502020202020204" pitchFamily="34" charset="0"/>
              </a:rPr>
              <a:t> </a:t>
            </a:r>
            <a:r>
              <a:rPr lang="en-GB" sz="1200" dirty="0" err="1">
                <a:solidFill>
                  <a:srgbClr val="105076"/>
                </a:solidFill>
                <a:latin typeface="Century Gothic" panose="020B0502020202020204" pitchFamily="34" charset="0"/>
              </a:rPr>
              <a:t>méchante</a:t>
            </a:r>
            <a:r>
              <a:rPr lang="en-GB" sz="1200" dirty="0">
                <a:solidFill>
                  <a:srgbClr val="105076"/>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dirty="0">
                <a:solidFill>
                  <a:srgbClr val="105076"/>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05076"/>
                </a:solidFill>
                <a:latin typeface="Century Gothic" panose="020B0502020202020204" pitchFamily="34" charset="0"/>
              </a:rPr>
              <a:t>E. </a:t>
            </a:r>
            <a:r>
              <a:rPr lang="en-GB" sz="1200" dirty="0" err="1">
                <a:solidFill>
                  <a:srgbClr val="105076"/>
                </a:solidFill>
                <a:latin typeface="Century Gothic" panose="020B0502020202020204" pitchFamily="34" charset="0"/>
              </a:rPr>
              <a:t>Géraldine</a:t>
            </a:r>
            <a:r>
              <a:rPr lang="en-GB" sz="1200" dirty="0">
                <a:solidFill>
                  <a:srgbClr val="105076"/>
                </a:solidFill>
                <a:latin typeface="Century Gothic" panose="020B0502020202020204" pitchFamily="34" charset="0"/>
              </a:rPr>
              <a:t> fait la cuisine </a:t>
            </a:r>
            <a:r>
              <a:rPr lang="en-GB" sz="1200" b="0" dirty="0" err="1">
                <a:solidFill>
                  <a:schemeClr val="accent5">
                    <a:lumMod val="50000"/>
                  </a:schemeClr>
                </a:solidFill>
                <a:latin typeface="Century Gothic" panose="020B0502020202020204" pitchFamily="34" charset="0"/>
              </a:rPr>
              <a:t>chaque</a:t>
            </a:r>
            <a:r>
              <a:rPr lang="en-GB" sz="1200" b="0" dirty="0">
                <a:solidFill>
                  <a:schemeClr val="accent5">
                    <a:lumMod val="50000"/>
                  </a:schemeClr>
                </a:solidFill>
                <a:latin typeface="Century Gothic" panose="020B0502020202020204" pitchFamily="34" charset="0"/>
              </a:rPr>
              <a:t> </a:t>
            </a:r>
            <a:r>
              <a:rPr lang="en-GB" sz="1200" b="0" dirty="0" err="1">
                <a:solidFill>
                  <a:schemeClr val="accent5">
                    <a:lumMod val="50000"/>
                  </a:schemeClr>
                </a:solidFill>
                <a:latin typeface="Century Gothic" panose="020B0502020202020204" pitchFamily="34" charset="0"/>
              </a:rPr>
              <a:t>semaine</a:t>
            </a:r>
            <a:r>
              <a:rPr lang="en-GB" sz="1200" b="0" dirty="0">
                <a:solidFill>
                  <a:schemeClr val="accent5">
                    <a:lumMod val="50000"/>
                  </a:schemeClr>
                </a:solidFill>
                <a:latin typeface="Century Gothic" panose="020B0502020202020204" pitchFamily="34" charset="0"/>
              </a:rPr>
              <a:t>.</a:t>
            </a:r>
            <a:endParaRPr lang="en-GB" baseline="0" dirty="0"/>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baseline="0" dirty="0"/>
          </a:p>
          <a:p>
            <a:endParaRPr lang="en-GB" baseline="0" dirty="0"/>
          </a:p>
          <a:p>
            <a:endParaRPr lang="en-GB" sz="1200" strike="noStrike" dirty="0">
              <a:solidFill>
                <a:srgbClr val="000066"/>
              </a:solidFill>
              <a:latin typeface="Century Gothic"/>
              <a:ea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68952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practise</a:t>
            </a:r>
            <a:r>
              <a:rPr lang="en-GB" b="0" baseline="0" dirty="0"/>
              <a:t> connecting </a:t>
            </a:r>
            <a:r>
              <a:rPr lang="en-GB" baseline="0" dirty="0"/>
              <a:t>temporal adverbs with tense.</a:t>
            </a:r>
            <a:endParaRPr lang="en-GB" b="0" dirty="0"/>
          </a:p>
          <a:p>
            <a:endParaRPr lang="en-GB" b="1" dirty="0"/>
          </a:p>
          <a:p>
            <a:r>
              <a:rPr lang="en-GB" b="1" dirty="0"/>
              <a:t>Procedure: </a:t>
            </a:r>
          </a:p>
          <a:p>
            <a:pPr marL="228600" indent="-228600">
              <a:buAutoNum type="arabicPeriod"/>
            </a:pPr>
            <a:r>
              <a:rPr lang="en-GB" b="0" dirty="0"/>
              <a:t>Click on the letter triggers to play</a:t>
            </a:r>
            <a:r>
              <a:rPr lang="en-GB" b="0" baseline="0" dirty="0"/>
              <a:t> the audio (sentences in English). </a:t>
            </a:r>
          </a:p>
          <a:p>
            <a:pPr marL="228600" indent="-228600">
              <a:buAutoNum type="arabicPeriod"/>
            </a:pPr>
            <a:r>
              <a:rPr lang="en-GB" baseline="0" dirty="0"/>
              <a:t>Students must work out from the </a:t>
            </a:r>
            <a:r>
              <a:rPr lang="en-GB" b="1" baseline="0" dirty="0"/>
              <a:t>present tense form alone </a:t>
            </a:r>
            <a:r>
              <a:rPr lang="en-GB" b="0" baseline="0" dirty="0"/>
              <a:t>whether these things happen every week, or are happening at the moment. (</a:t>
            </a:r>
            <a:r>
              <a:rPr lang="en-GB" baseline="0" dirty="0"/>
              <a:t>The adverbs are obscured by noises.)</a:t>
            </a:r>
          </a:p>
          <a:p>
            <a:pPr marL="228600" indent="-228600">
              <a:buAutoNum type="arabicPeriod"/>
            </a:pPr>
            <a:r>
              <a:rPr lang="en-GB" b="0" baseline="0" dirty="0"/>
              <a:t>Answers are revealed on clicks.</a:t>
            </a:r>
          </a:p>
          <a:p>
            <a:pPr marL="0" indent="0">
              <a:buNone/>
            </a:pPr>
            <a:endParaRPr lang="en-GB" b="0" dirty="0"/>
          </a:p>
          <a:p>
            <a:r>
              <a:rPr lang="en-GB" b="1" baseline="0" dirty="0"/>
              <a:t>Transcript:</a:t>
            </a:r>
            <a:endParaRPr lang="en-GB" baseline="0" dirty="0"/>
          </a:p>
          <a:p>
            <a:pPr rtl="0"/>
            <a:r>
              <a:rPr lang="en-GB" sz="1200" b="0" i="0" kern="1200" dirty="0">
                <a:solidFill>
                  <a:schemeClr val="tx1"/>
                </a:solidFill>
                <a:effectLst/>
                <a:latin typeface="+mn-lt"/>
                <a:ea typeface="+mn-ea"/>
                <a:cs typeface="+mn-cs"/>
              </a:rPr>
              <a:t>A. Mrs Petit goes on a tour [noise] but is cooking [noise].</a:t>
            </a:r>
          </a:p>
          <a:p>
            <a:pPr rtl="0"/>
            <a:r>
              <a:rPr lang="en-GB" sz="1200" b="0" i="0" kern="1200" dirty="0">
                <a:solidFill>
                  <a:schemeClr val="tx1"/>
                </a:solidFill>
                <a:effectLst/>
                <a:latin typeface="+mn-lt"/>
                <a:ea typeface="+mn-ea"/>
                <a:cs typeface="+mn-cs"/>
              </a:rPr>
              <a:t>B. Mr Petit is making the bed [noise] and does the housework [noise].</a:t>
            </a:r>
          </a:p>
          <a:p>
            <a:pPr rtl="0"/>
            <a:r>
              <a:rPr lang="en-GB" sz="1200" b="0" i="0" kern="1200" dirty="0">
                <a:solidFill>
                  <a:schemeClr val="tx1"/>
                </a:solidFill>
                <a:effectLst/>
                <a:latin typeface="+mn-lt"/>
                <a:ea typeface="+mn-ea"/>
                <a:cs typeface="+mn-cs"/>
              </a:rPr>
              <a:t>C. </a:t>
            </a:r>
            <a:r>
              <a:rPr lang="en-GB" sz="1200" b="0" i="0" kern="1200" dirty="0" err="1">
                <a:solidFill>
                  <a:schemeClr val="tx1"/>
                </a:solidFill>
                <a:effectLst/>
                <a:latin typeface="+mn-lt"/>
                <a:ea typeface="+mn-ea"/>
                <a:cs typeface="+mn-cs"/>
              </a:rPr>
              <a:t>Géraldine</a:t>
            </a:r>
            <a:r>
              <a:rPr lang="en-GB" sz="1200" b="0" i="0" kern="1200" dirty="0">
                <a:solidFill>
                  <a:schemeClr val="tx1"/>
                </a:solidFill>
                <a:effectLst/>
                <a:latin typeface="+mn-lt"/>
                <a:ea typeface="+mn-ea"/>
                <a:cs typeface="+mn-cs"/>
              </a:rPr>
              <a:t> is making a model [noise] and goes for a walk [noise].</a:t>
            </a:r>
          </a:p>
          <a:p>
            <a:pPr rtl="0"/>
            <a:r>
              <a:rPr lang="en-GB" sz="1200" b="0" i="0" kern="1200" dirty="0">
                <a:solidFill>
                  <a:schemeClr val="tx1"/>
                </a:solidFill>
                <a:effectLst/>
                <a:latin typeface="+mn-lt"/>
                <a:ea typeface="+mn-ea"/>
                <a:cs typeface="+mn-cs"/>
              </a:rPr>
              <a:t>D. Jacques is being naughty [noise] but does his homework [noise].</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endParaRPr lang="en-GB" baseline="0" dirty="0"/>
          </a:p>
          <a:p>
            <a:endParaRPr lang="en-GB" b="0" i="0" baseline="0" dirty="0"/>
          </a:p>
          <a:p>
            <a:endParaRPr lang="en-GB" baseline="0" dirty="0"/>
          </a:p>
          <a:p>
            <a:pPr rtl="0"/>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strike="noStrike" dirty="0">
                <a:solidFill>
                  <a:srgbClr val="000066"/>
                </a:solidFill>
                <a:latin typeface="Century Gothic"/>
                <a:ea typeface="Calibri"/>
              </a:rPr>
              <a:t>	</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B70283-8F82-4806-99B9-86195C85862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84291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Bringing it together … declarative knowledge -&gt; proceduralized knowledge -&gt; automatization</a:t>
            </a:r>
          </a:p>
          <a:p>
            <a:endParaRPr lang="en-GB" b="1" dirty="0"/>
          </a:p>
          <a:p>
            <a:r>
              <a:rPr lang="en-GB" b="1" dirty="0"/>
              <a:t>Timing: 10 minutes</a:t>
            </a:r>
            <a:br>
              <a:rPr lang="en-GB" dirty="0"/>
            </a:br>
            <a:br>
              <a:rPr lang="en-GB" b="1" dirty="0"/>
            </a:br>
            <a:r>
              <a:rPr lang="en-GB" b="1" dirty="0"/>
              <a:t>Aim: </a:t>
            </a:r>
            <a:r>
              <a:rPr lang="en-GB" b="0" dirty="0"/>
              <a:t>to practise comprehension of the </a:t>
            </a:r>
            <a:r>
              <a:rPr lang="en-GB" b="0" i="1" dirty="0"/>
              <a:t>modal + infinitive </a:t>
            </a:r>
            <a:r>
              <a:rPr lang="en-GB" b="0" dirty="0"/>
              <a:t>and </a:t>
            </a:r>
            <a:r>
              <a:rPr lang="en-GB" b="0" i="1" dirty="0"/>
              <a:t>other + </a:t>
            </a:r>
            <a:r>
              <a:rPr lang="en-GB" b="0" i="1" dirty="0" err="1"/>
              <a:t>zu</a:t>
            </a:r>
            <a:r>
              <a:rPr lang="en-GB" b="0" i="1" dirty="0"/>
              <a:t> + infinitive </a:t>
            </a:r>
            <a:r>
              <a:rPr lang="en-GB" b="0" dirty="0"/>
              <a:t>structures in the oral modality.</a:t>
            </a:r>
            <a:br>
              <a:rPr lang="en-GB" b="0" dirty="0"/>
            </a:br>
            <a:br>
              <a:rPr lang="en-GB" dirty="0"/>
            </a:br>
            <a:r>
              <a:rPr lang="en-GB" b="1" dirty="0"/>
              <a:t>Procedure</a:t>
            </a:r>
            <a:br>
              <a:rPr lang="en-GB" dirty="0"/>
            </a:br>
            <a:r>
              <a:rPr lang="en-GB" dirty="0"/>
              <a:t>Note: this activity can be carried out in a variety of ways:</a:t>
            </a:r>
            <a:br>
              <a:rPr lang="en-GB" dirty="0"/>
            </a:br>
            <a:r>
              <a:rPr lang="en-GB" b="1" dirty="0"/>
              <a:t>A – </a:t>
            </a:r>
            <a:r>
              <a:rPr lang="en-GB" b="1" dirty="0" err="1"/>
              <a:t>Dictogloss</a:t>
            </a:r>
            <a:br>
              <a:rPr lang="en-GB" dirty="0"/>
            </a:br>
            <a:r>
              <a:rPr lang="en-GB" dirty="0"/>
              <a:t>1. Students listen once and make notes in German (or English). </a:t>
            </a:r>
            <a:br>
              <a:rPr lang="en-GB" dirty="0"/>
            </a:br>
            <a:r>
              <a:rPr lang="en-GB" dirty="0"/>
              <a:t>2. They confer with a partner to try to reconstruct the whole German sentence.</a:t>
            </a:r>
            <a:br>
              <a:rPr lang="en-GB" dirty="0"/>
            </a:br>
            <a:r>
              <a:rPr lang="en-GB" dirty="0"/>
              <a:t>3. They listen and check.</a:t>
            </a:r>
            <a:br>
              <a:rPr lang="en-GB" dirty="0"/>
            </a:br>
            <a:r>
              <a:rPr lang="en-GB" dirty="0"/>
              <a:t>4. They translate their sentence into English.</a:t>
            </a:r>
            <a:br>
              <a:rPr lang="en-GB" dirty="0"/>
            </a:br>
            <a:br>
              <a:rPr lang="en-GB" dirty="0"/>
            </a:br>
            <a:r>
              <a:rPr lang="en-GB" b="1" dirty="0"/>
              <a:t>B – Elicited imitation (oral or written)</a:t>
            </a:r>
            <a:br>
              <a:rPr lang="en-GB" dirty="0"/>
            </a:br>
            <a:r>
              <a:rPr lang="en-GB" dirty="0"/>
              <a:t>1. Students listen once to the sentence.</a:t>
            </a:r>
            <a:br>
              <a:rPr lang="en-GB" dirty="0"/>
            </a:br>
            <a:r>
              <a:rPr lang="en-GB" dirty="0"/>
              <a:t>2. There is then a pause for a few seconds. (During this time, students could be silently thinking about the meaning of the sentence in English. OR they could discuss with a partner what the sentence means, trying to arrive at an oral translation.</a:t>
            </a:r>
            <a:br>
              <a:rPr lang="en-GB" dirty="0"/>
            </a:br>
            <a:r>
              <a:rPr lang="en-GB" dirty="0"/>
              <a:t>3. Then they try to produce the sentence meaning in German (either orally or written)</a:t>
            </a:r>
            <a:br>
              <a:rPr lang="en-GB" dirty="0"/>
            </a:br>
            <a:r>
              <a:rPr lang="en-GB" dirty="0"/>
              <a:t>4. Click to listen and check.</a:t>
            </a:r>
            <a:br>
              <a:rPr lang="en-GB" dirty="0"/>
            </a:br>
            <a:r>
              <a:rPr lang="en-GB" dirty="0"/>
              <a:t>5. Elicit the English meaning of each sentence.</a:t>
            </a:r>
            <a:br>
              <a:rPr lang="en-GB" dirty="0"/>
            </a:br>
            <a:br>
              <a:rPr lang="en-GB" b="1" dirty="0"/>
            </a:br>
            <a:r>
              <a:rPr lang="en-GB" b="1" dirty="0"/>
              <a:t>C – Aural translation (tweak the animation order for this one)</a:t>
            </a:r>
            <a:br>
              <a:rPr lang="en-GB" b="1" dirty="0"/>
            </a:br>
            <a:r>
              <a:rPr lang="en-GB" b="0" dirty="0"/>
              <a:t>1.  Click to play the German sentence. (It can be played more than once, as needed).</a:t>
            </a:r>
            <a:br>
              <a:rPr lang="en-GB" b="0" dirty="0"/>
            </a:br>
            <a:r>
              <a:rPr lang="en-GB" b="0" dirty="0"/>
              <a:t>2.  Students translate the sentence directly into English.</a:t>
            </a:r>
            <a:br>
              <a:rPr lang="en-GB" b="0" dirty="0"/>
            </a:br>
            <a:r>
              <a:rPr lang="en-GB" b="0" dirty="0"/>
              <a:t>3.  Click to bring up the English version of the sentence.</a:t>
            </a:r>
            <a:br>
              <a:rPr lang="en-GB" b="0" dirty="0"/>
            </a:br>
            <a:r>
              <a:rPr lang="en-GB" b="0" dirty="0"/>
              <a:t>4.  Elicit a German translation of the English sentence from students (either chorally or individually).</a:t>
            </a:r>
            <a:br>
              <a:rPr lang="en-GB" b="0" dirty="0"/>
            </a:br>
            <a:r>
              <a:rPr lang="en-GB" b="0" dirty="0"/>
              <a:t>5. Click to listen and check.</a:t>
            </a:r>
          </a:p>
          <a:p>
            <a:endParaRPr lang="en-GB" b="0" dirty="0"/>
          </a:p>
          <a:p>
            <a:r>
              <a:rPr lang="en-GB" b="1" dirty="0"/>
              <a:t>D – Errorless transcription</a:t>
            </a:r>
            <a:br>
              <a:rPr lang="en-GB" dirty="0"/>
            </a:br>
            <a:r>
              <a:rPr lang="en-GB" dirty="0"/>
              <a:t>1. Students listen to each sentence several times, as many times as they need.</a:t>
            </a:r>
            <a:br>
              <a:rPr lang="en-GB" dirty="0"/>
            </a:br>
            <a:r>
              <a:rPr lang="en-GB" dirty="0"/>
              <a:t>2. They transcribe the full sentence in German.</a:t>
            </a:r>
            <a:br>
              <a:rPr lang="en-GB" dirty="0"/>
            </a:br>
            <a:r>
              <a:rPr lang="en-GB" dirty="0"/>
              <a:t>3. They then translate their sentence into English.</a:t>
            </a:r>
            <a:br>
              <a:rPr lang="en-GB" dirty="0"/>
            </a:br>
            <a:r>
              <a:rPr lang="en-GB" dirty="0"/>
              <a:t>4. Click to listen and check, and click to bring up both German and English sentences.</a:t>
            </a:r>
            <a:br>
              <a:rPr lang="en-GB" dirty="0"/>
            </a:br>
            <a:br>
              <a:rPr lang="en-GB" dirty="0"/>
            </a:br>
            <a:r>
              <a:rPr lang="en-GB" b="1" dirty="0"/>
              <a:t>Note: </a:t>
            </a:r>
            <a:r>
              <a:rPr lang="en-GB" dirty="0"/>
              <a:t>Task D is more straightforward than the other tasks and might be usefully used with classes who need more support.</a:t>
            </a:r>
            <a:endParaRPr lang="en-GB" b="0" dirty="0"/>
          </a:p>
          <a:p>
            <a:endParaRPr lang="en-GB" b="0" dirty="0"/>
          </a:p>
          <a:p>
            <a:pPr marL="0" lvl="0" indent="0">
              <a:buFont typeface="+mj-lt"/>
              <a:buNone/>
            </a:pPr>
            <a:r>
              <a:rPr lang="en-GB" b="1" dirty="0"/>
              <a:t>Transcript:</a:t>
            </a:r>
          </a:p>
          <a:p>
            <a:pPr marL="228600" lvl="0" indent="-228600">
              <a:buFont typeface="+mj-lt"/>
              <a:buAutoNum type="arabicPeriod"/>
            </a:pPr>
            <a:r>
              <a:rPr lang="en-GB" sz="1200" kern="1200" dirty="0">
                <a:solidFill>
                  <a:schemeClr val="tx1"/>
                </a:solidFill>
                <a:effectLst/>
                <a:latin typeface="+mn-lt"/>
                <a:ea typeface="+mn-ea"/>
                <a:cs typeface="+mn-cs"/>
              </a:rPr>
              <a:t> </a:t>
            </a:r>
            <a:r>
              <a:rPr lang="de-DE" sz="1200" kern="1200" dirty="0">
                <a:solidFill>
                  <a:schemeClr val="tx1"/>
                </a:solidFill>
                <a:effectLst/>
                <a:latin typeface="+mn-lt"/>
                <a:ea typeface="+mn-ea"/>
                <a:cs typeface="+mn-cs"/>
              </a:rPr>
              <a:t>Ihm gefallen die Hausaufgaben nicht besonders, aber er soll sie früher anfangen.</a:t>
            </a:r>
            <a:endParaRPr lang="en-GB" sz="1200" kern="1200" dirty="0">
              <a:solidFill>
                <a:schemeClr val="tx1"/>
              </a:solidFill>
              <a:effectLst/>
              <a:latin typeface="+mn-lt"/>
              <a:ea typeface="+mn-ea"/>
              <a:cs typeface="+mn-cs"/>
            </a:endParaRPr>
          </a:p>
          <a:p>
            <a:pPr marL="228600" lvl="0" indent="-228600">
              <a:buFont typeface="+mj-lt"/>
              <a:buAutoNum type="arabicPeriod"/>
            </a:pPr>
            <a:r>
              <a:rPr lang="de-DE" sz="1200" kern="1200" dirty="0">
                <a:solidFill>
                  <a:schemeClr val="tx1"/>
                </a:solidFill>
                <a:effectLst/>
                <a:latin typeface="+mn-lt"/>
                <a:ea typeface="+mn-ea"/>
                <a:cs typeface="+mn-cs"/>
              </a:rPr>
              <a:t>Sie hat die Aufgabe, jeden Abend zu Hause zu helfen.</a:t>
            </a:r>
            <a:endParaRPr lang="en-GB" sz="1200" kern="1200" dirty="0">
              <a:solidFill>
                <a:schemeClr val="tx1"/>
              </a:solidFill>
              <a:effectLst/>
              <a:latin typeface="+mn-lt"/>
              <a:ea typeface="+mn-ea"/>
              <a:cs typeface="+mn-cs"/>
            </a:endParaRPr>
          </a:p>
          <a:p>
            <a:pPr marL="228600" lvl="0" indent="-228600">
              <a:buFont typeface="+mj-lt"/>
              <a:buAutoNum type="arabicPeriod"/>
            </a:pPr>
            <a:r>
              <a:rPr lang="de-DE" sz="1200" kern="1200" dirty="0">
                <a:solidFill>
                  <a:schemeClr val="tx1"/>
                </a:solidFill>
                <a:effectLst/>
                <a:latin typeface="+mn-lt"/>
                <a:ea typeface="+mn-ea"/>
                <a:cs typeface="+mn-cs"/>
              </a:rPr>
              <a:t>Er hat auch immer gern zu Hause geholfen, und er kann ganz gut alleine kochen.</a:t>
            </a:r>
            <a:endParaRPr lang="en-GB" sz="1200" kern="1200" dirty="0">
              <a:solidFill>
                <a:schemeClr val="tx1"/>
              </a:solidFill>
              <a:effectLst/>
              <a:latin typeface="+mn-lt"/>
              <a:ea typeface="+mn-ea"/>
              <a:cs typeface="+mn-cs"/>
            </a:endParaRPr>
          </a:p>
          <a:p>
            <a:pPr marL="228600" lvl="0" indent="-228600">
              <a:buFont typeface="+mj-lt"/>
              <a:buAutoNum type="arabicPeriod"/>
            </a:pPr>
            <a:r>
              <a:rPr lang="de-DE" sz="1200" kern="1200" dirty="0">
                <a:solidFill>
                  <a:schemeClr val="tx1"/>
                </a:solidFill>
                <a:effectLst/>
                <a:latin typeface="+mn-lt"/>
                <a:ea typeface="+mn-ea"/>
                <a:cs typeface="+mn-cs"/>
              </a:rPr>
              <a:t>Das ist gut, denn ich kann jetzt die Kinder alleine zu Hause lassen.</a:t>
            </a:r>
            <a:endParaRPr lang="en-GB" sz="1200" kern="1200" dirty="0">
              <a:solidFill>
                <a:schemeClr val="tx1"/>
              </a:solidFill>
              <a:effectLst/>
              <a:latin typeface="+mn-lt"/>
              <a:ea typeface="+mn-ea"/>
              <a:cs typeface="+mn-cs"/>
            </a:endParaRPr>
          </a:p>
          <a:p>
            <a:pPr marL="228600" lvl="0" indent="-228600">
              <a:buFont typeface="+mj-lt"/>
              <a:buAutoNum type="arabicPeriod"/>
            </a:pPr>
            <a:r>
              <a:rPr lang="de-DE" sz="1200" kern="1200" dirty="0">
                <a:solidFill>
                  <a:schemeClr val="tx1"/>
                </a:solidFill>
                <a:effectLst/>
                <a:latin typeface="+mn-lt"/>
                <a:ea typeface="+mn-ea"/>
                <a:cs typeface="+mn-cs"/>
              </a:rPr>
              <a:t>Jedoch ist es manchmal schwer, Mutti zu sein.</a:t>
            </a:r>
          </a:p>
          <a:p>
            <a:pPr marL="228600" lvl="0" indent="-228600">
              <a:buFont typeface="+mj-lt"/>
              <a:buAutoNum type="arabicPeriod"/>
            </a:pPr>
            <a:r>
              <a:rPr lang="de-DE" sz="1200" kern="1200" dirty="0">
                <a:solidFill>
                  <a:schemeClr val="tx1"/>
                </a:solidFill>
                <a:effectLst/>
                <a:latin typeface="+mn-lt"/>
                <a:ea typeface="+mn-ea"/>
                <a:cs typeface="+mn-cs"/>
              </a:rPr>
              <a:t>Ja, ich habe das Gefühl, dass er mir nicht immer die Wahrheit sagt.</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1" kern="1200" dirty="0">
                <a:solidFill>
                  <a:schemeClr val="tx1"/>
                </a:solidFill>
                <a:effectLst/>
                <a:latin typeface="+mn-lt"/>
                <a:ea typeface="+mn-ea"/>
                <a:cs typeface="+mn-cs"/>
              </a:rPr>
              <a:t>Translation: </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He doesn’t like homework especially, but he should start it earlier.</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It is her job to lay the table every night. </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He has also helped a lot at home, and he can cook quite well by himself. </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That’s good, because now I can leave the children at home alone.</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However, sometimes it’s hard to be a mum.</a:t>
            </a:r>
          </a:p>
          <a:p>
            <a:pPr marL="228600" marR="0" lvl="0" indent="-228600" algn="l" defTabSz="914400" rtl="0" eaLnBrk="1" fontAlgn="auto" latinLnBrk="0" hangingPunct="1">
              <a:lnSpc>
                <a:spcPct val="107000"/>
              </a:lnSpc>
              <a:spcBef>
                <a:spcPts val="0"/>
              </a:spcBef>
              <a:spcAft>
                <a:spcPts val="800"/>
              </a:spcAft>
              <a:buClrTx/>
              <a:buSzTx/>
              <a:buFont typeface="+mj-lt"/>
              <a:buAutoNum type="arabicPeriod"/>
              <a:tabLst/>
              <a:defRPr/>
            </a:pPr>
            <a:r>
              <a:rPr lang="en-GB" sz="1200" i="1" dirty="0">
                <a:solidFill>
                  <a:schemeClr val="accent5">
                    <a:lumMod val="50000"/>
                  </a:schemeClr>
                </a:solidFill>
              </a:rPr>
              <a:t>Yes, I have a feeling that he’s not always telling me the truth. </a:t>
            </a:r>
          </a:p>
          <a:p>
            <a:pPr marL="0" marR="0" lvl="0" indent="0" algn="l" defTabSz="914400" rtl="0" eaLnBrk="1" fontAlgn="auto" latinLnBrk="0" hangingPunct="1">
              <a:lnSpc>
                <a:spcPct val="107000"/>
              </a:lnSpc>
              <a:spcBef>
                <a:spcPts val="0"/>
              </a:spcBef>
              <a:spcAft>
                <a:spcPts val="800"/>
              </a:spcAft>
              <a:buClrTx/>
              <a:buSzTx/>
              <a:buFont typeface="+mj-lt"/>
              <a:buNone/>
              <a:tabLst/>
              <a:defRPr/>
            </a:pPr>
            <a:endParaRPr lang="en-GB" sz="1200" i="1" dirty="0">
              <a:solidFill>
                <a:schemeClr val="accent5">
                  <a:lumMod val="50000"/>
                </a:schemeClr>
              </a:solidFill>
            </a:endParaRPr>
          </a:p>
          <a:p>
            <a:pPr marL="0" marR="0" lvl="0" indent="0" algn="l" defTabSz="914400" rtl="0" eaLnBrk="1" fontAlgn="auto" latinLnBrk="0" hangingPunct="1">
              <a:lnSpc>
                <a:spcPct val="107000"/>
              </a:lnSpc>
              <a:spcBef>
                <a:spcPts val="0"/>
              </a:spcBef>
              <a:spcAft>
                <a:spcPts val="800"/>
              </a:spcAft>
              <a:buClrTx/>
              <a:buSzTx/>
              <a:buFont typeface="+mj-lt"/>
              <a:buNone/>
              <a:tabLst/>
              <a:defRPr/>
            </a:pPr>
            <a:r>
              <a:rPr lang="en-GB" sz="1200" i="0" dirty="0">
                <a:solidFill>
                  <a:schemeClr val="accent5">
                    <a:lumMod val="50000"/>
                  </a:schemeClr>
                </a:solidFill>
              </a:rPr>
              <a:t>Source:</a:t>
            </a:r>
            <a:r>
              <a:rPr lang="en-GB" sz="1200" i="0" baseline="0" dirty="0">
                <a:solidFill>
                  <a:schemeClr val="accent5">
                    <a:lumMod val="50000"/>
                  </a:schemeClr>
                </a:solidFill>
              </a:rPr>
              <a:t> Gm Y8 3.1.3</a:t>
            </a:r>
            <a:endParaRPr lang="en-GB" sz="1200" i="0" dirty="0">
              <a:solidFill>
                <a:schemeClr val="accent5">
                  <a:lumMod val="50000"/>
                </a:schemeClr>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i="1" dirty="0">
              <a:solidFill>
                <a:schemeClr val="accent5">
                  <a:lumMod val="50000"/>
                </a:schemeClr>
              </a:solidFill>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kern="1200" dirty="0">
              <a:solidFill>
                <a:schemeClr val="tx1"/>
              </a:solidFill>
              <a:effectLst/>
              <a:latin typeface="+mn-lt"/>
              <a:ea typeface="+mn-ea"/>
              <a:cs typeface="+mn-cs"/>
            </a:endParaRPr>
          </a:p>
          <a:p>
            <a:pPr>
              <a:lnSpc>
                <a:spcPct val="107000"/>
              </a:lnSpc>
              <a:spcAft>
                <a:spcPts val="800"/>
              </a:spcAft>
            </a:pP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3566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0" baseline="0" dirty="0"/>
          </a:p>
        </p:txBody>
      </p:sp>
      <p:sp>
        <p:nvSpPr>
          <p:cNvPr id="4" name="Slide Number Placeholder 3"/>
          <p:cNvSpPr>
            <a:spLocks noGrp="1"/>
          </p:cNvSpPr>
          <p:nvPr>
            <p:ph type="sldNum" sz="quarter" idx="10"/>
          </p:nvPr>
        </p:nvSpPr>
        <p:spPr/>
        <p:txBody>
          <a:bodyPr/>
          <a:lstStyle/>
          <a:p>
            <a:fld id="{051212F4-EB5A-464B-92EC-DACFCB1CC2CD}" type="slidenum">
              <a:rPr lang="en-GB" smtClean="0"/>
              <a:t>6</a:t>
            </a:fld>
            <a:endParaRPr lang="en-GB"/>
          </a:p>
        </p:txBody>
      </p:sp>
    </p:spTree>
    <p:extLst>
      <p:ext uri="{BB962C8B-B14F-4D97-AF65-F5344CB8AC3E}">
        <p14:creationId xmlns:p14="http://schemas.microsoft.com/office/powerpoint/2010/main" val="41180596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dirty="0"/>
              <a:t>Earlier I mentioned the concept of vocabulary frequency. Up until now we’ve had to rely on</a:t>
            </a:r>
            <a:r>
              <a:rPr lang="en-GB" baseline="0" dirty="0"/>
              <a:t> intuition about which words might be useful to learn. However, t</a:t>
            </a:r>
            <a:r>
              <a:rPr lang="en-GB" dirty="0"/>
              <a:t>here</a:t>
            </a:r>
            <a:r>
              <a:rPr lang="en-GB" baseline="0" dirty="0"/>
              <a:t> is now data available from corpora (large electronic collections of oral and written language) on the frequency with which words occur in the language. As high-frequency words can be used across contexts (rather than for a single topic), they are particularly useful in a time-limited teaching context, where it is difficult to learn large numbers of words.</a:t>
            </a:r>
          </a:p>
          <a:p>
            <a:pPr defTabSz="966155">
              <a:defRPr/>
            </a:pPr>
            <a:endParaRPr lang="en-GB" baseline="0" dirty="0"/>
          </a:p>
          <a:p>
            <a:pPr defTabSz="966155">
              <a:defRPr/>
            </a:pPr>
            <a:r>
              <a:rPr lang="en-GB" baseline="0" dirty="0"/>
              <a:t>Other principles for vocabulary teaching include:</a:t>
            </a:r>
          </a:p>
          <a:p>
            <a:pPr marL="181154" indent="-181154" defTabSz="966155">
              <a:buFont typeface="Arial" panose="020B0604020202020204" pitchFamily="34" charset="0"/>
              <a:buChar char="•"/>
              <a:defRPr/>
            </a:pPr>
            <a:r>
              <a:rPr lang="en-GB" baseline="0" dirty="0"/>
              <a:t>combining different word classes in a each vocabulary set. This offers great potential for sentence building and creative language use. Traditionally, it has been quite common to present a list of nouns that simply fill a slot after a verb (e.g., </a:t>
            </a:r>
            <a:r>
              <a:rPr lang="en-GB" baseline="0" dirty="0" err="1"/>
              <a:t>juego</a:t>
            </a:r>
            <a:r>
              <a:rPr lang="en-GB" baseline="0" dirty="0"/>
              <a:t> al…) but this offers very little scope for students to manipulate language themselves.</a:t>
            </a:r>
          </a:p>
          <a:p>
            <a:pPr marL="181154" indent="-181154" defTabSz="966155">
              <a:buFont typeface="Arial" panose="020B0604020202020204" pitchFamily="34" charset="0"/>
              <a:buChar char="•"/>
              <a:defRPr/>
            </a:pPr>
            <a:endParaRPr lang="en-GB" baseline="0" dirty="0"/>
          </a:p>
          <a:p>
            <a:pPr marL="181154" indent="-181154" defTabSz="966155">
              <a:buFont typeface="Arial" panose="020B0604020202020204" pitchFamily="34" charset="0"/>
              <a:buChar char="•"/>
              <a:defRPr/>
            </a:pPr>
            <a:r>
              <a:rPr lang="en-GB" baseline="0" dirty="0"/>
              <a:t>choosing words that are closely related to the grammar being practised. If we are practising adjectival gender agreement, it makes sense to introduce a number of adjectives on which those endings are used, rather than treating the grammar and vocabulary practice as separate parts of the lesson.</a:t>
            </a:r>
          </a:p>
          <a:p>
            <a:pPr marL="181154" indent="-181154" defTabSz="966155">
              <a:buFont typeface="Arial" panose="020B0604020202020204" pitchFamily="34" charset="0"/>
              <a:buChar char="•"/>
              <a:defRPr/>
            </a:pPr>
            <a:endParaRPr lang="en-GB" baseline="0" dirty="0"/>
          </a:p>
          <a:p>
            <a:pPr marL="181154" indent="-181154" defTabSz="966155">
              <a:buFont typeface="Arial" panose="020B0604020202020204" pitchFamily="34" charset="0"/>
              <a:buChar char="•"/>
              <a:defRPr/>
            </a:pPr>
            <a:r>
              <a:rPr lang="en-GB" baseline="0" dirty="0"/>
              <a:t>teaching each meaning of a word separately to avoid confusion and unnecessary difficulty. High-frequency words often have more than one meaning – e.g. </a:t>
            </a:r>
            <a:r>
              <a:rPr lang="en-GB" baseline="0" dirty="0" err="1"/>
              <a:t>rico</a:t>
            </a:r>
            <a:r>
              <a:rPr lang="en-GB" baseline="0" dirty="0"/>
              <a:t> for rich and tasty. </a:t>
            </a:r>
          </a:p>
          <a:p>
            <a:pPr marL="181154" indent="-181154" defTabSz="966155">
              <a:buFont typeface="Arial" panose="020B0604020202020204" pitchFamily="34" charset="0"/>
              <a:buChar char="•"/>
              <a:defRPr/>
            </a:pPr>
            <a:endParaRPr lang="en-GB" baseline="0" dirty="0"/>
          </a:p>
          <a:p>
            <a:pPr marL="181154" indent="-181154" defTabSz="966155">
              <a:buFont typeface="Arial" panose="020B0604020202020204" pitchFamily="34" charset="0"/>
              <a:buChar char="•"/>
              <a:defRPr/>
            </a:pPr>
            <a:r>
              <a:rPr lang="en-GB" b="0" i="0" baseline="0" dirty="0"/>
              <a:t>systematically revisiting previously taught words. This is the crucial factor affecting students’ long term retention and needs to be planned into the curriculum. Encounters with the word – specifically, activities that require students to do something with it – are planned into the SOW as part of several cycles of vocabulary revisiting. This may be facilitated by CALL, e.g., Quizlet. It’s important to find a desirable level of difficulty here (e.g. moving from receptive to productive language use, using language in new contexts, and introducing an element of time pressure to speed up recall). </a:t>
            </a:r>
            <a:endParaRPr lang="en-GB" baseline="0" dirty="0"/>
          </a:p>
          <a:p>
            <a:pPr marL="0" indent="0" defTabSz="966155">
              <a:buFontTx/>
              <a:buNone/>
              <a:defRPr/>
            </a:pPr>
            <a:endParaRPr lang="en-GB" baseline="0" dirty="0"/>
          </a:p>
          <a:p>
            <a:pPr marL="0" indent="0" defTabSz="966155">
              <a:buFontTx/>
              <a:buNone/>
              <a:defRPr/>
            </a:pPr>
            <a:r>
              <a:rPr lang="en-GB" baseline="0" dirty="0"/>
              <a:t>--------------------------</a:t>
            </a:r>
          </a:p>
          <a:p>
            <a:pPr marL="0" indent="0" defTabSz="966155">
              <a:buFontTx/>
              <a:buNone/>
              <a:defRPr/>
            </a:pPr>
            <a:endParaRPr lang="en-GB" baseline="0" dirty="0"/>
          </a:p>
          <a:p>
            <a:pPr marL="0" indent="0" defTabSz="966155">
              <a:buFontTx/>
              <a:buNone/>
              <a:defRPr/>
            </a:pPr>
            <a:r>
              <a:rPr lang="en-GB" baseline="0" dirty="0"/>
              <a:t>Notes from another relevant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Decisions had to be made about vocabulary teaching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Which vocabulary is carefully selected from the highest frequency words according to a well constructed corpus of millions of words – the words that appear most are the most useful for communication across different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know from research that you need to have a bank of verbs before you can create the sentences you want to create – the meaning of verbs is like the anchor in a sentence. </a:t>
            </a:r>
            <a:br>
              <a:rPr lang="en-GB" baseline="0" dirty="0"/>
            </a:br>
            <a:r>
              <a:rPr lang="en-GB" baseline="0" dirty="0"/>
              <a:t>We know that learning mixed sets of words allows you to create a number of sentences very quickly – but if you just know a set of nouns for sports or animals or types of television programmes, it is harder to be creative with what you can understand and say. Also we know that very closely semantically related words (sets of fruits or animals) can be confusing and more difficult to learn than more mixed sets. </a:t>
            </a:r>
            <a:br>
              <a:rPr lang="en-GB" baseline="0" dirty="0"/>
            </a:br>
            <a:r>
              <a:rPr lang="en-GB" baseline="0" dirty="0"/>
              <a:t>Research can also tell us what kinds of activities are most efficient for establishing robust knowledge that lasts and can be recalled fast and when under some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And it can tell us about the kinds of activities that can help promote depth of vocabulary knowledge – knowing when to use a word, what its opposites are, which words often occur with it</a:t>
            </a:r>
            <a:endParaRPr lang="en-GB" dirty="0"/>
          </a:p>
          <a:p>
            <a:pPr marL="0" indent="0" defTabSz="966155">
              <a:buFontTx/>
              <a:buNone/>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58</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64995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Decisions had to be made about vocabulary teaching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Which vocabulary is carefully selected from the highest frequency words according to a well constructed corpus of millions of words – the words that appear most are the most useful for communication across different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We know from research that you need to have a bank of verbs before you can create the sentences you want to create – the meaning of verbs is like the anchor in a sentence. </a:t>
            </a:r>
            <a:br>
              <a:rPr lang="en-GB" baseline="0" dirty="0"/>
            </a:br>
            <a:r>
              <a:rPr lang="en-GB" baseline="0" dirty="0"/>
              <a:t>We know that learning mixed sets of words allows you to create a number of sentences very quickly – but if you just know a set of nouns for sports or animals or types of television programmes, it is harder to be creative with what you can understand and say. Also we know that very closely semantically related words (sets of fruits or animals) can be confusing and more difficult to learn than more mixed sets. </a:t>
            </a:r>
            <a:br>
              <a:rPr lang="en-GB" baseline="0" dirty="0"/>
            </a:br>
            <a:r>
              <a:rPr lang="en-GB" baseline="0" dirty="0"/>
              <a:t>Research can also tell us what kinds of activities are most efficient for establishing robust knowledge that lasts and can be recalled fast and when under some pressure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And it can tell us about the kinds of activities that can help promote depth of vocabulary knowledge – knowing when to use a word, what its opposites are, which words often occur with it</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144435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t>This screenshot</a:t>
            </a:r>
            <a:r>
              <a:rPr lang="en-GB" b="0" baseline="0"/>
              <a:t> illustrates the first three points on the last slide (frequency, mixed word classes, cohesion of vocab selection with the grammar being practised).</a:t>
            </a:r>
            <a:endParaRPr lang="en-GB" b="0"/>
          </a:p>
          <a:p>
            <a:endParaRPr lang="en-GB" b="0"/>
          </a:p>
          <a:p>
            <a:r>
              <a:rPr lang="en-GB" b="0"/>
              <a:t>Here</a:t>
            </a:r>
            <a:r>
              <a:rPr lang="en-GB" b="0" baseline="0"/>
              <a:t> is an example of set of mixed word class words. These words were planned for teaching in Term 2 of our Year 7 SOW. In the first column is the word, in the second is the frequency ranking (1 being the most common word in Spanish). </a:t>
            </a:r>
          </a:p>
          <a:p>
            <a:r>
              <a:rPr lang="en-GB" b="0" baseline="0"/>
              <a:t>Three forms of the verb ‘hacer’ are introduced over two lessons, along with nouns that can be used with it and several question words that can be used to ask questions about what people do/make. The inclusion of mañana, tarde and noche allows for question-answer interactions using ‘cuándo’.</a:t>
            </a:r>
            <a:endParaRPr lang="en-GB" b="0"/>
          </a:p>
          <a:p>
            <a:endParaRPr lang="en-GB" b="1"/>
          </a:p>
          <a:p>
            <a:endParaRPr lang="en-GB" b="1"/>
          </a:p>
          <a:p>
            <a:r>
              <a:rPr lang="en-GB" b="1"/>
              <a:t>--------------------------------------------</a:t>
            </a:r>
          </a:p>
          <a:p>
            <a:endParaRPr lang="en-GB" b="1"/>
          </a:p>
          <a:p>
            <a:endParaRPr lang="en-GB" b="1"/>
          </a:p>
          <a:p>
            <a:r>
              <a:rPr lang="en-GB" b="1"/>
              <a:t>Mixed </a:t>
            </a:r>
            <a:r>
              <a:rPr lang="en-GB" b="1" dirty="0"/>
              <a:t>word class sets</a:t>
            </a:r>
            <a:br>
              <a:rPr lang="en-GB" b="1" dirty="0"/>
            </a:br>
            <a:r>
              <a:rPr lang="en-GB" sz="1200" b="0" i="0" u="none" strike="noStrike" kern="1200" baseline="0" dirty="0">
                <a:solidFill>
                  <a:schemeClr val="tx1"/>
                </a:solidFill>
                <a:latin typeface="+mn-lt"/>
                <a:ea typeface="+mn-ea"/>
                <a:cs typeface="+mn-cs"/>
              </a:rPr>
              <a:t>There is some research evidence that teaching vocabulary in topic-based lists of words with a single word class (e.g. a list of just nouns) is not optimal (</a:t>
            </a:r>
            <a:r>
              <a:rPr lang="en-GB" sz="1200" b="0" i="0" u="none" strike="noStrike" kern="1200" baseline="0" dirty="0" err="1">
                <a:solidFill>
                  <a:schemeClr val="tx1"/>
                </a:solidFill>
                <a:latin typeface="+mn-lt"/>
                <a:ea typeface="+mn-ea"/>
                <a:cs typeface="+mn-cs"/>
              </a:rPr>
              <a:t>Häcker</a:t>
            </a:r>
            <a:r>
              <a:rPr lang="en-GB" sz="1200" b="0" i="0" u="none" strike="noStrike" kern="1200" baseline="0" dirty="0">
                <a:solidFill>
                  <a:schemeClr val="tx1"/>
                </a:solidFill>
                <a:latin typeface="+mn-lt"/>
                <a:ea typeface="+mn-ea"/>
                <a:cs typeface="+mn-cs"/>
              </a:rPr>
              <a:t>, 2008). </a:t>
            </a:r>
          </a:p>
          <a:p>
            <a:r>
              <a:rPr lang="en-GB" sz="1200" b="0" i="0" u="none" strike="noStrike" kern="1200" baseline="0" dirty="0">
                <a:solidFill>
                  <a:schemeClr val="tx1"/>
                </a:solidFill>
                <a:latin typeface="+mn-lt"/>
                <a:ea typeface="+mn-ea"/>
                <a:cs typeface="+mn-cs"/>
              </a:rPr>
              <a:t>Teaching mixed word class sets provides the means for learners to encounter words in sentences, as well as individually, at present stage, but without running the risk of cognitive overload if too much language (new and previously taught) is presented at once.</a:t>
            </a:r>
          </a:p>
          <a:p>
            <a:r>
              <a:rPr lang="en-GB" sz="1200" b="0" i="0" u="none" strike="noStrike" kern="1200" baseline="0" dirty="0">
                <a:solidFill>
                  <a:schemeClr val="tx1"/>
                </a:solidFill>
                <a:latin typeface="+mn-lt"/>
                <a:ea typeface="+mn-ea"/>
                <a:cs typeface="+mn-cs"/>
              </a:rPr>
              <a:t>Working with words in context is identified by Schmitt as an important strategy for embedding and developing word knowledge.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As mentioned previously, NCELP has been tasked with KS3 pedagogy, but given the very mixed picture of provision nationally, has had to start from a position of ‘ab initio’ learner in its curriculum planning.  However, were there to be a KS2 SOW it is likely not only that the same overarching principles would apply, but also that some of the Y7 SOW could be repurposed for earlier years.  </a:t>
            </a:r>
            <a:endParaRPr lang="en-GB" b="1" dirty="0"/>
          </a:p>
          <a:p>
            <a:endParaRPr lang="en-GB" b="1" dirty="0"/>
          </a:p>
          <a:p>
            <a:r>
              <a:rPr lang="en-GB" b="1" dirty="0"/>
              <a:t>Here are some examples of</a:t>
            </a:r>
            <a:r>
              <a:rPr lang="en-GB" b="1" baseline="0" dirty="0"/>
              <a:t> a week’s vocabulary set from each of the three languages, Fr, Gm and </a:t>
            </a:r>
            <a:r>
              <a:rPr lang="en-GB" b="1" baseline="0" dirty="0" err="1"/>
              <a:t>Sp</a:t>
            </a:r>
            <a:r>
              <a:rPr lang="en-GB" b="1" baseline="0" dirty="0"/>
              <a:t>, showing the mixed word class composition.</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B9F6C-7D16-41FA-ADE9-21FE79F8EE5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7677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1252538"/>
            <a:ext cx="6008687" cy="3381375"/>
          </a:xfrm>
        </p:spPr>
      </p:sp>
      <p:sp>
        <p:nvSpPr>
          <p:cNvPr id="3" name="Notes Placeholder 2"/>
          <p:cNvSpPr>
            <a:spLocks noGrp="1"/>
          </p:cNvSpPr>
          <p:nvPr>
            <p:ph type="body" idx="1"/>
          </p:nvPr>
        </p:nvSpPr>
        <p:spPr/>
        <p:txBody>
          <a:bodyPr/>
          <a:lstStyle/>
          <a:p>
            <a:pPr defTabSz="966155">
              <a:defRPr/>
            </a:pPr>
            <a:r>
              <a:rPr lang="en-GB" b="0" baseline="0" dirty="0"/>
              <a:t>The vocabulary is not revisited in the same contexts e.g., </a:t>
            </a:r>
            <a:r>
              <a:rPr lang="en-GB" b="0" baseline="0" dirty="0" err="1"/>
              <a:t>aller</a:t>
            </a:r>
            <a:r>
              <a:rPr lang="en-GB" b="0" baseline="0" dirty="0"/>
              <a:t> is seen in a wide range of topics (not just holidays), laver is seen texts that are not just about a personal routine or helping at home. </a:t>
            </a:r>
          </a:p>
          <a:p>
            <a:pPr defTabSz="966155">
              <a:defRPr/>
            </a:pPr>
            <a:r>
              <a:rPr lang="en-GB" b="0" baseline="0" dirty="0"/>
              <a:t>Here you can see the same vocabulary is practised in three different sets of activities: people’s lives, future intentions, and talking about the environment</a:t>
            </a:r>
          </a:p>
          <a:p>
            <a:pPr defTabSz="966155">
              <a:defRPr/>
            </a:pPr>
            <a:r>
              <a:rPr lang="en-GB" b="0" baseline="0" dirty="0"/>
              <a:t>And the vocabulary appears with a wide range of grammar too. So, </a:t>
            </a:r>
            <a:r>
              <a:rPr lang="en-GB" b="1" baseline="0" dirty="0"/>
              <a:t>items of vocabulary are not stuck in the same grammatical structures or sentence frames</a:t>
            </a:r>
            <a:r>
              <a:rPr lang="en-GB" b="0" baseline="0" dirty="0"/>
              <a:t>. The words are carefully moved across different grammar features. </a:t>
            </a:r>
          </a:p>
          <a:p>
            <a:pPr defTabSz="966155">
              <a:defRPr/>
            </a:pPr>
            <a:r>
              <a:rPr lang="en-GB" b="0" baseline="0" dirty="0"/>
              <a:t>So, here you can see the same set of vocabulary is used with </a:t>
            </a:r>
            <a:r>
              <a:rPr lang="en-GB" b="0" baseline="0" dirty="0" err="1"/>
              <a:t>er</a:t>
            </a:r>
            <a:r>
              <a:rPr lang="en-GB" b="0" baseline="0" dirty="0"/>
              <a:t> verbs in the 3rd person, with a verb + infinitive structure, and then in a revision lesson which covers a wide range of grammar features. </a:t>
            </a:r>
          </a:p>
        </p:txBody>
      </p:sp>
      <p:sp>
        <p:nvSpPr>
          <p:cNvPr id="4" name="Slide Number Placeholder 3"/>
          <p:cNvSpPr>
            <a:spLocks noGrp="1"/>
          </p:cNvSpPr>
          <p:nvPr>
            <p:ph type="sldNum" sz="quarter" idx="10"/>
          </p:nvPr>
        </p:nvSpPr>
        <p:spPr/>
        <p:txBody>
          <a:bodyPr/>
          <a:lstStyle/>
          <a:p>
            <a:pPr marL="0" marR="0" lvl="0" indent="0" algn="r" defTabSz="966155"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155" rtl="0" eaLnBrk="1" fontAlgn="auto" latinLnBrk="0" hangingPunct="1">
                <a:lnSpc>
                  <a:spcPct val="100000"/>
                </a:lnSpc>
                <a:spcBef>
                  <a:spcPts val="0"/>
                </a:spcBef>
                <a:spcAft>
                  <a:spcPts val="0"/>
                </a:spcAft>
                <a:buClrTx/>
                <a:buSzTx/>
                <a:buFontTx/>
                <a:buNone/>
                <a:tabLst/>
                <a:defRPr/>
              </a:pPr>
              <a:t>63</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930839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question that was persistently raised in the consultation on the new GCSE Subject Content was a misapprehension that defining the linguistic content in clear ways – by listing vocabulary, the details of grammar, and the sounds-symbol correspondences - would mean that language learning was no longer about engendering an interest in the countries and people associated with the language. That clearly defining linguistic content somehow meant that the rationale suddenly became only an academic one. Defining the language content seemed to be interpreted by some as neglecting other rationales such as raising awareness about language (in a way that could be applied to other languages later in the pupils’ lives) or imbuing a sense of curiosity in culture, places, and people.  </a:t>
            </a:r>
          </a:p>
          <a:p>
            <a:r>
              <a:rPr lang="en-US" dirty="0"/>
              <a:t>Here are some texts I will whizz through to illustrate, I hope, that these views resulted from a false dichotomy, a conflation of completely different issues. </a:t>
            </a:r>
          </a:p>
          <a:p>
            <a:r>
              <a:rPr lang="en-US" dirty="0"/>
              <a:t>I hope to illustrate in a whistle stop tour of some of the 966 classroom resources that NCELP have created, that interesting texts and ideas can be communicated with high frequency words and basic grammar structures, in a curriculum where the vocab and grammar adheres to a schedule to ensure that particular vocab and grammar are revisited at specific times.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4CBB0F0-5421-4DD3-A740-691E0B0480F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559302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 text about a kite-festival in Dieppe with lots of language awareness activities to help learners understand cognates</a:t>
            </a:r>
          </a:p>
          <a:p>
            <a:r>
              <a:rPr lang="en-US" b="1" dirty="0"/>
              <a:t>Then drawing on their current lexicons – which we know what they are precisely as they have been tracked so carefully - to replace these cognates with words they know</a:t>
            </a:r>
          </a:p>
          <a:p>
            <a:r>
              <a:rPr lang="en-US" b="1" dirty="0"/>
              <a:t>Then giving their reaction to the content of the text by answering a question about whether they would like to go to the festival</a:t>
            </a:r>
          </a:p>
          <a:p>
            <a:r>
              <a:rPr lang="en-US" b="1" dirty="0"/>
              <a:t>----------</a:t>
            </a:r>
          </a:p>
          <a:p>
            <a:r>
              <a:rPr lang="en-US" b="1" dirty="0"/>
              <a:t>Timing: 5 minutes</a:t>
            </a:r>
          </a:p>
          <a:p>
            <a:endParaRPr lang="en-US" b="1" dirty="0"/>
          </a:p>
          <a:p>
            <a:r>
              <a:rPr lang="en-US" b="1" dirty="0"/>
              <a:t>Aim: </a:t>
            </a:r>
            <a:r>
              <a:rPr lang="en-US" b="0" dirty="0"/>
              <a:t>Developing inferencing skills by using surrounding context to work out meaning of unknown words; word substitution with known words.</a:t>
            </a:r>
          </a:p>
          <a:p>
            <a:endParaRPr lang="en-US" b="1" dirty="0"/>
          </a:p>
          <a:p>
            <a:r>
              <a:rPr lang="en-US" b="1" dirty="0"/>
              <a:t>Procedure:</a:t>
            </a:r>
          </a:p>
          <a:p>
            <a:r>
              <a:rPr lang="en-US" b="0" dirty="0"/>
              <a:t>1. Students try to work out the meaning of the highlighted words based on context (text and images) and similarity to English words.</a:t>
            </a:r>
          </a:p>
          <a:p>
            <a:r>
              <a:rPr lang="en-US" b="0" dirty="0"/>
              <a:t>2. If students need some help, click to bring up a clue</a:t>
            </a:r>
          </a:p>
          <a:p>
            <a:r>
              <a:rPr lang="en-US" b="0" dirty="0"/>
              <a:t>3. Click gain to reveal the translations.</a:t>
            </a:r>
          </a:p>
          <a:p>
            <a:r>
              <a:rPr lang="en-US" b="0" dirty="0"/>
              <a:t>4. Click to bring up the extension. Students think of known words that could replace the orange words to make a sensible sentence. </a:t>
            </a:r>
          </a:p>
          <a:p>
            <a:r>
              <a:rPr lang="en-US" b="0" dirty="0"/>
              <a:t>Some suggested answers: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visiteurs</a:t>
            </a:r>
            <a:r>
              <a:rPr lang="en-US" b="1" dirty="0"/>
              <a:t> </a:t>
            </a:r>
            <a:r>
              <a:rPr lang="en-US" b="0" dirty="0"/>
              <a:t>-&gt; gens, enfants, </a:t>
            </a:r>
            <a:r>
              <a:rPr lang="en-US" b="0" dirty="0" err="1"/>
              <a:t>personnes</a:t>
            </a:r>
            <a:r>
              <a:rPr lang="en-US" b="0" dirty="0"/>
              <a:t> … any relevant noun to describe people</a:t>
            </a:r>
          </a:p>
          <a:p>
            <a:r>
              <a:rPr lang="en-US" b="1" dirty="0" err="1"/>
              <a:t>traditionnels</a:t>
            </a:r>
            <a:r>
              <a:rPr lang="en-US" b="0" dirty="0"/>
              <a:t> -&gt; grands, nouveaux… any relevant adjective to describe kites</a:t>
            </a:r>
          </a:p>
          <a:p>
            <a:r>
              <a:rPr lang="en-US" b="1" dirty="0" err="1"/>
              <a:t>acrobates</a:t>
            </a:r>
            <a:r>
              <a:rPr lang="en-US" b="0" dirty="0"/>
              <a:t> -&gt; artistes, chanteurs … any relevant noun to describe performers</a:t>
            </a:r>
          </a:p>
          <a:p>
            <a:r>
              <a:rPr lang="fr-FR" sz="1200" b="1" dirty="0" err="1">
                <a:solidFill>
                  <a:schemeClr val="accent2"/>
                </a:solidFill>
                <a:latin typeface="Century Gothic" panose="020F0302020204030204"/>
              </a:rPr>
              <a:t>é</a:t>
            </a:r>
            <a:r>
              <a:rPr lang="en-US" b="1" dirty="0" err="1"/>
              <a:t>vénement</a:t>
            </a:r>
            <a:r>
              <a:rPr lang="en-US" b="1" dirty="0"/>
              <a:t> </a:t>
            </a:r>
            <a:r>
              <a:rPr lang="en-US" b="0" dirty="0"/>
              <a:t>-&gt;</a:t>
            </a:r>
            <a:r>
              <a:rPr lang="en-US" b="1" dirty="0"/>
              <a:t> </a:t>
            </a:r>
            <a:r>
              <a:rPr lang="en-US" b="0" dirty="0"/>
              <a:t>lieu, festival … (note that any relevant masculine noun works here but ‘</a:t>
            </a:r>
            <a:r>
              <a:rPr lang="en-US" b="0" dirty="0" err="1"/>
              <a:t>cet</a:t>
            </a:r>
            <a:r>
              <a:rPr lang="en-US" b="0" dirty="0"/>
              <a:t>’ would need to change to agree)</a:t>
            </a:r>
          </a:p>
          <a:p>
            <a:r>
              <a:rPr lang="en-US" b="1" dirty="0" err="1"/>
              <a:t>illuminés</a:t>
            </a:r>
            <a:r>
              <a:rPr lang="en-US" b="1" dirty="0"/>
              <a:t> </a:t>
            </a:r>
            <a:r>
              <a:rPr lang="en-US" b="0" dirty="0"/>
              <a:t>-&gt;</a:t>
            </a:r>
            <a:r>
              <a:rPr lang="en-US" b="1" dirty="0"/>
              <a:t> </a:t>
            </a:r>
            <a:r>
              <a:rPr lang="en-US" b="0" dirty="0"/>
              <a:t>verts, </a:t>
            </a:r>
            <a:r>
              <a:rPr lang="en-US" b="0" dirty="0" err="1"/>
              <a:t>bons</a:t>
            </a:r>
            <a:r>
              <a:rPr lang="en-US" b="0" dirty="0"/>
              <a:t> … any relevant adjective to describe kites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lumière </a:t>
            </a:r>
            <a:r>
              <a:rPr lang="en-US" b="0" dirty="0"/>
              <a:t>-&gt;</a:t>
            </a:r>
            <a:r>
              <a:rPr lang="en-US" b="1" dirty="0"/>
              <a:t> </a:t>
            </a:r>
            <a:r>
              <a:rPr lang="en-US" b="0" dirty="0" err="1"/>
              <a:t>musique</a:t>
            </a:r>
            <a:r>
              <a:rPr lang="en-US" b="0" dirty="0"/>
              <a:t>, film … any relevant noun to describe a show</a:t>
            </a: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05280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Here is a text about </a:t>
            </a:r>
            <a:r>
              <a:rPr lang="en-GB" b="1" dirty="0" err="1"/>
              <a:t>Hanoucca</a:t>
            </a:r>
            <a:r>
              <a:rPr lang="en-GB" b="1" dirty="0"/>
              <a:t> . This activity includes some practice at inferencing the meaning of words by using the words that we know they have already met several times and have been tested on</a:t>
            </a:r>
          </a:p>
          <a:p>
            <a:r>
              <a:rPr lang="en-GB" b="1" dirty="0"/>
              <a:t>At this stage of learning, lexical inferencing becomes (more) possible and likely to happen successfully, because we can be more confident that they have a critical mass of vocabulary to start doing this, than if we had used a curriculum where we weren’t very sure about which vocabulary had been covered several times already. </a:t>
            </a:r>
          </a:p>
          <a:p>
            <a:endParaRPr lang="en-GB" b="1" dirty="0"/>
          </a:p>
          <a:p>
            <a:r>
              <a:rPr lang="en-GB" b="1" dirty="0"/>
              <a:t>Timing: 5 minutes</a:t>
            </a:r>
            <a:br>
              <a:rPr lang="en-GB" dirty="0"/>
            </a:br>
            <a:br>
              <a:rPr lang="en-GB" b="1" dirty="0"/>
            </a:br>
            <a:r>
              <a:rPr lang="en-GB" b="1" dirty="0"/>
              <a:t>Aim: </a:t>
            </a:r>
            <a:r>
              <a:rPr lang="en-GB" b="0" dirty="0"/>
              <a:t>to practise lexical inferencing; the written comprehension of known words to arrive at a general understanding of one unknown word in a sentence context. In addition, to revise previously learnt vocabulary in new contexts.</a:t>
            </a:r>
            <a:br>
              <a:rPr lang="en-GB" dirty="0"/>
            </a:br>
            <a:br>
              <a:rPr lang="en-GB" dirty="0"/>
            </a:br>
            <a:r>
              <a:rPr lang="en-GB" b="1" dirty="0"/>
              <a:t>Procedure:</a:t>
            </a:r>
            <a:br>
              <a:rPr lang="en-GB" dirty="0"/>
            </a:br>
            <a:r>
              <a:rPr lang="en-GB" dirty="0"/>
              <a:t>1. Ensure that students understand the task (as this is the first time they are doing this type of activity). Students need to know that they are aiming to understand the general meaning, rather than specific meaning (though they may in some cases also arrive at this).</a:t>
            </a:r>
          </a:p>
          <a:p>
            <a:r>
              <a:rPr lang="en-GB" dirty="0"/>
              <a:t>2. Students read each text and decide which of the four options is most likely, depending on their understanding of the surrounding words.</a:t>
            </a:r>
          </a:p>
          <a:p>
            <a:r>
              <a:rPr lang="en-GB" dirty="0"/>
              <a:t>3. Click to reveal answers.</a:t>
            </a:r>
          </a:p>
          <a:p>
            <a:r>
              <a:rPr lang="en-GB" dirty="0"/>
              <a:t>4. Proceed to the next slide for the comprehension part of the activity.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lumi</a:t>
            </a:r>
            <a:r>
              <a:rPr lang="en-GB" b="0" baseline="0" dirty="0">
                <a:latin typeface="Century Gothic" panose="020B0502020202020204" pitchFamily="34" charset="0"/>
              </a:rPr>
              <a:t>ère [1059], </a:t>
            </a:r>
            <a:r>
              <a:rPr lang="en-GB" b="0" baseline="0" dirty="0" err="1">
                <a:latin typeface="Century Gothic" panose="020B0502020202020204" pitchFamily="34" charset="0"/>
              </a:rPr>
              <a:t>allumer</a:t>
            </a:r>
            <a:r>
              <a:rPr lang="en-GB" b="0" baseline="0" dirty="0">
                <a:latin typeface="Century Gothic" panose="020B0502020202020204" pitchFamily="34" charset="0"/>
              </a:rPr>
              <a:t> [3169], bougie [&gt;5000], </a:t>
            </a:r>
            <a:r>
              <a:rPr lang="fr-FR" sz="1200" b="0" dirty="0">
                <a:solidFill>
                  <a:prstClr val="white"/>
                </a:solidFill>
                <a:latin typeface="Century Gothic" panose="020F0302020204030204"/>
              </a:rPr>
              <a:t>deuxième [427], </a:t>
            </a:r>
            <a:r>
              <a:rPr lang="en-GB" b="0" baseline="0" dirty="0" err="1">
                <a:latin typeface="Century Gothic" panose="020B0502020202020204" pitchFamily="34" charset="0"/>
              </a:rPr>
              <a:t>bonté</a:t>
            </a:r>
            <a:r>
              <a:rPr lang="en-GB" b="0" baseline="0" dirty="0">
                <a:latin typeface="Century Gothic" panose="020B0502020202020204" pitchFamily="34" charset="0"/>
              </a:rPr>
              <a:t> [&gt;5000], </a:t>
            </a:r>
            <a:r>
              <a:rPr lang="en-GB" b="0" baseline="0" dirty="0" err="1">
                <a:latin typeface="Century Gothic" panose="020B0502020202020204" pitchFamily="34" charset="0"/>
              </a:rPr>
              <a:t>huile</a:t>
            </a:r>
            <a:r>
              <a:rPr lang="en-GB" b="0" baseline="0" dirty="0">
                <a:latin typeface="Century Gothic" panose="020B0502020202020204" pitchFamily="34" charset="0"/>
              </a:rPr>
              <a:t> [2340], beignet [&gt;5000], </a:t>
            </a:r>
            <a:r>
              <a:rPr lang="en-GB" b="0" baseline="0" dirty="0" err="1">
                <a:latin typeface="Century Gothic" panose="020B0502020202020204" pitchFamily="34" charset="0"/>
              </a:rPr>
              <a:t>toupie</a:t>
            </a:r>
            <a:r>
              <a:rPr lang="en-GB" b="0" baseline="0" dirty="0">
                <a:latin typeface="Century Gothic" panose="020B0502020202020204" pitchFamily="34" charset="0"/>
              </a:rPr>
              <a:t>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a:t>
            </a:r>
            <a:br>
              <a:rPr lang="en-GB" baseline="0" dirty="0"/>
            </a:br>
            <a:r>
              <a:rPr lang="en-GB" baseline="0" dirty="0" err="1"/>
              <a:t>Hanoucca</a:t>
            </a:r>
            <a:r>
              <a:rPr lang="en-GB" baseline="0" dirty="0"/>
              <a:t> [&gt;5000], </a:t>
            </a:r>
            <a:r>
              <a:rPr lang="en-GB" baseline="0" dirty="0" err="1"/>
              <a:t>bouteille</a:t>
            </a:r>
            <a:r>
              <a:rPr lang="en-GB" baseline="0" dirty="0"/>
              <a:t> [2979], </a:t>
            </a:r>
            <a:r>
              <a:rPr lang="en-GB" baseline="0" dirty="0" err="1"/>
              <a:t>lampe</a:t>
            </a:r>
            <a:r>
              <a:rPr lang="en-GB" baseline="0" dirty="0"/>
              <a:t> [4699], normal [833], familial [1622], </a:t>
            </a:r>
            <a:r>
              <a:rPr lang="en-GB" baseline="0" dirty="0" err="1"/>
              <a:t>spirituel</a:t>
            </a:r>
            <a:r>
              <a:rPr lang="en-GB" baseline="0" dirty="0"/>
              <a:t> [3047]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02607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Here is a text about the channel and how to cross it</a:t>
            </a:r>
          </a:p>
          <a:p>
            <a:r>
              <a:rPr lang="en-US" b="1"/>
              <a:t>This is a standard gap fill including manipulation of verbs</a:t>
            </a:r>
          </a:p>
          <a:p>
            <a:endParaRPr lang="en-US" b="1"/>
          </a:p>
          <a:p>
            <a:r>
              <a:rPr lang="en-US" b="1"/>
              <a:t>-----------------------</a:t>
            </a:r>
          </a:p>
          <a:p>
            <a:r>
              <a:rPr lang="en-US" b="1"/>
              <a:t>Timing: 4 minutes</a:t>
            </a:r>
          </a:p>
          <a:p>
            <a:endParaRPr lang="en-US" b="1"/>
          </a:p>
          <a:p>
            <a:r>
              <a:rPr lang="en-US" b="1"/>
              <a:t>Aim: </a:t>
            </a:r>
            <a:r>
              <a:rPr lang="en-US" b="0"/>
              <a:t>Written production of –ER verbs in all forms; raising cultural awareness (geography).</a:t>
            </a:r>
          </a:p>
          <a:p>
            <a:endParaRPr lang="en-US" b="1"/>
          </a:p>
          <a:p>
            <a:r>
              <a:rPr lang="en-US" b="1"/>
              <a:t>Procedure:</a:t>
            </a:r>
          </a:p>
          <a:p>
            <a:r>
              <a:rPr lang="en-US" b="0"/>
              <a:t>1. Students read the text about the English Channel and fill the gaps with the appropriate form of the given verbs. For an added challenge at higher levels, remove the numbers from the verbs in the box and mix up the order so that students must also read for semantic meaning and assign the words to the correct gaps.</a:t>
            </a:r>
          </a:p>
          <a:p>
            <a:r>
              <a:rPr lang="en-US" b="0"/>
              <a:t>2. Click to reveal answers.</a:t>
            </a:r>
          </a:p>
          <a:p>
            <a:r>
              <a:rPr lang="en-US" b="0"/>
              <a:t>3. Click to proceed to comprehension questions on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of unknown words used (1 is the most frequent word in French): </a:t>
            </a:r>
            <a:br>
              <a:rPr lang="en-GB" baseline="0"/>
            </a:br>
            <a:r>
              <a:rPr lang="en-GB" baseline="0" err="1"/>
              <a:t>constituer</a:t>
            </a:r>
            <a:r>
              <a:rPr lang="en-GB" baseline="0"/>
              <a:t> [495], </a:t>
            </a:r>
            <a:r>
              <a:rPr lang="en-GB" baseline="0" err="1"/>
              <a:t>marin</a:t>
            </a:r>
            <a:r>
              <a:rPr lang="en-GB" baseline="0"/>
              <a:t> [2101], </a:t>
            </a:r>
            <a:r>
              <a:rPr lang="en-GB" baseline="0" err="1"/>
              <a:t>mer</a:t>
            </a:r>
            <a:r>
              <a:rPr lang="en-GB" baseline="0"/>
              <a:t> [921]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a:solidFill>
                  <a:schemeClr val="tx1"/>
                </a:solidFill>
                <a:effectLst/>
                <a:latin typeface="Century Gothic" panose="020B0502020202020204" pitchFamily="34" charset="0"/>
                <a:ea typeface="+mn-ea"/>
                <a:cs typeface="+mn-cs"/>
              </a:rPr>
              <a:t>Source: </a:t>
            </a:r>
            <a:r>
              <a:rPr lang="en-GB" sz="1200" kern="1200" err="1">
                <a:solidFill>
                  <a:schemeClr val="tx1"/>
                </a:solidFill>
                <a:effectLst/>
                <a:latin typeface="Century Gothic" panose="020B0502020202020204" pitchFamily="34" charset="0"/>
                <a:ea typeface="+mn-ea"/>
                <a:cs typeface="+mn-cs"/>
              </a:rPr>
              <a:t>Londsale</a:t>
            </a:r>
            <a:r>
              <a:rPr lang="en-GB" sz="1200" kern="1200">
                <a:solidFill>
                  <a:schemeClr val="tx1"/>
                </a:solidFill>
                <a:effectLst/>
                <a:latin typeface="Century Gothic" panose="020B0502020202020204" pitchFamily="34" charset="0"/>
                <a:ea typeface="+mn-ea"/>
                <a:cs typeface="+mn-cs"/>
              </a:rPr>
              <a:t>, D., &amp; Le Bras, Y.  (2009). </a:t>
            </a:r>
            <a:r>
              <a:rPr lang="en-GB" sz="1200" i="1" kern="1200">
                <a:solidFill>
                  <a:schemeClr val="tx1"/>
                </a:solidFill>
                <a:effectLst/>
                <a:latin typeface="Century Gothic" panose="020B0502020202020204" pitchFamily="34" charset="0"/>
                <a:ea typeface="+mn-ea"/>
                <a:cs typeface="+mn-cs"/>
              </a:rPr>
              <a:t>A Frequency Dictionary of French: Core vocabulary for learners </a:t>
            </a:r>
            <a:r>
              <a:rPr lang="en-GB" sz="1200" kern="120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a:t>Word frequency of cognates (1 is the most frequent word in French): </a:t>
            </a:r>
            <a:br>
              <a:rPr lang="en-GB" baseline="0"/>
            </a:br>
            <a:r>
              <a:rPr lang="en-GB" baseline="0" err="1"/>
              <a:t>séparer</a:t>
            </a:r>
            <a:r>
              <a:rPr lang="en-GB" baseline="0"/>
              <a:t> [946], tunnel [3386], long [202], </a:t>
            </a:r>
            <a:r>
              <a:rPr lang="fr-FR" sz="1200">
                <a:solidFill>
                  <a:schemeClr val="bg1"/>
                </a:solidFill>
              </a:rPr>
              <a:t>kilomètre [1435]</a:t>
            </a:r>
            <a:endParaRPr lang="en-GB" baseline="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a:solidFill>
                  <a:schemeClr val="tx1"/>
                </a:solidFill>
                <a:effectLst/>
                <a:latin typeface="Century Gothic" panose="020B0502020202020204" pitchFamily="34" charset="0"/>
                <a:ea typeface="+mn-ea"/>
                <a:cs typeface="+mn-cs"/>
              </a:rPr>
              <a:t>Source: </a:t>
            </a:r>
            <a:r>
              <a:rPr lang="en-GB" sz="1200" kern="1200" err="1">
                <a:solidFill>
                  <a:schemeClr val="tx1"/>
                </a:solidFill>
                <a:effectLst/>
                <a:latin typeface="Century Gothic" panose="020B0502020202020204" pitchFamily="34" charset="0"/>
                <a:ea typeface="+mn-ea"/>
                <a:cs typeface="+mn-cs"/>
              </a:rPr>
              <a:t>Londsale</a:t>
            </a:r>
            <a:r>
              <a:rPr lang="en-GB" sz="1200" kern="1200">
                <a:solidFill>
                  <a:schemeClr val="tx1"/>
                </a:solidFill>
                <a:effectLst/>
                <a:latin typeface="Century Gothic" panose="020B0502020202020204" pitchFamily="34" charset="0"/>
                <a:ea typeface="+mn-ea"/>
                <a:cs typeface="+mn-cs"/>
              </a:rPr>
              <a:t>, D., &amp; Le Bras, Y.  (2009). </a:t>
            </a:r>
            <a:r>
              <a:rPr lang="en-GB" sz="1200" i="1" kern="1200">
                <a:solidFill>
                  <a:schemeClr val="tx1"/>
                </a:solidFill>
                <a:effectLst/>
                <a:latin typeface="Century Gothic" panose="020B0502020202020204" pitchFamily="34" charset="0"/>
                <a:ea typeface="+mn-ea"/>
                <a:cs typeface="+mn-cs"/>
              </a:rPr>
              <a:t>A Frequency Dictionary of French: Core vocabulary for learners </a:t>
            </a:r>
            <a:r>
              <a:rPr lang="en-GB" sz="1200" kern="120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10100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Here is an activity that is in a series based introducing the culture and people of Mexico, </a:t>
            </a:r>
          </a:p>
          <a:p>
            <a:r>
              <a:rPr lang="en-US" b="1" dirty="0"/>
              <a:t>but it is also a grammar activity that is based on VanPatten &amp; </a:t>
            </a:r>
            <a:r>
              <a:rPr lang="en-US" b="1" dirty="0" err="1"/>
              <a:t>Cadierno’s</a:t>
            </a:r>
            <a:r>
              <a:rPr lang="en-US" b="1" dirty="0"/>
              <a:t> processing instruction – forcing attention on the function of the </a:t>
            </a:r>
            <a:r>
              <a:rPr lang="en-US" b="1" dirty="0" err="1"/>
              <a:t>su</a:t>
            </a:r>
            <a:r>
              <a:rPr lang="en-US" b="1" dirty="0"/>
              <a:t> versus </a:t>
            </a:r>
            <a:r>
              <a:rPr lang="en-US" b="1" dirty="0" err="1"/>
              <a:t>sus</a:t>
            </a:r>
            <a:r>
              <a:rPr lang="en-US" b="1" dirty="0"/>
              <a:t> possessive pronouns to mean ‘it / its’. This is combined with a task that focuses on the general meaning of the text in order to put the correct subtitle over the text. </a:t>
            </a:r>
          </a:p>
          <a:p>
            <a:r>
              <a:rPr lang="en-US" b="1" dirty="0"/>
              <a:t>So, this activity is an example of all three things: a focus on grammar, a focus on the general meaning of a text, whilst embedded in material about the culture and people.</a:t>
            </a:r>
          </a:p>
          <a:p>
            <a:r>
              <a:rPr lang="en-US" b="1" dirty="0"/>
              <a:t>-------------</a:t>
            </a:r>
          </a:p>
          <a:p>
            <a:endParaRPr lang="en-US" b="1" dirty="0"/>
          </a:p>
          <a:p>
            <a:r>
              <a:rPr lang="en-US" b="1" dirty="0"/>
              <a:t>Timing: </a:t>
            </a:r>
            <a:r>
              <a:rPr lang="en-US" b="0" i="0" dirty="0"/>
              <a:t>7 minutes</a:t>
            </a:r>
          </a:p>
          <a:p>
            <a:endParaRPr lang="en-US" b="0" i="0" dirty="0"/>
          </a:p>
          <a:p>
            <a:r>
              <a:rPr lang="en-US" b="1" i="0" dirty="0"/>
              <a:t>Aims: </a:t>
            </a:r>
          </a:p>
          <a:p>
            <a:r>
              <a:rPr lang="en-US" b="0" i="0" dirty="0"/>
              <a:t>to correctly identify the section headers.</a:t>
            </a:r>
            <a:endParaRPr lang="en-US" b="0" i="0" baseline="0" dirty="0"/>
          </a:p>
          <a:p>
            <a:r>
              <a:rPr lang="en-US" b="0" i="0" baseline="0" dirty="0"/>
              <a:t>to use the correct form of the possessive adjective (‘</a:t>
            </a:r>
            <a:r>
              <a:rPr lang="en-US" b="0" i="0" baseline="0" dirty="0" err="1"/>
              <a:t>su</a:t>
            </a:r>
            <a:r>
              <a:rPr lang="en-US" b="0" i="0" baseline="0" dirty="0"/>
              <a:t>’ or ‘sus’).</a:t>
            </a:r>
            <a:endParaRPr lang="en-US" b="0" i="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a:t>
            </a:r>
            <a:r>
              <a:rPr lang="en-GB" dirty="0"/>
              <a:t>Students read each section and decide on the correct title from the options available. Note</a:t>
            </a:r>
            <a:r>
              <a:rPr lang="en-GB" baseline="0" dirty="0"/>
              <a:t> that there are eight options but students will only need to choose five.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sym typeface="Wingdings" panose="05000000000000000000" pitchFamily="2" charset="2"/>
              </a:rPr>
              <a:t>2. Show the answers one by one and give feedback. As part of feedback, oral translations could be given in English for each short section.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sym typeface="Wingdings" panose="05000000000000000000" pitchFamily="2" charset="2"/>
              </a:rPr>
              <a:t>Frequency of unknown words and cognates: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sym typeface="Wingdings" panose="05000000000000000000" pitchFamily="2" charset="2"/>
              </a:rPr>
              <a:t>visitante</a:t>
            </a:r>
            <a:r>
              <a:rPr lang="en-GB" b="0" baseline="0" dirty="0">
                <a:sym typeface="Wingdings" panose="05000000000000000000" pitchFamily="2" charset="2"/>
              </a:rPr>
              <a:t> [2428]; </a:t>
            </a:r>
            <a:r>
              <a:rPr lang="en-GB" b="0" baseline="0" dirty="0" err="1">
                <a:sym typeface="Wingdings" panose="05000000000000000000" pitchFamily="2" charset="2"/>
              </a:rPr>
              <a:t>lago</a:t>
            </a:r>
            <a:r>
              <a:rPr lang="en-GB" b="0" baseline="0" dirty="0">
                <a:sym typeface="Wingdings" panose="05000000000000000000" pitchFamily="2" charset="2"/>
              </a:rPr>
              <a:t> [2151]; bosque [1444]; local [734]; ideal [2388]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Image from </a:t>
            </a:r>
            <a:r>
              <a:rPr lang="en-GB" b="0" baseline="0" dirty="0" err="1">
                <a:sym typeface="Wingdings" panose="05000000000000000000" pitchFamily="2" charset="2"/>
              </a:rPr>
              <a:t>Pixabay</a:t>
            </a:r>
            <a:r>
              <a:rPr lang="en-GB" b="0" baseline="0" dirty="0">
                <a:sym typeface="Wingdings" panose="05000000000000000000" pitchFamily="2" charset="2"/>
              </a:rPr>
              <a:t> (free to use)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60406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b="1"/>
              <a:t>Following this was a task focusing on the Day of the Dead in Mexico. This was a bimodal reading and listening task – where learners are asked to follow the text whilst they listen; every so often the audio stops and they have to say the next word or the previous one, or replace the next word with something else</a:t>
            </a:r>
          </a:p>
          <a:p>
            <a:r>
              <a:rPr lang="en-US" b="1"/>
              <a:t>This was informed by evidence that bimodal input helps learners to segment the input into words and helps their comprehension. </a:t>
            </a:r>
          </a:p>
          <a:p>
            <a:endParaRPr lang="en-US" b="1"/>
          </a:p>
          <a:p>
            <a:r>
              <a:rPr lang="en-US" b="1"/>
              <a:t>Timing</a:t>
            </a:r>
            <a:r>
              <a:rPr lang="en-US" b="1" dirty="0"/>
              <a:t>: </a:t>
            </a:r>
            <a:r>
              <a:rPr lang="en-US" b="0"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t>to</a:t>
            </a:r>
            <a:r>
              <a:rPr lang="en-US" b="0" i="0" baseline="0" dirty="0"/>
              <a:t> reinforce understanding of the difference between ‘se’ and ‘</a:t>
            </a:r>
            <a:r>
              <a:rPr lang="en-US" b="0" i="0" baseline="0" dirty="0" err="1"/>
              <a:t>su</a:t>
            </a:r>
            <a:r>
              <a:rPr lang="en-US" b="0" i="0"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a:t>to </a:t>
            </a:r>
            <a:r>
              <a:rPr lang="en-GB" baseline="0" dirty="0"/>
              <a:t>help students to connect the spoken and written forms of the language more securely.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Students read the text and write ‘se’ or ‘</a:t>
            </a:r>
            <a:r>
              <a:rPr lang="en-GB" sz="1200" b="0" kern="1200" dirty="0" err="1">
                <a:solidFill>
                  <a:schemeClr val="tx1"/>
                </a:solidFill>
                <a:effectLst/>
                <a:latin typeface="+mn-lt"/>
                <a:ea typeface="+mn-ea"/>
                <a:cs typeface="+mn-cs"/>
              </a:rPr>
              <a:t>su</a:t>
            </a:r>
            <a:r>
              <a:rPr lang="en-GB" sz="1200" b="0" kern="1200" dirty="0">
                <a:solidFill>
                  <a:schemeClr val="tx1"/>
                </a:solidFill>
                <a:effectLst/>
                <a:latin typeface="+mn-lt"/>
                <a:ea typeface="+mn-ea"/>
                <a:cs typeface="+mn-cs"/>
              </a:rPr>
              <a:t>’ for each space.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6 sections with a pause just after the words 1-5 below, to facilitate easy stop/start. </a:t>
            </a:r>
          </a:p>
          <a:p>
            <a:pPr marL="228600" indent="-228600">
              <a:buAutoNum type="arabicPeriod"/>
            </a:pPr>
            <a:r>
              <a:rPr lang="x-none" sz="1200" kern="1200">
                <a:solidFill>
                  <a:schemeClr val="tx1"/>
                </a:solidFill>
                <a:effectLst/>
                <a:latin typeface="+mn-lt"/>
                <a:ea typeface="+mn-ea"/>
                <a:cs typeface="+mn-cs"/>
              </a:rPr>
              <a:t>To support segmentation, stop the audio and ask students to say:</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a) the next word</a:t>
            </a:r>
            <a:br>
              <a:rPr lang="x-none" sz="1200" kern="1200">
                <a:solidFill>
                  <a:schemeClr val="tx1"/>
                </a:solidFill>
                <a:effectLst/>
                <a:latin typeface="+mn-lt"/>
                <a:ea typeface="+mn-ea"/>
                <a:cs typeface="+mn-cs"/>
              </a:rPr>
            </a:br>
            <a:r>
              <a:rPr lang="x-none" sz="1200" kern="120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Es una costumbre única y muy importante para </a:t>
            </a:r>
            <a:r>
              <a:rPr lang="es-GB" sz="1200" b="1" dirty="0"/>
              <a:t>su</a:t>
            </a:r>
            <a:r>
              <a:rPr lang="es-GB" sz="1200" dirty="0"/>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gente, historia, país</a:t>
            </a:r>
            <a:r>
              <a:rPr lang="x-none" sz="1200" b="0" kern="1200">
                <a:solidFill>
                  <a:schemeClr val="tx1"/>
                </a:solidFill>
                <a:effectLst/>
                <a:latin typeface="+mn-lt"/>
                <a:ea typeface="+mn-ea"/>
                <a:cs typeface="+mn-cs"/>
              </a:rPr>
              <a:t>).</a:t>
            </a:r>
            <a:endParaRPr lang="es-GB" sz="1200" dirty="0"/>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GB" sz="1200" dirty="0"/>
              <a:t>y celebra el Día de Muertos con </a:t>
            </a:r>
            <a:r>
              <a:rPr lang="es-GB" sz="1200" b="1" dirty="0"/>
              <a:t>su</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nouns</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a:t>
            </a:r>
            <a:r>
              <a:rPr lang="es-ES"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padre, madre, primo etc.</a:t>
            </a:r>
            <a:r>
              <a:rPr lang="x-none" sz="1200" b="0" kern="120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s-ES" sz="1200" b="0" kern="1200" dirty="0">
                <a:solidFill>
                  <a:schemeClr val="tx1"/>
                </a:solidFill>
                <a:effectLst/>
                <a:latin typeface="+mn-lt"/>
                <a:ea typeface="+mn-ea"/>
                <a:cs typeface="+mn-cs"/>
              </a:rPr>
              <a:t>de su abuelo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third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person</a:t>
            </a:r>
            <a:r>
              <a:rPr lang="es-ES" sz="1200" b="0" kern="1200" dirty="0">
                <a:solidFill>
                  <a:schemeClr val="tx1"/>
                </a:solidFill>
                <a:effectLst/>
                <a:latin typeface="+mn-lt"/>
                <a:ea typeface="+mn-ea"/>
                <a:cs typeface="+mn-cs"/>
              </a:rPr>
              <a:t> singular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acuerda de..., se queda,</a:t>
            </a:r>
            <a:r>
              <a:rPr lang="es-ES" sz="1200" b="0" kern="1200" baseline="0" dirty="0">
                <a:solidFill>
                  <a:schemeClr val="tx1"/>
                </a:solidFill>
                <a:effectLst/>
                <a:latin typeface="+mn-lt"/>
                <a:ea typeface="+mn-ea"/>
                <a:cs typeface="+mn-cs"/>
              </a:rPr>
              <a:t> se prepara (para), </a:t>
            </a:r>
            <a:r>
              <a:rPr lang="es-ES" sz="1200" b="0" kern="1200" baseline="0" dirty="0" err="1">
                <a:solidFill>
                  <a:schemeClr val="tx1"/>
                </a:solidFill>
                <a:effectLst/>
                <a:latin typeface="+mn-lt"/>
                <a:ea typeface="+mn-ea"/>
                <a:cs typeface="+mn-cs"/>
              </a:rPr>
              <a:t>etc</a:t>
            </a:r>
            <a:r>
              <a:rPr lang="es-ES" sz="1200" b="0" kern="120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en casa con su familia y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 </a:t>
            </a:r>
            <a:r>
              <a:rPr lang="x-none" sz="1200" b="0" kern="1200">
                <a:solidFill>
                  <a:schemeClr val="tx1"/>
                </a:solidFill>
                <a:effectLst/>
                <a:latin typeface="+mn-lt"/>
                <a:ea typeface="+mn-ea"/>
                <a:cs typeface="+mn-cs"/>
              </a:rPr>
              <a:t>(students volunteer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 –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se saca (fotos), se mira en el</a:t>
            </a:r>
            <a:r>
              <a:rPr lang="es-ES" sz="1200" b="0" kern="1200" baseline="0" dirty="0">
                <a:solidFill>
                  <a:schemeClr val="tx1"/>
                </a:solidFill>
                <a:effectLst/>
                <a:latin typeface="+mn-lt"/>
                <a:ea typeface="+mn-ea"/>
                <a:cs typeface="+mn-cs"/>
              </a:rPr>
              <a:t> espejo, se presenta a otra gente</a:t>
            </a:r>
            <a:r>
              <a:rPr lang="x-none" sz="1200" b="0" kern="1200">
                <a:solidFill>
                  <a:schemeClr val="tx1"/>
                </a:solidFill>
                <a:effectLst/>
                <a:latin typeface="+mn-lt"/>
                <a:ea typeface="+mn-ea"/>
                <a:cs typeface="+mn-cs"/>
              </a:rPr>
              <a:t>).</a:t>
            </a:r>
            <a:r>
              <a:rPr lang="en-GB" sz="1200" b="0" kern="1200" dirty="0">
                <a:solidFill>
                  <a:schemeClr val="tx1"/>
                </a:solidFill>
                <a:effectLst/>
                <a:latin typeface="+mn-lt"/>
                <a:ea typeface="+mn-ea"/>
                <a:cs typeface="+mn-cs"/>
              </a:rPr>
              <a:t> </a:t>
            </a:r>
            <a:endParaRPr lang="es-ES" sz="1200" b="0" kern="1200" dirty="0">
              <a:solidFill>
                <a:schemeClr val="tx1"/>
              </a:solidFill>
              <a:effectLst/>
              <a:latin typeface="+mn-lt"/>
              <a:ea typeface="+mn-ea"/>
              <a:cs typeface="+mn-cs"/>
            </a:endParaRPr>
          </a:p>
          <a:p>
            <a:pPr marL="285750" indent="-285750">
              <a:buFont typeface="+mj-lt"/>
              <a:buAutoNum type="romanUcPeriod"/>
            </a:pPr>
            <a:r>
              <a:rPr lang="es-ES" sz="1200" b="0" kern="1200" dirty="0">
                <a:solidFill>
                  <a:schemeClr val="tx1"/>
                </a:solidFill>
                <a:effectLst/>
                <a:latin typeface="+mn-lt"/>
                <a:ea typeface="+mn-ea"/>
                <a:cs typeface="+mn-cs"/>
              </a:rPr>
              <a:t>Por la tarde </a:t>
            </a:r>
            <a:r>
              <a:rPr lang="es-ES" sz="1200" b="1" kern="1200" dirty="0">
                <a:solidFill>
                  <a:schemeClr val="tx1"/>
                </a:solidFill>
                <a:effectLst/>
                <a:latin typeface="+mn-lt"/>
                <a:ea typeface="+mn-ea"/>
                <a:cs typeface="+mn-cs"/>
              </a:rPr>
              <a:t>se</a:t>
            </a:r>
            <a:r>
              <a:rPr lang="es-ES" sz="1200" b="0" kern="1200" dirty="0">
                <a:solidFill>
                  <a:schemeClr val="tx1"/>
                </a:solidFill>
                <a:effectLst/>
                <a:latin typeface="+mn-lt"/>
                <a:ea typeface="+mn-ea"/>
                <a:cs typeface="+mn-cs"/>
              </a:rPr>
              <a:t>…… </a:t>
            </a:r>
            <a:r>
              <a:rPr lang="x-none" sz="1200" b="0" kern="1200">
                <a:solidFill>
                  <a:schemeClr val="tx1"/>
                </a:solidFill>
                <a:effectLst/>
                <a:latin typeface="+mn-lt"/>
                <a:ea typeface="+mn-ea"/>
                <a:cs typeface="+mn-cs"/>
              </a:rPr>
              <a:t>(students are prompted </a:t>
            </a:r>
            <a:r>
              <a:rPr lang="es-ES" sz="1200" b="0" kern="1200" dirty="0" err="1">
                <a:solidFill>
                  <a:schemeClr val="tx1"/>
                </a:solidFill>
                <a:effectLst/>
                <a:latin typeface="+mn-lt"/>
                <a:ea typeface="+mn-ea"/>
                <a:cs typeface="+mn-cs"/>
              </a:rPr>
              <a:t>other</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possible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after</a:t>
            </a:r>
            <a:r>
              <a:rPr lang="es-ES" sz="1200" b="0" kern="1200" dirty="0">
                <a:solidFill>
                  <a:schemeClr val="tx1"/>
                </a:solidFill>
                <a:effectLst/>
                <a:latin typeface="+mn-lt"/>
                <a:ea typeface="+mn-ea"/>
                <a:cs typeface="+mn-cs"/>
              </a:rPr>
              <a:t> ‘se’)</a:t>
            </a:r>
            <a:endParaRPr lang="en-GB" sz="1200" b="0" kern="1200" dirty="0">
              <a:solidFill>
                <a:schemeClr val="tx1"/>
              </a:solidFill>
              <a:effectLst/>
              <a:latin typeface="+mn-lt"/>
              <a:ea typeface="+mn-ea"/>
              <a:cs typeface="+mn-cs"/>
            </a:endParaRPr>
          </a:p>
          <a:p>
            <a:pPr marL="285750" indent="-285750">
              <a:buFont typeface="+mj-lt"/>
              <a:buAutoNum type="romanUcPeriod"/>
            </a:pPr>
            <a:r>
              <a:rPr lang="en-GB" sz="1200" b="0" kern="1200" dirty="0" err="1">
                <a:solidFill>
                  <a:schemeClr val="tx1"/>
                </a:solidFill>
                <a:effectLst/>
                <a:latin typeface="+mn-lt"/>
                <a:ea typeface="+mn-ea"/>
                <a:cs typeface="+mn-cs"/>
              </a:rPr>
              <a:t>va</a:t>
            </a:r>
            <a:r>
              <a:rPr lang="en-GB" sz="1200" b="0" kern="1200" dirty="0">
                <a:solidFill>
                  <a:schemeClr val="tx1"/>
                </a:solidFill>
                <a:effectLst/>
                <a:latin typeface="+mn-lt"/>
                <a:ea typeface="+mn-ea"/>
                <a:cs typeface="+mn-cs"/>
              </a:rPr>
              <a:t> a la </a:t>
            </a:r>
            <a:r>
              <a:rPr lang="en-GB" sz="1200" b="0" kern="1200" dirty="0" err="1">
                <a:solidFill>
                  <a:schemeClr val="tx1"/>
                </a:solidFill>
                <a:effectLst/>
                <a:latin typeface="+mn-lt"/>
                <a:ea typeface="+mn-ea"/>
                <a:cs typeface="+mn-cs"/>
              </a:rPr>
              <a:t>calle</a:t>
            </a:r>
            <a:r>
              <a:rPr lang="en-GB" sz="1200" b="0" kern="1200" dirty="0">
                <a:solidFill>
                  <a:schemeClr val="tx1"/>
                </a:solidFill>
                <a:effectLst/>
                <a:latin typeface="+mn-lt"/>
                <a:ea typeface="+mn-ea"/>
                <a:cs typeface="+mn-cs"/>
              </a:rPr>
              <a:t> con </a:t>
            </a:r>
            <a:r>
              <a:rPr lang="en-GB" sz="1200" b="1" kern="1200" dirty="0" err="1">
                <a:solidFill>
                  <a:schemeClr val="tx1"/>
                </a:solidFill>
                <a:effectLst/>
                <a:latin typeface="+mn-lt"/>
                <a:ea typeface="+mn-ea"/>
                <a:cs typeface="+mn-cs"/>
              </a:rPr>
              <a:t>su</a:t>
            </a:r>
            <a:r>
              <a:rPr lang="en-GB"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students</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volunteer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other</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possible</a:t>
            </a:r>
            <a:r>
              <a:rPr lang="es-ES" sz="1200" b="0" kern="1200" baseline="0" dirty="0">
                <a:solidFill>
                  <a:schemeClr val="tx1"/>
                </a:solidFill>
                <a:effectLst/>
                <a:latin typeface="+mn-lt"/>
                <a:ea typeface="+mn-ea"/>
                <a:cs typeface="+mn-cs"/>
              </a:rPr>
              <a:t> </a:t>
            </a:r>
            <a:r>
              <a:rPr lang="es-ES" sz="1200" b="0" kern="1200" baseline="0" dirty="0" err="1">
                <a:solidFill>
                  <a:schemeClr val="tx1"/>
                </a:solidFill>
                <a:effectLst/>
                <a:latin typeface="+mn-lt"/>
                <a:ea typeface="+mn-ea"/>
                <a:cs typeface="+mn-cs"/>
              </a:rPr>
              <a:t>nouns</a:t>
            </a:r>
            <a:r>
              <a:rPr lang="es-ES" sz="1200" b="0" kern="1200" baseline="0" dirty="0">
                <a:solidFill>
                  <a:schemeClr val="tx1"/>
                </a:solidFill>
                <a:effectLst/>
                <a:latin typeface="+mn-lt"/>
                <a:ea typeface="+mn-ea"/>
                <a:cs typeface="+mn-cs"/>
              </a:rPr>
              <a:t>)</a:t>
            </a:r>
            <a:endParaRPr lang="x-none" sz="1200" b="0" kern="1200">
              <a:solidFill>
                <a:schemeClr val="tx1"/>
              </a:solidFill>
              <a:effectLst/>
              <a:latin typeface="+mn-lt"/>
              <a:ea typeface="+mn-ea"/>
              <a:cs typeface="+mn-cs"/>
            </a:endParaRPr>
          </a:p>
          <a:p>
            <a:pPr marL="285750" indent="-285750">
              <a:buFont typeface="+mj-lt"/>
              <a:buAutoNum type="romanUcPeriod"/>
            </a:pPr>
            <a:endParaRPr lang="x-none" sz="1200" b="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Notes:</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0" kern="1200" baseline="0" dirty="0">
                <a:solidFill>
                  <a:schemeClr val="tx1"/>
                </a:solidFill>
                <a:effectLst/>
                <a:latin typeface="+mn-lt"/>
                <a:ea typeface="+mn-ea"/>
                <a:cs typeface="+mn-cs"/>
              </a:rPr>
              <a:t>1. The word for ‘bread’ (‘pan’) will be introduced in the next week’s vocabulary set.</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en-GB" sz="1200" b="1"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GB" sz="1200" b="1" kern="1200" baseline="0" dirty="0">
                <a:solidFill>
                  <a:schemeClr val="tx1"/>
                </a:solidFill>
                <a:effectLst/>
                <a:latin typeface="+mn-lt"/>
                <a:ea typeface="+mn-ea"/>
                <a:cs typeface="+mn-cs"/>
              </a:rPr>
              <a:t>Transcript</a:t>
            </a:r>
          </a:p>
          <a:p>
            <a:pPr marL="0" indent="0">
              <a:buNone/>
            </a:pPr>
            <a:r>
              <a:rPr lang="es-GB" sz="1200" b="0" dirty="0"/>
              <a:t>México tiene muchas tradiciones, pero su tradición del Día de Muertos es especialmente conocida. Es una costumbre única y muy importante para su comunidad porque es una forma de pensar en los muertos. Para los mexicanos, los muertos vienen a la tierra este día.</a:t>
            </a:r>
          </a:p>
          <a:p>
            <a:pPr marL="0" indent="0">
              <a:buNone/>
            </a:pPr>
            <a:r>
              <a:rPr lang="es-GB" sz="1200" b="0" dirty="0"/>
              <a:t>Nadia es mexicana y celebra el Día de Muertos con su familia. Por la mañana se levanta temprano para ayudar a su abuela: preparan pan* de muerto y un poco de fruta para el altar. Sualtar tiene varios niveles. L</a:t>
            </a:r>
            <a:r>
              <a:rPr lang="es-ES" sz="1200" b="0" dirty="0"/>
              <a:t>os niveles del altar son las diferentes partes del mundo: el primer nivel es la tierra y el segundo nivel es el cielo. Nadia pone allí fotos de su abuelo y </a:t>
            </a:r>
            <a:r>
              <a:rPr lang="es-GB" sz="1200" b="0" dirty="0"/>
              <a:t>se </a:t>
            </a:r>
            <a:r>
              <a:rPr lang="es-ES" sz="1200" b="0" dirty="0"/>
              <a:t>sienta al lado de </a:t>
            </a:r>
            <a:r>
              <a:rPr lang="es-GB" sz="1200" b="0" dirty="0">
                <a:solidFill>
                  <a:srgbClr val="E56800"/>
                </a:solidFill>
              </a:rPr>
              <a:t>su</a:t>
            </a:r>
            <a:r>
              <a:rPr lang="es-GB" sz="1200" b="0" dirty="0"/>
              <a:t> </a:t>
            </a:r>
            <a:r>
              <a:rPr lang="es-ES" sz="1200" b="0" dirty="0"/>
              <a:t> abuela. Se queda unas horas en casa con su familia y se acuerda de su abuelo muerto. </a:t>
            </a:r>
          </a:p>
          <a:p>
            <a:pPr marL="0" indent="0">
              <a:buNone/>
            </a:pPr>
            <a:r>
              <a:rPr lang="es-ES" sz="1200" b="0" dirty="0"/>
              <a:t>Por la tarde se pone ropa divertida, </a:t>
            </a:r>
            <a:r>
              <a:rPr lang="es-GB" sz="1200" b="0" dirty="0"/>
              <a:t>se</a:t>
            </a:r>
            <a:r>
              <a:rPr lang="es-ES" sz="1200" b="0" dirty="0"/>
              <a:t>pinta de blanco y negro y va a la calle con su hermano. En su barrio hay un festival con música fuerte y luces de colores. ¡Es muy divertido!</a:t>
            </a:r>
            <a:endParaRPr lang="es-GB" sz="1200" b="0" dirty="0"/>
          </a:p>
          <a:p>
            <a:endParaRPr lang="en-GB" b="1" dirty="0"/>
          </a:p>
          <a:p>
            <a:r>
              <a:rPr lang="en-GB" b="1" dirty="0"/>
              <a:t>Frequency of unknown words and cognates:</a:t>
            </a:r>
          </a:p>
          <a:p>
            <a:r>
              <a:rPr lang="en-GB" b="0" dirty="0"/>
              <a:t>pan [1342]; </a:t>
            </a:r>
            <a:r>
              <a:rPr lang="en-GB" b="0" dirty="0" err="1"/>
              <a:t>cielo</a:t>
            </a:r>
            <a:r>
              <a:rPr lang="en-GB" b="0" dirty="0"/>
              <a:t> [620]; </a:t>
            </a:r>
            <a:r>
              <a:rPr lang="en-GB" b="0" dirty="0" err="1"/>
              <a:t>varios</a:t>
            </a:r>
            <a:r>
              <a:rPr lang="en-GB" b="0" dirty="0"/>
              <a:t> [386]</a:t>
            </a:r>
          </a:p>
          <a:p>
            <a:endParaRPr lang="x-none" b="1"/>
          </a:p>
          <a:p>
            <a:pPr marL="0" marR="0" lvl="0" indent="0" algn="l" defTabSz="914400" rtl="0" eaLnBrk="1" fontAlgn="auto" latinLnBrk="0" hangingPunct="1">
              <a:lnSpc>
                <a:spcPct val="100000"/>
              </a:lnSpc>
              <a:spcBef>
                <a:spcPts val="0"/>
              </a:spcBef>
              <a:spcAft>
                <a:spcPts val="0"/>
              </a:spcAft>
              <a:buClrTx/>
              <a:buSzTx/>
              <a:buFontTx/>
              <a:buNone/>
              <a:tabLst/>
              <a:defRPr/>
            </a:pPr>
            <a:r>
              <a:rPr lang="es-ES" b="1" dirty="0" err="1"/>
              <a:t>Photos</a:t>
            </a:r>
            <a:r>
              <a:rPr lang="es-ES" b="1" dirty="0"/>
              <a:t>:</a:t>
            </a:r>
            <a:endParaRPr lang="x-none" b="1"/>
          </a:p>
          <a:p>
            <a:r>
              <a:rPr lang="x-none"/>
              <a:t>Photo of </a:t>
            </a:r>
            <a:r>
              <a:rPr lang="es-ES" dirty="0" err="1"/>
              <a:t>the</a:t>
            </a:r>
            <a:r>
              <a:rPr lang="es-ES" dirty="0"/>
              <a:t> </a:t>
            </a:r>
            <a:r>
              <a:rPr lang="es-ES" dirty="0" err="1"/>
              <a:t>child</a:t>
            </a:r>
            <a:r>
              <a:rPr lang="x-none"/>
              <a:t> by </a:t>
            </a:r>
            <a:r>
              <a:rPr lang="es-ES" sz="1200" u="none" strike="noStrike" kern="1200" dirty="0">
                <a:solidFill>
                  <a:schemeClr val="tx1"/>
                </a:solidFill>
                <a:effectLst/>
                <a:latin typeface="+mn-lt"/>
                <a:ea typeface="+mn-ea"/>
                <a:cs typeface="+mn-cs"/>
              </a:rPr>
              <a:t>Christian Newman,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Unsplash</a:t>
            </a:r>
            <a:r>
              <a:rPr lang="es-ES" sz="1200" u="none" strike="noStrike" kern="1200" dirty="0">
                <a:solidFill>
                  <a:schemeClr val="tx1"/>
                </a:solidFill>
                <a:effectLst/>
                <a:latin typeface="+mn-lt"/>
                <a:ea typeface="+mn-ea"/>
                <a:cs typeface="+mn-cs"/>
              </a:rPr>
              <a:t>.</a:t>
            </a:r>
          </a:p>
          <a:p>
            <a:r>
              <a:rPr lang="es-ES" sz="1200" u="none" strike="noStrike" kern="1200" dirty="0" err="1">
                <a:solidFill>
                  <a:schemeClr val="tx1"/>
                </a:solidFill>
                <a:effectLst/>
                <a:latin typeface="+mn-lt"/>
                <a:ea typeface="+mn-ea"/>
                <a:cs typeface="+mn-cs"/>
              </a:rPr>
              <a:t>Photo</a:t>
            </a:r>
            <a:r>
              <a:rPr lang="es-ES" sz="1200" u="none" strike="noStrike" kern="1200" dirty="0">
                <a:solidFill>
                  <a:schemeClr val="tx1"/>
                </a:solidFill>
                <a:effectLst/>
                <a:latin typeface="+mn-lt"/>
                <a:ea typeface="+mn-ea"/>
                <a:cs typeface="+mn-cs"/>
              </a:rPr>
              <a:t> of ‘Pan de muertos’ </a:t>
            </a:r>
            <a:r>
              <a:rPr lang="es-ES" sz="1200" u="none" strike="noStrike" kern="1200" dirty="0" err="1">
                <a:solidFill>
                  <a:schemeClr val="tx1"/>
                </a:solidFill>
                <a:effectLst/>
                <a:latin typeface="+mn-lt"/>
                <a:ea typeface="+mn-ea"/>
                <a:cs typeface="+mn-cs"/>
              </a:rPr>
              <a:t>by</a:t>
            </a:r>
            <a:r>
              <a:rPr lang="es-ES" sz="1200" u="none" strike="noStrike" kern="1200" dirty="0">
                <a:solidFill>
                  <a:schemeClr val="tx1"/>
                </a:solidFill>
                <a:effectLst/>
                <a:latin typeface="+mn-lt"/>
                <a:ea typeface="+mn-ea"/>
                <a:cs typeface="+mn-cs"/>
              </a:rPr>
              <a:t> Alejandro Ávila Cortez, </a:t>
            </a:r>
            <a:r>
              <a:rPr lang="es-ES" sz="1200" u="none" strike="noStrike" kern="1200" dirty="0" err="1">
                <a:solidFill>
                  <a:schemeClr val="tx1"/>
                </a:solidFill>
                <a:effectLst/>
                <a:latin typeface="+mn-lt"/>
                <a:ea typeface="+mn-ea"/>
                <a:cs typeface="+mn-cs"/>
              </a:rPr>
              <a:t>from</a:t>
            </a:r>
            <a:r>
              <a:rPr lang="es-ES" sz="1200" u="none" strike="noStrike" kern="1200" dirty="0">
                <a:solidFill>
                  <a:schemeClr val="tx1"/>
                </a:solidFill>
                <a:effectLst/>
                <a:latin typeface="+mn-lt"/>
                <a:ea typeface="+mn-ea"/>
                <a:cs typeface="+mn-cs"/>
              </a:rPr>
              <a:t> </a:t>
            </a:r>
            <a:r>
              <a:rPr lang="es-ES" sz="1200" u="none" strike="noStrike" kern="1200" dirty="0" err="1">
                <a:solidFill>
                  <a:schemeClr val="tx1"/>
                </a:solidFill>
                <a:effectLst/>
                <a:latin typeface="+mn-lt"/>
                <a:ea typeface="+mn-ea"/>
                <a:cs typeface="+mn-cs"/>
              </a:rPr>
              <a:t>Pixabay</a:t>
            </a:r>
            <a:r>
              <a:rPr lang="es-ES" sz="1200" u="none" strike="noStrike" kern="1200" dirty="0">
                <a:solidFill>
                  <a:schemeClr val="tx1"/>
                </a:solidFill>
                <a:effectLst/>
                <a:latin typeface="+mn-lt"/>
                <a:ea typeface="+mn-ea"/>
                <a:cs typeface="+mn-cs"/>
              </a:rPr>
              <a:t>.</a:t>
            </a:r>
            <a:br>
              <a:rPr lang="es-ES" dirty="0">
                <a:effectLst/>
              </a:rPr>
            </a:br>
            <a:endParaRPr lang="es-ES" dirty="0">
              <a:effectLst/>
            </a:endParaRPr>
          </a:p>
          <a:p>
            <a:br>
              <a:rPr lang="es-ES" dirty="0">
                <a:effectLst/>
              </a:rPr>
            </a:br>
            <a:endParaRPr lang="es-ES" dirty="0">
              <a:effectLst/>
            </a:endParaRPr>
          </a:p>
          <a:p>
            <a:endParaRPr lang="es-ES" dirty="0">
              <a:effectLst/>
            </a:endParaRPr>
          </a:p>
          <a:p>
            <a:endParaRPr lang="es-GB"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1885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7</a:t>
            </a:fld>
            <a:endParaRPr lang="en-GB"/>
          </a:p>
        </p:txBody>
      </p:sp>
    </p:spTree>
    <p:extLst>
      <p:ext uri="{BB962C8B-B14F-4D97-AF65-F5344CB8AC3E}">
        <p14:creationId xmlns:p14="http://schemas.microsoft.com/office/powerpoint/2010/main" val="18756302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GB" sz="1200" dirty="0"/>
              <a:t>You can see many more NCELP resources for 13-14 year olds, after 200 hours of instruction, that cover topics such as secularism in France, the Berlin Wall and divided Germany, the ‘polite you’.</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One teacher has shared with us some humorous versions of well known fairy tales that they have written with the high frequency words. </a:t>
            </a:r>
          </a:p>
          <a:p>
            <a:endParaRPr lang="en-US" dirty="0"/>
          </a:p>
        </p:txBody>
      </p:sp>
      <p:sp>
        <p:nvSpPr>
          <p:cNvPr id="333" name="Google Shape;333;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3387398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Just</a:t>
            </a:r>
            <a:r>
              <a:rPr lang="en-GB" baseline="0"/>
              <a:t> before we finish, we wanted to let you know about a few of the free resources available. </a:t>
            </a:r>
          </a:p>
          <a:p>
            <a:r>
              <a:rPr lang="en-GB" baseline="0"/>
              <a:t>The NCELP resource portal has hundreds of resources, including all the lessons from the scheme of work, homework, test, scheme of work documents and CPD presentations.</a:t>
            </a:r>
          </a:p>
          <a:p>
            <a:r>
              <a:rPr lang="en-GB" baseline="0"/>
              <a:t>Gaming Grammar is a digital game partly funded by NCELP that allows for reading and listening-based grammar practice in line with the principles of grammar practice that I mentioned earlier.</a:t>
            </a:r>
          </a:p>
          <a:p>
            <a:r>
              <a:rPr lang="en-GB" baseline="0"/>
              <a:t>OASIS is a database with single-side A4 summaries of relevant research published in international peer-reviewed journals. All summaries are written in non-technical language.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235217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much as possible, participants are assigned to courses regionally - led by an NCELP Specialist Teacher near them, with other participants from their region.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This offers the potential to make the most of local networking and peer support, both online and potentially also face-to-face.</a:t>
            </a:r>
            <a:br>
              <a:rPr lang="en-GB" sz="1200" kern="1200" dirty="0">
                <a:solidFill>
                  <a:schemeClr val="tx1"/>
                </a:solidFill>
                <a:effectLst/>
                <a:latin typeface="+mn-lt"/>
                <a:ea typeface="+mn-ea"/>
                <a:cs typeface="+mn-cs"/>
              </a:rPr>
            </a:b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A self-study version of the course (with similar certification) for anyone who is unable to access a ‘live’ place will be available shortly.</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If this CPD deck is delivered by others, please use this feedback survey, and paste into the chat: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Google Form: </a:t>
            </a:r>
            <a:r>
              <a:rPr lang="en-GB" sz="1200" u="sng" kern="1200" dirty="0">
                <a:solidFill>
                  <a:schemeClr val="tx1"/>
                </a:solidFill>
                <a:effectLst/>
                <a:latin typeface="+mn-lt"/>
                <a:ea typeface="+mn-ea"/>
                <a:cs typeface="+mn-cs"/>
                <a:hlinkClick r:id="rId3"/>
              </a:rPr>
              <a:t>https://forms.gle/Y2ztbpRTrkKZRjcp9</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76387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51212F4-EB5A-464B-92EC-DACFCB1CC2CD}" type="slidenum">
              <a:rPr lang="en-GB" smtClean="0"/>
              <a:t>75</a:t>
            </a:fld>
            <a:endParaRPr lang="en-GB"/>
          </a:p>
        </p:txBody>
      </p:sp>
    </p:spTree>
    <p:extLst>
      <p:ext uri="{BB962C8B-B14F-4D97-AF65-F5344CB8AC3E}">
        <p14:creationId xmlns:p14="http://schemas.microsoft.com/office/powerpoint/2010/main" val="856188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baseline="0">
                <a:solidFill>
                  <a:schemeClr val="tx1"/>
                </a:solidFill>
                <a:effectLst/>
                <a:latin typeface="+mn-lt"/>
                <a:ea typeface="+mn-ea"/>
                <a:cs typeface="+mn-cs"/>
              </a:rPr>
              <a:t>Regardless of the nature of the assessment, the core purpose for language learning has not changed: this is the need to understand and communicate about cultures and societies (both their own and in countries where the language is spoken), and to stimulate interest in the language itself.</a:t>
            </a:r>
            <a:endParaRPr lang="en-GB" sz="1200" b="0" i="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051212F4-EB5A-464B-92EC-DACFCB1CC2CD}" type="slidenum">
              <a:rPr lang="en-GB" smtClean="0"/>
              <a:t>8</a:t>
            </a:fld>
            <a:endParaRPr lang="en-GB"/>
          </a:p>
        </p:txBody>
      </p:sp>
    </p:spTree>
    <p:extLst>
      <p:ext uri="{BB962C8B-B14F-4D97-AF65-F5344CB8AC3E}">
        <p14:creationId xmlns:p14="http://schemas.microsoft.com/office/powerpoint/2010/main" val="1566063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To be able to do this, students</a:t>
            </a:r>
            <a:r>
              <a:rPr lang="en-GB" sz="1200" b="0" i="0" kern="1200" baseline="0" dirty="0">
                <a:solidFill>
                  <a:schemeClr val="tx1"/>
                </a:solidFill>
                <a:effectLst/>
                <a:latin typeface="+mn-lt"/>
                <a:ea typeface="+mn-ea"/>
                <a:cs typeface="+mn-cs"/>
              </a:rPr>
              <a:t> need to be able to manipulate vocabulary, grammar and sound/spelling systems, and how these are used to communicate meaning. Knowledge building is reinforced </a:t>
            </a:r>
            <a:r>
              <a:rPr lang="en-GB" sz="1200" b="0" dirty="0">
                <a:solidFill>
                  <a:srgbClr val="104F75"/>
                </a:solidFill>
              </a:rPr>
              <a:t>with </a:t>
            </a:r>
            <a:r>
              <a:rPr lang="en-GB" sz="1200" b="0" dirty="0">
                <a:solidFill>
                  <a:srgbClr val="E56700"/>
                </a:solidFill>
              </a:rPr>
              <a:t>extensive planned practice</a:t>
            </a:r>
            <a:r>
              <a:rPr lang="en-GB" sz="1200" b="0" dirty="0">
                <a:solidFill>
                  <a:srgbClr val="104F75"/>
                </a:solidFill>
              </a:rPr>
              <a:t> and use.</a:t>
            </a:r>
          </a:p>
          <a:p>
            <a:endParaRPr lang="en-GB" sz="1200" b="0" dirty="0">
              <a:solidFill>
                <a:srgbClr val="104F75"/>
              </a:solidFill>
            </a:endParaRPr>
          </a:p>
          <a:p>
            <a:pPr marL="0" indent="0" defTabSz="903124">
              <a:lnSpc>
                <a:spcPct val="200000"/>
              </a:lnSpc>
              <a:buNone/>
              <a:defRPr/>
            </a:pP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Image by Steve Clarke and adapted by Katie Marsden</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796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8586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958115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4468872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255885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80415272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850199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7553576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0512345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6399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42693254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9627605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059007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46200024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003133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578628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059840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183045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5352109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54412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5116935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818328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53645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430392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064336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37132552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0610100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2704557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41592179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982448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261675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3382392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4304115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37590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722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694592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52983172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624962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513855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332877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7717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000662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861741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914551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06531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095840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54127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69816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1044368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135470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5962918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00170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9411172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99668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21556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9972139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078462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7653613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1066614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58525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4867748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108683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9407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960824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261409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81989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53060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087965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6075391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066387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6038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0517653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837858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4951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7194815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00139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351714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018275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718797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6684563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918575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88317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273500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648845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372513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40484260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03959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273707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Box 2">
            <a:extLst>
              <a:ext uri="{FF2B5EF4-FFF2-40B4-BE49-F238E27FC236}">
                <a16:creationId xmlns:a16="http://schemas.microsoft.com/office/drawing/2014/main" id="{A586DACE-91D4-F84C-BC79-BE1BB5A5CA8D}"/>
              </a:ext>
            </a:extLst>
          </p:cNvPr>
          <p:cNvSpPr txBox="1"/>
          <p:nvPr userDrawn="1"/>
        </p:nvSpPr>
        <p:spPr>
          <a:xfrm>
            <a:off x="838200" y="1923393"/>
            <a:ext cx="6035566" cy="461665"/>
          </a:xfrm>
          <a:prstGeom prst="rect">
            <a:avLst/>
          </a:prstGeom>
          <a:noFill/>
        </p:spPr>
        <p:txBody>
          <a:bodyPr wrap="square" rtlCol="0">
            <a:spAutoFit/>
          </a:bodyPr>
          <a:lstStyle/>
          <a:p>
            <a:r>
              <a:rPr lang="en-US" sz="2400" dirty="0">
                <a:solidFill>
                  <a:schemeClr val="accent5">
                    <a:lumMod val="50000"/>
                  </a:schemeClr>
                </a:solidFill>
              </a:rPr>
              <a:t>Text</a:t>
            </a:r>
          </a:p>
        </p:txBody>
      </p:sp>
    </p:spTree>
    <p:extLst>
      <p:ext uri="{BB962C8B-B14F-4D97-AF65-F5344CB8AC3E}">
        <p14:creationId xmlns:p14="http://schemas.microsoft.com/office/powerpoint/2010/main" val="21414731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16692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9927462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874243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81663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15547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3343618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0156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03989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794183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692522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97758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60079008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645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7078210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6154314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199454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856445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1122363"/>
            <a:ext cx="10363200" cy="2387600"/>
          </a:xfrm>
        </p:spPr>
        <p:txBody>
          <a:bodyPr anchor="b"/>
          <a:lstStyle>
            <a:lvl1pPr algn="ctr">
              <a:defRPr sz="4423">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1" y="3602039"/>
            <a:ext cx="9144000" cy="1655762"/>
          </a:xfrm>
        </p:spPr>
        <p:txBody>
          <a:bodyPr/>
          <a:lstStyle>
            <a:lvl1pPr marL="0" indent="0" algn="ctr">
              <a:buNone/>
              <a:defRPr sz="1769">
                <a:solidFill>
                  <a:schemeClr val="accent5">
                    <a:lumMod val="50000"/>
                  </a:schemeClr>
                </a:solidFill>
                <a:latin typeface="Century Gothic" panose="020B0502020202020204" pitchFamily="34" charset="0"/>
              </a:defRPr>
            </a:lvl1pPr>
            <a:lvl2pPr marL="337002" indent="0" algn="ctr">
              <a:buNone/>
              <a:defRPr sz="1474"/>
            </a:lvl2pPr>
            <a:lvl3pPr marL="674004" indent="0" algn="ctr">
              <a:buNone/>
              <a:defRPr sz="1327"/>
            </a:lvl3pPr>
            <a:lvl4pPr marL="1011006" indent="0" algn="ctr">
              <a:buNone/>
              <a:defRPr sz="1179"/>
            </a:lvl4pPr>
            <a:lvl5pPr marL="1348008" indent="0" algn="ctr">
              <a:buNone/>
              <a:defRPr sz="1179"/>
            </a:lvl5pPr>
            <a:lvl6pPr marL="1685011" indent="0" algn="ctr">
              <a:buNone/>
              <a:defRPr sz="1179"/>
            </a:lvl6pPr>
            <a:lvl7pPr marL="2022013" indent="0" algn="ctr">
              <a:buNone/>
              <a:defRPr sz="1179"/>
            </a:lvl7pPr>
            <a:lvl8pPr marL="2359015" indent="0" algn="ctr">
              <a:buNone/>
              <a:defRPr sz="1179"/>
            </a:lvl8pPr>
            <a:lvl9pPr marL="2696017" indent="0" algn="ctr">
              <a:buNone/>
              <a:defRPr sz="1179"/>
            </a:lvl9pPr>
          </a:lstStyle>
          <a:p>
            <a:r>
              <a:rPr lang="en-US" dirty="0"/>
              <a:t>Click to edit Master subtitle style</a:t>
            </a:r>
          </a:p>
        </p:txBody>
      </p:sp>
    </p:spTree>
    <p:extLst>
      <p:ext uri="{BB962C8B-B14F-4D97-AF65-F5344CB8AC3E}">
        <p14:creationId xmlns:p14="http://schemas.microsoft.com/office/powerpoint/2010/main" val="196703542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1474"/>
            </a:lvl2pPr>
            <a:lvl3pPr>
              <a:defRPr sz="1327"/>
            </a:lvl3pPr>
            <a:lvl4pPr>
              <a:defRPr sz="1179"/>
            </a:lvl4pPr>
            <a:lvl5pPr>
              <a:defRPr sz="1179"/>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056684"/>
      </p:ext>
    </p:extLst>
  </p:cSld>
  <p:clrMapOvr>
    <a:masterClrMapping/>
  </p:clrMapOvr>
  <p:extLst>
    <p:ext uri="{DCECCB84-F9BA-43D5-87BE-67443E8EF086}">
      <p15:sldGuideLst xmlns:p15="http://schemas.microsoft.com/office/powerpoint/2012/main">
        <p15:guide id="1" orient="horz" pos="2381">
          <p15:clr>
            <a:srgbClr val="FBAE40"/>
          </p15:clr>
        </p15:guide>
        <p15:guide id="2" pos="336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42"/>
            <a:ext cx="10515600" cy="2852737"/>
          </a:xfrm>
        </p:spPr>
        <p:txBody>
          <a:bodyPr anchor="b"/>
          <a:lstStyle>
            <a:lvl1pPr>
              <a:defRPr sz="4423"/>
            </a:lvl1pPr>
          </a:lstStyle>
          <a:p>
            <a:r>
              <a:rPr lang="en-US" dirty="0"/>
              <a:t>Click to edit Master title style</a:t>
            </a:r>
          </a:p>
        </p:txBody>
      </p:sp>
      <p:sp>
        <p:nvSpPr>
          <p:cNvPr id="3" name="Text Placeholder 2"/>
          <p:cNvSpPr>
            <a:spLocks noGrp="1"/>
          </p:cNvSpPr>
          <p:nvPr>
            <p:ph type="body" idx="1"/>
          </p:nvPr>
        </p:nvSpPr>
        <p:spPr>
          <a:xfrm>
            <a:off x="831852" y="4589466"/>
            <a:ext cx="10515600" cy="1500187"/>
          </a:xfrm>
        </p:spPr>
        <p:txBody>
          <a:bodyPr/>
          <a:lstStyle>
            <a:lvl1pPr marL="0" indent="0">
              <a:buNone/>
              <a:defRPr sz="1769">
                <a:solidFill>
                  <a:schemeClr val="accent5">
                    <a:lumMod val="50000"/>
                  </a:schemeClr>
                </a:solidFill>
              </a:defRPr>
            </a:lvl1pPr>
            <a:lvl2pPr marL="337002" indent="0">
              <a:buNone/>
              <a:defRPr sz="1474">
                <a:solidFill>
                  <a:schemeClr val="tx1">
                    <a:tint val="75000"/>
                  </a:schemeClr>
                </a:solidFill>
              </a:defRPr>
            </a:lvl2pPr>
            <a:lvl3pPr marL="674004" indent="0">
              <a:buNone/>
              <a:defRPr sz="1327">
                <a:solidFill>
                  <a:schemeClr val="tx1">
                    <a:tint val="75000"/>
                  </a:schemeClr>
                </a:solidFill>
              </a:defRPr>
            </a:lvl3pPr>
            <a:lvl4pPr marL="1011006" indent="0">
              <a:buNone/>
              <a:defRPr sz="1179">
                <a:solidFill>
                  <a:schemeClr val="tx1">
                    <a:tint val="75000"/>
                  </a:schemeClr>
                </a:solidFill>
              </a:defRPr>
            </a:lvl4pPr>
            <a:lvl5pPr marL="1348008" indent="0">
              <a:buNone/>
              <a:defRPr sz="1179">
                <a:solidFill>
                  <a:schemeClr val="tx1">
                    <a:tint val="75000"/>
                  </a:schemeClr>
                </a:solidFill>
              </a:defRPr>
            </a:lvl5pPr>
            <a:lvl6pPr marL="1685011" indent="0">
              <a:buNone/>
              <a:defRPr sz="1179">
                <a:solidFill>
                  <a:schemeClr val="tx1">
                    <a:tint val="75000"/>
                  </a:schemeClr>
                </a:solidFill>
              </a:defRPr>
            </a:lvl6pPr>
            <a:lvl7pPr marL="2022013" indent="0">
              <a:buNone/>
              <a:defRPr sz="1179">
                <a:solidFill>
                  <a:schemeClr val="tx1">
                    <a:tint val="75000"/>
                  </a:schemeClr>
                </a:solidFill>
              </a:defRPr>
            </a:lvl7pPr>
            <a:lvl8pPr marL="2359015" indent="0">
              <a:buNone/>
              <a:defRPr sz="1179">
                <a:solidFill>
                  <a:schemeClr val="tx1">
                    <a:tint val="75000"/>
                  </a:schemeClr>
                </a:solidFill>
              </a:defRPr>
            </a:lvl8pPr>
            <a:lvl9pPr marL="2696017" indent="0">
              <a:buNone/>
              <a:defRPr sz="1179">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62685917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825625"/>
            <a:ext cx="5181601"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0746405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8"/>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90" y="1681163"/>
            <a:ext cx="5157787" cy="823912"/>
          </a:xfrm>
        </p:spPr>
        <p:txBody>
          <a:bodyPr anchor="b"/>
          <a:lstStyle>
            <a:lvl1pPr marL="0" indent="0">
              <a:buNone/>
              <a:defRPr sz="1769" b="1"/>
            </a:lvl1pPr>
            <a:lvl2pPr marL="337002" indent="0">
              <a:buNone/>
              <a:defRPr sz="1474" b="1"/>
            </a:lvl2pPr>
            <a:lvl3pPr marL="674004" indent="0">
              <a:buNone/>
              <a:defRPr sz="1327" b="1"/>
            </a:lvl3pPr>
            <a:lvl4pPr marL="1011006" indent="0">
              <a:buNone/>
              <a:defRPr sz="1179" b="1"/>
            </a:lvl4pPr>
            <a:lvl5pPr marL="1348008" indent="0">
              <a:buNone/>
              <a:defRPr sz="1179" b="1"/>
            </a:lvl5pPr>
            <a:lvl6pPr marL="1685011" indent="0">
              <a:buNone/>
              <a:defRPr sz="1179" b="1"/>
            </a:lvl6pPr>
            <a:lvl7pPr marL="2022013" indent="0">
              <a:buNone/>
              <a:defRPr sz="1179" b="1"/>
            </a:lvl7pPr>
            <a:lvl8pPr marL="2359015" indent="0">
              <a:buNone/>
              <a:defRPr sz="1179" b="1"/>
            </a:lvl8pPr>
            <a:lvl9pPr marL="2696017" indent="0">
              <a:buNone/>
              <a:defRPr sz="1179" b="1"/>
            </a:lvl9pPr>
          </a:lstStyle>
          <a:p>
            <a:pPr lvl="0"/>
            <a:r>
              <a:rPr lang="en-US"/>
              <a:t>Click to edit Master text styles</a:t>
            </a:r>
          </a:p>
        </p:txBody>
      </p:sp>
      <p:sp>
        <p:nvSpPr>
          <p:cNvPr id="4" name="Content Placeholder 3"/>
          <p:cNvSpPr>
            <a:spLocks noGrp="1"/>
          </p:cNvSpPr>
          <p:nvPr>
            <p:ph sz="half" idx="2"/>
          </p:nvPr>
        </p:nvSpPr>
        <p:spPr>
          <a:xfrm>
            <a:off x="839790"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769" b="1"/>
            </a:lvl1pPr>
            <a:lvl2pPr marL="337002" indent="0">
              <a:buNone/>
              <a:defRPr sz="1474" b="1"/>
            </a:lvl2pPr>
            <a:lvl3pPr marL="674004" indent="0">
              <a:buNone/>
              <a:defRPr sz="1327" b="1"/>
            </a:lvl3pPr>
            <a:lvl4pPr marL="1011006" indent="0">
              <a:buNone/>
              <a:defRPr sz="1179" b="1"/>
            </a:lvl4pPr>
            <a:lvl5pPr marL="1348008" indent="0">
              <a:buNone/>
              <a:defRPr sz="1179" b="1"/>
            </a:lvl5pPr>
            <a:lvl6pPr marL="1685011" indent="0">
              <a:buNone/>
              <a:defRPr sz="1179" b="1"/>
            </a:lvl6pPr>
            <a:lvl7pPr marL="2022013" indent="0">
              <a:buNone/>
              <a:defRPr sz="1179" b="1"/>
            </a:lvl7pPr>
            <a:lvl8pPr marL="2359015" indent="0">
              <a:buNone/>
              <a:defRPr sz="1179" b="1"/>
            </a:lvl8pPr>
            <a:lvl9pPr marL="2696017" indent="0">
              <a:buNone/>
              <a:defRPr sz="1179"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1272212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39234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3" name="Footer Placeholder 2"/>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507633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359"/>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1" cy="4873625"/>
          </a:xfrm>
        </p:spPr>
        <p:txBody>
          <a:bodyPr/>
          <a:lstStyle>
            <a:lvl1pPr>
              <a:defRPr sz="2359"/>
            </a:lvl1pPr>
            <a:lvl2pPr>
              <a:defRPr sz="2064"/>
            </a:lvl2pPr>
            <a:lvl3pPr>
              <a:defRPr sz="1769"/>
            </a:lvl3pPr>
            <a:lvl4pPr>
              <a:defRPr sz="1474"/>
            </a:lvl4pPr>
            <a:lvl5pPr>
              <a:defRPr sz="1474"/>
            </a:lvl5pPr>
            <a:lvl6pPr>
              <a:defRPr sz="1474"/>
            </a:lvl6pPr>
            <a:lvl7pPr>
              <a:defRPr sz="1474"/>
            </a:lvl7pPr>
            <a:lvl8pPr>
              <a:defRPr sz="1474"/>
            </a:lvl8pPr>
            <a:lvl9pPr>
              <a:defRPr sz="147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179"/>
            </a:lvl1pPr>
            <a:lvl2pPr marL="337002" indent="0">
              <a:buNone/>
              <a:defRPr sz="1032"/>
            </a:lvl2pPr>
            <a:lvl3pPr marL="674004" indent="0">
              <a:buNone/>
              <a:defRPr sz="885"/>
            </a:lvl3pPr>
            <a:lvl4pPr marL="1011006" indent="0">
              <a:buNone/>
              <a:defRPr sz="738"/>
            </a:lvl4pPr>
            <a:lvl5pPr marL="1348008" indent="0">
              <a:buNone/>
              <a:defRPr sz="738"/>
            </a:lvl5pPr>
            <a:lvl6pPr marL="1685011" indent="0">
              <a:buNone/>
              <a:defRPr sz="738"/>
            </a:lvl6pPr>
            <a:lvl7pPr marL="2022013" indent="0">
              <a:buNone/>
              <a:defRPr sz="738"/>
            </a:lvl7pPr>
            <a:lvl8pPr marL="2359015" indent="0">
              <a:buNone/>
              <a:defRPr sz="738"/>
            </a:lvl8pPr>
            <a:lvl9pPr marL="2696017" indent="0">
              <a:buNone/>
              <a:defRPr sz="738"/>
            </a:lvl9pPr>
          </a:lstStyle>
          <a:p>
            <a:pPr lvl="0"/>
            <a:r>
              <a:rPr lang="en-US"/>
              <a:t>Click to edit Master text styles</a:t>
            </a:r>
          </a:p>
        </p:txBody>
      </p:sp>
      <p:sp>
        <p:nvSpPr>
          <p:cNvPr id="5" name="Date Placeholder 4"/>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6" name="Footer Placeholder 5"/>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937511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0" y="457200"/>
            <a:ext cx="3932237" cy="1600200"/>
          </a:xfrm>
        </p:spPr>
        <p:txBody>
          <a:bodyPr anchor="b"/>
          <a:lstStyle>
            <a:lvl1pPr>
              <a:defRPr sz="2359"/>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1" cy="4873625"/>
          </a:xfrm>
        </p:spPr>
        <p:txBody>
          <a:bodyPr anchor="t"/>
          <a:lstStyle>
            <a:lvl1pPr marL="0" indent="0">
              <a:buNone/>
              <a:defRPr sz="2359"/>
            </a:lvl1pPr>
            <a:lvl2pPr marL="337002" indent="0">
              <a:buNone/>
              <a:defRPr sz="2064"/>
            </a:lvl2pPr>
            <a:lvl3pPr marL="674004" indent="0">
              <a:buNone/>
              <a:defRPr sz="1769"/>
            </a:lvl3pPr>
            <a:lvl4pPr marL="1011006" indent="0">
              <a:buNone/>
              <a:defRPr sz="1474"/>
            </a:lvl4pPr>
            <a:lvl5pPr marL="1348008" indent="0">
              <a:buNone/>
              <a:defRPr sz="1474"/>
            </a:lvl5pPr>
            <a:lvl6pPr marL="1685011" indent="0">
              <a:buNone/>
              <a:defRPr sz="1474"/>
            </a:lvl6pPr>
            <a:lvl7pPr marL="2022013" indent="0">
              <a:buNone/>
              <a:defRPr sz="1474"/>
            </a:lvl7pPr>
            <a:lvl8pPr marL="2359015" indent="0">
              <a:buNone/>
              <a:defRPr sz="1474"/>
            </a:lvl8pPr>
            <a:lvl9pPr marL="2696017" indent="0">
              <a:buNone/>
              <a:defRPr sz="1474"/>
            </a:lvl9pPr>
          </a:lstStyle>
          <a:p>
            <a:r>
              <a:rPr lang="en-US"/>
              <a:t>Click icon to add picture</a:t>
            </a:r>
            <a:endParaRPr lang="en-US" dirty="0"/>
          </a:p>
        </p:txBody>
      </p:sp>
      <p:sp>
        <p:nvSpPr>
          <p:cNvPr id="4" name="Text Placeholder 3"/>
          <p:cNvSpPr>
            <a:spLocks noGrp="1"/>
          </p:cNvSpPr>
          <p:nvPr>
            <p:ph type="body" sz="half" idx="2"/>
          </p:nvPr>
        </p:nvSpPr>
        <p:spPr>
          <a:xfrm>
            <a:off x="839790" y="2057400"/>
            <a:ext cx="3932237" cy="3811588"/>
          </a:xfrm>
        </p:spPr>
        <p:txBody>
          <a:bodyPr/>
          <a:lstStyle>
            <a:lvl1pPr marL="0" indent="0">
              <a:buNone/>
              <a:defRPr sz="1179"/>
            </a:lvl1pPr>
            <a:lvl2pPr marL="337002" indent="0">
              <a:buNone/>
              <a:defRPr sz="1032"/>
            </a:lvl2pPr>
            <a:lvl3pPr marL="674004" indent="0">
              <a:buNone/>
              <a:defRPr sz="885"/>
            </a:lvl3pPr>
            <a:lvl4pPr marL="1011006" indent="0">
              <a:buNone/>
              <a:defRPr sz="738"/>
            </a:lvl4pPr>
            <a:lvl5pPr marL="1348008" indent="0">
              <a:buNone/>
              <a:defRPr sz="738"/>
            </a:lvl5pPr>
            <a:lvl6pPr marL="1685011" indent="0">
              <a:buNone/>
              <a:defRPr sz="738"/>
            </a:lvl6pPr>
            <a:lvl7pPr marL="2022013" indent="0">
              <a:buNone/>
              <a:defRPr sz="738"/>
            </a:lvl7pPr>
            <a:lvl8pPr marL="2359015" indent="0">
              <a:buNone/>
              <a:defRPr sz="738"/>
            </a:lvl8pPr>
            <a:lvl9pPr marL="2696017" indent="0">
              <a:buNone/>
              <a:defRPr sz="738"/>
            </a:lvl9pPr>
          </a:lstStyle>
          <a:p>
            <a:pPr lvl="0"/>
            <a:r>
              <a:rPr lang="en-US"/>
              <a:t>Click to edit Master text styles</a:t>
            </a:r>
          </a:p>
        </p:txBody>
      </p:sp>
      <p:sp>
        <p:nvSpPr>
          <p:cNvPr id="5" name="Date Placeholder 4"/>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6" name="Footer Placeholder 5"/>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979840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5" name="Footer Placeholder 4"/>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83783865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1" y="6356354"/>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5" name="Footer Placeholder 4"/>
          <p:cNvSpPr>
            <a:spLocks noGrp="1"/>
          </p:cNvSpPr>
          <p:nvPr>
            <p:ph type="ftr" sz="quarter" idx="11"/>
          </p:nvPr>
        </p:nvSpPr>
        <p:spPr>
          <a:xfrm>
            <a:off x="4038602" y="6356354"/>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4"/>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917625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542952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11/10/2022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767452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157733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63094752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19168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719931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95428426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11/10/2022</a:t>
            </a:fld>
            <a:endParaRPr lang="en-GB"/>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GB"/>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891433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622251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2339859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8584507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11/10/2022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677164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theme" Target="../theme/theme10.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6.jp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image" Target="../media/image6.jp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theme" Target="../theme/theme11.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0.xml"/><Relationship Id="rId13" Type="http://schemas.openxmlformats.org/officeDocument/2006/relationships/theme" Target="../theme/theme12.xml"/><Relationship Id="rId3" Type="http://schemas.openxmlformats.org/officeDocument/2006/relationships/slideLayout" Target="../slideLayouts/slideLayout125.xml"/><Relationship Id="rId7" Type="http://schemas.openxmlformats.org/officeDocument/2006/relationships/slideLayout" Target="../slideLayouts/slideLayout129.xml"/><Relationship Id="rId12" Type="http://schemas.openxmlformats.org/officeDocument/2006/relationships/slideLayout" Target="../slideLayouts/slideLayout134.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6" Type="http://schemas.openxmlformats.org/officeDocument/2006/relationships/slideLayout" Target="../slideLayouts/slideLayout128.xml"/><Relationship Id="rId11" Type="http://schemas.openxmlformats.org/officeDocument/2006/relationships/slideLayout" Target="../slideLayouts/slideLayout133.xml"/><Relationship Id="rId5" Type="http://schemas.openxmlformats.org/officeDocument/2006/relationships/slideLayout" Target="../slideLayouts/slideLayout127.xml"/><Relationship Id="rId10" Type="http://schemas.openxmlformats.org/officeDocument/2006/relationships/slideLayout" Target="../slideLayouts/slideLayout132.xml"/><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image" Target="../media/image6.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3.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5.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4.jp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3.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7978690"/>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5906400"/>
      </p:ext>
    </p:extLst>
  </p:cSld>
  <p:clrMap bg1="lt1" tx1="dk1" bg2="lt2" tx2="dk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63686188"/>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0161559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Century Gothic" panose="020B0502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5" name="TextBox 4"/>
          <p:cNvSpPr txBox="1"/>
          <p:nvPr userDrawn="1"/>
        </p:nvSpPr>
        <p:spPr>
          <a:xfrm>
            <a:off x="76201" y="6515085"/>
            <a:ext cx="4622801" cy="276999"/>
          </a:xfrm>
          <a:prstGeom prst="rect">
            <a:avLst/>
          </a:prstGeom>
          <a:noFill/>
        </p:spPr>
        <p:txBody>
          <a:bodyPr wrap="square" rtlCol="0">
            <a:spAutoFit/>
          </a:bodyPr>
          <a:lstStyle/>
          <a:p>
            <a:r>
              <a:rPr lang="en-GB" sz="1200" b="0" dirty="0">
                <a:solidFill>
                  <a:srgbClr val="002060"/>
                </a:solidFill>
                <a:latin typeface="+mj-lt"/>
              </a:rPr>
              <a:t>Nick Avery</a:t>
            </a:r>
          </a:p>
        </p:txBody>
      </p:sp>
    </p:spTree>
    <p:extLst>
      <p:ext uri="{BB962C8B-B14F-4D97-AF65-F5344CB8AC3E}">
        <p14:creationId xmlns:p14="http://schemas.microsoft.com/office/powerpoint/2010/main" val="2659776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866894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47039795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4" name="Text Placeholder 3">
            <a:extLst>
              <a:ext uri="{FF2B5EF4-FFF2-40B4-BE49-F238E27FC236}">
                <a16:creationId xmlns:a16="http://schemas.microsoft.com/office/drawing/2014/main" id="{2C4B177A-FB9B-624B-90F1-42CB20E9EC0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894225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4042382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2" y="443074"/>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2"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2" y="-61458"/>
            <a:ext cx="1627855"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 y="0"/>
            <a:ext cx="4775200" cy="417830"/>
          </a:xfrm>
          <a:prstGeom prst="rect">
            <a:avLst/>
          </a:prstGeom>
        </p:spPr>
      </p:pic>
      <p:sp>
        <p:nvSpPr>
          <p:cNvPr id="4" name="Rectangle 3"/>
          <p:cNvSpPr/>
          <p:nvPr userDrawn="1"/>
        </p:nvSpPr>
        <p:spPr>
          <a:xfrm>
            <a:off x="9088584" y="6572245"/>
            <a:ext cx="8434648" cy="341888"/>
          </a:xfrm>
          <a:prstGeom prst="rect">
            <a:avLst/>
          </a:prstGeom>
        </p:spPr>
        <p:txBody>
          <a:bodyPr wrap="square">
            <a:spAutoFit/>
          </a:bodyPr>
          <a:lstStyle/>
          <a:p>
            <a:r>
              <a:rPr lang="en-GB" sz="811" dirty="0">
                <a:solidFill>
                  <a:srgbClr val="002060"/>
                </a:solidFill>
                <a:latin typeface="Century Gothic" panose="020B0502020202020204" pitchFamily="34" charset="0"/>
              </a:rPr>
              <a:t>Material</a:t>
            </a:r>
            <a:r>
              <a:rPr lang="en-GB" sz="811" dirty="0">
                <a:solidFill>
                  <a:srgbClr val="002060"/>
                </a:solidFill>
                <a:latin typeface="Arial" panose="020B0604020202020204" pitchFamily="34" charset="0"/>
              </a:rPr>
              <a:t> </a:t>
            </a:r>
            <a:r>
              <a:rPr lang="en-GB" sz="811" dirty="0">
                <a:solidFill>
                  <a:srgbClr val="002060"/>
                </a:solidFill>
                <a:latin typeface="Century Gothic" panose="020B0502020202020204" pitchFamily="34" charset="0"/>
              </a:rPr>
              <a:t>licensed as </a:t>
            </a:r>
            <a:r>
              <a:rPr lang="en-GB" sz="811" b="1" u="sng" dirty="0">
                <a:solidFill>
                  <a:srgbClr val="FFFFFF"/>
                </a:solidFill>
                <a:latin typeface="Century Gothic" panose="020B0502020202020204" pitchFamily="34" charset="0"/>
                <a:hlinkClick r:id="rId16"/>
              </a:rPr>
              <a:t>CC BY-NC-SA 4.0</a:t>
            </a:r>
            <a:br>
              <a:rPr lang="en-GB" sz="811" dirty="0">
                <a:solidFill>
                  <a:prstClr val="black"/>
                </a:solidFill>
                <a:latin typeface="Century Gothic" panose="020B0502020202020204" pitchFamily="34" charset="0"/>
              </a:rPr>
            </a:br>
            <a:endParaRPr lang="en-GB" sz="811" dirty="0">
              <a:solidFill>
                <a:prstClr val="black"/>
              </a:solidFill>
              <a:latin typeface="Century Gothic" panose="020B0502020202020204" pitchFamily="34" charset="0"/>
            </a:endParaRPr>
          </a:p>
        </p:txBody>
      </p:sp>
      <p:sp>
        <p:nvSpPr>
          <p:cNvPr id="8" name="Rectangle 7"/>
          <p:cNvSpPr/>
          <p:nvPr userDrawn="1"/>
        </p:nvSpPr>
        <p:spPr>
          <a:xfrm>
            <a:off x="4" y="6572242"/>
            <a:ext cx="8434648" cy="211468"/>
          </a:xfrm>
          <a:prstGeom prst="rect">
            <a:avLst/>
          </a:prstGeom>
        </p:spPr>
        <p:txBody>
          <a:bodyPr wrap="square">
            <a:spAutoFit/>
          </a:bodyPr>
          <a:lstStyle/>
          <a:p>
            <a:r>
              <a:rPr lang="en-GB" sz="774" dirty="0">
                <a:solidFill>
                  <a:srgbClr val="002060"/>
                </a:solidFill>
                <a:latin typeface="Century Gothic" panose="020B0502020202020204" pitchFamily="34" charset="0"/>
              </a:rPr>
              <a:t>Rachel Hawkes</a:t>
            </a:r>
            <a:endParaRPr lang="en-GB" sz="774"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912266764"/>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Lst>
  <p:txStyles>
    <p:titleStyle>
      <a:lvl1pPr algn="l" defTabSz="674004" rtl="0" eaLnBrk="1" latinLnBrk="0" hangingPunct="1">
        <a:lnSpc>
          <a:spcPct val="90000"/>
        </a:lnSpc>
        <a:spcBef>
          <a:spcPct val="0"/>
        </a:spcBef>
        <a:buNone/>
        <a:defRPr sz="3243" kern="1200">
          <a:solidFill>
            <a:schemeClr val="accent5">
              <a:lumMod val="50000"/>
            </a:schemeClr>
          </a:solidFill>
          <a:latin typeface="Century Gothic" panose="020B0502020202020204" pitchFamily="34" charset="0"/>
          <a:ea typeface="+mj-ea"/>
          <a:cs typeface="+mj-cs"/>
        </a:defRPr>
      </a:lvl1pPr>
    </p:titleStyle>
    <p:bodyStyle>
      <a:lvl1pPr marL="168502" indent="-168502" algn="l" defTabSz="674004" rtl="0" eaLnBrk="1" latinLnBrk="0" hangingPunct="1">
        <a:lnSpc>
          <a:spcPct val="90000"/>
        </a:lnSpc>
        <a:spcBef>
          <a:spcPts val="738"/>
        </a:spcBef>
        <a:buFont typeface="Arial" panose="020B0604020202020204" pitchFamily="34" charset="0"/>
        <a:buChar char="•"/>
        <a:defRPr sz="2064" kern="1200">
          <a:solidFill>
            <a:schemeClr val="accent5">
              <a:lumMod val="50000"/>
            </a:schemeClr>
          </a:solidFill>
          <a:latin typeface="Century Gothic" panose="020B0502020202020204" pitchFamily="34" charset="0"/>
          <a:ea typeface="+mn-ea"/>
          <a:cs typeface="+mn-cs"/>
        </a:defRPr>
      </a:lvl1pPr>
      <a:lvl2pPr marL="505504" indent="-168502" algn="l" defTabSz="674004" rtl="0" eaLnBrk="1" latinLnBrk="0" hangingPunct="1">
        <a:lnSpc>
          <a:spcPct val="90000"/>
        </a:lnSpc>
        <a:spcBef>
          <a:spcPts val="368"/>
        </a:spcBef>
        <a:buFont typeface="Arial" panose="020B0604020202020204" pitchFamily="34" charset="0"/>
        <a:buChar char="•"/>
        <a:defRPr sz="1769" kern="1200">
          <a:solidFill>
            <a:schemeClr val="accent5">
              <a:lumMod val="50000"/>
            </a:schemeClr>
          </a:solidFill>
          <a:latin typeface="Century Gothic" panose="020B0502020202020204" pitchFamily="34" charset="0"/>
          <a:ea typeface="+mn-ea"/>
          <a:cs typeface="+mn-cs"/>
        </a:defRPr>
      </a:lvl2pPr>
      <a:lvl3pPr marL="842506" indent="-168502" algn="l" defTabSz="674004" rtl="0" eaLnBrk="1" latinLnBrk="0" hangingPunct="1">
        <a:lnSpc>
          <a:spcPct val="90000"/>
        </a:lnSpc>
        <a:spcBef>
          <a:spcPts val="368"/>
        </a:spcBef>
        <a:buFont typeface="Arial" panose="020B0604020202020204" pitchFamily="34" charset="0"/>
        <a:buChar char="•"/>
        <a:defRPr sz="1474" kern="1200">
          <a:solidFill>
            <a:schemeClr val="accent5">
              <a:lumMod val="50000"/>
            </a:schemeClr>
          </a:solidFill>
          <a:latin typeface="Century Gothic" panose="020B0502020202020204" pitchFamily="34" charset="0"/>
          <a:ea typeface="+mn-ea"/>
          <a:cs typeface="+mn-cs"/>
        </a:defRPr>
      </a:lvl3pPr>
      <a:lvl4pPr marL="1179508" indent="-168502" algn="l" defTabSz="674004" rtl="0" eaLnBrk="1" latinLnBrk="0" hangingPunct="1">
        <a:lnSpc>
          <a:spcPct val="90000"/>
        </a:lnSpc>
        <a:spcBef>
          <a:spcPts val="368"/>
        </a:spcBef>
        <a:buFont typeface="Arial" panose="020B0604020202020204" pitchFamily="34" charset="0"/>
        <a:buChar char="•"/>
        <a:defRPr sz="1327" kern="1200">
          <a:solidFill>
            <a:schemeClr val="accent5">
              <a:lumMod val="50000"/>
            </a:schemeClr>
          </a:solidFill>
          <a:latin typeface="Century Gothic" panose="020B0502020202020204" pitchFamily="34" charset="0"/>
          <a:ea typeface="+mn-ea"/>
          <a:cs typeface="+mn-cs"/>
        </a:defRPr>
      </a:lvl4pPr>
      <a:lvl5pPr marL="1516510" indent="-168502" algn="l" defTabSz="674004" rtl="0" eaLnBrk="1" latinLnBrk="0" hangingPunct="1">
        <a:lnSpc>
          <a:spcPct val="90000"/>
        </a:lnSpc>
        <a:spcBef>
          <a:spcPts val="368"/>
        </a:spcBef>
        <a:buFont typeface="Arial" panose="020B0604020202020204" pitchFamily="34" charset="0"/>
        <a:buChar char="•"/>
        <a:defRPr sz="1327" kern="1200">
          <a:solidFill>
            <a:schemeClr val="accent5">
              <a:lumMod val="50000"/>
            </a:schemeClr>
          </a:solidFill>
          <a:latin typeface="Century Gothic" panose="020B0502020202020204" pitchFamily="34" charset="0"/>
          <a:ea typeface="+mn-ea"/>
          <a:cs typeface="+mn-cs"/>
        </a:defRPr>
      </a:lvl5pPr>
      <a:lvl6pPr marL="1853512"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6pPr>
      <a:lvl7pPr marL="2190514"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7pPr>
      <a:lvl8pPr marL="2527516"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8pPr>
      <a:lvl9pPr marL="2864518" indent="-168502" algn="l" defTabSz="674004" rtl="0" eaLnBrk="1" latinLnBrk="0" hangingPunct="1">
        <a:lnSpc>
          <a:spcPct val="90000"/>
        </a:lnSpc>
        <a:spcBef>
          <a:spcPts val="368"/>
        </a:spcBef>
        <a:buFont typeface="Arial" panose="020B0604020202020204" pitchFamily="34" charset="0"/>
        <a:buChar char="•"/>
        <a:defRPr sz="1327" kern="1200">
          <a:solidFill>
            <a:schemeClr val="tx1"/>
          </a:solidFill>
          <a:latin typeface="+mn-lt"/>
          <a:ea typeface="+mn-ea"/>
          <a:cs typeface="+mn-cs"/>
        </a:defRPr>
      </a:lvl9pPr>
    </p:bodyStyle>
    <p:otherStyle>
      <a:defPPr>
        <a:defRPr lang="en-US"/>
      </a:defPPr>
      <a:lvl1pPr marL="0" algn="l" defTabSz="674004" rtl="0" eaLnBrk="1" latinLnBrk="0" hangingPunct="1">
        <a:defRPr sz="1327" kern="1200">
          <a:solidFill>
            <a:schemeClr val="tx1"/>
          </a:solidFill>
          <a:latin typeface="+mn-lt"/>
          <a:ea typeface="+mn-ea"/>
          <a:cs typeface="+mn-cs"/>
        </a:defRPr>
      </a:lvl1pPr>
      <a:lvl2pPr marL="337002" algn="l" defTabSz="674004" rtl="0" eaLnBrk="1" latinLnBrk="0" hangingPunct="1">
        <a:defRPr sz="1327" kern="1200">
          <a:solidFill>
            <a:schemeClr val="tx1"/>
          </a:solidFill>
          <a:latin typeface="+mn-lt"/>
          <a:ea typeface="+mn-ea"/>
          <a:cs typeface="+mn-cs"/>
        </a:defRPr>
      </a:lvl2pPr>
      <a:lvl3pPr marL="674004" algn="l" defTabSz="674004" rtl="0" eaLnBrk="1" latinLnBrk="0" hangingPunct="1">
        <a:defRPr sz="1327" kern="1200">
          <a:solidFill>
            <a:schemeClr val="tx1"/>
          </a:solidFill>
          <a:latin typeface="+mn-lt"/>
          <a:ea typeface="+mn-ea"/>
          <a:cs typeface="+mn-cs"/>
        </a:defRPr>
      </a:lvl3pPr>
      <a:lvl4pPr marL="1011006" algn="l" defTabSz="674004" rtl="0" eaLnBrk="1" latinLnBrk="0" hangingPunct="1">
        <a:defRPr sz="1327" kern="1200">
          <a:solidFill>
            <a:schemeClr val="tx1"/>
          </a:solidFill>
          <a:latin typeface="+mn-lt"/>
          <a:ea typeface="+mn-ea"/>
          <a:cs typeface="+mn-cs"/>
        </a:defRPr>
      </a:lvl4pPr>
      <a:lvl5pPr marL="1348008" algn="l" defTabSz="674004" rtl="0" eaLnBrk="1" latinLnBrk="0" hangingPunct="1">
        <a:defRPr sz="1327" kern="1200">
          <a:solidFill>
            <a:schemeClr val="tx1"/>
          </a:solidFill>
          <a:latin typeface="+mn-lt"/>
          <a:ea typeface="+mn-ea"/>
          <a:cs typeface="+mn-cs"/>
        </a:defRPr>
      </a:lvl5pPr>
      <a:lvl6pPr marL="1685011" algn="l" defTabSz="674004" rtl="0" eaLnBrk="1" latinLnBrk="0" hangingPunct="1">
        <a:defRPr sz="1327" kern="1200">
          <a:solidFill>
            <a:schemeClr val="tx1"/>
          </a:solidFill>
          <a:latin typeface="+mn-lt"/>
          <a:ea typeface="+mn-ea"/>
          <a:cs typeface="+mn-cs"/>
        </a:defRPr>
      </a:lvl6pPr>
      <a:lvl7pPr marL="2022013" algn="l" defTabSz="674004" rtl="0" eaLnBrk="1" latinLnBrk="0" hangingPunct="1">
        <a:defRPr sz="1327" kern="1200">
          <a:solidFill>
            <a:schemeClr val="tx1"/>
          </a:solidFill>
          <a:latin typeface="+mn-lt"/>
          <a:ea typeface="+mn-ea"/>
          <a:cs typeface="+mn-cs"/>
        </a:defRPr>
      </a:lvl7pPr>
      <a:lvl8pPr marL="2359015" algn="l" defTabSz="674004" rtl="0" eaLnBrk="1" latinLnBrk="0" hangingPunct="1">
        <a:defRPr sz="1327" kern="1200">
          <a:solidFill>
            <a:schemeClr val="tx1"/>
          </a:solidFill>
          <a:latin typeface="+mn-lt"/>
          <a:ea typeface="+mn-ea"/>
          <a:cs typeface="+mn-cs"/>
        </a:defRPr>
      </a:lvl8pPr>
      <a:lvl9pPr marL="2696017" algn="l" defTabSz="674004" rtl="0" eaLnBrk="1" latinLnBrk="0" hangingPunct="1">
        <a:defRPr sz="1327"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381">
          <p15:clr>
            <a:srgbClr val="F26B43"/>
          </p15:clr>
        </p15:guide>
        <p15:guide id="2" pos="336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Tw Cen MT" panose="020B0602020104020603"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Tw Cen MT" panose="020B0602020104020603" pitchFamily="34" charset="0"/>
              </a:rPr>
              <a:t>licensed as </a:t>
            </a:r>
            <a:r>
              <a:rPr lang="en-GB" sz="1100" b="1" u="sng" dirty="0">
                <a:solidFill>
                  <a:srgbClr val="FFFFFF"/>
                </a:solidFill>
                <a:latin typeface="Tw Cen MT" panose="020B0602020104020603" pitchFamily="34" charset="0"/>
                <a:hlinkClick r:id="rId16"/>
              </a:rPr>
              <a:t>CC BY-NC-SA 4.0</a:t>
            </a:r>
            <a:br>
              <a:rPr lang="en-GB" sz="1100" dirty="0">
                <a:latin typeface="Tw Cen MT" panose="020B0602020104020603" pitchFamily="34" charset="0"/>
              </a:rPr>
            </a:br>
            <a:endParaRPr lang="en-GB" sz="1100" dirty="0">
              <a:latin typeface="Tw Cen MT" panose="020B0602020104020603" pitchFamily="34" charset="0"/>
            </a:endParaRPr>
          </a:p>
        </p:txBody>
      </p:sp>
      <p:sp>
        <p:nvSpPr>
          <p:cNvPr id="8" name="TextBox 7"/>
          <p:cNvSpPr txBox="1"/>
          <p:nvPr userDrawn="1"/>
        </p:nvSpPr>
        <p:spPr>
          <a:xfrm>
            <a:off x="96577" y="6526075"/>
            <a:ext cx="2291024" cy="261610"/>
          </a:xfrm>
          <a:prstGeom prst="rect">
            <a:avLst/>
          </a:prstGeom>
          <a:noFill/>
        </p:spPr>
        <p:txBody>
          <a:bodyPr wrap="square" rtlCol="0">
            <a:spAutoFit/>
          </a:bodyPr>
          <a:lstStyle/>
          <a:p>
            <a:r>
              <a:rPr lang="en-GB" sz="1100" dirty="0">
                <a:solidFill>
                  <a:srgbClr val="002060"/>
                </a:solidFill>
              </a:rPr>
              <a:t>Nick Avery</a:t>
            </a:r>
          </a:p>
        </p:txBody>
      </p:sp>
    </p:spTree>
    <p:extLst>
      <p:ext uri="{BB962C8B-B14F-4D97-AF65-F5344CB8AC3E}">
        <p14:creationId xmlns:p14="http://schemas.microsoft.com/office/powerpoint/2010/main" val="4214572825"/>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5.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21" Type="http://schemas.openxmlformats.org/officeDocument/2006/relationships/image" Target="../media/image31.png"/><Relationship Id="rId34" Type="http://schemas.openxmlformats.org/officeDocument/2006/relationships/image" Target="../media/image44.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openxmlformats.org/officeDocument/2006/relationships/image" Target="../media/image43.png"/><Relationship Id="rId38" Type="http://schemas.openxmlformats.org/officeDocument/2006/relationships/image" Target="../media/image48.jpeg"/><Relationship Id="rId2" Type="http://schemas.openxmlformats.org/officeDocument/2006/relationships/notesSlide" Target="../notesSlides/notesSlide13.xml"/><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1" Type="http://schemas.openxmlformats.org/officeDocument/2006/relationships/slideLayout" Target="../slideLayouts/slideLayout79.xml"/><Relationship Id="rId6" Type="http://schemas.openxmlformats.org/officeDocument/2006/relationships/image" Target="../media/image16.png"/><Relationship Id="rId11" Type="http://schemas.openxmlformats.org/officeDocument/2006/relationships/image" Target="../media/image21.jpeg"/><Relationship Id="rId24" Type="http://schemas.openxmlformats.org/officeDocument/2006/relationships/image" Target="../media/image34.png"/><Relationship Id="rId32" Type="http://schemas.openxmlformats.org/officeDocument/2006/relationships/image" Target="../media/image42.jpg"/><Relationship Id="rId37" Type="http://schemas.openxmlformats.org/officeDocument/2006/relationships/image" Target="../media/image47.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28" Type="http://schemas.openxmlformats.org/officeDocument/2006/relationships/image" Target="../media/image38.png"/><Relationship Id="rId36" Type="http://schemas.openxmlformats.org/officeDocument/2006/relationships/image" Target="../media/image46.png"/><Relationship Id="rId10" Type="http://schemas.openxmlformats.org/officeDocument/2006/relationships/image" Target="../media/image20.png"/><Relationship Id="rId19" Type="http://schemas.openxmlformats.org/officeDocument/2006/relationships/image" Target="../media/image29.png"/><Relationship Id="rId31" Type="http://schemas.openxmlformats.org/officeDocument/2006/relationships/image" Target="../media/image41.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png"/><Relationship Id="rId35" Type="http://schemas.openxmlformats.org/officeDocument/2006/relationships/image" Target="../media/image45.png"/><Relationship Id="rId8" Type="http://schemas.openxmlformats.org/officeDocument/2006/relationships/image" Target="../media/image18.png"/><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94.xml"/><Relationship Id="rId6" Type="http://schemas.openxmlformats.org/officeDocument/2006/relationships/audio" Target="../media/audio4.wav"/><Relationship Id="rId11" Type="http://schemas.openxmlformats.org/officeDocument/2006/relationships/image" Target="../media/image50.png"/><Relationship Id="rId5" Type="http://schemas.openxmlformats.org/officeDocument/2006/relationships/audio" Target="../media/audio3.wav"/><Relationship Id="rId10" Type="http://schemas.openxmlformats.org/officeDocument/2006/relationships/image" Target="../media/image49.png"/><Relationship Id="rId4" Type="http://schemas.openxmlformats.org/officeDocument/2006/relationships/audio" Target="../media/audio2.wav"/><Relationship Id="rId9" Type="http://schemas.openxmlformats.org/officeDocument/2006/relationships/audio" Target="../media/audio7.wav"/></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94.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audio" Target="../media/audio7.wav"/></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4.xml"/></Relationships>
</file>

<file path=ppt/slides/_rels/slide19.xml.rels><?xml version="1.0" encoding="UTF-8" standalone="yes"?>
<Relationships xmlns="http://schemas.openxmlformats.org/package/2006/relationships"><Relationship Id="rId8" Type="http://schemas.openxmlformats.org/officeDocument/2006/relationships/audio" Target="../media/audio13.wav"/><Relationship Id="rId13" Type="http://schemas.openxmlformats.org/officeDocument/2006/relationships/image" Target="../media/image55.png"/><Relationship Id="rId3" Type="http://schemas.openxmlformats.org/officeDocument/2006/relationships/audio" Target="../media/audio8.wav"/><Relationship Id="rId7" Type="http://schemas.openxmlformats.org/officeDocument/2006/relationships/audio" Target="../media/audio12.wav"/><Relationship Id="rId12"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94.xml"/><Relationship Id="rId6" Type="http://schemas.openxmlformats.org/officeDocument/2006/relationships/audio" Target="../media/audio11.wav"/><Relationship Id="rId11" Type="http://schemas.openxmlformats.org/officeDocument/2006/relationships/image" Target="../media/image53.png"/><Relationship Id="rId5" Type="http://schemas.openxmlformats.org/officeDocument/2006/relationships/audio" Target="../media/audio10.wav"/><Relationship Id="rId10" Type="http://schemas.openxmlformats.org/officeDocument/2006/relationships/image" Target="../media/image52.png"/><Relationship Id="rId4" Type="http://schemas.openxmlformats.org/officeDocument/2006/relationships/audio" Target="../media/audio9.wav"/><Relationship Id="rId9" Type="http://schemas.openxmlformats.org/officeDocument/2006/relationships/audio" Target="../media/audio14.wav"/><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8.wav"/><Relationship Id="rId7" Type="http://schemas.openxmlformats.org/officeDocument/2006/relationships/audio" Target="../media/audio12.wav"/><Relationship Id="rId2" Type="http://schemas.openxmlformats.org/officeDocument/2006/relationships/notesSlide" Target="../notesSlides/notesSlide18.xml"/><Relationship Id="rId1" Type="http://schemas.openxmlformats.org/officeDocument/2006/relationships/slideLayout" Target="../slideLayouts/slideLayout94.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 Id="rId9" Type="http://schemas.openxmlformats.org/officeDocument/2006/relationships/audio" Target="../media/audio14.wav"/></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4.xml"/></Relationships>
</file>

<file path=ppt/slides/_rels/slide22.xml.rels><?xml version="1.0" encoding="UTF-8" standalone="yes"?>
<Relationships xmlns="http://schemas.openxmlformats.org/package/2006/relationships"><Relationship Id="rId8" Type="http://schemas.openxmlformats.org/officeDocument/2006/relationships/audio" Target="../media/audio17.wav"/><Relationship Id="rId13" Type="http://schemas.openxmlformats.org/officeDocument/2006/relationships/audio" Target="../media/audio22.wav"/><Relationship Id="rId3" Type="http://schemas.openxmlformats.org/officeDocument/2006/relationships/image" Target="../media/image8.png"/><Relationship Id="rId7" Type="http://schemas.openxmlformats.org/officeDocument/2006/relationships/audio" Target="../media/audio16.wav"/><Relationship Id="rId12" Type="http://schemas.openxmlformats.org/officeDocument/2006/relationships/audio" Target="../media/audio21.wav"/><Relationship Id="rId2" Type="http://schemas.openxmlformats.org/officeDocument/2006/relationships/notesSlide" Target="../notesSlides/notesSlide20.xml"/><Relationship Id="rId1" Type="http://schemas.openxmlformats.org/officeDocument/2006/relationships/slideLayout" Target="../slideLayouts/slideLayout57.xml"/><Relationship Id="rId6" Type="http://schemas.openxmlformats.org/officeDocument/2006/relationships/audio" Target="../media/audio15.wav"/><Relationship Id="rId11" Type="http://schemas.openxmlformats.org/officeDocument/2006/relationships/audio" Target="../media/audio20.wav"/><Relationship Id="rId5" Type="http://schemas.microsoft.com/office/2007/relationships/hdphoto" Target="../media/hdphoto1.wdp"/><Relationship Id="rId10" Type="http://schemas.openxmlformats.org/officeDocument/2006/relationships/audio" Target="../media/audio19.wav"/><Relationship Id="rId4" Type="http://schemas.openxmlformats.org/officeDocument/2006/relationships/image" Target="../media/image57.png"/><Relationship Id="rId9" Type="http://schemas.openxmlformats.org/officeDocument/2006/relationships/audio" Target="../media/audio18.wav"/><Relationship Id="rId14" Type="http://schemas.openxmlformats.org/officeDocument/2006/relationships/audio" Target="../media/audio23.wav"/></Relationships>
</file>

<file path=ppt/slides/_rels/slide23.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8.png"/><Relationship Id="rId7" Type="http://schemas.openxmlformats.org/officeDocument/2006/relationships/audio" Target="../media/audio26.wav"/><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audio" Target="../media/audio25.wav"/><Relationship Id="rId5" Type="http://schemas.openxmlformats.org/officeDocument/2006/relationships/audio" Target="../media/audio24.wav"/><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8" Type="http://schemas.openxmlformats.org/officeDocument/2006/relationships/audio" Target="../media/audio33.wav"/><Relationship Id="rId13" Type="http://schemas.microsoft.com/office/2007/relationships/hdphoto" Target="../media/hdphoto2.wdp"/><Relationship Id="rId3" Type="http://schemas.openxmlformats.org/officeDocument/2006/relationships/audio" Target="../media/audio28.wav"/><Relationship Id="rId7" Type="http://schemas.openxmlformats.org/officeDocument/2006/relationships/audio" Target="../media/audio32.wav"/><Relationship Id="rId12" Type="http://schemas.openxmlformats.org/officeDocument/2006/relationships/image" Target="../media/image60.png"/><Relationship Id="rId2" Type="http://schemas.openxmlformats.org/officeDocument/2006/relationships/notesSlide" Target="../notesSlides/notesSlide22.xml"/><Relationship Id="rId16" Type="http://schemas.openxmlformats.org/officeDocument/2006/relationships/image" Target="../media/image62.png"/><Relationship Id="rId1" Type="http://schemas.openxmlformats.org/officeDocument/2006/relationships/slideLayout" Target="../slideLayouts/slideLayout68.xml"/><Relationship Id="rId6" Type="http://schemas.openxmlformats.org/officeDocument/2006/relationships/audio" Target="../media/audio31.wav"/><Relationship Id="rId11" Type="http://schemas.openxmlformats.org/officeDocument/2006/relationships/image" Target="../media/image59.png"/><Relationship Id="rId5" Type="http://schemas.openxmlformats.org/officeDocument/2006/relationships/audio" Target="../media/audio30.wav"/><Relationship Id="rId15" Type="http://schemas.openxmlformats.org/officeDocument/2006/relationships/image" Target="../media/image61.png"/><Relationship Id="rId10" Type="http://schemas.openxmlformats.org/officeDocument/2006/relationships/audio" Target="../media/audio35.wav"/><Relationship Id="rId4" Type="http://schemas.openxmlformats.org/officeDocument/2006/relationships/audio" Target="../media/audio29.wav"/><Relationship Id="rId9" Type="http://schemas.openxmlformats.org/officeDocument/2006/relationships/audio" Target="../media/audio34.wav"/><Relationship Id="rId14" Type="http://schemas.openxmlformats.org/officeDocument/2006/relationships/audio" Target="../media/audio15.wav"/></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audio" Target="../media/audio37.wav"/><Relationship Id="rId2" Type="http://schemas.openxmlformats.org/officeDocument/2006/relationships/notesSlide" Target="../notesSlides/notesSlide23.xml"/><Relationship Id="rId1" Type="http://schemas.openxmlformats.org/officeDocument/2006/relationships/slideLayout" Target="../slideLayouts/slideLayout124.xml"/><Relationship Id="rId6" Type="http://schemas.openxmlformats.org/officeDocument/2006/relationships/image" Target="../media/image64.gif"/><Relationship Id="rId5" Type="http://schemas.openxmlformats.org/officeDocument/2006/relationships/audio" Target="../media/audio36.wav"/><Relationship Id="rId4" Type="http://schemas.openxmlformats.org/officeDocument/2006/relationships/image" Target="../media/image63.png"/></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audio" Target="../media/audio39.wav"/><Relationship Id="rId2" Type="http://schemas.openxmlformats.org/officeDocument/2006/relationships/notesSlide" Target="../notesSlides/notesSlide24.xml"/><Relationship Id="rId1" Type="http://schemas.openxmlformats.org/officeDocument/2006/relationships/slideLayout" Target="../slideLayouts/slideLayout124.xml"/><Relationship Id="rId6" Type="http://schemas.openxmlformats.org/officeDocument/2006/relationships/image" Target="../media/image64.gif"/><Relationship Id="rId5" Type="http://schemas.openxmlformats.org/officeDocument/2006/relationships/audio" Target="../media/audio38.wav"/><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24.xml"/><Relationship Id="rId5" Type="http://schemas.openxmlformats.org/officeDocument/2006/relationships/image" Target="../media/image66.jpeg"/><Relationship Id="rId4" Type="http://schemas.openxmlformats.org/officeDocument/2006/relationships/image" Target="../media/image65.jpeg"/></Relationships>
</file>

<file path=ppt/slides/_rels/slide28.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3.png"/><Relationship Id="rId7" Type="http://schemas.openxmlformats.org/officeDocument/2006/relationships/audio" Target="../media/audio40.wav"/><Relationship Id="rId2" Type="http://schemas.openxmlformats.org/officeDocument/2006/relationships/notesSlide" Target="../notesSlides/notesSlide26.xml"/><Relationship Id="rId1" Type="http://schemas.openxmlformats.org/officeDocument/2006/relationships/slideLayout" Target="../slideLayouts/slideLayout124.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2.png"/><Relationship Id="rId4" Type="http://schemas.openxmlformats.org/officeDocument/2006/relationships/image" Target="../media/image67.png"/><Relationship Id="rId9"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audio" Target="../media/audio44.wav"/><Relationship Id="rId13" Type="http://schemas.openxmlformats.org/officeDocument/2006/relationships/audio" Target="../media/audio49.wav"/><Relationship Id="rId3" Type="http://schemas.openxmlformats.org/officeDocument/2006/relationships/image" Target="../media/image63.png"/><Relationship Id="rId7" Type="http://schemas.openxmlformats.org/officeDocument/2006/relationships/audio" Target="../media/audio43.wav"/><Relationship Id="rId12" Type="http://schemas.openxmlformats.org/officeDocument/2006/relationships/audio" Target="../media/audio48.wav"/><Relationship Id="rId2" Type="http://schemas.openxmlformats.org/officeDocument/2006/relationships/notesSlide" Target="../notesSlides/notesSlide28.xml"/><Relationship Id="rId1" Type="http://schemas.openxmlformats.org/officeDocument/2006/relationships/slideLayout" Target="../slideLayouts/slideLayout124.xml"/><Relationship Id="rId6" Type="http://schemas.openxmlformats.org/officeDocument/2006/relationships/audio" Target="../media/audio42.wav"/><Relationship Id="rId11" Type="http://schemas.openxmlformats.org/officeDocument/2006/relationships/audio" Target="../media/audio47.wav"/><Relationship Id="rId5" Type="http://schemas.openxmlformats.org/officeDocument/2006/relationships/audio" Target="../media/audio41.wav"/><Relationship Id="rId10" Type="http://schemas.openxmlformats.org/officeDocument/2006/relationships/audio" Target="../media/audio46.wav"/><Relationship Id="rId4" Type="http://schemas.openxmlformats.org/officeDocument/2006/relationships/image" Target="../media/image73.jpeg"/><Relationship Id="rId9" Type="http://schemas.openxmlformats.org/officeDocument/2006/relationships/audio" Target="../media/audio45.wav"/></Relationships>
</file>

<file path=ppt/slides/_rels/slide31.xml.rels><?xml version="1.0" encoding="UTF-8" standalone="yes"?>
<Relationships xmlns="http://schemas.openxmlformats.org/package/2006/relationships"><Relationship Id="rId8" Type="http://schemas.openxmlformats.org/officeDocument/2006/relationships/audio" Target="../media/audio53.wav"/><Relationship Id="rId13" Type="http://schemas.openxmlformats.org/officeDocument/2006/relationships/audio" Target="../media/audio58.wav"/><Relationship Id="rId3" Type="http://schemas.openxmlformats.org/officeDocument/2006/relationships/image" Target="../media/image74.png"/><Relationship Id="rId7" Type="http://schemas.openxmlformats.org/officeDocument/2006/relationships/audio" Target="../media/audio52.wav"/><Relationship Id="rId12" Type="http://schemas.openxmlformats.org/officeDocument/2006/relationships/audio" Target="../media/audio57.wav"/><Relationship Id="rId2" Type="http://schemas.openxmlformats.org/officeDocument/2006/relationships/notesSlide" Target="../notesSlides/notesSlide29.xml"/><Relationship Id="rId16" Type="http://schemas.openxmlformats.org/officeDocument/2006/relationships/audio" Target="../media/audio61.wav"/><Relationship Id="rId1" Type="http://schemas.openxmlformats.org/officeDocument/2006/relationships/slideLayout" Target="../slideLayouts/slideLayout124.xml"/><Relationship Id="rId6" Type="http://schemas.openxmlformats.org/officeDocument/2006/relationships/audio" Target="../media/audio51.wav"/><Relationship Id="rId11" Type="http://schemas.openxmlformats.org/officeDocument/2006/relationships/audio" Target="../media/audio56.wav"/><Relationship Id="rId5" Type="http://schemas.openxmlformats.org/officeDocument/2006/relationships/audio" Target="../media/audio50.wav"/><Relationship Id="rId15" Type="http://schemas.openxmlformats.org/officeDocument/2006/relationships/audio" Target="../media/audio60.wav"/><Relationship Id="rId10" Type="http://schemas.openxmlformats.org/officeDocument/2006/relationships/audio" Target="../media/audio55.wav"/><Relationship Id="rId4" Type="http://schemas.openxmlformats.org/officeDocument/2006/relationships/image" Target="../media/image75.png"/><Relationship Id="rId9" Type="http://schemas.openxmlformats.org/officeDocument/2006/relationships/audio" Target="../media/audio54.wav"/><Relationship Id="rId14" Type="http://schemas.openxmlformats.org/officeDocument/2006/relationships/audio" Target="../media/audio59.wav"/></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8.xml"/><Relationship Id="rId6" Type="http://schemas.openxmlformats.org/officeDocument/2006/relationships/hyperlink" Target="https://doi.org/10.1017/S0142716418000553" TargetMode="External"/><Relationship Id="rId5" Type="http://schemas.openxmlformats.org/officeDocument/2006/relationships/hyperlink" Target="https://doi.org/10.1111/modl.12567" TargetMode="External"/><Relationship Id="rId4" Type="http://schemas.openxmlformats.org/officeDocument/2006/relationships/hyperlink" Target="https://doi.org/10.1111/j.1467-9922.2011.00661.x" TargetMode="Externa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8" Type="http://schemas.openxmlformats.org/officeDocument/2006/relationships/audio" Target="../media/audio67.wav"/><Relationship Id="rId13" Type="http://schemas.openxmlformats.org/officeDocument/2006/relationships/image" Target="../media/image78.png"/><Relationship Id="rId3" Type="http://schemas.openxmlformats.org/officeDocument/2006/relationships/audio" Target="../media/audio62.wav"/><Relationship Id="rId7" Type="http://schemas.openxmlformats.org/officeDocument/2006/relationships/audio" Target="../media/audio66.wav"/><Relationship Id="rId12"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4.xml"/><Relationship Id="rId6" Type="http://schemas.openxmlformats.org/officeDocument/2006/relationships/audio" Target="../media/audio65.wav"/><Relationship Id="rId11" Type="http://schemas.openxmlformats.org/officeDocument/2006/relationships/image" Target="../media/image76.png"/><Relationship Id="rId5" Type="http://schemas.openxmlformats.org/officeDocument/2006/relationships/audio" Target="../media/audio64.wav"/><Relationship Id="rId10" Type="http://schemas.openxmlformats.org/officeDocument/2006/relationships/audio" Target="../media/audio69.wav"/><Relationship Id="rId4" Type="http://schemas.openxmlformats.org/officeDocument/2006/relationships/audio" Target="../media/audio63.wav"/><Relationship Id="rId9" Type="http://schemas.openxmlformats.org/officeDocument/2006/relationships/audio" Target="../media/audio68.wav"/></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8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35.xml"/><Relationship Id="rId1" Type="http://schemas.openxmlformats.org/officeDocument/2006/relationships/slideLayout" Target="../slideLayouts/slideLayout24.xml"/><Relationship Id="rId6" Type="http://schemas.openxmlformats.org/officeDocument/2006/relationships/image" Target="../media/image84.png"/><Relationship Id="rId11" Type="http://schemas.openxmlformats.org/officeDocument/2006/relationships/image" Target="../media/image89.jpe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41.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90.png"/><Relationship Id="rId2" Type="http://schemas.openxmlformats.org/officeDocument/2006/relationships/notesSlide" Target="../notesSlides/notesSlide36.xml"/><Relationship Id="rId1" Type="http://schemas.openxmlformats.org/officeDocument/2006/relationships/slideLayout" Target="../slideLayouts/slideLayout24.xml"/><Relationship Id="rId6" Type="http://schemas.openxmlformats.org/officeDocument/2006/relationships/image" Target="../media/image84.png"/><Relationship Id="rId11" Type="http://schemas.openxmlformats.org/officeDocument/2006/relationships/image" Target="../media/image94.png"/><Relationship Id="rId5" Type="http://schemas.openxmlformats.org/officeDocument/2006/relationships/image" Target="../media/image83.png"/><Relationship Id="rId10" Type="http://schemas.openxmlformats.org/officeDocument/2006/relationships/image" Target="../media/image93.png"/><Relationship Id="rId4" Type="http://schemas.openxmlformats.org/officeDocument/2006/relationships/image" Target="../media/image82.png"/><Relationship Id="rId9" Type="http://schemas.openxmlformats.org/officeDocument/2006/relationships/image" Target="../media/image9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101.xml"/></Relationships>
</file>

<file path=ppt/slides/_rels/slide4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9.xml"/><Relationship Id="rId1" Type="http://schemas.openxmlformats.org/officeDocument/2006/relationships/slideLayout" Target="../slideLayouts/slideLayout101.xml"/><Relationship Id="rId6" Type="http://schemas.openxmlformats.org/officeDocument/2006/relationships/image" Target="../media/image98.gif"/><Relationship Id="rId5" Type="http://schemas.openxmlformats.org/officeDocument/2006/relationships/image" Target="../media/image97.gif"/><Relationship Id="rId4" Type="http://schemas.openxmlformats.org/officeDocument/2006/relationships/image" Target="../media/image96.png"/></Relationships>
</file>

<file path=ppt/slides/_rels/slide47.xml.rels><?xml version="1.0" encoding="UTF-8" standalone="yes"?>
<Relationships xmlns="http://schemas.openxmlformats.org/package/2006/relationships"><Relationship Id="rId8" Type="http://schemas.openxmlformats.org/officeDocument/2006/relationships/audio" Target="../media/audio74.wav"/><Relationship Id="rId13" Type="http://schemas.openxmlformats.org/officeDocument/2006/relationships/image" Target="../media/image100.gif"/><Relationship Id="rId3" Type="http://schemas.openxmlformats.org/officeDocument/2006/relationships/image" Target="../media/image63.png"/><Relationship Id="rId7" Type="http://schemas.openxmlformats.org/officeDocument/2006/relationships/audio" Target="../media/audio73.wav"/><Relationship Id="rId12" Type="http://schemas.openxmlformats.org/officeDocument/2006/relationships/image" Target="../media/image99.gif"/><Relationship Id="rId2" Type="http://schemas.openxmlformats.org/officeDocument/2006/relationships/notesSlide" Target="../notesSlides/notesSlide40.xml"/><Relationship Id="rId1" Type="http://schemas.openxmlformats.org/officeDocument/2006/relationships/slideLayout" Target="../slideLayouts/slideLayout101.xml"/><Relationship Id="rId6" Type="http://schemas.openxmlformats.org/officeDocument/2006/relationships/audio" Target="../media/audio72.wav"/><Relationship Id="rId11" Type="http://schemas.openxmlformats.org/officeDocument/2006/relationships/audio" Target="../media/audio77.wav"/><Relationship Id="rId5" Type="http://schemas.openxmlformats.org/officeDocument/2006/relationships/audio" Target="../media/audio71.wav"/><Relationship Id="rId10" Type="http://schemas.openxmlformats.org/officeDocument/2006/relationships/audio" Target="../media/audio76.wav"/><Relationship Id="rId4" Type="http://schemas.openxmlformats.org/officeDocument/2006/relationships/audio" Target="../media/audio70.wav"/><Relationship Id="rId9" Type="http://schemas.openxmlformats.org/officeDocument/2006/relationships/audio" Target="../media/audio75.wav"/></Relationships>
</file>

<file path=ppt/slides/_rels/slide48.xml.rels><?xml version="1.0" encoding="UTF-8" standalone="yes"?>
<Relationships xmlns="http://schemas.openxmlformats.org/package/2006/relationships"><Relationship Id="rId8" Type="http://schemas.openxmlformats.org/officeDocument/2006/relationships/audio" Target="../media/audio82.wav"/><Relationship Id="rId13" Type="http://schemas.openxmlformats.org/officeDocument/2006/relationships/image" Target="../media/image100.gif"/><Relationship Id="rId3" Type="http://schemas.openxmlformats.org/officeDocument/2006/relationships/image" Target="../media/image63.png"/><Relationship Id="rId7" Type="http://schemas.openxmlformats.org/officeDocument/2006/relationships/audio" Target="../media/audio81.wav"/><Relationship Id="rId12" Type="http://schemas.openxmlformats.org/officeDocument/2006/relationships/image" Target="../media/image99.gif"/><Relationship Id="rId2" Type="http://schemas.openxmlformats.org/officeDocument/2006/relationships/notesSlide" Target="../notesSlides/notesSlide41.xml"/><Relationship Id="rId1" Type="http://schemas.openxmlformats.org/officeDocument/2006/relationships/slideLayout" Target="../slideLayouts/slideLayout101.xml"/><Relationship Id="rId6" Type="http://schemas.openxmlformats.org/officeDocument/2006/relationships/audio" Target="../media/audio80.wav"/><Relationship Id="rId11" Type="http://schemas.openxmlformats.org/officeDocument/2006/relationships/audio" Target="../media/audio85.wav"/><Relationship Id="rId5" Type="http://schemas.openxmlformats.org/officeDocument/2006/relationships/audio" Target="../media/audio79.wav"/><Relationship Id="rId10" Type="http://schemas.openxmlformats.org/officeDocument/2006/relationships/audio" Target="../media/audio84.wav"/><Relationship Id="rId4" Type="http://schemas.openxmlformats.org/officeDocument/2006/relationships/audio" Target="../media/audio78.wav"/><Relationship Id="rId9" Type="http://schemas.openxmlformats.org/officeDocument/2006/relationships/audio" Target="../media/audio83.wav"/></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113.xml"/><Relationship Id="rId4" Type="http://schemas.openxmlformats.org/officeDocument/2006/relationships/image" Target="../media/image10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117.xml"/></Relationships>
</file>

<file path=ppt/slides/_rels/slide5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4.xml"/><Relationship Id="rId1" Type="http://schemas.openxmlformats.org/officeDocument/2006/relationships/slideLayout" Target="../slideLayouts/slideLayout117.xml"/></Relationships>
</file>

<file path=ppt/slides/_rels/slide5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17.xml"/><Relationship Id="rId5" Type="http://schemas.openxmlformats.org/officeDocument/2006/relationships/image" Target="../media/image102.png"/><Relationship Id="rId4" Type="http://schemas.openxmlformats.org/officeDocument/2006/relationships/audio" Target="../media/audio86.wav"/></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6.xml"/><Relationship Id="rId1" Type="http://schemas.openxmlformats.org/officeDocument/2006/relationships/slideLayout" Target="../slideLayouts/slideLayout117.xml"/><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8" Type="http://schemas.openxmlformats.org/officeDocument/2006/relationships/audio" Target="../media/audio91.wav"/><Relationship Id="rId3" Type="http://schemas.openxmlformats.org/officeDocument/2006/relationships/image" Target="../media/image74.png"/><Relationship Id="rId7" Type="http://schemas.openxmlformats.org/officeDocument/2006/relationships/audio" Target="../media/audio90.wav"/><Relationship Id="rId2" Type="http://schemas.openxmlformats.org/officeDocument/2006/relationships/notesSlide" Target="../notesSlides/notesSlide47.xml"/><Relationship Id="rId1" Type="http://schemas.openxmlformats.org/officeDocument/2006/relationships/slideLayout" Target="../slideLayouts/slideLayout117.xml"/><Relationship Id="rId6" Type="http://schemas.openxmlformats.org/officeDocument/2006/relationships/audio" Target="../media/audio89.wav"/><Relationship Id="rId11" Type="http://schemas.openxmlformats.org/officeDocument/2006/relationships/image" Target="../media/image105.png"/><Relationship Id="rId5" Type="http://schemas.openxmlformats.org/officeDocument/2006/relationships/audio" Target="../media/audio88.wav"/><Relationship Id="rId10" Type="http://schemas.openxmlformats.org/officeDocument/2006/relationships/image" Target="../media/image104.png"/><Relationship Id="rId4" Type="http://schemas.openxmlformats.org/officeDocument/2006/relationships/audio" Target="../media/audio87.wav"/><Relationship Id="rId9" Type="http://schemas.openxmlformats.org/officeDocument/2006/relationships/image" Target="../media/image103.png"/></Relationships>
</file>

<file path=ppt/slides/_rels/slide55.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74.png"/><Relationship Id="rId7" Type="http://schemas.openxmlformats.org/officeDocument/2006/relationships/audio" Target="../media/audio95.wav"/><Relationship Id="rId2" Type="http://schemas.openxmlformats.org/officeDocument/2006/relationships/notesSlide" Target="../notesSlides/notesSlide48.xml"/><Relationship Id="rId1" Type="http://schemas.openxmlformats.org/officeDocument/2006/relationships/slideLayout" Target="../slideLayouts/slideLayout117.xml"/><Relationship Id="rId6" Type="http://schemas.openxmlformats.org/officeDocument/2006/relationships/audio" Target="../media/audio94.wav"/><Relationship Id="rId5" Type="http://schemas.openxmlformats.org/officeDocument/2006/relationships/audio" Target="../media/audio93.wav"/><Relationship Id="rId4" Type="http://schemas.openxmlformats.org/officeDocument/2006/relationships/audio" Target="../media/audio92.wav"/></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113.xml"/><Relationship Id="rId6" Type="http://schemas.openxmlformats.org/officeDocument/2006/relationships/image" Target="../media/image108.png"/><Relationship Id="rId5" Type="http://schemas.openxmlformats.org/officeDocument/2006/relationships/image" Target="../media/image107.gif"/><Relationship Id="rId4" Type="http://schemas.openxmlformats.org/officeDocument/2006/relationships/image" Target="../media/image106.gif"/></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doi.org/10.1177/1362168808089921" TargetMode="External"/><Relationship Id="rId2" Type="http://schemas.openxmlformats.org/officeDocument/2006/relationships/notesSlide" Target="../notesSlides/notesSlide50.xml"/><Relationship Id="rId1" Type="http://schemas.openxmlformats.org/officeDocument/2006/relationships/slideLayout" Target="../slideLayouts/slideLayout35.xml"/><Relationship Id="rId6" Type="http://schemas.openxmlformats.org/officeDocument/2006/relationships/hyperlink" Target="http://www.eurosla.org/monographs/EM02/Milton.pdf" TargetMode="External"/><Relationship Id="rId5" Type="http://schemas.openxmlformats.org/officeDocument/2006/relationships/image" Target="../media/image110.png"/><Relationship Id="rId4" Type="http://schemas.openxmlformats.org/officeDocument/2006/relationships/image" Target="../media/image109.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50.xml"/><Relationship Id="rId4" Type="http://schemas.openxmlformats.org/officeDocument/2006/relationships/image" Target="../media/image111.png"/></Relationships>
</file>

<file path=ppt/slides/_rels/slide61.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8.png"/><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3.png"/><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6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20.png"/><Relationship Id="rId4" Type="http://schemas.openxmlformats.org/officeDocument/2006/relationships/image" Target="../media/image119.png"/></Relationships>
</file>

<file path=ppt/slides/_rels/slide6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68.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58.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8" Type="http://schemas.openxmlformats.org/officeDocument/2006/relationships/audio" Target="../media/audio96.wav"/><Relationship Id="rId13" Type="http://schemas.openxmlformats.org/officeDocument/2006/relationships/audio" Target="../media/audio101.wav"/><Relationship Id="rId3" Type="http://schemas.openxmlformats.org/officeDocument/2006/relationships/slideLayout" Target="../slideLayouts/slideLayout35.xml"/><Relationship Id="rId7" Type="http://schemas.openxmlformats.org/officeDocument/2006/relationships/image" Target="../media/image125.jpeg"/><Relationship Id="rId12" Type="http://schemas.openxmlformats.org/officeDocument/2006/relationships/audio" Target="../media/audio100.wav"/><Relationship Id="rId17" Type="http://schemas.openxmlformats.org/officeDocument/2006/relationships/image" Target="../media/image128.png"/><Relationship Id="rId2" Type="http://schemas.openxmlformats.org/officeDocument/2006/relationships/audio" Target="../media/media1.wav"/><Relationship Id="rId16" Type="http://schemas.openxmlformats.org/officeDocument/2006/relationships/audio" Target="../media/audio102.wav"/><Relationship Id="rId1" Type="http://schemas.microsoft.com/office/2007/relationships/media" Target="../media/media1.wav"/><Relationship Id="rId6" Type="http://schemas.openxmlformats.org/officeDocument/2006/relationships/image" Target="../media/image124.tiff"/><Relationship Id="rId11" Type="http://schemas.openxmlformats.org/officeDocument/2006/relationships/audio" Target="../media/audio99.wav"/><Relationship Id="rId5" Type="http://schemas.openxmlformats.org/officeDocument/2006/relationships/image" Target="../media/image123.png"/><Relationship Id="rId15" Type="http://schemas.openxmlformats.org/officeDocument/2006/relationships/image" Target="../media/image127.png"/><Relationship Id="rId10" Type="http://schemas.openxmlformats.org/officeDocument/2006/relationships/audio" Target="../media/audio98.wav"/><Relationship Id="rId4" Type="http://schemas.openxmlformats.org/officeDocument/2006/relationships/notesSlide" Target="../notesSlides/notesSlide59.xml"/><Relationship Id="rId9" Type="http://schemas.openxmlformats.org/officeDocument/2006/relationships/audio" Target="../media/audio97.wav"/><Relationship Id="rId14" Type="http://schemas.openxmlformats.org/officeDocument/2006/relationships/image" Target="../media/image126.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hyperlink" Target="https://docs.google.com/forms/d/e/1FAIpQLSfgXTuT2SP74Ct0-_scQjz5pNHPmk6tLQMce4v3Yabe-yISDw/viewform" TargetMode="External"/><Relationship Id="rId1" Type="http://schemas.openxmlformats.org/officeDocument/2006/relationships/slideLayout" Target="../slideLayouts/slideLayout35.xml"/><Relationship Id="rId4" Type="http://schemas.openxmlformats.org/officeDocument/2006/relationships/image" Target="../media/image130.tiff"/></Relationships>
</file>

<file path=ppt/slides/_rels/slide71.xml.rels><?xml version="1.0" encoding="UTF-8" standalone="yes"?>
<Relationships xmlns="http://schemas.openxmlformats.org/package/2006/relationships"><Relationship Id="rId8" Type="http://schemas.openxmlformats.org/officeDocument/2006/relationships/hyperlink" Target="https://resources.ncelp.org/all-collections" TargetMode="External"/><Relationship Id="rId3" Type="http://schemas.openxmlformats.org/officeDocument/2006/relationships/hyperlink" Target="https://resources.ncelp.org/" TargetMode="External"/><Relationship Id="rId7" Type="http://schemas.openxmlformats.org/officeDocument/2006/relationships/hyperlink" Target="https://resources.ncelp.org/catalog?utf8=%E2%9C%93&amp;search_field=all_fields&amp;q=culture+collection" TargetMode="External"/><Relationship Id="rId2" Type="http://schemas.openxmlformats.org/officeDocument/2006/relationships/notesSlide" Target="../notesSlides/notesSlide60.xml"/><Relationship Id="rId1" Type="http://schemas.openxmlformats.org/officeDocument/2006/relationships/slideLayout" Target="../slideLayouts/slideLayout24.xml"/><Relationship Id="rId6" Type="http://schemas.openxmlformats.org/officeDocument/2006/relationships/hyperlink" Target="https://resources.ncelp.org/collections/tt44pn854?locale=en" TargetMode="External"/><Relationship Id="rId5" Type="http://schemas.openxmlformats.org/officeDocument/2006/relationships/hyperlink" Target="https://resources.ncelp.org/concern/resources/sq87bw293?locale=en" TargetMode="External"/><Relationship Id="rId4" Type="http://schemas.openxmlformats.org/officeDocument/2006/relationships/hyperlink" Target="https://resources.ncelp.org/collections/t148fh31r?locale=en" TargetMode="External"/><Relationship Id="rId9" Type="http://schemas.openxmlformats.org/officeDocument/2006/relationships/image" Target="../media/image131.png"/></Relationships>
</file>

<file path=ppt/slides/_rels/slide7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28.xml"/><Relationship Id="rId6" Type="http://schemas.openxmlformats.org/officeDocument/2006/relationships/hyperlink" Target="https://www.multilingprofiler.net/" TargetMode="External"/><Relationship Id="rId5" Type="http://schemas.openxmlformats.org/officeDocument/2006/relationships/hyperlink" Target="https://www.gaminggrammar.com/" TargetMode="External"/><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3" Type="http://schemas.openxmlformats.org/officeDocument/2006/relationships/hyperlink" Target="New%20programmes%20of%20study%20in%20French,%20German%20and%20Spanish:%20French:%20https:/www.bbc.co.uk/bitesize/subjects/zgdqxnb%20German:%20https:/www.bbc.co.uk/bitesize/subjects/zcj2tfr%20Spanish:%20https:/www.bbc.co.uk/bitesize/subjects/zfckjxs" TargetMode="External"/><Relationship Id="rId2" Type="http://schemas.openxmlformats.org/officeDocument/2006/relationships/hyperlink" Target="https://classroom.thenational.academy/subjects-by-key-stage/key-stage-3" TargetMode="External"/><Relationship Id="rId1" Type="http://schemas.openxmlformats.org/officeDocument/2006/relationships/slideLayout" Target="../slideLayouts/slideLayout35.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2.xml"/><Relationship Id="rId1" Type="http://schemas.openxmlformats.org/officeDocument/2006/relationships/slideLayout" Target="../slideLayouts/slideLayout26.xml"/><Relationship Id="rId5" Type="http://schemas.openxmlformats.org/officeDocument/2006/relationships/image" Target="../media/image133.png"/><Relationship Id="rId4" Type="http://schemas.openxmlformats.org/officeDocument/2006/relationships/hyperlink" Target="http://www.ncelp.org/cpd"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mailto:enquiries@ncelp.org" TargetMode="External"/><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image" Target="../media/image135.png"/><Relationship Id="rId5" Type="http://schemas.openxmlformats.org/officeDocument/2006/relationships/image" Target="../media/image134.tiff"/><Relationship Id="rId4" Type="http://schemas.openxmlformats.org/officeDocument/2006/relationships/hyperlink" Target="https://oasis-database.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hyperlink" Target="https://ncelp.org/wp-content/uploads/2020/02/MFL_Pedagogy_Review_Report_TSC_PUBLISHED_VERSION_Nov_2016_1_.pdf"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17" name="Group 16" descr="background rectangle"/>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5" name="Rectangle 4" descr="background rectangle"/>
          <p:cNvSpPr/>
          <p:nvPr/>
        </p:nvSpPr>
        <p:spPr>
          <a:xfrm>
            <a:off x="-27340"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1183" y="6458444"/>
            <a:ext cx="3077513" cy="288077"/>
          </a:xfrm>
          <a:prstGeom prst="rect">
            <a:avLst/>
          </a:prstGeom>
        </p:spPr>
      </p:pic>
      <p:sp>
        <p:nvSpPr>
          <p:cNvPr id="16" name="Title 1">
            <a:extLst>
              <a:ext uri="{FF2B5EF4-FFF2-40B4-BE49-F238E27FC236}">
                <a16:creationId xmlns:a16="http://schemas.microsoft.com/office/drawing/2014/main" id="{B040C7E0-C42D-4A7E-813D-1B991D0ADF23}"/>
              </a:ext>
            </a:extLst>
          </p:cNvPr>
          <p:cNvSpPr txBox="1">
            <a:spLocks/>
          </p:cNvSpPr>
          <p:nvPr/>
        </p:nvSpPr>
        <p:spPr>
          <a:xfrm>
            <a:off x="6863031" y="688849"/>
            <a:ext cx="6259714" cy="3626770"/>
          </a:xfrm>
          <a:prstGeom prst="rect">
            <a:avLst/>
          </a:prstGeom>
        </p:spPr>
        <p:txBody>
          <a:bodyPr vert="horz" lIns="91440" tIns="45720" rIns="91440" bIns="45720" rtlCol="0" anchor="t">
            <a:normAutofit/>
          </a:bodyPr>
          <a:lstStyle>
            <a:lvl1pPr algn="ctr" defTabSz="914400" rtl="0" eaLnBrk="1" latinLnBrk="0" hangingPunct="1">
              <a:lnSpc>
                <a:spcPct val="90000"/>
              </a:lnSpc>
              <a:spcBef>
                <a:spcPct val="0"/>
              </a:spcBef>
              <a:buNone/>
              <a:defRPr sz="6000" kern="1200">
                <a:solidFill>
                  <a:schemeClr val="accent5">
                    <a:lumMod val="50000"/>
                  </a:schemeClr>
                </a:solidFill>
                <a:latin typeface="Century Gothic" panose="020B0502020202020204" pitchFamily="34" charset="0"/>
                <a:ea typeface="+mj-ea"/>
                <a:cs typeface="+mj-cs"/>
              </a:defRPr>
            </a:lvl1pPr>
          </a:lstStyle>
          <a:p>
            <a:pPr algn="l"/>
            <a:endParaRPr lang="en-GB" dirty="0"/>
          </a:p>
        </p:txBody>
      </p:sp>
      <p:sp>
        <p:nvSpPr>
          <p:cNvPr id="22" name="Title 1">
            <a:extLst>
              <a:ext uri="{FF2B5EF4-FFF2-40B4-BE49-F238E27FC236}">
                <a16:creationId xmlns:a16="http://schemas.microsoft.com/office/drawing/2014/main" id="{6EF3A8DF-5B20-4137-BCA0-88A08139611B}"/>
              </a:ext>
            </a:extLst>
          </p:cNvPr>
          <p:cNvSpPr>
            <a:spLocks noGrp="1"/>
          </p:cNvSpPr>
          <p:nvPr>
            <p:ph type="ctrTitle"/>
          </p:nvPr>
        </p:nvSpPr>
        <p:spPr>
          <a:xfrm>
            <a:off x="256642" y="1733129"/>
            <a:ext cx="7700680" cy="3626770"/>
          </a:xfrm>
        </p:spPr>
        <p:txBody>
          <a:bodyPr anchor="t">
            <a:normAutofit fontScale="90000"/>
          </a:bodyPr>
          <a:lstStyle/>
          <a:p>
            <a:pPr algn="l"/>
            <a:r>
              <a:rPr lang="en-GB" sz="4900" b="1" dirty="0">
                <a:solidFill>
                  <a:prstClr val="white"/>
                </a:solidFill>
              </a:rPr>
              <a:t>An introduction to NCELP pedagogy and resources</a:t>
            </a:r>
            <a:br>
              <a:rPr lang="en-GB" sz="3266" b="1" dirty="0">
                <a:solidFill>
                  <a:prstClr val="white"/>
                </a:solidFill>
              </a:rPr>
            </a:br>
            <a:br>
              <a:rPr lang="en-GB" sz="3266" b="1" dirty="0">
                <a:solidFill>
                  <a:prstClr val="white"/>
                </a:solidFill>
              </a:rPr>
            </a:br>
            <a:br>
              <a:rPr lang="en-GB" sz="3266" b="1" dirty="0">
                <a:solidFill>
                  <a:prstClr val="white"/>
                </a:solidFill>
              </a:rPr>
            </a:br>
            <a:br>
              <a:rPr lang="en-GB" sz="3266" b="1" dirty="0">
                <a:solidFill>
                  <a:prstClr val="white"/>
                </a:solidFill>
              </a:rPr>
            </a:br>
            <a:br>
              <a:rPr lang="en-GB" sz="3266" b="1" dirty="0">
                <a:solidFill>
                  <a:prstClr val="white"/>
                </a:solidFill>
              </a:rPr>
            </a:br>
            <a:br>
              <a:rPr lang="en-GB" sz="3266" b="1" dirty="0">
                <a:solidFill>
                  <a:prstClr val="white"/>
                </a:solidFill>
              </a:rPr>
            </a:br>
            <a:br>
              <a:rPr lang="en-GB" sz="3266" b="1" dirty="0">
                <a:solidFill>
                  <a:prstClr val="white"/>
                </a:solidFill>
              </a:rPr>
            </a:br>
            <a:r>
              <a:rPr lang="en-GB" sz="3266" b="1" dirty="0">
                <a:solidFill>
                  <a:prstClr val="white"/>
                </a:solidFill>
              </a:rPr>
              <a:t>10 Oct 2022</a:t>
            </a:r>
            <a:endParaRPr lang="en-GB" dirty="0"/>
          </a:p>
        </p:txBody>
      </p:sp>
      <p:sp>
        <p:nvSpPr>
          <p:cNvPr id="23" name="Title 3">
            <a:extLst>
              <a:ext uri="{FF2B5EF4-FFF2-40B4-BE49-F238E27FC236}">
                <a16:creationId xmlns:a16="http://schemas.microsoft.com/office/drawing/2014/main" id="{8DC062C8-AEDE-4883-9B1E-2313D3BE66F7}"/>
              </a:ext>
            </a:extLst>
          </p:cNvPr>
          <p:cNvSpPr txBox="1">
            <a:spLocks/>
          </p:cNvSpPr>
          <p:nvPr/>
        </p:nvSpPr>
        <p:spPr>
          <a:xfrm>
            <a:off x="256642" y="5522712"/>
            <a:ext cx="5248022" cy="1172474"/>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defTabSz="829544">
              <a:lnSpc>
                <a:spcPct val="150000"/>
              </a:lnSpc>
              <a:defRPr/>
            </a:pPr>
            <a:r>
              <a:rPr lang="en-GB" sz="1633" dirty="0">
                <a:solidFill>
                  <a:prstClr val="white"/>
                </a:solidFill>
                <a:latin typeface="Century Gothic" panose="020B0502020202020204" pitchFamily="34" charset="0"/>
              </a:rPr>
              <a:t>Presenter: </a:t>
            </a:r>
            <a:r>
              <a:rPr lang="en-GB" sz="1633" dirty="0" err="1">
                <a:solidFill>
                  <a:prstClr val="white"/>
                </a:solidFill>
                <a:latin typeface="Century Gothic" panose="020B0502020202020204" pitchFamily="34" charset="0"/>
              </a:rPr>
              <a:t>Prof.</a:t>
            </a:r>
            <a:r>
              <a:rPr lang="en-GB" sz="1633" dirty="0">
                <a:solidFill>
                  <a:prstClr val="white"/>
                </a:solidFill>
                <a:latin typeface="Century Gothic" panose="020B0502020202020204" pitchFamily="34" charset="0"/>
              </a:rPr>
              <a:t> Emma Marsden</a:t>
            </a:r>
          </a:p>
        </p:txBody>
      </p:sp>
    </p:spTree>
    <p:extLst>
      <p:ext uri="{BB962C8B-B14F-4D97-AF65-F5344CB8AC3E}">
        <p14:creationId xmlns:p14="http://schemas.microsoft.com/office/powerpoint/2010/main" val="34457807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037" y="21925"/>
            <a:ext cx="7145791" cy="1325563"/>
          </a:xfrm>
        </p:spPr>
        <p:txBody>
          <a:bodyPr>
            <a:normAutofit/>
          </a:bodyPr>
          <a:lstStyle/>
          <a:p>
            <a:r>
              <a:rPr lang="en-GB" sz="3400" b="1" dirty="0">
                <a:solidFill>
                  <a:schemeClr val="bg1"/>
                </a:solidFill>
              </a:rPr>
              <a:t>What drives curriculum planning?</a:t>
            </a:r>
          </a:p>
        </p:txBody>
      </p:sp>
      <p:sp>
        <p:nvSpPr>
          <p:cNvPr id="7" name="Rectangle 6">
            <a:extLst>
              <a:ext uri="{FF2B5EF4-FFF2-40B4-BE49-F238E27FC236}">
                <a16:creationId xmlns:a16="http://schemas.microsoft.com/office/drawing/2014/main" id="{F37ACDDD-3F25-C247-A714-0422D0AD83F0}"/>
              </a:ext>
            </a:extLst>
          </p:cNvPr>
          <p:cNvSpPr/>
          <p:nvPr/>
        </p:nvSpPr>
        <p:spPr>
          <a:xfrm>
            <a:off x="300038" y="166150"/>
            <a:ext cx="11743916" cy="3662541"/>
          </a:xfrm>
          <a:prstGeom prst="rect">
            <a:avLst/>
          </a:prstGeom>
        </p:spPr>
        <p:txBody>
          <a:bodyPr wrap="square">
            <a:spAutoFit/>
          </a:bodyPr>
          <a:lstStyle/>
          <a:p>
            <a:r>
              <a:rPr lang="en-GB" sz="3200" dirty="0">
                <a:latin typeface="Times New Roman" panose="02020603050405020304" pitchFamily="18" charset="0"/>
                <a:ea typeface="Times New Roman" panose="02020603050405020304" pitchFamily="18" charset="0"/>
              </a:rPr>
              <a:t>Examples of research suggesting lexical, grammatical, phonological, and orthographical knowledge strongly predict proficiency in:</a:t>
            </a:r>
          </a:p>
          <a:p>
            <a:endParaRPr lang="en-GB" sz="3200" dirty="0">
              <a:latin typeface="Times New Roman" panose="02020603050405020304" pitchFamily="18" charset="0"/>
              <a:ea typeface="Times New Roman" panose="02020603050405020304" pitchFamily="18" charset="0"/>
            </a:endParaRPr>
          </a:p>
          <a:p>
            <a:r>
              <a:rPr lang="en-GB" sz="2800" b="1" dirty="0">
                <a:latin typeface="Times New Roman" panose="02020603050405020304" pitchFamily="18" charset="0"/>
                <a:ea typeface="Times New Roman" panose="02020603050405020304" pitchFamily="18" charset="0"/>
              </a:rPr>
              <a:t>reading</a:t>
            </a:r>
            <a:r>
              <a:rPr lang="en-GB" sz="2800" dirty="0">
                <a:latin typeface="Times New Roman" panose="02020603050405020304" pitchFamily="18" charset="0"/>
                <a:ea typeface="Times New Roman" panose="02020603050405020304" pitchFamily="18" charset="0"/>
              </a:rPr>
              <a:t> </a:t>
            </a:r>
            <a:r>
              <a:rPr lang="en-GB" sz="2400" dirty="0">
                <a:latin typeface="Times New Roman" panose="02020603050405020304" pitchFamily="18" charset="0"/>
                <a:ea typeface="Times New Roman" panose="02020603050405020304" pitchFamily="18" charset="0"/>
              </a:rPr>
              <a:t>(e.g., Jeon &amp; Yamashita, 2014; </a:t>
            </a:r>
            <a:r>
              <a:rPr lang="en-GB" sz="2400" dirty="0">
                <a:solidFill>
                  <a:srgbClr val="333333"/>
                </a:solidFill>
                <a:latin typeface="Times New Roman" panose="02020603050405020304" pitchFamily="18" charset="0"/>
                <a:ea typeface="Times New Roman" panose="02020603050405020304" pitchFamily="18" charset="0"/>
              </a:rPr>
              <a:t>van </a:t>
            </a:r>
            <a:r>
              <a:rPr lang="en-GB" sz="2400" dirty="0" err="1">
                <a:solidFill>
                  <a:srgbClr val="333333"/>
                </a:solidFill>
                <a:latin typeface="Times New Roman" panose="02020603050405020304" pitchFamily="18" charset="0"/>
                <a:ea typeface="Times New Roman" panose="02020603050405020304" pitchFamily="18" charset="0"/>
              </a:rPr>
              <a:t>Gelderen</a:t>
            </a:r>
            <a:r>
              <a:rPr lang="en-GB" sz="2400" dirty="0">
                <a:solidFill>
                  <a:srgbClr val="333333"/>
                </a:solidFill>
                <a:latin typeface="Times New Roman" panose="02020603050405020304" pitchFamily="18" charset="0"/>
                <a:ea typeface="Times New Roman" panose="02020603050405020304" pitchFamily="18" charset="0"/>
              </a:rPr>
              <a:t> et al., 2003</a:t>
            </a:r>
            <a:r>
              <a:rPr lang="en-GB" sz="2400" dirty="0">
                <a:latin typeface="Times New Roman" panose="02020603050405020304" pitchFamily="18" charset="0"/>
                <a:ea typeface="Times New Roman" panose="02020603050405020304" pitchFamily="18" charset="0"/>
              </a:rPr>
              <a:t>)</a:t>
            </a:r>
            <a:r>
              <a:rPr lang="en-GB" sz="2800" dirty="0">
                <a:latin typeface="Times New Roman" panose="02020603050405020304" pitchFamily="18" charset="0"/>
                <a:ea typeface="Times New Roman" panose="02020603050405020304" pitchFamily="18" charset="0"/>
              </a:rPr>
              <a:t>;</a:t>
            </a:r>
          </a:p>
          <a:p>
            <a:r>
              <a:rPr lang="en-GB" sz="2800" b="1" dirty="0">
                <a:latin typeface="Times New Roman" panose="02020603050405020304" pitchFamily="18" charset="0"/>
                <a:ea typeface="Times New Roman" panose="02020603050405020304" pitchFamily="18" charset="0"/>
              </a:rPr>
              <a:t>listening</a:t>
            </a:r>
            <a:r>
              <a:rPr lang="en-GB" sz="2800" dirty="0">
                <a:latin typeface="Times New Roman" panose="02020603050405020304" pitchFamily="18" charset="0"/>
                <a:ea typeface="Times New Roman" panose="02020603050405020304" pitchFamily="18" charset="0"/>
              </a:rPr>
              <a:t> </a:t>
            </a:r>
            <a:r>
              <a:rPr lang="en-GB" sz="2400" dirty="0">
                <a:latin typeface="Times New Roman" panose="02020603050405020304" pitchFamily="18" charset="0"/>
                <a:ea typeface="Times New Roman" panose="02020603050405020304" pitchFamily="18" charset="0"/>
              </a:rPr>
              <a:t>(e.g., </a:t>
            </a:r>
            <a:r>
              <a:rPr lang="en-GB" sz="2400" dirty="0" err="1">
                <a:solidFill>
                  <a:srgbClr val="1C1D1E"/>
                </a:solidFill>
                <a:latin typeface="Times New Roman" panose="02020603050405020304" pitchFamily="18" charset="0"/>
                <a:ea typeface="Times New Roman" panose="02020603050405020304" pitchFamily="18" charset="0"/>
              </a:rPr>
              <a:t>Andringa</a:t>
            </a:r>
            <a:r>
              <a:rPr lang="en-GB" sz="2400" dirty="0">
                <a:solidFill>
                  <a:srgbClr val="1C1D1E"/>
                </a:solidFill>
                <a:latin typeface="Times New Roman" panose="02020603050405020304" pitchFamily="18" charset="0"/>
                <a:ea typeface="Times New Roman" panose="02020603050405020304" pitchFamily="18" charset="0"/>
              </a:rPr>
              <a:t>, </a:t>
            </a:r>
            <a:r>
              <a:rPr lang="en-GB" sz="2400" dirty="0" err="1">
                <a:solidFill>
                  <a:srgbClr val="1C1D1E"/>
                </a:solidFill>
                <a:latin typeface="Times New Roman" panose="02020603050405020304" pitchFamily="18" charset="0"/>
                <a:ea typeface="Times New Roman" panose="02020603050405020304" pitchFamily="18" charset="0"/>
              </a:rPr>
              <a:t>Olsthoorn</a:t>
            </a:r>
            <a:r>
              <a:rPr lang="en-GB" sz="2400" dirty="0">
                <a:solidFill>
                  <a:srgbClr val="1C1D1E"/>
                </a:solidFill>
                <a:latin typeface="Times New Roman" panose="02020603050405020304" pitchFamily="18" charset="0"/>
                <a:ea typeface="Times New Roman" panose="02020603050405020304" pitchFamily="18" charset="0"/>
              </a:rPr>
              <a:t>, van </a:t>
            </a:r>
            <a:r>
              <a:rPr lang="en-GB" sz="2400" dirty="0" err="1">
                <a:solidFill>
                  <a:srgbClr val="1C1D1E"/>
                </a:solidFill>
                <a:latin typeface="Times New Roman" panose="02020603050405020304" pitchFamily="18" charset="0"/>
                <a:ea typeface="Times New Roman" panose="02020603050405020304" pitchFamily="18" charset="0"/>
              </a:rPr>
              <a:t>Beuningen</a:t>
            </a:r>
            <a:r>
              <a:rPr lang="en-GB" sz="2400" dirty="0">
                <a:solidFill>
                  <a:srgbClr val="1C1D1E"/>
                </a:solidFill>
                <a:latin typeface="Times New Roman" panose="02020603050405020304" pitchFamily="18" charset="0"/>
                <a:ea typeface="Times New Roman" panose="02020603050405020304" pitchFamily="18" charset="0"/>
              </a:rPr>
              <a:t>, </a:t>
            </a:r>
            <a:r>
              <a:rPr lang="en-GB" sz="2400" dirty="0" err="1">
                <a:solidFill>
                  <a:srgbClr val="1C1D1E"/>
                </a:solidFill>
                <a:latin typeface="Times New Roman" panose="02020603050405020304" pitchFamily="18" charset="0"/>
                <a:ea typeface="Times New Roman" panose="02020603050405020304" pitchFamily="18" charset="0"/>
              </a:rPr>
              <a:t>Schoonen</a:t>
            </a:r>
            <a:r>
              <a:rPr lang="en-GB" sz="2400" dirty="0">
                <a:solidFill>
                  <a:srgbClr val="1C1D1E"/>
                </a:solidFill>
                <a:latin typeface="Times New Roman" panose="02020603050405020304" pitchFamily="18" charset="0"/>
                <a:ea typeface="Times New Roman" panose="02020603050405020304" pitchFamily="18" charset="0"/>
              </a:rPr>
              <a:t>, &amp; </a:t>
            </a:r>
            <a:r>
              <a:rPr lang="en-GB" sz="2400" dirty="0" err="1">
                <a:solidFill>
                  <a:srgbClr val="1C1D1E"/>
                </a:solidFill>
                <a:latin typeface="Times New Roman" panose="02020603050405020304" pitchFamily="18" charset="0"/>
                <a:ea typeface="Times New Roman" panose="02020603050405020304" pitchFamily="18" charset="0"/>
              </a:rPr>
              <a:t>Hulstijn</a:t>
            </a:r>
            <a:r>
              <a:rPr lang="en-GB" sz="2400" dirty="0">
                <a:solidFill>
                  <a:srgbClr val="1C1D1E"/>
                </a:solidFill>
                <a:latin typeface="Times New Roman" panose="02020603050405020304" pitchFamily="18" charset="0"/>
                <a:ea typeface="Times New Roman" panose="02020603050405020304" pitchFamily="18" charset="0"/>
              </a:rPr>
              <a:t>, 2012; </a:t>
            </a:r>
            <a:r>
              <a:rPr lang="en-GB" sz="2400" dirty="0" err="1">
                <a:solidFill>
                  <a:srgbClr val="1C1D1E"/>
                </a:solidFill>
                <a:latin typeface="Times New Roman" panose="02020603050405020304" pitchFamily="18" charset="0"/>
                <a:ea typeface="Times New Roman" panose="02020603050405020304" pitchFamily="18" charset="0"/>
              </a:rPr>
              <a:t>Vafaee</a:t>
            </a:r>
            <a:r>
              <a:rPr lang="en-GB" sz="2400" dirty="0">
                <a:solidFill>
                  <a:srgbClr val="1C1D1E"/>
                </a:solidFill>
                <a:latin typeface="Times New Roman" panose="02020603050405020304" pitchFamily="18" charset="0"/>
                <a:ea typeface="Times New Roman" panose="02020603050405020304" pitchFamily="18" charset="0"/>
              </a:rPr>
              <a:t> &amp; Suzuki, 2020);</a:t>
            </a:r>
            <a:endParaRPr lang="en-GB" sz="2800" dirty="0">
              <a:solidFill>
                <a:srgbClr val="1C1D1E"/>
              </a:solidFill>
              <a:latin typeface="Times New Roman" panose="02020603050405020304" pitchFamily="18" charset="0"/>
              <a:ea typeface="Times New Roman" panose="02020603050405020304" pitchFamily="18" charset="0"/>
            </a:endParaRPr>
          </a:p>
          <a:p>
            <a:r>
              <a:rPr lang="en-GB" sz="2800" b="1" dirty="0">
                <a:latin typeface="Times New Roman" panose="02020603050405020304" pitchFamily="18" charset="0"/>
                <a:ea typeface="Times New Roman" panose="02020603050405020304" pitchFamily="18" charset="0"/>
              </a:rPr>
              <a:t>speaking</a:t>
            </a:r>
            <a:r>
              <a:rPr lang="en-GB" sz="2800" dirty="0">
                <a:latin typeface="Times New Roman" panose="02020603050405020304" pitchFamily="18" charset="0"/>
                <a:ea typeface="Times New Roman" panose="02020603050405020304" pitchFamily="18" charset="0"/>
              </a:rPr>
              <a:t> </a:t>
            </a:r>
            <a:r>
              <a:rPr lang="en-GB" sz="2400" dirty="0">
                <a:latin typeface="Times New Roman" panose="02020603050405020304" pitchFamily="18" charset="0"/>
                <a:ea typeface="Times New Roman" panose="02020603050405020304" pitchFamily="18" charset="0"/>
              </a:rPr>
              <a:t>(e.g., </a:t>
            </a:r>
            <a:r>
              <a:rPr lang="en-GB" sz="2400" dirty="0">
                <a:solidFill>
                  <a:srgbClr val="1C1D1E"/>
                </a:solidFill>
                <a:latin typeface="Times New Roman" panose="02020603050405020304" pitchFamily="18" charset="0"/>
                <a:ea typeface="Times New Roman" panose="02020603050405020304" pitchFamily="18" charset="0"/>
              </a:rPr>
              <a:t>Bergeron &amp; Trofimovich 2017; </a:t>
            </a:r>
            <a:r>
              <a:rPr lang="en-GB" sz="2400" dirty="0">
                <a:latin typeface="Times New Roman" panose="02020603050405020304" pitchFamily="18" charset="0"/>
                <a:ea typeface="Times New Roman" panose="02020603050405020304" pitchFamily="18" charset="0"/>
              </a:rPr>
              <a:t>Saito, Trofimovich, &amp; Isaacs, 2016)</a:t>
            </a:r>
            <a:r>
              <a:rPr lang="en-GB" sz="2800" dirty="0">
                <a:latin typeface="Times New Roman" panose="02020603050405020304" pitchFamily="18" charset="0"/>
                <a:ea typeface="Times New Roman" panose="02020603050405020304" pitchFamily="18" charset="0"/>
              </a:rPr>
              <a:t>;</a:t>
            </a:r>
          </a:p>
          <a:p>
            <a:r>
              <a:rPr lang="en-GB" sz="2800" b="1" dirty="0">
                <a:latin typeface="Times New Roman" panose="02020603050405020304" pitchFamily="18" charset="0"/>
                <a:ea typeface="Times New Roman" panose="02020603050405020304" pitchFamily="18" charset="0"/>
              </a:rPr>
              <a:t>writing</a:t>
            </a:r>
            <a:r>
              <a:rPr lang="en-GB" sz="2800" dirty="0">
                <a:latin typeface="Times New Roman" panose="02020603050405020304" pitchFamily="18" charset="0"/>
                <a:ea typeface="Times New Roman" panose="02020603050405020304" pitchFamily="18" charset="0"/>
              </a:rPr>
              <a:t> </a:t>
            </a:r>
            <a:r>
              <a:rPr lang="en-GB" sz="2400" dirty="0">
                <a:latin typeface="Times New Roman" panose="02020603050405020304" pitchFamily="18" charset="0"/>
                <a:ea typeface="Times New Roman" panose="02020603050405020304" pitchFamily="18" charset="0"/>
              </a:rPr>
              <a:t>(e.g., Crossley &amp; McNamara, 2012; </a:t>
            </a:r>
            <a:r>
              <a:rPr lang="en-GB" sz="2400" dirty="0" err="1">
                <a:solidFill>
                  <a:srgbClr val="333333"/>
                </a:solidFill>
                <a:latin typeface="Times New Roman" panose="02020603050405020304" pitchFamily="18" charset="0"/>
                <a:ea typeface="Times New Roman" panose="02020603050405020304" pitchFamily="18" charset="0"/>
              </a:rPr>
              <a:t>Schoonen</a:t>
            </a:r>
            <a:r>
              <a:rPr lang="en-GB" sz="2400" dirty="0">
                <a:solidFill>
                  <a:srgbClr val="333333"/>
                </a:solidFill>
                <a:latin typeface="Times New Roman" panose="02020603050405020304" pitchFamily="18" charset="0"/>
                <a:ea typeface="Times New Roman" panose="02020603050405020304" pitchFamily="18" charset="0"/>
              </a:rPr>
              <a:t>, et al., 2002</a:t>
            </a:r>
            <a:r>
              <a:rPr lang="en-GB" sz="2400" dirty="0">
                <a:latin typeface="Times New Roman" panose="02020603050405020304" pitchFamily="18" charset="0"/>
                <a:ea typeface="Times New Roman" panose="02020603050405020304" pitchFamily="18" charset="0"/>
              </a:rPr>
              <a:t>). </a:t>
            </a:r>
            <a:endParaRPr lang="en-US" sz="2800" dirty="0"/>
          </a:p>
        </p:txBody>
      </p:sp>
      <p:sp>
        <p:nvSpPr>
          <p:cNvPr id="10" name="Oval Callout 9">
            <a:extLst>
              <a:ext uri="{FF2B5EF4-FFF2-40B4-BE49-F238E27FC236}">
                <a16:creationId xmlns:a16="http://schemas.microsoft.com/office/drawing/2014/main" id="{F3A7BFDB-8D5D-7641-8DC8-31034D11F00C}"/>
              </a:ext>
            </a:extLst>
          </p:cNvPr>
          <p:cNvSpPr/>
          <p:nvPr/>
        </p:nvSpPr>
        <p:spPr>
          <a:xfrm rot="10800000" flipH="1" flipV="1">
            <a:off x="5562758" y="3828691"/>
            <a:ext cx="6198356" cy="2832621"/>
          </a:xfrm>
          <a:prstGeom prst="wedgeEllipseCallout">
            <a:avLst>
              <a:gd name="adj1" fmla="val 51458"/>
              <a:gd name="adj2" fmla="val -3837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NCELP offers one way of how these components could be weaved into a curriculum that serves interaction and promotes cultural interest</a:t>
            </a:r>
            <a:endParaRPr lang="en-US" b="1" dirty="0"/>
          </a:p>
        </p:txBody>
      </p:sp>
      <p:sp>
        <p:nvSpPr>
          <p:cNvPr id="3" name="Rectangle 2">
            <a:extLst>
              <a:ext uri="{FF2B5EF4-FFF2-40B4-BE49-F238E27FC236}">
                <a16:creationId xmlns:a16="http://schemas.microsoft.com/office/drawing/2014/main" id="{28A754EC-1871-BE40-9638-55E69A477C3C}"/>
              </a:ext>
            </a:extLst>
          </p:cNvPr>
          <p:cNvSpPr/>
          <p:nvPr/>
        </p:nvSpPr>
        <p:spPr>
          <a:xfrm>
            <a:off x="300037" y="5545943"/>
            <a:ext cx="6096000" cy="923330"/>
          </a:xfrm>
          <a:prstGeom prst="rect">
            <a:avLst/>
          </a:prstGeom>
        </p:spPr>
        <p:txBody>
          <a:bodyPr>
            <a:spAutoFit/>
          </a:bodyPr>
          <a:lstStyle/>
          <a:p>
            <a:r>
              <a:rPr lang="en-US" dirty="0"/>
              <a:t>Jeon, E. H., &amp; </a:t>
            </a:r>
            <a:r>
              <a:rPr lang="en-US" dirty="0" err="1"/>
              <a:t>In'nami</a:t>
            </a:r>
            <a:r>
              <a:rPr lang="en-US" dirty="0"/>
              <a:t>, Y. (in press). </a:t>
            </a:r>
            <a:r>
              <a:rPr lang="en-US" i="1" dirty="0"/>
              <a:t>Understanding L2 proficiency: Theoretical and meta-analytic investigations</a:t>
            </a:r>
            <a:r>
              <a:rPr lang="en-US" dirty="0"/>
              <a:t>. Amsterdam, the Netherlands: John Benjamins.</a:t>
            </a:r>
            <a:endParaRPr lang="en-GB" dirty="0"/>
          </a:p>
        </p:txBody>
      </p:sp>
    </p:spTree>
    <p:extLst>
      <p:ext uri="{BB962C8B-B14F-4D97-AF65-F5344CB8AC3E}">
        <p14:creationId xmlns:p14="http://schemas.microsoft.com/office/powerpoint/2010/main" val="147981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8DD2272-C37F-E44F-A6EB-C43CFFEE7210}"/>
              </a:ext>
            </a:extLst>
          </p:cNvPr>
          <p:cNvSpPr>
            <a:spLocks noGrp="1"/>
          </p:cNvSpPr>
          <p:nvPr>
            <p:ph type="title"/>
          </p:nvPr>
        </p:nvSpPr>
        <p:spPr>
          <a:xfrm>
            <a:off x="838199" y="230802"/>
            <a:ext cx="10515600" cy="503984"/>
          </a:xfrm>
        </p:spPr>
        <p:txBody>
          <a:bodyPr>
            <a:normAutofit/>
          </a:bodyPr>
          <a:lstStyle/>
          <a:p>
            <a:pPr algn="ctr"/>
            <a:r>
              <a:rPr lang="en-US" sz="2722" b="1" dirty="0"/>
              <a:t>NCELP curriculum planning and syllabus design</a:t>
            </a:r>
            <a:endParaRPr lang="en-US" dirty="0"/>
          </a:p>
        </p:txBody>
      </p:sp>
      <p:sp>
        <p:nvSpPr>
          <p:cNvPr id="6" name="Content Placeholder 5"/>
          <p:cNvSpPr>
            <a:spLocks noGrp="1"/>
          </p:cNvSpPr>
          <p:nvPr>
            <p:ph sz="quarter" idx="4294967295"/>
          </p:nvPr>
        </p:nvSpPr>
        <p:spPr>
          <a:xfrm>
            <a:off x="838200" y="947058"/>
            <a:ext cx="10515599" cy="5112796"/>
          </a:xfrm>
        </p:spPr>
        <p:txBody>
          <a:bodyPr>
            <a:noAutofit/>
          </a:bodyPr>
          <a:lstStyle/>
          <a:p>
            <a:r>
              <a:rPr lang="en-GB" sz="2000" dirty="0"/>
              <a:t>Sequencing of content is </a:t>
            </a:r>
            <a:r>
              <a:rPr lang="en-GB" sz="2000" b="1" dirty="0"/>
              <a:t>carefully planned</a:t>
            </a:r>
            <a:r>
              <a:rPr lang="en-GB" sz="2000" dirty="0"/>
              <a:t> to support </a:t>
            </a:r>
            <a:r>
              <a:rPr lang="en-GB" sz="2000" b="1" dirty="0"/>
              <a:t>progression</a:t>
            </a:r>
          </a:p>
          <a:p>
            <a:pPr marL="0" indent="0">
              <a:buNone/>
            </a:pPr>
            <a:r>
              <a:rPr lang="en-GB" sz="2087" b="1" dirty="0">
                <a:solidFill>
                  <a:srgbClr val="4472C4">
                    <a:lumMod val="50000"/>
                  </a:srgbClr>
                </a:solidFill>
              </a:rPr>
              <a:t>-&gt; Synthetic syllabus (versus an ‘analytic syllabus’)</a:t>
            </a:r>
          </a:p>
          <a:p>
            <a:r>
              <a:rPr lang="en-GB" sz="2087" b="1" dirty="0">
                <a:solidFill>
                  <a:srgbClr val="4472C4">
                    <a:lumMod val="50000"/>
                  </a:srgbClr>
                </a:solidFill>
              </a:rPr>
              <a:t>Themes, substantive content emerges ‘out of’ the language content (versus topics driving the content planning)</a:t>
            </a:r>
          </a:p>
          <a:p>
            <a:endParaRPr lang="en-GB" sz="2000" b="1" dirty="0">
              <a:solidFill>
                <a:srgbClr val="4472C4">
                  <a:lumMod val="50000"/>
                </a:srgbClr>
              </a:solidFill>
            </a:endParaRPr>
          </a:p>
          <a:p>
            <a:pPr lvl="1"/>
            <a:r>
              <a:rPr lang="en-GB" sz="2000" b="1" dirty="0">
                <a:solidFill>
                  <a:srgbClr val="4472C4">
                    <a:lumMod val="50000"/>
                  </a:srgbClr>
                </a:solidFill>
              </a:rPr>
              <a:t>Phonics</a:t>
            </a:r>
            <a:r>
              <a:rPr lang="en-GB" sz="2000" dirty="0">
                <a:solidFill>
                  <a:srgbClr val="4472C4">
                    <a:lumMod val="50000"/>
                  </a:srgbClr>
                </a:solidFill>
              </a:rPr>
              <a:t> – sequenced explicit teaching of new sound-symbol correspondences (SSC) followed by revisiting and consolidation throughout.</a:t>
            </a:r>
          </a:p>
          <a:p>
            <a:endParaRPr lang="en-GB" sz="2000" dirty="0">
              <a:solidFill>
                <a:srgbClr val="4472C4">
                  <a:lumMod val="50000"/>
                </a:srgbClr>
              </a:solidFill>
            </a:endParaRPr>
          </a:p>
          <a:p>
            <a:pPr lvl="1"/>
            <a:r>
              <a:rPr lang="en-GB" sz="2000" b="1" dirty="0">
                <a:solidFill>
                  <a:srgbClr val="4472C4">
                    <a:lumMod val="50000"/>
                  </a:srgbClr>
                </a:solidFill>
              </a:rPr>
              <a:t>Vocabulary</a:t>
            </a:r>
            <a:r>
              <a:rPr lang="en-GB" sz="2000" dirty="0">
                <a:solidFill>
                  <a:srgbClr val="4472C4">
                    <a:lumMod val="50000"/>
                  </a:srgbClr>
                </a:solidFill>
              </a:rPr>
              <a:t> – teaching of ca. ten new words per week, sets of words from different parts of speech, most common verbs, selected on the basis of word frequency.</a:t>
            </a:r>
          </a:p>
          <a:p>
            <a:endParaRPr lang="en-GB" sz="2000" dirty="0">
              <a:solidFill>
                <a:srgbClr val="4472C4">
                  <a:lumMod val="50000"/>
                </a:srgbClr>
              </a:solidFill>
            </a:endParaRPr>
          </a:p>
          <a:p>
            <a:pPr lvl="1"/>
            <a:r>
              <a:rPr lang="en-GB" sz="2000" b="1" dirty="0">
                <a:solidFill>
                  <a:srgbClr val="4472C4">
                    <a:lumMod val="50000"/>
                  </a:srgbClr>
                </a:solidFill>
              </a:rPr>
              <a:t>Grammar </a:t>
            </a:r>
            <a:r>
              <a:rPr lang="en-GB" sz="2000" dirty="0">
                <a:solidFill>
                  <a:srgbClr val="4472C4">
                    <a:lumMod val="50000"/>
                  </a:srgbClr>
                </a:solidFill>
              </a:rPr>
              <a:t>– no more than one new grammar function every two weeks. Core grammar taught and revisited several times over KS3 and KS4.</a:t>
            </a:r>
          </a:p>
        </p:txBody>
      </p:sp>
    </p:spTree>
    <p:extLst>
      <p:ext uri="{BB962C8B-B14F-4D97-AF65-F5344CB8AC3E}">
        <p14:creationId xmlns:p14="http://schemas.microsoft.com/office/powerpoint/2010/main" val="30794128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rt of the Excel sheet for the scheme of work">
            <a:extLst>
              <a:ext uri="{FF2B5EF4-FFF2-40B4-BE49-F238E27FC236}">
                <a16:creationId xmlns:a16="http://schemas.microsoft.com/office/drawing/2014/main" id="{BFF84C62-39C4-4439-94B8-B47B2CB918CB}"/>
              </a:ext>
            </a:extLst>
          </p:cNvPr>
          <p:cNvPicPr>
            <a:picLocks noChangeAspect="1"/>
          </p:cNvPicPr>
          <p:nvPr/>
        </p:nvPicPr>
        <p:blipFill>
          <a:blip r:embed="rId3"/>
          <a:stretch>
            <a:fillRect/>
          </a:stretch>
        </p:blipFill>
        <p:spPr>
          <a:xfrm>
            <a:off x="1388015" y="746767"/>
            <a:ext cx="9396311" cy="5016418"/>
          </a:xfrm>
          <a:prstGeom prst="rect">
            <a:avLst/>
          </a:prstGeom>
        </p:spPr>
      </p:pic>
      <p:sp>
        <p:nvSpPr>
          <p:cNvPr id="2" name="Title 1">
            <a:extLst>
              <a:ext uri="{FF2B5EF4-FFF2-40B4-BE49-F238E27FC236}">
                <a16:creationId xmlns:a16="http://schemas.microsoft.com/office/drawing/2014/main" id="{DF433482-C902-470C-B7B2-E028B1C1CC8B}"/>
              </a:ext>
            </a:extLst>
          </p:cNvPr>
          <p:cNvSpPr>
            <a:spLocks noGrp="1"/>
          </p:cNvSpPr>
          <p:nvPr>
            <p:ph type="title"/>
          </p:nvPr>
        </p:nvSpPr>
        <p:spPr>
          <a:xfrm>
            <a:off x="1246291" y="701039"/>
            <a:ext cx="8365748" cy="1054560"/>
          </a:xfrm>
        </p:spPr>
        <p:txBody>
          <a:bodyPr anchor="t">
            <a:normAutofit/>
          </a:bodyPr>
          <a:lstStyle/>
          <a:p>
            <a:r>
              <a:rPr lang="en-GB" sz="716" dirty="0">
                <a:solidFill>
                  <a:schemeClr val="bg1"/>
                </a:solidFill>
              </a:rPr>
              <a:t>Screen shot of a SOW</a:t>
            </a:r>
          </a:p>
        </p:txBody>
      </p:sp>
      <p:sp>
        <p:nvSpPr>
          <p:cNvPr id="13" name="Rectangular Callout 12" descr="callout">
            <a:extLst>
              <a:ext uri="{FF2B5EF4-FFF2-40B4-BE49-F238E27FC236}">
                <a16:creationId xmlns:a16="http://schemas.microsoft.com/office/drawing/2014/main" id="{F0ED25CB-2991-8E46-B0F5-17DE2DAD340D}"/>
              </a:ext>
            </a:extLst>
          </p:cNvPr>
          <p:cNvSpPr/>
          <p:nvPr/>
        </p:nvSpPr>
        <p:spPr>
          <a:xfrm>
            <a:off x="1541967" y="872305"/>
            <a:ext cx="2155424" cy="1045818"/>
          </a:xfrm>
          <a:prstGeom prst="wedgeRectCallout">
            <a:avLst>
              <a:gd name="adj1" fmla="val 206646"/>
              <a:gd name="adj2" fmla="val 26281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chemeClr val="accent2"/>
              </a:buClr>
            </a:pPr>
            <a:r>
              <a:rPr lang="en-GB" sz="1591" dirty="0">
                <a:solidFill>
                  <a:schemeClr val="bg1"/>
                </a:solidFill>
                <a:latin typeface="Century Gothic" panose="020B0502020202020204" pitchFamily="34" charset="0"/>
              </a:rPr>
              <a:t>Systematic revisiting of vocabulary every 3 weeks and 9 weeks</a:t>
            </a:r>
          </a:p>
        </p:txBody>
      </p:sp>
      <p:grpSp>
        <p:nvGrpSpPr>
          <p:cNvPr id="11" name="Group 10" descr="callout">
            <a:extLst>
              <a:ext uri="{FF2B5EF4-FFF2-40B4-BE49-F238E27FC236}">
                <a16:creationId xmlns:a16="http://schemas.microsoft.com/office/drawing/2014/main" id="{858C468F-196F-4D36-9CD7-13FF2F5CF1C2}"/>
              </a:ext>
            </a:extLst>
          </p:cNvPr>
          <p:cNvGrpSpPr/>
          <p:nvPr/>
        </p:nvGrpSpPr>
        <p:grpSpPr>
          <a:xfrm>
            <a:off x="5517505" y="793603"/>
            <a:ext cx="4121478" cy="869917"/>
            <a:chOff x="5368842" y="116352"/>
            <a:chExt cx="5180626" cy="1093470"/>
          </a:xfrm>
        </p:grpSpPr>
        <p:sp>
          <p:nvSpPr>
            <p:cNvPr id="6" name="Oval Callout 5">
              <a:extLst>
                <a:ext uri="{FF2B5EF4-FFF2-40B4-BE49-F238E27FC236}">
                  <a16:creationId xmlns:a16="http://schemas.microsoft.com/office/drawing/2014/main" id="{F1C14D10-2B97-5042-81A9-B6D01DF0D288}"/>
                </a:ext>
              </a:extLst>
            </p:cNvPr>
            <p:cNvSpPr/>
            <p:nvPr/>
          </p:nvSpPr>
          <p:spPr>
            <a:xfrm>
              <a:off x="5368842" y="116352"/>
              <a:ext cx="5180626" cy="1093470"/>
            </a:xfrm>
            <a:prstGeom prst="wedgeEllipseCallout">
              <a:avLst>
                <a:gd name="adj1" fmla="val 58204"/>
                <a:gd name="adj2" fmla="val 68389"/>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2040" indent="-682040">
                <a:lnSpc>
                  <a:spcPct val="150000"/>
                </a:lnSpc>
                <a:buClr>
                  <a:schemeClr val="accent2"/>
                </a:buClr>
              </a:pPr>
              <a:endParaRPr lang="en-GB" sz="1591" dirty="0">
                <a:solidFill>
                  <a:schemeClr val="bg1"/>
                </a:solidFill>
                <a:latin typeface="Century Gothic" panose="020B0502020202020204" pitchFamily="34" charset="0"/>
              </a:endParaRPr>
            </a:p>
          </p:txBody>
        </p:sp>
        <p:sp>
          <p:nvSpPr>
            <p:cNvPr id="9" name="Rectangle 8">
              <a:extLst>
                <a:ext uri="{FF2B5EF4-FFF2-40B4-BE49-F238E27FC236}">
                  <a16:creationId xmlns:a16="http://schemas.microsoft.com/office/drawing/2014/main" id="{442B47FB-148D-47F8-AD4A-A22E0D02EE59}"/>
                </a:ext>
              </a:extLst>
            </p:cNvPr>
            <p:cNvSpPr/>
            <p:nvPr/>
          </p:nvSpPr>
          <p:spPr>
            <a:xfrm>
              <a:off x="5735225" y="269439"/>
              <a:ext cx="4676792" cy="731506"/>
            </a:xfrm>
            <a:prstGeom prst="rect">
              <a:avLst/>
            </a:prstGeom>
          </p:spPr>
          <p:txBody>
            <a:bodyPr wrap="square">
              <a:spAutoFit/>
            </a:bodyPr>
            <a:lstStyle/>
            <a:p>
              <a:pPr marL="682040" indent="-682040">
                <a:buClr>
                  <a:srgbClr val="ED7D31"/>
                </a:buClr>
              </a:pPr>
              <a:r>
                <a:rPr lang="en-GB" sz="1591" dirty="0">
                  <a:solidFill>
                    <a:srgbClr val="FFFFFF"/>
                  </a:solidFill>
                  <a:latin typeface="Century Gothic" panose="020B0502020202020204" pitchFamily="34" charset="0"/>
                </a:rPr>
                <a:t>‘Context’: purpose of the language </a:t>
              </a:r>
            </a:p>
            <a:p>
              <a:pPr marL="682040" indent="-682040">
                <a:buClr>
                  <a:srgbClr val="ED7D31"/>
                </a:buClr>
              </a:pPr>
              <a:r>
                <a:rPr lang="en-GB" sz="1591" dirty="0">
                  <a:solidFill>
                    <a:srgbClr val="FFFFFF"/>
                  </a:solidFill>
                  <a:latin typeface="Century Gothic" panose="020B0502020202020204" pitchFamily="34" charset="0"/>
                </a:rPr>
                <a:t>e.g., “Asking / answering questions”</a:t>
              </a:r>
            </a:p>
          </p:txBody>
        </p:sp>
      </p:grpSp>
      <p:sp>
        <p:nvSpPr>
          <p:cNvPr id="10" name="Oval Callout 9" descr="callout">
            <a:extLst>
              <a:ext uri="{FF2B5EF4-FFF2-40B4-BE49-F238E27FC236}">
                <a16:creationId xmlns:a16="http://schemas.microsoft.com/office/drawing/2014/main" id="{056069BA-7343-4743-B9F4-550554AEDDDD}"/>
              </a:ext>
            </a:extLst>
          </p:cNvPr>
          <p:cNvSpPr/>
          <p:nvPr/>
        </p:nvSpPr>
        <p:spPr>
          <a:xfrm>
            <a:off x="1298480" y="2710383"/>
            <a:ext cx="5512784" cy="1215394"/>
          </a:xfrm>
          <a:prstGeom prst="wedgeEllipseCallout">
            <a:avLst>
              <a:gd name="adj1" fmla="val -26213"/>
              <a:gd name="adj2" fmla="val 56085"/>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2040" indent="-682040">
              <a:buClr>
                <a:schemeClr val="accent2"/>
              </a:buClr>
            </a:pPr>
            <a:endParaRPr lang="en-GB" sz="1591" dirty="0">
              <a:solidFill>
                <a:schemeClr val="bg1"/>
              </a:solidFill>
              <a:latin typeface="Century Gothic" panose="020B0502020202020204" pitchFamily="34" charset="0"/>
            </a:endParaRPr>
          </a:p>
        </p:txBody>
      </p:sp>
      <p:sp>
        <p:nvSpPr>
          <p:cNvPr id="4" name="TextBox 3">
            <a:extLst>
              <a:ext uri="{FF2B5EF4-FFF2-40B4-BE49-F238E27FC236}">
                <a16:creationId xmlns:a16="http://schemas.microsoft.com/office/drawing/2014/main" id="{F0BEE473-812D-4761-BA86-B16793B501B5}"/>
              </a:ext>
            </a:extLst>
          </p:cNvPr>
          <p:cNvSpPr txBox="1"/>
          <p:nvPr/>
        </p:nvSpPr>
        <p:spPr>
          <a:xfrm>
            <a:off x="1760367" y="2872907"/>
            <a:ext cx="6155399" cy="1071575"/>
          </a:xfrm>
          <a:prstGeom prst="rect">
            <a:avLst/>
          </a:prstGeom>
          <a:noFill/>
        </p:spPr>
        <p:txBody>
          <a:bodyPr wrap="square" rtlCol="0">
            <a:spAutoFit/>
          </a:bodyPr>
          <a:lstStyle/>
          <a:p>
            <a:pPr marL="682040" indent="-682040">
              <a:buClr>
                <a:schemeClr val="accent2"/>
              </a:buClr>
            </a:pPr>
            <a:r>
              <a:rPr lang="en-GB" sz="1591" dirty="0">
                <a:solidFill>
                  <a:schemeClr val="bg1"/>
                </a:solidFill>
                <a:latin typeface="Century Gothic" panose="020B0502020202020204" pitchFamily="34" charset="0"/>
              </a:rPr>
              <a:t>Grammar sequencing is language specific</a:t>
            </a:r>
          </a:p>
          <a:p>
            <a:pPr marL="682040" indent="-682040">
              <a:buClr>
                <a:schemeClr val="accent2"/>
              </a:buClr>
            </a:pPr>
            <a:r>
              <a:rPr lang="en-GB" sz="1591" dirty="0">
                <a:solidFill>
                  <a:schemeClr val="bg1"/>
                </a:solidFill>
                <a:latin typeface="Century Gothic" panose="020B0502020202020204" pitchFamily="34" charset="0"/>
              </a:rPr>
              <a:t>Extremely high frequency (irregular!) verbs at start</a:t>
            </a:r>
          </a:p>
          <a:p>
            <a:pPr marL="682040" indent="-682040">
              <a:buClr>
                <a:schemeClr val="accent2"/>
              </a:buClr>
            </a:pPr>
            <a:r>
              <a:rPr lang="en-GB" sz="1591" dirty="0">
                <a:solidFill>
                  <a:schemeClr val="bg1"/>
                </a:solidFill>
                <a:latin typeface="Century Gothic" panose="020B0502020202020204" pitchFamily="34" charset="0"/>
              </a:rPr>
              <a:t>Then highly regular and frequent verbs</a:t>
            </a:r>
          </a:p>
          <a:p>
            <a:endParaRPr lang="en-GB" sz="1591" dirty="0"/>
          </a:p>
        </p:txBody>
      </p:sp>
      <p:grpSp>
        <p:nvGrpSpPr>
          <p:cNvPr id="8" name="Group 7" descr="callout">
            <a:extLst>
              <a:ext uri="{FF2B5EF4-FFF2-40B4-BE49-F238E27FC236}">
                <a16:creationId xmlns:a16="http://schemas.microsoft.com/office/drawing/2014/main" id="{AFB0CCAD-4CFE-4A14-8334-7142FA26B037}"/>
              </a:ext>
            </a:extLst>
          </p:cNvPr>
          <p:cNvGrpSpPr/>
          <p:nvPr/>
        </p:nvGrpSpPr>
        <p:grpSpPr>
          <a:xfrm>
            <a:off x="7669308" y="2091834"/>
            <a:ext cx="2609314" cy="1843019"/>
            <a:chOff x="4484787" y="151587"/>
            <a:chExt cx="3279863" cy="2316643"/>
          </a:xfrm>
        </p:grpSpPr>
        <p:sp>
          <p:nvSpPr>
            <p:cNvPr id="15" name="Explosion 2 14">
              <a:extLst>
                <a:ext uri="{FF2B5EF4-FFF2-40B4-BE49-F238E27FC236}">
                  <a16:creationId xmlns:a16="http://schemas.microsoft.com/office/drawing/2014/main" id="{4B18642D-18ED-F145-AD0E-92849F6B4B59}"/>
                </a:ext>
              </a:extLst>
            </p:cNvPr>
            <p:cNvSpPr/>
            <p:nvPr/>
          </p:nvSpPr>
          <p:spPr>
            <a:xfrm>
              <a:off x="4484787" y="151587"/>
              <a:ext cx="3279863" cy="2316643"/>
            </a:xfrm>
            <a:prstGeom prst="irregularSeal2">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Clr>
                  <a:schemeClr val="accent2"/>
                </a:buClr>
              </a:pPr>
              <a:endParaRPr lang="en-GB" sz="1591" dirty="0">
                <a:solidFill>
                  <a:schemeClr val="bg1"/>
                </a:solidFill>
                <a:latin typeface="Century Gothic" panose="020B0502020202020204" pitchFamily="34" charset="0"/>
              </a:endParaRPr>
            </a:p>
          </p:txBody>
        </p:sp>
        <p:sp>
          <p:nvSpPr>
            <p:cNvPr id="5" name="Rectangle 4">
              <a:extLst>
                <a:ext uri="{FF2B5EF4-FFF2-40B4-BE49-F238E27FC236}">
                  <a16:creationId xmlns:a16="http://schemas.microsoft.com/office/drawing/2014/main" id="{88B714E3-94C9-4B0C-9E77-21AB3C7D6600}"/>
                </a:ext>
              </a:extLst>
            </p:cNvPr>
            <p:cNvSpPr/>
            <p:nvPr/>
          </p:nvSpPr>
          <p:spPr>
            <a:xfrm>
              <a:off x="5200915" y="802076"/>
              <a:ext cx="1700374" cy="1346951"/>
            </a:xfrm>
            <a:prstGeom prst="rect">
              <a:avLst/>
            </a:prstGeom>
          </p:spPr>
          <p:txBody>
            <a:bodyPr wrap="square">
              <a:spAutoFit/>
            </a:bodyPr>
            <a:lstStyle/>
            <a:p>
              <a:r>
                <a:rPr lang="en-GB" sz="1591" dirty="0">
                  <a:solidFill>
                    <a:schemeClr val="bg1"/>
                  </a:solidFill>
                  <a:latin typeface="Century Gothic" panose="020B0502020202020204" pitchFamily="34" charset="0"/>
                </a:rPr>
                <a:t>phonics practice every lesson</a:t>
              </a:r>
            </a:p>
          </p:txBody>
        </p:sp>
      </p:grpSp>
      <p:sp>
        <p:nvSpPr>
          <p:cNvPr id="14" name="Punched Tape 13" descr="callout">
            <a:extLst>
              <a:ext uri="{FF2B5EF4-FFF2-40B4-BE49-F238E27FC236}">
                <a16:creationId xmlns:a16="http://schemas.microsoft.com/office/drawing/2014/main" id="{4C9E9FA4-1919-C944-9DE1-250426764A0C}"/>
              </a:ext>
            </a:extLst>
          </p:cNvPr>
          <p:cNvSpPr/>
          <p:nvPr/>
        </p:nvSpPr>
        <p:spPr>
          <a:xfrm>
            <a:off x="3480636" y="5052162"/>
            <a:ext cx="4723976" cy="556818"/>
          </a:xfrm>
          <a:prstGeom prst="flowChartPunchedTape">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82040" indent="-682040">
              <a:lnSpc>
                <a:spcPct val="150000"/>
              </a:lnSpc>
              <a:buClr>
                <a:schemeClr val="accent2"/>
              </a:buClr>
            </a:pPr>
            <a:r>
              <a:rPr lang="en-GB" sz="1591" dirty="0">
                <a:solidFill>
                  <a:schemeClr val="bg1"/>
                </a:solidFill>
                <a:latin typeface="Century Gothic" panose="020B0502020202020204" pitchFamily="34" charset="0"/>
              </a:rPr>
              <a:t>Weeks set aside for work on ‘rich texts’</a:t>
            </a:r>
          </a:p>
        </p:txBody>
      </p:sp>
    </p:spTree>
    <p:extLst>
      <p:ext uri="{BB962C8B-B14F-4D97-AF65-F5344CB8AC3E}">
        <p14:creationId xmlns:p14="http://schemas.microsoft.com/office/powerpoint/2010/main" val="209554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0" grpId="0" animBg="1"/>
      <p:bldP spid="4" grpId="0"/>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E2AF0-35E8-D64D-892A-52A07374E605}"/>
              </a:ext>
            </a:extLst>
          </p:cNvPr>
          <p:cNvSpPr>
            <a:spLocks noGrp="1"/>
          </p:cNvSpPr>
          <p:nvPr>
            <p:ph type="title"/>
          </p:nvPr>
        </p:nvSpPr>
        <p:spPr>
          <a:xfrm>
            <a:off x="789215" y="1749359"/>
            <a:ext cx="10515600" cy="1325563"/>
          </a:xfrm>
        </p:spPr>
        <p:txBody>
          <a:bodyPr/>
          <a:lstStyle/>
          <a:p>
            <a:r>
              <a:rPr lang="en-US" b="1" dirty="0"/>
              <a:t>Part 2: </a:t>
            </a:r>
            <a:br>
              <a:rPr lang="en-US" b="1" dirty="0"/>
            </a:br>
            <a:r>
              <a:rPr lang="en-US" b="1" dirty="0"/>
              <a:t>Pedagogy and example resources</a:t>
            </a:r>
          </a:p>
        </p:txBody>
      </p:sp>
    </p:spTree>
    <p:extLst>
      <p:ext uri="{BB962C8B-B14F-4D97-AF65-F5344CB8AC3E}">
        <p14:creationId xmlns:p14="http://schemas.microsoft.com/office/powerpoint/2010/main" val="1598206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Phonics</a:t>
            </a:r>
            <a:endParaRPr lang="en-GB" sz="3200" b="1" dirty="0">
              <a:solidFill>
                <a:schemeClr val="bg1"/>
              </a:solidFill>
            </a:endParaRPr>
          </a:p>
        </p:txBody>
      </p:sp>
      <p:sp>
        <p:nvSpPr>
          <p:cNvPr id="8" name="TextBox 7"/>
          <p:cNvSpPr txBox="1"/>
          <p:nvPr/>
        </p:nvSpPr>
        <p:spPr>
          <a:xfrm>
            <a:off x="418120" y="1325563"/>
            <a:ext cx="11426989" cy="4967514"/>
          </a:xfrm>
          <a:prstGeom prst="rect">
            <a:avLst/>
          </a:prstGeom>
          <a:noFill/>
        </p:spPr>
        <p:txBody>
          <a:bodyPr wrap="square" rtlCol="0">
            <a:spAutoFit/>
          </a:bodyPr>
          <a:lstStyle/>
          <a:p>
            <a:pPr marL="342900" lvl="0" indent="-342900">
              <a:lnSpc>
                <a:spcPct val="120000"/>
              </a:lnSpc>
              <a:buFont typeface="Arial" panose="020B0604020202020204" pitchFamily="34" charset="0"/>
              <a:buChar char="•"/>
              <a:defRPr/>
            </a:pPr>
            <a:r>
              <a:rPr lang="en-GB" sz="2400" dirty="0">
                <a:solidFill>
                  <a:srgbClr val="002060"/>
                </a:solidFill>
                <a:latin typeface="Century Gothic" panose="020B0502020202020204" pitchFamily="34" charset="0"/>
              </a:rPr>
              <a:t>explicit teaching of the key sound-spelling correspondences (SSCs)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2400" dirty="0">
              <a:solidFill>
                <a:srgbClr val="002060"/>
              </a:solidFill>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helps students to avoid relying on English SSCs when they ‘sound</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out’ words</a:t>
            </a:r>
            <a:endParaRPr lang="en-GB" sz="2400" dirty="0">
              <a:solidFill>
                <a:srgbClr val="002060"/>
              </a:solidFill>
              <a:latin typeface="Century Gothic" panose="020B0502020202020204" pitchFamily="34" charset="0"/>
            </a:endParaRPr>
          </a:p>
          <a:p>
            <a:pPr marR="0" lvl="0" algn="l" defTabSz="914400" rtl="0" eaLnBrk="1" fontAlgn="auto" latinLnBrk="0" hangingPunct="1">
              <a:lnSpc>
                <a:spcPct val="120000"/>
              </a:lnSpc>
              <a:spcBef>
                <a:spcPts val="0"/>
              </a:spcBef>
              <a:spcAft>
                <a:spcPts val="0"/>
              </a:spcAft>
              <a:buClrTx/>
              <a:buSzTx/>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positively associated with motivation, autonomy</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and vocabulary learning</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supports accurate understandings</a:t>
            </a:r>
            <a:r>
              <a:rPr kumimoji="0" lang="en-GB" sz="24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from the beginning</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2400" dirty="0">
              <a:solidFill>
                <a:srgbClr val="002060"/>
              </a:solidFill>
              <a:latin typeface="Century Gothic" panose="020B0502020202020204" pitchFamily="34" charset="0"/>
            </a:endParaRPr>
          </a:p>
          <a:p>
            <a:pPr marL="342900" indent="-342900">
              <a:lnSpc>
                <a:spcPct val="120000"/>
              </a:lnSpc>
              <a:buFont typeface="Arial" panose="020B0604020202020204" pitchFamily="34" charset="0"/>
              <a:buChar char="•"/>
              <a:defRPr/>
            </a:pPr>
            <a:r>
              <a:rPr lang="en-GB" sz="2400" dirty="0">
                <a:solidFill>
                  <a:srgbClr val="002060"/>
                </a:solidFill>
                <a:latin typeface="Century Gothic" panose="020B0502020202020204" pitchFamily="34" charset="0"/>
              </a:rPr>
              <a:t>gradual roll-out, with systematic revisiting in order to maintain progress</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95801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5B00EE11-9068-4E74-8438-3F6BE68244BD}"/>
              </a:ext>
            </a:extLst>
          </p:cNvPr>
          <p:cNvGraphicFramePr>
            <a:graphicFrameLocks noGrp="1"/>
          </p:cNvGraphicFramePr>
          <p:nvPr/>
        </p:nvGraphicFramePr>
        <p:xfrm>
          <a:off x="1422506" y="180519"/>
          <a:ext cx="9352602" cy="6146236"/>
        </p:xfrm>
        <a:graphic>
          <a:graphicData uri="http://schemas.openxmlformats.org/drawingml/2006/table">
            <a:tbl>
              <a:tblPr firstRow="1" bandRow="1">
                <a:tableStyleId>{5940675A-B579-460E-94D1-54222C63F5DA}</a:tableStyleId>
              </a:tblPr>
              <a:tblGrid>
                <a:gridCol w="1558767">
                  <a:extLst>
                    <a:ext uri="{9D8B030D-6E8A-4147-A177-3AD203B41FA5}">
                      <a16:colId xmlns:a16="http://schemas.microsoft.com/office/drawing/2014/main" val="1988045768"/>
                    </a:ext>
                  </a:extLst>
                </a:gridCol>
                <a:gridCol w="1558767">
                  <a:extLst>
                    <a:ext uri="{9D8B030D-6E8A-4147-A177-3AD203B41FA5}">
                      <a16:colId xmlns:a16="http://schemas.microsoft.com/office/drawing/2014/main" val="694569702"/>
                    </a:ext>
                  </a:extLst>
                </a:gridCol>
                <a:gridCol w="1558767">
                  <a:extLst>
                    <a:ext uri="{9D8B030D-6E8A-4147-A177-3AD203B41FA5}">
                      <a16:colId xmlns:a16="http://schemas.microsoft.com/office/drawing/2014/main" val="2268552234"/>
                    </a:ext>
                  </a:extLst>
                </a:gridCol>
                <a:gridCol w="1558767">
                  <a:extLst>
                    <a:ext uri="{9D8B030D-6E8A-4147-A177-3AD203B41FA5}">
                      <a16:colId xmlns:a16="http://schemas.microsoft.com/office/drawing/2014/main" val="2419153379"/>
                    </a:ext>
                  </a:extLst>
                </a:gridCol>
                <a:gridCol w="1558767">
                  <a:extLst>
                    <a:ext uri="{9D8B030D-6E8A-4147-A177-3AD203B41FA5}">
                      <a16:colId xmlns:a16="http://schemas.microsoft.com/office/drawing/2014/main" val="2309328029"/>
                    </a:ext>
                  </a:extLst>
                </a:gridCol>
                <a:gridCol w="1558767">
                  <a:extLst>
                    <a:ext uri="{9D8B030D-6E8A-4147-A177-3AD203B41FA5}">
                      <a16:colId xmlns:a16="http://schemas.microsoft.com/office/drawing/2014/main" val="654230178"/>
                    </a:ext>
                  </a:extLst>
                </a:gridCol>
              </a:tblGrid>
              <a:tr h="1536559">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44428657"/>
                  </a:ext>
                </a:extLst>
              </a:tr>
              <a:tr h="1536559">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812961732"/>
                  </a:ext>
                </a:extLst>
              </a:tr>
              <a:tr h="1536559">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859905986"/>
                  </a:ext>
                </a:extLst>
              </a:tr>
              <a:tr h="1536559">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400" dirty="0"/>
                    </a:p>
                  </a:txBody>
                  <a:tcPr marL="67399" marR="67399" marT="33700" marB="33700">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endParaRPr lang="en-GB" sz="1000" b="1" dirty="0">
                        <a:solidFill>
                          <a:schemeClr val="accent1">
                            <a:lumMod val="50000"/>
                          </a:schemeClr>
                        </a:solidFill>
                      </a:endParaRPr>
                    </a:p>
                  </a:txBody>
                  <a:tcPr marL="67399" marR="67399" marT="33700" marB="33700"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264953687"/>
                  </a:ext>
                </a:extLst>
              </a:tr>
            </a:tbl>
          </a:graphicData>
        </a:graphic>
      </p:graphicFrame>
      <p:sp>
        <p:nvSpPr>
          <p:cNvPr id="8" name="TextBox 7"/>
          <p:cNvSpPr txBox="1"/>
          <p:nvPr/>
        </p:nvSpPr>
        <p:spPr>
          <a:xfrm rot="10800000" flipV="1">
            <a:off x="1618980" y="1292154"/>
            <a:ext cx="1064518"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a</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lto</a:t>
            </a:r>
          </a:p>
        </p:txBody>
      </p:sp>
      <p:sp>
        <p:nvSpPr>
          <p:cNvPr id="9" name="TextBox 8">
            <a:extLst>
              <a:ext uri="{FF2B5EF4-FFF2-40B4-BE49-F238E27FC236}">
                <a16:creationId xmlns:a16="http://schemas.microsoft.com/office/drawing/2014/main" id="{27545A5E-73DA-49E9-BB52-FBAA40BA9B21}"/>
              </a:ext>
            </a:extLst>
          </p:cNvPr>
          <p:cNvSpPr txBox="1"/>
          <p:nvPr/>
        </p:nvSpPr>
        <p:spPr>
          <a:xfrm>
            <a:off x="1415474" y="106641"/>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a</a:t>
            </a:r>
          </a:p>
        </p:txBody>
      </p:sp>
      <p:sp>
        <p:nvSpPr>
          <p:cNvPr id="10" name="TextBox 9">
            <a:extLst>
              <a:ext uri="{FF2B5EF4-FFF2-40B4-BE49-F238E27FC236}">
                <a16:creationId xmlns:a16="http://schemas.microsoft.com/office/drawing/2014/main" id="{996F03CA-4393-4B59-82AE-47D2DDCE7FC2}"/>
              </a:ext>
            </a:extLst>
          </p:cNvPr>
          <p:cNvSpPr txBox="1"/>
          <p:nvPr/>
        </p:nvSpPr>
        <p:spPr>
          <a:xfrm rot="10800000" flipV="1">
            <a:off x="2893140" y="1287526"/>
            <a:ext cx="1729705"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fant</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E03C17A7-4D3C-4F7A-A902-2FFD30051486}"/>
              </a:ext>
            </a:extLst>
          </p:cNvPr>
          <p:cNvSpPr txBox="1"/>
          <p:nvPr/>
        </p:nvSpPr>
        <p:spPr>
          <a:xfrm>
            <a:off x="4535546" y="13121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a:t>
            </a:r>
          </a:p>
        </p:txBody>
      </p:sp>
      <p:sp>
        <p:nvSpPr>
          <p:cNvPr id="12" name="TextBox 11">
            <a:extLst>
              <a:ext uri="{FF2B5EF4-FFF2-40B4-BE49-F238E27FC236}">
                <a16:creationId xmlns:a16="http://schemas.microsoft.com/office/drawing/2014/main" id="{21965192-8A44-404D-A8A2-7FE4D3B6FB7A}"/>
              </a:ext>
            </a:extLst>
          </p:cNvPr>
          <p:cNvSpPr txBox="1"/>
          <p:nvPr/>
        </p:nvSpPr>
        <p:spPr>
          <a:xfrm rot="10800000" flipV="1">
            <a:off x="4797357" y="1281189"/>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i</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dea</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3" name="TextBox 12">
            <a:extLst>
              <a:ext uri="{FF2B5EF4-FFF2-40B4-BE49-F238E27FC236}">
                <a16:creationId xmlns:a16="http://schemas.microsoft.com/office/drawing/2014/main" id="{56062E12-3005-440B-9F4D-0DE861F6A42E}"/>
              </a:ext>
            </a:extLst>
          </p:cNvPr>
          <p:cNvSpPr txBox="1"/>
          <p:nvPr/>
        </p:nvSpPr>
        <p:spPr>
          <a:xfrm>
            <a:off x="6084010" y="98974"/>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o</a:t>
            </a:r>
          </a:p>
        </p:txBody>
      </p:sp>
      <p:sp>
        <p:nvSpPr>
          <p:cNvPr id="14" name="TextBox 13">
            <a:extLst>
              <a:ext uri="{FF2B5EF4-FFF2-40B4-BE49-F238E27FC236}">
                <a16:creationId xmlns:a16="http://schemas.microsoft.com/office/drawing/2014/main" id="{C9F86A72-63E1-4A58-8244-EBCBEBDC45B4}"/>
              </a:ext>
            </a:extLst>
          </p:cNvPr>
          <p:cNvSpPr txBox="1"/>
          <p:nvPr/>
        </p:nvSpPr>
        <p:spPr>
          <a:xfrm>
            <a:off x="7641557" y="98974"/>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u</a:t>
            </a:r>
          </a:p>
        </p:txBody>
      </p:sp>
      <p:sp>
        <p:nvSpPr>
          <p:cNvPr id="15" name="TextBox 14">
            <a:extLst>
              <a:ext uri="{FF2B5EF4-FFF2-40B4-BE49-F238E27FC236}">
                <a16:creationId xmlns:a16="http://schemas.microsoft.com/office/drawing/2014/main" id="{21E497C2-6813-45CF-9B5F-EA40A2480F0D}"/>
              </a:ext>
            </a:extLst>
          </p:cNvPr>
          <p:cNvSpPr txBox="1"/>
          <p:nvPr/>
        </p:nvSpPr>
        <p:spPr>
          <a:xfrm rot="10800000" flipV="1">
            <a:off x="6324955" y="1262739"/>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y</a:t>
            </a: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o</a:t>
            </a:r>
          </a:p>
        </p:txBody>
      </p:sp>
      <p:sp>
        <p:nvSpPr>
          <p:cNvPr id="16" name="TextBox 15">
            <a:extLst>
              <a:ext uri="{FF2B5EF4-FFF2-40B4-BE49-F238E27FC236}">
                <a16:creationId xmlns:a16="http://schemas.microsoft.com/office/drawing/2014/main" id="{014393F9-EBBB-46AE-A196-D335BA83A5BF}"/>
              </a:ext>
            </a:extLst>
          </p:cNvPr>
          <p:cNvSpPr txBox="1"/>
          <p:nvPr/>
        </p:nvSpPr>
        <p:spPr>
          <a:xfrm>
            <a:off x="9179218" y="13829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ll</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8F5AD61F-FF38-4B02-B6A5-FD573E6CA9AA}"/>
              </a:ext>
            </a:extLst>
          </p:cNvPr>
          <p:cNvSpPr txBox="1"/>
          <p:nvPr/>
        </p:nvSpPr>
        <p:spPr>
          <a:xfrm rot="10800000" flipV="1">
            <a:off x="7357924" y="1276486"/>
            <a:ext cx="2169116"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niverso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A5EA739B-5F9B-49F0-9FB7-66EAED3AA8BD}"/>
              </a:ext>
            </a:extLst>
          </p:cNvPr>
          <p:cNvSpPr txBox="1"/>
          <p:nvPr/>
        </p:nvSpPr>
        <p:spPr>
          <a:xfrm>
            <a:off x="2967142" y="1676482"/>
            <a:ext cx="535790"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co</a:t>
            </a:r>
          </a:p>
        </p:txBody>
      </p:sp>
      <p:sp>
        <p:nvSpPr>
          <p:cNvPr id="19" name="TextBox 18">
            <a:extLst>
              <a:ext uri="{FF2B5EF4-FFF2-40B4-BE49-F238E27FC236}">
                <a16:creationId xmlns:a16="http://schemas.microsoft.com/office/drawing/2014/main" id="{43E99237-64FE-4D6D-A43C-959E364F8A43}"/>
              </a:ext>
            </a:extLst>
          </p:cNvPr>
          <p:cNvSpPr txBox="1"/>
          <p:nvPr/>
        </p:nvSpPr>
        <p:spPr>
          <a:xfrm rot="10800000" flipV="1">
            <a:off x="3084451" y="2775862"/>
            <a:ext cx="125533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co</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mer</a:t>
            </a:r>
          </a:p>
        </p:txBody>
      </p:sp>
      <p:sp>
        <p:nvSpPr>
          <p:cNvPr id="20" name="TextBox 19">
            <a:extLst>
              <a:ext uri="{FF2B5EF4-FFF2-40B4-BE49-F238E27FC236}">
                <a16:creationId xmlns:a16="http://schemas.microsoft.com/office/drawing/2014/main" id="{0C330699-1A94-4A4B-BBFC-17CFB512D299}"/>
              </a:ext>
            </a:extLst>
          </p:cNvPr>
          <p:cNvSpPr txBox="1"/>
          <p:nvPr/>
        </p:nvSpPr>
        <p:spPr>
          <a:xfrm>
            <a:off x="4529139" y="1668085"/>
            <a:ext cx="581310"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cu</a:t>
            </a:r>
          </a:p>
        </p:txBody>
      </p:sp>
      <p:sp>
        <p:nvSpPr>
          <p:cNvPr id="21" name="TextBox 20">
            <a:extLst>
              <a:ext uri="{FF2B5EF4-FFF2-40B4-BE49-F238E27FC236}">
                <a16:creationId xmlns:a16="http://schemas.microsoft.com/office/drawing/2014/main" id="{35ED4ED2-76E4-4B1D-8687-EA430F13F0A9}"/>
              </a:ext>
            </a:extLst>
          </p:cNvPr>
          <p:cNvSpPr txBox="1"/>
          <p:nvPr/>
        </p:nvSpPr>
        <p:spPr>
          <a:xfrm rot="10800000" flipV="1">
            <a:off x="4617403" y="2784131"/>
            <a:ext cx="1336070"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cu</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erpo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2" name="TextBox 21">
            <a:extLst>
              <a:ext uri="{FF2B5EF4-FFF2-40B4-BE49-F238E27FC236}">
                <a16:creationId xmlns:a16="http://schemas.microsoft.com/office/drawing/2014/main" id="{CEDDBBF8-14E6-4509-8F5F-F5EF5CC01E85}"/>
              </a:ext>
            </a:extLst>
          </p:cNvPr>
          <p:cNvSpPr txBox="1"/>
          <p:nvPr/>
        </p:nvSpPr>
        <p:spPr>
          <a:xfrm rot="10800000" flipV="1">
            <a:off x="6197609" y="2776066"/>
            <a:ext cx="1278070"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ce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rca</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3" name="TextBox 22">
            <a:extLst>
              <a:ext uri="{FF2B5EF4-FFF2-40B4-BE49-F238E27FC236}">
                <a16:creationId xmlns:a16="http://schemas.microsoft.com/office/drawing/2014/main" id="{1DBEB9ED-2A1F-4697-A09B-456FE6C025FE}"/>
              </a:ext>
            </a:extLst>
          </p:cNvPr>
          <p:cNvSpPr txBox="1"/>
          <p:nvPr/>
        </p:nvSpPr>
        <p:spPr>
          <a:xfrm>
            <a:off x="6113525" y="1683062"/>
            <a:ext cx="1020723"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ce</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1084D522-55E2-4A5B-8A07-01AAE18E1CC8}"/>
              </a:ext>
            </a:extLst>
          </p:cNvPr>
          <p:cNvSpPr txBox="1"/>
          <p:nvPr/>
        </p:nvSpPr>
        <p:spPr>
          <a:xfrm rot="10800000" flipV="1">
            <a:off x="7870845" y="2793407"/>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ci</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erto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2D84058D-C626-482F-BA91-88500C8F938A}"/>
              </a:ext>
            </a:extLst>
          </p:cNvPr>
          <p:cNvSpPr txBox="1"/>
          <p:nvPr/>
        </p:nvSpPr>
        <p:spPr>
          <a:xfrm>
            <a:off x="7637658" y="168737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ci</a:t>
            </a:r>
          </a:p>
        </p:txBody>
      </p:sp>
      <p:sp>
        <p:nvSpPr>
          <p:cNvPr id="26" name="TextBox 25">
            <a:extLst>
              <a:ext uri="{FF2B5EF4-FFF2-40B4-BE49-F238E27FC236}">
                <a16:creationId xmlns:a16="http://schemas.microsoft.com/office/drawing/2014/main" id="{97A45DCB-28B8-4DF2-9802-A456A60B9B9A}"/>
              </a:ext>
            </a:extLst>
          </p:cNvPr>
          <p:cNvSpPr txBox="1"/>
          <p:nvPr/>
        </p:nvSpPr>
        <p:spPr>
          <a:xfrm rot="10800000" flipV="1">
            <a:off x="9461382" y="2784865"/>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z</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ona</a:t>
            </a:r>
          </a:p>
        </p:txBody>
      </p:sp>
      <p:sp>
        <p:nvSpPr>
          <p:cNvPr id="27" name="TextBox 26">
            <a:extLst>
              <a:ext uri="{FF2B5EF4-FFF2-40B4-BE49-F238E27FC236}">
                <a16:creationId xmlns:a16="http://schemas.microsoft.com/office/drawing/2014/main" id="{74D7DA4E-2E3C-4902-91E3-956B2ED8568F}"/>
              </a:ext>
            </a:extLst>
          </p:cNvPr>
          <p:cNvSpPr txBox="1"/>
          <p:nvPr/>
        </p:nvSpPr>
        <p:spPr>
          <a:xfrm>
            <a:off x="2976451" y="3202263"/>
            <a:ext cx="655213"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go</a:t>
            </a:r>
          </a:p>
        </p:txBody>
      </p:sp>
      <p:sp>
        <p:nvSpPr>
          <p:cNvPr id="28" name="TextBox 27">
            <a:extLst>
              <a:ext uri="{FF2B5EF4-FFF2-40B4-BE49-F238E27FC236}">
                <a16:creationId xmlns:a16="http://schemas.microsoft.com/office/drawing/2014/main" id="{30EB85E3-56EB-4612-B609-3B14E89B4C41}"/>
              </a:ext>
            </a:extLst>
          </p:cNvPr>
          <p:cNvSpPr txBox="1"/>
          <p:nvPr/>
        </p:nvSpPr>
        <p:spPr>
          <a:xfrm rot="10800000" flipV="1">
            <a:off x="3206463" y="4354872"/>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go</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l</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0274EA15-8BBA-40D4-BB2D-8167BA6E09E9}"/>
              </a:ext>
            </a:extLst>
          </p:cNvPr>
          <p:cNvSpPr txBox="1"/>
          <p:nvPr/>
        </p:nvSpPr>
        <p:spPr>
          <a:xfrm>
            <a:off x="4561522" y="3213338"/>
            <a:ext cx="636499"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gu</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0" name="TextBox 29">
            <a:extLst>
              <a:ext uri="{FF2B5EF4-FFF2-40B4-BE49-F238E27FC236}">
                <a16:creationId xmlns:a16="http://schemas.microsoft.com/office/drawing/2014/main" id="{62C49B10-00BF-49E6-A895-1F83B78E6B83}"/>
              </a:ext>
            </a:extLst>
          </p:cNvPr>
          <p:cNvSpPr txBox="1"/>
          <p:nvPr/>
        </p:nvSpPr>
        <p:spPr>
          <a:xfrm rot="10800000" flipV="1">
            <a:off x="4303425" y="4359879"/>
            <a:ext cx="2019766" cy="409984"/>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06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pre</a:t>
            </a:r>
            <a:r>
              <a:rPr kumimoji="0" lang="en-GB" sz="2064"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gu</a:t>
            </a:r>
            <a:r>
              <a:rPr kumimoji="0" lang="en-GB" sz="206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ntar</a:t>
            </a:r>
            <a:endParaRPr kumimoji="0" lang="en-GB" sz="2064"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DF8E537E-0A92-4C3F-A84C-B7641CD6E24F}"/>
              </a:ext>
            </a:extLst>
          </p:cNvPr>
          <p:cNvSpPr txBox="1"/>
          <p:nvPr/>
        </p:nvSpPr>
        <p:spPr>
          <a:xfrm>
            <a:off x="6108625" y="3207558"/>
            <a:ext cx="636458"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ge</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C83EC0DD-C666-4BE1-A219-EACDF3FCF29A}"/>
              </a:ext>
            </a:extLst>
          </p:cNvPr>
          <p:cNvSpPr txBox="1"/>
          <p:nvPr/>
        </p:nvSpPr>
        <p:spPr>
          <a:xfrm rot="10800000" flipV="1">
            <a:off x="6144978" y="4339932"/>
            <a:ext cx="1368472"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ge</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nte</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3" name="TextBox 32">
            <a:extLst>
              <a:ext uri="{FF2B5EF4-FFF2-40B4-BE49-F238E27FC236}">
                <a16:creationId xmlns:a16="http://schemas.microsoft.com/office/drawing/2014/main" id="{9351C3B1-1F70-43C0-A675-D42A0D00E041}"/>
              </a:ext>
            </a:extLst>
          </p:cNvPr>
          <p:cNvSpPr txBox="1"/>
          <p:nvPr/>
        </p:nvSpPr>
        <p:spPr>
          <a:xfrm>
            <a:off x="9255122" y="3246218"/>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j</a:t>
            </a:r>
          </a:p>
        </p:txBody>
      </p:sp>
      <p:sp>
        <p:nvSpPr>
          <p:cNvPr id="34" name="TextBox 33">
            <a:extLst>
              <a:ext uri="{FF2B5EF4-FFF2-40B4-BE49-F238E27FC236}">
                <a16:creationId xmlns:a16="http://schemas.microsoft.com/office/drawing/2014/main" id="{5D8D2485-8D4A-4D28-A36A-CC9EC8E7A802}"/>
              </a:ext>
            </a:extLst>
          </p:cNvPr>
          <p:cNvSpPr txBox="1"/>
          <p:nvPr/>
        </p:nvSpPr>
        <p:spPr>
          <a:xfrm rot="10800000" flipV="1">
            <a:off x="7598172" y="4333302"/>
            <a:ext cx="1671757"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ima</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gi</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nar</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5" name="TextBox 34">
            <a:extLst>
              <a:ext uri="{FF2B5EF4-FFF2-40B4-BE49-F238E27FC236}">
                <a16:creationId xmlns:a16="http://schemas.microsoft.com/office/drawing/2014/main" id="{2F8936E1-731C-404F-9C28-6691D4531F7B}"/>
              </a:ext>
            </a:extLst>
          </p:cNvPr>
          <p:cNvSpPr txBox="1"/>
          <p:nvPr/>
        </p:nvSpPr>
        <p:spPr>
          <a:xfrm>
            <a:off x="7641557" y="3236927"/>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gi</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094B7D7E-86F8-4600-8314-92AD775DA28C}"/>
              </a:ext>
            </a:extLst>
          </p:cNvPr>
          <p:cNvSpPr txBox="1"/>
          <p:nvPr/>
        </p:nvSpPr>
        <p:spPr>
          <a:xfrm rot="10800000" flipV="1">
            <a:off x="9477048" y="4335261"/>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j</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7" name="TextBox 36">
            <a:extLst>
              <a:ext uri="{FF2B5EF4-FFF2-40B4-BE49-F238E27FC236}">
                <a16:creationId xmlns:a16="http://schemas.microsoft.com/office/drawing/2014/main" id="{13542DAC-EFE5-46DC-8FA5-026CE595EAF8}"/>
              </a:ext>
            </a:extLst>
          </p:cNvPr>
          <p:cNvSpPr txBox="1"/>
          <p:nvPr/>
        </p:nvSpPr>
        <p:spPr>
          <a:xfrm>
            <a:off x="1422557" y="4762382"/>
            <a:ext cx="668619"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ñ</a:t>
            </a:r>
          </a:p>
        </p:txBody>
      </p:sp>
      <p:sp>
        <p:nvSpPr>
          <p:cNvPr id="38" name="TextBox 37">
            <a:extLst>
              <a:ext uri="{FF2B5EF4-FFF2-40B4-BE49-F238E27FC236}">
                <a16:creationId xmlns:a16="http://schemas.microsoft.com/office/drawing/2014/main" id="{ED96C7D3-A868-4DAB-86BD-2FE3B06701FC}"/>
              </a:ext>
            </a:extLst>
          </p:cNvPr>
          <p:cNvSpPr txBox="1"/>
          <p:nvPr/>
        </p:nvSpPr>
        <p:spPr>
          <a:xfrm rot="10800000" flipV="1">
            <a:off x="1234971" y="5956766"/>
            <a:ext cx="1440740" cy="371512"/>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81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espa</a:t>
            </a:r>
            <a:r>
              <a:rPr kumimoji="0" lang="en-GB" sz="1814"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ñ</a:t>
            </a:r>
            <a:r>
              <a:rPr kumimoji="0" lang="en-GB" sz="1814"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ol</a:t>
            </a:r>
            <a:endParaRPr kumimoji="0" lang="en-GB" sz="1814"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39" name="TextBox 38">
            <a:extLst>
              <a:ext uri="{FF2B5EF4-FFF2-40B4-BE49-F238E27FC236}">
                <a16:creationId xmlns:a16="http://schemas.microsoft.com/office/drawing/2014/main" id="{7B5C26A8-7B71-4279-9EE2-C510DFC5D38F}"/>
              </a:ext>
            </a:extLst>
          </p:cNvPr>
          <p:cNvSpPr txBox="1"/>
          <p:nvPr/>
        </p:nvSpPr>
        <p:spPr>
          <a:xfrm>
            <a:off x="2573168" y="5905776"/>
            <a:ext cx="48387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panose="020B0604020202020204" pitchFamily="34" charset="0"/>
              </a:rPr>
              <a:t>n</a:t>
            </a:r>
          </a:p>
        </p:txBody>
      </p:sp>
      <p:sp>
        <p:nvSpPr>
          <p:cNvPr id="40" name="TextBox 39">
            <a:extLst>
              <a:ext uri="{FF2B5EF4-FFF2-40B4-BE49-F238E27FC236}">
                <a16:creationId xmlns:a16="http://schemas.microsoft.com/office/drawing/2014/main" id="{F3E63A21-1BDE-476A-92C2-8EB9BD70FE3F}"/>
              </a:ext>
            </a:extLst>
          </p:cNvPr>
          <p:cNvSpPr txBox="1"/>
          <p:nvPr/>
        </p:nvSpPr>
        <p:spPr>
          <a:xfrm rot="10800000" flipV="1">
            <a:off x="2864502" y="5917456"/>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Arial" panose="020B0604020202020204" pitchFamily="34" charset="0"/>
              </a:rPr>
              <a:t>v</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t>
            </a:r>
          </a:p>
        </p:txBody>
      </p:sp>
      <p:sp>
        <p:nvSpPr>
          <p:cNvPr id="41" name="TextBox 40">
            <a:extLst>
              <a:ext uri="{FF2B5EF4-FFF2-40B4-BE49-F238E27FC236}">
                <a16:creationId xmlns:a16="http://schemas.microsoft.com/office/drawing/2014/main" id="{D41C6E57-4D35-4169-9849-ED23F8D3C62C}"/>
              </a:ext>
            </a:extLst>
          </p:cNvPr>
          <p:cNvSpPr txBox="1"/>
          <p:nvPr/>
        </p:nvSpPr>
        <p:spPr>
          <a:xfrm>
            <a:off x="2954744" y="4752418"/>
            <a:ext cx="62365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v</a:t>
            </a:r>
          </a:p>
        </p:txBody>
      </p:sp>
      <p:sp>
        <p:nvSpPr>
          <p:cNvPr id="42" name="TextBox 41">
            <a:extLst>
              <a:ext uri="{FF2B5EF4-FFF2-40B4-BE49-F238E27FC236}">
                <a16:creationId xmlns:a16="http://schemas.microsoft.com/office/drawing/2014/main" id="{D774E798-DCC0-4A23-9F7F-2542DFEF1E6F}"/>
              </a:ext>
            </a:extLst>
          </p:cNvPr>
          <p:cNvSpPr txBox="1"/>
          <p:nvPr/>
        </p:nvSpPr>
        <p:spPr>
          <a:xfrm rot="10800000" flipV="1">
            <a:off x="4561522" y="5900524"/>
            <a:ext cx="1064518"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a:t>
            </a: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rr</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43" name="TextBox 42">
            <a:extLst>
              <a:ext uri="{FF2B5EF4-FFF2-40B4-BE49-F238E27FC236}">
                <a16:creationId xmlns:a16="http://schemas.microsoft.com/office/drawing/2014/main" id="{763C53C1-83E6-4BCE-AC51-787BF2C39253}"/>
              </a:ext>
            </a:extLst>
          </p:cNvPr>
          <p:cNvSpPr txBox="1"/>
          <p:nvPr/>
        </p:nvSpPr>
        <p:spPr>
          <a:xfrm>
            <a:off x="4552158" y="4748273"/>
            <a:ext cx="635180"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rr</a:t>
            </a:r>
            <a:endPar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4C4B103E-2AC9-42E0-ADCB-E68C5C630067}"/>
              </a:ext>
            </a:extLst>
          </p:cNvPr>
          <p:cNvSpPr txBox="1"/>
          <p:nvPr/>
        </p:nvSpPr>
        <p:spPr>
          <a:xfrm rot="10800000" flipV="1">
            <a:off x="6264551" y="5921199"/>
            <a:ext cx="1217092"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h</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ablar</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5" name="TextBox 44">
            <a:extLst>
              <a:ext uri="{FF2B5EF4-FFF2-40B4-BE49-F238E27FC236}">
                <a16:creationId xmlns:a16="http://schemas.microsoft.com/office/drawing/2014/main" id="{975B4752-88C0-49C4-8AEF-D7F978987CBF}"/>
              </a:ext>
            </a:extLst>
          </p:cNvPr>
          <p:cNvSpPr txBox="1"/>
          <p:nvPr/>
        </p:nvSpPr>
        <p:spPr>
          <a:xfrm>
            <a:off x="6103641" y="4759639"/>
            <a:ext cx="48387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h</a:t>
            </a:r>
          </a:p>
        </p:txBody>
      </p:sp>
      <p:sp>
        <p:nvSpPr>
          <p:cNvPr id="46" name="TextBox 45">
            <a:extLst>
              <a:ext uri="{FF2B5EF4-FFF2-40B4-BE49-F238E27FC236}">
                <a16:creationId xmlns:a16="http://schemas.microsoft.com/office/drawing/2014/main" id="{7B916371-9E01-470E-AAFB-F168B5C88AF7}"/>
              </a:ext>
            </a:extLst>
          </p:cNvPr>
          <p:cNvSpPr txBox="1"/>
          <p:nvPr/>
        </p:nvSpPr>
        <p:spPr>
          <a:xfrm rot="10800000" flipV="1">
            <a:off x="7625644" y="4793484"/>
            <a:ext cx="1037358"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por</a:t>
            </a:r>
            <a:r>
              <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que</a:t>
            </a:r>
          </a:p>
        </p:txBody>
      </p:sp>
      <p:sp>
        <p:nvSpPr>
          <p:cNvPr id="47" name="TextBox 46">
            <a:extLst>
              <a:ext uri="{FF2B5EF4-FFF2-40B4-BE49-F238E27FC236}">
                <a16:creationId xmlns:a16="http://schemas.microsoft.com/office/drawing/2014/main" id="{B03DF363-E700-482A-BC53-0482F6A774B5}"/>
              </a:ext>
            </a:extLst>
          </p:cNvPr>
          <p:cNvSpPr txBox="1"/>
          <p:nvPr/>
        </p:nvSpPr>
        <p:spPr>
          <a:xfrm>
            <a:off x="1415474" y="3214005"/>
            <a:ext cx="99412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ga</a:t>
            </a:r>
            <a:endPar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48" name="TextBox 47">
            <a:extLst>
              <a:ext uri="{FF2B5EF4-FFF2-40B4-BE49-F238E27FC236}">
                <a16:creationId xmlns:a16="http://schemas.microsoft.com/office/drawing/2014/main" id="{CFF633DF-21BB-4D80-AAFB-6FD51031B09E}"/>
              </a:ext>
            </a:extLst>
          </p:cNvPr>
          <p:cNvSpPr txBox="1"/>
          <p:nvPr/>
        </p:nvSpPr>
        <p:spPr>
          <a:xfrm rot="10800000" flipV="1">
            <a:off x="1530467" y="4348626"/>
            <a:ext cx="1249465"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ga</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nar</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49" name="TextBox 48">
            <a:extLst>
              <a:ext uri="{FF2B5EF4-FFF2-40B4-BE49-F238E27FC236}">
                <a16:creationId xmlns:a16="http://schemas.microsoft.com/office/drawing/2014/main" id="{7026BCF3-722A-4F1B-A3F1-136B1C7BB54E}"/>
              </a:ext>
            </a:extLst>
          </p:cNvPr>
          <p:cNvSpPr txBox="1"/>
          <p:nvPr/>
        </p:nvSpPr>
        <p:spPr>
          <a:xfrm>
            <a:off x="1409418" y="1669830"/>
            <a:ext cx="715219"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ca</a:t>
            </a:r>
          </a:p>
        </p:txBody>
      </p:sp>
      <p:sp>
        <p:nvSpPr>
          <p:cNvPr id="50" name="TextBox 49">
            <a:extLst>
              <a:ext uri="{FF2B5EF4-FFF2-40B4-BE49-F238E27FC236}">
                <a16:creationId xmlns:a16="http://schemas.microsoft.com/office/drawing/2014/main" id="{CA8E401A-544D-4E74-A192-EC5C5F5D3657}"/>
              </a:ext>
            </a:extLst>
          </p:cNvPr>
          <p:cNvSpPr txBox="1"/>
          <p:nvPr/>
        </p:nvSpPr>
        <p:spPr>
          <a:xfrm rot="10800000" flipV="1">
            <a:off x="1642759" y="2795302"/>
            <a:ext cx="1064518" cy="455381"/>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ca</a:t>
            </a:r>
            <a:r>
              <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a:t>
            </a:r>
            <a:endParaRPr kumimoji="0" lang="en-GB" sz="2359"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1" name="Picture 2" descr="Quiet Sign Clip Art">
            <a:extLst>
              <a:ext uri="{FF2B5EF4-FFF2-40B4-BE49-F238E27FC236}">
                <a16:creationId xmlns:a16="http://schemas.microsoft.com/office/drawing/2014/main" id="{DE6A7C78-2703-42BB-92D2-C316500E3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6735" y="5179139"/>
            <a:ext cx="372514" cy="5226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http://www.clker.com/cliparts/6/8/c/6/11954360131725219243smick_Silhouette_man.svg.hi.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34636"/>
          <a:stretch/>
        </p:blipFill>
        <p:spPr bwMode="auto">
          <a:xfrm>
            <a:off x="1641291" y="425990"/>
            <a:ext cx="608275" cy="915552"/>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http://www.clker.com/cliparts/3/7/8/9/11970890601169574535johnny_automatic_tall_ladder.svg.h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01808" y="522065"/>
            <a:ext cx="198952" cy="80597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http://www.clker.com/cliparts/6/8/c/6/11954360131725219243smick_Silhouette_man.svg.hi.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2907" t="41261" r="-2611" b="15714"/>
          <a:stretch/>
        </p:blipFill>
        <p:spPr bwMode="auto">
          <a:xfrm>
            <a:off x="2450363" y="925051"/>
            <a:ext cx="213595" cy="45887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www.clker.com/cliparts/7/3/2/b/1194985487751649846contour_elephant.svg.hi.png"/>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71697" y="549417"/>
            <a:ext cx="880844" cy="66269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9"/>
          <p:cNvPicPr>
            <a:picLocks noChangeAspect="1" noChangeArrowheads="1"/>
          </p:cNvPicPr>
          <p:nvPr/>
        </p:nvPicPr>
        <p:blipFill>
          <a:blip r:embed="rId8" cstate="print">
            <a:clrChange>
              <a:clrFrom>
                <a:srgbClr val="FFFFFE"/>
              </a:clrFrom>
              <a:clrTo>
                <a:srgbClr val="FFFFFE">
                  <a:alpha val="0"/>
                </a:srgbClr>
              </a:clrTo>
            </a:clrChange>
            <a:extLst>
              <a:ext uri="{28A0092B-C50C-407E-A947-70E740481C1C}">
                <a14:useLocalDpi xmlns:a14="http://schemas.microsoft.com/office/drawing/2010/main" val="0"/>
              </a:ext>
            </a:extLst>
          </a:blip>
          <a:srcRect/>
          <a:stretch>
            <a:fillRect/>
          </a:stretch>
        </p:blipFill>
        <p:spPr bwMode="auto">
          <a:xfrm>
            <a:off x="4815530" y="254610"/>
            <a:ext cx="900936" cy="990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2" descr="C:\Users\wdj\Google Drive\Primary\Y5 SoW\From Tracy\Pronouns\i.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09931" y="238625"/>
            <a:ext cx="460075" cy="1067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descr="http://www.clker.com/cliparts/6/F/G/L/m/K/solar-system-h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938838" y="338366"/>
            <a:ext cx="990424" cy="9826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9" name="Picture 58"/>
          <p:cNvPicPr>
            <a:picLocks noChangeAspect="1"/>
          </p:cNvPicPr>
          <p:nvPr/>
        </p:nvPicPr>
        <p:blipFill rotWithShape="1">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rcRect t="24049" r="38227"/>
          <a:stretch/>
        </p:blipFill>
        <p:spPr>
          <a:xfrm>
            <a:off x="9312296" y="608762"/>
            <a:ext cx="591014" cy="680647"/>
          </a:xfrm>
          <a:prstGeom prst="rect">
            <a:avLst/>
          </a:prstGeom>
        </p:spPr>
      </p:pic>
      <p:pic>
        <p:nvPicPr>
          <p:cNvPr id="60" name="Picture 4" descr="http://www.clker.com/cliparts/a/1/3/8/11949859511240324938open_book_nae_02.svg.hi.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027088" y="651538"/>
            <a:ext cx="705683" cy="368725"/>
          </a:xfrm>
          <a:prstGeom prst="rect">
            <a:avLst/>
          </a:prstGeom>
          <a:noFill/>
          <a:extLst>
            <a:ext uri="{909E8E84-426E-40DD-AFC4-6F175D3DCCD1}">
              <a14:hiddenFill xmlns:a14="http://schemas.microsoft.com/office/drawing/2010/main">
                <a:solidFill>
                  <a:srgbClr val="FFFFFF"/>
                </a:solidFill>
              </a14:hiddenFill>
            </a:ext>
          </a:extLst>
        </p:spPr>
      </p:pic>
      <p:sp>
        <p:nvSpPr>
          <p:cNvPr id="61" name="TextBox 60">
            <a:extLst>
              <a:ext uri="{FF2B5EF4-FFF2-40B4-BE49-F238E27FC236}">
                <a16:creationId xmlns:a16="http://schemas.microsoft.com/office/drawing/2014/main" id="{014393F9-EBBB-46AE-A196-D335BA83A5BF}"/>
              </a:ext>
            </a:extLst>
          </p:cNvPr>
          <p:cNvSpPr txBox="1"/>
          <p:nvPr/>
        </p:nvSpPr>
        <p:spPr>
          <a:xfrm>
            <a:off x="10487749" y="1177483"/>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l</a:t>
            </a:r>
          </a:p>
        </p:txBody>
      </p:sp>
      <p:sp>
        <p:nvSpPr>
          <p:cNvPr id="62" name="TextBox 61">
            <a:extLst>
              <a:ext uri="{FF2B5EF4-FFF2-40B4-BE49-F238E27FC236}">
                <a16:creationId xmlns:a16="http://schemas.microsoft.com/office/drawing/2014/main" id="{8F5AD61F-FF38-4B02-B6A5-FD573E6CA9AA}"/>
              </a:ext>
            </a:extLst>
          </p:cNvPr>
          <p:cNvSpPr txBox="1"/>
          <p:nvPr/>
        </p:nvSpPr>
        <p:spPr>
          <a:xfrm rot="10800000" flipV="1">
            <a:off x="9257744" y="1276486"/>
            <a:ext cx="1179952" cy="45538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359"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ll</a:t>
            </a:r>
            <a:r>
              <a:rPr kumimoji="0" lang="en-GB" sz="2359"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amar</a:t>
            </a:r>
            <a:endParaRPr kumimoji="0" lang="en-GB" sz="2359"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cxnSp>
        <p:nvCxnSpPr>
          <p:cNvPr id="63" name="Straight Connector 62"/>
          <p:cNvCxnSpPr/>
          <p:nvPr/>
        </p:nvCxnSpPr>
        <p:spPr>
          <a:xfrm>
            <a:off x="9527040" y="194639"/>
            <a:ext cx="1072629" cy="151740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8F5AD61F-FF38-4B02-B6A5-FD573E6CA9AA}"/>
              </a:ext>
            </a:extLst>
          </p:cNvPr>
          <p:cNvSpPr txBox="1"/>
          <p:nvPr/>
        </p:nvSpPr>
        <p:spPr>
          <a:xfrm rot="10800000" flipV="1">
            <a:off x="9724154" y="144231"/>
            <a:ext cx="1202380" cy="427361"/>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2177"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l</a:t>
            </a:r>
            <a:r>
              <a:rPr kumimoji="0" lang="en-GB" sz="2177"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ibro</a:t>
            </a:r>
            <a:endParaRPr kumimoji="0" lang="en-GB" sz="2177"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65" name="TextBox 64">
            <a:extLst>
              <a:ext uri="{FF2B5EF4-FFF2-40B4-BE49-F238E27FC236}">
                <a16:creationId xmlns:a16="http://schemas.microsoft.com/office/drawing/2014/main" id="{2D84058D-C626-482F-BA91-88500C8F938A}"/>
              </a:ext>
            </a:extLst>
          </p:cNvPr>
          <p:cNvSpPr txBox="1"/>
          <p:nvPr/>
        </p:nvSpPr>
        <p:spPr>
          <a:xfrm>
            <a:off x="9235112" y="1676017"/>
            <a:ext cx="483871"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z</a:t>
            </a:r>
          </a:p>
        </p:txBody>
      </p:sp>
      <p:pic>
        <p:nvPicPr>
          <p:cNvPr id="66" name="Picture 9"/>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1091" y="2071365"/>
            <a:ext cx="1087853" cy="71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p:cNvPicPr>
            <a:picLocks noChangeAspect="1"/>
          </p:cNvPicPr>
          <p:nvPr/>
        </p:nvPicPr>
        <p:blipFill rotWithShape="1">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rcRect l="14876" r="16346"/>
          <a:stretch/>
        </p:blipFill>
        <p:spPr>
          <a:xfrm>
            <a:off x="3469770" y="1847349"/>
            <a:ext cx="657915" cy="949020"/>
          </a:xfrm>
          <a:prstGeom prst="rect">
            <a:avLst/>
          </a:prstGeom>
        </p:spPr>
      </p:pic>
      <p:pic>
        <p:nvPicPr>
          <p:cNvPr id="68" name="Picture 4" descr="http://www.clker.com/cliparts/7/e/a/9/11949845501937991943silhouette_male_2.svg.hi.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208768" y="1780039"/>
            <a:ext cx="282830" cy="104324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4" descr="http://www.clker.com/cliparts/2/9/c/0/12456962021786866005johnny_automatic_signpost.svg.hi.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254091" y="2199804"/>
            <a:ext cx="1171754" cy="439814"/>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6359342" y="2328990"/>
            <a:ext cx="1062839" cy="228524"/>
          </a:xfrm>
          <a:prstGeom prst="rect">
            <a:avLst/>
          </a:prstGeom>
          <a:noFill/>
        </p:spPr>
        <p:txBody>
          <a:bodyPr wrap="square" rtlCol="0">
            <a:spAutoFit/>
          </a:bodyPr>
          <a:lstStyle/>
          <a:p>
            <a:pPr marL="0" marR="0" lvl="0" indent="0" algn="l" defTabSz="903124" rtl="0" eaLnBrk="1" fontAlgn="auto" latinLnBrk="0" hangingPunct="1">
              <a:lnSpc>
                <a:spcPct val="100000"/>
              </a:lnSpc>
              <a:spcBef>
                <a:spcPts val="0"/>
              </a:spcBef>
              <a:spcAft>
                <a:spcPts val="0"/>
              </a:spcAft>
              <a:buClrTx/>
              <a:buSzTx/>
              <a:buFontTx/>
              <a:buNone/>
              <a:tabLst/>
              <a:defRPr/>
            </a:pPr>
            <a:r>
              <a:rPr kumimoji="0" lang="en-GB" sz="885" b="1" i="0" u="none" strike="noStrike" kern="1200" cap="none" spc="0" normalizeH="0" baseline="0" noProof="0" dirty="0">
                <a:ln>
                  <a:noFill/>
                </a:ln>
                <a:solidFill>
                  <a:prstClr val="black"/>
                </a:solidFill>
                <a:effectLst/>
                <a:uLnTx/>
                <a:uFillTx/>
                <a:latin typeface="Imprint MT Shadow" panose="04020605060303030202" pitchFamily="82" charset="0"/>
                <a:ea typeface="+mn-ea"/>
                <a:cs typeface="+mn-cs"/>
              </a:rPr>
              <a:t>MADRID  1KM</a:t>
            </a:r>
          </a:p>
        </p:txBody>
      </p:sp>
      <p:pic>
        <p:nvPicPr>
          <p:cNvPr id="71" name="Picture 2" descr="http://www.clker.com/cliparts/o/2/i/N/k/o/true.svg.med.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8036343" y="1900893"/>
            <a:ext cx="826366" cy="819842"/>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2" descr="http://www.clker.com/cliparts/x/t/P/0/J/N/no-smoking-hi.p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9579373" y="1935290"/>
            <a:ext cx="828537" cy="821996"/>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0" descr="http://www.clker.com/cliparts/1/5/2/f/1219988685315274755checkered%20flag.svg.hi.png"/>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2050068" y="3634432"/>
            <a:ext cx="690010" cy="702205"/>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2" descr="http://www.clker.com/cliparts/e/b/1/8/11954298221122337321liftarn_A_raised_fist.svg.hi.png"/>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661943" y="3724747"/>
            <a:ext cx="348007" cy="549444"/>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0" descr="http://www.clker.com/cliparts/f/b/c/e/1194984631377607546io_bambina_architetto_fr_01.svg.hi.p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3217125" y="3662597"/>
            <a:ext cx="534875" cy="677673"/>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2" descr="http://www.clker.com/cliparts/F/D/w/Z/V/P/soccer-goal-hi.png"/>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646072" y="3679338"/>
            <a:ext cx="746775" cy="33957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p:cNvPicPr>
            <a:picLocks noChangeAspect="1"/>
          </p:cNvPicPr>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04290" y="3555374"/>
            <a:ext cx="800330" cy="794012"/>
          </a:xfrm>
          <a:prstGeom prst="rect">
            <a:avLst/>
          </a:prstGeom>
        </p:spPr>
      </p:pic>
      <p:pic>
        <p:nvPicPr>
          <p:cNvPr id="78" name="Picture 2" descr="http://www.clker.com/cliparts/8/P/9/9/M/3/eye-green-ccccccc-hi.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9599895" y="3551682"/>
            <a:ext cx="811079" cy="764443"/>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6" descr="http://www.clker.com/cliparts/w/B/V/r/0/P/group-people-silhouette-hi.pn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215795" y="3689491"/>
            <a:ext cx="1277421" cy="593536"/>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http://www.clker.com/cliparts/5/I/x/o/t/o/bubble-hi.png"/>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990992" y="3555374"/>
            <a:ext cx="698514" cy="74391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14"/>
          <p:cNvPicPr>
            <a:picLocks noChangeAspect="1" noChangeArrowheads="1"/>
          </p:cNvPicPr>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8040" y="5389256"/>
            <a:ext cx="599009" cy="398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2" name="Straight Connector 81"/>
          <p:cNvCxnSpPr/>
          <p:nvPr/>
        </p:nvCxnSpPr>
        <p:spPr>
          <a:xfrm>
            <a:off x="1840320" y="4782274"/>
            <a:ext cx="735635" cy="1543504"/>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83" name="Picture 4" descr="http://www.clker.com/cliparts/9/6/9/1/1194985251383288862paper_RPSWB.svg.hi.png"/>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rot="14336559">
            <a:off x="2216852" y="5353926"/>
            <a:ext cx="695423" cy="321968"/>
          </a:xfrm>
          <a:prstGeom prst="rect">
            <a:avLst/>
          </a:prstGeom>
          <a:noFill/>
          <a:extLst>
            <a:ext uri="{909E8E84-426E-40DD-AFC4-6F175D3DCCD1}">
              <a14:hiddenFill xmlns:a14="http://schemas.microsoft.com/office/drawing/2010/main">
                <a:solidFill>
                  <a:srgbClr val="FFFFFF"/>
                </a:solidFill>
              </a14:hiddenFill>
            </a:ext>
          </a:extLst>
        </p:spPr>
      </p:pic>
      <p:sp>
        <p:nvSpPr>
          <p:cNvPr id="84" name="TextBox 83">
            <a:extLst>
              <a:ext uri="{FF2B5EF4-FFF2-40B4-BE49-F238E27FC236}">
                <a16:creationId xmlns:a16="http://schemas.microsoft.com/office/drawing/2014/main" id="{ED96C7D3-A868-4DAB-86BD-2FE3B06701FC}"/>
              </a:ext>
            </a:extLst>
          </p:cNvPr>
          <p:cNvSpPr txBox="1"/>
          <p:nvPr/>
        </p:nvSpPr>
        <p:spPr>
          <a:xfrm rot="10800000" flipV="1">
            <a:off x="1973869" y="4780376"/>
            <a:ext cx="106767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a:t>
            </a: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n</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1633"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85" name="Picture 10" descr="http://www.clker.com/cliparts/6/d/5/b/1245642315238096744johnny_automatic_man_using_binoculars.svg.hi.png"/>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3064387" y="5179139"/>
            <a:ext cx="658849" cy="767775"/>
          </a:xfrm>
          <a:prstGeom prst="rect">
            <a:avLst/>
          </a:prstGeom>
          <a:noFill/>
          <a:extLst>
            <a:ext uri="{909E8E84-426E-40DD-AFC4-6F175D3DCCD1}">
              <a14:hiddenFill xmlns:a14="http://schemas.microsoft.com/office/drawing/2010/main">
                <a:solidFill>
                  <a:srgbClr val="FFFFFF"/>
                </a:solidFill>
              </a14:hiddenFill>
            </a:ext>
          </a:extLst>
        </p:spPr>
      </p:pic>
      <p:sp>
        <p:nvSpPr>
          <p:cNvPr id="86" name="TextBox 85">
            <a:extLst>
              <a:ext uri="{FF2B5EF4-FFF2-40B4-BE49-F238E27FC236}">
                <a16:creationId xmlns:a16="http://schemas.microsoft.com/office/drawing/2014/main" id="{D41C6E57-4D35-4169-9849-ED23F8D3C62C}"/>
              </a:ext>
            </a:extLst>
          </p:cNvPr>
          <p:cNvSpPr txBox="1"/>
          <p:nvPr/>
        </p:nvSpPr>
        <p:spPr>
          <a:xfrm>
            <a:off x="4131301" y="5889586"/>
            <a:ext cx="62365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b</a:t>
            </a:r>
          </a:p>
        </p:txBody>
      </p:sp>
      <p:pic>
        <p:nvPicPr>
          <p:cNvPr id="88" name="Picture 2" descr="http://www.clker.com/cliparts/a/f/b/0/1258912050708005728freephile_balloons.svg.hi.png"/>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3893614" y="5185472"/>
            <a:ext cx="558679" cy="623811"/>
          </a:xfrm>
          <a:prstGeom prst="rect">
            <a:avLst/>
          </a:prstGeom>
          <a:noFill/>
          <a:extLst>
            <a:ext uri="{909E8E84-426E-40DD-AFC4-6F175D3DCCD1}">
              <a14:hiddenFill xmlns:a14="http://schemas.microsoft.com/office/drawing/2010/main">
                <a:solidFill>
                  <a:srgbClr val="FFFFFF"/>
                </a:solidFill>
              </a14:hiddenFill>
            </a:ext>
          </a:extLst>
        </p:spPr>
      </p:pic>
      <p:sp>
        <p:nvSpPr>
          <p:cNvPr id="89" name="TextBox 88">
            <a:extLst>
              <a:ext uri="{FF2B5EF4-FFF2-40B4-BE49-F238E27FC236}">
                <a16:creationId xmlns:a16="http://schemas.microsoft.com/office/drawing/2014/main" id="{ED96C7D3-A868-4DAB-86BD-2FE3B06701FC}"/>
              </a:ext>
            </a:extLst>
          </p:cNvPr>
          <p:cNvSpPr txBox="1"/>
          <p:nvPr/>
        </p:nvSpPr>
        <p:spPr>
          <a:xfrm rot="10800000" flipV="1">
            <a:off x="3473626" y="4782437"/>
            <a:ext cx="106767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cele</a:t>
            </a: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b</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rar</a:t>
            </a:r>
            <a:endParaRPr kumimoji="0" lang="en-GB" sz="1633"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sp>
        <p:nvSpPr>
          <p:cNvPr id="90" name="TextBox 89">
            <a:extLst>
              <a:ext uri="{FF2B5EF4-FFF2-40B4-BE49-F238E27FC236}">
                <a16:creationId xmlns:a16="http://schemas.microsoft.com/office/drawing/2014/main" id="{763C53C1-83E6-4BCE-AC51-787BF2C39253}"/>
              </a:ext>
            </a:extLst>
          </p:cNvPr>
          <p:cNvSpPr txBox="1"/>
          <p:nvPr/>
        </p:nvSpPr>
        <p:spPr>
          <a:xfrm>
            <a:off x="5740835" y="5910831"/>
            <a:ext cx="296491" cy="427361"/>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177"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r</a:t>
            </a:r>
          </a:p>
        </p:txBody>
      </p:sp>
      <p:pic>
        <p:nvPicPr>
          <p:cNvPr id="91" name="Picture 2" descr="http://www.clker.com/cliparts/W/u/r/e/T/k/boxer-dog-face-md.pn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4606307" y="5324603"/>
            <a:ext cx="606214" cy="561199"/>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92"/>
          <p:cNvPicPr>
            <a:picLocks noChangeAspect="1"/>
          </p:cNvPicPr>
          <p:nvPr/>
        </p:nvPicPr>
        <p:blipFill>
          <a:blip r:embed="rId3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28709" y="5233184"/>
            <a:ext cx="580683" cy="576099"/>
          </a:xfrm>
          <a:prstGeom prst="rect">
            <a:avLst/>
          </a:prstGeom>
        </p:spPr>
      </p:pic>
      <p:sp>
        <p:nvSpPr>
          <p:cNvPr id="94" name="TextBox 93">
            <a:extLst>
              <a:ext uri="{FF2B5EF4-FFF2-40B4-BE49-F238E27FC236}">
                <a16:creationId xmlns:a16="http://schemas.microsoft.com/office/drawing/2014/main" id="{D774E798-DCC0-4A23-9F7F-2542DFEF1E6F}"/>
              </a:ext>
            </a:extLst>
          </p:cNvPr>
          <p:cNvSpPr txBox="1"/>
          <p:nvPr/>
        </p:nvSpPr>
        <p:spPr>
          <a:xfrm rot="10800000" flipV="1">
            <a:off x="5195463" y="4780227"/>
            <a:ext cx="766501" cy="343620"/>
          </a:xfrm>
          <a:prstGeom prst="rect">
            <a:avLst/>
          </a:prstGeom>
          <a:noFill/>
        </p:spPr>
        <p:txBody>
          <a:bodyPr wrap="square" rtlCol="0">
            <a:spAutoFit/>
          </a:bodyPr>
          <a:lstStyle/>
          <a:p>
            <a:pPr marL="0" marR="0" lvl="0" indent="0" algn="ctr" defTabSz="67400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pe</a:t>
            </a: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r</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o</a:t>
            </a:r>
            <a:endParaRPr kumimoji="0" lang="en-GB" sz="1633"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5" name="Picture 2" descr="http://www.clker.com/cliparts/1/4/3/6/11970891311924223728PackardJennings_Packard_Jennings_explaining_stuff_-_2_of_2.svg.hi.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6630116" y="5115465"/>
            <a:ext cx="899958" cy="744044"/>
          </a:xfrm>
          <a:prstGeom prst="rect">
            <a:avLst/>
          </a:prstGeom>
          <a:noFill/>
          <a:extLst>
            <a:ext uri="{909E8E84-426E-40DD-AFC4-6F175D3DCCD1}">
              <a14:hiddenFill xmlns:a14="http://schemas.microsoft.com/office/drawing/2010/main">
                <a:solidFill>
                  <a:srgbClr val="FFFFFF"/>
                </a:solidFill>
              </a14:hiddenFill>
            </a:ext>
          </a:extLst>
        </p:spPr>
      </p:pic>
      <p:sp>
        <p:nvSpPr>
          <p:cNvPr id="96" name="TextBox 95">
            <a:extLst>
              <a:ext uri="{FF2B5EF4-FFF2-40B4-BE49-F238E27FC236}">
                <a16:creationId xmlns:a16="http://schemas.microsoft.com/office/drawing/2014/main" id="{763C53C1-83E6-4BCE-AC51-787BF2C39253}"/>
              </a:ext>
            </a:extLst>
          </p:cNvPr>
          <p:cNvSpPr txBox="1"/>
          <p:nvPr/>
        </p:nvSpPr>
        <p:spPr>
          <a:xfrm>
            <a:off x="7637699" y="5972914"/>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que</a:t>
            </a:r>
          </a:p>
        </p:txBody>
      </p:sp>
      <p:sp>
        <p:nvSpPr>
          <p:cNvPr id="97" name="TextBox 96">
            <a:extLst>
              <a:ext uri="{FF2B5EF4-FFF2-40B4-BE49-F238E27FC236}">
                <a16:creationId xmlns:a16="http://schemas.microsoft.com/office/drawing/2014/main" id="{763C53C1-83E6-4BCE-AC51-787BF2C39253}"/>
              </a:ext>
            </a:extLst>
          </p:cNvPr>
          <p:cNvSpPr txBox="1"/>
          <p:nvPr/>
        </p:nvSpPr>
        <p:spPr>
          <a:xfrm>
            <a:off x="8663002" y="4801553"/>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qui</a:t>
            </a:r>
          </a:p>
        </p:txBody>
      </p:sp>
      <p:sp>
        <p:nvSpPr>
          <p:cNvPr id="98" name="TextBox 97">
            <a:extLst>
              <a:ext uri="{FF2B5EF4-FFF2-40B4-BE49-F238E27FC236}">
                <a16:creationId xmlns:a16="http://schemas.microsoft.com/office/drawing/2014/main" id="{7B916371-9E01-470E-AAFB-F168B5C88AF7}"/>
              </a:ext>
            </a:extLst>
          </p:cNvPr>
          <p:cNvSpPr txBox="1"/>
          <p:nvPr/>
        </p:nvSpPr>
        <p:spPr>
          <a:xfrm rot="10800000" flipV="1">
            <a:off x="8229969" y="5990660"/>
            <a:ext cx="1044052"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qui</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ero</a:t>
            </a:r>
            <a:endPar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0" name="Picture 4" descr="http://www.clker.com/cliparts/4/f/7/5/1237561041330717735warszawianka_Restaurant.svg.hi.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8456410" y="5392224"/>
            <a:ext cx="620244" cy="460486"/>
          </a:xfrm>
          <a:prstGeom prst="rect">
            <a:avLst/>
          </a:prstGeom>
          <a:noFill/>
          <a:extLst>
            <a:ext uri="{909E8E84-426E-40DD-AFC4-6F175D3DCCD1}">
              <a14:hiddenFill xmlns:a14="http://schemas.microsoft.com/office/drawing/2010/main">
                <a:solidFill>
                  <a:srgbClr val="FFFFFF"/>
                </a:solidFill>
              </a14:hiddenFill>
            </a:ext>
          </a:extLst>
        </p:spPr>
      </p:pic>
      <p:sp>
        <p:nvSpPr>
          <p:cNvPr id="101" name="TextBox 100">
            <a:extLst>
              <a:ext uri="{FF2B5EF4-FFF2-40B4-BE49-F238E27FC236}">
                <a16:creationId xmlns:a16="http://schemas.microsoft.com/office/drawing/2014/main" id="{763C53C1-83E6-4BCE-AC51-787BF2C39253}"/>
              </a:ext>
            </a:extLst>
          </p:cNvPr>
          <p:cNvSpPr txBox="1"/>
          <p:nvPr/>
        </p:nvSpPr>
        <p:spPr>
          <a:xfrm>
            <a:off x="9194669" y="5963350"/>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a:t>
            </a:r>
            <a:r>
              <a:rPr kumimoji="0" lang="en-GB" sz="181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ue</a:t>
            </a:r>
            <a:endPar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sp>
        <p:nvSpPr>
          <p:cNvPr id="102" name="TextBox 101">
            <a:extLst>
              <a:ext uri="{FF2B5EF4-FFF2-40B4-BE49-F238E27FC236}">
                <a16:creationId xmlns:a16="http://schemas.microsoft.com/office/drawing/2014/main" id="{763C53C1-83E6-4BCE-AC51-787BF2C39253}"/>
              </a:ext>
            </a:extLst>
          </p:cNvPr>
          <p:cNvSpPr txBox="1"/>
          <p:nvPr/>
        </p:nvSpPr>
        <p:spPr>
          <a:xfrm>
            <a:off x="10221688" y="4782393"/>
            <a:ext cx="724444" cy="371512"/>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g</a:t>
            </a:r>
            <a:r>
              <a:rPr kumimoji="0" lang="en-GB" sz="1814"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mn-cs"/>
              </a:rPr>
              <a:t>ui</a:t>
            </a:r>
            <a:endParaRPr kumimoji="0" lang="en-GB" sz="181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p:txBody>
      </p:sp>
      <p:pic>
        <p:nvPicPr>
          <p:cNvPr id="104" name="Picture 4"/>
          <p:cNvPicPr>
            <a:picLocks noChangeAspect="1" noChangeArrowheads="1"/>
          </p:cNvPicPr>
          <p:nvPr/>
        </p:nvPicPr>
        <p:blipFill>
          <a:blip r:embed="rId3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421925">
            <a:off x="10029337" y="5343684"/>
            <a:ext cx="652966" cy="640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 name="TextBox 104">
            <a:extLst>
              <a:ext uri="{FF2B5EF4-FFF2-40B4-BE49-F238E27FC236}">
                <a16:creationId xmlns:a16="http://schemas.microsoft.com/office/drawing/2014/main" id="{7B916371-9E01-470E-AAFB-F168B5C88AF7}"/>
              </a:ext>
            </a:extLst>
          </p:cNvPr>
          <p:cNvSpPr txBox="1"/>
          <p:nvPr/>
        </p:nvSpPr>
        <p:spPr>
          <a:xfrm rot="10800000" flipV="1">
            <a:off x="9800739" y="5999919"/>
            <a:ext cx="104921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gui</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tarra</a:t>
            </a:r>
            <a:endPar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06" name="TextBox 105">
            <a:extLst>
              <a:ext uri="{FF2B5EF4-FFF2-40B4-BE49-F238E27FC236}">
                <a16:creationId xmlns:a16="http://schemas.microsoft.com/office/drawing/2014/main" id="{7B916371-9E01-470E-AAFB-F168B5C88AF7}"/>
              </a:ext>
            </a:extLst>
          </p:cNvPr>
          <p:cNvSpPr txBox="1"/>
          <p:nvPr/>
        </p:nvSpPr>
        <p:spPr>
          <a:xfrm rot="10800000" flipV="1">
            <a:off x="9165632" y="4792168"/>
            <a:ext cx="1049210" cy="343620"/>
          </a:xfrm>
          <a:prstGeom prst="rect">
            <a:avLst/>
          </a:prstGeom>
          <a:noFill/>
        </p:spPr>
        <p:txBody>
          <a:bodyPr wrap="square" rtlCol="0">
            <a:spAutoFit/>
          </a:bodyPr>
          <a:lstStyle/>
          <a:p>
            <a:pPr marL="0" marR="0" lvl="0" indent="0" algn="ctr" defTabSz="903124" rtl="0" eaLnBrk="1" fontAlgn="auto" latinLnBrk="0" hangingPunct="1">
              <a:lnSpc>
                <a:spcPct val="100000"/>
              </a:lnSpc>
              <a:spcBef>
                <a:spcPts val="0"/>
              </a:spcBef>
              <a:spcAft>
                <a:spcPts val="0"/>
              </a:spcAft>
              <a:buClrTx/>
              <a:buSzTx/>
              <a:buFontTx/>
              <a:buNone/>
              <a:tabLst/>
              <a:defRPr/>
            </a:pPr>
            <a:r>
              <a:rPr kumimoji="0" lang="en-GB" sz="1633"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gue</a:t>
            </a:r>
            <a:r>
              <a:rPr kumimoji="0" lang="en-GB" sz="1633"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rra</a:t>
            </a:r>
            <a:endParaRPr kumimoji="0" lang="en-GB" sz="1633"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107" name="Picture 6" descr="http://www.clker.com/cliparts/e/a/0/2/1197097680874350311SteveLambert_Chinook_Helicopter_1.svg.hi.png"/>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9312297" y="5214845"/>
            <a:ext cx="639776" cy="311016"/>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 descr="Airplane Fighter Silhouette Clip Art"/>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42357">
            <a:off x="9318477" y="5655514"/>
            <a:ext cx="437295" cy="281998"/>
          </a:xfrm>
          <a:prstGeom prst="rect">
            <a:avLst/>
          </a:prstGeom>
          <a:noFill/>
          <a:extLst>
            <a:ext uri="{909E8E84-426E-40DD-AFC4-6F175D3DCCD1}">
              <a14:hiddenFill xmlns:a14="http://schemas.microsoft.com/office/drawing/2010/main">
                <a:solidFill>
                  <a:srgbClr val="FFFFFF"/>
                </a:solidFill>
              </a14:hiddenFill>
            </a:ext>
          </a:extLst>
        </p:spPr>
      </p:pic>
      <p:sp>
        <p:nvSpPr>
          <p:cNvPr id="109" name="TextBox 108">
            <a:extLst>
              <a:ext uri="{FF2B5EF4-FFF2-40B4-BE49-F238E27FC236}">
                <a16:creationId xmlns:a16="http://schemas.microsoft.com/office/drawing/2014/main" id="{39F0888F-A463-4264-913D-6587DF2B0911}"/>
              </a:ext>
            </a:extLst>
          </p:cNvPr>
          <p:cNvSpPr txBox="1"/>
          <p:nvPr/>
        </p:nvSpPr>
        <p:spPr>
          <a:xfrm>
            <a:off x="2897630" y="100038"/>
            <a:ext cx="455399" cy="409984"/>
          </a:xfrm>
          <a:prstGeom prst="rect">
            <a:avLst/>
          </a:prstGeom>
          <a:noFill/>
        </p:spPr>
        <p:txBody>
          <a:bodyPr wrap="square" rtlCol="0">
            <a:spAutoFit/>
          </a:bodyPr>
          <a:lstStyle/>
          <a:p>
            <a:pPr marL="0" marR="0" lvl="0" indent="0" algn="l" defTabSz="674004" rtl="0" eaLnBrk="1" fontAlgn="auto" latinLnBrk="0" hangingPunct="1">
              <a:lnSpc>
                <a:spcPct val="100000"/>
              </a:lnSpc>
              <a:spcBef>
                <a:spcPts val="0"/>
              </a:spcBef>
              <a:spcAft>
                <a:spcPts val="0"/>
              </a:spcAft>
              <a:buClrTx/>
              <a:buSzTx/>
              <a:buFontTx/>
              <a:buNone/>
              <a:tabLst/>
              <a:defRPr/>
            </a:pPr>
            <a:r>
              <a:rPr kumimoji="0" lang="en-GB" sz="2064"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e</a:t>
            </a:r>
          </a:p>
        </p:txBody>
      </p:sp>
      <p:cxnSp>
        <p:nvCxnSpPr>
          <p:cNvPr id="129" name="Straight Connector 128"/>
          <p:cNvCxnSpPr/>
          <p:nvPr/>
        </p:nvCxnSpPr>
        <p:spPr>
          <a:xfrm flipH="1">
            <a:off x="9814251" y="4782274"/>
            <a:ext cx="413681" cy="155361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flipH="1">
            <a:off x="8237486" y="4782274"/>
            <a:ext cx="400797" cy="1525187"/>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3377487" y="4782274"/>
            <a:ext cx="801028" cy="152029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4887346" y="4777937"/>
            <a:ext cx="869209" cy="1557950"/>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149" name="Picture 148"/>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7674180" y="5197717"/>
            <a:ext cx="649836" cy="702525"/>
          </a:xfrm>
          <a:prstGeom prst="rect">
            <a:avLst/>
          </a:prstGeom>
        </p:spPr>
      </p:pic>
    </p:spTree>
    <p:extLst>
      <p:ext uri="{BB962C8B-B14F-4D97-AF65-F5344CB8AC3E}">
        <p14:creationId xmlns:p14="http://schemas.microsoft.com/office/powerpoint/2010/main" val="677018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7" name="Picture 4" descr="Madrid 1 km signpos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28633" y="2169771"/>
            <a:ext cx="2734734" cy="103464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416055" y="3230194"/>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p>
        </p:txBody>
      </p:sp>
      <p:pic>
        <p:nvPicPr>
          <p:cNvPr id="11268" name="Picture 4" descr="the number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444019" y="1209954"/>
            <a:ext cx="1547485" cy="1551185"/>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24176" y="3374698"/>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sario</a:t>
            </a:r>
          </a:p>
        </p:txBody>
      </p:sp>
      <p:sp>
        <p:nvSpPr>
          <p:cNvPr id="22" name="TextBox 21"/>
          <p:cNvSpPr txBox="1"/>
          <p:nvPr/>
        </p:nvSpPr>
        <p:spPr>
          <a:xfrm>
            <a:off x="674324" y="4182587"/>
            <a:ext cx="316738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[necessary]</a:t>
            </a:r>
          </a:p>
        </p:txBody>
      </p:sp>
      <p:sp>
        <p:nvSpPr>
          <p:cNvPr id="15" name="TextBox 14"/>
          <p:cNvSpPr txBox="1"/>
          <p:nvPr/>
        </p:nvSpPr>
        <p:spPr>
          <a:xfrm>
            <a:off x="4267200" y="4505752"/>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20" name="TextBox 19"/>
          <p:cNvSpPr txBox="1"/>
          <p:nvPr/>
        </p:nvSpPr>
        <p:spPr>
          <a:xfrm>
            <a:off x="3678420" y="5363594"/>
            <a:ext cx="461175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seem; appear]</a:t>
            </a:r>
          </a:p>
        </p:txBody>
      </p:sp>
      <p:sp>
        <p:nvSpPr>
          <p:cNvPr id="8" name="TextBox 7"/>
          <p:cNvSpPr txBox="1"/>
          <p:nvPr/>
        </p:nvSpPr>
        <p:spPr>
          <a:xfrm>
            <a:off x="5253839" y="2543334"/>
            <a:ext cx="168432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rPr>
              <a:t>MADRID 1KM</a:t>
            </a:r>
            <a:endParaRPr kumimoji="0" lang="en-GB" sz="1800" b="0" i="0" u="none" strike="noStrike" kern="1200" cap="none" spc="0" normalizeH="0" baseline="0" noProof="0" dirty="0">
              <a:ln>
                <a:noFill/>
              </a:ln>
              <a:solidFill>
                <a:prstClr val="black"/>
              </a:solidFill>
              <a:effectLst/>
              <a:uLnTx/>
              <a:uFillTx/>
              <a:latin typeface="Algerian" panose="04020705040A02060702" pitchFamily="82" charset="0"/>
              <a:ea typeface="+mn-ea"/>
              <a:cs typeface="+mn-cs"/>
            </a:endParaRPr>
          </a:p>
        </p:txBody>
      </p:sp>
      <p:sp>
        <p:nvSpPr>
          <p:cNvPr id="10" name="TextBox 9"/>
          <p:cNvSpPr txBox="1"/>
          <p:nvPr/>
        </p:nvSpPr>
        <p:spPr>
          <a:xfrm>
            <a:off x="8682883" y="174886"/>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ntro</a:t>
            </a:r>
          </a:p>
        </p:txBody>
      </p:sp>
      <p:grpSp>
        <p:nvGrpSpPr>
          <p:cNvPr id="2" name="Group 1" descr="arrow pointing to the centre of a target"/>
          <p:cNvGrpSpPr/>
          <p:nvPr/>
        </p:nvGrpSpPr>
        <p:grpSpPr>
          <a:xfrm>
            <a:off x="9177946" y="1094457"/>
            <a:ext cx="1844092" cy="1807210"/>
            <a:chOff x="8515345" y="423154"/>
            <a:chExt cx="2051056" cy="2010035"/>
          </a:xfrm>
        </p:grpSpPr>
        <p:pic>
          <p:nvPicPr>
            <p:cNvPr id="11266" name="Picture 2" descr="arrow pointing to the centre of a targe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515345" y="423154"/>
              <a:ext cx="2051056" cy="2010035"/>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Arrow Connector 10"/>
            <p:cNvCxnSpPr/>
            <p:nvPr/>
          </p:nvCxnSpPr>
          <p:spPr>
            <a:xfrm flipV="1">
              <a:off x="8949267" y="1611349"/>
              <a:ext cx="406400" cy="742385"/>
            </a:xfrm>
            <a:prstGeom prst="straightConnector1">
              <a:avLst/>
            </a:prstGeom>
            <a:ln w="50800">
              <a:solidFill>
                <a:srgbClr val="E87D1E"/>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7626486" y="334973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sitar</a:t>
            </a:r>
          </a:p>
        </p:txBody>
      </p:sp>
      <p:sp>
        <p:nvSpPr>
          <p:cNvPr id="18" name="TextBox 17"/>
          <p:cNvSpPr txBox="1"/>
          <p:nvPr/>
        </p:nvSpPr>
        <p:spPr>
          <a:xfrm>
            <a:off x="8890761" y="4245857"/>
            <a:ext cx="22960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need]</a:t>
            </a:r>
          </a:p>
        </p:txBody>
      </p:sp>
    </p:spTree>
    <p:extLst>
      <p:ext uri="{BB962C8B-B14F-4D97-AF65-F5344CB8AC3E}">
        <p14:creationId xmlns:p14="http://schemas.microsoft.com/office/powerpoint/2010/main" val="294206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ce_cerca.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subTnLst>
                                    <p:audio>
                                      <p:cMediaNode>
                                        <p:cTn display="0" masterRel="sameClick">
                                          <p:stCondLst>
                                            <p:cond evt="begin" delay="0">
                                              <p:tn val="24"/>
                                            </p:cond>
                                          </p:stCondLst>
                                          <p:endCondLst>
                                            <p:cond evt="onStopAudio" delay="0">
                                              <p:tgtEl>
                                                <p:sldTgt/>
                                              </p:tgtEl>
                                            </p:cond>
                                          </p:endCondLst>
                                        </p:cTn>
                                        <p:tgtEl>
                                          <p:sndTgt r:embed="rId5" name="ce_doce.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1268"/>
                                        </p:tgtEl>
                                        <p:attrNameLst>
                                          <p:attrName>style.visibility</p:attrName>
                                        </p:attrNameLst>
                                      </p:cBhvr>
                                      <p:to>
                                        <p:strVal val="visible"/>
                                      </p:to>
                                    </p:set>
                                    <p:animEffect transition="in" filter="fade">
                                      <p:cBhvr>
                                        <p:cTn id="31" dur="500"/>
                                        <p:tgtEl>
                                          <p:spTgt spid="11268"/>
                                        </p:tgtEl>
                                      </p:cBhvr>
                                    </p:animEffect>
                                  </p:childTnLst>
                                  <p:subTnLst>
                                    <p:audio>
                                      <p:cMediaNode>
                                        <p:cTn display="0" masterRel="sameClick">
                                          <p:stCondLst>
                                            <p:cond evt="begin" delay="0">
                                              <p:tn val="29"/>
                                            </p:cond>
                                          </p:stCondLst>
                                          <p:endCondLst>
                                            <p:cond evt="onStopAudio" delay="0">
                                              <p:tgtEl>
                                                <p:sldTgt/>
                                              </p:tgtEl>
                                            </p:cond>
                                          </p:endCondLst>
                                        </p:cTn>
                                        <p:tgtEl>
                                          <p:sndTgt r:embed="rId5" name="ce_doce.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6" name="ce_centro.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fade">
                                      <p:cBhvr>
                                        <p:cTn id="41" dur="500"/>
                                        <p:tgtEl>
                                          <p:spTgt spid="2"/>
                                        </p:tgtEl>
                                      </p:cBhvr>
                                    </p:animEffect>
                                  </p:childTnLst>
                                  <p:subTnLst>
                                    <p:audio>
                                      <p:cMediaNode>
                                        <p:cTn display="0" masterRel="sameClick">
                                          <p:stCondLst>
                                            <p:cond evt="begin" delay="0">
                                              <p:tn val="39"/>
                                            </p:cond>
                                          </p:stCondLst>
                                          <p:endCondLst>
                                            <p:cond evt="onStopAudio" delay="0">
                                              <p:tgtEl>
                                                <p:sldTgt/>
                                              </p:tgtEl>
                                            </p:cond>
                                          </p:endCondLst>
                                        </p:cTn>
                                        <p:tgtEl>
                                          <p:sndTgt r:embed="rId6" name="ce_centro.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subTnLst>
                                    <p:audio>
                                      <p:cMediaNode>
                                        <p:cTn display="0" masterRel="sameClick">
                                          <p:stCondLst>
                                            <p:cond evt="begin" delay="0">
                                              <p:tn val="44"/>
                                            </p:cond>
                                          </p:stCondLst>
                                          <p:endCondLst>
                                            <p:cond evt="onStopAudio" delay="0">
                                              <p:tgtEl>
                                                <p:sldTgt/>
                                              </p:tgtEl>
                                            </p:cond>
                                          </p:endCondLst>
                                        </p:cTn>
                                        <p:tgtEl>
                                          <p:sndTgt r:embed="rId7" name="ce_necesario.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subTnLst>
                                    <p:audio>
                                      <p:cMediaNode>
                                        <p:cTn display="0" masterRel="sameClick">
                                          <p:stCondLst>
                                            <p:cond evt="begin" delay="0">
                                              <p:tn val="49"/>
                                            </p:cond>
                                          </p:stCondLst>
                                          <p:endCondLst>
                                            <p:cond evt="onStopAudio" delay="0">
                                              <p:tgtEl>
                                                <p:sldTgt/>
                                              </p:tgtEl>
                                            </p:cond>
                                          </p:endCondLst>
                                        </p:cTn>
                                        <p:tgtEl>
                                          <p:sndTgt r:embed="rId7" name="ce_necesario.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500"/>
                                        <p:tgtEl>
                                          <p:spTgt spid="15"/>
                                        </p:tgtEl>
                                      </p:cBhvr>
                                    </p:animEffect>
                                  </p:childTnLst>
                                  <p:subTnLst>
                                    <p:audio>
                                      <p:cMediaNode>
                                        <p:cTn display="0" masterRel="sameClick">
                                          <p:stCondLst>
                                            <p:cond evt="begin" delay="0">
                                              <p:tn val="54"/>
                                            </p:cond>
                                          </p:stCondLst>
                                          <p:endCondLst>
                                            <p:cond evt="onStopAudio" delay="0">
                                              <p:tgtEl>
                                                <p:sldTgt/>
                                              </p:tgtEl>
                                            </p:cond>
                                          </p:endCondLst>
                                        </p:cTn>
                                        <p:tgtEl>
                                          <p:sndTgt r:embed="rId8" name="ce_parec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500"/>
                                        <p:tgtEl>
                                          <p:spTgt spid="20"/>
                                        </p:tgtEl>
                                      </p:cBhvr>
                                    </p:animEffect>
                                  </p:childTnLst>
                                  <p:subTnLst>
                                    <p:audio>
                                      <p:cMediaNode>
                                        <p:cTn display="0" masterRel="sameClick">
                                          <p:stCondLst>
                                            <p:cond evt="begin" delay="0">
                                              <p:tn val="59"/>
                                            </p:cond>
                                          </p:stCondLst>
                                          <p:endCondLst>
                                            <p:cond evt="onStopAudio" delay="0">
                                              <p:tgtEl>
                                                <p:sldTgt/>
                                              </p:tgtEl>
                                            </p:cond>
                                          </p:endCondLst>
                                        </p:cTn>
                                        <p:tgtEl>
                                          <p:sndTgt r:embed="rId8" name="ce_parec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fade">
                                      <p:cBhvr>
                                        <p:cTn id="66" dur="500"/>
                                        <p:tgtEl>
                                          <p:spTgt spid="13"/>
                                        </p:tgtEl>
                                      </p:cBhvr>
                                    </p:animEffect>
                                  </p:childTnLst>
                                  <p:subTnLst>
                                    <p:audio>
                                      <p:cMediaNode>
                                        <p:cTn display="0" masterRel="sameClick">
                                          <p:stCondLst>
                                            <p:cond evt="begin" delay="0">
                                              <p:tn val="64"/>
                                            </p:cond>
                                          </p:stCondLst>
                                          <p:endCondLst>
                                            <p:cond evt="onStopAudio" delay="0">
                                              <p:tgtEl>
                                                <p:sldTgt/>
                                              </p:tgtEl>
                                            </p:cond>
                                          </p:endCondLst>
                                        </p:cTn>
                                        <p:tgtEl>
                                          <p:sndTgt r:embed="rId9" name="ce_necesita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8"/>
                                        </p:tgtEl>
                                        <p:attrNameLst>
                                          <p:attrName>style.visibility</p:attrName>
                                        </p:attrNameLst>
                                      </p:cBhvr>
                                      <p:to>
                                        <p:strVal val="visible"/>
                                      </p:to>
                                    </p:set>
                                    <p:animEffect transition="in" filter="fade">
                                      <p:cBhvr>
                                        <p:cTn id="71" dur="500"/>
                                        <p:tgtEl>
                                          <p:spTgt spid="18"/>
                                        </p:tgtEl>
                                      </p:cBhvr>
                                    </p:animEffect>
                                  </p:childTnLst>
                                  <p:subTnLst>
                                    <p:audio>
                                      <p:cMediaNode>
                                        <p:cTn display="0" masterRel="sameClick">
                                          <p:stCondLst>
                                            <p:cond evt="begin" delay="0">
                                              <p:tn val="69"/>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p:bldP spid="14" grpId="0"/>
      <p:bldP spid="17" grpId="0"/>
      <p:bldP spid="22" grpId="0"/>
      <p:bldP spid="15" grpId="0"/>
      <p:bldP spid="20" grpId="0"/>
      <p:bldP spid="8" grpId="0"/>
      <p:bldP spid="10" grpId="0"/>
      <p:bldP spid="13"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pPr algn="ctr"/>
            <a:r>
              <a:rPr lang="en-GB" sz="13300" b="1" dirty="0" err="1">
                <a:solidFill>
                  <a:srgbClr val="115076"/>
                </a:solidFill>
                <a:latin typeface="Century Gothic" panose="020B0502020202020204" pitchFamily="34" charset="0"/>
                <a:cs typeface="Calibri" panose="020F0502020204030204" pitchFamily="34" charset="0"/>
              </a:rPr>
              <a:t>ce</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14" name="TextBox 13"/>
          <p:cNvSpPr txBox="1"/>
          <p:nvPr/>
        </p:nvSpPr>
        <p:spPr>
          <a:xfrm>
            <a:off x="844203" y="17153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p>
        </p:txBody>
      </p:sp>
      <p:sp>
        <p:nvSpPr>
          <p:cNvPr id="17" name="TextBox 16"/>
          <p:cNvSpPr txBox="1"/>
          <p:nvPr/>
        </p:nvSpPr>
        <p:spPr>
          <a:xfrm>
            <a:off x="324176" y="3374698"/>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sario</a:t>
            </a:r>
          </a:p>
        </p:txBody>
      </p:sp>
      <p:sp>
        <p:nvSpPr>
          <p:cNvPr id="15" name="TextBox 14"/>
          <p:cNvSpPr txBox="1"/>
          <p:nvPr/>
        </p:nvSpPr>
        <p:spPr>
          <a:xfrm>
            <a:off x="4267200" y="4505752"/>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8682883" y="174886"/>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ntro</a:t>
            </a:r>
          </a:p>
        </p:txBody>
      </p:sp>
      <p:sp>
        <p:nvSpPr>
          <p:cNvPr id="13" name="TextBox 12"/>
          <p:cNvSpPr txBox="1"/>
          <p:nvPr/>
        </p:nvSpPr>
        <p:spPr>
          <a:xfrm>
            <a:off x="7626486" y="334973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sitar</a:t>
            </a:r>
          </a:p>
        </p:txBody>
      </p:sp>
      <p:sp>
        <p:nvSpPr>
          <p:cNvPr id="11" name="TextBox 10">
            <a:extLst>
              <a:ext uri="{FF2B5EF4-FFF2-40B4-BE49-F238E27FC236}">
                <a16:creationId xmlns:a16="http://schemas.microsoft.com/office/drawing/2014/main" id="{0340272B-E10D-904F-95DF-676276223A8D}"/>
              </a:ext>
            </a:extLst>
          </p:cNvPr>
          <p:cNvSpPr txBox="1"/>
          <p:nvPr/>
        </p:nvSpPr>
        <p:spPr>
          <a:xfrm>
            <a:off x="4416055" y="3230194"/>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rca</a:t>
            </a:r>
          </a:p>
        </p:txBody>
      </p:sp>
    </p:spTree>
    <p:extLst>
      <p:ext uri="{BB962C8B-B14F-4D97-AF65-F5344CB8AC3E}">
        <p14:creationId xmlns:p14="http://schemas.microsoft.com/office/powerpoint/2010/main" val="425966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ce.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subTnLst>
                                    <p:audio>
                                      <p:cMediaNode>
                                        <p:cTn display="0" masterRel="sameClick">
                                          <p:stCondLst>
                                            <p:cond evt="begin" delay="0">
                                              <p:tn val="15"/>
                                            </p:cond>
                                          </p:stCondLst>
                                          <p:endCondLst>
                                            <p:cond evt="onStopAudio" delay="0">
                                              <p:tgtEl>
                                                <p:sldTgt/>
                                              </p:tgtEl>
                                            </p:cond>
                                          </p:endCondLst>
                                        </p:cTn>
                                        <p:tgtEl>
                                          <p:sndTgt r:embed="rId4" name="ce_cerca.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subTnLst>
                                    <p:audio>
                                      <p:cMediaNode>
                                        <p:cTn display="0" masterRel="sameClick">
                                          <p:stCondLst>
                                            <p:cond evt="begin" delay="0">
                                              <p:tn val="20"/>
                                            </p:cond>
                                          </p:stCondLst>
                                          <p:endCondLst>
                                            <p:cond evt="onStopAudio" delay="0">
                                              <p:tgtEl>
                                                <p:sldTgt/>
                                              </p:tgtEl>
                                            </p:cond>
                                          </p:endCondLst>
                                        </p:cTn>
                                        <p:tgtEl>
                                          <p:sndTgt r:embed="rId5" name="ce_doce.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6" name="ce_centro.wav"/>
                                        </p:tgtEl>
                                      </p:cMediaNode>
                                    </p:audio>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subTnLst>
                                    <p:audio>
                                      <p:cMediaNode>
                                        <p:cTn display="0" masterRel="sameClick">
                                          <p:stCondLst>
                                            <p:cond evt="begin" delay="0">
                                              <p:tn val="30"/>
                                            </p:cond>
                                          </p:stCondLst>
                                          <p:endCondLst>
                                            <p:cond evt="onStopAudio" delay="0">
                                              <p:tgtEl>
                                                <p:sldTgt/>
                                              </p:tgtEl>
                                            </p:cond>
                                          </p:endCondLst>
                                        </p:cTn>
                                        <p:tgtEl>
                                          <p:sndTgt r:embed="rId7" name="ce_necesario.wav"/>
                                        </p:tgtEl>
                                      </p:cMediaNode>
                                    </p:audio>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subTnLst>
                                    <p:audio>
                                      <p:cMediaNode>
                                        <p:cTn display="0" masterRel="sameClick">
                                          <p:stCondLst>
                                            <p:cond evt="begin" delay="0">
                                              <p:tn val="35"/>
                                            </p:cond>
                                          </p:stCondLst>
                                          <p:endCondLst>
                                            <p:cond evt="onStopAudio" delay="0">
                                              <p:tgtEl>
                                                <p:sldTgt/>
                                              </p:tgtEl>
                                            </p:cond>
                                          </p:endCondLst>
                                        </p:cTn>
                                        <p:tgtEl>
                                          <p:sndTgt r:embed="rId8" name="ce_parecer.wav"/>
                                        </p:tgtEl>
                                      </p:cMediaNode>
                                    </p:audio>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subTnLst>
                                    <p:audio>
                                      <p:cMediaNode>
                                        <p:cTn display="0" masterRel="sameClick">
                                          <p:stCondLst>
                                            <p:cond evt="begin" delay="0">
                                              <p:tn val="40"/>
                                            </p:cond>
                                          </p:stCondLst>
                                          <p:endCondLst>
                                            <p:cond evt="onStopAudio" delay="0">
                                              <p:tgtEl>
                                                <p:sldTgt/>
                                              </p:tgtEl>
                                            </p:cond>
                                          </p:endCondLst>
                                        </p:cTn>
                                        <p:tgtEl>
                                          <p:sndTgt r:embed="rId9" name="ce_necesita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14" grpId="0"/>
      <p:bldP spid="17" grpId="0"/>
      <p:bldP spid="15" grpId="0"/>
      <p:bldP spid="10" grpId="0"/>
      <p:bldP spid="13"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10424"/>
            <a:ext cx="10515600" cy="1325563"/>
          </a:xfrm>
        </p:spPr>
        <p:txBody>
          <a:bodyPr>
            <a:noAutofit/>
          </a:bodyPr>
          <a:lstStyle/>
          <a:p>
            <a:pPr algn="ctr"/>
            <a:r>
              <a:rPr lang="en-GB" sz="12000" b="1" dirty="0" err="1">
                <a:solidFill>
                  <a:srgbClr val="115076"/>
                </a:solidFill>
                <a:latin typeface="Century Gothic" panose="020B0502020202020204" pitchFamily="34" charset="0"/>
                <a:cs typeface="Calibri" panose="020F0502020204030204" pitchFamily="34" charset="0"/>
              </a:rPr>
              <a:t>ce</a:t>
            </a:r>
            <a:endParaRPr lang="en-GB" sz="12000" b="1" dirty="0">
              <a:solidFill>
                <a:srgbClr val="115076"/>
              </a:solidFill>
              <a:latin typeface="Century Gothic" panose="020B0502020202020204" pitchFamily="34" charset="0"/>
              <a:cs typeface="Calibri" panose="020F0502020204030204" pitchFamily="34" charset="0"/>
            </a:endParaRPr>
          </a:p>
        </p:txBody>
      </p:sp>
      <p:sp>
        <p:nvSpPr>
          <p:cNvPr id="4" name="Rounded Rectangle 3" descr="rectangle"/>
          <p:cNvSpPr/>
          <p:nvPr/>
        </p:nvSpPr>
        <p:spPr>
          <a:xfrm>
            <a:off x="4486642" y="1833769"/>
            <a:ext cx="3196166" cy="2509129"/>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416055" y="3230194"/>
            <a:ext cx="335989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rca</a:t>
            </a:r>
          </a:p>
        </p:txBody>
      </p:sp>
      <p:sp>
        <p:nvSpPr>
          <p:cNvPr id="14" name="TextBox 13"/>
          <p:cNvSpPr txBox="1"/>
          <p:nvPr/>
        </p:nvSpPr>
        <p:spPr>
          <a:xfrm>
            <a:off x="844203" y="171534"/>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p>
        </p:txBody>
      </p:sp>
      <p:sp>
        <p:nvSpPr>
          <p:cNvPr id="17" name="TextBox 16"/>
          <p:cNvSpPr txBox="1"/>
          <p:nvPr/>
        </p:nvSpPr>
        <p:spPr>
          <a:xfrm>
            <a:off x="324176" y="3374698"/>
            <a:ext cx="402483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sario</a:t>
            </a:r>
          </a:p>
        </p:txBody>
      </p:sp>
      <p:sp>
        <p:nvSpPr>
          <p:cNvPr id="15" name="TextBox 14"/>
          <p:cNvSpPr txBox="1"/>
          <p:nvPr/>
        </p:nvSpPr>
        <p:spPr>
          <a:xfrm>
            <a:off x="4267200" y="4505752"/>
            <a:ext cx="36576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pare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8682883" y="174886"/>
            <a:ext cx="283421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ntro</a:t>
            </a:r>
          </a:p>
        </p:txBody>
      </p:sp>
      <p:sp>
        <p:nvSpPr>
          <p:cNvPr id="13" name="TextBox 12"/>
          <p:cNvSpPr txBox="1"/>
          <p:nvPr/>
        </p:nvSpPr>
        <p:spPr>
          <a:xfrm>
            <a:off x="7626486" y="3349730"/>
            <a:ext cx="476830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ce</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sitar</a:t>
            </a:r>
          </a:p>
        </p:txBody>
      </p:sp>
    </p:spTree>
    <p:extLst>
      <p:ext uri="{BB962C8B-B14F-4D97-AF65-F5344CB8AC3E}">
        <p14:creationId xmlns:p14="http://schemas.microsoft.com/office/powerpoint/2010/main" val="371626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14" grpId="0"/>
      <p:bldP spid="17" grpId="0"/>
      <p:bldP spid="15" grpId="0"/>
      <p:bldP spid="10"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pic>
        <p:nvPicPr>
          <p:cNvPr id="11" name="Picture 2" descr="green checkmark in a circl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2706" y="2040031"/>
            <a:ext cx="1546588" cy="15465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678891" y="350800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pic>
        <p:nvPicPr>
          <p:cNvPr id="12294" name="Picture 6" descr="popcorn, 3D glasses, and a film roll. "/>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94122" y="1183034"/>
            <a:ext cx="2083580" cy="15626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14070" y="3341961"/>
            <a:ext cx="38913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encias</a:t>
            </a:r>
          </a:p>
        </p:txBody>
      </p:sp>
      <p:pic>
        <p:nvPicPr>
          <p:cNvPr id="12296" name="Picture 8" descr="test tube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360317" y="4490919"/>
            <a:ext cx="1598819" cy="163178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678891" y="4638407"/>
            <a:ext cx="28342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5" name="TextBox 14"/>
          <p:cNvSpPr txBox="1"/>
          <p:nvPr/>
        </p:nvSpPr>
        <p:spPr>
          <a:xfrm>
            <a:off x="4492878" y="5612802"/>
            <a:ext cx="302023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say; tell]</a:t>
            </a:r>
          </a:p>
        </p:txBody>
      </p:sp>
      <p:sp>
        <p:nvSpPr>
          <p:cNvPr id="10" name="TextBox 9"/>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embre</a:t>
            </a:r>
          </a:p>
        </p:txBody>
      </p:sp>
      <p:pic>
        <p:nvPicPr>
          <p:cNvPr id="12298" name="Picture 10" descr="month of Decembe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996547" y="1298741"/>
            <a:ext cx="1730637" cy="148257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52185" y="3321106"/>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udad</a:t>
            </a:r>
          </a:p>
        </p:txBody>
      </p:sp>
      <p:pic>
        <p:nvPicPr>
          <p:cNvPr id="12290" name="Picture 2" descr="month of December"/>
          <p:cNvPicPr>
            <a:picLocks noChangeAspect="1" noChangeArrowheads="1"/>
          </p:cNvPicPr>
          <p:nvPr/>
        </p:nvPicPr>
        <p:blipFill rotWithShape="1">
          <a:blip r:embed="rId14">
            <a:extLst>
              <a:ext uri="{28A0092B-C50C-407E-A947-70E740481C1C}">
                <a14:useLocalDpi xmlns:a14="http://schemas.microsoft.com/office/drawing/2010/main" val="0"/>
              </a:ext>
            </a:extLst>
          </a:blip>
          <a:srcRect b="29810"/>
          <a:stretch/>
        </p:blipFill>
        <p:spPr bwMode="auto">
          <a:xfrm>
            <a:off x="8536199" y="4440455"/>
            <a:ext cx="2649518" cy="1692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74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5" name="ci_cine.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fade">
                                      <p:cBhvr>
                                        <p:cTn id="28" dur="500"/>
                                        <p:tgtEl>
                                          <p:spTgt spid="12294"/>
                                        </p:tgtEl>
                                      </p:cBhvr>
                                    </p:animEffect>
                                  </p:childTnLst>
                                  <p:subTnLst>
                                    <p:audio>
                                      <p:cMediaNode>
                                        <p:cTn display="0" masterRel="sameClick">
                                          <p:stCondLst>
                                            <p:cond evt="begin" delay="0">
                                              <p:tn val="26"/>
                                            </p:cond>
                                          </p:stCondLst>
                                          <p:endCondLst>
                                            <p:cond evt="onStopAudio" delay="0">
                                              <p:tgtEl>
                                                <p:sldTgt/>
                                              </p:tgtEl>
                                            </p:cond>
                                          </p:endCondLst>
                                        </p:cTn>
                                        <p:tgtEl>
                                          <p:sndTgt r:embed="rId5" name="ci_cin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6" name="ci_diciembr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298"/>
                                        </p:tgtEl>
                                        <p:attrNameLst>
                                          <p:attrName>style.visibility</p:attrName>
                                        </p:attrNameLst>
                                      </p:cBhvr>
                                      <p:to>
                                        <p:strVal val="visible"/>
                                      </p:to>
                                    </p:set>
                                    <p:animEffect transition="in" filter="fade">
                                      <p:cBhvr>
                                        <p:cTn id="38" dur="500"/>
                                        <p:tgtEl>
                                          <p:spTgt spid="12298"/>
                                        </p:tgtEl>
                                      </p:cBhvr>
                                    </p:animEffect>
                                  </p:childTnLst>
                                  <p:subTnLst>
                                    <p:audio>
                                      <p:cMediaNode>
                                        <p:cTn display="0" masterRel="sameClick">
                                          <p:stCondLst>
                                            <p:cond evt="begin" delay="0">
                                              <p:tn val="36"/>
                                            </p:cond>
                                          </p:stCondLst>
                                          <p:endCondLst>
                                            <p:cond evt="onStopAudio" delay="0">
                                              <p:tgtEl>
                                                <p:sldTgt/>
                                              </p:tgtEl>
                                            </p:cond>
                                          </p:endCondLst>
                                        </p:cTn>
                                        <p:tgtEl>
                                          <p:sndTgt r:embed="rId6" name="ci_diciembr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ci_ciencias.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2296"/>
                                        </p:tgtEl>
                                        <p:attrNameLst>
                                          <p:attrName>style.visibility</p:attrName>
                                        </p:attrNameLst>
                                      </p:cBhvr>
                                      <p:to>
                                        <p:strVal val="visible"/>
                                      </p:to>
                                    </p:set>
                                    <p:animEffect transition="in" filter="fade">
                                      <p:cBhvr>
                                        <p:cTn id="48" dur="500"/>
                                        <p:tgtEl>
                                          <p:spTgt spid="12296"/>
                                        </p:tgtEl>
                                      </p:cBhvr>
                                    </p:animEffect>
                                  </p:childTnLst>
                                  <p:subTnLst>
                                    <p:audio>
                                      <p:cMediaNode>
                                        <p:cTn display="0" masterRel="sameClick">
                                          <p:stCondLst>
                                            <p:cond evt="begin" delay="0">
                                              <p:tn val="46"/>
                                            </p:cond>
                                          </p:stCondLst>
                                          <p:endCondLst>
                                            <p:cond evt="onStopAudio" delay="0">
                                              <p:tgtEl>
                                                <p:sldTgt/>
                                              </p:tgtEl>
                                            </p:cond>
                                          </p:endCondLst>
                                        </p:cTn>
                                        <p:tgtEl>
                                          <p:sndTgt r:embed="rId7" name="ci_ciencias.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6"/>
                                        </p:tgtEl>
                                        <p:attrNameLst>
                                          <p:attrName>style.visibility</p:attrName>
                                        </p:attrNameLst>
                                      </p:cBhvr>
                                      <p:to>
                                        <p:strVal val="visible"/>
                                      </p:to>
                                    </p:set>
                                    <p:animEffect transition="in" filter="fade">
                                      <p:cBhvr>
                                        <p:cTn id="53" dur="500"/>
                                        <p:tgtEl>
                                          <p:spTgt spid="6"/>
                                        </p:tgtEl>
                                      </p:cBhvr>
                                    </p:animEffect>
                                  </p:childTnLst>
                                  <p:subTnLst>
                                    <p:audio>
                                      <p:cMediaNode>
                                        <p:cTn display="0" masterRel="sameClick">
                                          <p:stCondLst>
                                            <p:cond evt="begin" delay="0">
                                              <p:tn val="51"/>
                                            </p:cond>
                                          </p:stCondLst>
                                          <p:endCondLst>
                                            <p:cond evt="onStopAudio" delay="0">
                                              <p:tgtEl>
                                                <p:sldTgt/>
                                              </p:tgtEl>
                                            </p:cond>
                                          </p:endCondLst>
                                        </p:cTn>
                                        <p:tgtEl>
                                          <p:sndTgt r:embed="rId8" name="ci_deci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subTnLst>
                                    <p:audio>
                                      <p:cMediaNode>
                                        <p:cTn display="0" masterRel="sameClick">
                                          <p:stCondLst>
                                            <p:cond evt="begin" delay="0">
                                              <p:tn val="56"/>
                                            </p:cond>
                                          </p:stCondLst>
                                          <p:endCondLst>
                                            <p:cond evt="onStopAudio" delay="0">
                                              <p:tgtEl>
                                                <p:sldTgt/>
                                              </p:tgtEl>
                                            </p:cond>
                                          </p:endCondLst>
                                        </p:cTn>
                                        <p:tgtEl>
                                          <p:sndTgt r:embed="rId8" name="ci_deci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500"/>
                                        <p:tgtEl>
                                          <p:spTgt spid="7"/>
                                        </p:tgtEl>
                                      </p:cBhvr>
                                    </p:animEffect>
                                  </p:childTnLst>
                                  <p:subTnLst>
                                    <p:audio>
                                      <p:cMediaNode>
                                        <p:cTn display="0" masterRel="sameClick">
                                          <p:stCondLst>
                                            <p:cond evt="begin" delay="0">
                                              <p:tn val="61"/>
                                            </p:cond>
                                          </p:stCondLst>
                                          <p:endCondLst>
                                            <p:cond evt="onStopAudio" delay="0">
                                              <p:tgtEl>
                                                <p:sldTgt/>
                                              </p:tgtEl>
                                            </p:cond>
                                          </p:endCondLst>
                                        </p:cTn>
                                        <p:tgtEl>
                                          <p:sndTgt r:embed="rId9" name="ci_ciudad.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12290"/>
                                        </p:tgtEl>
                                        <p:attrNameLst>
                                          <p:attrName>style.visibility</p:attrName>
                                        </p:attrNameLst>
                                      </p:cBhvr>
                                      <p:to>
                                        <p:strVal val="visible"/>
                                      </p:to>
                                    </p:set>
                                    <p:animEffect transition="in" filter="fade">
                                      <p:cBhvr>
                                        <p:cTn id="68" dur="500"/>
                                        <p:tgtEl>
                                          <p:spTgt spid="12290"/>
                                        </p:tgtEl>
                                      </p:cBhvr>
                                    </p:animEffect>
                                  </p:childTnLst>
                                  <p:subTnLst>
                                    <p:audio>
                                      <p:cMediaNode>
                                        <p:cTn display="0" masterRel="sameClick">
                                          <p:stCondLst>
                                            <p:cond evt="begin" delay="0">
                                              <p:tn val="66"/>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5" grpId="0"/>
      <p:bldP spid="10"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a:solidFill>
                  <a:schemeClr val="bg1"/>
                </a:solidFill>
              </a:rPr>
              <a:t>Overview</a:t>
            </a:r>
            <a:endParaRPr lang="en-GB" sz="3600" b="1" dirty="0">
              <a:solidFill>
                <a:schemeClr val="bg1"/>
              </a:solidFill>
            </a:endParaRPr>
          </a:p>
        </p:txBody>
      </p:sp>
      <p:sp>
        <p:nvSpPr>
          <p:cNvPr id="7" name="Content Placeholder 3">
            <a:extLst>
              <a:ext uri="{FF2B5EF4-FFF2-40B4-BE49-F238E27FC236}">
                <a16:creationId xmlns:a16="http://schemas.microsoft.com/office/drawing/2014/main" id="{117EA747-CB3F-4CFE-9B6A-DECCDAD14EB6}"/>
              </a:ext>
            </a:extLst>
          </p:cNvPr>
          <p:cNvSpPr>
            <a:spLocks noGrp="1"/>
          </p:cNvSpPr>
          <p:nvPr>
            <p:ph idx="1"/>
          </p:nvPr>
        </p:nvSpPr>
        <p:spPr>
          <a:xfrm>
            <a:off x="410482" y="1163990"/>
            <a:ext cx="10861431" cy="5046309"/>
          </a:xfrm>
        </p:spPr>
        <p:txBody>
          <a:bodyPr>
            <a:normAutofit/>
          </a:bodyPr>
          <a:lstStyle/>
          <a:p>
            <a:pPr marL="466618" indent="-466618" defTabSz="903124">
              <a:lnSpc>
                <a:spcPct val="200000"/>
              </a:lnSpc>
              <a:buFont typeface="+mj-lt"/>
              <a:buAutoNum type="arabicPeriod"/>
              <a:defRPr/>
            </a:pPr>
            <a:r>
              <a:rPr lang="en-US" b="1" dirty="0">
                <a:solidFill>
                  <a:srgbClr val="104F75"/>
                </a:solidFill>
              </a:rPr>
              <a:t>Context: </a:t>
            </a:r>
            <a:r>
              <a:rPr lang="en-US" dirty="0">
                <a:solidFill>
                  <a:srgbClr val="104F75"/>
                </a:solidFill>
              </a:rPr>
              <a:t>NCELP, the new GCSE, curriculum design</a:t>
            </a:r>
          </a:p>
          <a:p>
            <a:pPr marL="466618" indent="-466618" defTabSz="903124">
              <a:lnSpc>
                <a:spcPct val="200000"/>
              </a:lnSpc>
              <a:buFont typeface="+mj-lt"/>
              <a:buAutoNum type="arabicPeriod"/>
              <a:defRPr/>
            </a:pPr>
            <a:r>
              <a:rPr lang="en-US" b="1" dirty="0">
                <a:solidFill>
                  <a:srgbClr val="104F75"/>
                </a:solidFill>
              </a:rPr>
              <a:t>Pedagogy and sample resources </a:t>
            </a:r>
          </a:p>
          <a:p>
            <a:pPr marL="457200" lvl="1" indent="0" defTabSz="903124">
              <a:lnSpc>
                <a:spcPct val="200000"/>
              </a:lnSpc>
              <a:buNone/>
              <a:defRPr/>
            </a:pPr>
            <a:r>
              <a:rPr lang="en-US" dirty="0">
                <a:solidFill>
                  <a:srgbClr val="104F75"/>
                </a:solidFill>
              </a:rPr>
              <a:t>Phonics, grammar, vocabulary, cultural content</a:t>
            </a:r>
          </a:p>
          <a:p>
            <a:pPr marL="466618" indent="-466618" defTabSz="903124">
              <a:lnSpc>
                <a:spcPct val="200000"/>
              </a:lnSpc>
              <a:buFont typeface="+mj-lt"/>
              <a:buAutoNum type="arabicPeriod"/>
              <a:defRPr/>
            </a:pPr>
            <a:r>
              <a:rPr lang="en-US" b="1" dirty="0">
                <a:solidFill>
                  <a:srgbClr val="104F75"/>
                </a:solidFill>
              </a:rPr>
              <a:t>Q&amp;A</a:t>
            </a:r>
          </a:p>
        </p:txBody>
      </p:sp>
    </p:spTree>
    <p:extLst>
      <p:ext uri="{BB962C8B-B14F-4D97-AF65-F5344CB8AC3E}">
        <p14:creationId xmlns:p14="http://schemas.microsoft.com/office/powerpoint/2010/main" val="3024088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678891" y="350800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sp>
        <p:nvSpPr>
          <p:cNvPr id="8" name="TextBox 7"/>
          <p:cNvSpPr txBox="1"/>
          <p:nvPr/>
        </p:nvSpPr>
        <p:spPr>
          <a:xfrm>
            <a:off x="214070" y="3341961"/>
            <a:ext cx="38913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encias</a:t>
            </a:r>
          </a:p>
        </p:txBody>
      </p:sp>
      <p:sp>
        <p:nvSpPr>
          <p:cNvPr id="6" name="TextBox 5"/>
          <p:cNvSpPr txBox="1"/>
          <p:nvPr/>
        </p:nvSpPr>
        <p:spPr>
          <a:xfrm>
            <a:off x="4678891" y="4638407"/>
            <a:ext cx="28342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embre</a:t>
            </a:r>
          </a:p>
        </p:txBody>
      </p:sp>
      <p:sp>
        <p:nvSpPr>
          <p:cNvPr id="7" name="TextBox 6"/>
          <p:cNvSpPr txBox="1"/>
          <p:nvPr/>
        </p:nvSpPr>
        <p:spPr>
          <a:xfrm>
            <a:off x="8052185" y="3321106"/>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udad</a:t>
            </a:r>
          </a:p>
        </p:txBody>
      </p:sp>
    </p:spTree>
    <p:extLst>
      <p:ext uri="{BB962C8B-B14F-4D97-AF65-F5344CB8AC3E}">
        <p14:creationId xmlns:p14="http://schemas.microsoft.com/office/powerpoint/2010/main" val="421570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ci.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ci_cierto.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subTnLst>
                                    <p:audio>
                                      <p:cMediaNode>
                                        <p:cTn display="0" masterRel="sameClick">
                                          <p:stCondLst>
                                            <p:cond evt="begin" delay="0">
                                              <p:tn val="18"/>
                                            </p:cond>
                                          </p:stCondLst>
                                          <p:endCondLst>
                                            <p:cond evt="onStopAudio" delay="0">
                                              <p:tgtEl>
                                                <p:sldTgt/>
                                              </p:tgtEl>
                                            </p:cond>
                                          </p:endCondLst>
                                        </p:cTn>
                                        <p:tgtEl>
                                          <p:sndTgt r:embed="rId5" name="ci_cine.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subTnLst>
                                    <p:audio>
                                      <p:cMediaNode>
                                        <p:cTn display="0" masterRel="sameClick">
                                          <p:stCondLst>
                                            <p:cond evt="begin" delay="0">
                                              <p:tn val="23"/>
                                            </p:cond>
                                          </p:stCondLst>
                                          <p:endCondLst>
                                            <p:cond evt="onStopAudio" delay="0">
                                              <p:tgtEl>
                                                <p:sldTgt/>
                                              </p:tgtEl>
                                            </p:cond>
                                          </p:endCondLst>
                                        </p:cTn>
                                        <p:tgtEl>
                                          <p:sndTgt r:embed="rId6" name="ci_diciembr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subTnLst>
                                    <p:audio>
                                      <p:cMediaNode>
                                        <p:cTn display="0" masterRel="sameClick">
                                          <p:stCondLst>
                                            <p:cond evt="begin" delay="0">
                                              <p:tn val="28"/>
                                            </p:cond>
                                          </p:stCondLst>
                                          <p:endCondLst>
                                            <p:cond evt="onStopAudio" delay="0">
                                              <p:tgtEl>
                                                <p:sldTgt/>
                                              </p:tgtEl>
                                            </p:cond>
                                          </p:endCondLst>
                                        </p:cTn>
                                        <p:tgtEl>
                                          <p:sndTgt r:embed="rId7" name="ci_ciencias.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subTnLst>
                                    <p:audio>
                                      <p:cMediaNode>
                                        <p:cTn display="0" masterRel="sameClick">
                                          <p:stCondLst>
                                            <p:cond evt="begin" delay="0">
                                              <p:tn val="33"/>
                                            </p:cond>
                                          </p:stCondLst>
                                          <p:endCondLst>
                                            <p:cond evt="onStopAudio" delay="0">
                                              <p:tgtEl>
                                                <p:sldTgt/>
                                              </p:tgtEl>
                                            </p:cond>
                                          </p:endCondLst>
                                        </p:cTn>
                                        <p:tgtEl>
                                          <p:sndTgt r:embed="rId8" name="ci_deci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subTnLst>
                                    <p:audio>
                                      <p:cMediaNode>
                                        <p:cTn display="0" masterRel="sameClick">
                                          <p:stCondLst>
                                            <p:cond evt="begin" delay="0">
                                              <p:tn val="38"/>
                                            </p:cond>
                                          </p:stCondLst>
                                          <p:endCondLst>
                                            <p:cond evt="onStopAudio" delay="0">
                                              <p:tgtEl>
                                                <p:sldTgt/>
                                              </p:tgtEl>
                                            </p:cond>
                                          </p:endCondLst>
                                        </p:cTn>
                                        <p:tgtEl>
                                          <p:sndTgt r:embed="rId9" name="ci_ciuda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0"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13300" b="1" dirty="0">
                <a:solidFill>
                  <a:srgbClr val="115076"/>
                </a:solidFill>
                <a:latin typeface="Century Gothic" panose="020B0502020202020204" pitchFamily="34" charset="0"/>
                <a:cs typeface="Calibri" panose="020F0502020204030204" pitchFamily="34" charset="0"/>
              </a:rPr>
              <a:t>ci</a:t>
            </a:r>
            <a:br>
              <a:rPr lang="en-GB" sz="9600" b="1" dirty="0">
                <a:solidFill>
                  <a:srgbClr val="115076"/>
                </a:solidFill>
                <a:latin typeface="Century Gothic" panose="020B0502020202020204" pitchFamily="34" charset="0"/>
                <a:cs typeface="Calibri" panose="020F0502020204030204" pitchFamily="34" charset="0"/>
              </a:rPr>
            </a:br>
            <a:endParaRPr lang="en-GB" dirty="0"/>
          </a:p>
        </p:txBody>
      </p:sp>
      <p:sp>
        <p:nvSpPr>
          <p:cNvPr id="4" name="Rounded Rectangle 3" descr="rectangle"/>
          <p:cNvSpPr/>
          <p:nvPr/>
        </p:nvSpPr>
        <p:spPr>
          <a:xfrm>
            <a:off x="4480700" y="1772536"/>
            <a:ext cx="3196166" cy="2865871"/>
          </a:xfrm>
          <a:prstGeom prst="roundRect">
            <a:avLst/>
          </a:prstGeom>
          <a:noFill/>
          <a:ln w="2222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prstClr val="white"/>
              </a:solidFill>
              <a:effectLst/>
              <a:uLnTx/>
              <a:uFillTx/>
              <a:latin typeface="Tw Cen MT" panose="020B0602020104020603"/>
              <a:ea typeface="+mn-ea"/>
              <a:cs typeface="+mn-cs"/>
            </a:endParaRPr>
          </a:p>
        </p:txBody>
      </p:sp>
      <p:sp>
        <p:nvSpPr>
          <p:cNvPr id="5" name="TextBox 4"/>
          <p:cNvSpPr txBox="1"/>
          <p:nvPr/>
        </p:nvSpPr>
        <p:spPr>
          <a:xfrm>
            <a:off x="4678891" y="3508003"/>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erto</a:t>
            </a:r>
          </a:p>
        </p:txBody>
      </p:sp>
      <p:sp>
        <p:nvSpPr>
          <p:cNvPr id="9" name="TextBox 8"/>
          <p:cNvSpPr txBox="1"/>
          <p:nvPr/>
        </p:nvSpPr>
        <p:spPr>
          <a:xfrm>
            <a:off x="718803" y="147941"/>
            <a:ext cx="283421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ne</a:t>
            </a:r>
          </a:p>
        </p:txBody>
      </p:sp>
      <p:sp>
        <p:nvSpPr>
          <p:cNvPr id="8" name="TextBox 7"/>
          <p:cNvSpPr txBox="1"/>
          <p:nvPr/>
        </p:nvSpPr>
        <p:spPr>
          <a:xfrm>
            <a:off x="214070" y="3341961"/>
            <a:ext cx="389131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encias</a:t>
            </a:r>
          </a:p>
        </p:txBody>
      </p:sp>
      <p:sp>
        <p:nvSpPr>
          <p:cNvPr id="6" name="TextBox 5"/>
          <p:cNvSpPr txBox="1"/>
          <p:nvPr/>
        </p:nvSpPr>
        <p:spPr>
          <a:xfrm>
            <a:off x="4678891" y="4638407"/>
            <a:ext cx="28342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a:t>
            </a:r>
            <a:r>
              <a:rPr kumimoji="0" lang="es-CO" sz="72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a:t>
            </a:r>
          </a:p>
        </p:txBody>
      </p:sp>
      <p:sp>
        <p:nvSpPr>
          <p:cNvPr id="10" name="TextBox 9"/>
          <p:cNvSpPr txBox="1"/>
          <p:nvPr/>
        </p:nvSpPr>
        <p:spPr>
          <a:xfrm>
            <a:off x="7917157" y="179392"/>
            <a:ext cx="398462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a:t>
            </a: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embre</a:t>
            </a:r>
          </a:p>
        </p:txBody>
      </p:sp>
      <p:sp>
        <p:nvSpPr>
          <p:cNvPr id="7" name="TextBox 6"/>
          <p:cNvSpPr txBox="1"/>
          <p:nvPr/>
        </p:nvSpPr>
        <p:spPr>
          <a:xfrm>
            <a:off x="8052185" y="3321106"/>
            <a:ext cx="371456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ci</a:t>
            </a:r>
            <a:r>
              <a:rPr kumimoji="0" lang="es-CO"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udad</a:t>
            </a:r>
          </a:p>
        </p:txBody>
      </p:sp>
    </p:spTree>
    <p:extLst>
      <p:ext uri="{BB962C8B-B14F-4D97-AF65-F5344CB8AC3E}">
        <p14:creationId xmlns:p14="http://schemas.microsoft.com/office/powerpoint/2010/main" val="217603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P spid="9" grpId="0"/>
      <p:bldP spid="8" grpId="0"/>
      <p:bldP spid="6" grpId="0"/>
      <p:bldP spid="10"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600" b="1" dirty="0" err="1">
                <a:solidFill>
                  <a:schemeClr val="bg1"/>
                </a:solidFill>
              </a:rPr>
              <a:t>Fonética</a:t>
            </a:r>
            <a:r>
              <a:rPr lang="en-GB" sz="3600" b="1" dirty="0">
                <a:solidFill>
                  <a:schemeClr val="bg1"/>
                </a:solidFill>
              </a:rPr>
              <a:t>: [ci] &amp; [ce]</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9359900" y="258166"/>
            <a:ext cx="25682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F8CDABB-FE34-9B40-A7AC-9470E22856BF}"/>
              </a:ext>
            </a:extLst>
          </p:cNvPr>
          <p:cNvSpPr txBox="1"/>
          <p:nvPr/>
        </p:nvSpPr>
        <p:spPr>
          <a:xfrm>
            <a:off x="82284" y="1134428"/>
            <a:ext cx="369676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Escucha</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escribe en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español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nombre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correcto</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del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lugar</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16" name="Group 15"/>
          <p:cNvGrpSpPr/>
          <p:nvPr/>
        </p:nvGrpSpPr>
        <p:grpSpPr>
          <a:xfrm>
            <a:off x="3978344" y="955948"/>
            <a:ext cx="6174264" cy="5444913"/>
            <a:chOff x="3324578" y="1460853"/>
            <a:chExt cx="6174264" cy="5444913"/>
          </a:xfrm>
        </p:grpSpPr>
        <p:pic>
          <p:nvPicPr>
            <p:cNvPr id="3" name="Picture 2"/>
            <p:cNvPicPr>
              <a:picLocks noChangeAspect="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324578" y="1460853"/>
              <a:ext cx="6174264" cy="5444913"/>
            </a:xfrm>
            <a:prstGeom prst="rect">
              <a:avLst/>
            </a:prstGeom>
          </p:spPr>
        </p:pic>
        <p:sp>
          <p:nvSpPr>
            <p:cNvPr id="8" name="Oval 7"/>
            <p:cNvSpPr/>
            <p:nvPr/>
          </p:nvSpPr>
          <p:spPr>
            <a:xfrm>
              <a:off x="7683690" y="3138985"/>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9" name="Oval 8"/>
            <p:cNvSpPr/>
            <p:nvPr/>
          </p:nvSpPr>
          <p:spPr>
            <a:xfrm>
              <a:off x="7276532" y="4285397"/>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Oval 9"/>
            <p:cNvSpPr/>
            <p:nvPr/>
          </p:nvSpPr>
          <p:spPr>
            <a:xfrm>
              <a:off x="6848233" y="5161128"/>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Oval 10"/>
            <p:cNvSpPr/>
            <p:nvPr/>
          </p:nvSpPr>
          <p:spPr>
            <a:xfrm>
              <a:off x="5270311" y="5347647"/>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Oval 11"/>
            <p:cNvSpPr/>
            <p:nvPr/>
          </p:nvSpPr>
          <p:spPr>
            <a:xfrm>
              <a:off x="6670813" y="4467368"/>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3" name="Oval 12"/>
            <p:cNvSpPr/>
            <p:nvPr/>
          </p:nvSpPr>
          <p:spPr>
            <a:xfrm>
              <a:off x="4358186" y="4107976"/>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Oval 13">
              <a:hlinkClick r:id="" action="ppaction://noaction" highlightClick="1">
                <a:snd r:embed="rId6" name="bomb.wav"/>
              </a:hlinkClick>
            </p:cNvPr>
            <p:cNvSpPr/>
            <p:nvPr/>
          </p:nvSpPr>
          <p:spPr>
            <a:xfrm>
              <a:off x="3800902" y="1922519"/>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Oval 14"/>
            <p:cNvSpPr/>
            <p:nvPr/>
          </p:nvSpPr>
          <p:spPr>
            <a:xfrm>
              <a:off x="4658436" y="6550925"/>
              <a:ext cx="177420" cy="1774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cxnSp>
        <p:nvCxnSpPr>
          <p:cNvPr id="18" name="Straight Connector 17"/>
          <p:cNvCxnSpPr/>
          <p:nvPr/>
        </p:nvCxnSpPr>
        <p:spPr>
          <a:xfrm>
            <a:off x="4688953" y="1595035"/>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8619509" y="2811501"/>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8207802" y="395791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951350" y="3780492"/>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270591" y="4139884"/>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7798369" y="481369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3872363" y="5020163"/>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3216603" y="6180745"/>
            <a:ext cx="205398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861111" y="1087852"/>
            <a:ext cx="16468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Galicia</a:t>
            </a:r>
          </a:p>
        </p:txBody>
      </p:sp>
      <p:sp>
        <p:nvSpPr>
          <p:cNvPr id="28" name="TextBox 27"/>
          <p:cNvSpPr txBox="1"/>
          <p:nvPr/>
        </p:nvSpPr>
        <p:spPr>
          <a:xfrm>
            <a:off x="8558095" y="2300045"/>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Barcelona</a:t>
            </a:r>
          </a:p>
        </p:txBody>
      </p:sp>
      <p:sp>
        <p:nvSpPr>
          <p:cNvPr id="29" name="TextBox 28"/>
          <p:cNvSpPr txBox="1"/>
          <p:nvPr/>
        </p:nvSpPr>
        <p:spPr>
          <a:xfrm>
            <a:off x="8167528" y="3448211"/>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Valencia</a:t>
            </a:r>
          </a:p>
        </p:txBody>
      </p:sp>
      <p:sp>
        <p:nvSpPr>
          <p:cNvPr id="30" name="TextBox 29"/>
          <p:cNvSpPr txBox="1"/>
          <p:nvPr/>
        </p:nvSpPr>
        <p:spPr>
          <a:xfrm>
            <a:off x="3001392" y="3262720"/>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Cáceres</a:t>
            </a:r>
            <a:endPar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p:cNvSpPr txBox="1"/>
          <p:nvPr/>
        </p:nvSpPr>
        <p:spPr>
          <a:xfrm>
            <a:off x="5342695" y="3604850"/>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Albacete</a:t>
            </a:r>
          </a:p>
        </p:txBody>
      </p:sp>
      <p:sp>
        <p:nvSpPr>
          <p:cNvPr id="32" name="TextBox 31"/>
          <p:cNvSpPr txBox="1"/>
          <p:nvPr/>
        </p:nvSpPr>
        <p:spPr>
          <a:xfrm>
            <a:off x="8037206" y="4303989"/>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Murcia</a:t>
            </a:r>
          </a:p>
        </p:txBody>
      </p:sp>
      <p:sp>
        <p:nvSpPr>
          <p:cNvPr id="33" name="TextBox 32"/>
          <p:cNvSpPr txBox="1"/>
          <p:nvPr/>
        </p:nvSpPr>
        <p:spPr>
          <a:xfrm>
            <a:off x="3784826" y="4499898"/>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Andalucía</a:t>
            </a:r>
          </a:p>
        </p:txBody>
      </p:sp>
      <p:sp>
        <p:nvSpPr>
          <p:cNvPr id="34" name="TextBox 33"/>
          <p:cNvSpPr txBox="1"/>
          <p:nvPr/>
        </p:nvSpPr>
        <p:spPr>
          <a:xfrm>
            <a:off x="3692667" y="5662974"/>
            <a:ext cx="241337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Ceuta</a:t>
            </a:r>
          </a:p>
        </p:txBody>
      </p:sp>
      <p:sp>
        <p:nvSpPr>
          <p:cNvPr id="36" name="Action Button: Custom 20">
            <a:hlinkClick r:id="" action="ppaction://noaction" highlightClick="1">
              <a:snd r:embed="rId7" name="Galicia.wav"/>
            </a:hlinkClick>
            <a:extLst>
              <a:ext uri="{FF2B5EF4-FFF2-40B4-BE49-F238E27FC236}">
                <a16:creationId xmlns:a16="http://schemas.microsoft.com/office/drawing/2014/main" id="{155C717C-8857-45A1-9599-A8DD130ADD24}"/>
              </a:ext>
            </a:extLst>
          </p:cNvPr>
          <p:cNvSpPr/>
          <p:nvPr/>
        </p:nvSpPr>
        <p:spPr>
          <a:xfrm>
            <a:off x="3921593" y="1209044"/>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37" name="Action Button: Custom 20">
            <a:hlinkClick r:id="" action="ppaction://noaction" highlightClick="1">
              <a:snd r:embed="rId8" name="Barcelona.wav"/>
            </a:hlinkClick>
            <a:extLst>
              <a:ext uri="{FF2B5EF4-FFF2-40B4-BE49-F238E27FC236}">
                <a16:creationId xmlns:a16="http://schemas.microsoft.com/office/drawing/2014/main" id="{155C717C-8857-45A1-9599-A8DD130ADD24}"/>
              </a:ext>
            </a:extLst>
          </p:cNvPr>
          <p:cNvSpPr/>
          <p:nvPr/>
        </p:nvSpPr>
        <p:spPr>
          <a:xfrm>
            <a:off x="8558095" y="197453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38" name="Action Button: Custom 20">
            <a:hlinkClick r:id="" action="ppaction://noaction" highlightClick="1">
              <a:snd r:embed="rId9" name="Cáceres.wav"/>
            </a:hlinkClick>
            <a:extLst>
              <a:ext uri="{FF2B5EF4-FFF2-40B4-BE49-F238E27FC236}">
                <a16:creationId xmlns:a16="http://schemas.microsoft.com/office/drawing/2014/main" id="{155C717C-8857-45A1-9599-A8DD130ADD24}"/>
              </a:ext>
            </a:extLst>
          </p:cNvPr>
          <p:cNvSpPr/>
          <p:nvPr/>
        </p:nvSpPr>
        <p:spPr>
          <a:xfrm>
            <a:off x="2449618" y="3383507"/>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39" name="Action Button: Custom 20">
            <a:hlinkClick r:id="" action="ppaction://noaction" highlightClick="1">
              <a:snd r:embed="rId10" name="Albacete.wav"/>
            </a:hlinkClick>
            <a:extLst>
              <a:ext uri="{FF2B5EF4-FFF2-40B4-BE49-F238E27FC236}">
                <a16:creationId xmlns:a16="http://schemas.microsoft.com/office/drawing/2014/main" id="{155C717C-8857-45A1-9599-A8DD130ADD24}"/>
              </a:ext>
            </a:extLst>
          </p:cNvPr>
          <p:cNvSpPr/>
          <p:nvPr/>
        </p:nvSpPr>
        <p:spPr>
          <a:xfrm>
            <a:off x="6892452" y="3276309"/>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0" name="Action Button: Custom 20">
            <a:hlinkClick r:id="" action="ppaction://noaction" highlightClick="1">
              <a:snd r:embed="rId11" name="Valencia.wav"/>
            </a:hlinkClick>
            <a:extLst>
              <a:ext uri="{FF2B5EF4-FFF2-40B4-BE49-F238E27FC236}">
                <a16:creationId xmlns:a16="http://schemas.microsoft.com/office/drawing/2014/main" id="{155C717C-8857-45A1-9599-A8DD130ADD24}"/>
              </a:ext>
            </a:extLst>
          </p:cNvPr>
          <p:cNvSpPr/>
          <p:nvPr/>
        </p:nvSpPr>
        <p:spPr>
          <a:xfrm>
            <a:off x="10277561" y="3564736"/>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1" name="Action Button: Custom 20">
            <a:hlinkClick r:id="" action="ppaction://noaction" highlightClick="1">
              <a:snd r:embed="rId12" name="Andalucía.wav"/>
            </a:hlinkClick>
            <a:extLst>
              <a:ext uri="{FF2B5EF4-FFF2-40B4-BE49-F238E27FC236}">
                <a16:creationId xmlns:a16="http://schemas.microsoft.com/office/drawing/2014/main" id="{155C717C-8857-45A1-9599-A8DD130ADD24}"/>
              </a:ext>
            </a:extLst>
          </p:cNvPr>
          <p:cNvSpPr/>
          <p:nvPr/>
        </p:nvSpPr>
        <p:spPr>
          <a:xfrm>
            <a:off x="3349538" y="4612175"/>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2" name="Action Button: Custom 20">
            <a:hlinkClick r:id="" action="ppaction://noaction" highlightClick="1">
              <a:snd r:embed="rId13" name="Murcia.wav"/>
            </a:hlinkClick>
            <a:extLst>
              <a:ext uri="{FF2B5EF4-FFF2-40B4-BE49-F238E27FC236}">
                <a16:creationId xmlns:a16="http://schemas.microsoft.com/office/drawing/2014/main" id="{155C717C-8857-45A1-9599-A8DD130ADD24}"/>
              </a:ext>
            </a:extLst>
          </p:cNvPr>
          <p:cNvSpPr/>
          <p:nvPr/>
        </p:nvSpPr>
        <p:spPr>
          <a:xfrm>
            <a:off x="9893982" y="4436889"/>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3" name="Action Button: Custom 20">
            <a:hlinkClick r:id="" action="ppaction://noaction" highlightClick="1">
              <a:snd r:embed="rId14" name="Ceuta.wav"/>
            </a:hlinkClick>
            <a:extLst>
              <a:ext uri="{FF2B5EF4-FFF2-40B4-BE49-F238E27FC236}">
                <a16:creationId xmlns:a16="http://schemas.microsoft.com/office/drawing/2014/main" id="{155C717C-8857-45A1-9599-A8DD130ADD24}"/>
              </a:ext>
            </a:extLst>
          </p:cNvPr>
          <p:cNvSpPr/>
          <p:nvPr/>
        </p:nvSpPr>
        <p:spPr>
          <a:xfrm>
            <a:off x="5896348" y="5865910"/>
            <a:ext cx="346047" cy="360220"/>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Tree>
    <p:extLst>
      <p:ext uri="{BB962C8B-B14F-4D97-AF65-F5344CB8AC3E}">
        <p14:creationId xmlns:p14="http://schemas.microsoft.com/office/powerpoint/2010/main" val="3646650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P spid="31" grpId="0"/>
      <p:bldP spid="32" grpId="0"/>
      <p:bldP spid="33" grpId="0"/>
      <p:bldP spid="3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dirty="0">
                <a:solidFill>
                  <a:schemeClr val="bg1"/>
                </a:solidFill>
              </a:rPr>
              <a:t>SSCs [CE] y [CI]</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pic>
        <p:nvPicPr>
          <p:cNvPr id="6" name="Picture 5"/>
          <p:cNvPicPr/>
          <p:nvPr/>
        </p:nvPicPr>
        <p:blipFill rotWithShape="1">
          <a:blip r:embed="rId4">
            <a:extLst>
              <a:ext uri="{28A0092B-C50C-407E-A947-70E740481C1C}">
                <a14:useLocalDpi xmlns:a14="http://schemas.microsoft.com/office/drawing/2010/main" val="0"/>
              </a:ext>
            </a:extLst>
          </a:blip>
          <a:srcRect l="23820" t="28560" r="36927" b="25153"/>
          <a:stretch/>
        </p:blipFill>
        <p:spPr bwMode="auto">
          <a:xfrm>
            <a:off x="8613773" y="3929580"/>
            <a:ext cx="3578227" cy="2292393"/>
          </a:xfrm>
          <a:prstGeom prst="rect">
            <a:avLst/>
          </a:prstGeom>
          <a:ln>
            <a:noFill/>
          </a:ln>
          <a:extLst>
            <a:ext uri="{53640926-AAD7-44D8-BBD7-CCE9431645EC}">
              <a14:shadowObscured xmlns:a14="http://schemas.microsoft.com/office/drawing/2010/main"/>
            </a:ext>
          </a:extLst>
        </p:spPr>
      </p:pic>
      <p:sp>
        <p:nvSpPr>
          <p:cNvPr id="7" name="Title 1"/>
          <p:cNvSpPr txBox="1">
            <a:spLocks/>
          </p:cNvSpPr>
          <p:nvPr/>
        </p:nvSpPr>
        <p:spPr>
          <a:xfrm>
            <a:off x="146367" y="1064712"/>
            <a:ext cx="10626017" cy="6974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11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Remember, there are different ways to pronounce CE and CI.</a:t>
            </a:r>
          </a:p>
        </p:txBody>
      </p:sp>
      <p:sp>
        <p:nvSpPr>
          <p:cNvPr id="8" name="Title 1"/>
          <p:cNvSpPr txBox="1">
            <a:spLocks/>
          </p:cNvSpPr>
          <p:nvPr/>
        </p:nvSpPr>
        <p:spPr>
          <a:xfrm>
            <a:off x="144432" y="1864150"/>
            <a:ext cx="10993916"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a:t>
            </a:r>
            <a:r>
              <a:rPr kumimoji="0" lang="en-GB" sz="2600" b="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most</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of mainland Spain</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the ‘c’ before ‘e’ or ‘i’ is pronounced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like _____ in English. </a:t>
            </a:r>
          </a:p>
        </p:txBody>
      </p:sp>
      <p:sp>
        <p:nvSpPr>
          <p:cNvPr id="9" name="Title 1"/>
          <p:cNvSpPr txBox="1">
            <a:spLocks/>
          </p:cNvSpPr>
          <p:nvPr/>
        </p:nvSpPr>
        <p:spPr>
          <a:xfrm>
            <a:off x="144432" y="2776647"/>
            <a:ext cx="10515600"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In the </a:t>
            </a:r>
            <a:r>
              <a:rPr kumimoji="0" lang="en-GB" sz="26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j-ea"/>
                <a:cs typeface="+mj-cs"/>
              </a:rPr>
              <a:t>Canary Islands (part of Spain) </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and Latin America</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this ‘c’ is often pronounced like an ____. </a:t>
            </a:r>
          </a:p>
        </p:txBody>
      </p:sp>
      <p:sp>
        <p:nvSpPr>
          <p:cNvPr id="11" name="Title 1"/>
          <p:cNvSpPr txBox="1">
            <a:spLocks/>
          </p:cNvSpPr>
          <p:nvPr/>
        </p:nvSpPr>
        <p:spPr>
          <a:xfrm>
            <a:off x="554598" y="4099027"/>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12" name="Title 1"/>
          <p:cNvSpPr txBox="1">
            <a:spLocks/>
          </p:cNvSpPr>
          <p:nvPr/>
        </p:nvSpPr>
        <p:spPr>
          <a:xfrm>
            <a:off x="82286" y="3670719"/>
            <a:ext cx="8592482" cy="5758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Escucha. Es ¿España o Canarias / Latinoamérica?</a:t>
            </a:r>
          </a:p>
        </p:txBody>
      </p:sp>
      <p:sp>
        <p:nvSpPr>
          <p:cNvPr id="13" name="Title 1"/>
          <p:cNvSpPr txBox="1">
            <a:spLocks/>
          </p:cNvSpPr>
          <p:nvPr/>
        </p:nvSpPr>
        <p:spPr>
          <a:xfrm>
            <a:off x="598356" y="4658711"/>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en</a:t>
            </a:r>
            <a:r>
              <a:rPr kumimoji="0" lang="en-GB" sz="2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ci</a:t>
            </a: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as</a:t>
            </a:r>
          </a:p>
        </p:txBody>
      </p:sp>
      <p:sp>
        <p:nvSpPr>
          <p:cNvPr id="15" name="Action Button: Custom 14">
            <a:hlinkClick r:id="" action="ppaction://noaction" highlightClick="1">
              <a:snd r:embed="rId5" name="ciencias d.wav"/>
            </a:hlinkClick>
          </p:cNvPr>
          <p:cNvSpPr/>
          <p:nvPr/>
        </p:nvSpPr>
        <p:spPr>
          <a:xfrm>
            <a:off x="199595" y="427321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6" name="Action Button: Custom 15">
            <a:hlinkClick r:id="" action="ppaction://noaction" highlightClick="1">
              <a:snd r:embed="rId6" name="ciencias.wav"/>
            </a:hlinkClick>
          </p:cNvPr>
          <p:cNvSpPr/>
          <p:nvPr/>
        </p:nvSpPr>
        <p:spPr>
          <a:xfrm>
            <a:off x="201085" y="481447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 name="TextBox 2"/>
          <p:cNvSpPr txBox="1"/>
          <p:nvPr/>
        </p:nvSpPr>
        <p:spPr>
          <a:xfrm>
            <a:off x="937357" y="2114663"/>
            <a:ext cx="6858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ED7D31"/>
                </a:solidFill>
                <a:effectLst/>
                <a:uLnTx/>
                <a:uFillTx/>
                <a:latin typeface="Century Gothic" panose="020F0302020204030204"/>
                <a:ea typeface="+mn-ea"/>
                <a:cs typeface="+mn-cs"/>
              </a:rPr>
              <a:t>‘th’</a:t>
            </a:r>
          </a:p>
        </p:txBody>
      </p:sp>
      <p:sp>
        <p:nvSpPr>
          <p:cNvPr id="19" name="TextBox 18"/>
          <p:cNvSpPr txBox="1"/>
          <p:nvPr/>
        </p:nvSpPr>
        <p:spPr>
          <a:xfrm>
            <a:off x="4434567" y="2982013"/>
            <a:ext cx="6858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D7D31"/>
                </a:solidFill>
                <a:effectLst/>
                <a:uLnTx/>
                <a:uFillTx/>
                <a:latin typeface="Century Gothic" panose="020F0302020204030204"/>
                <a:ea typeface="+mn-ea"/>
                <a:cs typeface="+mn-cs"/>
              </a:rPr>
              <a:t>‘s’</a:t>
            </a:r>
          </a:p>
        </p:txBody>
      </p:sp>
      <p:sp>
        <p:nvSpPr>
          <p:cNvPr id="20" name="Action Button: Custom 19">
            <a:hlinkClick r:id="" action="ppaction://noaction" highlightClick="1">
              <a:snd r:embed="rId7" name="doce.wav"/>
            </a:hlinkClick>
          </p:cNvPr>
          <p:cNvSpPr/>
          <p:nvPr/>
        </p:nvSpPr>
        <p:spPr>
          <a:xfrm>
            <a:off x="201086" y="536142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20">
            <a:hlinkClick r:id="" action="ppaction://noaction" highlightClick="1">
              <a:snd r:embed="rId8" name="doce d.wav"/>
            </a:hlinkClick>
          </p:cNvPr>
          <p:cNvSpPr/>
          <p:nvPr/>
        </p:nvSpPr>
        <p:spPr>
          <a:xfrm>
            <a:off x="201086" y="5958430"/>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Title 1"/>
          <p:cNvSpPr txBox="1">
            <a:spLocks/>
          </p:cNvSpPr>
          <p:nvPr/>
        </p:nvSpPr>
        <p:spPr>
          <a:xfrm>
            <a:off x="507641" y="5215062"/>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rPr>
              <a:t> </a:t>
            </a: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do</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ce</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3" name="Title 1"/>
          <p:cNvSpPr txBox="1">
            <a:spLocks/>
          </p:cNvSpPr>
          <p:nvPr/>
        </p:nvSpPr>
        <p:spPr>
          <a:xfrm>
            <a:off x="598356" y="5780183"/>
            <a:ext cx="2309734" cy="6512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6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do</a:t>
            </a:r>
            <a:r>
              <a:rPr kumimoji="0" lang="en-GB" sz="26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j-ea"/>
                <a:cs typeface="+mj-cs"/>
              </a:rPr>
              <a:t>ce</a:t>
            </a:r>
            <a:endParaRPr kumimoji="0" lang="en-GB" sz="26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j-ea"/>
              <a:cs typeface="+mj-cs"/>
            </a:endParaRPr>
          </a:p>
        </p:txBody>
      </p:sp>
      <p:sp>
        <p:nvSpPr>
          <p:cNvPr id="24" name="TextBox 23"/>
          <p:cNvSpPr txBox="1"/>
          <p:nvPr/>
        </p:nvSpPr>
        <p:spPr>
          <a:xfrm>
            <a:off x="2380380" y="4243306"/>
            <a:ext cx="51269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5" name="TextBox 24"/>
          <p:cNvSpPr txBox="1"/>
          <p:nvPr/>
        </p:nvSpPr>
        <p:spPr>
          <a:xfrm>
            <a:off x="2380379" y="4781851"/>
            <a:ext cx="47941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6" name="TextBox 25"/>
          <p:cNvSpPr txBox="1"/>
          <p:nvPr/>
        </p:nvSpPr>
        <p:spPr>
          <a:xfrm>
            <a:off x="2380380" y="5334844"/>
            <a:ext cx="45168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7" name="TextBox 26"/>
          <p:cNvSpPr txBox="1"/>
          <p:nvPr/>
        </p:nvSpPr>
        <p:spPr>
          <a:xfrm>
            <a:off x="2380380" y="5943648"/>
            <a:ext cx="42687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________________________________</a:t>
            </a:r>
          </a:p>
        </p:txBody>
      </p:sp>
      <p:sp>
        <p:nvSpPr>
          <p:cNvPr id="28" name="TextBox 27"/>
          <p:cNvSpPr txBox="1"/>
          <p:nvPr/>
        </p:nvSpPr>
        <p:spPr>
          <a:xfrm>
            <a:off x="2435124" y="4168440"/>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España</a:t>
            </a:r>
          </a:p>
        </p:txBody>
      </p:sp>
      <p:sp>
        <p:nvSpPr>
          <p:cNvPr id="29" name="TextBox 28"/>
          <p:cNvSpPr txBox="1"/>
          <p:nvPr/>
        </p:nvSpPr>
        <p:spPr>
          <a:xfrm>
            <a:off x="2402152" y="468814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Canarias / Latinoamérica</a:t>
            </a:r>
          </a:p>
        </p:txBody>
      </p:sp>
      <p:sp>
        <p:nvSpPr>
          <p:cNvPr id="30" name="TextBox 29"/>
          <p:cNvSpPr txBox="1"/>
          <p:nvPr/>
        </p:nvSpPr>
        <p:spPr>
          <a:xfrm>
            <a:off x="2402152" y="5251401"/>
            <a:ext cx="451682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Canarias / Latinoamérica</a:t>
            </a:r>
          </a:p>
        </p:txBody>
      </p:sp>
      <p:sp>
        <p:nvSpPr>
          <p:cNvPr id="31" name="TextBox 30"/>
          <p:cNvSpPr txBox="1"/>
          <p:nvPr/>
        </p:nvSpPr>
        <p:spPr>
          <a:xfrm>
            <a:off x="2402152" y="5827287"/>
            <a:ext cx="153562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España</a:t>
            </a:r>
          </a:p>
        </p:txBody>
      </p:sp>
    </p:spTree>
    <p:extLst>
      <p:ext uri="{BB962C8B-B14F-4D97-AF65-F5344CB8AC3E}">
        <p14:creationId xmlns:p14="http://schemas.microsoft.com/office/powerpoint/2010/main" val="547000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2" grpId="0"/>
      <p:bldP spid="13" grpId="0"/>
      <p:bldP spid="15" grpId="0" animBg="1"/>
      <p:bldP spid="16" grpId="0" animBg="1"/>
      <p:bldP spid="3" grpId="0"/>
      <p:bldP spid="19" grpId="0"/>
      <p:bldP spid="20" grpId="0" animBg="1"/>
      <p:bldP spid="21" grpId="0" animBg="1"/>
      <p:bldP spid="22" grpId="0"/>
      <p:bldP spid="23" grpId="0"/>
      <p:bldP spid="24" grpId="0"/>
      <p:bldP spid="25" grpId="0"/>
      <p:bldP spid="26" grpId="0"/>
      <p:bldP spid="27" grpId="0"/>
      <p:bldP spid="28" grpId="0"/>
      <p:bldP spid="29" grpId="0"/>
      <p:bldP spid="30" grpId="0"/>
      <p:bldP spid="3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995" y="294107"/>
            <a:ext cx="6875269" cy="948306"/>
          </a:xfrm>
        </p:spPr>
        <p:txBody>
          <a:bodyPr>
            <a:normAutofit fontScale="90000"/>
          </a:bodyPr>
          <a:lstStyle/>
          <a:p>
            <a:r>
              <a:rPr lang="en-GB" sz="2400" b="1" dirty="0" err="1">
                <a:solidFill>
                  <a:srgbClr val="002060"/>
                </a:solidFill>
              </a:rPr>
              <a:t>Pilar</a:t>
            </a:r>
            <a:r>
              <a:rPr lang="en-GB" sz="2400" b="1" dirty="0">
                <a:solidFill>
                  <a:srgbClr val="002060"/>
                </a:solidFill>
              </a:rPr>
              <a:t> y </a:t>
            </a:r>
            <a:r>
              <a:rPr lang="en-GB" sz="2400" b="1" dirty="0" err="1">
                <a:solidFill>
                  <a:srgbClr val="002060"/>
                </a:solidFill>
              </a:rPr>
              <a:t>Conchi</a:t>
            </a:r>
            <a:r>
              <a:rPr lang="en-GB" sz="2400" b="1" dirty="0">
                <a:solidFill>
                  <a:srgbClr val="002060"/>
                </a:solidFill>
              </a:rPr>
              <a:t> son de </a:t>
            </a:r>
            <a:r>
              <a:rPr lang="en-GB" sz="2400" b="1" dirty="0" err="1">
                <a:solidFill>
                  <a:srgbClr val="002060"/>
                </a:solidFill>
              </a:rPr>
              <a:t>lugares</a:t>
            </a:r>
            <a:r>
              <a:rPr lang="en-GB" sz="2400" b="1" dirty="0">
                <a:solidFill>
                  <a:srgbClr val="002060"/>
                </a:solidFill>
              </a:rPr>
              <a:t> </a:t>
            </a:r>
            <a:r>
              <a:rPr lang="en-GB" sz="2400" b="1" dirty="0" err="1">
                <a:solidFill>
                  <a:srgbClr val="002060"/>
                </a:solidFill>
              </a:rPr>
              <a:t>diferentes</a:t>
            </a:r>
            <a:r>
              <a:rPr lang="en-GB" sz="2400" b="1" dirty="0">
                <a:solidFill>
                  <a:srgbClr val="002060"/>
                </a:solidFill>
              </a:rPr>
              <a:t>, </a:t>
            </a:r>
            <a:r>
              <a:rPr lang="en-GB" sz="2400" b="1" dirty="0" err="1">
                <a:solidFill>
                  <a:srgbClr val="002060"/>
                </a:solidFill>
              </a:rPr>
              <a:t>así</a:t>
            </a:r>
            <a:r>
              <a:rPr lang="en-GB" sz="2400" b="1" dirty="0">
                <a:solidFill>
                  <a:srgbClr val="002060"/>
                </a:solidFill>
              </a:rPr>
              <a:t> que no </a:t>
            </a:r>
            <a:r>
              <a:rPr lang="en-GB" sz="2400" b="1" dirty="0" err="1">
                <a:solidFill>
                  <a:srgbClr val="002060"/>
                </a:solidFill>
              </a:rPr>
              <a:t>tienen</a:t>
            </a:r>
            <a:r>
              <a:rPr lang="en-GB" sz="2400" b="1" dirty="0">
                <a:solidFill>
                  <a:srgbClr val="002060"/>
                </a:solidFill>
              </a:rPr>
              <a:t> la </a:t>
            </a:r>
            <a:r>
              <a:rPr lang="en-GB" sz="2400" b="1" dirty="0" err="1">
                <a:solidFill>
                  <a:srgbClr val="002060"/>
                </a:solidFill>
              </a:rPr>
              <a:t>misma</a:t>
            </a:r>
            <a:r>
              <a:rPr lang="en-GB" sz="2400" b="1" dirty="0">
                <a:solidFill>
                  <a:srgbClr val="002060"/>
                </a:solidFill>
              </a:rPr>
              <a:t> </a:t>
            </a:r>
            <a:r>
              <a:rPr lang="en-GB" sz="2400" b="1" dirty="0" err="1">
                <a:solidFill>
                  <a:srgbClr val="002060"/>
                </a:solidFill>
              </a:rPr>
              <a:t>pronunciación</a:t>
            </a:r>
            <a:r>
              <a:rPr lang="en-GB" sz="2400" b="1" dirty="0">
                <a:solidFill>
                  <a:srgbClr val="002060"/>
                </a:solidFill>
              </a:rPr>
              <a:t> de [ce] y [ci].</a:t>
            </a:r>
            <a:br>
              <a:rPr lang="en-GB" sz="2400" b="1" dirty="0">
                <a:solidFill>
                  <a:srgbClr val="002060"/>
                </a:solidFill>
              </a:rPr>
            </a:br>
            <a:r>
              <a:rPr lang="en-GB" sz="2400" b="1" dirty="0" err="1">
                <a:solidFill>
                  <a:srgbClr val="002060"/>
                </a:solidFill>
              </a:rPr>
              <a:t>Escucha</a:t>
            </a:r>
            <a:r>
              <a:rPr lang="en-GB" sz="2400" b="1" dirty="0">
                <a:solidFill>
                  <a:srgbClr val="002060"/>
                </a:solidFill>
              </a:rPr>
              <a:t>. </a:t>
            </a:r>
            <a:r>
              <a:rPr lang="en-GB" sz="2400" b="1" dirty="0" err="1">
                <a:solidFill>
                  <a:srgbClr val="002060"/>
                </a:solidFill>
              </a:rPr>
              <a:t>Quién</a:t>
            </a:r>
            <a:r>
              <a:rPr lang="en-GB" sz="2400" b="1" dirty="0">
                <a:solidFill>
                  <a:srgbClr val="002060"/>
                </a:solidFill>
              </a:rPr>
              <a:t> </a:t>
            </a:r>
            <a:r>
              <a:rPr lang="en-GB" sz="2400" b="1" dirty="0" err="1">
                <a:solidFill>
                  <a:srgbClr val="002060"/>
                </a:solidFill>
              </a:rPr>
              <a:t>habla</a:t>
            </a:r>
            <a:r>
              <a:rPr lang="en-GB" sz="2400" b="1" dirty="0">
                <a:solidFill>
                  <a:srgbClr val="002060"/>
                </a:solidFill>
              </a:rPr>
              <a:t>, ¿</a:t>
            </a:r>
            <a:r>
              <a:rPr lang="en-GB" sz="2400" b="1" dirty="0" err="1">
                <a:solidFill>
                  <a:srgbClr val="002060"/>
                </a:solidFill>
              </a:rPr>
              <a:t>Conchi</a:t>
            </a:r>
            <a:r>
              <a:rPr lang="en-GB" sz="2400" b="1" dirty="0">
                <a:solidFill>
                  <a:srgbClr val="002060"/>
                </a:solidFill>
              </a:rPr>
              <a:t> o </a:t>
            </a:r>
            <a:r>
              <a:rPr lang="en-GB" sz="2400" b="1" dirty="0" err="1">
                <a:solidFill>
                  <a:srgbClr val="002060"/>
                </a:solidFill>
              </a:rPr>
              <a:t>Pilar</a:t>
            </a:r>
            <a:r>
              <a:rPr lang="en-GB" sz="2400" b="1" dirty="0">
                <a:solidFill>
                  <a:srgbClr val="002060"/>
                </a:solidFill>
              </a:rPr>
              <a:t>? Escribe el </a:t>
            </a:r>
            <a:r>
              <a:rPr lang="en-GB" sz="2400" b="1" dirty="0" err="1">
                <a:solidFill>
                  <a:srgbClr val="002060"/>
                </a:solidFill>
              </a:rPr>
              <a:t>lugar</a:t>
            </a:r>
            <a:r>
              <a:rPr lang="en-GB" sz="2400" b="1" dirty="0">
                <a:solidFill>
                  <a:srgbClr val="002060"/>
                </a:solidFill>
              </a:rPr>
              <a:t> </a:t>
            </a:r>
            <a:r>
              <a:rPr lang="en-GB" sz="2400" b="1" dirty="0" err="1">
                <a:solidFill>
                  <a:srgbClr val="002060"/>
                </a:solidFill>
              </a:rPr>
              <a:t>también</a:t>
            </a:r>
            <a:r>
              <a:rPr lang="en-GB" sz="2400" b="1" dirty="0">
                <a:solidFill>
                  <a:srgbClr val="002060"/>
                </a:solidFill>
              </a:rPr>
              <a:t>.</a:t>
            </a:r>
          </a:p>
        </p:txBody>
      </p:sp>
      <p:sp>
        <p:nvSpPr>
          <p:cNvPr id="4" name="Rounded Rectangle 11">
            <a:extLst>
              <a:ext uri="{FF2B5EF4-FFF2-40B4-BE49-F238E27FC236}">
                <a16:creationId xmlns:a16="http://schemas.microsoft.com/office/drawing/2014/main" id="{A316DD52-7894-4A75-969C-CA0645DA2978}"/>
              </a:ext>
            </a:extLst>
          </p:cNvPr>
          <p:cNvSpPr/>
          <p:nvPr/>
        </p:nvSpPr>
        <p:spPr>
          <a:xfrm>
            <a:off x="10661967" y="258166"/>
            <a:ext cx="1266176"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escuchar</a:t>
            </a:r>
          </a:p>
        </p:txBody>
      </p:sp>
      <p:graphicFrame>
        <p:nvGraphicFramePr>
          <p:cNvPr id="9" name="Table 8"/>
          <p:cNvGraphicFramePr>
            <a:graphicFrameLocks noGrp="1"/>
          </p:cNvGraphicFramePr>
          <p:nvPr/>
        </p:nvGraphicFramePr>
        <p:xfrm>
          <a:off x="7022606" y="755479"/>
          <a:ext cx="4981127" cy="5586603"/>
        </p:xfrm>
        <a:graphic>
          <a:graphicData uri="http://schemas.openxmlformats.org/drawingml/2006/table">
            <a:tbl>
              <a:tblPr firstRow="1" bandRow="1">
                <a:tableStyleId>{8A107856-5554-42FB-B03E-39F5DBC370BA}</a:tableStyleId>
              </a:tblPr>
              <a:tblGrid>
                <a:gridCol w="2446562">
                  <a:extLst>
                    <a:ext uri="{9D8B030D-6E8A-4147-A177-3AD203B41FA5}">
                      <a16:colId xmlns:a16="http://schemas.microsoft.com/office/drawing/2014/main" val="862796494"/>
                    </a:ext>
                  </a:extLst>
                </a:gridCol>
                <a:gridCol w="2534565">
                  <a:extLst>
                    <a:ext uri="{9D8B030D-6E8A-4147-A177-3AD203B41FA5}">
                      <a16:colId xmlns:a16="http://schemas.microsoft.com/office/drawing/2014/main" val="1300524604"/>
                    </a:ext>
                  </a:extLst>
                </a:gridCol>
              </a:tblGrid>
              <a:tr h="791651">
                <a:tc>
                  <a:txBody>
                    <a:bodyPr/>
                    <a:lstStyle/>
                    <a:p>
                      <a:pPr algn="ctr"/>
                      <a:r>
                        <a:rPr lang="en-GB" sz="2000" b="1" baseline="0" dirty="0" err="1">
                          <a:solidFill>
                            <a:srgbClr val="002060"/>
                          </a:solidFill>
                          <a:latin typeface="Century Gothic" panose="020B0502020202020204" pitchFamily="34" charset="0"/>
                        </a:rPr>
                        <a:t>Pilar</a:t>
                      </a:r>
                      <a:r>
                        <a:rPr lang="en-GB" sz="2000" b="1" baseline="0" dirty="0">
                          <a:solidFill>
                            <a:srgbClr val="002060"/>
                          </a:solidFill>
                          <a:latin typeface="Century Gothic" panose="020B0502020202020204" pitchFamily="34" charset="0"/>
                        </a:rPr>
                        <a:t> </a:t>
                      </a:r>
                    </a:p>
                    <a:p>
                      <a:pPr algn="ctr"/>
                      <a:r>
                        <a:rPr lang="en-GB" sz="2000" b="1" baseline="0" dirty="0">
                          <a:solidFill>
                            <a:srgbClr val="002060"/>
                          </a:solidFill>
                          <a:latin typeface="Century Gothic" panose="020B0502020202020204" pitchFamily="34" charset="0"/>
                        </a:rPr>
                        <a:t>(Islas Canarias)</a:t>
                      </a:r>
                      <a:endParaRPr lang="en-GB" sz="2000" b="1" dirty="0">
                        <a:solidFill>
                          <a:srgbClr val="002060"/>
                        </a:solidFill>
                        <a:latin typeface="Century Gothic" panose="020B0502020202020204" pitchFamily="34" charset="0"/>
                      </a:endParaRPr>
                    </a:p>
                  </a:txBody>
                  <a:tcPr anchor="ctr"/>
                </a:tc>
                <a:tc>
                  <a:txBody>
                    <a:bodyPr/>
                    <a:lstStyle/>
                    <a:p>
                      <a:pPr algn="ctr"/>
                      <a:r>
                        <a:rPr lang="en-GB" sz="2000" b="1" baseline="0" dirty="0" err="1">
                          <a:solidFill>
                            <a:srgbClr val="002060"/>
                          </a:solidFill>
                          <a:latin typeface="Century Gothic" panose="020B0502020202020204" pitchFamily="34" charset="0"/>
                        </a:rPr>
                        <a:t>Conchi</a:t>
                      </a:r>
                      <a:endParaRPr lang="en-GB" sz="2000" b="1" baseline="0" dirty="0">
                        <a:solidFill>
                          <a:srgbClr val="002060"/>
                        </a:solidFill>
                        <a:latin typeface="Century Gothic" panose="020B0502020202020204" pitchFamily="34" charset="0"/>
                      </a:endParaRPr>
                    </a:p>
                    <a:p>
                      <a:pPr algn="ctr"/>
                      <a:r>
                        <a:rPr lang="en-GB" sz="2000" b="1" baseline="0" dirty="0">
                          <a:solidFill>
                            <a:srgbClr val="002060"/>
                          </a:solidFill>
                          <a:latin typeface="Century Gothic" panose="020B0502020202020204" pitchFamily="34" charset="0"/>
                        </a:rPr>
                        <a:t> (Alicante)</a:t>
                      </a:r>
                      <a:endParaRPr lang="en-GB" sz="2000" b="1"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044628243"/>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60759877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46290371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1543922647"/>
                  </a:ext>
                </a:extLst>
              </a:tr>
              <a:tr h="599369">
                <a:tc>
                  <a:txBody>
                    <a:bodyPr/>
                    <a:lstStyle/>
                    <a:p>
                      <a:endParaRPr lang="en-GB">
                        <a:solidFill>
                          <a:srgbClr val="002060"/>
                        </a:solidFill>
                      </a:endParaRPr>
                    </a:p>
                  </a:txBody>
                  <a:tcPr/>
                </a:tc>
                <a:tc>
                  <a:txBody>
                    <a:bodyPr/>
                    <a:lstStyle/>
                    <a:p>
                      <a:endParaRPr lang="en-GB">
                        <a:solidFill>
                          <a:srgbClr val="002060"/>
                        </a:solidFill>
                      </a:endParaRPr>
                    </a:p>
                  </a:txBody>
                  <a:tcPr/>
                </a:tc>
                <a:extLst>
                  <a:ext uri="{0D108BD9-81ED-4DB2-BD59-A6C34878D82A}">
                    <a16:rowId xmlns:a16="http://schemas.microsoft.com/office/drawing/2014/main" val="3080627764"/>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892411528"/>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30695458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2200440237"/>
                  </a:ext>
                </a:extLst>
              </a:tr>
              <a:tr h="599369">
                <a:tc>
                  <a:txBody>
                    <a:bodyPr/>
                    <a:lstStyle/>
                    <a:p>
                      <a:endParaRPr lang="en-GB" dirty="0">
                        <a:solidFill>
                          <a:srgbClr val="002060"/>
                        </a:solidFill>
                      </a:endParaRPr>
                    </a:p>
                  </a:txBody>
                  <a:tcPr/>
                </a:tc>
                <a:tc>
                  <a:txBody>
                    <a:bodyPr/>
                    <a:lstStyle/>
                    <a:p>
                      <a:endParaRPr lang="en-GB" dirty="0">
                        <a:solidFill>
                          <a:srgbClr val="002060"/>
                        </a:solidFill>
                      </a:endParaRPr>
                    </a:p>
                  </a:txBody>
                  <a:tcPr/>
                </a:tc>
                <a:extLst>
                  <a:ext uri="{0D108BD9-81ED-4DB2-BD59-A6C34878D82A}">
                    <a16:rowId xmlns:a16="http://schemas.microsoft.com/office/drawing/2014/main" val="3503580831"/>
                  </a:ext>
                </a:extLst>
              </a:tr>
            </a:tbl>
          </a:graphicData>
        </a:graphic>
      </p:graphicFrame>
      <p:sp>
        <p:nvSpPr>
          <p:cNvPr id="10" name="Action Button: Custom 9">
            <a:hlinkClick r:id="" action="ppaction://noaction" highlightClick="1">
              <a:snd r:embed="rId3" name="Tengo un amigo de Ceuta.wav"/>
            </a:hlinkClick>
          </p:cNvPr>
          <p:cNvSpPr/>
          <p:nvPr/>
        </p:nvSpPr>
        <p:spPr>
          <a:xfrm>
            <a:off x="6487892" y="165629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1" name="Action Button: Custom 10">
            <a:hlinkClick r:id="" action="ppaction://noaction" highlightClick="1">
              <a:snd r:embed="rId4" name="Mi prima vive en Galicia.wav"/>
            </a:hlinkClick>
          </p:cNvPr>
          <p:cNvSpPr/>
          <p:nvPr/>
        </p:nvSpPr>
        <p:spPr>
          <a:xfrm>
            <a:off x="6479897" y="225579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1">
            <a:hlinkClick r:id="" action="ppaction://noaction" highlightClick="1">
              <a:snd r:embed="rId5" name="¿Tu made es de Valencia_.wav"/>
            </a:hlinkClick>
          </p:cNvPr>
          <p:cNvSpPr/>
          <p:nvPr/>
        </p:nvSpPr>
        <p:spPr>
          <a:xfrm>
            <a:off x="6487892" y="287290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2">
            <a:hlinkClick r:id="" action="ppaction://noaction" highlightClick="1">
              <a:snd r:embed="rId6" name="Voy a ir de vacaciones a Murcia.wav"/>
            </a:hlinkClick>
          </p:cNvPr>
          <p:cNvSpPr/>
          <p:nvPr/>
        </p:nvSpPr>
        <p:spPr>
          <a:xfrm>
            <a:off x="6487892" y="346407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3">
            <a:hlinkClick r:id="" action="ppaction://noaction" highlightClick="1">
              <a:snd r:embed="rId7" name="Hay una universidad muy famosa en Cáceres.wav"/>
            </a:hlinkClick>
          </p:cNvPr>
          <p:cNvSpPr/>
          <p:nvPr/>
        </p:nvSpPr>
        <p:spPr>
          <a:xfrm>
            <a:off x="6487892" y="4092881"/>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4">
            <a:hlinkClick r:id="" action="ppaction://noaction" highlightClick="1">
              <a:snd r:embed="rId8" name="Barcelona tiene unos museos geniales.wav"/>
            </a:hlinkClick>
          </p:cNvPr>
          <p:cNvSpPr/>
          <p:nvPr/>
        </p:nvSpPr>
        <p:spPr>
          <a:xfrm>
            <a:off x="6487892" y="4668385"/>
            <a:ext cx="333034"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5">
            <a:hlinkClick r:id="" action="ppaction://noaction" highlightClick="1">
              <a:snd r:embed="rId9" name="Andalucía es una comunidad autónoma muy bonita.wav"/>
            </a:hlinkClick>
          </p:cNvPr>
          <p:cNvSpPr/>
          <p:nvPr/>
        </p:nvSpPr>
        <p:spPr>
          <a:xfrm>
            <a:off x="6487892" y="5285495"/>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7" name="Action Button: Custom 16">
            <a:hlinkClick r:id="" action="ppaction://noaction" highlightClick="1">
              <a:snd r:embed="rId10" name="Albacete está en el sur-este de España.wav"/>
            </a:hlinkClick>
          </p:cNvPr>
          <p:cNvSpPr/>
          <p:nvPr/>
        </p:nvSpPr>
        <p:spPr>
          <a:xfrm>
            <a:off x="6487892" y="5888363"/>
            <a:ext cx="332582"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18"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2798703"/>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47216" y="518865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5825321"/>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48312" y="3449198"/>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4758" y="3998590"/>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462684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72335" y="2267285"/>
            <a:ext cx="422268" cy="4400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clker.com/cliparts/j/p/l/D/8/K/green-tick-md.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645444" y="1662410"/>
            <a:ext cx="422268" cy="440047"/>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10093857" y="2802459"/>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Valencia</a:t>
            </a:r>
          </a:p>
        </p:txBody>
      </p:sp>
      <p:sp>
        <p:nvSpPr>
          <p:cNvPr id="30" name="TextBox 29"/>
          <p:cNvSpPr txBox="1"/>
          <p:nvPr/>
        </p:nvSpPr>
        <p:spPr>
          <a:xfrm>
            <a:off x="7734871" y="5212079"/>
            <a:ext cx="18212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Andalucía</a:t>
            </a:r>
          </a:p>
        </p:txBody>
      </p:sp>
      <p:sp>
        <p:nvSpPr>
          <p:cNvPr id="32" name="TextBox 31"/>
          <p:cNvSpPr txBox="1"/>
          <p:nvPr/>
        </p:nvSpPr>
        <p:spPr>
          <a:xfrm>
            <a:off x="10169775" y="5825321"/>
            <a:ext cx="17354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Albacete</a:t>
            </a:r>
          </a:p>
        </p:txBody>
      </p:sp>
      <p:sp>
        <p:nvSpPr>
          <p:cNvPr id="33" name="TextBox 32"/>
          <p:cNvSpPr txBox="1"/>
          <p:nvPr/>
        </p:nvSpPr>
        <p:spPr>
          <a:xfrm>
            <a:off x="7709423" y="3385108"/>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Murcia</a:t>
            </a:r>
          </a:p>
        </p:txBody>
      </p:sp>
      <p:sp>
        <p:nvSpPr>
          <p:cNvPr id="34" name="TextBox 33"/>
          <p:cNvSpPr txBox="1"/>
          <p:nvPr/>
        </p:nvSpPr>
        <p:spPr>
          <a:xfrm>
            <a:off x="7707004" y="3979354"/>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Cáceres</a:t>
            </a:r>
            <a:endPar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p:cNvSpPr txBox="1"/>
          <p:nvPr/>
        </p:nvSpPr>
        <p:spPr>
          <a:xfrm>
            <a:off x="10162197" y="4616037"/>
            <a:ext cx="1743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Barcelona</a:t>
            </a:r>
          </a:p>
        </p:txBody>
      </p:sp>
      <p:sp>
        <p:nvSpPr>
          <p:cNvPr id="36" name="TextBox 35"/>
          <p:cNvSpPr txBox="1"/>
          <p:nvPr/>
        </p:nvSpPr>
        <p:spPr>
          <a:xfrm>
            <a:off x="7709423" y="2176826"/>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Galicia</a:t>
            </a:r>
          </a:p>
        </p:txBody>
      </p:sp>
      <p:sp>
        <p:nvSpPr>
          <p:cNvPr id="37" name="TextBox 36"/>
          <p:cNvSpPr txBox="1"/>
          <p:nvPr/>
        </p:nvSpPr>
        <p:spPr>
          <a:xfrm>
            <a:off x="10093857" y="1579873"/>
            <a:ext cx="15309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Ceuta</a:t>
            </a:r>
          </a:p>
        </p:txBody>
      </p:sp>
      <p:sp>
        <p:nvSpPr>
          <p:cNvPr id="39" name="Oval Callout 38"/>
          <p:cNvSpPr/>
          <p:nvPr/>
        </p:nvSpPr>
        <p:spPr>
          <a:xfrm>
            <a:off x="318122" y="1614823"/>
            <a:ext cx="3741549" cy="2279005"/>
          </a:xfrm>
          <a:prstGeom prst="wedgeEllipseCallout">
            <a:avLst>
              <a:gd name="adj1" fmla="val 53333"/>
              <a:gd name="adj2" fmla="val 3429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İHola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Cómo</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estás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Soy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Pilar</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soy de Puerto Rico en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las Islas Canarias.</a:t>
            </a:r>
          </a:p>
        </p:txBody>
      </p:sp>
      <p:sp>
        <p:nvSpPr>
          <p:cNvPr id="40" name="Rounded Rectangular Callout 39"/>
          <p:cNvSpPr/>
          <p:nvPr/>
        </p:nvSpPr>
        <p:spPr>
          <a:xfrm>
            <a:off x="2937909" y="4055784"/>
            <a:ext cx="3321981" cy="1959477"/>
          </a:xfrm>
          <a:prstGeom prst="wedgeRoundRectCallout">
            <a:avLst>
              <a:gd name="adj1" fmla="val -37159"/>
              <a:gd name="adj2" fmla="val 65180"/>
              <a:gd name="adj3" fmla="val 16667"/>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İBuenos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días</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Soy </a:t>
            </a:r>
            <a:r>
              <a:rPr kumimoji="0" lang="en-GB" sz="22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Conchi</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y soy de </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Alicante</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 la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Comunidad</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Valenciana</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3" name="Group 2"/>
          <p:cNvGrpSpPr/>
          <p:nvPr/>
        </p:nvGrpSpPr>
        <p:grpSpPr>
          <a:xfrm>
            <a:off x="211050" y="3917210"/>
            <a:ext cx="2489580" cy="2324222"/>
            <a:chOff x="3335046" y="1962478"/>
            <a:chExt cx="1751539" cy="1584509"/>
          </a:xfrm>
        </p:grpSpPr>
        <p:pic>
          <p:nvPicPr>
            <p:cNvPr id="41" name="Picture 40"/>
            <p:cNvPicPr>
              <a:picLocks noChangeAspect="1"/>
            </p:cNvPicPr>
            <p:nvPr/>
          </p:nvPicPr>
          <p:blipFill rotWithShape="1">
            <a:blip r:embed="rId12" cstate="print">
              <a:duotone>
                <a:prstClr val="black"/>
                <a:srgbClr val="D9C3A5">
                  <a:tint val="50000"/>
                  <a:satMod val="180000"/>
                </a:srgbClr>
              </a:duotone>
              <a:extLst>
                <a:ext uri="{BEBA8EAE-BF5A-486C-A8C5-ECC9F3942E4B}">
                  <a14:imgProps xmlns:a14="http://schemas.microsoft.com/office/drawing/2010/main">
                    <a14:imgLayer r:embed="rId13">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335046" y="1962478"/>
              <a:ext cx="1751539" cy="1584509"/>
            </a:xfrm>
            <a:prstGeom prst="rect">
              <a:avLst/>
            </a:prstGeom>
          </p:spPr>
        </p:pic>
        <p:sp>
          <p:nvSpPr>
            <p:cNvPr id="42" name="Oval 41">
              <a:hlinkClick r:id="" action="ppaction://noaction" highlightClick="1">
                <a:snd r:embed="rId14" name="bomb.wav"/>
              </a:hlinkClick>
            </p:cNvPr>
            <p:cNvSpPr/>
            <p:nvPr/>
          </p:nvSpPr>
          <p:spPr>
            <a:xfrm>
              <a:off x="4459013" y="2856498"/>
              <a:ext cx="85763" cy="7893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pic>
        <p:nvPicPr>
          <p:cNvPr id="43" name="Picture 42"/>
          <p:cNvPicPr>
            <a:picLocks noChangeAspect="1"/>
          </p:cNvPicPr>
          <p:nvPr/>
        </p:nvPicPr>
        <p:blipFill rotWithShape="1">
          <a:blip r:embed="rId12" cstate="print">
            <a:duotone>
              <a:prstClr val="black"/>
              <a:srgbClr val="D9C3A5">
                <a:tint val="50000"/>
                <a:satMod val="180000"/>
              </a:srgbClr>
            </a:duotone>
            <a:extLst>
              <a:ext uri="{BEBA8EAE-BF5A-486C-A8C5-ECC9F3942E4B}">
                <a14:imgProps xmlns:a14="http://schemas.microsoft.com/office/drawing/2010/main">
                  <a14:imgLayer r:embed="rId13">
                    <a14:imgEffect>
                      <a14:colorTemperature colorTemp="4230"/>
                    </a14:imgEffect>
                    <a14:imgEffect>
                      <a14:saturation sat="0"/>
                    </a14:imgEffect>
                  </a14:imgLayer>
                </a14:imgProps>
              </a:ext>
              <a:ext uri="{28A0092B-C50C-407E-A947-70E740481C1C}">
                <a14:useLocalDpi xmlns:a14="http://schemas.microsoft.com/office/drawing/2010/main" val="0"/>
              </a:ext>
            </a:extLst>
          </a:blip>
          <a:srcRect b="-249"/>
          <a:stretch/>
        </p:blipFill>
        <p:spPr>
          <a:xfrm>
            <a:off x="3724522" y="1530604"/>
            <a:ext cx="2489580" cy="2324222"/>
          </a:xfrm>
          <a:prstGeom prst="rect">
            <a:avLst/>
          </a:prstGeom>
        </p:spPr>
      </p:pic>
      <p:sp>
        <p:nvSpPr>
          <p:cNvPr id="44" name="Oval 43">
            <a:hlinkClick r:id="" action="ppaction://noaction" highlightClick="1">
              <a:snd r:embed="rId14" name="bomb.wav"/>
            </a:hlinkClick>
          </p:cNvPr>
          <p:cNvSpPr/>
          <p:nvPr/>
        </p:nvSpPr>
        <p:spPr>
          <a:xfrm>
            <a:off x="5750816" y="3270435"/>
            <a:ext cx="121901" cy="11578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6" name="Picture 5"/>
          <p:cNvPicPr>
            <a:picLocks noChangeAspect="1"/>
          </p:cNvPicPr>
          <p:nvPr/>
        </p:nvPicPr>
        <p:blipFill rotWithShape="1">
          <a:blip r:embed="rId15" cstate="print">
            <a:extLst>
              <a:ext uri="{28A0092B-C50C-407E-A947-70E740481C1C}">
                <a14:useLocalDpi xmlns:a14="http://schemas.microsoft.com/office/drawing/2010/main" val="0"/>
              </a:ext>
            </a:extLst>
          </a:blip>
          <a:srcRect l="37032" r="26679" b="48682"/>
          <a:stretch/>
        </p:blipFill>
        <p:spPr>
          <a:xfrm>
            <a:off x="151401" y="1579873"/>
            <a:ext cx="941422" cy="1403652"/>
          </a:xfrm>
          <a:prstGeom prst="rect">
            <a:avLst/>
          </a:prstGeom>
        </p:spPr>
      </p:pic>
      <p:pic>
        <p:nvPicPr>
          <p:cNvPr id="7" name="Picture 6"/>
          <p:cNvPicPr>
            <a:picLocks noChangeAspect="1"/>
          </p:cNvPicPr>
          <p:nvPr/>
        </p:nvPicPr>
        <p:blipFill rotWithShape="1">
          <a:blip r:embed="rId16" cstate="print">
            <a:extLst>
              <a:ext uri="{28A0092B-C50C-407E-A947-70E740481C1C}">
                <a14:useLocalDpi xmlns:a14="http://schemas.microsoft.com/office/drawing/2010/main" val="0"/>
              </a:ext>
            </a:extLst>
          </a:blip>
          <a:srcRect r="62073" b="52245"/>
          <a:stretch/>
        </p:blipFill>
        <p:spPr>
          <a:xfrm rot="10800000">
            <a:off x="2337732" y="4063315"/>
            <a:ext cx="1146152" cy="1521601"/>
          </a:xfrm>
          <a:prstGeom prst="rect">
            <a:avLst/>
          </a:prstGeom>
        </p:spPr>
      </p:pic>
    </p:spTree>
    <p:extLst>
      <p:ext uri="{BB962C8B-B14F-4D97-AF65-F5344CB8AC3E}">
        <p14:creationId xmlns:p14="http://schemas.microsoft.com/office/powerpoint/2010/main" val="147021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2" grpId="0"/>
      <p:bldP spid="33" grpId="0"/>
      <p:bldP spid="34" grpId="0"/>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Zungenbrecher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15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Rectangle: Rounded Corners 1">
            <a:hlinkClick r:id="" action="ppaction://noaction">
              <a:snd r:embed="rId5" name="3. fünf.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Five good pupils must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practise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art in the kitchen.</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[ü]</a:t>
            </a:r>
          </a:p>
        </p:txBody>
      </p:sp>
      <p:sp>
        <p:nvSpPr>
          <p:cNvPr id="16" name="Rectangle 15">
            <a:extLst>
              <a:ext uri="{FF2B5EF4-FFF2-40B4-BE49-F238E27FC236}">
                <a16:creationId xmlns:a16="http://schemas.microsoft.com/office/drawing/2014/main" id="{CCA44839-B9EF-492D-851A-4BDFFC25FEFF}"/>
              </a:ext>
            </a:extLst>
          </p:cNvPr>
          <p:cNvSpPr/>
          <p:nvPr/>
        </p:nvSpPr>
        <p:spPr>
          <a:xfrm rot="21090162">
            <a:off x="725616" y="3939971"/>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Kunst</a:t>
            </a:r>
          </a:p>
        </p:txBody>
      </p:sp>
      <p:sp>
        <p:nvSpPr>
          <p:cNvPr id="28" name="Rectangle 27">
            <a:extLst>
              <a:ext uri="{FF2B5EF4-FFF2-40B4-BE49-F238E27FC236}">
                <a16:creationId xmlns:a16="http://schemas.microsoft.com/office/drawing/2014/main" id="{64547657-FF21-480A-B8ED-0C0B713401A0}"/>
              </a:ext>
            </a:extLst>
          </p:cNvPr>
          <p:cNvSpPr/>
          <p:nvPr/>
        </p:nvSpPr>
        <p:spPr>
          <a:xfrm rot="459876">
            <a:off x="8031123" y="2948118"/>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üben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gute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3502871" y="3525536"/>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rPr>
              <a:t>in der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Küche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müssen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Schüler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5696" y="405569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fünf</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3" y="1834562"/>
            <a:ext cx="774713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Fünf</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gute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Schüler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müssen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Kunst in der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Küche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üben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36" name="Picture 35" descr="Icon&#10;&#10;Description automatically generated">
            <a:extLst>
              <a:ext uri="{FF2B5EF4-FFF2-40B4-BE49-F238E27FC236}">
                <a16:creationId xmlns:a16="http://schemas.microsoft.com/office/drawing/2014/main" id="{7CC62444-9947-4489-9985-DD8B65BE33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35" name="Action Button: Custom 16">
            <a:hlinkClick r:id="" action="ppaction://noaction" highlightClick="1">
              <a:snd r:embed="rId7" name="3. fünf.slow.wav"/>
            </a:hlinkClick>
            <a:extLst>
              <a:ext uri="{FF2B5EF4-FFF2-40B4-BE49-F238E27FC236}">
                <a16:creationId xmlns:a16="http://schemas.microsoft.com/office/drawing/2014/main" id="{23D61421-1F5E-41F3-B6E8-71463BE7F8C7}"/>
              </a:ext>
            </a:extLst>
          </p:cNvPr>
          <p:cNvSpPr/>
          <p:nvPr/>
        </p:nvSpPr>
        <p:spPr>
          <a:xfrm>
            <a:off x="339214" y="5691939"/>
            <a:ext cx="1456478" cy="372475"/>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9221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84643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339214" y="1278013"/>
            <a:ext cx="55638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Sag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Zungenbrecher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6" name="Rectangle 2" descr="rectangle that moves down the slide to show the 60 second timer">
            <a:extLst>
              <a:ext uri="{FF2B5EF4-FFF2-40B4-BE49-F238E27FC236}">
                <a16:creationId xmlns:a16="http://schemas.microsoft.com/office/drawing/2014/main" id="{1602C629-4653-48D5-AF83-0CE1B5EFFE99}"/>
              </a:ext>
            </a:extLst>
          </p:cNvPr>
          <p:cNvSpPr>
            <a:spLocks noChangeArrowheads="1"/>
          </p:cNvSpPr>
          <p:nvPr/>
        </p:nvSpPr>
        <p:spPr bwMode="auto">
          <a:xfrm>
            <a:off x="10111959" y="1332886"/>
            <a:ext cx="502131" cy="4156257"/>
          </a:xfrm>
          <a:prstGeom prst="rect">
            <a:avLst/>
          </a:prstGeom>
          <a:solidFill>
            <a:srgbClr val="CC0099"/>
          </a:solidFill>
          <a:ln w="9525">
            <a:solidFill>
              <a:schemeClr val="tx1"/>
            </a:solidFill>
            <a:miter lim="800000"/>
            <a:headEnd/>
            <a:tailEnd/>
          </a:ln>
          <a:effectLst/>
          <a:scene3d>
            <a:camera prst="orthographicFront"/>
            <a:lightRig rig="threePt" dir="t"/>
          </a:scene3d>
          <a:sp3d extrusionH="76200" prstMaterial="clear">
            <a:bevelT w="152400" h="50800" prst="softRound"/>
            <a:bevelB/>
            <a:extrusionClr>
              <a:schemeClr val="bg1"/>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7" name="Rectangle 3" descr="rectangle for timer">
            <a:extLst>
              <a:ext uri="{FF2B5EF4-FFF2-40B4-BE49-F238E27FC236}">
                <a16:creationId xmlns:a16="http://schemas.microsoft.com/office/drawing/2014/main" id="{B3DA2B9B-9F69-45DD-87FC-96861967F202}"/>
              </a:ext>
            </a:extLst>
          </p:cNvPr>
          <p:cNvSpPr>
            <a:spLocks noChangeArrowheads="1"/>
          </p:cNvSpPr>
          <p:nvPr/>
        </p:nvSpPr>
        <p:spPr bwMode="auto">
          <a:xfrm>
            <a:off x="10109593" y="1332884"/>
            <a:ext cx="503528" cy="4156259"/>
          </a:xfrm>
          <a:prstGeom prst="rect">
            <a:avLst/>
          </a:prstGeom>
          <a:solidFill>
            <a:schemeClr val="accent4">
              <a:lumMod val="60000"/>
              <a:lumOff val="40000"/>
            </a:schemeClr>
          </a:solidFill>
          <a:ln>
            <a:solidFill>
              <a:srgbClr val="02456F"/>
            </a:solidFill>
            <a:headEnd/>
            <a:tailEnd/>
          </a:ln>
          <a:effectLst>
            <a:outerShdw blurRad="57150" dist="19050" dir="5400000" algn="ctr" rotWithShape="0">
              <a:schemeClr val="bg1">
                <a:alpha val="63000"/>
              </a:schemeClr>
            </a:outerShdw>
          </a:effectLst>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9" name="Line 7" descr="top line for timer, 60 seconds">
            <a:extLst>
              <a:ext uri="{FF2B5EF4-FFF2-40B4-BE49-F238E27FC236}">
                <a16:creationId xmlns:a16="http://schemas.microsoft.com/office/drawing/2014/main" id="{EDB7D1D6-8C8C-4B35-926B-3A176777F68E}"/>
              </a:ext>
            </a:extLst>
          </p:cNvPr>
          <p:cNvSpPr>
            <a:spLocks noChangeShapeType="1"/>
          </p:cNvSpPr>
          <p:nvPr/>
        </p:nvSpPr>
        <p:spPr bwMode="auto">
          <a:xfrm>
            <a:off x="10820020" y="1321458"/>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2" name="Text Box 12">
            <a:extLst>
              <a:ext uri="{FF2B5EF4-FFF2-40B4-BE49-F238E27FC236}">
                <a16:creationId xmlns:a16="http://schemas.microsoft.com/office/drawing/2014/main" id="{C665AA53-3F6F-4509-95FE-603BC10F332A}"/>
              </a:ext>
            </a:extLst>
          </p:cNvPr>
          <p:cNvSpPr txBox="1">
            <a:spLocks noChangeArrowheads="1"/>
          </p:cNvSpPr>
          <p:nvPr/>
        </p:nvSpPr>
        <p:spPr bwMode="auto">
          <a:xfrm>
            <a:off x="11036811" y="1163607"/>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5</a:t>
            </a:r>
          </a:p>
        </p:txBody>
      </p:sp>
      <p:sp>
        <p:nvSpPr>
          <p:cNvPr id="8" name="Line 4" descr="line to show the length of 60 seconds">
            <a:extLst>
              <a:ext uri="{FF2B5EF4-FFF2-40B4-BE49-F238E27FC236}">
                <a16:creationId xmlns:a16="http://schemas.microsoft.com/office/drawing/2014/main" id="{165C7D05-9312-495D-9247-5B67D39A7F83}"/>
              </a:ext>
            </a:extLst>
          </p:cNvPr>
          <p:cNvSpPr>
            <a:spLocks noChangeShapeType="1"/>
          </p:cNvSpPr>
          <p:nvPr/>
        </p:nvSpPr>
        <p:spPr bwMode="auto">
          <a:xfrm>
            <a:off x="10795332" y="1321458"/>
            <a:ext cx="0" cy="4156259"/>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1" name="Text Box 10">
            <a:extLst>
              <a:ext uri="{FF2B5EF4-FFF2-40B4-BE49-F238E27FC236}">
                <a16:creationId xmlns:a16="http://schemas.microsoft.com/office/drawing/2014/main" id="{8F88F33A-F1A8-403F-938C-85915B780B90}"/>
              </a:ext>
            </a:extLst>
          </p:cNvPr>
          <p:cNvSpPr txBox="1">
            <a:spLocks noChangeArrowheads="1"/>
          </p:cNvSpPr>
          <p:nvPr/>
        </p:nvSpPr>
        <p:spPr bwMode="auto">
          <a:xfrm>
            <a:off x="10795332" y="3305360"/>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rPr>
              <a:t>Sekunden</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endParaRPr>
          </a:p>
        </p:txBody>
      </p:sp>
      <p:sp>
        <p:nvSpPr>
          <p:cNvPr id="10" name="Line 9" descr="bottom line for timer, 0 seconds">
            <a:extLst>
              <a:ext uri="{FF2B5EF4-FFF2-40B4-BE49-F238E27FC236}">
                <a16:creationId xmlns:a16="http://schemas.microsoft.com/office/drawing/2014/main" id="{D3A50385-7330-4CE7-B891-A69568163B5F}"/>
              </a:ext>
            </a:extLst>
          </p:cNvPr>
          <p:cNvSpPr>
            <a:spLocks noChangeShapeType="1"/>
          </p:cNvSpPr>
          <p:nvPr/>
        </p:nvSpPr>
        <p:spPr bwMode="auto">
          <a:xfrm>
            <a:off x="10795332" y="5477717"/>
            <a:ext cx="216791" cy="0"/>
          </a:xfrm>
          <a:prstGeom prst="line">
            <a:avLst/>
          </a:prstGeom>
          <a:noFill/>
          <a:ln w="28575">
            <a:solidFill>
              <a:schemeClr val="accent1">
                <a:lumMod val="50000"/>
              </a:scheme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13" name="Text Box 14">
            <a:extLst>
              <a:ext uri="{FF2B5EF4-FFF2-40B4-BE49-F238E27FC236}">
                <a16:creationId xmlns:a16="http://schemas.microsoft.com/office/drawing/2014/main" id="{1667AF0D-75C5-4D04-8C9E-B17562F08AAF}"/>
              </a:ext>
            </a:extLst>
          </p:cNvPr>
          <p:cNvSpPr txBox="1">
            <a:spLocks noChangeArrowheads="1"/>
          </p:cNvSpPr>
          <p:nvPr/>
        </p:nvSpPr>
        <p:spPr bwMode="auto">
          <a:xfrm>
            <a:off x="11012123" y="5297189"/>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rPr>
              <a:t>0</a:t>
            </a:r>
          </a:p>
        </p:txBody>
      </p:sp>
      <p:sp>
        <p:nvSpPr>
          <p:cNvPr id="14" name="Rectangle 13" descr="box to hide timer as it goes off the page">
            <a:extLst>
              <a:ext uri="{FF2B5EF4-FFF2-40B4-BE49-F238E27FC236}">
                <a16:creationId xmlns:a16="http://schemas.microsoft.com/office/drawing/2014/main" id="{80BB973F-93FA-4A26-B850-9E1862347B2F}"/>
              </a:ext>
            </a:extLst>
          </p:cNvPr>
          <p:cNvSpPr/>
          <p:nvPr/>
        </p:nvSpPr>
        <p:spPr>
          <a:xfrm>
            <a:off x="9958365" y="5520139"/>
            <a:ext cx="745068" cy="76587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AutoShape 11">
            <a:hlinkClick r:id="" action="ppaction://noaction" highlightClick="1"/>
            <a:extLst>
              <a:ext uri="{FF2B5EF4-FFF2-40B4-BE49-F238E27FC236}">
                <a16:creationId xmlns:a16="http://schemas.microsoft.com/office/drawing/2014/main" id="{CFE64676-F267-4A32-92AE-3A1905ACA1C1}"/>
              </a:ext>
            </a:extLst>
          </p:cNvPr>
          <p:cNvSpPr>
            <a:spLocks noChangeArrowheads="1"/>
          </p:cNvSpPr>
          <p:nvPr/>
        </p:nvSpPr>
        <p:spPr bwMode="auto">
          <a:xfrm>
            <a:off x="9848695" y="5708137"/>
            <a:ext cx="1058732" cy="382082"/>
          </a:xfrm>
          <a:prstGeom prst="actionButtonBlank">
            <a:avLst/>
          </a:prstGeom>
          <a:solidFill>
            <a:srgbClr val="1F4E79"/>
          </a:solidFill>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F0302020204030204"/>
                <a:ea typeface="+mn-ea"/>
                <a:cs typeface="+mn-cs"/>
              </a:rPr>
              <a:t>LOS!</a:t>
            </a:r>
          </a:p>
        </p:txBody>
      </p:sp>
      <p:sp>
        <p:nvSpPr>
          <p:cNvPr id="2" name="Rectangle: Rounded Corners 1">
            <a:hlinkClick r:id="" action="ppaction://noaction">
              <a:snd r:embed="rId5" name="4. acht.normal.wav"/>
            </a:hlinkClick>
            <a:extLst>
              <a:ext uri="{FF2B5EF4-FFF2-40B4-BE49-F238E27FC236}">
                <a16:creationId xmlns:a16="http://schemas.microsoft.com/office/drawing/2014/main" id="{72BEEE7E-DE8A-49D1-9392-C3684BC124F1}"/>
              </a:ext>
            </a:extLst>
          </p:cNvPr>
          <p:cNvSpPr/>
          <p:nvPr/>
        </p:nvSpPr>
        <p:spPr>
          <a:xfrm>
            <a:off x="339214" y="1757665"/>
            <a:ext cx="8450826" cy="602077"/>
          </a:xfrm>
          <a:prstGeom prst="roundRect">
            <a:avLst/>
          </a:prstGeom>
          <a:solidFill>
            <a:srgbClr val="104F75"/>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 </a:t>
            </a:r>
          </a:p>
        </p:txBody>
      </p:sp>
      <p:sp>
        <p:nvSpPr>
          <p:cNvPr id="18" name="TextBox 17">
            <a:extLst>
              <a:ext uri="{FF2B5EF4-FFF2-40B4-BE49-F238E27FC236}">
                <a16:creationId xmlns:a16="http://schemas.microsoft.com/office/drawing/2014/main" id="{B6E114DF-F99F-4245-A9D6-DD4FF18C8D53}"/>
              </a:ext>
            </a:extLst>
          </p:cNvPr>
          <p:cNvSpPr txBox="1"/>
          <p:nvPr/>
        </p:nvSpPr>
        <p:spPr>
          <a:xfrm>
            <a:off x="700832" y="2364207"/>
            <a:ext cx="80892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Eight similar men do eight similar subjects.</a:t>
            </a:r>
          </a:p>
        </p:txBody>
      </p:sp>
      <p:sp>
        <p:nvSpPr>
          <p:cNvPr id="25" name="TextBox 24">
            <a:extLst>
              <a:ext uri="{FF2B5EF4-FFF2-40B4-BE49-F238E27FC236}">
                <a16:creationId xmlns:a16="http://schemas.microsoft.com/office/drawing/2014/main" id="{CC980C3F-28C4-4CE7-9B75-7CC0EE485528}"/>
              </a:ext>
            </a:extLst>
          </p:cNvPr>
          <p:cNvSpPr txBox="1"/>
          <p:nvPr/>
        </p:nvSpPr>
        <p:spPr>
          <a:xfrm>
            <a:off x="8888263" y="1740653"/>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a:t>
            </a:r>
          </a:p>
        </p:txBody>
      </p:sp>
      <p:sp>
        <p:nvSpPr>
          <p:cNvPr id="27" name="TextBox 26">
            <a:extLst>
              <a:ext uri="{FF2B5EF4-FFF2-40B4-BE49-F238E27FC236}">
                <a16:creationId xmlns:a16="http://schemas.microsoft.com/office/drawing/2014/main" id="{26967732-F07B-495A-A8E8-130205DEC5F3}"/>
              </a:ext>
            </a:extLst>
          </p:cNvPr>
          <p:cNvSpPr txBox="1"/>
          <p:nvPr/>
        </p:nvSpPr>
        <p:spPr>
          <a:xfrm>
            <a:off x="9415431" y="1740652"/>
            <a:ext cx="7374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[ä]</a:t>
            </a:r>
          </a:p>
        </p:txBody>
      </p:sp>
      <p:sp>
        <p:nvSpPr>
          <p:cNvPr id="29" name="Rectangle 28">
            <a:extLst>
              <a:ext uri="{FF2B5EF4-FFF2-40B4-BE49-F238E27FC236}">
                <a16:creationId xmlns:a16="http://schemas.microsoft.com/office/drawing/2014/main" id="{62AD2ECB-5F2E-429E-925D-8E1FC6F39A2F}"/>
              </a:ext>
            </a:extLst>
          </p:cNvPr>
          <p:cNvSpPr/>
          <p:nvPr/>
        </p:nvSpPr>
        <p:spPr>
          <a:xfrm rot="459876">
            <a:off x="4735133" y="4917362"/>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acht</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2FA8F605-C969-409D-AF5F-36C6313AA371}"/>
              </a:ext>
            </a:extLst>
          </p:cNvPr>
          <p:cNvSpPr/>
          <p:nvPr/>
        </p:nvSpPr>
        <p:spPr>
          <a:xfrm rot="459876">
            <a:off x="1786033" y="3608403"/>
            <a:ext cx="2120811"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ähnliche</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0A1A9CC9-054B-4B21-B09A-654C2DB4EAC1}"/>
              </a:ext>
            </a:extLst>
          </p:cNvPr>
          <p:cNvSpPr/>
          <p:nvPr/>
        </p:nvSpPr>
        <p:spPr>
          <a:xfrm rot="459876">
            <a:off x="1543151" y="4940040"/>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Männer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707D823C-366E-47CE-9C5F-FF1FB541E135}"/>
              </a:ext>
            </a:extLst>
          </p:cNvPr>
          <p:cNvSpPr/>
          <p:nvPr/>
        </p:nvSpPr>
        <p:spPr>
          <a:xfrm rot="21227371">
            <a:off x="7335298" y="5159033"/>
            <a:ext cx="1342103"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Fächer</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CCBFBA1A-E148-4BBF-B185-94E406A6D15A}"/>
              </a:ext>
            </a:extLst>
          </p:cNvPr>
          <p:cNvSpPr/>
          <p:nvPr/>
        </p:nvSpPr>
        <p:spPr>
          <a:xfrm rot="459876">
            <a:off x="6934892" y="4067686"/>
            <a:ext cx="1521937" cy="461665"/>
          </a:xfrm>
          <a:prstGeom prst="rect">
            <a:avLst/>
          </a:prstGeom>
          <a:solidFill>
            <a:srgbClr val="FFF4E7"/>
          </a:solidFill>
          <a:ln>
            <a:solidFill>
              <a:srgbClr val="104F7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mn-cs"/>
              </a:rPr>
              <a:t>machen</a:t>
            </a:r>
            <a:endPar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970119D4-3937-481C-BCD2-7CAC1F5D50E0}"/>
              </a:ext>
            </a:extLst>
          </p:cNvPr>
          <p:cNvSpPr txBox="1"/>
          <p:nvPr/>
        </p:nvSpPr>
        <p:spPr>
          <a:xfrm>
            <a:off x="698872" y="1834562"/>
            <a:ext cx="81884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Acht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ähnliche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Männer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machen</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acht</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ähnliche</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Fächer</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35" name="Picture 34" descr="Icon&#10;&#10;Description automatically generated">
            <a:extLst>
              <a:ext uri="{FF2B5EF4-FFF2-40B4-BE49-F238E27FC236}">
                <a16:creationId xmlns:a16="http://schemas.microsoft.com/office/drawing/2014/main" id="{7A479CA8-1385-4A13-AE07-A95DF4D064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10046" y="116602"/>
            <a:ext cx="1211717" cy="1132853"/>
          </a:xfrm>
          <a:prstGeom prst="rect">
            <a:avLst/>
          </a:prstGeom>
        </p:spPr>
      </p:pic>
      <p:sp>
        <p:nvSpPr>
          <p:cNvPr id="28" name="Action Button: Custom 16">
            <a:hlinkClick r:id="" action="ppaction://noaction" highlightClick="1">
              <a:snd r:embed="rId7" name="4. acht.slow.wav"/>
            </a:hlinkClick>
            <a:extLst>
              <a:ext uri="{FF2B5EF4-FFF2-40B4-BE49-F238E27FC236}">
                <a16:creationId xmlns:a16="http://schemas.microsoft.com/office/drawing/2014/main" id="{23D61421-1F5E-41F3-B6E8-71463BE7F8C7}"/>
              </a:ext>
            </a:extLst>
          </p:cNvPr>
          <p:cNvSpPr/>
          <p:nvPr/>
        </p:nvSpPr>
        <p:spPr>
          <a:xfrm>
            <a:off x="325175" y="5624467"/>
            <a:ext cx="1439544" cy="415878"/>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langsamer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5244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2" presetClass="exit" presetSubtype="4" fill="hold" nodeType="afterEffect">
                                  <p:stCondLst>
                                    <p:cond delay="0"/>
                                  </p:stCondLst>
                                  <p:childTnLst>
                                    <p:animEffect transition="out" filter="slide(fromBottom)">
                                      <p:cBhvr>
                                        <p:cTn id="11" dur="15000"/>
                                        <p:tgtEl>
                                          <p:spTgt spid="7"/>
                                        </p:tgtEl>
                                      </p:cBhvr>
                                    </p:animEffect>
                                    <p:set>
                                      <p:cBhvr>
                                        <p:cTn id="12" dur="1" fill="hold">
                                          <p:stCondLst>
                                            <p:cond delay="149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291" y="937210"/>
            <a:ext cx="5289776" cy="689849"/>
          </a:xfrm>
          <a:prstGeom prst="rect">
            <a:avLst/>
          </a:prstGeom>
        </p:spPr>
      </p:pic>
      <p:sp>
        <p:nvSpPr>
          <p:cNvPr id="2" name="Title 1"/>
          <p:cNvSpPr>
            <a:spLocks noGrp="1"/>
          </p:cNvSpPr>
          <p:nvPr>
            <p:ph type="title"/>
          </p:nvPr>
        </p:nvSpPr>
        <p:spPr>
          <a:xfrm>
            <a:off x="1246291" y="754854"/>
            <a:ext cx="8365748" cy="1054560"/>
          </a:xfrm>
        </p:spPr>
        <p:txBody>
          <a:bodyPr>
            <a:normAutofit/>
          </a:bodyPr>
          <a:lstStyle/>
          <a:p>
            <a:r>
              <a:rPr lang="en-GB" sz="2864" b="1" dirty="0">
                <a:solidFill>
                  <a:schemeClr val="bg1"/>
                </a:solidFill>
              </a:rPr>
              <a:t>Minimal pairs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1682469" y="1874326"/>
            <a:ext cx="8365748" cy="3461732"/>
          </a:xfrm>
        </p:spPr>
        <p:txBody>
          <a:bodyPr/>
          <a:lstStyle/>
          <a:p>
            <a:pPr marL="0" indent="0">
              <a:buNone/>
            </a:pPr>
            <a:r>
              <a:rPr lang="en-GB" b="1" dirty="0">
                <a:solidFill>
                  <a:schemeClr val="accent1">
                    <a:lumMod val="50000"/>
                  </a:schemeClr>
                </a:solidFill>
              </a:rPr>
              <a:t>Minimal pairs </a:t>
            </a:r>
            <a:r>
              <a:rPr lang="en-GB" dirty="0">
                <a:solidFill>
                  <a:schemeClr val="accent1">
                    <a:lumMod val="50000"/>
                  </a:schemeClr>
                </a:solidFill>
              </a:rPr>
              <a:t>are two similar sounding words that differ in only one phoneme and have distinct meanings. </a:t>
            </a:r>
            <a:br>
              <a:rPr lang="en-GB" dirty="0">
                <a:solidFill>
                  <a:schemeClr val="accent1">
                    <a:lumMod val="50000"/>
                  </a:schemeClr>
                </a:solidFill>
              </a:rPr>
            </a:br>
            <a:endParaRPr lang="en-GB" dirty="0">
              <a:solidFill>
                <a:schemeClr val="accent1">
                  <a:lumMod val="50000"/>
                </a:schemeClr>
              </a:solidFill>
            </a:endParaRPr>
          </a:p>
        </p:txBody>
      </p:sp>
      <p:pic>
        <p:nvPicPr>
          <p:cNvPr id="7" name="Picture 6" descr="A herd of sheep standing on top of a lush green field&#10;">
            <a:extLst>
              <a:ext uri="{FF2B5EF4-FFF2-40B4-BE49-F238E27FC236}">
                <a16:creationId xmlns:a16="http://schemas.microsoft.com/office/drawing/2014/main" id="{DDB093AF-289D-44EA-BC88-4C59358DC8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048" y="3401600"/>
            <a:ext cx="3371494" cy="2530446"/>
          </a:xfrm>
          <a:prstGeom prst="rect">
            <a:avLst/>
          </a:prstGeom>
        </p:spPr>
      </p:pic>
      <p:sp>
        <p:nvSpPr>
          <p:cNvPr id="12" name="Rectangle 11">
            <a:extLst>
              <a:ext uri="{FF2B5EF4-FFF2-40B4-BE49-F238E27FC236}">
                <a16:creationId xmlns:a16="http://schemas.microsoft.com/office/drawing/2014/main" id="{FFB2F1FA-88EA-4E02-8A5D-6D0036CE1F6C}"/>
              </a:ext>
            </a:extLst>
          </p:cNvPr>
          <p:cNvSpPr/>
          <p:nvPr/>
        </p:nvSpPr>
        <p:spPr>
          <a:xfrm>
            <a:off x="1944621" y="3338644"/>
            <a:ext cx="1382110" cy="533095"/>
          </a:xfrm>
          <a:prstGeom prst="rect">
            <a:avLst/>
          </a:prstGeom>
        </p:spPr>
        <p:txBody>
          <a:bodyPr wrap="none">
            <a:spAutoFit/>
          </a:bodyPr>
          <a:lstStyle/>
          <a:p>
            <a:r>
              <a:rPr lang="en-GB" sz="2864" b="1" dirty="0">
                <a:solidFill>
                  <a:srgbClr val="115076"/>
                </a:solidFill>
              </a:rPr>
              <a:t>sheep </a:t>
            </a:r>
          </a:p>
        </p:txBody>
      </p:sp>
      <p:sp>
        <p:nvSpPr>
          <p:cNvPr id="14" name="Rectangle 13">
            <a:extLst>
              <a:ext uri="{FF2B5EF4-FFF2-40B4-BE49-F238E27FC236}">
                <a16:creationId xmlns:a16="http://schemas.microsoft.com/office/drawing/2014/main" id="{8BBD0D27-8281-4A86-9336-ECFE72240019}"/>
              </a:ext>
            </a:extLst>
          </p:cNvPr>
          <p:cNvSpPr/>
          <p:nvPr/>
        </p:nvSpPr>
        <p:spPr>
          <a:xfrm>
            <a:off x="5963977" y="2868505"/>
            <a:ext cx="896399" cy="533095"/>
          </a:xfrm>
          <a:prstGeom prst="rect">
            <a:avLst/>
          </a:prstGeom>
        </p:spPr>
        <p:txBody>
          <a:bodyPr wrap="none">
            <a:spAutoFit/>
          </a:bodyPr>
          <a:lstStyle/>
          <a:p>
            <a:r>
              <a:rPr lang="en-GB" sz="2864" b="1" dirty="0">
                <a:solidFill>
                  <a:schemeClr val="bg1"/>
                </a:solidFill>
              </a:rPr>
              <a:t>ship</a:t>
            </a:r>
          </a:p>
        </p:txBody>
      </p:sp>
      <p:pic>
        <p:nvPicPr>
          <p:cNvPr id="11" name="Picture 10" descr="A large ship in a body of water&#10;&#10;">
            <a:extLst>
              <a:ext uri="{FF2B5EF4-FFF2-40B4-BE49-F238E27FC236}">
                <a16:creationId xmlns:a16="http://schemas.microsoft.com/office/drawing/2014/main" id="{8826027C-E50A-4121-B2E7-CC3716986C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3517" y="3401600"/>
            <a:ext cx="3788522" cy="2530446"/>
          </a:xfrm>
          <a:prstGeom prst="rect">
            <a:avLst/>
          </a:prstGeom>
        </p:spPr>
      </p:pic>
      <p:sp>
        <p:nvSpPr>
          <p:cNvPr id="9" name="Rectangle 8">
            <a:extLst>
              <a:ext uri="{FF2B5EF4-FFF2-40B4-BE49-F238E27FC236}">
                <a16:creationId xmlns:a16="http://schemas.microsoft.com/office/drawing/2014/main" id="{FB5700E5-FA95-0E4B-9BC0-B8929009D009}"/>
              </a:ext>
            </a:extLst>
          </p:cNvPr>
          <p:cNvSpPr/>
          <p:nvPr/>
        </p:nvSpPr>
        <p:spPr>
          <a:xfrm>
            <a:off x="5873897" y="3356523"/>
            <a:ext cx="893193" cy="578172"/>
          </a:xfrm>
          <a:prstGeom prst="rect">
            <a:avLst/>
          </a:prstGeom>
        </p:spPr>
        <p:txBody>
          <a:bodyPr wrap="none">
            <a:spAutoFit/>
          </a:bodyPr>
          <a:lstStyle/>
          <a:p>
            <a:r>
              <a:rPr lang="en-GB" sz="3157" b="1" dirty="0">
                <a:solidFill>
                  <a:schemeClr val="bg1"/>
                </a:solidFill>
              </a:rPr>
              <a:t>ship</a:t>
            </a:r>
          </a:p>
        </p:txBody>
      </p:sp>
    </p:spTree>
    <p:extLst>
      <p:ext uri="{BB962C8B-B14F-4D97-AF65-F5344CB8AC3E}">
        <p14:creationId xmlns:p14="http://schemas.microsoft.com/office/powerpoint/2010/main" val="20278398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229" descr="background for titl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2" y="934965"/>
            <a:ext cx="5415508" cy="692094"/>
          </a:xfrm>
          <a:prstGeom prst="rect">
            <a:avLst/>
          </a:prstGeom>
        </p:spPr>
      </p:pic>
      <p:sp>
        <p:nvSpPr>
          <p:cNvPr id="231" name="Title 3"/>
          <p:cNvSpPr>
            <a:spLocks noGrp="1"/>
          </p:cNvSpPr>
          <p:nvPr>
            <p:ph type="title"/>
          </p:nvPr>
        </p:nvSpPr>
        <p:spPr>
          <a:xfrm>
            <a:off x="1484988" y="970116"/>
            <a:ext cx="4270600" cy="563133"/>
          </a:xfrm>
        </p:spPr>
        <p:txBody>
          <a:bodyPr>
            <a:normAutofit/>
          </a:bodyPr>
          <a:lstStyle/>
          <a:p>
            <a:r>
              <a:rPr lang="en-GB" sz="2864" b="1" dirty="0">
                <a:solidFill>
                  <a:schemeClr val="bg1"/>
                </a:solidFill>
              </a:rPr>
              <a:t>Pirates!</a:t>
            </a:r>
          </a:p>
        </p:txBody>
      </p:sp>
      <p:sp>
        <p:nvSpPr>
          <p:cNvPr id="224" name="TextBox 223">
            <a:extLst>
              <a:ext uri="{FF2B5EF4-FFF2-40B4-BE49-F238E27FC236}">
                <a16:creationId xmlns:a16="http://schemas.microsoft.com/office/drawing/2014/main" id="{AB207FB6-51D9-48DE-A827-03FBCE30FB0F}"/>
              </a:ext>
            </a:extLst>
          </p:cNvPr>
          <p:cNvSpPr txBox="1"/>
          <p:nvPr/>
        </p:nvSpPr>
        <p:spPr>
          <a:xfrm>
            <a:off x="1550228" y="1934703"/>
            <a:ext cx="2972391" cy="2516073"/>
          </a:xfrm>
          <a:prstGeom prst="rect">
            <a:avLst/>
          </a:prstGeom>
          <a:noFill/>
        </p:spPr>
        <p:txBody>
          <a:bodyPr wrap="square" rtlCol="0">
            <a:spAutoFit/>
          </a:bodyPr>
          <a:lstStyle/>
          <a:p>
            <a:pPr defTabSz="727510">
              <a:defRPr/>
            </a:pPr>
            <a:r>
              <a:rPr lang="en-GB" sz="1750" dirty="0">
                <a:solidFill>
                  <a:srgbClr val="115076"/>
                </a:solidFill>
                <a:latin typeface="Century Gothic" panose="020B0502020202020204" pitchFamily="34" charset="0"/>
              </a:rPr>
              <a:t>One of the chests contains buried treasure. All the others contain poison!</a:t>
            </a:r>
          </a:p>
          <a:p>
            <a:pPr defTabSz="727510">
              <a:defRPr/>
            </a:pPr>
            <a:endParaRPr lang="en-GB" sz="1750" dirty="0">
              <a:solidFill>
                <a:srgbClr val="115076"/>
              </a:solidFill>
              <a:latin typeface="Century Gothic" panose="020B0502020202020204" pitchFamily="34" charset="0"/>
            </a:endParaRPr>
          </a:p>
          <a:p>
            <a:pPr defTabSz="727510">
              <a:defRPr/>
            </a:pPr>
            <a:r>
              <a:rPr lang="en-GB" sz="1750" dirty="0">
                <a:solidFill>
                  <a:srgbClr val="115076"/>
                </a:solidFill>
                <a:latin typeface="Century Gothic" panose="020B0502020202020204" pitchFamily="34" charset="0"/>
              </a:rPr>
              <a:t>Listen carefully to the secret code and follow the arrows to find the treasure. </a:t>
            </a:r>
          </a:p>
        </p:txBody>
      </p:sp>
      <p:grpSp>
        <p:nvGrpSpPr>
          <p:cNvPr id="19" name="Group 18" descr="pirate chest listening exercise"/>
          <p:cNvGrpSpPr/>
          <p:nvPr/>
        </p:nvGrpSpPr>
        <p:grpSpPr>
          <a:xfrm>
            <a:off x="4622983" y="801918"/>
            <a:ext cx="6192360" cy="4872510"/>
            <a:chOff x="4244443" y="126803"/>
            <a:chExt cx="7783689" cy="6124661"/>
          </a:xfrm>
        </p:grpSpPr>
        <p:pic>
          <p:nvPicPr>
            <p:cNvPr id="191"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51934" y="12680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3"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22340" y="3353160"/>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0090" y="125916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76192" y="5523923"/>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0211" y="5594836"/>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217"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3336" y="3394514"/>
              <a:ext cx="429569" cy="413818"/>
            </a:xfrm>
            <a:prstGeom prst="rect">
              <a:avLst/>
            </a:prstGeom>
            <a:noFill/>
            <a:extLst>
              <a:ext uri="{909E8E84-426E-40DD-AFC4-6F175D3DCCD1}">
                <a14:hiddenFill xmlns:a14="http://schemas.microsoft.com/office/drawing/2010/main">
                  <a:solidFill>
                    <a:srgbClr val="FFFFFF"/>
                  </a:solidFill>
                </a14:hiddenFill>
              </a:ext>
            </a:extLst>
          </p:spPr>
        </p:pic>
        <p:pic>
          <p:nvPicPr>
            <p:cNvPr id="197" name="Picture 6" descr="Coins Money Clip Ar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08318" y="4503167"/>
              <a:ext cx="495184" cy="457220"/>
            </a:xfrm>
            <a:prstGeom prst="rect">
              <a:avLst/>
            </a:prstGeom>
            <a:noFill/>
            <a:extLst>
              <a:ext uri="{909E8E84-426E-40DD-AFC4-6F175D3DCCD1}">
                <a14:hiddenFill xmlns:a14="http://schemas.microsoft.com/office/drawing/2010/main">
                  <a:solidFill>
                    <a:srgbClr val="FFFFFF"/>
                  </a:solidFill>
                </a14:hiddenFill>
              </a:ext>
            </a:extLst>
          </p:spPr>
        </p:pic>
        <p:grpSp>
          <p:nvGrpSpPr>
            <p:cNvPr id="208" name="Group 207"/>
            <p:cNvGrpSpPr/>
            <p:nvPr/>
          </p:nvGrpSpPr>
          <p:grpSpPr>
            <a:xfrm>
              <a:off x="4397441" y="839367"/>
              <a:ext cx="7498344" cy="5412097"/>
              <a:chOff x="3744601" y="369526"/>
              <a:chExt cx="8137106" cy="5873138"/>
            </a:xfrm>
          </p:grpSpPr>
          <p:grpSp>
            <p:nvGrpSpPr>
              <p:cNvPr id="165" name="Group 164"/>
              <p:cNvGrpSpPr/>
              <p:nvPr/>
            </p:nvGrpSpPr>
            <p:grpSpPr>
              <a:xfrm>
                <a:off x="3744601" y="369526"/>
                <a:ext cx="7532550" cy="5873138"/>
                <a:chOff x="1353398" y="449682"/>
                <a:chExt cx="7492861" cy="5956020"/>
              </a:xfrm>
            </p:grpSpPr>
            <p:grpSp>
              <p:nvGrpSpPr>
                <p:cNvPr id="56" name="Group 55"/>
                <p:cNvGrpSpPr/>
                <p:nvPr/>
              </p:nvGrpSpPr>
              <p:grpSpPr>
                <a:xfrm>
                  <a:off x="2580254" y="4142016"/>
                  <a:ext cx="1171396" cy="1073602"/>
                  <a:chOff x="4896319" y="1831218"/>
                  <a:chExt cx="1171396" cy="1073602"/>
                </a:xfrm>
              </p:grpSpPr>
              <p:grpSp>
                <p:nvGrpSpPr>
                  <p:cNvPr id="57" name="Group 56"/>
                  <p:cNvGrpSpPr/>
                  <p:nvPr/>
                </p:nvGrpSpPr>
                <p:grpSpPr>
                  <a:xfrm>
                    <a:off x="4896319" y="1831218"/>
                    <a:ext cx="1171396" cy="1073602"/>
                    <a:chOff x="4892832" y="1814762"/>
                    <a:chExt cx="1209517" cy="1085826"/>
                  </a:xfrm>
                </p:grpSpPr>
                <p:sp>
                  <p:nvSpPr>
                    <p:cNvPr id="63" name="Right Triangle 6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64" name="TextBox 63"/>
                    <p:cNvSpPr txBox="1"/>
                    <p:nvPr/>
                  </p:nvSpPr>
                  <p:spPr>
                    <a:xfrm>
                      <a:off x="4892832" y="2497350"/>
                      <a:ext cx="1014935" cy="403238"/>
                    </a:xfrm>
                    <a:prstGeom prst="rect">
                      <a:avLst/>
                    </a:prstGeom>
                    <a:noFill/>
                  </p:spPr>
                  <p:txBody>
                    <a:bodyPr wrap="square" rtlCol="0">
                      <a:spAutoFit/>
                    </a:bodyPr>
                    <a:lstStyle/>
                    <a:p>
                      <a:pPr defTabSz="727510">
                        <a:defRPr/>
                      </a:pPr>
                      <a:r>
                        <a:rPr lang="en-GB" sz="1273" dirty="0">
                          <a:solidFill>
                            <a:prstClr val="white"/>
                          </a:solidFill>
                          <a:latin typeface="Century Gothic" panose="020B0502020202020204" pitchFamily="34" charset="0"/>
                        </a:rPr>
                        <a:t>Lieder</a:t>
                      </a:r>
                    </a:p>
                  </p:txBody>
                </p:sp>
                <p:sp>
                  <p:nvSpPr>
                    <p:cNvPr id="65" name="TextBox 64"/>
                    <p:cNvSpPr txBox="1"/>
                    <p:nvPr/>
                  </p:nvSpPr>
                  <p:spPr>
                    <a:xfrm>
                      <a:off x="5186553" y="1814762"/>
                      <a:ext cx="915796"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leider</a:t>
                      </a:r>
                      <a:endParaRPr lang="en-GB" sz="1273" dirty="0">
                        <a:solidFill>
                          <a:srgbClr val="115076"/>
                        </a:solidFill>
                        <a:latin typeface="Century Gothic" panose="020B0502020202020204" pitchFamily="34" charset="0"/>
                      </a:endParaRPr>
                    </a:p>
                  </p:txBody>
                </p:sp>
              </p:grpSp>
              <p:sp>
                <p:nvSpPr>
                  <p:cNvPr id="58" name="Rectangle 5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grpSp>
            <p:grpSp>
              <p:nvGrpSpPr>
                <p:cNvPr id="156" name="Group 155"/>
                <p:cNvGrpSpPr/>
                <p:nvPr/>
              </p:nvGrpSpPr>
              <p:grpSpPr>
                <a:xfrm>
                  <a:off x="3616738" y="449682"/>
                  <a:ext cx="5229521" cy="4964525"/>
                  <a:chOff x="3245263" y="930993"/>
                  <a:chExt cx="5229521" cy="4964525"/>
                </a:xfrm>
              </p:grpSpPr>
              <p:grpSp>
                <p:nvGrpSpPr>
                  <p:cNvPr id="6" name="Group 5"/>
                  <p:cNvGrpSpPr/>
                  <p:nvPr/>
                </p:nvGrpSpPr>
                <p:grpSpPr>
                  <a:xfrm>
                    <a:off x="3479672" y="2190064"/>
                    <a:ext cx="1244405" cy="1237376"/>
                    <a:chOff x="4947142" y="1858996"/>
                    <a:chExt cx="1244405" cy="1237376"/>
                  </a:xfrm>
                </p:grpSpPr>
                <p:grpSp>
                  <p:nvGrpSpPr>
                    <p:cNvPr id="7" name="Group 6"/>
                    <p:cNvGrpSpPr/>
                    <p:nvPr/>
                  </p:nvGrpSpPr>
                  <p:grpSpPr>
                    <a:xfrm>
                      <a:off x="4947142" y="1865243"/>
                      <a:ext cx="985351" cy="1039575"/>
                      <a:chOff x="4945306" y="1849175"/>
                      <a:chExt cx="1017417" cy="1051412"/>
                    </a:xfrm>
                  </p:grpSpPr>
                  <p:sp>
                    <p:nvSpPr>
                      <p:cNvPr id="13" name="Right Triangle 12"/>
                      <p:cNvSpPr/>
                      <p:nvPr/>
                    </p:nvSpPr>
                    <p:spPr>
                      <a:xfrm>
                        <a:off x="4950554" y="1853166"/>
                        <a:ext cx="1012168" cy="990000"/>
                      </a:xfrm>
                      <a:prstGeom prst="rtTriangl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4" name="TextBox 13"/>
                      <p:cNvSpPr txBox="1"/>
                      <p:nvPr/>
                    </p:nvSpPr>
                    <p:spPr>
                      <a:xfrm>
                        <a:off x="4945306" y="2497349"/>
                        <a:ext cx="1014934" cy="403238"/>
                      </a:xfrm>
                      <a:prstGeom prst="rect">
                        <a:avLst/>
                      </a:prstGeom>
                      <a:noFill/>
                    </p:spPr>
                    <p:txBody>
                      <a:bodyPr wrap="square" rtlCol="0">
                        <a:spAutoFit/>
                      </a:bodyPr>
                      <a:lstStyle/>
                      <a:p>
                        <a:pPr defTabSz="727510">
                          <a:defRPr/>
                        </a:pPr>
                        <a:r>
                          <a:rPr lang="en-GB" sz="1273" dirty="0">
                            <a:solidFill>
                              <a:prstClr val="white"/>
                            </a:solidFill>
                            <a:latin typeface="Century Gothic" panose="020B0502020202020204" pitchFamily="34" charset="0"/>
                          </a:rPr>
                          <a:t>Wein</a:t>
                        </a:r>
                      </a:p>
                    </p:txBody>
                  </p:sp>
                  <p:sp>
                    <p:nvSpPr>
                      <p:cNvPr id="15" name="TextBox 14"/>
                      <p:cNvSpPr txBox="1"/>
                      <p:nvPr/>
                    </p:nvSpPr>
                    <p:spPr>
                      <a:xfrm>
                        <a:off x="5187787" y="1849175"/>
                        <a:ext cx="774936" cy="677296"/>
                      </a:xfrm>
                      <a:prstGeom prst="rect">
                        <a:avLst/>
                      </a:prstGeom>
                      <a:noFill/>
                    </p:spPr>
                    <p:txBody>
                      <a:bodyPr wrap="square" rtlCol="0">
                        <a:spAutoFit/>
                      </a:bodyPr>
                      <a:lstStyle/>
                      <a:p>
                        <a:pPr defTabSz="727510">
                          <a:defRPr/>
                        </a:pPr>
                        <a:r>
                          <a:rPr lang="en-GB" sz="1273" dirty="0">
                            <a:solidFill>
                              <a:srgbClr val="C00000"/>
                            </a:solidFill>
                            <a:latin typeface="Century Gothic" panose="020B0502020202020204" pitchFamily="34" charset="0"/>
                          </a:rPr>
                          <a:t>Wien</a:t>
                        </a:r>
                      </a:p>
                    </p:txBody>
                  </p:sp>
                </p:grpSp>
                <p:sp>
                  <p:nvSpPr>
                    <p:cNvPr id="8" name="Rectangle 7"/>
                    <p:cNvSpPr/>
                    <p:nvPr/>
                  </p:nvSpPr>
                  <p:spPr>
                    <a:xfrm>
                      <a:off x="4949547" y="1858996"/>
                      <a:ext cx="990000" cy="98904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1" name="Straight Arrow Connector 10"/>
                    <p:cNvCxnSpPr>
                      <a:stCxn id="8" idx="3"/>
                    </p:cNvCxnSpPr>
                    <p:nvPr/>
                  </p:nvCxnSpPr>
                  <p:spPr>
                    <a:xfrm flipV="1">
                      <a:off x="5939547" y="2353165"/>
                      <a:ext cx="252000" cy="354"/>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10800000" flipV="1">
                      <a:off x="5442359" y="2844372"/>
                      <a:ext cx="1" cy="2520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p:nvGrpSpPr>
                <p:grpSpPr>
                  <a:xfrm>
                    <a:off x="4728711" y="2188134"/>
                    <a:ext cx="1244405" cy="1237376"/>
                    <a:chOff x="4947142" y="1858996"/>
                    <a:chExt cx="1244405" cy="1237376"/>
                  </a:xfrm>
                </p:grpSpPr>
                <p:grpSp>
                  <p:nvGrpSpPr>
                    <p:cNvPr id="17" name="Group 16"/>
                    <p:cNvGrpSpPr/>
                    <p:nvPr/>
                  </p:nvGrpSpPr>
                  <p:grpSpPr>
                    <a:xfrm>
                      <a:off x="4947142" y="1864243"/>
                      <a:ext cx="1062667" cy="1040575"/>
                      <a:chOff x="4945306" y="1848163"/>
                      <a:chExt cx="1097249" cy="1052423"/>
                    </a:xfrm>
                  </p:grpSpPr>
                  <p:sp>
                    <p:nvSpPr>
                      <p:cNvPr id="23" name="Right Triangle 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24" name="TextBox 23"/>
                      <p:cNvSpPr txBox="1"/>
                      <p:nvPr/>
                    </p:nvSpPr>
                    <p:spPr>
                      <a:xfrm>
                        <a:off x="4945306" y="2497348"/>
                        <a:ext cx="1014936" cy="403238"/>
                      </a:xfrm>
                      <a:prstGeom prst="rect">
                        <a:avLst/>
                      </a:prstGeom>
                      <a:noFill/>
                    </p:spPr>
                    <p:txBody>
                      <a:bodyPr wrap="square" rtlCol="0">
                        <a:spAutoFit/>
                      </a:bodyPr>
                      <a:lstStyle/>
                      <a:p>
                        <a:pPr defTabSz="727510">
                          <a:defRPr/>
                        </a:pPr>
                        <a:r>
                          <a:rPr lang="en-GB" sz="1273" dirty="0">
                            <a:solidFill>
                              <a:prstClr val="white"/>
                            </a:solidFill>
                            <a:latin typeface="Century Gothic" panose="020B0502020202020204" pitchFamily="34" charset="0"/>
                          </a:rPr>
                          <a:t>Beine</a:t>
                        </a:r>
                      </a:p>
                    </p:txBody>
                  </p:sp>
                  <p:sp>
                    <p:nvSpPr>
                      <p:cNvPr id="25" name="TextBox 24"/>
                      <p:cNvSpPr txBox="1"/>
                      <p:nvPr/>
                    </p:nvSpPr>
                    <p:spPr>
                      <a:xfrm>
                        <a:off x="5221945" y="1848163"/>
                        <a:ext cx="820610" cy="677295"/>
                      </a:xfrm>
                      <a:prstGeom prst="rect">
                        <a:avLst/>
                      </a:prstGeom>
                      <a:noFill/>
                    </p:spPr>
                    <p:txBody>
                      <a:bodyPr wrap="square" rtlCol="0">
                        <a:spAutoFit/>
                      </a:bodyPr>
                      <a:lstStyle/>
                      <a:p>
                        <a:pPr defTabSz="727510">
                          <a:defRPr/>
                        </a:pPr>
                        <a:r>
                          <a:rPr lang="en-GB" sz="1273" dirty="0">
                            <a:solidFill>
                              <a:srgbClr val="115076"/>
                            </a:solidFill>
                            <a:latin typeface="Century Gothic" panose="020B0502020202020204" pitchFamily="34" charset="0"/>
                          </a:rPr>
                          <a:t>Biene</a:t>
                        </a:r>
                      </a:p>
                    </p:txBody>
                  </p:sp>
                </p:grpSp>
                <p:sp>
                  <p:nvSpPr>
                    <p:cNvPr id="18" name="Rectangle 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21" name="Straight Arrow Connector 20"/>
                    <p:cNvCxnSpPr>
                      <a:stCxn id="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4510489" y="953665"/>
                    <a:ext cx="1286285" cy="1035812"/>
                    <a:chOff x="4712733" y="1846261"/>
                    <a:chExt cx="1286285" cy="1035812"/>
                  </a:xfrm>
                </p:grpSpPr>
                <p:grpSp>
                  <p:nvGrpSpPr>
                    <p:cNvPr id="27" name="Group 26"/>
                    <p:cNvGrpSpPr/>
                    <p:nvPr/>
                  </p:nvGrpSpPr>
                  <p:grpSpPr>
                    <a:xfrm>
                      <a:off x="4925237" y="1846261"/>
                      <a:ext cx="1073781" cy="1035812"/>
                      <a:chOff x="4922691" y="1829976"/>
                      <a:chExt cx="1108725" cy="1047606"/>
                    </a:xfrm>
                  </p:grpSpPr>
                  <p:sp>
                    <p:nvSpPr>
                      <p:cNvPr id="33" name="Right Triangle 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34" name="TextBox 33"/>
                      <p:cNvSpPr txBox="1"/>
                      <p:nvPr/>
                    </p:nvSpPr>
                    <p:spPr>
                      <a:xfrm>
                        <a:off x="4922691" y="2474344"/>
                        <a:ext cx="1014934"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Reise</a:t>
                        </a:r>
                        <a:endParaRPr lang="en-GB" sz="1273" dirty="0">
                          <a:solidFill>
                            <a:prstClr val="white"/>
                          </a:solidFill>
                          <a:latin typeface="Century Gothic" panose="020B0502020202020204" pitchFamily="34" charset="0"/>
                        </a:endParaRPr>
                      </a:p>
                    </p:txBody>
                  </p:sp>
                  <p:sp>
                    <p:nvSpPr>
                      <p:cNvPr id="35" name="TextBox 34"/>
                      <p:cNvSpPr txBox="1"/>
                      <p:nvPr/>
                    </p:nvSpPr>
                    <p:spPr>
                      <a:xfrm>
                        <a:off x="5211680" y="1829976"/>
                        <a:ext cx="819736" cy="677295"/>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Riese</a:t>
                        </a:r>
                        <a:endParaRPr lang="en-GB" sz="1273" dirty="0">
                          <a:solidFill>
                            <a:srgbClr val="115076"/>
                          </a:solidFill>
                          <a:latin typeface="Century Gothic" panose="020B0502020202020204" pitchFamily="34" charset="0"/>
                        </a:endParaRPr>
                      </a:p>
                    </p:txBody>
                  </p:sp>
                </p:grpSp>
                <p:sp>
                  <p:nvSpPr>
                    <p:cNvPr id="28" name="Rectangle 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30" name="Straight Arrow Connector 2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6" name="Group 35"/>
                  <p:cNvGrpSpPr/>
                  <p:nvPr/>
                </p:nvGrpSpPr>
                <p:grpSpPr>
                  <a:xfrm>
                    <a:off x="5961567" y="1948406"/>
                    <a:ext cx="1013671" cy="1482554"/>
                    <a:chOff x="4925876" y="1613818"/>
                    <a:chExt cx="1013671" cy="1482554"/>
                  </a:xfrm>
                </p:grpSpPr>
                <p:grpSp>
                  <p:nvGrpSpPr>
                    <p:cNvPr id="37" name="Group 36"/>
                    <p:cNvGrpSpPr/>
                    <p:nvPr/>
                  </p:nvGrpSpPr>
                  <p:grpSpPr>
                    <a:xfrm>
                      <a:off x="4925876" y="1865243"/>
                      <a:ext cx="1006617" cy="1037142"/>
                      <a:chOff x="4923348" y="1849175"/>
                      <a:chExt cx="1039375" cy="1048951"/>
                    </a:xfrm>
                  </p:grpSpPr>
                  <p:sp>
                    <p:nvSpPr>
                      <p:cNvPr id="43" name="Right Triangle 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44" name="TextBox 43"/>
                      <p:cNvSpPr txBox="1"/>
                      <p:nvPr/>
                    </p:nvSpPr>
                    <p:spPr>
                      <a:xfrm>
                        <a:off x="4923348" y="2494888"/>
                        <a:ext cx="1014935"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viele</a:t>
                        </a:r>
                        <a:endParaRPr lang="en-GB" sz="1273" dirty="0">
                          <a:solidFill>
                            <a:prstClr val="white"/>
                          </a:solidFill>
                          <a:latin typeface="Century Gothic" panose="020B0502020202020204" pitchFamily="34" charset="0"/>
                        </a:endParaRPr>
                      </a:p>
                    </p:txBody>
                  </p:sp>
                  <p:sp>
                    <p:nvSpPr>
                      <p:cNvPr id="45" name="TextBox 44"/>
                      <p:cNvSpPr txBox="1"/>
                      <p:nvPr/>
                    </p:nvSpPr>
                    <p:spPr>
                      <a:xfrm>
                        <a:off x="5187786" y="1849175"/>
                        <a:ext cx="774937"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Feile</a:t>
                        </a:r>
                        <a:endParaRPr lang="en-GB" sz="1273" dirty="0">
                          <a:solidFill>
                            <a:srgbClr val="115076"/>
                          </a:solidFill>
                          <a:latin typeface="Century Gothic" panose="020B0502020202020204" pitchFamily="34" charset="0"/>
                        </a:endParaRPr>
                      </a:p>
                    </p:txBody>
                  </p:sp>
                </p:grpSp>
                <p:sp>
                  <p:nvSpPr>
                    <p:cNvPr id="38" name="Rectangle 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39" name="Straight Arrow Connector 38"/>
                    <p:cNvCxnSpPr/>
                    <p:nvPr/>
                  </p:nvCxnSpPr>
                  <p:spPr>
                    <a:xfrm flipV="1">
                      <a:off x="5438615" y="1613818"/>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p:cNvGrpSpPr/>
                  <p:nvPr/>
                </p:nvGrpSpPr>
                <p:grpSpPr>
                  <a:xfrm>
                    <a:off x="5738642" y="930993"/>
                    <a:ext cx="1478814" cy="1063262"/>
                    <a:chOff x="4712733" y="1841492"/>
                    <a:chExt cx="1478814" cy="1063262"/>
                  </a:xfrm>
                </p:grpSpPr>
                <p:grpSp>
                  <p:nvGrpSpPr>
                    <p:cNvPr id="47" name="Group 46"/>
                    <p:cNvGrpSpPr/>
                    <p:nvPr/>
                  </p:nvGrpSpPr>
                  <p:grpSpPr>
                    <a:xfrm>
                      <a:off x="4892568" y="1841492"/>
                      <a:ext cx="1196959" cy="1063262"/>
                      <a:chOff x="4888951" y="1825153"/>
                      <a:chExt cx="1235910" cy="1075368"/>
                    </a:xfrm>
                  </p:grpSpPr>
                  <p:sp>
                    <p:nvSpPr>
                      <p:cNvPr id="53" name="Right Triangle 5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54" name="TextBox 53"/>
                      <p:cNvSpPr txBox="1"/>
                      <p:nvPr/>
                    </p:nvSpPr>
                    <p:spPr>
                      <a:xfrm>
                        <a:off x="4888951" y="2497284"/>
                        <a:ext cx="1014935" cy="403237"/>
                      </a:xfrm>
                      <a:prstGeom prst="rect">
                        <a:avLst/>
                      </a:prstGeom>
                      <a:noFill/>
                    </p:spPr>
                    <p:txBody>
                      <a:bodyPr wrap="square" rtlCol="0">
                        <a:spAutoFit/>
                      </a:bodyPr>
                      <a:lstStyle/>
                      <a:p>
                        <a:pPr defTabSz="727510">
                          <a:defRPr/>
                        </a:pPr>
                        <a:r>
                          <a:rPr lang="en-GB" sz="1273" dirty="0">
                            <a:solidFill>
                              <a:prstClr val="white"/>
                            </a:solidFill>
                            <a:latin typeface="Century Gothic" panose="020B0502020202020204" pitchFamily="34" charset="0"/>
                          </a:rPr>
                          <a:t>Lieder</a:t>
                        </a:r>
                      </a:p>
                    </p:txBody>
                  </p:sp>
                  <p:sp>
                    <p:nvSpPr>
                      <p:cNvPr id="55" name="TextBox 54"/>
                      <p:cNvSpPr txBox="1"/>
                      <p:nvPr/>
                    </p:nvSpPr>
                    <p:spPr>
                      <a:xfrm>
                        <a:off x="5197885" y="1825153"/>
                        <a:ext cx="926976"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leider</a:t>
                        </a:r>
                        <a:endParaRPr lang="en-GB" sz="1273" dirty="0">
                          <a:solidFill>
                            <a:srgbClr val="115076"/>
                          </a:solidFill>
                          <a:latin typeface="Century Gothic" panose="020B0502020202020204" pitchFamily="34" charset="0"/>
                        </a:endParaRPr>
                      </a:p>
                    </p:txBody>
                  </p:sp>
                </p:grpSp>
                <p:sp>
                  <p:nvSpPr>
                    <p:cNvPr id="48" name="Rectangle 4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50" name="Straight Arrow Connector 4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a:stCxn id="4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6" name="Group 65"/>
                  <p:cNvGrpSpPr/>
                  <p:nvPr/>
                </p:nvGrpSpPr>
                <p:grpSpPr>
                  <a:xfrm>
                    <a:off x="7188224" y="947246"/>
                    <a:ext cx="1286560" cy="1249064"/>
                    <a:chOff x="4904987" y="1847308"/>
                    <a:chExt cx="1286560" cy="1249064"/>
                  </a:xfrm>
                </p:grpSpPr>
                <p:grpSp>
                  <p:nvGrpSpPr>
                    <p:cNvPr id="67" name="Group 66"/>
                    <p:cNvGrpSpPr/>
                    <p:nvPr/>
                  </p:nvGrpSpPr>
                  <p:grpSpPr>
                    <a:xfrm>
                      <a:off x="4904987" y="1847308"/>
                      <a:ext cx="1104348" cy="1038593"/>
                      <a:chOff x="4901785" y="1831037"/>
                      <a:chExt cx="1140288" cy="1050420"/>
                    </a:xfrm>
                  </p:grpSpPr>
                  <p:sp>
                    <p:nvSpPr>
                      <p:cNvPr id="73" name="Right Triangle 7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74" name="TextBox 73"/>
                      <p:cNvSpPr txBox="1"/>
                      <p:nvPr/>
                    </p:nvSpPr>
                    <p:spPr>
                      <a:xfrm>
                        <a:off x="4901785" y="2478219"/>
                        <a:ext cx="1014935"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Reise</a:t>
                        </a:r>
                        <a:endParaRPr lang="en-GB" sz="1273" dirty="0">
                          <a:solidFill>
                            <a:prstClr val="white"/>
                          </a:solidFill>
                          <a:latin typeface="Century Gothic" panose="020B0502020202020204" pitchFamily="34" charset="0"/>
                        </a:endParaRPr>
                      </a:p>
                    </p:txBody>
                  </p:sp>
                  <p:sp>
                    <p:nvSpPr>
                      <p:cNvPr id="75" name="TextBox 74"/>
                      <p:cNvSpPr txBox="1"/>
                      <p:nvPr/>
                    </p:nvSpPr>
                    <p:spPr>
                      <a:xfrm>
                        <a:off x="5239056" y="1831037"/>
                        <a:ext cx="803017" cy="677297"/>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Riese</a:t>
                        </a:r>
                        <a:endParaRPr lang="en-GB" sz="1273" dirty="0">
                          <a:solidFill>
                            <a:srgbClr val="115076"/>
                          </a:solidFill>
                          <a:latin typeface="Century Gothic" panose="020B0502020202020204" pitchFamily="34" charset="0"/>
                        </a:endParaRPr>
                      </a:p>
                    </p:txBody>
                  </p:sp>
                </p:grpSp>
                <p:sp>
                  <p:nvSpPr>
                    <p:cNvPr id="68" name="Rectangle 6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71" name="Straight Arrow Connector 70"/>
                    <p:cNvCxnSpPr>
                      <a:stCxn id="6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76" name="Group 75"/>
                  <p:cNvGrpSpPr/>
                  <p:nvPr/>
                </p:nvGrpSpPr>
                <p:grpSpPr>
                  <a:xfrm>
                    <a:off x="3479673" y="3427441"/>
                    <a:ext cx="1244404" cy="1237376"/>
                    <a:chOff x="4947143" y="1858996"/>
                    <a:chExt cx="1244404" cy="1237376"/>
                  </a:xfrm>
                </p:grpSpPr>
                <p:grpSp>
                  <p:nvGrpSpPr>
                    <p:cNvPr id="77" name="Group 76"/>
                    <p:cNvGrpSpPr/>
                    <p:nvPr/>
                  </p:nvGrpSpPr>
                  <p:grpSpPr>
                    <a:xfrm>
                      <a:off x="4947143" y="1865243"/>
                      <a:ext cx="1111867" cy="1027736"/>
                      <a:chOff x="4945306" y="1849175"/>
                      <a:chExt cx="1148050" cy="1039438"/>
                    </a:xfrm>
                  </p:grpSpPr>
                  <p:sp>
                    <p:nvSpPr>
                      <p:cNvPr id="83" name="Right Triangle 8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84" name="TextBox 83"/>
                      <p:cNvSpPr txBox="1"/>
                      <p:nvPr/>
                    </p:nvSpPr>
                    <p:spPr>
                      <a:xfrm>
                        <a:off x="4945306" y="2485375"/>
                        <a:ext cx="1014935" cy="403238"/>
                      </a:xfrm>
                      <a:prstGeom prst="rect">
                        <a:avLst/>
                      </a:prstGeom>
                      <a:noFill/>
                    </p:spPr>
                    <p:txBody>
                      <a:bodyPr wrap="square" rtlCol="0">
                        <a:spAutoFit/>
                      </a:bodyPr>
                      <a:lstStyle/>
                      <a:p>
                        <a:pPr defTabSz="727510">
                          <a:defRPr/>
                        </a:pPr>
                        <a:r>
                          <a:rPr lang="en-GB" sz="1273" dirty="0">
                            <a:solidFill>
                              <a:prstClr val="white"/>
                            </a:solidFill>
                            <a:latin typeface="Century Gothic" panose="020B0502020202020204" pitchFamily="34" charset="0"/>
                          </a:rPr>
                          <a:t>Beine</a:t>
                        </a:r>
                      </a:p>
                    </p:txBody>
                  </p:sp>
                  <p:sp>
                    <p:nvSpPr>
                      <p:cNvPr id="85" name="TextBox 84"/>
                      <p:cNvSpPr txBox="1"/>
                      <p:nvPr/>
                    </p:nvSpPr>
                    <p:spPr>
                      <a:xfrm>
                        <a:off x="5187786" y="1849175"/>
                        <a:ext cx="905570" cy="403237"/>
                      </a:xfrm>
                      <a:prstGeom prst="rect">
                        <a:avLst/>
                      </a:prstGeom>
                      <a:noFill/>
                    </p:spPr>
                    <p:txBody>
                      <a:bodyPr wrap="square" rtlCol="0">
                        <a:spAutoFit/>
                      </a:bodyPr>
                      <a:lstStyle/>
                      <a:p>
                        <a:pPr defTabSz="727510">
                          <a:defRPr/>
                        </a:pPr>
                        <a:r>
                          <a:rPr lang="en-GB" sz="1273" dirty="0">
                            <a:solidFill>
                              <a:srgbClr val="115076"/>
                            </a:solidFill>
                            <a:latin typeface="Century Gothic" panose="020B0502020202020204" pitchFamily="34" charset="0"/>
                          </a:rPr>
                          <a:t>Biene</a:t>
                        </a:r>
                      </a:p>
                    </p:txBody>
                  </p:sp>
                </p:grpSp>
                <p:sp>
                  <p:nvSpPr>
                    <p:cNvPr id="78" name="Rectangle 7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81" name="Straight Arrow Connector 80"/>
                    <p:cNvCxnSpPr>
                      <a:stCxn id="7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4725401" y="3425511"/>
                    <a:ext cx="1242000" cy="1237376"/>
                    <a:chOff x="4949547" y="1858996"/>
                    <a:chExt cx="1242000" cy="1237376"/>
                  </a:xfrm>
                </p:grpSpPr>
                <p:grpSp>
                  <p:nvGrpSpPr>
                    <p:cNvPr id="87" name="Group 86"/>
                    <p:cNvGrpSpPr/>
                    <p:nvPr/>
                  </p:nvGrpSpPr>
                  <p:grpSpPr>
                    <a:xfrm>
                      <a:off x="4952225" y="1865243"/>
                      <a:ext cx="999766" cy="1029108"/>
                      <a:chOff x="4950554" y="1849175"/>
                      <a:chExt cx="1032301" cy="1040826"/>
                    </a:xfrm>
                  </p:grpSpPr>
                  <p:sp>
                    <p:nvSpPr>
                      <p:cNvPr id="93" name="Right Triangle 9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94" name="TextBox 93"/>
                      <p:cNvSpPr txBox="1"/>
                      <p:nvPr/>
                    </p:nvSpPr>
                    <p:spPr>
                      <a:xfrm>
                        <a:off x="4967920" y="2486763"/>
                        <a:ext cx="1014935"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viele</a:t>
                        </a:r>
                        <a:endParaRPr lang="en-GB" sz="1273" dirty="0">
                          <a:solidFill>
                            <a:prstClr val="white"/>
                          </a:solidFill>
                          <a:latin typeface="Century Gothic" panose="020B0502020202020204" pitchFamily="34" charset="0"/>
                        </a:endParaRPr>
                      </a:p>
                    </p:txBody>
                  </p:sp>
                  <p:sp>
                    <p:nvSpPr>
                      <p:cNvPr id="95" name="TextBox 94"/>
                      <p:cNvSpPr txBox="1"/>
                      <p:nvPr/>
                    </p:nvSpPr>
                    <p:spPr>
                      <a:xfrm>
                        <a:off x="5187786" y="1849175"/>
                        <a:ext cx="774936"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Feile</a:t>
                        </a:r>
                        <a:endParaRPr lang="en-GB" sz="1273" dirty="0">
                          <a:solidFill>
                            <a:srgbClr val="115076"/>
                          </a:solidFill>
                          <a:latin typeface="Century Gothic" panose="020B0502020202020204" pitchFamily="34" charset="0"/>
                        </a:endParaRPr>
                      </a:p>
                    </p:txBody>
                  </p:sp>
                </p:grpSp>
                <p:sp>
                  <p:nvSpPr>
                    <p:cNvPr id="88" name="Rectangle 8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91" name="Straight Arrow Connector 90"/>
                    <p:cNvCxnSpPr>
                      <a:stCxn id="8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96" name="Group 95"/>
                  <p:cNvGrpSpPr/>
                  <p:nvPr/>
                </p:nvGrpSpPr>
                <p:grpSpPr>
                  <a:xfrm>
                    <a:off x="5942339" y="3409479"/>
                    <a:ext cx="1280200" cy="1253408"/>
                    <a:chOff x="4911347" y="1842964"/>
                    <a:chExt cx="1280200" cy="1253408"/>
                  </a:xfrm>
                </p:grpSpPr>
                <p:grpSp>
                  <p:nvGrpSpPr>
                    <p:cNvPr id="97" name="Group 96"/>
                    <p:cNvGrpSpPr/>
                    <p:nvPr/>
                  </p:nvGrpSpPr>
                  <p:grpSpPr>
                    <a:xfrm>
                      <a:off x="4911347" y="1842964"/>
                      <a:ext cx="1125161" cy="1083138"/>
                      <a:chOff x="4908342" y="1826642"/>
                      <a:chExt cx="1161776" cy="1095471"/>
                    </a:xfrm>
                  </p:grpSpPr>
                  <p:sp>
                    <p:nvSpPr>
                      <p:cNvPr id="103" name="Right Triangle 10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04" name="TextBox 103"/>
                      <p:cNvSpPr txBox="1"/>
                      <p:nvPr/>
                    </p:nvSpPr>
                    <p:spPr>
                      <a:xfrm>
                        <a:off x="4908342" y="2518875"/>
                        <a:ext cx="1014935" cy="403238"/>
                      </a:xfrm>
                      <a:prstGeom prst="rect">
                        <a:avLst/>
                      </a:prstGeom>
                      <a:noFill/>
                    </p:spPr>
                    <p:txBody>
                      <a:bodyPr wrap="square" rtlCol="0">
                        <a:spAutoFit/>
                      </a:bodyPr>
                      <a:lstStyle/>
                      <a:p>
                        <a:pPr defTabSz="727510">
                          <a:defRPr/>
                        </a:pPr>
                        <a:r>
                          <a:rPr lang="en-GB" sz="1273" dirty="0">
                            <a:solidFill>
                              <a:prstClr val="white"/>
                            </a:solidFill>
                            <a:latin typeface="Century Gothic" panose="020B0502020202020204" pitchFamily="34" charset="0"/>
                          </a:rPr>
                          <a:t>Lieder</a:t>
                        </a:r>
                      </a:p>
                    </p:txBody>
                  </p:sp>
                  <p:sp>
                    <p:nvSpPr>
                      <p:cNvPr id="105" name="TextBox 104"/>
                      <p:cNvSpPr txBox="1"/>
                      <p:nvPr/>
                    </p:nvSpPr>
                    <p:spPr>
                      <a:xfrm>
                        <a:off x="5148393" y="1826642"/>
                        <a:ext cx="921725"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leider</a:t>
                        </a:r>
                        <a:endParaRPr lang="en-GB" sz="1273" dirty="0">
                          <a:solidFill>
                            <a:srgbClr val="115076"/>
                          </a:solidFill>
                          <a:latin typeface="Century Gothic" panose="020B0502020202020204" pitchFamily="34" charset="0"/>
                        </a:endParaRPr>
                      </a:p>
                    </p:txBody>
                  </p:sp>
                </p:grpSp>
                <p:sp>
                  <p:nvSpPr>
                    <p:cNvPr id="98" name="Rectangle 9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01" name="Straight Arrow Connector 100"/>
                    <p:cNvCxnSpPr>
                      <a:stCxn id="9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p:cNvGrpSpPr/>
                  <p:nvPr/>
                </p:nvGrpSpPr>
                <p:grpSpPr>
                  <a:xfrm>
                    <a:off x="7212725" y="3397730"/>
                    <a:ext cx="1079847" cy="1263227"/>
                    <a:chOff x="4933344" y="1833145"/>
                    <a:chExt cx="1079847" cy="1263227"/>
                  </a:xfrm>
                </p:grpSpPr>
                <p:grpSp>
                  <p:nvGrpSpPr>
                    <p:cNvPr id="107" name="Group 106"/>
                    <p:cNvGrpSpPr/>
                    <p:nvPr/>
                  </p:nvGrpSpPr>
                  <p:grpSpPr>
                    <a:xfrm>
                      <a:off x="4933344" y="1833145"/>
                      <a:ext cx="1079847" cy="1042355"/>
                      <a:chOff x="4931059" y="1816714"/>
                      <a:chExt cx="1114988" cy="1054225"/>
                    </a:xfrm>
                  </p:grpSpPr>
                  <p:sp>
                    <p:nvSpPr>
                      <p:cNvPr id="113" name="Right Triangle 11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14" name="TextBox 113"/>
                      <p:cNvSpPr txBox="1"/>
                      <p:nvPr/>
                    </p:nvSpPr>
                    <p:spPr>
                      <a:xfrm>
                        <a:off x="4931059" y="2467701"/>
                        <a:ext cx="1014936"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Reise</a:t>
                        </a:r>
                        <a:endParaRPr lang="en-GB" sz="1273" dirty="0">
                          <a:solidFill>
                            <a:prstClr val="white"/>
                          </a:solidFill>
                          <a:latin typeface="Century Gothic" panose="020B0502020202020204" pitchFamily="34" charset="0"/>
                        </a:endParaRPr>
                      </a:p>
                    </p:txBody>
                  </p:sp>
                  <p:sp>
                    <p:nvSpPr>
                      <p:cNvPr id="115" name="TextBox 114"/>
                      <p:cNvSpPr txBox="1"/>
                      <p:nvPr/>
                    </p:nvSpPr>
                    <p:spPr>
                      <a:xfrm>
                        <a:off x="5194697" y="1816714"/>
                        <a:ext cx="851350"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Riese</a:t>
                        </a:r>
                        <a:endParaRPr lang="en-GB" sz="1273" dirty="0">
                          <a:solidFill>
                            <a:srgbClr val="115076"/>
                          </a:solidFill>
                          <a:latin typeface="Century Gothic" panose="020B0502020202020204" pitchFamily="34" charset="0"/>
                        </a:endParaRPr>
                      </a:p>
                    </p:txBody>
                  </p:sp>
                </p:grpSp>
                <p:sp>
                  <p:nvSpPr>
                    <p:cNvPr id="108" name="Rectangle 10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12" name="Straight Arrow Connector 11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16" name="Group 115"/>
                  <p:cNvGrpSpPr/>
                  <p:nvPr/>
                </p:nvGrpSpPr>
                <p:grpSpPr>
                  <a:xfrm>
                    <a:off x="5928752" y="4657078"/>
                    <a:ext cx="1267763" cy="1237382"/>
                    <a:chOff x="4923784" y="1858990"/>
                    <a:chExt cx="1267763" cy="1237382"/>
                  </a:xfrm>
                </p:grpSpPr>
                <p:grpSp>
                  <p:nvGrpSpPr>
                    <p:cNvPr id="117" name="Group 116"/>
                    <p:cNvGrpSpPr/>
                    <p:nvPr/>
                  </p:nvGrpSpPr>
                  <p:grpSpPr>
                    <a:xfrm>
                      <a:off x="4923784" y="1858990"/>
                      <a:ext cx="1081936" cy="989240"/>
                      <a:chOff x="4921193" y="1842850"/>
                      <a:chExt cx="1117146" cy="1000504"/>
                    </a:xfrm>
                  </p:grpSpPr>
                  <p:sp>
                    <p:nvSpPr>
                      <p:cNvPr id="123" name="Right Triangle 12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24" name="TextBox 123"/>
                      <p:cNvSpPr txBox="1"/>
                      <p:nvPr/>
                    </p:nvSpPr>
                    <p:spPr>
                      <a:xfrm>
                        <a:off x="4921193" y="2440116"/>
                        <a:ext cx="1014935"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Reise</a:t>
                        </a:r>
                        <a:endParaRPr lang="en-GB" sz="1273" dirty="0">
                          <a:solidFill>
                            <a:prstClr val="white"/>
                          </a:solidFill>
                          <a:latin typeface="Century Gothic" panose="020B0502020202020204" pitchFamily="34" charset="0"/>
                        </a:endParaRPr>
                      </a:p>
                    </p:txBody>
                  </p:sp>
                  <p:sp>
                    <p:nvSpPr>
                      <p:cNvPr id="125" name="TextBox 124"/>
                      <p:cNvSpPr txBox="1"/>
                      <p:nvPr/>
                    </p:nvSpPr>
                    <p:spPr>
                      <a:xfrm>
                        <a:off x="5239179" y="1842850"/>
                        <a:ext cx="799160" cy="677297"/>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Riese</a:t>
                        </a:r>
                        <a:endParaRPr lang="en-GB" sz="1273" dirty="0">
                          <a:solidFill>
                            <a:srgbClr val="115076"/>
                          </a:solidFill>
                          <a:latin typeface="Century Gothic" panose="020B0502020202020204" pitchFamily="34" charset="0"/>
                        </a:endParaRPr>
                      </a:p>
                    </p:txBody>
                  </p:sp>
                </p:grpSp>
                <p:sp>
                  <p:nvSpPr>
                    <p:cNvPr id="118" name="Rectangle 11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21" name="Straight Arrow Connector 120"/>
                    <p:cNvCxnSpPr>
                      <a:stCxn id="118" idx="3"/>
                    </p:cNvCxnSpPr>
                    <p:nvPr/>
                  </p:nvCxnSpPr>
                  <p:spPr>
                    <a:xfrm flipV="1">
                      <a:off x="5939547" y="2353165"/>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26" name="Group 125"/>
                  <p:cNvGrpSpPr/>
                  <p:nvPr/>
                </p:nvGrpSpPr>
                <p:grpSpPr>
                  <a:xfrm>
                    <a:off x="4652626" y="4655561"/>
                    <a:ext cx="1170280" cy="1239957"/>
                    <a:chOff x="4883375" y="1856415"/>
                    <a:chExt cx="1170280" cy="1239957"/>
                  </a:xfrm>
                </p:grpSpPr>
                <p:grpSp>
                  <p:nvGrpSpPr>
                    <p:cNvPr id="127" name="Group 126"/>
                    <p:cNvGrpSpPr/>
                    <p:nvPr/>
                  </p:nvGrpSpPr>
                  <p:grpSpPr>
                    <a:xfrm>
                      <a:off x="4883375" y="1856415"/>
                      <a:ext cx="1170280" cy="1014429"/>
                      <a:chOff x="4879463" y="1840248"/>
                      <a:chExt cx="1208364" cy="1025980"/>
                    </a:xfrm>
                  </p:grpSpPr>
                  <p:sp>
                    <p:nvSpPr>
                      <p:cNvPr id="133" name="Right Triangle 13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34" name="TextBox 133"/>
                      <p:cNvSpPr txBox="1"/>
                      <p:nvPr/>
                    </p:nvSpPr>
                    <p:spPr>
                      <a:xfrm>
                        <a:off x="4879463" y="2462990"/>
                        <a:ext cx="1014935" cy="403238"/>
                      </a:xfrm>
                      <a:prstGeom prst="rect">
                        <a:avLst/>
                      </a:prstGeom>
                      <a:noFill/>
                    </p:spPr>
                    <p:txBody>
                      <a:bodyPr wrap="square" rtlCol="0">
                        <a:spAutoFit/>
                      </a:bodyPr>
                      <a:lstStyle/>
                      <a:p>
                        <a:pPr defTabSz="727510">
                          <a:defRPr/>
                        </a:pPr>
                        <a:r>
                          <a:rPr lang="en-GB" sz="1273" dirty="0">
                            <a:solidFill>
                              <a:prstClr val="white"/>
                            </a:solidFill>
                            <a:latin typeface="Century Gothic" panose="020B0502020202020204" pitchFamily="34" charset="0"/>
                          </a:rPr>
                          <a:t>Lieder</a:t>
                        </a:r>
                      </a:p>
                    </p:txBody>
                  </p:sp>
                  <p:sp>
                    <p:nvSpPr>
                      <p:cNvPr id="135" name="TextBox 134"/>
                      <p:cNvSpPr txBox="1"/>
                      <p:nvPr/>
                    </p:nvSpPr>
                    <p:spPr>
                      <a:xfrm>
                        <a:off x="5187386" y="1840248"/>
                        <a:ext cx="900441"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leider</a:t>
                        </a:r>
                        <a:endParaRPr lang="en-GB" sz="1273" dirty="0">
                          <a:solidFill>
                            <a:srgbClr val="115076"/>
                          </a:solidFill>
                          <a:latin typeface="Century Gothic" panose="020B0502020202020204" pitchFamily="34" charset="0"/>
                        </a:endParaRPr>
                      </a:p>
                    </p:txBody>
                  </p:sp>
                </p:grpSp>
                <p:sp>
                  <p:nvSpPr>
                    <p:cNvPr id="128" name="Rectangle 12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32" name="Straight Arrow Connector 131"/>
                    <p:cNvCxnSpPr/>
                    <p:nvPr/>
                  </p:nvCxnSpPr>
                  <p:spPr>
                    <a:xfrm rot="10800000" flipV="1">
                      <a:off x="5442359" y="2844372"/>
                      <a:ext cx="1" cy="252000"/>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36" name="Group 135"/>
                  <p:cNvGrpSpPr/>
                  <p:nvPr/>
                </p:nvGrpSpPr>
                <p:grpSpPr>
                  <a:xfrm>
                    <a:off x="3245263" y="4651105"/>
                    <a:ext cx="1226814" cy="1020424"/>
                    <a:chOff x="4712733" y="1858996"/>
                    <a:chExt cx="1226814" cy="1020424"/>
                  </a:xfrm>
                </p:grpSpPr>
                <p:grpSp>
                  <p:nvGrpSpPr>
                    <p:cNvPr id="137" name="Group 136"/>
                    <p:cNvGrpSpPr/>
                    <p:nvPr/>
                  </p:nvGrpSpPr>
                  <p:grpSpPr>
                    <a:xfrm>
                      <a:off x="4928791" y="1865243"/>
                      <a:ext cx="1003703" cy="1014177"/>
                      <a:chOff x="4926357" y="1849175"/>
                      <a:chExt cx="1036366" cy="1025725"/>
                    </a:xfrm>
                  </p:grpSpPr>
                  <p:sp>
                    <p:nvSpPr>
                      <p:cNvPr id="143" name="Right Triangle 142"/>
                      <p:cNvSpPr/>
                      <p:nvPr/>
                    </p:nvSpPr>
                    <p:spPr>
                      <a:xfrm>
                        <a:off x="4950554" y="1853166"/>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44" name="TextBox 143"/>
                      <p:cNvSpPr txBox="1"/>
                      <p:nvPr/>
                    </p:nvSpPr>
                    <p:spPr>
                      <a:xfrm>
                        <a:off x="4926357" y="2471662"/>
                        <a:ext cx="1014934"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viele</a:t>
                        </a:r>
                        <a:endParaRPr lang="en-GB" sz="1273" dirty="0">
                          <a:solidFill>
                            <a:prstClr val="white"/>
                          </a:solidFill>
                          <a:latin typeface="Century Gothic" panose="020B0502020202020204" pitchFamily="34" charset="0"/>
                        </a:endParaRPr>
                      </a:p>
                    </p:txBody>
                  </p:sp>
                  <p:sp>
                    <p:nvSpPr>
                      <p:cNvPr id="145" name="TextBox 144"/>
                      <p:cNvSpPr txBox="1"/>
                      <p:nvPr/>
                    </p:nvSpPr>
                    <p:spPr>
                      <a:xfrm>
                        <a:off x="5187786" y="1849175"/>
                        <a:ext cx="774937" cy="403238"/>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Feile</a:t>
                        </a:r>
                        <a:endParaRPr lang="en-GB" sz="1273" dirty="0">
                          <a:solidFill>
                            <a:srgbClr val="115076"/>
                          </a:solidFill>
                          <a:latin typeface="Century Gothic" panose="020B0502020202020204" pitchFamily="34" charset="0"/>
                        </a:endParaRPr>
                      </a:p>
                    </p:txBody>
                  </p:sp>
                </p:grpSp>
                <p:sp>
                  <p:nvSpPr>
                    <p:cNvPr id="138" name="Rectangle 137"/>
                    <p:cNvSpPr/>
                    <p:nvPr/>
                  </p:nvSpPr>
                  <p:spPr>
                    <a:xfrm>
                      <a:off x="4949547" y="1858996"/>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40" name="Straight Arrow Connector 139"/>
                    <p:cNvCxnSpPr/>
                    <p:nvPr/>
                  </p:nvCxnSpPr>
                  <p:spPr>
                    <a:xfrm flipH="1" flipV="1">
                      <a:off x="4712733" y="2353165"/>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1353398" y="4159027"/>
                  <a:ext cx="1271652" cy="1016407"/>
                  <a:chOff x="2462918" y="617883"/>
                  <a:chExt cx="1271652" cy="1016407"/>
                </a:xfrm>
              </p:grpSpPr>
              <p:grpSp>
                <p:nvGrpSpPr>
                  <p:cNvPr id="147" name="Group 146"/>
                  <p:cNvGrpSpPr/>
                  <p:nvPr/>
                </p:nvGrpSpPr>
                <p:grpSpPr>
                  <a:xfrm>
                    <a:off x="2462918" y="617883"/>
                    <a:ext cx="1064343" cy="1016407"/>
                    <a:chOff x="2380239" y="587613"/>
                    <a:chExt cx="1098980" cy="1027981"/>
                  </a:xfrm>
                </p:grpSpPr>
                <p:sp>
                  <p:nvSpPr>
                    <p:cNvPr id="153" name="Right Triangle 152"/>
                    <p:cNvSpPr/>
                    <p:nvPr/>
                  </p:nvSpPr>
                  <p:spPr>
                    <a:xfrm>
                      <a:off x="2407828" y="603653"/>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54" name="TextBox 153"/>
                    <p:cNvSpPr txBox="1"/>
                    <p:nvPr/>
                  </p:nvSpPr>
                  <p:spPr>
                    <a:xfrm>
                      <a:off x="2380239" y="1212356"/>
                      <a:ext cx="1014935"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Reise</a:t>
                      </a:r>
                      <a:endParaRPr lang="en-GB" sz="1273" dirty="0">
                        <a:solidFill>
                          <a:prstClr val="white"/>
                        </a:solidFill>
                        <a:latin typeface="Century Gothic" panose="020B0502020202020204" pitchFamily="34" charset="0"/>
                      </a:endParaRPr>
                    </a:p>
                  </p:txBody>
                </p:sp>
                <p:sp>
                  <p:nvSpPr>
                    <p:cNvPr id="155" name="TextBox 154"/>
                    <p:cNvSpPr txBox="1"/>
                    <p:nvPr/>
                  </p:nvSpPr>
                  <p:spPr>
                    <a:xfrm>
                      <a:off x="2674206" y="587613"/>
                      <a:ext cx="805013" cy="677296"/>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Riese</a:t>
                      </a:r>
                      <a:endParaRPr lang="en-GB" sz="1273" dirty="0">
                        <a:solidFill>
                          <a:srgbClr val="115076"/>
                        </a:solidFill>
                        <a:latin typeface="Century Gothic" panose="020B0502020202020204" pitchFamily="34" charset="0"/>
                      </a:endParaRPr>
                    </a:p>
                  </p:txBody>
                </p:sp>
              </p:grpSp>
              <p:sp>
                <p:nvSpPr>
                  <p:cNvPr id="148" name="Rectangle 147"/>
                  <p:cNvSpPr/>
                  <p:nvPr/>
                </p:nvSpPr>
                <p:spPr>
                  <a:xfrm>
                    <a:off x="2486962" y="623552"/>
                    <a:ext cx="989999" cy="9890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50" name="Straight Arrow Connector 149"/>
                  <p:cNvCxnSpPr/>
                  <p:nvPr/>
                </p:nvCxnSpPr>
                <p:spPr>
                  <a:xfrm flipH="1" flipV="1">
                    <a:off x="3482570" y="1160738"/>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57" name="Group 156"/>
                <p:cNvGrpSpPr/>
                <p:nvPr/>
              </p:nvGrpSpPr>
              <p:grpSpPr>
                <a:xfrm>
                  <a:off x="4843552" y="5403738"/>
                  <a:ext cx="1478814" cy="1001964"/>
                  <a:chOff x="3467109" y="1862594"/>
                  <a:chExt cx="1478814" cy="1001964"/>
                </a:xfrm>
              </p:grpSpPr>
              <p:grpSp>
                <p:nvGrpSpPr>
                  <p:cNvPr id="158" name="Group 157"/>
                  <p:cNvGrpSpPr/>
                  <p:nvPr/>
                </p:nvGrpSpPr>
                <p:grpSpPr>
                  <a:xfrm>
                    <a:off x="3690543" y="1862594"/>
                    <a:ext cx="1038336" cy="1001964"/>
                    <a:chOff x="3647813" y="1846500"/>
                    <a:chExt cx="1072126" cy="1013374"/>
                  </a:xfrm>
                </p:grpSpPr>
                <p:sp>
                  <p:nvSpPr>
                    <p:cNvPr id="162" name="Right Triangle 161"/>
                    <p:cNvSpPr/>
                    <p:nvPr/>
                  </p:nvSpPr>
                  <p:spPr>
                    <a:xfrm>
                      <a:off x="3664394" y="1864321"/>
                      <a:ext cx="1012168" cy="990000"/>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163" name="TextBox 162"/>
                    <p:cNvSpPr txBox="1"/>
                    <p:nvPr/>
                  </p:nvSpPr>
                  <p:spPr>
                    <a:xfrm>
                      <a:off x="3647813" y="2456636"/>
                      <a:ext cx="1014935" cy="40323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Reise</a:t>
                      </a:r>
                      <a:endParaRPr lang="en-GB" sz="1273" dirty="0">
                        <a:solidFill>
                          <a:prstClr val="white"/>
                        </a:solidFill>
                        <a:latin typeface="Century Gothic" panose="020B0502020202020204" pitchFamily="34" charset="0"/>
                      </a:endParaRPr>
                    </a:p>
                  </p:txBody>
                </p:sp>
                <p:sp>
                  <p:nvSpPr>
                    <p:cNvPr id="164" name="TextBox 163"/>
                    <p:cNvSpPr txBox="1"/>
                    <p:nvPr/>
                  </p:nvSpPr>
                  <p:spPr>
                    <a:xfrm>
                      <a:off x="3934132" y="1846500"/>
                      <a:ext cx="785807" cy="677297"/>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Riese</a:t>
                      </a:r>
                      <a:endParaRPr lang="en-GB" sz="1273" dirty="0">
                        <a:solidFill>
                          <a:srgbClr val="115076"/>
                        </a:solidFill>
                        <a:latin typeface="Century Gothic" panose="020B0502020202020204" pitchFamily="34" charset="0"/>
                      </a:endParaRPr>
                    </a:p>
                  </p:txBody>
                </p:sp>
              </p:grpSp>
              <p:sp>
                <p:nvSpPr>
                  <p:cNvPr id="159" name="Rectangle 158"/>
                  <p:cNvSpPr/>
                  <p:nvPr/>
                </p:nvSpPr>
                <p:spPr>
                  <a:xfrm>
                    <a:off x="3703923" y="1870025"/>
                    <a:ext cx="990000" cy="98904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cxnSp>
                <p:nvCxnSpPr>
                  <p:cNvPr id="160" name="Straight Arrow Connector 159"/>
                  <p:cNvCxnSpPr/>
                  <p:nvPr/>
                </p:nvCxnSpPr>
                <p:spPr>
                  <a:xfrm flipH="1" flipV="1">
                    <a:off x="3467109" y="2364194"/>
                    <a:ext cx="252000"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Straight Arrow Connector 160"/>
                  <p:cNvCxnSpPr>
                    <a:stCxn id="159" idx="3"/>
                  </p:cNvCxnSpPr>
                  <p:nvPr/>
                </p:nvCxnSpPr>
                <p:spPr>
                  <a:xfrm flipV="1">
                    <a:off x="4693923" y="2364194"/>
                    <a:ext cx="252000" cy="354"/>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grpSp>
          </p:grpSp>
          <p:pic>
            <p:nvPicPr>
              <p:cNvPr id="19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15544" y="673297"/>
                <a:ext cx="466163" cy="44907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7" name="Straight Arrow Connector 166"/>
            <p:cNvCxnSpPr/>
            <p:nvPr/>
          </p:nvCxnSpPr>
          <p:spPr>
            <a:xfrm flipV="1">
              <a:off x="11120663" y="3562580"/>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168"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48266" y="2220312"/>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170" name="Straight Arrow Connector 169"/>
            <p:cNvCxnSpPr/>
            <p:nvPr/>
          </p:nvCxnSpPr>
          <p:spPr>
            <a:xfrm flipV="1">
              <a:off x="8770509" y="468943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Straight Arrow Connector 174"/>
            <p:cNvCxnSpPr/>
            <p:nvPr/>
          </p:nvCxnSpPr>
          <p:spPr>
            <a:xfrm flipV="1">
              <a:off x="7622345" y="4668785"/>
              <a:ext cx="233448" cy="322"/>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Straight Arrow Connector 176"/>
            <p:cNvCxnSpPr/>
            <p:nvPr/>
          </p:nvCxnSpPr>
          <p:spPr>
            <a:xfrm flipV="1">
              <a:off x="6045068" y="3986128"/>
              <a:ext cx="1" cy="228986"/>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flipV="1">
              <a:off x="8366718" y="638634"/>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5" name="Straight Arrow Connector 204"/>
            <p:cNvCxnSpPr/>
            <p:nvPr/>
          </p:nvCxnSpPr>
          <p:spPr>
            <a:xfrm rot="10800000" flipV="1">
              <a:off x="4876320" y="5122246"/>
              <a:ext cx="1" cy="228987"/>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06" name="Straight Arrow Connector 205"/>
            <p:cNvCxnSpPr/>
            <p:nvPr/>
          </p:nvCxnSpPr>
          <p:spPr>
            <a:xfrm flipV="1">
              <a:off x="4899284" y="3986847"/>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pic>
          <p:nvPicPr>
            <p:cNvPr id="22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1184" y="5492943"/>
              <a:ext cx="429569" cy="413818"/>
            </a:xfrm>
            <a:prstGeom prst="rect">
              <a:avLst/>
            </a:prstGeom>
            <a:noFill/>
            <a:extLst>
              <a:ext uri="{909E8E84-426E-40DD-AFC4-6F175D3DCCD1}">
                <a14:hiddenFill xmlns:a14="http://schemas.microsoft.com/office/drawing/2010/main">
                  <a:solidFill>
                    <a:srgbClr val="FFFFFF"/>
                  </a:solidFill>
                </a14:hiddenFill>
              </a:ext>
            </a:extLst>
          </p:spPr>
        </p:pic>
        <p:sp>
          <p:nvSpPr>
            <p:cNvPr id="228" name="Right Triangle 227"/>
            <p:cNvSpPr/>
            <p:nvPr/>
          </p:nvSpPr>
          <p:spPr>
            <a:xfrm>
              <a:off x="5611734" y="3120773"/>
              <a:ext cx="908102" cy="889462"/>
            </a:xfrm>
            <a:prstGeom prst="rtTriangle">
              <a:avLst/>
            </a:prstGeom>
            <a:solidFill>
              <a:srgbClr val="11507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229" name="TextBox 228"/>
            <p:cNvSpPr txBox="1"/>
            <p:nvPr/>
          </p:nvSpPr>
          <p:spPr>
            <a:xfrm>
              <a:off x="5586982" y="3667659"/>
              <a:ext cx="910585" cy="362288"/>
            </a:xfrm>
            <a:prstGeom prst="rect">
              <a:avLst/>
            </a:prstGeom>
            <a:noFill/>
          </p:spPr>
          <p:txBody>
            <a:bodyPr wrap="square" rtlCol="0">
              <a:spAutoFit/>
            </a:bodyPr>
            <a:lstStyle/>
            <a:p>
              <a:pPr defTabSz="727510">
                <a:defRPr/>
              </a:pPr>
              <a:r>
                <a:rPr lang="en-GB" sz="1273" dirty="0" err="1">
                  <a:solidFill>
                    <a:prstClr val="white"/>
                  </a:solidFill>
                  <a:latin typeface="Century Gothic" panose="020B0502020202020204" pitchFamily="34" charset="0"/>
                </a:rPr>
                <a:t>Reise</a:t>
              </a:r>
              <a:endParaRPr lang="en-GB" sz="1273" dirty="0">
                <a:solidFill>
                  <a:prstClr val="white"/>
                </a:solidFill>
                <a:latin typeface="Century Gothic" panose="020B0502020202020204" pitchFamily="34" charset="0"/>
              </a:endParaRPr>
            </a:p>
          </p:txBody>
        </p:sp>
        <p:sp>
          <p:nvSpPr>
            <p:cNvPr id="233" name="TextBox 232"/>
            <p:cNvSpPr txBox="1"/>
            <p:nvPr/>
          </p:nvSpPr>
          <p:spPr>
            <a:xfrm>
              <a:off x="5850725" y="3106361"/>
              <a:ext cx="722245" cy="608514"/>
            </a:xfrm>
            <a:prstGeom prst="rect">
              <a:avLst/>
            </a:prstGeom>
            <a:noFill/>
          </p:spPr>
          <p:txBody>
            <a:bodyPr wrap="square" rtlCol="0">
              <a:spAutoFit/>
            </a:bodyPr>
            <a:lstStyle/>
            <a:p>
              <a:pPr defTabSz="727510">
                <a:defRPr/>
              </a:pPr>
              <a:r>
                <a:rPr lang="en-GB" sz="1273" dirty="0" err="1">
                  <a:solidFill>
                    <a:srgbClr val="115076"/>
                  </a:solidFill>
                  <a:latin typeface="Century Gothic" panose="020B0502020202020204" pitchFamily="34" charset="0"/>
                </a:rPr>
                <a:t>Riese</a:t>
              </a:r>
              <a:endParaRPr lang="en-GB" sz="1273" dirty="0">
                <a:solidFill>
                  <a:srgbClr val="115076"/>
                </a:solidFill>
                <a:latin typeface="Century Gothic" panose="020B0502020202020204" pitchFamily="34" charset="0"/>
              </a:endParaRPr>
            </a:p>
          </p:txBody>
        </p:sp>
        <p:sp>
          <p:nvSpPr>
            <p:cNvPr id="234" name="Rectangle 233"/>
            <p:cNvSpPr/>
            <p:nvPr/>
          </p:nvSpPr>
          <p:spPr>
            <a:xfrm>
              <a:off x="5609256" y="3111513"/>
              <a:ext cx="917117" cy="89872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pic>
          <p:nvPicPr>
            <p:cNvPr id="235" name="Picture 2" descr="Skull And Crossbones Clip Ar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4268" y="2347779"/>
              <a:ext cx="429569" cy="413818"/>
            </a:xfrm>
            <a:prstGeom prst="rect">
              <a:avLst/>
            </a:prstGeom>
            <a:noFill/>
            <a:extLst>
              <a:ext uri="{909E8E84-426E-40DD-AFC4-6F175D3DCCD1}">
                <a14:hiddenFill xmlns:a14="http://schemas.microsoft.com/office/drawing/2010/main">
                  <a:solidFill>
                    <a:srgbClr val="FFFFFF"/>
                  </a:solidFill>
                </a14:hiddenFill>
              </a:ext>
            </a:extLst>
          </p:spPr>
        </p:pic>
        <p:cxnSp>
          <p:nvCxnSpPr>
            <p:cNvPr id="236" name="Straight Arrow Connector 235"/>
            <p:cNvCxnSpPr/>
            <p:nvPr/>
          </p:nvCxnSpPr>
          <p:spPr>
            <a:xfrm flipV="1">
              <a:off x="6054771" y="2884702"/>
              <a:ext cx="1" cy="236069"/>
            </a:xfrm>
            <a:prstGeom prst="straightConnector1">
              <a:avLst/>
            </a:prstGeom>
            <a:ln>
              <a:solidFill>
                <a:srgbClr val="1F4E79"/>
              </a:solidFill>
              <a:tailEnd type="triangle"/>
            </a:ln>
          </p:spPr>
          <p:style>
            <a:lnRef idx="1">
              <a:schemeClr val="accent1"/>
            </a:lnRef>
            <a:fillRef idx="0">
              <a:schemeClr val="accent1"/>
            </a:fillRef>
            <a:effectRef idx="0">
              <a:schemeClr val="accent1"/>
            </a:effectRef>
            <a:fontRef idx="minor">
              <a:schemeClr val="tx1"/>
            </a:fontRef>
          </p:style>
        </p:cxnSp>
        <p:cxnSp>
          <p:nvCxnSpPr>
            <p:cNvPr id="238" name="Straight Arrow Connector 237"/>
            <p:cNvCxnSpPr/>
            <p:nvPr/>
          </p:nvCxnSpPr>
          <p:spPr>
            <a:xfrm flipH="1" flipV="1">
              <a:off x="5392489" y="3591670"/>
              <a:ext cx="233448" cy="1"/>
            </a:xfrm>
            <a:prstGeom prst="straightConnector1">
              <a:avLst/>
            </a:prstGeom>
            <a:ln>
              <a:solidFill>
                <a:srgbClr val="115076"/>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C539F0B-A12D-493C-83B4-92A535C87CD8}"/>
                </a:ext>
              </a:extLst>
            </p:cNvPr>
            <p:cNvSpPr txBox="1"/>
            <p:nvPr/>
          </p:nvSpPr>
          <p:spPr>
            <a:xfrm>
              <a:off x="7648297" y="244277"/>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c</a:t>
              </a:r>
            </a:p>
          </p:txBody>
        </p:sp>
        <p:sp>
          <p:nvSpPr>
            <p:cNvPr id="174" name="TextBox 173">
              <a:extLst>
                <a:ext uri="{FF2B5EF4-FFF2-40B4-BE49-F238E27FC236}">
                  <a16:creationId xmlns:a16="http://schemas.microsoft.com/office/drawing/2014/main" id="{FFA57D5A-6B74-452A-BC53-B85DBA13C271}"/>
                </a:ext>
              </a:extLst>
            </p:cNvPr>
            <p:cNvSpPr txBox="1"/>
            <p:nvPr/>
          </p:nvSpPr>
          <p:spPr>
            <a:xfrm>
              <a:off x="11624658" y="1615514"/>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h</a:t>
              </a:r>
            </a:p>
          </p:txBody>
        </p:sp>
        <p:sp>
          <p:nvSpPr>
            <p:cNvPr id="181" name="TextBox 180">
              <a:extLst>
                <a:ext uri="{FF2B5EF4-FFF2-40B4-BE49-F238E27FC236}">
                  <a16:creationId xmlns:a16="http://schemas.microsoft.com/office/drawing/2014/main" id="{8A2DE0C8-3A23-4F9C-A31C-DDEFA72F1909}"/>
                </a:ext>
              </a:extLst>
            </p:cNvPr>
            <p:cNvSpPr txBox="1"/>
            <p:nvPr/>
          </p:nvSpPr>
          <p:spPr>
            <a:xfrm>
              <a:off x="7026011" y="767544"/>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w</a:t>
              </a:r>
            </a:p>
          </p:txBody>
        </p:sp>
        <p:sp>
          <p:nvSpPr>
            <p:cNvPr id="176" name="TextBox 175">
              <a:extLst>
                <a:ext uri="{FF2B5EF4-FFF2-40B4-BE49-F238E27FC236}">
                  <a16:creationId xmlns:a16="http://schemas.microsoft.com/office/drawing/2014/main" id="{30B58085-494C-4A4F-BD3F-2847DF29E2AF}"/>
                </a:ext>
              </a:extLst>
            </p:cNvPr>
            <p:cNvSpPr txBox="1"/>
            <p:nvPr/>
          </p:nvSpPr>
          <p:spPr>
            <a:xfrm>
              <a:off x="4244443" y="3480765"/>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i</a:t>
              </a:r>
            </a:p>
          </p:txBody>
        </p:sp>
        <p:sp>
          <p:nvSpPr>
            <p:cNvPr id="178" name="TextBox 177">
              <a:extLst>
                <a:ext uri="{FF2B5EF4-FFF2-40B4-BE49-F238E27FC236}">
                  <a16:creationId xmlns:a16="http://schemas.microsoft.com/office/drawing/2014/main" id="{A783CAFB-2B24-4C21-A415-43177C8BB2B4}"/>
                </a:ext>
              </a:extLst>
            </p:cNvPr>
            <p:cNvSpPr txBox="1"/>
            <p:nvPr/>
          </p:nvSpPr>
          <p:spPr>
            <a:xfrm>
              <a:off x="5857342" y="1897838"/>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z</a:t>
              </a:r>
            </a:p>
          </p:txBody>
        </p:sp>
        <p:sp>
          <p:nvSpPr>
            <p:cNvPr id="179" name="TextBox 178">
              <a:extLst>
                <a:ext uri="{FF2B5EF4-FFF2-40B4-BE49-F238E27FC236}">
                  <a16:creationId xmlns:a16="http://schemas.microsoft.com/office/drawing/2014/main" id="{F2E360A3-08B8-4543-9407-1A72F14EFC25}"/>
                </a:ext>
              </a:extLst>
            </p:cNvPr>
            <p:cNvSpPr txBox="1"/>
            <p:nvPr/>
          </p:nvSpPr>
          <p:spPr>
            <a:xfrm>
              <a:off x="10935213" y="2286433"/>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v</a:t>
              </a:r>
            </a:p>
          </p:txBody>
        </p:sp>
        <p:sp>
          <p:nvSpPr>
            <p:cNvPr id="182" name="TextBox 181">
              <a:extLst>
                <a:ext uri="{FF2B5EF4-FFF2-40B4-BE49-F238E27FC236}">
                  <a16:creationId xmlns:a16="http://schemas.microsoft.com/office/drawing/2014/main" id="{1CF2CBE4-3FA7-4943-91D8-0C96134655FB}"/>
                </a:ext>
              </a:extLst>
            </p:cNvPr>
            <p:cNvSpPr txBox="1"/>
            <p:nvPr/>
          </p:nvSpPr>
          <p:spPr>
            <a:xfrm>
              <a:off x="11435385" y="2943946"/>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k</a:t>
              </a:r>
            </a:p>
          </p:txBody>
        </p:sp>
        <p:sp>
          <p:nvSpPr>
            <p:cNvPr id="184" name="TextBox 183">
              <a:extLst>
                <a:ext uri="{FF2B5EF4-FFF2-40B4-BE49-F238E27FC236}">
                  <a16:creationId xmlns:a16="http://schemas.microsoft.com/office/drawing/2014/main" id="{1B76D9CD-1A87-4B48-B53C-E88B6F280681}"/>
                </a:ext>
              </a:extLst>
            </p:cNvPr>
            <p:cNvSpPr txBox="1"/>
            <p:nvPr/>
          </p:nvSpPr>
          <p:spPr>
            <a:xfrm>
              <a:off x="9679420" y="5512857"/>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j</a:t>
              </a:r>
            </a:p>
          </p:txBody>
        </p:sp>
        <p:sp>
          <p:nvSpPr>
            <p:cNvPr id="186" name="TextBox 185">
              <a:extLst>
                <a:ext uri="{FF2B5EF4-FFF2-40B4-BE49-F238E27FC236}">
                  <a16:creationId xmlns:a16="http://schemas.microsoft.com/office/drawing/2014/main" id="{EA08E911-5192-4B2B-9A58-07AC7B87EB71}"/>
                </a:ext>
              </a:extLst>
            </p:cNvPr>
            <p:cNvSpPr txBox="1"/>
            <p:nvPr/>
          </p:nvSpPr>
          <p:spPr>
            <a:xfrm>
              <a:off x="5107657" y="5480649"/>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y</a:t>
              </a:r>
            </a:p>
          </p:txBody>
        </p:sp>
        <p:sp>
          <p:nvSpPr>
            <p:cNvPr id="187" name="TextBox 186">
              <a:extLst>
                <a:ext uri="{FF2B5EF4-FFF2-40B4-BE49-F238E27FC236}">
                  <a16:creationId xmlns:a16="http://schemas.microsoft.com/office/drawing/2014/main" id="{7C91A531-F5F1-4829-BD1D-B5870FE1DF21}"/>
                </a:ext>
              </a:extLst>
            </p:cNvPr>
            <p:cNvSpPr txBox="1"/>
            <p:nvPr/>
          </p:nvSpPr>
          <p:spPr>
            <a:xfrm>
              <a:off x="10903502" y="4447165"/>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r</a:t>
              </a:r>
            </a:p>
          </p:txBody>
        </p:sp>
        <p:sp>
          <p:nvSpPr>
            <p:cNvPr id="188" name="TextBox 187">
              <a:extLst>
                <a:ext uri="{FF2B5EF4-FFF2-40B4-BE49-F238E27FC236}">
                  <a16:creationId xmlns:a16="http://schemas.microsoft.com/office/drawing/2014/main" id="{57DBD5C3-F281-48CD-A701-E1DDB9715726}"/>
                </a:ext>
              </a:extLst>
            </p:cNvPr>
            <p:cNvSpPr txBox="1"/>
            <p:nvPr/>
          </p:nvSpPr>
          <p:spPr>
            <a:xfrm>
              <a:off x="6509572" y="5647618"/>
              <a:ext cx="403474" cy="393076"/>
            </a:xfrm>
            <a:prstGeom prst="rect">
              <a:avLst/>
            </a:prstGeom>
            <a:noFill/>
          </p:spPr>
          <p:txBody>
            <a:bodyPr wrap="square" rtlCol="0">
              <a:spAutoFit/>
            </a:bodyPr>
            <a:lstStyle/>
            <a:p>
              <a:pPr algn="ctr" defTabSz="727510">
                <a:defRPr/>
              </a:pPr>
              <a:r>
                <a:rPr lang="en-GB" sz="1432" b="1" dirty="0">
                  <a:solidFill>
                    <a:srgbClr val="115076"/>
                  </a:solidFill>
                  <a:latin typeface="Century Gothic" panose="020B0502020202020204" pitchFamily="34" charset="0"/>
                </a:rPr>
                <a:t>q</a:t>
              </a:r>
            </a:p>
          </p:txBody>
        </p:sp>
      </p:grpSp>
      <p:pic>
        <p:nvPicPr>
          <p:cNvPr id="180" name="Picture 16" descr="treasure map">
            <a:extLst>
              <a:ext uri="{FF2B5EF4-FFF2-40B4-BE49-F238E27FC236}">
                <a16:creationId xmlns:a16="http://schemas.microsoft.com/office/drawing/2014/main" id="{CA5CDD99-DD51-4A2C-ABAE-02F9F3FFCE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1693" y="4744129"/>
            <a:ext cx="608739" cy="6006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green play button">
            <a:hlinkClick r:id="" action="ppaction://noaction" highlightClick="1">
              <a:snd r:embed="rId7" name="Phonics 3.1.4.1.wav"/>
            </a:hlinkClick>
            <a:extLst>
              <a:ext uri="{FF2B5EF4-FFF2-40B4-BE49-F238E27FC236}">
                <a16:creationId xmlns:a16="http://schemas.microsoft.com/office/drawing/2014/main" id="{EEBC303D-A628-4359-A1CD-BC8727A5C3B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17091" y="4769382"/>
            <a:ext cx="552036" cy="540369"/>
          </a:xfrm>
          <a:prstGeom prst="rect">
            <a:avLst/>
          </a:prstGeom>
          <a:noFill/>
          <a:extLst>
            <a:ext uri="{909E8E84-426E-40DD-AFC4-6F175D3DCCD1}">
              <a14:hiddenFill xmlns:a14="http://schemas.microsoft.com/office/drawing/2010/main">
                <a:solidFill>
                  <a:srgbClr val="FFFFFF"/>
                </a:solidFill>
              </a14:hiddenFill>
            </a:ext>
          </a:extLst>
        </p:spPr>
      </p:pic>
      <p:pic>
        <p:nvPicPr>
          <p:cNvPr id="192"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85936" y="741310"/>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189"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9219" y="1533249"/>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190"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45572" y="2412402"/>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193"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9219" y="3315667"/>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194"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495909" y="4239505"/>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195"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21100" y="5046473"/>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196"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02680" y="5123110"/>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199"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54429" y="5043141"/>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200"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24814" y="3356599"/>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201"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11397" y="2528390"/>
            <a:ext cx="483160" cy="463833"/>
          </a:xfrm>
          <a:prstGeom prst="rect">
            <a:avLst/>
          </a:prstGeom>
          <a:noFill/>
          <a:extLst>
            <a:ext uri="{909E8E84-426E-40DD-AFC4-6F175D3DCCD1}">
              <a14:hiddenFill xmlns:a14="http://schemas.microsoft.com/office/drawing/2010/main">
                <a:solidFill>
                  <a:srgbClr val="FFFFFF"/>
                </a:solidFill>
              </a14:hiddenFill>
            </a:ext>
          </a:extLst>
        </p:spPr>
      </p:pic>
      <p:pic>
        <p:nvPicPr>
          <p:cNvPr id="202" name="Picture 8" descr="treasure ches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795184" y="1674927"/>
            <a:ext cx="483160" cy="463833"/>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10542951" y="591636"/>
            <a:ext cx="438660" cy="734535"/>
          </a:xfrm>
          <a:prstGeom prst="rect">
            <a:avLst/>
          </a:prstGeom>
          <a:noFill/>
        </p:spPr>
        <p:txBody>
          <a:bodyPr wrap="none" lIns="72746" tIns="36373" rIns="72746" bIns="36373">
            <a:spAutoFit/>
          </a:bodyPr>
          <a:lstStyle/>
          <a:p>
            <a:pPr algn="ctr" defTabSz="727510">
              <a:defRPr/>
            </a:pPr>
            <a:r>
              <a:rPr lang="en-US" sz="4296" b="1" dirty="0">
                <a:ln w="12700">
                  <a:solidFill>
                    <a:srgbClr val="44546A">
                      <a:lumMod val="75000"/>
                    </a:srgbClr>
                  </a:solidFill>
                  <a:prstDash val="solid"/>
                </a:ln>
                <a:pattFill prst="dkUpDiag">
                  <a:fgClr>
                    <a:srgbClr val="44546A"/>
                  </a:fgClr>
                  <a:bgClr>
                    <a:srgbClr val="44546A">
                      <a:lumMod val="20000"/>
                      <a:lumOff val="80000"/>
                    </a:srgbClr>
                  </a:bgClr>
                </a:pattFill>
                <a:effectLst>
                  <a:outerShdw dist="38100" dir="2640000" algn="bl" rotWithShape="0">
                    <a:srgbClr val="44546A">
                      <a:lumMod val="75000"/>
                    </a:srgbClr>
                  </a:outerShdw>
                </a:effectLst>
                <a:latin typeface="Tw Cen MT" panose="020B0602020104020603"/>
              </a:rPr>
              <a:t>1</a:t>
            </a:r>
          </a:p>
        </p:txBody>
      </p:sp>
      <p:pic>
        <p:nvPicPr>
          <p:cNvPr id="2" name="Picture 1" descr="pirate"/>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89819" y="4647304"/>
            <a:ext cx="960564" cy="960564"/>
          </a:xfrm>
          <a:prstGeom prst="rect">
            <a:avLst/>
          </a:prstGeom>
        </p:spPr>
      </p:pic>
    </p:spTree>
    <p:extLst>
      <p:ext uri="{BB962C8B-B14F-4D97-AF65-F5344CB8AC3E}">
        <p14:creationId xmlns:p14="http://schemas.microsoft.com/office/powerpoint/2010/main" val="631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92"/>
                    </p:tgtEl>
                  </p:cond>
                </p:stCondLst>
                <p:endSync evt="end" delay="0">
                  <p:rtn val="all"/>
                </p:endSync>
                <p:childTnLst>
                  <p:par>
                    <p:cTn id="8" fill="hold">
                      <p:stCondLst>
                        <p:cond delay="0"/>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92"/>
                                        </p:tgtEl>
                                      </p:cBhvr>
                                    </p:animEffect>
                                    <p:set>
                                      <p:cBhvr>
                                        <p:cTn id="12" dur="1" fill="hold">
                                          <p:stCondLst>
                                            <p:cond delay="499"/>
                                          </p:stCondLst>
                                        </p:cTn>
                                        <p:tgtEl>
                                          <p:spTgt spid="192"/>
                                        </p:tgtEl>
                                        <p:attrNameLst>
                                          <p:attrName>style.visibility</p:attrName>
                                        </p:attrNameLst>
                                      </p:cBhvr>
                                      <p:to>
                                        <p:strVal val="hidden"/>
                                      </p:to>
                                    </p:set>
                                  </p:childTnLst>
                                </p:cTn>
                              </p:par>
                            </p:childTnLst>
                          </p:cTn>
                        </p:par>
                      </p:childTnLst>
                    </p:cTn>
                  </p:par>
                </p:childTnLst>
              </p:cTn>
              <p:nextCondLst>
                <p:cond evt="onClick" delay="0">
                  <p:tgtEl>
                    <p:spTgt spid="192"/>
                  </p:tgtEl>
                </p:cond>
              </p:nextCondLst>
            </p:seq>
            <p:seq concurrent="1" nextAc="seek">
              <p:cTn id="13" restart="whenNotActive" fill="hold" evtFilter="cancelBubble" nodeType="interactiveSeq">
                <p:stCondLst>
                  <p:cond evt="onClick" delay="0">
                    <p:tgtEl>
                      <p:spTgt spid="189"/>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89"/>
                                        </p:tgtEl>
                                      </p:cBhvr>
                                    </p:animEffect>
                                    <p:set>
                                      <p:cBhvr>
                                        <p:cTn id="18" dur="1" fill="hold">
                                          <p:stCondLst>
                                            <p:cond delay="499"/>
                                          </p:stCondLst>
                                        </p:cTn>
                                        <p:tgtEl>
                                          <p:spTgt spid="189"/>
                                        </p:tgtEl>
                                        <p:attrNameLst>
                                          <p:attrName>style.visibility</p:attrName>
                                        </p:attrNameLst>
                                      </p:cBhvr>
                                      <p:to>
                                        <p:strVal val="hidden"/>
                                      </p:to>
                                    </p:set>
                                  </p:childTnLst>
                                </p:cTn>
                              </p:par>
                            </p:childTnLst>
                          </p:cTn>
                        </p:par>
                      </p:childTnLst>
                    </p:cTn>
                  </p:par>
                </p:childTnLst>
              </p:cTn>
              <p:nextCondLst>
                <p:cond evt="onClick" delay="0">
                  <p:tgtEl>
                    <p:spTgt spid="189"/>
                  </p:tgtEl>
                </p:cond>
              </p:nextCondLst>
            </p:seq>
            <p:seq concurrent="1" nextAc="seek">
              <p:cTn id="19" restart="whenNotActive" fill="hold" evtFilter="cancelBubble" nodeType="interactiveSeq">
                <p:stCondLst>
                  <p:cond evt="onClick" delay="0">
                    <p:tgtEl>
                      <p:spTgt spid="190"/>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90"/>
                                        </p:tgtEl>
                                      </p:cBhvr>
                                    </p:animEffect>
                                    <p:set>
                                      <p:cBhvr>
                                        <p:cTn id="24" dur="1" fill="hold">
                                          <p:stCondLst>
                                            <p:cond delay="499"/>
                                          </p:stCondLst>
                                        </p:cTn>
                                        <p:tgtEl>
                                          <p:spTgt spid="190"/>
                                        </p:tgtEl>
                                        <p:attrNameLst>
                                          <p:attrName>style.visibility</p:attrName>
                                        </p:attrNameLst>
                                      </p:cBhvr>
                                      <p:to>
                                        <p:strVal val="hidden"/>
                                      </p:to>
                                    </p:set>
                                  </p:childTnLst>
                                </p:cTn>
                              </p:par>
                            </p:childTnLst>
                          </p:cTn>
                        </p:par>
                      </p:childTnLst>
                    </p:cTn>
                  </p:par>
                </p:childTnLst>
              </p:cTn>
              <p:nextCondLst>
                <p:cond evt="onClick" delay="0">
                  <p:tgtEl>
                    <p:spTgt spid="190"/>
                  </p:tgtEl>
                </p:cond>
              </p:nextCondLst>
            </p:seq>
            <p:seq concurrent="1" nextAc="seek">
              <p:cTn id="25" restart="whenNotActive" fill="hold" evtFilter="cancelBubble" nodeType="interactiveSeq">
                <p:stCondLst>
                  <p:cond evt="onClick" delay="0">
                    <p:tgtEl>
                      <p:spTgt spid="193"/>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93"/>
                                        </p:tgtEl>
                                      </p:cBhvr>
                                    </p:animEffect>
                                    <p:set>
                                      <p:cBhvr>
                                        <p:cTn id="30" dur="1" fill="hold">
                                          <p:stCondLst>
                                            <p:cond delay="499"/>
                                          </p:stCondLst>
                                        </p:cTn>
                                        <p:tgtEl>
                                          <p:spTgt spid="193"/>
                                        </p:tgtEl>
                                        <p:attrNameLst>
                                          <p:attrName>style.visibility</p:attrName>
                                        </p:attrNameLst>
                                      </p:cBhvr>
                                      <p:to>
                                        <p:strVal val="hidden"/>
                                      </p:to>
                                    </p:set>
                                  </p:childTnLst>
                                </p:cTn>
                              </p:par>
                            </p:childTnLst>
                          </p:cTn>
                        </p:par>
                      </p:childTnLst>
                    </p:cTn>
                  </p:par>
                </p:childTnLst>
              </p:cTn>
              <p:nextCondLst>
                <p:cond evt="onClick" delay="0">
                  <p:tgtEl>
                    <p:spTgt spid="193"/>
                  </p:tgtEl>
                </p:cond>
              </p:nextCondLst>
            </p:seq>
            <p:seq concurrent="1" nextAc="seek">
              <p:cTn id="31" restart="whenNotActive" fill="hold" evtFilter="cancelBubble" nodeType="interactiveSeq">
                <p:stCondLst>
                  <p:cond evt="onClick" delay="0">
                    <p:tgtEl>
                      <p:spTgt spid="194"/>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94"/>
                                        </p:tgtEl>
                                      </p:cBhvr>
                                    </p:animEffect>
                                    <p:set>
                                      <p:cBhvr>
                                        <p:cTn id="36" dur="1" fill="hold">
                                          <p:stCondLst>
                                            <p:cond delay="499"/>
                                          </p:stCondLst>
                                        </p:cTn>
                                        <p:tgtEl>
                                          <p:spTgt spid="194"/>
                                        </p:tgtEl>
                                        <p:attrNameLst>
                                          <p:attrName>style.visibility</p:attrName>
                                        </p:attrNameLst>
                                      </p:cBhvr>
                                      <p:to>
                                        <p:strVal val="hidden"/>
                                      </p:to>
                                    </p:set>
                                  </p:childTnLst>
                                </p:cTn>
                              </p:par>
                            </p:childTnLst>
                          </p:cTn>
                        </p:par>
                      </p:childTnLst>
                    </p:cTn>
                  </p:par>
                </p:childTnLst>
              </p:cTn>
              <p:nextCondLst>
                <p:cond evt="onClick" delay="0">
                  <p:tgtEl>
                    <p:spTgt spid="194"/>
                  </p:tgtEl>
                </p:cond>
              </p:nextCondLst>
            </p:seq>
            <p:seq concurrent="1" nextAc="seek">
              <p:cTn id="37" restart="whenNotActive" fill="hold" evtFilter="cancelBubble" nodeType="interactiveSeq">
                <p:stCondLst>
                  <p:cond evt="onClick" delay="0">
                    <p:tgtEl>
                      <p:spTgt spid="195"/>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95"/>
                                        </p:tgtEl>
                                      </p:cBhvr>
                                    </p:animEffect>
                                    <p:set>
                                      <p:cBhvr>
                                        <p:cTn id="42" dur="1" fill="hold">
                                          <p:stCondLst>
                                            <p:cond delay="499"/>
                                          </p:stCondLst>
                                        </p:cTn>
                                        <p:tgtEl>
                                          <p:spTgt spid="195"/>
                                        </p:tgtEl>
                                        <p:attrNameLst>
                                          <p:attrName>style.visibility</p:attrName>
                                        </p:attrNameLst>
                                      </p:cBhvr>
                                      <p:to>
                                        <p:strVal val="hidden"/>
                                      </p:to>
                                    </p:set>
                                  </p:childTnLst>
                                </p:cTn>
                              </p:par>
                            </p:childTnLst>
                          </p:cTn>
                        </p:par>
                      </p:childTnLst>
                    </p:cTn>
                  </p:par>
                </p:childTnLst>
              </p:cTn>
              <p:nextCondLst>
                <p:cond evt="onClick" delay="0">
                  <p:tgtEl>
                    <p:spTgt spid="195"/>
                  </p:tgtEl>
                </p:cond>
              </p:nextCondLst>
            </p:seq>
            <p:seq concurrent="1" nextAc="seek">
              <p:cTn id="43" restart="whenNotActive" fill="hold" evtFilter="cancelBubble" nodeType="interactiveSeq">
                <p:stCondLst>
                  <p:cond evt="onClick" delay="0">
                    <p:tgtEl>
                      <p:spTgt spid="196"/>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96"/>
                                        </p:tgtEl>
                                      </p:cBhvr>
                                    </p:animEffect>
                                    <p:set>
                                      <p:cBhvr>
                                        <p:cTn id="48" dur="1" fill="hold">
                                          <p:stCondLst>
                                            <p:cond delay="499"/>
                                          </p:stCondLst>
                                        </p:cTn>
                                        <p:tgtEl>
                                          <p:spTgt spid="196"/>
                                        </p:tgtEl>
                                        <p:attrNameLst>
                                          <p:attrName>style.visibility</p:attrName>
                                        </p:attrNameLst>
                                      </p:cBhvr>
                                      <p:to>
                                        <p:strVal val="hidden"/>
                                      </p:to>
                                    </p:set>
                                  </p:childTnLst>
                                </p:cTn>
                              </p:par>
                            </p:childTnLst>
                          </p:cTn>
                        </p:par>
                      </p:childTnLst>
                    </p:cTn>
                  </p:par>
                </p:childTnLst>
              </p:cTn>
              <p:nextCondLst>
                <p:cond evt="onClick" delay="0">
                  <p:tgtEl>
                    <p:spTgt spid="196"/>
                  </p:tgtEl>
                </p:cond>
              </p:nextCondLst>
            </p:seq>
            <p:seq concurrent="1" nextAc="seek">
              <p:cTn id="49" restart="whenNotActive" fill="hold" evtFilter="cancelBubble" nodeType="interactiveSeq">
                <p:stCondLst>
                  <p:cond evt="onClick" delay="0">
                    <p:tgtEl>
                      <p:spTgt spid="19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99"/>
                                        </p:tgtEl>
                                      </p:cBhvr>
                                    </p:animEffect>
                                    <p:set>
                                      <p:cBhvr>
                                        <p:cTn id="54" dur="1" fill="hold">
                                          <p:stCondLst>
                                            <p:cond delay="499"/>
                                          </p:stCondLst>
                                        </p:cTn>
                                        <p:tgtEl>
                                          <p:spTgt spid="199"/>
                                        </p:tgtEl>
                                        <p:attrNameLst>
                                          <p:attrName>style.visibility</p:attrName>
                                        </p:attrNameLst>
                                      </p:cBhvr>
                                      <p:to>
                                        <p:strVal val="hidden"/>
                                      </p:to>
                                    </p:set>
                                  </p:childTnLst>
                                </p:cTn>
                              </p:par>
                            </p:childTnLst>
                          </p:cTn>
                        </p:par>
                      </p:childTnLst>
                    </p:cTn>
                  </p:par>
                </p:childTnLst>
              </p:cTn>
              <p:nextCondLst>
                <p:cond evt="onClick" delay="0">
                  <p:tgtEl>
                    <p:spTgt spid="199"/>
                  </p:tgtEl>
                </p:cond>
              </p:nextCondLst>
            </p:seq>
            <p:seq concurrent="1" nextAc="seek">
              <p:cTn id="55" restart="whenNotActive" fill="hold" evtFilter="cancelBubble" nodeType="interactiveSeq">
                <p:stCondLst>
                  <p:cond evt="onClick" delay="0">
                    <p:tgtEl>
                      <p:spTgt spid="20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200"/>
                                        </p:tgtEl>
                                      </p:cBhvr>
                                    </p:animEffect>
                                    <p:set>
                                      <p:cBhvr>
                                        <p:cTn id="60" dur="1" fill="hold">
                                          <p:stCondLst>
                                            <p:cond delay="499"/>
                                          </p:stCondLst>
                                        </p:cTn>
                                        <p:tgtEl>
                                          <p:spTgt spid="200"/>
                                        </p:tgtEl>
                                        <p:attrNameLst>
                                          <p:attrName>style.visibility</p:attrName>
                                        </p:attrNameLst>
                                      </p:cBhvr>
                                      <p:to>
                                        <p:strVal val="hidden"/>
                                      </p:to>
                                    </p:set>
                                  </p:childTnLst>
                                </p:cTn>
                              </p:par>
                            </p:childTnLst>
                          </p:cTn>
                        </p:par>
                      </p:childTnLst>
                    </p:cTn>
                  </p:par>
                </p:childTnLst>
              </p:cTn>
              <p:nextCondLst>
                <p:cond evt="onClick" delay="0">
                  <p:tgtEl>
                    <p:spTgt spid="200"/>
                  </p:tgtEl>
                </p:cond>
              </p:nextCondLst>
            </p:seq>
            <p:seq concurrent="1" nextAc="seek">
              <p:cTn id="61" restart="whenNotActive" fill="hold" evtFilter="cancelBubble" nodeType="interactiveSeq">
                <p:stCondLst>
                  <p:cond evt="onClick" delay="0">
                    <p:tgtEl>
                      <p:spTgt spid="20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201"/>
                                        </p:tgtEl>
                                      </p:cBhvr>
                                    </p:animEffect>
                                    <p:set>
                                      <p:cBhvr>
                                        <p:cTn id="66" dur="1" fill="hold">
                                          <p:stCondLst>
                                            <p:cond delay="499"/>
                                          </p:stCondLst>
                                        </p:cTn>
                                        <p:tgtEl>
                                          <p:spTgt spid="201"/>
                                        </p:tgtEl>
                                        <p:attrNameLst>
                                          <p:attrName>style.visibility</p:attrName>
                                        </p:attrNameLst>
                                      </p:cBhvr>
                                      <p:to>
                                        <p:strVal val="hidden"/>
                                      </p:to>
                                    </p:set>
                                  </p:childTnLst>
                                </p:cTn>
                              </p:par>
                            </p:childTnLst>
                          </p:cTn>
                        </p:par>
                      </p:childTnLst>
                    </p:cTn>
                  </p:par>
                </p:childTnLst>
              </p:cTn>
              <p:nextCondLst>
                <p:cond evt="onClick" delay="0">
                  <p:tgtEl>
                    <p:spTgt spid="201"/>
                  </p:tgtEl>
                </p:cond>
              </p:nextCondLst>
            </p:seq>
            <p:seq concurrent="1" nextAc="seek">
              <p:cTn id="67" restart="whenNotActive" fill="hold" evtFilter="cancelBubble" nodeType="interactiveSeq">
                <p:stCondLst>
                  <p:cond evt="onClick" delay="0">
                    <p:tgtEl>
                      <p:spTgt spid="20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02"/>
                                        </p:tgtEl>
                                      </p:cBhvr>
                                    </p:animEffect>
                                    <p:set>
                                      <p:cBhvr>
                                        <p:cTn id="72" dur="1" fill="hold">
                                          <p:stCondLst>
                                            <p:cond delay="499"/>
                                          </p:stCondLst>
                                        </p:cTn>
                                        <p:tgtEl>
                                          <p:spTgt spid="202"/>
                                        </p:tgtEl>
                                        <p:attrNameLst>
                                          <p:attrName>style.visibility</p:attrName>
                                        </p:attrNameLst>
                                      </p:cBhvr>
                                      <p:to>
                                        <p:strVal val="hidden"/>
                                      </p:to>
                                    </p:set>
                                  </p:childTnLst>
                                </p:cTn>
                              </p:par>
                            </p:childTnLst>
                          </p:cTn>
                        </p:par>
                      </p:childTnLst>
                    </p:cTn>
                  </p:par>
                </p:childTnLst>
              </p:cTn>
              <p:nextCondLst>
                <p:cond evt="onClick" delay="0">
                  <p:tgtEl>
                    <p:spTgt spid="202"/>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82" y="409929"/>
            <a:ext cx="6974093" cy="689849"/>
          </a:xfrm>
          <a:prstGeom prst="rect">
            <a:avLst/>
          </a:prstGeom>
        </p:spPr>
      </p:pic>
      <p:sp>
        <p:nvSpPr>
          <p:cNvPr id="2" name="Title 1"/>
          <p:cNvSpPr>
            <a:spLocks noGrp="1"/>
          </p:cNvSpPr>
          <p:nvPr>
            <p:ph type="title"/>
          </p:nvPr>
        </p:nvSpPr>
        <p:spPr>
          <a:xfrm>
            <a:off x="227982" y="227574"/>
            <a:ext cx="8365748" cy="1054560"/>
          </a:xfrm>
        </p:spPr>
        <p:txBody>
          <a:bodyPr>
            <a:normAutofit/>
          </a:bodyPr>
          <a:lstStyle/>
          <a:p>
            <a:r>
              <a:rPr lang="en-GB" sz="2864" b="1" dirty="0">
                <a:solidFill>
                  <a:schemeClr val="bg1"/>
                </a:solidFill>
              </a:rPr>
              <a:t>Using unknown words [phonics]</a:t>
            </a:r>
          </a:p>
        </p:txBody>
      </p:sp>
      <p:sp>
        <p:nvSpPr>
          <p:cNvPr id="13" name="Content Placeholder 12">
            <a:extLst>
              <a:ext uri="{FF2B5EF4-FFF2-40B4-BE49-F238E27FC236}">
                <a16:creationId xmlns:a16="http://schemas.microsoft.com/office/drawing/2014/main" id="{894E766B-F79A-4B1F-A315-B8EF55B8CDF3}"/>
              </a:ext>
            </a:extLst>
          </p:cNvPr>
          <p:cNvSpPr>
            <a:spLocks noGrp="1"/>
          </p:cNvSpPr>
          <p:nvPr>
            <p:ph idx="1"/>
          </p:nvPr>
        </p:nvSpPr>
        <p:spPr>
          <a:xfrm>
            <a:off x="935182" y="1282133"/>
            <a:ext cx="10245436" cy="4661467"/>
          </a:xfrm>
        </p:spPr>
        <p:txBody>
          <a:bodyPr anchor="t">
            <a:normAutofit/>
          </a:bodyPr>
          <a:lstStyle/>
          <a:p>
            <a:pPr marL="0" indent="0">
              <a:buNone/>
            </a:pPr>
            <a:r>
              <a:rPr lang="en-GB" sz="3200" dirty="0">
                <a:solidFill>
                  <a:schemeClr val="accent1">
                    <a:lumMod val="50000"/>
                  </a:schemeClr>
                </a:solidFill>
              </a:rPr>
              <a:t>To practise applying SSC (symbol-sound correspondence) knowledge, we need to use </a:t>
            </a:r>
            <a:r>
              <a:rPr lang="en-GB" sz="3200" b="1" dirty="0">
                <a:solidFill>
                  <a:schemeClr val="accent1">
                    <a:lumMod val="50000"/>
                  </a:schemeClr>
                </a:solidFill>
              </a:rPr>
              <a:t>unknown</a:t>
            </a:r>
            <a:r>
              <a:rPr lang="en-GB" sz="3200" dirty="0">
                <a:solidFill>
                  <a:schemeClr val="accent1">
                    <a:lumMod val="50000"/>
                  </a:schemeClr>
                </a:solidFill>
              </a:rPr>
              <a:t> words. For example:</a:t>
            </a:r>
          </a:p>
          <a:p>
            <a:pPr lvl="1">
              <a:lnSpc>
                <a:spcPct val="200000"/>
              </a:lnSpc>
              <a:buFont typeface="Wingdings" panose="05000000000000000000" pitchFamily="2" charset="2"/>
              <a:buChar char="§"/>
            </a:pPr>
            <a:r>
              <a:rPr lang="en-GB" sz="2400" dirty="0">
                <a:solidFill>
                  <a:schemeClr val="accent1">
                    <a:lumMod val="50000"/>
                  </a:schemeClr>
                </a:solidFill>
              </a:rPr>
              <a:t>Place names</a:t>
            </a:r>
          </a:p>
          <a:p>
            <a:pPr lvl="1">
              <a:lnSpc>
                <a:spcPct val="200000"/>
              </a:lnSpc>
              <a:buFont typeface="Wingdings" panose="05000000000000000000" pitchFamily="2" charset="2"/>
              <a:buChar char="§"/>
            </a:pPr>
            <a:r>
              <a:rPr lang="en-GB" sz="2400" dirty="0">
                <a:solidFill>
                  <a:schemeClr val="accent1">
                    <a:lumMod val="50000"/>
                  </a:schemeClr>
                </a:solidFill>
              </a:rPr>
              <a:t>People’s names</a:t>
            </a:r>
          </a:p>
          <a:p>
            <a:pPr lvl="1">
              <a:lnSpc>
                <a:spcPct val="200000"/>
              </a:lnSpc>
              <a:buFont typeface="Wingdings" panose="05000000000000000000" pitchFamily="2" charset="2"/>
              <a:buChar char="§"/>
            </a:pPr>
            <a:r>
              <a:rPr lang="en-GB" sz="2400" dirty="0">
                <a:solidFill>
                  <a:schemeClr val="accent1">
                    <a:lumMod val="50000"/>
                  </a:schemeClr>
                </a:solidFill>
              </a:rPr>
              <a:t>Names of other things (e.g. games, bands)</a:t>
            </a:r>
          </a:p>
          <a:p>
            <a:pPr lvl="1">
              <a:lnSpc>
                <a:spcPct val="200000"/>
              </a:lnSpc>
              <a:buFont typeface="Wingdings" panose="05000000000000000000" pitchFamily="2" charset="2"/>
              <a:buChar char="§"/>
            </a:pPr>
            <a:r>
              <a:rPr lang="en-GB" sz="2400" dirty="0">
                <a:solidFill>
                  <a:schemeClr val="accent1">
                    <a:lumMod val="50000"/>
                  </a:schemeClr>
                </a:solidFill>
              </a:rPr>
              <a:t>Cognates (not previously-taught)</a:t>
            </a:r>
          </a:p>
          <a:p>
            <a:pPr marL="0" indent="0">
              <a:buNone/>
            </a:pPr>
            <a:endParaRPr lang="en-GB" sz="3200" dirty="0">
              <a:solidFill>
                <a:schemeClr val="accent1">
                  <a:lumMod val="50000"/>
                </a:schemeClr>
              </a:solidFill>
            </a:endParaRPr>
          </a:p>
        </p:txBody>
      </p:sp>
    </p:spTree>
    <p:extLst>
      <p:ext uri="{BB962C8B-B14F-4D97-AF65-F5344CB8AC3E}">
        <p14:creationId xmlns:p14="http://schemas.microsoft.com/office/powerpoint/2010/main" val="35038714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08D08D-A026-744C-B529-C68618DAFBA6}"/>
              </a:ext>
            </a:extLst>
          </p:cNvPr>
          <p:cNvSpPr>
            <a:spLocks noGrp="1"/>
          </p:cNvSpPr>
          <p:nvPr>
            <p:ph type="title"/>
          </p:nvPr>
        </p:nvSpPr>
        <p:spPr>
          <a:xfrm>
            <a:off x="903515" y="1912644"/>
            <a:ext cx="10515600" cy="2675685"/>
          </a:xfrm>
        </p:spPr>
        <p:txBody>
          <a:bodyPr>
            <a:normAutofit/>
          </a:bodyPr>
          <a:lstStyle/>
          <a:p>
            <a:r>
              <a:rPr lang="en-US" b="1" dirty="0">
                <a:solidFill>
                  <a:srgbClr val="104F75"/>
                </a:solidFill>
              </a:rPr>
              <a:t>Part 1: Context: </a:t>
            </a:r>
            <a:br>
              <a:rPr lang="en-US" b="1" dirty="0">
                <a:solidFill>
                  <a:srgbClr val="104F75"/>
                </a:solidFill>
              </a:rPr>
            </a:br>
            <a:r>
              <a:rPr lang="en-US" b="1" dirty="0">
                <a:solidFill>
                  <a:srgbClr val="104F75"/>
                </a:solidFill>
              </a:rPr>
              <a:t>	NCELP, </a:t>
            </a:r>
            <a:br>
              <a:rPr lang="en-US" b="1" dirty="0">
                <a:solidFill>
                  <a:srgbClr val="104F75"/>
                </a:solidFill>
              </a:rPr>
            </a:br>
            <a:r>
              <a:rPr lang="en-US" b="1" dirty="0">
                <a:solidFill>
                  <a:srgbClr val="104F75"/>
                </a:solidFill>
              </a:rPr>
              <a:t>	the new GCSE, </a:t>
            </a:r>
            <a:br>
              <a:rPr lang="en-US" b="1" dirty="0">
                <a:solidFill>
                  <a:srgbClr val="104F75"/>
                </a:solidFill>
              </a:rPr>
            </a:br>
            <a:r>
              <a:rPr lang="en-US" b="1" dirty="0">
                <a:solidFill>
                  <a:srgbClr val="104F75"/>
                </a:solidFill>
              </a:rPr>
              <a:t>	what drives curriculum design?</a:t>
            </a:r>
            <a:endParaRPr lang="en-US" b="1" dirty="0"/>
          </a:p>
        </p:txBody>
      </p:sp>
    </p:spTree>
    <p:extLst>
      <p:ext uri="{BB962C8B-B14F-4D97-AF65-F5344CB8AC3E}">
        <p14:creationId xmlns:p14="http://schemas.microsoft.com/office/powerpoint/2010/main" val="617329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3313" y="780781"/>
            <a:ext cx="5493813" cy="692094"/>
          </a:xfrm>
          <a:prstGeom prst="rect">
            <a:avLst/>
          </a:prstGeom>
        </p:spPr>
      </p:pic>
      <p:sp>
        <p:nvSpPr>
          <p:cNvPr id="2" name="Title 1"/>
          <p:cNvSpPr>
            <a:spLocks noGrp="1"/>
          </p:cNvSpPr>
          <p:nvPr>
            <p:ph type="title"/>
          </p:nvPr>
        </p:nvSpPr>
        <p:spPr>
          <a:xfrm>
            <a:off x="1228331" y="554097"/>
            <a:ext cx="8365748" cy="1054560"/>
          </a:xfrm>
        </p:spPr>
        <p:txBody>
          <a:bodyPr>
            <a:normAutofit/>
          </a:bodyPr>
          <a:lstStyle/>
          <a:p>
            <a:r>
              <a:rPr lang="en-GB" sz="2546" b="1" dirty="0" err="1">
                <a:solidFill>
                  <a:schemeClr val="bg1"/>
                </a:solidFill>
              </a:rPr>
              <a:t>Phonetik</a:t>
            </a:r>
            <a:r>
              <a:rPr lang="en-GB" sz="2546" b="1" dirty="0">
                <a:solidFill>
                  <a:schemeClr val="bg1"/>
                </a:solidFill>
              </a:rPr>
              <a:t> - der Bodensee [1/2]</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9068939" y="780781"/>
            <a:ext cx="1774870" cy="30059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27510">
              <a:defRPr/>
            </a:pPr>
            <a:r>
              <a:rPr lang="en-GB" sz="1432" b="1" dirty="0" err="1">
                <a:solidFill>
                  <a:prstClr val="white"/>
                </a:solidFill>
                <a:latin typeface="Century Gothic" panose="020F0302020204030204"/>
              </a:rPr>
              <a:t>hören</a:t>
            </a:r>
            <a:r>
              <a:rPr lang="en-GB" sz="1432" b="1" dirty="0">
                <a:solidFill>
                  <a:prstClr val="white"/>
                </a:solidFill>
                <a:latin typeface="Century Gothic" panose="020F0302020204030204"/>
              </a:rPr>
              <a:t> / </a:t>
            </a:r>
            <a:r>
              <a:rPr lang="en-GB" sz="1432" b="1" dirty="0" err="1">
                <a:solidFill>
                  <a:prstClr val="white"/>
                </a:solidFill>
                <a:latin typeface="Century Gothic" panose="020F0302020204030204"/>
              </a:rPr>
              <a:t>schreiben</a:t>
            </a:r>
            <a:endParaRPr lang="en-GB" sz="1432" b="1" dirty="0">
              <a:solidFill>
                <a:prstClr val="white"/>
              </a:solidFill>
              <a:latin typeface="Century Gothic" panose="020F0302020204030204"/>
            </a:endParaRPr>
          </a:p>
        </p:txBody>
      </p:sp>
      <p:pic>
        <p:nvPicPr>
          <p:cNvPr id="6" name="Picture 5" descr="map of border between Germany, Austria and Swizterland "/>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50863" y="1525516"/>
            <a:ext cx="7090275" cy="4116191"/>
          </a:xfrm>
          <a:prstGeom prst="rect">
            <a:avLst/>
          </a:prstGeom>
        </p:spPr>
      </p:pic>
      <p:sp>
        <p:nvSpPr>
          <p:cNvPr id="7" name="Oval 6" descr="oval to mark a city"/>
          <p:cNvSpPr/>
          <p:nvPr/>
        </p:nvSpPr>
        <p:spPr>
          <a:xfrm>
            <a:off x="4971769" y="3583613"/>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8" name="TextBox 7"/>
          <p:cNvSpPr txBox="1"/>
          <p:nvPr/>
        </p:nvSpPr>
        <p:spPr>
          <a:xfrm>
            <a:off x="4166641" y="3626617"/>
            <a:ext cx="2023053" cy="33714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Kr_ _</a:t>
            </a:r>
            <a:r>
              <a:rPr lang="en-GB" sz="1591" b="1" dirty="0" err="1">
                <a:solidFill>
                  <a:srgbClr val="4472C4">
                    <a:lumMod val="50000"/>
                  </a:srgbClr>
                </a:solidFill>
                <a:latin typeface="Century Gothic" panose="020F0302020204030204"/>
              </a:rPr>
              <a:t>zlingen</a:t>
            </a:r>
            <a:endParaRPr lang="en-GB" sz="1591" b="1" dirty="0">
              <a:solidFill>
                <a:srgbClr val="4472C4">
                  <a:lumMod val="50000"/>
                </a:srgbClr>
              </a:solidFill>
              <a:latin typeface="Century Gothic" panose="020F0302020204030204"/>
            </a:endParaRPr>
          </a:p>
        </p:txBody>
      </p:sp>
      <p:sp>
        <p:nvSpPr>
          <p:cNvPr id="9" name="Oval 8" descr="oval to mark a city"/>
          <p:cNvSpPr/>
          <p:nvPr/>
        </p:nvSpPr>
        <p:spPr>
          <a:xfrm>
            <a:off x="6985687" y="3429001"/>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0" name="Oval 9" descr="oval to mark a city"/>
          <p:cNvSpPr/>
          <p:nvPr/>
        </p:nvSpPr>
        <p:spPr>
          <a:xfrm>
            <a:off x="5896648" y="3209046"/>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1" name="Oval 10" descr="oval to mark a city"/>
          <p:cNvSpPr/>
          <p:nvPr/>
        </p:nvSpPr>
        <p:spPr>
          <a:xfrm>
            <a:off x="7331176" y="4946144"/>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2" name="Oval 11" descr="oval to mark a city"/>
          <p:cNvSpPr/>
          <p:nvPr/>
        </p:nvSpPr>
        <p:spPr>
          <a:xfrm>
            <a:off x="4646668" y="2660772"/>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3" name="Oval 12" descr="oval to mark a city"/>
          <p:cNvSpPr/>
          <p:nvPr/>
        </p:nvSpPr>
        <p:spPr>
          <a:xfrm>
            <a:off x="3790458" y="3466027"/>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4" name="Oval 13" descr="oval to mark a city"/>
          <p:cNvSpPr/>
          <p:nvPr/>
        </p:nvSpPr>
        <p:spPr>
          <a:xfrm>
            <a:off x="6185270" y="4244438"/>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5" name="Oval 14" descr="oval to mark a city"/>
          <p:cNvSpPr/>
          <p:nvPr/>
        </p:nvSpPr>
        <p:spPr>
          <a:xfrm>
            <a:off x="3735216" y="2702340"/>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6" name="Oval 15" descr="oval to mark a city"/>
          <p:cNvSpPr/>
          <p:nvPr/>
        </p:nvSpPr>
        <p:spPr>
          <a:xfrm>
            <a:off x="4395600" y="2884977"/>
            <a:ext cx="83138" cy="83138"/>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7" name="TextBox 16"/>
          <p:cNvSpPr txBox="1"/>
          <p:nvPr/>
        </p:nvSpPr>
        <p:spPr>
          <a:xfrm>
            <a:off x="6874768" y="3091460"/>
            <a:ext cx="2737271" cy="33714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[7] Fr_ _</a:t>
            </a:r>
            <a:r>
              <a:rPr lang="en-GB" sz="1591" b="1" dirty="0" err="1">
                <a:solidFill>
                  <a:srgbClr val="4472C4">
                    <a:lumMod val="50000"/>
                  </a:srgbClr>
                </a:solidFill>
                <a:latin typeface="Century Gothic" panose="020F0302020204030204"/>
              </a:rPr>
              <a:t>dri</a:t>
            </a:r>
            <a:r>
              <a:rPr lang="en-GB" sz="1591" b="1" dirty="0">
                <a:solidFill>
                  <a:srgbClr val="4472C4">
                    <a:lumMod val="50000"/>
                  </a:srgbClr>
                </a:solidFill>
                <a:latin typeface="Century Gothic" panose="020F0302020204030204"/>
              </a:rPr>
              <a:t>_ _</a:t>
            </a:r>
            <a:r>
              <a:rPr lang="en-GB" sz="1591" b="1" dirty="0" err="1">
                <a:solidFill>
                  <a:srgbClr val="4472C4">
                    <a:lumMod val="50000"/>
                  </a:srgbClr>
                </a:solidFill>
                <a:latin typeface="Century Gothic" panose="020F0302020204030204"/>
              </a:rPr>
              <a:t>shafen</a:t>
            </a:r>
            <a:endParaRPr lang="en-GB" sz="1591" b="1" dirty="0">
              <a:solidFill>
                <a:srgbClr val="4472C4">
                  <a:lumMod val="50000"/>
                </a:srgbClr>
              </a:solidFill>
              <a:latin typeface="Century Gothic" panose="020F0302020204030204"/>
            </a:endParaRPr>
          </a:p>
        </p:txBody>
      </p:sp>
      <p:sp>
        <p:nvSpPr>
          <p:cNvPr id="18" name="TextBox 17"/>
          <p:cNvSpPr txBox="1"/>
          <p:nvPr/>
        </p:nvSpPr>
        <p:spPr>
          <a:xfrm>
            <a:off x="5620596" y="2773150"/>
            <a:ext cx="1557916" cy="33714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[6] </a:t>
            </a:r>
            <a:r>
              <a:rPr lang="en-GB" sz="1591" b="1" dirty="0" err="1">
                <a:solidFill>
                  <a:srgbClr val="4472C4">
                    <a:lumMod val="50000"/>
                  </a:srgbClr>
                </a:solidFill>
                <a:latin typeface="Century Gothic" panose="020F0302020204030204"/>
              </a:rPr>
              <a:t>Hagn</a:t>
            </a:r>
            <a:r>
              <a:rPr lang="en-GB" sz="1591" b="1" dirty="0">
                <a:solidFill>
                  <a:srgbClr val="4472C4">
                    <a:lumMod val="50000"/>
                  </a:srgbClr>
                </a:solidFill>
                <a:latin typeface="Century Gothic" panose="020F0302020204030204"/>
              </a:rPr>
              <a:t>_ _</a:t>
            </a:r>
          </a:p>
        </p:txBody>
      </p:sp>
      <p:sp>
        <p:nvSpPr>
          <p:cNvPr id="19" name="TextBox 18"/>
          <p:cNvSpPr txBox="1"/>
          <p:nvPr/>
        </p:nvSpPr>
        <p:spPr>
          <a:xfrm>
            <a:off x="5966183" y="5061842"/>
            <a:ext cx="1817170" cy="33714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[8] </a:t>
            </a:r>
            <a:r>
              <a:rPr lang="en-GB" sz="1591" b="1" dirty="0" err="1">
                <a:solidFill>
                  <a:srgbClr val="4472C4">
                    <a:lumMod val="50000"/>
                  </a:srgbClr>
                </a:solidFill>
                <a:latin typeface="Century Gothic" panose="020F0302020204030204"/>
              </a:rPr>
              <a:t>Altenrh</a:t>
            </a:r>
            <a:r>
              <a:rPr lang="en-GB" sz="1591" b="1" dirty="0">
                <a:solidFill>
                  <a:srgbClr val="4472C4">
                    <a:lumMod val="50000"/>
                  </a:srgbClr>
                </a:solidFill>
                <a:latin typeface="Century Gothic" panose="020F0302020204030204"/>
              </a:rPr>
              <a:t>_ _n</a:t>
            </a:r>
          </a:p>
        </p:txBody>
      </p:sp>
      <p:sp>
        <p:nvSpPr>
          <p:cNvPr id="20" name="TextBox 19"/>
          <p:cNvSpPr txBox="1"/>
          <p:nvPr/>
        </p:nvSpPr>
        <p:spPr>
          <a:xfrm>
            <a:off x="4841638" y="2125987"/>
            <a:ext cx="1557916" cy="33714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[5] _</a:t>
            </a:r>
            <a:r>
              <a:rPr lang="en-GB" sz="1591" b="1" dirty="0" err="1">
                <a:solidFill>
                  <a:srgbClr val="4472C4">
                    <a:lumMod val="50000"/>
                  </a:srgbClr>
                </a:solidFill>
                <a:latin typeface="Century Gothic" panose="020F0302020204030204"/>
              </a:rPr>
              <a:t>allhausen</a:t>
            </a:r>
            <a:endParaRPr lang="en-GB" sz="1591" b="1" dirty="0">
              <a:solidFill>
                <a:srgbClr val="4472C4">
                  <a:lumMod val="50000"/>
                </a:srgbClr>
              </a:solidFill>
              <a:latin typeface="Century Gothic" panose="020F0302020204030204"/>
            </a:endParaRPr>
          </a:p>
        </p:txBody>
      </p:sp>
      <p:sp>
        <p:nvSpPr>
          <p:cNvPr id="21" name="TextBox 20"/>
          <p:cNvSpPr txBox="1"/>
          <p:nvPr/>
        </p:nvSpPr>
        <p:spPr>
          <a:xfrm>
            <a:off x="2315680" y="3582355"/>
            <a:ext cx="1557916" cy="58195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[2] _ _</a:t>
            </a:r>
            <a:r>
              <a:rPr lang="en-GB" sz="1591" b="1" dirty="0" err="1">
                <a:solidFill>
                  <a:srgbClr val="4472C4">
                    <a:lumMod val="50000"/>
                  </a:srgbClr>
                </a:solidFill>
                <a:latin typeface="Century Gothic" panose="020F0302020204030204"/>
              </a:rPr>
              <a:t>eckborn</a:t>
            </a:r>
            <a:endParaRPr lang="en-GB" sz="1591" b="1" dirty="0">
              <a:solidFill>
                <a:srgbClr val="4472C4">
                  <a:lumMod val="50000"/>
                </a:srgbClr>
              </a:solidFill>
              <a:latin typeface="Century Gothic" panose="020F0302020204030204"/>
            </a:endParaRPr>
          </a:p>
        </p:txBody>
      </p:sp>
      <p:sp>
        <p:nvSpPr>
          <p:cNvPr id="22" name="TextBox 21"/>
          <p:cNvSpPr txBox="1"/>
          <p:nvPr/>
        </p:nvSpPr>
        <p:spPr>
          <a:xfrm>
            <a:off x="4569286" y="4139761"/>
            <a:ext cx="1830268" cy="33714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[9] _</a:t>
            </a:r>
            <a:r>
              <a:rPr lang="en-GB" sz="1591" b="1" dirty="0" err="1">
                <a:solidFill>
                  <a:srgbClr val="4472C4">
                    <a:lumMod val="50000"/>
                  </a:srgbClr>
                </a:solidFill>
                <a:latin typeface="Century Gothic" panose="020F0302020204030204"/>
              </a:rPr>
              <a:t>omanshorn</a:t>
            </a:r>
            <a:endParaRPr lang="en-GB" sz="1591" b="1" dirty="0">
              <a:solidFill>
                <a:srgbClr val="4472C4">
                  <a:lumMod val="50000"/>
                </a:srgbClr>
              </a:solidFill>
              <a:latin typeface="Century Gothic" panose="020F0302020204030204"/>
            </a:endParaRPr>
          </a:p>
        </p:txBody>
      </p:sp>
      <p:sp>
        <p:nvSpPr>
          <p:cNvPr id="23" name="TextBox 22"/>
          <p:cNvSpPr txBox="1"/>
          <p:nvPr/>
        </p:nvSpPr>
        <p:spPr>
          <a:xfrm>
            <a:off x="2192202" y="2467169"/>
            <a:ext cx="1557916" cy="33714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[3] </a:t>
            </a:r>
            <a:r>
              <a:rPr lang="en-GB" sz="1591" b="1" dirty="0" err="1">
                <a:solidFill>
                  <a:srgbClr val="4472C4">
                    <a:lumMod val="50000"/>
                  </a:srgbClr>
                </a:solidFill>
                <a:latin typeface="Century Gothic" panose="020F0302020204030204"/>
              </a:rPr>
              <a:t>Radolf_ell</a:t>
            </a:r>
            <a:endParaRPr lang="en-GB" sz="1591" b="1" dirty="0">
              <a:solidFill>
                <a:srgbClr val="4472C4">
                  <a:lumMod val="50000"/>
                </a:srgbClr>
              </a:solidFill>
              <a:latin typeface="Century Gothic" panose="020F0302020204030204"/>
            </a:endParaRPr>
          </a:p>
        </p:txBody>
      </p:sp>
      <p:sp>
        <p:nvSpPr>
          <p:cNvPr id="24" name="TextBox 23"/>
          <p:cNvSpPr txBox="1"/>
          <p:nvPr/>
        </p:nvSpPr>
        <p:spPr>
          <a:xfrm>
            <a:off x="2550863" y="2066428"/>
            <a:ext cx="1557916" cy="58195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[4] </a:t>
            </a:r>
            <a:r>
              <a:rPr lang="en-GB" sz="1591" b="1" dirty="0" err="1">
                <a:solidFill>
                  <a:srgbClr val="4472C4">
                    <a:lumMod val="50000"/>
                  </a:srgbClr>
                </a:solidFill>
                <a:latin typeface="Century Gothic" panose="020F0302020204030204"/>
              </a:rPr>
              <a:t>Allensba</a:t>
            </a:r>
            <a:r>
              <a:rPr lang="en-GB" sz="1591" b="1" dirty="0">
                <a:solidFill>
                  <a:srgbClr val="4472C4">
                    <a:lumMod val="50000"/>
                  </a:srgbClr>
                </a:solidFill>
                <a:latin typeface="Century Gothic" panose="020F0302020204030204"/>
              </a:rPr>
              <a:t>_ _</a:t>
            </a:r>
          </a:p>
        </p:txBody>
      </p:sp>
      <p:sp>
        <p:nvSpPr>
          <p:cNvPr id="25" name="Action Button: Custom 24">
            <a:hlinkClick r:id="" action="ppaction://noaction" highlightClick="1">
              <a:snd r:embed="rId5" name="2. 1. Kreuzlingen.wav"/>
            </a:hlinkClick>
          </p:cNvPr>
          <p:cNvSpPr/>
          <p:nvPr/>
        </p:nvSpPr>
        <p:spPr>
          <a:xfrm>
            <a:off x="3936587" y="3691448"/>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1</a:t>
            </a:r>
          </a:p>
        </p:txBody>
      </p:sp>
      <p:sp>
        <p:nvSpPr>
          <p:cNvPr id="27" name="Action Button: Custom 26">
            <a:hlinkClick r:id="" action="ppaction://noaction" highlightClick="1">
              <a:snd r:embed="rId6" name="2. 3. Radolfzell.wav"/>
            </a:hlinkClick>
          </p:cNvPr>
          <p:cNvSpPr/>
          <p:nvPr/>
        </p:nvSpPr>
        <p:spPr>
          <a:xfrm>
            <a:off x="2256935" y="2534692"/>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3</a:t>
            </a:r>
          </a:p>
        </p:txBody>
      </p:sp>
      <p:sp>
        <p:nvSpPr>
          <p:cNvPr id="28" name="Action Button: Custom 27">
            <a:hlinkClick r:id="" action="ppaction://noaction" highlightClick="1">
              <a:snd r:embed="rId7" name="2. 4. Allensbach.wav"/>
            </a:hlinkClick>
          </p:cNvPr>
          <p:cNvSpPr/>
          <p:nvPr/>
        </p:nvSpPr>
        <p:spPr>
          <a:xfrm>
            <a:off x="2635567" y="2139285"/>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4</a:t>
            </a:r>
          </a:p>
        </p:txBody>
      </p:sp>
      <p:sp>
        <p:nvSpPr>
          <p:cNvPr id="29" name="Action Button: Custom 28">
            <a:hlinkClick r:id="" action="ppaction://noaction" highlightClick="1"/>
          </p:cNvPr>
          <p:cNvSpPr/>
          <p:nvPr/>
        </p:nvSpPr>
        <p:spPr>
          <a:xfrm>
            <a:off x="4897333" y="2188779"/>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5</a:t>
            </a:r>
          </a:p>
        </p:txBody>
      </p:sp>
      <p:sp>
        <p:nvSpPr>
          <p:cNvPr id="30" name="Action Button: Custom 29">
            <a:hlinkClick r:id="" action="ppaction://noaction" highlightClick="1">
              <a:snd r:embed="rId8" name="2. 6. Hagnau.wav"/>
            </a:hlinkClick>
          </p:cNvPr>
          <p:cNvSpPr/>
          <p:nvPr/>
        </p:nvSpPr>
        <p:spPr>
          <a:xfrm>
            <a:off x="5709905" y="2864786"/>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6</a:t>
            </a:r>
          </a:p>
        </p:txBody>
      </p:sp>
      <p:sp>
        <p:nvSpPr>
          <p:cNvPr id="31" name="Action Button: Custom 30">
            <a:hlinkClick r:id="" action="ppaction://noaction" highlightClick="1">
              <a:snd r:embed="rId9" name="2. 7. Friedrichshafen.wav"/>
            </a:hlinkClick>
          </p:cNvPr>
          <p:cNvSpPr/>
          <p:nvPr/>
        </p:nvSpPr>
        <p:spPr>
          <a:xfrm>
            <a:off x="6954225" y="3171071"/>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7</a:t>
            </a:r>
          </a:p>
        </p:txBody>
      </p:sp>
      <p:sp>
        <p:nvSpPr>
          <p:cNvPr id="32" name="Action Button: Custom 31">
            <a:hlinkClick r:id="" action="ppaction://noaction" highlightClick="1">
              <a:snd r:embed="rId10" name="2. 8. Altenrhein.wav"/>
            </a:hlinkClick>
          </p:cNvPr>
          <p:cNvSpPr/>
          <p:nvPr/>
        </p:nvSpPr>
        <p:spPr>
          <a:xfrm>
            <a:off x="6039210" y="5127249"/>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8</a:t>
            </a:r>
          </a:p>
        </p:txBody>
      </p:sp>
      <p:sp>
        <p:nvSpPr>
          <p:cNvPr id="33" name="Action Button: Custom 32">
            <a:hlinkClick r:id="" action="ppaction://noaction" highlightClick="1"/>
          </p:cNvPr>
          <p:cNvSpPr/>
          <p:nvPr/>
        </p:nvSpPr>
        <p:spPr>
          <a:xfrm>
            <a:off x="4639124" y="4222921"/>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9</a:t>
            </a:r>
          </a:p>
        </p:txBody>
      </p:sp>
      <p:sp>
        <p:nvSpPr>
          <p:cNvPr id="34" name="TextBox 33"/>
          <p:cNvSpPr txBox="1"/>
          <p:nvPr/>
        </p:nvSpPr>
        <p:spPr>
          <a:xfrm>
            <a:off x="4332390" y="3610853"/>
            <a:ext cx="473631" cy="337144"/>
          </a:xfrm>
          <a:prstGeom prst="rect">
            <a:avLst/>
          </a:prstGeom>
          <a:noFill/>
        </p:spPr>
        <p:txBody>
          <a:bodyPr wrap="square" rtlCol="0">
            <a:spAutoFit/>
          </a:bodyPr>
          <a:lstStyle/>
          <a:p>
            <a:pPr algn="ctr" defTabSz="727510">
              <a:defRPr/>
            </a:pPr>
            <a:r>
              <a:rPr lang="en-GB" sz="1591" b="1" dirty="0" err="1">
                <a:solidFill>
                  <a:srgbClr val="FA6500"/>
                </a:solidFill>
                <a:latin typeface="Century Gothic" panose="020F0302020204030204"/>
              </a:rPr>
              <a:t>eu</a:t>
            </a:r>
            <a:endParaRPr lang="en-GB" sz="1591" b="1" dirty="0">
              <a:solidFill>
                <a:srgbClr val="FA6500"/>
              </a:solidFill>
              <a:latin typeface="Century Gothic" panose="020F0302020204030204"/>
            </a:endParaRPr>
          </a:p>
        </p:txBody>
      </p:sp>
      <p:sp>
        <p:nvSpPr>
          <p:cNvPr id="35" name="TextBox 34"/>
          <p:cNvSpPr txBox="1"/>
          <p:nvPr/>
        </p:nvSpPr>
        <p:spPr>
          <a:xfrm>
            <a:off x="7302319" y="3091460"/>
            <a:ext cx="473631" cy="337144"/>
          </a:xfrm>
          <a:prstGeom prst="rect">
            <a:avLst/>
          </a:prstGeom>
          <a:noFill/>
        </p:spPr>
        <p:txBody>
          <a:bodyPr wrap="square" rtlCol="0">
            <a:spAutoFit/>
          </a:bodyPr>
          <a:lstStyle/>
          <a:p>
            <a:pPr algn="ctr" defTabSz="727510">
              <a:defRPr/>
            </a:pPr>
            <a:r>
              <a:rPr lang="en-GB" sz="1591" b="1" dirty="0" err="1">
                <a:solidFill>
                  <a:srgbClr val="FA6500"/>
                </a:solidFill>
                <a:latin typeface="Century Gothic" panose="020F0302020204030204"/>
              </a:rPr>
              <a:t>ie</a:t>
            </a:r>
            <a:endParaRPr lang="en-GB" sz="1591" b="1" dirty="0">
              <a:solidFill>
                <a:srgbClr val="FA6500"/>
              </a:solidFill>
              <a:latin typeface="Century Gothic" panose="020F0302020204030204"/>
            </a:endParaRPr>
          </a:p>
        </p:txBody>
      </p:sp>
      <p:sp>
        <p:nvSpPr>
          <p:cNvPr id="36" name="TextBox 35"/>
          <p:cNvSpPr txBox="1"/>
          <p:nvPr/>
        </p:nvSpPr>
        <p:spPr>
          <a:xfrm>
            <a:off x="7800738" y="3091110"/>
            <a:ext cx="473631" cy="337144"/>
          </a:xfrm>
          <a:prstGeom prst="rect">
            <a:avLst/>
          </a:prstGeom>
          <a:noFill/>
        </p:spPr>
        <p:txBody>
          <a:bodyPr wrap="square" rtlCol="0">
            <a:spAutoFit/>
          </a:bodyPr>
          <a:lstStyle/>
          <a:p>
            <a:pPr algn="ctr" defTabSz="727510">
              <a:defRPr/>
            </a:pPr>
            <a:r>
              <a:rPr lang="en-GB" sz="1591" b="1" dirty="0" err="1">
                <a:solidFill>
                  <a:srgbClr val="FA6500"/>
                </a:solidFill>
                <a:latin typeface="Century Gothic" panose="020F0302020204030204"/>
              </a:rPr>
              <a:t>ch</a:t>
            </a:r>
            <a:endParaRPr lang="en-GB" sz="1591" b="1" dirty="0">
              <a:solidFill>
                <a:srgbClr val="FA6500"/>
              </a:solidFill>
              <a:latin typeface="Century Gothic" panose="020F0302020204030204"/>
            </a:endParaRPr>
          </a:p>
        </p:txBody>
      </p:sp>
      <p:sp>
        <p:nvSpPr>
          <p:cNvPr id="37" name="TextBox 36"/>
          <p:cNvSpPr txBox="1"/>
          <p:nvPr/>
        </p:nvSpPr>
        <p:spPr>
          <a:xfrm>
            <a:off x="3007027" y="2465473"/>
            <a:ext cx="473631" cy="337144"/>
          </a:xfrm>
          <a:prstGeom prst="rect">
            <a:avLst/>
          </a:prstGeom>
          <a:noFill/>
        </p:spPr>
        <p:txBody>
          <a:bodyPr wrap="square" rtlCol="0">
            <a:spAutoFit/>
          </a:bodyPr>
          <a:lstStyle/>
          <a:p>
            <a:pPr algn="ctr" defTabSz="727510">
              <a:defRPr/>
            </a:pPr>
            <a:r>
              <a:rPr lang="en-GB" sz="1591" b="1" dirty="0">
                <a:solidFill>
                  <a:srgbClr val="FA6500"/>
                </a:solidFill>
                <a:latin typeface="Century Gothic" panose="020F0302020204030204"/>
              </a:rPr>
              <a:t>z</a:t>
            </a:r>
          </a:p>
        </p:txBody>
      </p:sp>
      <p:sp>
        <p:nvSpPr>
          <p:cNvPr id="38" name="TextBox 37"/>
          <p:cNvSpPr txBox="1"/>
          <p:nvPr/>
        </p:nvSpPr>
        <p:spPr>
          <a:xfrm>
            <a:off x="3660947" y="2066428"/>
            <a:ext cx="473631" cy="337144"/>
          </a:xfrm>
          <a:prstGeom prst="rect">
            <a:avLst/>
          </a:prstGeom>
          <a:noFill/>
        </p:spPr>
        <p:txBody>
          <a:bodyPr wrap="square" rtlCol="0">
            <a:spAutoFit/>
          </a:bodyPr>
          <a:lstStyle/>
          <a:p>
            <a:pPr algn="ctr" defTabSz="727510">
              <a:defRPr/>
            </a:pPr>
            <a:r>
              <a:rPr lang="en-GB" sz="1591" b="1" dirty="0" err="1">
                <a:solidFill>
                  <a:srgbClr val="FA6500"/>
                </a:solidFill>
                <a:latin typeface="Century Gothic" panose="020F0302020204030204"/>
              </a:rPr>
              <a:t>ch</a:t>
            </a:r>
            <a:endParaRPr lang="en-GB" sz="1591" b="1" dirty="0">
              <a:solidFill>
                <a:srgbClr val="FA6500"/>
              </a:solidFill>
              <a:latin typeface="Century Gothic" panose="020F0302020204030204"/>
            </a:endParaRPr>
          </a:p>
        </p:txBody>
      </p:sp>
      <p:sp>
        <p:nvSpPr>
          <p:cNvPr id="39" name="TextBox 38">
            <a:hlinkClick r:id="" action="ppaction://noaction">
              <a:snd r:embed="rId11" name="2. 5. Wallhausen.wav"/>
            </a:hlinkClick>
          </p:cNvPr>
          <p:cNvSpPr txBox="1"/>
          <p:nvPr/>
        </p:nvSpPr>
        <p:spPr>
          <a:xfrm>
            <a:off x="5001966" y="2126135"/>
            <a:ext cx="473631" cy="337144"/>
          </a:xfrm>
          <a:prstGeom prst="rect">
            <a:avLst/>
          </a:prstGeom>
          <a:noFill/>
        </p:spPr>
        <p:txBody>
          <a:bodyPr wrap="square" rtlCol="0">
            <a:spAutoFit/>
          </a:bodyPr>
          <a:lstStyle/>
          <a:p>
            <a:pPr algn="ctr" defTabSz="727510">
              <a:defRPr/>
            </a:pPr>
            <a:r>
              <a:rPr lang="en-GB" sz="1591" b="1" dirty="0">
                <a:solidFill>
                  <a:srgbClr val="FA6500"/>
                </a:solidFill>
                <a:latin typeface="Century Gothic" panose="020F0302020204030204"/>
              </a:rPr>
              <a:t>W</a:t>
            </a:r>
          </a:p>
        </p:txBody>
      </p:sp>
      <p:sp>
        <p:nvSpPr>
          <p:cNvPr id="40" name="TextBox 39"/>
          <p:cNvSpPr txBox="1"/>
          <p:nvPr/>
        </p:nvSpPr>
        <p:spPr>
          <a:xfrm>
            <a:off x="2558224" y="3580659"/>
            <a:ext cx="473631" cy="337144"/>
          </a:xfrm>
          <a:prstGeom prst="rect">
            <a:avLst/>
          </a:prstGeom>
          <a:noFill/>
        </p:spPr>
        <p:txBody>
          <a:bodyPr wrap="square" rtlCol="0">
            <a:spAutoFit/>
          </a:bodyPr>
          <a:lstStyle/>
          <a:p>
            <a:pPr algn="ctr" defTabSz="727510">
              <a:defRPr/>
            </a:pPr>
            <a:r>
              <a:rPr lang="en-GB" sz="1591" b="1" dirty="0">
                <a:solidFill>
                  <a:srgbClr val="FA6500"/>
                </a:solidFill>
                <a:latin typeface="Century Gothic" panose="020F0302020204030204"/>
              </a:rPr>
              <a:t>S t</a:t>
            </a:r>
          </a:p>
        </p:txBody>
      </p:sp>
      <p:sp>
        <p:nvSpPr>
          <p:cNvPr id="41" name="TextBox 40"/>
          <p:cNvSpPr txBox="1"/>
          <p:nvPr/>
        </p:nvSpPr>
        <p:spPr>
          <a:xfrm>
            <a:off x="6416250" y="2783783"/>
            <a:ext cx="473631" cy="337144"/>
          </a:xfrm>
          <a:prstGeom prst="rect">
            <a:avLst/>
          </a:prstGeom>
          <a:noFill/>
        </p:spPr>
        <p:txBody>
          <a:bodyPr wrap="square" rtlCol="0">
            <a:spAutoFit/>
          </a:bodyPr>
          <a:lstStyle/>
          <a:p>
            <a:pPr algn="ctr" defTabSz="727510">
              <a:defRPr/>
            </a:pPr>
            <a:r>
              <a:rPr lang="en-GB" sz="1591" b="1" dirty="0">
                <a:solidFill>
                  <a:srgbClr val="FA6500"/>
                </a:solidFill>
                <a:latin typeface="Century Gothic" panose="020F0302020204030204"/>
              </a:rPr>
              <a:t>au</a:t>
            </a:r>
          </a:p>
        </p:txBody>
      </p:sp>
      <p:sp>
        <p:nvSpPr>
          <p:cNvPr id="42" name="TextBox 41"/>
          <p:cNvSpPr txBox="1"/>
          <p:nvPr/>
        </p:nvSpPr>
        <p:spPr>
          <a:xfrm>
            <a:off x="6901471" y="5048512"/>
            <a:ext cx="473631" cy="337144"/>
          </a:xfrm>
          <a:prstGeom prst="rect">
            <a:avLst/>
          </a:prstGeom>
          <a:noFill/>
        </p:spPr>
        <p:txBody>
          <a:bodyPr wrap="square" rtlCol="0">
            <a:spAutoFit/>
          </a:bodyPr>
          <a:lstStyle/>
          <a:p>
            <a:pPr algn="ctr" defTabSz="727510">
              <a:defRPr/>
            </a:pPr>
            <a:r>
              <a:rPr lang="en-GB" sz="1591" b="1" dirty="0" err="1">
                <a:solidFill>
                  <a:srgbClr val="FA6500"/>
                </a:solidFill>
                <a:latin typeface="Century Gothic" panose="020F0302020204030204"/>
              </a:rPr>
              <a:t>ei</a:t>
            </a:r>
            <a:endParaRPr lang="en-GB" sz="1591" b="1" dirty="0">
              <a:solidFill>
                <a:srgbClr val="FA6500"/>
              </a:solidFill>
              <a:latin typeface="Century Gothic" panose="020F0302020204030204"/>
            </a:endParaRPr>
          </a:p>
        </p:txBody>
      </p:sp>
      <p:sp>
        <p:nvSpPr>
          <p:cNvPr id="43" name="TextBox 42">
            <a:hlinkClick r:id="" action="ppaction://noaction">
              <a:snd r:embed="rId12" name="2. 9. Romanshorn.wav"/>
            </a:hlinkClick>
          </p:cNvPr>
          <p:cNvSpPr txBox="1"/>
          <p:nvPr/>
        </p:nvSpPr>
        <p:spPr>
          <a:xfrm>
            <a:off x="4749815" y="4139761"/>
            <a:ext cx="473631" cy="337144"/>
          </a:xfrm>
          <a:prstGeom prst="rect">
            <a:avLst/>
          </a:prstGeom>
          <a:noFill/>
        </p:spPr>
        <p:txBody>
          <a:bodyPr wrap="square" rtlCol="0">
            <a:spAutoFit/>
          </a:bodyPr>
          <a:lstStyle/>
          <a:p>
            <a:pPr algn="ctr" defTabSz="727510">
              <a:defRPr/>
            </a:pPr>
            <a:r>
              <a:rPr lang="en-GB" sz="1591" b="1" dirty="0">
                <a:solidFill>
                  <a:srgbClr val="FA6500"/>
                </a:solidFill>
                <a:latin typeface="Century Gothic" panose="020F0302020204030204"/>
              </a:rPr>
              <a:t>R</a:t>
            </a:r>
          </a:p>
        </p:txBody>
      </p:sp>
      <p:sp>
        <p:nvSpPr>
          <p:cNvPr id="44" name="Action Button: Custom 24">
            <a:hlinkClick r:id="" action="ppaction://noaction" highlightClick="1">
              <a:snd r:embed="rId13" name="2. 2. Steckborn.wav"/>
            </a:hlinkClick>
            <a:extLst>
              <a:ext uri="{FF2B5EF4-FFF2-40B4-BE49-F238E27FC236}">
                <a16:creationId xmlns:a16="http://schemas.microsoft.com/office/drawing/2014/main" id="{E56C3004-E6FA-49F3-B12D-655F2D168FF0}"/>
              </a:ext>
            </a:extLst>
          </p:cNvPr>
          <p:cNvSpPr/>
          <p:nvPr/>
        </p:nvSpPr>
        <p:spPr>
          <a:xfrm>
            <a:off x="2375852" y="3643991"/>
            <a:ext cx="229199" cy="209217"/>
          </a:xfrm>
          <a:prstGeom prst="actionButtonBlank">
            <a:avLst/>
          </a:prstGeom>
          <a:solidFill>
            <a:schemeClr val="accent5">
              <a:lumMod val="50000"/>
            </a:schemeClr>
          </a:solidFill>
          <a:ln w="28575">
            <a:solidFill>
              <a:srgbClr val="FECE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b="1" dirty="0">
                <a:solidFill>
                  <a:prstClr val="white"/>
                </a:solidFill>
                <a:latin typeface="Century Gothic" panose="020F0302020204030204"/>
              </a:rPr>
              <a:t>2</a:t>
            </a:r>
          </a:p>
        </p:txBody>
      </p:sp>
    </p:spTree>
    <p:extLst>
      <p:ext uri="{BB962C8B-B14F-4D97-AF65-F5344CB8AC3E}">
        <p14:creationId xmlns:p14="http://schemas.microsoft.com/office/powerpoint/2010/main" val="101880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P spid="38" grpId="0"/>
      <p:bldP spid="39" grpId="0"/>
      <p:bldP spid="40" grpId="0"/>
      <p:bldP spid="41" grpId="0"/>
      <p:bldP spid="42" grpId="0"/>
      <p:bldP spid="4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ackground rectangle">
            <a:extLst>
              <a:ext uri="{FF2B5EF4-FFF2-40B4-BE49-F238E27FC236}">
                <a16:creationId xmlns:a16="http://schemas.microsoft.com/office/drawing/2014/main" id="{484D0354-6DBF-4464-BF92-5AAA8AE678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1" y="902986"/>
            <a:ext cx="5137101" cy="689849"/>
          </a:xfrm>
          <a:prstGeom prst="rect">
            <a:avLst/>
          </a:prstGeom>
        </p:spPr>
      </p:pic>
      <p:sp>
        <p:nvSpPr>
          <p:cNvPr id="3" name="Title 3">
            <a:extLst>
              <a:ext uri="{FF2B5EF4-FFF2-40B4-BE49-F238E27FC236}">
                <a16:creationId xmlns:a16="http://schemas.microsoft.com/office/drawing/2014/main" id="{31B2C77B-C680-4DC5-924E-5C20F444D070}"/>
              </a:ext>
            </a:extLst>
          </p:cNvPr>
          <p:cNvSpPr>
            <a:spLocks noGrp="1"/>
          </p:cNvSpPr>
          <p:nvPr>
            <p:ph type="title"/>
          </p:nvPr>
        </p:nvSpPr>
        <p:spPr>
          <a:xfrm>
            <a:off x="1246292" y="915740"/>
            <a:ext cx="4480151" cy="567362"/>
          </a:xfrm>
        </p:spPr>
        <p:txBody>
          <a:bodyPr>
            <a:noAutofit/>
          </a:bodyPr>
          <a:lstStyle/>
          <a:p>
            <a:r>
              <a:rPr lang="fr-FR" sz="2864" b="1" dirty="0">
                <a:solidFill>
                  <a:schemeClr val="bg1"/>
                </a:solidFill>
              </a:rPr>
              <a:t>Phonétique</a:t>
            </a:r>
          </a:p>
        </p:txBody>
      </p:sp>
      <p:sp>
        <p:nvSpPr>
          <p:cNvPr id="9" name="Rounded Rectangle 46" descr="background rectangle">
            <a:extLst>
              <a:ext uri="{FF2B5EF4-FFF2-40B4-BE49-F238E27FC236}">
                <a16:creationId xmlns:a16="http://schemas.microsoft.com/office/drawing/2014/main" id="{9BABDC12-8E89-4F17-BAD5-0DBE8EF2AD34}"/>
              </a:ext>
            </a:extLst>
          </p:cNvPr>
          <p:cNvSpPr/>
          <p:nvPr/>
        </p:nvSpPr>
        <p:spPr>
          <a:xfrm>
            <a:off x="8945205" y="902986"/>
            <a:ext cx="1693995" cy="3436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27510">
              <a:defRPr/>
            </a:pPr>
            <a:r>
              <a:rPr lang="fr-FR" sz="1432" b="1" dirty="0">
                <a:solidFill>
                  <a:prstClr val="white"/>
                </a:solidFill>
                <a:latin typeface="Century Gothic" panose="020F0302020204030204"/>
              </a:rPr>
              <a:t>lire / parler </a:t>
            </a:r>
          </a:p>
        </p:txBody>
      </p:sp>
      <p:sp>
        <p:nvSpPr>
          <p:cNvPr id="38" name="TextBox 37">
            <a:extLst>
              <a:ext uri="{FF2B5EF4-FFF2-40B4-BE49-F238E27FC236}">
                <a16:creationId xmlns:a16="http://schemas.microsoft.com/office/drawing/2014/main" id="{69FBBC52-E1DE-4D49-A020-1C119A8245E0}"/>
              </a:ext>
            </a:extLst>
          </p:cNvPr>
          <p:cNvSpPr txBox="1"/>
          <p:nvPr/>
        </p:nvSpPr>
        <p:spPr>
          <a:xfrm>
            <a:off x="1411817" y="1804718"/>
            <a:ext cx="9227383" cy="900246"/>
          </a:xfrm>
          <a:prstGeom prst="rect">
            <a:avLst/>
          </a:prstGeom>
          <a:noFill/>
        </p:spPr>
        <p:txBody>
          <a:bodyPr wrap="square" rtlCol="0">
            <a:spAutoFit/>
          </a:bodyPr>
          <a:lstStyle/>
          <a:p>
            <a:pPr defTabSz="727510">
              <a:defRPr/>
            </a:pPr>
            <a:r>
              <a:rPr lang="fr-FR" sz="1750" dirty="0">
                <a:solidFill>
                  <a:srgbClr val="1F4E79"/>
                </a:solidFill>
                <a:latin typeface="Century Gothic" panose="020B0502020202020204" pitchFamily="34" charset="0"/>
              </a:rPr>
              <a:t>Dis les noms. </a:t>
            </a:r>
          </a:p>
          <a:p>
            <a:pPr defTabSz="727510">
              <a:defRPr/>
            </a:pPr>
            <a:endParaRPr lang="fr-FR" sz="1750" dirty="0">
              <a:solidFill>
                <a:srgbClr val="1F4E79"/>
              </a:solidFill>
              <a:latin typeface="Century Gothic" panose="020B0502020202020204" pitchFamily="34" charset="0"/>
            </a:endParaRPr>
          </a:p>
          <a:p>
            <a:pPr defTabSz="727510">
              <a:defRPr/>
            </a:pPr>
            <a:r>
              <a:rPr lang="fr-FR" sz="1750" dirty="0">
                <a:solidFill>
                  <a:srgbClr val="1F4E79"/>
                </a:solidFill>
                <a:latin typeface="Century Gothic" panose="020B0502020202020204" pitchFamily="34" charset="0"/>
              </a:rPr>
              <a:t>Attention! C’est </a:t>
            </a:r>
            <a:r>
              <a:rPr lang="fr-FR" sz="1750" b="1" dirty="0">
                <a:solidFill>
                  <a:srgbClr val="1F4E79"/>
                </a:solidFill>
                <a:latin typeface="Century Gothic" panose="020B0502020202020204" pitchFamily="34" charset="0"/>
              </a:rPr>
              <a:t>hard [g] </a:t>
            </a:r>
            <a:r>
              <a:rPr lang="fr-FR" sz="1750" dirty="0">
                <a:solidFill>
                  <a:srgbClr val="1F4E79"/>
                </a:solidFill>
                <a:latin typeface="Century Gothic" panose="020B0502020202020204" pitchFamily="34" charset="0"/>
              </a:rPr>
              <a:t>ou </a:t>
            </a:r>
            <a:r>
              <a:rPr lang="fr-FR" sz="1750" b="1" dirty="0">
                <a:solidFill>
                  <a:srgbClr val="1F4E79"/>
                </a:solidFill>
                <a:latin typeface="Century Gothic" panose="020B0502020202020204" pitchFamily="34" charset="0"/>
              </a:rPr>
              <a:t>[j]/soft [g] </a:t>
            </a:r>
            <a:r>
              <a:rPr lang="fr-FR" sz="1750" dirty="0">
                <a:solidFill>
                  <a:srgbClr val="1F4E79"/>
                </a:solidFill>
                <a:latin typeface="Century Gothic" panose="020B0502020202020204" pitchFamily="34" charset="0"/>
              </a:rPr>
              <a:t>? </a:t>
            </a:r>
          </a:p>
        </p:txBody>
      </p:sp>
      <p:pic>
        <p:nvPicPr>
          <p:cNvPr id="16" name="Picture 15" descr="a girl with glasses">
            <a:extLst>
              <a:ext uri="{FF2B5EF4-FFF2-40B4-BE49-F238E27FC236}">
                <a16:creationId xmlns:a16="http://schemas.microsoft.com/office/drawing/2014/main" id="{424D1C95-AB2B-4B10-9E20-E13AC7F9BCA1}"/>
              </a:ext>
            </a:extLst>
          </p:cNvPr>
          <p:cNvPicPr>
            <a:picLocks noChangeAspect="1"/>
          </p:cNvPicPr>
          <p:nvPr/>
        </p:nvPicPr>
        <p:blipFill>
          <a:blip r:embed="rId4"/>
          <a:stretch>
            <a:fillRect/>
          </a:stretch>
        </p:blipFill>
        <p:spPr>
          <a:xfrm>
            <a:off x="9610178" y="1531318"/>
            <a:ext cx="1159384" cy="2333922"/>
          </a:xfrm>
          <a:prstGeom prst="rect">
            <a:avLst/>
          </a:prstGeom>
        </p:spPr>
      </p:pic>
      <p:sp>
        <p:nvSpPr>
          <p:cNvPr id="17" name="Speech Bubble: Rectangle with Corners Rounded 16">
            <a:extLst>
              <a:ext uri="{FF2B5EF4-FFF2-40B4-BE49-F238E27FC236}">
                <a16:creationId xmlns:a16="http://schemas.microsoft.com/office/drawing/2014/main" id="{6F08F0F3-9D3E-4BAE-B548-B12E5A141EE1}"/>
              </a:ext>
            </a:extLst>
          </p:cNvPr>
          <p:cNvSpPr/>
          <p:nvPr/>
        </p:nvSpPr>
        <p:spPr>
          <a:xfrm>
            <a:off x="7659881" y="1930769"/>
            <a:ext cx="1724947" cy="467669"/>
          </a:xfrm>
          <a:prstGeom prst="wedgeRoundRectCallout">
            <a:avLst>
              <a:gd name="adj1" fmla="val 59722"/>
              <a:gd name="adj2" fmla="val 24038"/>
              <a:gd name="adj3" fmla="val 16667"/>
            </a:avLst>
          </a:prstGeom>
          <a:solidFill>
            <a:schemeClr val="accent1">
              <a:lumMod val="50000"/>
            </a:schemeClr>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432" dirty="0">
                <a:solidFill>
                  <a:prstClr val="white"/>
                </a:solidFill>
                <a:latin typeface="Century Gothic" panose="020F0302020204030204"/>
              </a:rPr>
              <a:t>Mon nom </a:t>
            </a:r>
            <a:r>
              <a:rPr lang="en-GB" sz="1432" dirty="0" err="1">
                <a:solidFill>
                  <a:prstClr val="white"/>
                </a:solidFill>
                <a:latin typeface="Century Gothic" panose="020F0302020204030204"/>
              </a:rPr>
              <a:t>est</a:t>
            </a:r>
            <a:r>
              <a:rPr lang="en-GB" sz="1432" dirty="0">
                <a:solidFill>
                  <a:prstClr val="white"/>
                </a:solidFill>
                <a:latin typeface="Century Gothic" panose="020F0302020204030204"/>
              </a:rPr>
              <a:t> …</a:t>
            </a:r>
          </a:p>
        </p:txBody>
      </p:sp>
      <p:grpSp>
        <p:nvGrpSpPr>
          <p:cNvPr id="62" name="Group 61" descr="exercise 1">
            <a:extLst>
              <a:ext uri="{FF2B5EF4-FFF2-40B4-BE49-F238E27FC236}">
                <a16:creationId xmlns:a16="http://schemas.microsoft.com/office/drawing/2014/main" id="{841A07CE-C00F-462D-B0DD-FD91479B79D1}"/>
              </a:ext>
            </a:extLst>
          </p:cNvPr>
          <p:cNvGrpSpPr/>
          <p:nvPr/>
        </p:nvGrpSpPr>
        <p:grpSpPr>
          <a:xfrm>
            <a:off x="1540337" y="3085320"/>
            <a:ext cx="2192615" cy="343680"/>
            <a:chOff x="418636" y="2395799"/>
            <a:chExt cx="2756079" cy="432000"/>
          </a:xfrm>
        </p:grpSpPr>
        <p:sp>
          <p:nvSpPr>
            <p:cNvPr id="63" name="Action Button: Custom 16">
              <a:hlinkClick r:id="" action="ppaction://noaction" highlightClick="1">
                <a:snd r:embed="rId5" name="gerald.wav"/>
              </a:hlinkClick>
              <a:extLst>
                <a:ext uri="{FF2B5EF4-FFF2-40B4-BE49-F238E27FC236}">
                  <a16:creationId xmlns:a16="http://schemas.microsoft.com/office/drawing/2014/main" id="{0375B0B4-8A0D-465F-919E-EF7A5CD4012C}"/>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1</a:t>
              </a:r>
            </a:p>
          </p:txBody>
        </p:sp>
        <p:sp>
          <p:nvSpPr>
            <p:cNvPr id="64" name="TextBox 63">
              <a:extLst>
                <a:ext uri="{FF2B5EF4-FFF2-40B4-BE49-F238E27FC236}">
                  <a16:creationId xmlns:a16="http://schemas.microsoft.com/office/drawing/2014/main" id="{D2B3F702-61DE-4AE2-944E-4DA1C9C9A561}"/>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Gé</a:t>
              </a:r>
              <a:r>
                <a:rPr lang="en-GB" sz="1591" dirty="0">
                  <a:solidFill>
                    <a:srgbClr val="4472C4">
                      <a:lumMod val="50000"/>
                    </a:srgbClr>
                  </a:solidFill>
                  <a:latin typeface="Century Gothic" panose="020F0302020204030204"/>
                </a:rPr>
                <a:t>rard</a:t>
              </a:r>
            </a:p>
          </p:txBody>
        </p:sp>
      </p:grpSp>
      <p:grpSp>
        <p:nvGrpSpPr>
          <p:cNvPr id="50" name="Group 49" descr="exercise 2">
            <a:extLst>
              <a:ext uri="{FF2B5EF4-FFF2-40B4-BE49-F238E27FC236}">
                <a16:creationId xmlns:a16="http://schemas.microsoft.com/office/drawing/2014/main" id="{8FD43676-23AF-4E7C-9151-D5172F5653EB}"/>
              </a:ext>
            </a:extLst>
          </p:cNvPr>
          <p:cNvGrpSpPr/>
          <p:nvPr/>
        </p:nvGrpSpPr>
        <p:grpSpPr>
          <a:xfrm>
            <a:off x="1540337" y="3694994"/>
            <a:ext cx="2192615" cy="343680"/>
            <a:chOff x="418636" y="2395799"/>
            <a:chExt cx="2756079" cy="432000"/>
          </a:xfrm>
        </p:grpSpPr>
        <p:sp>
          <p:nvSpPr>
            <p:cNvPr id="51" name="Action Button: Custom 16">
              <a:hlinkClick r:id="" action="ppaction://noaction" highlightClick="1">
                <a:snd r:embed="rId6" name="gaelle.wav"/>
              </a:hlinkClick>
              <a:extLst>
                <a:ext uri="{FF2B5EF4-FFF2-40B4-BE49-F238E27FC236}">
                  <a16:creationId xmlns:a16="http://schemas.microsoft.com/office/drawing/2014/main" id="{FCE69012-D98A-4088-A558-A1381ED6C82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2</a:t>
              </a:r>
            </a:p>
          </p:txBody>
        </p:sp>
        <p:sp>
          <p:nvSpPr>
            <p:cNvPr id="52" name="TextBox 51">
              <a:extLst>
                <a:ext uri="{FF2B5EF4-FFF2-40B4-BE49-F238E27FC236}">
                  <a16:creationId xmlns:a16="http://schemas.microsoft.com/office/drawing/2014/main" id="{1F8B95B5-2245-4835-BF10-BDFB3F627043}"/>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b="1" dirty="0" err="1">
                  <a:solidFill>
                    <a:srgbClr val="4472C4">
                      <a:lumMod val="50000"/>
                    </a:srgbClr>
                  </a:solidFill>
                  <a:latin typeface="Century Gothic" panose="020F0302020204030204"/>
                </a:rPr>
                <a:t>Ga</a:t>
              </a:r>
              <a:r>
                <a:rPr lang="en-GB" sz="1591" dirty="0" err="1">
                  <a:solidFill>
                    <a:srgbClr val="4472C4">
                      <a:lumMod val="50000"/>
                    </a:srgbClr>
                  </a:solidFill>
                  <a:latin typeface="Century Gothic" panose="020F0302020204030204"/>
                </a:rPr>
                <a:t>elle</a:t>
              </a:r>
              <a:endParaRPr lang="en-GB" sz="1591" dirty="0">
                <a:solidFill>
                  <a:srgbClr val="4472C4">
                    <a:lumMod val="50000"/>
                  </a:srgbClr>
                </a:solidFill>
                <a:latin typeface="Century Gothic" panose="020F0302020204030204"/>
              </a:endParaRPr>
            </a:p>
          </p:txBody>
        </p:sp>
      </p:grpSp>
      <p:grpSp>
        <p:nvGrpSpPr>
          <p:cNvPr id="53" name="Group 52" descr="exercise 3">
            <a:extLst>
              <a:ext uri="{FF2B5EF4-FFF2-40B4-BE49-F238E27FC236}">
                <a16:creationId xmlns:a16="http://schemas.microsoft.com/office/drawing/2014/main" id="{D53D8FE7-E95E-4F70-A704-3A0B4EE01517}"/>
              </a:ext>
            </a:extLst>
          </p:cNvPr>
          <p:cNvGrpSpPr/>
          <p:nvPr/>
        </p:nvGrpSpPr>
        <p:grpSpPr>
          <a:xfrm>
            <a:off x="1540337" y="4304668"/>
            <a:ext cx="2192615" cy="343680"/>
            <a:chOff x="418636" y="2395799"/>
            <a:chExt cx="2756079" cy="432000"/>
          </a:xfrm>
        </p:grpSpPr>
        <p:sp>
          <p:nvSpPr>
            <p:cNvPr id="54" name="Action Button: Custom 16">
              <a:hlinkClick r:id="" action="ppaction://noaction" highlightClick="1">
                <a:snd r:embed="rId7" name="angeline.wav"/>
              </a:hlinkClick>
              <a:extLst>
                <a:ext uri="{FF2B5EF4-FFF2-40B4-BE49-F238E27FC236}">
                  <a16:creationId xmlns:a16="http://schemas.microsoft.com/office/drawing/2014/main" id="{C1224A1A-0C17-406D-8740-635F806AE9F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3</a:t>
              </a:r>
            </a:p>
          </p:txBody>
        </p:sp>
        <p:sp>
          <p:nvSpPr>
            <p:cNvPr id="55" name="TextBox 54">
              <a:extLst>
                <a:ext uri="{FF2B5EF4-FFF2-40B4-BE49-F238E27FC236}">
                  <a16:creationId xmlns:a16="http://schemas.microsoft.com/office/drawing/2014/main" id="{27B222A6-CD41-4E4D-ABF9-48FF9B33B0C0}"/>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dirty="0" err="1">
                  <a:solidFill>
                    <a:srgbClr val="4472C4">
                      <a:lumMod val="50000"/>
                    </a:srgbClr>
                  </a:solidFill>
                  <a:latin typeface="Century Gothic" panose="020F0302020204030204"/>
                </a:rPr>
                <a:t>An</a:t>
              </a:r>
              <a:r>
                <a:rPr lang="en-GB" sz="1591" b="1" dirty="0" err="1">
                  <a:solidFill>
                    <a:srgbClr val="4472C4">
                      <a:lumMod val="50000"/>
                    </a:srgbClr>
                  </a:solidFill>
                  <a:latin typeface="Century Gothic" panose="020F0302020204030204"/>
                </a:rPr>
                <a:t>gé</a:t>
              </a:r>
              <a:r>
                <a:rPr lang="en-GB" sz="1591" dirty="0" err="1">
                  <a:solidFill>
                    <a:srgbClr val="4472C4">
                      <a:lumMod val="50000"/>
                    </a:srgbClr>
                  </a:solidFill>
                  <a:latin typeface="Century Gothic" panose="020F0302020204030204"/>
                </a:rPr>
                <a:t>line</a:t>
              </a:r>
              <a:endParaRPr lang="en-GB" sz="1591" dirty="0">
                <a:solidFill>
                  <a:srgbClr val="4472C4">
                    <a:lumMod val="50000"/>
                  </a:srgbClr>
                </a:solidFill>
                <a:latin typeface="Century Gothic" panose="020F0302020204030204"/>
              </a:endParaRPr>
            </a:p>
          </p:txBody>
        </p:sp>
      </p:grpSp>
      <p:grpSp>
        <p:nvGrpSpPr>
          <p:cNvPr id="56" name="Group 55" descr="exercise 4">
            <a:extLst>
              <a:ext uri="{FF2B5EF4-FFF2-40B4-BE49-F238E27FC236}">
                <a16:creationId xmlns:a16="http://schemas.microsoft.com/office/drawing/2014/main" id="{989F25CF-8677-418C-BD4B-85DB0DF00FD3}"/>
              </a:ext>
            </a:extLst>
          </p:cNvPr>
          <p:cNvGrpSpPr/>
          <p:nvPr/>
        </p:nvGrpSpPr>
        <p:grpSpPr>
          <a:xfrm>
            <a:off x="1540337" y="4914342"/>
            <a:ext cx="2192615" cy="343680"/>
            <a:chOff x="418636" y="2395799"/>
            <a:chExt cx="2756079" cy="432000"/>
          </a:xfrm>
        </p:grpSpPr>
        <p:sp>
          <p:nvSpPr>
            <p:cNvPr id="57" name="Action Button: Custom 16">
              <a:hlinkClick r:id="" action="ppaction://noaction" highlightClick="1">
                <a:snd r:embed="rId8" name="agathe.wav"/>
              </a:hlinkClick>
              <a:extLst>
                <a:ext uri="{FF2B5EF4-FFF2-40B4-BE49-F238E27FC236}">
                  <a16:creationId xmlns:a16="http://schemas.microsoft.com/office/drawing/2014/main" id="{654E1F49-4CB0-44B3-858B-5E514CF3643B}"/>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4</a:t>
              </a:r>
            </a:p>
          </p:txBody>
        </p:sp>
        <p:sp>
          <p:nvSpPr>
            <p:cNvPr id="58" name="TextBox 57">
              <a:extLst>
                <a:ext uri="{FF2B5EF4-FFF2-40B4-BE49-F238E27FC236}">
                  <a16:creationId xmlns:a16="http://schemas.microsoft.com/office/drawing/2014/main" id="{4D6F95FD-84C1-4536-A047-CCCF549A9D3D}"/>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dirty="0">
                  <a:solidFill>
                    <a:srgbClr val="4472C4">
                      <a:lumMod val="50000"/>
                    </a:srgbClr>
                  </a:solidFill>
                  <a:latin typeface="Century Gothic" panose="020F0302020204030204"/>
                </a:rPr>
                <a:t>A</a:t>
              </a:r>
              <a:r>
                <a:rPr lang="en-GB" sz="1591" b="1" dirty="0">
                  <a:solidFill>
                    <a:srgbClr val="4472C4">
                      <a:lumMod val="50000"/>
                    </a:srgbClr>
                  </a:solidFill>
                  <a:latin typeface="Century Gothic" panose="020F0302020204030204"/>
                </a:rPr>
                <a:t>ga</a:t>
              </a:r>
              <a:r>
                <a:rPr lang="en-GB" sz="1591" dirty="0">
                  <a:solidFill>
                    <a:srgbClr val="4472C4">
                      <a:lumMod val="50000"/>
                    </a:srgbClr>
                  </a:solidFill>
                  <a:latin typeface="Century Gothic" panose="020F0302020204030204"/>
                </a:rPr>
                <a:t>the</a:t>
              </a:r>
            </a:p>
          </p:txBody>
        </p:sp>
      </p:grpSp>
      <p:grpSp>
        <p:nvGrpSpPr>
          <p:cNvPr id="134" name="Group 133" descr="exercise 5">
            <a:extLst>
              <a:ext uri="{FF2B5EF4-FFF2-40B4-BE49-F238E27FC236}">
                <a16:creationId xmlns:a16="http://schemas.microsoft.com/office/drawing/2014/main" id="{4904C1E8-6B7B-4625-AC39-95CC65A8CFB9}"/>
              </a:ext>
            </a:extLst>
          </p:cNvPr>
          <p:cNvGrpSpPr/>
          <p:nvPr/>
        </p:nvGrpSpPr>
        <p:grpSpPr>
          <a:xfrm>
            <a:off x="4514189" y="3085320"/>
            <a:ext cx="2192615" cy="343680"/>
            <a:chOff x="418636" y="2395799"/>
            <a:chExt cx="2756079" cy="432000"/>
          </a:xfrm>
        </p:grpSpPr>
        <p:sp>
          <p:nvSpPr>
            <p:cNvPr id="135" name="Action Button: Custom 16">
              <a:hlinkClick r:id="" action="ppaction://noaction" highlightClick="1">
                <a:snd r:embed="rId9" name="gille.wav"/>
              </a:hlinkClick>
              <a:extLst>
                <a:ext uri="{FF2B5EF4-FFF2-40B4-BE49-F238E27FC236}">
                  <a16:creationId xmlns:a16="http://schemas.microsoft.com/office/drawing/2014/main" id="{B5098B93-DA8D-4C59-B593-CE799366A459}"/>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5</a:t>
              </a:r>
            </a:p>
          </p:txBody>
        </p:sp>
        <p:sp>
          <p:nvSpPr>
            <p:cNvPr id="136" name="TextBox 135">
              <a:extLst>
                <a:ext uri="{FF2B5EF4-FFF2-40B4-BE49-F238E27FC236}">
                  <a16:creationId xmlns:a16="http://schemas.microsoft.com/office/drawing/2014/main" id="{7CB89691-01C9-4AA0-BF65-7559CB8FD6CC}"/>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Gi</a:t>
              </a:r>
              <a:r>
                <a:rPr lang="en-GB" sz="1591" dirty="0">
                  <a:solidFill>
                    <a:srgbClr val="4472C4">
                      <a:lumMod val="50000"/>
                    </a:srgbClr>
                  </a:solidFill>
                  <a:latin typeface="Century Gothic" panose="020F0302020204030204"/>
                </a:rPr>
                <a:t>lles</a:t>
              </a:r>
            </a:p>
          </p:txBody>
        </p:sp>
      </p:grpSp>
      <p:grpSp>
        <p:nvGrpSpPr>
          <p:cNvPr id="125" name="Group 124" descr="exercise 6">
            <a:extLst>
              <a:ext uri="{FF2B5EF4-FFF2-40B4-BE49-F238E27FC236}">
                <a16:creationId xmlns:a16="http://schemas.microsoft.com/office/drawing/2014/main" id="{7488FC20-650E-425B-964A-3D444935974C}"/>
              </a:ext>
            </a:extLst>
          </p:cNvPr>
          <p:cNvGrpSpPr/>
          <p:nvPr/>
        </p:nvGrpSpPr>
        <p:grpSpPr>
          <a:xfrm>
            <a:off x="4514189" y="3694994"/>
            <a:ext cx="2192615" cy="343680"/>
            <a:chOff x="418636" y="2395799"/>
            <a:chExt cx="2756079" cy="432000"/>
          </a:xfrm>
        </p:grpSpPr>
        <p:sp>
          <p:nvSpPr>
            <p:cNvPr id="126" name="Action Button: Custom 16">
              <a:hlinkClick r:id="" action="ppaction://noaction" highlightClick="1">
                <a:snd r:embed="rId10" name="julien.wav"/>
              </a:hlinkClick>
              <a:extLst>
                <a:ext uri="{FF2B5EF4-FFF2-40B4-BE49-F238E27FC236}">
                  <a16:creationId xmlns:a16="http://schemas.microsoft.com/office/drawing/2014/main" id="{A94E2842-246D-4207-8FCD-62594BC2E7E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6</a:t>
              </a:r>
            </a:p>
          </p:txBody>
        </p:sp>
        <p:sp>
          <p:nvSpPr>
            <p:cNvPr id="127" name="TextBox 126">
              <a:extLst>
                <a:ext uri="{FF2B5EF4-FFF2-40B4-BE49-F238E27FC236}">
                  <a16:creationId xmlns:a16="http://schemas.microsoft.com/office/drawing/2014/main" id="{9653485C-B722-49A8-BF43-C7613251D77B}"/>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b="1" dirty="0">
                  <a:solidFill>
                    <a:srgbClr val="4472C4">
                      <a:lumMod val="50000"/>
                    </a:srgbClr>
                  </a:solidFill>
                  <a:latin typeface="Century Gothic" panose="020F0302020204030204"/>
                </a:rPr>
                <a:t>J</a:t>
              </a:r>
              <a:r>
                <a:rPr lang="en-GB" sz="1591" dirty="0">
                  <a:solidFill>
                    <a:srgbClr val="4472C4">
                      <a:lumMod val="50000"/>
                    </a:srgbClr>
                  </a:solidFill>
                  <a:latin typeface="Century Gothic" panose="020F0302020204030204"/>
                </a:rPr>
                <a:t>ulien</a:t>
              </a:r>
              <a:endParaRPr lang="en-GB" sz="1591" b="1" dirty="0">
                <a:solidFill>
                  <a:srgbClr val="4472C4">
                    <a:lumMod val="50000"/>
                  </a:srgbClr>
                </a:solidFill>
                <a:latin typeface="Century Gothic" panose="020F0302020204030204"/>
              </a:endParaRPr>
            </a:p>
          </p:txBody>
        </p:sp>
      </p:grpSp>
      <p:grpSp>
        <p:nvGrpSpPr>
          <p:cNvPr id="128" name="Group 127" descr="exercise 7">
            <a:extLst>
              <a:ext uri="{FF2B5EF4-FFF2-40B4-BE49-F238E27FC236}">
                <a16:creationId xmlns:a16="http://schemas.microsoft.com/office/drawing/2014/main" id="{94D66223-81C1-4EDA-B3E4-536E2B48E0E7}"/>
              </a:ext>
            </a:extLst>
          </p:cNvPr>
          <p:cNvGrpSpPr/>
          <p:nvPr/>
        </p:nvGrpSpPr>
        <p:grpSpPr>
          <a:xfrm>
            <a:off x="4514189" y="4304668"/>
            <a:ext cx="2192615" cy="343680"/>
            <a:chOff x="418636" y="2395799"/>
            <a:chExt cx="2756079" cy="432000"/>
          </a:xfrm>
        </p:grpSpPr>
        <p:sp>
          <p:nvSpPr>
            <p:cNvPr id="129" name="Action Button: Custom 16">
              <a:hlinkClick r:id="" action="ppaction://noaction" highlightClick="1">
                <a:snd r:embed="rId11" name="josephine.wav"/>
              </a:hlinkClick>
              <a:extLst>
                <a:ext uri="{FF2B5EF4-FFF2-40B4-BE49-F238E27FC236}">
                  <a16:creationId xmlns:a16="http://schemas.microsoft.com/office/drawing/2014/main" id="{74640730-4986-42F4-B7A9-5CDBCFCE07A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7</a:t>
              </a:r>
            </a:p>
          </p:txBody>
        </p:sp>
        <p:sp>
          <p:nvSpPr>
            <p:cNvPr id="130" name="TextBox 129">
              <a:extLst>
                <a:ext uri="{FF2B5EF4-FFF2-40B4-BE49-F238E27FC236}">
                  <a16:creationId xmlns:a16="http://schemas.microsoft.com/office/drawing/2014/main" id="{38D1DFB2-46C4-4FA5-BE47-D12E05B152A3}"/>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b="1" dirty="0" err="1">
                  <a:solidFill>
                    <a:srgbClr val="4472C4">
                      <a:lumMod val="50000"/>
                    </a:srgbClr>
                  </a:solidFill>
                  <a:latin typeface="Century Gothic" panose="020F0302020204030204"/>
                </a:rPr>
                <a:t>J</a:t>
              </a:r>
              <a:r>
                <a:rPr lang="en-GB" sz="1591" dirty="0" err="1">
                  <a:solidFill>
                    <a:srgbClr val="4472C4">
                      <a:lumMod val="50000"/>
                    </a:srgbClr>
                  </a:solidFill>
                  <a:latin typeface="Century Gothic" panose="020F0302020204030204"/>
                </a:rPr>
                <a:t>oséphine</a:t>
              </a:r>
              <a:endParaRPr lang="en-GB" sz="1591" dirty="0">
                <a:solidFill>
                  <a:srgbClr val="4472C4">
                    <a:lumMod val="50000"/>
                  </a:srgbClr>
                </a:solidFill>
                <a:latin typeface="Century Gothic" panose="020F0302020204030204"/>
              </a:endParaRPr>
            </a:p>
          </p:txBody>
        </p:sp>
      </p:grpSp>
      <p:grpSp>
        <p:nvGrpSpPr>
          <p:cNvPr id="131" name="Group 130" descr="exercise 8">
            <a:extLst>
              <a:ext uri="{FF2B5EF4-FFF2-40B4-BE49-F238E27FC236}">
                <a16:creationId xmlns:a16="http://schemas.microsoft.com/office/drawing/2014/main" id="{654516A4-AB17-496D-ACD6-359712EB1267}"/>
              </a:ext>
            </a:extLst>
          </p:cNvPr>
          <p:cNvGrpSpPr/>
          <p:nvPr/>
        </p:nvGrpSpPr>
        <p:grpSpPr>
          <a:xfrm>
            <a:off x="4514189" y="4914342"/>
            <a:ext cx="2192615" cy="343680"/>
            <a:chOff x="418636" y="2395799"/>
            <a:chExt cx="2756079" cy="432000"/>
          </a:xfrm>
        </p:grpSpPr>
        <p:sp>
          <p:nvSpPr>
            <p:cNvPr id="132" name="Action Button: Custom 16">
              <a:hlinkClick r:id="" action="ppaction://noaction" highlightClick="1">
                <a:snd r:embed="rId12" name="morgane.wav"/>
              </a:hlinkClick>
              <a:extLst>
                <a:ext uri="{FF2B5EF4-FFF2-40B4-BE49-F238E27FC236}">
                  <a16:creationId xmlns:a16="http://schemas.microsoft.com/office/drawing/2014/main" id="{CF20B5E5-5322-49CF-893F-849EE5E7F225}"/>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8</a:t>
              </a:r>
            </a:p>
          </p:txBody>
        </p:sp>
        <p:sp>
          <p:nvSpPr>
            <p:cNvPr id="133" name="TextBox 132" descr="exercise 8">
              <a:extLst>
                <a:ext uri="{FF2B5EF4-FFF2-40B4-BE49-F238E27FC236}">
                  <a16:creationId xmlns:a16="http://schemas.microsoft.com/office/drawing/2014/main" id="{DA404FFC-EDF0-48DB-9A98-AEE384EA4A62}"/>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US" sz="1591" dirty="0" err="1">
                  <a:solidFill>
                    <a:srgbClr val="5B9BD5">
                      <a:lumMod val="50000"/>
                    </a:srgbClr>
                  </a:solidFill>
                  <a:latin typeface="Century Gothic" panose="020F0302020204030204"/>
                </a:rPr>
                <a:t>Mor</a:t>
              </a:r>
              <a:r>
                <a:rPr lang="en-US" sz="1591" b="1" dirty="0" err="1">
                  <a:solidFill>
                    <a:srgbClr val="5B9BD5">
                      <a:lumMod val="50000"/>
                    </a:srgbClr>
                  </a:solidFill>
                  <a:latin typeface="Century Gothic" panose="020F0302020204030204"/>
                </a:rPr>
                <a:t>ga</a:t>
              </a:r>
              <a:r>
                <a:rPr lang="en-US" sz="1591" dirty="0" err="1">
                  <a:solidFill>
                    <a:srgbClr val="5B9BD5">
                      <a:lumMod val="50000"/>
                    </a:srgbClr>
                  </a:solidFill>
                  <a:latin typeface="Century Gothic" panose="020F0302020204030204"/>
                </a:rPr>
                <a:t>ne</a:t>
              </a:r>
              <a:endParaRPr lang="en-GB" sz="1591" dirty="0">
                <a:solidFill>
                  <a:srgbClr val="5B9BD5">
                    <a:lumMod val="50000"/>
                  </a:srgbClr>
                </a:solidFill>
                <a:latin typeface="Century Gothic" panose="020F0302020204030204"/>
              </a:endParaRPr>
            </a:p>
          </p:txBody>
        </p:sp>
      </p:grpSp>
      <p:grpSp>
        <p:nvGrpSpPr>
          <p:cNvPr id="146" name="Group 145" descr="exercise 9">
            <a:extLst>
              <a:ext uri="{FF2B5EF4-FFF2-40B4-BE49-F238E27FC236}">
                <a16:creationId xmlns:a16="http://schemas.microsoft.com/office/drawing/2014/main" id="{D103989B-7E37-4399-B4B2-162723E6E397}"/>
              </a:ext>
            </a:extLst>
          </p:cNvPr>
          <p:cNvGrpSpPr/>
          <p:nvPr/>
        </p:nvGrpSpPr>
        <p:grpSpPr>
          <a:xfrm>
            <a:off x="7488041" y="3085320"/>
            <a:ext cx="2192615" cy="343680"/>
            <a:chOff x="418636" y="2395799"/>
            <a:chExt cx="2756079" cy="432000"/>
          </a:xfrm>
        </p:grpSpPr>
        <p:sp>
          <p:nvSpPr>
            <p:cNvPr id="147" name="Action Button: Custom 16">
              <a:hlinkClick r:id="" action="ppaction://noaction" highlightClick="1">
                <a:snd r:embed="rId13" name="jacques.wav"/>
              </a:hlinkClick>
              <a:extLst>
                <a:ext uri="{FF2B5EF4-FFF2-40B4-BE49-F238E27FC236}">
                  <a16:creationId xmlns:a16="http://schemas.microsoft.com/office/drawing/2014/main" id="{A30781EF-79DA-4C20-914A-EBDC5511CF03}"/>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9</a:t>
              </a:r>
            </a:p>
          </p:txBody>
        </p:sp>
        <p:sp>
          <p:nvSpPr>
            <p:cNvPr id="148" name="TextBox 147" descr="exercise 9">
              <a:extLst>
                <a:ext uri="{FF2B5EF4-FFF2-40B4-BE49-F238E27FC236}">
                  <a16:creationId xmlns:a16="http://schemas.microsoft.com/office/drawing/2014/main" id="{28ABFC8D-AFD1-40D0-8B62-9D194EEBE336}"/>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US" sz="1591" b="1" dirty="0">
                  <a:solidFill>
                    <a:srgbClr val="5B9BD5">
                      <a:lumMod val="50000"/>
                    </a:srgbClr>
                  </a:solidFill>
                  <a:latin typeface="Century Gothic" panose="020F0302020204030204"/>
                </a:rPr>
                <a:t>J</a:t>
              </a:r>
              <a:r>
                <a:rPr lang="en-US" sz="1591" dirty="0">
                  <a:solidFill>
                    <a:srgbClr val="5B9BD5">
                      <a:lumMod val="50000"/>
                    </a:srgbClr>
                  </a:solidFill>
                  <a:latin typeface="Century Gothic" panose="020F0302020204030204"/>
                </a:rPr>
                <a:t>acques</a:t>
              </a:r>
              <a:endParaRPr lang="en-GB" sz="1591" dirty="0">
                <a:solidFill>
                  <a:srgbClr val="5B9BD5">
                    <a:lumMod val="50000"/>
                  </a:srgbClr>
                </a:solidFill>
                <a:latin typeface="Century Gothic" panose="020F0302020204030204"/>
              </a:endParaRPr>
            </a:p>
          </p:txBody>
        </p:sp>
      </p:grpSp>
      <p:grpSp>
        <p:nvGrpSpPr>
          <p:cNvPr id="137" name="Group 136" descr="exercise 10">
            <a:extLst>
              <a:ext uri="{FF2B5EF4-FFF2-40B4-BE49-F238E27FC236}">
                <a16:creationId xmlns:a16="http://schemas.microsoft.com/office/drawing/2014/main" id="{8CBC4617-2D03-417A-B7DD-97F5FEAD2A6F}"/>
              </a:ext>
            </a:extLst>
          </p:cNvPr>
          <p:cNvGrpSpPr/>
          <p:nvPr/>
        </p:nvGrpSpPr>
        <p:grpSpPr>
          <a:xfrm>
            <a:off x="7488041" y="3694994"/>
            <a:ext cx="2192615" cy="343680"/>
            <a:chOff x="418636" y="2395799"/>
            <a:chExt cx="2756079" cy="432000"/>
          </a:xfrm>
        </p:grpSpPr>
        <p:sp>
          <p:nvSpPr>
            <p:cNvPr id="138" name="Action Button: Custom 16">
              <a:hlinkClick r:id="" action="ppaction://noaction" highlightClick="1">
                <a:snd r:embed="rId14" name="jerome.wav"/>
              </a:hlinkClick>
              <a:extLst>
                <a:ext uri="{FF2B5EF4-FFF2-40B4-BE49-F238E27FC236}">
                  <a16:creationId xmlns:a16="http://schemas.microsoft.com/office/drawing/2014/main" id="{4C508EFA-9394-4D44-BA4F-A39D7BD89124}"/>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10</a:t>
              </a:r>
            </a:p>
          </p:txBody>
        </p:sp>
        <p:sp>
          <p:nvSpPr>
            <p:cNvPr id="139" name="TextBox 138">
              <a:extLst>
                <a:ext uri="{FF2B5EF4-FFF2-40B4-BE49-F238E27FC236}">
                  <a16:creationId xmlns:a16="http://schemas.microsoft.com/office/drawing/2014/main" id="{2CAEFC8C-B8C7-4906-A6D4-7E606DF6D954}"/>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US" sz="1591" b="1" dirty="0">
                  <a:solidFill>
                    <a:srgbClr val="5B9BD5">
                      <a:lumMod val="50000"/>
                    </a:srgbClr>
                  </a:solidFill>
                  <a:latin typeface="Century Gothic" panose="020F0302020204030204"/>
                </a:rPr>
                <a:t>J</a:t>
              </a:r>
              <a:r>
                <a:rPr lang="en-US" sz="1591" dirty="0">
                  <a:solidFill>
                    <a:srgbClr val="5B9BD5">
                      <a:lumMod val="50000"/>
                    </a:srgbClr>
                  </a:solidFill>
                  <a:latin typeface="Century Gothic" panose="020F0302020204030204"/>
                </a:rPr>
                <a:t>érôme</a:t>
              </a:r>
              <a:endParaRPr lang="en-GB" sz="1591" dirty="0">
                <a:solidFill>
                  <a:srgbClr val="5B9BD5">
                    <a:lumMod val="50000"/>
                  </a:srgbClr>
                </a:solidFill>
                <a:latin typeface="Century Gothic" panose="020F0302020204030204"/>
              </a:endParaRPr>
            </a:p>
          </p:txBody>
        </p:sp>
      </p:grpSp>
      <p:grpSp>
        <p:nvGrpSpPr>
          <p:cNvPr id="140" name="Group 139" descr="exercise 11">
            <a:extLst>
              <a:ext uri="{FF2B5EF4-FFF2-40B4-BE49-F238E27FC236}">
                <a16:creationId xmlns:a16="http://schemas.microsoft.com/office/drawing/2014/main" id="{EE1FF8E9-A5E9-43B6-AF3E-B42EA999F128}"/>
              </a:ext>
            </a:extLst>
          </p:cNvPr>
          <p:cNvGrpSpPr/>
          <p:nvPr/>
        </p:nvGrpSpPr>
        <p:grpSpPr>
          <a:xfrm>
            <a:off x="7488041" y="4304668"/>
            <a:ext cx="2192615" cy="343680"/>
            <a:chOff x="418636" y="2395799"/>
            <a:chExt cx="2756079" cy="432000"/>
          </a:xfrm>
        </p:grpSpPr>
        <p:sp>
          <p:nvSpPr>
            <p:cNvPr id="141" name="Action Button: Custom 16">
              <a:hlinkClick r:id="" action="ppaction://noaction" highlightClick="1">
                <a:snd r:embed="rId15" name="margaux.wav"/>
              </a:hlinkClick>
              <a:extLst>
                <a:ext uri="{FF2B5EF4-FFF2-40B4-BE49-F238E27FC236}">
                  <a16:creationId xmlns:a16="http://schemas.microsoft.com/office/drawing/2014/main" id="{2C63039D-7CA3-4B1F-8F36-9E9CC160CC70}"/>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11</a:t>
              </a:r>
            </a:p>
          </p:txBody>
        </p:sp>
        <p:sp>
          <p:nvSpPr>
            <p:cNvPr id="142" name="TextBox 141">
              <a:extLst>
                <a:ext uri="{FF2B5EF4-FFF2-40B4-BE49-F238E27FC236}">
                  <a16:creationId xmlns:a16="http://schemas.microsoft.com/office/drawing/2014/main" id="{542224AF-D89D-4334-BAF8-EB2583840B98}"/>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US" sz="1591" dirty="0">
                  <a:solidFill>
                    <a:srgbClr val="5B9BD5">
                      <a:lumMod val="50000"/>
                    </a:srgbClr>
                  </a:solidFill>
                  <a:latin typeface="Century Gothic" panose="020F0302020204030204"/>
                </a:rPr>
                <a:t>Mar</a:t>
              </a:r>
              <a:r>
                <a:rPr lang="en-US" sz="1591" b="1" dirty="0">
                  <a:solidFill>
                    <a:srgbClr val="5B9BD5">
                      <a:lumMod val="50000"/>
                    </a:srgbClr>
                  </a:solidFill>
                  <a:latin typeface="Century Gothic" panose="020F0302020204030204"/>
                </a:rPr>
                <a:t>ga</a:t>
              </a:r>
              <a:r>
                <a:rPr lang="en-US" sz="1591" dirty="0">
                  <a:solidFill>
                    <a:srgbClr val="5B9BD5">
                      <a:lumMod val="50000"/>
                    </a:srgbClr>
                  </a:solidFill>
                  <a:latin typeface="Century Gothic" panose="020F0302020204030204"/>
                </a:rPr>
                <a:t>ux</a:t>
              </a:r>
              <a:endParaRPr lang="en-GB" sz="1591" dirty="0">
                <a:solidFill>
                  <a:srgbClr val="5B9BD5">
                    <a:lumMod val="50000"/>
                  </a:srgbClr>
                </a:solidFill>
                <a:latin typeface="Century Gothic" panose="020F0302020204030204"/>
              </a:endParaRPr>
            </a:p>
          </p:txBody>
        </p:sp>
      </p:grpSp>
      <p:grpSp>
        <p:nvGrpSpPr>
          <p:cNvPr id="143" name="Group 142" descr="exercise 12">
            <a:extLst>
              <a:ext uri="{FF2B5EF4-FFF2-40B4-BE49-F238E27FC236}">
                <a16:creationId xmlns:a16="http://schemas.microsoft.com/office/drawing/2014/main" id="{CD13FAAD-B405-491A-9947-EF2037A11F4C}"/>
              </a:ext>
            </a:extLst>
          </p:cNvPr>
          <p:cNvGrpSpPr/>
          <p:nvPr/>
        </p:nvGrpSpPr>
        <p:grpSpPr>
          <a:xfrm>
            <a:off x="7488041" y="4914342"/>
            <a:ext cx="2192615" cy="343680"/>
            <a:chOff x="418636" y="2395799"/>
            <a:chExt cx="2756079" cy="432000"/>
          </a:xfrm>
        </p:grpSpPr>
        <p:sp>
          <p:nvSpPr>
            <p:cNvPr id="144" name="Action Button: Custom 16">
              <a:hlinkClick r:id="" action="ppaction://noaction" highlightClick="1">
                <a:snd r:embed="rId16" name="georges.wav"/>
              </a:hlinkClick>
              <a:extLst>
                <a:ext uri="{FF2B5EF4-FFF2-40B4-BE49-F238E27FC236}">
                  <a16:creationId xmlns:a16="http://schemas.microsoft.com/office/drawing/2014/main" id="{EF333FA2-7374-4A38-8BB5-2FCE2E06B88A}"/>
                </a:ext>
              </a:extLst>
            </p:cNvPr>
            <p:cNvSpPr/>
            <p:nvPr/>
          </p:nvSpPr>
          <p:spPr>
            <a:xfrm>
              <a:off x="418636" y="2395799"/>
              <a:ext cx="432000" cy="432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defTabSz="727510">
                <a:defRPr/>
              </a:pPr>
              <a:r>
                <a:rPr lang="en-GB" sz="1591" b="1" dirty="0">
                  <a:solidFill>
                    <a:prstClr val="white"/>
                  </a:solidFill>
                  <a:latin typeface="Century Gothic" panose="020B0502020202020204" pitchFamily="34" charset="0"/>
                </a:rPr>
                <a:t>12</a:t>
              </a:r>
            </a:p>
          </p:txBody>
        </p:sp>
        <p:sp>
          <p:nvSpPr>
            <p:cNvPr id="145" name="TextBox 144">
              <a:extLst>
                <a:ext uri="{FF2B5EF4-FFF2-40B4-BE49-F238E27FC236}">
                  <a16:creationId xmlns:a16="http://schemas.microsoft.com/office/drawing/2014/main" id="{3C298F1F-7177-4125-9794-5B7B1EEC01A0}"/>
                </a:ext>
              </a:extLst>
            </p:cNvPr>
            <p:cNvSpPr txBox="1"/>
            <p:nvPr/>
          </p:nvSpPr>
          <p:spPr>
            <a:xfrm>
              <a:off x="1006867" y="2395799"/>
              <a:ext cx="2167848" cy="423784"/>
            </a:xfrm>
            <a:prstGeom prst="rect">
              <a:avLst/>
            </a:prstGeom>
            <a:noFill/>
          </p:spPr>
          <p:txBody>
            <a:bodyPr wrap="square" rtlCol="0">
              <a:spAutoFit/>
            </a:bodyPr>
            <a:lstStyle/>
            <a:p>
              <a:pPr defTabSz="727510">
                <a:defRPr/>
              </a:pPr>
              <a:r>
                <a:rPr lang="en-GB" sz="1591" b="1" dirty="0">
                  <a:solidFill>
                    <a:srgbClr val="5B9BD5">
                      <a:lumMod val="50000"/>
                    </a:srgbClr>
                  </a:solidFill>
                  <a:latin typeface="Century Gothic" panose="020F0302020204030204"/>
                </a:rPr>
                <a:t>Ge</a:t>
              </a:r>
              <a:r>
                <a:rPr lang="en-GB" sz="1591" dirty="0">
                  <a:solidFill>
                    <a:srgbClr val="5B9BD5">
                      <a:lumMod val="50000"/>
                    </a:srgbClr>
                  </a:solidFill>
                  <a:latin typeface="Century Gothic" panose="020F0302020204030204"/>
                </a:rPr>
                <a:t>orges</a:t>
              </a:r>
            </a:p>
          </p:txBody>
        </p:sp>
      </p:grpSp>
    </p:spTree>
    <p:extLst>
      <p:ext uri="{BB962C8B-B14F-4D97-AF65-F5344CB8AC3E}">
        <p14:creationId xmlns:p14="http://schemas.microsoft.com/office/powerpoint/2010/main" val="1844542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10022" y="1378346"/>
            <a:ext cx="11558821" cy="4670125"/>
          </a:xfrm>
          <a:prstGeom prst="rect">
            <a:avLst/>
          </a:prstGeom>
          <a:noFill/>
        </p:spPr>
        <p:txBody>
          <a:bodyPr wrap="square" rtlCol="0">
            <a:spAutoFit/>
          </a:bodyPr>
          <a:lstStyle/>
          <a:p>
            <a:pPr marL="363755" indent="-363755">
              <a:buFont typeface="Wingdings" panose="05000000000000000000" pitchFamily="2" charset="2"/>
              <a:buChar char="§"/>
            </a:pPr>
            <a:r>
              <a:rPr lang="en-GB" sz="2800" dirty="0">
                <a:latin typeface="Century Gothic" panose="020B0502020202020204" pitchFamily="34" charset="0"/>
              </a:rPr>
              <a:t>Upfront, </a:t>
            </a:r>
            <a:r>
              <a:rPr lang="en-GB" sz="2800" i="1" dirty="0">
                <a:latin typeface="Century Gothic" panose="020B0502020202020204" pitchFamily="34" charset="0"/>
              </a:rPr>
              <a:t>very brief</a:t>
            </a:r>
            <a:r>
              <a:rPr lang="en-GB" sz="2800" dirty="0">
                <a:latin typeface="Century Gothic" panose="020B0502020202020204" pitchFamily="34" charset="0"/>
              </a:rPr>
              <a:t>, explanation of </a:t>
            </a:r>
            <a:r>
              <a:rPr lang="en-GB" sz="2800" b="1" dirty="0">
                <a:latin typeface="Century Gothic" panose="020B0502020202020204" pitchFamily="34" charset="0"/>
              </a:rPr>
              <a:t>one feature</a:t>
            </a:r>
          </a:p>
          <a:p>
            <a:pPr marL="363755" indent="-363755">
              <a:buFont typeface="Wingdings" panose="05000000000000000000" pitchFamily="2" charset="2"/>
              <a:buChar char="§"/>
            </a:pPr>
            <a:r>
              <a:rPr lang="en-GB" sz="2800" b="1" dirty="0">
                <a:latin typeface="Century Gothic" panose="020B0502020202020204" pitchFamily="34" charset="0"/>
              </a:rPr>
              <a:t>practice contrasting ‘pairs’</a:t>
            </a:r>
            <a:r>
              <a:rPr lang="en-GB" sz="2800" dirty="0">
                <a:latin typeface="Century Gothic" panose="020B0502020202020204" pitchFamily="34" charset="0"/>
              </a:rPr>
              <a:t> of grammar features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activities that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require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learners to connect form with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meaning</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other ‘clues’ for meaning removed (e.g., time markers)</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plenty of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initial comprehension</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1" u="none" strike="noStrike" kern="1200" cap="none" spc="0" normalizeH="0" baseline="0" noProof="0" dirty="0">
                <a:ln>
                  <a:noFill/>
                </a:ln>
                <a:solidFill>
                  <a:srgbClr val="002060"/>
                </a:solidFill>
                <a:effectLst/>
                <a:uLnTx/>
                <a:uFillTx/>
                <a:latin typeface="Century Gothic" panose="020B0502020202020204" pitchFamily="34" charset="0"/>
              </a:rPr>
              <a:t>practice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(reading &amp; listening)</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800" strike="noStrike" kern="1200" cap="none" spc="0" normalizeH="0" baseline="0" noProof="0" dirty="0">
                <a:ln>
                  <a:noFill/>
                </a:ln>
                <a:solidFill>
                  <a:srgbClr val="002060"/>
                </a:solidFill>
                <a:effectLst/>
                <a:uLnTx/>
                <a:uFillTx/>
                <a:latin typeface="Century Gothic" panose="020B0502020202020204" pitchFamily="34" charset="0"/>
              </a:rPr>
              <a:t>later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rPr>
              <a:t> moving to production (speaking &amp; writing)</a:t>
            </a:r>
          </a:p>
          <a:p>
            <a:pPr>
              <a:lnSpc>
                <a:spcPct val="120000"/>
              </a:lnSpc>
              <a:defRPr/>
            </a:pPr>
            <a:r>
              <a:rPr lang="en-GB" dirty="0">
                <a:solidFill>
                  <a:srgbClr val="002060"/>
                </a:solidFill>
                <a:latin typeface="Century Gothic" panose="020B0502020202020204" pitchFamily="34" charset="0"/>
              </a:rPr>
              <a:t>(e.g., Marsden, 2006; Kasprowicz &amp; Marsden, 2018; VanPatten &amp; </a:t>
            </a:r>
            <a:r>
              <a:rPr lang="en-GB" dirty="0" err="1">
                <a:solidFill>
                  <a:srgbClr val="002060"/>
                </a:solidFill>
                <a:latin typeface="Century Gothic" panose="020B0502020202020204" pitchFamily="34" charset="0"/>
              </a:rPr>
              <a:t>Cadierno</a:t>
            </a:r>
            <a:r>
              <a:rPr lang="en-GB" dirty="0">
                <a:solidFill>
                  <a:srgbClr val="002060"/>
                </a:solidFill>
                <a:latin typeface="Century Gothic" panose="020B0502020202020204" pitchFamily="34" charset="0"/>
              </a:rPr>
              <a:t>, 1993; VanPatten &amp; </a:t>
            </a:r>
            <a:r>
              <a:rPr lang="en-GB" dirty="0" err="1">
                <a:solidFill>
                  <a:srgbClr val="002060"/>
                </a:solidFill>
                <a:latin typeface="Century Gothic" panose="020B0502020202020204" pitchFamily="34" charset="0"/>
              </a:rPr>
              <a:t>Oikkenon</a:t>
            </a:r>
            <a:r>
              <a:rPr lang="en-GB" dirty="0">
                <a:solidFill>
                  <a:srgbClr val="002060"/>
                </a:solidFill>
                <a:latin typeface="Century Gothic" panose="020B0502020202020204" pitchFamily="34" charset="0"/>
              </a:rPr>
              <a:t>, 1996)</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342900" indent="-342900">
              <a:lnSpc>
                <a:spcPct val="120000"/>
              </a:lnSpc>
              <a:buFont typeface="Arial" panose="020B0604020202020204" pitchFamily="34" charset="0"/>
              <a:buChar char="•"/>
              <a:defRPr/>
            </a:pPr>
            <a:r>
              <a:rPr lang="en-GB" sz="2800" b="1" dirty="0">
                <a:latin typeface="Century Gothic" panose="020B0502020202020204" pitchFamily="34" charset="0"/>
              </a:rPr>
              <a:t>comprehension AND production activities that make feature ‘</a:t>
            </a:r>
            <a:r>
              <a:rPr lang="en-GB" sz="2800" b="1" i="1" dirty="0">
                <a:latin typeface="Century Gothic" panose="020B0502020202020204" pitchFamily="34" charset="0"/>
              </a:rPr>
              <a:t>essential</a:t>
            </a:r>
            <a:r>
              <a:rPr lang="en-GB" sz="2800" b="1" dirty="0">
                <a:latin typeface="Century Gothic" panose="020B0502020202020204" pitchFamily="34" charset="0"/>
              </a:rPr>
              <a:t>’</a:t>
            </a: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8575"/>
            <a:ext cx="9780814" cy="867128"/>
          </a:xfrm>
          <a:prstGeom prst="rect">
            <a:avLst/>
          </a:prstGeom>
        </p:spPr>
      </p:pic>
      <p:sp>
        <p:nvSpPr>
          <p:cNvPr id="2" name="Title 1"/>
          <p:cNvSpPr>
            <a:spLocks noGrp="1"/>
          </p:cNvSpPr>
          <p:nvPr>
            <p:ph type="title"/>
          </p:nvPr>
        </p:nvSpPr>
        <p:spPr>
          <a:xfrm>
            <a:off x="0" y="-184011"/>
            <a:ext cx="8735786" cy="1325563"/>
          </a:xfrm>
        </p:spPr>
        <p:txBody>
          <a:bodyPr>
            <a:normAutofit/>
          </a:bodyPr>
          <a:lstStyle/>
          <a:p>
            <a:r>
              <a:rPr lang="en-GB" sz="2800" b="1" dirty="0">
                <a:solidFill>
                  <a:schemeClr val="bg1"/>
                </a:solidFill>
                <a:latin typeface="Century Gothic" panose="020B0502020202020204" pitchFamily="34" charset="0"/>
              </a:rPr>
              <a:t>Grammar – the ‘glue’ and ‘driver of meaning’</a:t>
            </a:r>
          </a:p>
        </p:txBody>
      </p:sp>
      <p:sp>
        <p:nvSpPr>
          <p:cNvPr id="7" name="Rectangle 6">
            <a:extLst>
              <a:ext uri="{FF2B5EF4-FFF2-40B4-BE49-F238E27FC236}">
                <a16:creationId xmlns:a16="http://schemas.microsoft.com/office/drawing/2014/main" id="{3FBD75DB-A748-3641-BA66-0E742D09A19D}"/>
              </a:ext>
            </a:extLst>
          </p:cNvPr>
          <p:cNvSpPr/>
          <p:nvPr/>
        </p:nvSpPr>
        <p:spPr>
          <a:xfrm>
            <a:off x="458461" y="1200671"/>
            <a:ext cx="11510382" cy="5293757"/>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(2005). What makes second-language grammar learning difficult? A review of issues. Language Learning, 55, 1-25. https://doi.org/10.1111/j.0023-8333.2005.00294.x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(2015). Skill acquisition theory. In B. </a:t>
            </a: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&amp; J. Williams (Eds.), Theories in second language acquisition: An introduction (pp. 94–112). London, UK: Routledge. </a:t>
            </a:r>
          </a:p>
          <a:p>
            <a:r>
              <a:rPr lang="en-GB" sz="1400" i="1" dirty="0" err="1">
                <a:solidFill>
                  <a:srgbClr val="002060"/>
                </a:solidFill>
                <a:latin typeface="Century Gothic" panose="020B0502020202020204" pitchFamily="34" charset="0"/>
              </a:rPr>
              <a:t>DeKeyser</a:t>
            </a:r>
            <a:r>
              <a:rPr lang="en-GB" sz="1400" i="1" dirty="0">
                <a:solidFill>
                  <a:srgbClr val="002060"/>
                </a:solidFill>
                <a:latin typeface="Century Gothic" panose="020B0502020202020204" pitchFamily="34" charset="0"/>
              </a:rPr>
              <a:t>, R., &amp; Prieto </a:t>
            </a:r>
            <a:r>
              <a:rPr lang="en-GB" sz="1400" i="1" dirty="0" err="1">
                <a:solidFill>
                  <a:srgbClr val="002060"/>
                </a:solidFill>
                <a:latin typeface="Century Gothic" panose="020B0502020202020204" pitchFamily="34" charset="0"/>
              </a:rPr>
              <a:t>Botana</a:t>
            </a:r>
            <a:r>
              <a:rPr lang="en-GB" sz="1400" i="1" dirty="0">
                <a:solidFill>
                  <a:srgbClr val="002060"/>
                </a:solidFill>
                <a:latin typeface="Century Gothic" panose="020B0502020202020204" pitchFamily="34" charset="0"/>
              </a:rPr>
              <a:t>, G. (2015). The effectiveness of processing instruction in L2 grammar acquisition: A narrative review. Applied Linguistics, 36, 290–305.</a:t>
            </a:r>
            <a:br>
              <a:rPr lang="en-GB" sz="1400" i="1" dirty="0">
                <a:solidFill>
                  <a:srgbClr val="002060"/>
                </a:solidFill>
                <a:latin typeface="Century Gothic" panose="020B0502020202020204" pitchFamily="34" charset="0"/>
              </a:rPr>
            </a:br>
            <a:r>
              <a:rPr lang="en-GB" sz="1400" i="1" dirty="0">
                <a:solidFill>
                  <a:srgbClr val="002060"/>
                </a:solidFill>
                <a:latin typeface="Century Gothic" panose="020B0502020202020204" pitchFamily="34" charset="0"/>
              </a:rPr>
              <a:t>Ellis, N. (2006). Selective attention, and transfer phenomena in L2 acquisition: Contingency, cue competition, salience, interference, overshadowing, blocking, and perceptual learning. Applied Linguistics, 27(2), 164-194.</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Lichtman</a:t>
            </a:r>
            <a:r>
              <a:rPr lang="en-GB" sz="1400" i="1" dirty="0">
                <a:solidFill>
                  <a:srgbClr val="002060"/>
                </a:solidFill>
                <a:latin typeface="Century Gothic" panose="020B0502020202020204" pitchFamily="34" charset="0"/>
              </a:rPr>
              <a:t>, K. (2016). Age and learning environment: Are children implicit second language learners? Journal of Child Language, 43, 707-730. https://doi.org/10.1017/S0305000915000598</a:t>
            </a:r>
            <a:br>
              <a:rPr lang="en-GB" sz="1400" i="1" dirty="0">
                <a:solidFill>
                  <a:srgbClr val="002060"/>
                </a:solidFill>
                <a:latin typeface="Century Gothic" panose="020B0502020202020204" pitchFamily="34" charset="0"/>
              </a:rPr>
            </a:br>
            <a:r>
              <a:rPr lang="en-GB" sz="1400" i="1" dirty="0">
                <a:solidFill>
                  <a:srgbClr val="115076"/>
                </a:solidFill>
                <a:latin typeface="Century Gothic" panose="020B0502020202020204" pitchFamily="34" charset="0"/>
              </a:rPr>
              <a:t>Marsden, E. (2006). Exploring input processing in the classroom: An experimental comparison of processing instruction and enriched input. Language Learning, 56, 507–566.</a:t>
            </a:r>
            <a:br>
              <a:rPr lang="en-GB" sz="1400" i="1" dirty="0">
                <a:solidFill>
                  <a:srgbClr val="115076"/>
                </a:solidFill>
                <a:latin typeface="Century Gothic" panose="020B0502020202020204" pitchFamily="34" charset="0"/>
              </a:rPr>
            </a:br>
            <a:r>
              <a:rPr lang="en-GB" sz="1600" i="1" dirty="0">
                <a:solidFill>
                  <a:srgbClr val="115076"/>
                </a:solidFill>
                <a:latin typeface="Century Gothic" panose="020B0502020202020204" pitchFamily="34" charset="0"/>
              </a:rPr>
              <a:t>Marsden, E. J., &amp; Chen, H-Y. (2011). The Roles of Structured Input Activities in Processing Instruction and the Kinds of Knowledge They Promote. Language Learning, 61(4), 1058–1098. </a:t>
            </a:r>
            <a:r>
              <a:rPr lang="en-GB" sz="1600" i="1" dirty="0">
                <a:solidFill>
                  <a:srgbClr val="115076"/>
                </a:solidFill>
                <a:latin typeface="Century Gothic" panose="020B0502020202020204" pitchFamily="34" charset="0"/>
                <a:hlinkClick r:id="rId4">
                  <a:extLst>
                    <a:ext uri="{A12FA001-AC4F-418D-AE19-62706E023703}">
                      <ahyp:hlinkClr xmlns:ahyp="http://schemas.microsoft.com/office/drawing/2018/hyperlinkcolor" val="tx"/>
                    </a:ext>
                  </a:extLst>
                </a:hlinkClick>
              </a:rPr>
              <a:t>https://doi.org/10.1111/j.1467-9922.2011.00661.x</a:t>
            </a:r>
            <a:endParaRPr lang="en-GB" sz="1600" i="1" dirty="0">
              <a:solidFill>
                <a:srgbClr val="115076"/>
              </a:solidFill>
              <a:latin typeface="Century Gothic" panose="020B0502020202020204" pitchFamily="34" charset="0"/>
            </a:endParaRPr>
          </a:p>
          <a:p>
            <a:r>
              <a:rPr lang="en-GB" sz="1600" i="1" dirty="0">
                <a:solidFill>
                  <a:srgbClr val="115076"/>
                </a:solidFill>
                <a:latin typeface="Century Gothic" panose="020B0502020202020204" pitchFamily="34" charset="0"/>
              </a:rPr>
              <a:t>McManus, K., &amp; Marsden, E. J. (2019a). Using explicit instruction about L1 to reduce crosslinguistic effects in L2 grammar learning: Evidence from oral production in L2 French. The Modern Language Journal, 103(2), 459-480. </a:t>
            </a:r>
            <a:r>
              <a:rPr lang="en-GB" sz="1600" i="1" u="sng" dirty="0">
                <a:solidFill>
                  <a:srgbClr val="115076"/>
                </a:solidFill>
                <a:latin typeface="Century Gothic" panose="020B0502020202020204" pitchFamily="34" charset="0"/>
                <a:hlinkClick r:id="rId5">
                  <a:extLst>
                    <a:ext uri="{A12FA001-AC4F-418D-AE19-62706E023703}">
                      <ahyp:hlinkClr xmlns:ahyp="http://schemas.microsoft.com/office/drawing/2018/hyperlinkcolor" val="tx"/>
                    </a:ext>
                  </a:extLst>
                </a:hlinkClick>
              </a:rPr>
              <a:t>https://doi.org/10.1111/modl.12567</a:t>
            </a:r>
            <a:endParaRPr lang="en-GB" sz="1600" i="1" dirty="0">
              <a:solidFill>
                <a:srgbClr val="115076"/>
              </a:solidFill>
              <a:latin typeface="Century Gothic" panose="020B0502020202020204" pitchFamily="34" charset="0"/>
            </a:endParaRPr>
          </a:p>
          <a:p>
            <a:r>
              <a:rPr lang="en-GB" sz="1600" i="1" dirty="0">
                <a:solidFill>
                  <a:srgbClr val="115076"/>
                </a:solidFill>
                <a:latin typeface="Century Gothic" panose="020B0502020202020204" pitchFamily="34" charset="0"/>
              </a:rPr>
              <a:t>McManus, K., &amp; Marsden, E. J. (2019b). Signatures of automaticity during practice: Explicit instruction about L1 processing routines can improve L2 grammatical processing. Applied Psycholinguistics, 40(1), 205-234 </a:t>
            </a:r>
            <a:r>
              <a:rPr lang="en-GB" sz="1600" i="1" u="sng" dirty="0">
                <a:solidFill>
                  <a:srgbClr val="115076"/>
                </a:solidFill>
                <a:latin typeface="Century Gothic" panose="020B0502020202020204" pitchFamily="34" charset="0"/>
                <a:hlinkClick r:id="rId6">
                  <a:extLst>
                    <a:ext uri="{A12FA001-AC4F-418D-AE19-62706E023703}">
                      <ahyp:hlinkClr xmlns:ahyp="http://schemas.microsoft.com/office/drawing/2018/hyperlinkcolor" val="tx"/>
                    </a:ext>
                  </a:extLst>
                </a:hlinkClick>
              </a:rPr>
              <a:t>https://doi.org/10.1017/S0142716418000553</a:t>
            </a:r>
            <a:endParaRPr lang="en-GB" sz="1600" i="1" dirty="0">
              <a:solidFill>
                <a:srgbClr val="115076"/>
              </a:solidFill>
              <a:latin typeface="Century Gothic" panose="020B0502020202020204" pitchFamily="34" charset="0"/>
            </a:endParaRPr>
          </a:p>
          <a:p>
            <a:r>
              <a:rPr lang="en-GB" sz="1400" i="1" dirty="0">
                <a:solidFill>
                  <a:srgbClr val="002060"/>
                </a:solidFill>
                <a:latin typeface="Century Gothic" panose="020B0502020202020204" pitchFamily="34" charset="0"/>
              </a:rPr>
              <a:t>Norris, J. &amp; Ortega, L. (2001). Does type of instruction make a difference? Substantive findings from a meta-analytic review. Language Learning, 51, 157-213. https://doi.org/10.1111/j.1467-1770.2001.tb00017.x </a:t>
            </a:r>
            <a:br>
              <a:rPr lang="en-GB" sz="1400" i="1" dirty="0">
                <a:solidFill>
                  <a:srgbClr val="002060"/>
                </a:solidFill>
                <a:latin typeface="Century Gothic" panose="020B0502020202020204" pitchFamily="34" charset="0"/>
              </a:rPr>
            </a:br>
            <a:r>
              <a:rPr lang="en-GB" sz="1400" i="1" dirty="0" err="1">
                <a:solidFill>
                  <a:srgbClr val="002060"/>
                </a:solidFill>
                <a:latin typeface="Century Gothic" panose="020B0502020202020204" pitchFamily="34" charset="0"/>
              </a:rPr>
              <a:t>VanPatten</a:t>
            </a:r>
            <a:r>
              <a:rPr lang="en-GB" sz="1400" i="1" dirty="0">
                <a:solidFill>
                  <a:srgbClr val="002060"/>
                </a:solidFill>
                <a:latin typeface="Century Gothic" panose="020B0502020202020204" pitchFamily="34" charset="0"/>
              </a:rPr>
              <a:t>, B. (2002). Processing instruction: An update. Language Learning, 52(4), 755-803.</a:t>
            </a:r>
          </a:p>
        </p:txBody>
      </p:sp>
    </p:spTree>
    <p:extLst>
      <p:ext uri="{BB962C8B-B14F-4D97-AF65-F5344CB8AC3E}">
        <p14:creationId xmlns:p14="http://schemas.microsoft.com/office/powerpoint/2010/main" val="816897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ular Callout 3"/>
          <p:cNvSpPr/>
          <p:nvPr/>
        </p:nvSpPr>
        <p:spPr>
          <a:xfrm>
            <a:off x="311285" y="389106"/>
            <a:ext cx="3677055" cy="2607013"/>
          </a:xfrm>
          <a:prstGeom prst="wedgeRoundRectCallout">
            <a:avLst/>
          </a:prstGeom>
          <a:solidFill>
            <a:schemeClr val="accent6">
              <a:lumMod val="40000"/>
              <a:lumOff val="6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llamo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Mia y vivo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Arequipa,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Perú</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catorce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años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una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hermana</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5" name="Rounded Rectangular Callout 4"/>
          <p:cNvSpPr/>
          <p:nvPr/>
        </p:nvSpPr>
        <p:spPr>
          <a:xfrm>
            <a:off x="4296383" y="389106"/>
            <a:ext cx="3677055" cy="2607013"/>
          </a:xfrm>
          <a:prstGeom prst="wedgeRoundRectCallout">
            <a:avLst/>
          </a:prstGeom>
          <a:solidFill>
            <a:schemeClr val="accent2">
              <a:lumMod val="20000"/>
              <a:lumOff val="80000"/>
            </a:schemeClr>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llamo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Daniel y vivo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Bogotá,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Colombia.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trece</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años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dos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hermanas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y un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hermanastro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sp>
        <p:nvSpPr>
          <p:cNvPr id="6" name="Rounded Rectangular Callout 5"/>
          <p:cNvSpPr/>
          <p:nvPr/>
        </p:nvSpPr>
        <p:spPr>
          <a:xfrm>
            <a:off x="8281481" y="308041"/>
            <a:ext cx="3677055" cy="2607013"/>
          </a:xfrm>
          <a:prstGeom prst="wedgeRoundRectCallout">
            <a:avLst/>
          </a:prstGeom>
          <a:solidFill>
            <a:srgbClr val="CCFFFF"/>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llamo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Santi y vivo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Montevideo,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Uruguay.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once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años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tengo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hermanos</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Soy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hijo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único</a:t>
            </a:r>
            <a:r>
              <a:rPr kumimoji="0" lang="en-GB" sz="24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p>
        </p:txBody>
      </p:sp>
      <p:graphicFrame>
        <p:nvGraphicFramePr>
          <p:cNvPr id="7" name="Table 6"/>
          <p:cNvGraphicFramePr>
            <a:graphicFrameLocks noGrp="1"/>
          </p:cNvGraphicFramePr>
          <p:nvPr/>
        </p:nvGraphicFramePr>
        <p:xfrm>
          <a:off x="1992008" y="3696330"/>
          <a:ext cx="8128000" cy="2377440"/>
        </p:xfrm>
        <a:graphic>
          <a:graphicData uri="http://schemas.openxmlformats.org/drawingml/2006/table">
            <a:tbl>
              <a:tblPr firstRow="1" bandRow="1">
                <a:tableStyleId>{5940675A-B579-460E-94D1-54222C63F5DA}</a:tableStyleId>
              </a:tblPr>
              <a:tblGrid>
                <a:gridCol w="8128000">
                  <a:extLst>
                    <a:ext uri="{9D8B030D-6E8A-4147-A177-3AD203B41FA5}">
                      <a16:colId xmlns:a16="http://schemas.microsoft.com/office/drawing/2014/main" val="20000"/>
                    </a:ext>
                  </a:extLst>
                </a:gridCol>
              </a:tblGrid>
              <a:tr h="370840">
                <a:tc>
                  <a:txBody>
                    <a:bodyPr/>
                    <a:lstStyle/>
                    <a:p>
                      <a:r>
                        <a:rPr lang="en-GB" sz="2000" dirty="0">
                          <a:solidFill>
                            <a:schemeClr val="accent5">
                              <a:lumMod val="50000"/>
                            </a:schemeClr>
                          </a:solidFill>
                          <a:latin typeface="Century Gothic" panose="020B0502020202020204" pitchFamily="34" charset="0"/>
                        </a:rPr>
                        <a:t>1 _________ lives in Colombia.</a:t>
                      </a:r>
                    </a:p>
                  </a:txBody>
                  <a:tcPr/>
                </a:tc>
                <a:extLst>
                  <a:ext uri="{0D108BD9-81ED-4DB2-BD59-A6C34878D82A}">
                    <a16:rowId xmlns:a16="http://schemas.microsoft.com/office/drawing/2014/main" val="10000"/>
                  </a:ext>
                </a:extLst>
              </a:tr>
              <a:tr h="370840">
                <a:tc>
                  <a:txBody>
                    <a:bodyPr/>
                    <a:lstStyle/>
                    <a:p>
                      <a:r>
                        <a:rPr lang="en-GB" sz="2000" dirty="0">
                          <a:solidFill>
                            <a:schemeClr val="accent5">
                              <a:lumMod val="50000"/>
                            </a:schemeClr>
                          </a:solidFill>
                          <a:latin typeface="Century Gothic" panose="020B0502020202020204" pitchFamily="34" charset="0"/>
                        </a:rPr>
                        <a:t>2 Mia lives in _________.</a:t>
                      </a:r>
                    </a:p>
                  </a:txBody>
                  <a:tcPr/>
                </a:tc>
                <a:extLst>
                  <a:ext uri="{0D108BD9-81ED-4DB2-BD59-A6C34878D82A}">
                    <a16:rowId xmlns:a16="http://schemas.microsoft.com/office/drawing/2014/main" val="10001"/>
                  </a:ext>
                </a:extLst>
              </a:tr>
              <a:tr h="370840">
                <a:tc>
                  <a:txBody>
                    <a:bodyPr/>
                    <a:lstStyle/>
                    <a:p>
                      <a:r>
                        <a:rPr lang="en-GB" sz="2000" dirty="0">
                          <a:solidFill>
                            <a:schemeClr val="accent5">
                              <a:lumMod val="50000"/>
                            </a:schemeClr>
                          </a:solidFill>
                          <a:latin typeface="Century Gothic" panose="020B0502020202020204" pitchFamily="34" charset="0"/>
                        </a:rPr>
                        <a:t>3 _________ is eleven</a:t>
                      </a:r>
                      <a:r>
                        <a:rPr lang="en-GB" sz="2000" baseline="0" dirty="0">
                          <a:solidFill>
                            <a:schemeClr val="accent5">
                              <a:lumMod val="50000"/>
                            </a:schemeClr>
                          </a:solidFill>
                          <a:latin typeface="Century Gothic" panose="020B0502020202020204" pitchFamily="34" charset="0"/>
                        </a:rPr>
                        <a:t> years old.</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0002"/>
                  </a:ext>
                </a:extLst>
              </a:tr>
              <a:tr h="370840">
                <a:tc>
                  <a:txBody>
                    <a:bodyPr/>
                    <a:lstStyle/>
                    <a:p>
                      <a:r>
                        <a:rPr lang="en-GB" sz="2000" dirty="0">
                          <a:solidFill>
                            <a:schemeClr val="accent5">
                              <a:lumMod val="50000"/>
                            </a:schemeClr>
                          </a:solidFill>
                          <a:latin typeface="Century Gothic" panose="020B0502020202020204" pitchFamily="34" charset="0"/>
                        </a:rPr>
                        <a:t>4 Mia</a:t>
                      </a:r>
                      <a:r>
                        <a:rPr lang="en-GB" sz="2000" baseline="0" dirty="0">
                          <a:solidFill>
                            <a:schemeClr val="accent5">
                              <a:lumMod val="50000"/>
                            </a:schemeClr>
                          </a:solidFill>
                          <a:latin typeface="Century Gothic" panose="020B0502020202020204" pitchFamily="34" charset="0"/>
                        </a:rPr>
                        <a:t> has two _________ and one _______.</a:t>
                      </a:r>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0003"/>
                  </a:ext>
                </a:extLst>
              </a:tr>
              <a:tr h="370840">
                <a:tc>
                  <a:txBody>
                    <a:bodyPr/>
                    <a:lstStyle/>
                    <a:p>
                      <a:r>
                        <a:rPr lang="en-GB" sz="2000" dirty="0">
                          <a:solidFill>
                            <a:schemeClr val="accent5">
                              <a:lumMod val="50000"/>
                            </a:schemeClr>
                          </a:solidFill>
                          <a:latin typeface="Century Gothic" panose="020B0502020202020204" pitchFamily="34" charset="0"/>
                        </a:rPr>
                        <a:t>5 _________ has no brothers or sisters.</a:t>
                      </a:r>
                    </a:p>
                  </a:txBody>
                  <a:tcPr/>
                </a:tc>
                <a:extLst>
                  <a:ext uri="{0D108BD9-81ED-4DB2-BD59-A6C34878D82A}">
                    <a16:rowId xmlns:a16="http://schemas.microsoft.com/office/drawing/2014/main" val="10004"/>
                  </a:ext>
                </a:extLst>
              </a:tr>
              <a:tr h="370840">
                <a:tc>
                  <a:txBody>
                    <a:bodyPr/>
                    <a:lstStyle/>
                    <a:p>
                      <a:r>
                        <a:rPr lang="en-GB" sz="2000" dirty="0">
                          <a:solidFill>
                            <a:schemeClr val="accent5">
                              <a:lumMod val="50000"/>
                            </a:schemeClr>
                          </a:solidFill>
                          <a:latin typeface="Century Gothic" panose="020B0502020202020204" pitchFamily="34" charset="0"/>
                        </a:rPr>
                        <a:t>6 Daniel has two _________ and one_______.</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655762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838200" y="443073"/>
            <a:ext cx="10515600" cy="4955645"/>
          </a:xfrm>
        </p:spPr>
        <p:txBody>
          <a:bodyPr>
            <a:normAutofit/>
          </a:bodyPr>
          <a:lstStyle/>
          <a:p>
            <a:pPr>
              <a:lnSpc>
                <a:spcPct val="100000"/>
              </a:lnSpc>
              <a:spcBef>
                <a:spcPts val="0"/>
              </a:spcBef>
            </a:pPr>
            <a:r>
              <a:rPr lang="en-GB" dirty="0"/>
              <a:t>Example of:</a:t>
            </a:r>
            <a:br>
              <a:rPr lang="en-GB" dirty="0"/>
            </a:br>
            <a:r>
              <a:rPr lang="en-GB" dirty="0"/>
              <a:t> </a:t>
            </a:r>
            <a:br>
              <a:rPr lang="en-GB" dirty="0"/>
            </a:br>
            <a:r>
              <a:rPr lang="en-GB" b="1" dirty="0"/>
              <a:t>Listening</a:t>
            </a:r>
            <a:r>
              <a:rPr lang="en-GB" dirty="0"/>
              <a:t> – where attention is oriented to the meaning of the grammar</a:t>
            </a:r>
          </a:p>
        </p:txBody>
      </p:sp>
    </p:spTree>
    <p:extLst>
      <p:ext uri="{BB962C8B-B14F-4D97-AF65-F5344CB8AC3E}">
        <p14:creationId xmlns:p14="http://schemas.microsoft.com/office/powerpoint/2010/main" val="22681459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8905875" y="5818371"/>
            <a:ext cx="3067050"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y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5" name="Table 4"/>
          <p:cNvGraphicFramePr>
            <a:graphicFrameLocks noGrp="1"/>
          </p:cNvGraphicFramePr>
          <p:nvPr/>
        </p:nvGraphicFramePr>
        <p:xfrm>
          <a:off x="1663397" y="1418167"/>
          <a:ext cx="9838790" cy="4306298"/>
        </p:xfrm>
        <a:graphic>
          <a:graphicData uri="http://schemas.openxmlformats.org/drawingml/2006/table">
            <a:tbl>
              <a:tblPr firstRow="1" bandRow="1">
                <a:tableStyleId>{5DA37D80-6434-44D0-A028-1B22A696006F}</a:tableStyleId>
              </a:tblPr>
              <a:tblGrid>
                <a:gridCol w="2221790">
                  <a:extLst>
                    <a:ext uri="{9D8B030D-6E8A-4147-A177-3AD203B41FA5}">
                      <a16:colId xmlns:a16="http://schemas.microsoft.com/office/drawing/2014/main" val="1107475559"/>
                    </a:ext>
                  </a:extLst>
                </a:gridCol>
                <a:gridCol w="2539000">
                  <a:extLst>
                    <a:ext uri="{9D8B030D-6E8A-4147-A177-3AD203B41FA5}">
                      <a16:colId xmlns:a16="http://schemas.microsoft.com/office/drawing/2014/main" val="568154920"/>
                    </a:ext>
                  </a:extLst>
                </a:gridCol>
                <a:gridCol w="2539000">
                  <a:extLst>
                    <a:ext uri="{9D8B030D-6E8A-4147-A177-3AD203B41FA5}">
                      <a16:colId xmlns:a16="http://schemas.microsoft.com/office/drawing/2014/main" val="181689695"/>
                    </a:ext>
                  </a:extLst>
                </a:gridCol>
                <a:gridCol w="2539000">
                  <a:extLst>
                    <a:ext uri="{9D8B030D-6E8A-4147-A177-3AD203B41FA5}">
                      <a16:colId xmlns:a16="http://schemas.microsoft.com/office/drawing/2014/main" val="3793362170"/>
                    </a:ext>
                  </a:extLst>
                </a:gridCol>
              </a:tblGrid>
              <a:tr h="626618">
                <a:tc>
                  <a:txBody>
                    <a:bodyPr/>
                    <a:lstStyle/>
                    <a:p>
                      <a:pPr algn="ctr"/>
                      <a:r>
                        <a:rPr lang="en-GB" sz="2000" dirty="0">
                          <a:solidFill>
                            <a:schemeClr val="accent5">
                              <a:lumMod val="50000"/>
                            </a:schemeClr>
                          </a:solidFill>
                          <a:latin typeface="Century Gothic" panose="020B0502020202020204" pitchFamily="34" charset="0"/>
                        </a:rPr>
                        <a:t> </a:t>
                      </a:r>
                    </a:p>
                  </a:txBody>
                  <a:tcPr anchor="ctr"/>
                </a:tc>
                <a:tc>
                  <a:txBody>
                    <a:bodyPr/>
                    <a:lstStyle/>
                    <a:p>
                      <a:pPr algn="ctr"/>
                      <a:endParaRPr lang="en-GB" sz="1800" baseline="0" dirty="0">
                        <a:solidFill>
                          <a:schemeClr val="accent5">
                            <a:lumMod val="50000"/>
                          </a:schemeClr>
                        </a:solidFill>
                        <a:latin typeface="Century Gothic" panose="020B0502020202020204" pitchFamily="34" charset="0"/>
                      </a:endParaRPr>
                    </a:p>
                  </a:txBody>
                  <a:tcPr anchor="ctr"/>
                </a:tc>
                <a:tc>
                  <a:txBody>
                    <a:bodyPr/>
                    <a:lstStyle/>
                    <a:p>
                      <a:pPr algn="ctr"/>
                      <a:r>
                        <a:rPr lang="en-GB" sz="1800" baseline="0" dirty="0">
                          <a:solidFill>
                            <a:schemeClr val="accent5">
                              <a:lumMod val="50000"/>
                            </a:schemeClr>
                          </a:solidFill>
                          <a:latin typeface="Century Gothic" panose="020B0502020202020204" pitchFamily="34" charset="0"/>
                        </a:rPr>
                        <a:t>Object</a:t>
                      </a:r>
                    </a:p>
                  </a:txBody>
                  <a:tcPr anchor="ctr"/>
                </a:tc>
                <a:tc>
                  <a:txBody>
                    <a:bodyPr/>
                    <a:lstStyle/>
                    <a:p>
                      <a:pPr algn="ctr"/>
                      <a:r>
                        <a:rPr lang="en-GB" sz="1800" baseline="0" dirty="0">
                          <a:solidFill>
                            <a:schemeClr val="accent5">
                              <a:lumMod val="50000"/>
                            </a:schemeClr>
                          </a:solidFill>
                          <a:latin typeface="Century Gothic" panose="020B0502020202020204" pitchFamily="34" charset="0"/>
                        </a:rPr>
                        <a:t>Description</a:t>
                      </a:r>
                    </a:p>
                  </a:txBody>
                  <a:tcPr anchor="ctr"/>
                </a:tc>
                <a:extLst>
                  <a:ext uri="{0D108BD9-81ED-4DB2-BD59-A6C34878D82A}">
                    <a16:rowId xmlns:a16="http://schemas.microsoft.com/office/drawing/2014/main" val="3598749083"/>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453837329"/>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314679948"/>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51074005"/>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63471968"/>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147530781"/>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90512164"/>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142344857"/>
                  </a:ext>
                </a:extLst>
              </a:tr>
              <a:tr h="459960">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tc>
                  <a:txBody>
                    <a:bodyPr/>
                    <a:lstStyle/>
                    <a:p>
                      <a:endParaRPr lang="en-GB" sz="200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361324191"/>
                  </a:ext>
                </a:extLst>
              </a:tr>
            </a:tbl>
          </a:graphicData>
        </a:graphic>
      </p:graphicFrame>
      <p:sp>
        <p:nvSpPr>
          <p:cNvPr id="6" name="Action Button: Custom 5">
            <a:hlinkClick r:id="" action="ppaction://noaction" highlightClick="1">
              <a:snd r:embed="rId3" name="Tengo un barco. Es fantastico.wav"/>
            </a:hlinkClick>
          </p:cNvPr>
          <p:cNvSpPr/>
          <p:nvPr/>
        </p:nvSpPr>
        <p:spPr>
          <a:xfrm>
            <a:off x="1177214" y="214657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7" name="Action Button: Custom 6">
            <a:hlinkClick r:id="" action="ppaction://noaction" highlightClick="1">
              <a:snd r:embed="rId4" name="Tienes una bicicleta. Es blanca.wav"/>
            </a:hlinkClick>
          </p:cNvPr>
          <p:cNvSpPr/>
          <p:nvPr/>
        </p:nvSpPr>
        <p:spPr>
          <a:xfrm>
            <a:off x="1177549" y="257874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8" name="Action Button: Custom 7">
            <a:hlinkClick r:id="" action="ppaction://noaction" highlightClick="1">
              <a:snd r:embed="rId5" name="Tienes un gato. Está loco.wav"/>
            </a:hlinkClick>
          </p:cNvPr>
          <p:cNvSpPr/>
          <p:nvPr/>
        </p:nvSpPr>
        <p:spPr>
          <a:xfrm>
            <a:off x="1185022" y="303069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9" name="Action Button: Custom 8">
            <a:hlinkClick r:id="" action="ppaction://noaction" highlightClick="1">
              <a:snd r:embed="rId6" name="4. Tengo un libro es famoso.wav"/>
            </a:hlinkClick>
          </p:cNvPr>
          <p:cNvSpPr/>
          <p:nvPr/>
        </p:nvSpPr>
        <p:spPr>
          <a:xfrm>
            <a:off x="1177214" y="3483748"/>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0" name="Action Button: Custom 9">
            <a:hlinkClick r:id="" action="ppaction://noaction" highlightClick="1">
              <a:snd r:embed="rId7" name="5. Tengo una moneda. Es nueva.wav"/>
            </a:hlinkClick>
          </p:cNvPr>
          <p:cNvSpPr/>
          <p:nvPr/>
        </p:nvSpPr>
        <p:spPr>
          <a:xfrm>
            <a:off x="1177231" y="3953791"/>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1" name="Action Button: Custom 10">
            <a:hlinkClick r:id="" action="ppaction://noaction" highlightClick="1">
              <a:snd r:embed="rId8" name="6. Tienes una cama. Es alta.wav"/>
            </a:hlinkClick>
          </p:cNvPr>
          <p:cNvSpPr/>
          <p:nvPr/>
        </p:nvSpPr>
        <p:spPr>
          <a:xfrm>
            <a:off x="1185022" y="4403554"/>
            <a:ext cx="355485"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2" name="Action Button: Custom 11">
            <a:hlinkClick r:id="" action="ppaction://noaction" highlightClick="1">
              <a:snd r:embed="rId9" name="7. Tengo un boligrafo es famoso.wav"/>
            </a:hlinkClick>
          </p:cNvPr>
          <p:cNvSpPr/>
          <p:nvPr/>
        </p:nvSpPr>
        <p:spPr>
          <a:xfrm>
            <a:off x="1185022" y="4856606"/>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3" name="Action Button: Custom 12">
            <a:hlinkClick r:id="" action="ppaction://noaction" highlightClick="1">
              <a:snd r:embed="rId10" name="8. Tienes una camara es nueva.wav"/>
            </a:hlinkClick>
          </p:cNvPr>
          <p:cNvSpPr/>
          <p:nvPr/>
        </p:nvSpPr>
        <p:spPr>
          <a:xfrm>
            <a:off x="1178640" y="5307465"/>
            <a:ext cx="355003" cy="32025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14" name="TextBox 3"/>
          <p:cNvSpPr txBox="1"/>
          <p:nvPr/>
        </p:nvSpPr>
        <p:spPr>
          <a:xfrm>
            <a:off x="122576" y="-15168"/>
            <a:ext cx="1151087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maleta</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Mrs</a:t>
            </a: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Organised is going on holiday with Mr Organised. </a:t>
            </a:r>
            <a:b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Who has what in each suitcase?  Tick  </a:t>
            </a:r>
            <a:r>
              <a:rPr kumimoji="0" lang="en-GB" sz="22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or </a:t>
            </a:r>
            <a:r>
              <a:rPr kumimoji="0" lang="en-GB" sz="22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7" name="Rounded Rectangular Callout 16"/>
          <p:cNvSpPr/>
          <p:nvPr/>
        </p:nvSpPr>
        <p:spPr>
          <a:xfrm>
            <a:off x="1307740" y="1359821"/>
            <a:ext cx="1278966" cy="598035"/>
          </a:xfrm>
          <a:prstGeom prst="wedgeRoundRectCallout">
            <a:avLst>
              <a:gd name="adj1" fmla="val 73418"/>
              <a:gd name="adj2" fmla="val -69501"/>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have</a:t>
            </a:r>
          </a:p>
        </p:txBody>
      </p:sp>
      <p:pic>
        <p:nvPicPr>
          <p:cNvPr id="19" name="Picture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50103" y="2101018"/>
            <a:ext cx="348418" cy="362935"/>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52838" y="2552397"/>
            <a:ext cx="348418" cy="362935"/>
          </a:xfrm>
          <a:prstGeom prst="rect">
            <a:avLst/>
          </a:prstGeom>
        </p:spPr>
      </p:pic>
      <p:pic>
        <p:nvPicPr>
          <p:cNvPr id="24" name="Picture 2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45410" y="3033376"/>
            <a:ext cx="348418" cy="362935"/>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55948" y="3459969"/>
            <a:ext cx="348418" cy="362935"/>
          </a:xfrm>
          <a:prstGeom prst="rect">
            <a:avLst/>
          </a:prstGeom>
        </p:spPr>
      </p:pic>
      <p:pic>
        <p:nvPicPr>
          <p:cNvPr id="28" name="Picture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55948" y="3944195"/>
            <a:ext cx="348418" cy="362935"/>
          </a:xfrm>
          <a:prstGeom prst="rect">
            <a:avLst/>
          </a:prstGeom>
        </p:spPr>
      </p:pic>
      <p:pic>
        <p:nvPicPr>
          <p:cNvPr id="30" name="Picture 2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11201" y="4385084"/>
            <a:ext cx="348418" cy="362935"/>
          </a:xfrm>
          <a:prstGeom prst="rect">
            <a:avLst/>
          </a:prstGeom>
        </p:spPr>
      </p:pic>
      <p:pic>
        <p:nvPicPr>
          <p:cNvPr id="32" name="Picture 3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75894" y="4851112"/>
            <a:ext cx="348418" cy="362935"/>
          </a:xfrm>
          <a:prstGeom prst="rect">
            <a:avLst/>
          </a:prstGeom>
        </p:spPr>
      </p:pic>
      <p:pic>
        <p:nvPicPr>
          <p:cNvPr id="34" name="Picture 3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11201" y="5304619"/>
            <a:ext cx="348418" cy="362935"/>
          </a:xfrm>
          <a:prstGeom prst="rect">
            <a:avLst/>
          </a:prstGeom>
        </p:spPr>
      </p:pic>
      <p:pic>
        <p:nvPicPr>
          <p:cNvPr id="3" name="Picture 2"/>
          <p:cNvPicPr>
            <a:picLocks noChangeAspect="1"/>
          </p:cNvPicPr>
          <p:nvPr/>
        </p:nvPicPr>
        <p:blipFill rotWithShape="1">
          <a:blip r:embed="rId12" cstate="print">
            <a:extLst>
              <a:ext uri="{28A0092B-C50C-407E-A947-70E740481C1C}">
                <a14:useLocalDpi xmlns:a14="http://schemas.microsoft.com/office/drawing/2010/main" val="0"/>
              </a:ext>
            </a:extLst>
          </a:blip>
          <a:srcRect r="48528" b="42638"/>
          <a:stretch/>
        </p:blipFill>
        <p:spPr>
          <a:xfrm>
            <a:off x="2830157" y="787816"/>
            <a:ext cx="934594" cy="1254856"/>
          </a:xfrm>
          <a:prstGeom prst="rect">
            <a:avLst/>
          </a:prstGeom>
        </p:spPr>
      </p:pic>
      <p:pic>
        <p:nvPicPr>
          <p:cNvPr id="40" name="Picture 39"/>
          <p:cNvPicPr>
            <a:picLocks noChangeAspect="1"/>
          </p:cNvPicPr>
          <p:nvPr/>
        </p:nvPicPr>
        <p:blipFill rotWithShape="1">
          <a:blip r:embed="rId12" cstate="print">
            <a:extLst>
              <a:ext uri="{28A0092B-C50C-407E-A947-70E740481C1C}">
                <a14:useLocalDpi xmlns:a14="http://schemas.microsoft.com/office/drawing/2010/main" val="0"/>
              </a:ext>
            </a:extLst>
          </a:blip>
          <a:srcRect l="49002" b="42638"/>
          <a:stretch/>
        </p:blipFill>
        <p:spPr>
          <a:xfrm>
            <a:off x="3900990" y="617774"/>
            <a:ext cx="1030521" cy="1396527"/>
          </a:xfrm>
          <a:prstGeom prst="rect">
            <a:avLst/>
          </a:prstGeom>
        </p:spPr>
      </p:pic>
      <p:sp>
        <p:nvSpPr>
          <p:cNvPr id="18" name="Rounded Rectangular Callout 17"/>
          <p:cNvSpPr/>
          <p:nvPr/>
        </p:nvSpPr>
        <p:spPr>
          <a:xfrm>
            <a:off x="5023813" y="1263043"/>
            <a:ext cx="1417962" cy="745373"/>
          </a:xfrm>
          <a:prstGeom prst="wedgeRoundRectCallout">
            <a:avLst>
              <a:gd name="adj1" fmla="val -76714"/>
              <a:gd name="adj2" fmla="val -56955"/>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have</a:t>
            </a:r>
          </a:p>
        </p:txBody>
      </p:sp>
      <p:pic>
        <p:nvPicPr>
          <p:cNvPr id="27" name="Picture 26"/>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8159" y="776199"/>
            <a:ext cx="1015501" cy="1167243"/>
          </a:xfrm>
          <a:prstGeom prst="rect">
            <a:avLst/>
          </a:prstGeom>
        </p:spPr>
      </p:pic>
      <p:sp>
        <p:nvSpPr>
          <p:cNvPr id="37" name="TextBox 36"/>
          <p:cNvSpPr txBox="1"/>
          <p:nvPr/>
        </p:nvSpPr>
        <p:spPr>
          <a:xfrm>
            <a:off x="9427462" y="2925738"/>
            <a:ext cx="2189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mad (now)</a:t>
            </a:r>
          </a:p>
        </p:txBody>
      </p:sp>
      <p:sp>
        <p:nvSpPr>
          <p:cNvPr id="38" name="TextBox 37"/>
          <p:cNvSpPr txBox="1"/>
          <p:nvPr/>
        </p:nvSpPr>
        <p:spPr>
          <a:xfrm>
            <a:off x="9597936" y="3390717"/>
            <a:ext cx="2189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famous</a:t>
            </a:r>
          </a:p>
        </p:txBody>
      </p:sp>
      <p:sp>
        <p:nvSpPr>
          <p:cNvPr id="41" name="TextBox 40"/>
          <p:cNvSpPr txBox="1"/>
          <p:nvPr/>
        </p:nvSpPr>
        <p:spPr>
          <a:xfrm>
            <a:off x="9783373" y="3894829"/>
            <a:ext cx="2189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new</a:t>
            </a:r>
          </a:p>
        </p:txBody>
      </p:sp>
      <p:sp>
        <p:nvSpPr>
          <p:cNvPr id="42" name="TextBox 41"/>
          <p:cNvSpPr txBox="1"/>
          <p:nvPr/>
        </p:nvSpPr>
        <p:spPr>
          <a:xfrm>
            <a:off x="9802706" y="4348547"/>
            <a:ext cx="2189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high</a:t>
            </a:r>
          </a:p>
        </p:txBody>
      </p:sp>
      <p:sp>
        <p:nvSpPr>
          <p:cNvPr id="43" name="TextBox 42"/>
          <p:cNvSpPr txBox="1"/>
          <p:nvPr/>
        </p:nvSpPr>
        <p:spPr>
          <a:xfrm>
            <a:off x="9719439" y="4788487"/>
            <a:ext cx="2189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famous</a:t>
            </a:r>
          </a:p>
        </p:txBody>
      </p:sp>
      <p:sp>
        <p:nvSpPr>
          <p:cNvPr id="44" name="TextBox 43"/>
          <p:cNvSpPr txBox="1"/>
          <p:nvPr/>
        </p:nvSpPr>
        <p:spPr>
          <a:xfrm>
            <a:off x="9812372" y="5195509"/>
            <a:ext cx="218955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new</a:t>
            </a:r>
          </a:p>
        </p:txBody>
      </p:sp>
      <p:sp>
        <p:nvSpPr>
          <p:cNvPr id="45" name="TextBox 44"/>
          <p:cNvSpPr txBox="1"/>
          <p:nvPr/>
        </p:nvSpPr>
        <p:spPr>
          <a:xfrm>
            <a:off x="7021740" y="6494075"/>
            <a:ext cx="23862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 / Nick Avery</a:t>
            </a:r>
          </a:p>
        </p:txBody>
      </p:sp>
      <p:sp>
        <p:nvSpPr>
          <p:cNvPr id="2" name="TextBox 1"/>
          <p:cNvSpPr txBox="1"/>
          <p:nvPr/>
        </p:nvSpPr>
        <p:spPr>
          <a:xfrm>
            <a:off x="9624918" y="2039159"/>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fantastic</a:t>
            </a:r>
          </a:p>
        </p:txBody>
      </p:sp>
      <p:sp>
        <p:nvSpPr>
          <p:cNvPr id="46" name="TextBox 45"/>
          <p:cNvSpPr txBox="1"/>
          <p:nvPr/>
        </p:nvSpPr>
        <p:spPr>
          <a:xfrm>
            <a:off x="9719439" y="2500824"/>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white</a:t>
            </a:r>
          </a:p>
        </p:txBody>
      </p:sp>
      <p:sp>
        <p:nvSpPr>
          <p:cNvPr id="47" name="TextBox 46"/>
          <p:cNvSpPr txBox="1"/>
          <p:nvPr/>
        </p:nvSpPr>
        <p:spPr>
          <a:xfrm>
            <a:off x="7165667" y="2039159"/>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boat</a:t>
            </a:r>
          </a:p>
        </p:txBody>
      </p:sp>
      <p:sp>
        <p:nvSpPr>
          <p:cNvPr id="48" name="TextBox 47"/>
          <p:cNvSpPr txBox="1"/>
          <p:nvPr/>
        </p:nvSpPr>
        <p:spPr>
          <a:xfrm>
            <a:off x="6995192" y="2465893"/>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bicycle</a:t>
            </a:r>
          </a:p>
        </p:txBody>
      </p:sp>
      <p:sp>
        <p:nvSpPr>
          <p:cNvPr id="49" name="TextBox 48"/>
          <p:cNvSpPr txBox="1"/>
          <p:nvPr/>
        </p:nvSpPr>
        <p:spPr>
          <a:xfrm>
            <a:off x="7268635" y="2929179"/>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cat</a:t>
            </a:r>
          </a:p>
        </p:txBody>
      </p:sp>
      <p:sp>
        <p:nvSpPr>
          <p:cNvPr id="50" name="TextBox 49"/>
          <p:cNvSpPr txBox="1"/>
          <p:nvPr/>
        </p:nvSpPr>
        <p:spPr>
          <a:xfrm>
            <a:off x="7165666" y="3390717"/>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book</a:t>
            </a:r>
          </a:p>
        </p:txBody>
      </p:sp>
      <p:sp>
        <p:nvSpPr>
          <p:cNvPr id="51" name="TextBox 50"/>
          <p:cNvSpPr txBox="1"/>
          <p:nvPr/>
        </p:nvSpPr>
        <p:spPr>
          <a:xfrm>
            <a:off x="7216658" y="3871728"/>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coin</a:t>
            </a:r>
          </a:p>
        </p:txBody>
      </p:sp>
      <p:sp>
        <p:nvSpPr>
          <p:cNvPr id="52" name="TextBox 51"/>
          <p:cNvSpPr txBox="1"/>
          <p:nvPr/>
        </p:nvSpPr>
        <p:spPr>
          <a:xfrm>
            <a:off x="7197633" y="4326822"/>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bed</a:t>
            </a:r>
          </a:p>
        </p:txBody>
      </p:sp>
      <p:sp>
        <p:nvSpPr>
          <p:cNvPr id="53" name="TextBox 52"/>
          <p:cNvSpPr txBox="1"/>
          <p:nvPr/>
        </p:nvSpPr>
        <p:spPr>
          <a:xfrm>
            <a:off x="7197633" y="4762443"/>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pen</a:t>
            </a:r>
          </a:p>
        </p:txBody>
      </p:sp>
      <p:sp>
        <p:nvSpPr>
          <p:cNvPr id="54" name="TextBox 53"/>
          <p:cNvSpPr txBox="1"/>
          <p:nvPr/>
        </p:nvSpPr>
        <p:spPr>
          <a:xfrm>
            <a:off x="6939047" y="5224108"/>
            <a:ext cx="160559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camera</a:t>
            </a:r>
          </a:p>
        </p:txBody>
      </p:sp>
    </p:spTree>
    <p:extLst>
      <p:ext uri="{BB962C8B-B14F-4D97-AF65-F5344CB8AC3E}">
        <p14:creationId xmlns:p14="http://schemas.microsoft.com/office/powerpoint/2010/main" val="3220995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p:bldP spid="41" grpId="0"/>
      <p:bldP spid="42" grpId="0"/>
      <p:bldP spid="43" grpId="0"/>
      <p:bldP spid="44" grpId="0"/>
      <p:bldP spid="2" grpId="0"/>
      <p:bldP spid="46" grpId="0"/>
      <p:bldP spid="47" grpId="0"/>
      <p:bldP spid="48" grpId="0"/>
      <p:bldP spid="49" grpId="0"/>
      <p:bldP spid="50" grpId="0"/>
      <p:bldP spid="51" grpId="0"/>
      <p:bldP spid="52" grpId="0"/>
      <p:bldP spid="53" grpId="0"/>
      <p:bldP spid="5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838200" y="443073"/>
            <a:ext cx="10515600" cy="4955645"/>
          </a:xfrm>
        </p:spPr>
        <p:txBody>
          <a:bodyPr>
            <a:normAutofit/>
          </a:bodyPr>
          <a:lstStyle/>
          <a:p>
            <a:pPr>
              <a:lnSpc>
                <a:spcPct val="100000"/>
              </a:lnSpc>
              <a:spcBef>
                <a:spcPts val="0"/>
              </a:spcBef>
            </a:pPr>
            <a:r>
              <a:rPr lang="en-GB" dirty="0"/>
              <a:t>Example of:</a:t>
            </a:r>
            <a:br>
              <a:rPr lang="en-GB" dirty="0"/>
            </a:br>
            <a:r>
              <a:rPr lang="en-GB" dirty="0"/>
              <a:t> </a:t>
            </a:r>
            <a:br>
              <a:rPr lang="en-GB" dirty="0"/>
            </a:br>
            <a:r>
              <a:rPr lang="en-GB" b="1" dirty="0"/>
              <a:t>Reading</a:t>
            </a:r>
            <a:r>
              <a:rPr lang="en-GB" dirty="0"/>
              <a:t> – where attention is oriented to the meaning of the grammar</a:t>
            </a:r>
          </a:p>
        </p:txBody>
      </p:sp>
    </p:spTree>
    <p:extLst>
      <p:ext uri="{BB962C8B-B14F-4D97-AF65-F5344CB8AC3E}">
        <p14:creationId xmlns:p14="http://schemas.microsoft.com/office/powerpoint/2010/main" val="20284314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532956" y="746909"/>
          <a:ext cx="11087104" cy="5638800"/>
        </p:xfrm>
        <a:graphic>
          <a:graphicData uri="http://schemas.openxmlformats.org/drawingml/2006/table">
            <a:tbl>
              <a:tblPr firstRow="1" bandRow="1">
                <a:tableStyleId>{5DA37D80-6434-44D0-A028-1B22A696006F}</a:tableStyleId>
              </a:tblPr>
              <a:tblGrid>
                <a:gridCol w="481330">
                  <a:extLst>
                    <a:ext uri="{9D8B030D-6E8A-4147-A177-3AD203B41FA5}">
                      <a16:colId xmlns:a16="http://schemas.microsoft.com/office/drawing/2014/main" val="1850966184"/>
                    </a:ext>
                  </a:extLst>
                </a:gridCol>
                <a:gridCol w="5719890">
                  <a:extLst>
                    <a:ext uri="{9D8B030D-6E8A-4147-A177-3AD203B41FA5}">
                      <a16:colId xmlns:a16="http://schemas.microsoft.com/office/drawing/2014/main" val="568154920"/>
                    </a:ext>
                  </a:extLst>
                </a:gridCol>
                <a:gridCol w="2152650">
                  <a:extLst>
                    <a:ext uri="{9D8B030D-6E8A-4147-A177-3AD203B41FA5}">
                      <a16:colId xmlns:a16="http://schemas.microsoft.com/office/drawing/2014/main" val="921611178"/>
                    </a:ext>
                  </a:extLst>
                </a:gridCol>
                <a:gridCol w="2733234">
                  <a:extLst>
                    <a:ext uri="{9D8B030D-6E8A-4147-A177-3AD203B41FA5}">
                      <a16:colId xmlns:a16="http://schemas.microsoft.com/office/drawing/2014/main" val="3453044621"/>
                    </a:ext>
                  </a:extLst>
                </a:gridCol>
              </a:tblGrid>
              <a:tr h="259080">
                <a:tc>
                  <a:txBody>
                    <a:bodyPr/>
                    <a:lstStyle/>
                    <a:p>
                      <a:endParaRPr lang="en-GB" sz="2400" b="1" dirty="0">
                        <a:solidFill>
                          <a:schemeClr val="accent5">
                            <a:lumMod val="50000"/>
                          </a:schemeClr>
                        </a:solidFill>
                        <a:latin typeface="Century Gothic" panose="020B0502020202020204" pitchFamily="34" charset="0"/>
                      </a:endParaRPr>
                    </a:p>
                  </a:txBody>
                  <a:tcPr anchor="ctr"/>
                </a:tc>
                <a:tc>
                  <a:txBody>
                    <a:bodyPr/>
                    <a:lstStyle/>
                    <a:p>
                      <a:endParaRPr lang="en-GB" sz="2200" b="0" dirty="0">
                        <a:solidFill>
                          <a:schemeClr val="accent5">
                            <a:lumMod val="50000"/>
                          </a:schemeClr>
                        </a:solidFill>
                        <a:latin typeface="Century Gothic" panose="020B0502020202020204" pitchFamily="34" charset="0"/>
                      </a:endParaRPr>
                    </a:p>
                  </a:txBody>
                  <a:tcPr anchor="ctr"/>
                </a:tc>
                <a:tc>
                  <a:txBody>
                    <a:bodyPr/>
                    <a:lstStyle/>
                    <a:p>
                      <a:pPr algn="ctr"/>
                      <a:r>
                        <a:rPr lang="en-GB" sz="2200" b="0" dirty="0">
                          <a:solidFill>
                            <a:schemeClr val="accent5">
                              <a:lumMod val="50000"/>
                            </a:schemeClr>
                          </a:solidFill>
                          <a:latin typeface="Century Gothic" panose="020B0502020202020204" pitchFamily="34" charset="0"/>
                        </a:rPr>
                        <a:t>Daughter </a:t>
                      </a:r>
                      <a:r>
                        <a:rPr lang="en-GB" sz="1800" b="0" dirty="0">
                          <a:solidFill>
                            <a:schemeClr val="accent5">
                              <a:lumMod val="50000"/>
                            </a:schemeClr>
                          </a:solidFill>
                          <a:latin typeface="Century Gothic" panose="020B0502020202020204" pitchFamily="34" charset="0"/>
                        </a:rPr>
                        <a:t>(‘</a:t>
                      </a:r>
                      <a:r>
                        <a:rPr lang="en-GB" sz="2800" b="1" dirty="0">
                          <a:solidFill>
                            <a:schemeClr val="accent5">
                              <a:lumMod val="50000"/>
                            </a:schemeClr>
                          </a:solidFill>
                          <a:latin typeface="Century Gothic" panose="020B0502020202020204" pitchFamily="34" charset="0"/>
                        </a:rPr>
                        <a:t>I</a:t>
                      </a:r>
                      <a:r>
                        <a:rPr lang="en-GB" sz="18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tc>
                <a:tc>
                  <a:txBody>
                    <a:bodyPr/>
                    <a:lstStyle/>
                    <a:p>
                      <a:pPr algn="ctr"/>
                      <a:r>
                        <a:rPr lang="en-GB" sz="2200" b="0" dirty="0">
                          <a:solidFill>
                            <a:schemeClr val="accent5">
                              <a:lumMod val="50000"/>
                            </a:schemeClr>
                          </a:solidFill>
                          <a:latin typeface="Century Gothic" panose="020B0502020202020204" pitchFamily="34" charset="0"/>
                        </a:rPr>
                        <a:t>Her brother </a:t>
                      </a:r>
                      <a:r>
                        <a:rPr lang="en-GB" sz="2000" b="0" dirty="0">
                          <a:solidFill>
                            <a:schemeClr val="accent5">
                              <a:lumMod val="50000"/>
                            </a:schemeClr>
                          </a:solidFill>
                          <a:latin typeface="Century Gothic" panose="020B0502020202020204" pitchFamily="34" charset="0"/>
                        </a:rPr>
                        <a:t>(‘</a:t>
                      </a:r>
                      <a:r>
                        <a:rPr lang="en-GB" sz="2400" b="1" dirty="0">
                          <a:solidFill>
                            <a:schemeClr val="accent5">
                              <a:lumMod val="50000"/>
                            </a:schemeClr>
                          </a:solidFill>
                          <a:latin typeface="Century Gothic" panose="020B0502020202020204" pitchFamily="34" charset="0"/>
                        </a:rPr>
                        <a:t>you</a:t>
                      </a:r>
                      <a:r>
                        <a:rPr lang="en-GB" sz="2000" b="0" baseline="0" dirty="0">
                          <a:solidFill>
                            <a:schemeClr val="accent5">
                              <a:lumMod val="50000"/>
                            </a:schemeClr>
                          </a:solidFill>
                          <a:latin typeface="Century Gothic" panose="020B0502020202020204" pitchFamily="34" charset="0"/>
                        </a:rPr>
                        <a:t>’)</a:t>
                      </a:r>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343998435"/>
                  </a:ext>
                </a:extLst>
              </a:tr>
              <a:tr h="259080">
                <a:tc rowSpan="2">
                  <a:txBody>
                    <a:bodyPr/>
                    <a:lstStyle/>
                    <a:p>
                      <a:pPr algn="ctr"/>
                      <a:r>
                        <a:rPr lang="en-GB" sz="2400" b="1" dirty="0">
                          <a:solidFill>
                            <a:schemeClr val="accent5">
                              <a:lumMod val="50000"/>
                            </a:schemeClr>
                          </a:solidFill>
                          <a:latin typeface="Century Gothic" panose="020B0502020202020204" pitchFamily="34" charset="0"/>
                        </a:rPr>
                        <a:t>1</a:t>
                      </a:r>
                    </a:p>
                  </a:txBody>
                  <a:tcPr anchor="ct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moneda</a:t>
                      </a:r>
                      <a:r>
                        <a:rPr lang="en-GB" sz="2200" b="0" baseline="0" dirty="0">
                          <a:solidFill>
                            <a:schemeClr val="accent5">
                              <a:lumMod val="50000"/>
                            </a:schemeClr>
                          </a:solidFill>
                          <a:latin typeface="Century Gothic" panose="020B0502020202020204" pitchFamily="34" charset="0"/>
                        </a:rPr>
                        <a:t> y un </a:t>
                      </a:r>
                      <a:r>
                        <a:rPr lang="en-GB" sz="2200" b="0" baseline="0" dirty="0" err="1">
                          <a:solidFill>
                            <a:schemeClr val="accent5">
                              <a:lumMod val="50000"/>
                            </a:schemeClr>
                          </a:solidFill>
                          <a:latin typeface="Century Gothic" panose="020B0502020202020204" pitchFamily="34" charset="0"/>
                        </a:rPr>
                        <a:t>bolígrafo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453837329"/>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Tienes</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bicicleta</a:t>
                      </a:r>
                      <a:r>
                        <a:rPr lang="en-GB" sz="2200" b="0" dirty="0">
                          <a:solidFill>
                            <a:schemeClr val="accent5">
                              <a:lumMod val="50000"/>
                            </a:schemeClr>
                          </a:solidFill>
                          <a:latin typeface="Century Gothic" panose="020B0502020202020204" pitchFamily="34" charset="0"/>
                        </a:rPr>
                        <a:t> y </a:t>
                      </a:r>
                      <a:r>
                        <a:rPr lang="en-GB" sz="2200" b="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cámara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691142926"/>
                  </a:ext>
                </a:extLst>
              </a:tr>
              <a:tr h="259080">
                <a:tc rowSpan="2">
                  <a:txBody>
                    <a:bodyPr/>
                    <a:lstStyle/>
                    <a:p>
                      <a:pPr algn="ctr"/>
                      <a:r>
                        <a:rPr lang="en-GB" sz="2400" b="1" dirty="0">
                          <a:solidFill>
                            <a:schemeClr val="accent5">
                              <a:lumMod val="50000"/>
                            </a:schemeClr>
                          </a:solidFill>
                          <a:latin typeface="Century Gothic" panose="020B0502020202020204" pitchFamily="34" charset="0"/>
                        </a:rPr>
                        <a:t>2</a:t>
                      </a:r>
                    </a:p>
                  </a:txBody>
                  <a:tcPr anchor="ctr"/>
                </a:tc>
                <a:tc>
                  <a:txBody>
                    <a:bodyPr/>
                    <a:lstStyle/>
                    <a:p>
                      <a:r>
                        <a:rPr lang="en-GB" sz="2200" b="0" dirty="0" err="1">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casa y un </a:t>
                      </a:r>
                      <a:r>
                        <a:rPr lang="en-GB" sz="2200" b="0" baseline="0" dirty="0" err="1">
                          <a:solidFill>
                            <a:schemeClr val="accent5">
                              <a:lumMod val="50000"/>
                            </a:schemeClr>
                          </a:solidFill>
                          <a:latin typeface="Century Gothic" panose="020B0502020202020204" pitchFamily="34" charset="0"/>
                        </a:rPr>
                        <a:t>gato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314679948"/>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cámara</a:t>
                      </a:r>
                      <a:r>
                        <a:rPr lang="en-GB" sz="2200" b="0" dirty="0">
                          <a:solidFill>
                            <a:schemeClr val="accent5">
                              <a:lumMod val="50000"/>
                            </a:schemeClr>
                          </a:solidFill>
                          <a:latin typeface="Century Gothic" panose="020B0502020202020204" pitchFamily="34" charset="0"/>
                        </a:rPr>
                        <a:t> y </a:t>
                      </a:r>
                      <a:r>
                        <a:rPr lang="en-GB" sz="2200" b="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moneda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255449104"/>
                  </a:ext>
                </a:extLst>
              </a:tr>
              <a:tr h="259080">
                <a:tc rowSpan="2">
                  <a:txBody>
                    <a:bodyPr/>
                    <a:lstStyle/>
                    <a:p>
                      <a:pPr algn="ctr"/>
                      <a:r>
                        <a:rPr lang="en-GB" sz="2400" b="1" dirty="0">
                          <a:solidFill>
                            <a:schemeClr val="accent5">
                              <a:lumMod val="50000"/>
                            </a:schemeClr>
                          </a:solidFill>
                          <a:latin typeface="Century Gothic" panose="020B0502020202020204" pitchFamily="34" charset="0"/>
                        </a:rPr>
                        <a:t>3</a:t>
                      </a:r>
                    </a:p>
                  </a:txBody>
                  <a:tcPr anchor="ctr"/>
                </a:tc>
                <a:tc>
                  <a:txBody>
                    <a:bodyPr/>
                    <a:lstStyle/>
                    <a:p>
                      <a:r>
                        <a:rPr lang="en-GB" sz="2200" b="0" dirty="0" err="1">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cama</a:t>
                      </a:r>
                      <a:r>
                        <a:rPr lang="en-GB" sz="2200" b="0" baseline="0" dirty="0">
                          <a:solidFill>
                            <a:schemeClr val="accent5">
                              <a:lumMod val="50000"/>
                            </a:schemeClr>
                          </a:solidFill>
                          <a:latin typeface="Century Gothic" panose="020B0502020202020204" pitchFamily="34" charset="0"/>
                        </a:rPr>
                        <a:t> y un libro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751074005"/>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un </a:t>
                      </a:r>
                      <a:r>
                        <a:rPr lang="en-GB" sz="2200" b="0" dirty="0" err="1">
                          <a:solidFill>
                            <a:schemeClr val="accent5">
                              <a:lumMod val="50000"/>
                            </a:schemeClr>
                          </a:solidFill>
                          <a:latin typeface="Century Gothic" panose="020B0502020202020204" pitchFamily="34" charset="0"/>
                        </a:rPr>
                        <a:t>gato</a:t>
                      </a:r>
                      <a:r>
                        <a:rPr lang="en-GB" sz="2200" b="0" dirty="0">
                          <a:solidFill>
                            <a:schemeClr val="accent5">
                              <a:lumMod val="50000"/>
                            </a:schemeClr>
                          </a:solidFill>
                          <a:latin typeface="Century Gothic" panose="020B0502020202020204" pitchFamily="34" charset="0"/>
                        </a:rPr>
                        <a:t> y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cámara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437439267"/>
                  </a:ext>
                </a:extLst>
              </a:tr>
              <a:tr h="259080">
                <a:tc rowSpan="2">
                  <a:txBody>
                    <a:bodyPr/>
                    <a:lstStyle/>
                    <a:p>
                      <a:pPr algn="ctr"/>
                      <a:r>
                        <a:rPr lang="en-GB" sz="2400" b="1" dirty="0">
                          <a:solidFill>
                            <a:schemeClr val="accent5">
                              <a:lumMod val="50000"/>
                            </a:schemeClr>
                          </a:solidFill>
                          <a:latin typeface="Century Gothic" panose="020B0502020202020204" pitchFamily="34" charset="0"/>
                        </a:rPr>
                        <a:t>4</a:t>
                      </a:r>
                    </a:p>
                  </a:txBody>
                  <a:tcPr anchor="ct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un libro y un </a:t>
                      </a:r>
                      <a:r>
                        <a:rPr lang="en-GB" sz="2200" b="0" dirty="0" err="1">
                          <a:solidFill>
                            <a:schemeClr val="accent5">
                              <a:lumMod val="50000"/>
                            </a:schemeClr>
                          </a:solidFill>
                          <a:latin typeface="Century Gothic" panose="020B0502020202020204" pitchFamily="34" charset="0"/>
                        </a:rPr>
                        <a:t>bolígrafo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63471968"/>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un </a:t>
                      </a:r>
                      <a:r>
                        <a:rPr lang="en-GB" sz="2200" b="0" baseline="0" dirty="0" err="1">
                          <a:solidFill>
                            <a:schemeClr val="accent5">
                              <a:lumMod val="50000"/>
                            </a:schemeClr>
                          </a:solidFill>
                          <a:latin typeface="Century Gothic" panose="020B0502020202020204" pitchFamily="34" charset="0"/>
                        </a:rPr>
                        <a:t>barco</a:t>
                      </a:r>
                      <a:r>
                        <a:rPr lang="en-GB" sz="2200" b="0" baseline="0" dirty="0">
                          <a:solidFill>
                            <a:schemeClr val="accent5">
                              <a:lumMod val="50000"/>
                            </a:schemeClr>
                          </a:solidFill>
                          <a:latin typeface="Century Gothic" panose="020B0502020202020204" pitchFamily="34" charset="0"/>
                        </a:rPr>
                        <a:t> y </a:t>
                      </a:r>
                      <a:r>
                        <a:rPr lang="en-GB" sz="2200" b="0" baseline="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casa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2861659758"/>
                  </a:ext>
                </a:extLst>
              </a:tr>
              <a:tr h="259080">
                <a:tc rowSpan="2">
                  <a:txBody>
                    <a:bodyPr/>
                    <a:lstStyle/>
                    <a:p>
                      <a:pPr algn="ctr"/>
                      <a:r>
                        <a:rPr lang="en-GB" sz="2400" b="1" dirty="0">
                          <a:solidFill>
                            <a:schemeClr val="accent5">
                              <a:lumMod val="50000"/>
                            </a:schemeClr>
                          </a:solidFill>
                          <a:latin typeface="Century Gothic" panose="020B0502020202020204" pitchFamily="34" charset="0"/>
                        </a:rPr>
                        <a:t>5</a:t>
                      </a:r>
                    </a:p>
                  </a:txBody>
                  <a:tcPr anchor="ctr"/>
                </a:tc>
                <a:tc>
                  <a:txBody>
                    <a:bodyPr/>
                    <a:lstStyle/>
                    <a:p>
                      <a:r>
                        <a:rPr lang="en-GB" sz="2200" b="0" dirty="0" err="1">
                          <a:solidFill>
                            <a:schemeClr val="accent5">
                              <a:lumMod val="50000"/>
                            </a:schemeClr>
                          </a:solidFill>
                          <a:latin typeface="Century Gothic" panose="020B0502020202020204" pitchFamily="34" charset="0"/>
                        </a:rPr>
                        <a:t>Tienes</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cama</a:t>
                      </a:r>
                      <a:r>
                        <a:rPr lang="en-GB" sz="2200" b="0" baseline="0" dirty="0">
                          <a:solidFill>
                            <a:schemeClr val="accent5">
                              <a:lumMod val="50000"/>
                            </a:schemeClr>
                          </a:solidFill>
                          <a:latin typeface="Century Gothic" panose="020B0502020202020204" pitchFamily="34" charset="0"/>
                        </a:rPr>
                        <a:t> y un </a:t>
                      </a:r>
                      <a:r>
                        <a:rPr lang="en-GB" sz="2200" b="0" baseline="0" dirty="0" err="1">
                          <a:solidFill>
                            <a:schemeClr val="accent5">
                              <a:lumMod val="50000"/>
                            </a:schemeClr>
                          </a:solidFill>
                          <a:latin typeface="Century Gothic" panose="020B0502020202020204" pitchFamily="34" charset="0"/>
                        </a:rPr>
                        <a:t>barco</a:t>
                      </a:r>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147530781"/>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a:t>
                      </a:r>
                      <a:r>
                        <a:rPr lang="en-GB" sz="2200" b="0" dirty="0" err="1">
                          <a:solidFill>
                            <a:schemeClr val="accent5">
                              <a:lumMod val="50000"/>
                            </a:schemeClr>
                          </a:solidFill>
                          <a:latin typeface="Century Gothic" panose="020B0502020202020204" pitchFamily="34" charset="0"/>
                        </a:rPr>
                        <a:t>bicicleta</a:t>
                      </a:r>
                      <a:r>
                        <a:rPr lang="en-GB" sz="2200" b="0" dirty="0">
                          <a:solidFill>
                            <a:schemeClr val="accent5">
                              <a:lumMod val="50000"/>
                            </a:schemeClr>
                          </a:solidFill>
                          <a:latin typeface="Century Gothic" panose="020B0502020202020204" pitchFamily="34" charset="0"/>
                        </a:rPr>
                        <a:t> y </a:t>
                      </a:r>
                      <a:r>
                        <a:rPr lang="en-GB" sz="2200" b="0" dirty="0" err="1">
                          <a:solidFill>
                            <a:schemeClr val="accent5">
                              <a:lumMod val="50000"/>
                            </a:schemeClr>
                          </a:solidFill>
                          <a:latin typeface="Century Gothic" panose="020B0502020202020204" pitchFamily="34" charset="0"/>
                        </a:rPr>
                        <a:t>una</a:t>
                      </a:r>
                      <a:r>
                        <a:rPr lang="en-GB" sz="2200" b="0" dirty="0">
                          <a:solidFill>
                            <a:schemeClr val="accent5">
                              <a:lumMod val="50000"/>
                            </a:schemeClr>
                          </a:solidFill>
                          <a:latin typeface="Century Gothic" panose="020B0502020202020204" pitchFamily="34" charset="0"/>
                        </a:rPr>
                        <a:t> casa</a:t>
                      </a:r>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3329807881"/>
                  </a:ext>
                </a:extLst>
              </a:tr>
              <a:tr h="259080">
                <a:tc rowSpan="2">
                  <a:txBody>
                    <a:bodyPr/>
                    <a:lstStyle/>
                    <a:p>
                      <a:pPr algn="ctr"/>
                      <a:r>
                        <a:rPr lang="en-GB" sz="2400" b="1" dirty="0">
                          <a:solidFill>
                            <a:schemeClr val="accent5">
                              <a:lumMod val="50000"/>
                            </a:schemeClr>
                          </a:solidFill>
                          <a:latin typeface="Century Gothic" panose="020B0502020202020204" pitchFamily="34" charset="0"/>
                        </a:rPr>
                        <a:t>6</a:t>
                      </a:r>
                    </a:p>
                  </a:txBody>
                  <a:tcPr anchor="ctr"/>
                </a:tc>
                <a:tc>
                  <a:txBody>
                    <a:bodyPr/>
                    <a:lstStyle/>
                    <a:p>
                      <a:r>
                        <a:rPr lang="en-GB" sz="2200" b="0" dirty="0" err="1">
                          <a:solidFill>
                            <a:schemeClr val="accent5">
                              <a:lumMod val="50000"/>
                            </a:schemeClr>
                          </a:solidFill>
                          <a:latin typeface="Century Gothic" panose="020B0502020202020204" pitchFamily="34" charset="0"/>
                        </a:rPr>
                        <a:t>Tienes</a:t>
                      </a:r>
                      <a:r>
                        <a:rPr lang="en-GB" sz="2200" b="0" dirty="0">
                          <a:solidFill>
                            <a:schemeClr val="accent5">
                              <a:lumMod val="50000"/>
                            </a:schemeClr>
                          </a:solidFill>
                          <a:latin typeface="Century Gothic" panose="020B0502020202020204" pitchFamily="34" charset="0"/>
                        </a:rPr>
                        <a:t> un </a:t>
                      </a:r>
                      <a:r>
                        <a:rPr lang="en-GB" sz="2200" b="0" dirty="0" err="1">
                          <a:solidFill>
                            <a:schemeClr val="accent5">
                              <a:lumMod val="50000"/>
                            </a:schemeClr>
                          </a:solidFill>
                          <a:latin typeface="Century Gothic" panose="020B0502020202020204" pitchFamily="34" charset="0"/>
                        </a:rPr>
                        <a:t>gato</a:t>
                      </a:r>
                      <a:r>
                        <a:rPr lang="en-GB" sz="2200" b="0" dirty="0">
                          <a:solidFill>
                            <a:schemeClr val="accent5">
                              <a:lumMod val="50000"/>
                            </a:schemeClr>
                          </a:solidFill>
                          <a:latin typeface="Century Gothic" panose="020B0502020202020204" pitchFamily="34" charset="0"/>
                        </a:rPr>
                        <a:t> y un libro</a:t>
                      </a: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tc rowSpan="2">
                  <a:txBody>
                    <a:bodyPr/>
                    <a:lstStyle/>
                    <a:p>
                      <a:endParaRPr lang="en-GB" sz="22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90512164"/>
                  </a:ext>
                </a:extLst>
              </a:tr>
              <a:tr h="259080">
                <a:tc vMerge="1">
                  <a:txBody>
                    <a:bodyPr/>
                    <a:lstStyle/>
                    <a:p>
                      <a:endParaRPr lang="en-GB"/>
                    </a:p>
                  </a:txBody>
                  <a:tcPr/>
                </a:tc>
                <a:tc>
                  <a:txBody>
                    <a:bodyPr/>
                    <a:lstStyle/>
                    <a:p>
                      <a:r>
                        <a:rPr lang="en-GB" sz="2200" b="0" dirty="0" err="1">
                          <a:solidFill>
                            <a:schemeClr val="accent5">
                              <a:lumMod val="50000"/>
                            </a:schemeClr>
                          </a:solidFill>
                          <a:latin typeface="Century Gothic" panose="020B0502020202020204" pitchFamily="34" charset="0"/>
                        </a:rPr>
                        <a:t>Tengo</a:t>
                      </a:r>
                      <a:r>
                        <a:rPr lang="en-GB" sz="2200" b="0" dirty="0">
                          <a:solidFill>
                            <a:schemeClr val="accent5">
                              <a:lumMod val="50000"/>
                            </a:schemeClr>
                          </a:solidFill>
                          <a:latin typeface="Century Gothic" panose="020B0502020202020204" pitchFamily="34" charset="0"/>
                        </a:rPr>
                        <a:t> un libro y </a:t>
                      </a:r>
                      <a:r>
                        <a:rPr lang="en-GB" sz="2200" b="0" dirty="0" err="1">
                          <a:solidFill>
                            <a:schemeClr val="accent5">
                              <a:lumMod val="50000"/>
                            </a:schemeClr>
                          </a:solidFill>
                          <a:latin typeface="Century Gothic" panose="020B0502020202020204" pitchFamily="34" charset="0"/>
                        </a:rPr>
                        <a:t>una</a:t>
                      </a:r>
                      <a:r>
                        <a:rPr lang="en-GB" sz="2200" b="0" baseline="0" dirty="0">
                          <a:solidFill>
                            <a:schemeClr val="accent5">
                              <a:lumMod val="50000"/>
                            </a:schemeClr>
                          </a:solidFill>
                          <a:latin typeface="Century Gothic" panose="020B0502020202020204" pitchFamily="34" charset="0"/>
                        </a:rPr>
                        <a:t> </a:t>
                      </a:r>
                      <a:r>
                        <a:rPr lang="en-GB" sz="2200" b="0" baseline="0" dirty="0" err="1">
                          <a:solidFill>
                            <a:schemeClr val="accent5">
                              <a:lumMod val="50000"/>
                            </a:schemeClr>
                          </a:solidFill>
                          <a:latin typeface="Century Gothic" panose="020B0502020202020204" pitchFamily="34" charset="0"/>
                        </a:rPr>
                        <a:t>moneda</a:t>
                      </a:r>
                      <a:endParaRPr lang="en-GB" sz="2200" b="0" dirty="0">
                        <a:solidFill>
                          <a:schemeClr val="accent5">
                            <a:lumMod val="50000"/>
                          </a:schemeClr>
                        </a:solidFill>
                        <a:latin typeface="Century Gothic" panose="020B0502020202020204" pitchFamily="34" charset="0"/>
                      </a:endParaRPr>
                    </a:p>
                  </a:txBody>
                  <a:tcPr anchor="ct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4045401375"/>
                  </a:ext>
                </a:extLst>
              </a:tr>
            </a:tbl>
          </a:graphicData>
        </a:graphic>
      </p:graphicFrame>
      <p:sp>
        <p:nvSpPr>
          <p:cNvPr id="16" name="Rounded Rectangle 15"/>
          <p:cNvSpPr/>
          <p:nvPr/>
        </p:nvSpPr>
        <p:spPr>
          <a:xfrm>
            <a:off x="11396919" y="5800139"/>
            <a:ext cx="757238" cy="51527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17" name="TextBox 3"/>
          <p:cNvSpPr txBox="1"/>
          <p:nvPr/>
        </p:nvSpPr>
        <p:spPr>
          <a:xfrm>
            <a:off x="139551" y="55613"/>
            <a:ext cx="113828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Their children are also going. Their </a:t>
            </a:r>
            <a:r>
              <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daughter is messaging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her brother.</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who has what in the correct column.</a:t>
            </a:r>
          </a:p>
        </p:txBody>
      </p:sp>
      <p:sp>
        <p:nvSpPr>
          <p:cNvPr id="2" name="TextBox 1"/>
          <p:cNvSpPr txBox="1"/>
          <p:nvPr/>
        </p:nvSpPr>
        <p:spPr>
          <a:xfrm>
            <a:off x="7381434" y="1261737"/>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pen</a:t>
            </a:r>
          </a:p>
        </p:txBody>
      </p:sp>
      <p:sp>
        <p:nvSpPr>
          <p:cNvPr id="19" name="TextBox 18"/>
          <p:cNvSpPr txBox="1"/>
          <p:nvPr/>
        </p:nvSpPr>
        <p:spPr>
          <a:xfrm>
            <a:off x="9511480" y="1261737"/>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camera</a:t>
            </a:r>
          </a:p>
        </p:txBody>
      </p:sp>
      <p:sp>
        <p:nvSpPr>
          <p:cNvPr id="21" name="TextBox 20"/>
          <p:cNvSpPr txBox="1"/>
          <p:nvPr/>
        </p:nvSpPr>
        <p:spPr>
          <a:xfrm>
            <a:off x="7381434" y="2114298"/>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camera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coin</a:t>
            </a:r>
          </a:p>
        </p:txBody>
      </p:sp>
      <p:sp>
        <p:nvSpPr>
          <p:cNvPr id="24" name="TextBox 23"/>
          <p:cNvSpPr txBox="1"/>
          <p:nvPr/>
        </p:nvSpPr>
        <p:spPr>
          <a:xfrm>
            <a:off x="9554342" y="2134221"/>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a:t>
            </a:r>
          </a:p>
        </p:txBody>
      </p:sp>
      <p:sp>
        <p:nvSpPr>
          <p:cNvPr id="25" name="TextBox 24"/>
          <p:cNvSpPr txBox="1"/>
          <p:nvPr/>
        </p:nvSpPr>
        <p:spPr>
          <a:xfrm>
            <a:off x="7381434" y="2936171"/>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camera</a:t>
            </a:r>
          </a:p>
        </p:txBody>
      </p:sp>
      <p:sp>
        <p:nvSpPr>
          <p:cNvPr id="27" name="TextBox 26"/>
          <p:cNvSpPr txBox="1"/>
          <p:nvPr/>
        </p:nvSpPr>
        <p:spPr>
          <a:xfrm>
            <a:off x="9554342" y="2936172"/>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book</a:t>
            </a:r>
          </a:p>
        </p:txBody>
      </p:sp>
      <p:sp>
        <p:nvSpPr>
          <p:cNvPr id="28" name="TextBox 27"/>
          <p:cNvSpPr txBox="1"/>
          <p:nvPr/>
        </p:nvSpPr>
        <p:spPr>
          <a:xfrm>
            <a:off x="7381434" y="3796782"/>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pen</a:t>
            </a:r>
          </a:p>
        </p:txBody>
      </p:sp>
      <p:sp>
        <p:nvSpPr>
          <p:cNvPr id="30" name="TextBox 29"/>
          <p:cNvSpPr txBox="1"/>
          <p:nvPr/>
        </p:nvSpPr>
        <p:spPr>
          <a:xfrm>
            <a:off x="9511480" y="3796783"/>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house</a:t>
            </a:r>
          </a:p>
        </p:txBody>
      </p:sp>
      <p:sp>
        <p:nvSpPr>
          <p:cNvPr id="32" name="TextBox 31"/>
          <p:cNvSpPr txBox="1"/>
          <p:nvPr/>
        </p:nvSpPr>
        <p:spPr>
          <a:xfrm>
            <a:off x="7381434" y="4683197"/>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bike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house</a:t>
            </a:r>
          </a:p>
        </p:txBody>
      </p:sp>
      <p:sp>
        <p:nvSpPr>
          <p:cNvPr id="34" name="TextBox 33"/>
          <p:cNvSpPr txBox="1"/>
          <p:nvPr/>
        </p:nvSpPr>
        <p:spPr>
          <a:xfrm>
            <a:off x="9521296" y="4687413"/>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boat</a:t>
            </a:r>
          </a:p>
        </p:txBody>
      </p:sp>
      <p:sp>
        <p:nvSpPr>
          <p:cNvPr id="36" name="TextBox 35"/>
          <p:cNvSpPr txBox="1"/>
          <p:nvPr/>
        </p:nvSpPr>
        <p:spPr>
          <a:xfrm>
            <a:off x="7382897" y="5567548"/>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coin</a:t>
            </a:r>
          </a:p>
        </p:txBody>
      </p:sp>
      <p:sp>
        <p:nvSpPr>
          <p:cNvPr id="37" name="TextBox 36"/>
          <p:cNvSpPr txBox="1"/>
          <p:nvPr/>
        </p:nvSpPr>
        <p:spPr>
          <a:xfrm>
            <a:off x="9511480" y="5565059"/>
            <a:ext cx="16002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book</a:t>
            </a:r>
          </a:p>
        </p:txBody>
      </p:sp>
      <p:sp>
        <p:nvSpPr>
          <p:cNvPr id="18" name="TextBox 17"/>
          <p:cNvSpPr txBox="1"/>
          <p:nvPr/>
        </p:nvSpPr>
        <p:spPr>
          <a:xfrm>
            <a:off x="7021740" y="6494075"/>
            <a:ext cx="23862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 / Nick Avery</a:t>
            </a:r>
          </a:p>
        </p:txBody>
      </p:sp>
    </p:spTree>
    <p:extLst>
      <p:ext uri="{BB962C8B-B14F-4D97-AF65-F5344CB8AC3E}">
        <p14:creationId xmlns:p14="http://schemas.microsoft.com/office/powerpoint/2010/main" val="3541422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animEffect transition="in" filter="fade">
                                      <p:cBhvr>
                                        <p:cTn id="47" dur="500"/>
                                        <p:tgtEl>
                                          <p:spTgt spid="32"/>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4"/>
                                        </p:tgtEl>
                                        <p:attrNameLst>
                                          <p:attrName>style.visibility</p:attrName>
                                        </p:attrNameLst>
                                      </p:cBhvr>
                                      <p:to>
                                        <p:strVal val="visible"/>
                                      </p:to>
                                    </p:set>
                                    <p:animEffect transition="in" filter="fade">
                                      <p:cBhvr>
                                        <p:cTn id="52" dur="500"/>
                                        <p:tgtEl>
                                          <p:spTgt spid="3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6"/>
                                        </p:tgtEl>
                                        <p:attrNameLst>
                                          <p:attrName>style.visibility</p:attrName>
                                        </p:attrNameLst>
                                      </p:cBhvr>
                                      <p:to>
                                        <p:strVal val="visible"/>
                                      </p:to>
                                    </p:set>
                                    <p:animEffect transition="in" filter="fade">
                                      <p:cBhvr>
                                        <p:cTn id="57" dur="500"/>
                                        <p:tgtEl>
                                          <p:spTgt spid="3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fade">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21" grpId="0"/>
      <p:bldP spid="24" grpId="0"/>
      <p:bldP spid="25" grpId="0"/>
      <p:bldP spid="27" grpId="0"/>
      <p:bldP spid="28" grpId="0"/>
      <p:bldP spid="30" grpId="0"/>
      <p:bldP spid="32" grpId="0"/>
      <p:bldP spid="34" grpId="0"/>
      <p:bldP spid="36" grpId="0"/>
      <p:bldP spid="3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nvGraphicFramePr>
        <p:xfrm>
          <a:off x="693727" y="865989"/>
          <a:ext cx="11165149" cy="5212080"/>
        </p:xfrm>
        <a:graphic>
          <a:graphicData uri="http://schemas.openxmlformats.org/drawingml/2006/table">
            <a:tbl>
              <a:tblPr firstRow="1" bandRow="1">
                <a:tableStyleId>{5C22544A-7EE6-4342-B048-85BDC9FD1C3A}</a:tableStyleId>
              </a:tblPr>
              <a:tblGrid>
                <a:gridCol w="396750">
                  <a:extLst>
                    <a:ext uri="{9D8B030D-6E8A-4147-A177-3AD203B41FA5}">
                      <a16:colId xmlns:a16="http://schemas.microsoft.com/office/drawing/2014/main" val="1333814572"/>
                    </a:ext>
                  </a:extLst>
                </a:gridCol>
                <a:gridCol w="4022255">
                  <a:extLst>
                    <a:ext uri="{9D8B030D-6E8A-4147-A177-3AD203B41FA5}">
                      <a16:colId xmlns:a16="http://schemas.microsoft.com/office/drawing/2014/main" val="3178853322"/>
                    </a:ext>
                  </a:extLst>
                </a:gridCol>
                <a:gridCol w="1953086">
                  <a:extLst>
                    <a:ext uri="{9D8B030D-6E8A-4147-A177-3AD203B41FA5}">
                      <a16:colId xmlns:a16="http://schemas.microsoft.com/office/drawing/2014/main" val="1606171385"/>
                    </a:ext>
                  </a:extLst>
                </a:gridCol>
                <a:gridCol w="2078182">
                  <a:extLst>
                    <a:ext uri="{9D8B030D-6E8A-4147-A177-3AD203B41FA5}">
                      <a16:colId xmlns:a16="http://schemas.microsoft.com/office/drawing/2014/main" val="2607064885"/>
                    </a:ext>
                  </a:extLst>
                </a:gridCol>
                <a:gridCol w="2714876">
                  <a:extLst>
                    <a:ext uri="{9D8B030D-6E8A-4147-A177-3AD203B41FA5}">
                      <a16:colId xmlns:a16="http://schemas.microsoft.com/office/drawing/2014/main" val="2211281467"/>
                    </a:ext>
                  </a:extLst>
                </a:gridCol>
              </a:tblGrid>
              <a:tr h="558378">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p>
                      <a:endParaRPr lang="en-GB" sz="2000" dirty="0">
                        <a:solidFill>
                          <a:schemeClr val="accent5">
                            <a:lumMod val="50000"/>
                          </a:schemeClr>
                        </a:solidFill>
                        <a:latin typeface="Century Gothic" panose="020B0502020202020204"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GB" sz="2000" dirty="0">
                        <a:solidFill>
                          <a:schemeClr val="accent5">
                            <a:lumMod val="50000"/>
                          </a:schemeClr>
                        </a:solidFill>
                        <a:latin typeface="Century Gothic" panose="020B0502020202020204" pitchFamily="34" charset="0"/>
                      </a:endParaRPr>
                    </a:p>
                    <a:p>
                      <a:pPr algn="ctr"/>
                      <a:r>
                        <a:rPr lang="en-GB" sz="2000" dirty="0">
                          <a:solidFill>
                            <a:schemeClr val="accent5">
                              <a:lumMod val="50000"/>
                            </a:schemeClr>
                          </a:solidFill>
                          <a:latin typeface="Century Gothic" panose="020B0502020202020204" pitchFamily="34" charset="0"/>
                        </a:rPr>
                        <a:t>                 Pepe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5">
                              <a:lumMod val="50000"/>
                            </a:schemeClr>
                          </a:solidFill>
                          <a:latin typeface="Century Gothic" panose="020B0502020202020204" pitchFamily="34" charset="0"/>
                        </a:rPr>
                        <a:t>                       </a:t>
                      </a:r>
                    </a:p>
                    <a:p>
                      <a:pPr algn="ctr"/>
                      <a:r>
                        <a:rPr lang="en-GB" sz="2000" dirty="0">
                          <a:solidFill>
                            <a:schemeClr val="accent5">
                              <a:lumMod val="50000"/>
                            </a:schemeClr>
                          </a:solidFill>
                          <a:latin typeface="Century Gothic" panose="020B0502020202020204" pitchFamily="34" charset="0"/>
                        </a:rPr>
                        <a:t>                    Paula                  </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8171139"/>
                  </a:ext>
                </a:extLst>
              </a:tr>
              <a:tr h="558378">
                <a:tc>
                  <a:txBody>
                    <a:bodyPr/>
                    <a:lstStyle/>
                    <a:p>
                      <a:r>
                        <a:rPr lang="en-GB" sz="2000" dirty="0">
                          <a:solidFill>
                            <a:schemeClr val="accent5">
                              <a:lumMod val="50000"/>
                            </a:schemeClr>
                          </a:solidFill>
                          <a:latin typeface="Century Gothic" panose="020B0502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5">
                              <a:lumMod val="50000"/>
                            </a:schemeClr>
                          </a:solidFill>
                          <a:latin typeface="Century Gothic" panose="020B0502020202020204" pitchFamily="34" charset="0"/>
                        </a:rPr>
                        <a:t>Tiene</a:t>
                      </a:r>
                      <a:r>
                        <a:rPr lang="en-GB" sz="2000" baseline="0" dirty="0">
                          <a:solidFill>
                            <a:schemeClr val="accent5">
                              <a:lumMod val="50000"/>
                            </a:schemeClr>
                          </a:solidFill>
                          <a:latin typeface="Century Gothic" panose="020B0502020202020204" pitchFamily="34" charset="0"/>
                        </a:rPr>
                        <a:t> un </a:t>
                      </a:r>
                      <a:r>
                        <a:rPr lang="en-GB" sz="2000" baseline="0" dirty="0" err="1">
                          <a:solidFill>
                            <a:schemeClr val="accent5">
                              <a:lumMod val="50000"/>
                            </a:schemeClr>
                          </a:solidFill>
                          <a:latin typeface="Century Gothic" panose="020B0502020202020204" pitchFamily="34" charset="0"/>
                        </a:rPr>
                        <a:t>barco</a:t>
                      </a:r>
                      <a:r>
                        <a:rPr lang="en-GB" sz="2000" baseline="0" dirty="0">
                          <a:solidFill>
                            <a:schemeClr val="accent5">
                              <a:lumMod val="50000"/>
                            </a:schemeClr>
                          </a:solidFill>
                          <a:latin typeface="Century Gothic" panose="020B0502020202020204" pitchFamily="34" charset="0"/>
                        </a:rPr>
                        <a:t> y </a:t>
                      </a:r>
                      <a:r>
                        <a:rPr lang="en-GB" sz="2000" baseline="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cámara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25014023"/>
                  </a:ext>
                </a:extLst>
              </a:tr>
              <a:tr h="558378">
                <a:tc>
                  <a:txBody>
                    <a:bodyPr/>
                    <a:lstStyle/>
                    <a:p>
                      <a:r>
                        <a:rPr lang="en-GB" sz="2000" dirty="0">
                          <a:solidFill>
                            <a:schemeClr val="accent5">
                              <a:lumMod val="50000"/>
                            </a:schemeClr>
                          </a:solidFill>
                          <a:latin typeface="Century Gothic" panose="020B0502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bicicleta</a:t>
                      </a:r>
                      <a:r>
                        <a:rPr lang="en-GB" sz="2000" baseline="0" dirty="0">
                          <a:solidFill>
                            <a:schemeClr val="accent5">
                              <a:lumMod val="50000"/>
                            </a:schemeClr>
                          </a:solidFill>
                          <a:latin typeface="Century Gothic" panose="020B0502020202020204" pitchFamily="34" charset="0"/>
                        </a:rPr>
                        <a:t> y </a:t>
                      </a:r>
                      <a:r>
                        <a:rPr lang="en-GB" sz="2000" baseline="0" dirty="0" err="1">
                          <a:solidFill>
                            <a:schemeClr val="accent5">
                              <a:lumMod val="50000"/>
                            </a:schemeClr>
                          </a:solidFill>
                          <a:latin typeface="Century Gothic" panose="020B0502020202020204" pitchFamily="34" charset="0"/>
                        </a:rPr>
                        <a:t>tienes</a:t>
                      </a:r>
                      <a:r>
                        <a:rPr lang="en-GB" sz="2000" baseline="0" dirty="0">
                          <a:solidFill>
                            <a:schemeClr val="accent5">
                              <a:lumMod val="50000"/>
                            </a:schemeClr>
                          </a:solidFill>
                          <a:latin typeface="Century Gothic" panose="020B0502020202020204" pitchFamily="34" charset="0"/>
                        </a:rPr>
                        <a:t> un libro.</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5976591"/>
                  </a:ext>
                </a:extLst>
              </a:tr>
              <a:tr h="558378">
                <a:tc>
                  <a:txBody>
                    <a:bodyPr/>
                    <a:lstStyle/>
                    <a:p>
                      <a:r>
                        <a:rPr lang="en-GB" sz="2000" dirty="0">
                          <a:solidFill>
                            <a:schemeClr val="accent5">
                              <a:lumMod val="50000"/>
                            </a:schemeClr>
                          </a:solidFill>
                          <a:latin typeface="Century Gothic" panose="020B0502020202020204" pitchFamily="34"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5">
                              <a:lumMod val="50000"/>
                            </a:schemeClr>
                          </a:solidFill>
                          <a:latin typeface="Century Gothic" panose="020B0502020202020204" pitchFamily="34" charset="0"/>
                        </a:rPr>
                        <a:t>Tiene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casa y </a:t>
                      </a:r>
                      <a:r>
                        <a:rPr lang="en-GB" sz="2000" baseline="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un </a:t>
                      </a:r>
                      <a:r>
                        <a:rPr lang="en-GB" sz="2000" baseline="0" dirty="0" err="1">
                          <a:solidFill>
                            <a:schemeClr val="accent5">
                              <a:lumMod val="50000"/>
                            </a:schemeClr>
                          </a:solidFill>
                          <a:latin typeface="Century Gothic" panose="020B0502020202020204" pitchFamily="34" charset="0"/>
                        </a:rPr>
                        <a:t>barco</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55066274"/>
                  </a:ext>
                </a:extLst>
              </a:tr>
              <a:tr h="558378">
                <a:tc>
                  <a:txBody>
                    <a:bodyPr/>
                    <a:lstStyle/>
                    <a:p>
                      <a:r>
                        <a:rPr lang="en-GB" sz="2000" dirty="0">
                          <a:solidFill>
                            <a:schemeClr val="accent5">
                              <a:lumMod val="50000"/>
                            </a:schemeClr>
                          </a:solidFill>
                          <a:latin typeface="Century Gothic" panose="020B0502020202020204" pitchFamily="34"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err="1">
                          <a:solidFill>
                            <a:schemeClr val="accent5">
                              <a:lumMod val="50000"/>
                            </a:schemeClr>
                          </a:solidFill>
                          <a:latin typeface="Century Gothic" panose="020B0502020202020204" pitchFamily="34" charset="0"/>
                        </a:rPr>
                        <a:t>Tengo</a:t>
                      </a:r>
                      <a:r>
                        <a:rPr lang="en-GB" sz="2000" dirty="0">
                          <a:solidFill>
                            <a:schemeClr val="accent5">
                              <a:lumMod val="50000"/>
                            </a:schemeClr>
                          </a:solidFill>
                          <a:latin typeface="Century Gothic" panose="020B0502020202020204" pitchFamily="34" charset="0"/>
                        </a:rPr>
                        <a:t> </a:t>
                      </a:r>
                      <a:r>
                        <a:rPr lang="en-GB" sz="200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moneda</a:t>
                      </a:r>
                      <a:r>
                        <a:rPr lang="en-GB" sz="2000" baseline="0" dirty="0">
                          <a:solidFill>
                            <a:schemeClr val="accent5">
                              <a:lumMod val="50000"/>
                            </a:schemeClr>
                          </a:solidFill>
                          <a:latin typeface="Century Gothic" panose="020B0502020202020204" pitchFamily="34" charset="0"/>
                        </a:rPr>
                        <a:t> y tiene un </a:t>
                      </a:r>
                      <a:r>
                        <a:rPr lang="en-GB" sz="2000" baseline="0" dirty="0" err="1">
                          <a:solidFill>
                            <a:schemeClr val="accent5">
                              <a:lumMod val="50000"/>
                            </a:schemeClr>
                          </a:solidFill>
                          <a:latin typeface="Century Gothic" panose="020B0502020202020204" pitchFamily="34" charset="0"/>
                        </a:rPr>
                        <a:t>bolígrafo</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7868658"/>
                  </a:ext>
                </a:extLst>
              </a:tr>
              <a:tr h="558378">
                <a:tc>
                  <a:txBody>
                    <a:bodyPr/>
                    <a:lstStyle/>
                    <a:p>
                      <a:r>
                        <a:rPr lang="en-GB" sz="2000" dirty="0">
                          <a:solidFill>
                            <a:schemeClr val="accent5">
                              <a:lumMod val="50000"/>
                            </a:schemeClr>
                          </a:solidFill>
                          <a:latin typeface="Century Gothic" panose="020B0502020202020204" pitchFamily="34"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un </a:t>
                      </a:r>
                      <a:r>
                        <a:rPr lang="en-GB" sz="2000" baseline="0" dirty="0" err="1">
                          <a:solidFill>
                            <a:schemeClr val="accent5">
                              <a:lumMod val="50000"/>
                            </a:schemeClr>
                          </a:solidFill>
                          <a:latin typeface="Century Gothic" panose="020B0502020202020204" pitchFamily="34" charset="0"/>
                        </a:rPr>
                        <a:t>gato</a:t>
                      </a:r>
                      <a:r>
                        <a:rPr lang="en-GB" sz="2000" baseline="0" dirty="0">
                          <a:solidFill>
                            <a:schemeClr val="accent5">
                              <a:lumMod val="50000"/>
                            </a:schemeClr>
                          </a:solidFill>
                          <a:latin typeface="Century Gothic" panose="020B0502020202020204" pitchFamily="34" charset="0"/>
                        </a:rPr>
                        <a:t> y </a:t>
                      </a:r>
                      <a:r>
                        <a:rPr lang="en-GB" sz="2000" baseline="0" dirty="0" err="1">
                          <a:solidFill>
                            <a:schemeClr val="accent5">
                              <a:lumMod val="50000"/>
                            </a:schemeClr>
                          </a:solidFill>
                          <a:latin typeface="Century Gothic" panose="020B0502020202020204" pitchFamily="34" charset="0"/>
                        </a:rPr>
                        <a:t>tienes</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cama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13029318"/>
                  </a:ext>
                </a:extLst>
              </a:tr>
              <a:tr h="558378">
                <a:tc>
                  <a:txBody>
                    <a:bodyPr/>
                    <a:lstStyle/>
                    <a:p>
                      <a:r>
                        <a:rPr lang="en-GB" sz="2000" dirty="0">
                          <a:solidFill>
                            <a:schemeClr val="accent5">
                              <a:lumMod val="50000"/>
                            </a:schemeClr>
                          </a:solidFill>
                          <a:latin typeface="Century Gothic" panose="020B0502020202020204" pitchFamily="34"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2000" dirty="0">
                          <a:solidFill>
                            <a:schemeClr val="accent5">
                              <a:lumMod val="50000"/>
                            </a:schemeClr>
                          </a:solidFill>
                          <a:latin typeface="Century Gothic" panose="020B0502020202020204" pitchFamily="34" charset="0"/>
                        </a:rPr>
                        <a:t>Tiene</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bicicleta</a:t>
                      </a:r>
                      <a:r>
                        <a:rPr lang="en-GB" sz="2000" baseline="0" dirty="0">
                          <a:solidFill>
                            <a:schemeClr val="accent5">
                              <a:lumMod val="50000"/>
                            </a:schemeClr>
                          </a:solidFill>
                          <a:latin typeface="Century Gothic" panose="020B0502020202020204" pitchFamily="34" charset="0"/>
                        </a:rPr>
                        <a:t> y </a:t>
                      </a:r>
                      <a:r>
                        <a:rPr lang="en-GB" sz="2000" baseline="0" dirty="0" err="1">
                          <a:solidFill>
                            <a:schemeClr val="accent5">
                              <a:lumMod val="50000"/>
                            </a:schemeClr>
                          </a:solidFill>
                          <a:latin typeface="Century Gothic" panose="020B0502020202020204" pitchFamily="34" charset="0"/>
                        </a:rPr>
                        <a:t>tengo</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una</a:t>
                      </a:r>
                      <a:r>
                        <a:rPr lang="en-GB" sz="2000" baseline="0" dirty="0">
                          <a:solidFill>
                            <a:schemeClr val="accent5">
                              <a:lumMod val="50000"/>
                            </a:schemeClr>
                          </a:solidFill>
                          <a:latin typeface="Century Gothic" panose="020B0502020202020204" pitchFamily="34" charset="0"/>
                        </a:rPr>
                        <a:t> </a:t>
                      </a:r>
                      <a:r>
                        <a:rPr lang="en-GB" sz="2000" baseline="0" dirty="0" err="1">
                          <a:solidFill>
                            <a:schemeClr val="accent5">
                              <a:lumMod val="50000"/>
                            </a:schemeClr>
                          </a:solidFill>
                          <a:latin typeface="Century Gothic" panose="020B0502020202020204" pitchFamily="34" charset="0"/>
                        </a:rPr>
                        <a:t>cama</a:t>
                      </a:r>
                      <a:r>
                        <a:rPr lang="en-GB" sz="2000" baseline="0" dirty="0">
                          <a:solidFill>
                            <a:schemeClr val="accent5">
                              <a:lumMod val="50000"/>
                            </a:schemeClr>
                          </a:solidFill>
                          <a:latin typeface="Century Gothic" panose="020B0502020202020204" pitchFamily="34" charset="0"/>
                        </a:rPr>
                        <a:t>.</a:t>
                      </a:r>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GB" sz="2000" dirty="0">
                        <a:solidFill>
                          <a:schemeClr val="accent5">
                            <a:lumMod val="50000"/>
                          </a:schemeClr>
                        </a:solidFill>
                        <a:latin typeface="Century Gothic" panose="020B0502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69106575"/>
                  </a:ext>
                </a:extLst>
              </a:tr>
            </a:tbl>
          </a:graphicData>
        </a:graphic>
      </p:graphicFrame>
      <p:sp>
        <p:nvSpPr>
          <p:cNvPr id="4" name="Rounded Rectangle 3"/>
          <p:cNvSpPr/>
          <p:nvPr/>
        </p:nvSpPr>
        <p:spPr>
          <a:xfrm>
            <a:off x="10441475" y="5892911"/>
            <a:ext cx="1528935" cy="400919"/>
          </a:xfrm>
          <a:prstGeom prst="roundRect">
            <a:avLst/>
          </a:prstGeom>
          <a:effectLst>
            <a:outerShdw blurRad="50800" dist="38100" dir="5400000" algn="t"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r="45024"/>
          <a:stretch/>
        </p:blipFill>
        <p:spPr>
          <a:xfrm>
            <a:off x="10856319" y="952144"/>
            <a:ext cx="497701" cy="669930"/>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52821"/>
          <a:stretch/>
        </p:blipFill>
        <p:spPr>
          <a:xfrm>
            <a:off x="5803837" y="931820"/>
            <a:ext cx="440073" cy="690254"/>
          </a:xfrm>
          <a:prstGeom prst="rect">
            <a:avLst/>
          </a:prstGeom>
        </p:spPr>
      </p:pic>
      <p:sp>
        <p:nvSpPr>
          <p:cNvPr id="20" name="TextBox 3"/>
          <p:cNvSpPr txBox="1"/>
          <p:nvPr/>
        </p:nvSpPr>
        <p:spPr>
          <a:xfrm>
            <a:off x="314575" y="109612"/>
            <a:ext cx="115443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Pepe</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talking to a friend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’)about belongings.  Pepe also mentions what his sister Paula has.  Write the item in English that each person has. </a:t>
            </a:r>
          </a:p>
        </p:txBody>
      </p:sp>
      <p:sp>
        <p:nvSpPr>
          <p:cNvPr id="22" name="Rounded Rectangular Callout 21"/>
          <p:cNvSpPr/>
          <p:nvPr/>
        </p:nvSpPr>
        <p:spPr>
          <a:xfrm>
            <a:off x="4001363" y="1088765"/>
            <a:ext cx="1278966" cy="598035"/>
          </a:xfrm>
          <a:prstGeom prst="wedgeRoundRectCallout">
            <a:avLst>
              <a:gd name="adj1" fmla="val 80866"/>
              <a:gd name="adj2" fmla="val -4083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I have</a:t>
            </a:r>
          </a:p>
        </p:txBody>
      </p:sp>
      <p:sp>
        <p:nvSpPr>
          <p:cNvPr id="23" name="Rounded Rectangular Callout 22"/>
          <p:cNvSpPr/>
          <p:nvPr/>
        </p:nvSpPr>
        <p:spPr>
          <a:xfrm>
            <a:off x="9407945" y="887863"/>
            <a:ext cx="1148687" cy="872380"/>
          </a:xfrm>
          <a:prstGeom prst="wedgeRoundRectCallout">
            <a:avLst>
              <a:gd name="adj1" fmla="val -88500"/>
              <a:gd name="adj2" fmla="val -30454"/>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she has</a:t>
            </a:r>
          </a:p>
        </p:txBody>
      </p:sp>
      <p:sp>
        <p:nvSpPr>
          <p:cNvPr id="82" name="Rounded Rectangular Callout 21">
            <a:extLst>
              <a:ext uri="{FF2B5EF4-FFF2-40B4-BE49-F238E27FC236}">
                <a16:creationId xmlns:a16="http://schemas.microsoft.com/office/drawing/2014/main" id="{A5585B72-2C27-4412-95E4-EA269F666DD1}"/>
              </a:ext>
            </a:extLst>
          </p:cNvPr>
          <p:cNvSpPr/>
          <p:nvPr/>
        </p:nvSpPr>
        <p:spPr>
          <a:xfrm>
            <a:off x="7337606" y="943772"/>
            <a:ext cx="1417963" cy="747147"/>
          </a:xfrm>
          <a:prstGeom prst="wedgeRoundRectCallout">
            <a:avLst>
              <a:gd name="adj1" fmla="val -107702"/>
              <a:gd name="adj2" fmla="val -40832"/>
              <a:gd name="adj3" fmla="val 16667"/>
            </a:avLst>
          </a:prstGeom>
          <a:solidFill>
            <a:srgbClr val="115076"/>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You have</a:t>
            </a:r>
          </a:p>
        </p:txBody>
      </p:sp>
    </p:spTree>
    <p:extLst>
      <p:ext uri="{BB962C8B-B14F-4D97-AF65-F5344CB8AC3E}">
        <p14:creationId xmlns:p14="http://schemas.microsoft.com/office/powerpoint/2010/main" val="3275105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838200" y="944114"/>
            <a:ext cx="10515600" cy="4784535"/>
          </a:xfrm>
        </p:spPr>
        <p:txBody>
          <a:bodyPr>
            <a:normAutofit/>
          </a:bodyPr>
          <a:lstStyle/>
          <a:p>
            <a:r>
              <a:rPr lang="en-GB" dirty="0"/>
              <a:t>Example of: </a:t>
            </a:r>
            <a:br>
              <a:rPr lang="en-GB" dirty="0"/>
            </a:br>
            <a:br>
              <a:rPr lang="en-GB" dirty="0"/>
            </a:br>
            <a:r>
              <a:rPr lang="en-GB" b="1" dirty="0"/>
              <a:t>Speaking</a:t>
            </a:r>
            <a:r>
              <a:rPr lang="en-GB" dirty="0"/>
              <a:t> – where learners have to ‘choose’ which grammar to use and their partner must understand that grammar</a:t>
            </a:r>
            <a:br>
              <a:rPr lang="en-GB" dirty="0"/>
            </a:br>
            <a:r>
              <a:rPr lang="en-GB" dirty="0"/>
              <a:t>…selecting between the pairs of features they have just been practising in the input</a:t>
            </a:r>
          </a:p>
        </p:txBody>
      </p:sp>
    </p:spTree>
    <p:extLst>
      <p:ext uri="{BB962C8B-B14F-4D97-AF65-F5344CB8AC3E}">
        <p14:creationId xmlns:p14="http://schemas.microsoft.com/office/powerpoint/2010/main" val="2230503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300038" y="21925"/>
            <a:ext cx="6484584" cy="1325563"/>
          </a:xfrm>
        </p:spPr>
        <p:txBody>
          <a:bodyPr>
            <a:normAutofit/>
          </a:bodyPr>
          <a:lstStyle/>
          <a:p>
            <a:r>
              <a:rPr lang="en-GB" sz="3600" b="1" dirty="0">
                <a:solidFill>
                  <a:schemeClr val="bg1"/>
                </a:solidFill>
              </a:rPr>
              <a:t>What is NCELP?</a:t>
            </a:r>
          </a:p>
        </p:txBody>
      </p:sp>
      <p:pic>
        <p:nvPicPr>
          <p:cNvPr id="8" name="Picture 7">
            <a:extLst>
              <a:ext uri="{FF2B5EF4-FFF2-40B4-BE49-F238E27FC236}">
                <a16:creationId xmlns:a16="http://schemas.microsoft.com/office/drawing/2014/main" id="{E8E0247F-469D-4A73-8B07-3AE5A6489F77}"/>
              </a:ext>
            </a:extLst>
          </p:cNvPr>
          <p:cNvPicPr>
            <a:picLocks noChangeAspect="1"/>
          </p:cNvPicPr>
          <p:nvPr/>
        </p:nvPicPr>
        <p:blipFill>
          <a:blip r:embed="rId4"/>
          <a:stretch>
            <a:fillRect/>
          </a:stretch>
        </p:blipFill>
        <p:spPr>
          <a:xfrm>
            <a:off x="300038" y="1628913"/>
            <a:ext cx="7148144" cy="4164312"/>
          </a:xfrm>
          <a:prstGeom prst="rect">
            <a:avLst/>
          </a:prstGeom>
          <a:effectLst>
            <a:outerShdw blurRad="50800" dist="38100" dir="5400000" algn="t" rotWithShape="0">
              <a:prstClr val="black">
                <a:alpha val="40000"/>
              </a:prstClr>
            </a:outerShdw>
          </a:effectLst>
        </p:spPr>
      </p:pic>
      <p:pic>
        <p:nvPicPr>
          <p:cNvPr id="4" name="Picture 3" descr="Map&#10;&#10;Description automatically generated">
            <a:extLst>
              <a:ext uri="{FF2B5EF4-FFF2-40B4-BE49-F238E27FC236}">
                <a16:creationId xmlns:a16="http://schemas.microsoft.com/office/drawing/2014/main" id="{F57A77DE-D239-4E4E-94F3-F1B86DF69857}"/>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69526" y="1493882"/>
            <a:ext cx="5022474" cy="4299343"/>
          </a:xfrm>
          <a:prstGeom prst="rect">
            <a:avLst/>
          </a:prstGeom>
        </p:spPr>
      </p:pic>
    </p:spTree>
    <p:extLst>
      <p:ext uri="{BB962C8B-B14F-4D97-AF65-F5344CB8AC3E}">
        <p14:creationId xmlns:p14="http://schemas.microsoft.com/office/powerpoint/2010/main" val="30100244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Partner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6" name="TextBox 5"/>
          <p:cNvSpPr txBox="1"/>
          <p:nvPr/>
        </p:nvSpPr>
        <p:spPr>
          <a:xfrm>
            <a:off x="6357686" y="292187"/>
            <a:ext cx="5303520" cy="6001643"/>
          </a:xfrm>
          <a:prstGeom prst="rect">
            <a:avLst/>
          </a:prstGeom>
          <a:noFill/>
          <a:ln w="28575">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Partner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house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bike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boat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camera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8" name="Picture 2" descr="C:\Users\wdj\Google Drive\Primary\Y5 SoW\From Tracy\Pronouns\h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29824" y="1081515"/>
            <a:ext cx="1290315" cy="95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wdj\Google Drive\Primary\Y5 SoW\From Tracy\Pronouns\sh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9824" y="3039314"/>
            <a:ext cx="1333772" cy="10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1187" y="2063457"/>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wdj\Google Drive\Primary\Y5 SoW\From Tracy\Pronouns\y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0198" y="4077950"/>
            <a:ext cx="1125440" cy="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descr="C:\Users\wdj\Google Drive\Primary\Y5 SoW\From Tracy\Pronouns\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1187" y="5089578"/>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88555" y="1081515"/>
            <a:ext cx="845176" cy="1104659"/>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2668" y="5195961"/>
            <a:ext cx="1072423" cy="729248"/>
          </a:xfrm>
          <a:prstGeom prst="rect">
            <a:avLst/>
          </a:prstGeom>
        </p:spPr>
      </p:pic>
      <p:pic>
        <p:nvPicPr>
          <p:cNvPr id="15" name="Pictur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8555" y="4258081"/>
            <a:ext cx="685093" cy="779589"/>
          </a:xfrm>
          <a:prstGeom prst="rect">
            <a:avLst/>
          </a:prstGeom>
        </p:spPr>
      </p:pic>
      <p:pic>
        <p:nvPicPr>
          <p:cNvPr id="16" name="Picture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988555" y="2400528"/>
            <a:ext cx="776536" cy="592756"/>
          </a:xfrm>
          <a:prstGeom prst="rect">
            <a:avLst/>
          </a:prstGeom>
        </p:spPr>
      </p:pic>
      <p:pic>
        <p:nvPicPr>
          <p:cNvPr id="17" name="Picture 16"/>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84623" y="3363662"/>
            <a:ext cx="900480" cy="592963"/>
          </a:xfrm>
          <a:prstGeom prst="rect">
            <a:avLst/>
          </a:prstGeom>
        </p:spPr>
      </p:pic>
      <p:sp>
        <p:nvSpPr>
          <p:cNvPr id="25" name="Rectangle 24"/>
          <p:cNvSpPr/>
          <p:nvPr/>
        </p:nvSpPr>
        <p:spPr>
          <a:xfrm>
            <a:off x="6783319" y="1081515"/>
            <a:ext cx="233910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S/he has</a:t>
            </a:r>
          </a:p>
        </p:txBody>
      </p:sp>
      <p:sp>
        <p:nvSpPr>
          <p:cNvPr id="26" name="Rectangle 25"/>
          <p:cNvSpPr/>
          <p:nvPr/>
        </p:nvSpPr>
        <p:spPr>
          <a:xfrm>
            <a:off x="7085484" y="1989020"/>
            <a:ext cx="17347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I have</a:t>
            </a:r>
          </a:p>
        </p:txBody>
      </p:sp>
      <p:sp>
        <p:nvSpPr>
          <p:cNvPr id="27" name="Rectangle 26"/>
          <p:cNvSpPr/>
          <p:nvPr/>
        </p:nvSpPr>
        <p:spPr>
          <a:xfrm>
            <a:off x="6680725" y="2979786"/>
            <a:ext cx="254428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You have</a:t>
            </a:r>
          </a:p>
        </p:txBody>
      </p:sp>
      <p:sp>
        <p:nvSpPr>
          <p:cNvPr id="28" name="Rectangle 27"/>
          <p:cNvSpPr/>
          <p:nvPr/>
        </p:nvSpPr>
        <p:spPr>
          <a:xfrm>
            <a:off x="6841270" y="3970552"/>
            <a:ext cx="233910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S/he has</a:t>
            </a:r>
          </a:p>
        </p:txBody>
      </p:sp>
      <p:sp>
        <p:nvSpPr>
          <p:cNvPr id="29" name="Rectangle 28"/>
          <p:cNvSpPr/>
          <p:nvPr/>
        </p:nvSpPr>
        <p:spPr>
          <a:xfrm>
            <a:off x="6930460" y="4961318"/>
            <a:ext cx="17347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I have</a:t>
            </a:r>
          </a:p>
        </p:txBody>
      </p:sp>
      <p:sp>
        <p:nvSpPr>
          <p:cNvPr id="20" name="TextBox 19"/>
          <p:cNvSpPr txBox="1"/>
          <p:nvPr/>
        </p:nvSpPr>
        <p:spPr>
          <a:xfrm>
            <a:off x="7021740" y="6494075"/>
            <a:ext cx="23862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 / Nick Avery</a:t>
            </a:r>
          </a:p>
        </p:txBody>
      </p:sp>
    </p:spTree>
    <p:extLst>
      <p:ext uri="{BB962C8B-B14F-4D97-AF65-F5344CB8AC3E}">
        <p14:creationId xmlns:p14="http://schemas.microsoft.com/office/powerpoint/2010/main" val="73354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85750" y="274405"/>
            <a:ext cx="5303520" cy="6001643"/>
          </a:xfrm>
          <a:prstGeom prst="rect">
            <a:avLst/>
          </a:prstGeom>
          <a:noFill/>
          <a:ln w="28575">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Partner 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p>
        </p:txBody>
      </p:sp>
      <p:sp>
        <p:nvSpPr>
          <p:cNvPr id="6" name="TextBox 5"/>
          <p:cNvSpPr txBox="1"/>
          <p:nvPr/>
        </p:nvSpPr>
        <p:spPr>
          <a:xfrm>
            <a:off x="6357686" y="292187"/>
            <a:ext cx="5303520" cy="6001643"/>
          </a:xfrm>
          <a:prstGeom prst="rect">
            <a:avLst/>
          </a:prstGeom>
          <a:noFill/>
          <a:ln w="28575">
            <a:solidFill>
              <a:schemeClr val="accent5">
                <a:lumMod val="5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Partner 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cat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book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pen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coin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 bed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8" name="Picture 2" descr="C:\Users\wdj\Google Drive\Primary\Y5 SoW\From Tracy\Pronouns\h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9046" y="1917862"/>
            <a:ext cx="1290315" cy="95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C:\Users\wdj\Google Drive\Primary\Y5 SoW\From Tracy\Pronouns\sh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001" y="3815470"/>
            <a:ext cx="1333772" cy="101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descr="C:\Users\wdj\Google Drive\Primary\Y5 SoW\From Tracy\Pronouns\i.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9861" y="2880962"/>
            <a:ext cx="432456" cy="101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3" descr="C:\Users\wdj\Google Drive\Primary\Y5 SoW\From Tracy\Pronouns\y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63921" y="4956527"/>
            <a:ext cx="1125440" cy="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Rectangle 24"/>
          <p:cNvSpPr/>
          <p:nvPr/>
        </p:nvSpPr>
        <p:spPr>
          <a:xfrm>
            <a:off x="6680726" y="1081515"/>
            <a:ext cx="254428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You have</a:t>
            </a:r>
          </a:p>
        </p:txBody>
      </p:sp>
      <p:sp>
        <p:nvSpPr>
          <p:cNvPr id="26" name="Rectangle 25"/>
          <p:cNvSpPr/>
          <p:nvPr/>
        </p:nvSpPr>
        <p:spPr>
          <a:xfrm>
            <a:off x="6680727" y="1989020"/>
            <a:ext cx="2544286"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You have</a:t>
            </a:r>
          </a:p>
        </p:txBody>
      </p:sp>
      <p:sp>
        <p:nvSpPr>
          <p:cNvPr id="27" name="Rectangle 26"/>
          <p:cNvSpPr/>
          <p:nvPr/>
        </p:nvSpPr>
        <p:spPr>
          <a:xfrm>
            <a:off x="6783318" y="2979786"/>
            <a:ext cx="233910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S/he has</a:t>
            </a:r>
          </a:p>
        </p:txBody>
      </p:sp>
      <p:sp>
        <p:nvSpPr>
          <p:cNvPr id="28" name="Rectangle 27"/>
          <p:cNvSpPr/>
          <p:nvPr/>
        </p:nvSpPr>
        <p:spPr>
          <a:xfrm>
            <a:off x="7143435" y="3970552"/>
            <a:ext cx="1734770"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I have</a:t>
            </a:r>
          </a:p>
        </p:txBody>
      </p:sp>
      <p:sp>
        <p:nvSpPr>
          <p:cNvPr id="29" name="Rectangle 28"/>
          <p:cNvSpPr/>
          <p:nvPr/>
        </p:nvSpPr>
        <p:spPr>
          <a:xfrm>
            <a:off x="6621160" y="4956527"/>
            <a:ext cx="2339102" cy="707886"/>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entury Gothic" panose="020B0502020202020204" pitchFamily="34" charset="0"/>
                <a:ea typeface="+mn-ea"/>
                <a:cs typeface="+mn-cs"/>
              </a:rPr>
              <a:t>S/he has</a:t>
            </a:r>
          </a:p>
        </p:txBody>
      </p:sp>
      <p:pic>
        <p:nvPicPr>
          <p:cNvPr id="20" name="Picture 3" descr="C:\Users\wdj\Google Drive\Primary\Y5 SoW\From Tracy\Pronouns\you.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71797" y="929293"/>
            <a:ext cx="1125440" cy="990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21331" y="1197244"/>
            <a:ext cx="1316301" cy="693251"/>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51522" y="3159764"/>
            <a:ext cx="750723" cy="750723"/>
          </a:xfrm>
          <a:prstGeom prst="rect">
            <a:avLst/>
          </a:prstGeom>
        </p:spPr>
      </p:pic>
      <p:pic>
        <p:nvPicPr>
          <p:cNvPr id="23" name="Picture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85776" y="2007996"/>
            <a:ext cx="853997" cy="971790"/>
          </a:xfrm>
          <a:prstGeom prst="rect">
            <a:avLst/>
          </a:prstGeom>
        </p:spPr>
      </p:pic>
      <p:pic>
        <p:nvPicPr>
          <p:cNvPr id="24" name="Picture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22496" y="4178981"/>
            <a:ext cx="1261918" cy="777546"/>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22496" y="5044589"/>
            <a:ext cx="1000644" cy="750482"/>
          </a:xfrm>
          <a:prstGeom prst="rect">
            <a:avLst/>
          </a:prstGeom>
        </p:spPr>
      </p:pic>
      <p:sp>
        <p:nvSpPr>
          <p:cNvPr id="32" name="TextBox 31"/>
          <p:cNvSpPr txBox="1"/>
          <p:nvPr/>
        </p:nvSpPr>
        <p:spPr>
          <a:xfrm>
            <a:off x="7021740" y="6494075"/>
            <a:ext cx="238620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Victoria Hobson / Nick Avery</a:t>
            </a:r>
          </a:p>
        </p:txBody>
      </p:sp>
    </p:spTree>
    <p:extLst>
      <p:ext uri="{BB962C8B-B14F-4D97-AF65-F5344CB8AC3E}">
        <p14:creationId xmlns:p14="http://schemas.microsoft.com/office/powerpoint/2010/main" val="402671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P spid="28" grpId="0"/>
      <p:bldP spid="2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5CD54-8AC5-B041-A8B3-817B9B47243D}"/>
              </a:ext>
            </a:extLst>
          </p:cNvPr>
          <p:cNvSpPr>
            <a:spLocks noGrp="1"/>
          </p:cNvSpPr>
          <p:nvPr>
            <p:ph type="title"/>
          </p:nvPr>
        </p:nvSpPr>
        <p:spPr>
          <a:xfrm>
            <a:off x="375781" y="1678489"/>
            <a:ext cx="11636679" cy="3181611"/>
          </a:xfrm>
        </p:spPr>
        <p:txBody>
          <a:bodyPr>
            <a:normAutofit/>
          </a:bodyPr>
          <a:lstStyle/>
          <a:p>
            <a:r>
              <a:rPr lang="en-GB" dirty="0"/>
              <a:t>Example of:</a:t>
            </a:r>
            <a:br>
              <a:rPr lang="en-GB" dirty="0"/>
            </a:br>
            <a:br>
              <a:rPr lang="en-GB" dirty="0"/>
            </a:br>
            <a:r>
              <a:rPr lang="en-GB" b="1" dirty="0"/>
              <a:t>Writing</a:t>
            </a:r>
            <a:r>
              <a:rPr lang="en-GB" dirty="0"/>
              <a:t> – where learners have to ‘choose’ which grammar to use, selecting between the pairs of features they have just been practising in the input</a:t>
            </a:r>
          </a:p>
        </p:txBody>
      </p:sp>
    </p:spTree>
    <p:extLst>
      <p:ext uri="{BB962C8B-B14F-4D97-AF65-F5344CB8AC3E}">
        <p14:creationId xmlns:p14="http://schemas.microsoft.com/office/powerpoint/2010/main" val="41710358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mple spain map - Google Search"/>
          <p:cNvPicPr>
            <a:picLocks noChangeAspect="1" noChangeArrowheads="1"/>
          </p:cNvPicPr>
          <p:nvPr/>
        </p:nvPicPr>
        <p:blipFill rotWithShape="1">
          <a:blip r:embed="rId3">
            <a:extLst>
              <a:ext uri="{28A0092B-C50C-407E-A947-70E740481C1C}">
                <a14:useLocalDpi xmlns:a14="http://schemas.microsoft.com/office/drawing/2010/main" val="0"/>
              </a:ext>
            </a:extLst>
          </a:blip>
          <a:srcRect l="40070" t="9739" r="8112" b="60140"/>
          <a:stretch/>
        </p:blipFill>
        <p:spPr bwMode="auto">
          <a:xfrm>
            <a:off x="101600" y="1016000"/>
            <a:ext cx="5497095" cy="34161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37324" y="19318"/>
            <a:ext cx="32003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Completa las frases.</a:t>
            </a:r>
          </a:p>
        </p:txBody>
      </p:sp>
      <p:sp>
        <p:nvSpPr>
          <p:cNvPr id="10" name="TextBox 9"/>
          <p:cNvSpPr txBox="1"/>
          <p:nvPr/>
        </p:nvSpPr>
        <p:spPr>
          <a:xfrm>
            <a:off x="6241143" y="640562"/>
            <a:ext cx="1683658" cy="923330"/>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beautiful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small</a:t>
            </a:r>
          </a:p>
        </p:txBody>
      </p:sp>
      <p:cxnSp>
        <p:nvCxnSpPr>
          <p:cNvPr id="11" name="Straight Arrow Connector 10"/>
          <p:cNvCxnSpPr/>
          <p:nvPr/>
        </p:nvCxnSpPr>
        <p:spPr>
          <a:xfrm flipH="1">
            <a:off x="3207657" y="936063"/>
            <a:ext cx="3029667" cy="114473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41143" y="1737734"/>
            <a:ext cx="1683658" cy="1200329"/>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famous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expensive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beautiful</a:t>
            </a:r>
          </a:p>
        </p:txBody>
      </p:sp>
      <p:cxnSp>
        <p:nvCxnSpPr>
          <p:cNvPr id="14" name="Straight Arrow Connector 13"/>
          <p:cNvCxnSpPr/>
          <p:nvPr/>
        </p:nvCxnSpPr>
        <p:spPr>
          <a:xfrm flipH="1">
            <a:off x="4542971" y="2058515"/>
            <a:ext cx="1694353" cy="1997963"/>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580571" y="3299994"/>
            <a:ext cx="319315" cy="1378856"/>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58057" y="4678850"/>
            <a:ext cx="1683658" cy="369332"/>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famous</a:t>
            </a:r>
          </a:p>
        </p:txBody>
      </p:sp>
      <p:cxnSp>
        <p:nvCxnSpPr>
          <p:cNvPr id="22" name="Straight Arrow Connector 21"/>
          <p:cNvCxnSpPr/>
          <p:nvPr/>
        </p:nvCxnSpPr>
        <p:spPr>
          <a:xfrm flipH="1" flipV="1">
            <a:off x="2104572" y="4257937"/>
            <a:ext cx="638628" cy="443130"/>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220686" y="4701067"/>
            <a:ext cx="1683658" cy="646331"/>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calm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strange</a:t>
            </a:r>
          </a:p>
        </p:txBody>
      </p:sp>
      <p:sp>
        <p:nvSpPr>
          <p:cNvPr id="25" name="TextBox 24"/>
          <p:cNvSpPr txBox="1"/>
          <p:nvPr/>
        </p:nvSpPr>
        <p:spPr>
          <a:xfrm>
            <a:off x="1349829" y="46503"/>
            <a:ext cx="1683658" cy="923330"/>
          </a:xfrm>
          <a:prstGeom prst="rect">
            <a:avLst/>
          </a:prstGeom>
          <a:noFill/>
          <a:ln w="38100">
            <a:solidFill>
              <a:srgbClr val="002060"/>
            </a:solidFill>
          </a:ln>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old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cheap</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strange</a:t>
            </a:r>
          </a:p>
        </p:txBody>
      </p:sp>
      <p:cxnSp>
        <p:nvCxnSpPr>
          <p:cNvPr id="26" name="Straight Arrow Connector 25"/>
          <p:cNvCxnSpPr/>
          <p:nvPr/>
        </p:nvCxnSpPr>
        <p:spPr>
          <a:xfrm flipH="1">
            <a:off x="740229" y="891675"/>
            <a:ext cx="609600" cy="1409067"/>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49" name="TextBox 2048"/>
          <p:cNvSpPr txBox="1"/>
          <p:nvPr/>
        </p:nvSpPr>
        <p:spPr>
          <a:xfrm>
            <a:off x="5598692" y="3457264"/>
            <a:ext cx="709099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_______________________________ bonitos.</a:t>
            </a:r>
          </a:p>
        </p:txBody>
      </p:sp>
      <p:sp>
        <p:nvSpPr>
          <p:cNvPr id="35" name="TextBox 34"/>
          <p:cNvSpPr txBox="1"/>
          <p:nvPr/>
        </p:nvSpPr>
        <p:spPr>
          <a:xfrm>
            <a:off x="5598694" y="3927229"/>
            <a:ext cx="51961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____________________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barato</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6" name="TextBox 35"/>
          <p:cNvSpPr txBox="1"/>
          <p:nvPr/>
        </p:nvSpPr>
        <p:spPr>
          <a:xfrm>
            <a:off x="5598693" y="4393687"/>
            <a:ext cx="642983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__________________________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antiguos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7" name="TextBox 36"/>
          <p:cNvSpPr txBox="1"/>
          <p:nvPr/>
        </p:nvSpPr>
        <p:spPr>
          <a:xfrm>
            <a:off x="5598694" y="4797969"/>
            <a:ext cx="58202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________________________ pequeño.</a:t>
            </a:r>
          </a:p>
        </p:txBody>
      </p:sp>
      <p:sp>
        <p:nvSpPr>
          <p:cNvPr id="38" name="TextBox 37"/>
          <p:cNvSpPr txBox="1"/>
          <p:nvPr/>
        </p:nvSpPr>
        <p:spPr>
          <a:xfrm>
            <a:off x="5598693" y="5233474"/>
            <a:ext cx="7025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 ______________________________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tranquilos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2051" name="TextBox 2050"/>
          <p:cNvSpPr txBox="1"/>
          <p:nvPr/>
        </p:nvSpPr>
        <p:spPr>
          <a:xfrm>
            <a:off x="5962461" y="3404506"/>
            <a:ext cx="56515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Barcelona y San Sebastián son</a:t>
            </a:r>
          </a:p>
        </p:txBody>
      </p:sp>
      <p:sp>
        <p:nvSpPr>
          <p:cNvPr id="40" name="TextBox 39"/>
          <p:cNvSpPr txBox="1"/>
          <p:nvPr/>
        </p:nvSpPr>
        <p:spPr>
          <a:xfrm>
            <a:off x="6643724" y="3865625"/>
            <a:ext cx="214448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Bilbao es</a:t>
            </a:r>
          </a:p>
        </p:txBody>
      </p:sp>
      <p:sp>
        <p:nvSpPr>
          <p:cNvPr id="41" name="TextBox 40"/>
          <p:cNvSpPr txBox="1"/>
          <p:nvPr/>
        </p:nvSpPr>
        <p:spPr>
          <a:xfrm>
            <a:off x="6204666" y="4327294"/>
            <a:ext cx="42091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Bilbao y Barcelona son</a:t>
            </a:r>
          </a:p>
        </p:txBody>
      </p:sp>
      <p:sp>
        <p:nvSpPr>
          <p:cNvPr id="42" name="TextBox 41"/>
          <p:cNvSpPr txBox="1"/>
          <p:nvPr/>
        </p:nvSpPr>
        <p:spPr>
          <a:xfrm>
            <a:off x="6469554" y="4771809"/>
            <a:ext cx="42091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San Sebastián es</a:t>
            </a:r>
          </a:p>
        </p:txBody>
      </p:sp>
      <p:sp>
        <p:nvSpPr>
          <p:cNvPr id="43" name="TextBox 42"/>
          <p:cNvSpPr txBox="1"/>
          <p:nvPr/>
        </p:nvSpPr>
        <p:spPr>
          <a:xfrm>
            <a:off x="6048445" y="5193583"/>
            <a:ext cx="50513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Zaragoza y San Sebastián son </a:t>
            </a:r>
          </a:p>
        </p:txBody>
      </p:sp>
      <p:sp>
        <p:nvSpPr>
          <p:cNvPr id="44" name="Rounded Rectangle 43"/>
          <p:cNvSpPr/>
          <p:nvPr/>
        </p:nvSpPr>
        <p:spPr>
          <a:xfrm>
            <a:off x="10813143" y="64071"/>
            <a:ext cx="1319511"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escribir</a:t>
            </a:r>
          </a:p>
        </p:txBody>
      </p:sp>
      <p:sp>
        <p:nvSpPr>
          <p:cNvPr id="47" name="TextBox 46"/>
          <p:cNvSpPr txBox="1"/>
          <p:nvPr/>
        </p:nvSpPr>
        <p:spPr>
          <a:xfrm>
            <a:off x="5598692" y="5672081"/>
            <a:ext cx="70256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 ________________________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raros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TextBox 47"/>
          <p:cNvSpPr txBox="1"/>
          <p:nvPr/>
        </p:nvSpPr>
        <p:spPr>
          <a:xfrm>
            <a:off x="6048444" y="5614698"/>
            <a:ext cx="37109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ED7D31"/>
                </a:solidFill>
                <a:effectLst/>
                <a:uLnTx/>
                <a:uFillTx/>
                <a:latin typeface="Century Gothic" panose="020B0502020202020204" pitchFamily="34" charset="0"/>
                <a:ea typeface="+mn-ea"/>
                <a:cs typeface="+mn-cs"/>
              </a:rPr>
              <a:t>Bilbao y Zaragoza son</a:t>
            </a:r>
          </a:p>
        </p:txBody>
      </p:sp>
      <p:sp>
        <p:nvSpPr>
          <p:cNvPr id="2" name="Title 1"/>
          <p:cNvSpPr>
            <a:spLocks noGrp="1"/>
          </p:cNvSpPr>
          <p:nvPr>
            <p:ph type="title"/>
          </p:nvPr>
        </p:nvSpPr>
        <p:spPr>
          <a:xfrm>
            <a:off x="3247048" y="-74883"/>
            <a:ext cx="10515600" cy="1325563"/>
          </a:xfrm>
        </p:spPr>
        <p:txBody>
          <a:bodyPr/>
          <a:lstStyle/>
          <a:p>
            <a:pPr lvl="0">
              <a:lnSpc>
                <a:spcPct val="100000"/>
              </a:lnSpc>
              <a:spcBef>
                <a:spcPts val="0"/>
              </a:spcBef>
              <a:defRPr/>
            </a:pPr>
            <a:r>
              <a:rPr lang="en-GB" sz="2400" b="1" dirty="0">
                <a:solidFill>
                  <a:srgbClr val="002060"/>
                </a:solidFill>
                <a:latin typeface="Century Gothic" panose="020B0502020202020204" pitchFamily="34" charset="0"/>
                <a:ea typeface="+mn-ea"/>
                <a:cs typeface="+mn-cs"/>
              </a:rPr>
              <a:t>¿</a:t>
            </a:r>
            <a:r>
              <a:rPr lang="en-GB" sz="2400" b="1" dirty="0" err="1">
                <a:solidFill>
                  <a:srgbClr val="002060"/>
                </a:solidFill>
                <a:latin typeface="Century Gothic" panose="020B0502020202020204" pitchFamily="34" charset="0"/>
                <a:ea typeface="+mn-ea"/>
                <a:cs typeface="+mn-cs"/>
              </a:rPr>
              <a:t>Cómo</a:t>
            </a:r>
            <a:r>
              <a:rPr lang="en-GB" sz="2400" b="1" dirty="0">
                <a:solidFill>
                  <a:srgbClr val="002060"/>
                </a:solidFill>
                <a:latin typeface="Century Gothic" panose="020B0502020202020204" pitchFamily="34" charset="0"/>
                <a:ea typeface="+mn-ea"/>
                <a:cs typeface="+mn-cs"/>
              </a:rPr>
              <a:t> </a:t>
            </a:r>
            <a:r>
              <a:rPr lang="en-GB" sz="2400" b="1" dirty="0" err="1">
                <a:solidFill>
                  <a:srgbClr val="002060"/>
                </a:solidFill>
                <a:latin typeface="Century Gothic" panose="020B0502020202020204" pitchFamily="34" charset="0"/>
                <a:ea typeface="+mn-ea"/>
                <a:cs typeface="+mn-cs"/>
              </a:rPr>
              <a:t>es</a:t>
            </a:r>
            <a:r>
              <a:rPr lang="en-GB" sz="2400" b="1" dirty="0">
                <a:solidFill>
                  <a:srgbClr val="002060"/>
                </a:solidFill>
                <a:latin typeface="Century Gothic" panose="020B0502020202020204" pitchFamily="34" charset="0"/>
                <a:ea typeface="+mn-ea"/>
                <a:cs typeface="+mn-cs"/>
              </a:rPr>
              <a:t> </a:t>
            </a:r>
            <a:r>
              <a:rPr lang="en-GB" sz="2400" b="1" dirty="0" err="1">
                <a:solidFill>
                  <a:srgbClr val="002060"/>
                </a:solidFill>
                <a:latin typeface="Century Gothic" panose="020B0502020202020204" pitchFamily="34" charset="0"/>
                <a:ea typeface="+mn-ea"/>
                <a:cs typeface="+mn-cs"/>
              </a:rPr>
              <a:t>España</a:t>
            </a:r>
            <a:r>
              <a:rPr lang="en-GB" sz="2400" b="1" dirty="0">
                <a:solidFill>
                  <a:srgbClr val="002060"/>
                </a:solidFill>
                <a:latin typeface="Century Gothic" panose="020B0502020202020204" pitchFamily="34" charset="0"/>
                <a:ea typeface="+mn-ea"/>
                <a:cs typeface="+mn-cs"/>
              </a:rPr>
              <a:t>?</a:t>
            </a:r>
            <a:br>
              <a:rPr lang="en-GB" sz="2400" b="1" dirty="0">
                <a:solidFill>
                  <a:srgbClr val="002060"/>
                </a:solidFill>
                <a:latin typeface="Century Gothic" panose="020B0502020202020204" pitchFamily="34" charset="0"/>
                <a:ea typeface="+mn-ea"/>
                <a:cs typeface="+mn-cs"/>
              </a:rPr>
            </a:br>
            <a:endParaRPr lang="en-GB" dirty="0"/>
          </a:p>
        </p:txBody>
      </p:sp>
    </p:spTree>
    <p:extLst>
      <p:ext uri="{BB962C8B-B14F-4D97-AF65-F5344CB8AC3E}">
        <p14:creationId xmlns:p14="http://schemas.microsoft.com/office/powerpoint/2010/main" val="319900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4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05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animBg="1"/>
      <p:bldP spid="13" grpId="0" animBg="1"/>
      <p:bldP spid="21" grpId="0" animBg="1"/>
      <p:bldP spid="23" grpId="0" animBg="1"/>
      <p:bldP spid="25" grpId="0" animBg="1"/>
      <p:bldP spid="2049" grpId="0"/>
      <p:bldP spid="35" grpId="0"/>
      <p:bldP spid="36" grpId="0"/>
      <p:bldP spid="37" grpId="0"/>
      <p:bldP spid="38" grpId="0"/>
      <p:bldP spid="2051" grpId="0"/>
      <p:bldP spid="40" grpId="0"/>
      <p:bldP spid="41" grpId="0"/>
      <p:bldP spid="42" grpId="0"/>
      <p:bldP spid="43" grpId="0"/>
      <p:bldP spid="47" grpId="0"/>
      <p:bldP spid="48"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397CAC7-E460-B74A-B50E-940CC926965C}"/>
              </a:ext>
            </a:extLst>
          </p:cNvPr>
          <p:cNvSpPr>
            <a:spLocks noGrp="1"/>
          </p:cNvSpPr>
          <p:nvPr>
            <p:ph idx="1"/>
          </p:nvPr>
        </p:nvSpPr>
        <p:spPr/>
        <p:txBody>
          <a:bodyPr/>
          <a:lstStyle/>
          <a:p>
            <a:r>
              <a:rPr lang="en-GB" dirty="0"/>
              <a:t>Different languages, different features</a:t>
            </a:r>
          </a:p>
          <a:p>
            <a:r>
              <a:rPr lang="en-GB" dirty="0"/>
              <a:t>But </a:t>
            </a:r>
            <a:r>
              <a:rPr lang="en-GB" b="1" dirty="0"/>
              <a:t>the same principle: make the feature you want them to learn ‘essential’</a:t>
            </a:r>
          </a:p>
          <a:p>
            <a:r>
              <a:rPr lang="en-GB" dirty="0"/>
              <a:t>Make the learner work to:</a:t>
            </a:r>
          </a:p>
          <a:p>
            <a:r>
              <a:rPr lang="en-GB" i="1" dirty="0"/>
              <a:t>understand</a:t>
            </a:r>
            <a:r>
              <a:rPr lang="en-GB" dirty="0"/>
              <a:t> it, in the input</a:t>
            </a:r>
          </a:p>
          <a:p>
            <a:r>
              <a:rPr lang="en-GB" i="1" dirty="0"/>
              <a:t>actively choose it </a:t>
            </a:r>
            <a:r>
              <a:rPr lang="en-GB" i="1" u="sng" dirty="0"/>
              <a:t>from among others</a:t>
            </a:r>
            <a:r>
              <a:rPr lang="en-GB" dirty="0"/>
              <a:t>, in their output</a:t>
            </a:r>
            <a:endParaRPr lang="en-US" dirty="0"/>
          </a:p>
        </p:txBody>
      </p:sp>
      <p:sp>
        <p:nvSpPr>
          <p:cNvPr id="4" name="Title 1">
            <a:extLst>
              <a:ext uri="{FF2B5EF4-FFF2-40B4-BE49-F238E27FC236}">
                <a16:creationId xmlns:a16="http://schemas.microsoft.com/office/drawing/2014/main" id="{F2674EBD-CFEC-534D-81A0-BEA401BE3BE0}"/>
              </a:ext>
            </a:extLst>
          </p:cNvPr>
          <p:cNvSpPr>
            <a:spLocks noGrp="1"/>
          </p:cNvSpPr>
          <p:nvPr>
            <p:ph type="title"/>
          </p:nvPr>
        </p:nvSpPr>
        <p:spPr/>
        <p:txBody>
          <a:bodyPr>
            <a:normAutofit/>
          </a:bodyPr>
          <a:lstStyle/>
          <a:p>
            <a:r>
              <a:rPr lang="en-GB" b="1" dirty="0"/>
              <a:t>Some more examples</a:t>
            </a:r>
            <a:endParaRPr lang="en-GB" dirty="0"/>
          </a:p>
        </p:txBody>
      </p:sp>
    </p:spTree>
    <p:extLst>
      <p:ext uri="{BB962C8B-B14F-4D97-AF65-F5344CB8AC3E}">
        <p14:creationId xmlns:p14="http://schemas.microsoft.com/office/powerpoint/2010/main" val="997161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78378" y="313809"/>
            <a:ext cx="5706319" cy="707849"/>
          </a:xfrm>
        </p:spPr>
        <p:txBody>
          <a:bodyPr>
            <a:normAutofit/>
          </a:bodyPr>
          <a:lstStyle/>
          <a:p>
            <a:r>
              <a:rPr lang="en-GB" sz="3600" b="1" dirty="0">
                <a:solidFill>
                  <a:schemeClr val="bg1"/>
                </a:solidFill>
              </a:rPr>
              <a:t>Word order 2</a:t>
            </a:r>
          </a:p>
        </p:txBody>
      </p:sp>
      <p:sp>
        <p:nvSpPr>
          <p:cNvPr id="2" name="TextBox 1"/>
          <p:cNvSpPr txBox="1"/>
          <p:nvPr/>
        </p:nvSpPr>
        <p:spPr>
          <a:xfrm>
            <a:off x="130647" y="1208175"/>
            <a:ext cx="11530012"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As you know, the order of words in a simple German sentence 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Klarinette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Sometimes, we want to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start the sentence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with the adverb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 emphasise it.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we do this,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and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swap places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Jeden</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DAA520"/>
                </a:solidFill>
                <a:effectLst/>
                <a:uLnTx/>
                <a:uFillTx/>
                <a:latin typeface="Century Gothic" panose="020F0302020204030204"/>
                <a:ea typeface="+mn-ea"/>
                <a:cs typeface="+mn-cs"/>
              </a:rPr>
              <a:t>Dienstag</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spielt</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DAA520"/>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DAA520"/>
                </a:solidFill>
                <a:effectLst/>
                <a:uLnTx/>
                <a:uFillTx/>
                <a:latin typeface="Century Gothic" panose="020F0302020204030204"/>
                <a:ea typeface="+mn-ea"/>
                <a:cs typeface="+mn-cs"/>
              </a:rPr>
              <a:t>Mia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Klarinette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The position of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does not change. It is always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between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subject and the adverb.</a:t>
            </a:r>
          </a:p>
        </p:txBody>
      </p:sp>
      <p:sp>
        <p:nvSpPr>
          <p:cNvPr id="9" name="TextBox 8">
            <a:extLst>
              <a:ext uri="{FF2B5EF4-FFF2-40B4-BE49-F238E27FC236}">
                <a16:creationId xmlns:a16="http://schemas.microsoft.com/office/drawing/2014/main" id="{B2D4345B-69EA-418E-9538-BBF2AA23A9CF}"/>
              </a:ext>
            </a:extLst>
          </p:cNvPr>
          <p:cNvSpPr txBox="1"/>
          <p:nvPr/>
        </p:nvSpPr>
        <p:spPr>
          <a:xfrm>
            <a:off x="1374995" y="2334945"/>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p>
        </p:txBody>
      </p:sp>
      <p:sp>
        <p:nvSpPr>
          <p:cNvPr id="11" name="TextBox 10">
            <a:extLst>
              <a:ext uri="{FF2B5EF4-FFF2-40B4-BE49-F238E27FC236}">
                <a16:creationId xmlns:a16="http://schemas.microsoft.com/office/drawing/2014/main" id="{4258DCF7-BF45-4F9D-96B9-6942807676ED}"/>
              </a:ext>
            </a:extLst>
          </p:cNvPr>
          <p:cNvSpPr txBox="1"/>
          <p:nvPr/>
        </p:nvSpPr>
        <p:spPr>
          <a:xfrm>
            <a:off x="3763363" y="2334945"/>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a:t>
            </a:r>
          </a:p>
        </p:txBody>
      </p:sp>
      <p:sp>
        <p:nvSpPr>
          <p:cNvPr id="13" name="TextBox 12">
            <a:extLst>
              <a:ext uri="{FF2B5EF4-FFF2-40B4-BE49-F238E27FC236}">
                <a16:creationId xmlns:a16="http://schemas.microsoft.com/office/drawing/2014/main" id="{A0CF8E12-D90E-44E2-AD18-2852381740B9}"/>
              </a:ext>
            </a:extLst>
          </p:cNvPr>
          <p:cNvSpPr txBox="1"/>
          <p:nvPr/>
        </p:nvSpPr>
        <p:spPr>
          <a:xfrm>
            <a:off x="6151731" y="2334945"/>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a:t>
            </a:r>
          </a:p>
        </p:txBody>
      </p:sp>
      <p:sp>
        <p:nvSpPr>
          <p:cNvPr id="14" name="TextBox 13">
            <a:extLst>
              <a:ext uri="{FF2B5EF4-FFF2-40B4-BE49-F238E27FC236}">
                <a16:creationId xmlns:a16="http://schemas.microsoft.com/office/drawing/2014/main" id="{33D82C17-0B12-40DE-8ECD-8C09365FCACD}"/>
              </a:ext>
            </a:extLst>
          </p:cNvPr>
          <p:cNvSpPr txBox="1"/>
          <p:nvPr/>
        </p:nvSpPr>
        <p:spPr>
          <a:xfrm>
            <a:off x="8540099" y="2340460"/>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NOUN</a:t>
            </a:r>
          </a:p>
        </p:txBody>
      </p:sp>
      <p:sp>
        <p:nvSpPr>
          <p:cNvPr id="15" name="TextBox 14">
            <a:extLst>
              <a:ext uri="{FF2B5EF4-FFF2-40B4-BE49-F238E27FC236}">
                <a16:creationId xmlns:a16="http://schemas.microsoft.com/office/drawing/2014/main" id="{050D3C9A-371E-4DFE-AA3A-D91EF83FD860}"/>
              </a:ext>
            </a:extLst>
          </p:cNvPr>
          <p:cNvSpPr txBox="1"/>
          <p:nvPr/>
        </p:nvSpPr>
        <p:spPr>
          <a:xfrm>
            <a:off x="6151731" y="4770679"/>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a:t>
            </a:r>
          </a:p>
        </p:txBody>
      </p:sp>
      <p:sp>
        <p:nvSpPr>
          <p:cNvPr id="16" name="TextBox 15">
            <a:extLst>
              <a:ext uri="{FF2B5EF4-FFF2-40B4-BE49-F238E27FC236}">
                <a16:creationId xmlns:a16="http://schemas.microsoft.com/office/drawing/2014/main" id="{B63C7794-EFA2-41DE-8706-CA10C544A5AB}"/>
              </a:ext>
            </a:extLst>
          </p:cNvPr>
          <p:cNvSpPr txBox="1"/>
          <p:nvPr/>
        </p:nvSpPr>
        <p:spPr>
          <a:xfrm>
            <a:off x="3763363" y="4770679"/>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VERB</a:t>
            </a:r>
          </a:p>
        </p:txBody>
      </p:sp>
      <p:sp>
        <p:nvSpPr>
          <p:cNvPr id="17" name="TextBox 16">
            <a:extLst>
              <a:ext uri="{FF2B5EF4-FFF2-40B4-BE49-F238E27FC236}">
                <a16:creationId xmlns:a16="http://schemas.microsoft.com/office/drawing/2014/main" id="{E7069E36-72DF-413B-8C2A-50B1F66834D6}"/>
              </a:ext>
            </a:extLst>
          </p:cNvPr>
          <p:cNvSpPr txBox="1"/>
          <p:nvPr/>
        </p:nvSpPr>
        <p:spPr>
          <a:xfrm>
            <a:off x="1374995" y="4770679"/>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a:t>
            </a:r>
          </a:p>
        </p:txBody>
      </p:sp>
      <p:sp>
        <p:nvSpPr>
          <p:cNvPr id="18" name="TextBox 17">
            <a:extLst>
              <a:ext uri="{FF2B5EF4-FFF2-40B4-BE49-F238E27FC236}">
                <a16:creationId xmlns:a16="http://schemas.microsoft.com/office/drawing/2014/main" id="{812B0AB1-90D0-4DB8-8850-BF1DA788F358}"/>
              </a:ext>
            </a:extLst>
          </p:cNvPr>
          <p:cNvSpPr txBox="1"/>
          <p:nvPr/>
        </p:nvSpPr>
        <p:spPr>
          <a:xfrm>
            <a:off x="8540099" y="4772786"/>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NOUN</a:t>
            </a: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442819" y="1934835"/>
            <a:ext cx="1435360" cy="1200329"/>
            <a:chOff x="10442819" y="2066093"/>
            <a:chExt cx="1435360" cy="1200329"/>
          </a:xfrm>
          <a:solidFill>
            <a:schemeClr val="accent1">
              <a:lumMod val="50000"/>
            </a:schemeClr>
          </a:solidFill>
        </p:grpSpPr>
        <p:grpSp>
          <p:nvGrpSpPr>
            <p:cNvPr id="28" name="Group 27">
              <a:extLst>
                <a:ext uri="{FF2B5EF4-FFF2-40B4-BE49-F238E27FC236}">
                  <a16:creationId xmlns:a16="http://schemas.microsoft.com/office/drawing/2014/main" id="{63D2B34F-5CB5-4E3E-B16C-5490E0284C5E}"/>
                </a:ext>
              </a:extLst>
            </p:cNvPr>
            <p:cNvGrpSpPr/>
            <p:nvPr/>
          </p:nvGrpSpPr>
          <p:grpSpPr>
            <a:xfrm>
              <a:off x="10442819" y="2120158"/>
              <a:ext cx="374186" cy="1092200"/>
              <a:chOff x="10442819" y="2120158"/>
              <a:chExt cx="507524" cy="1092200"/>
            </a:xfrm>
            <a:grpFill/>
          </p:grpSpPr>
          <p:grpSp>
            <p:nvGrpSpPr>
              <p:cNvPr id="22" name="Group 21">
                <a:extLst>
                  <a:ext uri="{FF2B5EF4-FFF2-40B4-BE49-F238E27FC236}">
                    <a16:creationId xmlns:a16="http://schemas.microsoft.com/office/drawing/2014/main" id="{DDA334D3-331E-487C-ACD9-2838500C2F8D}"/>
                  </a:ext>
                </a:extLst>
              </p:cNvPr>
              <p:cNvGrpSpPr/>
              <p:nvPr/>
            </p:nvGrpSpPr>
            <p:grpSpPr>
              <a:xfrm>
                <a:off x="10442819" y="2120158"/>
                <a:ext cx="295031" cy="1092200"/>
                <a:chOff x="10595219" y="1873250"/>
                <a:chExt cx="295031" cy="1092200"/>
              </a:xfrm>
              <a:grpFill/>
            </p:grpSpPr>
            <p:cxnSp>
              <p:nvCxnSpPr>
                <p:cNvPr id="19" name="Straight Connector 18">
                  <a:extLst>
                    <a:ext uri="{FF2B5EF4-FFF2-40B4-BE49-F238E27FC236}">
                      <a16:creationId xmlns:a16="http://schemas.microsoft.com/office/drawing/2014/main" id="{61C13CFA-C363-4DE7-BD0F-DE5249497522}"/>
                    </a:ext>
                  </a:extLst>
                </p:cNvPr>
                <p:cNvCxnSpPr/>
                <p:nvPr/>
              </p:nvCxnSpPr>
              <p:spPr>
                <a:xfrm>
                  <a:off x="10595219" y="18732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4B6E7EA-352F-4B35-BB2F-BF87E7EF0476}"/>
                    </a:ext>
                  </a:extLst>
                </p:cNvPr>
                <p:cNvCxnSpPr/>
                <p:nvPr/>
              </p:nvCxnSpPr>
              <p:spPr>
                <a:xfrm>
                  <a:off x="10595219" y="29654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3737B03-8503-4085-AA24-86F796DE6229}"/>
                    </a:ext>
                  </a:extLst>
                </p:cNvPr>
                <p:cNvCxnSpPr/>
                <p:nvPr/>
              </p:nvCxnSpPr>
              <p:spPr>
                <a:xfrm>
                  <a:off x="10890250" y="1873250"/>
                  <a:ext cx="0" cy="1092200"/>
                </a:xfrm>
                <a:prstGeom prst="line">
                  <a:avLst/>
                </a:prstGeom>
                <a:grpFill/>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33AB4396-88D7-416F-A1FB-F5DD8DDE48FA}"/>
                  </a:ext>
                </a:extLst>
              </p:cNvPr>
              <p:cNvCxnSpPr/>
              <p:nvPr/>
            </p:nvCxnSpPr>
            <p:spPr>
              <a:xfrm>
                <a:off x="10734443" y="2666258"/>
                <a:ext cx="215900" cy="0"/>
              </a:xfrm>
              <a:prstGeom prst="line">
                <a:avLst/>
              </a:prstGeom>
              <a:grpFill/>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3DF7EA08-AEEA-46AF-A86D-27206F37A207}"/>
                </a:ext>
              </a:extLst>
            </p:cNvPr>
            <p:cNvSpPr txBox="1"/>
            <p:nvPr/>
          </p:nvSpPr>
          <p:spPr>
            <a:xfrm>
              <a:off x="10816564" y="2066093"/>
              <a:ext cx="1061615"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grpSp>
      <p:grpSp>
        <p:nvGrpSpPr>
          <p:cNvPr id="32" name="Group 31">
            <a:extLst>
              <a:ext uri="{FF2B5EF4-FFF2-40B4-BE49-F238E27FC236}">
                <a16:creationId xmlns:a16="http://schemas.microsoft.com/office/drawing/2014/main" id="{A19615F4-1287-420E-9337-89E97A2A2C51}"/>
              </a:ext>
            </a:extLst>
          </p:cNvPr>
          <p:cNvGrpSpPr/>
          <p:nvPr/>
        </p:nvGrpSpPr>
        <p:grpSpPr>
          <a:xfrm>
            <a:off x="10442819" y="4368404"/>
            <a:ext cx="1435360" cy="1200329"/>
            <a:chOff x="10442819" y="2066093"/>
            <a:chExt cx="1435360" cy="1200329"/>
          </a:xfrm>
          <a:solidFill>
            <a:schemeClr val="accent1">
              <a:lumMod val="50000"/>
            </a:schemeClr>
          </a:solidFill>
        </p:grpSpPr>
        <p:grpSp>
          <p:nvGrpSpPr>
            <p:cNvPr id="33" name="Group 32">
              <a:extLst>
                <a:ext uri="{FF2B5EF4-FFF2-40B4-BE49-F238E27FC236}">
                  <a16:creationId xmlns:a16="http://schemas.microsoft.com/office/drawing/2014/main" id="{80AC4FD0-DB25-4D12-969D-EC9CDA646D5B}"/>
                </a:ext>
              </a:extLst>
            </p:cNvPr>
            <p:cNvGrpSpPr/>
            <p:nvPr/>
          </p:nvGrpSpPr>
          <p:grpSpPr>
            <a:xfrm>
              <a:off x="10442819" y="2120158"/>
              <a:ext cx="374186" cy="1092200"/>
              <a:chOff x="10442819" y="2120158"/>
              <a:chExt cx="507524" cy="1092200"/>
            </a:xfrm>
            <a:grpFill/>
          </p:grpSpPr>
          <p:grpSp>
            <p:nvGrpSpPr>
              <p:cNvPr id="35" name="Group 34">
                <a:extLst>
                  <a:ext uri="{FF2B5EF4-FFF2-40B4-BE49-F238E27FC236}">
                    <a16:creationId xmlns:a16="http://schemas.microsoft.com/office/drawing/2014/main" id="{9790BFF3-D111-4176-B403-71117FE31BBB}"/>
                  </a:ext>
                </a:extLst>
              </p:cNvPr>
              <p:cNvGrpSpPr/>
              <p:nvPr/>
            </p:nvGrpSpPr>
            <p:grpSpPr>
              <a:xfrm>
                <a:off x="10442819" y="2120158"/>
                <a:ext cx="295031" cy="1092200"/>
                <a:chOff x="10595219" y="1873250"/>
                <a:chExt cx="295031" cy="1092200"/>
              </a:xfrm>
              <a:grpFill/>
            </p:grpSpPr>
            <p:cxnSp>
              <p:nvCxnSpPr>
                <p:cNvPr id="37" name="Straight Connector 36">
                  <a:extLst>
                    <a:ext uri="{FF2B5EF4-FFF2-40B4-BE49-F238E27FC236}">
                      <a16:creationId xmlns:a16="http://schemas.microsoft.com/office/drawing/2014/main" id="{B957EC34-F444-4D25-82E9-30396CD5E1E0}"/>
                    </a:ext>
                  </a:extLst>
                </p:cNvPr>
                <p:cNvCxnSpPr/>
                <p:nvPr/>
              </p:nvCxnSpPr>
              <p:spPr>
                <a:xfrm>
                  <a:off x="10595219" y="18732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1D80484E-8F02-4878-95A1-874454301C4F}"/>
                    </a:ext>
                  </a:extLst>
                </p:cNvPr>
                <p:cNvCxnSpPr/>
                <p:nvPr/>
              </p:nvCxnSpPr>
              <p:spPr>
                <a:xfrm>
                  <a:off x="10595219" y="2965450"/>
                  <a:ext cx="295031" cy="0"/>
                </a:xfrm>
                <a:prstGeom prst="line">
                  <a:avLst/>
                </a:prstGeom>
                <a:grpFill/>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7A9C1D1-5DE0-449A-9018-7A6E87005752}"/>
                    </a:ext>
                  </a:extLst>
                </p:cNvPr>
                <p:cNvCxnSpPr/>
                <p:nvPr/>
              </p:nvCxnSpPr>
              <p:spPr>
                <a:xfrm>
                  <a:off x="10890250" y="1873250"/>
                  <a:ext cx="0" cy="1092200"/>
                </a:xfrm>
                <a:prstGeom prst="line">
                  <a:avLst/>
                </a:prstGeom>
                <a:grpFill/>
                <a:ln w="19050">
                  <a:solidFill>
                    <a:srgbClr val="115076"/>
                  </a:solidFill>
                </a:ln>
              </p:spPr>
              <p:style>
                <a:lnRef idx="1">
                  <a:schemeClr val="accent1"/>
                </a:lnRef>
                <a:fillRef idx="0">
                  <a:schemeClr val="accent1"/>
                </a:fillRef>
                <a:effectRef idx="0">
                  <a:schemeClr val="accent1"/>
                </a:effectRef>
                <a:fontRef idx="minor">
                  <a:schemeClr val="tx1"/>
                </a:fontRef>
              </p:style>
            </p:cxnSp>
          </p:grpSp>
          <p:cxnSp>
            <p:nvCxnSpPr>
              <p:cNvPr id="36" name="Straight Connector 35">
                <a:extLst>
                  <a:ext uri="{FF2B5EF4-FFF2-40B4-BE49-F238E27FC236}">
                    <a16:creationId xmlns:a16="http://schemas.microsoft.com/office/drawing/2014/main" id="{7213A7FD-77D4-4BD9-82BF-D80DBC6AF7A7}"/>
                  </a:ext>
                </a:extLst>
              </p:cNvPr>
              <p:cNvCxnSpPr/>
              <p:nvPr/>
            </p:nvCxnSpPr>
            <p:spPr>
              <a:xfrm>
                <a:off x="10734443" y="2666258"/>
                <a:ext cx="215900" cy="0"/>
              </a:xfrm>
              <a:prstGeom prst="line">
                <a:avLst/>
              </a:prstGeom>
              <a:grpFill/>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4" name="TextBox 33">
              <a:extLst>
                <a:ext uri="{FF2B5EF4-FFF2-40B4-BE49-F238E27FC236}">
                  <a16:creationId xmlns:a16="http://schemas.microsoft.com/office/drawing/2014/main" id="{F78642DD-08BE-4BB9-B0A9-E1AD5E0B7C54}"/>
                </a:ext>
              </a:extLst>
            </p:cNvPr>
            <p:cNvSpPr txBox="1"/>
            <p:nvPr/>
          </p:nvSpPr>
          <p:spPr>
            <a:xfrm>
              <a:off x="10816564" y="2066093"/>
              <a:ext cx="1061615" cy="1200329"/>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Word 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grpSp>
      <p:sp>
        <p:nvSpPr>
          <p:cNvPr id="40" name="TextBox 39">
            <a:extLst>
              <a:ext uri="{FF2B5EF4-FFF2-40B4-BE49-F238E27FC236}">
                <a16:creationId xmlns:a16="http://schemas.microsoft.com/office/drawing/2014/main" id="{2FE60497-65BF-4B8C-9EB1-5008BD3C82CD}"/>
              </a:ext>
            </a:extLst>
          </p:cNvPr>
          <p:cNvSpPr txBox="1"/>
          <p:nvPr/>
        </p:nvSpPr>
        <p:spPr>
          <a:xfrm>
            <a:off x="1590691" y="1811577"/>
            <a:ext cx="1160980" cy="4001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1454F21E-450A-4A1B-BC47-4E08CC9BE48F}"/>
              </a:ext>
            </a:extLst>
          </p:cNvPr>
          <p:cNvSpPr txBox="1"/>
          <p:nvPr/>
        </p:nvSpPr>
        <p:spPr>
          <a:xfrm>
            <a:off x="4046254" y="1890655"/>
            <a:ext cx="1160980" cy="40010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150BC8E3-782B-4CE1-A778-E0F32FEF7805}"/>
              </a:ext>
            </a:extLst>
          </p:cNvPr>
          <p:cNvSpPr txBox="1"/>
          <p:nvPr/>
        </p:nvSpPr>
        <p:spPr>
          <a:xfrm>
            <a:off x="5978295" y="1811577"/>
            <a:ext cx="2090787" cy="40006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66E918A2-1B84-4451-A4EA-8EEDC6A1000B}"/>
              </a:ext>
            </a:extLst>
          </p:cNvPr>
          <p:cNvSpPr txBox="1"/>
          <p:nvPr/>
        </p:nvSpPr>
        <p:spPr>
          <a:xfrm>
            <a:off x="8682557" y="1843662"/>
            <a:ext cx="1502538" cy="40005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6" name="TextBox 45">
            <a:extLst>
              <a:ext uri="{FF2B5EF4-FFF2-40B4-BE49-F238E27FC236}">
                <a16:creationId xmlns:a16="http://schemas.microsoft.com/office/drawing/2014/main" id="{F39A6537-03BF-44DE-BD97-AD4AD37FB9B5}"/>
              </a:ext>
            </a:extLst>
          </p:cNvPr>
          <p:cNvSpPr txBox="1"/>
          <p:nvPr/>
        </p:nvSpPr>
        <p:spPr>
          <a:xfrm>
            <a:off x="1220806" y="4338871"/>
            <a:ext cx="2087357" cy="33108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7" name="TextBox 46">
            <a:extLst>
              <a:ext uri="{FF2B5EF4-FFF2-40B4-BE49-F238E27FC236}">
                <a16:creationId xmlns:a16="http://schemas.microsoft.com/office/drawing/2014/main" id="{82E3D4F3-4213-4A37-8064-CDD82B65C952}"/>
              </a:ext>
            </a:extLst>
          </p:cNvPr>
          <p:cNvSpPr txBox="1"/>
          <p:nvPr/>
        </p:nvSpPr>
        <p:spPr>
          <a:xfrm>
            <a:off x="3639398" y="4326385"/>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8" name="TextBox 47">
            <a:extLst>
              <a:ext uri="{FF2B5EF4-FFF2-40B4-BE49-F238E27FC236}">
                <a16:creationId xmlns:a16="http://schemas.microsoft.com/office/drawing/2014/main" id="{0F33B2C7-8916-443E-BAD2-1A2E03085F47}"/>
              </a:ext>
            </a:extLst>
          </p:cNvPr>
          <p:cNvSpPr txBox="1"/>
          <p:nvPr/>
        </p:nvSpPr>
        <p:spPr>
          <a:xfrm>
            <a:off x="6190917" y="4285404"/>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9" name="TextBox 48">
            <a:extLst>
              <a:ext uri="{FF2B5EF4-FFF2-40B4-BE49-F238E27FC236}">
                <a16:creationId xmlns:a16="http://schemas.microsoft.com/office/drawing/2014/main" id="{388CD4E6-7A42-4A03-AD5B-2B1DC166DAFC}"/>
              </a:ext>
            </a:extLst>
          </p:cNvPr>
          <p:cNvSpPr txBox="1"/>
          <p:nvPr/>
        </p:nvSpPr>
        <p:spPr>
          <a:xfrm>
            <a:off x="8445222" y="4285404"/>
            <a:ext cx="1773547" cy="33107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 name="Rounded Rectangle 3"/>
          <p:cNvSpPr/>
          <p:nvPr/>
        </p:nvSpPr>
        <p:spPr>
          <a:xfrm>
            <a:off x="3639398" y="1843662"/>
            <a:ext cx="2066921" cy="3725071"/>
          </a:xfrm>
          <a:prstGeom prst="roundRect">
            <a:avLst/>
          </a:prstGeom>
          <a:noFill/>
          <a:ln w="76200">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Tree>
    <p:extLst>
      <p:ext uri="{BB962C8B-B14F-4D97-AF65-F5344CB8AC3E}">
        <p14:creationId xmlns:p14="http://schemas.microsoft.com/office/powerpoint/2010/main" val="1336056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103860" y="1183596"/>
            <a:ext cx="11896080" cy="193899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Wolfgang und Mehmet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finden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Mathe</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langweilig</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b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b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Sie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dürfen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aber</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im</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Unterrricht</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nicht</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reden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Was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schreiben</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 </a:t>
            </a:r>
            <a:r>
              <a:rPr kumimoji="0" lang="en-US" sz="2000" b="1" i="0" u="none" strike="noStrike" kern="1200" cap="none" spc="0" normalizeH="0" baseline="0" noProof="0" dirty="0" err="1">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sie</a:t>
            </a:r>
            <a:r>
              <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B9BD5">
                  <a:lumMod val="50000"/>
                </a:srgbClr>
              </a:solidFill>
              <a:effectLst/>
              <a:uLnTx/>
              <a:uFillTx/>
              <a:latin typeface="Century Gothic" panose="020F0302020204030204"/>
              <a:ea typeface="SimSun" panose="02010600030101010101" pitchFamily="2" charset="-122"/>
              <a:cs typeface="Times New Roman" panose="02020603050405020304" pitchFamily="18" charset="0"/>
            </a:endParaRPr>
          </a:p>
        </p:txBody>
      </p:sp>
      <p:sp>
        <p:nvSpPr>
          <p:cNvPr id="104" name="TextBox 103">
            <a:extLst>
              <a:ext uri="{FF2B5EF4-FFF2-40B4-BE49-F238E27FC236}">
                <a16:creationId xmlns:a16="http://schemas.microsoft.com/office/drawing/2014/main" id="{A14F07F3-1475-4289-A892-D6B2F9D01A39}"/>
              </a:ext>
            </a:extLst>
          </p:cNvPr>
          <p:cNvSpPr txBox="1"/>
          <p:nvPr/>
        </p:nvSpPr>
        <p:spPr>
          <a:xfrm>
            <a:off x="378649" y="4393026"/>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A </a:t>
            </a:r>
          </a:p>
        </p:txBody>
      </p:sp>
      <p:sp>
        <p:nvSpPr>
          <p:cNvPr id="105" name="TextBox 104">
            <a:extLst>
              <a:ext uri="{FF2B5EF4-FFF2-40B4-BE49-F238E27FC236}">
                <a16:creationId xmlns:a16="http://schemas.microsoft.com/office/drawing/2014/main" id="{1434A0A5-CBF9-4B26-874B-AC0AC70CE2E9}"/>
              </a:ext>
            </a:extLst>
          </p:cNvPr>
          <p:cNvSpPr txBox="1"/>
          <p:nvPr/>
        </p:nvSpPr>
        <p:spPr>
          <a:xfrm>
            <a:off x="378649" y="5509968"/>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B </a:t>
            </a:r>
          </a:p>
        </p:txBody>
      </p:sp>
      <p:sp>
        <p:nvSpPr>
          <p:cNvPr id="108" name="TextBox 107">
            <a:extLst>
              <a:ext uri="{FF2B5EF4-FFF2-40B4-BE49-F238E27FC236}">
                <a16:creationId xmlns:a16="http://schemas.microsoft.com/office/drawing/2014/main" id="{11075EBC-B1A2-446D-9C17-51B6B2043EDA}"/>
              </a:ext>
            </a:extLst>
          </p:cNvPr>
          <p:cNvSpPr txBox="1"/>
          <p:nvPr/>
        </p:nvSpPr>
        <p:spPr>
          <a:xfrm>
            <a:off x="5832518" y="2193020"/>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109" name="TextBox 108">
            <a:extLst>
              <a:ext uri="{FF2B5EF4-FFF2-40B4-BE49-F238E27FC236}">
                <a16:creationId xmlns:a16="http://schemas.microsoft.com/office/drawing/2014/main" id="{53F5D12D-0045-4FF5-8906-7F619E140E99}"/>
              </a:ext>
            </a:extLst>
          </p:cNvPr>
          <p:cNvSpPr txBox="1"/>
          <p:nvPr/>
        </p:nvSpPr>
        <p:spPr>
          <a:xfrm>
            <a:off x="5833827" y="3298249"/>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D </a:t>
            </a:r>
          </a:p>
        </p:txBody>
      </p:sp>
      <p:sp>
        <p:nvSpPr>
          <p:cNvPr id="110" name="TextBox 109">
            <a:extLst>
              <a:ext uri="{FF2B5EF4-FFF2-40B4-BE49-F238E27FC236}">
                <a16:creationId xmlns:a16="http://schemas.microsoft.com/office/drawing/2014/main" id="{CF636C96-4208-47F5-BDA1-6B082851F459}"/>
              </a:ext>
            </a:extLst>
          </p:cNvPr>
          <p:cNvSpPr txBox="1"/>
          <p:nvPr/>
        </p:nvSpPr>
        <p:spPr>
          <a:xfrm>
            <a:off x="5835204" y="4404740"/>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E </a:t>
            </a:r>
          </a:p>
        </p:txBody>
      </p:sp>
      <p:sp>
        <p:nvSpPr>
          <p:cNvPr id="111" name="TextBox 110">
            <a:extLst>
              <a:ext uri="{FF2B5EF4-FFF2-40B4-BE49-F238E27FC236}">
                <a16:creationId xmlns:a16="http://schemas.microsoft.com/office/drawing/2014/main" id="{988AE594-3DC0-47F7-9754-C5DA711078DD}"/>
              </a:ext>
            </a:extLst>
          </p:cNvPr>
          <p:cNvSpPr txBox="1"/>
          <p:nvPr/>
        </p:nvSpPr>
        <p:spPr>
          <a:xfrm>
            <a:off x="5828793" y="5509967"/>
            <a:ext cx="504000" cy="461665"/>
          </a:xfrm>
          <a:prstGeom prst="rect">
            <a:avLst/>
          </a:prstGeom>
          <a:solidFill>
            <a:schemeClr val="accent2">
              <a:lumMod val="20000"/>
              <a:lumOff val="80000"/>
            </a:schemeClr>
          </a:solidFill>
          <a:ln>
            <a:solidFill>
              <a:schemeClr val="accent1">
                <a:lumMod val="50000"/>
              </a:schemeClr>
            </a:solidFill>
          </a:ln>
        </p:spPr>
        <p:style>
          <a:lnRef idx="2">
            <a:schemeClr val="dk1"/>
          </a:lnRef>
          <a:fillRef idx="1">
            <a:schemeClr val="lt1"/>
          </a:fillRef>
          <a:effectRef idx="0">
            <a:schemeClr val="dk1"/>
          </a:effectRef>
          <a:fontRef idx="minor">
            <a:schemeClr val="dk1"/>
          </a:fontRef>
        </p:style>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F0302020204030204"/>
                <a:ea typeface="+mn-ea"/>
                <a:cs typeface="+mn-cs"/>
              </a:rPr>
              <a:t> F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17567" y="313809"/>
            <a:ext cx="5706319" cy="707849"/>
          </a:xfrm>
        </p:spPr>
        <p:txBody>
          <a:bodyPr>
            <a:normAutofit/>
          </a:bodyPr>
          <a:lstStyle/>
          <a:p>
            <a:r>
              <a:rPr lang="en-GB" sz="3600" b="1" dirty="0">
                <a:solidFill>
                  <a:schemeClr val="bg1"/>
                </a:solidFill>
              </a:rPr>
              <a:t>Was </a:t>
            </a:r>
            <a:r>
              <a:rPr lang="en-GB" sz="3600" b="1" dirty="0" err="1">
                <a:solidFill>
                  <a:schemeClr val="bg1"/>
                </a:solidFill>
              </a:rPr>
              <a:t>schreiben</a:t>
            </a:r>
            <a:r>
              <a:rPr lang="en-GB" sz="3600" b="1" dirty="0">
                <a:solidFill>
                  <a:schemeClr val="bg1"/>
                </a:solidFill>
              </a:rPr>
              <a:t> </a:t>
            </a:r>
            <a:r>
              <a:rPr lang="en-GB" sz="3600" b="1" dirty="0" err="1">
                <a:solidFill>
                  <a:schemeClr val="bg1"/>
                </a:solidFill>
              </a:rPr>
              <a:t>sie</a:t>
            </a:r>
            <a:r>
              <a:rPr lang="en-GB" sz="3600" b="1" dirty="0">
                <a:solidFill>
                  <a:schemeClr val="bg1"/>
                </a:solidFill>
              </a:rPr>
              <a:t>?</a:t>
            </a:r>
          </a:p>
        </p:txBody>
      </p:sp>
      <p:pic>
        <p:nvPicPr>
          <p:cNvPr id="51" name="Picture 50">
            <a:extLst>
              <a:ext uri="{FF2B5EF4-FFF2-40B4-BE49-F238E27FC236}">
                <a16:creationId xmlns:a16="http://schemas.microsoft.com/office/drawing/2014/main" id="{9CD2BE42-6969-4328-B60D-ABD4620B959F}"/>
              </a:ext>
            </a:extLst>
          </p:cNvPr>
          <p:cNvPicPr>
            <a:picLocks noChangeAspect="1"/>
          </p:cNvPicPr>
          <p:nvPr/>
        </p:nvPicPr>
        <p:blipFill>
          <a:blip r:embed="rId4"/>
          <a:stretch>
            <a:fillRect/>
          </a:stretch>
        </p:blipFill>
        <p:spPr>
          <a:xfrm>
            <a:off x="2646327" y="4162941"/>
            <a:ext cx="2916578" cy="946011"/>
          </a:xfrm>
          <a:prstGeom prst="rect">
            <a:avLst/>
          </a:prstGeom>
        </p:spPr>
      </p:pic>
      <p:pic>
        <p:nvPicPr>
          <p:cNvPr id="52" name="Picture 51">
            <a:extLst>
              <a:ext uri="{FF2B5EF4-FFF2-40B4-BE49-F238E27FC236}">
                <a16:creationId xmlns:a16="http://schemas.microsoft.com/office/drawing/2014/main" id="{FBD8CA48-9E37-457B-92E6-DFD617833318}"/>
              </a:ext>
            </a:extLst>
          </p:cNvPr>
          <p:cNvPicPr>
            <a:picLocks noChangeAspect="1"/>
          </p:cNvPicPr>
          <p:nvPr/>
        </p:nvPicPr>
        <p:blipFill>
          <a:blip r:embed="rId4"/>
          <a:stretch>
            <a:fillRect/>
          </a:stretch>
        </p:blipFill>
        <p:spPr>
          <a:xfrm>
            <a:off x="1154862" y="4162194"/>
            <a:ext cx="1336399" cy="461665"/>
          </a:xfrm>
          <a:prstGeom prst="rect">
            <a:avLst/>
          </a:prstGeom>
        </p:spPr>
      </p:pic>
      <p:pic>
        <p:nvPicPr>
          <p:cNvPr id="53" name="Picture 52">
            <a:extLst>
              <a:ext uri="{FF2B5EF4-FFF2-40B4-BE49-F238E27FC236}">
                <a16:creationId xmlns:a16="http://schemas.microsoft.com/office/drawing/2014/main" id="{A305939F-C2F9-4E46-B838-3A4AA518E69F}"/>
              </a:ext>
            </a:extLst>
          </p:cNvPr>
          <p:cNvPicPr>
            <a:picLocks noChangeAspect="1"/>
          </p:cNvPicPr>
          <p:nvPr/>
        </p:nvPicPr>
        <p:blipFill>
          <a:blip r:embed="rId4"/>
          <a:stretch>
            <a:fillRect/>
          </a:stretch>
        </p:blipFill>
        <p:spPr>
          <a:xfrm>
            <a:off x="1154861" y="4635946"/>
            <a:ext cx="1336399" cy="461665"/>
          </a:xfrm>
          <a:prstGeom prst="rect">
            <a:avLst/>
          </a:prstGeom>
        </p:spPr>
      </p:pic>
      <p:sp>
        <p:nvSpPr>
          <p:cNvPr id="54" name="TextBox 53">
            <a:extLst>
              <a:ext uri="{FF2B5EF4-FFF2-40B4-BE49-F238E27FC236}">
                <a16:creationId xmlns:a16="http://schemas.microsoft.com/office/drawing/2014/main" id="{A8462067-C6FE-4127-83D5-0FF2FEE160CD}"/>
              </a:ext>
            </a:extLst>
          </p:cNvPr>
          <p:cNvSpPr txBox="1"/>
          <p:nvPr/>
        </p:nvSpPr>
        <p:spPr>
          <a:xfrm>
            <a:off x="2591532" y="4209019"/>
            <a:ext cx="297137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ich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Gitarre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Und du?</a:t>
            </a:r>
          </a:p>
        </p:txBody>
      </p:sp>
      <p:sp>
        <p:nvSpPr>
          <p:cNvPr id="55" name="TextBox 54">
            <a:extLst>
              <a:ext uri="{FF2B5EF4-FFF2-40B4-BE49-F238E27FC236}">
                <a16:creationId xmlns:a16="http://schemas.microsoft.com/office/drawing/2014/main" id="{A9FA2C80-ED36-4532-945C-EC330E0A5BF7}"/>
              </a:ext>
            </a:extLst>
          </p:cNvPr>
          <p:cNvSpPr txBox="1"/>
          <p:nvPr/>
        </p:nvSpPr>
        <p:spPr>
          <a:xfrm>
            <a:off x="1190142" y="4162194"/>
            <a:ext cx="12658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9" name="Picture 58">
            <a:extLst>
              <a:ext uri="{FF2B5EF4-FFF2-40B4-BE49-F238E27FC236}">
                <a16:creationId xmlns:a16="http://schemas.microsoft.com/office/drawing/2014/main" id="{EA5B911D-06FF-414B-967E-FB2934A04EF1}"/>
              </a:ext>
            </a:extLst>
          </p:cNvPr>
          <p:cNvPicPr>
            <a:picLocks noChangeAspect="1"/>
          </p:cNvPicPr>
          <p:nvPr/>
        </p:nvPicPr>
        <p:blipFill>
          <a:blip r:embed="rId4"/>
          <a:stretch>
            <a:fillRect/>
          </a:stretch>
        </p:blipFill>
        <p:spPr>
          <a:xfrm>
            <a:off x="2646327" y="5280257"/>
            <a:ext cx="2916578" cy="946011"/>
          </a:xfrm>
          <a:prstGeom prst="rect">
            <a:avLst/>
          </a:prstGeom>
        </p:spPr>
      </p:pic>
      <p:pic>
        <p:nvPicPr>
          <p:cNvPr id="60" name="Picture 59">
            <a:extLst>
              <a:ext uri="{FF2B5EF4-FFF2-40B4-BE49-F238E27FC236}">
                <a16:creationId xmlns:a16="http://schemas.microsoft.com/office/drawing/2014/main" id="{AD240E44-0B25-494B-A123-CFBEA339BEBA}"/>
              </a:ext>
            </a:extLst>
          </p:cNvPr>
          <p:cNvPicPr>
            <a:picLocks noChangeAspect="1"/>
          </p:cNvPicPr>
          <p:nvPr/>
        </p:nvPicPr>
        <p:blipFill>
          <a:blip r:embed="rId4"/>
          <a:stretch>
            <a:fillRect/>
          </a:stretch>
        </p:blipFill>
        <p:spPr>
          <a:xfrm>
            <a:off x="1154862" y="5279510"/>
            <a:ext cx="1336399" cy="461665"/>
          </a:xfrm>
          <a:prstGeom prst="rect">
            <a:avLst/>
          </a:prstGeom>
        </p:spPr>
      </p:pic>
      <p:pic>
        <p:nvPicPr>
          <p:cNvPr id="61" name="Picture 60">
            <a:extLst>
              <a:ext uri="{FF2B5EF4-FFF2-40B4-BE49-F238E27FC236}">
                <a16:creationId xmlns:a16="http://schemas.microsoft.com/office/drawing/2014/main" id="{18895E27-D523-4D7D-B371-CA628DBA1E86}"/>
              </a:ext>
            </a:extLst>
          </p:cNvPr>
          <p:cNvPicPr>
            <a:picLocks noChangeAspect="1"/>
          </p:cNvPicPr>
          <p:nvPr/>
        </p:nvPicPr>
        <p:blipFill>
          <a:blip r:embed="rId4"/>
          <a:stretch>
            <a:fillRect/>
          </a:stretch>
        </p:blipFill>
        <p:spPr>
          <a:xfrm>
            <a:off x="1154861" y="5753262"/>
            <a:ext cx="1336399" cy="461665"/>
          </a:xfrm>
          <a:prstGeom prst="rect">
            <a:avLst/>
          </a:prstGeom>
        </p:spPr>
      </p:pic>
      <p:sp>
        <p:nvSpPr>
          <p:cNvPr id="62" name="TextBox 61">
            <a:extLst>
              <a:ext uri="{FF2B5EF4-FFF2-40B4-BE49-F238E27FC236}">
                <a16:creationId xmlns:a16="http://schemas.microsoft.com/office/drawing/2014/main" id="{6D5555F7-6119-49BE-9E9D-8F4EEFBA8C5F}"/>
              </a:ext>
            </a:extLst>
          </p:cNvPr>
          <p:cNvSpPr txBox="1"/>
          <p:nvPr/>
        </p:nvSpPr>
        <p:spPr>
          <a:xfrm>
            <a:off x="2640307" y="5319321"/>
            <a:ext cx="33225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ich</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Schlagzeug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Und 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3" name="TextBox 62">
            <a:extLst>
              <a:ext uri="{FF2B5EF4-FFF2-40B4-BE49-F238E27FC236}">
                <a16:creationId xmlns:a16="http://schemas.microsoft.com/office/drawing/2014/main" id="{427420FC-F8A4-4B8E-95B3-3C5485F229AE}"/>
              </a:ext>
            </a:extLst>
          </p:cNvPr>
          <p:cNvSpPr txBox="1"/>
          <p:nvPr/>
        </p:nvSpPr>
        <p:spPr>
          <a:xfrm>
            <a:off x="1190142" y="5279510"/>
            <a:ext cx="126583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67" name="Picture 66">
            <a:extLst>
              <a:ext uri="{FF2B5EF4-FFF2-40B4-BE49-F238E27FC236}">
                <a16:creationId xmlns:a16="http://schemas.microsoft.com/office/drawing/2014/main" id="{3D95370C-A836-4EB4-8474-2D0734202FA6}"/>
              </a:ext>
            </a:extLst>
          </p:cNvPr>
          <p:cNvPicPr>
            <a:picLocks noChangeAspect="1"/>
          </p:cNvPicPr>
          <p:nvPr/>
        </p:nvPicPr>
        <p:blipFill>
          <a:blip r:embed="rId4"/>
          <a:stretch>
            <a:fillRect/>
          </a:stretch>
        </p:blipFill>
        <p:spPr>
          <a:xfrm>
            <a:off x="8315367" y="1962935"/>
            <a:ext cx="3745362" cy="946011"/>
          </a:xfrm>
          <a:prstGeom prst="rect">
            <a:avLst/>
          </a:prstGeom>
        </p:spPr>
      </p:pic>
      <p:pic>
        <p:nvPicPr>
          <p:cNvPr id="68" name="Picture 67">
            <a:extLst>
              <a:ext uri="{FF2B5EF4-FFF2-40B4-BE49-F238E27FC236}">
                <a16:creationId xmlns:a16="http://schemas.microsoft.com/office/drawing/2014/main" id="{9A378F3F-90B2-41A0-B6FA-22BDD4C41059}"/>
              </a:ext>
            </a:extLst>
          </p:cNvPr>
          <p:cNvPicPr>
            <a:picLocks noChangeAspect="1"/>
          </p:cNvPicPr>
          <p:nvPr/>
        </p:nvPicPr>
        <p:blipFill>
          <a:blip r:embed="rId4"/>
          <a:stretch>
            <a:fillRect/>
          </a:stretch>
        </p:blipFill>
        <p:spPr>
          <a:xfrm>
            <a:off x="6476216" y="1962188"/>
            <a:ext cx="1727619" cy="461665"/>
          </a:xfrm>
          <a:prstGeom prst="rect">
            <a:avLst/>
          </a:prstGeom>
        </p:spPr>
      </p:pic>
      <p:pic>
        <p:nvPicPr>
          <p:cNvPr id="69" name="Picture 68">
            <a:extLst>
              <a:ext uri="{FF2B5EF4-FFF2-40B4-BE49-F238E27FC236}">
                <a16:creationId xmlns:a16="http://schemas.microsoft.com/office/drawing/2014/main" id="{800FFE53-EE0F-4E5F-A0EB-B3727890A102}"/>
              </a:ext>
            </a:extLst>
          </p:cNvPr>
          <p:cNvPicPr>
            <a:picLocks noChangeAspect="1"/>
          </p:cNvPicPr>
          <p:nvPr/>
        </p:nvPicPr>
        <p:blipFill>
          <a:blip r:embed="rId4"/>
          <a:stretch>
            <a:fillRect/>
          </a:stretch>
        </p:blipFill>
        <p:spPr>
          <a:xfrm>
            <a:off x="6476215" y="2435940"/>
            <a:ext cx="1727619" cy="461665"/>
          </a:xfrm>
          <a:prstGeom prst="rect">
            <a:avLst/>
          </a:prstGeom>
        </p:spPr>
      </p:pic>
      <p:sp>
        <p:nvSpPr>
          <p:cNvPr id="70" name="TextBox 69">
            <a:extLst>
              <a:ext uri="{FF2B5EF4-FFF2-40B4-BE49-F238E27FC236}">
                <a16:creationId xmlns:a16="http://schemas.microsoft.com/office/drawing/2014/main" id="{2EFB2757-57B0-44DC-A5B2-573B5FA6D9B9}"/>
              </a:ext>
            </a:extLst>
          </p:cNvPr>
          <p:cNvSpPr txBox="1"/>
          <p:nvPr/>
        </p:nvSpPr>
        <p:spPr>
          <a:xfrm>
            <a:off x="8354003" y="2009487"/>
            <a:ext cx="37032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chille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bisschen</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Und du?</a:t>
            </a:r>
          </a:p>
        </p:txBody>
      </p:sp>
      <p:sp>
        <p:nvSpPr>
          <p:cNvPr id="71" name="TextBox 70">
            <a:extLst>
              <a:ext uri="{FF2B5EF4-FFF2-40B4-BE49-F238E27FC236}">
                <a16:creationId xmlns:a16="http://schemas.microsoft.com/office/drawing/2014/main" id="{0F762310-35C4-4271-9352-B5E2920D8B0F}"/>
              </a:ext>
            </a:extLst>
          </p:cNvPr>
          <p:cNvSpPr txBox="1"/>
          <p:nvPr/>
        </p:nvSpPr>
        <p:spPr>
          <a:xfrm>
            <a:off x="6444615" y="1912720"/>
            <a:ext cx="179785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75" name="Picture 74">
            <a:extLst>
              <a:ext uri="{FF2B5EF4-FFF2-40B4-BE49-F238E27FC236}">
                <a16:creationId xmlns:a16="http://schemas.microsoft.com/office/drawing/2014/main" id="{B5BFEB47-04A6-464B-9CDF-8EE4D2DF81C6}"/>
              </a:ext>
            </a:extLst>
          </p:cNvPr>
          <p:cNvPicPr>
            <a:picLocks noChangeAspect="1"/>
          </p:cNvPicPr>
          <p:nvPr/>
        </p:nvPicPr>
        <p:blipFill>
          <a:blip r:embed="rId4"/>
          <a:stretch>
            <a:fillRect/>
          </a:stretch>
        </p:blipFill>
        <p:spPr>
          <a:xfrm>
            <a:off x="8315367" y="3069799"/>
            <a:ext cx="3745362" cy="946011"/>
          </a:xfrm>
          <a:prstGeom prst="rect">
            <a:avLst/>
          </a:prstGeom>
        </p:spPr>
      </p:pic>
      <p:pic>
        <p:nvPicPr>
          <p:cNvPr id="76" name="Picture 75">
            <a:extLst>
              <a:ext uri="{FF2B5EF4-FFF2-40B4-BE49-F238E27FC236}">
                <a16:creationId xmlns:a16="http://schemas.microsoft.com/office/drawing/2014/main" id="{B0E51652-01D1-4306-B0FF-F909B9ABEFDC}"/>
              </a:ext>
            </a:extLst>
          </p:cNvPr>
          <p:cNvPicPr>
            <a:picLocks noChangeAspect="1"/>
          </p:cNvPicPr>
          <p:nvPr/>
        </p:nvPicPr>
        <p:blipFill>
          <a:blip r:embed="rId4"/>
          <a:stretch>
            <a:fillRect/>
          </a:stretch>
        </p:blipFill>
        <p:spPr>
          <a:xfrm>
            <a:off x="6476216" y="3069052"/>
            <a:ext cx="1727619" cy="461665"/>
          </a:xfrm>
          <a:prstGeom prst="rect">
            <a:avLst/>
          </a:prstGeom>
        </p:spPr>
      </p:pic>
      <p:pic>
        <p:nvPicPr>
          <p:cNvPr id="77" name="Picture 76">
            <a:extLst>
              <a:ext uri="{FF2B5EF4-FFF2-40B4-BE49-F238E27FC236}">
                <a16:creationId xmlns:a16="http://schemas.microsoft.com/office/drawing/2014/main" id="{16D8B892-423B-415E-9A8B-FB686C0650BC}"/>
              </a:ext>
            </a:extLst>
          </p:cNvPr>
          <p:cNvPicPr>
            <a:picLocks noChangeAspect="1"/>
          </p:cNvPicPr>
          <p:nvPr/>
        </p:nvPicPr>
        <p:blipFill>
          <a:blip r:embed="rId4"/>
          <a:stretch>
            <a:fillRect/>
          </a:stretch>
        </p:blipFill>
        <p:spPr>
          <a:xfrm>
            <a:off x="6476215" y="3542804"/>
            <a:ext cx="1727619" cy="461665"/>
          </a:xfrm>
          <a:prstGeom prst="rect">
            <a:avLst/>
          </a:prstGeom>
        </p:spPr>
      </p:pic>
      <p:sp>
        <p:nvSpPr>
          <p:cNvPr id="78" name="TextBox 77">
            <a:extLst>
              <a:ext uri="{FF2B5EF4-FFF2-40B4-BE49-F238E27FC236}">
                <a16:creationId xmlns:a16="http://schemas.microsoft.com/office/drawing/2014/main" id="{0780DCA9-537E-4EA2-8762-F6ADB68C4636}"/>
              </a:ext>
            </a:extLst>
          </p:cNvPr>
          <p:cNvSpPr txBox="1"/>
          <p:nvPr/>
        </p:nvSpPr>
        <p:spPr>
          <a:xfrm>
            <a:off x="8342222" y="3098311"/>
            <a:ext cx="40785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ich</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habe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Tanzunterricht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machst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79" name="TextBox 78">
            <a:extLst>
              <a:ext uri="{FF2B5EF4-FFF2-40B4-BE49-F238E27FC236}">
                <a16:creationId xmlns:a16="http://schemas.microsoft.com/office/drawing/2014/main" id="{B8635C46-2E83-4D06-9035-D9C389AC8285}"/>
              </a:ext>
            </a:extLst>
          </p:cNvPr>
          <p:cNvSpPr txBox="1"/>
          <p:nvPr/>
        </p:nvSpPr>
        <p:spPr>
          <a:xfrm>
            <a:off x="6444615" y="3047192"/>
            <a:ext cx="18449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a:t>
            </a:r>
            <a:endParaRPr kumimoji="0" lang="en-GB" sz="20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83" name="Picture 82">
            <a:extLst>
              <a:ext uri="{FF2B5EF4-FFF2-40B4-BE49-F238E27FC236}">
                <a16:creationId xmlns:a16="http://schemas.microsoft.com/office/drawing/2014/main" id="{83693DE9-D268-43F1-9F1C-606EEDF670F0}"/>
              </a:ext>
            </a:extLst>
          </p:cNvPr>
          <p:cNvPicPr>
            <a:picLocks noChangeAspect="1"/>
          </p:cNvPicPr>
          <p:nvPr/>
        </p:nvPicPr>
        <p:blipFill>
          <a:blip r:embed="rId4"/>
          <a:stretch>
            <a:fillRect/>
          </a:stretch>
        </p:blipFill>
        <p:spPr>
          <a:xfrm>
            <a:off x="8315367" y="4174655"/>
            <a:ext cx="3745362" cy="946011"/>
          </a:xfrm>
          <a:prstGeom prst="rect">
            <a:avLst/>
          </a:prstGeom>
        </p:spPr>
      </p:pic>
      <p:pic>
        <p:nvPicPr>
          <p:cNvPr id="84" name="Picture 83">
            <a:extLst>
              <a:ext uri="{FF2B5EF4-FFF2-40B4-BE49-F238E27FC236}">
                <a16:creationId xmlns:a16="http://schemas.microsoft.com/office/drawing/2014/main" id="{D12CE5BB-D3B9-4445-ACC1-8F3A719BA3A3}"/>
              </a:ext>
            </a:extLst>
          </p:cNvPr>
          <p:cNvPicPr>
            <a:picLocks noChangeAspect="1"/>
          </p:cNvPicPr>
          <p:nvPr/>
        </p:nvPicPr>
        <p:blipFill>
          <a:blip r:embed="rId4"/>
          <a:stretch>
            <a:fillRect/>
          </a:stretch>
        </p:blipFill>
        <p:spPr>
          <a:xfrm>
            <a:off x="6476216" y="4173908"/>
            <a:ext cx="1727619" cy="461665"/>
          </a:xfrm>
          <a:prstGeom prst="rect">
            <a:avLst/>
          </a:prstGeom>
        </p:spPr>
      </p:pic>
      <p:pic>
        <p:nvPicPr>
          <p:cNvPr id="85" name="Picture 84">
            <a:extLst>
              <a:ext uri="{FF2B5EF4-FFF2-40B4-BE49-F238E27FC236}">
                <a16:creationId xmlns:a16="http://schemas.microsoft.com/office/drawing/2014/main" id="{B64D0B39-8CBD-404B-9797-64535A0BD6CE}"/>
              </a:ext>
            </a:extLst>
          </p:cNvPr>
          <p:cNvPicPr>
            <a:picLocks noChangeAspect="1"/>
          </p:cNvPicPr>
          <p:nvPr/>
        </p:nvPicPr>
        <p:blipFill>
          <a:blip r:embed="rId4"/>
          <a:stretch>
            <a:fillRect/>
          </a:stretch>
        </p:blipFill>
        <p:spPr>
          <a:xfrm>
            <a:off x="6476215" y="4647660"/>
            <a:ext cx="1727619" cy="461665"/>
          </a:xfrm>
          <a:prstGeom prst="rect">
            <a:avLst/>
          </a:prstGeom>
        </p:spPr>
      </p:pic>
      <p:sp>
        <p:nvSpPr>
          <p:cNvPr id="86" name="TextBox 85">
            <a:extLst>
              <a:ext uri="{FF2B5EF4-FFF2-40B4-BE49-F238E27FC236}">
                <a16:creationId xmlns:a16="http://schemas.microsoft.com/office/drawing/2014/main" id="{165EC6C6-2E92-4741-B1D5-EC358FCD8B84}"/>
              </a:ext>
            </a:extLst>
          </p:cNvPr>
          <p:cNvSpPr txBox="1"/>
          <p:nvPr/>
        </p:nvSpPr>
        <p:spPr>
          <a:xfrm>
            <a:off x="8348063" y="4197878"/>
            <a:ext cx="382674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Mama ins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Theater</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Langweilig</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!.Und du?</a:t>
            </a:r>
          </a:p>
        </p:txBody>
      </p:sp>
      <p:sp>
        <p:nvSpPr>
          <p:cNvPr id="87" name="TextBox 86">
            <a:extLst>
              <a:ext uri="{FF2B5EF4-FFF2-40B4-BE49-F238E27FC236}">
                <a16:creationId xmlns:a16="http://schemas.microsoft.com/office/drawing/2014/main" id="{F76B24B7-42F4-458B-8729-EF8CEB11EBB5}"/>
              </a:ext>
            </a:extLst>
          </p:cNvPr>
          <p:cNvSpPr txBox="1"/>
          <p:nvPr/>
        </p:nvSpPr>
        <p:spPr>
          <a:xfrm>
            <a:off x="6489092" y="4151711"/>
            <a:ext cx="180051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91" name="Picture 90">
            <a:extLst>
              <a:ext uri="{FF2B5EF4-FFF2-40B4-BE49-F238E27FC236}">
                <a16:creationId xmlns:a16="http://schemas.microsoft.com/office/drawing/2014/main" id="{EC8B34BC-D597-4243-9F95-4EEF161D57FE}"/>
              </a:ext>
            </a:extLst>
          </p:cNvPr>
          <p:cNvPicPr>
            <a:picLocks noChangeAspect="1"/>
          </p:cNvPicPr>
          <p:nvPr/>
        </p:nvPicPr>
        <p:blipFill>
          <a:blip r:embed="rId4"/>
          <a:stretch>
            <a:fillRect/>
          </a:stretch>
        </p:blipFill>
        <p:spPr>
          <a:xfrm>
            <a:off x="8315367" y="5279884"/>
            <a:ext cx="3745362" cy="946011"/>
          </a:xfrm>
          <a:prstGeom prst="rect">
            <a:avLst/>
          </a:prstGeom>
        </p:spPr>
      </p:pic>
      <p:pic>
        <p:nvPicPr>
          <p:cNvPr id="92" name="Picture 91">
            <a:extLst>
              <a:ext uri="{FF2B5EF4-FFF2-40B4-BE49-F238E27FC236}">
                <a16:creationId xmlns:a16="http://schemas.microsoft.com/office/drawing/2014/main" id="{DBD99CB9-5ADF-4C68-A30C-302853352813}"/>
              </a:ext>
            </a:extLst>
          </p:cNvPr>
          <p:cNvPicPr>
            <a:picLocks noChangeAspect="1"/>
          </p:cNvPicPr>
          <p:nvPr/>
        </p:nvPicPr>
        <p:blipFill>
          <a:blip r:embed="rId4"/>
          <a:stretch>
            <a:fillRect/>
          </a:stretch>
        </p:blipFill>
        <p:spPr>
          <a:xfrm>
            <a:off x="6476216" y="5279137"/>
            <a:ext cx="1727619" cy="461665"/>
          </a:xfrm>
          <a:prstGeom prst="rect">
            <a:avLst/>
          </a:prstGeom>
        </p:spPr>
      </p:pic>
      <p:pic>
        <p:nvPicPr>
          <p:cNvPr id="93" name="Picture 92">
            <a:extLst>
              <a:ext uri="{FF2B5EF4-FFF2-40B4-BE49-F238E27FC236}">
                <a16:creationId xmlns:a16="http://schemas.microsoft.com/office/drawing/2014/main" id="{8537E932-B4FE-460E-93CD-1718ECF6BF39}"/>
              </a:ext>
            </a:extLst>
          </p:cNvPr>
          <p:cNvPicPr>
            <a:picLocks noChangeAspect="1"/>
          </p:cNvPicPr>
          <p:nvPr/>
        </p:nvPicPr>
        <p:blipFill>
          <a:blip r:embed="rId4"/>
          <a:stretch>
            <a:fillRect/>
          </a:stretch>
        </p:blipFill>
        <p:spPr>
          <a:xfrm>
            <a:off x="6476215" y="5752889"/>
            <a:ext cx="1727619" cy="461665"/>
          </a:xfrm>
          <a:prstGeom prst="rect">
            <a:avLst/>
          </a:prstGeom>
        </p:spPr>
      </p:pic>
      <p:sp>
        <p:nvSpPr>
          <p:cNvPr id="94" name="TextBox 93">
            <a:extLst>
              <a:ext uri="{FF2B5EF4-FFF2-40B4-BE49-F238E27FC236}">
                <a16:creationId xmlns:a16="http://schemas.microsoft.com/office/drawing/2014/main" id="{FFEE6211-DBDA-47F7-8842-28C685415793}"/>
              </a:ext>
            </a:extLst>
          </p:cNvPr>
          <p:cNvSpPr txBox="1"/>
          <p:nvPr/>
        </p:nvSpPr>
        <p:spPr>
          <a:xfrm>
            <a:off x="8354005" y="5356454"/>
            <a:ext cx="362231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gehe</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ich</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shoppen</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Heidi :D</a:t>
            </a:r>
          </a:p>
        </p:txBody>
      </p:sp>
      <p:sp>
        <p:nvSpPr>
          <p:cNvPr id="95" name="TextBox 94">
            <a:extLst>
              <a:ext uri="{FF2B5EF4-FFF2-40B4-BE49-F238E27FC236}">
                <a16:creationId xmlns:a16="http://schemas.microsoft.com/office/drawing/2014/main" id="{BCE9171E-5E70-4ADE-A079-98369EBBBBF3}"/>
              </a:ext>
            </a:extLst>
          </p:cNvPr>
          <p:cNvSpPr txBox="1"/>
          <p:nvPr/>
        </p:nvSpPr>
        <p:spPr>
          <a:xfrm>
            <a:off x="6489091" y="5245058"/>
            <a:ext cx="180051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a:t>
            </a:r>
            <a:r>
              <a:rPr kumimoji="0" lang="en-GB" sz="20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endParaRPr kumimoji="0" lang="en-GB" sz="20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6" name="TextBox 95">
            <a:extLst>
              <a:ext uri="{FF2B5EF4-FFF2-40B4-BE49-F238E27FC236}">
                <a16:creationId xmlns:a16="http://schemas.microsoft.com/office/drawing/2014/main" id="{48B658BB-03FC-4EB6-81B3-0E1D11760A89}"/>
              </a:ext>
            </a:extLst>
          </p:cNvPr>
          <p:cNvSpPr txBox="1"/>
          <p:nvPr/>
        </p:nvSpPr>
        <p:spPr>
          <a:xfrm>
            <a:off x="1180885" y="4571688"/>
            <a:ext cx="12658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97" name="TextBox 96">
            <a:extLst>
              <a:ext uri="{FF2B5EF4-FFF2-40B4-BE49-F238E27FC236}">
                <a16:creationId xmlns:a16="http://schemas.microsoft.com/office/drawing/2014/main" id="{6223C334-4ACF-4F1E-9ABB-0AB5A83CCE68}"/>
              </a:ext>
            </a:extLst>
          </p:cNvPr>
          <p:cNvSpPr txBox="1"/>
          <p:nvPr/>
        </p:nvSpPr>
        <p:spPr>
          <a:xfrm>
            <a:off x="1195761" y="5673264"/>
            <a:ext cx="126583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98" name="TextBox 97">
            <a:extLst>
              <a:ext uri="{FF2B5EF4-FFF2-40B4-BE49-F238E27FC236}">
                <a16:creationId xmlns:a16="http://schemas.microsoft.com/office/drawing/2014/main" id="{578BEDFD-CECA-414F-A622-A1704CF6A338}"/>
              </a:ext>
            </a:extLst>
          </p:cNvPr>
          <p:cNvSpPr txBox="1"/>
          <p:nvPr/>
        </p:nvSpPr>
        <p:spPr>
          <a:xfrm>
            <a:off x="6480925" y="2357606"/>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99" name="TextBox 98">
            <a:extLst>
              <a:ext uri="{FF2B5EF4-FFF2-40B4-BE49-F238E27FC236}">
                <a16:creationId xmlns:a16="http://schemas.microsoft.com/office/drawing/2014/main" id="{BDF6004C-87EF-43D0-B945-B6E85DFD53E9}"/>
              </a:ext>
            </a:extLst>
          </p:cNvPr>
          <p:cNvSpPr txBox="1"/>
          <p:nvPr/>
        </p:nvSpPr>
        <p:spPr>
          <a:xfrm>
            <a:off x="6489256" y="3498513"/>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0" name="TextBox 99">
            <a:extLst>
              <a:ext uri="{FF2B5EF4-FFF2-40B4-BE49-F238E27FC236}">
                <a16:creationId xmlns:a16="http://schemas.microsoft.com/office/drawing/2014/main" id="{16FD4EF8-A4BD-49A5-B87C-DF0BBD9A7DE6}"/>
              </a:ext>
            </a:extLst>
          </p:cNvPr>
          <p:cNvSpPr txBox="1"/>
          <p:nvPr/>
        </p:nvSpPr>
        <p:spPr>
          <a:xfrm>
            <a:off x="6480925" y="4597446"/>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1" name="TextBox 100">
            <a:extLst>
              <a:ext uri="{FF2B5EF4-FFF2-40B4-BE49-F238E27FC236}">
                <a16:creationId xmlns:a16="http://schemas.microsoft.com/office/drawing/2014/main" id="{C19CA0FE-41BA-4CF9-AAFB-A10933C83B58}"/>
              </a:ext>
            </a:extLst>
          </p:cNvPr>
          <p:cNvSpPr txBox="1"/>
          <p:nvPr/>
        </p:nvSpPr>
        <p:spPr>
          <a:xfrm>
            <a:off x="6489256" y="5718810"/>
            <a:ext cx="163639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02" name="Picture 101">
            <a:extLst>
              <a:ext uri="{FF2B5EF4-FFF2-40B4-BE49-F238E27FC236}">
                <a16:creationId xmlns:a16="http://schemas.microsoft.com/office/drawing/2014/main" id="{4B671936-D696-468F-A2EC-51DDC1E30D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32607" y="99875"/>
            <a:ext cx="1913293" cy="1605560"/>
          </a:xfrm>
          <a:prstGeom prst="rect">
            <a:avLst/>
          </a:prstGeom>
        </p:spPr>
      </p:pic>
      <p:pic>
        <p:nvPicPr>
          <p:cNvPr id="103" name="Picture 102">
            <a:extLst>
              <a:ext uri="{FF2B5EF4-FFF2-40B4-BE49-F238E27FC236}">
                <a16:creationId xmlns:a16="http://schemas.microsoft.com/office/drawing/2014/main" id="{B5E9A6B7-9B7F-48C0-B106-344FF052D2C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77288">
            <a:off x="8390117" y="15595"/>
            <a:ext cx="1845092" cy="1813188"/>
          </a:xfrm>
          <a:prstGeom prst="rect">
            <a:avLst/>
          </a:prstGeom>
        </p:spPr>
      </p:pic>
      <p:pic>
        <p:nvPicPr>
          <p:cNvPr id="106" name="Picture 105">
            <a:extLst>
              <a:ext uri="{FF2B5EF4-FFF2-40B4-BE49-F238E27FC236}">
                <a16:creationId xmlns:a16="http://schemas.microsoft.com/office/drawing/2014/main" id="{07EA85BA-2175-47CE-8AA0-E3B58C0B10E0}"/>
              </a:ext>
            </a:extLst>
          </p:cNvPr>
          <p:cNvPicPr>
            <a:picLocks noChangeAspect="1"/>
          </p:cNvPicPr>
          <p:nvPr/>
        </p:nvPicPr>
        <p:blipFill>
          <a:blip r:embed="rId4"/>
          <a:stretch>
            <a:fillRect/>
          </a:stretch>
        </p:blipFill>
        <p:spPr>
          <a:xfrm>
            <a:off x="339178" y="2826286"/>
            <a:ext cx="5293571" cy="946011"/>
          </a:xfrm>
          <a:prstGeom prst="rect">
            <a:avLst/>
          </a:prstGeom>
        </p:spPr>
      </p:pic>
      <p:sp>
        <p:nvSpPr>
          <p:cNvPr id="107" name="TextBox 106">
            <a:extLst>
              <a:ext uri="{FF2B5EF4-FFF2-40B4-BE49-F238E27FC236}">
                <a16:creationId xmlns:a16="http://schemas.microsoft.com/office/drawing/2014/main" id="{BC1A9851-7DC8-4019-BBBB-3CF3E75C1794}"/>
              </a:ext>
            </a:extLst>
          </p:cNvPr>
          <p:cNvSpPr txBox="1"/>
          <p:nvPr/>
        </p:nvSpPr>
        <p:spPr>
          <a:xfrm>
            <a:off x="479468" y="2821488"/>
            <a:ext cx="529357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Hey Mehmet, was </a:t>
            </a:r>
            <a:r>
              <a:rPr kumimoji="0" lang="en-GB" sz="24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machst</a:t>
            </a:r>
            <a:r>
              <a:rPr kumimoji="0" lang="en-GB" sz="24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du </a:t>
            </a:r>
            <a:r>
              <a:rPr kumimoji="0" lang="en-GB" sz="2400" b="1" i="1"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400" b="1" i="1"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6" name="Rounded Rectangle 11">
            <a:extLst>
              <a:ext uri="{FF2B5EF4-FFF2-40B4-BE49-F238E27FC236}">
                <a16:creationId xmlns:a16="http://schemas.microsoft.com/office/drawing/2014/main" id="{483D7EB9-C2AA-4190-98DE-925F861600E9}"/>
              </a:ext>
            </a:extLst>
          </p:cNvPr>
          <p:cNvSpPr/>
          <p:nvPr/>
        </p:nvSpPr>
        <p:spPr>
          <a:xfrm>
            <a:off x="11008800" y="247046"/>
            <a:ext cx="950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53050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2000" fill="hold"/>
                                        <p:tgtEl>
                                          <p:spTgt spid="104"/>
                                        </p:tgtEl>
                                        <p:attrNameLst>
                                          <p:attrName>fillcolor</p:attrName>
                                        </p:attrNameLst>
                                      </p:cBhvr>
                                      <p:to>
                                        <a:schemeClr val="accent2"/>
                                      </p:to>
                                    </p:animClr>
                                    <p:set>
                                      <p:cBhvr>
                                        <p:cTn id="9" dur="2000" fill="hold"/>
                                        <p:tgtEl>
                                          <p:spTgt spid="104"/>
                                        </p:tgtEl>
                                        <p:attrNameLst>
                                          <p:attrName>fill.type</p:attrName>
                                        </p:attrNameLst>
                                      </p:cBhvr>
                                      <p:to>
                                        <p:strVal val="solid"/>
                                      </p:to>
                                    </p:set>
                                    <p:set>
                                      <p:cBhvr>
                                        <p:cTn id="10" dur="2000" fill="hold"/>
                                        <p:tgtEl>
                                          <p:spTgt spid="104"/>
                                        </p:tgtEl>
                                        <p:attrNameLst>
                                          <p:attrName>fill.on</p:attrName>
                                        </p:attrNameLst>
                                      </p:cBhvr>
                                      <p:to>
                                        <p:strVal val="tru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97"/>
                                        </p:tgtEl>
                                        <p:attrNameLst>
                                          <p:attrName>style.visibility</p:attrName>
                                        </p:attrNameLst>
                                      </p:cBhvr>
                                      <p:to>
                                        <p:strVal val="hidden"/>
                                      </p:to>
                                    </p:set>
                                  </p:childTnLst>
                                </p:cTn>
                              </p:par>
                              <p:par>
                                <p:cTn id="15" presetID="1" presetClass="emph" presetSubtype="2" fill="hold" nodeType="withEffect">
                                  <p:stCondLst>
                                    <p:cond delay="0"/>
                                  </p:stCondLst>
                                  <p:childTnLst>
                                    <p:animClr clrSpc="rgb" dir="cw">
                                      <p:cBhvr>
                                        <p:cTn id="16" dur="2000" fill="hold"/>
                                        <p:tgtEl>
                                          <p:spTgt spid="105"/>
                                        </p:tgtEl>
                                        <p:attrNameLst>
                                          <p:attrName>fillcolor</p:attrName>
                                        </p:attrNameLst>
                                      </p:cBhvr>
                                      <p:to>
                                        <a:schemeClr val="accent2"/>
                                      </p:to>
                                    </p:animClr>
                                    <p:set>
                                      <p:cBhvr>
                                        <p:cTn id="17" dur="2000" fill="hold"/>
                                        <p:tgtEl>
                                          <p:spTgt spid="105"/>
                                        </p:tgtEl>
                                        <p:attrNameLst>
                                          <p:attrName>fill.type</p:attrName>
                                        </p:attrNameLst>
                                      </p:cBhvr>
                                      <p:to>
                                        <p:strVal val="solid"/>
                                      </p:to>
                                    </p:set>
                                    <p:set>
                                      <p:cBhvr>
                                        <p:cTn id="18" dur="2000" fill="hold"/>
                                        <p:tgtEl>
                                          <p:spTgt spid="105"/>
                                        </p:tgtEl>
                                        <p:attrNameLst>
                                          <p:attrName>fill.on</p:attrName>
                                        </p:attrNameLst>
                                      </p:cBhvr>
                                      <p:to>
                                        <p:strVal val="tru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98"/>
                                        </p:tgtEl>
                                        <p:attrNameLst>
                                          <p:attrName>style.visibility</p:attrName>
                                        </p:attrNameLst>
                                      </p:cBhvr>
                                      <p:to>
                                        <p:strVal val="hidden"/>
                                      </p:to>
                                    </p:set>
                                  </p:childTnLst>
                                </p:cTn>
                              </p:par>
                              <p:par>
                                <p:cTn id="23" presetID="1" presetClass="emph" presetSubtype="2" fill="hold" nodeType="withEffect">
                                  <p:stCondLst>
                                    <p:cond delay="0"/>
                                  </p:stCondLst>
                                  <p:childTnLst>
                                    <p:animClr clrSpc="rgb" dir="cw">
                                      <p:cBhvr>
                                        <p:cTn id="24" dur="2000" fill="hold"/>
                                        <p:tgtEl>
                                          <p:spTgt spid="108"/>
                                        </p:tgtEl>
                                        <p:attrNameLst>
                                          <p:attrName>fillcolor</p:attrName>
                                        </p:attrNameLst>
                                      </p:cBhvr>
                                      <p:to>
                                        <a:schemeClr val="accent2"/>
                                      </p:to>
                                    </p:animClr>
                                    <p:set>
                                      <p:cBhvr>
                                        <p:cTn id="25" dur="2000" fill="hold"/>
                                        <p:tgtEl>
                                          <p:spTgt spid="108"/>
                                        </p:tgtEl>
                                        <p:attrNameLst>
                                          <p:attrName>fill.type</p:attrName>
                                        </p:attrNameLst>
                                      </p:cBhvr>
                                      <p:to>
                                        <p:strVal val="solid"/>
                                      </p:to>
                                    </p:set>
                                    <p:set>
                                      <p:cBhvr>
                                        <p:cTn id="26" dur="2000" fill="hold"/>
                                        <p:tgtEl>
                                          <p:spTgt spid="108"/>
                                        </p:tgtEl>
                                        <p:attrNameLst>
                                          <p:attrName>fill.on</p:attrName>
                                        </p:attrNameLst>
                                      </p:cBhvr>
                                      <p:to>
                                        <p:strVal val="tru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79"/>
                                        </p:tgtEl>
                                        <p:attrNameLst>
                                          <p:attrName>style.visibility</p:attrName>
                                        </p:attrNameLst>
                                      </p:cBhvr>
                                      <p:to>
                                        <p:strVal val="hidden"/>
                                      </p:to>
                                    </p:set>
                                  </p:childTnLst>
                                </p:cTn>
                              </p:par>
                              <p:par>
                                <p:cTn id="31" presetID="1" presetClass="emph" presetSubtype="2" fill="hold" nodeType="withEffect">
                                  <p:stCondLst>
                                    <p:cond delay="0"/>
                                  </p:stCondLst>
                                  <p:childTnLst>
                                    <p:animClr clrSpc="rgb" dir="cw">
                                      <p:cBhvr>
                                        <p:cTn id="32" dur="2000" fill="hold"/>
                                        <p:tgtEl>
                                          <p:spTgt spid="109"/>
                                        </p:tgtEl>
                                        <p:attrNameLst>
                                          <p:attrName>fillcolor</p:attrName>
                                        </p:attrNameLst>
                                      </p:cBhvr>
                                      <p:to>
                                        <a:schemeClr val="accent2"/>
                                      </p:to>
                                    </p:animClr>
                                    <p:set>
                                      <p:cBhvr>
                                        <p:cTn id="33" dur="2000" fill="hold"/>
                                        <p:tgtEl>
                                          <p:spTgt spid="109"/>
                                        </p:tgtEl>
                                        <p:attrNameLst>
                                          <p:attrName>fill.type</p:attrName>
                                        </p:attrNameLst>
                                      </p:cBhvr>
                                      <p:to>
                                        <p:strVal val="solid"/>
                                      </p:to>
                                    </p:set>
                                    <p:set>
                                      <p:cBhvr>
                                        <p:cTn id="34" dur="2000" fill="hold"/>
                                        <p:tgtEl>
                                          <p:spTgt spid="109"/>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100"/>
                                        </p:tgtEl>
                                        <p:attrNameLst>
                                          <p:attrName>style.visibility</p:attrName>
                                        </p:attrNameLst>
                                      </p:cBhvr>
                                      <p:to>
                                        <p:strVal val="hidden"/>
                                      </p:to>
                                    </p:set>
                                  </p:childTnLst>
                                </p:cTn>
                              </p:par>
                              <p:par>
                                <p:cTn id="39" presetID="1" presetClass="emph" presetSubtype="2" fill="hold" nodeType="withEffect">
                                  <p:stCondLst>
                                    <p:cond delay="0"/>
                                  </p:stCondLst>
                                  <p:childTnLst>
                                    <p:animClr clrSpc="rgb" dir="cw">
                                      <p:cBhvr>
                                        <p:cTn id="40" dur="2000" fill="hold"/>
                                        <p:tgtEl>
                                          <p:spTgt spid="110"/>
                                        </p:tgtEl>
                                        <p:attrNameLst>
                                          <p:attrName>fillcolor</p:attrName>
                                        </p:attrNameLst>
                                      </p:cBhvr>
                                      <p:to>
                                        <a:schemeClr val="accent2"/>
                                      </p:to>
                                    </p:animClr>
                                    <p:set>
                                      <p:cBhvr>
                                        <p:cTn id="41" dur="2000" fill="hold"/>
                                        <p:tgtEl>
                                          <p:spTgt spid="110"/>
                                        </p:tgtEl>
                                        <p:attrNameLst>
                                          <p:attrName>fill.type</p:attrName>
                                        </p:attrNameLst>
                                      </p:cBhvr>
                                      <p:to>
                                        <p:strVal val="solid"/>
                                      </p:to>
                                    </p:set>
                                    <p:set>
                                      <p:cBhvr>
                                        <p:cTn id="42" dur="2000" fill="hold"/>
                                        <p:tgtEl>
                                          <p:spTgt spid="110"/>
                                        </p:tgtEl>
                                        <p:attrNameLst>
                                          <p:attrName>fill.on</p:attrName>
                                        </p:attrNameLst>
                                      </p:cBhvr>
                                      <p:to>
                                        <p:strVal val="tru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01"/>
                                        </p:tgtEl>
                                        <p:attrNameLst>
                                          <p:attrName>style.visibility</p:attrName>
                                        </p:attrNameLst>
                                      </p:cBhvr>
                                      <p:to>
                                        <p:strVal val="hidden"/>
                                      </p:to>
                                    </p:set>
                                  </p:childTnLst>
                                </p:cTn>
                              </p:par>
                              <p:par>
                                <p:cTn id="47" presetID="1" presetClass="emph" presetSubtype="2" fill="hold" nodeType="withEffect">
                                  <p:stCondLst>
                                    <p:cond delay="0"/>
                                  </p:stCondLst>
                                  <p:childTnLst>
                                    <p:animClr clrSpc="rgb" dir="cw">
                                      <p:cBhvr>
                                        <p:cTn id="48" dur="2000" fill="hold"/>
                                        <p:tgtEl>
                                          <p:spTgt spid="111"/>
                                        </p:tgtEl>
                                        <p:attrNameLst>
                                          <p:attrName>fillcolor</p:attrName>
                                        </p:attrNameLst>
                                      </p:cBhvr>
                                      <p:to>
                                        <a:schemeClr val="accent2"/>
                                      </p:to>
                                    </p:animClr>
                                    <p:set>
                                      <p:cBhvr>
                                        <p:cTn id="49" dur="2000" fill="hold"/>
                                        <p:tgtEl>
                                          <p:spTgt spid="111"/>
                                        </p:tgtEl>
                                        <p:attrNameLst>
                                          <p:attrName>fill.type</p:attrName>
                                        </p:attrNameLst>
                                      </p:cBhvr>
                                      <p:to>
                                        <p:strVal val="solid"/>
                                      </p:to>
                                    </p:set>
                                    <p:set>
                                      <p:cBhvr>
                                        <p:cTn id="50" dur="2000" fill="hold"/>
                                        <p:tgtEl>
                                          <p:spTgt spid="11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79" grpId="0"/>
      <p:bldP spid="97" grpId="0"/>
      <p:bldP spid="98" grpId="0"/>
      <p:bldP spid="100" grpId="0"/>
      <p:bldP spid="10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103860" y="1183596"/>
            <a:ext cx="11896080" cy="1477328"/>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Herr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Mürrisch</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der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Mathelehrer</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findet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die Situation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nicht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so toll!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redet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Oma am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Telefon</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Was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sagt</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78378" y="313809"/>
            <a:ext cx="5706319" cy="707849"/>
          </a:xfrm>
        </p:spPr>
        <p:txBody>
          <a:bodyPr>
            <a:normAutofit/>
          </a:bodyPr>
          <a:lstStyle/>
          <a:p>
            <a:r>
              <a:rPr lang="en-GB" sz="3600" b="1" dirty="0">
                <a:solidFill>
                  <a:schemeClr val="bg1"/>
                </a:solidFill>
              </a:rPr>
              <a:t>Der Lehrer </a:t>
            </a:r>
            <a:r>
              <a:rPr lang="en-GB" sz="3600" b="1" dirty="0" err="1">
                <a:solidFill>
                  <a:schemeClr val="bg1"/>
                </a:solidFill>
              </a:rPr>
              <a:t>ist</a:t>
            </a:r>
            <a:r>
              <a:rPr lang="en-GB" sz="3600" b="1" dirty="0">
                <a:solidFill>
                  <a:schemeClr val="bg1"/>
                </a:solidFill>
              </a:rPr>
              <a:t> </a:t>
            </a:r>
            <a:r>
              <a:rPr lang="en-GB" sz="3600" b="1" dirty="0" err="1">
                <a:solidFill>
                  <a:schemeClr val="bg1"/>
                </a:solidFill>
              </a:rPr>
              <a:t>streng</a:t>
            </a:r>
            <a:r>
              <a:rPr lang="en-GB" sz="3600" b="1" dirty="0">
                <a:solidFill>
                  <a:schemeClr val="bg1"/>
                </a:solidFill>
              </a:rPr>
              <a:t>! </a:t>
            </a:r>
          </a:p>
        </p:txBody>
      </p:sp>
      <p:sp>
        <p:nvSpPr>
          <p:cNvPr id="18" name="Speech Bubble: Rectangle with Corners Rounded 17">
            <a:extLst>
              <a:ext uri="{FF2B5EF4-FFF2-40B4-BE49-F238E27FC236}">
                <a16:creationId xmlns:a16="http://schemas.microsoft.com/office/drawing/2014/main" id="{8CD923CA-32EF-4FD2-B01A-9A27EEDDD62A}"/>
              </a:ext>
            </a:extLst>
          </p:cNvPr>
          <p:cNvSpPr/>
          <p:nvPr/>
        </p:nvSpPr>
        <p:spPr>
          <a:xfrm>
            <a:off x="2713692" y="1985278"/>
            <a:ext cx="7273272" cy="4157229"/>
          </a:xfrm>
          <a:prstGeom prst="wedgeRoundRectCallout">
            <a:avLst>
              <a:gd name="adj1" fmla="val -60106"/>
              <a:gd name="adj2" fmla="val 7494"/>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2" name="TextBox 101">
            <a:hlinkClick r:id="" action="ppaction://noaction">
              <a:snd r:embed="rId4" name="16 1. Guten Tag [beep].wav"/>
            </a:hlinkClick>
            <a:extLst>
              <a:ext uri="{FF2B5EF4-FFF2-40B4-BE49-F238E27FC236}">
                <a16:creationId xmlns:a16="http://schemas.microsoft.com/office/drawing/2014/main" id="{87D482EC-9FD0-4025-8932-E5686669BC67}"/>
              </a:ext>
            </a:extLst>
          </p:cNvPr>
          <p:cNvSpPr txBox="1"/>
          <p:nvPr/>
        </p:nvSpPr>
        <p:spPr>
          <a:xfrm>
            <a:off x="3429903" y="2213438"/>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 </a:t>
            </a:r>
          </a:p>
        </p:txBody>
      </p:sp>
      <p:sp>
        <p:nvSpPr>
          <p:cNvPr id="19" name="TextBox 18">
            <a:extLst>
              <a:ext uri="{FF2B5EF4-FFF2-40B4-BE49-F238E27FC236}">
                <a16:creationId xmlns:a16="http://schemas.microsoft.com/office/drawing/2014/main" id="{022F218D-1995-4EDA-951F-3B0936537C85}"/>
              </a:ext>
            </a:extLst>
          </p:cNvPr>
          <p:cNvSpPr txBox="1"/>
          <p:nvPr/>
        </p:nvSpPr>
        <p:spPr>
          <a:xfrm>
            <a:off x="4154176" y="2244214"/>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104" name="TextBox 103">
            <a:hlinkClick r:id="" action="ppaction://noaction">
              <a:snd r:embed="rId5" name="16 2. Wolfgang.wav"/>
            </a:hlinkClick>
            <a:extLst>
              <a:ext uri="{FF2B5EF4-FFF2-40B4-BE49-F238E27FC236}">
                <a16:creationId xmlns:a16="http://schemas.microsoft.com/office/drawing/2014/main" id="{A0578C8E-56FC-4D7B-BB33-3C510FDD516F}"/>
              </a:ext>
            </a:extLst>
          </p:cNvPr>
          <p:cNvSpPr txBox="1"/>
          <p:nvPr/>
        </p:nvSpPr>
        <p:spPr>
          <a:xfrm>
            <a:off x="3429903" y="3248262"/>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2 </a:t>
            </a:r>
          </a:p>
        </p:txBody>
      </p:sp>
      <p:sp>
        <p:nvSpPr>
          <p:cNvPr id="105" name="TextBox 104">
            <a:extLst>
              <a:ext uri="{FF2B5EF4-FFF2-40B4-BE49-F238E27FC236}">
                <a16:creationId xmlns:a16="http://schemas.microsoft.com/office/drawing/2014/main" id="{F646BE15-4A39-4DCF-B074-BFA91D2EFC26}"/>
              </a:ext>
            </a:extLst>
          </p:cNvPr>
          <p:cNvSpPr txBox="1"/>
          <p:nvPr/>
        </p:nvSpPr>
        <p:spPr>
          <a:xfrm>
            <a:off x="4154176" y="3279038"/>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jeden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Tag | - </a:t>
            </a:r>
          </a:p>
        </p:txBody>
      </p:sp>
      <p:sp>
        <p:nvSpPr>
          <p:cNvPr id="106" name="TextBox 105">
            <a:hlinkClick r:id="" action="ppaction://noaction">
              <a:snd r:embed="rId6" name="16 3. Redet.wav"/>
            </a:hlinkClick>
            <a:extLst>
              <a:ext uri="{FF2B5EF4-FFF2-40B4-BE49-F238E27FC236}">
                <a16:creationId xmlns:a16="http://schemas.microsoft.com/office/drawing/2014/main" id="{4ABF7BA0-F551-4A92-9EC9-B989271C20BC}"/>
              </a:ext>
            </a:extLst>
          </p:cNvPr>
          <p:cNvSpPr txBox="1"/>
          <p:nvPr/>
        </p:nvSpPr>
        <p:spPr>
          <a:xfrm>
            <a:off x="3429903" y="428308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3 </a:t>
            </a:r>
          </a:p>
        </p:txBody>
      </p:sp>
      <p:sp>
        <p:nvSpPr>
          <p:cNvPr id="107" name="TextBox 106">
            <a:extLst>
              <a:ext uri="{FF2B5EF4-FFF2-40B4-BE49-F238E27FC236}">
                <a16:creationId xmlns:a16="http://schemas.microsoft.com/office/drawing/2014/main" id="{99113CF4-DA72-4ACF-BF0D-71A310792798}"/>
              </a:ext>
            </a:extLst>
          </p:cNvPr>
          <p:cNvSpPr txBox="1"/>
          <p:nvPr/>
        </p:nvSpPr>
        <p:spPr>
          <a:xfrm>
            <a:off x="4154176" y="4313862"/>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oft | - </a:t>
            </a:r>
          </a:p>
        </p:txBody>
      </p:sp>
      <p:sp>
        <p:nvSpPr>
          <p:cNvPr id="108" name="TextBox 107">
            <a:hlinkClick r:id="" action="ppaction://noaction">
              <a:snd r:embed="rId7" name="16 4. Vergisst.wav"/>
            </a:hlinkClick>
            <a:extLst>
              <a:ext uri="{FF2B5EF4-FFF2-40B4-BE49-F238E27FC236}">
                <a16:creationId xmlns:a16="http://schemas.microsoft.com/office/drawing/2014/main" id="{8531201B-6997-487E-8CDA-47A97D94CDA6}"/>
              </a:ext>
            </a:extLst>
          </p:cNvPr>
          <p:cNvSpPr txBox="1"/>
          <p:nvPr/>
        </p:nvSpPr>
        <p:spPr>
          <a:xfrm>
            <a:off x="3429903" y="5317911"/>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4 </a:t>
            </a:r>
          </a:p>
        </p:txBody>
      </p:sp>
      <p:sp>
        <p:nvSpPr>
          <p:cNvPr id="109" name="TextBox 108">
            <a:extLst>
              <a:ext uri="{FF2B5EF4-FFF2-40B4-BE49-F238E27FC236}">
                <a16:creationId xmlns:a16="http://schemas.microsoft.com/office/drawing/2014/main" id="{3E9E3D00-2DBD-4A96-A82F-816F6B3A4A4D}"/>
              </a:ext>
            </a:extLst>
          </p:cNvPr>
          <p:cNvSpPr txBox="1"/>
          <p:nvPr/>
        </p:nvSpPr>
        <p:spPr>
          <a:xfrm>
            <a:off x="4154176" y="5348687"/>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immer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113" name="TextBox 112">
            <a:hlinkClick r:id="" action="ppaction://noaction">
              <a:snd r:embed="rId8" name="16 5. Denke.wav"/>
            </a:hlinkClick>
            <a:extLst>
              <a:ext uri="{FF2B5EF4-FFF2-40B4-BE49-F238E27FC236}">
                <a16:creationId xmlns:a16="http://schemas.microsoft.com/office/drawing/2014/main" id="{158DEDD9-0D2E-4FA4-8A54-6D8385EAD90B}"/>
              </a:ext>
            </a:extLst>
          </p:cNvPr>
          <p:cNvSpPr txBox="1"/>
          <p:nvPr/>
        </p:nvSpPr>
        <p:spPr>
          <a:xfrm>
            <a:off x="6773633" y="224282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5 </a:t>
            </a:r>
          </a:p>
        </p:txBody>
      </p:sp>
      <p:sp>
        <p:nvSpPr>
          <p:cNvPr id="114" name="TextBox 113">
            <a:extLst>
              <a:ext uri="{FF2B5EF4-FFF2-40B4-BE49-F238E27FC236}">
                <a16:creationId xmlns:a16="http://schemas.microsoft.com/office/drawing/2014/main" id="{22E80BF2-D4EC-43BD-B438-660DCF90ECD4}"/>
              </a:ext>
            </a:extLst>
          </p:cNvPr>
          <p:cNvSpPr txBox="1"/>
          <p:nvPr/>
        </p:nvSpPr>
        <p:spPr>
          <a:xfrm>
            <a:off x="7497906" y="2273602"/>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116" name="TextBox 115">
            <a:hlinkClick r:id="" action="ppaction://noaction">
              <a:snd r:embed="rId9" name="16 6. Mehmet.wav"/>
            </a:hlinkClick>
            <a:extLst>
              <a:ext uri="{FF2B5EF4-FFF2-40B4-BE49-F238E27FC236}">
                <a16:creationId xmlns:a16="http://schemas.microsoft.com/office/drawing/2014/main" id="{E3F166ED-5C07-4D8B-A42F-2BDEEC5854C9}"/>
              </a:ext>
            </a:extLst>
          </p:cNvPr>
          <p:cNvSpPr txBox="1"/>
          <p:nvPr/>
        </p:nvSpPr>
        <p:spPr>
          <a:xfrm>
            <a:off x="6773633" y="32776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6 </a:t>
            </a:r>
          </a:p>
        </p:txBody>
      </p:sp>
      <p:sp>
        <p:nvSpPr>
          <p:cNvPr id="117" name="TextBox 116">
            <a:extLst>
              <a:ext uri="{FF2B5EF4-FFF2-40B4-BE49-F238E27FC236}">
                <a16:creationId xmlns:a16="http://schemas.microsoft.com/office/drawing/2014/main" id="{6419C64F-DA06-4648-B2B9-BA5A030D1E98}"/>
              </a:ext>
            </a:extLst>
          </p:cNvPr>
          <p:cNvSpPr txBox="1"/>
          <p:nvPr/>
        </p:nvSpPr>
        <p:spPr>
          <a:xfrm>
            <a:off x="7497906" y="3308426"/>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jetzt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119" name="TextBox 118">
            <a:hlinkClick r:id="" action="ppaction://noaction">
              <a:snd r:embed="rId10" name="16 7. sitzt.wav"/>
            </a:hlinkClick>
            <a:extLst>
              <a:ext uri="{FF2B5EF4-FFF2-40B4-BE49-F238E27FC236}">
                <a16:creationId xmlns:a16="http://schemas.microsoft.com/office/drawing/2014/main" id="{A1DEA9B6-2ADF-4F70-AD11-653F9BE0B881}"/>
              </a:ext>
            </a:extLst>
          </p:cNvPr>
          <p:cNvSpPr txBox="1"/>
          <p:nvPr/>
        </p:nvSpPr>
        <p:spPr>
          <a:xfrm>
            <a:off x="6773632" y="43432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7</a:t>
            </a:r>
          </a:p>
        </p:txBody>
      </p:sp>
      <p:sp>
        <p:nvSpPr>
          <p:cNvPr id="120" name="TextBox 119">
            <a:extLst>
              <a:ext uri="{FF2B5EF4-FFF2-40B4-BE49-F238E27FC236}">
                <a16:creationId xmlns:a16="http://schemas.microsoft.com/office/drawing/2014/main" id="{8BB5EDFB-386E-4D9B-ABD7-BDC7C1CB71A9}"/>
              </a:ext>
            </a:extLst>
          </p:cNvPr>
          <p:cNvSpPr txBox="1"/>
          <p:nvPr/>
        </p:nvSpPr>
        <p:spPr>
          <a:xfrm>
            <a:off x="7497906" y="434325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Montag | - </a:t>
            </a:r>
          </a:p>
        </p:txBody>
      </p:sp>
      <p:sp>
        <p:nvSpPr>
          <p:cNvPr id="122" name="TextBox 121">
            <a:hlinkClick r:id="" action="ppaction://noaction">
              <a:snd r:embed="rId11" name="16 8. Kann.wav"/>
            </a:hlinkClick>
            <a:extLst>
              <a:ext uri="{FF2B5EF4-FFF2-40B4-BE49-F238E27FC236}">
                <a16:creationId xmlns:a16="http://schemas.microsoft.com/office/drawing/2014/main" id="{59E6729D-65D4-4BA5-B65B-55F6EF2A2B18}"/>
              </a:ext>
            </a:extLst>
          </p:cNvPr>
          <p:cNvSpPr txBox="1"/>
          <p:nvPr/>
        </p:nvSpPr>
        <p:spPr>
          <a:xfrm>
            <a:off x="6773633" y="5347299"/>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8 </a:t>
            </a:r>
          </a:p>
        </p:txBody>
      </p:sp>
      <p:sp>
        <p:nvSpPr>
          <p:cNvPr id="123" name="TextBox 122">
            <a:extLst>
              <a:ext uri="{FF2B5EF4-FFF2-40B4-BE49-F238E27FC236}">
                <a16:creationId xmlns:a16="http://schemas.microsoft.com/office/drawing/2014/main" id="{4EA36FF2-9D58-4F12-AA35-BBA57242C75F}"/>
              </a:ext>
            </a:extLst>
          </p:cNvPr>
          <p:cNvSpPr txBox="1"/>
          <p:nvPr/>
        </p:nvSpPr>
        <p:spPr>
          <a:xfrm>
            <a:off x="7497906" y="5378075"/>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dann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p>
        </p:txBody>
      </p:sp>
      <p:pic>
        <p:nvPicPr>
          <p:cNvPr id="6" name="Picture 5" descr="A close up of a logo&#10;&#10;Description automatically generated">
            <a:extLst>
              <a:ext uri="{FF2B5EF4-FFF2-40B4-BE49-F238E27FC236}">
                <a16:creationId xmlns:a16="http://schemas.microsoft.com/office/drawing/2014/main" id="{1DE20749-47B1-4A53-B459-CAB92BF22CD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92060" y="2230678"/>
            <a:ext cx="2053067" cy="2234311"/>
          </a:xfrm>
          <a:prstGeom prst="rect">
            <a:avLst/>
          </a:prstGeom>
        </p:spPr>
      </p:pic>
      <p:sp>
        <p:nvSpPr>
          <p:cNvPr id="26"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8" name="Picture 27" descr="A picture containing text, book&#10;&#10;Description automatically generated">
            <a:extLst>
              <a:ext uri="{FF2B5EF4-FFF2-40B4-BE49-F238E27FC236}">
                <a16:creationId xmlns:a16="http://schemas.microsoft.com/office/drawing/2014/main" id="{45A63DD6-60FE-4594-A1C3-AA053B338C5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03209" y="4464989"/>
            <a:ext cx="1435410" cy="1773927"/>
          </a:xfrm>
          <a:prstGeom prst="rect">
            <a:avLst/>
          </a:prstGeom>
        </p:spPr>
      </p:pic>
    </p:spTree>
    <p:extLst>
      <p:ext uri="{BB962C8B-B14F-4D97-AF65-F5344CB8AC3E}">
        <p14:creationId xmlns:p14="http://schemas.microsoft.com/office/powerpoint/2010/main" val="746019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peech Bubble: Rectangle with Corners Rounded 66">
            <a:extLst>
              <a:ext uri="{FF2B5EF4-FFF2-40B4-BE49-F238E27FC236}">
                <a16:creationId xmlns:a16="http://schemas.microsoft.com/office/drawing/2014/main" id="{8BF615B7-95C9-4E1E-A186-261AF02BA566}"/>
              </a:ext>
            </a:extLst>
          </p:cNvPr>
          <p:cNvSpPr/>
          <p:nvPr/>
        </p:nvSpPr>
        <p:spPr>
          <a:xfrm>
            <a:off x="2650733" y="1961322"/>
            <a:ext cx="7273272" cy="4157229"/>
          </a:xfrm>
          <a:prstGeom prst="wedgeRoundRectCallout">
            <a:avLst>
              <a:gd name="adj1" fmla="val -60106"/>
              <a:gd name="adj2" fmla="val 7494"/>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DE4BA3E8-B515-4C81-ADBD-E68E0910B723}"/>
              </a:ext>
            </a:extLst>
          </p:cNvPr>
          <p:cNvSpPr txBox="1"/>
          <p:nvPr/>
        </p:nvSpPr>
        <p:spPr>
          <a:xfrm>
            <a:off x="103860" y="1183596"/>
            <a:ext cx="11896080" cy="141782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Herr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Mürrisch</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der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Mathelehrer</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findet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die Situation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nicht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so toll!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redet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mit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Oma am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Telefon</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Was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sagt</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000" b="0" i="0" u="none" strike="noStrike" kern="1200" cap="none" spc="0" normalizeH="0" baseline="0" noProof="0" dirty="0" err="1">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er</a:t>
            </a:r>
            <a:r>
              <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04504" y="313809"/>
            <a:ext cx="5706319" cy="707849"/>
          </a:xfrm>
        </p:spPr>
        <p:txBody>
          <a:bodyPr>
            <a:normAutofit/>
          </a:bodyPr>
          <a:lstStyle/>
          <a:p>
            <a:r>
              <a:rPr lang="en-GB" sz="3600" b="1" dirty="0" err="1">
                <a:solidFill>
                  <a:schemeClr val="bg1"/>
                </a:solidFill>
              </a:rPr>
              <a:t>Antworten</a:t>
            </a:r>
            <a:endParaRPr lang="en-GB" sz="3600" b="1" dirty="0">
              <a:solidFill>
                <a:schemeClr val="bg1"/>
              </a:solidFill>
            </a:endParaRPr>
          </a:p>
        </p:txBody>
      </p:sp>
      <p:sp>
        <p:nvSpPr>
          <p:cNvPr id="35" name="TextBox 34">
            <a:hlinkClick r:id="" action="ppaction://noaction">
              <a:snd r:embed="rId4" name="17 1. Guten Tag.wav"/>
            </a:hlinkClick>
            <a:extLst>
              <a:ext uri="{FF2B5EF4-FFF2-40B4-BE49-F238E27FC236}">
                <a16:creationId xmlns:a16="http://schemas.microsoft.com/office/drawing/2014/main" id="{1755F05A-3669-4ED6-8EBC-1765AC4EA82E}"/>
              </a:ext>
            </a:extLst>
          </p:cNvPr>
          <p:cNvSpPr txBox="1"/>
          <p:nvPr/>
        </p:nvSpPr>
        <p:spPr>
          <a:xfrm>
            <a:off x="3429903" y="2213438"/>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1 </a:t>
            </a:r>
          </a:p>
        </p:txBody>
      </p:sp>
      <p:sp>
        <p:nvSpPr>
          <p:cNvPr id="36" name="TextBox 35">
            <a:extLst>
              <a:ext uri="{FF2B5EF4-FFF2-40B4-BE49-F238E27FC236}">
                <a16:creationId xmlns:a16="http://schemas.microsoft.com/office/drawing/2014/main" id="{B71C8893-C147-4EFA-8528-E0D3CA6BB53C}"/>
              </a:ext>
            </a:extLst>
          </p:cNvPr>
          <p:cNvSpPr txBox="1"/>
          <p:nvPr/>
        </p:nvSpPr>
        <p:spPr>
          <a:xfrm>
            <a:off x="4154176" y="2244214"/>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39" name="TextBox 38">
            <a:hlinkClick r:id="" action="ppaction://noaction">
              <a:snd r:embed="rId5" name="17 2. Wolfgang.wav"/>
            </a:hlinkClick>
            <a:extLst>
              <a:ext uri="{FF2B5EF4-FFF2-40B4-BE49-F238E27FC236}">
                <a16:creationId xmlns:a16="http://schemas.microsoft.com/office/drawing/2014/main" id="{E9E6C00F-31B7-46E9-97D7-F1E630D67D1C}"/>
              </a:ext>
            </a:extLst>
          </p:cNvPr>
          <p:cNvSpPr txBox="1"/>
          <p:nvPr/>
        </p:nvSpPr>
        <p:spPr>
          <a:xfrm>
            <a:off x="3429903" y="3248262"/>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2 </a:t>
            </a:r>
          </a:p>
        </p:txBody>
      </p:sp>
      <p:sp>
        <p:nvSpPr>
          <p:cNvPr id="40" name="TextBox 39">
            <a:extLst>
              <a:ext uri="{FF2B5EF4-FFF2-40B4-BE49-F238E27FC236}">
                <a16:creationId xmlns:a16="http://schemas.microsoft.com/office/drawing/2014/main" id="{715579D8-E446-4370-9B43-B50890736AD3}"/>
              </a:ext>
            </a:extLst>
          </p:cNvPr>
          <p:cNvSpPr txBox="1"/>
          <p:nvPr/>
        </p:nvSpPr>
        <p:spPr>
          <a:xfrm>
            <a:off x="4154176" y="3279038"/>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jeden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Tag | - </a:t>
            </a:r>
          </a:p>
        </p:txBody>
      </p:sp>
      <p:sp>
        <p:nvSpPr>
          <p:cNvPr id="42" name="TextBox 41">
            <a:hlinkClick r:id="" action="ppaction://noaction">
              <a:snd r:embed="rId6" name="17 3. Redet.wav"/>
            </a:hlinkClick>
            <a:extLst>
              <a:ext uri="{FF2B5EF4-FFF2-40B4-BE49-F238E27FC236}">
                <a16:creationId xmlns:a16="http://schemas.microsoft.com/office/drawing/2014/main" id="{F729CFF9-7F0B-4ADE-B0FB-E6784467B38F}"/>
              </a:ext>
            </a:extLst>
          </p:cNvPr>
          <p:cNvSpPr txBox="1"/>
          <p:nvPr/>
        </p:nvSpPr>
        <p:spPr>
          <a:xfrm>
            <a:off x="3429903" y="428308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3 </a:t>
            </a:r>
          </a:p>
        </p:txBody>
      </p:sp>
      <p:sp>
        <p:nvSpPr>
          <p:cNvPr id="43" name="TextBox 42">
            <a:extLst>
              <a:ext uri="{FF2B5EF4-FFF2-40B4-BE49-F238E27FC236}">
                <a16:creationId xmlns:a16="http://schemas.microsoft.com/office/drawing/2014/main" id="{5F11C309-4303-4455-87B1-931A8DEB10DD}"/>
              </a:ext>
            </a:extLst>
          </p:cNvPr>
          <p:cNvSpPr txBox="1"/>
          <p:nvPr/>
        </p:nvSpPr>
        <p:spPr>
          <a:xfrm>
            <a:off x="4154176" y="4313862"/>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oft | - </a:t>
            </a:r>
          </a:p>
        </p:txBody>
      </p:sp>
      <p:sp>
        <p:nvSpPr>
          <p:cNvPr id="45" name="TextBox 44">
            <a:hlinkClick r:id="" action="ppaction://noaction">
              <a:snd r:embed="rId7" name="17 4. Vergisst.wav"/>
            </a:hlinkClick>
            <a:extLst>
              <a:ext uri="{FF2B5EF4-FFF2-40B4-BE49-F238E27FC236}">
                <a16:creationId xmlns:a16="http://schemas.microsoft.com/office/drawing/2014/main" id="{1B7EC48F-197C-43CB-BBBC-E5CA96676F51}"/>
              </a:ext>
            </a:extLst>
          </p:cNvPr>
          <p:cNvSpPr txBox="1"/>
          <p:nvPr/>
        </p:nvSpPr>
        <p:spPr>
          <a:xfrm>
            <a:off x="3429903" y="5317911"/>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4 </a:t>
            </a:r>
          </a:p>
        </p:txBody>
      </p:sp>
      <p:sp>
        <p:nvSpPr>
          <p:cNvPr id="46" name="TextBox 45">
            <a:extLst>
              <a:ext uri="{FF2B5EF4-FFF2-40B4-BE49-F238E27FC236}">
                <a16:creationId xmlns:a16="http://schemas.microsoft.com/office/drawing/2014/main" id="{74248B70-BB1B-4F8F-86F4-9CC1FCC9D03C}"/>
              </a:ext>
            </a:extLst>
          </p:cNvPr>
          <p:cNvSpPr txBox="1"/>
          <p:nvPr/>
        </p:nvSpPr>
        <p:spPr>
          <a:xfrm>
            <a:off x="4154176" y="5348687"/>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immer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48" name="TextBox 47">
            <a:hlinkClick r:id="" action="ppaction://noaction">
              <a:snd r:embed="rId8" name="17 5. Denke.wav"/>
            </a:hlinkClick>
            <a:extLst>
              <a:ext uri="{FF2B5EF4-FFF2-40B4-BE49-F238E27FC236}">
                <a16:creationId xmlns:a16="http://schemas.microsoft.com/office/drawing/2014/main" id="{8152E587-E902-4998-A53D-F664E7FE1ED1}"/>
              </a:ext>
            </a:extLst>
          </p:cNvPr>
          <p:cNvSpPr txBox="1"/>
          <p:nvPr/>
        </p:nvSpPr>
        <p:spPr>
          <a:xfrm>
            <a:off x="6773633" y="2242826"/>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5 </a:t>
            </a:r>
          </a:p>
        </p:txBody>
      </p:sp>
      <p:sp>
        <p:nvSpPr>
          <p:cNvPr id="49" name="TextBox 48">
            <a:extLst>
              <a:ext uri="{FF2B5EF4-FFF2-40B4-BE49-F238E27FC236}">
                <a16:creationId xmlns:a16="http://schemas.microsoft.com/office/drawing/2014/main" id="{929B05FA-0A12-4DDE-94C7-3D979E82DC84}"/>
              </a:ext>
            </a:extLst>
          </p:cNvPr>
          <p:cNvSpPr txBox="1"/>
          <p:nvPr/>
        </p:nvSpPr>
        <p:spPr>
          <a:xfrm>
            <a:off x="7497906" y="2273602"/>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heute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51" name="TextBox 50">
            <a:hlinkClick r:id="" action="ppaction://noaction">
              <a:snd r:embed="rId9" name="17 6. Mehmet.wav"/>
            </a:hlinkClick>
            <a:extLst>
              <a:ext uri="{FF2B5EF4-FFF2-40B4-BE49-F238E27FC236}">
                <a16:creationId xmlns:a16="http://schemas.microsoft.com/office/drawing/2014/main" id="{0A85AFF0-9AB4-4FB8-B340-0A7D46CA82A7}"/>
              </a:ext>
            </a:extLst>
          </p:cNvPr>
          <p:cNvSpPr txBox="1"/>
          <p:nvPr/>
        </p:nvSpPr>
        <p:spPr>
          <a:xfrm>
            <a:off x="6773633" y="32776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6 </a:t>
            </a:r>
          </a:p>
        </p:txBody>
      </p:sp>
      <p:sp>
        <p:nvSpPr>
          <p:cNvPr id="52" name="TextBox 51">
            <a:extLst>
              <a:ext uri="{FF2B5EF4-FFF2-40B4-BE49-F238E27FC236}">
                <a16:creationId xmlns:a16="http://schemas.microsoft.com/office/drawing/2014/main" id="{B87DD56D-2BC0-4AAA-9465-2D7F9B99379A}"/>
              </a:ext>
            </a:extLst>
          </p:cNvPr>
          <p:cNvSpPr txBox="1"/>
          <p:nvPr/>
        </p:nvSpPr>
        <p:spPr>
          <a:xfrm>
            <a:off x="7497906" y="3308426"/>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jetzt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 </a:t>
            </a:r>
          </a:p>
        </p:txBody>
      </p:sp>
      <p:sp>
        <p:nvSpPr>
          <p:cNvPr id="54" name="TextBox 53">
            <a:hlinkClick r:id="" action="ppaction://noaction">
              <a:snd r:embed="rId10" name="17 7. sitzt.wav"/>
            </a:hlinkClick>
            <a:extLst>
              <a:ext uri="{FF2B5EF4-FFF2-40B4-BE49-F238E27FC236}">
                <a16:creationId xmlns:a16="http://schemas.microsoft.com/office/drawing/2014/main" id="{672C3243-AD5C-4D59-999A-CC3DABC440E5}"/>
              </a:ext>
            </a:extLst>
          </p:cNvPr>
          <p:cNvSpPr txBox="1"/>
          <p:nvPr/>
        </p:nvSpPr>
        <p:spPr>
          <a:xfrm>
            <a:off x="6773632" y="4343250"/>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7</a:t>
            </a:r>
          </a:p>
        </p:txBody>
      </p:sp>
      <p:sp>
        <p:nvSpPr>
          <p:cNvPr id="55" name="TextBox 54">
            <a:extLst>
              <a:ext uri="{FF2B5EF4-FFF2-40B4-BE49-F238E27FC236}">
                <a16:creationId xmlns:a16="http://schemas.microsoft.com/office/drawing/2014/main" id="{6F7797B1-02D7-4645-9A05-EA55FE5D4D9B}"/>
              </a:ext>
            </a:extLst>
          </p:cNvPr>
          <p:cNvSpPr txBox="1"/>
          <p:nvPr/>
        </p:nvSpPr>
        <p:spPr>
          <a:xfrm>
            <a:off x="7497906" y="4343250"/>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am Montag | - </a:t>
            </a:r>
          </a:p>
        </p:txBody>
      </p:sp>
      <p:sp>
        <p:nvSpPr>
          <p:cNvPr id="57" name="TextBox 56">
            <a:hlinkClick r:id="" action="ppaction://noaction">
              <a:snd r:embed="rId11" name="17 8. Kann.wav"/>
            </a:hlinkClick>
            <a:extLst>
              <a:ext uri="{FF2B5EF4-FFF2-40B4-BE49-F238E27FC236}">
                <a16:creationId xmlns:a16="http://schemas.microsoft.com/office/drawing/2014/main" id="{3FCFCD14-0325-41E6-9D71-62D73C4F946E}"/>
              </a:ext>
            </a:extLst>
          </p:cNvPr>
          <p:cNvSpPr txBox="1"/>
          <p:nvPr/>
        </p:nvSpPr>
        <p:spPr>
          <a:xfrm>
            <a:off x="6773633" y="5347299"/>
            <a:ext cx="530915" cy="461665"/>
          </a:xfrm>
          <a:prstGeom prst="rect">
            <a:avLst/>
          </a:prstGeom>
          <a:solidFill>
            <a:schemeClr val="accent1">
              <a:lumMod val="50000"/>
            </a:schemeClr>
          </a:solidFill>
          <a:ln w="12700">
            <a:solidFill>
              <a:srgbClr val="DAA520"/>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8 </a:t>
            </a:r>
          </a:p>
        </p:txBody>
      </p:sp>
      <p:sp>
        <p:nvSpPr>
          <p:cNvPr id="58" name="TextBox 57">
            <a:extLst>
              <a:ext uri="{FF2B5EF4-FFF2-40B4-BE49-F238E27FC236}">
                <a16:creationId xmlns:a16="http://schemas.microsoft.com/office/drawing/2014/main" id="{DED92445-91D7-4195-93E5-4D69EB4B2074}"/>
              </a:ext>
            </a:extLst>
          </p:cNvPr>
          <p:cNvSpPr txBox="1"/>
          <p:nvPr/>
        </p:nvSpPr>
        <p:spPr>
          <a:xfrm>
            <a:off x="7497906" y="5378075"/>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dann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p>
        </p:txBody>
      </p:sp>
      <p:sp>
        <p:nvSpPr>
          <p:cNvPr id="5" name="TextBox 4">
            <a:extLst>
              <a:ext uri="{FF2B5EF4-FFF2-40B4-BE49-F238E27FC236}">
                <a16:creationId xmlns:a16="http://schemas.microsoft.com/office/drawing/2014/main" id="{1D066777-7D85-4775-8F33-FE6BB112D7ED}"/>
              </a:ext>
            </a:extLst>
          </p:cNvPr>
          <p:cNvSpPr txBox="1"/>
          <p:nvPr/>
        </p:nvSpPr>
        <p:spPr>
          <a:xfrm>
            <a:off x="4154176" y="2213438"/>
            <a:ext cx="1106937" cy="491053"/>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59" name="TextBox 58">
            <a:extLst>
              <a:ext uri="{FF2B5EF4-FFF2-40B4-BE49-F238E27FC236}">
                <a16:creationId xmlns:a16="http://schemas.microsoft.com/office/drawing/2014/main" id="{653C3B3C-FDFE-4313-BFB8-A931C88421B3}"/>
              </a:ext>
            </a:extLst>
          </p:cNvPr>
          <p:cNvSpPr txBox="1"/>
          <p:nvPr/>
        </p:nvSpPr>
        <p:spPr>
          <a:xfrm>
            <a:off x="5685246" y="3319396"/>
            <a:ext cx="405830" cy="46166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1" name="TextBox 60">
            <a:extLst>
              <a:ext uri="{FF2B5EF4-FFF2-40B4-BE49-F238E27FC236}">
                <a16:creationId xmlns:a16="http://schemas.microsoft.com/office/drawing/2014/main" id="{7C5FCC52-47E6-48C8-A72F-E6A95109E3B5}"/>
              </a:ext>
            </a:extLst>
          </p:cNvPr>
          <p:cNvSpPr txBox="1"/>
          <p:nvPr/>
        </p:nvSpPr>
        <p:spPr>
          <a:xfrm>
            <a:off x="4660974" y="4283086"/>
            <a:ext cx="470834" cy="490583"/>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2" name="TextBox 61">
            <a:extLst>
              <a:ext uri="{FF2B5EF4-FFF2-40B4-BE49-F238E27FC236}">
                <a16:creationId xmlns:a16="http://schemas.microsoft.com/office/drawing/2014/main" id="{FE4FD06D-7557-4AFD-B0BF-E9C6A19DCD3D}"/>
              </a:ext>
            </a:extLst>
          </p:cNvPr>
          <p:cNvSpPr txBox="1"/>
          <p:nvPr/>
        </p:nvSpPr>
        <p:spPr>
          <a:xfrm>
            <a:off x="5131808" y="5257965"/>
            <a:ext cx="706251" cy="550997"/>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3" name="TextBox 62">
            <a:extLst>
              <a:ext uri="{FF2B5EF4-FFF2-40B4-BE49-F238E27FC236}">
                <a16:creationId xmlns:a16="http://schemas.microsoft.com/office/drawing/2014/main" id="{3155BD06-DFA8-4B6E-AB8B-8B959BCC6729}"/>
              </a:ext>
            </a:extLst>
          </p:cNvPr>
          <p:cNvSpPr txBox="1"/>
          <p:nvPr/>
        </p:nvSpPr>
        <p:spPr>
          <a:xfrm>
            <a:off x="7497906" y="2100071"/>
            <a:ext cx="1106937" cy="604417"/>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4" name="TextBox 63">
            <a:extLst>
              <a:ext uri="{FF2B5EF4-FFF2-40B4-BE49-F238E27FC236}">
                <a16:creationId xmlns:a16="http://schemas.microsoft.com/office/drawing/2014/main" id="{B309A1FE-7941-44E6-A6C5-0FF72A3E339A}"/>
              </a:ext>
            </a:extLst>
          </p:cNvPr>
          <p:cNvSpPr txBox="1"/>
          <p:nvPr/>
        </p:nvSpPr>
        <p:spPr>
          <a:xfrm>
            <a:off x="7535382" y="3188902"/>
            <a:ext cx="848329" cy="550410"/>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5" name="TextBox 64">
            <a:extLst>
              <a:ext uri="{FF2B5EF4-FFF2-40B4-BE49-F238E27FC236}">
                <a16:creationId xmlns:a16="http://schemas.microsoft.com/office/drawing/2014/main" id="{C7F456D5-040D-4B99-9849-6DB29F14C30D}"/>
              </a:ext>
            </a:extLst>
          </p:cNvPr>
          <p:cNvSpPr txBox="1"/>
          <p:nvPr/>
        </p:nvSpPr>
        <p:spPr>
          <a:xfrm>
            <a:off x="9319818" y="4193284"/>
            <a:ext cx="414119" cy="580385"/>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68" name="TextBox 67">
            <a:extLst>
              <a:ext uri="{FF2B5EF4-FFF2-40B4-BE49-F238E27FC236}">
                <a16:creationId xmlns:a16="http://schemas.microsoft.com/office/drawing/2014/main" id="{284E993B-626C-455F-8B73-F68DCA8EF02F}"/>
              </a:ext>
            </a:extLst>
          </p:cNvPr>
          <p:cNvSpPr txBox="1"/>
          <p:nvPr/>
        </p:nvSpPr>
        <p:spPr>
          <a:xfrm>
            <a:off x="8383711" y="5318019"/>
            <a:ext cx="1131863" cy="430887"/>
          </a:xfrm>
          <a:prstGeom prst="rect">
            <a:avLst/>
          </a:prstGeom>
          <a:solidFill>
            <a:schemeClr val="bg1"/>
          </a:solidFill>
          <a:ln>
            <a:solidFill>
              <a:schemeClr val="bg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60" name="Picture 59" descr="A close up of a logo&#10;&#10;Description automatically generated">
            <a:extLst>
              <a:ext uri="{FF2B5EF4-FFF2-40B4-BE49-F238E27FC236}">
                <a16:creationId xmlns:a16="http://schemas.microsoft.com/office/drawing/2014/main" id="{87149BCE-C877-4AD6-BDE6-E256336504D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192060" y="2230678"/>
            <a:ext cx="2053067" cy="2234311"/>
          </a:xfrm>
          <a:prstGeom prst="rect">
            <a:avLst/>
          </a:prstGeom>
        </p:spPr>
      </p:pic>
      <p:sp>
        <p:nvSpPr>
          <p:cNvPr id="34"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picture containing text, book&#10;&#10;Description automatically generated">
            <a:extLst>
              <a:ext uri="{FF2B5EF4-FFF2-40B4-BE49-F238E27FC236}">
                <a16:creationId xmlns:a16="http://schemas.microsoft.com/office/drawing/2014/main" id="{E4ED6012-C627-4D9A-9D5F-95CB0A351DF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203209" y="4464989"/>
            <a:ext cx="1435410" cy="1773927"/>
          </a:xfrm>
          <a:prstGeom prst="rect">
            <a:avLst/>
          </a:prstGeom>
        </p:spPr>
      </p:pic>
    </p:spTree>
    <p:extLst>
      <p:ext uri="{BB962C8B-B14F-4D97-AF65-F5344CB8AC3E}">
        <p14:creationId xmlns:p14="http://schemas.microsoft.com/office/powerpoint/2010/main" val="1390904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9" grpId="0" animBg="1"/>
      <p:bldP spid="61" grpId="0" animBg="1"/>
      <p:bldP spid="62" grpId="0" animBg="1"/>
      <p:bldP spid="63" grpId="0" animBg="1"/>
      <p:bldP spid="64" grpId="0" animBg="1"/>
      <p:bldP spid="65" grpId="0" animBg="1"/>
      <p:bldP spid="68"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DE4BA3E8-B515-4C81-ADBD-E68E0910B723}"/>
              </a:ext>
            </a:extLst>
          </p:cNvPr>
          <p:cNvSpPr txBox="1"/>
          <p:nvPr/>
        </p:nvSpPr>
        <p:spPr>
          <a:xfrm>
            <a:off x="236062" y="1203506"/>
            <a:ext cx="11719875" cy="104252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Dein</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Freund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versteht</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kein</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Englisch</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Schreib</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die </a:t>
            </a:r>
            <a:r>
              <a:rPr kumimoji="0" lang="en-US" sz="2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Sätze</a:t>
            </a:r>
            <a:r>
              <a:rPr kumimoji="0" lang="en-US" sz="22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rPr>
              <a:t> auf Deutsch. Word order 1 or 2? </a:t>
            </a:r>
            <a:endPar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22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SimSun" panose="02010600030101010101" pitchFamily="2" charset="-122"/>
              <a:cs typeface="Times New Roman" panose="02020603050405020304" pitchFamily="18" charset="0"/>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117567" y="313809"/>
            <a:ext cx="5706319" cy="707849"/>
          </a:xfrm>
        </p:spPr>
        <p:txBody>
          <a:bodyPr>
            <a:normAutofit/>
          </a:bodyPr>
          <a:lstStyle/>
          <a:p>
            <a:r>
              <a:rPr lang="en-GB" sz="3600" b="1" dirty="0" err="1">
                <a:solidFill>
                  <a:schemeClr val="bg1"/>
                </a:solidFill>
              </a:rPr>
              <a:t>Meine</a:t>
            </a:r>
            <a:r>
              <a:rPr lang="en-GB" sz="3600" b="1" dirty="0">
                <a:solidFill>
                  <a:schemeClr val="bg1"/>
                </a:solidFill>
              </a:rPr>
              <a:t> </a:t>
            </a:r>
            <a:r>
              <a:rPr lang="en-GB" sz="3600" b="1" dirty="0" err="1">
                <a:solidFill>
                  <a:schemeClr val="bg1"/>
                </a:solidFill>
              </a:rPr>
              <a:t>Woche</a:t>
            </a:r>
            <a:endParaRPr lang="en-GB" sz="3600" b="1" dirty="0">
              <a:solidFill>
                <a:schemeClr val="bg1"/>
              </a:solidFill>
            </a:endParaRPr>
          </a:p>
        </p:txBody>
      </p:sp>
      <p:sp>
        <p:nvSpPr>
          <p:cNvPr id="12" name="TextBox 11">
            <a:extLst>
              <a:ext uri="{FF2B5EF4-FFF2-40B4-BE49-F238E27FC236}">
                <a16:creationId xmlns:a16="http://schemas.microsoft.com/office/drawing/2014/main" id="{7B5EF191-E832-4753-9498-D5489CEC63C6}"/>
              </a:ext>
            </a:extLst>
          </p:cNvPr>
          <p:cNvSpPr txBox="1"/>
          <p:nvPr/>
        </p:nvSpPr>
        <p:spPr>
          <a:xfrm>
            <a:off x="2358256" y="2719247"/>
            <a:ext cx="85725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a:t>
            </a:r>
          </a:p>
        </p:txBody>
      </p:sp>
      <p:sp>
        <p:nvSpPr>
          <p:cNvPr id="42" name="TextBox 41">
            <a:extLst>
              <a:ext uri="{FF2B5EF4-FFF2-40B4-BE49-F238E27FC236}">
                <a16:creationId xmlns:a16="http://schemas.microsoft.com/office/drawing/2014/main" id="{7528A14B-FABF-4B35-966C-E8B5D97A7B1A}"/>
              </a:ext>
            </a:extLst>
          </p:cNvPr>
          <p:cNvSpPr txBox="1"/>
          <p:nvPr/>
        </p:nvSpPr>
        <p:spPr>
          <a:xfrm>
            <a:off x="2388390" y="2782852"/>
            <a:ext cx="764629" cy="43088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11" name="Picture 10">
            <a:extLst>
              <a:ext uri="{FF2B5EF4-FFF2-40B4-BE49-F238E27FC236}">
                <a16:creationId xmlns:a16="http://schemas.microsoft.com/office/drawing/2014/main" id="{23D9F108-A173-480D-B8BC-A5A5A9BCFABF}"/>
              </a:ext>
            </a:extLst>
          </p:cNvPr>
          <p:cNvPicPr>
            <a:picLocks noChangeAspect="1"/>
          </p:cNvPicPr>
          <p:nvPr/>
        </p:nvPicPr>
        <p:blipFill>
          <a:blip r:embed="rId4"/>
          <a:stretch>
            <a:fillRect/>
          </a:stretch>
        </p:blipFill>
        <p:spPr>
          <a:xfrm>
            <a:off x="332272" y="1734363"/>
            <a:ext cx="11477438" cy="4545196"/>
          </a:xfrm>
          <a:prstGeom prst="rect">
            <a:avLst/>
          </a:prstGeom>
        </p:spPr>
      </p:pic>
      <p:sp>
        <p:nvSpPr>
          <p:cNvPr id="4" name="TextBox 3">
            <a:extLst>
              <a:ext uri="{FF2B5EF4-FFF2-40B4-BE49-F238E27FC236}">
                <a16:creationId xmlns:a16="http://schemas.microsoft.com/office/drawing/2014/main" id="{51515216-0E77-451E-9036-D6C656623F70}"/>
              </a:ext>
            </a:extLst>
          </p:cNvPr>
          <p:cNvSpPr txBox="1"/>
          <p:nvPr/>
        </p:nvSpPr>
        <p:spPr>
          <a:xfrm>
            <a:off x="596933" y="2050772"/>
            <a:ext cx="5237146" cy="3323987"/>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I’m cleaning my room on Monday.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I’m staying at home on Tuesday.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I’m eating ice cream on Wednesday.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I’m sleeping on Thursday.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I’m playing in the Orchestra on Friday.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I’m singing in the choir on Saturday.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I’m getting a present on Sunday!</a:t>
            </a:r>
          </a:p>
        </p:txBody>
      </p:sp>
      <p:sp>
        <p:nvSpPr>
          <p:cNvPr id="13" name="TextBox 12">
            <a:extLst>
              <a:ext uri="{FF2B5EF4-FFF2-40B4-BE49-F238E27FC236}">
                <a16:creationId xmlns:a16="http://schemas.microsoft.com/office/drawing/2014/main" id="{33E7E725-55C5-400F-AE73-E866B06EDDC4}"/>
              </a:ext>
            </a:extLst>
          </p:cNvPr>
          <p:cNvSpPr txBox="1"/>
          <p:nvPr/>
        </p:nvSpPr>
        <p:spPr>
          <a:xfrm>
            <a:off x="6357921" y="2050772"/>
            <a:ext cx="5237146" cy="3785652"/>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1. Am Montag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putze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Zimmer.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2. Ich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bleibe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Dienstag</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3. Ich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esse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Mittwoch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4. Am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Donnerstag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schlafe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5. Ich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spiele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Freitag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Orchester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6. Am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singe 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Chor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7. Am Sonntag </a:t>
            </a:r>
            <a:r>
              <a:rPr kumimoji="0" lang="en-GB" sz="20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bekomme</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ich</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b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b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Geschenk</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 name="TextBox 4">
            <a:extLst>
              <a:ext uri="{FF2B5EF4-FFF2-40B4-BE49-F238E27FC236}">
                <a16:creationId xmlns:a16="http://schemas.microsoft.com/office/drawing/2014/main" id="{3598EC8D-E4A5-497B-88C6-0EB0D02F8D4A}"/>
              </a:ext>
            </a:extLst>
          </p:cNvPr>
          <p:cNvSpPr txBox="1"/>
          <p:nvPr/>
        </p:nvSpPr>
        <p:spPr>
          <a:xfrm>
            <a:off x="7142324" y="2648180"/>
            <a:ext cx="38271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4" name="TextBox 13">
            <a:extLst>
              <a:ext uri="{FF2B5EF4-FFF2-40B4-BE49-F238E27FC236}">
                <a16:creationId xmlns:a16="http://schemas.microsoft.com/office/drawing/2014/main" id="{DE997797-DCCD-4240-A23B-D227D9066200}"/>
              </a:ext>
            </a:extLst>
          </p:cNvPr>
          <p:cNvSpPr txBox="1"/>
          <p:nvPr/>
        </p:nvSpPr>
        <p:spPr>
          <a:xfrm>
            <a:off x="8262345" y="2193112"/>
            <a:ext cx="3082529"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5" name="TextBox 14">
            <a:extLst>
              <a:ext uri="{FF2B5EF4-FFF2-40B4-BE49-F238E27FC236}">
                <a16:creationId xmlns:a16="http://schemas.microsoft.com/office/drawing/2014/main" id="{53C3275A-988E-43C5-B13C-430E32F2980A}"/>
              </a:ext>
            </a:extLst>
          </p:cNvPr>
          <p:cNvSpPr txBox="1"/>
          <p:nvPr/>
        </p:nvSpPr>
        <p:spPr>
          <a:xfrm>
            <a:off x="7142324" y="3103248"/>
            <a:ext cx="382712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4371554B-6DFC-4913-A207-300ED3D0B082}"/>
              </a:ext>
            </a:extLst>
          </p:cNvPr>
          <p:cNvSpPr txBox="1"/>
          <p:nvPr/>
        </p:nvSpPr>
        <p:spPr>
          <a:xfrm>
            <a:off x="8723696" y="3562426"/>
            <a:ext cx="146826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8" name="TextBox 17">
            <a:extLst>
              <a:ext uri="{FF2B5EF4-FFF2-40B4-BE49-F238E27FC236}">
                <a16:creationId xmlns:a16="http://schemas.microsoft.com/office/drawing/2014/main" id="{1CF3695A-29FC-416A-A035-46761F5F2530}"/>
              </a:ext>
            </a:extLst>
          </p:cNvPr>
          <p:cNvSpPr txBox="1"/>
          <p:nvPr/>
        </p:nvSpPr>
        <p:spPr>
          <a:xfrm>
            <a:off x="7142324" y="4015286"/>
            <a:ext cx="397431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grpSp>
        <p:nvGrpSpPr>
          <p:cNvPr id="2" name="Group 1">
            <a:extLst>
              <a:ext uri="{FF2B5EF4-FFF2-40B4-BE49-F238E27FC236}">
                <a16:creationId xmlns:a16="http://schemas.microsoft.com/office/drawing/2014/main" id="{01FD008F-9480-4519-BC91-8083F8C066F8}"/>
              </a:ext>
            </a:extLst>
          </p:cNvPr>
          <p:cNvGrpSpPr/>
          <p:nvPr/>
        </p:nvGrpSpPr>
        <p:grpSpPr>
          <a:xfrm>
            <a:off x="6631893" y="4923520"/>
            <a:ext cx="4073142" cy="849144"/>
            <a:chOff x="6631893" y="4923520"/>
            <a:chExt cx="4073142" cy="849144"/>
          </a:xfrm>
        </p:grpSpPr>
        <p:sp>
          <p:nvSpPr>
            <p:cNvPr id="19" name="TextBox 18">
              <a:extLst>
                <a:ext uri="{FF2B5EF4-FFF2-40B4-BE49-F238E27FC236}">
                  <a16:creationId xmlns:a16="http://schemas.microsoft.com/office/drawing/2014/main" id="{E36E137F-9A40-4A87-B97C-A8C308FE6428}"/>
                </a:ext>
              </a:extLst>
            </p:cNvPr>
            <p:cNvSpPr txBox="1"/>
            <p:nvPr/>
          </p:nvSpPr>
          <p:spPr>
            <a:xfrm>
              <a:off x="8281041" y="4923520"/>
              <a:ext cx="242399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79F0DC08-640E-4722-8F95-C02030282812}"/>
                </a:ext>
              </a:extLst>
            </p:cNvPr>
            <p:cNvSpPr txBox="1"/>
            <p:nvPr/>
          </p:nvSpPr>
          <p:spPr>
            <a:xfrm>
              <a:off x="6631893" y="5403332"/>
              <a:ext cx="2423994"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grpSp>
      <p:sp>
        <p:nvSpPr>
          <p:cNvPr id="21" name="TextBox 20">
            <a:extLst>
              <a:ext uri="{FF2B5EF4-FFF2-40B4-BE49-F238E27FC236}">
                <a16:creationId xmlns:a16="http://schemas.microsoft.com/office/drawing/2014/main" id="{6032EF19-0798-4122-82D0-62E94749D814}"/>
              </a:ext>
            </a:extLst>
          </p:cNvPr>
          <p:cNvSpPr txBox="1"/>
          <p:nvPr/>
        </p:nvSpPr>
        <p:spPr>
          <a:xfrm>
            <a:off x="8315039" y="4469403"/>
            <a:ext cx="2761862"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22" name="Rounded Rectangle 11">
            <a:extLst>
              <a:ext uri="{FF2B5EF4-FFF2-40B4-BE49-F238E27FC236}">
                <a16:creationId xmlns:a16="http://schemas.microsoft.com/office/drawing/2014/main" id="{483D7EB9-C2AA-4190-98DE-925F861600E9}"/>
              </a:ext>
            </a:extLst>
          </p:cNvPr>
          <p:cNvSpPr/>
          <p:nvPr/>
        </p:nvSpPr>
        <p:spPr>
          <a:xfrm>
            <a:off x="10508974" y="247046"/>
            <a:ext cx="1448353"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50317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4" grpId="0" animBg="1"/>
      <p:bldP spid="15" grpId="0" animBg="1"/>
      <p:bldP spid="17" grpId="0" animBg="1"/>
      <p:bldP spid="18"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243114" y="0"/>
            <a:ext cx="10515600" cy="1325563"/>
          </a:xfrm>
        </p:spPr>
        <p:txBody>
          <a:bodyPr>
            <a:normAutofit/>
          </a:bodyPr>
          <a:lstStyle/>
          <a:p>
            <a:r>
              <a:rPr lang="en-GB" sz="3600" b="1">
                <a:solidFill>
                  <a:schemeClr val="bg1"/>
                </a:solidFill>
              </a:rPr>
              <a:t>NCELP aims to…</a:t>
            </a:r>
            <a:endParaRPr lang="en-GB" sz="3600" b="1" dirty="0">
              <a:solidFill>
                <a:schemeClr val="bg1"/>
              </a:solidFill>
            </a:endParaRPr>
          </a:p>
        </p:txBody>
      </p:sp>
      <p:sp>
        <p:nvSpPr>
          <p:cNvPr id="3" name="Content Placeholder 2"/>
          <p:cNvSpPr>
            <a:spLocks noGrp="1"/>
          </p:cNvSpPr>
          <p:nvPr>
            <p:ph idx="1"/>
          </p:nvPr>
        </p:nvSpPr>
        <p:spPr>
          <a:xfrm>
            <a:off x="838200" y="1825625"/>
            <a:ext cx="10515600" cy="3186642"/>
          </a:xfrm>
        </p:spPr>
        <p:txBody>
          <a:bodyPr/>
          <a:lstStyle/>
          <a:p>
            <a:pPr marL="514350" indent="-514350">
              <a:lnSpc>
                <a:spcPct val="150000"/>
              </a:lnSpc>
              <a:buFont typeface="+mj-lt"/>
              <a:buAutoNum type="arabicPeriod"/>
            </a:pPr>
            <a:r>
              <a:rPr lang="en-GB" dirty="0">
                <a:solidFill>
                  <a:srgbClr val="104F75"/>
                </a:solidFill>
              </a:rPr>
              <a:t>Connect classroom practice and research</a:t>
            </a:r>
          </a:p>
          <a:p>
            <a:pPr marL="514350" indent="-514350">
              <a:lnSpc>
                <a:spcPct val="150000"/>
              </a:lnSpc>
              <a:buFont typeface="+mj-lt"/>
              <a:buAutoNum type="arabicPeriod"/>
            </a:pPr>
            <a:r>
              <a:rPr lang="en-GB" dirty="0">
                <a:solidFill>
                  <a:srgbClr val="104F75"/>
                </a:solidFill>
              </a:rPr>
              <a:t>Develop pedagogy, with resources to deliver it</a:t>
            </a:r>
          </a:p>
          <a:p>
            <a:pPr marL="514350" indent="-514350">
              <a:lnSpc>
                <a:spcPct val="150000"/>
              </a:lnSpc>
              <a:buFont typeface="+mj-lt"/>
              <a:buAutoNum type="arabicPeriod"/>
            </a:pPr>
            <a:r>
              <a:rPr lang="en-GB" dirty="0">
                <a:solidFill>
                  <a:srgbClr val="104F75"/>
                </a:solidFill>
              </a:rPr>
              <a:t>Improve </a:t>
            </a:r>
            <a:r>
              <a:rPr lang="en-GB">
                <a:solidFill>
                  <a:srgbClr val="104F75"/>
                </a:solidFill>
              </a:rPr>
              <a:t>intrinsic motivation and increase </a:t>
            </a:r>
            <a:r>
              <a:rPr lang="en-GB" dirty="0">
                <a:solidFill>
                  <a:srgbClr val="104F75"/>
                </a:solidFill>
              </a:rPr>
              <a:t>GCSE uptake</a:t>
            </a:r>
          </a:p>
        </p:txBody>
      </p:sp>
    </p:spTree>
    <p:extLst>
      <p:ext uri="{BB962C8B-B14F-4D97-AF65-F5344CB8AC3E}">
        <p14:creationId xmlns:p14="http://schemas.microsoft.com/office/powerpoint/2010/main" val="284442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descr="background rectangle">
            <a:extLst>
              <a:ext uri="{FF2B5EF4-FFF2-40B4-BE49-F238E27FC236}">
                <a16:creationId xmlns:a16="http://schemas.microsoft.com/office/drawing/2014/main" id="{3D19759D-F4A3-41C4-8159-60345E39D5F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0" y="937211"/>
            <a:ext cx="5137101" cy="689849"/>
          </a:xfrm>
          <a:prstGeom prst="rect">
            <a:avLst/>
          </a:prstGeom>
        </p:spPr>
      </p:pic>
      <p:sp>
        <p:nvSpPr>
          <p:cNvPr id="2" name="Title 1">
            <a:extLst>
              <a:ext uri="{FF2B5EF4-FFF2-40B4-BE49-F238E27FC236}">
                <a16:creationId xmlns:a16="http://schemas.microsoft.com/office/drawing/2014/main" id="{4D2C6FDF-CB14-D042-B757-12A8C4C1BF5B}"/>
              </a:ext>
            </a:extLst>
          </p:cNvPr>
          <p:cNvSpPr>
            <a:spLocks noGrp="1"/>
          </p:cNvSpPr>
          <p:nvPr>
            <p:ph type="title"/>
          </p:nvPr>
        </p:nvSpPr>
        <p:spPr>
          <a:xfrm>
            <a:off x="1195195" y="907030"/>
            <a:ext cx="4538702" cy="618282"/>
          </a:xfrm>
        </p:spPr>
        <p:txBody>
          <a:bodyPr/>
          <a:lstStyle/>
          <a:p>
            <a:pPr defTabSz="727510">
              <a:lnSpc>
                <a:spcPct val="100000"/>
              </a:lnSpc>
              <a:spcBef>
                <a:spcPts val="0"/>
              </a:spcBef>
              <a:defRPr/>
            </a:pPr>
            <a:r>
              <a:rPr lang="en-GB" sz="2387" b="1" dirty="0">
                <a:solidFill>
                  <a:sysClr val="window" lastClr="FFFFFF"/>
                </a:solidFill>
                <a:ea typeface="+mn-ea"/>
                <a:cs typeface="+mn-cs"/>
              </a:rPr>
              <a:t>Present simple or continuous?</a:t>
            </a:r>
            <a:endParaRPr lang="en-US" dirty="0"/>
          </a:p>
        </p:txBody>
      </p:sp>
      <p:sp>
        <p:nvSpPr>
          <p:cNvPr id="33" name="Rounded Rectangle 46">
            <a:extLst>
              <a:ext uri="{FF2B5EF4-FFF2-40B4-BE49-F238E27FC236}">
                <a16:creationId xmlns:a16="http://schemas.microsoft.com/office/drawing/2014/main" id="{B218BD04-A9D6-4797-8FBC-D2D51E9939C2}"/>
              </a:ext>
            </a:extLst>
          </p:cNvPr>
          <p:cNvSpPr/>
          <p:nvPr/>
        </p:nvSpPr>
        <p:spPr>
          <a:xfrm>
            <a:off x="9228651" y="899824"/>
            <a:ext cx="1492649" cy="317904"/>
          </a:xfrm>
          <a:prstGeom prst="roundRect">
            <a:avLst/>
          </a:prstGeom>
          <a:solidFill>
            <a:srgbClr val="105076"/>
          </a:solidFill>
          <a:ln w="12700" cap="flat" cmpd="sng" algn="ctr">
            <a:solidFill>
              <a:srgbClr val="105076"/>
            </a:solidFill>
            <a:prstDash val="solid"/>
            <a:miter lim="800000"/>
          </a:ln>
          <a:effectLst/>
        </p:spPr>
        <p:txBody>
          <a:bodyPr rtlCol="0" anchor="ctr"/>
          <a:lstStyle/>
          <a:p>
            <a:pPr algn="ctr" defTabSz="727510">
              <a:defRPr/>
            </a:pPr>
            <a:r>
              <a:rPr lang="en-GB" sz="1591" b="1" kern="0" dirty="0" err="1">
                <a:solidFill>
                  <a:prstClr val="white"/>
                </a:solidFill>
                <a:latin typeface="Century Gothic" panose="020B0502020202020204" pitchFamily="34" charset="0"/>
              </a:rPr>
              <a:t>grammaire</a:t>
            </a:r>
            <a:endParaRPr lang="en-GB" sz="1591" b="1" kern="0" dirty="0">
              <a:solidFill>
                <a:prstClr val="white"/>
              </a:solidFill>
              <a:latin typeface="Century Gothic" panose="020B0502020202020204" pitchFamily="34" charset="0"/>
            </a:endParaRPr>
          </a:p>
        </p:txBody>
      </p:sp>
      <p:sp>
        <p:nvSpPr>
          <p:cNvPr id="7" name="TextBox 6"/>
          <p:cNvSpPr txBox="1"/>
          <p:nvPr/>
        </p:nvSpPr>
        <p:spPr>
          <a:xfrm>
            <a:off x="1415337" y="1776240"/>
            <a:ext cx="9305962" cy="3323987"/>
          </a:xfrm>
          <a:prstGeom prst="rect">
            <a:avLst/>
          </a:prstGeom>
          <a:noFill/>
        </p:spPr>
        <p:txBody>
          <a:bodyPr wrap="square" rtlCol="0">
            <a:spAutoFit/>
          </a:bodyPr>
          <a:lstStyle/>
          <a:p>
            <a:pPr defTabSz="727510">
              <a:defRPr/>
            </a:pPr>
            <a:r>
              <a:rPr lang="en-GB" sz="1750" dirty="0">
                <a:solidFill>
                  <a:srgbClr val="105076"/>
                </a:solidFill>
                <a:latin typeface="Century Gothic" panose="020B0502020202020204" pitchFamily="34" charset="0"/>
              </a:rPr>
              <a:t>English has </a:t>
            </a:r>
            <a:r>
              <a:rPr lang="en-GB" sz="1750" b="1" dirty="0">
                <a:solidFill>
                  <a:srgbClr val="105076"/>
                </a:solidFill>
                <a:latin typeface="Century Gothic" panose="020B0502020202020204" pitchFamily="34" charset="0"/>
              </a:rPr>
              <a:t>two present tense forms. </a:t>
            </a:r>
          </a:p>
          <a:p>
            <a:pPr defTabSz="727510">
              <a:defRPr/>
            </a:pPr>
            <a:endParaRPr lang="en-GB" sz="1750" b="1" dirty="0">
              <a:solidFill>
                <a:srgbClr val="105076"/>
              </a:solidFill>
              <a:latin typeface="Century Gothic" panose="020B0502020202020204" pitchFamily="34" charset="0"/>
            </a:endParaRPr>
          </a:p>
          <a:p>
            <a:pPr defTabSz="727510">
              <a:defRPr/>
            </a:pPr>
            <a:r>
              <a:rPr lang="en-GB" sz="1750" dirty="0">
                <a:solidFill>
                  <a:srgbClr val="105076"/>
                </a:solidFill>
                <a:latin typeface="Century Gothic" panose="020B0502020202020204" pitchFamily="34" charset="0"/>
              </a:rPr>
              <a:t>I </a:t>
            </a:r>
            <a:r>
              <a:rPr lang="en-GB" sz="1750" b="1" dirty="0">
                <a:solidFill>
                  <a:srgbClr val="105076"/>
                </a:solidFill>
                <a:latin typeface="Century Gothic" panose="020B0502020202020204" pitchFamily="34" charset="0"/>
              </a:rPr>
              <a:t>make </a:t>
            </a:r>
            <a:r>
              <a:rPr lang="en-GB" sz="1750" dirty="0">
                <a:solidFill>
                  <a:srgbClr val="105076"/>
                </a:solidFill>
                <a:latin typeface="Century Gothic" panose="020B0502020202020204" pitchFamily="34" charset="0"/>
              </a:rPr>
              <a:t>the bed every week.	     I</a:t>
            </a:r>
            <a:r>
              <a:rPr lang="en-GB" sz="1750" b="1" dirty="0">
                <a:solidFill>
                  <a:srgbClr val="105076"/>
                </a:solidFill>
                <a:latin typeface="Century Gothic" panose="020B0502020202020204" pitchFamily="34" charset="0"/>
              </a:rPr>
              <a:t> am</a:t>
            </a:r>
            <a:r>
              <a:rPr lang="en-GB" sz="1750" dirty="0">
                <a:solidFill>
                  <a:srgbClr val="105076"/>
                </a:solidFill>
                <a:latin typeface="Century Gothic" panose="020B0502020202020204" pitchFamily="34" charset="0"/>
              </a:rPr>
              <a:t> </a:t>
            </a:r>
            <a:r>
              <a:rPr lang="en-GB" sz="1750" b="1" dirty="0">
                <a:solidFill>
                  <a:srgbClr val="105076"/>
                </a:solidFill>
                <a:latin typeface="Century Gothic" panose="020B0502020202020204" pitchFamily="34" charset="0"/>
              </a:rPr>
              <a:t>making</a:t>
            </a:r>
            <a:r>
              <a:rPr lang="en-GB" sz="1750" dirty="0">
                <a:solidFill>
                  <a:srgbClr val="105076"/>
                </a:solidFill>
                <a:latin typeface="Century Gothic" panose="020B0502020202020204" pitchFamily="34" charset="0"/>
              </a:rPr>
              <a:t> the bed at the moment.</a:t>
            </a:r>
          </a:p>
          <a:p>
            <a:pPr defTabSz="727510">
              <a:defRPr/>
            </a:pPr>
            <a:endParaRPr lang="en-GB" sz="1750" dirty="0">
              <a:solidFill>
                <a:srgbClr val="105076"/>
              </a:solidFill>
              <a:latin typeface="Century Gothic" panose="020B0502020202020204" pitchFamily="34" charset="0"/>
            </a:endParaRPr>
          </a:p>
          <a:p>
            <a:pPr defTabSz="727510">
              <a:defRPr/>
            </a:pPr>
            <a:endParaRPr lang="en-GB" sz="1750" dirty="0">
              <a:solidFill>
                <a:srgbClr val="105076"/>
              </a:solidFill>
              <a:latin typeface="Century Gothic" panose="020B0502020202020204" pitchFamily="34" charset="0"/>
            </a:endParaRPr>
          </a:p>
          <a:p>
            <a:pPr defTabSz="727510">
              <a:defRPr/>
            </a:pPr>
            <a:endParaRPr lang="en-GB" sz="1750" dirty="0">
              <a:solidFill>
                <a:srgbClr val="105076"/>
              </a:solidFill>
              <a:latin typeface="Century Gothic" panose="020B0502020202020204" pitchFamily="34" charset="0"/>
            </a:endParaRPr>
          </a:p>
          <a:p>
            <a:pPr defTabSz="727510">
              <a:defRPr/>
            </a:pPr>
            <a:endParaRPr lang="en-GB" sz="1750" b="1" dirty="0">
              <a:solidFill>
                <a:srgbClr val="105076"/>
              </a:solidFill>
              <a:latin typeface="Century Gothic" panose="020B0502020202020204" pitchFamily="34" charset="0"/>
            </a:endParaRPr>
          </a:p>
          <a:p>
            <a:pPr defTabSz="727510">
              <a:defRPr/>
            </a:pPr>
            <a:endParaRPr lang="en-GB" sz="1750" b="1" dirty="0">
              <a:solidFill>
                <a:srgbClr val="105076"/>
              </a:solidFill>
              <a:latin typeface="Century Gothic" panose="020B0502020202020204" pitchFamily="34" charset="0"/>
            </a:endParaRPr>
          </a:p>
          <a:p>
            <a:pPr defTabSz="727510">
              <a:defRPr/>
            </a:pPr>
            <a:r>
              <a:rPr lang="en-GB" sz="1750" dirty="0">
                <a:solidFill>
                  <a:srgbClr val="105076"/>
                </a:solidFill>
                <a:latin typeface="Century Gothic" panose="020B0502020202020204" pitchFamily="34" charset="0"/>
              </a:rPr>
              <a:t>French has </a:t>
            </a:r>
            <a:r>
              <a:rPr lang="en-GB" sz="1750" b="1" dirty="0">
                <a:solidFill>
                  <a:srgbClr val="105076"/>
                </a:solidFill>
                <a:latin typeface="Century Gothic" panose="020B0502020202020204" pitchFamily="34" charset="0"/>
              </a:rPr>
              <a:t>one present tense </a:t>
            </a:r>
            <a:r>
              <a:rPr lang="en-GB" sz="1750" dirty="0">
                <a:solidFill>
                  <a:srgbClr val="105076"/>
                </a:solidFill>
                <a:latin typeface="Century Gothic" panose="020B0502020202020204" pitchFamily="34" charset="0"/>
              </a:rPr>
              <a:t>only. The BE + -</a:t>
            </a:r>
            <a:r>
              <a:rPr lang="en-GB" sz="1750" dirty="0" err="1">
                <a:solidFill>
                  <a:srgbClr val="105076"/>
                </a:solidFill>
                <a:latin typeface="Century Gothic" panose="020B0502020202020204" pitchFamily="34" charset="0"/>
              </a:rPr>
              <a:t>ing</a:t>
            </a:r>
            <a:r>
              <a:rPr lang="en-GB" sz="1750" dirty="0">
                <a:solidFill>
                  <a:srgbClr val="105076"/>
                </a:solidFill>
                <a:latin typeface="Century Gothic" panose="020B0502020202020204" pitchFamily="34" charset="0"/>
              </a:rPr>
              <a:t> form does not exist.</a:t>
            </a:r>
          </a:p>
          <a:p>
            <a:pPr defTabSz="727510">
              <a:defRPr/>
            </a:pPr>
            <a:endParaRPr lang="en-GB" sz="1750" dirty="0">
              <a:solidFill>
                <a:srgbClr val="105076"/>
              </a:solidFill>
              <a:latin typeface="Century Gothic" panose="020B0502020202020204" pitchFamily="34" charset="0"/>
            </a:endParaRPr>
          </a:p>
          <a:p>
            <a:pPr defTabSz="727510">
              <a:defRPr/>
            </a:pPr>
            <a:r>
              <a:rPr lang="en-GB" sz="1750" dirty="0">
                <a:solidFill>
                  <a:srgbClr val="105076"/>
                </a:solidFill>
                <a:latin typeface="Century Gothic" panose="020B0502020202020204" pitchFamily="34" charset="0"/>
              </a:rPr>
              <a:t>Je </a:t>
            </a:r>
            <a:r>
              <a:rPr lang="en-GB" sz="1750" b="1" dirty="0" err="1">
                <a:solidFill>
                  <a:srgbClr val="105076"/>
                </a:solidFill>
                <a:latin typeface="Century Gothic" panose="020B0502020202020204" pitchFamily="34" charset="0"/>
              </a:rPr>
              <a:t>fais</a:t>
            </a:r>
            <a:r>
              <a:rPr lang="en-GB" sz="1750" b="1" dirty="0">
                <a:solidFill>
                  <a:srgbClr val="105076"/>
                </a:solidFill>
                <a:latin typeface="Century Gothic" panose="020B0502020202020204" pitchFamily="34" charset="0"/>
              </a:rPr>
              <a:t> </a:t>
            </a:r>
            <a:r>
              <a:rPr lang="en-GB" sz="1750" dirty="0">
                <a:solidFill>
                  <a:srgbClr val="105076"/>
                </a:solidFill>
                <a:latin typeface="Century Gothic" panose="020B0502020202020204" pitchFamily="34" charset="0"/>
              </a:rPr>
              <a:t>le lit </a:t>
            </a:r>
            <a:r>
              <a:rPr lang="en-GB" sz="1750" dirty="0" err="1">
                <a:solidFill>
                  <a:srgbClr val="105076"/>
                </a:solidFill>
                <a:latin typeface="Century Gothic" panose="020B0502020202020204" pitchFamily="34" charset="0"/>
              </a:rPr>
              <a:t>chaque</a:t>
            </a:r>
            <a:r>
              <a:rPr lang="en-GB" sz="1750" dirty="0">
                <a:solidFill>
                  <a:srgbClr val="105076"/>
                </a:solidFill>
                <a:latin typeface="Century Gothic" panose="020B0502020202020204" pitchFamily="34" charset="0"/>
              </a:rPr>
              <a:t> </a:t>
            </a:r>
            <a:r>
              <a:rPr lang="en-GB" sz="1750" dirty="0" err="1">
                <a:solidFill>
                  <a:srgbClr val="105076"/>
                </a:solidFill>
                <a:latin typeface="Century Gothic" panose="020B0502020202020204" pitchFamily="34" charset="0"/>
              </a:rPr>
              <a:t>semaine</a:t>
            </a:r>
            <a:r>
              <a:rPr lang="en-GB" sz="1750" dirty="0">
                <a:solidFill>
                  <a:srgbClr val="105076"/>
                </a:solidFill>
                <a:latin typeface="Century Gothic" panose="020B0502020202020204" pitchFamily="34" charset="0"/>
              </a:rPr>
              <a:t>.		Je </a:t>
            </a:r>
            <a:r>
              <a:rPr lang="en-GB" sz="1750" b="1" dirty="0" err="1">
                <a:solidFill>
                  <a:srgbClr val="105076"/>
                </a:solidFill>
                <a:latin typeface="Century Gothic" panose="020B0502020202020204" pitchFamily="34" charset="0"/>
              </a:rPr>
              <a:t>fais</a:t>
            </a:r>
            <a:r>
              <a:rPr lang="en-GB" sz="1750" dirty="0">
                <a:solidFill>
                  <a:srgbClr val="105076"/>
                </a:solidFill>
                <a:latin typeface="Century Gothic" panose="020B0502020202020204" pitchFamily="34" charset="0"/>
              </a:rPr>
              <a:t> le lit </a:t>
            </a:r>
            <a:r>
              <a:rPr lang="en-GB" sz="1750" dirty="0" err="1">
                <a:solidFill>
                  <a:srgbClr val="105076"/>
                </a:solidFill>
                <a:latin typeface="Century Gothic" panose="020B0502020202020204" pitchFamily="34" charset="0"/>
              </a:rPr>
              <a:t>en</a:t>
            </a:r>
            <a:r>
              <a:rPr lang="en-GB" sz="1750" dirty="0">
                <a:solidFill>
                  <a:srgbClr val="105076"/>
                </a:solidFill>
                <a:latin typeface="Century Gothic" panose="020B0502020202020204" pitchFamily="34" charset="0"/>
              </a:rPr>
              <a:t> </a:t>
            </a:r>
            <a:r>
              <a:rPr lang="en-GB" sz="1750" dirty="0" err="1">
                <a:solidFill>
                  <a:srgbClr val="105076"/>
                </a:solidFill>
                <a:latin typeface="Century Gothic" panose="020B0502020202020204" pitchFamily="34" charset="0"/>
              </a:rPr>
              <a:t>ce</a:t>
            </a:r>
            <a:r>
              <a:rPr lang="en-GB" sz="1750" dirty="0">
                <a:solidFill>
                  <a:srgbClr val="105076"/>
                </a:solidFill>
                <a:latin typeface="Century Gothic" panose="020B0502020202020204" pitchFamily="34" charset="0"/>
              </a:rPr>
              <a:t> moment.</a:t>
            </a:r>
          </a:p>
          <a:p>
            <a:pPr defTabSz="727510">
              <a:defRPr/>
            </a:pPr>
            <a:endParaRPr lang="en-GB" sz="1750" dirty="0">
              <a:solidFill>
                <a:srgbClr val="105076"/>
              </a:solidFill>
              <a:latin typeface="Century Gothic" panose="020B0502020202020204" pitchFamily="34" charset="0"/>
            </a:endParaRPr>
          </a:p>
        </p:txBody>
      </p:sp>
      <p:sp>
        <p:nvSpPr>
          <p:cNvPr id="28" name="Rectangle: Rounded Corners 27" descr="circle around 'at the moment'">
            <a:extLst>
              <a:ext uri="{FF2B5EF4-FFF2-40B4-BE49-F238E27FC236}">
                <a16:creationId xmlns:a16="http://schemas.microsoft.com/office/drawing/2014/main" id="{CFBE04AD-4D0E-421C-BA59-44E0E923C7AA}"/>
              </a:ext>
            </a:extLst>
          </p:cNvPr>
          <p:cNvSpPr/>
          <p:nvPr/>
        </p:nvSpPr>
        <p:spPr>
          <a:xfrm>
            <a:off x="7745415" y="2315192"/>
            <a:ext cx="1731856" cy="34279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27" name="Rectangle: Rounded Corners 26" descr="circle around 'every week'">
            <a:extLst>
              <a:ext uri="{FF2B5EF4-FFF2-40B4-BE49-F238E27FC236}">
                <a16:creationId xmlns:a16="http://schemas.microsoft.com/office/drawing/2014/main" id="{7D53378A-F5F9-49CE-9F92-9BE986A39A2B}"/>
              </a:ext>
            </a:extLst>
          </p:cNvPr>
          <p:cNvSpPr/>
          <p:nvPr/>
        </p:nvSpPr>
        <p:spPr>
          <a:xfrm>
            <a:off x="3181583" y="2328490"/>
            <a:ext cx="1370681" cy="34279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3" name="TextBox 2">
            <a:extLst>
              <a:ext uri="{FF2B5EF4-FFF2-40B4-BE49-F238E27FC236}">
                <a16:creationId xmlns:a16="http://schemas.microsoft.com/office/drawing/2014/main" id="{5A93EC28-0F94-4DAE-9CF6-335A95A2B896}"/>
              </a:ext>
            </a:extLst>
          </p:cNvPr>
          <p:cNvSpPr txBox="1"/>
          <p:nvPr/>
        </p:nvSpPr>
        <p:spPr>
          <a:xfrm>
            <a:off x="1415339" y="2816187"/>
            <a:ext cx="3917611" cy="361637"/>
          </a:xfrm>
          <a:prstGeom prst="rect">
            <a:avLst/>
          </a:prstGeom>
          <a:noFill/>
        </p:spPr>
        <p:txBody>
          <a:bodyPr wrap="square" rtlCol="0">
            <a:spAutoFit/>
          </a:bodyPr>
          <a:lstStyle/>
          <a:p>
            <a:pPr defTabSz="727510">
              <a:defRPr/>
            </a:pPr>
            <a:r>
              <a:rPr lang="en-GB" sz="1750" b="1" dirty="0">
                <a:solidFill>
                  <a:srgbClr val="105076"/>
                </a:solidFill>
                <a:latin typeface="Century Gothic" panose="020B0502020202020204" pitchFamily="34" charset="0"/>
              </a:rPr>
              <a:t>Present simple - normally; routine</a:t>
            </a:r>
          </a:p>
        </p:txBody>
      </p:sp>
      <p:sp>
        <p:nvSpPr>
          <p:cNvPr id="10" name="TextBox 9">
            <a:extLst>
              <a:ext uri="{FF2B5EF4-FFF2-40B4-BE49-F238E27FC236}">
                <a16:creationId xmlns:a16="http://schemas.microsoft.com/office/drawing/2014/main" id="{DD3B3C74-D4C4-4D96-8A13-A1346445F201}"/>
              </a:ext>
            </a:extLst>
          </p:cNvPr>
          <p:cNvSpPr txBox="1"/>
          <p:nvPr/>
        </p:nvSpPr>
        <p:spPr>
          <a:xfrm>
            <a:off x="5332950" y="2835476"/>
            <a:ext cx="5761526" cy="361637"/>
          </a:xfrm>
          <a:prstGeom prst="rect">
            <a:avLst/>
          </a:prstGeom>
          <a:noFill/>
        </p:spPr>
        <p:txBody>
          <a:bodyPr wrap="square" rtlCol="0">
            <a:spAutoFit/>
          </a:bodyPr>
          <a:lstStyle/>
          <a:p>
            <a:pPr defTabSz="727510">
              <a:defRPr/>
            </a:pPr>
            <a:r>
              <a:rPr lang="en-GB" sz="1750" b="1" dirty="0">
                <a:solidFill>
                  <a:srgbClr val="105076"/>
                </a:solidFill>
                <a:latin typeface="Century Gothic" panose="020B0502020202020204" pitchFamily="34" charset="0"/>
              </a:rPr>
              <a:t>Present continuous </a:t>
            </a:r>
            <a:r>
              <a:rPr lang="en-GB" sz="1750" dirty="0">
                <a:solidFill>
                  <a:srgbClr val="105076"/>
                </a:solidFill>
                <a:latin typeface="Century Gothic" panose="020B0502020202020204" pitchFamily="34" charset="0"/>
              </a:rPr>
              <a:t>(BE + -</a:t>
            </a:r>
            <a:r>
              <a:rPr lang="en-GB" sz="1750" dirty="0" err="1">
                <a:solidFill>
                  <a:srgbClr val="105076"/>
                </a:solidFill>
                <a:latin typeface="Century Gothic" panose="020B0502020202020204" pitchFamily="34" charset="0"/>
              </a:rPr>
              <a:t>ing</a:t>
            </a:r>
            <a:r>
              <a:rPr lang="en-GB" sz="1750" dirty="0">
                <a:solidFill>
                  <a:srgbClr val="105076"/>
                </a:solidFill>
                <a:latin typeface="Century Gothic" panose="020B0502020202020204" pitchFamily="34" charset="0"/>
              </a:rPr>
              <a:t>) </a:t>
            </a:r>
            <a:r>
              <a:rPr lang="en-GB" sz="1750" b="1" dirty="0">
                <a:solidFill>
                  <a:srgbClr val="105076"/>
                </a:solidFill>
                <a:latin typeface="Century Gothic" panose="020B0502020202020204" pitchFamily="34" charset="0"/>
              </a:rPr>
              <a:t>-</a:t>
            </a:r>
            <a:r>
              <a:rPr lang="en-GB" sz="1750" dirty="0">
                <a:solidFill>
                  <a:srgbClr val="105076"/>
                </a:solidFill>
                <a:latin typeface="Century Gothic" panose="020B0502020202020204" pitchFamily="34" charset="0"/>
              </a:rPr>
              <a:t> </a:t>
            </a:r>
            <a:r>
              <a:rPr lang="en-GB" sz="1750" b="1" dirty="0">
                <a:solidFill>
                  <a:srgbClr val="105076"/>
                </a:solidFill>
                <a:latin typeface="Century Gothic" panose="020B0502020202020204" pitchFamily="34" charset="0"/>
              </a:rPr>
              <a:t>ongoing; current</a:t>
            </a:r>
          </a:p>
        </p:txBody>
      </p:sp>
      <p:sp>
        <p:nvSpPr>
          <p:cNvPr id="23" name="TextBox 22">
            <a:extLst>
              <a:ext uri="{FF2B5EF4-FFF2-40B4-BE49-F238E27FC236}">
                <a16:creationId xmlns:a16="http://schemas.microsoft.com/office/drawing/2014/main" id="{D9181EAB-E740-4113-B9CB-8FE2B1A333AD}"/>
              </a:ext>
            </a:extLst>
          </p:cNvPr>
          <p:cNvSpPr txBox="1"/>
          <p:nvPr/>
        </p:nvSpPr>
        <p:spPr>
          <a:xfrm>
            <a:off x="1415337" y="3374431"/>
            <a:ext cx="7271941" cy="361637"/>
          </a:xfrm>
          <a:prstGeom prst="rect">
            <a:avLst/>
          </a:prstGeom>
          <a:noFill/>
        </p:spPr>
        <p:txBody>
          <a:bodyPr wrap="square" rtlCol="0">
            <a:spAutoFit/>
          </a:bodyPr>
          <a:lstStyle/>
          <a:p>
            <a:pPr defTabSz="727510">
              <a:defRPr/>
            </a:pPr>
            <a:r>
              <a:rPr lang="en-GB" sz="1750" b="1" dirty="0">
                <a:solidFill>
                  <a:srgbClr val="ED7D31"/>
                </a:solidFill>
                <a:latin typeface="Century Gothic" panose="020B0502020202020204" pitchFamily="34" charset="0"/>
              </a:rPr>
              <a:t>Adverbs of time</a:t>
            </a:r>
            <a:r>
              <a:rPr lang="en-GB" sz="1750" dirty="0">
                <a:solidFill>
                  <a:srgbClr val="ED7D31"/>
                </a:solidFill>
                <a:latin typeface="Century Gothic" panose="020B0502020202020204" pitchFamily="34" charset="0"/>
              </a:rPr>
              <a:t> </a:t>
            </a:r>
            <a:r>
              <a:rPr lang="en-GB" sz="1750" dirty="0">
                <a:solidFill>
                  <a:srgbClr val="105076"/>
                </a:solidFill>
                <a:latin typeface="Century Gothic" panose="020B0502020202020204" pitchFamily="34" charset="0"/>
              </a:rPr>
              <a:t>tell us which English tense to choose.</a:t>
            </a:r>
          </a:p>
        </p:txBody>
      </p:sp>
      <p:sp>
        <p:nvSpPr>
          <p:cNvPr id="29" name="Rectangle: Rounded Corners 28" descr="circle around 'chaque semaine'">
            <a:extLst>
              <a:ext uri="{FF2B5EF4-FFF2-40B4-BE49-F238E27FC236}">
                <a16:creationId xmlns:a16="http://schemas.microsoft.com/office/drawing/2014/main" id="{32C334C3-A4CE-4D48-978E-A2C2404C7845}"/>
              </a:ext>
            </a:extLst>
          </p:cNvPr>
          <p:cNvSpPr/>
          <p:nvPr/>
        </p:nvSpPr>
        <p:spPr>
          <a:xfrm>
            <a:off x="2667258" y="4459429"/>
            <a:ext cx="1953923" cy="34279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30" name="Rectangle: Rounded Corners 29" descr="circle around 'en ce moment'">
            <a:extLst>
              <a:ext uri="{FF2B5EF4-FFF2-40B4-BE49-F238E27FC236}">
                <a16:creationId xmlns:a16="http://schemas.microsoft.com/office/drawing/2014/main" id="{A72189A7-C050-4CE1-B026-F4F7223B3659}"/>
              </a:ext>
            </a:extLst>
          </p:cNvPr>
          <p:cNvSpPr/>
          <p:nvPr/>
        </p:nvSpPr>
        <p:spPr>
          <a:xfrm>
            <a:off x="7025810" y="4457805"/>
            <a:ext cx="1734999" cy="342795"/>
          </a:xfrm>
          <a:prstGeom prst="round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sp>
        <p:nvSpPr>
          <p:cNvPr id="24" name="TextBox 23">
            <a:extLst>
              <a:ext uri="{FF2B5EF4-FFF2-40B4-BE49-F238E27FC236}">
                <a16:creationId xmlns:a16="http://schemas.microsoft.com/office/drawing/2014/main" id="{9772736D-C1C0-4F4F-A65C-AEB778AD4D28}"/>
              </a:ext>
            </a:extLst>
          </p:cNvPr>
          <p:cNvSpPr txBox="1"/>
          <p:nvPr/>
        </p:nvSpPr>
        <p:spPr>
          <a:xfrm>
            <a:off x="1415337" y="4989696"/>
            <a:ext cx="7271941" cy="361637"/>
          </a:xfrm>
          <a:prstGeom prst="rect">
            <a:avLst/>
          </a:prstGeom>
          <a:noFill/>
        </p:spPr>
        <p:txBody>
          <a:bodyPr wrap="square" rtlCol="0">
            <a:spAutoFit/>
          </a:bodyPr>
          <a:lstStyle/>
          <a:p>
            <a:pPr defTabSz="727510">
              <a:defRPr/>
            </a:pPr>
            <a:r>
              <a:rPr lang="en-GB" sz="1750" dirty="0">
                <a:solidFill>
                  <a:srgbClr val="105076"/>
                </a:solidFill>
                <a:latin typeface="Century Gothic" panose="020B0502020202020204" pitchFamily="34" charset="0"/>
              </a:rPr>
              <a:t>In French, the </a:t>
            </a:r>
            <a:r>
              <a:rPr lang="en-GB" sz="1750" b="1" dirty="0">
                <a:solidFill>
                  <a:srgbClr val="105076"/>
                </a:solidFill>
                <a:latin typeface="Century Gothic" panose="020B0502020202020204" pitchFamily="34" charset="0"/>
              </a:rPr>
              <a:t>present</a:t>
            </a:r>
            <a:r>
              <a:rPr lang="en-GB" sz="1750" dirty="0">
                <a:solidFill>
                  <a:srgbClr val="105076"/>
                </a:solidFill>
                <a:latin typeface="Century Gothic" panose="020B0502020202020204" pitchFamily="34" charset="0"/>
              </a:rPr>
              <a:t> </a:t>
            </a:r>
            <a:r>
              <a:rPr lang="en-GB" sz="1750" b="1" dirty="0">
                <a:solidFill>
                  <a:srgbClr val="105076"/>
                </a:solidFill>
                <a:latin typeface="Century Gothic" panose="020B0502020202020204" pitchFamily="34" charset="0"/>
              </a:rPr>
              <a:t>simple </a:t>
            </a:r>
            <a:r>
              <a:rPr lang="en-GB" sz="1750" dirty="0">
                <a:solidFill>
                  <a:srgbClr val="105076"/>
                </a:solidFill>
                <a:latin typeface="Century Gothic" panose="020B0502020202020204" pitchFamily="34" charset="0"/>
              </a:rPr>
              <a:t>is used with </a:t>
            </a:r>
            <a:r>
              <a:rPr lang="en-GB" sz="1750" b="1" dirty="0">
                <a:solidFill>
                  <a:srgbClr val="ED7D31"/>
                </a:solidFill>
                <a:latin typeface="Century Gothic" panose="020B0502020202020204" pitchFamily="34" charset="0"/>
              </a:rPr>
              <a:t>all adverbs</a:t>
            </a:r>
            <a:r>
              <a:rPr lang="en-GB" sz="1750" dirty="0">
                <a:solidFill>
                  <a:srgbClr val="105076"/>
                </a:solidFill>
                <a:latin typeface="Century Gothic" panose="020B0502020202020204" pitchFamily="34" charset="0"/>
              </a:rPr>
              <a:t>.</a:t>
            </a:r>
          </a:p>
        </p:txBody>
      </p:sp>
      <p:sp>
        <p:nvSpPr>
          <p:cNvPr id="21" name="Explosion: 8 Points 20">
            <a:extLst>
              <a:ext uri="{FF2B5EF4-FFF2-40B4-BE49-F238E27FC236}">
                <a16:creationId xmlns:a16="http://schemas.microsoft.com/office/drawing/2014/main" id="{608D6088-26AE-4412-A13D-48C65CA9A46B}"/>
              </a:ext>
            </a:extLst>
          </p:cNvPr>
          <p:cNvSpPr/>
          <p:nvPr/>
        </p:nvSpPr>
        <p:spPr>
          <a:xfrm>
            <a:off x="7570822" y="2912710"/>
            <a:ext cx="3262408" cy="2782024"/>
          </a:xfrm>
          <a:prstGeom prst="irregularSeal1">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i="1" dirty="0">
                <a:solidFill>
                  <a:srgbClr val="105076"/>
                </a:solidFill>
                <a:latin typeface="Century Gothic" panose="020B0502020202020204" pitchFamily="34" charset="0"/>
              </a:rPr>
              <a:t>Je </a:t>
            </a:r>
            <a:r>
              <a:rPr lang="en-GB" sz="1750" i="1" dirty="0" err="1">
                <a:solidFill>
                  <a:srgbClr val="105076"/>
                </a:solidFill>
                <a:latin typeface="Century Gothic" panose="020B0502020202020204" pitchFamily="34" charset="0"/>
              </a:rPr>
              <a:t>fais</a:t>
            </a:r>
            <a:r>
              <a:rPr lang="en-GB" sz="1750" i="1" dirty="0">
                <a:solidFill>
                  <a:srgbClr val="105076"/>
                </a:solidFill>
                <a:latin typeface="Century Gothic" panose="020B0502020202020204" pitchFamily="34" charset="0"/>
              </a:rPr>
              <a:t> </a:t>
            </a:r>
            <a:r>
              <a:rPr lang="en-GB" sz="1750" dirty="0">
                <a:solidFill>
                  <a:srgbClr val="105076"/>
                </a:solidFill>
                <a:latin typeface="Century Gothic" panose="020B0502020202020204" pitchFamily="34" charset="0"/>
              </a:rPr>
              <a:t>= I make AND </a:t>
            </a:r>
          </a:p>
          <a:p>
            <a:pPr algn="ctr" defTabSz="727510">
              <a:defRPr/>
            </a:pPr>
            <a:r>
              <a:rPr lang="en-GB" sz="1750" dirty="0">
                <a:solidFill>
                  <a:srgbClr val="105076"/>
                </a:solidFill>
                <a:latin typeface="Century Gothic" panose="020B0502020202020204" pitchFamily="34" charset="0"/>
              </a:rPr>
              <a:t>I’m making</a:t>
            </a:r>
          </a:p>
        </p:txBody>
      </p:sp>
    </p:spTree>
    <p:extLst>
      <p:ext uri="{BB962C8B-B14F-4D97-AF65-F5344CB8AC3E}">
        <p14:creationId xmlns:p14="http://schemas.microsoft.com/office/powerpoint/2010/main" val="760461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ackground rectangle">
            <a:extLst>
              <a:ext uri="{FF2B5EF4-FFF2-40B4-BE49-F238E27FC236}">
                <a16:creationId xmlns:a16="http://schemas.microsoft.com/office/drawing/2014/main" id="{46ED9D08-1284-4BE0-80C2-FA63F199AE8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0" y="937211"/>
            <a:ext cx="5137101" cy="689849"/>
          </a:xfrm>
          <a:prstGeom prst="rect">
            <a:avLst/>
          </a:prstGeom>
        </p:spPr>
      </p:pic>
      <p:sp>
        <p:nvSpPr>
          <p:cNvPr id="2" name="Title 1">
            <a:extLst>
              <a:ext uri="{FF2B5EF4-FFF2-40B4-BE49-F238E27FC236}">
                <a16:creationId xmlns:a16="http://schemas.microsoft.com/office/drawing/2014/main" id="{CE1BC86E-53CD-2448-8B3E-202F1A86081D}"/>
              </a:ext>
            </a:extLst>
          </p:cNvPr>
          <p:cNvSpPr>
            <a:spLocks noGrp="1"/>
          </p:cNvSpPr>
          <p:nvPr>
            <p:ph type="title"/>
          </p:nvPr>
        </p:nvSpPr>
        <p:spPr>
          <a:xfrm>
            <a:off x="1246292" y="937210"/>
            <a:ext cx="4281430" cy="655927"/>
          </a:xfrm>
        </p:spPr>
        <p:txBody>
          <a:bodyPr/>
          <a:lstStyle/>
          <a:p>
            <a:r>
              <a:rPr lang="en-GB" sz="3266" b="1" dirty="0">
                <a:solidFill>
                  <a:schemeClr val="bg1"/>
                </a:solidFill>
              </a:rPr>
              <a:t>Adverbs of time</a:t>
            </a:r>
            <a:endParaRPr lang="en-US" dirty="0"/>
          </a:p>
        </p:txBody>
      </p:sp>
      <p:sp>
        <p:nvSpPr>
          <p:cNvPr id="12" name="Rounded Rectangle 46">
            <a:extLst>
              <a:ext uri="{FF2B5EF4-FFF2-40B4-BE49-F238E27FC236}">
                <a16:creationId xmlns:a16="http://schemas.microsoft.com/office/drawing/2014/main" id="{B182231D-FDCF-4C3E-8FAC-9C16BD7BD485}"/>
              </a:ext>
            </a:extLst>
          </p:cNvPr>
          <p:cNvSpPr/>
          <p:nvPr/>
        </p:nvSpPr>
        <p:spPr>
          <a:xfrm>
            <a:off x="9228651" y="899824"/>
            <a:ext cx="1492649" cy="31790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27510">
              <a:defRPr/>
            </a:pPr>
            <a:r>
              <a:rPr lang="en-GB" sz="1591" b="1" dirty="0" err="1">
                <a:solidFill>
                  <a:prstClr val="white"/>
                </a:solidFill>
                <a:latin typeface="Century Gothic" panose="020B0502020202020204" pitchFamily="34" charset="0"/>
              </a:rPr>
              <a:t>grammaire</a:t>
            </a:r>
            <a:endParaRPr lang="en-GB" sz="1591" b="1" dirty="0">
              <a:solidFill>
                <a:prstClr val="white"/>
              </a:solidFill>
              <a:latin typeface="Century Gothic" panose="020B0502020202020204" pitchFamily="34" charset="0"/>
            </a:endParaRPr>
          </a:p>
        </p:txBody>
      </p:sp>
      <p:sp>
        <p:nvSpPr>
          <p:cNvPr id="3" name="TextBox 2">
            <a:extLst>
              <a:ext uri="{FF2B5EF4-FFF2-40B4-BE49-F238E27FC236}">
                <a16:creationId xmlns:a16="http://schemas.microsoft.com/office/drawing/2014/main" id="{6ACA71FC-D9BB-44BE-9FE7-818BD5ED425A}"/>
              </a:ext>
            </a:extLst>
          </p:cNvPr>
          <p:cNvSpPr txBox="1"/>
          <p:nvPr/>
        </p:nvSpPr>
        <p:spPr>
          <a:xfrm>
            <a:off x="3910123" y="2290856"/>
            <a:ext cx="4371754" cy="875945"/>
          </a:xfrm>
          <a:prstGeom prst="rect">
            <a:avLst/>
          </a:prstGeom>
          <a:noFill/>
        </p:spPr>
        <p:txBody>
          <a:bodyPr wrap="square" rtlCol="0">
            <a:spAutoFit/>
          </a:bodyPr>
          <a:lstStyle/>
          <a:p>
            <a:pPr algn="ctr" defTabSz="727510">
              <a:defRPr/>
            </a:pPr>
            <a:r>
              <a:rPr lang="en-GB" sz="5092" dirty="0">
                <a:solidFill>
                  <a:srgbClr val="1F4E79"/>
                </a:solidFill>
                <a:latin typeface="Century Gothic" panose="020B0502020202020204" pitchFamily="34" charset="0"/>
              </a:rPr>
              <a:t>[every week]</a:t>
            </a:r>
          </a:p>
        </p:txBody>
      </p:sp>
      <p:sp>
        <p:nvSpPr>
          <p:cNvPr id="53" name="TextBox 52">
            <a:extLst>
              <a:ext uri="{FF2B5EF4-FFF2-40B4-BE49-F238E27FC236}">
                <a16:creationId xmlns:a16="http://schemas.microsoft.com/office/drawing/2014/main" id="{F204D7E1-CAF7-4C39-9F98-74EFF26FA7DF}"/>
              </a:ext>
            </a:extLst>
          </p:cNvPr>
          <p:cNvSpPr txBox="1"/>
          <p:nvPr/>
        </p:nvSpPr>
        <p:spPr>
          <a:xfrm>
            <a:off x="3288980" y="2290856"/>
            <a:ext cx="5614040" cy="875945"/>
          </a:xfrm>
          <a:prstGeom prst="rect">
            <a:avLst/>
          </a:prstGeom>
          <a:solidFill>
            <a:schemeClr val="bg1"/>
          </a:solidFill>
        </p:spPr>
        <p:txBody>
          <a:bodyPr wrap="square" rtlCol="0">
            <a:spAutoFit/>
          </a:bodyPr>
          <a:lstStyle/>
          <a:p>
            <a:pPr algn="ctr" defTabSz="727510">
              <a:defRPr/>
            </a:pPr>
            <a:r>
              <a:rPr lang="en-GB" sz="5092" dirty="0" err="1">
                <a:solidFill>
                  <a:srgbClr val="1F4E79"/>
                </a:solidFill>
                <a:latin typeface="Century Gothic" panose="020B0502020202020204" pitchFamily="34" charset="0"/>
              </a:rPr>
              <a:t>chaque</a:t>
            </a:r>
            <a:r>
              <a:rPr lang="en-GB" sz="5092" dirty="0">
                <a:solidFill>
                  <a:srgbClr val="1F4E79"/>
                </a:solidFill>
                <a:latin typeface="Century Gothic" panose="020B0502020202020204" pitchFamily="34" charset="0"/>
              </a:rPr>
              <a:t> </a:t>
            </a:r>
            <a:r>
              <a:rPr lang="en-GB" sz="5092" dirty="0" err="1">
                <a:solidFill>
                  <a:srgbClr val="1F4E79"/>
                </a:solidFill>
                <a:latin typeface="Century Gothic" panose="020B0502020202020204" pitchFamily="34" charset="0"/>
              </a:rPr>
              <a:t>semaine</a:t>
            </a:r>
            <a:endParaRPr lang="en-GB" sz="5092" dirty="0">
              <a:solidFill>
                <a:srgbClr val="1F4E79"/>
              </a:solidFill>
              <a:latin typeface="Century Gothic" panose="020B0502020202020204" pitchFamily="34" charset="0"/>
            </a:endParaRPr>
          </a:p>
        </p:txBody>
      </p:sp>
      <p:sp>
        <p:nvSpPr>
          <p:cNvPr id="8" name="TextBox 7">
            <a:extLst>
              <a:ext uri="{FF2B5EF4-FFF2-40B4-BE49-F238E27FC236}">
                <a16:creationId xmlns:a16="http://schemas.microsoft.com/office/drawing/2014/main" id="{2B11FDBC-174C-4704-AE66-535D3C4B320B}"/>
              </a:ext>
            </a:extLst>
          </p:cNvPr>
          <p:cNvSpPr txBox="1"/>
          <p:nvPr/>
        </p:nvSpPr>
        <p:spPr>
          <a:xfrm>
            <a:off x="3457545" y="3855927"/>
            <a:ext cx="5614040" cy="875945"/>
          </a:xfrm>
          <a:prstGeom prst="rect">
            <a:avLst/>
          </a:prstGeom>
          <a:noFill/>
        </p:spPr>
        <p:txBody>
          <a:bodyPr wrap="square" rtlCol="0">
            <a:spAutoFit/>
          </a:bodyPr>
          <a:lstStyle/>
          <a:p>
            <a:pPr algn="ctr" defTabSz="727510">
              <a:defRPr/>
            </a:pPr>
            <a:r>
              <a:rPr lang="en-GB" sz="5092" dirty="0">
                <a:solidFill>
                  <a:srgbClr val="1F4E79"/>
                </a:solidFill>
                <a:latin typeface="Century Gothic" panose="020B0502020202020204" pitchFamily="34" charset="0"/>
              </a:rPr>
              <a:t>[at the moment]</a:t>
            </a:r>
          </a:p>
        </p:txBody>
      </p:sp>
      <p:sp>
        <p:nvSpPr>
          <p:cNvPr id="9" name="TextBox 8">
            <a:extLst>
              <a:ext uri="{FF2B5EF4-FFF2-40B4-BE49-F238E27FC236}">
                <a16:creationId xmlns:a16="http://schemas.microsoft.com/office/drawing/2014/main" id="{39787EE5-D9E2-48A3-B1DF-61AAF09847ED}"/>
              </a:ext>
            </a:extLst>
          </p:cNvPr>
          <p:cNvSpPr txBox="1"/>
          <p:nvPr/>
        </p:nvSpPr>
        <p:spPr>
          <a:xfrm>
            <a:off x="3288980" y="3981396"/>
            <a:ext cx="5614040" cy="875945"/>
          </a:xfrm>
          <a:prstGeom prst="rect">
            <a:avLst/>
          </a:prstGeom>
          <a:solidFill>
            <a:schemeClr val="bg1"/>
          </a:solidFill>
        </p:spPr>
        <p:txBody>
          <a:bodyPr wrap="square" rtlCol="0">
            <a:spAutoFit/>
          </a:bodyPr>
          <a:lstStyle/>
          <a:p>
            <a:pPr algn="ctr" defTabSz="727510">
              <a:defRPr/>
            </a:pPr>
            <a:r>
              <a:rPr lang="en-GB" sz="5092" dirty="0" err="1">
                <a:solidFill>
                  <a:srgbClr val="1F4E79"/>
                </a:solidFill>
                <a:latin typeface="Century Gothic" panose="020B0502020202020204" pitchFamily="34" charset="0"/>
              </a:rPr>
              <a:t>en</a:t>
            </a:r>
            <a:r>
              <a:rPr lang="en-GB" sz="5092" dirty="0">
                <a:solidFill>
                  <a:srgbClr val="1F4E79"/>
                </a:solidFill>
                <a:latin typeface="Century Gothic" panose="020B0502020202020204" pitchFamily="34" charset="0"/>
              </a:rPr>
              <a:t> </a:t>
            </a:r>
            <a:r>
              <a:rPr lang="en-GB" sz="5092" dirty="0" err="1">
                <a:solidFill>
                  <a:srgbClr val="1F4E79"/>
                </a:solidFill>
                <a:latin typeface="Century Gothic" panose="020B0502020202020204" pitchFamily="34" charset="0"/>
              </a:rPr>
              <a:t>ce</a:t>
            </a:r>
            <a:r>
              <a:rPr lang="en-GB" sz="5092" dirty="0">
                <a:solidFill>
                  <a:srgbClr val="1F4E79"/>
                </a:solidFill>
                <a:latin typeface="Century Gothic" panose="020B0502020202020204" pitchFamily="34" charset="0"/>
              </a:rPr>
              <a:t> moment</a:t>
            </a:r>
          </a:p>
        </p:txBody>
      </p:sp>
    </p:spTree>
    <p:extLst>
      <p:ext uri="{BB962C8B-B14F-4D97-AF65-F5344CB8AC3E}">
        <p14:creationId xmlns:p14="http://schemas.microsoft.com/office/powerpoint/2010/main" val="34834836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FF2B5EF4-FFF2-40B4-BE49-F238E27FC236}">
                <a16:creationId xmlns:a16="http://schemas.microsoft.com/office/drawing/2014/main" id="{5D50C0B4-BFAF-41E4-907D-4CEAB852474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0" y="937211"/>
            <a:ext cx="5137101" cy="689849"/>
          </a:xfrm>
          <a:prstGeom prst="rect">
            <a:avLst/>
          </a:prstGeom>
        </p:spPr>
      </p:pic>
      <p:sp>
        <p:nvSpPr>
          <p:cNvPr id="4" name="Title 3">
            <a:extLst>
              <a:ext uri="{FF2B5EF4-FFF2-40B4-BE49-F238E27FC236}">
                <a16:creationId xmlns:a16="http://schemas.microsoft.com/office/drawing/2014/main" id="{A3093FB8-834B-7A41-8E36-0414A80BB651}"/>
              </a:ext>
            </a:extLst>
          </p:cNvPr>
          <p:cNvSpPr>
            <a:spLocks noGrp="1"/>
          </p:cNvSpPr>
          <p:nvPr>
            <p:ph type="title"/>
          </p:nvPr>
        </p:nvSpPr>
        <p:spPr>
          <a:xfrm>
            <a:off x="1246290" y="920864"/>
            <a:ext cx="5137100" cy="647909"/>
          </a:xfrm>
        </p:spPr>
        <p:txBody>
          <a:bodyPr>
            <a:noAutofit/>
          </a:bodyPr>
          <a:lstStyle/>
          <a:p>
            <a:r>
              <a:rPr lang="en-GB" sz="2177" b="1" dirty="0">
                <a:solidFill>
                  <a:schemeClr val="bg1"/>
                </a:solidFill>
              </a:rPr>
              <a:t>Present simple or continuous?</a:t>
            </a:r>
            <a:endParaRPr lang="en-US" sz="2177" dirty="0"/>
          </a:p>
        </p:txBody>
      </p:sp>
      <p:sp>
        <p:nvSpPr>
          <p:cNvPr id="31" name="Rounded Rectangle 46">
            <a:extLst>
              <a:ext uri="{FF2B5EF4-FFF2-40B4-BE49-F238E27FC236}">
                <a16:creationId xmlns:a16="http://schemas.microsoft.com/office/drawing/2014/main" id="{D12B4CC7-D6E9-4D3B-98F3-F12F433E1B54}"/>
              </a:ext>
            </a:extLst>
          </p:cNvPr>
          <p:cNvSpPr/>
          <p:nvPr/>
        </p:nvSpPr>
        <p:spPr>
          <a:xfrm>
            <a:off x="9847971" y="899824"/>
            <a:ext cx="873328" cy="31790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27510">
              <a:defRPr/>
            </a:pPr>
            <a:r>
              <a:rPr lang="en-GB" sz="1591" b="1" dirty="0">
                <a:solidFill>
                  <a:prstClr val="white"/>
                </a:solidFill>
                <a:latin typeface="Century Gothic" panose="020B0502020202020204" pitchFamily="34" charset="0"/>
              </a:rPr>
              <a:t>lire</a:t>
            </a:r>
          </a:p>
        </p:txBody>
      </p:sp>
      <p:sp>
        <p:nvSpPr>
          <p:cNvPr id="7" name="TextBox 6"/>
          <p:cNvSpPr txBox="1"/>
          <p:nvPr/>
        </p:nvSpPr>
        <p:spPr>
          <a:xfrm>
            <a:off x="1325252" y="1869270"/>
            <a:ext cx="9465698" cy="1268039"/>
          </a:xfrm>
          <a:prstGeom prst="rect">
            <a:avLst/>
          </a:prstGeom>
          <a:noFill/>
        </p:spPr>
        <p:txBody>
          <a:bodyPr wrap="square" rtlCol="0">
            <a:spAutoFit/>
          </a:bodyPr>
          <a:lstStyle/>
          <a:p>
            <a:pPr defTabSz="727510">
              <a:defRPr/>
            </a:pPr>
            <a:r>
              <a:rPr lang="en-GB" sz="1910" dirty="0">
                <a:solidFill>
                  <a:srgbClr val="105076"/>
                </a:solidFill>
                <a:latin typeface="Century Gothic" panose="020B0502020202020204" pitchFamily="34" charset="0"/>
              </a:rPr>
              <a:t>Nick, an exchange student, is babysitting for the Petit family. He makes notes about the children, Jacques and </a:t>
            </a:r>
            <a:r>
              <a:rPr lang="en-GB" sz="1910" dirty="0" err="1">
                <a:solidFill>
                  <a:srgbClr val="105076"/>
                </a:solidFill>
                <a:latin typeface="Century Gothic" panose="020B0502020202020204" pitchFamily="34" charset="0"/>
              </a:rPr>
              <a:t>Géraldine</a:t>
            </a:r>
            <a:r>
              <a:rPr lang="en-GB" sz="1910" dirty="0">
                <a:solidFill>
                  <a:srgbClr val="105076"/>
                </a:solidFill>
                <a:latin typeface="Century Gothic" panose="020B0502020202020204" pitchFamily="34" charset="0"/>
              </a:rPr>
              <a:t>.</a:t>
            </a:r>
          </a:p>
          <a:p>
            <a:pPr defTabSz="727510">
              <a:defRPr/>
            </a:pPr>
            <a:endParaRPr lang="en-GB" sz="1910" b="1" dirty="0">
              <a:solidFill>
                <a:srgbClr val="105076"/>
              </a:solidFill>
              <a:latin typeface="Century Gothic" panose="020B0502020202020204" pitchFamily="34" charset="0"/>
            </a:endParaRPr>
          </a:p>
          <a:p>
            <a:pPr defTabSz="727510">
              <a:defRPr/>
            </a:pPr>
            <a:r>
              <a:rPr lang="en-GB" sz="1910" b="1" dirty="0">
                <a:solidFill>
                  <a:srgbClr val="105076"/>
                </a:solidFill>
                <a:latin typeface="Century Gothic" panose="020B0502020202020204" pitchFamily="34" charset="0"/>
              </a:rPr>
              <a:t>1.1</a:t>
            </a:r>
            <a:r>
              <a:rPr lang="en-GB" sz="1910" dirty="0">
                <a:solidFill>
                  <a:srgbClr val="105076"/>
                </a:solidFill>
                <a:latin typeface="Century Gothic" panose="020B0502020202020204" pitchFamily="34" charset="0"/>
              </a:rPr>
              <a:t> Choose the </a:t>
            </a:r>
            <a:r>
              <a:rPr lang="en-GB" sz="1910" b="1" dirty="0">
                <a:solidFill>
                  <a:srgbClr val="105076"/>
                </a:solidFill>
                <a:latin typeface="Century Gothic" panose="020B0502020202020204" pitchFamily="34" charset="0"/>
              </a:rPr>
              <a:t>correct adverb</a:t>
            </a:r>
            <a:r>
              <a:rPr lang="en-GB" sz="1910" dirty="0">
                <a:solidFill>
                  <a:srgbClr val="105076"/>
                </a:solidFill>
                <a:latin typeface="Century Gothic" panose="020B0502020202020204" pitchFamily="34" charset="0"/>
              </a:rPr>
              <a:t>.</a:t>
            </a:r>
          </a:p>
        </p:txBody>
      </p:sp>
      <p:grpSp>
        <p:nvGrpSpPr>
          <p:cNvPr id="2" name="Group 1" descr="the materials for the exercise"/>
          <p:cNvGrpSpPr/>
          <p:nvPr/>
        </p:nvGrpSpPr>
        <p:grpSpPr>
          <a:xfrm>
            <a:off x="1872714" y="3429000"/>
            <a:ext cx="6752913" cy="1988994"/>
            <a:chOff x="810848" y="3091059"/>
            <a:chExt cx="8488294" cy="2500131"/>
          </a:xfrm>
        </p:grpSpPr>
        <p:grpSp>
          <p:nvGrpSpPr>
            <p:cNvPr id="15" name="Group 14"/>
            <p:cNvGrpSpPr/>
            <p:nvPr/>
          </p:nvGrpSpPr>
          <p:grpSpPr>
            <a:xfrm>
              <a:off x="810848" y="3091059"/>
              <a:ext cx="549030" cy="2500131"/>
              <a:chOff x="1150816" y="2729627"/>
              <a:chExt cx="948251" cy="2935566"/>
            </a:xfrm>
          </p:grpSpPr>
          <p:sp>
            <p:nvSpPr>
              <p:cNvPr id="9" name="Action Button: Custom 8">
                <a:hlinkClick r:id="" action="ppaction://noaction" highlightClick="1"/>
              </p:cNvPr>
              <p:cNvSpPr/>
              <p:nvPr/>
            </p:nvSpPr>
            <p:spPr>
              <a:xfrm>
                <a:off x="1150816" y="27296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A</a:t>
                </a:r>
              </a:p>
            </p:txBody>
          </p:sp>
          <p:sp>
            <p:nvSpPr>
              <p:cNvPr id="10" name="Action Button: Custom 9">
                <a:hlinkClick r:id="" action="ppaction://noaction" highlightClick="1">
                  <a:snd r:embed="rId4" name="Fr_6.wav"/>
                </a:hlinkClick>
              </p:cNvPr>
              <p:cNvSpPr/>
              <p:nvPr/>
            </p:nvSpPr>
            <p:spPr>
              <a:xfrm>
                <a:off x="1150816" y="33392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B</a:t>
                </a:r>
              </a:p>
            </p:txBody>
          </p:sp>
          <p:sp>
            <p:nvSpPr>
              <p:cNvPr id="11" name="Action Button: Custom 10">
                <a:hlinkClick r:id="" action="ppaction://noaction" highlightClick="1"/>
              </p:cNvPr>
              <p:cNvSpPr/>
              <p:nvPr/>
            </p:nvSpPr>
            <p:spPr>
              <a:xfrm>
                <a:off x="1150816" y="39488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C</a:t>
                </a:r>
              </a:p>
            </p:txBody>
          </p:sp>
          <p:sp>
            <p:nvSpPr>
              <p:cNvPr id="12" name="Action Button: Custom 11">
                <a:hlinkClick r:id="" action="ppaction://noaction" highlightClick="1"/>
              </p:cNvPr>
              <p:cNvSpPr/>
              <p:nvPr/>
            </p:nvSpPr>
            <p:spPr>
              <a:xfrm>
                <a:off x="1150816" y="45584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D</a:t>
                </a:r>
              </a:p>
            </p:txBody>
          </p:sp>
          <p:sp>
            <p:nvSpPr>
              <p:cNvPr id="13" name="Action Button: Custom 12">
                <a:hlinkClick r:id="" action="ppaction://noaction" highlightClick="1"/>
              </p:cNvPr>
              <p:cNvSpPr/>
              <p:nvPr/>
            </p:nvSpPr>
            <p:spPr>
              <a:xfrm>
                <a:off x="1150816" y="515825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E</a:t>
                </a:r>
              </a:p>
            </p:txBody>
          </p:sp>
        </p:grpSp>
        <p:sp>
          <p:nvSpPr>
            <p:cNvPr id="22" name="TextBox 21"/>
            <p:cNvSpPr txBox="1"/>
            <p:nvPr/>
          </p:nvSpPr>
          <p:spPr>
            <a:xfrm>
              <a:off x="1531322" y="3122691"/>
              <a:ext cx="7366489" cy="423784"/>
            </a:xfrm>
            <a:prstGeom prst="rect">
              <a:avLst/>
            </a:prstGeom>
            <a:noFill/>
          </p:spPr>
          <p:txBody>
            <a:bodyPr wrap="square" rtlCol="0">
              <a:spAutoFit/>
            </a:bodyPr>
            <a:lstStyle/>
            <a:p>
              <a:pPr defTabSz="727510">
                <a:defRPr/>
              </a:pPr>
              <a:r>
                <a:rPr lang="en-GB" sz="1591"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a:t>
              </a:r>
              <a:r>
                <a:rPr lang="en-GB" sz="1591" dirty="0">
                  <a:solidFill>
                    <a:srgbClr val="5B9BD5">
                      <a:lumMod val="50000"/>
                    </a:srgbClr>
                  </a:solidFill>
                  <a:latin typeface="Century Gothic" panose="020B0502020202020204" pitchFamily="34" charset="0"/>
                </a:rPr>
                <a:t> is playing tennis at the moment/every week.</a:t>
              </a:r>
              <a:endParaRPr lang="en-GB" sz="1432" dirty="0">
                <a:solidFill>
                  <a:srgbClr val="5B9BD5">
                    <a:lumMod val="50000"/>
                  </a:srgbClr>
                </a:solidFill>
                <a:latin typeface="Lucida Handwriting" panose="03010101010101010101" pitchFamily="66" charset="0"/>
              </a:endParaRPr>
            </a:p>
          </p:txBody>
        </p:sp>
        <p:sp>
          <p:nvSpPr>
            <p:cNvPr id="23" name="TextBox 22"/>
            <p:cNvSpPr txBox="1"/>
            <p:nvPr/>
          </p:nvSpPr>
          <p:spPr>
            <a:xfrm>
              <a:off x="1531318" y="3644691"/>
              <a:ext cx="7366489" cy="423784"/>
            </a:xfrm>
            <a:prstGeom prst="rect">
              <a:avLst/>
            </a:prstGeom>
            <a:noFill/>
          </p:spPr>
          <p:txBody>
            <a:bodyPr wrap="square" rtlCol="0">
              <a:spAutoFit/>
            </a:bodyPr>
            <a:lstStyle/>
            <a:p>
              <a:pPr defTabSz="727510">
                <a:defRPr/>
              </a:pPr>
              <a:r>
                <a:rPr lang="en-GB" sz="1591"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Géraldine</a:t>
              </a:r>
              <a:r>
                <a:rPr lang="en-GB" sz="1591" dirty="0">
                  <a:solidFill>
                    <a:srgbClr val="5B9BD5">
                      <a:lumMod val="50000"/>
                    </a:srgbClr>
                  </a:solidFill>
                  <a:latin typeface="Century Gothic" panose="020B0502020202020204" pitchFamily="34" charset="0"/>
                </a:rPr>
                <a:t> wears a uniform at the moment/every week.</a:t>
              </a:r>
              <a:endParaRPr lang="en-GB" sz="1432" dirty="0">
                <a:solidFill>
                  <a:srgbClr val="5B9BD5">
                    <a:lumMod val="50000"/>
                  </a:srgbClr>
                </a:solidFill>
                <a:latin typeface="Lucida Handwriting" panose="03010101010101010101" pitchFamily="66" charset="0"/>
              </a:endParaRPr>
            </a:p>
          </p:txBody>
        </p:sp>
        <p:sp>
          <p:nvSpPr>
            <p:cNvPr id="24" name="TextBox 23"/>
            <p:cNvSpPr txBox="1"/>
            <p:nvPr/>
          </p:nvSpPr>
          <p:spPr>
            <a:xfrm>
              <a:off x="1531319" y="4148051"/>
              <a:ext cx="7366494" cy="423784"/>
            </a:xfrm>
            <a:prstGeom prst="rect">
              <a:avLst/>
            </a:prstGeom>
            <a:noFill/>
          </p:spPr>
          <p:txBody>
            <a:bodyPr wrap="square" rtlCol="0">
              <a:spAutoFit/>
            </a:bodyPr>
            <a:lstStyle/>
            <a:p>
              <a:pPr defTabSz="727510">
                <a:defRPr/>
              </a:pPr>
              <a:r>
                <a:rPr lang="en-GB" sz="1591" dirty="0" err="1">
                  <a:solidFill>
                    <a:srgbClr val="105076"/>
                  </a:solidFill>
                  <a:latin typeface="Century Gothic" panose="020B0502020202020204" pitchFamily="34" charset="0"/>
                </a:rPr>
                <a:t>Géraldine</a:t>
              </a:r>
              <a:r>
                <a:rPr lang="en-GB" sz="1591" dirty="0">
                  <a:solidFill>
                    <a:srgbClr val="5B9BD5">
                      <a:lumMod val="50000"/>
                    </a:srgbClr>
                  </a:solidFill>
                  <a:latin typeface="Century Gothic" panose="020B0502020202020204" pitchFamily="34" charset="0"/>
                </a:rPr>
                <a:t> is having lunch at the moment/every week.</a:t>
              </a:r>
              <a:endParaRPr lang="en-GB" sz="1432" dirty="0">
                <a:solidFill>
                  <a:srgbClr val="5B9BD5">
                    <a:lumMod val="50000"/>
                  </a:srgbClr>
                </a:solidFill>
                <a:latin typeface="Lucida Handwriting" panose="03010101010101010101" pitchFamily="66" charset="0"/>
              </a:endParaRPr>
            </a:p>
          </p:txBody>
        </p:sp>
        <p:sp>
          <p:nvSpPr>
            <p:cNvPr id="18" name="TextBox 17"/>
            <p:cNvSpPr txBox="1"/>
            <p:nvPr/>
          </p:nvSpPr>
          <p:spPr>
            <a:xfrm>
              <a:off x="1531319" y="4670050"/>
              <a:ext cx="7767823" cy="423784"/>
            </a:xfrm>
            <a:prstGeom prst="rect">
              <a:avLst/>
            </a:prstGeom>
            <a:noFill/>
          </p:spPr>
          <p:txBody>
            <a:bodyPr wrap="square" rtlCol="0">
              <a:spAutoFit/>
            </a:bodyPr>
            <a:lstStyle/>
            <a:p>
              <a:pPr defTabSz="727510">
                <a:defRPr/>
              </a:pPr>
              <a:r>
                <a:rPr lang="en-GB" sz="1591" dirty="0">
                  <a:solidFill>
                    <a:srgbClr val="105076"/>
                  </a:solidFill>
                  <a:latin typeface="Century Gothic" panose="020B0502020202020204" pitchFamily="34" charset="0"/>
                </a:rPr>
                <a:t>Jacques</a:t>
              </a:r>
              <a:r>
                <a:rPr lang="en-GB" sz="1591" dirty="0">
                  <a:solidFill>
                    <a:srgbClr val="5B9BD5">
                      <a:lumMod val="50000"/>
                    </a:srgbClr>
                  </a:solidFill>
                  <a:latin typeface="Century Gothic" panose="020B0502020202020204" pitchFamily="34" charset="0"/>
                </a:rPr>
                <a:t> is doing his homework at the moment/every week.</a:t>
              </a:r>
              <a:endParaRPr lang="en-GB" sz="1432" dirty="0">
                <a:solidFill>
                  <a:srgbClr val="5B9BD5">
                    <a:lumMod val="50000"/>
                  </a:srgbClr>
                </a:solidFill>
                <a:latin typeface="Lucida Handwriting" panose="03010101010101010101" pitchFamily="66" charset="0"/>
              </a:endParaRPr>
            </a:p>
          </p:txBody>
        </p:sp>
        <p:sp>
          <p:nvSpPr>
            <p:cNvPr id="19" name="TextBox 18"/>
            <p:cNvSpPr txBox="1"/>
            <p:nvPr/>
          </p:nvSpPr>
          <p:spPr>
            <a:xfrm>
              <a:off x="1531318" y="5162863"/>
              <a:ext cx="7366494" cy="423784"/>
            </a:xfrm>
            <a:prstGeom prst="rect">
              <a:avLst/>
            </a:prstGeom>
            <a:noFill/>
          </p:spPr>
          <p:txBody>
            <a:bodyPr wrap="square" rtlCol="0">
              <a:spAutoFit/>
            </a:bodyPr>
            <a:lstStyle/>
            <a:p>
              <a:pPr defTabSz="727510">
                <a:defRPr/>
              </a:pPr>
              <a:r>
                <a:rPr lang="en-GB" sz="1591" dirty="0">
                  <a:solidFill>
                    <a:srgbClr val="105076"/>
                  </a:solidFill>
                  <a:latin typeface="Century Gothic" panose="020B0502020202020204" pitchFamily="34" charset="0"/>
                </a:rPr>
                <a:t>Jacques</a:t>
              </a:r>
              <a:r>
                <a:rPr lang="en-GB" sz="1591" dirty="0">
                  <a:solidFill>
                    <a:srgbClr val="5B9BD5">
                      <a:lumMod val="50000"/>
                    </a:srgbClr>
                  </a:solidFill>
                  <a:latin typeface="Century Gothic" panose="020B0502020202020204" pitchFamily="34" charset="0"/>
                </a:rPr>
                <a:t> goes for a walk at the moment/every week.</a:t>
              </a:r>
              <a:endParaRPr lang="en-GB" sz="1432" dirty="0">
                <a:solidFill>
                  <a:srgbClr val="5B9BD5">
                    <a:lumMod val="50000"/>
                  </a:srgbClr>
                </a:solidFill>
                <a:latin typeface="Lucida Handwriting" panose="03010101010101010101" pitchFamily="66" charset="0"/>
              </a:endParaRPr>
            </a:p>
          </p:txBody>
        </p:sp>
      </p:grpSp>
      <p:cxnSp>
        <p:nvCxnSpPr>
          <p:cNvPr id="28" name="Straight Connector 27" descr="straight line crossing out 'every week'"/>
          <p:cNvCxnSpPr>
            <a:cxnSpLocks/>
          </p:cNvCxnSpPr>
          <p:nvPr/>
        </p:nvCxnSpPr>
        <p:spPr>
          <a:xfrm flipV="1">
            <a:off x="6561472" y="3613320"/>
            <a:ext cx="1109976" cy="2562"/>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1" name="Straight Connector 20" descr="straight line crossing out 'at the moment'"/>
          <p:cNvCxnSpPr/>
          <p:nvPr/>
        </p:nvCxnSpPr>
        <p:spPr>
          <a:xfrm>
            <a:off x="5215206" y="4028599"/>
            <a:ext cx="1446214" cy="9734"/>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6" name="Straight Connector 25" descr="straight line crossing out 'every week'"/>
          <p:cNvCxnSpPr/>
          <p:nvPr/>
        </p:nvCxnSpPr>
        <p:spPr>
          <a:xfrm>
            <a:off x="6661420" y="4432788"/>
            <a:ext cx="1109330" cy="15862"/>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7" name="Straight Connector 26" descr="straight line crossing out 'every week'"/>
          <p:cNvCxnSpPr>
            <a:cxnSpLocks/>
          </p:cNvCxnSpPr>
          <p:nvPr/>
        </p:nvCxnSpPr>
        <p:spPr>
          <a:xfrm>
            <a:off x="7188785" y="4855704"/>
            <a:ext cx="1047217"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5" name="Straight Connector 24" descr="straight line crossing out 'at the moment'">
            <a:extLst>
              <a:ext uri="{FF2B5EF4-FFF2-40B4-BE49-F238E27FC236}">
                <a16:creationId xmlns:a16="http://schemas.microsoft.com/office/drawing/2014/main" id="{4DD69F3E-51F7-4B09-AC55-B4FDAB63C6C3}"/>
              </a:ext>
            </a:extLst>
          </p:cNvPr>
          <p:cNvCxnSpPr/>
          <p:nvPr/>
        </p:nvCxnSpPr>
        <p:spPr>
          <a:xfrm>
            <a:off x="4965459" y="5234099"/>
            <a:ext cx="1446214" cy="9734"/>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pic>
        <p:nvPicPr>
          <p:cNvPr id="3" name="Picture 2" descr="Nick">
            <a:extLst>
              <a:ext uri="{FF2B5EF4-FFF2-40B4-BE49-F238E27FC236}">
                <a16:creationId xmlns:a16="http://schemas.microsoft.com/office/drawing/2014/main" id="{5939B4DB-5E1F-4A3E-A8DA-A51C87CAF4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5656" y="3530639"/>
            <a:ext cx="1424632" cy="144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02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descr="background rectangle">
            <a:extLst>
              <a:ext uri="{FF2B5EF4-FFF2-40B4-BE49-F238E27FC236}">
                <a16:creationId xmlns:a16="http://schemas.microsoft.com/office/drawing/2014/main" id="{5289E515-415B-4EB7-A149-14FF846F2AF3}"/>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0" y="937211"/>
            <a:ext cx="5137101" cy="689849"/>
          </a:xfrm>
          <a:prstGeom prst="rect">
            <a:avLst/>
          </a:prstGeom>
        </p:spPr>
      </p:pic>
      <p:sp>
        <p:nvSpPr>
          <p:cNvPr id="3" name="Title 2">
            <a:extLst>
              <a:ext uri="{FF2B5EF4-FFF2-40B4-BE49-F238E27FC236}">
                <a16:creationId xmlns:a16="http://schemas.microsoft.com/office/drawing/2014/main" id="{C3F994C1-F462-E540-9AA0-3D7DD81E4D1C}"/>
              </a:ext>
            </a:extLst>
          </p:cNvPr>
          <p:cNvSpPr>
            <a:spLocks noGrp="1"/>
          </p:cNvSpPr>
          <p:nvPr>
            <p:ph type="title"/>
          </p:nvPr>
        </p:nvSpPr>
        <p:spPr>
          <a:xfrm>
            <a:off x="1246291" y="927962"/>
            <a:ext cx="4308190" cy="614780"/>
          </a:xfrm>
        </p:spPr>
        <p:txBody>
          <a:bodyPr>
            <a:normAutofit/>
          </a:bodyPr>
          <a:lstStyle/>
          <a:p>
            <a:r>
              <a:rPr lang="en-GB" sz="2177" b="1" dirty="0">
                <a:solidFill>
                  <a:schemeClr val="bg1"/>
                </a:solidFill>
              </a:rPr>
              <a:t>Present simple or continuous?</a:t>
            </a:r>
            <a:endParaRPr lang="en-US" sz="2177" dirty="0"/>
          </a:p>
        </p:txBody>
      </p:sp>
      <p:sp>
        <p:nvSpPr>
          <p:cNvPr id="43" name="Rounded Rectangle 46">
            <a:extLst>
              <a:ext uri="{FF2B5EF4-FFF2-40B4-BE49-F238E27FC236}">
                <a16:creationId xmlns:a16="http://schemas.microsoft.com/office/drawing/2014/main" id="{1D711F56-50B1-4F4E-9616-C725D57E4DD6}"/>
              </a:ext>
            </a:extLst>
          </p:cNvPr>
          <p:cNvSpPr/>
          <p:nvPr/>
        </p:nvSpPr>
        <p:spPr>
          <a:xfrm>
            <a:off x="9847971" y="899824"/>
            <a:ext cx="873328" cy="317904"/>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27510">
              <a:defRPr/>
            </a:pPr>
            <a:r>
              <a:rPr lang="en-GB" sz="1591" b="1" dirty="0">
                <a:solidFill>
                  <a:prstClr val="white"/>
                </a:solidFill>
                <a:latin typeface="Century Gothic" panose="020B0502020202020204" pitchFamily="34" charset="0"/>
              </a:rPr>
              <a:t>lire</a:t>
            </a:r>
          </a:p>
        </p:txBody>
      </p:sp>
      <p:sp>
        <p:nvSpPr>
          <p:cNvPr id="7" name="TextBox 6"/>
          <p:cNvSpPr txBox="1"/>
          <p:nvPr/>
        </p:nvSpPr>
        <p:spPr>
          <a:xfrm>
            <a:off x="1326483" y="1869552"/>
            <a:ext cx="9466390" cy="1268039"/>
          </a:xfrm>
          <a:prstGeom prst="rect">
            <a:avLst/>
          </a:prstGeom>
          <a:noFill/>
        </p:spPr>
        <p:txBody>
          <a:bodyPr wrap="square" rtlCol="0">
            <a:spAutoFit/>
          </a:bodyPr>
          <a:lstStyle/>
          <a:p>
            <a:pPr defTabSz="727510">
              <a:defRPr/>
            </a:pPr>
            <a:r>
              <a:rPr lang="en-GB" sz="1910" dirty="0">
                <a:solidFill>
                  <a:srgbClr val="105076"/>
                </a:solidFill>
                <a:latin typeface="Century Gothic" panose="020B0502020202020204" pitchFamily="34" charset="0"/>
              </a:rPr>
              <a:t>Nick, an exchange student, is babysitting for the Petit family. He makes notes about the children, Jacques and </a:t>
            </a:r>
            <a:r>
              <a:rPr lang="en-GB" sz="1910" dirty="0" err="1">
                <a:solidFill>
                  <a:srgbClr val="105076"/>
                </a:solidFill>
                <a:latin typeface="Century Gothic" panose="020B0502020202020204" pitchFamily="34" charset="0"/>
              </a:rPr>
              <a:t>Géraldine</a:t>
            </a:r>
            <a:r>
              <a:rPr lang="en-GB" sz="1910" dirty="0">
                <a:solidFill>
                  <a:srgbClr val="105076"/>
                </a:solidFill>
                <a:latin typeface="Century Gothic" panose="020B0502020202020204" pitchFamily="34" charset="0"/>
              </a:rPr>
              <a:t>.</a:t>
            </a:r>
          </a:p>
          <a:p>
            <a:pPr defTabSz="727510">
              <a:defRPr/>
            </a:pPr>
            <a:endParaRPr lang="en-GB" sz="1910" dirty="0">
              <a:solidFill>
                <a:srgbClr val="105076"/>
              </a:solidFill>
              <a:latin typeface="Century Gothic" panose="020B0502020202020204" pitchFamily="34" charset="0"/>
            </a:endParaRPr>
          </a:p>
          <a:p>
            <a:pPr defTabSz="727510">
              <a:defRPr/>
            </a:pPr>
            <a:r>
              <a:rPr lang="en-GB" sz="1910" b="1" dirty="0">
                <a:solidFill>
                  <a:srgbClr val="105076"/>
                </a:solidFill>
                <a:latin typeface="Century Gothic" panose="020B0502020202020204" pitchFamily="34" charset="0"/>
              </a:rPr>
              <a:t>1.2</a:t>
            </a:r>
            <a:r>
              <a:rPr lang="en-GB" sz="1910" dirty="0">
                <a:solidFill>
                  <a:srgbClr val="105076"/>
                </a:solidFill>
                <a:latin typeface="Century Gothic" panose="020B0502020202020204" pitchFamily="34" charset="0"/>
              </a:rPr>
              <a:t> Choose present </a:t>
            </a:r>
            <a:r>
              <a:rPr lang="en-GB" sz="1910" b="1" dirty="0">
                <a:solidFill>
                  <a:srgbClr val="105076"/>
                </a:solidFill>
                <a:latin typeface="Century Gothic" panose="020B0502020202020204" pitchFamily="34" charset="0"/>
              </a:rPr>
              <a:t>simple (normally; routine)</a:t>
            </a:r>
            <a:r>
              <a:rPr lang="en-GB" sz="1910" dirty="0">
                <a:solidFill>
                  <a:srgbClr val="105076"/>
                </a:solidFill>
                <a:latin typeface="Century Gothic" panose="020B0502020202020204" pitchFamily="34" charset="0"/>
              </a:rPr>
              <a:t> or </a:t>
            </a:r>
            <a:r>
              <a:rPr lang="en-GB" sz="1910" b="1" dirty="0">
                <a:solidFill>
                  <a:srgbClr val="105076"/>
                </a:solidFill>
                <a:latin typeface="Century Gothic" panose="020B0502020202020204" pitchFamily="34" charset="0"/>
              </a:rPr>
              <a:t>continuous (ongoing; current)</a:t>
            </a:r>
            <a:r>
              <a:rPr lang="en-GB" sz="1910" dirty="0">
                <a:solidFill>
                  <a:srgbClr val="105076"/>
                </a:solidFill>
                <a:latin typeface="Century Gothic" panose="020B0502020202020204" pitchFamily="34" charset="0"/>
              </a:rPr>
              <a:t>.</a:t>
            </a:r>
          </a:p>
        </p:txBody>
      </p:sp>
      <p:grpSp>
        <p:nvGrpSpPr>
          <p:cNvPr id="25" name="Group 24" descr="the materials for the exercise"/>
          <p:cNvGrpSpPr/>
          <p:nvPr/>
        </p:nvGrpSpPr>
        <p:grpSpPr>
          <a:xfrm>
            <a:off x="1873507" y="3430432"/>
            <a:ext cx="6732079" cy="1985380"/>
            <a:chOff x="810848" y="3091059"/>
            <a:chExt cx="8086964" cy="2495588"/>
          </a:xfrm>
        </p:grpSpPr>
        <p:grpSp>
          <p:nvGrpSpPr>
            <p:cNvPr id="26" name="Group 25"/>
            <p:cNvGrpSpPr/>
            <p:nvPr/>
          </p:nvGrpSpPr>
          <p:grpSpPr>
            <a:xfrm>
              <a:off x="810848" y="3091059"/>
              <a:ext cx="549030" cy="2476068"/>
              <a:chOff x="1150816" y="2729627"/>
              <a:chExt cx="948251" cy="2907312"/>
            </a:xfrm>
          </p:grpSpPr>
          <p:sp>
            <p:nvSpPr>
              <p:cNvPr id="32" name="Action Button: Custom 31">
                <a:hlinkClick r:id="" action="ppaction://noaction" highlightClick="1"/>
              </p:cNvPr>
              <p:cNvSpPr/>
              <p:nvPr/>
            </p:nvSpPr>
            <p:spPr>
              <a:xfrm>
                <a:off x="1150816" y="27296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F</a:t>
                </a:r>
              </a:p>
            </p:txBody>
          </p:sp>
          <p:sp>
            <p:nvSpPr>
              <p:cNvPr id="33" name="Action Button: Custom 32">
                <a:hlinkClick r:id="" action="ppaction://noaction" highlightClick="1"/>
              </p:cNvPr>
              <p:cNvSpPr/>
              <p:nvPr/>
            </p:nvSpPr>
            <p:spPr>
              <a:xfrm>
                <a:off x="1150816" y="33392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G</a:t>
                </a:r>
              </a:p>
            </p:txBody>
          </p:sp>
          <p:sp>
            <p:nvSpPr>
              <p:cNvPr id="34" name="Action Button: Custom 33">
                <a:hlinkClick r:id="" action="ppaction://noaction" highlightClick="1"/>
              </p:cNvPr>
              <p:cNvSpPr/>
              <p:nvPr/>
            </p:nvSpPr>
            <p:spPr>
              <a:xfrm>
                <a:off x="1150816" y="39488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H</a:t>
                </a:r>
              </a:p>
            </p:txBody>
          </p:sp>
          <p:sp>
            <p:nvSpPr>
              <p:cNvPr id="35" name="Action Button: Custom 34">
                <a:hlinkClick r:id="" action="ppaction://noaction" highlightClick="1"/>
              </p:cNvPr>
              <p:cNvSpPr/>
              <p:nvPr/>
            </p:nvSpPr>
            <p:spPr>
              <a:xfrm>
                <a:off x="1150816" y="4558427"/>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I</a:t>
                </a:r>
              </a:p>
            </p:txBody>
          </p:sp>
          <p:sp>
            <p:nvSpPr>
              <p:cNvPr id="36" name="Action Button: Custom 35">
                <a:hlinkClick r:id="" action="ppaction://noaction" highlightClick="1"/>
              </p:cNvPr>
              <p:cNvSpPr/>
              <p:nvPr/>
            </p:nvSpPr>
            <p:spPr>
              <a:xfrm>
                <a:off x="1150816" y="5130003"/>
                <a:ext cx="948251" cy="506936"/>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1750" b="1" dirty="0">
                    <a:solidFill>
                      <a:schemeClr val="bg1"/>
                    </a:solidFill>
                    <a:latin typeface="Century Gothic" panose="020B0502020202020204" pitchFamily="34" charset="0"/>
                  </a:rPr>
                  <a:t>J</a:t>
                </a:r>
              </a:p>
            </p:txBody>
          </p:sp>
        </p:grpSp>
        <p:sp>
          <p:nvSpPr>
            <p:cNvPr id="27" name="TextBox 26"/>
            <p:cNvSpPr txBox="1"/>
            <p:nvPr/>
          </p:nvSpPr>
          <p:spPr>
            <a:xfrm>
              <a:off x="1531322" y="3122691"/>
              <a:ext cx="6088678" cy="423784"/>
            </a:xfrm>
            <a:prstGeom prst="rect">
              <a:avLst/>
            </a:prstGeom>
            <a:noFill/>
          </p:spPr>
          <p:txBody>
            <a:bodyPr wrap="square" rtlCol="0">
              <a:spAutoFit/>
            </a:bodyPr>
            <a:lstStyle/>
            <a:p>
              <a:pPr defTabSz="727510">
                <a:defRPr/>
              </a:pPr>
              <a:r>
                <a:rPr lang="en-GB" sz="1591"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a:t>
              </a:r>
              <a:r>
                <a:rPr lang="en-GB" sz="1591" dirty="0">
                  <a:solidFill>
                    <a:srgbClr val="5B9BD5">
                      <a:lumMod val="50000"/>
                    </a:srgbClr>
                  </a:solidFill>
                  <a:latin typeface="Century Gothic" panose="020B0502020202020204" pitchFamily="34" charset="0"/>
                </a:rPr>
                <a:t> washes/is washing up at the moment.</a:t>
              </a:r>
              <a:endParaRPr lang="en-GB" sz="1432" dirty="0">
                <a:solidFill>
                  <a:srgbClr val="5B9BD5">
                    <a:lumMod val="50000"/>
                  </a:srgbClr>
                </a:solidFill>
                <a:latin typeface="Lucida Handwriting" panose="03010101010101010101" pitchFamily="66" charset="0"/>
              </a:endParaRPr>
            </a:p>
          </p:txBody>
        </p:sp>
        <p:sp>
          <p:nvSpPr>
            <p:cNvPr id="28" name="TextBox 27"/>
            <p:cNvSpPr txBox="1"/>
            <p:nvPr/>
          </p:nvSpPr>
          <p:spPr>
            <a:xfrm>
              <a:off x="1531319" y="3644691"/>
              <a:ext cx="6088678" cy="423784"/>
            </a:xfrm>
            <a:prstGeom prst="rect">
              <a:avLst/>
            </a:prstGeom>
            <a:noFill/>
          </p:spPr>
          <p:txBody>
            <a:bodyPr wrap="square" rtlCol="0">
              <a:spAutoFit/>
            </a:bodyPr>
            <a:lstStyle/>
            <a:p>
              <a:pPr defTabSz="727510">
                <a:defRPr/>
              </a:pPr>
              <a:r>
                <a:rPr lang="en-GB" sz="1591" dirty="0" err="1">
                  <a:solidFill>
                    <a:srgbClr val="105076"/>
                  </a:solidFill>
                  <a:latin typeface="Century Gothic" panose="020B0502020202020204" pitchFamily="34" charset="0"/>
                </a:rPr>
                <a:t>Géraldine</a:t>
              </a:r>
              <a:r>
                <a:rPr lang="en-GB" sz="1591" dirty="0">
                  <a:solidFill>
                    <a:srgbClr val="5B9BD5">
                      <a:lumMod val="50000"/>
                    </a:srgbClr>
                  </a:solidFill>
                  <a:latin typeface="Century Gothic" panose="020B0502020202020204" pitchFamily="34" charset="0"/>
                </a:rPr>
                <a:t> learns/is learning English every week.</a:t>
              </a:r>
              <a:endParaRPr lang="en-GB" sz="1432" dirty="0">
                <a:solidFill>
                  <a:srgbClr val="5B9BD5">
                    <a:lumMod val="50000"/>
                  </a:srgbClr>
                </a:solidFill>
                <a:latin typeface="Lucida Handwriting" panose="03010101010101010101" pitchFamily="66" charset="0"/>
              </a:endParaRPr>
            </a:p>
          </p:txBody>
        </p:sp>
        <p:sp>
          <p:nvSpPr>
            <p:cNvPr id="29" name="TextBox 28"/>
            <p:cNvSpPr txBox="1"/>
            <p:nvPr/>
          </p:nvSpPr>
          <p:spPr>
            <a:xfrm>
              <a:off x="1531319" y="4148050"/>
              <a:ext cx="7366493" cy="423784"/>
            </a:xfrm>
            <a:prstGeom prst="rect">
              <a:avLst/>
            </a:prstGeom>
            <a:noFill/>
          </p:spPr>
          <p:txBody>
            <a:bodyPr wrap="square" rtlCol="0">
              <a:spAutoFit/>
            </a:bodyPr>
            <a:lstStyle/>
            <a:p>
              <a:pPr defTabSz="727510">
                <a:defRPr/>
              </a:pPr>
              <a:r>
                <a:rPr lang="en-GB" sz="1591" dirty="0" err="1">
                  <a:solidFill>
                    <a:srgbClr val="105076"/>
                  </a:solidFill>
                  <a:latin typeface="Century Gothic" panose="020B0502020202020204" pitchFamily="34" charset="0"/>
                </a:rPr>
                <a:t>Géraldine</a:t>
              </a:r>
              <a:r>
                <a:rPr lang="en-GB" sz="1591" dirty="0">
                  <a:solidFill>
                    <a:srgbClr val="5B9BD5">
                      <a:lumMod val="50000"/>
                    </a:srgbClr>
                  </a:solidFill>
                  <a:latin typeface="Century Gothic" panose="020B0502020202020204" pitchFamily="34" charset="0"/>
                </a:rPr>
                <a:t> plays/is playing with her friends at the moment.</a:t>
              </a:r>
              <a:endParaRPr lang="en-GB" sz="1432" dirty="0">
                <a:solidFill>
                  <a:srgbClr val="5B9BD5">
                    <a:lumMod val="50000"/>
                  </a:srgbClr>
                </a:solidFill>
                <a:latin typeface="Lucida Handwriting" panose="03010101010101010101" pitchFamily="66" charset="0"/>
              </a:endParaRPr>
            </a:p>
          </p:txBody>
        </p:sp>
        <p:sp>
          <p:nvSpPr>
            <p:cNvPr id="30" name="TextBox 29"/>
            <p:cNvSpPr txBox="1"/>
            <p:nvPr/>
          </p:nvSpPr>
          <p:spPr>
            <a:xfrm>
              <a:off x="1531319" y="4670051"/>
              <a:ext cx="7366493" cy="423784"/>
            </a:xfrm>
            <a:prstGeom prst="rect">
              <a:avLst/>
            </a:prstGeom>
            <a:noFill/>
          </p:spPr>
          <p:txBody>
            <a:bodyPr wrap="square" rtlCol="0">
              <a:spAutoFit/>
            </a:bodyPr>
            <a:lstStyle/>
            <a:p>
              <a:pPr defTabSz="727510">
                <a:defRPr/>
              </a:pPr>
              <a:r>
                <a:rPr lang="en-GB" sz="1591"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a:t>
              </a:r>
              <a:r>
                <a:rPr lang="en-GB" sz="1591" dirty="0">
                  <a:solidFill>
                    <a:srgbClr val="5B9BD5">
                      <a:lumMod val="50000"/>
                    </a:srgbClr>
                  </a:solidFill>
                  <a:latin typeface="Century Gothic" panose="020B0502020202020204" pitchFamily="34" charset="0"/>
                </a:rPr>
                <a:t> reads/is reading a book at the moment.</a:t>
              </a:r>
              <a:endParaRPr lang="en-GB" sz="1432" dirty="0">
                <a:solidFill>
                  <a:srgbClr val="5B9BD5">
                    <a:lumMod val="50000"/>
                  </a:srgbClr>
                </a:solidFill>
                <a:latin typeface="Lucida Handwriting" panose="03010101010101010101" pitchFamily="66" charset="0"/>
              </a:endParaRPr>
            </a:p>
          </p:txBody>
        </p:sp>
        <p:sp>
          <p:nvSpPr>
            <p:cNvPr id="31" name="TextBox 30"/>
            <p:cNvSpPr txBox="1"/>
            <p:nvPr/>
          </p:nvSpPr>
          <p:spPr>
            <a:xfrm>
              <a:off x="1531317" y="5162863"/>
              <a:ext cx="7366493" cy="423784"/>
            </a:xfrm>
            <a:prstGeom prst="rect">
              <a:avLst/>
            </a:prstGeom>
            <a:noFill/>
          </p:spPr>
          <p:txBody>
            <a:bodyPr wrap="square" rtlCol="0">
              <a:spAutoFit/>
            </a:bodyPr>
            <a:lstStyle/>
            <a:p>
              <a:pPr defTabSz="727510">
                <a:defRPr/>
              </a:pPr>
              <a:r>
                <a:rPr lang="en-GB" sz="1591" dirty="0" err="1">
                  <a:solidFill>
                    <a:srgbClr val="105076"/>
                  </a:solidFill>
                  <a:latin typeface="Century Gothic" panose="020B0502020202020204" pitchFamily="34" charset="0"/>
                </a:rPr>
                <a:t>Géraldine</a:t>
              </a:r>
              <a:r>
                <a:rPr lang="en-GB" sz="1591" dirty="0">
                  <a:solidFill>
                    <a:srgbClr val="5B9BD5">
                      <a:lumMod val="50000"/>
                    </a:srgbClr>
                  </a:solidFill>
                  <a:latin typeface="Century Gothic" panose="020B0502020202020204" pitchFamily="34" charset="0"/>
                </a:rPr>
                <a:t> sings/is singing every week.</a:t>
              </a:r>
              <a:endParaRPr lang="en-GB" sz="1432" dirty="0">
                <a:solidFill>
                  <a:srgbClr val="5B9BD5">
                    <a:lumMod val="50000"/>
                  </a:srgbClr>
                </a:solidFill>
                <a:latin typeface="Lucida Handwriting" panose="03010101010101010101" pitchFamily="66" charset="0"/>
              </a:endParaRPr>
            </a:p>
          </p:txBody>
        </p:sp>
      </p:grpSp>
      <p:cxnSp>
        <p:nvCxnSpPr>
          <p:cNvPr id="37" name="Straight Connector 36" descr="straight line crossing out 'washes'"/>
          <p:cNvCxnSpPr/>
          <p:nvPr/>
        </p:nvCxnSpPr>
        <p:spPr>
          <a:xfrm>
            <a:off x="3486370" y="3619998"/>
            <a:ext cx="637292" cy="4337"/>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0" name="Straight Connector 39" descr="straight line crossing out 'is learning'"/>
          <p:cNvCxnSpPr>
            <a:cxnSpLocks/>
          </p:cNvCxnSpPr>
          <p:nvPr/>
        </p:nvCxnSpPr>
        <p:spPr>
          <a:xfrm>
            <a:off x="4268033" y="4053920"/>
            <a:ext cx="967593"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2" name="Straight Connector 41" descr="straight line crossing out 'plays'"/>
          <p:cNvCxnSpPr>
            <a:cxnSpLocks/>
          </p:cNvCxnSpPr>
          <p:nvPr/>
        </p:nvCxnSpPr>
        <p:spPr>
          <a:xfrm>
            <a:off x="3562599" y="4442094"/>
            <a:ext cx="504483"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4" name="Straight Connector 43" descr="straight line crossing out 'reads'"/>
          <p:cNvCxnSpPr/>
          <p:nvPr/>
        </p:nvCxnSpPr>
        <p:spPr>
          <a:xfrm flipV="1">
            <a:off x="3486371" y="4842532"/>
            <a:ext cx="519495"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46" name="Straight Connector 45" descr="straight line crossing out 'is singing'"/>
          <p:cNvCxnSpPr>
            <a:cxnSpLocks/>
          </p:cNvCxnSpPr>
          <p:nvPr/>
        </p:nvCxnSpPr>
        <p:spPr>
          <a:xfrm>
            <a:off x="4123662" y="5237824"/>
            <a:ext cx="842659" cy="1"/>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pic>
        <p:nvPicPr>
          <p:cNvPr id="2" name="Picture 1" descr="Boy Face Cartoon Clip Art">
            <a:extLst>
              <a:ext uri="{FF2B5EF4-FFF2-40B4-BE49-F238E27FC236}">
                <a16:creationId xmlns:a16="http://schemas.microsoft.com/office/drawing/2014/main" id="{7946E410-8987-4A1E-806D-21A386EC3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5656" y="3530639"/>
            <a:ext cx="1424632" cy="1448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24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FF2B5EF4-FFF2-40B4-BE49-F238E27FC236}">
                <a16:creationId xmlns:a16="http://schemas.microsoft.com/office/drawing/2014/main" id="{4A9FE141-A397-4A12-942B-4EE93A4F46D4}"/>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0" y="937211"/>
            <a:ext cx="5137101" cy="689849"/>
          </a:xfrm>
          <a:prstGeom prst="rect">
            <a:avLst/>
          </a:prstGeom>
        </p:spPr>
      </p:pic>
      <p:sp>
        <p:nvSpPr>
          <p:cNvPr id="8" name="Title 7">
            <a:extLst>
              <a:ext uri="{FF2B5EF4-FFF2-40B4-BE49-F238E27FC236}">
                <a16:creationId xmlns:a16="http://schemas.microsoft.com/office/drawing/2014/main" id="{C65E54BB-4D70-CA41-82DA-06809CE5BD3E}"/>
              </a:ext>
            </a:extLst>
          </p:cNvPr>
          <p:cNvSpPr>
            <a:spLocks noGrp="1"/>
          </p:cNvSpPr>
          <p:nvPr>
            <p:ph type="title"/>
          </p:nvPr>
        </p:nvSpPr>
        <p:spPr>
          <a:xfrm>
            <a:off x="1244719" y="913377"/>
            <a:ext cx="4359740" cy="643901"/>
          </a:xfrm>
        </p:spPr>
        <p:txBody>
          <a:bodyPr>
            <a:normAutofit/>
          </a:bodyPr>
          <a:lstStyle/>
          <a:p>
            <a:r>
              <a:rPr lang="en-GB" sz="2177" b="1" dirty="0">
                <a:solidFill>
                  <a:schemeClr val="bg1"/>
                </a:solidFill>
              </a:rPr>
              <a:t>Present simple or continuous?</a:t>
            </a:r>
            <a:endParaRPr lang="en-US" sz="2177" dirty="0"/>
          </a:p>
        </p:txBody>
      </p:sp>
      <p:sp>
        <p:nvSpPr>
          <p:cNvPr id="33" name="Rounded Rectangle 46">
            <a:extLst>
              <a:ext uri="{FF2B5EF4-FFF2-40B4-BE49-F238E27FC236}">
                <a16:creationId xmlns:a16="http://schemas.microsoft.com/office/drawing/2014/main" id="{95EAD200-4F51-40AA-8565-DEB54FA5C565}"/>
              </a:ext>
            </a:extLst>
          </p:cNvPr>
          <p:cNvSpPr/>
          <p:nvPr/>
        </p:nvSpPr>
        <p:spPr>
          <a:xfrm>
            <a:off x="9422598" y="899825"/>
            <a:ext cx="1298702" cy="318953"/>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27510">
              <a:defRPr/>
            </a:pPr>
            <a:r>
              <a:rPr lang="en-GB" sz="1591" b="1" dirty="0" err="1">
                <a:solidFill>
                  <a:prstClr val="white"/>
                </a:solidFill>
                <a:latin typeface="Century Gothic" panose="020B0502020202020204" pitchFamily="34" charset="0"/>
              </a:rPr>
              <a:t>écouter</a:t>
            </a:r>
            <a:endParaRPr lang="en-GB" sz="1591" b="1" dirty="0">
              <a:solidFill>
                <a:prstClr val="white"/>
              </a:solidFill>
              <a:latin typeface="Century Gothic" panose="020B0502020202020204" pitchFamily="34" charset="0"/>
            </a:endParaRPr>
          </a:p>
        </p:txBody>
      </p:sp>
      <p:sp>
        <p:nvSpPr>
          <p:cNvPr id="40" name="TextBox 39"/>
          <p:cNvSpPr txBox="1"/>
          <p:nvPr/>
        </p:nvSpPr>
        <p:spPr>
          <a:xfrm>
            <a:off x="1326483" y="1869552"/>
            <a:ext cx="9276609" cy="1268039"/>
          </a:xfrm>
          <a:prstGeom prst="rect">
            <a:avLst/>
          </a:prstGeom>
          <a:noFill/>
        </p:spPr>
        <p:txBody>
          <a:bodyPr wrap="square" rtlCol="0">
            <a:spAutoFit/>
          </a:bodyPr>
          <a:lstStyle/>
          <a:p>
            <a:pPr defTabSz="727510">
              <a:defRPr/>
            </a:pPr>
            <a:r>
              <a:rPr lang="en-GB" sz="1910" dirty="0">
                <a:solidFill>
                  <a:srgbClr val="5B9BD5">
                    <a:lumMod val="50000"/>
                  </a:srgbClr>
                </a:solidFill>
                <a:latin typeface="Century Gothic" panose="020B0502020202020204" pitchFamily="34" charset="0"/>
              </a:rPr>
              <a:t>Madame Petit calls Nick with more information about her children. </a:t>
            </a:r>
          </a:p>
          <a:p>
            <a:pPr defTabSz="727510">
              <a:defRPr/>
            </a:pPr>
            <a:r>
              <a:rPr lang="en-GB" sz="1910" dirty="0">
                <a:solidFill>
                  <a:srgbClr val="5B9BD5">
                    <a:lumMod val="50000"/>
                  </a:srgbClr>
                </a:solidFill>
                <a:latin typeface="Century Gothic" panose="020B0502020202020204" pitchFamily="34" charset="0"/>
              </a:rPr>
              <a:t>Help Nick take notes. Choose present</a:t>
            </a:r>
            <a:r>
              <a:rPr lang="en-GB" sz="1910" b="1" dirty="0">
                <a:solidFill>
                  <a:srgbClr val="5B9BD5">
                    <a:lumMod val="50000"/>
                  </a:srgbClr>
                </a:solidFill>
                <a:latin typeface="Century Gothic" panose="020B0502020202020204" pitchFamily="34" charset="0"/>
              </a:rPr>
              <a:t> simple</a:t>
            </a:r>
            <a:r>
              <a:rPr lang="en-GB" sz="1910" dirty="0">
                <a:solidFill>
                  <a:srgbClr val="5B9BD5">
                    <a:lumMod val="50000"/>
                  </a:srgbClr>
                </a:solidFill>
                <a:latin typeface="Century Gothic" panose="020B0502020202020204" pitchFamily="34" charset="0"/>
              </a:rPr>
              <a:t> or </a:t>
            </a:r>
            <a:r>
              <a:rPr lang="en-GB" sz="1910" b="1" dirty="0">
                <a:solidFill>
                  <a:srgbClr val="5B9BD5">
                    <a:lumMod val="50000"/>
                  </a:srgbClr>
                </a:solidFill>
                <a:latin typeface="Century Gothic" panose="020B0502020202020204" pitchFamily="34" charset="0"/>
              </a:rPr>
              <a:t>continuous</a:t>
            </a:r>
            <a:r>
              <a:rPr lang="en-GB" sz="1910" dirty="0">
                <a:solidFill>
                  <a:srgbClr val="5B9BD5">
                    <a:lumMod val="50000"/>
                  </a:srgbClr>
                </a:solidFill>
                <a:latin typeface="Century Gothic" panose="020B0502020202020204" pitchFamily="34" charset="0"/>
              </a:rPr>
              <a:t>.</a:t>
            </a:r>
          </a:p>
          <a:p>
            <a:pPr defTabSz="727510">
              <a:defRPr/>
            </a:pPr>
            <a:endParaRPr lang="en-GB" sz="1910" b="1" dirty="0">
              <a:solidFill>
                <a:srgbClr val="5B9BD5">
                  <a:lumMod val="50000"/>
                </a:srgbClr>
              </a:solidFill>
              <a:latin typeface="Century Gothic" panose="020B0502020202020204" pitchFamily="34" charset="0"/>
            </a:endParaRPr>
          </a:p>
          <a:p>
            <a:pPr defTabSz="727510">
              <a:defRPr/>
            </a:pPr>
            <a:endParaRPr lang="en-GB" sz="1910" b="1" dirty="0">
              <a:solidFill>
                <a:srgbClr val="5B9BD5">
                  <a:lumMod val="50000"/>
                </a:srgbClr>
              </a:solidFill>
              <a:latin typeface="Century Gothic" panose="020B0502020202020204" pitchFamily="34" charset="0"/>
            </a:endParaRPr>
          </a:p>
        </p:txBody>
      </p:sp>
      <p:grpSp>
        <p:nvGrpSpPr>
          <p:cNvPr id="14" name="Group 13" descr="all the materials for the exercise">
            <a:extLst>
              <a:ext uri="{FF2B5EF4-FFF2-40B4-BE49-F238E27FC236}">
                <a16:creationId xmlns:a16="http://schemas.microsoft.com/office/drawing/2014/main" id="{05841FF2-B73D-4D18-ADBD-767C6ADC54A6}"/>
              </a:ext>
            </a:extLst>
          </p:cNvPr>
          <p:cNvGrpSpPr/>
          <p:nvPr/>
        </p:nvGrpSpPr>
        <p:grpSpPr>
          <a:xfrm>
            <a:off x="1665977" y="2934240"/>
            <a:ext cx="6823036" cy="2350914"/>
            <a:chOff x="826265" y="2037480"/>
            <a:chExt cx="7436952" cy="2955058"/>
          </a:xfrm>
        </p:grpSpPr>
        <p:grpSp>
          <p:nvGrpSpPr>
            <p:cNvPr id="15" name="Group 14">
              <a:extLst>
                <a:ext uri="{FF2B5EF4-FFF2-40B4-BE49-F238E27FC236}">
                  <a16:creationId xmlns:a16="http://schemas.microsoft.com/office/drawing/2014/main" id="{2E298E52-F95B-4221-82F3-7C0A27688C27}"/>
                </a:ext>
              </a:extLst>
            </p:cNvPr>
            <p:cNvGrpSpPr/>
            <p:nvPr/>
          </p:nvGrpSpPr>
          <p:grpSpPr>
            <a:xfrm>
              <a:off x="826265" y="2037480"/>
              <a:ext cx="572458" cy="2945336"/>
              <a:chOff x="826265" y="2037480"/>
              <a:chExt cx="572458" cy="2945336"/>
            </a:xfrm>
          </p:grpSpPr>
          <p:sp>
            <p:nvSpPr>
              <p:cNvPr id="23" name="Action Button: Custom 12">
                <a:hlinkClick r:id="" action="ppaction://noaction" highlightClick="1">
                  <a:snd r:embed="rId4" name="A. Jacques fait les devoirs en ce moment.wav"/>
                </a:hlinkClick>
                <a:extLst>
                  <a:ext uri="{FF2B5EF4-FFF2-40B4-BE49-F238E27FC236}">
                    <a16:creationId xmlns:a16="http://schemas.microsoft.com/office/drawing/2014/main" id="{B29211D2-CC5A-4E66-A61B-CE162D488E4F}"/>
                  </a:ext>
                </a:extLst>
              </p:cNvPr>
              <p:cNvSpPr/>
              <p:nvPr/>
            </p:nvSpPr>
            <p:spPr>
              <a:xfrm>
                <a:off x="826265" y="20374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A</a:t>
                </a:r>
              </a:p>
            </p:txBody>
          </p:sp>
          <p:sp>
            <p:nvSpPr>
              <p:cNvPr id="24" name="Action Button: Custom 13">
                <a:hlinkClick r:id="" action="ppaction://noaction" highlightClick="1">
                  <a:snd r:embed="rId5" name="B. Jacques a une idée chaque semaine.wav"/>
                </a:hlinkClick>
                <a:extLst>
                  <a:ext uri="{FF2B5EF4-FFF2-40B4-BE49-F238E27FC236}">
                    <a16:creationId xmlns:a16="http://schemas.microsoft.com/office/drawing/2014/main" id="{29864D55-6BBC-4E9E-9570-DC3C6613E64F}"/>
                  </a:ext>
                </a:extLst>
              </p:cNvPr>
              <p:cNvSpPr/>
              <p:nvPr/>
            </p:nvSpPr>
            <p:spPr>
              <a:xfrm>
                <a:off x="826265" y="26470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B</a:t>
                </a:r>
              </a:p>
            </p:txBody>
          </p:sp>
          <p:sp>
            <p:nvSpPr>
              <p:cNvPr id="25" name="Action Button: Custom 14">
                <a:hlinkClick r:id="" action="ppaction://noaction" highlightClick="1">
                  <a:snd r:embed="rId6" name="C. Geraldine fait le menage en ce moment.wav"/>
                </a:hlinkClick>
                <a:extLst>
                  <a:ext uri="{FF2B5EF4-FFF2-40B4-BE49-F238E27FC236}">
                    <a16:creationId xmlns:a16="http://schemas.microsoft.com/office/drawing/2014/main" id="{F4800614-E40A-432A-9CD1-EB7569FF2F8C}"/>
                  </a:ext>
                </a:extLst>
              </p:cNvPr>
              <p:cNvSpPr/>
              <p:nvPr/>
            </p:nvSpPr>
            <p:spPr>
              <a:xfrm>
                <a:off x="826265" y="32566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C</a:t>
                </a:r>
              </a:p>
            </p:txBody>
          </p:sp>
          <p:sp>
            <p:nvSpPr>
              <p:cNvPr id="26" name="Action Button: Custom 15">
                <a:hlinkClick r:id="" action="ppaction://noaction" highlightClick="1">
                  <a:snd r:embed="rId7" name="D. Géraldine est mechante chaque semaine.wav"/>
                </a:hlinkClick>
                <a:extLst>
                  <a:ext uri="{FF2B5EF4-FFF2-40B4-BE49-F238E27FC236}">
                    <a16:creationId xmlns:a16="http://schemas.microsoft.com/office/drawing/2014/main" id="{D07629F9-A1E2-48EF-8971-096F0887F8AC}"/>
                  </a:ext>
                </a:extLst>
              </p:cNvPr>
              <p:cNvSpPr/>
              <p:nvPr/>
            </p:nvSpPr>
            <p:spPr>
              <a:xfrm>
                <a:off x="826265" y="38662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D</a:t>
                </a:r>
              </a:p>
            </p:txBody>
          </p:sp>
          <p:sp>
            <p:nvSpPr>
              <p:cNvPr id="28" name="Action Button: Custom 17">
                <a:hlinkClick r:id="" action="ppaction://noaction" highlightClick="1">
                  <a:snd r:embed="rId8" name="slide 15 E.wav"/>
                </a:hlinkClick>
                <a:extLst>
                  <a:ext uri="{FF2B5EF4-FFF2-40B4-BE49-F238E27FC236}">
                    <a16:creationId xmlns:a16="http://schemas.microsoft.com/office/drawing/2014/main" id="{BD78CE85-BF41-48BD-AD82-4D50FD3D8F06}"/>
                  </a:ext>
                </a:extLst>
              </p:cNvPr>
              <p:cNvSpPr/>
              <p:nvPr/>
            </p:nvSpPr>
            <p:spPr>
              <a:xfrm>
                <a:off x="826265" y="4475880"/>
                <a:ext cx="572458" cy="506936"/>
              </a:xfrm>
              <a:prstGeom prst="actionButtonBlank">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E</a:t>
                </a:r>
              </a:p>
            </p:txBody>
          </p:sp>
        </p:grpSp>
        <p:grpSp>
          <p:nvGrpSpPr>
            <p:cNvPr id="16" name="Group 15">
              <a:extLst>
                <a:ext uri="{FF2B5EF4-FFF2-40B4-BE49-F238E27FC236}">
                  <a16:creationId xmlns:a16="http://schemas.microsoft.com/office/drawing/2014/main" id="{B6B1E169-E524-414E-A89E-BB6F5EC5C731}"/>
                </a:ext>
              </a:extLst>
            </p:cNvPr>
            <p:cNvGrpSpPr/>
            <p:nvPr/>
          </p:nvGrpSpPr>
          <p:grpSpPr>
            <a:xfrm>
              <a:off x="1589463" y="2053400"/>
              <a:ext cx="6673754" cy="2939138"/>
              <a:chOff x="1747404" y="2091424"/>
              <a:chExt cx="6673754" cy="2939138"/>
            </a:xfrm>
          </p:grpSpPr>
          <p:sp>
            <p:nvSpPr>
              <p:cNvPr id="17" name="TextBox 16">
                <a:extLst>
                  <a:ext uri="{FF2B5EF4-FFF2-40B4-BE49-F238E27FC236}">
                    <a16:creationId xmlns:a16="http://schemas.microsoft.com/office/drawing/2014/main" id="{D97CA740-1F7B-4972-AFFD-A67D4663A1FE}"/>
                  </a:ext>
                </a:extLst>
              </p:cNvPr>
              <p:cNvSpPr txBox="1"/>
              <p:nvPr/>
            </p:nvSpPr>
            <p:spPr>
              <a:xfrm>
                <a:off x="1747404" y="2091424"/>
                <a:ext cx="6673754" cy="454571"/>
              </a:xfrm>
              <a:prstGeom prst="rect">
                <a:avLst/>
              </a:prstGeom>
              <a:noFill/>
            </p:spPr>
            <p:txBody>
              <a:bodyPr wrap="square" rtlCol="0">
                <a:spAutoFit/>
              </a:bodyPr>
              <a:lstStyle/>
              <a:p>
                <a:pPr defTabSz="727510">
                  <a:defRPr/>
                </a:pP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	does/is doing		his homework.	</a:t>
                </a:r>
              </a:p>
            </p:txBody>
          </p:sp>
          <p:sp>
            <p:nvSpPr>
              <p:cNvPr id="18" name="TextBox 17">
                <a:extLst>
                  <a:ext uri="{FF2B5EF4-FFF2-40B4-BE49-F238E27FC236}">
                    <a16:creationId xmlns:a16="http://schemas.microsoft.com/office/drawing/2014/main" id="{D151F8FD-2D68-4229-8CC9-B368BFEAAB8A}"/>
                  </a:ext>
                </a:extLst>
              </p:cNvPr>
              <p:cNvSpPr txBox="1"/>
              <p:nvPr/>
            </p:nvSpPr>
            <p:spPr>
              <a:xfrm>
                <a:off x="1747404" y="4575991"/>
                <a:ext cx="6157209" cy="454571"/>
              </a:xfrm>
              <a:prstGeom prst="rect">
                <a:avLst/>
              </a:prstGeom>
              <a:noFill/>
            </p:spPr>
            <p:txBody>
              <a:bodyPr wrap="square" rtlCol="0">
                <a:spAutoFit/>
              </a:bodyPr>
              <a:lstStyle/>
              <a:p>
                <a:pPr defTabSz="727510">
                  <a:defRPr/>
                </a:pP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Géraldine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cooks/is cooking.			</a:t>
                </a:r>
              </a:p>
            </p:txBody>
          </p:sp>
          <p:sp>
            <p:nvSpPr>
              <p:cNvPr id="20" name="TextBox 19">
                <a:extLst>
                  <a:ext uri="{FF2B5EF4-FFF2-40B4-BE49-F238E27FC236}">
                    <a16:creationId xmlns:a16="http://schemas.microsoft.com/office/drawing/2014/main" id="{B26AADED-38A4-4836-A8A5-DB6726A003B2}"/>
                  </a:ext>
                </a:extLst>
              </p:cNvPr>
              <p:cNvSpPr txBox="1"/>
              <p:nvPr/>
            </p:nvSpPr>
            <p:spPr>
              <a:xfrm>
                <a:off x="1747404" y="3954850"/>
                <a:ext cx="6157209" cy="454571"/>
              </a:xfrm>
              <a:prstGeom prst="rect">
                <a:avLst/>
              </a:prstGeom>
              <a:noFill/>
            </p:spPr>
            <p:txBody>
              <a:bodyPr wrap="square" rtlCol="0">
                <a:spAutoFit/>
              </a:bodyPr>
              <a:lstStyle/>
              <a:p>
                <a:pPr defTabSz="727510">
                  <a:defRPr/>
                </a:pPr>
                <a:r>
                  <a:rPr lang="en-GB" sz="175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1750" dirty="0">
                    <a:solidFill>
                      <a:srgbClr val="5B9BD5">
                        <a:lumMod val="50000"/>
                      </a:srgbClr>
                    </a:solidFill>
                    <a:latin typeface="Century Gothic" panose="020B0502020202020204" pitchFamily="34" charset="0"/>
                    <a:cs typeface="Times New Roman" panose="02020603050405020304" pitchFamily="18" charset="0"/>
                  </a:rPr>
                  <a:t>	is/is being  		naughty.	</a:t>
                </a:r>
                <a:endParaRPr lang="en-GB" sz="1750" dirty="0">
                  <a:solidFill>
                    <a:srgbClr val="5B9BD5">
                      <a:lumMod val="50000"/>
                    </a:srgbClr>
                  </a:solidFill>
                  <a:latin typeface="Century Gothic" panose="020B0502020202020204" pitchFamily="34" charset="0"/>
                </a:endParaRPr>
              </a:p>
            </p:txBody>
          </p:sp>
          <p:sp>
            <p:nvSpPr>
              <p:cNvPr id="21" name="TextBox 20">
                <a:extLst>
                  <a:ext uri="{FF2B5EF4-FFF2-40B4-BE49-F238E27FC236}">
                    <a16:creationId xmlns:a16="http://schemas.microsoft.com/office/drawing/2014/main" id="{F35FFBB4-3CA2-4875-A3B1-62818E509869}"/>
                  </a:ext>
                </a:extLst>
              </p:cNvPr>
              <p:cNvSpPr txBox="1"/>
              <p:nvPr/>
            </p:nvSpPr>
            <p:spPr>
              <a:xfrm>
                <a:off x="1747404" y="3333709"/>
                <a:ext cx="6157209" cy="454571"/>
              </a:xfrm>
              <a:prstGeom prst="rect">
                <a:avLst/>
              </a:prstGeom>
              <a:noFill/>
            </p:spPr>
            <p:txBody>
              <a:bodyPr wrap="square" rtlCol="0">
                <a:spAutoFit/>
              </a:bodyPr>
              <a:lstStyle/>
              <a:p>
                <a:pPr defTabSz="727510">
                  <a:defRPr/>
                </a:pPr>
                <a:r>
                  <a:rPr lang="en-GB" sz="175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1750" dirty="0">
                    <a:solidFill>
                      <a:srgbClr val="5B9BD5">
                        <a:lumMod val="50000"/>
                      </a:srgbClr>
                    </a:solidFill>
                    <a:latin typeface="Century Gothic" panose="020B0502020202020204" pitchFamily="34" charset="0"/>
                    <a:cs typeface="Times New Roman" panose="02020603050405020304" pitchFamily="18" charset="0"/>
                  </a:rPr>
                  <a:t>	does/is doing		the housework.</a:t>
                </a:r>
                <a:endParaRPr lang="en-GB" sz="1750" dirty="0">
                  <a:solidFill>
                    <a:srgbClr val="5B9BD5">
                      <a:lumMod val="50000"/>
                    </a:srgbClr>
                  </a:solidFill>
                  <a:latin typeface="Century Gothic" panose="020B0502020202020204" pitchFamily="34" charset="0"/>
                </a:endParaRPr>
              </a:p>
            </p:txBody>
          </p:sp>
          <p:sp>
            <p:nvSpPr>
              <p:cNvPr id="22" name="TextBox 21">
                <a:extLst>
                  <a:ext uri="{FF2B5EF4-FFF2-40B4-BE49-F238E27FC236}">
                    <a16:creationId xmlns:a16="http://schemas.microsoft.com/office/drawing/2014/main" id="{E0401EEE-1B9D-47F2-A2C2-C0096761C80D}"/>
                  </a:ext>
                </a:extLst>
              </p:cNvPr>
              <p:cNvSpPr txBox="1"/>
              <p:nvPr/>
            </p:nvSpPr>
            <p:spPr>
              <a:xfrm>
                <a:off x="1747404" y="2712564"/>
                <a:ext cx="6157209" cy="454571"/>
              </a:xfrm>
              <a:prstGeom prst="rect">
                <a:avLst/>
              </a:prstGeom>
              <a:noFill/>
            </p:spPr>
            <p:txBody>
              <a:bodyPr wrap="square" rtlCol="0">
                <a:spAutoFit/>
              </a:bodyPr>
              <a:lstStyle/>
              <a:p>
                <a:pPr defTabSz="727510">
                  <a:defRPr/>
                </a:pP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Jacques	</a:t>
                </a:r>
                <a:r>
                  <a:rPr lang="en-GB" sz="1750" dirty="0">
                    <a:solidFill>
                      <a:srgbClr val="5B9BD5">
                        <a:lumMod val="50000"/>
                      </a:srgbClr>
                    </a:solidFill>
                    <a:latin typeface="Century Gothic" panose="020B0502020202020204" pitchFamily="34" charset="0"/>
                    <a:cs typeface="Times New Roman" panose="02020603050405020304" pitchFamily="18" charset="0"/>
                  </a:rPr>
                  <a:t>has/is having		an idea.	</a:t>
                </a:r>
                <a:endParaRPr lang="en-GB" sz="1750" dirty="0">
                  <a:solidFill>
                    <a:srgbClr val="5B9BD5">
                      <a:lumMod val="50000"/>
                    </a:srgbClr>
                  </a:solidFill>
                  <a:latin typeface="Century Gothic" panose="020B0502020202020204" pitchFamily="34" charset="0"/>
                </a:endParaRPr>
              </a:p>
            </p:txBody>
          </p:sp>
        </p:grpSp>
      </p:grpSp>
      <p:cxnSp>
        <p:nvCxnSpPr>
          <p:cNvPr id="30" name="Straight Connector 29" descr="straight line crossing out 'does'">
            <a:extLst>
              <a:ext uri="{FF2B5EF4-FFF2-40B4-BE49-F238E27FC236}">
                <a16:creationId xmlns:a16="http://schemas.microsoft.com/office/drawing/2014/main" id="{16D9FA42-8503-4819-AF2B-D3025A1F809E}"/>
              </a:ext>
            </a:extLst>
          </p:cNvPr>
          <p:cNvCxnSpPr>
            <a:cxnSpLocks/>
          </p:cNvCxnSpPr>
          <p:nvPr/>
        </p:nvCxnSpPr>
        <p:spPr>
          <a:xfrm>
            <a:off x="3910710" y="3133574"/>
            <a:ext cx="49601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1" name="Straight Connector 30" descr="straight line crossing out 'is having'">
            <a:extLst>
              <a:ext uri="{FF2B5EF4-FFF2-40B4-BE49-F238E27FC236}">
                <a16:creationId xmlns:a16="http://schemas.microsoft.com/office/drawing/2014/main" id="{029401C4-1662-48DE-989C-1A97C73AA37C}"/>
              </a:ext>
            </a:extLst>
          </p:cNvPr>
          <p:cNvCxnSpPr>
            <a:cxnSpLocks/>
          </p:cNvCxnSpPr>
          <p:nvPr/>
        </p:nvCxnSpPr>
        <p:spPr>
          <a:xfrm>
            <a:off x="4406728" y="3626516"/>
            <a:ext cx="866351" cy="17138"/>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5" name="Straight Connector 34" descr="straight line crossing out 'does'">
            <a:extLst>
              <a:ext uri="{FF2B5EF4-FFF2-40B4-BE49-F238E27FC236}">
                <a16:creationId xmlns:a16="http://schemas.microsoft.com/office/drawing/2014/main" id="{B667E357-E70D-4D31-9423-306C9ACF7866}"/>
              </a:ext>
            </a:extLst>
          </p:cNvPr>
          <p:cNvCxnSpPr>
            <a:cxnSpLocks/>
          </p:cNvCxnSpPr>
          <p:nvPr/>
        </p:nvCxnSpPr>
        <p:spPr>
          <a:xfrm>
            <a:off x="3910710" y="4128563"/>
            <a:ext cx="49601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6" name="Straight Connector 35" descr="straight line crossing out 'is being'">
            <a:extLst>
              <a:ext uri="{FF2B5EF4-FFF2-40B4-BE49-F238E27FC236}">
                <a16:creationId xmlns:a16="http://schemas.microsoft.com/office/drawing/2014/main" id="{73BDE942-A508-4575-82D5-28C5CF80C0C6}"/>
              </a:ext>
            </a:extLst>
          </p:cNvPr>
          <p:cNvCxnSpPr>
            <a:cxnSpLocks/>
          </p:cNvCxnSpPr>
          <p:nvPr/>
        </p:nvCxnSpPr>
        <p:spPr>
          <a:xfrm>
            <a:off x="4135433" y="4620461"/>
            <a:ext cx="789387"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7" name="Straight Connector 36" descr="straight line crossing out 'is cooking'">
            <a:extLst>
              <a:ext uri="{FF2B5EF4-FFF2-40B4-BE49-F238E27FC236}">
                <a16:creationId xmlns:a16="http://schemas.microsoft.com/office/drawing/2014/main" id="{D1CCAA2F-BDB2-4706-BEB1-1D5ABDF8F68D}"/>
              </a:ext>
            </a:extLst>
          </p:cNvPr>
          <p:cNvCxnSpPr>
            <a:cxnSpLocks/>
          </p:cNvCxnSpPr>
          <p:nvPr/>
        </p:nvCxnSpPr>
        <p:spPr>
          <a:xfrm>
            <a:off x="4590060" y="5116900"/>
            <a:ext cx="1014399"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nvGrpSpPr>
          <p:cNvPr id="4" name="Group 3" descr="woman with speech bubble">
            <a:extLst>
              <a:ext uri="{FF2B5EF4-FFF2-40B4-BE49-F238E27FC236}">
                <a16:creationId xmlns:a16="http://schemas.microsoft.com/office/drawing/2014/main" id="{20D970F0-CA6A-4DC3-89C2-D5B1B3D1812A}"/>
              </a:ext>
            </a:extLst>
          </p:cNvPr>
          <p:cNvGrpSpPr/>
          <p:nvPr/>
        </p:nvGrpSpPr>
        <p:grpSpPr>
          <a:xfrm>
            <a:off x="8204924" y="2566659"/>
            <a:ext cx="2214961" cy="1693481"/>
            <a:chOff x="8746880" y="2041531"/>
            <a:chExt cx="2857500" cy="2333758"/>
          </a:xfrm>
        </p:grpSpPr>
        <p:pic>
          <p:nvPicPr>
            <p:cNvPr id="1028" name="Picture 4" descr="Boy Face Cartoon 2 Clip Art">
              <a:extLst>
                <a:ext uri="{FF2B5EF4-FFF2-40B4-BE49-F238E27FC236}">
                  <a16:creationId xmlns:a16="http://schemas.microsoft.com/office/drawing/2014/main" id="{5A67AAB7-55B6-4CDA-B65E-33D193FB4BC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91016" y="2164759"/>
              <a:ext cx="1479414" cy="15045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zig zag separating Madame Petit and Nick">
              <a:extLst>
                <a:ext uri="{FF2B5EF4-FFF2-40B4-BE49-F238E27FC236}">
                  <a16:creationId xmlns:a16="http://schemas.microsoft.com/office/drawing/2014/main" id="{7D3FA29A-3A62-4779-BE74-5D1777A95C3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9103397">
              <a:off x="8746880" y="3832364"/>
              <a:ext cx="2857500" cy="5429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Oval 1">
              <a:extLst>
                <a:ext uri="{FF2B5EF4-FFF2-40B4-BE49-F238E27FC236}">
                  <a16:creationId xmlns:a16="http://schemas.microsoft.com/office/drawing/2014/main" id="{AEF796EC-1C0B-4861-B9BC-13559DEA4B9D}"/>
                </a:ext>
              </a:extLst>
            </p:cNvPr>
            <p:cNvSpPr/>
            <p:nvPr/>
          </p:nvSpPr>
          <p:spPr>
            <a:xfrm>
              <a:off x="10454677" y="2041531"/>
              <a:ext cx="901243" cy="697312"/>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Tw Cen MT" panose="020B0602020104020603"/>
              </a:endParaRPr>
            </a:p>
          </p:txBody>
        </p:sp>
      </p:grpSp>
      <p:pic>
        <p:nvPicPr>
          <p:cNvPr id="3" name="Picture 2" descr="boy">
            <a:extLst>
              <a:ext uri="{FF2B5EF4-FFF2-40B4-BE49-F238E27FC236}">
                <a16:creationId xmlns:a16="http://schemas.microsoft.com/office/drawing/2014/main" id="{F6797F07-297D-420E-8411-00739785E6F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258835" y="4437356"/>
            <a:ext cx="1122211" cy="1141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3725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rectangle">
            <a:extLst>
              <a:ext uri="{FF2B5EF4-FFF2-40B4-BE49-F238E27FC236}">
                <a16:creationId xmlns:a16="http://schemas.microsoft.com/office/drawing/2014/main" id="{24C1D6E5-DD6C-43AF-A370-1361DBCF0C0E}"/>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6290" y="937211"/>
            <a:ext cx="5137101" cy="689849"/>
          </a:xfrm>
          <a:prstGeom prst="rect">
            <a:avLst/>
          </a:prstGeom>
        </p:spPr>
      </p:pic>
      <p:sp>
        <p:nvSpPr>
          <p:cNvPr id="3" name="Title 2">
            <a:extLst>
              <a:ext uri="{FF2B5EF4-FFF2-40B4-BE49-F238E27FC236}">
                <a16:creationId xmlns:a16="http://schemas.microsoft.com/office/drawing/2014/main" id="{4CF0D359-28B7-D743-8EF0-ABC9945C7A3F}"/>
              </a:ext>
            </a:extLst>
          </p:cNvPr>
          <p:cNvSpPr>
            <a:spLocks noGrp="1"/>
          </p:cNvSpPr>
          <p:nvPr>
            <p:ph type="title"/>
          </p:nvPr>
        </p:nvSpPr>
        <p:spPr>
          <a:xfrm>
            <a:off x="1246291" y="925303"/>
            <a:ext cx="4294810" cy="619741"/>
          </a:xfrm>
        </p:spPr>
        <p:txBody>
          <a:bodyPr>
            <a:normAutofit/>
          </a:bodyPr>
          <a:lstStyle/>
          <a:p>
            <a:r>
              <a:rPr lang="en-GB" sz="2177" b="1" dirty="0">
                <a:solidFill>
                  <a:schemeClr val="bg1"/>
                </a:solidFill>
              </a:rPr>
              <a:t>Present simple or continuous?</a:t>
            </a:r>
            <a:endParaRPr lang="en-US" sz="2177" dirty="0"/>
          </a:p>
        </p:txBody>
      </p:sp>
      <p:sp>
        <p:nvSpPr>
          <p:cNvPr id="26" name="Rounded Rectangle 46">
            <a:extLst>
              <a:ext uri="{FF2B5EF4-FFF2-40B4-BE49-F238E27FC236}">
                <a16:creationId xmlns:a16="http://schemas.microsoft.com/office/drawing/2014/main" id="{BCA0839A-40F9-48B9-BA38-C0FFF4BF033E}"/>
              </a:ext>
            </a:extLst>
          </p:cNvPr>
          <p:cNvSpPr/>
          <p:nvPr/>
        </p:nvSpPr>
        <p:spPr>
          <a:xfrm>
            <a:off x="8958893" y="492574"/>
            <a:ext cx="1853406" cy="412525"/>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727510">
              <a:defRPr/>
            </a:pPr>
            <a:r>
              <a:rPr lang="en-GB" sz="1591" b="1" dirty="0">
                <a:solidFill>
                  <a:prstClr val="white"/>
                </a:solidFill>
                <a:latin typeface="Century Gothic" panose="020B0502020202020204" pitchFamily="34" charset="0"/>
              </a:rPr>
              <a:t>lire/</a:t>
            </a:r>
            <a:r>
              <a:rPr lang="en-GB" sz="1591" b="1" dirty="0" err="1">
                <a:solidFill>
                  <a:prstClr val="white"/>
                </a:solidFill>
                <a:latin typeface="Century Gothic" panose="020B0502020202020204" pitchFamily="34" charset="0"/>
              </a:rPr>
              <a:t>écouter</a:t>
            </a:r>
            <a:endParaRPr lang="en-GB" sz="1591" b="1" dirty="0">
              <a:solidFill>
                <a:prstClr val="white"/>
              </a:solidFill>
              <a:latin typeface="Century Gothic" panose="020B0502020202020204" pitchFamily="34" charset="0"/>
            </a:endParaRPr>
          </a:p>
        </p:txBody>
      </p:sp>
      <p:sp>
        <p:nvSpPr>
          <p:cNvPr id="40" name="TextBox 39"/>
          <p:cNvSpPr txBox="1"/>
          <p:nvPr/>
        </p:nvSpPr>
        <p:spPr>
          <a:xfrm>
            <a:off x="1307114" y="1698748"/>
            <a:ext cx="9427741" cy="974113"/>
          </a:xfrm>
          <a:prstGeom prst="rect">
            <a:avLst/>
          </a:prstGeom>
          <a:noFill/>
        </p:spPr>
        <p:txBody>
          <a:bodyPr wrap="square" rtlCol="0">
            <a:spAutoFit/>
          </a:bodyPr>
          <a:lstStyle/>
          <a:p>
            <a:pPr defTabSz="727510">
              <a:defRPr/>
            </a:pPr>
            <a:r>
              <a:rPr lang="en-GB" sz="1910" dirty="0">
                <a:solidFill>
                  <a:srgbClr val="5B9BD5">
                    <a:lumMod val="50000"/>
                  </a:srgbClr>
                </a:solidFill>
                <a:latin typeface="Century Gothic" panose="020B0502020202020204" pitchFamily="34" charset="0"/>
              </a:rPr>
              <a:t>Nick is talking about the Petit family to his English friends. Decide whether to translate what he says with ‘</a:t>
            </a:r>
            <a:r>
              <a:rPr lang="en-GB" sz="1910" b="1" dirty="0" err="1">
                <a:solidFill>
                  <a:srgbClr val="5B9BD5">
                    <a:lumMod val="50000"/>
                  </a:srgbClr>
                </a:solidFill>
                <a:latin typeface="Century Gothic" panose="020B0502020202020204" pitchFamily="34" charset="0"/>
              </a:rPr>
              <a:t>en</a:t>
            </a:r>
            <a:r>
              <a:rPr lang="en-GB" sz="1910" b="1" dirty="0">
                <a:solidFill>
                  <a:srgbClr val="5B9BD5">
                    <a:lumMod val="50000"/>
                  </a:srgbClr>
                </a:solidFill>
                <a:latin typeface="Century Gothic" panose="020B0502020202020204" pitchFamily="34" charset="0"/>
              </a:rPr>
              <a:t> </a:t>
            </a:r>
            <a:r>
              <a:rPr lang="en-GB" sz="1910" b="1" dirty="0" err="1">
                <a:solidFill>
                  <a:srgbClr val="5B9BD5">
                    <a:lumMod val="50000"/>
                  </a:srgbClr>
                </a:solidFill>
                <a:latin typeface="Century Gothic" panose="020B0502020202020204" pitchFamily="34" charset="0"/>
              </a:rPr>
              <a:t>ce</a:t>
            </a:r>
            <a:r>
              <a:rPr lang="en-GB" sz="1910" b="1" dirty="0">
                <a:solidFill>
                  <a:srgbClr val="5B9BD5">
                    <a:lumMod val="50000"/>
                  </a:srgbClr>
                </a:solidFill>
                <a:latin typeface="Century Gothic" panose="020B0502020202020204" pitchFamily="34" charset="0"/>
              </a:rPr>
              <a:t> moment</a:t>
            </a:r>
            <a:r>
              <a:rPr lang="en-GB" sz="1910" dirty="0">
                <a:solidFill>
                  <a:srgbClr val="5B9BD5">
                    <a:lumMod val="50000"/>
                  </a:srgbClr>
                </a:solidFill>
                <a:latin typeface="Century Gothic" panose="020B0502020202020204" pitchFamily="34" charset="0"/>
              </a:rPr>
              <a:t>’ or ‘</a:t>
            </a:r>
            <a:r>
              <a:rPr lang="en-GB" sz="1910" b="1" dirty="0" err="1">
                <a:solidFill>
                  <a:srgbClr val="5B9BD5">
                    <a:lumMod val="50000"/>
                  </a:srgbClr>
                </a:solidFill>
                <a:latin typeface="Century Gothic" panose="020B0502020202020204" pitchFamily="34" charset="0"/>
              </a:rPr>
              <a:t>chaque</a:t>
            </a:r>
            <a:r>
              <a:rPr lang="en-GB" sz="1910" b="1" dirty="0">
                <a:solidFill>
                  <a:srgbClr val="5B9BD5">
                    <a:lumMod val="50000"/>
                  </a:srgbClr>
                </a:solidFill>
                <a:latin typeface="Century Gothic" panose="020B0502020202020204" pitchFamily="34" charset="0"/>
              </a:rPr>
              <a:t> </a:t>
            </a:r>
            <a:r>
              <a:rPr lang="en-GB" sz="1910" b="1" dirty="0" err="1">
                <a:solidFill>
                  <a:srgbClr val="5B9BD5">
                    <a:lumMod val="50000"/>
                  </a:srgbClr>
                </a:solidFill>
                <a:latin typeface="Century Gothic" panose="020B0502020202020204" pitchFamily="34" charset="0"/>
              </a:rPr>
              <a:t>semaine</a:t>
            </a:r>
            <a:r>
              <a:rPr lang="en-GB" sz="1910" dirty="0">
                <a:solidFill>
                  <a:srgbClr val="5B9BD5">
                    <a:lumMod val="50000"/>
                  </a:srgbClr>
                </a:solidFill>
                <a:latin typeface="Century Gothic" panose="020B0502020202020204" pitchFamily="34" charset="0"/>
              </a:rPr>
              <a:t>’.</a:t>
            </a:r>
          </a:p>
          <a:p>
            <a:pPr defTabSz="727510">
              <a:defRPr/>
            </a:pPr>
            <a:endParaRPr lang="en-GB" sz="1910" b="1" dirty="0">
              <a:solidFill>
                <a:srgbClr val="5B9BD5">
                  <a:lumMod val="50000"/>
                </a:srgbClr>
              </a:solidFill>
              <a:latin typeface="Century Gothic" panose="020B0502020202020204" pitchFamily="34" charset="0"/>
            </a:endParaRPr>
          </a:p>
        </p:txBody>
      </p:sp>
      <p:grpSp>
        <p:nvGrpSpPr>
          <p:cNvPr id="7" name="Group 6" descr="group for exercise A">
            <a:extLst>
              <a:ext uri="{FF2B5EF4-FFF2-40B4-BE49-F238E27FC236}">
                <a16:creationId xmlns:a16="http://schemas.microsoft.com/office/drawing/2014/main" id="{7A11266F-110D-443E-84E6-EE6491CE5D9C}"/>
              </a:ext>
            </a:extLst>
          </p:cNvPr>
          <p:cNvGrpSpPr/>
          <p:nvPr/>
        </p:nvGrpSpPr>
        <p:grpSpPr>
          <a:xfrm>
            <a:off x="1652329" y="2537198"/>
            <a:ext cx="7760597" cy="630942"/>
            <a:chOff x="510382" y="2308021"/>
            <a:chExt cx="9583950" cy="793083"/>
          </a:xfrm>
        </p:grpSpPr>
        <p:sp>
          <p:nvSpPr>
            <p:cNvPr id="23" name="Action Button: Custom 12">
              <a:hlinkClick r:id="" action="ppaction://noaction" highlightClick="1">
                <a:snd r:embed="rId4" name="Question A.wav"/>
              </a:hlinkClick>
              <a:extLst>
                <a:ext uri="{FF2B5EF4-FFF2-40B4-BE49-F238E27FC236}">
                  <a16:creationId xmlns:a16="http://schemas.microsoft.com/office/drawing/2014/main" id="{B29211D2-CC5A-4E66-A61B-CE162D488E4F}"/>
                </a:ext>
              </a:extLst>
            </p:cNvPr>
            <p:cNvSpPr/>
            <p:nvPr/>
          </p:nvSpPr>
          <p:spPr>
            <a:xfrm>
              <a:off x="510382" y="2345050"/>
              <a:ext cx="626655"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A</a:t>
              </a:r>
            </a:p>
          </p:txBody>
        </p:sp>
        <p:sp>
          <p:nvSpPr>
            <p:cNvPr id="17" name="TextBox 16">
              <a:extLst>
                <a:ext uri="{FF2B5EF4-FFF2-40B4-BE49-F238E27FC236}">
                  <a16:creationId xmlns:a16="http://schemas.microsoft.com/office/drawing/2014/main" id="{D97CA740-1F7B-4972-AFFD-A67D4663A1FE}"/>
                </a:ext>
              </a:extLst>
            </p:cNvPr>
            <p:cNvSpPr txBox="1"/>
            <p:nvPr/>
          </p:nvSpPr>
          <p:spPr>
            <a:xfrm>
              <a:off x="1235385" y="2308021"/>
              <a:ext cx="8858947" cy="793083"/>
            </a:xfrm>
            <a:prstGeom prst="rect">
              <a:avLst/>
            </a:prstGeom>
            <a:noFill/>
          </p:spPr>
          <p:txBody>
            <a:bodyPr wrap="square" rtlCol="0">
              <a:spAutoFit/>
            </a:bodyPr>
            <a:lstStyle/>
            <a:p>
              <a:pPr defTabSz="727510">
                <a:defRPr/>
              </a:pP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Madame Petit fait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une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visite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mais</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elle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la cuisine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cxnSp>
        <p:nvCxnSpPr>
          <p:cNvPr id="28" name="Straight Connector 27" descr="straight line crossing out 'en ce moment'">
            <a:extLst>
              <a:ext uri="{FF2B5EF4-FFF2-40B4-BE49-F238E27FC236}">
                <a16:creationId xmlns:a16="http://schemas.microsoft.com/office/drawing/2014/main" id="{D9F06D91-A284-48D9-BC9E-44165D51FDED}"/>
              </a:ext>
            </a:extLst>
          </p:cNvPr>
          <p:cNvCxnSpPr>
            <a:cxnSpLocks/>
          </p:cNvCxnSpPr>
          <p:nvPr/>
        </p:nvCxnSpPr>
        <p:spPr>
          <a:xfrm>
            <a:off x="5438737" y="2726950"/>
            <a:ext cx="1611602"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29" name="Straight Connector 28" descr="straight line crossing out 'chaque semaine'">
            <a:extLst>
              <a:ext uri="{FF2B5EF4-FFF2-40B4-BE49-F238E27FC236}">
                <a16:creationId xmlns:a16="http://schemas.microsoft.com/office/drawing/2014/main" id="{74166502-0736-48B1-87E1-3C24848FEA15}"/>
              </a:ext>
            </a:extLst>
          </p:cNvPr>
          <p:cNvCxnSpPr>
            <a:cxnSpLocks/>
          </p:cNvCxnSpPr>
          <p:nvPr/>
        </p:nvCxnSpPr>
        <p:spPr>
          <a:xfrm>
            <a:off x="6721358" y="2986999"/>
            <a:ext cx="179949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nvGrpSpPr>
          <p:cNvPr id="48" name="Group 47" descr="group for exercise B">
            <a:extLst>
              <a:ext uri="{FF2B5EF4-FFF2-40B4-BE49-F238E27FC236}">
                <a16:creationId xmlns:a16="http://schemas.microsoft.com/office/drawing/2014/main" id="{4C3ECC2C-FFAB-482A-A16C-7B0C54065402}"/>
              </a:ext>
            </a:extLst>
          </p:cNvPr>
          <p:cNvGrpSpPr/>
          <p:nvPr/>
        </p:nvGrpSpPr>
        <p:grpSpPr>
          <a:xfrm>
            <a:off x="1652329" y="3309971"/>
            <a:ext cx="7215564" cy="630942"/>
            <a:chOff x="510382" y="2339804"/>
            <a:chExt cx="9197456" cy="793084"/>
          </a:xfrm>
        </p:grpSpPr>
        <p:sp>
          <p:nvSpPr>
            <p:cNvPr id="49" name="Action Button: Custom 12">
              <a:hlinkClick r:id="" action="ppaction://noaction" highlightClick="1">
                <a:snd r:embed="rId5" name="Question B.wav"/>
              </a:hlinkClick>
              <a:extLst>
                <a:ext uri="{FF2B5EF4-FFF2-40B4-BE49-F238E27FC236}">
                  <a16:creationId xmlns:a16="http://schemas.microsoft.com/office/drawing/2014/main" id="{1D44F11E-90D2-434A-A9E0-0009CF11B15F}"/>
                </a:ext>
              </a:extLst>
            </p:cNvPr>
            <p:cNvSpPr/>
            <p:nvPr/>
          </p:nvSpPr>
          <p:spPr>
            <a:xfrm>
              <a:off x="510382" y="2345050"/>
              <a:ext cx="626655"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dirty="0">
                  <a:solidFill>
                    <a:schemeClr val="bg1"/>
                  </a:solidFill>
                  <a:latin typeface="Century Gothic" panose="020B0502020202020204" pitchFamily="34" charset="0"/>
                </a:rPr>
                <a:t>B</a:t>
              </a:r>
            </a:p>
          </p:txBody>
        </p:sp>
        <p:sp>
          <p:nvSpPr>
            <p:cNvPr id="50" name="TextBox 49">
              <a:extLst>
                <a:ext uri="{FF2B5EF4-FFF2-40B4-BE49-F238E27FC236}">
                  <a16:creationId xmlns:a16="http://schemas.microsoft.com/office/drawing/2014/main" id="{C31EF478-F97D-44CA-AAD5-F67B319CC387}"/>
                </a:ext>
              </a:extLst>
            </p:cNvPr>
            <p:cNvSpPr txBox="1"/>
            <p:nvPr/>
          </p:nvSpPr>
          <p:spPr>
            <a:xfrm>
              <a:off x="1231387" y="2339804"/>
              <a:ext cx="8476451" cy="793084"/>
            </a:xfrm>
            <a:prstGeom prst="rect">
              <a:avLst/>
            </a:prstGeom>
            <a:noFill/>
          </p:spPr>
          <p:txBody>
            <a:bodyPr wrap="square" rtlCol="0">
              <a:spAutoFit/>
            </a:bodyPr>
            <a:lstStyle/>
            <a:p>
              <a:pPr defTabSz="727510">
                <a:defRPr/>
              </a:pP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Monsieur Petit fait le lit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et fait le m</a:t>
              </a:r>
              <a:r>
                <a:rPr lang="en-GB" sz="1750" dirty="0">
                  <a:solidFill>
                    <a:srgbClr val="5B9BD5">
                      <a:lumMod val="50000"/>
                    </a:srgbClr>
                  </a:solidFill>
                  <a:latin typeface="Century Gothic" panose="020B0502020202020204" pitchFamily="34" charset="0"/>
                  <a:cs typeface="Times New Roman" panose="02020603050405020304" pitchFamily="18" charset="0"/>
                </a:rPr>
                <a:t>énage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cxnSp>
        <p:nvCxnSpPr>
          <p:cNvPr id="31" name="Straight Connector 30" descr="straight line crossing out 'chaque semaine'">
            <a:extLst>
              <a:ext uri="{FF2B5EF4-FFF2-40B4-BE49-F238E27FC236}">
                <a16:creationId xmlns:a16="http://schemas.microsoft.com/office/drawing/2014/main" id="{9DCED5FB-C820-43FF-9870-0BC9534B86F5}"/>
              </a:ext>
            </a:extLst>
          </p:cNvPr>
          <p:cNvCxnSpPr>
            <a:cxnSpLocks/>
          </p:cNvCxnSpPr>
          <p:nvPr/>
        </p:nvCxnSpPr>
        <p:spPr>
          <a:xfrm>
            <a:off x="6641830" y="3515147"/>
            <a:ext cx="173544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0" name="Straight Connector 29" descr="straight line crossing out 'en ce moment'">
            <a:extLst>
              <a:ext uri="{FF2B5EF4-FFF2-40B4-BE49-F238E27FC236}">
                <a16:creationId xmlns:a16="http://schemas.microsoft.com/office/drawing/2014/main" id="{E7DC2FEE-180E-4A9B-A66B-B4A3D6F71D2B}"/>
              </a:ext>
            </a:extLst>
          </p:cNvPr>
          <p:cNvCxnSpPr>
            <a:cxnSpLocks/>
          </p:cNvCxnSpPr>
          <p:nvPr/>
        </p:nvCxnSpPr>
        <p:spPr>
          <a:xfrm>
            <a:off x="4306715" y="3779309"/>
            <a:ext cx="1611602"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nvGrpSpPr>
          <p:cNvPr id="51" name="Group 50" descr="group for exercise C">
            <a:extLst>
              <a:ext uri="{FF2B5EF4-FFF2-40B4-BE49-F238E27FC236}">
                <a16:creationId xmlns:a16="http://schemas.microsoft.com/office/drawing/2014/main" id="{38E5EE03-86E9-4E81-8D84-778D85025786}"/>
              </a:ext>
            </a:extLst>
          </p:cNvPr>
          <p:cNvGrpSpPr/>
          <p:nvPr/>
        </p:nvGrpSpPr>
        <p:grpSpPr>
          <a:xfrm>
            <a:off x="1665977" y="4034375"/>
            <a:ext cx="7292916" cy="900246"/>
            <a:chOff x="510382" y="2298415"/>
            <a:chExt cx="10831768" cy="1131594"/>
          </a:xfrm>
        </p:grpSpPr>
        <p:sp>
          <p:nvSpPr>
            <p:cNvPr id="52" name="Action Button: Custom 12">
              <a:hlinkClick r:id="" action="ppaction://noaction" highlightClick="1">
                <a:snd r:embed="rId6" name="Question C.wav"/>
              </a:hlinkClick>
              <a:extLst>
                <a:ext uri="{FF2B5EF4-FFF2-40B4-BE49-F238E27FC236}">
                  <a16:creationId xmlns:a16="http://schemas.microsoft.com/office/drawing/2014/main" id="{CEF0722D-405F-46D8-B312-0D396084CE9C}"/>
                </a:ext>
              </a:extLst>
            </p:cNvPr>
            <p:cNvSpPr/>
            <p:nvPr/>
          </p:nvSpPr>
          <p:spPr>
            <a:xfrm>
              <a:off x="510382" y="2345050"/>
              <a:ext cx="705881"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C</a:t>
              </a:r>
            </a:p>
          </p:txBody>
        </p:sp>
        <p:sp>
          <p:nvSpPr>
            <p:cNvPr id="53" name="TextBox 52" descr="straight line crossing out 'en ce moment'">
              <a:extLst>
                <a:ext uri="{FF2B5EF4-FFF2-40B4-BE49-F238E27FC236}">
                  <a16:creationId xmlns:a16="http://schemas.microsoft.com/office/drawing/2014/main" id="{2CB219FE-9C38-4565-9B2D-66F231DD7448}"/>
                </a:ext>
              </a:extLst>
            </p:cNvPr>
            <p:cNvSpPr txBox="1"/>
            <p:nvPr/>
          </p:nvSpPr>
          <p:spPr>
            <a:xfrm>
              <a:off x="1330225" y="2298415"/>
              <a:ext cx="10011925" cy="1131594"/>
            </a:xfrm>
            <a:prstGeom prst="rect">
              <a:avLst/>
            </a:prstGeom>
            <a:noFill/>
          </p:spPr>
          <p:txBody>
            <a:bodyPr wrap="square" rtlCol="0">
              <a:spAutoFit/>
            </a:bodyPr>
            <a:lstStyle/>
            <a:p>
              <a:pPr defTabSz="727510">
                <a:defRPr/>
              </a:pPr>
              <a:r>
                <a:rPr lang="en-GB" sz="1750" dirty="0" err="1">
                  <a:solidFill>
                    <a:srgbClr val="5B9BD5">
                      <a:lumMod val="50000"/>
                    </a:srgbClr>
                  </a:solidFill>
                  <a:latin typeface="Century Gothic" panose="020B0502020202020204" pitchFamily="34" charset="0"/>
                  <a:cs typeface="Times New Roman" panose="02020603050405020304" pitchFamily="18" charset="0"/>
                </a:rPr>
                <a:t>Géraldine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un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modèle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et fait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une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promenade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cxnSp>
        <p:nvCxnSpPr>
          <p:cNvPr id="32" name="Straight Connector 31" descr="straight line crossing out 'chaque semaine'">
            <a:extLst>
              <a:ext uri="{FF2B5EF4-FFF2-40B4-BE49-F238E27FC236}">
                <a16:creationId xmlns:a16="http://schemas.microsoft.com/office/drawing/2014/main" id="{40F9A9D8-953B-4E30-ACA6-CEA21DA3DFF8}"/>
              </a:ext>
            </a:extLst>
          </p:cNvPr>
          <p:cNvCxnSpPr>
            <a:cxnSpLocks/>
          </p:cNvCxnSpPr>
          <p:nvPr/>
        </p:nvCxnSpPr>
        <p:spPr>
          <a:xfrm>
            <a:off x="6944937" y="4239412"/>
            <a:ext cx="173544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3" name="Straight Connector 32" descr="straight line crossing out 'en ce moment'">
            <a:extLst>
              <a:ext uri="{FF2B5EF4-FFF2-40B4-BE49-F238E27FC236}">
                <a16:creationId xmlns:a16="http://schemas.microsoft.com/office/drawing/2014/main" id="{49713262-BADC-4000-A556-4A5FBAE6918B}"/>
              </a:ext>
            </a:extLst>
          </p:cNvPr>
          <p:cNvCxnSpPr>
            <a:cxnSpLocks/>
          </p:cNvCxnSpPr>
          <p:nvPr/>
        </p:nvCxnSpPr>
        <p:spPr>
          <a:xfrm>
            <a:off x="5913128" y="4491195"/>
            <a:ext cx="173544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grpSp>
        <p:nvGrpSpPr>
          <p:cNvPr id="54" name="Group 53" descr="group for exercise D">
            <a:extLst>
              <a:ext uri="{FF2B5EF4-FFF2-40B4-BE49-F238E27FC236}">
                <a16:creationId xmlns:a16="http://schemas.microsoft.com/office/drawing/2014/main" id="{805CB9FB-D030-4BCA-A73B-6FEE815AEDF7}"/>
              </a:ext>
            </a:extLst>
          </p:cNvPr>
          <p:cNvGrpSpPr/>
          <p:nvPr/>
        </p:nvGrpSpPr>
        <p:grpSpPr>
          <a:xfrm>
            <a:off x="1665977" y="4791705"/>
            <a:ext cx="7292916" cy="900246"/>
            <a:chOff x="510382" y="2298415"/>
            <a:chExt cx="10831768" cy="1131594"/>
          </a:xfrm>
        </p:grpSpPr>
        <p:sp>
          <p:nvSpPr>
            <p:cNvPr id="55" name="Action Button: Custom 12">
              <a:hlinkClick r:id="" action="ppaction://noaction" highlightClick="1">
                <a:snd r:embed="rId7" name="Question D.wav"/>
              </a:hlinkClick>
              <a:extLst>
                <a:ext uri="{FF2B5EF4-FFF2-40B4-BE49-F238E27FC236}">
                  <a16:creationId xmlns:a16="http://schemas.microsoft.com/office/drawing/2014/main" id="{1C810373-FB25-436C-AE3E-CD9AA8585C91}"/>
                </a:ext>
              </a:extLst>
            </p:cNvPr>
            <p:cNvSpPr/>
            <p:nvPr/>
          </p:nvSpPr>
          <p:spPr>
            <a:xfrm>
              <a:off x="510382" y="2345050"/>
              <a:ext cx="705881" cy="676173"/>
            </a:xfrm>
            <a:prstGeom prst="actionButtonBlank">
              <a:avLst/>
            </a:prstGeom>
            <a:solidFill>
              <a:srgbClr val="105076"/>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r>
                <a:rPr lang="en-GB" sz="2546" b="1" dirty="0">
                  <a:solidFill>
                    <a:schemeClr val="bg1"/>
                  </a:solidFill>
                  <a:latin typeface="Century Gothic" panose="020B0502020202020204" pitchFamily="34" charset="0"/>
                </a:rPr>
                <a:t>D</a:t>
              </a:r>
            </a:p>
          </p:txBody>
        </p:sp>
        <p:sp>
          <p:nvSpPr>
            <p:cNvPr id="56" name="TextBox 55">
              <a:extLst>
                <a:ext uri="{FF2B5EF4-FFF2-40B4-BE49-F238E27FC236}">
                  <a16:creationId xmlns:a16="http://schemas.microsoft.com/office/drawing/2014/main" id="{0F2A27BE-738A-44C8-8DA6-FB9C2E339258}"/>
                </a:ext>
              </a:extLst>
            </p:cNvPr>
            <p:cNvSpPr txBox="1"/>
            <p:nvPr/>
          </p:nvSpPr>
          <p:spPr>
            <a:xfrm>
              <a:off x="1330225" y="2298415"/>
              <a:ext cx="10011925" cy="1131594"/>
            </a:xfrm>
            <a:prstGeom prst="rect">
              <a:avLst/>
            </a:prstGeom>
            <a:noFill/>
          </p:spPr>
          <p:txBody>
            <a:bodyPr wrap="square" rtlCol="0">
              <a:spAutoFit/>
            </a:bodyPr>
            <a:lstStyle/>
            <a:p>
              <a:pPr defTabSz="727510">
                <a:defRPr/>
              </a:pPr>
              <a:r>
                <a:rPr lang="en-GB" sz="1750" dirty="0">
                  <a:solidFill>
                    <a:srgbClr val="5B9BD5">
                      <a:lumMod val="50000"/>
                    </a:srgbClr>
                  </a:solidFill>
                  <a:latin typeface="Century Gothic" panose="020B0502020202020204" pitchFamily="34" charset="0"/>
                  <a:cs typeface="Times New Roman" panose="02020603050405020304" pitchFamily="18" charset="0"/>
                </a:rPr>
                <a:t>Jacques</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est</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méchant</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mais</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il</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fait les devoirs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en</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moment /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chaque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r>
                <a:rPr lang="en-GB" sz="1750" dirty="0" err="1">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semaine</a:t>
              </a:r>
              <a:r>
                <a:rPr lang="en-GB" sz="1750" dirty="0">
                  <a:solidFill>
                    <a:srgbClr val="5B9BD5">
                      <a:lumMod val="50000"/>
                    </a:srgbClr>
                  </a:solidFill>
                  <a:latin typeface="Century Gothic" panose="020B0502020202020204" pitchFamily="34" charset="0"/>
                  <a:ea typeface="Calibri" panose="020F0502020204030204" pitchFamily="34" charset="0"/>
                  <a:cs typeface="Times New Roman" panose="02020603050405020304" pitchFamily="18" charset="0"/>
                </a:rPr>
                <a:t>].	</a:t>
              </a:r>
            </a:p>
          </p:txBody>
        </p:sp>
      </p:grpSp>
      <p:cxnSp>
        <p:nvCxnSpPr>
          <p:cNvPr id="34" name="Straight Connector 33" descr="straight line crossing out 'chaque semaine'">
            <a:extLst>
              <a:ext uri="{FF2B5EF4-FFF2-40B4-BE49-F238E27FC236}">
                <a16:creationId xmlns:a16="http://schemas.microsoft.com/office/drawing/2014/main" id="{BDD2BB0A-6071-46C0-8E14-A209508CA7CA}"/>
              </a:ext>
            </a:extLst>
          </p:cNvPr>
          <p:cNvCxnSpPr>
            <a:cxnSpLocks/>
          </p:cNvCxnSpPr>
          <p:nvPr/>
        </p:nvCxnSpPr>
        <p:spPr>
          <a:xfrm>
            <a:off x="6944937" y="4982822"/>
            <a:ext cx="173544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cxnSp>
        <p:nvCxnSpPr>
          <p:cNvPr id="35" name="Straight Connector 34" descr="straight line crossing out 'en ce moment'">
            <a:extLst>
              <a:ext uri="{FF2B5EF4-FFF2-40B4-BE49-F238E27FC236}">
                <a16:creationId xmlns:a16="http://schemas.microsoft.com/office/drawing/2014/main" id="{C9CD041B-D93C-436F-87C7-A3616AED0911}"/>
              </a:ext>
            </a:extLst>
          </p:cNvPr>
          <p:cNvCxnSpPr>
            <a:cxnSpLocks/>
          </p:cNvCxnSpPr>
          <p:nvPr/>
        </p:nvCxnSpPr>
        <p:spPr>
          <a:xfrm>
            <a:off x="4647944" y="5260404"/>
            <a:ext cx="1735448" cy="0"/>
          </a:xfrm>
          <a:prstGeom prst="line">
            <a:avLst/>
          </a:prstGeom>
          <a:ln w="41275">
            <a:solidFill>
              <a:schemeClr val="accent1">
                <a:lumMod val="50000"/>
              </a:schemeClr>
            </a:solidFill>
          </a:ln>
        </p:spPr>
        <p:style>
          <a:lnRef idx="3">
            <a:schemeClr val="dk1"/>
          </a:lnRef>
          <a:fillRef idx="0">
            <a:schemeClr val="dk1"/>
          </a:fillRef>
          <a:effectRef idx="2">
            <a:schemeClr val="dk1"/>
          </a:effectRef>
          <a:fontRef idx="minor">
            <a:schemeClr val="tx1"/>
          </a:fontRef>
        </p:style>
      </p:cxnSp>
      <p:sp>
        <p:nvSpPr>
          <p:cNvPr id="37" name="Speech Bubble: Oval 1" descr="oval speech bubble">
            <a:extLst>
              <a:ext uri="{FF2B5EF4-FFF2-40B4-BE49-F238E27FC236}">
                <a16:creationId xmlns:a16="http://schemas.microsoft.com/office/drawing/2014/main" id="{AEF796EC-1C0B-4861-B9BC-13559DEA4B9D}"/>
              </a:ext>
            </a:extLst>
          </p:cNvPr>
          <p:cNvSpPr/>
          <p:nvPr/>
        </p:nvSpPr>
        <p:spPr>
          <a:xfrm>
            <a:off x="10245840" y="3779309"/>
            <a:ext cx="508434" cy="382413"/>
          </a:xfrm>
          <a:prstGeom prst="wedgeEllipseCallout">
            <a:avLst>
              <a:gd name="adj1" fmla="val -34702"/>
              <a:gd name="adj2" fmla="val 69104"/>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dirty="0">
              <a:solidFill>
                <a:prstClr val="white"/>
              </a:solidFill>
              <a:latin typeface="Tw Cen MT" panose="020B0602020104020603"/>
            </a:endParaRPr>
          </a:p>
        </p:txBody>
      </p:sp>
      <p:pic>
        <p:nvPicPr>
          <p:cNvPr id="2" name="Picture 1" descr="boy">
            <a:extLst>
              <a:ext uri="{FF2B5EF4-FFF2-40B4-BE49-F238E27FC236}">
                <a16:creationId xmlns:a16="http://schemas.microsoft.com/office/drawing/2014/main" id="{BCC38E58-BE0B-4429-83E1-8BF38BA27A7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12925" y="4340441"/>
            <a:ext cx="1122211" cy="1141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7920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0288F-07DE-A942-ABCB-AB7E7091CAF3}"/>
              </a:ext>
            </a:extLst>
          </p:cNvPr>
          <p:cNvSpPr>
            <a:spLocks noGrp="1"/>
          </p:cNvSpPr>
          <p:nvPr>
            <p:ph type="title"/>
          </p:nvPr>
        </p:nvSpPr>
        <p:spPr/>
        <p:txBody>
          <a:bodyPr>
            <a:normAutofit fontScale="90000"/>
          </a:bodyPr>
          <a:lstStyle/>
          <a:p>
            <a:r>
              <a:rPr lang="en-GB" b="1" dirty="0"/>
              <a:t>Bringing it together: practice that combines different modes and modalities</a:t>
            </a:r>
            <a:endParaRPr lang="en-US" dirty="0"/>
          </a:p>
        </p:txBody>
      </p:sp>
      <p:sp>
        <p:nvSpPr>
          <p:cNvPr id="3" name="Content Placeholder 2">
            <a:extLst>
              <a:ext uri="{FF2B5EF4-FFF2-40B4-BE49-F238E27FC236}">
                <a16:creationId xmlns:a16="http://schemas.microsoft.com/office/drawing/2014/main" id="{E88D5FCC-3FD3-F744-8445-4105A770DB13}"/>
              </a:ext>
            </a:extLst>
          </p:cNvPr>
          <p:cNvSpPr>
            <a:spLocks noGrp="1"/>
          </p:cNvSpPr>
          <p:nvPr>
            <p:ph idx="1"/>
          </p:nvPr>
        </p:nvSpPr>
        <p:spPr>
          <a:xfrm>
            <a:off x="838199" y="1768637"/>
            <a:ext cx="11179629" cy="4501534"/>
          </a:xfrm>
        </p:spPr>
        <p:txBody>
          <a:bodyPr>
            <a:normAutofit fontScale="47500" lnSpcReduction="20000"/>
          </a:bodyPr>
          <a:lstStyle/>
          <a:p>
            <a:pPr marL="0" indent="0">
              <a:buNone/>
            </a:pPr>
            <a:r>
              <a:rPr lang="en-GB" sz="4600" b="1" dirty="0"/>
              <a:t>declarative knowledge (knowing ‘that’ something) </a:t>
            </a:r>
          </a:p>
          <a:p>
            <a:pPr marL="0" indent="0">
              <a:buNone/>
            </a:pPr>
            <a:endParaRPr lang="en-GB" sz="4600" b="1" dirty="0"/>
          </a:p>
          <a:p>
            <a:pPr marL="0" indent="0">
              <a:buNone/>
            </a:pPr>
            <a:r>
              <a:rPr lang="en-GB" sz="4600" b="1" dirty="0"/>
              <a:t>-&gt; proceduralized knowledge (knowing how to do it)</a:t>
            </a:r>
          </a:p>
          <a:p>
            <a:pPr marL="0" indent="0">
              <a:buNone/>
            </a:pPr>
            <a:r>
              <a:rPr lang="en-GB" sz="4600" b="1" dirty="0"/>
              <a:t>	</a:t>
            </a:r>
            <a:r>
              <a:rPr lang="en-GB" sz="4600" dirty="0"/>
              <a:t>with errors, gradually getting faster, gradually getting more reliable with less variable performance</a:t>
            </a:r>
          </a:p>
          <a:p>
            <a:pPr marL="0" indent="0">
              <a:buNone/>
            </a:pPr>
            <a:endParaRPr lang="en-GB" sz="4600" b="1" dirty="0"/>
          </a:p>
          <a:p>
            <a:pPr marL="0" indent="0">
              <a:buNone/>
            </a:pPr>
            <a:r>
              <a:rPr lang="en-GB" sz="4600" b="1" dirty="0"/>
              <a:t>-&gt; automatization</a:t>
            </a:r>
            <a:endParaRPr lang="en-US" dirty="0"/>
          </a:p>
          <a:p>
            <a:pPr marL="0" indent="0">
              <a:buNone/>
            </a:pPr>
            <a:r>
              <a:rPr lang="en-US" dirty="0"/>
              <a:t>(</a:t>
            </a:r>
            <a:r>
              <a:rPr lang="en-US" dirty="0" err="1"/>
              <a:t>DeKeyser</a:t>
            </a:r>
            <a:r>
              <a:rPr lang="en-US" dirty="0"/>
              <a:t>, 2015)</a:t>
            </a:r>
          </a:p>
          <a:p>
            <a:pPr marL="0" indent="0">
              <a:buNone/>
            </a:pPr>
            <a:r>
              <a:rPr lang="en-US" sz="8000" b="1" dirty="0"/>
              <a:t>Dictogloss </a:t>
            </a:r>
          </a:p>
          <a:p>
            <a:pPr marL="0" indent="0">
              <a:buNone/>
            </a:pPr>
            <a:r>
              <a:rPr lang="en-US" sz="8000" b="1" dirty="0"/>
              <a:t>Elicited imitation</a:t>
            </a:r>
          </a:p>
          <a:p>
            <a:pPr marL="0" indent="0">
              <a:buNone/>
            </a:pPr>
            <a:r>
              <a:rPr lang="en-US" sz="8000" b="1" dirty="0"/>
              <a:t>Oral translation </a:t>
            </a:r>
          </a:p>
        </p:txBody>
      </p:sp>
    </p:spTree>
    <p:extLst>
      <p:ext uri="{BB962C8B-B14F-4D97-AF65-F5344CB8AC3E}">
        <p14:creationId xmlns:p14="http://schemas.microsoft.com/office/powerpoint/2010/main" val="3498726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4041"/>
            <a:ext cx="7053943" cy="869950"/>
          </a:xfrm>
          <a:prstGeom prst="rect">
            <a:avLst/>
          </a:prstGeom>
        </p:spPr>
      </p:pic>
      <p:sp>
        <p:nvSpPr>
          <p:cNvPr id="4" name="Title 3"/>
          <p:cNvSpPr>
            <a:spLocks noGrp="1"/>
          </p:cNvSpPr>
          <p:nvPr>
            <p:ph type="title"/>
          </p:nvPr>
        </p:nvSpPr>
        <p:spPr>
          <a:xfrm>
            <a:off x="0" y="294041"/>
            <a:ext cx="6466114" cy="707849"/>
          </a:xfrm>
        </p:spPr>
        <p:txBody>
          <a:bodyPr>
            <a:normAutofit fontScale="90000"/>
          </a:bodyPr>
          <a:lstStyle/>
          <a:p>
            <a:r>
              <a:rPr lang="en-GB" sz="3600" b="1" dirty="0">
                <a:solidFill>
                  <a:schemeClr val="bg1"/>
                </a:solidFill>
              </a:rPr>
              <a:t>Wie </a:t>
            </a:r>
            <a:r>
              <a:rPr lang="en-GB" sz="3600" b="1" dirty="0" err="1">
                <a:solidFill>
                  <a:schemeClr val="bg1"/>
                </a:solidFill>
              </a:rPr>
              <a:t>sagt</a:t>
            </a:r>
            <a:r>
              <a:rPr lang="en-GB" sz="3600" b="1" dirty="0">
                <a:solidFill>
                  <a:schemeClr val="bg1"/>
                </a:solidFill>
              </a:rPr>
              <a:t> man das auf </a:t>
            </a:r>
            <a:r>
              <a:rPr lang="en-GB" sz="3600" b="1" dirty="0" err="1">
                <a:solidFill>
                  <a:schemeClr val="bg1"/>
                </a:solidFill>
              </a:rPr>
              <a:t>Englisch</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0" y="1219020"/>
            <a:ext cx="875211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Frau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Bayrak</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Frau Nowak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reden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über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Mehmet und Katja am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Telefon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7" name="Picture 6" descr="A picture containing text&#10;&#10;Description automatically generated">
            <a:extLst>
              <a:ext uri="{FF2B5EF4-FFF2-40B4-BE49-F238E27FC236}">
                <a16:creationId xmlns:a16="http://schemas.microsoft.com/office/drawing/2014/main" id="{372AA890-11A2-4698-BF6A-7947E07412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39607" y="315226"/>
            <a:ext cx="1054173" cy="1371601"/>
          </a:xfrm>
          <a:prstGeom prst="rect">
            <a:avLst/>
          </a:prstGeom>
        </p:spPr>
      </p:pic>
      <p:pic>
        <p:nvPicPr>
          <p:cNvPr id="9" name="Picture 8" descr="A picture containing text, vector graphics&#10;&#10;Description automatically generated">
            <a:extLst>
              <a:ext uri="{FF2B5EF4-FFF2-40B4-BE49-F238E27FC236}">
                <a16:creationId xmlns:a16="http://schemas.microsoft.com/office/drawing/2014/main" id="{E46E7D8F-9AEB-4BEA-A42E-31BBC7BF2E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69351" y="1081002"/>
            <a:ext cx="1092040" cy="1334716"/>
          </a:xfrm>
          <a:prstGeom prst="rect">
            <a:avLst/>
          </a:prstGeom>
        </p:spPr>
      </p:pic>
      <p:sp>
        <p:nvSpPr>
          <p:cNvPr id="10" name="TextBox 9">
            <a:extLst>
              <a:ext uri="{FF2B5EF4-FFF2-40B4-BE49-F238E27FC236}">
                <a16:creationId xmlns:a16="http://schemas.microsoft.com/office/drawing/2014/main" id="{6BF70FB5-7B61-4E7E-BAF9-B1471ABC8E6C}"/>
              </a:ext>
            </a:extLst>
          </p:cNvPr>
          <p:cNvSpPr txBox="1"/>
          <p:nvPr/>
        </p:nvSpPr>
        <p:spPr>
          <a:xfrm>
            <a:off x="2811585" y="1568282"/>
            <a:ext cx="658041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Hör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und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Englisch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cxnSp>
        <p:nvCxnSpPr>
          <p:cNvPr id="12" name="Straight Connector 11">
            <a:extLst>
              <a:ext uri="{FF2B5EF4-FFF2-40B4-BE49-F238E27FC236}">
                <a16:creationId xmlns:a16="http://schemas.microsoft.com/office/drawing/2014/main" id="{FB04C0B2-5371-45AC-A1FA-157482E142AA}"/>
              </a:ext>
            </a:extLst>
          </p:cNvPr>
          <p:cNvCxnSpPr/>
          <p:nvPr/>
        </p:nvCxnSpPr>
        <p:spPr>
          <a:xfrm flipH="1">
            <a:off x="10394209" y="729016"/>
            <a:ext cx="1061356" cy="1538858"/>
          </a:xfrm>
          <a:prstGeom prst="line">
            <a:avLst/>
          </a:prstGeom>
          <a:ln>
            <a:solidFill>
              <a:srgbClr val="115076"/>
            </a:solidFill>
          </a:ln>
        </p:spPr>
        <p:style>
          <a:lnRef idx="1">
            <a:schemeClr val="accent1"/>
          </a:lnRef>
          <a:fillRef idx="0">
            <a:schemeClr val="accent1"/>
          </a:fillRef>
          <a:effectRef idx="0">
            <a:schemeClr val="accent1"/>
          </a:effectRef>
          <a:fontRef idx="minor">
            <a:schemeClr val="tx1"/>
          </a:fontRef>
        </p:style>
      </p:cxnSp>
      <p:pic>
        <p:nvPicPr>
          <p:cNvPr id="14" name="Picture 13" descr="Graphical user interface&#10;&#10;Description automatically generated">
            <a:extLst>
              <a:ext uri="{FF2B5EF4-FFF2-40B4-BE49-F238E27FC236}">
                <a16:creationId xmlns:a16="http://schemas.microsoft.com/office/drawing/2014/main" id="{CAD63334-A9BD-41CD-A9A6-C5601A3EAE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60355" y="1844826"/>
            <a:ext cx="529063" cy="540032"/>
          </a:xfrm>
          <a:prstGeom prst="rect">
            <a:avLst/>
          </a:prstGeom>
        </p:spPr>
      </p:pic>
      <p:pic>
        <p:nvPicPr>
          <p:cNvPr id="15" name="Picture 14" descr="Graphical user interface&#10;&#10;Description automatically generated">
            <a:extLst>
              <a:ext uri="{FF2B5EF4-FFF2-40B4-BE49-F238E27FC236}">
                <a16:creationId xmlns:a16="http://schemas.microsoft.com/office/drawing/2014/main" id="{9F8846E1-F358-4F8E-ADCF-16AC00912CE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098993" y="1462820"/>
            <a:ext cx="529063" cy="540032"/>
          </a:xfrm>
          <a:prstGeom prst="rect">
            <a:avLst/>
          </a:prstGeom>
        </p:spPr>
      </p:pic>
      <p:graphicFrame>
        <p:nvGraphicFramePr>
          <p:cNvPr id="16" name="Table 16">
            <a:extLst>
              <a:ext uri="{FF2B5EF4-FFF2-40B4-BE49-F238E27FC236}">
                <a16:creationId xmlns:a16="http://schemas.microsoft.com/office/drawing/2014/main" id="{C8E6C73F-FEA7-4FE7-9B95-21F1B3318F25}"/>
              </a:ext>
            </a:extLst>
          </p:cNvPr>
          <p:cNvGraphicFramePr>
            <a:graphicFrameLocks noGrp="1"/>
          </p:cNvGraphicFramePr>
          <p:nvPr/>
        </p:nvGraphicFramePr>
        <p:xfrm>
          <a:off x="259587" y="2122486"/>
          <a:ext cx="11801804" cy="4278312"/>
        </p:xfrm>
        <a:graphic>
          <a:graphicData uri="http://schemas.openxmlformats.org/drawingml/2006/table">
            <a:tbl>
              <a:tblPr firstRow="1" bandRow="1">
                <a:tableStyleId>{ED083AE6-46FA-4A59-8FB0-9F97EB10719F}</a:tableStyleId>
              </a:tblPr>
              <a:tblGrid>
                <a:gridCol w="11801804">
                  <a:extLst>
                    <a:ext uri="{9D8B030D-6E8A-4147-A177-3AD203B41FA5}">
                      <a16:colId xmlns:a16="http://schemas.microsoft.com/office/drawing/2014/main" val="2257075137"/>
                    </a:ext>
                  </a:extLst>
                </a:gridCol>
              </a:tblGrid>
              <a:tr h="713052">
                <a:tc>
                  <a:txBody>
                    <a:bodyPr/>
                    <a:lstStyle/>
                    <a:p>
                      <a:endParaRPr lang="en-GB" dirty="0"/>
                    </a:p>
                  </a:txBody>
                  <a:tcPr/>
                </a:tc>
                <a:extLst>
                  <a:ext uri="{0D108BD9-81ED-4DB2-BD59-A6C34878D82A}">
                    <a16:rowId xmlns:a16="http://schemas.microsoft.com/office/drawing/2014/main" val="3488653923"/>
                  </a:ext>
                </a:extLst>
              </a:tr>
              <a:tr h="713052">
                <a:tc>
                  <a:txBody>
                    <a:bodyPr/>
                    <a:lstStyle/>
                    <a:p>
                      <a:endParaRPr lang="en-GB" dirty="0"/>
                    </a:p>
                  </a:txBody>
                  <a:tcPr/>
                </a:tc>
                <a:extLst>
                  <a:ext uri="{0D108BD9-81ED-4DB2-BD59-A6C34878D82A}">
                    <a16:rowId xmlns:a16="http://schemas.microsoft.com/office/drawing/2014/main" val="3617366315"/>
                  </a:ext>
                </a:extLst>
              </a:tr>
              <a:tr h="713052">
                <a:tc>
                  <a:txBody>
                    <a:bodyPr/>
                    <a:lstStyle/>
                    <a:p>
                      <a:endParaRPr lang="en-GB" dirty="0"/>
                    </a:p>
                  </a:txBody>
                  <a:tcPr/>
                </a:tc>
                <a:extLst>
                  <a:ext uri="{0D108BD9-81ED-4DB2-BD59-A6C34878D82A}">
                    <a16:rowId xmlns:a16="http://schemas.microsoft.com/office/drawing/2014/main" val="928451554"/>
                  </a:ext>
                </a:extLst>
              </a:tr>
              <a:tr h="713052">
                <a:tc>
                  <a:txBody>
                    <a:bodyPr/>
                    <a:lstStyle/>
                    <a:p>
                      <a:endParaRPr lang="en-GB" dirty="0"/>
                    </a:p>
                  </a:txBody>
                  <a:tcPr/>
                </a:tc>
                <a:extLst>
                  <a:ext uri="{0D108BD9-81ED-4DB2-BD59-A6C34878D82A}">
                    <a16:rowId xmlns:a16="http://schemas.microsoft.com/office/drawing/2014/main" val="2445373547"/>
                  </a:ext>
                </a:extLst>
              </a:tr>
              <a:tr h="713052">
                <a:tc>
                  <a:txBody>
                    <a:bodyPr/>
                    <a:lstStyle/>
                    <a:p>
                      <a:endParaRPr lang="en-GB" dirty="0"/>
                    </a:p>
                  </a:txBody>
                  <a:tcPr/>
                </a:tc>
                <a:extLst>
                  <a:ext uri="{0D108BD9-81ED-4DB2-BD59-A6C34878D82A}">
                    <a16:rowId xmlns:a16="http://schemas.microsoft.com/office/drawing/2014/main" val="2260563034"/>
                  </a:ext>
                </a:extLst>
              </a:tr>
              <a:tr h="713052">
                <a:tc>
                  <a:txBody>
                    <a:bodyPr/>
                    <a:lstStyle/>
                    <a:p>
                      <a:endParaRPr lang="en-GB" dirty="0"/>
                    </a:p>
                  </a:txBody>
                  <a:tcPr/>
                </a:tc>
                <a:extLst>
                  <a:ext uri="{0D108BD9-81ED-4DB2-BD59-A6C34878D82A}">
                    <a16:rowId xmlns:a16="http://schemas.microsoft.com/office/drawing/2014/main" val="901358983"/>
                  </a:ext>
                </a:extLst>
              </a:tr>
            </a:tbl>
          </a:graphicData>
        </a:graphic>
      </p:graphicFrame>
      <p:sp>
        <p:nvSpPr>
          <p:cNvPr id="18" name="Action Button: Custom 16">
            <a:hlinkClick r:id="" action="ppaction://noaction" highlightClick="1"/>
            <a:extLst>
              <a:ext uri="{FF2B5EF4-FFF2-40B4-BE49-F238E27FC236}">
                <a16:creationId xmlns:a16="http://schemas.microsoft.com/office/drawing/2014/main" id="{E87266A2-C964-48ED-B1B9-F00CCC3CE0EE}"/>
              </a:ext>
            </a:extLst>
          </p:cNvPr>
          <p:cNvSpPr/>
          <p:nvPr/>
        </p:nvSpPr>
        <p:spPr>
          <a:xfrm>
            <a:off x="76249" y="2247873"/>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9" name="Action Button: Custom 16">
            <a:hlinkClick r:id="" action="ppaction://noaction" highlightClick="1"/>
            <a:extLst>
              <a:ext uri="{FF2B5EF4-FFF2-40B4-BE49-F238E27FC236}">
                <a16:creationId xmlns:a16="http://schemas.microsoft.com/office/drawing/2014/main" id="{D28452AC-1183-49B3-9505-D37D095B6E65}"/>
              </a:ext>
            </a:extLst>
          </p:cNvPr>
          <p:cNvSpPr/>
          <p:nvPr/>
        </p:nvSpPr>
        <p:spPr>
          <a:xfrm>
            <a:off x="91256" y="295870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0" name="Action Button: Custom 16">
            <a:hlinkClick r:id="" action="ppaction://noaction" highlightClick="1"/>
            <a:extLst>
              <a:ext uri="{FF2B5EF4-FFF2-40B4-BE49-F238E27FC236}">
                <a16:creationId xmlns:a16="http://schemas.microsoft.com/office/drawing/2014/main" id="{252F5F0C-4E2B-47EC-B9FF-03E0268452C3}"/>
              </a:ext>
            </a:extLst>
          </p:cNvPr>
          <p:cNvSpPr/>
          <p:nvPr/>
        </p:nvSpPr>
        <p:spPr>
          <a:xfrm>
            <a:off x="76249" y="362739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1" name="Action Button: Custom 16">
            <a:hlinkClick r:id="" action="ppaction://noaction" highlightClick="1"/>
            <a:extLst>
              <a:ext uri="{FF2B5EF4-FFF2-40B4-BE49-F238E27FC236}">
                <a16:creationId xmlns:a16="http://schemas.microsoft.com/office/drawing/2014/main" id="{B7DEED0A-A631-47C6-848E-FF9731F81A3C}"/>
              </a:ext>
            </a:extLst>
          </p:cNvPr>
          <p:cNvSpPr/>
          <p:nvPr/>
        </p:nvSpPr>
        <p:spPr>
          <a:xfrm>
            <a:off x="91256" y="429608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extLst>
              <a:ext uri="{FF2B5EF4-FFF2-40B4-BE49-F238E27FC236}">
                <a16:creationId xmlns:a16="http://schemas.microsoft.com/office/drawing/2014/main" id="{BCC0042B-FFA8-44FF-B9C2-07EE5ADDB064}"/>
              </a:ext>
            </a:extLst>
          </p:cNvPr>
          <p:cNvSpPr/>
          <p:nvPr/>
        </p:nvSpPr>
        <p:spPr>
          <a:xfrm>
            <a:off x="129734" y="563898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3" name="Action Button: Custom 16">
            <a:hlinkClick r:id="" action="ppaction://noaction" highlightClick="1"/>
            <a:extLst>
              <a:ext uri="{FF2B5EF4-FFF2-40B4-BE49-F238E27FC236}">
                <a16:creationId xmlns:a16="http://schemas.microsoft.com/office/drawing/2014/main" id="{D8DFDDBB-4FCE-47EA-BE0A-A1F6A54DD345}"/>
              </a:ext>
            </a:extLst>
          </p:cNvPr>
          <p:cNvSpPr/>
          <p:nvPr/>
        </p:nvSpPr>
        <p:spPr>
          <a:xfrm>
            <a:off x="114056" y="496477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4" name="TextBox 23">
            <a:extLst>
              <a:ext uri="{FF2B5EF4-FFF2-40B4-BE49-F238E27FC236}">
                <a16:creationId xmlns:a16="http://schemas.microsoft.com/office/drawing/2014/main" id="{D1D86114-C3D4-4E57-BB0E-9B5424751E86}"/>
              </a:ext>
            </a:extLst>
          </p:cNvPr>
          <p:cNvSpPr txBox="1"/>
          <p:nvPr/>
        </p:nvSpPr>
        <p:spPr>
          <a:xfrm>
            <a:off x="540101" y="2104382"/>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Ihm</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gefallen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Hausaufgaben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besonders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soll</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sie</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früher</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anfangen</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25" name="TextBox 24">
            <a:extLst>
              <a:ext uri="{FF2B5EF4-FFF2-40B4-BE49-F238E27FC236}">
                <a16:creationId xmlns:a16="http://schemas.microsoft.com/office/drawing/2014/main" id="{010ACCA3-E2AB-44D8-88BE-31AA0C00BB7F}"/>
              </a:ext>
            </a:extLst>
          </p:cNvPr>
          <p:cNvSpPr txBox="1"/>
          <p:nvPr/>
        </p:nvSpPr>
        <p:spPr>
          <a:xfrm>
            <a:off x="540100" y="3176618"/>
            <a:ext cx="95732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It is her job to help at home every evening.</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91B862D3-53F9-48CD-A020-607147F4EDD2}"/>
              </a:ext>
            </a:extLst>
          </p:cNvPr>
          <p:cNvSpPr txBox="1"/>
          <p:nvPr/>
        </p:nvSpPr>
        <p:spPr>
          <a:xfrm>
            <a:off x="510056" y="2818904"/>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Sie hat die Aufgabe,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jeden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Abend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Hause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helfen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27" name="TextBox 26">
            <a:extLst>
              <a:ext uri="{FF2B5EF4-FFF2-40B4-BE49-F238E27FC236}">
                <a16:creationId xmlns:a16="http://schemas.microsoft.com/office/drawing/2014/main" id="{85EF94BD-544F-4874-A5B3-368EB9145C30}"/>
              </a:ext>
            </a:extLst>
          </p:cNvPr>
          <p:cNvSpPr txBox="1"/>
          <p:nvPr/>
        </p:nvSpPr>
        <p:spPr>
          <a:xfrm>
            <a:off x="551023" y="2422032"/>
            <a:ext cx="957325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doesn’t especially like homework, but he should start it earlier.</a:t>
            </a:r>
          </a:p>
        </p:txBody>
      </p:sp>
      <p:sp>
        <p:nvSpPr>
          <p:cNvPr id="28" name="TextBox 27">
            <a:extLst>
              <a:ext uri="{FF2B5EF4-FFF2-40B4-BE49-F238E27FC236}">
                <a16:creationId xmlns:a16="http://schemas.microsoft.com/office/drawing/2014/main" id="{B2AA2168-BE63-40A8-8928-18F1E226FF87}"/>
              </a:ext>
            </a:extLst>
          </p:cNvPr>
          <p:cNvSpPr txBox="1"/>
          <p:nvPr/>
        </p:nvSpPr>
        <p:spPr>
          <a:xfrm>
            <a:off x="551023" y="3560169"/>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Er hat auch immer gern zu Hause geholfen, und er kann ganz gut alleine kochen.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E750E9D4-F410-41B5-907D-2B7AF94E218F}"/>
              </a:ext>
            </a:extLst>
          </p:cNvPr>
          <p:cNvSpPr txBox="1"/>
          <p:nvPr/>
        </p:nvSpPr>
        <p:spPr>
          <a:xfrm>
            <a:off x="552101" y="4614907"/>
            <a:ext cx="114315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It’s good, because I can now leave the children at home alone.</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A2449F99-2066-400B-A991-E5A08E3768DD}"/>
              </a:ext>
            </a:extLst>
          </p:cNvPr>
          <p:cNvSpPr txBox="1"/>
          <p:nvPr/>
        </p:nvSpPr>
        <p:spPr>
          <a:xfrm>
            <a:off x="540099" y="4302322"/>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Das ist gut, denn ich kann jetzt die Kinder alleine zu Hause lassen.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87D1CE8E-FF71-444E-A6E0-DE9728D42132}"/>
              </a:ext>
            </a:extLst>
          </p:cNvPr>
          <p:cNvSpPr txBox="1"/>
          <p:nvPr/>
        </p:nvSpPr>
        <p:spPr>
          <a:xfrm>
            <a:off x="535485" y="4995070"/>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Jedoch ist es manchmal schwer, Mutti zu sein.</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4" name="TextBox 33">
            <a:extLst>
              <a:ext uri="{FF2B5EF4-FFF2-40B4-BE49-F238E27FC236}">
                <a16:creationId xmlns:a16="http://schemas.microsoft.com/office/drawing/2014/main" id="{7716717D-4E25-44C9-8FCB-AB4C14918EA1}"/>
              </a:ext>
            </a:extLst>
          </p:cNvPr>
          <p:cNvSpPr txBox="1"/>
          <p:nvPr/>
        </p:nvSpPr>
        <p:spPr>
          <a:xfrm>
            <a:off x="535485" y="5647484"/>
            <a:ext cx="1143159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srgbClr val="115076"/>
                </a:solidFill>
                <a:effectLst/>
                <a:uLnTx/>
                <a:uFillTx/>
                <a:latin typeface="Century Gothic" panose="020F0302020204030204"/>
                <a:ea typeface="+mn-ea"/>
                <a:cs typeface="+mn-cs"/>
              </a:rPr>
              <a:t>Ja, ich habe das Gefühl, dass er mir nicht immer die Wahrheit sagt.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4ACDD18-BCBF-4B02-86B8-7F17862FF895}"/>
              </a:ext>
            </a:extLst>
          </p:cNvPr>
          <p:cNvSpPr txBox="1"/>
          <p:nvPr/>
        </p:nvSpPr>
        <p:spPr>
          <a:xfrm>
            <a:off x="540100" y="3874664"/>
            <a:ext cx="114315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He has also always liked helping at home, and he can cook really well by himself. </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74B9A80F-2752-4879-8D56-1DCE4E807CBC}"/>
              </a:ext>
            </a:extLst>
          </p:cNvPr>
          <p:cNvSpPr txBox="1"/>
          <p:nvPr/>
        </p:nvSpPr>
        <p:spPr>
          <a:xfrm>
            <a:off x="510056" y="5281704"/>
            <a:ext cx="114315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However, it is sometimes hard to be a mum.</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C6A65500-90A1-4FA8-9FBE-E7A8EE2B1665}"/>
              </a:ext>
            </a:extLst>
          </p:cNvPr>
          <p:cNvSpPr txBox="1"/>
          <p:nvPr/>
        </p:nvSpPr>
        <p:spPr>
          <a:xfrm>
            <a:off x="545236" y="5964895"/>
            <a:ext cx="1143159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1" u="none" strike="noStrike" kern="1200" cap="none" spc="0" normalizeH="0" baseline="0" noProof="0" dirty="0">
                <a:ln>
                  <a:noFill/>
                </a:ln>
                <a:solidFill>
                  <a:srgbClr val="115076"/>
                </a:solidFill>
                <a:effectLst/>
                <a:uLnTx/>
                <a:uFillTx/>
                <a:latin typeface="Century Gothic" panose="020F0302020204030204"/>
                <a:ea typeface="+mn-ea"/>
                <a:cs typeface="+mn-cs"/>
              </a:rPr>
              <a:t>Yes, I have the feeling that he’s not always telling me the truth.</a:t>
            </a:r>
            <a:endParaRPr kumimoji="0" lang="en-GB" sz="2200" b="0" i="1"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72224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P spid="32" grpId="0"/>
      <p:bldP spid="33" grpId="0"/>
      <p:bldP spid="34" grpId="0"/>
      <p:bldP spid="35" grpId="0"/>
      <p:bldP spid="36" grpId="0"/>
      <p:bldP spid="3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82286" y="0"/>
            <a:ext cx="6484584" cy="1325563"/>
          </a:xfrm>
        </p:spPr>
        <p:txBody>
          <a:bodyPr>
            <a:normAutofit/>
          </a:bodyPr>
          <a:lstStyle/>
          <a:p>
            <a:r>
              <a:rPr lang="en-GB" sz="3200" b="1">
                <a:solidFill>
                  <a:schemeClr val="bg1"/>
                </a:solidFill>
              </a:rPr>
              <a:t>Vocabulary</a:t>
            </a:r>
            <a:endParaRPr lang="en-GB" sz="3200" b="1" dirty="0">
              <a:solidFill>
                <a:schemeClr val="bg1"/>
              </a:solidFill>
            </a:endParaRPr>
          </a:p>
        </p:txBody>
      </p:sp>
      <p:sp>
        <p:nvSpPr>
          <p:cNvPr id="7" name="TextBox 6"/>
          <p:cNvSpPr txBox="1"/>
          <p:nvPr/>
        </p:nvSpPr>
        <p:spPr>
          <a:xfrm>
            <a:off x="490691" y="1163991"/>
            <a:ext cx="11681819" cy="5264454"/>
          </a:xfrm>
          <a:prstGeom prst="rect">
            <a:avLst/>
          </a:prstGeom>
          <a:noFill/>
        </p:spPr>
        <p:txBody>
          <a:bodyPr wrap="square" rtlCol="0">
            <a:spAutoFit/>
          </a:bodyPr>
          <a:lstStyle/>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using ‘frequency’ to inform vocabulary selection</a:t>
            </a:r>
          </a:p>
          <a:p>
            <a:pPr marL="800100" lvl="1" indent="-342900">
              <a:lnSpc>
                <a:spcPct val="120000"/>
              </a:lnSpc>
              <a:buFont typeface="Wingdings" pitchFamily="2" charset="2"/>
              <a:buChar char="Ø"/>
              <a:defRPr/>
            </a:pPr>
            <a:r>
              <a:rPr lang="en-GB" sz="2000" dirty="0">
                <a:solidFill>
                  <a:srgbClr val="002060"/>
                </a:solidFill>
                <a:latin typeface="Century Gothic" panose="020B0502020202020204" pitchFamily="34" charset="0"/>
              </a:rPr>
              <a:t>most </a:t>
            </a:r>
            <a:r>
              <a:rPr lang="en-GB" sz="2000" i="1" dirty="0">
                <a:solidFill>
                  <a:srgbClr val="002060"/>
                </a:solidFill>
                <a:latin typeface="Century Gothic" panose="020B0502020202020204" pitchFamily="34" charset="0"/>
              </a:rPr>
              <a:t>generally</a:t>
            </a:r>
            <a:r>
              <a:rPr lang="en-GB" sz="2000" dirty="0">
                <a:solidFill>
                  <a:srgbClr val="002060"/>
                </a:solidFill>
                <a:latin typeface="Century Gothic" panose="020B0502020202020204" pitchFamily="34" charset="0"/>
              </a:rPr>
              <a:t> useful </a:t>
            </a:r>
            <a:r>
              <a:rPr lang="en-GB" sz="2000" i="1" dirty="0">
                <a:solidFill>
                  <a:srgbClr val="002060"/>
                </a:solidFill>
                <a:latin typeface="Century Gothic" panose="020B0502020202020204" pitchFamily="34" charset="0"/>
              </a:rPr>
              <a:t>across</a:t>
            </a:r>
            <a:r>
              <a:rPr lang="en-GB" sz="2000" dirty="0">
                <a:solidFill>
                  <a:srgbClr val="002060"/>
                </a:solidFill>
                <a:latin typeface="Century Gothic" panose="020B0502020202020204" pitchFamily="34" charset="0"/>
              </a:rPr>
              <a:t> lots of topics</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1400" dirty="0">
              <a:solidFill>
                <a:srgbClr val="002060"/>
              </a:solidFill>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vocabulary sets with mixed word classes</a:t>
            </a:r>
          </a:p>
          <a:p>
            <a:pPr marL="800100" lvl="1" indent="-342900">
              <a:lnSpc>
                <a:spcPct val="120000"/>
              </a:lnSpc>
              <a:buFont typeface="Wingdings" pitchFamily="2" charset="2"/>
              <a:buChar char="Ø"/>
              <a:defRPr/>
            </a:pPr>
            <a:r>
              <a:rPr lang="en-GB" sz="2000" dirty="0">
                <a:solidFill>
                  <a:srgbClr val="002060"/>
                </a:solidFill>
                <a:latin typeface="Century Gothic" panose="020B0502020202020204" pitchFamily="34" charset="0"/>
              </a:rPr>
              <a:t>ensuring a wide </a:t>
            </a:r>
            <a:r>
              <a:rPr lang="en-GB" sz="2000" b="1" i="1" dirty="0">
                <a:solidFill>
                  <a:srgbClr val="002060"/>
                </a:solidFill>
                <a:latin typeface="Century Gothic" panose="020B0502020202020204" pitchFamily="34" charset="0"/>
              </a:rPr>
              <a:t>‘verb’ lexicon</a:t>
            </a:r>
            <a:endParaRPr kumimoji="0" lang="en-GB" sz="2000" b="1" i="1" u="none" strike="noStrike" kern="1200" cap="none" spc="0" normalizeH="0" baseline="0" noProof="0" dirty="0">
              <a:ln>
                <a:noFill/>
              </a:ln>
              <a:solidFill>
                <a:srgbClr val="002060"/>
              </a:solidFill>
              <a:effectLst/>
              <a:uLnTx/>
              <a:uFillTx/>
              <a:latin typeface="Century Gothic" panose="020B0502020202020204" pitchFamily="34" charset="0"/>
            </a:endParaRPr>
          </a:p>
          <a:p>
            <a:pPr marL="800100" lvl="1" indent="-342900">
              <a:lnSpc>
                <a:spcPct val="120000"/>
              </a:lnSpc>
              <a:buFont typeface="Wingdings" pitchFamily="2" charset="2"/>
              <a:buChar char="Ø"/>
              <a:defRPr/>
            </a:pPr>
            <a:r>
              <a:rPr lang="en-GB" sz="2000" dirty="0">
                <a:solidFill>
                  <a:srgbClr val="002060"/>
                </a:solidFill>
                <a:latin typeface="Century Gothic" panose="020B0502020202020204" pitchFamily="34" charset="0"/>
              </a:rPr>
              <a:t>about 10 new items per week (5 per hour)</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cohesion of vocabulary with grammar practice activities </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kumimoji="0" lang="en-GB"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GB" sz="2400" dirty="0">
                <a:solidFill>
                  <a:srgbClr val="002060"/>
                </a:solidFill>
                <a:latin typeface="Century Gothic" panose="020B0502020202020204" pitchFamily="34" charset="0"/>
              </a:rPr>
              <a:t>teaching one new meaning of a word at a time</a:t>
            </a: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endParaRPr lang="en-GB" sz="1400" dirty="0">
              <a:solidFill>
                <a:srgbClr val="002060"/>
              </a:solidFill>
              <a:latin typeface="Century Gothic" panose="020B0502020202020204" pitchFamily="34" charset="0"/>
            </a:endParaRPr>
          </a:p>
          <a:p>
            <a:pPr marL="342900" marR="0" lvl="0" indent="-3429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systematic revisiting of vocabulary in different contexts</a:t>
            </a:r>
          </a:p>
          <a:p>
            <a:pPr marL="800100" lvl="1" indent="-342900">
              <a:lnSpc>
                <a:spcPct val="120000"/>
              </a:lnSpc>
              <a:buFont typeface="Wingdings" pitchFamily="2" charset="2"/>
              <a:buChar char="Ø"/>
              <a:defRPr/>
            </a:pPr>
            <a:r>
              <a:rPr lang="en-GB" sz="2000" dirty="0">
                <a:solidFill>
                  <a:srgbClr val="002060"/>
                </a:solidFill>
                <a:latin typeface="Century Gothic" panose="020B0502020202020204" pitchFamily="34" charset="0"/>
              </a:rPr>
              <a:t>depth of knowledge</a:t>
            </a:r>
          </a:p>
          <a:p>
            <a:pPr marL="800100" lvl="1" indent="-342900">
              <a:lnSpc>
                <a:spcPct val="120000"/>
              </a:lnSpc>
              <a:buFont typeface="Wingdings" pitchFamily="2" charset="2"/>
              <a:buChar char="Ø"/>
              <a:defRPr/>
            </a:pPr>
            <a:r>
              <a:rPr lang="en-GB" sz="2000" dirty="0">
                <a:solidFill>
                  <a:srgbClr val="002060"/>
                </a:solidFill>
                <a:latin typeface="Century Gothic" panose="020B0502020202020204" pitchFamily="34" charset="0"/>
              </a:rPr>
              <a:t>r</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obust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and reliable knowledge</a:t>
            </a:r>
          </a:p>
        </p:txBody>
      </p:sp>
      <p:pic>
        <p:nvPicPr>
          <p:cNvPr id="6" name="Picture 5" descr="Braided stands of phonics, vocabulary, and grammar">
            <a:extLst>
              <a:ext uri="{FF2B5EF4-FFF2-40B4-BE49-F238E27FC236}">
                <a16:creationId xmlns:a16="http://schemas.microsoft.com/office/drawing/2014/main" id="{C4C18D30-2907-4904-83CB-E2C52D88EE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47086" y="0"/>
            <a:ext cx="1933857" cy="1408069"/>
          </a:xfrm>
          <a:prstGeom prst="rect">
            <a:avLst/>
          </a:prstGeom>
        </p:spPr>
      </p:pic>
      <p:pic>
        <p:nvPicPr>
          <p:cNvPr id="3" name="Picture 2"/>
          <p:cNvPicPr>
            <a:picLocks noChangeAspect="1"/>
          </p:cNvPicPr>
          <p:nvPr/>
        </p:nvPicPr>
        <p:blipFill rotWithShape="1">
          <a:blip r:embed="rId5"/>
          <a:srcRect l="13631" t="15359" r="64488" b="19392"/>
          <a:stretch/>
        </p:blipFill>
        <p:spPr>
          <a:xfrm>
            <a:off x="10164799" y="1325563"/>
            <a:ext cx="2007711" cy="2020580"/>
          </a:xfrm>
          <a:prstGeom prst="rect">
            <a:avLst/>
          </a:prstGeom>
        </p:spPr>
      </p:pic>
      <p:sp>
        <p:nvSpPr>
          <p:cNvPr id="8" name="Rectangle 7">
            <a:extLst>
              <a:ext uri="{FF2B5EF4-FFF2-40B4-BE49-F238E27FC236}">
                <a16:creationId xmlns:a16="http://schemas.microsoft.com/office/drawing/2014/main" id="{4ED44EC1-39DA-A748-B0D1-2F548AEBFD8B}"/>
              </a:ext>
            </a:extLst>
          </p:cNvPr>
          <p:cNvSpPr/>
          <p:nvPr/>
        </p:nvSpPr>
        <p:spPr>
          <a:xfrm>
            <a:off x="482258" y="983905"/>
            <a:ext cx="11388613" cy="5509200"/>
          </a:xfrm>
          <a:prstGeom prst="rect">
            <a:avLst/>
          </a:prstGeom>
          <a:solidFill>
            <a:schemeClr val="bg1"/>
          </a:solidFill>
          <a:ln w="28575">
            <a:solidFill>
              <a:schemeClr val="accent1">
                <a:lumMod val="50000"/>
              </a:schemeClr>
            </a:solidFill>
          </a:ln>
          <a:effectLst>
            <a:outerShdw blurRad="50800" dist="38100" dir="5400000" algn="t" rotWithShape="0">
              <a:prstClr val="black">
                <a:alpha val="40000"/>
              </a:prstClr>
            </a:outerShdw>
          </a:effectLst>
        </p:spPr>
        <p:txBody>
          <a:bodyPr wrap="square">
            <a:spAutoFit/>
          </a:bodyPr>
          <a:lstStyle/>
          <a:p>
            <a:r>
              <a:rPr lang="en-GB" sz="1600" i="1" dirty="0">
                <a:solidFill>
                  <a:srgbClr val="002060"/>
                </a:solidFill>
                <a:latin typeface="Century Gothic" panose="020B0502020202020204" pitchFamily="34" charset="0"/>
              </a:rPr>
              <a:t>Davies, M, &amp; Davies, K.H. (2018). A Frequency Dictionary of Spanish: Core Vocabulary for Learners. </a:t>
            </a:r>
            <a:r>
              <a:rPr lang="en-GB" sz="1600" dirty="0">
                <a:solidFill>
                  <a:srgbClr val="002060"/>
                </a:solidFill>
                <a:latin typeface="Century Gothic" panose="020B0502020202020204" pitchFamily="34" charset="0"/>
              </a:rPr>
              <a:t>Routledge.</a:t>
            </a:r>
            <a:br>
              <a:rPr lang="en-GB" sz="1600" dirty="0">
                <a:solidFill>
                  <a:srgbClr val="002060"/>
                </a:solidFill>
                <a:latin typeface="Century Gothic" panose="020B0502020202020204" pitchFamily="34" charset="0"/>
              </a:rPr>
            </a:br>
            <a:r>
              <a:rPr lang="en-GB" sz="1600" dirty="0">
                <a:solidFill>
                  <a:srgbClr val="FF0000"/>
                </a:solidFill>
                <a:latin typeface="Century Gothic" panose="020B0502020202020204" pitchFamily="34" charset="0"/>
              </a:rPr>
              <a:t>*</a:t>
            </a:r>
            <a:r>
              <a:rPr lang="en-GB" dirty="0">
                <a:solidFill>
                  <a:srgbClr val="FF0000"/>
                </a:solidFill>
                <a:latin typeface="Century Gothic" panose="020B0502020202020204" pitchFamily="34" charset="0"/>
              </a:rPr>
              <a:t>Dudley &amp; Marsden (under revision). Exploring the lexical content of GCSEs. </a:t>
            </a:r>
            <a:r>
              <a:rPr lang="en-GB" i="1" dirty="0">
                <a:solidFill>
                  <a:srgbClr val="FF0000"/>
                </a:solidFill>
                <a:latin typeface="Century Gothic" panose="020B0502020202020204" pitchFamily="34" charset="0"/>
              </a:rPr>
              <a:t>Language Testing</a:t>
            </a:r>
            <a:endParaRPr lang="en-GB" dirty="0">
              <a:solidFill>
                <a:srgbClr val="FF0000"/>
              </a:solidFill>
              <a:latin typeface="Century Gothic" panose="020B0502020202020204" pitchFamily="34" charset="0"/>
            </a:endParaRPr>
          </a:p>
          <a:p>
            <a:r>
              <a:rPr lang="en-GB" sz="1600" dirty="0" err="1">
                <a:solidFill>
                  <a:srgbClr val="002060"/>
                </a:solidFill>
                <a:latin typeface="Century Gothic" panose="020B0502020202020204" pitchFamily="34" charset="0"/>
              </a:rPr>
              <a:t>Häcker</a:t>
            </a:r>
            <a:r>
              <a:rPr lang="en-GB" sz="1600" dirty="0">
                <a:solidFill>
                  <a:srgbClr val="002060"/>
                </a:solidFill>
                <a:latin typeface="Century Gothic" panose="020B0502020202020204" pitchFamily="34" charset="0"/>
              </a:rPr>
              <a:t>, M. (2008). Eleven pets and 20 ways to express one's opinion: the vocabulary learners of German acquire at English secondary schools, </a:t>
            </a:r>
            <a:r>
              <a:rPr lang="en-GB" sz="1600" i="1" dirty="0">
                <a:solidFill>
                  <a:srgbClr val="002060"/>
                </a:solidFill>
                <a:latin typeface="Century Gothic" panose="020B0502020202020204" pitchFamily="34" charset="0"/>
              </a:rPr>
              <a:t>The Language Learning Journal, 36:2, 215-226.</a:t>
            </a:r>
            <a:br>
              <a:rPr lang="en-GB" sz="1600" i="1" dirty="0">
                <a:solidFill>
                  <a:srgbClr val="002060"/>
                </a:solidFill>
                <a:latin typeface="Century Gothic" panose="020B0502020202020204" pitchFamily="34" charset="0"/>
              </a:rPr>
            </a:br>
            <a:r>
              <a:rPr lang="en-GB" sz="1600" i="1" dirty="0">
                <a:solidFill>
                  <a:srgbClr val="FF0000"/>
                </a:solidFill>
                <a:latin typeface="Century Gothic" panose="020B0502020202020204" pitchFamily="34" charset="0"/>
              </a:rPr>
              <a:t>*</a:t>
            </a:r>
            <a:r>
              <a:rPr lang="en-GB" dirty="0">
                <a:solidFill>
                  <a:srgbClr val="FF0000"/>
                </a:solidFill>
                <a:latin typeface="Century Gothic" panose="020B0502020202020204" pitchFamily="34" charset="0"/>
              </a:rPr>
              <a:t>Finlayson, N., &amp; Marsden, E. (In press). Assessing depth of word knowledge of beginner learners of French, German, and Spanish aged 11-14 in England. In S. W. Chong, &amp; H. Reinders (Eds.), </a:t>
            </a:r>
            <a:r>
              <a:rPr lang="en-GB" i="1" dirty="0">
                <a:solidFill>
                  <a:srgbClr val="FF0000"/>
                </a:solidFill>
                <a:latin typeface="Century Gothic" panose="020B0502020202020204" pitchFamily="34" charset="0"/>
              </a:rPr>
              <a:t>Learner-Centred Approaches to Language Assessment </a:t>
            </a:r>
            <a:r>
              <a:rPr lang="en-GB" dirty="0">
                <a:solidFill>
                  <a:srgbClr val="FF0000"/>
                </a:solidFill>
                <a:latin typeface="Century Gothic" panose="020B0502020202020204" pitchFamily="34" charset="0"/>
              </a:rPr>
              <a:t>Palgrave Macmillan.</a:t>
            </a:r>
          </a:p>
          <a:p>
            <a:r>
              <a:rPr lang="en-GB" sz="1600" dirty="0">
                <a:solidFill>
                  <a:srgbClr val="002060"/>
                </a:solidFill>
                <a:latin typeface="Century Gothic" panose="020B0502020202020204" pitchFamily="34" charset="0"/>
              </a:rPr>
              <a:t>Jones, R.L. &amp; </a:t>
            </a:r>
            <a:r>
              <a:rPr lang="en-GB" sz="1600" dirty="0" err="1">
                <a:solidFill>
                  <a:srgbClr val="002060"/>
                </a:solidFill>
                <a:latin typeface="Century Gothic" panose="020B0502020202020204" pitchFamily="34" charset="0"/>
              </a:rPr>
              <a:t>Tschirner</a:t>
            </a:r>
            <a:r>
              <a:rPr lang="en-GB" sz="1600" dirty="0">
                <a:solidFill>
                  <a:srgbClr val="002060"/>
                </a:solidFill>
                <a:latin typeface="Century Gothic" panose="020B0502020202020204" pitchFamily="34" charset="0"/>
              </a:rPr>
              <a:t>, E. (2006). </a:t>
            </a:r>
            <a:r>
              <a:rPr lang="en-GB" sz="1600" i="1" dirty="0">
                <a:solidFill>
                  <a:srgbClr val="002060"/>
                </a:solidFill>
                <a:latin typeface="Century Gothic" panose="020B0502020202020204" pitchFamily="34" charset="0"/>
              </a:rPr>
              <a:t>A frequency dictionary of German: core vocabulary for learners. </a:t>
            </a:r>
            <a:r>
              <a:rPr lang="en-GB" sz="1600" dirty="0">
                <a:solidFill>
                  <a:srgbClr val="002060"/>
                </a:solidFill>
                <a:latin typeface="Century Gothic" panose="020B0502020202020204" pitchFamily="34" charset="0"/>
              </a:rPr>
              <a:t>Routledge.</a:t>
            </a:r>
            <a:br>
              <a:rPr lang="en-GB" sz="1600" dirty="0">
                <a:solidFill>
                  <a:srgbClr val="002060"/>
                </a:solidFill>
                <a:latin typeface="Century Gothic" panose="020B0502020202020204" pitchFamily="34" charset="0"/>
              </a:rPr>
            </a:br>
            <a:r>
              <a:rPr lang="en-GB" sz="1600" dirty="0">
                <a:solidFill>
                  <a:schemeClr val="accent5">
                    <a:lumMod val="50000"/>
                  </a:schemeClr>
                </a:solidFill>
                <a:latin typeface="Century Gothic" panose="020B0502020202020204" pitchFamily="34" charset="0"/>
              </a:rPr>
              <a:t>Lonsdale, D. &amp; Le Bras, Y. (2009) </a:t>
            </a:r>
            <a:r>
              <a:rPr lang="en-GB" sz="1600" i="1" dirty="0">
                <a:solidFill>
                  <a:schemeClr val="accent5">
                    <a:lumMod val="50000"/>
                  </a:schemeClr>
                </a:solidFill>
                <a:latin typeface="Century Gothic" panose="020B0502020202020204" pitchFamily="34" charset="0"/>
              </a:rPr>
              <a:t>A Frequency dictionary for French.  </a:t>
            </a:r>
            <a:r>
              <a:rPr lang="en-GB" sz="1600" dirty="0">
                <a:solidFill>
                  <a:schemeClr val="accent5">
                    <a:lumMod val="50000"/>
                  </a:schemeClr>
                </a:solidFill>
                <a:latin typeface="Century Gothic" panose="020B0502020202020204" pitchFamily="34" charset="0"/>
              </a:rPr>
              <a:t>Routledge.</a:t>
            </a:r>
            <a:br>
              <a:rPr lang="en-GB" sz="1600" dirty="0">
                <a:solidFill>
                  <a:schemeClr val="accent5">
                    <a:lumMod val="50000"/>
                  </a:schemeClr>
                </a:solidFill>
                <a:latin typeface="Century Gothic" panose="020B0502020202020204" pitchFamily="34" charset="0"/>
              </a:rPr>
            </a:br>
            <a:r>
              <a:rPr lang="en-GB" sz="1600" dirty="0">
                <a:solidFill>
                  <a:schemeClr val="accent5">
                    <a:lumMod val="50000"/>
                  </a:schemeClr>
                </a:solidFill>
                <a:latin typeface="Century Gothic" panose="020B0502020202020204" pitchFamily="34" charset="0"/>
              </a:rPr>
              <a:t>Marsden, E., &amp; David, A. (2008). Vocabulary use during conversation: a cross-sectional study of development from year 9 to year 13 among learners of Spanish and French. </a:t>
            </a:r>
            <a:r>
              <a:rPr lang="en-GB" sz="1600" i="1" dirty="0">
                <a:solidFill>
                  <a:schemeClr val="accent5">
                    <a:lumMod val="50000"/>
                  </a:schemeClr>
                </a:solidFill>
                <a:latin typeface="Century Gothic" panose="020B0502020202020204" pitchFamily="34" charset="0"/>
              </a:rPr>
              <a:t>Language Learning Journal</a:t>
            </a:r>
            <a:r>
              <a:rPr lang="en-GB" sz="1600" dirty="0">
                <a:solidFill>
                  <a:schemeClr val="accent5">
                    <a:lumMod val="50000"/>
                  </a:schemeClr>
                </a:solidFill>
                <a:latin typeface="Century Gothic" panose="020B0502020202020204" pitchFamily="34" charset="0"/>
              </a:rPr>
              <a:t>, </a:t>
            </a:r>
            <a:r>
              <a:rPr lang="en-GB" sz="1600" i="1" dirty="0">
                <a:solidFill>
                  <a:schemeClr val="accent5">
                    <a:lumMod val="50000"/>
                  </a:schemeClr>
                </a:solidFill>
                <a:latin typeface="Century Gothic" panose="020B0502020202020204" pitchFamily="34" charset="0"/>
              </a:rPr>
              <a:t>36</a:t>
            </a:r>
            <a:r>
              <a:rPr lang="en-GB" sz="1600" dirty="0">
                <a:solidFill>
                  <a:schemeClr val="accent5">
                    <a:lumMod val="50000"/>
                  </a:schemeClr>
                </a:solidFill>
                <a:latin typeface="Century Gothic" panose="020B0502020202020204" pitchFamily="34" charset="0"/>
              </a:rPr>
              <a:t>(2), 181-198</a:t>
            </a:r>
            <a:r>
              <a:rPr lang="en-GB" sz="1600" dirty="0">
                <a:solidFill>
                  <a:schemeClr val="tx2"/>
                </a:solidFill>
                <a:latin typeface="Century Gothic" panose="020B0502020202020204" pitchFamily="34" charset="0"/>
              </a:rPr>
              <a:t>.</a:t>
            </a:r>
            <a:r>
              <a:rPr lang="en-GB" sz="2000" dirty="0">
                <a:solidFill>
                  <a:schemeClr val="tx2"/>
                </a:solidFill>
              </a:rPr>
              <a:t> </a:t>
            </a:r>
          </a:p>
          <a:p>
            <a:r>
              <a:rPr lang="en-GB" dirty="0">
                <a:solidFill>
                  <a:srgbClr val="FF0000"/>
                </a:solidFill>
              </a:rPr>
              <a:t>*Marsden, E. &amp; Hawkes R. (forthcoming). Situating practice in a foreign language curriculum. In Y. Suzuki &amp; T. Nakata (</a:t>
            </a:r>
            <a:r>
              <a:rPr lang="en-GB" dirty="0" err="1">
                <a:solidFill>
                  <a:srgbClr val="FF0000"/>
                </a:solidFill>
              </a:rPr>
              <a:t>Eds</a:t>
            </a:r>
            <a:r>
              <a:rPr lang="en-GB" dirty="0">
                <a:solidFill>
                  <a:srgbClr val="FF0000"/>
                </a:solidFill>
              </a:rPr>
              <a:t>). (2022) Practice and automatization. Routledge. </a:t>
            </a:r>
          </a:p>
          <a:p>
            <a:r>
              <a:rPr lang="en-GB" sz="1600" dirty="0">
                <a:solidFill>
                  <a:srgbClr val="002060"/>
                </a:solidFill>
                <a:latin typeface="Century Gothic" panose="020B0502020202020204" pitchFamily="34" charset="0"/>
              </a:rPr>
              <a:t>Milton, J. (2006). Language </a:t>
            </a:r>
            <a:r>
              <a:rPr lang="en-GB" sz="1600" dirty="0" err="1">
                <a:solidFill>
                  <a:srgbClr val="002060"/>
                </a:solidFill>
                <a:latin typeface="Century Gothic" panose="020B0502020202020204" pitchFamily="34" charset="0"/>
              </a:rPr>
              <a:t>Lite</a:t>
            </a:r>
            <a:r>
              <a:rPr lang="en-GB" sz="1600" dirty="0">
                <a:solidFill>
                  <a:srgbClr val="002060"/>
                </a:solidFill>
                <a:latin typeface="Century Gothic" panose="020B0502020202020204" pitchFamily="34" charset="0"/>
              </a:rPr>
              <a:t>? Learning French Vocabulary in School. </a:t>
            </a:r>
            <a:r>
              <a:rPr lang="en-GB" sz="1600" i="1" dirty="0">
                <a:solidFill>
                  <a:srgbClr val="002060"/>
                </a:solidFill>
                <a:latin typeface="Century Gothic" panose="020B0502020202020204" pitchFamily="34" charset="0"/>
              </a:rPr>
              <a:t>Journal of French Language Studies, 16,187-205. </a:t>
            </a:r>
            <a:br>
              <a:rPr lang="en-GB" sz="1600" i="1"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Milton, J. (2009). </a:t>
            </a:r>
            <a:r>
              <a:rPr lang="en-GB" sz="1600" i="1" dirty="0">
                <a:solidFill>
                  <a:srgbClr val="002060"/>
                </a:solidFill>
                <a:latin typeface="Century Gothic" panose="020B0502020202020204" pitchFamily="34" charset="0"/>
              </a:rPr>
              <a:t>Measuring second language vocabulary acquisition. </a:t>
            </a:r>
            <a:r>
              <a:rPr lang="en-GB" sz="1600" dirty="0">
                <a:solidFill>
                  <a:srgbClr val="002060"/>
                </a:solidFill>
                <a:latin typeface="Century Gothic" panose="020B0502020202020204" pitchFamily="34" charset="0"/>
              </a:rPr>
              <a:t>Multilingual Matters</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cs typeface="Times New Roman" panose="02020603050405020304" pitchFamily="18" charset="0"/>
              </a:rPr>
              <a:t>Milton, J. (2013). Measuring the contribution of vocabulary knowledge to proficiency in the four skills. </a:t>
            </a:r>
            <a:r>
              <a:rPr lang="en-GB" sz="1600" i="1" dirty="0" err="1">
                <a:solidFill>
                  <a:srgbClr val="002060"/>
                </a:solidFill>
                <a:latin typeface="Century Gothic" panose="020B0502020202020204" pitchFamily="34" charset="0"/>
                <a:cs typeface="Times New Roman" panose="02020603050405020304" pitchFamily="18" charset="0"/>
              </a:rPr>
              <a:t>Eurosla</a:t>
            </a:r>
            <a:r>
              <a:rPr lang="en-GB" sz="1600" i="1" dirty="0">
                <a:solidFill>
                  <a:srgbClr val="002060"/>
                </a:solidFill>
                <a:latin typeface="Century Gothic" panose="020B0502020202020204" pitchFamily="34" charset="0"/>
                <a:cs typeface="Times New Roman" panose="02020603050405020304" pitchFamily="18" charset="0"/>
              </a:rPr>
              <a:t> Monographs Series 2, 57-78.</a:t>
            </a:r>
            <a:r>
              <a:rPr lang="en-GB" sz="1600" dirty="0">
                <a:solidFill>
                  <a:srgbClr val="002060"/>
                </a:solidFill>
                <a:latin typeface="Century Gothic" panose="020B0502020202020204" pitchFamily="34" charset="0"/>
                <a:cs typeface="Times New Roman" panose="02020603050405020304" pitchFamily="18" charset="0"/>
              </a:rPr>
              <a:t>  </a:t>
            </a:r>
            <a:r>
              <a:rPr lang="en-GB" sz="1600" u="sng" dirty="0">
                <a:solidFill>
                  <a:srgbClr val="002060"/>
                </a:solidFill>
                <a:latin typeface="Century Gothic" panose="020B0502020202020204" pitchFamily="34" charset="0"/>
                <a:cs typeface="Times New Roman" panose="02020603050405020304" pitchFamily="18" charset="0"/>
                <a:hlinkClick r:id="rId6"/>
              </a:rPr>
              <a:t>http://www.eurosla.org/monographs/EM02/Milton.pdf</a:t>
            </a:r>
            <a:endParaRPr lang="en-GB" sz="1600" dirty="0">
              <a:solidFill>
                <a:srgbClr val="002060"/>
              </a:solidFill>
              <a:latin typeface="Century Gothic" panose="020B0502020202020204" pitchFamily="34" charset="0"/>
            </a:endParaRPr>
          </a:p>
          <a:p>
            <a:r>
              <a:rPr lang="en-GB" sz="1600" dirty="0">
                <a:solidFill>
                  <a:srgbClr val="002060"/>
                </a:solidFill>
                <a:latin typeface="Century Gothic" panose="020B0502020202020204" pitchFamily="34" charset="0"/>
                <a:cs typeface="Times New Roman" panose="02020603050405020304" pitchFamily="18" charset="0"/>
              </a:rPr>
              <a:t>Schmitt, N. (2008).  Instructed second language vocabulary learning.  </a:t>
            </a:r>
            <a:r>
              <a:rPr lang="en-GB" sz="1600" i="1" dirty="0">
                <a:solidFill>
                  <a:srgbClr val="002060"/>
                </a:solidFill>
                <a:latin typeface="Century Gothic" panose="020B0502020202020204" pitchFamily="34" charset="0"/>
                <a:cs typeface="Times New Roman" panose="02020603050405020304" pitchFamily="18" charset="0"/>
              </a:rPr>
              <a:t>Language Teaching Research, 12(3), 329–363. </a:t>
            </a:r>
            <a:r>
              <a:rPr lang="en-GB" sz="1600" dirty="0">
                <a:solidFill>
                  <a:srgbClr val="002060"/>
                </a:solidFill>
                <a:latin typeface="Century Gothic" panose="020B0502020202020204" pitchFamily="34" charset="0"/>
                <a:cs typeface="Times New Roman" panose="02020603050405020304" pitchFamily="18" charset="0"/>
                <a:hlinkClick r:id="rId7"/>
              </a:rPr>
              <a:t>https://doi.org/10.1177/1362168808089921</a:t>
            </a:r>
            <a:br>
              <a:rPr lang="en-GB" sz="1600" dirty="0">
                <a:solidFill>
                  <a:srgbClr val="002060"/>
                </a:solidFill>
                <a:latin typeface="Century Gothic" panose="020B0502020202020204" pitchFamily="34" charset="0"/>
                <a:cs typeface="Times New Roman" panose="02020603050405020304" pitchFamily="18" charset="0"/>
              </a:rPr>
            </a:br>
            <a:r>
              <a:rPr lang="en-GB" sz="1600" dirty="0">
                <a:solidFill>
                  <a:srgbClr val="002060"/>
                </a:solidFill>
                <a:latin typeface="Century Gothic" panose="020B0502020202020204" pitchFamily="34" charset="0"/>
              </a:rPr>
              <a:t>Swan, M. (2008). Talking sense about learning strategies, </a:t>
            </a:r>
            <a:r>
              <a:rPr lang="en-GB" sz="1600" i="1" dirty="0">
                <a:solidFill>
                  <a:srgbClr val="002060"/>
                </a:solidFill>
                <a:latin typeface="Century Gothic" panose="020B0502020202020204" pitchFamily="34" charset="0"/>
              </a:rPr>
              <a:t>RELC, Vol 39(2), 262-273.</a:t>
            </a:r>
            <a:endParaRPr lang="en-GB" sz="1600" dirty="0">
              <a:solidFill>
                <a:srgbClr val="002060"/>
              </a:solidFill>
              <a:latin typeface="Century Gothic" panose="020B0502020202020204" pitchFamily="34" charset="0"/>
              <a:cs typeface="Times New Roman" panose="02020603050405020304" pitchFamily="18" charset="0"/>
            </a:endParaRPr>
          </a:p>
        </p:txBody>
      </p:sp>
    </p:spTree>
    <p:extLst>
      <p:ext uri="{BB962C8B-B14F-4D97-AF65-F5344CB8AC3E}">
        <p14:creationId xmlns:p14="http://schemas.microsoft.com/office/powerpoint/2010/main" val="3823667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
                                            <p:txEl>
                                              <p:pRg st="13" end="13"/>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descr="background rectangle">
            <a:extLst>
              <a:ext uri="{C183D7F6-B498-43B3-948B-1728B52AA6E4}">
                <adec:decorative xmlns:adec="http://schemas.microsoft.com/office/drawing/2017/decorative" val="1"/>
              </a:ext>
            </a:extLst>
          </p:cNvPr>
          <p:cNvGrpSpPr/>
          <p:nvPr/>
        </p:nvGrpSpPr>
        <p:grpSpPr>
          <a:xfrm>
            <a:off x="1201386" y="697147"/>
            <a:ext cx="10768943" cy="5559829"/>
            <a:chOff x="-56445" y="-130608"/>
            <a:chExt cx="13536373" cy="6988608"/>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a:solidFill>
                    <a:prstClr val="white"/>
                  </a:solidFill>
                  <a:latin typeface="Century Gothic" panose="020F0302020204030204"/>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5458234" y="-1294305"/>
              <a:ext cx="6857997" cy="9185391"/>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dirty="0">
                <a:solidFill>
                  <a:prstClr val="white"/>
                </a:solidFill>
                <a:latin typeface="Century Gothic" panose="020F0302020204030204"/>
              </a:endParaRPr>
            </a:p>
          </p:txBody>
        </p:sp>
      </p:grpSp>
      <p:sp>
        <p:nvSpPr>
          <p:cNvPr id="5" name="Rectangle 4" descr="background rectangle">
            <a:extLst>
              <a:ext uri="{C183D7F6-B498-43B3-948B-1728B52AA6E4}">
                <adec:decorative xmlns:adec="http://schemas.microsoft.com/office/drawing/2017/decorative" val="1"/>
              </a:ext>
            </a:extLst>
          </p:cNvPr>
          <p:cNvSpPr/>
          <p:nvPr/>
        </p:nvSpPr>
        <p:spPr>
          <a:xfrm>
            <a:off x="379364" y="701039"/>
            <a:ext cx="4283473" cy="5455923"/>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27510">
              <a:defRPr/>
            </a:pPr>
            <a:endParaRPr lang="en-GB" sz="1432" dirty="0">
              <a:solidFill>
                <a:prstClr val="white"/>
              </a:solidFill>
              <a:latin typeface="Century Gothic" panose="020F0302020204030204"/>
            </a:endParaRPr>
          </a:p>
        </p:txBody>
      </p:sp>
      <p:sp>
        <p:nvSpPr>
          <p:cNvPr id="2" name="Title 1">
            <a:extLst>
              <a:ext uri="{FF2B5EF4-FFF2-40B4-BE49-F238E27FC236}">
                <a16:creationId xmlns:a16="http://schemas.microsoft.com/office/drawing/2014/main" id="{BED81D6C-D649-1548-983B-DB3A797C762C}"/>
              </a:ext>
            </a:extLst>
          </p:cNvPr>
          <p:cNvSpPr>
            <a:spLocks noGrp="1"/>
          </p:cNvSpPr>
          <p:nvPr>
            <p:ph type="ctrTitle"/>
          </p:nvPr>
        </p:nvSpPr>
        <p:spPr>
          <a:xfrm>
            <a:off x="1326520" y="793925"/>
            <a:ext cx="6911334" cy="699671"/>
          </a:xfrm>
        </p:spPr>
        <p:txBody>
          <a:bodyPr anchor="t">
            <a:normAutofit/>
          </a:bodyPr>
          <a:lstStyle/>
          <a:p>
            <a:pPr algn="l"/>
            <a:r>
              <a:rPr lang="en-GB" sz="3182" b="1" dirty="0">
                <a:solidFill>
                  <a:prstClr val="white"/>
                </a:solidFill>
              </a:rPr>
              <a:t>VOCABULARY</a:t>
            </a:r>
          </a:p>
        </p:txBody>
      </p:sp>
      <p:sp>
        <p:nvSpPr>
          <p:cNvPr id="16" name="Title 3">
            <a:extLst>
              <a:ext uri="{FF2B5EF4-FFF2-40B4-BE49-F238E27FC236}">
                <a16:creationId xmlns:a16="http://schemas.microsoft.com/office/drawing/2014/main" id="{E400A463-22E8-4D2F-8407-E3C5BF8525DD}"/>
              </a:ext>
            </a:extLst>
          </p:cNvPr>
          <p:cNvSpPr txBox="1">
            <a:spLocks/>
          </p:cNvSpPr>
          <p:nvPr/>
        </p:nvSpPr>
        <p:spPr>
          <a:xfrm>
            <a:off x="504491" y="822157"/>
            <a:ext cx="8316687" cy="466456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363755" indent="-363755">
              <a:buFont typeface="Wingdings" panose="05000000000000000000" pitchFamily="2" charset="2"/>
              <a:buChar char="§"/>
            </a:pPr>
            <a:r>
              <a:rPr lang="en-GB" sz="2800" dirty="0">
                <a:solidFill>
                  <a:prstClr val="white"/>
                </a:solidFill>
                <a:latin typeface="Century Gothic" panose="020B0502020202020204" pitchFamily="34" charset="0"/>
              </a:rPr>
              <a:t>words that are very high-frequency </a:t>
            </a:r>
            <a:r>
              <a:rPr lang="en-GB" sz="2800" dirty="0">
                <a:solidFill>
                  <a:prstClr val="white"/>
                </a:solidFill>
                <a:latin typeface="Century Gothic" panose="020B0502020202020204" pitchFamily="34" charset="0"/>
                <a:sym typeface="Wingdings" panose="05000000000000000000" pitchFamily="2" charset="2"/>
              </a:rPr>
              <a:t></a:t>
            </a:r>
            <a:r>
              <a:rPr lang="en-GB" sz="2800" dirty="0">
                <a:solidFill>
                  <a:prstClr val="white"/>
                </a:solidFill>
                <a:latin typeface="Century Gothic" panose="020B0502020202020204" pitchFamily="34" charset="0"/>
              </a:rPr>
              <a:t> most useful (but often most complex)</a:t>
            </a:r>
          </a:p>
          <a:p>
            <a:pPr marL="363755" indent="-363755">
              <a:buFont typeface="Wingdings" panose="05000000000000000000" pitchFamily="2" charset="2"/>
              <a:buChar char="§"/>
            </a:pPr>
            <a:r>
              <a:rPr lang="en-GB" sz="2800" dirty="0">
                <a:solidFill>
                  <a:prstClr val="white"/>
                </a:solidFill>
                <a:latin typeface="Century Gothic" panose="020B0502020202020204" pitchFamily="34" charset="0"/>
              </a:rPr>
              <a:t>a wide vocabulary of verbs (</a:t>
            </a:r>
            <a:r>
              <a:rPr lang="en-GB" sz="2800" i="1" dirty="0">
                <a:solidFill>
                  <a:prstClr val="white"/>
                </a:solidFill>
                <a:latin typeface="Century Gothic" panose="020B0502020202020204" pitchFamily="34" charset="0"/>
              </a:rPr>
              <a:t>meanings</a:t>
            </a:r>
            <a:r>
              <a:rPr lang="en-GB" sz="2800" dirty="0">
                <a:solidFill>
                  <a:prstClr val="white"/>
                </a:solidFill>
                <a:latin typeface="Century Gothic" panose="020B0502020202020204" pitchFamily="34" charset="0"/>
              </a:rPr>
              <a:t>) </a:t>
            </a:r>
          </a:p>
          <a:p>
            <a:pPr marL="363755" indent="-363755">
              <a:buFont typeface="Wingdings" panose="05000000000000000000" pitchFamily="2" charset="2"/>
              <a:buChar char="§"/>
            </a:pPr>
            <a:r>
              <a:rPr lang="en-GB" sz="2800" dirty="0">
                <a:solidFill>
                  <a:prstClr val="white"/>
                </a:solidFill>
                <a:latin typeface="Century Gothic" panose="020B0502020202020204" pitchFamily="34" charset="0"/>
              </a:rPr>
              <a:t>mixed word class sets: 10 per week</a:t>
            </a:r>
          </a:p>
          <a:p>
            <a:pPr marL="363755" indent="-363755">
              <a:buFont typeface="Wingdings" panose="05000000000000000000" pitchFamily="2" charset="2"/>
              <a:buChar char="§"/>
            </a:pPr>
            <a:r>
              <a:rPr lang="en-GB" sz="2800" dirty="0">
                <a:solidFill>
                  <a:prstClr val="white"/>
                </a:solidFill>
                <a:latin typeface="Century Gothic" panose="020B0502020202020204" pitchFamily="34" charset="0"/>
              </a:rPr>
              <a:t>developing </a:t>
            </a:r>
            <a:r>
              <a:rPr lang="en-GB" sz="2800" i="1" dirty="0">
                <a:solidFill>
                  <a:prstClr val="white"/>
                </a:solidFill>
                <a:latin typeface="Century Gothic" panose="020B0502020202020204" pitchFamily="34" charset="0"/>
              </a:rPr>
              <a:t>robust </a:t>
            </a:r>
            <a:r>
              <a:rPr lang="en-GB" sz="2800" dirty="0">
                <a:solidFill>
                  <a:prstClr val="white"/>
                </a:solidFill>
                <a:latin typeface="Century Gothic" panose="020B0502020202020204" pitchFamily="34" charset="0"/>
              </a:rPr>
              <a:t>knowledge</a:t>
            </a:r>
          </a:p>
          <a:p>
            <a:pPr marL="363755" indent="-363755">
              <a:buFont typeface="Wingdings" panose="05000000000000000000" pitchFamily="2" charset="2"/>
              <a:buChar char="§"/>
            </a:pPr>
            <a:r>
              <a:rPr lang="en-GB" sz="2800" dirty="0">
                <a:solidFill>
                  <a:prstClr val="white"/>
                </a:solidFill>
                <a:latin typeface="Century Gothic" panose="020B0502020202020204" pitchFamily="34" charset="0"/>
              </a:rPr>
              <a:t>developing </a:t>
            </a:r>
            <a:r>
              <a:rPr lang="en-GB" sz="2800" i="1" dirty="0">
                <a:solidFill>
                  <a:prstClr val="white"/>
                </a:solidFill>
                <a:latin typeface="Century Gothic" panose="020B0502020202020204" pitchFamily="34" charset="0"/>
              </a:rPr>
              <a:t>depth</a:t>
            </a:r>
            <a:r>
              <a:rPr lang="en-GB" sz="2800" dirty="0">
                <a:solidFill>
                  <a:prstClr val="white"/>
                </a:solidFill>
                <a:latin typeface="Century Gothic" panose="020B0502020202020204" pitchFamily="34" charset="0"/>
              </a:rPr>
              <a:t> of knowledge</a:t>
            </a:r>
          </a:p>
        </p:txBody>
      </p:sp>
    </p:spTree>
    <p:extLst>
      <p:ext uri="{BB962C8B-B14F-4D97-AF65-F5344CB8AC3E}">
        <p14:creationId xmlns:p14="http://schemas.microsoft.com/office/powerpoint/2010/main" val="28022266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0786"/>
            <a:ext cx="12192000" cy="1163991"/>
          </a:xfrm>
          <a:prstGeom prst="rect">
            <a:avLst/>
          </a:prstGeom>
        </p:spPr>
      </p:pic>
      <p:sp>
        <p:nvSpPr>
          <p:cNvPr id="2" name="Title 1"/>
          <p:cNvSpPr>
            <a:spLocks noGrp="1"/>
          </p:cNvSpPr>
          <p:nvPr>
            <p:ph type="title"/>
          </p:nvPr>
        </p:nvSpPr>
        <p:spPr>
          <a:xfrm>
            <a:off x="154462" y="-161572"/>
            <a:ext cx="10515600" cy="1325563"/>
          </a:xfrm>
        </p:spPr>
        <p:txBody>
          <a:bodyPr>
            <a:normAutofit fontScale="90000"/>
          </a:bodyPr>
          <a:lstStyle/>
          <a:p>
            <a:r>
              <a:rPr lang="en-GB" sz="3600" b="1" dirty="0">
                <a:solidFill>
                  <a:schemeClr val="bg1"/>
                </a:solidFill>
              </a:rPr>
              <a:t>New GCSE Subject Content: </a:t>
            </a:r>
            <a:br>
              <a:rPr lang="en-GB" sz="3600" b="1" dirty="0">
                <a:solidFill>
                  <a:schemeClr val="bg1"/>
                </a:solidFill>
              </a:rPr>
            </a:br>
            <a:r>
              <a:rPr lang="en-GB" sz="3600" b="1" dirty="0">
                <a:solidFill>
                  <a:schemeClr val="bg1"/>
                </a:solidFill>
              </a:rPr>
              <a:t>first study in 2024; first exam in 2026 = current year 7! </a:t>
            </a:r>
          </a:p>
        </p:txBody>
      </p:sp>
      <p:sp>
        <p:nvSpPr>
          <p:cNvPr id="3" name="Content Placeholder 2"/>
          <p:cNvSpPr>
            <a:spLocks noGrp="1"/>
          </p:cNvSpPr>
          <p:nvPr>
            <p:ph idx="1"/>
          </p:nvPr>
        </p:nvSpPr>
        <p:spPr>
          <a:xfrm>
            <a:off x="810491" y="1487135"/>
            <a:ext cx="10536629" cy="4477247"/>
          </a:xfrm>
        </p:spPr>
        <p:txBody>
          <a:bodyPr>
            <a:noAutofit/>
          </a:bodyPr>
          <a:lstStyle/>
          <a:p>
            <a:pPr>
              <a:lnSpc>
                <a:spcPct val="110000"/>
              </a:lnSpc>
            </a:pPr>
            <a:r>
              <a:rPr lang="en-GB" sz="2600" dirty="0"/>
              <a:t>Nov, 2019: Department for Education convened panel to review </a:t>
            </a:r>
            <a:r>
              <a:rPr lang="en-GB" sz="2600" b="1" i="1" dirty="0"/>
              <a:t>MFL subject content -&gt; consultation</a:t>
            </a:r>
          </a:p>
          <a:p>
            <a:pPr>
              <a:lnSpc>
                <a:spcPct val="110000"/>
              </a:lnSpc>
            </a:pPr>
            <a:r>
              <a:rPr lang="en-GB" sz="2600" dirty="0"/>
              <a:t>Jan, 2022: New Subject Content announced</a:t>
            </a:r>
          </a:p>
          <a:p>
            <a:pPr>
              <a:lnSpc>
                <a:spcPct val="110000"/>
              </a:lnSpc>
            </a:pPr>
            <a:r>
              <a:rPr lang="en-GB" sz="2600" dirty="0"/>
              <a:t>AQA, Edexcel, </a:t>
            </a:r>
            <a:r>
              <a:rPr lang="en-GB" sz="2600" dirty="0" err="1"/>
              <a:t>Eduqas</a:t>
            </a:r>
            <a:r>
              <a:rPr lang="en-GB" sz="2600" dirty="0"/>
              <a:t> (part of WJEC) use this to </a:t>
            </a:r>
            <a:r>
              <a:rPr lang="en-GB" sz="2600" i="1" dirty="0"/>
              <a:t>write the exams</a:t>
            </a:r>
            <a:endParaRPr lang="en-GB" sz="2600" dirty="0"/>
          </a:p>
          <a:p>
            <a:pPr>
              <a:lnSpc>
                <a:spcPct val="110000"/>
              </a:lnSpc>
            </a:pPr>
            <a:r>
              <a:rPr lang="en-GB" sz="2600" dirty="0" err="1"/>
              <a:t>Eduqas</a:t>
            </a:r>
            <a:r>
              <a:rPr lang="en-GB" sz="2600" dirty="0"/>
              <a:t> are using the NCELP word lists to create their exams</a:t>
            </a:r>
          </a:p>
          <a:p>
            <a:pPr>
              <a:lnSpc>
                <a:spcPct val="110000"/>
              </a:lnSpc>
            </a:pPr>
            <a:r>
              <a:rPr lang="en-GB" sz="2600" b="1" dirty="0"/>
              <a:t>This means that any students currently in years 7 and 8, using NCELP SOW are already learning the words that they will need in their GCSEs, if they take </a:t>
            </a:r>
            <a:r>
              <a:rPr lang="en-GB" sz="2600" b="1" dirty="0" err="1"/>
              <a:t>Eduqas’s</a:t>
            </a:r>
            <a:r>
              <a:rPr lang="en-GB" sz="2600" b="1" dirty="0"/>
              <a:t> exams</a:t>
            </a:r>
          </a:p>
          <a:p>
            <a:pPr>
              <a:lnSpc>
                <a:spcPct val="110000"/>
              </a:lnSpc>
            </a:pPr>
            <a:endParaRPr lang="en-GB" sz="2600" dirty="0"/>
          </a:p>
        </p:txBody>
      </p:sp>
    </p:spTree>
    <p:extLst>
      <p:ext uri="{BB962C8B-B14F-4D97-AF65-F5344CB8AC3E}">
        <p14:creationId xmlns:p14="http://schemas.microsoft.com/office/powerpoint/2010/main" val="32930098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86BDC55A-8C02-4AB1-9A4B-6E0F16AD3A6B}"/>
              </a:ext>
            </a:extLst>
          </p:cNvPr>
          <p:cNvSpPr>
            <a:spLocks noGrp="1"/>
          </p:cNvSpPr>
          <p:nvPr>
            <p:ph type="title"/>
          </p:nvPr>
        </p:nvSpPr>
        <p:spPr/>
        <p:txBody>
          <a:bodyPr/>
          <a:lstStyle/>
          <a:p>
            <a:r>
              <a:rPr lang="fr-FR" dirty="0"/>
              <a:t>Mixed </a:t>
            </a:r>
            <a:r>
              <a:rPr lang="fr-FR" dirty="0" err="1"/>
              <a:t>word</a:t>
            </a:r>
            <a:r>
              <a:rPr lang="fr-FR" dirty="0"/>
              <a:t> class sets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581900" cy="867128"/>
          </a:xfrm>
          <a:prstGeom prst="rect">
            <a:avLst/>
          </a:prstGeom>
        </p:spPr>
      </p:pic>
      <p:sp>
        <p:nvSpPr>
          <p:cNvPr id="6" name="TextBox 5"/>
          <p:cNvSpPr txBox="1"/>
          <p:nvPr/>
        </p:nvSpPr>
        <p:spPr>
          <a:xfrm>
            <a:off x="0" y="421239"/>
            <a:ext cx="67160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Sample mixed word class set set</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p:cNvSpPr txBox="1"/>
          <p:nvPr/>
        </p:nvSpPr>
        <p:spPr>
          <a:xfrm>
            <a:off x="536448" y="5794257"/>
            <a:ext cx="78499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Source of frequency data: </a:t>
            </a:r>
            <a:r>
              <a:rPr kumimoji="0" lang="en-GB" sz="12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Frequency Dictionary </a:t>
            </a:r>
            <a:r>
              <a:rPr kumimoji="0" lang="en-GB" sz="1200" b="0" i="1"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of Spanish (</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a:t>
            </a:r>
            <a:r>
              <a:rPr kumimoji="0" lang="en-GB" sz="1200" b="0" i="1" u="none" strike="noStrike" kern="1200" cap="none" spc="0" normalizeH="0" baseline="30000" noProof="0" dirty="0">
                <a:ln>
                  <a:noFill/>
                </a:ln>
                <a:solidFill>
                  <a:srgbClr val="4472C4">
                    <a:lumMod val="50000"/>
                  </a:srgbClr>
                </a:solidFill>
                <a:effectLst/>
                <a:uLnTx/>
                <a:uFillTx/>
                <a:latin typeface="Century Gothic" panose="020B0502020202020204" pitchFamily="34" charset="0"/>
                <a:ea typeface="+mn-ea"/>
                <a:cs typeface="+mn-cs"/>
              </a:rPr>
              <a:t>nd</a:t>
            </a:r>
            <a:r>
              <a:rPr kumimoji="0" lang="en-GB" sz="1200" b="0"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ed.) (Davies, M. &amp; Davies, K., 2018</a:t>
            </a:r>
            <a:r>
              <a:rPr kumimoji="0" lang="en-GB" sz="1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Published </a:t>
            </a:r>
            <a:r>
              <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by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7" name="Picture 6"/>
          <p:cNvPicPr>
            <a:picLocks noChangeAspect="1"/>
          </p:cNvPicPr>
          <p:nvPr/>
        </p:nvPicPr>
        <p:blipFill>
          <a:blip r:embed="rId4"/>
          <a:stretch>
            <a:fillRect/>
          </a:stretch>
        </p:blipFill>
        <p:spPr>
          <a:xfrm>
            <a:off x="429162" y="1449931"/>
            <a:ext cx="8998172" cy="4344326"/>
          </a:xfrm>
          <a:prstGeom prst="rect">
            <a:avLst/>
          </a:prstGeom>
        </p:spPr>
      </p:pic>
      <p:sp>
        <p:nvSpPr>
          <p:cNvPr id="8" name="TextBox 7"/>
          <p:cNvSpPr txBox="1"/>
          <p:nvPr/>
        </p:nvSpPr>
        <p:spPr>
          <a:xfrm>
            <a:off x="536448" y="1148984"/>
            <a:ext cx="3954870" cy="369332"/>
          </a:xfrm>
          <a:prstGeom prst="rect">
            <a:avLst/>
          </a:prstGeom>
          <a:noFill/>
        </p:spPr>
        <p:txBody>
          <a:bodyPr wrap="square" rtlCol="0">
            <a:spAutoFit/>
          </a:bodyPr>
          <a:lstStyle/>
          <a:p>
            <a:r>
              <a:rPr lang="en-GB">
                <a:latin typeface="Century Gothic" panose="020B0502020202020204" pitchFamily="34" charset="0"/>
              </a:rPr>
              <a:t>Year 7 Spanish Term 2.1 Week 4</a:t>
            </a:r>
          </a:p>
        </p:txBody>
      </p:sp>
    </p:spTree>
    <p:extLst>
      <p:ext uri="{BB962C8B-B14F-4D97-AF65-F5344CB8AC3E}">
        <p14:creationId xmlns:p14="http://schemas.microsoft.com/office/powerpoint/2010/main" val="373322807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96863"/>
            <a:ext cx="7581900" cy="867128"/>
          </a:xfrm>
          <a:prstGeom prst="rect">
            <a:avLst/>
          </a:prstGeom>
        </p:spPr>
      </p:pic>
      <p:sp>
        <p:nvSpPr>
          <p:cNvPr id="2" name="Title 1"/>
          <p:cNvSpPr>
            <a:spLocks noGrp="1"/>
          </p:cNvSpPr>
          <p:nvPr>
            <p:ph type="title"/>
          </p:nvPr>
        </p:nvSpPr>
        <p:spPr>
          <a:xfrm>
            <a:off x="0" y="202734"/>
            <a:ext cx="10515600" cy="1325563"/>
          </a:xfrm>
        </p:spPr>
        <p:txBody>
          <a:bodyPr>
            <a:normAutofit/>
          </a:bodyPr>
          <a:lstStyle/>
          <a:p>
            <a:r>
              <a:rPr lang="en-GB" sz="2400" b="1">
                <a:solidFill>
                  <a:prstClr val="white"/>
                </a:solidFill>
              </a:rPr>
              <a:t>Cohesion of grammar and vocabulary</a:t>
            </a:r>
            <a:br>
              <a:rPr lang="en-GB" sz="2400" b="1">
                <a:solidFill>
                  <a:prstClr val="white"/>
                </a:solidFill>
              </a:rPr>
            </a:br>
            <a:endParaRPr lang="en-GB" sz="2400"/>
          </a:p>
        </p:txBody>
      </p:sp>
      <p:pic>
        <p:nvPicPr>
          <p:cNvPr id="4" name="Picture 3"/>
          <p:cNvPicPr>
            <a:picLocks noChangeAspect="1"/>
          </p:cNvPicPr>
          <p:nvPr/>
        </p:nvPicPr>
        <p:blipFill>
          <a:blip r:embed="rId3"/>
          <a:stretch>
            <a:fillRect/>
          </a:stretch>
        </p:blipFill>
        <p:spPr>
          <a:xfrm>
            <a:off x="902984" y="1715452"/>
            <a:ext cx="10006135" cy="4188959"/>
          </a:xfrm>
          <a:prstGeom prst="rect">
            <a:avLst/>
          </a:prstGeom>
        </p:spPr>
      </p:pic>
      <p:sp>
        <p:nvSpPr>
          <p:cNvPr id="5" name="Rounded Rectangular Callout 4"/>
          <p:cNvSpPr/>
          <p:nvPr/>
        </p:nvSpPr>
        <p:spPr>
          <a:xfrm>
            <a:off x="4114800" y="1596300"/>
            <a:ext cx="3467100" cy="662120"/>
          </a:xfrm>
          <a:prstGeom prst="wedgeRoundRectCallout">
            <a:avLst>
              <a:gd name="adj1" fmla="val -48493"/>
              <a:gd name="adj2" fmla="val 13352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a:solidFill>
                  <a:srgbClr val="002060"/>
                </a:solidFill>
                <a:latin typeface="Century Gothic" panose="020B0502020202020204" pitchFamily="34" charset="0"/>
              </a:rPr>
              <a:t>Bold</a:t>
            </a:r>
            <a:r>
              <a:rPr lang="en-GB">
                <a:solidFill>
                  <a:srgbClr val="002060"/>
                </a:solidFill>
                <a:latin typeface="Century Gothic" panose="020B0502020202020204" pitchFamily="34" charset="0"/>
              </a:rPr>
              <a:t> = new grammar</a:t>
            </a:r>
          </a:p>
          <a:p>
            <a:pPr algn="ctr"/>
            <a:r>
              <a:rPr lang="en-GB">
                <a:solidFill>
                  <a:srgbClr val="002060"/>
                </a:solidFill>
                <a:latin typeface="Century Gothic" panose="020B0502020202020204" pitchFamily="34" charset="0"/>
              </a:rPr>
              <a:t>Normal = revisited grammar</a:t>
            </a:r>
          </a:p>
        </p:txBody>
      </p:sp>
      <p:sp>
        <p:nvSpPr>
          <p:cNvPr id="7" name="Rounded Rectangular Callout 6"/>
          <p:cNvSpPr/>
          <p:nvPr/>
        </p:nvSpPr>
        <p:spPr>
          <a:xfrm>
            <a:off x="8016240" y="1715452"/>
            <a:ext cx="3467100" cy="662120"/>
          </a:xfrm>
          <a:prstGeom prst="wedgeRoundRectCallout">
            <a:avLst>
              <a:gd name="adj1" fmla="val -48493"/>
              <a:gd name="adj2" fmla="val 133524"/>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latin typeface="Century Gothic" panose="020B0502020202020204" pitchFamily="34" charset="0"/>
              </a:rPr>
              <a:t>Vocabulary to introduce</a:t>
            </a:r>
          </a:p>
        </p:txBody>
      </p:sp>
      <p:sp>
        <p:nvSpPr>
          <p:cNvPr id="8" name="Rounded Rectangular Callout 7"/>
          <p:cNvSpPr/>
          <p:nvPr/>
        </p:nvSpPr>
        <p:spPr>
          <a:xfrm>
            <a:off x="8547463" y="202734"/>
            <a:ext cx="3467100" cy="662120"/>
          </a:xfrm>
          <a:prstGeom prst="wedgeRoundRectCallout">
            <a:avLst>
              <a:gd name="adj1" fmla="val -35683"/>
              <a:gd name="adj2" fmla="val 123659"/>
              <a:gd name="adj3" fmla="val 1666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rgbClr val="002060"/>
                </a:solidFill>
                <a:latin typeface="Century Gothic" panose="020B0502020202020204" pitchFamily="34" charset="0"/>
              </a:rPr>
              <a:t>Context: “Describing a place”</a:t>
            </a:r>
          </a:p>
        </p:txBody>
      </p:sp>
    </p:spTree>
    <p:extLst>
      <p:ext uri="{BB962C8B-B14F-4D97-AF65-F5344CB8AC3E}">
        <p14:creationId xmlns:p14="http://schemas.microsoft.com/office/powerpoint/2010/main" val="17502424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61882" y="1622426"/>
            <a:ext cx="10658287" cy="352256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7581900" cy="867128"/>
          </a:xfrm>
          <a:prstGeom prst="rect">
            <a:avLst/>
          </a:prstGeom>
        </p:spPr>
      </p:pic>
      <p:sp>
        <p:nvSpPr>
          <p:cNvPr id="2" name="Title 1"/>
          <p:cNvSpPr>
            <a:spLocks noGrp="1"/>
          </p:cNvSpPr>
          <p:nvPr>
            <p:ph type="title"/>
          </p:nvPr>
        </p:nvSpPr>
        <p:spPr>
          <a:xfrm>
            <a:off x="112059" y="67645"/>
            <a:ext cx="10515600" cy="1325563"/>
          </a:xfrm>
        </p:spPr>
        <p:txBody>
          <a:bodyPr>
            <a:normAutofit/>
          </a:bodyPr>
          <a:lstStyle/>
          <a:p>
            <a:r>
              <a:rPr lang="en-GB" sz="3200" b="1">
                <a:solidFill>
                  <a:schemeClr val="bg1"/>
                </a:solidFill>
              </a:rPr>
              <a:t>Multiple senses</a:t>
            </a:r>
          </a:p>
        </p:txBody>
      </p:sp>
    </p:spTree>
    <p:extLst>
      <p:ext uri="{BB962C8B-B14F-4D97-AF65-F5344CB8AC3E}">
        <p14:creationId xmlns:p14="http://schemas.microsoft.com/office/powerpoint/2010/main" val="328925883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D6EFDC38-0DC4-4BA2-B8EE-CD04A8ED3022}"/>
              </a:ext>
            </a:extLst>
          </p:cNvPr>
          <p:cNvGrpSpPr/>
          <p:nvPr/>
        </p:nvGrpSpPr>
        <p:grpSpPr>
          <a:xfrm>
            <a:off x="101367" y="1707885"/>
            <a:ext cx="9936247" cy="1351221"/>
            <a:chOff x="98575" y="1970300"/>
            <a:chExt cx="11717079" cy="1282376"/>
          </a:xfrm>
        </p:grpSpPr>
        <p:pic>
          <p:nvPicPr>
            <p:cNvPr id="37" name="Picture 36">
              <a:extLst>
                <a:ext uri="{FF2B5EF4-FFF2-40B4-BE49-F238E27FC236}">
                  <a16:creationId xmlns:a16="http://schemas.microsoft.com/office/drawing/2014/main" id="{79E7BA17-90EB-49DA-BDD3-CBCA2363B679}"/>
                </a:ext>
              </a:extLst>
            </p:cNvPr>
            <p:cNvPicPr>
              <a:picLocks noChangeAspect="1"/>
            </p:cNvPicPr>
            <p:nvPr/>
          </p:nvPicPr>
          <p:blipFill>
            <a:blip r:embed="rId3"/>
            <a:stretch>
              <a:fillRect/>
            </a:stretch>
          </p:blipFill>
          <p:spPr>
            <a:xfrm>
              <a:off x="98575" y="1970300"/>
              <a:ext cx="11717079" cy="1282376"/>
            </a:xfrm>
            <a:prstGeom prst="rect">
              <a:avLst/>
            </a:prstGeom>
            <a:ln>
              <a:solidFill>
                <a:schemeClr val="accent1">
                  <a:lumMod val="50000"/>
                </a:schemeClr>
              </a:solidFill>
            </a:ln>
          </p:spPr>
        </p:pic>
        <p:sp>
          <p:nvSpPr>
            <p:cNvPr id="45" name="Rectangle: Rounded Corners 44">
              <a:extLst>
                <a:ext uri="{FF2B5EF4-FFF2-40B4-BE49-F238E27FC236}">
                  <a16:creationId xmlns:a16="http://schemas.microsoft.com/office/drawing/2014/main" id="{A3CDB9A0-6A82-4A3A-94B8-5FF0D5DC4DB5}"/>
                </a:ext>
              </a:extLst>
            </p:cNvPr>
            <p:cNvSpPr/>
            <p:nvPr/>
          </p:nvSpPr>
          <p:spPr>
            <a:xfrm>
              <a:off x="2863850" y="1970300"/>
              <a:ext cx="3041650" cy="12001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40428"/>
            <a:ext cx="7276481" cy="823739"/>
          </a:xfrm>
          <a:prstGeom prst="rect">
            <a:avLst/>
          </a:prstGeom>
        </p:spPr>
      </p:pic>
      <p:sp>
        <p:nvSpPr>
          <p:cNvPr id="2" name="Title 1"/>
          <p:cNvSpPr>
            <a:spLocks noGrp="1"/>
          </p:cNvSpPr>
          <p:nvPr>
            <p:ph type="title"/>
          </p:nvPr>
        </p:nvSpPr>
        <p:spPr>
          <a:xfrm>
            <a:off x="101367" y="112508"/>
            <a:ext cx="6597570" cy="994172"/>
          </a:xfrm>
        </p:spPr>
        <p:txBody>
          <a:bodyPr>
            <a:normAutofit/>
          </a:bodyPr>
          <a:lstStyle/>
          <a:p>
            <a:r>
              <a:rPr lang="en-GB" sz="2400" b="1">
                <a:solidFill>
                  <a:schemeClr val="bg1"/>
                </a:solidFill>
              </a:rPr>
              <a:t>Revisiting vocabulary in different grammatical and semantic contexts</a:t>
            </a:r>
          </a:p>
        </p:txBody>
      </p:sp>
      <p:grpSp>
        <p:nvGrpSpPr>
          <p:cNvPr id="49" name="Group 48">
            <a:extLst>
              <a:ext uri="{FF2B5EF4-FFF2-40B4-BE49-F238E27FC236}">
                <a16:creationId xmlns:a16="http://schemas.microsoft.com/office/drawing/2014/main" id="{6EC325FC-2844-4A86-AD96-3514EEBEFB71}"/>
              </a:ext>
            </a:extLst>
          </p:cNvPr>
          <p:cNvGrpSpPr/>
          <p:nvPr/>
        </p:nvGrpSpPr>
        <p:grpSpPr>
          <a:xfrm>
            <a:off x="363071" y="3174192"/>
            <a:ext cx="11604811" cy="1461948"/>
            <a:chOff x="224725" y="3185030"/>
            <a:chExt cx="11717078" cy="1200150"/>
          </a:xfrm>
        </p:grpSpPr>
        <p:pic>
          <p:nvPicPr>
            <p:cNvPr id="39" name="Picture 38">
              <a:extLst>
                <a:ext uri="{FF2B5EF4-FFF2-40B4-BE49-F238E27FC236}">
                  <a16:creationId xmlns:a16="http://schemas.microsoft.com/office/drawing/2014/main" id="{0E560422-8B70-4863-AAA8-01547DD419D8}"/>
                </a:ext>
              </a:extLst>
            </p:cNvPr>
            <p:cNvPicPr>
              <a:picLocks noChangeAspect="1"/>
            </p:cNvPicPr>
            <p:nvPr/>
          </p:nvPicPr>
          <p:blipFill>
            <a:blip r:embed="rId5"/>
            <a:stretch>
              <a:fillRect/>
            </a:stretch>
          </p:blipFill>
          <p:spPr>
            <a:xfrm>
              <a:off x="224725" y="3185030"/>
              <a:ext cx="11717078" cy="1200150"/>
            </a:xfrm>
            <a:prstGeom prst="rect">
              <a:avLst/>
            </a:prstGeom>
            <a:ln>
              <a:solidFill>
                <a:schemeClr val="accent1">
                  <a:lumMod val="50000"/>
                </a:schemeClr>
              </a:solidFill>
            </a:ln>
          </p:spPr>
        </p:pic>
        <p:sp>
          <p:nvSpPr>
            <p:cNvPr id="46" name="Rectangle: Rounded Corners 45">
              <a:extLst>
                <a:ext uri="{FF2B5EF4-FFF2-40B4-BE49-F238E27FC236}">
                  <a16:creationId xmlns:a16="http://schemas.microsoft.com/office/drawing/2014/main" id="{6CBED469-FD41-470C-9775-E60968E967BB}"/>
                </a:ext>
              </a:extLst>
            </p:cNvPr>
            <p:cNvSpPr/>
            <p:nvPr/>
          </p:nvSpPr>
          <p:spPr>
            <a:xfrm>
              <a:off x="7316254" y="3193138"/>
              <a:ext cx="1281646" cy="1176231"/>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grpSp>
        <p:nvGrpSpPr>
          <p:cNvPr id="50" name="Group 49">
            <a:extLst>
              <a:ext uri="{FF2B5EF4-FFF2-40B4-BE49-F238E27FC236}">
                <a16:creationId xmlns:a16="http://schemas.microsoft.com/office/drawing/2014/main" id="{0C4E20E0-7C6B-4FCF-BB3D-4A4025874F68}"/>
              </a:ext>
            </a:extLst>
          </p:cNvPr>
          <p:cNvGrpSpPr/>
          <p:nvPr/>
        </p:nvGrpSpPr>
        <p:grpSpPr>
          <a:xfrm>
            <a:off x="753036" y="4770016"/>
            <a:ext cx="11358534" cy="1602386"/>
            <a:chOff x="350875" y="4364809"/>
            <a:chExt cx="11717078" cy="1928610"/>
          </a:xfrm>
        </p:grpSpPr>
        <p:pic>
          <p:nvPicPr>
            <p:cNvPr id="43" name="Picture 42">
              <a:extLst>
                <a:ext uri="{FF2B5EF4-FFF2-40B4-BE49-F238E27FC236}">
                  <a16:creationId xmlns:a16="http://schemas.microsoft.com/office/drawing/2014/main" id="{5E5936D9-85D1-4997-A085-F0FC8F390EB5}"/>
                </a:ext>
              </a:extLst>
            </p:cNvPr>
            <p:cNvPicPr>
              <a:picLocks noChangeAspect="1"/>
            </p:cNvPicPr>
            <p:nvPr/>
          </p:nvPicPr>
          <p:blipFill>
            <a:blip r:embed="rId6"/>
            <a:stretch>
              <a:fillRect/>
            </a:stretch>
          </p:blipFill>
          <p:spPr>
            <a:xfrm>
              <a:off x="350875" y="4369369"/>
              <a:ext cx="11717078" cy="1924050"/>
            </a:xfrm>
            <a:prstGeom prst="rect">
              <a:avLst/>
            </a:prstGeom>
            <a:ln>
              <a:solidFill>
                <a:schemeClr val="accent1">
                  <a:lumMod val="50000"/>
                </a:schemeClr>
              </a:solidFill>
            </a:ln>
          </p:spPr>
        </p:pic>
        <p:sp>
          <p:nvSpPr>
            <p:cNvPr id="47" name="Rectangle: Rounded Corners 46">
              <a:extLst>
                <a:ext uri="{FF2B5EF4-FFF2-40B4-BE49-F238E27FC236}">
                  <a16:creationId xmlns:a16="http://schemas.microsoft.com/office/drawing/2014/main" id="{45663951-7768-49E3-A61D-9EF8088CDBCC}"/>
                </a:ext>
              </a:extLst>
            </p:cNvPr>
            <p:cNvSpPr/>
            <p:nvPr/>
          </p:nvSpPr>
          <p:spPr>
            <a:xfrm>
              <a:off x="2990803" y="4364809"/>
              <a:ext cx="5390096" cy="1924050"/>
            </a:xfrm>
            <a:prstGeom prst="roundRect">
              <a:avLst/>
            </a:prstGeom>
            <a:noFill/>
            <a:ln w="28575">
              <a:solidFill>
                <a:srgbClr val="E5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35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14" name="Oval Callout 13">
            <a:extLst>
              <a:ext uri="{FF2B5EF4-FFF2-40B4-BE49-F238E27FC236}">
                <a16:creationId xmlns:a16="http://schemas.microsoft.com/office/drawing/2014/main" id="{61527889-E694-E74D-A488-4CB8BDFF6401}"/>
              </a:ext>
            </a:extLst>
          </p:cNvPr>
          <p:cNvSpPr/>
          <p:nvPr/>
        </p:nvSpPr>
        <p:spPr>
          <a:xfrm>
            <a:off x="6695723" y="327068"/>
            <a:ext cx="2707923" cy="1299686"/>
          </a:xfrm>
          <a:prstGeom prst="wedgeEllipseCallout">
            <a:avLst>
              <a:gd name="adj1" fmla="val 61527"/>
              <a:gd name="adj2" fmla="val 775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Talking about people’s lives</a:t>
            </a:r>
          </a:p>
        </p:txBody>
      </p:sp>
      <p:sp>
        <p:nvSpPr>
          <p:cNvPr id="15" name="Oval Callout 14">
            <a:extLst>
              <a:ext uri="{FF2B5EF4-FFF2-40B4-BE49-F238E27FC236}">
                <a16:creationId xmlns:a16="http://schemas.microsoft.com/office/drawing/2014/main" id="{83E5F96C-1090-0147-BA83-7155632C1CFB}"/>
              </a:ext>
            </a:extLst>
          </p:cNvPr>
          <p:cNvSpPr/>
          <p:nvPr/>
        </p:nvSpPr>
        <p:spPr>
          <a:xfrm>
            <a:off x="9899573" y="1816963"/>
            <a:ext cx="2117032" cy="1299686"/>
          </a:xfrm>
          <a:prstGeom prst="wedgeEllipseCallout">
            <a:avLst>
              <a:gd name="adj1" fmla="val 18998"/>
              <a:gd name="adj2" fmla="val 775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Asking about future intentions</a:t>
            </a:r>
          </a:p>
        </p:txBody>
      </p:sp>
      <p:sp>
        <p:nvSpPr>
          <p:cNvPr id="16" name="Oval Callout 15">
            <a:extLst>
              <a:ext uri="{FF2B5EF4-FFF2-40B4-BE49-F238E27FC236}">
                <a16:creationId xmlns:a16="http://schemas.microsoft.com/office/drawing/2014/main" id="{FA9F0C4D-DE3A-344A-B91A-7EE245ACD2D2}"/>
              </a:ext>
            </a:extLst>
          </p:cNvPr>
          <p:cNvSpPr/>
          <p:nvPr/>
        </p:nvSpPr>
        <p:spPr>
          <a:xfrm>
            <a:off x="8947123" y="4201022"/>
            <a:ext cx="2707923" cy="1137987"/>
          </a:xfrm>
          <a:prstGeom prst="wedgeEllipseCallout">
            <a:avLst>
              <a:gd name="adj1" fmla="val 46003"/>
              <a:gd name="adj2" fmla="val 4218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Talking about the environment</a:t>
            </a:r>
          </a:p>
        </p:txBody>
      </p:sp>
      <p:sp>
        <p:nvSpPr>
          <p:cNvPr id="17" name="Oval 16">
            <a:extLst>
              <a:ext uri="{FF2B5EF4-FFF2-40B4-BE49-F238E27FC236}">
                <a16:creationId xmlns:a16="http://schemas.microsoft.com/office/drawing/2014/main" id="{0DC77B5B-5A00-3447-94FD-C7382389BF6C}"/>
              </a:ext>
              <a:ext uri="{C183D7F6-B498-43B3-948B-1728B52AA6E4}">
                <adec:decorative xmlns:adec="http://schemas.microsoft.com/office/drawing/2017/decorative" val="1"/>
              </a:ext>
            </a:extLst>
          </p:cNvPr>
          <p:cNvSpPr/>
          <p:nvPr/>
        </p:nvSpPr>
        <p:spPr>
          <a:xfrm>
            <a:off x="1463040" y="3333420"/>
            <a:ext cx="1890878"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8" name="Oval 17">
            <a:extLst>
              <a:ext uri="{FF2B5EF4-FFF2-40B4-BE49-F238E27FC236}">
                <a16:creationId xmlns:a16="http://schemas.microsoft.com/office/drawing/2014/main" id="{416E9CA7-8507-9342-A5A2-D5A7C7FDF5CC}"/>
              </a:ext>
              <a:ext uri="{C183D7F6-B498-43B3-948B-1728B52AA6E4}">
                <adec:decorative xmlns:adec="http://schemas.microsoft.com/office/drawing/2017/decorative" val="1"/>
              </a:ext>
            </a:extLst>
          </p:cNvPr>
          <p:cNvSpPr/>
          <p:nvPr/>
        </p:nvSpPr>
        <p:spPr>
          <a:xfrm>
            <a:off x="1463040" y="1801207"/>
            <a:ext cx="829873" cy="706517"/>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9" name="Oval 18">
            <a:extLst>
              <a:ext uri="{FF2B5EF4-FFF2-40B4-BE49-F238E27FC236}">
                <a16:creationId xmlns:a16="http://schemas.microsoft.com/office/drawing/2014/main" id="{5E29E302-5CCF-6F4A-ABEE-BB44F65C852B}"/>
              </a:ext>
              <a:ext uri="{C183D7F6-B498-43B3-948B-1728B52AA6E4}">
                <adec:decorative xmlns:adec="http://schemas.microsoft.com/office/drawing/2017/decorative" val="1"/>
              </a:ext>
            </a:extLst>
          </p:cNvPr>
          <p:cNvSpPr/>
          <p:nvPr/>
        </p:nvSpPr>
        <p:spPr>
          <a:xfrm>
            <a:off x="1384374" y="4546883"/>
            <a:ext cx="2080259" cy="726400"/>
          </a:xfrm>
          <a:prstGeom prst="ellipse">
            <a:avLst/>
          </a:prstGeom>
          <a:noFill/>
          <a:ln w="635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TextBox 2"/>
          <p:cNvSpPr txBox="1"/>
          <p:nvPr/>
        </p:nvSpPr>
        <p:spPr>
          <a:xfrm>
            <a:off x="3464633" y="1303986"/>
            <a:ext cx="1084218"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NEW</a:t>
            </a:r>
            <a:endParaRPr lang="en-GB" sz="2000" b="1" dirty="0">
              <a:solidFill>
                <a:srgbClr val="002060"/>
              </a:solidFill>
              <a:latin typeface="Century Gothic" panose="020B0502020202020204" pitchFamily="34" charset="0"/>
            </a:endParaRPr>
          </a:p>
        </p:txBody>
      </p:sp>
      <p:sp>
        <p:nvSpPr>
          <p:cNvPr id="20" name="TextBox 19"/>
          <p:cNvSpPr txBox="1"/>
          <p:nvPr/>
        </p:nvSpPr>
        <p:spPr>
          <a:xfrm>
            <a:off x="7386653" y="2792872"/>
            <a:ext cx="152854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REVISITED</a:t>
            </a:r>
            <a:endParaRPr lang="en-GB" sz="2000" b="1" dirty="0">
              <a:solidFill>
                <a:srgbClr val="002060"/>
              </a:solidFill>
              <a:latin typeface="Century Gothic" panose="020B0502020202020204" pitchFamily="34" charset="0"/>
            </a:endParaRPr>
          </a:p>
        </p:txBody>
      </p:sp>
      <p:sp>
        <p:nvSpPr>
          <p:cNvPr id="21" name="TextBox 20"/>
          <p:cNvSpPr txBox="1"/>
          <p:nvPr/>
        </p:nvSpPr>
        <p:spPr>
          <a:xfrm>
            <a:off x="5259507" y="4546883"/>
            <a:ext cx="1528543" cy="400110"/>
          </a:xfrm>
          <a:prstGeom prst="rect">
            <a:avLst/>
          </a:prstGeom>
          <a:noFill/>
        </p:spPr>
        <p:txBody>
          <a:bodyPr wrap="square" rtlCol="0">
            <a:spAutoFit/>
          </a:bodyPr>
          <a:lstStyle/>
          <a:p>
            <a:r>
              <a:rPr lang="en-GB" sz="2000" b="1">
                <a:solidFill>
                  <a:srgbClr val="002060"/>
                </a:solidFill>
                <a:latin typeface="Century Gothic" panose="020B0502020202020204" pitchFamily="34" charset="0"/>
              </a:rPr>
              <a:t>REVISITED</a:t>
            </a:r>
            <a:endParaRPr lang="en-GB" sz="20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874062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p:bldP spid="21"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70AD0-D2DD-9A46-9D0C-3FC303516982}"/>
              </a:ext>
            </a:extLst>
          </p:cNvPr>
          <p:cNvSpPr>
            <a:spLocks noGrp="1"/>
          </p:cNvSpPr>
          <p:nvPr>
            <p:ph type="title"/>
          </p:nvPr>
        </p:nvSpPr>
        <p:spPr>
          <a:xfrm>
            <a:off x="10591800" y="6858000"/>
            <a:ext cx="1847850" cy="495300"/>
          </a:xfrm>
        </p:spPr>
        <p:txBody>
          <a:bodyPr>
            <a:normAutofit/>
          </a:bodyPr>
          <a:lstStyle/>
          <a:p>
            <a:r>
              <a:rPr lang="en-US" sz="2000">
                <a:solidFill>
                  <a:schemeClr val="bg1"/>
                </a:solidFill>
              </a:rPr>
              <a:t>Slide 32</a:t>
            </a:r>
          </a:p>
        </p:txBody>
      </p:sp>
      <p:sp>
        <p:nvSpPr>
          <p:cNvPr id="3" name="Content Placeholder 2">
            <a:extLst>
              <a:ext uri="{FF2B5EF4-FFF2-40B4-BE49-F238E27FC236}">
                <a16:creationId xmlns:a16="http://schemas.microsoft.com/office/drawing/2014/main" id="{7CDCBC1A-262F-F542-80DF-7DE16275BFB4}"/>
              </a:ext>
            </a:extLst>
          </p:cNvPr>
          <p:cNvSpPr>
            <a:spLocks noGrp="1"/>
          </p:cNvSpPr>
          <p:nvPr>
            <p:ph idx="1"/>
          </p:nvPr>
        </p:nvSpPr>
        <p:spPr>
          <a:xfrm>
            <a:off x="1000125" y="1101725"/>
            <a:ext cx="10515600" cy="4351338"/>
          </a:xfrm>
        </p:spPr>
        <p:txBody>
          <a:bodyPr/>
          <a:lstStyle/>
          <a:p>
            <a:pPr marL="0" indent="0">
              <a:buNone/>
            </a:pPr>
            <a:r>
              <a:rPr lang="en-US" sz="3600"/>
              <a:t>But what about… </a:t>
            </a:r>
          </a:p>
          <a:p>
            <a:pPr>
              <a:lnSpc>
                <a:spcPct val="150000"/>
              </a:lnSpc>
              <a:buFont typeface="Wingdings" pitchFamily="2" charset="2"/>
              <a:buChar char="Ø"/>
            </a:pPr>
            <a:r>
              <a:rPr lang="en-US"/>
              <a:t> the country/ people / culture?</a:t>
            </a:r>
          </a:p>
          <a:p>
            <a:pPr>
              <a:lnSpc>
                <a:spcPct val="150000"/>
              </a:lnSpc>
              <a:buFont typeface="Wingdings" pitchFamily="2" charset="2"/>
              <a:buChar char="Ø"/>
            </a:pPr>
            <a:r>
              <a:rPr lang="en-US"/>
              <a:t> social communication and interaction?  </a:t>
            </a:r>
          </a:p>
          <a:p>
            <a:pPr>
              <a:lnSpc>
                <a:spcPct val="150000"/>
              </a:lnSpc>
              <a:buFont typeface="Wingdings" pitchFamily="2" charset="2"/>
              <a:buChar char="Ø"/>
            </a:pPr>
            <a:r>
              <a:rPr lang="en-US"/>
              <a:t> inferencing skills for when unknown language appears?</a:t>
            </a:r>
          </a:p>
        </p:txBody>
      </p:sp>
    </p:spTree>
    <p:extLst>
      <p:ext uri="{BB962C8B-B14F-4D97-AF65-F5344CB8AC3E}">
        <p14:creationId xmlns:p14="http://schemas.microsoft.com/office/powerpoint/2010/main" val="7264402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005F9D8-567D-4AEB-AA6E-A1DF2EAA0FA9}"/>
              </a:ext>
            </a:extLst>
          </p:cNvPr>
          <p:cNvSpPr txBox="1"/>
          <p:nvPr/>
        </p:nvSpPr>
        <p:spPr>
          <a:xfrm>
            <a:off x="123675" y="1209217"/>
            <a:ext cx="7411141" cy="43858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5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Comment dit-on les mots orange en anglais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575126" cy="707849"/>
          </a:xfrm>
        </p:spPr>
        <p:txBody>
          <a:bodyPr>
            <a:normAutofit/>
          </a:bodyPr>
          <a:lstStyle/>
          <a:p>
            <a:r>
              <a:rPr lang="en-GB" sz="3600" b="1">
                <a:solidFill>
                  <a:schemeClr val="bg1"/>
                </a:solidFill>
              </a:rPr>
              <a:t>Le festival de Dieppe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972800" y="249869"/>
            <a:ext cx="937120"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F3E11188-B433-5A4A-A669-78C0EE9B8445}"/>
              </a:ext>
            </a:extLst>
          </p:cNvPr>
          <p:cNvSpPr txBox="1"/>
          <p:nvPr/>
        </p:nvSpPr>
        <p:spPr>
          <a:xfrm>
            <a:off x="129200" y="1670469"/>
            <a:ext cx="11729920"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de Dieppe est le plus grand* festival de cerfs-volants* au monde.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On trouve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 festival sur la plage.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visiteurs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viennent de beaucoup de pays pour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regarder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traditionnels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l'art et des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acrobates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aspect important du festival est qu’on peut visiter sans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acheter</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billet. Il est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gratuit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y a beaucoup d'activités pour les enfants et le festival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encourage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l'imagination. Cet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événement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culturel célèbre les relations internationales. Pendant le dernier week-end du </a:t>
            </a:r>
            <a:r>
              <a:rPr kumimoji="0" lang="fr-FR" sz="2400" b="0" i="0" u="none" strike="noStrike" kern="1200" cap="none" spc="0" normalizeH="0" baseline="0" noProof="0" dirty="0">
                <a:ln>
                  <a:noFill/>
                </a:ln>
                <a:solidFill>
                  <a:srgbClr val="115076"/>
                </a:solidFill>
                <a:effectLst/>
                <a:uLnTx/>
                <a:uFillTx/>
                <a:latin typeface="Century Gothic" panose="020F0302020204030204"/>
                <a:ea typeface="+mn-ea"/>
                <a:cs typeface="+mn-cs"/>
              </a:rPr>
              <a:t>festival</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regarde les cerfs-volants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illuminés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pendant un show son* et </a:t>
            </a:r>
            <a:r>
              <a:rPr kumimoji="0" lang="fr-FR" sz="2400" b="1" i="0" u="none" strike="noStrike" kern="1200" cap="none" spc="0" normalizeH="0" baseline="0" noProof="0" dirty="0">
                <a:ln>
                  <a:noFill/>
                </a:ln>
                <a:solidFill>
                  <a:srgbClr val="ED7D31"/>
                </a:solidFill>
                <a:effectLst/>
                <a:uLnTx/>
                <a:uFillTx/>
                <a:latin typeface="Century Gothic" panose="020F0302020204030204"/>
                <a:ea typeface="+mn-ea"/>
                <a:cs typeface="+mn-cs"/>
              </a:rPr>
              <a:t>lumière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pense à visiter le </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festival. </a:t>
            </a:r>
            <a:r>
              <a:rPr kumimoji="0" lang="fr-FR"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veut voyager au festival avec ma famille ?</a:t>
            </a:r>
            <a:endPar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050" name="Picture 2" descr="Kite, Festival, Beach, Color, Wind, Sky, Fly">
            <a:extLst>
              <a:ext uri="{FF2B5EF4-FFF2-40B4-BE49-F238E27FC236}">
                <a16:creationId xmlns:a16="http://schemas.microsoft.com/office/drawing/2014/main" id="{9CA46838-43DF-4452-8BEE-1A3DAB51EDC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7417"/>
          <a:stretch/>
        </p:blipFill>
        <p:spPr bwMode="auto">
          <a:xfrm>
            <a:off x="6568864" y="220274"/>
            <a:ext cx="2619035" cy="144192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ople, Lotus, Water Lilies, Flowers, Pond, Plants">
            <a:extLst>
              <a:ext uri="{FF2B5EF4-FFF2-40B4-BE49-F238E27FC236}">
                <a16:creationId xmlns:a16="http://schemas.microsoft.com/office/drawing/2014/main" id="{EBDDACEB-E270-4B65-8D5D-8401C4D27DFE}"/>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0260"/>
          <a:stretch/>
        </p:blipFill>
        <p:spPr bwMode="auto">
          <a:xfrm>
            <a:off x="9071579" y="4798932"/>
            <a:ext cx="2818209" cy="1493469"/>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16">
            <a:extLst>
              <a:ext uri="{FF2B5EF4-FFF2-40B4-BE49-F238E27FC236}">
                <a16:creationId xmlns:a16="http://schemas.microsoft.com/office/drawing/2014/main" id="{7CFA9065-31FF-4FC0-B92C-23095E25E104}"/>
              </a:ext>
            </a:extLst>
          </p:cNvPr>
          <p:cNvSpPr/>
          <p:nvPr/>
        </p:nvSpPr>
        <p:spPr>
          <a:xfrm>
            <a:off x="1445110" y="1979970"/>
            <a:ext cx="1141862"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visitors</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8" name="Speech Bubble: Rectangle 17">
            <a:extLst>
              <a:ext uri="{FF2B5EF4-FFF2-40B4-BE49-F238E27FC236}">
                <a16:creationId xmlns:a16="http://schemas.microsoft.com/office/drawing/2014/main" id="{303F08FA-D774-4850-8DAD-14A34C0E50AE}"/>
              </a:ext>
            </a:extLst>
          </p:cNvPr>
          <p:cNvSpPr/>
          <p:nvPr/>
        </p:nvSpPr>
        <p:spPr>
          <a:xfrm>
            <a:off x="2180509" y="2508436"/>
            <a:ext cx="1462077" cy="491699"/>
          </a:xfrm>
          <a:prstGeom prst="wedgeRectCallout">
            <a:avLst>
              <a:gd name="adj1" fmla="val -58862"/>
              <a:gd name="adj2" fmla="val 37519"/>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traditional</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9" name="Speech Bubble: Rectangle 18">
            <a:extLst>
              <a:ext uri="{FF2B5EF4-FFF2-40B4-BE49-F238E27FC236}">
                <a16:creationId xmlns:a16="http://schemas.microsoft.com/office/drawing/2014/main" id="{B6B51186-AFB3-45DD-9C37-677B582EF7F0}"/>
              </a:ext>
            </a:extLst>
          </p:cNvPr>
          <p:cNvSpPr/>
          <p:nvPr/>
        </p:nvSpPr>
        <p:spPr>
          <a:xfrm>
            <a:off x="5479349" y="2342627"/>
            <a:ext cx="1462077"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acrobats</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0" name="Speech Bubble: Rectangle 19">
            <a:extLst>
              <a:ext uri="{FF2B5EF4-FFF2-40B4-BE49-F238E27FC236}">
                <a16:creationId xmlns:a16="http://schemas.microsoft.com/office/drawing/2014/main" id="{049EB8AD-97AA-4BB5-866B-BA61FD0CC466}"/>
              </a:ext>
            </a:extLst>
          </p:cNvPr>
          <p:cNvSpPr/>
          <p:nvPr/>
        </p:nvSpPr>
        <p:spPr>
          <a:xfrm>
            <a:off x="8012445" y="3117235"/>
            <a:ext cx="832932" cy="491699"/>
          </a:xfrm>
          <a:prstGeom prst="wedgeRectCallout">
            <a:avLst>
              <a:gd name="adj1" fmla="val -71978"/>
              <a:gd name="adj2" fmla="val -630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free</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Speech Bubble: Rectangle 20">
            <a:extLst>
              <a:ext uri="{FF2B5EF4-FFF2-40B4-BE49-F238E27FC236}">
                <a16:creationId xmlns:a16="http://schemas.microsoft.com/office/drawing/2014/main" id="{81B16812-3A98-43A4-A5E5-18AC418DF5CD}"/>
              </a:ext>
            </a:extLst>
          </p:cNvPr>
          <p:cNvSpPr/>
          <p:nvPr/>
        </p:nvSpPr>
        <p:spPr>
          <a:xfrm>
            <a:off x="4548188" y="3491680"/>
            <a:ext cx="1081894" cy="491699"/>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event</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Speech Bubble: Rectangle 21">
            <a:extLst>
              <a:ext uri="{FF2B5EF4-FFF2-40B4-BE49-F238E27FC236}">
                <a16:creationId xmlns:a16="http://schemas.microsoft.com/office/drawing/2014/main" id="{D6CBDA3E-2BA2-4266-B277-4D36932FCE58}"/>
              </a:ext>
            </a:extLst>
          </p:cNvPr>
          <p:cNvSpPr/>
          <p:nvPr/>
        </p:nvSpPr>
        <p:spPr>
          <a:xfrm>
            <a:off x="8893109" y="3887327"/>
            <a:ext cx="1604820" cy="491699"/>
          </a:xfrm>
          <a:prstGeom prst="wedgeRectCallout">
            <a:avLst>
              <a:gd name="adj1" fmla="val 34173"/>
              <a:gd name="adj2" fmla="val 76378"/>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illuminated</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Speech Bubble: Rectangle 22">
            <a:extLst>
              <a:ext uri="{FF2B5EF4-FFF2-40B4-BE49-F238E27FC236}">
                <a16:creationId xmlns:a16="http://schemas.microsoft.com/office/drawing/2014/main" id="{7921FE70-FDED-4074-B593-CAC52A56E1E1}"/>
              </a:ext>
            </a:extLst>
          </p:cNvPr>
          <p:cNvSpPr/>
          <p:nvPr/>
        </p:nvSpPr>
        <p:spPr>
          <a:xfrm>
            <a:off x="5280879" y="4622612"/>
            <a:ext cx="929508" cy="491699"/>
          </a:xfrm>
          <a:prstGeom prst="wedgeRectCallout">
            <a:avLst>
              <a:gd name="adj1" fmla="val -61682"/>
              <a:gd name="adj2" fmla="val 1436"/>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light</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Speech Bubble: Rectangle 23">
            <a:extLst>
              <a:ext uri="{FF2B5EF4-FFF2-40B4-BE49-F238E27FC236}">
                <a16:creationId xmlns:a16="http://schemas.microsoft.com/office/drawing/2014/main" id="{E372412B-A6AE-4E31-8DFF-79D4D71EF855}"/>
              </a:ext>
            </a:extLst>
          </p:cNvPr>
          <p:cNvSpPr/>
          <p:nvPr/>
        </p:nvSpPr>
        <p:spPr>
          <a:xfrm>
            <a:off x="1038647" y="1279374"/>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5" name="Speech Bubble: Rectangle 24">
            <a:extLst>
              <a:ext uri="{FF2B5EF4-FFF2-40B4-BE49-F238E27FC236}">
                <a16:creationId xmlns:a16="http://schemas.microsoft.com/office/drawing/2014/main" id="{3550C9FE-84D6-48E1-A67B-8A955C97E7C4}"/>
              </a:ext>
            </a:extLst>
          </p:cNvPr>
          <p:cNvSpPr/>
          <p:nvPr/>
        </p:nvSpPr>
        <p:spPr>
          <a:xfrm>
            <a:off x="1163201" y="1662196"/>
            <a:ext cx="2137559"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6" name="Speech Bubble: Rectangle 25">
            <a:extLst>
              <a:ext uri="{FF2B5EF4-FFF2-40B4-BE49-F238E27FC236}">
                <a16:creationId xmlns:a16="http://schemas.microsoft.com/office/drawing/2014/main" id="{3ABAAA92-66C1-419C-8136-B89718C27557}"/>
              </a:ext>
            </a:extLst>
          </p:cNvPr>
          <p:cNvSpPr/>
          <p:nvPr/>
        </p:nvSpPr>
        <p:spPr>
          <a:xfrm>
            <a:off x="4976853" y="1691601"/>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noun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7" name="Speech Bubble: Rectangle 26">
            <a:extLst>
              <a:ext uri="{FF2B5EF4-FFF2-40B4-BE49-F238E27FC236}">
                <a16:creationId xmlns:a16="http://schemas.microsoft.com/office/drawing/2014/main" id="{5A7C0DD9-C6EC-416D-A1B6-E14EEAE384CE}"/>
              </a:ext>
            </a:extLst>
          </p:cNvPr>
          <p:cNvSpPr/>
          <p:nvPr/>
        </p:nvSpPr>
        <p:spPr>
          <a:xfrm>
            <a:off x="7625216" y="1894717"/>
            <a:ext cx="3270745" cy="1021736"/>
          </a:xfrm>
          <a:prstGeom prst="wedgeRectCallout">
            <a:avLst>
              <a:gd name="adj1" fmla="val -43277"/>
              <a:gd name="adj2" fmla="val 84595"/>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sentence tell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about the festival?</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28" name="Speech Bubble: Rectangle 27">
            <a:extLst>
              <a:ext uri="{FF2B5EF4-FFF2-40B4-BE49-F238E27FC236}">
                <a16:creationId xmlns:a16="http://schemas.microsoft.com/office/drawing/2014/main" id="{27825684-222C-41D6-9904-B524ED753F34}"/>
              </a:ext>
            </a:extLst>
          </p:cNvPr>
          <p:cNvSpPr/>
          <p:nvPr/>
        </p:nvSpPr>
        <p:spPr>
          <a:xfrm>
            <a:off x="3747261" y="2763442"/>
            <a:ext cx="2034614" cy="1021736"/>
          </a:xfrm>
          <a:prstGeom prst="wedgeRectCallout">
            <a:avLst>
              <a:gd name="adj1" fmla="val -41126"/>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The start of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looks like the English</a:t>
            </a: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Speech Bubble: Rectangle 28">
            <a:extLst>
              <a:ext uri="{FF2B5EF4-FFF2-40B4-BE49-F238E27FC236}">
                <a16:creationId xmlns:a16="http://schemas.microsoft.com/office/drawing/2014/main" id="{EB06D9DA-6A69-4D79-ACE7-6D5D5611990C}"/>
              </a:ext>
            </a:extLst>
          </p:cNvPr>
          <p:cNvSpPr/>
          <p:nvPr/>
        </p:nvSpPr>
        <p:spPr>
          <a:xfrm>
            <a:off x="9988858" y="3111440"/>
            <a:ext cx="2034614" cy="1021736"/>
          </a:xfrm>
          <a:prstGeom prst="wedgeRectCallout">
            <a:avLst>
              <a:gd name="adj1" fmla="val 8138"/>
              <a:gd name="adj2" fmla="val 7082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adjective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does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this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look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like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0" name="Speech Bubble: Rectangle 29">
            <a:extLst>
              <a:ext uri="{FF2B5EF4-FFF2-40B4-BE49-F238E27FC236}">
                <a16:creationId xmlns:a16="http://schemas.microsoft.com/office/drawing/2014/main" id="{7DD47017-05ED-431E-A065-4381A39D0265}"/>
              </a:ext>
            </a:extLst>
          </p:cNvPr>
          <p:cNvSpPr/>
          <p:nvPr/>
        </p:nvSpPr>
        <p:spPr>
          <a:xfrm>
            <a:off x="1602631" y="3459659"/>
            <a:ext cx="4344921" cy="1021736"/>
          </a:xfrm>
          <a:prstGeom prst="wedgeRectCallout">
            <a:avLst>
              <a:gd name="adj1" fmla="val 10548"/>
              <a:gd name="adj2" fmla="val 78432"/>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This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has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same</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stem as the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previous</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one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you</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worked</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out. What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might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it</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mean</a:t>
            </a:r>
            <a:r>
              <a:rPr kumimoji="0" lang="fr-FR" sz="2000" b="0" i="0" u="none" strike="noStrike" kern="1200" cap="none" spc="0" normalizeH="0" baseline="0" noProof="0" dirty="0">
                <a:ln>
                  <a:noFill/>
                </a:ln>
                <a:solidFill>
                  <a:prstClr val="white"/>
                </a:solidFill>
                <a:effectLst/>
                <a:uLnTx/>
                <a:uFillTx/>
                <a:latin typeface="Century Gothic" panose="020F0302020204030204"/>
                <a:ea typeface="+mn-ea"/>
                <a:cs typeface="+mn-cs"/>
              </a:rPr>
              <a:t>?</a:t>
            </a: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A50D7A57-2798-4399-83BE-9D1D8FFF1877}"/>
              </a:ext>
            </a:extLst>
          </p:cNvPr>
          <p:cNvSpPr txBox="1"/>
          <p:nvPr/>
        </p:nvSpPr>
        <p:spPr>
          <a:xfrm>
            <a:off x="123675" y="5342155"/>
            <a:ext cx="8315239" cy="11541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that</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already</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know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could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you</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use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instead</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of the </a:t>
            </a:r>
            <a:r>
              <a:rPr kumimoji="0" lang="fr-FR" sz="23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words</a:t>
            </a:r>
            <a:r>
              <a:rPr kumimoji="0" lang="fr-FR" sz="23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orange?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3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Now</a:t>
            </a:r>
            <a:r>
              <a:rPr kumimoji="0" lang="fr-FR"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3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answer</a:t>
            </a:r>
            <a:r>
              <a:rPr kumimoji="0" lang="fr-FR" sz="23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question at the end.</a:t>
            </a:r>
          </a:p>
        </p:txBody>
      </p:sp>
      <p:sp>
        <p:nvSpPr>
          <p:cNvPr id="32" name="Rectangle: Rounded Corners 31">
            <a:extLst>
              <a:ext uri="{FF2B5EF4-FFF2-40B4-BE49-F238E27FC236}">
                <a16:creationId xmlns:a16="http://schemas.microsoft.com/office/drawing/2014/main" id="{33479A32-B617-43E5-B53E-BB28262A17EE}"/>
              </a:ext>
            </a:extLst>
          </p:cNvPr>
          <p:cNvSpPr/>
          <p:nvPr/>
        </p:nvSpPr>
        <p:spPr>
          <a:xfrm>
            <a:off x="9204517" y="553514"/>
            <a:ext cx="2935869" cy="1198703"/>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*le plus grand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the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biggest</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*le cerf-volant = kite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*le son =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sound</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71381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 presetClass="exit" presetSubtype="0" fill="hold" grpId="1" nodeType="with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par>
                                <p:cTn id="25" presetID="1" presetClass="exit" presetSubtype="0" fill="hold" grpId="1" nodeType="withEffect">
                                  <p:stCondLst>
                                    <p:cond delay="0"/>
                                  </p:stCondLst>
                                  <p:childTnLst>
                                    <p:set>
                                      <p:cBhvr>
                                        <p:cTn id="26" dur="1" fill="hold">
                                          <p:stCondLst>
                                            <p:cond delay="0"/>
                                          </p:stCondLst>
                                        </p:cTn>
                                        <p:tgtEl>
                                          <p:spTgt spid="2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childTnLst>
                                </p:cTn>
                              </p:par>
                              <p:par>
                                <p:cTn id="37" presetID="1" presetClass="exit" presetSubtype="0" fill="hold" grpId="1" nodeType="withEffect">
                                  <p:stCondLst>
                                    <p:cond delay="0"/>
                                  </p:stCondLst>
                                  <p:childTnLst>
                                    <p:set>
                                      <p:cBhvr>
                                        <p:cTn id="38" dur="1" fill="hold">
                                          <p:stCondLst>
                                            <p:cond delay="0"/>
                                          </p:stCondLst>
                                        </p:cTn>
                                        <p:tgtEl>
                                          <p:spTgt spid="2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 presetClass="exit" presetSubtype="0" fill="hold" grpId="1" nodeType="withEffect">
                                  <p:stCondLst>
                                    <p:cond delay="0"/>
                                  </p:stCondLst>
                                  <p:childTnLst>
                                    <p:set>
                                      <p:cBhvr>
                                        <p:cTn id="50" dur="1" fill="hold">
                                          <p:stCondLst>
                                            <p:cond delay="0"/>
                                          </p:stCondLst>
                                        </p:cTn>
                                        <p:tgtEl>
                                          <p:spTgt spid="2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par>
                                <p:cTn id="61" presetID="1" presetClass="exit" presetSubtype="0" fill="hold" grpId="1" nodeType="withEffect">
                                  <p:stCondLst>
                                    <p:cond delay="0"/>
                                  </p:stCondLst>
                                  <p:childTnLst>
                                    <p:set>
                                      <p:cBhvr>
                                        <p:cTn id="62" dur="1" fill="hold">
                                          <p:stCondLst>
                                            <p:cond delay="0"/>
                                          </p:stCondLst>
                                        </p:cTn>
                                        <p:tgtEl>
                                          <p:spTgt spid="2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500"/>
                                        <p:tgtEl>
                                          <p:spTgt spid="29"/>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par>
                                <p:cTn id="73" presetID="1" presetClass="exit" presetSubtype="0" fill="hold" grpId="1" nodeType="with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animEffect transition="in" filter="fade">
                                      <p:cBhvr>
                                        <p:cTn id="79" dur="500"/>
                                        <p:tgtEl>
                                          <p:spTgt spid="30"/>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par>
                                <p:cTn id="85" presetID="1" presetClass="exit" presetSubtype="0" fill="hold" grpId="1" nodeType="withEffect">
                                  <p:stCondLst>
                                    <p:cond delay="0"/>
                                  </p:stCondLst>
                                  <p:childTnLst>
                                    <p:set>
                                      <p:cBhvr>
                                        <p:cTn id="86" dur="1" fill="hold">
                                          <p:stCondLst>
                                            <p:cond delay="0"/>
                                          </p:stCondLst>
                                        </p:cTn>
                                        <p:tgtEl>
                                          <p:spTgt spid="30"/>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P spid="20" grpId="0" animBg="1"/>
      <p:bldP spid="21" grpId="0" animBg="1"/>
      <p:bldP spid="22" grpId="0" animBg="1"/>
      <p:bldP spid="23" grpId="0"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5844210" cy="867128"/>
          </a:xfrm>
          <a:prstGeom prst="rect">
            <a:avLst/>
          </a:prstGeom>
        </p:spPr>
      </p:pic>
      <p:sp>
        <p:nvSpPr>
          <p:cNvPr id="4" name="Title 3"/>
          <p:cNvSpPr>
            <a:spLocks noGrp="1"/>
          </p:cNvSpPr>
          <p:nvPr>
            <p:ph type="title"/>
          </p:nvPr>
        </p:nvSpPr>
        <p:spPr>
          <a:xfrm>
            <a:off x="0" y="296864"/>
            <a:ext cx="5623202" cy="707849"/>
          </a:xfrm>
        </p:spPr>
        <p:txBody>
          <a:bodyPr>
            <a:normAutofit/>
          </a:bodyPr>
          <a:lstStyle/>
          <a:p>
            <a:r>
              <a:rPr lang="en-GB" sz="3600" b="1" err="1">
                <a:solidFill>
                  <a:schemeClr val="bg1"/>
                </a:solidFill>
              </a:rPr>
              <a:t>Hanoucca</a:t>
            </a:r>
            <a:endParaRPr lang="en-GB" sz="3600" b="1">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a:t>
            </a:r>
          </a:p>
        </p:txBody>
      </p:sp>
      <p:sp>
        <p:nvSpPr>
          <p:cNvPr id="2" name="TextBox 1">
            <a:extLst>
              <a:ext uri="{FF2B5EF4-FFF2-40B4-BE49-F238E27FC236}">
                <a16:creationId xmlns:a16="http://schemas.microsoft.com/office/drawing/2014/main" id="{E34DFDF5-2D65-460D-98C8-2B2620B553D3}"/>
              </a:ext>
            </a:extLst>
          </p:cNvPr>
          <p:cNvSpPr txBox="1"/>
          <p:nvPr/>
        </p:nvSpPr>
        <p:spPr>
          <a:xfrm>
            <a:off x="282077" y="1689646"/>
            <a:ext cx="11662270" cy="2246769"/>
          </a:xfrm>
          <a:prstGeom prst="rect">
            <a:avLst/>
          </a:prstGeom>
          <a:solidFill>
            <a:schemeClr val="accent1">
              <a:lumMod val="20000"/>
              <a:lumOff val="80000"/>
            </a:schemeClr>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Pour la communauté juive, la f</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ête importante de décembre est Hanoucca. C’est une fête de</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lumières</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et on utilise des bougies* pour célébrer. La fête est de huit jours, et on</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allume</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une bougie le premier jour, deux bougies la deuxième** jour … Les bougies sont un symbole de </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la</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bonté</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de Dieu. Dans une vieille histoire juive, une petite bouteille d’</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huile</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 nourri une lampe pendant huit jours, beaucoup plus de temps que normalement. On mange des </a:t>
            </a:r>
            <a:r>
              <a:rPr kumimoji="0" lang="fr-FR" sz="2000" b="1"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beignets</a:t>
            </a:r>
            <a:r>
              <a:rPr kumimoji="0" lang="fr-FR" sz="20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comme un symbole de l’huile.</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Les enfants jouent avec des </a:t>
            </a:r>
            <a:r>
              <a:rPr kumimoji="0" lang="fr-FR"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toupies</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qui contiennent une phrase religieuse. Hanoucca est plus familial et spirituel que religieux.</a:t>
            </a:r>
          </a:p>
        </p:txBody>
      </p:sp>
      <p:sp>
        <p:nvSpPr>
          <p:cNvPr id="3" name="TextBox 2">
            <a:extLst>
              <a:ext uri="{FF2B5EF4-FFF2-40B4-BE49-F238E27FC236}">
                <a16:creationId xmlns:a16="http://schemas.microsoft.com/office/drawing/2014/main" id="{3059EF06-F79B-4D43-935D-D452350DF281}"/>
              </a:ext>
            </a:extLst>
          </p:cNvPr>
          <p:cNvSpPr txBox="1"/>
          <p:nvPr/>
        </p:nvSpPr>
        <p:spPr>
          <a:xfrm>
            <a:off x="247650" y="3981629"/>
            <a:ext cx="1166227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bonté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part of 		body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personality</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room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song</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huile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wood</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plant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liquid</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shoe</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beignet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type of	drink / chair / cup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food</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toupie : </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 type of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toy</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book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hat</a:t>
            </a:r>
            <a:r>
              <a:rPr kumimoji="0" lang="fr-FR" sz="24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 </a:t>
            </a:r>
            <a:r>
              <a:rPr kumimoji="0" lang="fr-FR" sz="24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sweet</a:t>
            </a:r>
            <a:endParaRPr kumimoji="0" lang="fr-FR" sz="24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5" name="TextBox 4">
            <a:extLst>
              <a:ext uri="{FF2B5EF4-FFF2-40B4-BE49-F238E27FC236}">
                <a16:creationId xmlns:a16="http://schemas.microsoft.com/office/drawing/2014/main" id="{2517BEA4-A394-40A8-B889-69D0E17CB5C0}"/>
              </a:ext>
            </a:extLst>
          </p:cNvPr>
          <p:cNvSpPr txBox="1"/>
          <p:nvPr/>
        </p:nvSpPr>
        <p:spPr>
          <a:xfrm>
            <a:off x="247650" y="1214079"/>
            <a:ext cx="1194435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Lis le texte. Use the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you</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know to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understand</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the </a:t>
            </a:r>
            <a:r>
              <a:rPr kumimoji="0" lang="fr-FR" sz="20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general</a:t>
            </a:r>
            <a:r>
              <a:rPr kumimoji="0" lang="fr-FR" sz="2000" b="1"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0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meaning</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of the </a:t>
            </a:r>
            <a:r>
              <a:rPr kumimoji="0" lang="fr-FR" sz="2000" b="0"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words</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in </a:t>
            </a:r>
            <a:r>
              <a:rPr kumimoji="0" lang="fr-FR" sz="2000" b="1" i="0" u="none" strike="noStrike" kern="1200" cap="none" spc="0" normalizeH="0" baseline="0" noProof="0" err="1">
                <a:ln>
                  <a:noFill/>
                </a:ln>
                <a:solidFill>
                  <a:srgbClr val="4472C4">
                    <a:lumMod val="50000"/>
                  </a:srgbClr>
                </a:solidFill>
                <a:effectLst/>
                <a:uLnTx/>
                <a:uFillTx/>
                <a:latin typeface="Century Gothic" panose="020F0302020204030204"/>
                <a:ea typeface="+mn-ea"/>
                <a:cs typeface="+mn-cs"/>
              </a:rPr>
              <a:t>bold</a:t>
            </a:r>
            <a:r>
              <a:rPr kumimoji="0" lang="fr-FR"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a:t>
            </a:r>
          </a:p>
        </p:txBody>
      </p:sp>
      <p:sp>
        <p:nvSpPr>
          <p:cNvPr id="25" name="Rectangle 24">
            <a:extLst>
              <a:ext uri="{FF2B5EF4-FFF2-40B4-BE49-F238E27FC236}">
                <a16:creationId xmlns:a16="http://schemas.microsoft.com/office/drawing/2014/main" id="{10C66C23-4C01-4972-B718-ACE1B7202A85}"/>
              </a:ext>
            </a:extLst>
          </p:cNvPr>
          <p:cNvSpPr/>
          <p:nvPr/>
        </p:nvSpPr>
        <p:spPr>
          <a:xfrm>
            <a:off x="5032996" y="4396751"/>
            <a:ext cx="162242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Rectangle 25">
            <a:extLst>
              <a:ext uri="{FF2B5EF4-FFF2-40B4-BE49-F238E27FC236}">
                <a16:creationId xmlns:a16="http://schemas.microsoft.com/office/drawing/2014/main" id="{9E004E26-054A-4992-B9ED-F873A8F260D0}"/>
              </a:ext>
            </a:extLst>
          </p:cNvPr>
          <p:cNvSpPr/>
          <p:nvPr/>
        </p:nvSpPr>
        <p:spPr>
          <a:xfrm>
            <a:off x="6187466" y="4771125"/>
            <a:ext cx="892175"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C3489A22-3E26-4A54-85B2-A6885693CBA1}"/>
              </a:ext>
            </a:extLst>
          </p:cNvPr>
          <p:cNvSpPr/>
          <p:nvPr/>
        </p:nvSpPr>
        <p:spPr>
          <a:xfrm>
            <a:off x="6883856" y="5160012"/>
            <a:ext cx="779954"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B8EA7423-41EC-4900-8F80-4BC474AED440}"/>
              </a:ext>
            </a:extLst>
          </p:cNvPr>
          <p:cNvSpPr/>
          <p:nvPr/>
        </p:nvSpPr>
        <p:spPr>
          <a:xfrm>
            <a:off x="3949675" y="5520012"/>
            <a:ext cx="621183" cy="360000"/>
          </a:xfrm>
          <a:prstGeom prst="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5C260C67-366B-44EE-9D82-D9BC12D489EA}"/>
              </a:ext>
            </a:extLst>
          </p:cNvPr>
          <p:cNvSpPr/>
          <p:nvPr/>
        </p:nvSpPr>
        <p:spPr>
          <a:xfrm>
            <a:off x="9392203" y="444667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Century Gothic" panose="020F0302020204030204"/>
                <a:ea typeface="+mn-ea"/>
                <a:cs typeface="+mn-cs"/>
              </a:rPr>
              <a:t>goodness</a:t>
            </a: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1" name="Rectangle 30">
            <a:extLst>
              <a:ext uri="{FF2B5EF4-FFF2-40B4-BE49-F238E27FC236}">
                <a16:creationId xmlns:a16="http://schemas.microsoft.com/office/drawing/2014/main" id="{D86705DF-D0EF-4FDD-8F75-ABE75373C67B}"/>
              </a:ext>
            </a:extLst>
          </p:cNvPr>
          <p:cNvSpPr/>
          <p:nvPr/>
        </p:nvSpPr>
        <p:spPr>
          <a:xfrm>
            <a:off x="9409416" y="4956079"/>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Century Gothic" panose="020F0302020204030204"/>
                <a:ea typeface="+mn-ea"/>
                <a:cs typeface="+mn-cs"/>
              </a:rPr>
              <a:t>oil</a:t>
            </a:r>
            <a:endPar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5CC00983-B8A4-4D80-A1A0-2C0A76C3D3AC}"/>
              </a:ext>
            </a:extLst>
          </p:cNvPr>
          <p:cNvSpPr/>
          <p:nvPr/>
        </p:nvSpPr>
        <p:spPr>
          <a:xfrm>
            <a:off x="9426630" y="5421123"/>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rPr>
              <a:t>doughnut</a:t>
            </a:r>
          </a:p>
        </p:txBody>
      </p:sp>
      <p:sp>
        <p:nvSpPr>
          <p:cNvPr id="33" name="Rectangle 32">
            <a:extLst>
              <a:ext uri="{FF2B5EF4-FFF2-40B4-BE49-F238E27FC236}">
                <a16:creationId xmlns:a16="http://schemas.microsoft.com/office/drawing/2014/main" id="{9A91AE5E-3B74-41AB-99A6-1F715F41D3FE}"/>
              </a:ext>
            </a:extLst>
          </p:cNvPr>
          <p:cNvSpPr/>
          <p:nvPr/>
        </p:nvSpPr>
        <p:spPr>
          <a:xfrm>
            <a:off x="9426630" y="5895560"/>
            <a:ext cx="2517717" cy="36000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err="1">
                <a:ln>
                  <a:noFill/>
                </a:ln>
                <a:solidFill>
                  <a:prstClr val="black"/>
                </a:solidFill>
                <a:effectLst/>
                <a:uLnTx/>
                <a:uFillTx/>
                <a:latin typeface="Century Gothic" panose="020F0302020204030204"/>
                <a:ea typeface="+mn-ea"/>
                <a:cs typeface="+mn-cs"/>
              </a:rPr>
              <a:t>spinning</a:t>
            </a:r>
            <a:r>
              <a:rPr kumimoji="0" lang="fr-FR" sz="1800" b="0" i="0" u="none" strike="noStrike" kern="1200" cap="none" spc="0" normalizeH="0" baseline="0" noProof="0">
                <a:ln>
                  <a:noFill/>
                </a:ln>
                <a:solidFill>
                  <a:prstClr val="black"/>
                </a:solidFill>
                <a:effectLst/>
                <a:uLnTx/>
                <a:uFillTx/>
                <a:latin typeface="Century Gothic" panose="020F0302020204030204"/>
                <a:ea typeface="+mn-ea"/>
                <a:cs typeface="+mn-cs"/>
              </a:rPr>
              <a:t> top</a:t>
            </a:r>
          </a:p>
        </p:txBody>
      </p:sp>
      <p:pic>
        <p:nvPicPr>
          <p:cNvPr id="10" name="Picture 9">
            <a:extLst>
              <a:ext uri="{FF2B5EF4-FFF2-40B4-BE49-F238E27FC236}">
                <a16:creationId xmlns:a16="http://schemas.microsoft.com/office/drawing/2014/main" id="{37ADE664-D0DB-403B-8E0A-E671029FE8F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518715">
            <a:off x="9113758" y="5530376"/>
            <a:ext cx="544795" cy="1061396"/>
          </a:xfrm>
          <a:prstGeom prst="rect">
            <a:avLst/>
          </a:prstGeom>
        </p:spPr>
      </p:pic>
      <p:pic>
        <p:nvPicPr>
          <p:cNvPr id="23" name="Picture 22">
            <a:extLst>
              <a:ext uri="{FF2B5EF4-FFF2-40B4-BE49-F238E27FC236}">
                <a16:creationId xmlns:a16="http://schemas.microsoft.com/office/drawing/2014/main" id="{99DC9396-D4CF-4192-BD12-49FE706A46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4230" y="74574"/>
            <a:ext cx="1005638" cy="1050789"/>
          </a:xfrm>
          <a:prstGeom prst="rect">
            <a:avLst/>
          </a:prstGeom>
        </p:spPr>
      </p:pic>
      <p:sp>
        <p:nvSpPr>
          <p:cNvPr id="34" name="Speech Bubble: Rectangle with Corners Rounded 33">
            <a:extLst>
              <a:ext uri="{FF2B5EF4-FFF2-40B4-BE49-F238E27FC236}">
                <a16:creationId xmlns:a16="http://schemas.microsoft.com/office/drawing/2014/main" id="{3F89D08F-8B4B-43EF-872D-6F05AB83E70B}"/>
              </a:ext>
            </a:extLst>
          </p:cNvPr>
          <p:cNvSpPr/>
          <p:nvPr/>
        </p:nvSpPr>
        <p:spPr>
          <a:xfrm>
            <a:off x="6468454" y="254961"/>
            <a:ext cx="2953329" cy="652873"/>
          </a:xfrm>
          <a:prstGeom prst="wedgeRoundRectCallout">
            <a:avLst>
              <a:gd name="adj1" fmla="val 49445"/>
              <a:gd name="adj2" fmla="val 23386"/>
              <a:gd name="adj3" fmla="val 16667"/>
            </a:avLst>
          </a:prstGeom>
          <a:solidFill>
            <a:schemeClr val="accent1">
              <a:lumMod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F0302020204030204"/>
                <a:ea typeface="+mn-ea"/>
                <a:cs typeface="+mn-cs"/>
              </a:rPr>
              <a:t>*la bougie </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candle</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white"/>
                </a:solidFill>
                <a:effectLst/>
                <a:uLnTx/>
                <a:uFillTx/>
                <a:latin typeface="Century Gothic" panose="020F0302020204030204"/>
                <a:ea typeface="+mn-ea"/>
                <a:cs typeface="+mn-cs"/>
              </a:rPr>
              <a:t>**deuxième </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 second</a:t>
            </a:r>
            <a:endParaRPr kumimoji="0" lang="fr-FR" sz="2000" b="1"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5444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30" grpId="0" animBg="1"/>
      <p:bldP spid="31" grpId="0" animBg="1"/>
      <p:bldP spid="32" grpId="0" animBg="1"/>
      <p:bldP spid="33"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46">
            <a:extLst>
              <a:ext uri="{FF2B5EF4-FFF2-40B4-BE49-F238E27FC236}">
                <a16:creationId xmlns:a16="http://schemas.microsoft.com/office/drawing/2014/main" id="{FB09667E-50A2-4099-B9F5-10D9728BF65D}"/>
              </a:ext>
            </a:extLst>
          </p:cNvPr>
          <p:cNvSpPr/>
          <p:nvPr/>
        </p:nvSpPr>
        <p:spPr>
          <a:xfrm>
            <a:off x="10069286" y="249870"/>
            <a:ext cx="1840634" cy="40011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lire / écrire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4893885" y="206252"/>
            <a:ext cx="481801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Remplis les blancs avec les formes des verbes correctes.</a:t>
            </a:r>
            <a:endParaRPr kumimoji="0" lang="en-US"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endParaRPr>
          </a:p>
        </p:txBody>
      </p:sp>
      <p:sp>
        <p:nvSpPr>
          <p:cNvPr id="13" name="Speech Bubble: Rectangle with Corners Rounded 12">
            <a:extLst>
              <a:ext uri="{FF2B5EF4-FFF2-40B4-BE49-F238E27FC236}">
                <a16:creationId xmlns:a16="http://schemas.microsoft.com/office/drawing/2014/main" id="{9DFA2501-BD8C-4A6D-8469-CE31B6CEDC97}"/>
              </a:ext>
            </a:extLst>
          </p:cNvPr>
          <p:cNvSpPr/>
          <p:nvPr/>
        </p:nvSpPr>
        <p:spPr>
          <a:xfrm>
            <a:off x="262920" y="1267043"/>
            <a:ext cx="9595607" cy="3286400"/>
          </a:xfrm>
          <a:prstGeom prst="wedgeRoundRectCallout">
            <a:avLst>
              <a:gd name="adj1" fmla="val 56140"/>
              <a:gd name="adj2" fmla="val 648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La Manche* </a:t>
            </a:r>
            <a:r>
              <a:rPr kumimoji="0" lang="en-GB" sz="2200" b="1" i="0" u="none" strike="noStrike" kern="1200" cap="none" spc="0" normalizeH="0" baseline="0" noProof="0" err="1">
                <a:ln>
                  <a:noFill/>
                </a:ln>
                <a:solidFill>
                  <a:srgbClr val="ED7D31"/>
                </a:solidFill>
                <a:effectLst/>
                <a:uLnTx/>
                <a:uFillTx/>
                <a:latin typeface="Century Gothic" panose="020F0302020204030204"/>
                <a:ea typeface="+mn-ea"/>
                <a:cs typeface="+mn-cs"/>
              </a:rPr>
              <a:t>sépare</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la France et </a:t>
            </a:r>
            <a:r>
              <a:rPr kumimoji="0" lang="en-GB" sz="2200" b="0" i="0" u="none" strike="noStrike" kern="1200" cap="none" spc="0" normalizeH="0" baseline="0" noProof="0" err="1">
                <a:ln>
                  <a:noFill/>
                </a:ln>
                <a:solidFill>
                  <a:prstClr val="white"/>
                </a:solidFill>
                <a:effectLst/>
                <a:uLnTx/>
                <a:uFillTx/>
                <a:latin typeface="Century Gothic" panose="020F0302020204030204"/>
                <a:ea typeface="+mn-ea"/>
                <a:cs typeface="+mn-cs"/>
              </a:rPr>
              <a:t>l’Angleterre</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On peut traverser la Manche en bateau ou en train sous l’eau. Quand nous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visitons</a:t>
            </a: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l’Angleterre, nous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aimons</a:t>
            </a: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prendre le train – c’est plus rapide. Ils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préfèrent</a:t>
            </a:r>
            <a:r>
              <a:rPr kumimoji="0" lang="fr-FR"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prendre le bateau pour regarder la vue. Comment </a:t>
            </a: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traversez</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-vous la Manche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Le tunnel sous la Manche </a:t>
            </a:r>
            <a:r>
              <a:rPr kumimoji="0" lang="en-GB" sz="2200" b="1" i="0" u="none" strike="noStrike" kern="1200" cap="none" spc="0" normalizeH="0" baseline="0" noProof="0" err="1">
                <a:ln>
                  <a:noFill/>
                </a:ln>
                <a:solidFill>
                  <a:srgbClr val="ED7D31"/>
                </a:solidFill>
                <a:effectLst/>
                <a:uLnTx/>
                <a:uFillTx/>
                <a:latin typeface="Century Gothic" panose="020F0302020204030204"/>
                <a:ea typeface="+mn-ea"/>
                <a:cs typeface="+mn-cs"/>
              </a:rPr>
              <a:t>constitue</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le plus long tunnel sous-</a:t>
            </a:r>
            <a:r>
              <a:rPr kumimoji="0" lang="en-GB" sz="2200" b="0" i="0" u="none" strike="noStrike" kern="1200" cap="none" spc="0" normalizeH="0" baseline="0" noProof="0" err="1">
                <a:ln>
                  <a:noFill/>
                </a:ln>
                <a:solidFill>
                  <a:prstClr val="white"/>
                </a:solidFill>
                <a:effectLst/>
                <a:uLnTx/>
                <a:uFillTx/>
                <a:latin typeface="Century Gothic" panose="020F0302020204030204"/>
                <a:ea typeface="+mn-ea"/>
                <a:cs typeface="+mn-cs"/>
              </a:rPr>
              <a:t>marin</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du monde – on </a:t>
            </a:r>
            <a:r>
              <a:rPr kumimoji="0" lang="en-GB" sz="2200" b="1" i="0" u="none" strike="noStrike" kern="1200" cap="none" spc="0" normalizeH="0" baseline="0" noProof="0" err="1">
                <a:ln>
                  <a:noFill/>
                </a:ln>
                <a:solidFill>
                  <a:srgbClr val="ED7D31"/>
                </a:solidFill>
                <a:effectLst/>
                <a:uLnTx/>
                <a:uFillTx/>
                <a:latin typeface="Century Gothic" panose="020F0302020204030204"/>
                <a:ea typeface="+mn-ea"/>
                <a:cs typeface="+mn-cs"/>
              </a:rPr>
              <a:t>trouve</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38 de ses 50 kilomètres sous la mer*</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On </a:t>
            </a:r>
            <a:r>
              <a:rPr kumimoji="0" lang="en-GB" sz="2200" b="1" i="0" u="none" strike="noStrike" kern="1200" cap="none" spc="0" normalizeH="0" baseline="0" noProof="0">
                <a:ln>
                  <a:noFill/>
                </a:ln>
                <a:solidFill>
                  <a:srgbClr val="ED7D31"/>
                </a:solidFill>
                <a:effectLst/>
                <a:uLnTx/>
                <a:uFillTx/>
                <a:latin typeface="Century Gothic" panose="020F0302020204030204"/>
                <a:ea typeface="+mn-ea"/>
                <a:cs typeface="+mn-cs"/>
              </a:rPr>
              <a:t>utilise</a:t>
            </a:r>
            <a:r>
              <a:rPr kumimoji="0" lang="en-GB" sz="22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a:ln>
                  <a:noFill/>
                </a:ln>
                <a:solidFill>
                  <a:prstClr val="white"/>
                </a:solidFill>
                <a:effectLst/>
                <a:uLnTx/>
                <a:uFillTx/>
                <a:latin typeface="Century Gothic" panose="020F0302020204030204"/>
                <a:ea typeface="+mn-ea"/>
                <a:cs typeface="+mn-cs"/>
              </a:rPr>
              <a:t>le tunnel pour </a:t>
            </a:r>
            <a:r>
              <a:rPr kumimoji="0" lang="fr-FR" sz="2200" b="0" i="0" u="none" strike="noStrike" kern="1200" cap="none" spc="0" normalizeH="0" baseline="0" noProof="0">
                <a:ln>
                  <a:noFill/>
                </a:ln>
                <a:solidFill>
                  <a:prstClr val="white"/>
                </a:solidFill>
                <a:effectLst/>
                <a:uLnTx/>
                <a:uFillTx/>
                <a:latin typeface="Century Gothic" panose="020F0302020204030204"/>
                <a:ea typeface="+mn-ea"/>
                <a:cs typeface="+mn-cs"/>
              </a:rPr>
              <a:t>voyager entre l'Angleterre et la France. C'est idéal pour les vacances et les affaires.</a:t>
            </a:r>
            <a:endParaRPr kumimoji="0" lang="en-US" sz="22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4" name="Rectangle 13">
            <a:extLst>
              <a:ext uri="{FF2B5EF4-FFF2-40B4-BE49-F238E27FC236}">
                <a16:creationId xmlns:a16="http://schemas.microsoft.com/office/drawing/2014/main" id="{FDC79B44-5FCB-4A20-A4DB-8A5EF3F00614}"/>
              </a:ext>
            </a:extLst>
          </p:cNvPr>
          <p:cNvSpPr/>
          <p:nvPr/>
        </p:nvSpPr>
        <p:spPr>
          <a:xfrm>
            <a:off x="2186230" y="1334555"/>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[1]</a:t>
            </a:r>
          </a:p>
        </p:txBody>
      </p:sp>
      <p:sp>
        <p:nvSpPr>
          <p:cNvPr id="16" name="Rectangle 15">
            <a:extLst>
              <a:ext uri="{FF2B5EF4-FFF2-40B4-BE49-F238E27FC236}">
                <a16:creationId xmlns:a16="http://schemas.microsoft.com/office/drawing/2014/main" id="{2C606A91-CAFA-455B-883A-F85B5A97DC1C}"/>
              </a:ext>
            </a:extLst>
          </p:cNvPr>
          <p:cNvSpPr/>
          <p:nvPr/>
        </p:nvSpPr>
        <p:spPr>
          <a:xfrm>
            <a:off x="7959362" y="1700017"/>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[2]</a:t>
            </a:r>
          </a:p>
        </p:txBody>
      </p:sp>
      <p:sp>
        <p:nvSpPr>
          <p:cNvPr id="17" name="Rectangle 16">
            <a:extLst>
              <a:ext uri="{FF2B5EF4-FFF2-40B4-BE49-F238E27FC236}">
                <a16:creationId xmlns:a16="http://schemas.microsoft.com/office/drawing/2014/main" id="{14A830EA-C680-46D0-93A9-A4198B503380}"/>
              </a:ext>
            </a:extLst>
          </p:cNvPr>
          <p:cNvSpPr/>
          <p:nvPr/>
        </p:nvSpPr>
        <p:spPr>
          <a:xfrm>
            <a:off x="2934133" y="2038050"/>
            <a:ext cx="1046747"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[3]</a:t>
            </a:r>
          </a:p>
        </p:txBody>
      </p:sp>
      <p:sp>
        <p:nvSpPr>
          <p:cNvPr id="18" name="Rectangle 17">
            <a:extLst>
              <a:ext uri="{FF2B5EF4-FFF2-40B4-BE49-F238E27FC236}">
                <a16:creationId xmlns:a16="http://schemas.microsoft.com/office/drawing/2014/main" id="{ADF83A1E-99EA-429C-94F0-CBAE2FE8D61A}"/>
              </a:ext>
            </a:extLst>
          </p:cNvPr>
          <p:cNvSpPr/>
          <p:nvPr/>
        </p:nvSpPr>
        <p:spPr>
          <a:xfrm>
            <a:off x="414822" y="2410481"/>
            <a:ext cx="1360686" cy="338091"/>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[4]</a:t>
            </a:r>
          </a:p>
        </p:txBody>
      </p:sp>
      <p:sp>
        <p:nvSpPr>
          <p:cNvPr id="19" name="Rectangle 18">
            <a:extLst>
              <a:ext uri="{FF2B5EF4-FFF2-40B4-BE49-F238E27FC236}">
                <a16:creationId xmlns:a16="http://schemas.microsoft.com/office/drawing/2014/main" id="{DE3CD7BA-1D64-486B-9812-F3E093371E51}"/>
              </a:ext>
            </a:extLst>
          </p:cNvPr>
          <p:cNvSpPr/>
          <p:nvPr/>
        </p:nvSpPr>
        <p:spPr>
          <a:xfrm>
            <a:off x="432545" y="2704170"/>
            <a:ext cx="1325240"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[5]</a:t>
            </a:r>
          </a:p>
        </p:txBody>
      </p:sp>
      <p:sp>
        <p:nvSpPr>
          <p:cNvPr id="20" name="Rectangle 19">
            <a:extLst>
              <a:ext uri="{FF2B5EF4-FFF2-40B4-BE49-F238E27FC236}">
                <a16:creationId xmlns:a16="http://schemas.microsoft.com/office/drawing/2014/main" id="{67EC9C42-BFA0-4D19-B16C-131C3CF95954}"/>
              </a:ext>
            </a:extLst>
          </p:cNvPr>
          <p:cNvSpPr/>
          <p:nvPr/>
        </p:nvSpPr>
        <p:spPr>
          <a:xfrm>
            <a:off x="3980880" y="3016855"/>
            <a:ext cx="1284504" cy="412145"/>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[6]</a:t>
            </a:r>
          </a:p>
        </p:txBody>
      </p:sp>
      <p:sp>
        <p:nvSpPr>
          <p:cNvPr id="21" name="Rectangle 20">
            <a:extLst>
              <a:ext uri="{FF2B5EF4-FFF2-40B4-BE49-F238E27FC236}">
                <a16:creationId xmlns:a16="http://schemas.microsoft.com/office/drawing/2014/main" id="{CAB8BCDF-E00B-4E14-9B0F-76A1B4BEF4A1}"/>
              </a:ext>
            </a:extLst>
          </p:cNvPr>
          <p:cNvSpPr/>
          <p:nvPr/>
        </p:nvSpPr>
        <p:spPr>
          <a:xfrm>
            <a:off x="2578402" y="3429000"/>
            <a:ext cx="959536" cy="309027"/>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[7]</a:t>
            </a:r>
          </a:p>
        </p:txBody>
      </p:sp>
      <p:sp>
        <p:nvSpPr>
          <p:cNvPr id="22" name="Rectangle 21">
            <a:extLst>
              <a:ext uri="{FF2B5EF4-FFF2-40B4-BE49-F238E27FC236}">
                <a16:creationId xmlns:a16="http://schemas.microsoft.com/office/drawing/2014/main" id="{38471153-7927-49FD-8C50-56282A0B52C1}"/>
              </a:ext>
            </a:extLst>
          </p:cNvPr>
          <p:cNvSpPr/>
          <p:nvPr/>
        </p:nvSpPr>
        <p:spPr>
          <a:xfrm>
            <a:off x="947603" y="3738027"/>
            <a:ext cx="864481" cy="309027"/>
          </a:xfrm>
          <a:prstGeom prst="rect">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a:ln>
                  <a:noFill/>
                </a:ln>
                <a:solidFill>
                  <a:srgbClr val="ED7D31"/>
                </a:solidFill>
                <a:effectLst/>
                <a:uLnTx/>
                <a:uFillTx/>
                <a:latin typeface="Century Gothic" panose="020F0302020204030204"/>
                <a:ea typeface="+mn-ea"/>
                <a:cs typeface="+mn-cs"/>
              </a:rPr>
              <a:t>[8]</a:t>
            </a:r>
          </a:p>
        </p:txBody>
      </p:sp>
      <p:sp>
        <p:nvSpPr>
          <p:cNvPr id="34" name="Rectangle: Rounded Corners 33">
            <a:extLst>
              <a:ext uri="{FF2B5EF4-FFF2-40B4-BE49-F238E27FC236}">
                <a16:creationId xmlns:a16="http://schemas.microsoft.com/office/drawing/2014/main" id="{D2EBE286-1D2E-4C60-9352-B72DE85804C4}"/>
              </a:ext>
            </a:extLst>
          </p:cNvPr>
          <p:cNvSpPr/>
          <p:nvPr/>
        </p:nvSpPr>
        <p:spPr>
          <a:xfrm>
            <a:off x="262919" y="4807715"/>
            <a:ext cx="4630965" cy="1386299"/>
          </a:xfrm>
          <a:prstGeom prst="round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*la Manche = the English Channel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*sous-marin =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underwater</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*la mer =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sea</a:t>
            </a:r>
            <a:endPar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2" name="Rectangle 11">
            <a:extLst>
              <a:ext uri="{FF2B5EF4-FFF2-40B4-BE49-F238E27FC236}">
                <a16:creationId xmlns:a16="http://schemas.microsoft.com/office/drawing/2014/main" id="{DCEF1CD9-9135-463F-9C73-EC5D7EA42C8E}"/>
              </a:ext>
            </a:extLst>
          </p:cNvPr>
          <p:cNvSpPr/>
          <p:nvPr/>
        </p:nvSpPr>
        <p:spPr>
          <a:xfrm>
            <a:off x="5362832" y="4844793"/>
            <a:ext cx="6577582" cy="1349221"/>
          </a:xfrm>
          <a:prstGeom prst="rect">
            <a:avLst/>
          </a:prstGeom>
          <a:solidFill>
            <a:srgbClr val="115076"/>
          </a:solidFill>
          <a:ln>
            <a:solidFill>
              <a:srgbClr val="ED7D3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séparer (to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separate</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visiter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aimer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préférer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traverser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constituer (to </a:t>
            </a:r>
            <a:r>
              <a:rPr kumimoji="0" lang="fr-FR" sz="2000" b="0" i="0" u="none" strike="noStrike" kern="1200" cap="none" spc="0" normalizeH="0" baseline="0" noProof="0" err="1">
                <a:ln>
                  <a:noFill/>
                </a:ln>
                <a:solidFill>
                  <a:prstClr val="white"/>
                </a:solidFill>
                <a:effectLst/>
                <a:uLnTx/>
                <a:uFillTx/>
                <a:latin typeface="Century Gothic" panose="020F0302020204030204"/>
                <a:ea typeface="+mn-ea"/>
                <a:cs typeface="+mn-cs"/>
              </a:rPr>
              <a:t>form</a:t>
            </a: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trouver</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fr-FR" sz="2000" b="0" i="0" u="none" strike="noStrike" kern="1200" cap="none" spc="0" normalizeH="0" baseline="0" noProof="0">
                <a:ln>
                  <a:noFill/>
                </a:ln>
                <a:solidFill>
                  <a:prstClr val="white"/>
                </a:solidFill>
                <a:effectLst/>
                <a:uLnTx/>
                <a:uFillTx/>
                <a:latin typeface="Century Gothic" panose="020F0302020204030204"/>
                <a:ea typeface="+mn-ea"/>
                <a:cs typeface="+mn-cs"/>
              </a:rPr>
              <a:t>utiliser</a:t>
            </a:r>
          </a:p>
        </p:txBody>
      </p:sp>
      <p:pic>
        <p:nvPicPr>
          <p:cNvPr id="23" name="Picture 22" descr="background rectangle">
            <a:extLst>
              <a:ext uri="{FF2B5EF4-FFF2-40B4-BE49-F238E27FC236}">
                <a16:creationId xmlns:a16="http://schemas.microsoft.com/office/drawing/2014/main" id="{87C63B15-6C31-4D56-9B3C-A3442CB6567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713515" cy="867128"/>
          </a:xfrm>
          <a:prstGeom prst="rect">
            <a:avLst/>
          </a:prstGeom>
        </p:spPr>
      </p:pic>
      <p:sp>
        <p:nvSpPr>
          <p:cNvPr id="24" name="Title 3">
            <a:extLst>
              <a:ext uri="{FF2B5EF4-FFF2-40B4-BE49-F238E27FC236}">
                <a16:creationId xmlns:a16="http://schemas.microsoft.com/office/drawing/2014/main" id="{67980F9A-6EFA-490A-A6A5-31ED1C2D7F7E}"/>
              </a:ext>
            </a:extLst>
          </p:cNvPr>
          <p:cNvSpPr>
            <a:spLocks noGrp="1"/>
          </p:cNvSpPr>
          <p:nvPr>
            <p:ph type="title"/>
          </p:nvPr>
        </p:nvSpPr>
        <p:spPr>
          <a:xfrm>
            <a:off x="0" y="296864"/>
            <a:ext cx="5265384" cy="707849"/>
          </a:xfrm>
        </p:spPr>
        <p:txBody>
          <a:bodyPr>
            <a:normAutofit/>
          </a:bodyPr>
          <a:lstStyle/>
          <a:p>
            <a:r>
              <a:rPr lang="en-GB" sz="3600" b="1">
                <a:solidFill>
                  <a:schemeClr val="bg1"/>
                </a:solidFill>
              </a:rPr>
              <a:t>La </a:t>
            </a:r>
            <a:r>
              <a:rPr lang="en-GB" sz="3600" b="1" err="1">
                <a:solidFill>
                  <a:schemeClr val="bg1"/>
                </a:solidFill>
              </a:rPr>
              <a:t>Manche</a:t>
            </a:r>
            <a:endParaRPr lang="en-GB" sz="3600" b="1">
              <a:solidFill>
                <a:schemeClr val="bg1"/>
              </a:solidFill>
            </a:endParaRPr>
          </a:p>
        </p:txBody>
      </p:sp>
      <p:pic>
        <p:nvPicPr>
          <p:cNvPr id="25" name="Picture 24" descr="A picture containing toy&#10;&#10;Description automatically generated">
            <a:extLst>
              <a:ext uri="{FF2B5EF4-FFF2-40B4-BE49-F238E27FC236}">
                <a16:creationId xmlns:a16="http://schemas.microsoft.com/office/drawing/2014/main" id="{348A65A7-DD33-4216-B5E2-CC48FC7D1E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75300" y="866685"/>
            <a:ext cx="2112994" cy="2112994"/>
          </a:xfrm>
          <a:prstGeom prst="rect">
            <a:avLst/>
          </a:prstGeom>
        </p:spPr>
      </p:pic>
    </p:spTree>
    <p:extLst>
      <p:ext uri="{BB962C8B-B14F-4D97-AF65-F5344CB8AC3E}">
        <p14:creationId xmlns:p14="http://schemas.microsoft.com/office/powerpoint/2010/main" val="154673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P spid="17" grpId="0" animBg="1"/>
      <p:bldP spid="18" grpId="0" animBg="1"/>
      <p:bldP spid="19" grpId="0" animBg="1"/>
      <p:bldP spid="20" grpId="0" animBg="1"/>
      <p:bldP spid="21" grpId="0" animBg="1"/>
      <p:bldP spid="2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6141" y="526819"/>
            <a:ext cx="10515600" cy="537603"/>
          </a:xfrm>
        </p:spPr>
        <p:txBody>
          <a:bodyPr>
            <a:normAutofit/>
          </a:bodyPr>
          <a:lstStyle/>
          <a:p>
            <a:r>
              <a:rPr lang="en-GB" sz="2000" b="1" dirty="0"/>
              <a:t>Lee </a:t>
            </a:r>
            <a:r>
              <a:rPr lang="en-GB" sz="2000" b="1" dirty="0" err="1"/>
              <a:t>este</a:t>
            </a:r>
            <a:r>
              <a:rPr lang="en-GB" sz="2000" b="1" dirty="0"/>
              <a:t> </a:t>
            </a:r>
            <a:r>
              <a:rPr lang="en-GB" sz="2000" b="1" err="1"/>
              <a:t>artículo</a:t>
            </a:r>
            <a:r>
              <a:rPr lang="en-GB" sz="2000" b="1"/>
              <a:t> y </a:t>
            </a:r>
            <a:r>
              <a:rPr lang="en-GB" sz="2000" b="1" dirty="0"/>
              <a:t>escribe el </a:t>
            </a:r>
            <a:r>
              <a:rPr lang="en-GB" sz="2000" b="1" dirty="0" err="1"/>
              <a:t>título</a:t>
            </a:r>
            <a:r>
              <a:rPr lang="en-GB" sz="2000" b="1" dirty="0"/>
              <a:t> </a:t>
            </a:r>
            <a:r>
              <a:rPr lang="en-GB" sz="2000" b="1" err="1"/>
              <a:t>correcto</a:t>
            </a:r>
            <a:r>
              <a:rPr lang="en-GB" sz="2000" b="1"/>
              <a:t>. Debes elegir ‘su’ o ‘sus’.</a:t>
            </a:r>
            <a:endParaRPr lang="en-GB" sz="2000" b="1" dirty="0"/>
          </a:p>
        </p:txBody>
      </p:sp>
      <p:sp>
        <p:nvSpPr>
          <p:cNvPr id="3" name="Content Placeholder 2"/>
          <p:cNvSpPr>
            <a:spLocks noGrp="1"/>
          </p:cNvSpPr>
          <p:nvPr>
            <p:ph idx="1"/>
          </p:nvPr>
        </p:nvSpPr>
        <p:spPr>
          <a:xfrm>
            <a:off x="295622" y="1059195"/>
            <a:ext cx="9244116" cy="5465970"/>
          </a:xfrm>
        </p:spPr>
        <p:txBody>
          <a:bodyPr>
            <a:noAutofit/>
          </a:bodyPr>
          <a:lstStyle/>
          <a:p>
            <a:pPr marL="0" indent="0">
              <a:lnSpc>
                <a:spcPct val="100000"/>
              </a:lnSpc>
              <a:spcBef>
                <a:spcPts val="0"/>
              </a:spcBef>
              <a:buNone/>
            </a:pPr>
            <a:r>
              <a:rPr lang="en-GB" sz="2000" b="1" dirty="0"/>
              <a:t>1</a:t>
            </a:r>
            <a:r>
              <a:rPr lang="en-GB" sz="2000" b="1"/>
              <a:t>. Su / sus________________</a:t>
            </a:r>
            <a:endParaRPr lang="en-GB" sz="2000" b="1" dirty="0"/>
          </a:p>
          <a:p>
            <a:pPr marL="0" indent="0">
              <a:lnSpc>
                <a:spcPct val="100000"/>
              </a:lnSpc>
              <a:spcBef>
                <a:spcPts val="0"/>
              </a:spcBef>
              <a:spcAft>
                <a:spcPts val="600"/>
              </a:spcAft>
              <a:buNone/>
            </a:pPr>
            <a:r>
              <a:rPr lang="en-GB" sz="2000" dirty="0"/>
              <a:t>Si </a:t>
            </a:r>
            <a:r>
              <a:rPr lang="en-GB" sz="2000" dirty="0" err="1"/>
              <a:t>vienes</a:t>
            </a:r>
            <a:r>
              <a:rPr lang="en-GB" sz="2000" dirty="0"/>
              <a:t> a México es </a:t>
            </a:r>
            <a:r>
              <a:rPr lang="en-GB" sz="2000" dirty="0" err="1"/>
              <a:t>seguro</a:t>
            </a:r>
            <a:r>
              <a:rPr lang="en-GB" sz="2000" dirty="0"/>
              <a:t> que </a:t>
            </a:r>
            <a:r>
              <a:rPr lang="en-GB" sz="2000" dirty="0" err="1"/>
              <a:t>puedes</a:t>
            </a:r>
            <a:r>
              <a:rPr lang="en-GB" sz="2000" dirty="0"/>
              <a:t> </a:t>
            </a:r>
            <a:r>
              <a:rPr lang="en-GB" sz="2000" dirty="0" err="1"/>
              <a:t>hacer</a:t>
            </a:r>
            <a:r>
              <a:rPr lang="en-GB" sz="2000" dirty="0"/>
              <a:t> amigos. Los </a:t>
            </a:r>
            <a:r>
              <a:rPr lang="en-GB" sz="2000" dirty="0" err="1"/>
              <a:t>mexicanos</a:t>
            </a:r>
            <a:r>
              <a:rPr lang="en-GB" sz="2000" dirty="0"/>
              <a:t> son </a:t>
            </a:r>
            <a:r>
              <a:rPr lang="en-GB" sz="2000" err="1"/>
              <a:t>muy</a:t>
            </a:r>
            <a:r>
              <a:rPr lang="en-GB" sz="2000"/>
              <a:t> simpáticos </a:t>
            </a:r>
            <a:r>
              <a:rPr lang="en-GB" sz="2000" dirty="0"/>
              <a:t>y </a:t>
            </a:r>
            <a:r>
              <a:rPr lang="en-GB" sz="2000" dirty="0" err="1"/>
              <a:t>reciben</a:t>
            </a:r>
            <a:r>
              <a:rPr lang="en-GB" sz="2000" dirty="0"/>
              <a:t> a </a:t>
            </a:r>
            <a:r>
              <a:rPr lang="en-GB" sz="2000"/>
              <a:t>los visitantes* </a:t>
            </a:r>
            <a:r>
              <a:rPr lang="en-GB" sz="2000" dirty="0"/>
              <a:t>con los </a:t>
            </a:r>
            <a:r>
              <a:rPr lang="en-GB" sz="2000" dirty="0" err="1"/>
              <a:t>brazos</a:t>
            </a:r>
            <a:r>
              <a:rPr lang="en-GB" sz="2000" dirty="0"/>
              <a:t> </a:t>
            </a:r>
            <a:r>
              <a:rPr lang="en-GB" sz="2000" dirty="0" err="1"/>
              <a:t>abiertos</a:t>
            </a:r>
            <a:r>
              <a:rPr lang="en-GB" sz="2000" dirty="0"/>
              <a:t>. </a:t>
            </a:r>
          </a:p>
          <a:p>
            <a:pPr marL="0" indent="0">
              <a:lnSpc>
                <a:spcPct val="100000"/>
              </a:lnSpc>
              <a:spcBef>
                <a:spcPts val="0"/>
              </a:spcBef>
              <a:buNone/>
            </a:pPr>
            <a:r>
              <a:rPr lang="en-GB" sz="2000" b="1" dirty="0"/>
              <a:t>2</a:t>
            </a:r>
            <a:r>
              <a:rPr lang="en-GB" sz="2000"/>
              <a:t>. </a:t>
            </a:r>
            <a:r>
              <a:rPr lang="en-GB" sz="2000" b="1"/>
              <a:t>Su / sus ________________</a:t>
            </a:r>
            <a:endParaRPr lang="en-GB" sz="2000" b="1" dirty="0"/>
          </a:p>
          <a:p>
            <a:pPr marL="0" indent="0">
              <a:lnSpc>
                <a:spcPct val="100000"/>
              </a:lnSpc>
              <a:spcBef>
                <a:spcPts val="0"/>
              </a:spcBef>
              <a:spcAft>
                <a:spcPts val="600"/>
              </a:spcAft>
              <a:buNone/>
            </a:pPr>
            <a:r>
              <a:rPr lang="en-GB" sz="2000" dirty="0"/>
              <a:t>Los </a:t>
            </a:r>
            <a:r>
              <a:rPr lang="en-GB" sz="2000" dirty="0" err="1"/>
              <a:t>paisajes</a:t>
            </a:r>
            <a:r>
              <a:rPr lang="en-GB" sz="2000" dirty="0"/>
              <a:t> de México </a:t>
            </a:r>
            <a:r>
              <a:rPr lang="en-GB" sz="2000"/>
              <a:t>son geniales. </a:t>
            </a:r>
            <a:r>
              <a:rPr lang="en-GB" sz="2000" dirty="0" err="1"/>
              <a:t>Puedes</a:t>
            </a:r>
            <a:r>
              <a:rPr lang="en-GB" sz="2000" dirty="0"/>
              <a:t> </a:t>
            </a:r>
            <a:r>
              <a:rPr lang="en-GB" sz="2000" dirty="0" err="1"/>
              <a:t>visitar</a:t>
            </a:r>
            <a:r>
              <a:rPr lang="en-GB" sz="2000" dirty="0"/>
              <a:t> sus playas </a:t>
            </a:r>
            <a:r>
              <a:rPr lang="en-GB" sz="2000" dirty="0" err="1"/>
              <a:t>hermosas</a:t>
            </a:r>
            <a:r>
              <a:rPr lang="en-GB" sz="2000" dirty="0"/>
              <a:t>, sus </a:t>
            </a:r>
            <a:r>
              <a:rPr lang="en-GB" sz="2000" dirty="0" err="1"/>
              <a:t>montañas</a:t>
            </a:r>
            <a:r>
              <a:rPr lang="en-GB" sz="2000" dirty="0"/>
              <a:t> </a:t>
            </a:r>
            <a:r>
              <a:rPr lang="en-GB" sz="2000" dirty="0" err="1"/>
              <a:t>altas</a:t>
            </a:r>
            <a:r>
              <a:rPr lang="en-GB" sz="2000" dirty="0"/>
              <a:t>, </a:t>
            </a:r>
            <a:r>
              <a:rPr lang="en-GB" sz="2000"/>
              <a:t>sus lagos* grandes </a:t>
            </a:r>
            <a:r>
              <a:rPr lang="en-GB" sz="2000" dirty="0"/>
              <a:t>o </a:t>
            </a:r>
            <a:r>
              <a:rPr lang="en-GB" sz="2000"/>
              <a:t>sus bosques* </a:t>
            </a:r>
            <a:r>
              <a:rPr lang="en-GB" sz="2000" dirty="0" err="1"/>
              <a:t>llenos</a:t>
            </a:r>
            <a:r>
              <a:rPr lang="en-GB" sz="2000" dirty="0"/>
              <a:t> de </a:t>
            </a:r>
            <a:r>
              <a:rPr lang="en-GB" sz="2000" err="1"/>
              <a:t>vida</a:t>
            </a:r>
            <a:r>
              <a:rPr lang="en-GB" sz="2000"/>
              <a:t>.</a:t>
            </a:r>
          </a:p>
          <a:p>
            <a:pPr marL="0" indent="0">
              <a:lnSpc>
                <a:spcPct val="100000"/>
              </a:lnSpc>
              <a:spcBef>
                <a:spcPts val="0"/>
              </a:spcBef>
              <a:buNone/>
            </a:pPr>
            <a:r>
              <a:rPr lang="en-GB" sz="2000" b="1"/>
              <a:t>3. Su / sus ________________</a:t>
            </a:r>
            <a:endParaRPr lang="en-GB" sz="2000" b="1" dirty="0"/>
          </a:p>
          <a:p>
            <a:pPr marL="0" indent="0">
              <a:lnSpc>
                <a:spcPct val="100000"/>
              </a:lnSpc>
              <a:spcBef>
                <a:spcPts val="0"/>
              </a:spcBef>
              <a:spcAft>
                <a:spcPts val="600"/>
              </a:spcAft>
              <a:buNone/>
            </a:pPr>
            <a:r>
              <a:rPr lang="en-GB" sz="2000" err="1"/>
              <a:t>En</a:t>
            </a:r>
            <a:r>
              <a:rPr lang="en-GB" sz="2000"/>
              <a:t> sus </a:t>
            </a:r>
            <a:r>
              <a:rPr lang="en-GB" sz="2000" dirty="0" err="1"/>
              <a:t>calles</a:t>
            </a:r>
            <a:r>
              <a:rPr lang="en-GB" sz="2000" dirty="0"/>
              <a:t> vas a </a:t>
            </a:r>
            <a:r>
              <a:rPr lang="en-GB" sz="2000" dirty="0" err="1"/>
              <a:t>encontrar</a:t>
            </a:r>
            <a:r>
              <a:rPr lang="en-GB" sz="2000" dirty="0"/>
              <a:t> </a:t>
            </a:r>
            <a:r>
              <a:rPr lang="en-GB" sz="2000" dirty="0" err="1"/>
              <a:t>todo</a:t>
            </a:r>
            <a:r>
              <a:rPr lang="en-GB" sz="2000" dirty="0"/>
              <a:t> </a:t>
            </a:r>
            <a:r>
              <a:rPr lang="en-GB" sz="2000" dirty="0" err="1"/>
              <a:t>tipo</a:t>
            </a:r>
            <a:r>
              <a:rPr lang="en-GB" sz="2000" dirty="0"/>
              <a:t> de </a:t>
            </a:r>
            <a:r>
              <a:rPr lang="en-GB" sz="2000" dirty="0" err="1"/>
              <a:t>edificios</a:t>
            </a:r>
            <a:r>
              <a:rPr lang="en-GB" sz="2000" dirty="0"/>
              <a:t>: </a:t>
            </a:r>
            <a:r>
              <a:rPr lang="en-GB" sz="2000" dirty="0" err="1"/>
              <a:t>iglesias</a:t>
            </a:r>
            <a:r>
              <a:rPr lang="en-GB" sz="2000" dirty="0"/>
              <a:t> </a:t>
            </a:r>
            <a:r>
              <a:rPr lang="en-GB" sz="2000" err="1"/>
              <a:t>antiguas</a:t>
            </a:r>
            <a:r>
              <a:rPr lang="en-GB" sz="2000"/>
              <a:t>, plazas </a:t>
            </a:r>
            <a:r>
              <a:rPr lang="en-GB" sz="2000" dirty="0" err="1"/>
              <a:t>llenas</a:t>
            </a:r>
            <a:r>
              <a:rPr lang="en-GB" sz="2000" dirty="0"/>
              <a:t> de </a:t>
            </a:r>
            <a:r>
              <a:rPr lang="en-GB" sz="2000" dirty="0" err="1"/>
              <a:t>gente</a:t>
            </a:r>
            <a:r>
              <a:rPr lang="en-GB" sz="2000" dirty="0"/>
              <a:t>, mercados, </a:t>
            </a:r>
            <a:r>
              <a:rPr lang="en-GB" sz="2000" dirty="0" err="1"/>
              <a:t>teatros</a:t>
            </a:r>
            <a:r>
              <a:rPr lang="en-GB" sz="2000" dirty="0"/>
              <a:t>, tiendas con </a:t>
            </a:r>
            <a:r>
              <a:rPr lang="en-GB" sz="2000" err="1"/>
              <a:t>productos</a:t>
            </a:r>
            <a:r>
              <a:rPr lang="en-GB" sz="2000"/>
              <a:t> locales... </a:t>
            </a:r>
          </a:p>
          <a:p>
            <a:pPr marL="0" indent="0">
              <a:lnSpc>
                <a:spcPct val="100000"/>
              </a:lnSpc>
              <a:spcBef>
                <a:spcPts val="0"/>
              </a:spcBef>
              <a:buNone/>
            </a:pPr>
            <a:r>
              <a:rPr lang="en-GB" sz="2000" b="1"/>
              <a:t>4. Su / sus ________________</a:t>
            </a:r>
          </a:p>
          <a:p>
            <a:pPr marL="0" indent="0">
              <a:lnSpc>
                <a:spcPct val="100000"/>
              </a:lnSpc>
              <a:spcBef>
                <a:spcPts val="0"/>
              </a:spcBef>
              <a:spcAft>
                <a:spcPts val="600"/>
              </a:spcAft>
              <a:buNone/>
            </a:pPr>
            <a:r>
              <a:rPr lang="en-GB" sz="2000"/>
              <a:t>México es conocido por sus platos deliciosos. Los mexicanos comen bien y preparan muchas cosas tradicionales: tacos, tamales, mole...</a:t>
            </a:r>
            <a:endParaRPr lang="en-GB" sz="2000" dirty="0"/>
          </a:p>
          <a:p>
            <a:pPr marL="0" indent="0">
              <a:lnSpc>
                <a:spcPct val="100000"/>
              </a:lnSpc>
              <a:spcBef>
                <a:spcPts val="0"/>
              </a:spcBef>
              <a:buNone/>
            </a:pPr>
            <a:r>
              <a:rPr lang="en-GB" sz="2000" b="1" dirty="0"/>
              <a:t>5</a:t>
            </a:r>
            <a:r>
              <a:rPr lang="en-GB" sz="2000" b="1"/>
              <a:t>. Su / sus ________________</a:t>
            </a:r>
            <a:endParaRPr lang="en-GB" sz="2000" b="1" dirty="0"/>
          </a:p>
          <a:p>
            <a:pPr marL="0" indent="0">
              <a:lnSpc>
                <a:spcPct val="100000"/>
              </a:lnSpc>
              <a:spcBef>
                <a:spcPts val="0"/>
              </a:spcBef>
              <a:buNone/>
            </a:pPr>
            <a:r>
              <a:rPr lang="en-GB" sz="2000" dirty="0"/>
              <a:t>Si </a:t>
            </a:r>
            <a:r>
              <a:rPr lang="en-GB" sz="2000" dirty="0" err="1"/>
              <a:t>te</a:t>
            </a:r>
            <a:r>
              <a:rPr lang="en-GB" sz="2000" dirty="0"/>
              <a:t> </a:t>
            </a:r>
            <a:r>
              <a:rPr lang="en-GB" sz="2000" dirty="0" err="1"/>
              <a:t>interesa</a:t>
            </a:r>
            <a:r>
              <a:rPr lang="en-GB" sz="2000" dirty="0"/>
              <a:t> </a:t>
            </a:r>
            <a:r>
              <a:rPr lang="en-GB" sz="2000"/>
              <a:t>la cultura, </a:t>
            </a:r>
            <a:r>
              <a:rPr lang="en-GB" sz="2000" dirty="0"/>
              <a:t>México es un </a:t>
            </a:r>
            <a:r>
              <a:rPr lang="en-GB" sz="2000" dirty="0" err="1"/>
              <a:t>lugar</a:t>
            </a:r>
            <a:r>
              <a:rPr lang="en-GB" sz="2000" dirty="0"/>
              <a:t> ideal. Las </a:t>
            </a:r>
            <a:r>
              <a:rPr lang="en-GB" sz="2000" dirty="0" err="1"/>
              <a:t>tradiciones</a:t>
            </a:r>
            <a:r>
              <a:rPr lang="en-GB" sz="2000" dirty="0"/>
              <a:t> son </a:t>
            </a:r>
            <a:r>
              <a:rPr lang="en-GB" sz="2000" dirty="0" err="1"/>
              <a:t>muy</a:t>
            </a:r>
            <a:r>
              <a:rPr lang="en-GB" sz="2000" dirty="0"/>
              <a:t> </a:t>
            </a:r>
            <a:r>
              <a:rPr lang="en-GB" sz="2000" dirty="0" err="1"/>
              <a:t>importantes</a:t>
            </a:r>
            <a:r>
              <a:rPr lang="en-GB" sz="2000" dirty="0"/>
              <a:t> para los </a:t>
            </a:r>
            <a:r>
              <a:rPr lang="en-GB" sz="2000" dirty="0" err="1"/>
              <a:t>mexicanos</a:t>
            </a:r>
            <a:r>
              <a:rPr lang="en-GB" sz="2000" dirty="0"/>
              <a:t> y sus </a:t>
            </a:r>
            <a:r>
              <a:rPr lang="en-GB" sz="2000" dirty="0" err="1"/>
              <a:t>celebraciones</a:t>
            </a:r>
            <a:r>
              <a:rPr lang="en-GB" sz="2000" dirty="0"/>
              <a:t> son </a:t>
            </a:r>
            <a:r>
              <a:rPr lang="en-GB" sz="2000" dirty="0" err="1"/>
              <a:t>muy</a:t>
            </a:r>
            <a:r>
              <a:rPr lang="en-GB" sz="2000" dirty="0"/>
              <a:t> </a:t>
            </a:r>
            <a:r>
              <a:rPr lang="en-GB" sz="2000" dirty="0" err="1"/>
              <a:t>especiales</a:t>
            </a:r>
            <a:r>
              <a:rPr lang="en-GB" sz="2000" dirty="0"/>
              <a:t>.</a:t>
            </a:r>
            <a:endParaRPr lang="en-GB" sz="2000" b="1" dirty="0"/>
          </a:p>
          <a:p>
            <a:pPr marL="0" indent="0">
              <a:lnSpc>
                <a:spcPct val="100000"/>
              </a:lnSpc>
              <a:spcBef>
                <a:spcPts val="0"/>
              </a:spcBef>
              <a:buNone/>
            </a:pPr>
            <a:endParaRPr lang="en-GB" sz="2000" dirty="0"/>
          </a:p>
          <a:p>
            <a:pPr marL="0" indent="0">
              <a:lnSpc>
                <a:spcPct val="100000"/>
              </a:lnSpc>
              <a:spcBef>
                <a:spcPts val="0"/>
              </a:spcBef>
              <a:buNone/>
            </a:pPr>
            <a:endParaRPr lang="en-GB" sz="2000" dirty="0"/>
          </a:p>
        </p:txBody>
      </p:sp>
      <p:graphicFrame>
        <p:nvGraphicFramePr>
          <p:cNvPr id="6" name="Tabla 26">
            <a:extLst>
              <a:ext uri="{FF2B5EF4-FFF2-40B4-BE49-F238E27FC236}">
                <a16:creationId xmlns:a16="http://schemas.microsoft.com/office/drawing/2014/main" id="{5D7AD5B3-B375-C94E-9C10-384FD749DE24}"/>
              </a:ext>
            </a:extLst>
          </p:cNvPr>
          <p:cNvGraphicFramePr>
            <a:graphicFrameLocks noGrp="1"/>
          </p:cNvGraphicFramePr>
          <p:nvPr/>
        </p:nvGraphicFramePr>
        <p:xfrm>
          <a:off x="9539738" y="1329471"/>
          <a:ext cx="2313232" cy="3566160"/>
        </p:xfrm>
        <a:graphic>
          <a:graphicData uri="http://schemas.openxmlformats.org/drawingml/2006/table">
            <a:tbl>
              <a:tblPr firstRow="1" bandRow="1">
                <a:tableStyleId>{5DA37D80-6434-44D0-A028-1B22A696006F}</a:tableStyleId>
              </a:tblPr>
              <a:tblGrid>
                <a:gridCol w="2313232">
                  <a:extLst>
                    <a:ext uri="{9D8B030D-6E8A-4147-A177-3AD203B41FA5}">
                      <a16:colId xmlns:a16="http://schemas.microsoft.com/office/drawing/2014/main" val="2652077185"/>
                    </a:ext>
                  </a:extLst>
                </a:gridCol>
              </a:tblGrid>
              <a:tr h="370840">
                <a:tc>
                  <a:txBody>
                    <a:bodyPr/>
                    <a:lstStyle/>
                    <a:p>
                      <a:pPr algn="ctr"/>
                      <a:r>
                        <a:rPr lang="en-GB" sz="2000" dirty="0" err="1">
                          <a:solidFill>
                            <a:schemeClr val="accent5">
                              <a:lumMod val="50000"/>
                            </a:schemeClr>
                          </a:solidFill>
                        </a:rPr>
                        <a:t>Opciones</a:t>
                      </a:r>
                      <a:endParaRPr lang="es-GB" sz="2000" dirty="0">
                        <a:solidFill>
                          <a:schemeClr val="accent5">
                            <a:lumMod val="50000"/>
                          </a:schemeClr>
                        </a:solidFill>
                      </a:endParaRPr>
                    </a:p>
                  </a:txBody>
                  <a:tcPr anchor="ctr">
                    <a:noFill/>
                  </a:tcPr>
                </a:tc>
                <a:extLst>
                  <a:ext uri="{0D108BD9-81ED-4DB2-BD59-A6C34878D82A}">
                    <a16:rowId xmlns:a16="http://schemas.microsoft.com/office/drawing/2014/main" val="309872944"/>
                  </a:ext>
                </a:extLst>
              </a:tr>
              <a:tr h="370840">
                <a:tc>
                  <a:txBody>
                    <a:bodyPr/>
                    <a:lstStyle/>
                    <a:p>
                      <a:r>
                        <a:rPr lang="en-GB" sz="2000">
                          <a:solidFill>
                            <a:schemeClr val="accent5">
                              <a:lumMod val="50000"/>
                            </a:schemeClr>
                          </a:solidFill>
                        </a:rPr>
                        <a:t>gente</a:t>
                      </a:r>
                      <a:endParaRPr lang="en-GB" sz="2000" dirty="0">
                        <a:solidFill>
                          <a:schemeClr val="accent5">
                            <a:lumMod val="50000"/>
                          </a:schemeClr>
                        </a:solidFill>
                      </a:endParaRPr>
                    </a:p>
                  </a:txBody>
                  <a:tcPr>
                    <a:noFill/>
                  </a:tcPr>
                </a:tc>
                <a:extLst>
                  <a:ext uri="{0D108BD9-81ED-4DB2-BD59-A6C34878D82A}">
                    <a16:rowId xmlns:a16="http://schemas.microsoft.com/office/drawing/2014/main" val="3968492975"/>
                  </a:ext>
                </a:extLst>
              </a:tr>
              <a:tr h="370840">
                <a:tc>
                  <a:txBody>
                    <a:bodyPr/>
                    <a:lstStyle/>
                    <a:p>
                      <a:r>
                        <a:rPr lang="en-GB" sz="2000">
                          <a:solidFill>
                            <a:schemeClr val="accent5">
                              <a:lumMod val="50000"/>
                            </a:schemeClr>
                          </a:solidFill>
                        </a:rPr>
                        <a:t>costumbres</a:t>
                      </a:r>
                      <a:endParaRPr lang="en-GB" sz="2000" dirty="0">
                        <a:solidFill>
                          <a:schemeClr val="accent5">
                            <a:lumMod val="50000"/>
                          </a:schemeClr>
                        </a:solidFill>
                      </a:endParaRPr>
                    </a:p>
                  </a:txBody>
                  <a:tcPr>
                    <a:noFill/>
                  </a:tcPr>
                </a:tc>
                <a:extLst>
                  <a:ext uri="{0D108BD9-81ED-4DB2-BD59-A6C34878D82A}">
                    <a16:rowId xmlns:a16="http://schemas.microsoft.com/office/drawing/2014/main" val="3378521457"/>
                  </a:ext>
                </a:extLst>
              </a:tr>
              <a:tr h="370840">
                <a:tc>
                  <a:txBody>
                    <a:bodyPr/>
                    <a:lstStyle/>
                    <a:p>
                      <a:r>
                        <a:rPr lang="en-GB" sz="2000">
                          <a:solidFill>
                            <a:schemeClr val="accent5">
                              <a:lumMod val="50000"/>
                            </a:schemeClr>
                          </a:solidFill>
                        </a:rPr>
                        <a:t>museos</a:t>
                      </a:r>
                      <a:endParaRPr lang="en-GB" sz="2000" dirty="0">
                        <a:solidFill>
                          <a:schemeClr val="accent5">
                            <a:lumMod val="50000"/>
                          </a:schemeClr>
                        </a:solidFill>
                      </a:endParaRPr>
                    </a:p>
                  </a:txBody>
                  <a:tcPr>
                    <a:noFill/>
                  </a:tcPr>
                </a:tc>
                <a:extLst>
                  <a:ext uri="{0D108BD9-81ED-4DB2-BD59-A6C34878D82A}">
                    <a16:rowId xmlns:a16="http://schemas.microsoft.com/office/drawing/2014/main" val="1834849641"/>
                  </a:ext>
                </a:extLst>
              </a:tr>
              <a:tr h="370840">
                <a:tc>
                  <a:txBody>
                    <a:bodyPr/>
                    <a:lstStyle/>
                    <a:p>
                      <a:r>
                        <a:rPr lang="en-GB" sz="2000">
                          <a:solidFill>
                            <a:schemeClr val="accent5">
                              <a:lumMod val="50000"/>
                            </a:schemeClr>
                          </a:solidFill>
                        </a:rPr>
                        <a:t>ciudades</a:t>
                      </a:r>
                    </a:p>
                  </a:txBody>
                  <a:tcPr>
                    <a:noFill/>
                  </a:tcPr>
                </a:tc>
                <a:extLst>
                  <a:ext uri="{0D108BD9-81ED-4DB2-BD59-A6C34878D82A}">
                    <a16:rowId xmlns:a16="http://schemas.microsoft.com/office/drawing/2014/main" val="1291132633"/>
                  </a:ext>
                </a:extLst>
              </a:tr>
              <a:tr h="370840">
                <a:tc>
                  <a:txBody>
                    <a:bodyPr/>
                    <a:lstStyle/>
                    <a:p>
                      <a:r>
                        <a:rPr lang="en-GB" sz="2000">
                          <a:solidFill>
                            <a:schemeClr val="accent5">
                              <a:lumMod val="50000"/>
                            </a:schemeClr>
                          </a:solidFill>
                        </a:rPr>
                        <a:t>música</a:t>
                      </a:r>
                    </a:p>
                  </a:txBody>
                  <a:tcPr>
                    <a:noFill/>
                  </a:tcPr>
                </a:tc>
                <a:extLst>
                  <a:ext uri="{0D108BD9-81ED-4DB2-BD59-A6C34878D82A}">
                    <a16:rowId xmlns:a16="http://schemas.microsoft.com/office/drawing/2014/main" val="1109887969"/>
                  </a:ext>
                </a:extLst>
              </a:tr>
              <a:tr h="370840">
                <a:tc>
                  <a:txBody>
                    <a:bodyPr/>
                    <a:lstStyle/>
                    <a:p>
                      <a:r>
                        <a:rPr lang="en-GB" sz="2000">
                          <a:solidFill>
                            <a:schemeClr val="accent5">
                              <a:lumMod val="50000"/>
                            </a:schemeClr>
                          </a:solidFill>
                        </a:rPr>
                        <a:t>comida</a:t>
                      </a:r>
                      <a:endParaRPr lang="en-GB" sz="2000" dirty="0">
                        <a:solidFill>
                          <a:schemeClr val="accent5">
                            <a:lumMod val="50000"/>
                          </a:schemeClr>
                        </a:solidFill>
                      </a:endParaRPr>
                    </a:p>
                  </a:txBody>
                  <a:tcPr>
                    <a:noFill/>
                  </a:tcPr>
                </a:tc>
                <a:extLst>
                  <a:ext uri="{0D108BD9-81ED-4DB2-BD59-A6C34878D82A}">
                    <a16:rowId xmlns:a16="http://schemas.microsoft.com/office/drawing/2014/main" val="4161156137"/>
                  </a:ext>
                </a:extLst>
              </a:tr>
              <a:tr h="370840">
                <a:tc>
                  <a:txBody>
                    <a:bodyPr/>
                    <a:lstStyle/>
                    <a:p>
                      <a:r>
                        <a:rPr lang="en-GB" sz="2000">
                          <a:solidFill>
                            <a:schemeClr val="accent5">
                              <a:lumMod val="50000"/>
                            </a:schemeClr>
                          </a:solidFill>
                        </a:rPr>
                        <a:t>bebidas</a:t>
                      </a:r>
                      <a:endParaRPr lang="en-GB" sz="2000" dirty="0">
                        <a:solidFill>
                          <a:schemeClr val="accent5">
                            <a:lumMod val="50000"/>
                          </a:schemeClr>
                        </a:solidFill>
                      </a:endParaRPr>
                    </a:p>
                  </a:txBody>
                  <a:tcPr>
                    <a:noFill/>
                  </a:tcPr>
                </a:tc>
                <a:extLst>
                  <a:ext uri="{0D108BD9-81ED-4DB2-BD59-A6C34878D82A}">
                    <a16:rowId xmlns:a16="http://schemas.microsoft.com/office/drawing/2014/main" val="2270514008"/>
                  </a:ext>
                </a:extLst>
              </a:tr>
              <a:tr h="370840">
                <a:tc>
                  <a:txBody>
                    <a:bodyPr/>
                    <a:lstStyle/>
                    <a:p>
                      <a:r>
                        <a:rPr lang="en-GB" sz="2000">
                          <a:solidFill>
                            <a:schemeClr val="accent5">
                              <a:lumMod val="50000"/>
                            </a:schemeClr>
                          </a:solidFill>
                        </a:rPr>
                        <a:t>naturaleza</a:t>
                      </a:r>
                      <a:endParaRPr lang="en-GB" sz="2000" dirty="0">
                        <a:solidFill>
                          <a:schemeClr val="accent5">
                            <a:lumMod val="50000"/>
                          </a:schemeClr>
                        </a:solidFill>
                      </a:endParaRPr>
                    </a:p>
                  </a:txBody>
                  <a:tcPr>
                    <a:noFill/>
                  </a:tcPr>
                </a:tc>
                <a:extLst>
                  <a:ext uri="{0D108BD9-81ED-4DB2-BD59-A6C34878D82A}">
                    <a16:rowId xmlns:a16="http://schemas.microsoft.com/office/drawing/2014/main" val="1731010670"/>
                  </a:ext>
                </a:extLst>
              </a:tr>
            </a:tbl>
          </a:graphicData>
        </a:graphic>
      </p:graphicFrame>
      <p:sp>
        <p:nvSpPr>
          <p:cNvPr id="7" name="Rounded Rectangle 11">
            <a:extLst>
              <a:ext uri="{FF2B5EF4-FFF2-40B4-BE49-F238E27FC236}">
                <a16:creationId xmlns:a16="http://schemas.microsoft.com/office/drawing/2014/main" id="{A316DD52-7894-4A75-969C-CA0645DA2978}"/>
              </a:ext>
            </a:extLst>
          </p:cNvPr>
          <p:cNvSpPr/>
          <p:nvPr/>
        </p:nvSpPr>
        <p:spPr>
          <a:xfrm>
            <a:off x="10515600" y="258166"/>
            <a:ext cx="1412543"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1675482" y="1009205"/>
            <a:ext cx="205795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gente</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4" name="CuadroTexto 3">
            <a:extLst>
              <a:ext uri="{FF2B5EF4-FFF2-40B4-BE49-F238E27FC236}">
                <a16:creationId xmlns:a16="http://schemas.microsoft.com/office/drawing/2014/main" id="{D2B4017C-BEA7-6346-AA4A-ED6013E27A99}"/>
              </a:ext>
            </a:extLst>
          </p:cNvPr>
          <p:cNvSpPr txBox="1"/>
          <p:nvPr/>
        </p:nvSpPr>
        <p:spPr>
          <a:xfrm>
            <a:off x="275638" y="171894"/>
            <a:ext cx="924411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¿Por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qué</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hacer</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viaje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México?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Aquí</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damos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cinco</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razones</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9" name="TextBox 7">
            <a:extLst>
              <a:ext uri="{FF2B5EF4-FFF2-40B4-BE49-F238E27FC236}">
                <a16:creationId xmlns:a16="http://schemas.microsoft.com/office/drawing/2014/main" id="{F6D8E170-B308-DA48-8AC1-2806B2E91D20}"/>
              </a:ext>
            </a:extLst>
          </p:cNvPr>
          <p:cNvSpPr txBox="1"/>
          <p:nvPr/>
        </p:nvSpPr>
        <p:spPr>
          <a:xfrm>
            <a:off x="1692812" y="2014661"/>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naturaleza</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10" name="TextBox 7">
            <a:extLst>
              <a:ext uri="{FF2B5EF4-FFF2-40B4-BE49-F238E27FC236}">
                <a16:creationId xmlns:a16="http://schemas.microsoft.com/office/drawing/2014/main" id="{323E8125-11BD-5148-8D47-7ABF0BFE6239}"/>
              </a:ext>
            </a:extLst>
          </p:cNvPr>
          <p:cNvSpPr txBox="1"/>
          <p:nvPr/>
        </p:nvSpPr>
        <p:spPr>
          <a:xfrm>
            <a:off x="1675482" y="4298495"/>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comida</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11" name="TextBox 7">
            <a:extLst>
              <a:ext uri="{FF2B5EF4-FFF2-40B4-BE49-F238E27FC236}">
                <a16:creationId xmlns:a16="http://schemas.microsoft.com/office/drawing/2014/main" id="{8D2E8A95-C8F9-6748-8525-6906D2032AE2}"/>
              </a:ext>
            </a:extLst>
          </p:cNvPr>
          <p:cNvSpPr txBox="1"/>
          <p:nvPr/>
        </p:nvSpPr>
        <p:spPr>
          <a:xfrm>
            <a:off x="1692812" y="3011020"/>
            <a:ext cx="2149912"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ciudades</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12" name="TextBox 7">
            <a:extLst>
              <a:ext uri="{FF2B5EF4-FFF2-40B4-BE49-F238E27FC236}">
                <a16:creationId xmlns:a16="http://schemas.microsoft.com/office/drawing/2014/main" id="{C6B6DC24-3620-8547-B7C6-DE972D074FEC}"/>
              </a:ext>
            </a:extLst>
          </p:cNvPr>
          <p:cNvSpPr txBox="1"/>
          <p:nvPr/>
        </p:nvSpPr>
        <p:spPr>
          <a:xfrm>
            <a:off x="1709960" y="5294854"/>
            <a:ext cx="229573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a:ln>
                  <a:noFill/>
                </a:ln>
                <a:solidFill>
                  <a:srgbClr val="E56800"/>
                </a:solidFill>
                <a:effectLst/>
                <a:uLnTx/>
                <a:uFillTx/>
                <a:latin typeface="Century Gothic" panose="020F0302020204030204"/>
                <a:ea typeface="+mn-ea"/>
                <a:cs typeface="+mn-cs"/>
              </a:rPr>
              <a:t>costumbres</a:t>
            </a:r>
            <a:endParaRPr kumimoji="0" lang="en-GB" sz="2200" b="1" i="0" u="none" strike="noStrike" kern="1200" cap="none" spc="0" normalizeH="0" baseline="0" noProof="0" dirty="0">
              <a:ln>
                <a:noFill/>
              </a:ln>
              <a:solidFill>
                <a:srgbClr val="E56800"/>
              </a:solidFill>
              <a:effectLst/>
              <a:uLnTx/>
              <a:uFillTx/>
              <a:latin typeface="Century Gothic" panose="020F0302020204030204"/>
              <a:ea typeface="+mn-ea"/>
              <a:cs typeface="+mn-cs"/>
            </a:endParaRPr>
          </a:p>
        </p:txBody>
      </p:sp>
      <p:sp>
        <p:nvSpPr>
          <p:cNvPr id="14" name="Rectangle 13"/>
          <p:cNvSpPr/>
          <p:nvPr/>
        </p:nvSpPr>
        <p:spPr>
          <a:xfrm>
            <a:off x="8985540" y="4997272"/>
            <a:ext cx="2867430" cy="400110"/>
          </a:xfrm>
          <a:prstGeom prst="rect">
            <a:avLst/>
          </a:prstGeom>
          <a:solidFill>
            <a:schemeClr val="accent4">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*el/la visitante - visitor</a:t>
            </a:r>
          </a:p>
        </p:txBody>
      </p:sp>
      <p:sp>
        <p:nvSpPr>
          <p:cNvPr id="22" name="Rectangle 21"/>
          <p:cNvSpPr/>
          <p:nvPr/>
        </p:nvSpPr>
        <p:spPr>
          <a:xfrm>
            <a:off x="9356774" y="5472304"/>
            <a:ext cx="2496196" cy="400110"/>
          </a:xfrm>
          <a:prstGeom prst="rect">
            <a:avLst/>
          </a:prstGeom>
          <a:solidFill>
            <a:schemeClr val="accent4">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*el bosque - forest </a:t>
            </a:r>
          </a:p>
        </p:txBody>
      </p:sp>
      <p:pic>
        <p:nvPicPr>
          <p:cNvPr id="23" name="Picture 2" descr="people standing on corner road near concrete buildings during daytime">
            <a:extLst>
              <a:ext uri="{FF2B5EF4-FFF2-40B4-BE49-F238E27FC236}">
                <a16:creationId xmlns:a16="http://schemas.microsoft.com/office/drawing/2014/main" id="{6D5B052C-289A-044F-A1C1-CE395278C61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803020" y="201689"/>
            <a:ext cx="1614694" cy="107696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4" name="Rectangle 23"/>
          <p:cNvSpPr/>
          <p:nvPr/>
        </p:nvSpPr>
        <p:spPr>
          <a:xfrm>
            <a:off x="9848139" y="5947336"/>
            <a:ext cx="1967205" cy="400110"/>
          </a:xfrm>
          <a:prstGeom prst="rect">
            <a:avLst/>
          </a:prstGeom>
          <a:solidFill>
            <a:schemeClr val="accent4">
              <a:lumMod val="20000"/>
              <a:lumOff val="80000"/>
            </a:schemeClr>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2060"/>
                </a:solidFill>
                <a:effectLst/>
                <a:uLnTx/>
                <a:uFillTx/>
                <a:latin typeface="Century Gothic" panose="020F0302020204030204"/>
                <a:ea typeface="+mn-ea"/>
                <a:cs typeface="+mn-cs"/>
              </a:rPr>
              <a:t>*el lago - lake </a:t>
            </a:r>
          </a:p>
        </p:txBody>
      </p:sp>
      <p:sp>
        <p:nvSpPr>
          <p:cNvPr id="21" name="Oval 20"/>
          <p:cNvSpPr/>
          <p:nvPr/>
        </p:nvSpPr>
        <p:spPr>
          <a:xfrm>
            <a:off x="567605" y="2057486"/>
            <a:ext cx="480636" cy="405900"/>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6" name="Oval 25"/>
          <p:cNvSpPr/>
          <p:nvPr/>
        </p:nvSpPr>
        <p:spPr>
          <a:xfrm>
            <a:off x="557589" y="1073444"/>
            <a:ext cx="500668" cy="410412"/>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Oval 26"/>
          <p:cNvSpPr/>
          <p:nvPr/>
        </p:nvSpPr>
        <p:spPr>
          <a:xfrm>
            <a:off x="577621" y="4323482"/>
            <a:ext cx="480636" cy="405900"/>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Oval 27"/>
          <p:cNvSpPr/>
          <p:nvPr/>
        </p:nvSpPr>
        <p:spPr>
          <a:xfrm>
            <a:off x="1123523" y="3033628"/>
            <a:ext cx="551959" cy="41100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Oval 28"/>
          <p:cNvSpPr/>
          <p:nvPr/>
        </p:nvSpPr>
        <p:spPr>
          <a:xfrm>
            <a:off x="1140853" y="5322728"/>
            <a:ext cx="551959" cy="411008"/>
          </a:xfrm>
          <a:prstGeom prst="ellipse">
            <a:avLst/>
          </a:prstGeom>
          <a:noFill/>
          <a:ln w="38100">
            <a:solidFill>
              <a:srgbClr val="F66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1314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21" grpId="0" animBg="1"/>
      <p:bldP spid="26" grpId="0" animBg="1"/>
      <p:bldP spid="27" grpId="0" animBg="1"/>
      <p:bldP spid="28" grpId="0" animBg="1"/>
      <p:bldP spid="2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8DA013-6E05-594B-91E7-747C97CD3C63}"/>
              </a:ext>
            </a:extLst>
          </p:cNvPr>
          <p:cNvSpPr>
            <a:spLocks noGrp="1"/>
          </p:cNvSpPr>
          <p:nvPr>
            <p:ph type="title"/>
          </p:nvPr>
        </p:nvSpPr>
        <p:spPr>
          <a:xfrm>
            <a:off x="237190" y="229620"/>
            <a:ext cx="6928108" cy="451417"/>
          </a:xfrm>
        </p:spPr>
        <p:txBody>
          <a:bodyPr>
            <a:normAutofit fontScale="90000"/>
          </a:bodyPr>
          <a:lstStyle/>
          <a:p>
            <a:r>
              <a:rPr lang="es-GB" sz="2800" b="1" dirty="0"/>
              <a:t>Una tradición mexicana: el Día de Muertos</a:t>
            </a:r>
          </a:p>
        </p:txBody>
      </p:sp>
      <p:sp>
        <p:nvSpPr>
          <p:cNvPr id="3" name="Marcador de contenido 2">
            <a:extLst>
              <a:ext uri="{FF2B5EF4-FFF2-40B4-BE49-F238E27FC236}">
                <a16:creationId xmlns:a16="http://schemas.microsoft.com/office/drawing/2014/main" id="{D998554C-6664-CD4F-A106-F4716080EDAB}"/>
              </a:ext>
            </a:extLst>
          </p:cNvPr>
          <p:cNvSpPr>
            <a:spLocks noGrp="1"/>
          </p:cNvSpPr>
          <p:nvPr>
            <p:ph idx="1"/>
          </p:nvPr>
        </p:nvSpPr>
        <p:spPr>
          <a:xfrm>
            <a:off x="237191" y="714277"/>
            <a:ext cx="8035964" cy="602782"/>
          </a:xfrm>
        </p:spPr>
        <p:txBody>
          <a:bodyPr>
            <a:normAutofit/>
          </a:bodyPr>
          <a:lstStyle/>
          <a:p>
            <a:pPr marL="0" indent="0">
              <a:buNone/>
            </a:pPr>
            <a:r>
              <a:rPr lang="es-GB" sz="2500" dirty="0"/>
              <a:t>Lee y escucha el texto sobre el Día de Muertos:</a:t>
            </a:r>
          </a:p>
        </p:txBody>
      </p:sp>
      <p:pic>
        <p:nvPicPr>
          <p:cNvPr id="4" name="Imagen 3">
            <a:extLst>
              <a:ext uri="{FF2B5EF4-FFF2-40B4-BE49-F238E27FC236}">
                <a16:creationId xmlns:a16="http://schemas.microsoft.com/office/drawing/2014/main" id="{99D7FDB1-9410-D64C-9ABF-9411B6754661}"/>
              </a:ext>
            </a:extLst>
          </p:cNvPr>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0267618" y="2872386"/>
            <a:ext cx="1757851" cy="1386191"/>
          </a:xfrm>
          <a:prstGeom prst="rect">
            <a:avLst/>
          </a:prstGeom>
        </p:spPr>
      </p:pic>
      <p:sp>
        <p:nvSpPr>
          <p:cNvPr id="5" name="Rounded Rectangle 11">
            <a:extLst>
              <a:ext uri="{FF2B5EF4-FFF2-40B4-BE49-F238E27FC236}">
                <a16:creationId xmlns:a16="http://schemas.microsoft.com/office/drawing/2014/main" id="{537CE922-6AD0-AA49-A2C9-F79B4DA6D541}"/>
              </a:ext>
            </a:extLst>
          </p:cNvPr>
          <p:cNvSpPr/>
          <p:nvPr/>
        </p:nvSpPr>
        <p:spPr>
          <a:xfrm>
            <a:off x="9773588" y="139203"/>
            <a:ext cx="2181222" cy="400919"/>
          </a:xfrm>
          <a:prstGeom prst="roundRect">
            <a:avLst/>
          </a:prstGeom>
          <a:solidFill>
            <a:srgbClr val="F6640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Marcador de contenido 2">
            <a:extLst>
              <a:ext uri="{FF2B5EF4-FFF2-40B4-BE49-F238E27FC236}">
                <a16:creationId xmlns:a16="http://schemas.microsoft.com/office/drawing/2014/main" id="{8C0485C1-CD2C-6947-B491-B174914CD507}"/>
              </a:ext>
            </a:extLst>
          </p:cNvPr>
          <p:cNvSpPr txBox="1">
            <a:spLocks/>
          </p:cNvSpPr>
          <p:nvPr/>
        </p:nvSpPr>
        <p:spPr>
          <a:xfrm>
            <a:off x="237190" y="1409075"/>
            <a:ext cx="9851507" cy="49014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México tiene muchas tradiciones, pero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tradición del Día de Muertos es especialmente conocida. Es una costumbre única y muy importante para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comunidad porque es una forma de pensar en los muertos. Para los mexicanos, los muertos vienen a </a:t>
            </a:r>
            <a:r>
              <a:rPr kumimoji="0" lang="es-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la </a:t>
            </a: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a:t>
            </a:r>
            <a:r>
              <a:rPr kumimoji="0" lang="es-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ierra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este día.</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Nadia es mexicana y celebra el Día de Muertos con su</a:t>
            </a:r>
            <a:r>
              <a:rPr kumimoji="0" lang="es-GB"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familia. Por la mañana se levanta temprano para ayudar a su abuela: preparan pan* de muerto y un poco de fruta para el altar. Su altar </a:t>
            </a:r>
            <a:r>
              <a:rPr kumimoji="0" lang="es-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tiene varios</a:t>
            </a:r>
            <a:r>
              <a:rPr kumimoji="0" lang="en-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a:t>
            </a:r>
            <a:r>
              <a:rPr kumimoji="0" lang="es-GB"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 </a:t>
            </a:r>
            <a:r>
              <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niveles. L</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os niveles del altar son las diferentes partes del mundo: el primer nivel es la tierra y el segundo nivel es </a:t>
            </a:r>
            <a:r>
              <a:rPr kumimoji="0" lang="es-ES" sz="2200" b="0" i="0" u="none" strike="noStrike" kern="1200" cap="none" spc="0" normalizeH="0" baseline="0" noProof="0">
                <a:ln>
                  <a:noFill/>
                </a:ln>
                <a:solidFill>
                  <a:srgbClr val="4472C4">
                    <a:lumMod val="50000"/>
                  </a:srgbClr>
                </a:solidFill>
                <a:effectLst/>
                <a:uLnTx/>
                <a:uFillTx/>
                <a:latin typeface="Century Gothic" panose="020B0502020202020204" pitchFamily="34" charset="0"/>
                <a:ea typeface="+mn-ea"/>
                <a:cs typeface="+mn-cs"/>
              </a:rPr>
              <a:t>el cielo*. </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Nadia pone allí fotos de su abuelo y se sienta al lado de su</a:t>
            </a:r>
            <a:r>
              <a:rPr kumimoji="0" lang="es-ES" sz="2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a:t>
            </a: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abuela. Se queda unas horas en casa con su familia y se acuerda de su abuelo muerto.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Por la tarde se pone ropa divertida, se pinta de blanco y negro y va a la calle con su hermano. En su barrio hay un festival con música fuerte y luces de colores. ¡Es muy divertido!</a:t>
            </a:r>
            <a:endParaRPr kumimoji="0" lang="es-GB" sz="22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23" name="Imagen 22">
            <a:extLst>
              <a:ext uri="{FF2B5EF4-FFF2-40B4-BE49-F238E27FC236}">
                <a16:creationId xmlns:a16="http://schemas.microsoft.com/office/drawing/2014/main" id="{DDA78F3B-31ED-9E47-9FE7-7CD21B812385}"/>
              </a:ext>
            </a:extLst>
          </p:cNvPr>
          <p:cNvPicPr>
            <a:picLocks noChangeAspect="1"/>
          </p:cNvPicPr>
          <p:nvPr/>
        </p:nvPicPr>
        <p:blipFill>
          <a:blip r:embed="rId6"/>
          <a:stretch>
            <a:fillRect/>
          </a:stretch>
        </p:blipFill>
        <p:spPr>
          <a:xfrm>
            <a:off x="8569805" y="153539"/>
            <a:ext cx="1028700" cy="1244600"/>
          </a:xfrm>
          <a:prstGeom prst="rect">
            <a:avLst/>
          </a:prstGeom>
        </p:spPr>
      </p:pic>
      <p:pic>
        <p:nvPicPr>
          <p:cNvPr id="1026" name="Picture 2" descr="closeup photo of woman wearing pink top">
            <a:extLst>
              <a:ext uri="{FF2B5EF4-FFF2-40B4-BE49-F238E27FC236}">
                <a16:creationId xmlns:a16="http://schemas.microsoft.com/office/drawing/2014/main" id="{B8D24684-5166-1647-9A30-84CDF88906B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356" t="8470" r="10419" b="1898"/>
          <a:stretch/>
        </p:blipFill>
        <p:spPr bwMode="auto">
          <a:xfrm>
            <a:off x="10248773" y="4344992"/>
            <a:ext cx="1757851" cy="1339474"/>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le 16">
            <a:extLst>
              <a:ext uri="{FF2B5EF4-FFF2-40B4-BE49-F238E27FC236}">
                <a16:creationId xmlns:a16="http://schemas.microsoft.com/office/drawing/2014/main" id="{9D4AAF4B-E9C9-5449-8DD2-9DD54E797EC5}"/>
              </a:ext>
            </a:extLst>
          </p:cNvPr>
          <p:cNvSpPr/>
          <p:nvPr/>
        </p:nvSpPr>
        <p:spPr>
          <a:xfrm>
            <a:off x="10469046" y="876779"/>
            <a:ext cx="1246610" cy="2142192"/>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Action Button: Custom 22">
            <a:hlinkClick r:id="" action="ppaction://noaction" highlightClick="1">
              <a:snd r:embed="rId8" name="Text part 1.wav"/>
            </a:hlinkClick>
            <a:extLst>
              <a:ext uri="{FF2B5EF4-FFF2-40B4-BE49-F238E27FC236}">
                <a16:creationId xmlns:a16="http://schemas.microsoft.com/office/drawing/2014/main" id="{33EFD365-4E9C-8E40-949A-0051D0C0E82E}"/>
              </a:ext>
            </a:extLst>
          </p:cNvPr>
          <p:cNvSpPr/>
          <p:nvPr/>
        </p:nvSpPr>
        <p:spPr>
          <a:xfrm>
            <a:off x="10641051" y="1002557"/>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9" name="Action Button: Custom 22">
            <a:hlinkClick r:id="" action="ppaction://noaction" highlightClick="1">
              <a:snd r:embed="rId9" name="Text part 2.wav"/>
            </a:hlinkClick>
            <a:extLst>
              <a:ext uri="{FF2B5EF4-FFF2-40B4-BE49-F238E27FC236}">
                <a16:creationId xmlns:a16="http://schemas.microsoft.com/office/drawing/2014/main" id="{95107CB5-FA40-1448-B385-B5C8D2A1B242}"/>
              </a:ext>
            </a:extLst>
          </p:cNvPr>
          <p:cNvSpPr/>
          <p:nvPr/>
        </p:nvSpPr>
        <p:spPr>
          <a:xfrm>
            <a:off x="10657947" y="1516718"/>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0" name="Action Button: Custom 22">
            <a:hlinkClick r:id="" action="ppaction://noaction" highlightClick="1">
              <a:snd r:embed="rId10" name="Text part 3.wav"/>
            </a:hlinkClick>
            <a:extLst>
              <a:ext uri="{FF2B5EF4-FFF2-40B4-BE49-F238E27FC236}">
                <a16:creationId xmlns:a16="http://schemas.microsoft.com/office/drawing/2014/main" id="{3643201F-9D52-1748-9DCE-5793469474E5}"/>
              </a:ext>
            </a:extLst>
          </p:cNvPr>
          <p:cNvSpPr/>
          <p:nvPr/>
        </p:nvSpPr>
        <p:spPr>
          <a:xfrm>
            <a:off x="10657947" y="2030879"/>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1" name="Action Button: Custom 22">
            <a:hlinkClick r:id="" action="ppaction://noaction" highlightClick="1">
              <a:snd r:embed="rId11" name="Text part 4.wav"/>
            </a:hlinkClick>
            <a:extLst>
              <a:ext uri="{FF2B5EF4-FFF2-40B4-BE49-F238E27FC236}">
                <a16:creationId xmlns:a16="http://schemas.microsoft.com/office/drawing/2014/main" id="{DAFB98C6-1757-204B-A58E-022718B6BD52}"/>
              </a:ext>
            </a:extLst>
          </p:cNvPr>
          <p:cNvSpPr/>
          <p:nvPr/>
        </p:nvSpPr>
        <p:spPr>
          <a:xfrm>
            <a:off x="10657947" y="254504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2" name="Action Button: Custom 22">
            <a:hlinkClick r:id="" action="ppaction://noaction" highlightClick="1">
              <a:snd r:embed="rId12" name="Text part 5.wav"/>
            </a:hlinkClick>
            <a:extLst>
              <a:ext uri="{FF2B5EF4-FFF2-40B4-BE49-F238E27FC236}">
                <a16:creationId xmlns:a16="http://schemas.microsoft.com/office/drawing/2014/main" id="{FE8C7FE7-CB4D-6E4F-AE9A-BC7F1BDFE0F5}"/>
              </a:ext>
            </a:extLst>
          </p:cNvPr>
          <p:cNvSpPr/>
          <p:nvPr/>
        </p:nvSpPr>
        <p:spPr>
          <a:xfrm>
            <a:off x="11165432" y="995732"/>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3" name="Action Button: Custom 22">
            <a:hlinkClick r:id="" action="ppaction://noaction" highlightClick="1">
              <a:snd r:embed="rId13" name="Text part 6.wav"/>
            </a:hlinkClick>
            <a:extLst>
              <a:ext uri="{FF2B5EF4-FFF2-40B4-BE49-F238E27FC236}">
                <a16:creationId xmlns:a16="http://schemas.microsoft.com/office/drawing/2014/main" id="{60D00BC8-E85B-B242-BE49-A478C327D9F5}"/>
              </a:ext>
            </a:extLst>
          </p:cNvPr>
          <p:cNvSpPr/>
          <p:nvPr/>
        </p:nvSpPr>
        <p:spPr>
          <a:xfrm>
            <a:off x="11165432" y="1509893"/>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6" name="CuadroTexto 25">
            <a:extLst>
              <a:ext uri="{FF2B5EF4-FFF2-40B4-BE49-F238E27FC236}">
                <a16:creationId xmlns:a16="http://schemas.microsoft.com/office/drawing/2014/main" id="{E45F6FF5-29B8-3446-AF70-204D66147B94}"/>
              </a:ext>
            </a:extLst>
          </p:cNvPr>
          <p:cNvSpPr txBox="1"/>
          <p:nvPr/>
        </p:nvSpPr>
        <p:spPr>
          <a:xfrm>
            <a:off x="4980975" y="5895688"/>
            <a:ext cx="7144350" cy="40011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 </a:t>
            </a:r>
            <a:r>
              <a:rPr kumimoji="0" lang="es-GB" sz="2000" b="0" i="0" u="none" strike="noStrike" kern="1200" cap="none" spc="0" normalizeH="0" baseline="0" noProof="0">
                <a:ln>
                  <a:noFill/>
                </a:ln>
                <a:solidFill>
                  <a:srgbClr val="4472C4">
                    <a:lumMod val="50000"/>
                  </a:srgbClr>
                </a:solidFill>
                <a:effectLst/>
                <a:uLnTx/>
                <a:uFillTx/>
                <a:latin typeface="Century Gothic" panose="020F0302020204030204"/>
                <a:ea typeface="+mn-ea"/>
                <a:cs typeface="+mn-cs"/>
              </a:rPr>
              <a:t>pan = bread</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*el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cielo</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sky, heaven; *</a:t>
            </a:r>
            <a:r>
              <a:rPr kumimoji="0" lang="en-GB"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varios</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various</a:t>
            </a:r>
            <a:endPar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25" name="Grupo 24">
            <a:extLst>
              <a:ext uri="{FF2B5EF4-FFF2-40B4-BE49-F238E27FC236}">
                <a16:creationId xmlns:a16="http://schemas.microsoft.com/office/drawing/2014/main" id="{DC446E14-D4BF-ED4A-96E6-47B192B02653}"/>
              </a:ext>
            </a:extLst>
          </p:cNvPr>
          <p:cNvGrpSpPr/>
          <p:nvPr/>
        </p:nvGrpSpPr>
        <p:grpSpPr>
          <a:xfrm>
            <a:off x="3423576" y="1252031"/>
            <a:ext cx="5284849" cy="3562505"/>
            <a:chOff x="5754034" y="1886420"/>
            <a:chExt cx="5284849" cy="3562505"/>
          </a:xfrm>
        </p:grpSpPr>
        <p:sp>
          <p:nvSpPr>
            <p:cNvPr id="24" name="Llamada ovalada 23">
              <a:extLst>
                <a:ext uri="{FF2B5EF4-FFF2-40B4-BE49-F238E27FC236}">
                  <a16:creationId xmlns:a16="http://schemas.microsoft.com/office/drawing/2014/main" id="{7C0BA11E-4379-2E47-81CF-14F65C281675}"/>
                </a:ext>
              </a:extLst>
            </p:cNvPr>
            <p:cNvSpPr/>
            <p:nvPr/>
          </p:nvSpPr>
          <p:spPr>
            <a:xfrm>
              <a:off x="5754034" y="1886420"/>
              <a:ext cx="5284849" cy="3562505"/>
            </a:xfrm>
            <a:prstGeom prst="wedgeEllipseCallout">
              <a:avLst>
                <a:gd name="adj1" fmla="val -66169"/>
                <a:gd name="adj2" fmla="val 14414"/>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‘Pan de muerto’ es un tipo de pan tradicional en este día.</a:t>
              </a:r>
            </a:p>
          </p:txBody>
        </p:sp>
        <p:pic>
          <p:nvPicPr>
            <p:cNvPr id="2050" name="Picture 2" descr="Pan, Pan Dulce, Comida, Tradicionales, Café, Flores">
              <a:extLst>
                <a:ext uri="{FF2B5EF4-FFF2-40B4-BE49-F238E27FC236}">
                  <a16:creationId xmlns:a16="http://schemas.microsoft.com/office/drawing/2014/main" id="{7339592A-1E29-344F-8A14-4750471C2CFD}"/>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19205" b="20546"/>
            <a:stretch/>
          </p:blipFill>
          <p:spPr bwMode="auto">
            <a:xfrm>
              <a:off x="7249741" y="2151107"/>
              <a:ext cx="2129420" cy="1783944"/>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Imagen 22" descr="Dibujo animado de un personaje animado&#10;&#10;Descripción generada automáticamente con confianza media">
            <a:extLst>
              <a:ext uri="{FF2B5EF4-FFF2-40B4-BE49-F238E27FC236}">
                <a16:creationId xmlns:a16="http://schemas.microsoft.com/office/drawing/2014/main" id="{1C1772CF-83D1-7342-8673-136EADC821AE}"/>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a:off x="7976298" y="143283"/>
            <a:ext cx="582982" cy="1242156"/>
          </a:xfrm>
          <a:prstGeom prst="rect">
            <a:avLst/>
          </a:prstGeom>
        </p:spPr>
      </p:pic>
      <p:cxnSp>
        <p:nvCxnSpPr>
          <p:cNvPr id="8" name="Straight Connector 7"/>
          <p:cNvCxnSpPr/>
          <p:nvPr/>
        </p:nvCxnSpPr>
        <p:spPr>
          <a:xfrm flipV="1">
            <a:off x="411480" y="3672840"/>
            <a:ext cx="2072640" cy="7620"/>
          </a:xfrm>
          <a:prstGeom prst="line">
            <a:avLst/>
          </a:prstGeom>
          <a:ln w="38100">
            <a:solidFill>
              <a:srgbClr val="F66400"/>
            </a:solidFill>
          </a:ln>
        </p:spPr>
        <p:style>
          <a:lnRef idx="1">
            <a:schemeClr val="accent1"/>
          </a:lnRef>
          <a:fillRef idx="0">
            <a:schemeClr val="accent1"/>
          </a:fillRef>
          <a:effectRef idx="0">
            <a:schemeClr val="accent1"/>
          </a:effectRef>
          <a:fontRef idx="minor">
            <a:schemeClr val="tx1"/>
          </a:fontRef>
        </p:style>
      </p:cxnSp>
      <p:sp>
        <p:nvSpPr>
          <p:cNvPr id="34" name="Action Button: Custom 22">
            <a:hlinkClick r:id="" action="ppaction://noaction" highlightClick="1">
              <a:snd r:embed="rId16" name="Text part 7.wav"/>
            </a:hlinkClick>
            <a:extLst>
              <a:ext uri="{FF2B5EF4-FFF2-40B4-BE49-F238E27FC236}">
                <a16:creationId xmlns:a16="http://schemas.microsoft.com/office/drawing/2014/main" id="{60D00BC8-E85B-B242-BE49-A478C327D9F5}"/>
              </a:ext>
            </a:extLst>
          </p:cNvPr>
          <p:cNvSpPr/>
          <p:nvPr/>
        </p:nvSpPr>
        <p:spPr>
          <a:xfrm>
            <a:off x="11165432" y="2022900"/>
            <a:ext cx="387388" cy="369703"/>
          </a:xfrm>
          <a:prstGeom prst="actionButtonBlank">
            <a:avLst/>
          </a:prstGeom>
          <a:solidFill>
            <a:srgbClr val="F66400"/>
          </a:solidFill>
          <a:ln w="19050">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7</a:t>
            </a:r>
            <a:endPar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4" name="Full tex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9685291" y="740256"/>
            <a:ext cx="609600" cy="609600"/>
          </a:xfrm>
          <a:prstGeom prst="rect">
            <a:avLst/>
          </a:prstGeom>
        </p:spPr>
      </p:pic>
    </p:spTree>
    <p:extLst>
      <p:ext uri="{BB962C8B-B14F-4D97-AF65-F5344CB8AC3E}">
        <p14:creationId xmlns:p14="http://schemas.microsoft.com/office/powerpoint/2010/main" val="93328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25"/>
                                        </p:tgtEl>
                                        <p:attrNameLst>
                                          <p:attrName>style.visibility</p:attrName>
                                        </p:attrNameLst>
                                      </p:cBhvr>
                                      <p:to>
                                        <p:strVal val="hidden"/>
                                      </p:to>
                                    </p:set>
                                  </p:childTnLst>
                                </p:cTn>
                              </p:par>
                              <p:par>
                                <p:cTn id="13" presetID="1" presetClass="exit" presetSubtype="0" fill="hold"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4"/>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19881" fill="hold"/>
                                        <p:tgtEl>
                                          <p:spTgt spid="14"/>
                                        </p:tgtEl>
                                      </p:cBhvr>
                                    </p:cmd>
                                  </p:childTnLst>
                                </p:cTn>
                              </p:par>
                            </p:childTnLst>
                          </p:cTn>
                        </p:par>
                      </p:childTnLst>
                    </p:cTn>
                  </p:par>
                </p:childTnLst>
              </p:cTn>
              <p:nextCondLst>
                <p:cond evt="onClick" delay="0">
                  <p:tgtEl>
                    <p:spTgt spid="14"/>
                  </p:tgtEl>
                </p:cond>
              </p:nextCondLst>
            </p:seq>
            <p:audio>
              <p:cMediaNode vol="80000">
                <p:cTn id="20"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C903-2A61-9348-AB51-E6A9C7BBC08A}"/>
              </a:ext>
            </a:extLst>
          </p:cNvPr>
          <p:cNvSpPr>
            <a:spLocks noGrp="1"/>
          </p:cNvSpPr>
          <p:nvPr>
            <p:ph type="title"/>
          </p:nvPr>
        </p:nvSpPr>
        <p:spPr>
          <a:xfrm>
            <a:off x="838199" y="276819"/>
            <a:ext cx="10515600" cy="658363"/>
          </a:xfrm>
        </p:spPr>
        <p:txBody>
          <a:bodyPr>
            <a:normAutofit fontScale="90000"/>
          </a:bodyPr>
          <a:lstStyle/>
          <a:p>
            <a:r>
              <a:rPr lang="en-US" dirty="0"/>
              <a:t>New GCSE Subject content – see NCELP briefing events for more info</a:t>
            </a:r>
          </a:p>
        </p:txBody>
      </p:sp>
      <p:sp>
        <p:nvSpPr>
          <p:cNvPr id="3" name="Content Placeholder 2">
            <a:extLst>
              <a:ext uri="{FF2B5EF4-FFF2-40B4-BE49-F238E27FC236}">
                <a16:creationId xmlns:a16="http://schemas.microsoft.com/office/drawing/2014/main" id="{72A2FD29-D704-5647-B3C9-96AB186B18B8}"/>
              </a:ext>
            </a:extLst>
          </p:cNvPr>
          <p:cNvSpPr>
            <a:spLocks noGrp="1"/>
          </p:cNvSpPr>
          <p:nvPr>
            <p:ph idx="1"/>
          </p:nvPr>
        </p:nvSpPr>
        <p:spPr>
          <a:xfrm>
            <a:off x="838199" y="1122218"/>
            <a:ext cx="10695709" cy="5054745"/>
          </a:xfrm>
        </p:spPr>
        <p:txBody>
          <a:bodyPr>
            <a:normAutofit/>
          </a:bodyPr>
          <a:lstStyle/>
          <a:p>
            <a:pPr marL="0" indent="0">
              <a:lnSpc>
                <a:spcPct val="110000"/>
              </a:lnSpc>
              <a:buNone/>
            </a:pPr>
            <a:r>
              <a:rPr lang="en-GB" sz="2400" b="1" dirty="0"/>
              <a:t>Key changes:</a:t>
            </a:r>
          </a:p>
          <a:p>
            <a:pPr>
              <a:lnSpc>
                <a:spcPct val="110000"/>
              </a:lnSpc>
            </a:pPr>
            <a:r>
              <a:rPr lang="en-GB" sz="2400" dirty="0"/>
              <a:t>A word list will be used for creating each exam</a:t>
            </a:r>
          </a:p>
          <a:p>
            <a:pPr lvl="1">
              <a:lnSpc>
                <a:spcPct val="110000"/>
              </a:lnSpc>
            </a:pPr>
            <a:r>
              <a:rPr lang="en-GB" sz="1600" dirty="0"/>
              <a:t>85% vocabulary from most highly frequent words (plus 15% mid to low frequency) -&gt; themes emerge</a:t>
            </a:r>
            <a:endParaRPr lang="en-GB" sz="1600" b="1" i="1" dirty="0"/>
          </a:p>
          <a:p>
            <a:pPr lvl="1">
              <a:lnSpc>
                <a:spcPct val="110000"/>
              </a:lnSpc>
            </a:pPr>
            <a:r>
              <a:rPr lang="en-GB" sz="1800" dirty="0"/>
              <a:t>Versus the current set up,</a:t>
            </a:r>
          </a:p>
          <a:p>
            <a:pPr lvl="2">
              <a:lnSpc>
                <a:spcPct val="110000"/>
              </a:lnSpc>
            </a:pPr>
            <a:r>
              <a:rPr lang="en-GB" sz="1600" b="1" i="1" dirty="0"/>
              <a:t>any </a:t>
            </a:r>
            <a:r>
              <a:rPr lang="en-GB" sz="1600" dirty="0"/>
              <a:t>words can be included! </a:t>
            </a:r>
          </a:p>
          <a:p>
            <a:pPr lvl="2">
              <a:lnSpc>
                <a:spcPct val="110000"/>
              </a:lnSpc>
            </a:pPr>
            <a:r>
              <a:rPr lang="en-GB" b="1" i="1" dirty="0"/>
              <a:t>only 49% of words on current lists had actually been used over FOUR exams!</a:t>
            </a:r>
          </a:p>
          <a:p>
            <a:pPr>
              <a:lnSpc>
                <a:spcPct val="110000"/>
              </a:lnSpc>
            </a:pPr>
            <a:r>
              <a:rPr lang="en-GB" sz="2400" dirty="0"/>
              <a:t>Grammar more clearly defined and amount </a:t>
            </a:r>
            <a:r>
              <a:rPr lang="en-GB" sz="2400" b="1" i="1" dirty="0"/>
              <a:t>reduced</a:t>
            </a:r>
            <a:endParaRPr lang="en-GB" sz="2400" dirty="0"/>
          </a:p>
          <a:p>
            <a:pPr>
              <a:lnSpc>
                <a:spcPct val="110000"/>
              </a:lnSpc>
            </a:pPr>
            <a:r>
              <a:rPr lang="en-GB" sz="2400" dirty="0"/>
              <a:t>Phonics </a:t>
            </a:r>
            <a:r>
              <a:rPr lang="en-GB" sz="2400" dirty="0">
                <a:sym typeface="Wingdings" pitchFamily="2" charset="2"/>
              </a:rPr>
              <a:t>tested in reading aloud and transcription</a:t>
            </a:r>
          </a:p>
          <a:p>
            <a:pPr>
              <a:lnSpc>
                <a:spcPct val="110000"/>
              </a:lnSpc>
            </a:pPr>
            <a:r>
              <a:rPr lang="en-GB" sz="2400" dirty="0">
                <a:sym typeface="Wingdings" pitchFamily="2" charset="2"/>
              </a:rPr>
              <a:t>Unprepared conversation after picture description and after read aloud </a:t>
            </a:r>
            <a:r>
              <a:rPr lang="en-GB" sz="2000" dirty="0">
                <a:sym typeface="Wingdings" pitchFamily="2" charset="2"/>
              </a:rPr>
              <a:t>(not a separate task)</a:t>
            </a:r>
            <a:endParaRPr lang="en-GB" sz="2400" dirty="0">
              <a:sym typeface="Wingdings" pitchFamily="2" charset="2"/>
            </a:endParaRPr>
          </a:p>
          <a:p>
            <a:pPr lvl="1">
              <a:lnSpc>
                <a:spcPct val="110000"/>
              </a:lnSpc>
              <a:buFont typeface="Wingdings" pitchFamily="2" charset="2"/>
              <a:buChar char="Ø"/>
            </a:pPr>
            <a:r>
              <a:rPr lang="en-GB" sz="1800" dirty="0">
                <a:sym typeface="Wingdings" pitchFamily="2" charset="2"/>
              </a:rPr>
              <a:t>Reduction of  rote-learning of slot and fill ‘topic phrases’ that cannot really be manipulated</a:t>
            </a:r>
            <a:endParaRPr lang="en-GB" sz="3600" dirty="0">
              <a:sym typeface="Wingdings" pitchFamily="2" charset="2"/>
            </a:endParaRPr>
          </a:p>
        </p:txBody>
      </p:sp>
    </p:spTree>
    <p:extLst>
      <p:ext uri="{BB962C8B-B14F-4D97-AF65-F5344CB8AC3E}">
        <p14:creationId xmlns:p14="http://schemas.microsoft.com/office/powerpoint/2010/main" val="259198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24657-C4BB-6840-8EBF-88666F92A063}"/>
              </a:ext>
            </a:extLst>
          </p:cNvPr>
          <p:cNvSpPr>
            <a:spLocks noGrp="1"/>
          </p:cNvSpPr>
          <p:nvPr>
            <p:ph type="title"/>
          </p:nvPr>
        </p:nvSpPr>
        <p:spPr/>
        <p:txBody>
          <a:bodyPr>
            <a:normAutofit fontScale="90000"/>
          </a:bodyPr>
          <a:lstStyle/>
          <a:p>
            <a:pPr algn="ctr"/>
            <a:r>
              <a:rPr lang="en-US" dirty="0"/>
              <a:t>30 seconds to give feedback please! </a:t>
            </a:r>
            <a:br>
              <a:rPr lang="en-US" dirty="0"/>
            </a:br>
            <a:r>
              <a:rPr lang="en-US" dirty="0"/>
              <a:t>Usefulness / attendance &amp; link to newsletter sign up</a:t>
            </a:r>
          </a:p>
        </p:txBody>
      </p:sp>
      <p:sp>
        <p:nvSpPr>
          <p:cNvPr id="3" name="Content Placeholder 2">
            <a:extLst>
              <a:ext uri="{FF2B5EF4-FFF2-40B4-BE49-F238E27FC236}">
                <a16:creationId xmlns:a16="http://schemas.microsoft.com/office/drawing/2014/main" id="{ED452116-9344-2443-9A5E-1FF469496F42}"/>
              </a:ext>
            </a:extLst>
          </p:cNvPr>
          <p:cNvSpPr>
            <a:spLocks noGrp="1"/>
          </p:cNvSpPr>
          <p:nvPr>
            <p:ph idx="1"/>
          </p:nvPr>
        </p:nvSpPr>
        <p:spPr>
          <a:xfrm>
            <a:off x="838200" y="2098964"/>
            <a:ext cx="6061364" cy="4077998"/>
          </a:xfrm>
        </p:spPr>
        <p:txBody>
          <a:bodyPr/>
          <a:lstStyle/>
          <a:p>
            <a:pPr marL="0" indent="0">
              <a:buNone/>
            </a:pPr>
            <a:r>
              <a:rPr lang="en-US" sz="2000" dirty="0">
                <a:hlinkClick r:id="rId2"/>
              </a:rPr>
              <a:t>https://docs.google.com/forms/d/e/1FAIpQLSfgXTuT2SP74Ct0-_scQjz5pNHPmk6tLQMce4v3Yabe-yISDw/viewform</a:t>
            </a:r>
            <a:endParaRPr lang="en-US" sz="2000" dirty="0"/>
          </a:p>
          <a:p>
            <a:endParaRPr lang="en-US" dirty="0"/>
          </a:p>
          <a:p>
            <a:endParaRPr lang="en-US" dirty="0"/>
          </a:p>
        </p:txBody>
      </p:sp>
      <p:pic>
        <p:nvPicPr>
          <p:cNvPr id="4" name="Picture 3">
            <a:extLst>
              <a:ext uri="{FF2B5EF4-FFF2-40B4-BE49-F238E27FC236}">
                <a16:creationId xmlns:a16="http://schemas.microsoft.com/office/drawing/2014/main" id="{41D45984-D489-8E44-AB13-F5DCE2E76889}"/>
              </a:ext>
            </a:extLst>
          </p:cNvPr>
          <p:cNvPicPr>
            <a:picLocks noChangeAspect="1"/>
          </p:cNvPicPr>
          <p:nvPr/>
        </p:nvPicPr>
        <p:blipFill>
          <a:blip r:embed="rId3"/>
          <a:stretch>
            <a:fillRect/>
          </a:stretch>
        </p:blipFill>
        <p:spPr>
          <a:xfrm>
            <a:off x="838200" y="3610408"/>
            <a:ext cx="2857500" cy="2857500"/>
          </a:xfrm>
          <a:prstGeom prst="rect">
            <a:avLst/>
          </a:prstGeom>
        </p:spPr>
      </p:pic>
      <p:pic>
        <p:nvPicPr>
          <p:cNvPr id="5" name="Picture 4">
            <a:extLst>
              <a:ext uri="{FF2B5EF4-FFF2-40B4-BE49-F238E27FC236}">
                <a16:creationId xmlns:a16="http://schemas.microsoft.com/office/drawing/2014/main" id="{D74BFF15-3167-0E46-B1B0-D9F6FB48FE0E}"/>
              </a:ext>
            </a:extLst>
          </p:cNvPr>
          <p:cNvPicPr>
            <a:picLocks noChangeAspect="1"/>
          </p:cNvPicPr>
          <p:nvPr/>
        </p:nvPicPr>
        <p:blipFill>
          <a:blip r:embed="rId4"/>
          <a:stretch>
            <a:fillRect/>
          </a:stretch>
        </p:blipFill>
        <p:spPr>
          <a:xfrm>
            <a:off x="8496299" y="3319462"/>
            <a:ext cx="2857500" cy="2857500"/>
          </a:xfrm>
          <a:prstGeom prst="rect">
            <a:avLst/>
          </a:prstGeom>
        </p:spPr>
      </p:pic>
      <p:sp>
        <p:nvSpPr>
          <p:cNvPr id="6" name="Rectangle 5">
            <a:extLst>
              <a:ext uri="{FF2B5EF4-FFF2-40B4-BE49-F238E27FC236}">
                <a16:creationId xmlns:a16="http://schemas.microsoft.com/office/drawing/2014/main" id="{212481F9-7E15-E04A-9D75-E7D927538B89}"/>
              </a:ext>
            </a:extLst>
          </p:cNvPr>
          <p:cNvSpPr/>
          <p:nvPr/>
        </p:nvSpPr>
        <p:spPr>
          <a:xfrm>
            <a:off x="7981949" y="2080364"/>
            <a:ext cx="3886201" cy="1200329"/>
          </a:xfrm>
          <a:prstGeom prst="rect">
            <a:avLst/>
          </a:prstGeom>
        </p:spPr>
        <p:txBody>
          <a:bodyPr wrap="square">
            <a:spAutoFit/>
          </a:bodyPr>
          <a:lstStyle/>
          <a:p>
            <a:r>
              <a:rPr lang="en-US" dirty="0"/>
              <a:t>https://</a:t>
            </a:r>
            <a:r>
              <a:rPr lang="en-US" dirty="0" err="1"/>
              <a:t>docs.google.com</a:t>
            </a:r>
            <a:r>
              <a:rPr lang="en-US" dirty="0"/>
              <a:t>/forms/d/e/1FAIpQLSdJdNqh_lXf68qC1LRBb9BuD7G1leE8S6p6uzk-tGLrwt5zGA/</a:t>
            </a:r>
            <a:r>
              <a:rPr lang="en-US" dirty="0" err="1"/>
              <a:t>viewform</a:t>
            </a:r>
            <a:endParaRPr lang="en-US" dirty="0"/>
          </a:p>
        </p:txBody>
      </p:sp>
    </p:spTree>
    <p:extLst>
      <p:ext uri="{BB962C8B-B14F-4D97-AF65-F5344CB8AC3E}">
        <p14:creationId xmlns:p14="http://schemas.microsoft.com/office/powerpoint/2010/main" val="253879938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22"/>
          <p:cNvSpPr txBox="1">
            <a:spLocks noGrp="1"/>
          </p:cNvSpPr>
          <p:nvPr>
            <p:ph type="title"/>
          </p:nvPr>
        </p:nvSpPr>
        <p:spPr>
          <a:xfrm>
            <a:off x="249648" y="447291"/>
            <a:ext cx="11435806" cy="886409"/>
          </a:xfrm>
          <a:prstGeom prst="rect">
            <a:avLst/>
          </a:prstGeom>
          <a:noFill/>
          <a:ln>
            <a:noFill/>
          </a:ln>
        </p:spPr>
        <p:txBody>
          <a:bodyPr spcFirstLastPara="1" wrap="square" lIns="91425" tIns="45700" rIns="91425" bIns="45700" anchor="ctr" anchorCtr="0">
            <a:noAutofit/>
          </a:bodyPr>
          <a:lstStyle/>
          <a:p>
            <a:pPr>
              <a:spcBef>
                <a:spcPts val="0"/>
              </a:spcBef>
              <a:buClr>
                <a:srgbClr val="1F3864"/>
              </a:buClr>
              <a:buSzPts val="4400"/>
            </a:pPr>
            <a:r>
              <a:rPr lang="en-GB" sz="3600" dirty="0"/>
              <a:t>Further resources from </a:t>
            </a:r>
            <a:r>
              <a:rPr lang="en-US" sz="3600" b="1" dirty="0">
                <a:hlinkClick r:id="rId3"/>
              </a:rPr>
              <a:t>https://resources.ncelp.org/</a:t>
            </a:r>
            <a:endParaRPr sz="3600" dirty="0"/>
          </a:p>
        </p:txBody>
      </p:sp>
      <p:sp>
        <p:nvSpPr>
          <p:cNvPr id="336" name="Google Shape;336;p22"/>
          <p:cNvSpPr txBox="1">
            <a:spLocks noGrp="1"/>
          </p:cNvSpPr>
          <p:nvPr>
            <p:ph type="body" idx="1"/>
          </p:nvPr>
        </p:nvSpPr>
        <p:spPr>
          <a:xfrm>
            <a:off x="496278" y="1691138"/>
            <a:ext cx="11197653" cy="4708088"/>
          </a:xfrm>
          <a:prstGeom prst="rect">
            <a:avLst/>
          </a:prstGeom>
          <a:noFill/>
          <a:ln>
            <a:noFill/>
          </a:ln>
        </p:spPr>
        <p:txBody>
          <a:bodyPr spcFirstLastPara="1" wrap="square" lIns="91425" tIns="45700" rIns="91425" bIns="45700" anchor="t" anchorCtr="0">
            <a:normAutofit/>
          </a:bodyPr>
          <a:lstStyle/>
          <a:p>
            <a:pPr marL="0" indent="0">
              <a:buNone/>
            </a:pPr>
            <a:r>
              <a:rPr lang="en-GB" sz="3629" b="1" dirty="0"/>
              <a:t>Fully resourced </a:t>
            </a:r>
            <a:r>
              <a:rPr lang="en-GB" sz="4000" b="1" dirty="0">
                <a:sym typeface="Wingdings" panose="05000000000000000000" pitchFamily="2" charset="2"/>
                <a:hlinkClick r:id="rId4"/>
              </a:rPr>
              <a:t>SOW</a:t>
            </a:r>
            <a:r>
              <a:rPr lang="en-GB" sz="4000" b="1" dirty="0">
                <a:sym typeface="Wingdings" panose="05000000000000000000" pitchFamily="2" charset="2"/>
              </a:rPr>
              <a:t> </a:t>
            </a:r>
            <a:r>
              <a:rPr lang="en-GB" sz="3629" b="1" dirty="0"/>
              <a:t>+ </a:t>
            </a:r>
            <a:r>
              <a:rPr lang="en-GB" sz="3447" b="1" dirty="0"/>
              <a:t>materials Spanish, French, German </a:t>
            </a:r>
          </a:p>
          <a:p>
            <a:pPr marL="0" indent="0">
              <a:buNone/>
            </a:pPr>
            <a:r>
              <a:rPr lang="en-GB" sz="2631" dirty="0"/>
              <a:t>Year 7, 8, and 9 complete! </a:t>
            </a:r>
          </a:p>
          <a:p>
            <a:pPr lvl="1"/>
            <a:r>
              <a:rPr lang="en-GB" sz="2631" dirty="0"/>
              <a:t>including audio files, </a:t>
            </a:r>
            <a:r>
              <a:rPr lang="en-GB" sz="2631" dirty="0" err="1"/>
              <a:t>homeworks</a:t>
            </a:r>
            <a:r>
              <a:rPr lang="en-GB" sz="2631" dirty="0"/>
              <a:t>, tests with mark schemes</a:t>
            </a:r>
          </a:p>
          <a:p>
            <a:pPr>
              <a:spcBef>
                <a:spcPts val="0"/>
              </a:spcBef>
              <a:buClr>
                <a:srgbClr val="1F3864"/>
              </a:buClr>
              <a:buSzPts val="2800"/>
            </a:pPr>
            <a:endParaRPr lang="en-GB" b="1" dirty="0">
              <a:hlinkClick r:id="rId5"/>
            </a:endParaRPr>
          </a:p>
          <a:p>
            <a:pPr>
              <a:spcBef>
                <a:spcPts val="0"/>
              </a:spcBef>
              <a:buClr>
                <a:srgbClr val="1F3864"/>
              </a:buClr>
              <a:buSzPts val="2800"/>
            </a:pPr>
            <a:r>
              <a:rPr lang="en-GB" b="1" dirty="0">
                <a:hlinkClick r:id="rId5"/>
              </a:rPr>
              <a:t>Sample GCSE word lists</a:t>
            </a:r>
            <a:endParaRPr lang="en-GB" dirty="0"/>
          </a:p>
          <a:p>
            <a:pPr marL="0" lvl="0" indent="0" algn="l" rtl="0">
              <a:lnSpc>
                <a:spcPct val="90000"/>
              </a:lnSpc>
              <a:spcBef>
                <a:spcPts val="0"/>
              </a:spcBef>
              <a:spcAft>
                <a:spcPts val="0"/>
              </a:spcAft>
              <a:buClr>
                <a:srgbClr val="1F3864"/>
              </a:buClr>
              <a:buSzPts val="2800"/>
              <a:buNone/>
            </a:pPr>
            <a:endParaRPr lang="en-GB" dirty="0"/>
          </a:p>
          <a:p>
            <a:pPr>
              <a:spcBef>
                <a:spcPts val="0"/>
              </a:spcBef>
              <a:buClr>
                <a:srgbClr val="1F3864"/>
              </a:buClr>
              <a:buSzPts val="2800"/>
            </a:pPr>
            <a:r>
              <a:rPr lang="en-GB" b="1" dirty="0">
                <a:sym typeface="Wingdings" panose="05000000000000000000" pitchFamily="2" charset="2"/>
                <a:hlinkClick r:id="rId6"/>
              </a:rPr>
              <a:t>Phonics collection</a:t>
            </a:r>
            <a:r>
              <a:rPr lang="en-GB" b="1" dirty="0">
                <a:sym typeface="Wingdings" panose="05000000000000000000" pitchFamily="2" charset="2"/>
              </a:rPr>
              <a:t> : </a:t>
            </a:r>
            <a:r>
              <a:rPr lang="en-GB" dirty="0"/>
              <a:t>Sound-symbol correspondences systematically taught and revisited from Y7-Y9, incl. </a:t>
            </a:r>
            <a:r>
              <a:rPr lang="en-GB" b="1" dirty="0"/>
              <a:t>read aloud </a:t>
            </a:r>
            <a:r>
              <a:rPr lang="en-GB" dirty="0"/>
              <a:t>and </a:t>
            </a:r>
            <a:r>
              <a:rPr lang="en-GB" b="1" dirty="0"/>
              <a:t>transcription</a:t>
            </a:r>
            <a:r>
              <a:rPr lang="en-GB" dirty="0"/>
              <a:t> opportunities</a:t>
            </a:r>
            <a:endParaRPr b="1" dirty="0"/>
          </a:p>
          <a:p>
            <a:pPr lvl="0">
              <a:buClr>
                <a:srgbClr val="1F3864"/>
              </a:buClr>
              <a:buSzPts val="2800"/>
            </a:pPr>
            <a:r>
              <a:rPr lang="en-US" b="1" dirty="0"/>
              <a:t>‘</a:t>
            </a:r>
            <a:r>
              <a:rPr lang="en-US" b="1" dirty="0">
                <a:hlinkClick r:id="rId7"/>
              </a:rPr>
              <a:t>The culture collection</a:t>
            </a:r>
            <a:r>
              <a:rPr lang="en-US" b="1" dirty="0"/>
              <a:t>’ </a:t>
            </a:r>
            <a:r>
              <a:rPr lang="en-US" dirty="0"/>
              <a:t>(year 7 &amp; 8 only currently)</a:t>
            </a:r>
            <a:endParaRPr dirty="0"/>
          </a:p>
        </p:txBody>
      </p:sp>
      <p:sp>
        <p:nvSpPr>
          <p:cNvPr id="337" name="Google Shape;337;p22"/>
          <p:cNvSpPr txBox="1"/>
          <p:nvPr/>
        </p:nvSpPr>
        <p:spPr>
          <a:xfrm>
            <a:off x="7538221" y="5965017"/>
            <a:ext cx="5241073"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u="sng" dirty="0">
                <a:solidFill>
                  <a:srgbClr val="002060"/>
                </a:solidFill>
                <a:latin typeface="Century Gothic"/>
                <a:ea typeface="Century Gothic"/>
                <a:cs typeface="Century Gothic"/>
                <a:sym typeface="Century Gothic"/>
                <a:hlinkClick r:id="rId8">
                  <a:extLst>
                    <a:ext uri="{A12FA001-AC4F-418D-AE19-62706E023703}">
                      <ahyp:hlinkClr xmlns:ahyp="http://schemas.microsoft.com/office/drawing/2018/hyperlinkcolor" val="tx"/>
                    </a:ext>
                  </a:extLst>
                </a:hlinkClick>
              </a:rPr>
              <a:t>Link to all resource collections</a:t>
            </a:r>
            <a:endParaRPr sz="2400" dirty="0">
              <a:solidFill>
                <a:srgbClr val="002060"/>
              </a:solidFill>
              <a:latin typeface="Century Gothic"/>
              <a:ea typeface="Century Gothic"/>
              <a:cs typeface="Century Gothic"/>
              <a:sym typeface="Century Gothic"/>
            </a:endParaRPr>
          </a:p>
        </p:txBody>
      </p:sp>
      <p:sp>
        <p:nvSpPr>
          <p:cNvPr id="2" name="Rectangle 1">
            <a:extLst>
              <a:ext uri="{FF2B5EF4-FFF2-40B4-BE49-F238E27FC236}">
                <a16:creationId xmlns:a16="http://schemas.microsoft.com/office/drawing/2014/main" id="{E0B53106-BF6B-3342-B81C-8706114393CF}"/>
              </a:ext>
            </a:extLst>
          </p:cNvPr>
          <p:cNvSpPr/>
          <p:nvPr/>
        </p:nvSpPr>
        <p:spPr>
          <a:xfrm>
            <a:off x="347980" y="1038345"/>
            <a:ext cx="11494250" cy="666336"/>
          </a:xfrm>
          <a:prstGeom prst="rect">
            <a:avLst/>
          </a:prstGeom>
        </p:spPr>
        <p:txBody>
          <a:bodyPr wrap="square">
            <a:spAutoFit/>
          </a:bodyPr>
          <a:lstStyle/>
          <a:p>
            <a:pPr lvl="0">
              <a:lnSpc>
                <a:spcPct val="150000"/>
              </a:lnSpc>
              <a:defRPr/>
            </a:pPr>
            <a:r>
              <a:rPr lang="en-GB" sz="2800" dirty="0"/>
              <a:t>Over 1000 resources: lesson materials and CPD resources, free to use or </a:t>
            </a:r>
            <a:r>
              <a:rPr lang="en-GB" sz="2800" b="1" dirty="0"/>
              <a:t>adapt!</a:t>
            </a:r>
            <a:endParaRPr lang="en-GB" sz="2800" b="1" dirty="0">
              <a:solidFill>
                <a:srgbClr val="002060"/>
              </a:solidFill>
              <a:latin typeface="Century Gothic" panose="020B0502020202020204" pitchFamily="34" charset="0"/>
            </a:endParaRPr>
          </a:p>
        </p:txBody>
      </p:sp>
      <p:pic>
        <p:nvPicPr>
          <p:cNvPr id="7" name="Picture 4" descr="NCELP Resource Portal">
            <a:extLst>
              <a:ext uri="{FF2B5EF4-FFF2-40B4-BE49-F238E27FC236}">
                <a16:creationId xmlns:a16="http://schemas.microsoft.com/office/drawing/2014/main" id="{27B1744D-91BF-2A49-9E78-7639A3EED3B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436174" y="76310"/>
            <a:ext cx="4755826" cy="690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4821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6">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3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6"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120569" y="0"/>
            <a:ext cx="10515600" cy="1325563"/>
          </a:xfrm>
        </p:spPr>
        <p:txBody>
          <a:bodyPr>
            <a:normAutofit/>
          </a:bodyPr>
          <a:lstStyle/>
          <a:p>
            <a:r>
              <a:rPr lang="en-GB" sz="2800" b="1" dirty="0">
                <a:solidFill>
                  <a:schemeClr val="bg1"/>
                </a:solidFill>
                <a:latin typeface="Century Gothic" panose="020B0502020202020204" pitchFamily="34" charset="0"/>
              </a:rPr>
              <a:t>More resources</a:t>
            </a:r>
          </a:p>
        </p:txBody>
      </p:sp>
      <p:pic>
        <p:nvPicPr>
          <p:cNvPr id="1026" name="Picture 2" descr="Gaming Grammar feature ic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3826" y="1636291"/>
            <a:ext cx="2857500" cy="139065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7530780" y="4223045"/>
            <a:ext cx="184731"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3" name="TextBox 12"/>
          <p:cNvSpPr txBox="1"/>
          <p:nvPr/>
        </p:nvSpPr>
        <p:spPr>
          <a:xfrm>
            <a:off x="120569" y="1407044"/>
            <a:ext cx="9529008" cy="600164"/>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Gaming grammar</a:t>
            </a:r>
          </a:p>
        </p:txBody>
      </p:sp>
      <p:sp>
        <p:nvSpPr>
          <p:cNvPr id="14" name="TextBox 13"/>
          <p:cNvSpPr txBox="1"/>
          <p:nvPr/>
        </p:nvSpPr>
        <p:spPr>
          <a:xfrm>
            <a:off x="574488" y="2091860"/>
            <a:ext cx="8380032" cy="1107996"/>
          </a:xfrm>
          <a:prstGeom prst="rect">
            <a:avLst/>
          </a:prstGeom>
          <a:noFill/>
        </p:spPr>
        <p:txBody>
          <a:bodyPr wrap="square" rtlCol="0">
            <a:spAutoFit/>
          </a:bodyPr>
          <a:lstStyle/>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hlinkClick r:id="rId5"/>
              </a:rPr>
              <a:t>Digital game </a:t>
            </a: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with activities in a ‘spy mission’ context</a:t>
            </a:r>
          </a:p>
          <a:p>
            <a:pPr marL="285750" marR="0" lvl="0" indent="-2857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GB" sz="2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Reading and listening-based grammar practice</a:t>
            </a:r>
          </a:p>
        </p:txBody>
      </p:sp>
      <p:sp>
        <p:nvSpPr>
          <p:cNvPr id="17" name="TextBox 16"/>
          <p:cNvSpPr txBox="1"/>
          <p:nvPr/>
        </p:nvSpPr>
        <p:spPr>
          <a:xfrm>
            <a:off x="280471" y="3833892"/>
            <a:ext cx="9529008" cy="534698"/>
          </a:xfrm>
          <a:prstGeom prst="rect">
            <a:avLst/>
          </a:prstGeom>
          <a:noFill/>
        </p:spPr>
        <p:txBody>
          <a:bodyPr wrap="square" rtlCol="0">
            <a:spAutoFit/>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lang="en-GB" sz="2200" b="1">
                <a:solidFill>
                  <a:srgbClr val="002060"/>
                </a:solidFill>
                <a:latin typeface="Century Gothic" panose="020B0502020202020204" pitchFamily="34" charset="0"/>
              </a:rPr>
              <a:t>Multiling profiler</a:t>
            </a:r>
            <a:endParaRPr kumimoji="0" lang="en-GB" sz="22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endParaRPr>
          </a:p>
        </p:txBody>
      </p:sp>
      <p:sp>
        <p:nvSpPr>
          <p:cNvPr id="18" name="Rectangle 17"/>
          <p:cNvSpPr/>
          <p:nvPr/>
        </p:nvSpPr>
        <p:spPr>
          <a:xfrm>
            <a:off x="280471" y="4623155"/>
            <a:ext cx="10195119" cy="646331"/>
          </a:xfrm>
          <a:prstGeom prst="rect">
            <a:avLst/>
          </a:prstGeom>
        </p:spPr>
        <p:txBody>
          <a:bodyPr wrap="square">
            <a:spAutoFit/>
          </a:bodyPr>
          <a:lstStyle/>
          <a:p>
            <a:pPr marL="514350" lvl="0" indent="-514350">
              <a:lnSpc>
                <a:spcPct val="90000"/>
              </a:lnSpc>
              <a:spcBef>
                <a:spcPts val="1000"/>
              </a:spcBef>
              <a:buFont typeface="Arial" panose="020B0604020202020204" pitchFamily="34" charset="0"/>
              <a:buChar char="•"/>
            </a:pPr>
            <a:r>
              <a:rPr lang="en-GB" sz="2000">
                <a:solidFill>
                  <a:srgbClr val="002060"/>
                </a:solidFill>
                <a:latin typeface="Century Gothic" panose="020B0502020202020204" pitchFamily="34" charset="0"/>
              </a:rPr>
              <a:t>This </a:t>
            </a:r>
            <a:r>
              <a:rPr lang="en-GB" sz="2000">
                <a:solidFill>
                  <a:srgbClr val="002060"/>
                </a:solidFill>
                <a:latin typeface="Century Gothic" panose="020B0502020202020204" pitchFamily="34" charset="0"/>
                <a:hlinkClick r:id="rId6"/>
              </a:rPr>
              <a:t>text profiling tool </a:t>
            </a:r>
            <a:r>
              <a:rPr lang="en-GB" sz="2000">
                <a:solidFill>
                  <a:srgbClr val="002060"/>
                </a:solidFill>
                <a:latin typeface="Century Gothic" panose="020B0502020202020204" pitchFamily="34" charset="0"/>
              </a:rPr>
              <a:t>allows the user to see what proportion of a text is within the 2000 most frequent words or has been previously taught</a:t>
            </a:r>
          </a:p>
        </p:txBody>
      </p:sp>
    </p:spTree>
    <p:extLst>
      <p:ext uri="{BB962C8B-B14F-4D97-AF65-F5344CB8AC3E}">
        <p14:creationId xmlns:p14="http://schemas.microsoft.com/office/powerpoint/2010/main" val="112339997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412A6-69B5-1644-A7AE-D657E6E81EF6}"/>
              </a:ext>
            </a:extLst>
          </p:cNvPr>
          <p:cNvSpPr>
            <a:spLocks noGrp="1"/>
          </p:cNvSpPr>
          <p:nvPr>
            <p:ph type="title"/>
          </p:nvPr>
        </p:nvSpPr>
        <p:spPr>
          <a:xfrm>
            <a:off x="1622622" y="322943"/>
            <a:ext cx="8365749" cy="876010"/>
          </a:xfrm>
        </p:spPr>
        <p:txBody>
          <a:bodyPr>
            <a:normAutofit/>
          </a:bodyPr>
          <a:lstStyle/>
          <a:p>
            <a:r>
              <a:rPr lang="en-US" b="1" dirty="0"/>
              <a:t>Related initiatives</a:t>
            </a:r>
          </a:p>
        </p:txBody>
      </p:sp>
      <p:sp>
        <p:nvSpPr>
          <p:cNvPr id="3" name="Content Placeholder 2">
            <a:extLst>
              <a:ext uri="{FF2B5EF4-FFF2-40B4-BE49-F238E27FC236}">
                <a16:creationId xmlns:a16="http://schemas.microsoft.com/office/drawing/2014/main" id="{9C021004-A1C8-F14C-9B04-646877C4DF7F}"/>
              </a:ext>
            </a:extLst>
          </p:cNvPr>
          <p:cNvSpPr>
            <a:spLocks noGrp="1"/>
          </p:cNvSpPr>
          <p:nvPr>
            <p:ph idx="1"/>
          </p:nvPr>
        </p:nvSpPr>
        <p:spPr>
          <a:xfrm>
            <a:off x="1426545" y="955760"/>
            <a:ext cx="10765455" cy="5265694"/>
          </a:xfrm>
        </p:spPr>
        <p:txBody>
          <a:bodyPr>
            <a:normAutofit fontScale="77500" lnSpcReduction="20000"/>
          </a:bodyPr>
          <a:lstStyle/>
          <a:p>
            <a:pPr marL="0" indent="0">
              <a:buNone/>
            </a:pPr>
            <a:endParaRPr lang="en-GB" sz="3447" b="1" dirty="0"/>
          </a:p>
          <a:p>
            <a:pPr marL="457200" lvl="1" indent="0">
              <a:buNone/>
            </a:pPr>
            <a:endParaRPr lang="en-GB" sz="2631" dirty="0"/>
          </a:p>
          <a:p>
            <a:pPr marL="0" indent="0" fontAlgn="base">
              <a:buNone/>
            </a:pPr>
            <a:r>
              <a:rPr lang="en-GB" sz="3447" b="1" dirty="0"/>
              <a:t>Oak online national academy </a:t>
            </a:r>
            <a:r>
              <a:rPr lang="en-GB" sz="3447" dirty="0">
                <a:hlinkClick r:id="rId2"/>
              </a:rPr>
              <a:t>videoed lessons</a:t>
            </a:r>
            <a:endParaRPr lang="en-GB" sz="3447" dirty="0"/>
          </a:p>
          <a:p>
            <a:pPr lvl="1" fontAlgn="base"/>
            <a:r>
              <a:rPr lang="en-GB" sz="2903" dirty="0"/>
              <a:t>All year 7 and year 8; using NCELP resources</a:t>
            </a:r>
          </a:p>
          <a:p>
            <a:pPr lvl="1" fontAlgn="base"/>
            <a:r>
              <a:rPr lang="en-GB" sz="2903" dirty="0"/>
              <a:t>Years 9, 10, 11; informed by pedagogy review and NCELP principles; preparation for </a:t>
            </a:r>
            <a:r>
              <a:rPr lang="en-GB" sz="2903" b="1" dirty="0"/>
              <a:t>current </a:t>
            </a:r>
            <a:r>
              <a:rPr lang="en-GB" sz="2903" dirty="0"/>
              <a:t>GCSE.</a:t>
            </a:r>
          </a:p>
          <a:p>
            <a:pPr marL="337002" lvl="1" indent="0" fontAlgn="base">
              <a:buNone/>
            </a:pPr>
            <a:endParaRPr lang="en-GB" sz="2903" dirty="0"/>
          </a:p>
          <a:p>
            <a:pPr marL="0" indent="0" fontAlgn="base">
              <a:buNone/>
            </a:pPr>
            <a:r>
              <a:rPr lang="en-GB" sz="3447" b="1" dirty="0"/>
              <a:t>BBC Bitesize</a:t>
            </a:r>
          </a:p>
          <a:p>
            <a:pPr lvl="1" fontAlgn="base"/>
            <a:r>
              <a:rPr lang="en-GB" sz="2903" dirty="0"/>
              <a:t>NCELP teachers talking about grammar and phonics! </a:t>
            </a:r>
          </a:p>
          <a:p>
            <a:pPr marL="0" indent="0">
              <a:buNone/>
            </a:pPr>
            <a:r>
              <a:rPr lang="en-GB" sz="2631" dirty="0">
                <a:hlinkClick r:id="rId3"/>
              </a:rPr>
              <a:t>https://</a:t>
            </a:r>
            <a:r>
              <a:rPr lang="en-GB" sz="2631" dirty="0" err="1">
                <a:hlinkClick r:id="rId3"/>
              </a:rPr>
              <a:t>www.bbc.co.uk</a:t>
            </a:r>
            <a:r>
              <a:rPr lang="en-GB" sz="2631" dirty="0">
                <a:hlinkClick r:id="rId3"/>
              </a:rPr>
              <a:t>/teach/teacher-support/</a:t>
            </a:r>
            <a:r>
              <a:rPr lang="en-GB" sz="2631" dirty="0" err="1">
                <a:hlinkClick r:id="rId3"/>
              </a:rPr>
              <a:t>mfl</a:t>
            </a:r>
            <a:r>
              <a:rPr lang="en-GB" sz="2631" dirty="0">
                <a:hlinkClick r:id="rId3"/>
              </a:rPr>
              <a:t>-teaching-aids/</a:t>
            </a:r>
            <a:r>
              <a:rPr lang="en-GB" sz="2631" dirty="0" err="1">
                <a:hlinkClick r:id="rId3"/>
              </a:rPr>
              <a:t>zjfckmn</a:t>
            </a:r>
            <a:r>
              <a:rPr lang="en-GB" sz="2631" dirty="0">
                <a:hlinkClick r:id="rId3"/>
              </a:rPr>
              <a:t> </a:t>
            </a:r>
            <a:endParaRPr lang="en-GB" sz="2631" dirty="0"/>
          </a:p>
          <a:p>
            <a:endParaRPr lang="en-GB" sz="2631" dirty="0"/>
          </a:p>
          <a:p>
            <a:pPr lvl="1"/>
            <a:r>
              <a:rPr lang="en-GB" sz="2903" dirty="0"/>
              <a:t>New content focusing on vocab, phonics, grammar: </a:t>
            </a:r>
          </a:p>
          <a:p>
            <a:pPr marL="0" indent="0">
              <a:buNone/>
            </a:pPr>
            <a:r>
              <a:rPr lang="en-GB" sz="2631" dirty="0"/>
              <a:t>French: https://</a:t>
            </a:r>
            <a:r>
              <a:rPr lang="en-GB" sz="2631" dirty="0" err="1"/>
              <a:t>www.bbc.co.uk</a:t>
            </a:r>
            <a:r>
              <a:rPr lang="en-GB" sz="2631" dirty="0"/>
              <a:t>/bitesize/subjects/</a:t>
            </a:r>
            <a:r>
              <a:rPr lang="en-GB" sz="2631" dirty="0" err="1"/>
              <a:t>zgdqxnb</a:t>
            </a:r>
            <a:r>
              <a:rPr lang="en-GB" sz="2631" dirty="0"/>
              <a:t> </a:t>
            </a:r>
          </a:p>
          <a:p>
            <a:pPr marL="0" indent="0">
              <a:buNone/>
            </a:pPr>
            <a:r>
              <a:rPr lang="en-GB" sz="2631" dirty="0"/>
              <a:t>German: https://</a:t>
            </a:r>
            <a:r>
              <a:rPr lang="en-GB" sz="2631" dirty="0" err="1"/>
              <a:t>www.bbc.co.uk</a:t>
            </a:r>
            <a:r>
              <a:rPr lang="en-GB" sz="2631" dirty="0"/>
              <a:t>/bitesize/subjects/zcj2tfr </a:t>
            </a:r>
          </a:p>
          <a:p>
            <a:pPr marL="0" indent="0">
              <a:buNone/>
            </a:pPr>
            <a:r>
              <a:rPr lang="en-GB" sz="2631" dirty="0"/>
              <a:t>Spanish: https://www.bbc.co.uk/bitesize/subjects/zfckjxs </a:t>
            </a:r>
          </a:p>
        </p:txBody>
      </p:sp>
    </p:spTree>
    <p:extLst>
      <p:ext uri="{BB962C8B-B14F-4D97-AF65-F5344CB8AC3E}">
        <p14:creationId xmlns:p14="http://schemas.microsoft.com/office/powerpoint/2010/main" val="21522512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rectangle">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22792"/>
            <a:ext cx="6694714" cy="867128"/>
          </a:xfrm>
          <a:prstGeom prst="rect">
            <a:avLst/>
          </a:prstGeom>
        </p:spPr>
      </p:pic>
      <p:sp>
        <p:nvSpPr>
          <p:cNvPr id="2" name="Title 1"/>
          <p:cNvSpPr>
            <a:spLocks noGrp="1"/>
          </p:cNvSpPr>
          <p:nvPr>
            <p:ph type="title"/>
          </p:nvPr>
        </p:nvSpPr>
        <p:spPr>
          <a:xfrm>
            <a:off x="0" y="8915"/>
            <a:ext cx="6302829" cy="981005"/>
          </a:xfrm>
        </p:spPr>
        <p:txBody>
          <a:bodyPr>
            <a:normAutofit/>
          </a:bodyPr>
          <a:lstStyle/>
          <a:p>
            <a:r>
              <a:rPr lang="en-GB" sz="3200" b="1" dirty="0">
                <a:solidFill>
                  <a:schemeClr val="bg1"/>
                </a:solidFill>
              </a:rPr>
              <a:t>Free CPD  </a:t>
            </a:r>
          </a:p>
        </p:txBody>
      </p:sp>
      <p:sp>
        <p:nvSpPr>
          <p:cNvPr id="9" name="Content Placeholder 8">
            <a:extLst>
              <a:ext uri="{FF2B5EF4-FFF2-40B4-BE49-F238E27FC236}">
                <a16:creationId xmlns:a16="http://schemas.microsoft.com/office/drawing/2014/main" id="{1231F0B8-55C0-4A42-A922-A1466074AFF3}"/>
              </a:ext>
            </a:extLst>
          </p:cNvPr>
          <p:cNvSpPr>
            <a:spLocks noGrp="1"/>
          </p:cNvSpPr>
          <p:nvPr>
            <p:ph sz="half" idx="1"/>
          </p:nvPr>
        </p:nvSpPr>
        <p:spPr>
          <a:xfrm>
            <a:off x="227739" y="1103797"/>
            <a:ext cx="6652315" cy="4734547"/>
          </a:xfrm>
        </p:spPr>
        <p:txBody>
          <a:bodyPr>
            <a:normAutofit fontScale="92500" lnSpcReduction="10000"/>
          </a:bodyPr>
          <a:lstStyle/>
          <a:p>
            <a:r>
              <a:rPr lang="en-GB" sz="2400" dirty="0"/>
              <a:t>Short course is </a:t>
            </a:r>
            <a:r>
              <a:rPr lang="en-GB" sz="2400" b="1" dirty="0"/>
              <a:t>free </a:t>
            </a:r>
            <a:r>
              <a:rPr lang="en-GB" sz="2400" dirty="0"/>
              <a:t>to teachers in state schools</a:t>
            </a:r>
            <a:endParaRPr lang="en-GB" sz="2400" b="1" dirty="0"/>
          </a:p>
          <a:p>
            <a:r>
              <a:rPr lang="en-GB" sz="2400" dirty="0"/>
              <a:t>Content is research-informed languages teaching at KS3 and KS4</a:t>
            </a:r>
          </a:p>
          <a:p>
            <a:r>
              <a:rPr lang="en-GB" sz="2400" dirty="0"/>
              <a:t>Course leaders are practising teachers from NCELP networks</a:t>
            </a:r>
          </a:p>
          <a:p>
            <a:r>
              <a:rPr lang="en-GB" sz="2400" dirty="0"/>
              <a:t>5 remote learning sessions of 2.5 hours</a:t>
            </a:r>
          </a:p>
          <a:p>
            <a:r>
              <a:rPr lang="en-GB" sz="2400" dirty="0"/>
              <a:t>OR shorter sessions to suit need</a:t>
            </a:r>
          </a:p>
          <a:p>
            <a:r>
              <a:rPr lang="en-GB" sz="2400" dirty="0"/>
              <a:t>Additional online peer and instructor support</a:t>
            </a:r>
          </a:p>
          <a:p>
            <a:r>
              <a:rPr lang="en-GB" sz="2400" dirty="0"/>
              <a:t>Online self-study version of the course available</a:t>
            </a:r>
          </a:p>
          <a:p>
            <a:r>
              <a:rPr lang="en-GB" sz="2400" dirty="0"/>
              <a:t>GCSE briefings (1.5 hours) available </a:t>
            </a:r>
            <a:endParaRPr lang="en-GB" sz="3200" dirty="0"/>
          </a:p>
          <a:p>
            <a:pPr marL="0" indent="0">
              <a:buNone/>
            </a:pPr>
            <a:r>
              <a:rPr lang="en-GB" sz="3200" dirty="0"/>
              <a:t>Register for courses here: </a:t>
            </a:r>
            <a:r>
              <a:rPr lang="en-GB" sz="3200" u="sng" dirty="0">
                <a:solidFill>
                  <a:schemeClr val="tx1"/>
                </a:solidFill>
                <a:hlinkClick r:id="rId4"/>
              </a:rPr>
              <a:t>www.ncelp.org/cpd</a:t>
            </a:r>
            <a:endParaRPr lang="en-GB" sz="2400" dirty="0"/>
          </a:p>
          <a:p>
            <a:endParaRPr lang="en-GB" sz="2400" dirty="0"/>
          </a:p>
        </p:txBody>
      </p:sp>
      <p:pic>
        <p:nvPicPr>
          <p:cNvPr id="4" name="Picture 3">
            <a:extLst>
              <a:ext uri="{FF2B5EF4-FFF2-40B4-BE49-F238E27FC236}">
                <a16:creationId xmlns:a16="http://schemas.microsoft.com/office/drawing/2014/main" id="{20C94DE9-15D9-47B6-803F-19083B6CE2A4}"/>
              </a:ext>
            </a:extLst>
          </p:cNvPr>
          <p:cNvPicPr>
            <a:picLocks noChangeAspect="1"/>
          </p:cNvPicPr>
          <p:nvPr/>
        </p:nvPicPr>
        <p:blipFill>
          <a:blip r:embed="rId5"/>
          <a:stretch>
            <a:fillRect/>
          </a:stretch>
        </p:blipFill>
        <p:spPr>
          <a:xfrm>
            <a:off x="6880054" y="411163"/>
            <a:ext cx="4953861" cy="5694009"/>
          </a:xfrm>
          <a:prstGeom prst="rect">
            <a:avLst/>
          </a:prstGeom>
        </p:spPr>
      </p:pic>
    </p:spTree>
    <p:extLst>
      <p:ext uri="{BB962C8B-B14F-4D97-AF65-F5344CB8AC3E}">
        <p14:creationId xmlns:p14="http://schemas.microsoft.com/office/powerpoint/2010/main" val="8695063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BA490-0F9E-094D-AFE6-3725E121CD1B}"/>
              </a:ext>
            </a:extLst>
          </p:cNvPr>
          <p:cNvSpPr>
            <a:spLocks noGrp="1"/>
          </p:cNvSpPr>
          <p:nvPr>
            <p:ph type="title"/>
          </p:nvPr>
        </p:nvSpPr>
        <p:spPr>
          <a:xfrm>
            <a:off x="342900" y="515714"/>
            <a:ext cx="8199918" cy="1325563"/>
          </a:xfrm>
        </p:spPr>
        <p:txBody>
          <a:bodyPr/>
          <a:lstStyle/>
          <a:p>
            <a:r>
              <a:rPr lang="en-US" dirty="0"/>
              <a:t>Want to keep in touch? </a:t>
            </a:r>
          </a:p>
        </p:txBody>
      </p:sp>
      <p:sp>
        <p:nvSpPr>
          <p:cNvPr id="3" name="Content Placeholder 2">
            <a:extLst>
              <a:ext uri="{FF2B5EF4-FFF2-40B4-BE49-F238E27FC236}">
                <a16:creationId xmlns:a16="http://schemas.microsoft.com/office/drawing/2014/main" id="{91B03132-BE50-3243-92CD-35B3CA2DEA38}"/>
              </a:ext>
            </a:extLst>
          </p:cNvPr>
          <p:cNvSpPr>
            <a:spLocks noGrp="1"/>
          </p:cNvSpPr>
          <p:nvPr>
            <p:ph idx="1"/>
          </p:nvPr>
        </p:nvSpPr>
        <p:spPr>
          <a:xfrm>
            <a:off x="636814" y="1841277"/>
            <a:ext cx="9787130" cy="4351338"/>
          </a:xfrm>
        </p:spPr>
        <p:txBody>
          <a:bodyPr>
            <a:normAutofit/>
          </a:bodyPr>
          <a:lstStyle/>
          <a:p>
            <a:pPr marL="0" indent="0">
              <a:buNone/>
            </a:pPr>
            <a:r>
              <a:rPr lang="en-GB" dirty="0"/>
              <a:t>Join the mailing list, email: </a:t>
            </a:r>
            <a:r>
              <a:rPr lang="en-GB" dirty="0">
                <a:hlinkClick r:id="rId3"/>
              </a:rPr>
              <a:t>enquiries@ncelp.org</a:t>
            </a:r>
            <a:r>
              <a:rPr lang="en-GB" dirty="0"/>
              <a:t> for regular bulletins about resources arriving on the portal</a:t>
            </a:r>
          </a:p>
          <a:p>
            <a:endParaRPr lang="en-GB" dirty="0"/>
          </a:p>
          <a:p>
            <a:pPr marL="0" indent="0">
              <a:buNone/>
            </a:pPr>
            <a:r>
              <a:rPr lang="en-GB" b="1" dirty="0">
                <a:solidFill>
                  <a:srgbClr val="002060"/>
                </a:solidFill>
                <a:latin typeface="Century Gothic" panose="020B0502020202020204" pitchFamily="34" charset="0"/>
              </a:rPr>
              <a:t>Open Accessible Summaries in Language Studies (OASIS)</a:t>
            </a:r>
          </a:p>
          <a:p>
            <a:r>
              <a:rPr lang="en-GB" dirty="0"/>
              <a:t>To get monthly alerts to </a:t>
            </a:r>
            <a:r>
              <a:rPr lang="en-GB" b="1" dirty="0"/>
              <a:t>summaries</a:t>
            </a:r>
            <a:r>
              <a:rPr lang="en-GB" dirty="0"/>
              <a:t> of </a:t>
            </a:r>
            <a:r>
              <a:rPr lang="en-GB" b="1" dirty="0"/>
              <a:t>new research</a:t>
            </a:r>
            <a:r>
              <a:rPr lang="en-GB" dirty="0"/>
              <a:t>, sign up in 10 seconds at </a:t>
            </a:r>
          </a:p>
          <a:p>
            <a:pPr marL="457200" lvl="1" indent="0">
              <a:buNone/>
            </a:pPr>
            <a:r>
              <a:rPr lang="en-GB" sz="2800" dirty="0">
                <a:hlinkClick r:id="rId4"/>
              </a:rPr>
              <a:t>https://oasis-database.org/</a:t>
            </a:r>
            <a:endParaRPr lang="en-GB" sz="2800" dirty="0"/>
          </a:p>
          <a:p>
            <a:endParaRPr lang="en-US" dirty="0"/>
          </a:p>
        </p:txBody>
      </p:sp>
      <p:pic>
        <p:nvPicPr>
          <p:cNvPr id="4" name="Picture 3">
            <a:extLst>
              <a:ext uri="{FF2B5EF4-FFF2-40B4-BE49-F238E27FC236}">
                <a16:creationId xmlns:a16="http://schemas.microsoft.com/office/drawing/2014/main" id="{8FC68D9F-8053-4541-9A71-F6525A2F1D77}"/>
              </a:ext>
            </a:extLst>
          </p:cNvPr>
          <p:cNvPicPr>
            <a:picLocks noChangeAspect="1"/>
          </p:cNvPicPr>
          <p:nvPr/>
        </p:nvPicPr>
        <p:blipFill>
          <a:blip r:embed="rId5"/>
          <a:stretch>
            <a:fillRect/>
          </a:stretch>
        </p:blipFill>
        <p:spPr>
          <a:xfrm>
            <a:off x="10142269" y="4016946"/>
            <a:ext cx="1881126" cy="1881126"/>
          </a:xfrm>
          <a:prstGeom prst="rect">
            <a:avLst/>
          </a:prstGeom>
        </p:spPr>
      </p:pic>
      <p:pic>
        <p:nvPicPr>
          <p:cNvPr id="5" name="Picture 4">
            <a:extLst>
              <a:ext uri="{FF2B5EF4-FFF2-40B4-BE49-F238E27FC236}">
                <a16:creationId xmlns:a16="http://schemas.microsoft.com/office/drawing/2014/main" id="{4A0099DE-D74F-9E4B-B1A3-F8725AE3CACC}"/>
              </a:ext>
            </a:extLst>
          </p:cNvPr>
          <p:cNvPicPr>
            <a:picLocks noChangeAspect="1"/>
          </p:cNvPicPr>
          <p:nvPr/>
        </p:nvPicPr>
        <p:blipFill rotWithShape="1">
          <a:blip r:embed="rId6"/>
          <a:srcRect/>
          <a:stretch/>
        </p:blipFill>
        <p:spPr>
          <a:xfrm>
            <a:off x="6528147" y="5191975"/>
            <a:ext cx="2958337" cy="799759"/>
          </a:xfrm>
          <a:prstGeom prst="rect">
            <a:avLst/>
          </a:prstGeom>
        </p:spPr>
      </p:pic>
    </p:spTree>
    <p:extLst>
      <p:ext uri="{BB962C8B-B14F-4D97-AF65-F5344CB8AC3E}">
        <p14:creationId xmlns:p14="http://schemas.microsoft.com/office/powerpoint/2010/main" val="81793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ackground rectangl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6863"/>
            <a:ext cx="6649156" cy="867128"/>
          </a:xfrm>
          <a:prstGeom prst="rect">
            <a:avLst/>
          </a:prstGeom>
        </p:spPr>
      </p:pic>
      <p:sp>
        <p:nvSpPr>
          <p:cNvPr id="2" name="Title 1"/>
          <p:cNvSpPr>
            <a:spLocks noGrp="1"/>
          </p:cNvSpPr>
          <p:nvPr>
            <p:ph type="title"/>
          </p:nvPr>
        </p:nvSpPr>
        <p:spPr>
          <a:xfrm>
            <a:off x="0" y="0"/>
            <a:ext cx="10515600" cy="1325563"/>
          </a:xfrm>
        </p:spPr>
        <p:txBody>
          <a:bodyPr>
            <a:normAutofit/>
          </a:bodyPr>
          <a:lstStyle/>
          <a:p>
            <a:r>
              <a:rPr lang="en-GB" sz="3600" b="1" dirty="0">
                <a:solidFill>
                  <a:schemeClr val="bg1"/>
                </a:solidFill>
              </a:rPr>
              <a:t>Reasons for learning?</a:t>
            </a:r>
          </a:p>
        </p:txBody>
      </p:sp>
      <p:sp>
        <p:nvSpPr>
          <p:cNvPr id="3" name="Content Placeholder 2"/>
          <p:cNvSpPr>
            <a:spLocks noGrp="1"/>
          </p:cNvSpPr>
          <p:nvPr>
            <p:ph idx="1"/>
          </p:nvPr>
        </p:nvSpPr>
        <p:spPr>
          <a:xfrm>
            <a:off x="723721" y="1460854"/>
            <a:ext cx="11092543" cy="4031951"/>
          </a:xfrm>
        </p:spPr>
        <p:txBody>
          <a:bodyPr>
            <a:noAutofit/>
          </a:bodyPr>
          <a:lstStyle/>
          <a:p>
            <a:pPr marL="0" indent="0">
              <a:lnSpc>
                <a:spcPct val="110000"/>
              </a:lnSpc>
              <a:buNone/>
            </a:pPr>
            <a:r>
              <a:rPr lang="en-GB" sz="2400" dirty="0"/>
              <a:t>The core reasons for learning a language haven’t changed!</a:t>
            </a:r>
          </a:p>
          <a:p>
            <a:pPr>
              <a:lnSpc>
                <a:spcPct val="110000"/>
              </a:lnSpc>
            </a:pPr>
            <a:endParaRPr lang="en-GB" sz="2400" dirty="0"/>
          </a:p>
          <a:p>
            <a:pPr>
              <a:lnSpc>
                <a:spcPct val="110000"/>
              </a:lnSpc>
            </a:pPr>
            <a:r>
              <a:rPr lang="en-GB" sz="2400" dirty="0"/>
              <a:t>Develop ability and ambition to communicate (in speech and writing)</a:t>
            </a:r>
          </a:p>
          <a:p>
            <a:pPr>
              <a:lnSpc>
                <a:spcPct val="110000"/>
              </a:lnSpc>
            </a:pPr>
            <a:r>
              <a:rPr lang="en-GB" sz="2400" dirty="0"/>
              <a:t>Step beyond familiar cultural boundaries</a:t>
            </a:r>
          </a:p>
          <a:p>
            <a:pPr>
              <a:lnSpc>
                <a:spcPct val="110000"/>
              </a:lnSpc>
            </a:pPr>
            <a:r>
              <a:rPr lang="en-GB" sz="2400" dirty="0"/>
              <a:t>Develop new ways of seeing the world</a:t>
            </a:r>
          </a:p>
          <a:p>
            <a:pPr>
              <a:lnSpc>
                <a:spcPct val="110000"/>
              </a:lnSpc>
            </a:pPr>
            <a:r>
              <a:rPr lang="en-GB" sz="2400" dirty="0"/>
              <a:t>Provide a strong foundation for </a:t>
            </a:r>
            <a:r>
              <a:rPr lang="en-GB" sz="2400"/>
              <a:t>further study.</a:t>
            </a:r>
            <a:endParaRPr lang="en-GB" sz="2400" dirty="0"/>
          </a:p>
        </p:txBody>
      </p:sp>
    </p:spTree>
    <p:extLst>
      <p:ext uri="{BB962C8B-B14F-4D97-AF65-F5344CB8AC3E}">
        <p14:creationId xmlns:p14="http://schemas.microsoft.com/office/powerpoint/2010/main" val="3615493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547E4DF-4FC6-DF46-81D1-A2F597DABA0D}"/>
              </a:ext>
            </a:extLst>
          </p:cNvPr>
          <p:cNvPicPr>
            <a:picLocks noChangeAspect="1"/>
          </p:cNvPicPr>
          <p:nvPr/>
        </p:nvPicPr>
        <p:blipFill>
          <a:blip r:embed="rId3"/>
          <a:stretch>
            <a:fillRect/>
          </a:stretch>
        </p:blipFill>
        <p:spPr>
          <a:xfrm>
            <a:off x="7074660" y="377593"/>
            <a:ext cx="5117340" cy="2306783"/>
          </a:xfrm>
          <a:prstGeom prst="rect">
            <a:avLst/>
          </a:prstGeom>
        </p:spPr>
      </p:pic>
      <p:pic>
        <p:nvPicPr>
          <p:cNvPr id="5" name="Picture 4" descr="background rectangle"/>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96863"/>
            <a:ext cx="8153400" cy="867128"/>
          </a:xfrm>
          <a:prstGeom prst="rect">
            <a:avLst/>
          </a:prstGeom>
        </p:spPr>
      </p:pic>
      <p:sp>
        <p:nvSpPr>
          <p:cNvPr id="2" name="Title 1"/>
          <p:cNvSpPr>
            <a:spLocks noGrp="1"/>
          </p:cNvSpPr>
          <p:nvPr>
            <p:ph type="title"/>
          </p:nvPr>
        </p:nvSpPr>
        <p:spPr>
          <a:xfrm>
            <a:off x="300037" y="21925"/>
            <a:ext cx="7145791" cy="1325563"/>
          </a:xfrm>
        </p:spPr>
        <p:txBody>
          <a:bodyPr>
            <a:normAutofit/>
          </a:bodyPr>
          <a:lstStyle/>
          <a:p>
            <a:r>
              <a:rPr lang="en-GB" sz="3400" b="1" dirty="0">
                <a:solidFill>
                  <a:schemeClr val="bg1"/>
                </a:solidFill>
              </a:rPr>
              <a:t>What drives curriculum planning?</a:t>
            </a:r>
          </a:p>
        </p:txBody>
      </p:sp>
      <p:sp>
        <p:nvSpPr>
          <p:cNvPr id="7" name="Content Placeholder 3">
            <a:extLst>
              <a:ext uri="{FF2B5EF4-FFF2-40B4-BE49-F238E27FC236}">
                <a16:creationId xmlns:a16="http://schemas.microsoft.com/office/drawing/2014/main" id="{7D3059B5-9064-4F90-82B0-792173BF2A15}"/>
              </a:ext>
            </a:extLst>
          </p:cNvPr>
          <p:cNvSpPr>
            <a:spLocks noGrp="1"/>
          </p:cNvSpPr>
          <p:nvPr>
            <p:ph idx="1"/>
          </p:nvPr>
        </p:nvSpPr>
        <p:spPr>
          <a:xfrm>
            <a:off x="300038" y="1347488"/>
            <a:ext cx="7281862" cy="4843762"/>
          </a:xfrm>
        </p:spPr>
        <p:txBody>
          <a:bodyPr>
            <a:normAutofit/>
          </a:bodyPr>
          <a:lstStyle/>
          <a:p>
            <a:pPr marL="0" indent="0" defTabSz="903124">
              <a:lnSpc>
                <a:spcPct val="200000"/>
              </a:lnSpc>
              <a:buNone/>
              <a:defRPr/>
            </a:pPr>
            <a:r>
              <a:rPr lang="en-GB" sz="2000" dirty="0">
                <a:solidFill>
                  <a:srgbClr val="104F75"/>
                </a:solidFill>
              </a:rPr>
              <a:t>Pupils need to gain systematic knowledge of the </a:t>
            </a:r>
            <a:r>
              <a:rPr lang="en-GB" sz="2000" b="1" dirty="0">
                <a:solidFill>
                  <a:srgbClr val="E56700"/>
                </a:solidFill>
              </a:rPr>
              <a:t>vocabulary</a:t>
            </a:r>
            <a:r>
              <a:rPr lang="en-GB" sz="2000" dirty="0">
                <a:solidFill>
                  <a:srgbClr val="104F75"/>
                </a:solidFill>
              </a:rPr>
              <a:t>, </a:t>
            </a:r>
            <a:r>
              <a:rPr lang="en-GB" sz="2000" b="1" dirty="0">
                <a:solidFill>
                  <a:srgbClr val="E56700"/>
                </a:solidFill>
              </a:rPr>
              <a:t>grammar</a:t>
            </a:r>
            <a:r>
              <a:rPr lang="en-GB" sz="2000" dirty="0">
                <a:solidFill>
                  <a:srgbClr val="104F75"/>
                </a:solidFill>
              </a:rPr>
              <a:t>, and sound and spelling systems (</a:t>
            </a:r>
            <a:r>
              <a:rPr lang="en-GB" sz="2000" b="1" dirty="0">
                <a:solidFill>
                  <a:srgbClr val="E56700"/>
                </a:solidFill>
              </a:rPr>
              <a:t>phonics</a:t>
            </a:r>
            <a:r>
              <a:rPr lang="en-GB" sz="2000" dirty="0">
                <a:solidFill>
                  <a:srgbClr val="104F75"/>
                </a:solidFill>
              </a:rPr>
              <a:t>) of their new language, and how these are used by speakers of the language. </a:t>
            </a:r>
          </a:p>
          <a:p>
            <a:pPr marL="0" indent="0" defTabSz="903124">
              <a:lnSpc>
                <a:spcPct val="200000"/>
              </a:lnSpc>
              <a:buNone/>
              <a:defRPr/>
            </a:pPr>
            <a:r>
              <a:rPr lang="en-GB" sz="2000" dirty="0">
                <a:solidFill>
                  <a:srgbClr val="104F75"/>
                </a:solidFill>
              </a:rPr>
              <a:t>They need to reinforce this knowledge with </a:t>
            </a:r>
            <a:r>
              <a:rPr lang="en-GB" sz="2000" b="1" dirty="0">
                <a:solidFill>
                  <a:srgbClr val="E56700"/>
                </a:solidFill>
              </a:rPr>
              <a:t>extensive planned practice</a:t>
            </a:r>
            <a:r>
              <a:rPr lang="en-GB" sz="2000" b="1" dirty="0">
                <a:solidFill>
                  <a:srgbClr val="104F75"/>
                </a:solidFill>
              </a:rPr>
              <a:t> </a:t>
            </a:r>
            <a:r>
              <a:rPr lang="en-GB" sz="2000" dirty="0">
                <a:solidFill>
                  <a:srgbClr val="104F75"/>
                </a:solidFill>
              </a:rPr>
              <a:t>and </a:t>
            </a:r>
            <a:r>
              <a:rPr lang="en-GB" sz="2000" b="1" dirty="0">
                <a:solidFill>
                  <a:srgbClr val="E56700"/>
                </a:solidFill>
              </a:rPr>
              <a:t>use</a:t>
            </a:r>
            <a:r>
              <a:rPr lang="en-GB" sz="2000" dirty="0">
                <a:solidFill>
                  <a:srgbClr val="104F75"/>
                </a:solidFill>
              </a:rPr>
              <a:t> in order to build the skills needed for </a:t>
            </a:r>
            <a:r>
              <a:rPr lang="en-GB" sz="2000" b="1" dirty="0">
                <a:solidFill>
                  <a:schemeClr val="accent2"/>
                </a:solidFill>
              </a:rPr>
              <a:t>communication</a:t>
            </a:r>
            <a:r>
              <a:rPr lang="en-GB" sz="2000" dirty="0">
                <a:solidFill>
                  <a:srgbClr val="104F75"/>
                </a:solidFill>
              </a:rPr>
              <a:t>. </a:t>
            </a:r>
            <a:endParaRPr lang="en-US" sz="2000" dirty="0">
              <a:solidFill>
                <a:srgbClr val="104F75"/>
              </a:solidFill>
            </a:endParaRPr>
          </a:p>
        </p:txBody>
      </p:sp>
      <p:sp>
        <p:nvSpPr>
          <p:cNvPr id="8" name="TextBox 7">
            <a:extLst>
              <a:ext uri="{FF2B5EF4-FFF2-40B4-BE49-F238E27FC236}">
                <a16:creationId xmlns:a16="http://schemas.microsoft.com/office/drawing/2014/main" id="{DA33CACD-78E3-48A8-ACDC-00761B5CCCB7}"/>
              </a:ext>
            </a:extLst>
          </p:cNvPr>
          <p:cNvSpPr txBox="1"/>
          <p:nvPr/>
        </p:nvSpPr>
        <p:spPr>
          <a:xfrm>
            <a:off x="6122194" y="5852696"/>
            <a:ext cx="752951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hlinkClick r:id="rId5"/>
              </a:rPr>
              <a:t>Teaching Schools Council (2016), MFL Pedagogy Review.</a:t>
            </a:r>
            <a:endParaRPr kumimoji="0" lang="en-GB" sz="16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29040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10.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11.xml><?xml version="1.0" encoding="utf-8"?>
<a:theme xmlns:a="http://schemas.openxmlformats.org/drawingml/2006/main" name="9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12.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rgbClr val="002060"/>
            </a:solidFill>
            <a:latin typeface="Century Gothic" panose="020B0502020202020204" pitchFamily="34" charset="0"/>
          </a:defRPr>
        </a:defPPr>
      </a:lstStyle>
    </a:txDef>
  </a:objectDefaults>
  <a:extraClrSchemeLst/>
  <a:extLst>
    <a:ext uri="{05A4C25C-085E-4340-85A3-A5531E510DB2}">
      <thm15:themeFamily xmlns:thm15="http://schemas.microsoft.com/office/thememl/2012/main" name="NCELP_template.pptx" id="{851E8A6A-D5BB-4C26-B157-3EC16E233918}" vid="{8BFF32F4-6F0A-4FC3-899B-73F2A33C2379}"/>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0108026-7802-4716-A6E9-3A2715866025}" vid="{7624A450-32DA-4AC6-AB1B-9FBBDE09E0D9}"/>
    </a:ext>
  </a:extLst>
</a:theme>
</file>

<file path=ppt/theme/theme4.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smtClean="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7.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1" id="{14F064CD-3073-5648-9E13-7A2904DB6E77}" vid="{867742E5-2587-084B-8BD5-7DA6ADC8FE5B}"/>
    </a:ext>
  </a:extLst>
</a:theme>
</file>

<file path=ppt/theme/theme8.xml><?xml version="1.0" encoding="utf-8"?>
<a:theme xmlns:a="http://schemas.openxmlformats.org/drawingml/2006/main" name="10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esources (not bold NA).pptx" id="{C04240F7-4567-42F4-A6A9-1F35289C3A03}" vid="{11C110E3-9438-4B77-B542-C85A197C3B21}"/>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825D19745E1484BA7CA76D987BB31F3" ma:contentTypeVersion="32" ma:contentTypeDescription="Create a new document." ma:contentTypeScope="" ma:versionID="28be7e6bb23718735ac709929c1033c8">
  <xsd:schema xmlns:xsd="http://www.w3.org/2001/XMLSchema" xmlns:xs="http://www.w3.org/2001/XMLSchema" xmlns:p="http://schemas.microsoft.com/office/2006/metadata/properties" xmlns:ns1="http://schemas.microsoft.com/sharepoint/v3" xmlns:ns3="cbda9861-fc0d-4b08-a65e-e2e22362bfc1" xmlns:ns4="531ee15f-3bd3-4cab-a2eb-e568e37628ac" targetNamespace="http://schemas.microsoft.com/office/2006/metadata/properties" ma:root="true" ma:fieldsID="1a71ea4bdb74cf008c83d7c73afc1ce4" ns1:_="" ns3:_="" ns4:_="">
    <xsd:import namespace="http://schemas.microsoft.com/sharepoint/v3"/>
    <xsd:import namespace="cbda9861-fc0d-4b08-a65e-e2e22362bfc1"/>
    <xsd:import namespace="531ee15f-3bd3-4cab-a2eb-e568e37628ac"/>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DateTaken" minOccurs="0"/>
                <xsd:element ref="ns4:MediaServiceLocation" minOccurs="0"/>
                <xsd:element ref="ns4:MediaServiceOCR" minOccurs="0"/>
                <xsd:element ref="ns4:NotebookType" minOccurs="0"/>
                <xsd:element ref="ns4:FolderType" minOccurs="0"/>
                <xsd:element ref="ns4:CultureName" minOccurs="0"/>
                <xsd:element ref="ns4:AppVersion" minOccurs="0"/>
                <xsd:element ref="ns4:TeamsChannelId" minOccurs="0"/>
                <xsd:element ref="ns4:Owner" minOccurs="0"/>
                <xsd:element ref="ns4:DefaultSectionNames" minOccurs="0"/>
                <xsd:element ref="ns4:Templates" minOccurs="0"/>
                <xsd:element ref="ns4:Leaders" minOccurs="0"/>
                <xsd:element ref="ns4:Members" minOccurs="0"/>
                <xsd:element ref="ns4:Member_Groups" minOccurs="0"/>
                <xsd:element ref="ns4:Invited_Leaders" minOccurs="0"/>
                <xsd:element ref="ns4:Invited_Members" minOccurs="0"/>
                <xsd:element ref="ns4:Self_Registration_Enabled" minOccurs="0"/>
                <xsd:element ref="ns4:Has_Leaders_Only_SectionGroup" minOccurs="0"/>
                <xsd:element ref="ns4:Is_Collaboration_Space_Locked" minOccurs="0"/>
                <xsd:element ref="ns4:IsNotebookLocked" minOccurs="0"/>
                <xsd:element ref="ns1:_ip_UnifiedCompliancePolicyProperties" minOccurs="0"/>
                <xsd:element ref="ns1:_ip_UnifiedCompliancePolicyUIAc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34" nillable="true" ma:displayName="Unified Compliance Policy Properties" ma:hidden="true" ma:internalName="_ip_UnifiedCompliancePolicyProperties">
      <xsd:simpleType>
        <xsd:restriction base="dms:Note"/>
      </xsd:simpleType>
    </xsd:element>
    <xsd:element name="_ip_UnifiedCompliancePolicyUIAction" ma:index="3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bda9861-fc0d-4b08-a65e-e2e22362bfc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31ee15f-3bd3-4cab-a2eb-e568e37628ac"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AutoTags" ma:index="13" nillable="true" ma:displayName="MediaServiceAutoTags" ma:description="" ma:internalName="MediaServiceAutoTags" ma:readOnly="true">
      <xsd:simpleType>
        <xsd:restriction base="dms:Text"/>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NotebookType" ma:index="17" nillable="true" ma:displayName="Notebook Type" ma:internalName="NotebookType">
      <xsd:simpleType>
        <xsd:restriction base="dms:Text"/>
      </xsd:simpleType>
    </xsd:element>
    <xsd:element name="FolderType" ma:index="18" nillable="true" ma:displayName="Folder Type" ma:internalName="FolderType">
      <xsd:simpleType>
        <xsd:restriction base="dms:Text"/>
      </xsd:simpleType>
    </xsd:element>
    <xsd:element name="CultureName" ma:index="19" nillable="true" ma:displayName="Culture Name" ma:internalName="CultureName">
      <xsd:simpleType>
        <xsd:restriction base="dms:Text"/>
      </xsd:simpleType>
    </xsd:element>
    <xsd:element name="AppVersion" ma:index="20" nillable="true" ma:displayName="App Version" ma:internalName="AppVersion">
      <xsd:simpleType>
        <xsd:restriction base="dms:Text"/>
      </xsd:simpleType>
    </xsd:element>
    <xsd:element name="TeamsChannelId" ma:index="21" nillable="true" ma:displayName="Teams Channel Id" ma:internalName="TeamsChannelId">
      <xsd:simpleType>
        <xsd:restriction base="dms:Text"/>
      </xsd:simpleType>
    </xsd:element>
    <xsd:element name="Owner" ma:index="22"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efaultSectionNames" ma:index="23" nillable="true" ma:displayName="Default Section Names" ma:internalName="DefaultSectionNames">
      <xsd:simpleType>
        <xsd:restriction base="dms:Note">
          <xsd:maxLength value="255"/>
        </xsd:restriction>
      </xsd:simpleType>
    </xsd:element>
    <xsd:element name="Templates" ma:index="24" nillable="true" ma:displayName="Templates" ma:internalName="Templates">
      <xsd:simpleType>
        <xsd:restriction base="dms:Note">
          <xsd:maxLength value="255"/>
        </xsd:restriction>
      </xsd:simpleType>
    </xsd:element>
    <xsd:element name="Leaders" ma:index="25" nillable="true" ma:displayName="Leaders" ma:internalName="Lead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26" nillable="true" ma:displayName="Members" ma:internalName="Memb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27" nillable="true" ma:displayName="Member Groups" ma:internalName="Member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Invited_Leaders" ma:index="28" nillable="true" ma:displayName="Invited Leaders" ma:internalName="Invited_Leaders">
      <xsd:simpleType>
        <xsd:restriction base="dms:Note">
          <xsd:maxLength value="255"/>
        </xsd:restriction>
      </xsd:simpleType>
    </xsd:element>
    <xsd:element name="Invited_Members" ma:index="29" nillable="true" ma:displayName="Invited Members" ma:internalName="Invited_Members">
      <xsd:simpleType>
        <xsd:restriction base="dms:Note">
          <xsd:maxLength value="255"/>
        </xsd:restriction>
      </xsd:simpleType>
    </xsd:element>
    <xsd:element name="Self_Registration_Enabled" ma:index="30" nillable="true" ma:displayName="Self Registration Enabled" ma:internalName="Self_Registration_Enabled">
      <xsd:simpleType>
        <xsd:restriction base="dms:Boolean"/>
      </xsd:simpleType>
    </xsd:element>
    <xsd:element name="Has_Leaders_Only_SectionGroup" ma:index="31" nillable="true" ma:displayName="Has Leaders Only SectionGroup" ma:internalName="Has_Leaders_Only_SectionGroup">
      <xsd:simpleType>
        <xsd:restriction base="dms:Boolean"/>
      </xsd:simpleType>
    </xsd:element>
    <xsd:element name="Is_Collaboration_Space_Locked" ma:index="32" nillable="true" ma:displayName="Is Collaboration Space Locked" ma:internalName="Is_Collaboration_Space_Locked">
      <xsd:simpleType>
        <xsd:restriction base="dms:Boolean"/>
      </xsd:simpleType>
    </xsd:element>
    <xsd:element name="IsNotebookLocked" ma:index="33" nillable="true" ma:displayName="Is Notebook Locked" ma:internalName="IsNotebookLocked">
      <xsd:simpleType>
        <xsd:restriction base="dms:Boolean"/>
      </xsd:simpleType>
    </xsd:element>
    <xsd:element name="MediaServiceGenerationTime" ma:index="36" nillable="true" ma:displayName="MediaServiceGenerationTime" ma:hidden="true" ma:internalName="MediaServiceGenerationTime" ma:readOnly="true">
      <xsd:simpleType>
        <xsd:restriction base="dms:Text"/>
      </xsd:simpleType>
    </xsd:element>
    <xsd:element name="MediaServiceEventHashCode" ma:index="37" nillable="true" ma:displayName="MediaServiceEventHashCode" ma:hidden="true" ma:internalName="MediaServiceEventHashCode" ma:readOnly="true">
      <xsd:simpleType>
        <xsd:restriction base="dms:Text"/>
      </xsd:simpleType>
    </xsd:element>
    <xsd:element name="MediaServiceAutoKeyPoints" ma:index="38" nillable="true" ma:displayName="MediaServiceAutoKeyPoints" ma:hidden="true" ma:internalName="MediaServiceAutoKeyPoints" ma:readOnly="true">
      <xsd:simpleType>
        <xsd:restriction base="dms:Note"/>
      </xsd:simpleType>
    </xsd:element>
    <xsd:element name="MediaServiceKeyPoints" ma:index="39"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eamsChannelId xmlns="531ee15f-3bd3-4cab-a2eb-e568e37628ac" xsi:nil="true"/>
    <IsNotebookLocked xmlns="531ee15f-3bd3-4cab-a2eb-e568e37628ac" xsi:nil="true"/>
    <Self_Registration_Enabled xmlns="531ee15f-3bd3-4cab-a2eb-e568e37628ac" xsi:nil="true"/>
    <Invited_Leaders xmlns="531ee15f-3bd3-4cab-a2eb-e568e37628ac" xsi:nil="true"/>
    <DefaultSectionNames xmlns="531ee15f-3bd3-4cab-a2eb-e568e37628ac" xsi:nil="true"/>
    <Is_Collaboration_Space_Locked xmlns="531ee15f-3bd3-4cab-a2eb-e568e37628ac" xsi:nil="true"/>
    <_ip_UnifiedCompliancePolicyProperties xmlns="http://schemas.microsoft.com/sharepoint/v3" xsi:nil="true"/>
    <NotebookType xmlns="531ee15f-3bd3-4cab-a2eb-e568e37628ac" xsi:nil="true"/>
    <Leaders xmlns="531ee15f-3bd3-4cab-a2eb-e568e37628ac">
      <UserInfo>
        <DisplayName/>
        <AccountId xsi:nil="true"/>
        <AccountType/>
      </UserInfo>
    </Leaders>
    <Member_Groups xmlns="531ee15f-3bd3-4cab-a2eb-e568e37628ac">
      <UserInfo>
        <DisplayName/>
        <AccountId xsi:nil="true"/>
        <AccountType/>
      </UserInfo>
    </Member_Groups>
    <FolderType xmlns="531ee15f-3bd3-4cab-a2eb-e568e37628ac" xsi:nil="true"/>
    <CultureName xmlns="531ee15f-3bd3-4cab-a2eb-e568e37628ac" xsi:nil="true"/>
    <Owner xmlns="531ee15f-3bd3-4cab-a2eb-e568e37628ac">
      <UserInfo>
        <DisplayName/>
        <AccountId xsi:nil="true"/>
        <AccountType/>
      </UserInfo>
    </Owner>
    <AppVersion xmlns="531ee15f-3bd3-4cab-a2eb-e568e37628ac" xsi:nil="true"/>
    <Invited_Members xmlns="531ee15f-3bd3-4cab-a2eb-e568e37628ac" xsi:nil="true"/>
    <Templates xmlns="531ee15f-3bd3-4cab-a2eb-e568e37628ac" xsi:nil="true"/>
    <Members xmlns="531ee15f-3bd3-4cab-a2eb-e568e37628ac">
      <UserInfo>
        <DisplayName/>
        <AccountId xsi:nil="true"/>
        <AccountType/>
      </UserInfo>
    </Members>
    <Has_Leaders_Only_SectionGroup xmlns="531ee15f-3bd3-4cab-a2eb-e568e37628ac" xsi:nil="true"/>
  </documentManagement>
</p:properties>
</file>

<file path=customXml/itemProps1.xml><?xml version="1.0" encoding="utf-8"?>
<ds:datastoreItem xmlns:ds="http://schemas.openxmlformats.org/officeDocument/2006/customXml" ds:itemID="{C9AF2139-E950-4970-A39E-F25469E47E26}">
  <ds:schemaRefs>
    <ds:schemaRef ds:uri="http://schemas.microsoft.com/sharepoint/v3/contenttype/forms"/>
  </ds:schemaRefs>
</ds:datastoreItem>
</file>

<file path=customXml/itemProps2.xml><?xml version="1.0" encoding="utf-8"?>
<ds:datastoreItem xmlns:ds="http://schemas.openxmlformats.org/officeDocument/2006/customXml" ds:itemID="{D667DEE7-9366-483D-98B3-2D1CE0299B3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bda9861-fc0d-4b08-a65e-e2e22362bfc1"/>
    <ds:schemaRef ds:uri="531ee15f-3bd3-4cab-a2eb-e568e37628a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DBB2065-F522-4FDE-985B-0A1BA640F42B}">
  <ds:schemaRefs>
    <ds:schemaRef ds:uri="http://purl.org/dc/elements/1.1/"/>
    <ds:schemaRef ds:uri="http://schemas.microsoft.com/office/2006/metadata/properties"/>
    <ds:schemaRef ds:uri="531ee15f-3bd3-4cab-a2eb-e568e37628ac"/>
    <ds:schemaRef ds:uri="http://schemas.microsoft.com/sharepoint/v3"/>
    <ds:schemaRef ds:uri="cbda9861-fc0d-4b08-a65e-e2e22362bfc1"/>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0 Introduction to NCELP Conference Fri 20th Nov 2020 Opening Session DSH EMA RHA Latest</Template>
  <TotalTime>6423</TotalTime>
  <Words>16377</Words>
  <Application>Microsoft Macintosh PowerPoint</Application>
  <PresentationFormat>Widescreen</PresentationFormat>
  <Paragraphs>1719</Paragraphs>
  <Slides>75</Slides>
  <Notes>63</Notes>
  <HiddenSlides>0</HiddenSlides>
  <MMClips>1</MMClips>
  <ScaleCrop>false</ScaleCrop>
  <HeadingPairs>
    <vt:vector size="6" baseType="variant">
      <vt:variant>
        <vt:lpstr>Fonts Used</vt:lpstr>
      </vt:variant>
      <vt:variant>
        <vt:i4>10</vt:i4>
      </vt:variant>
      <vt:variant>
        <vt:lpstr>Theme</vt:lpstr>
      </vt:variant>
      <vt:variant>
        <vt:i4>12</vt:i4>
      </vt:variant>
      <vt:variant>
        <vt:lpstr>Slide Titles</vt:lpstr>
      </vt:variant>
      <vt:variant>
        <vt:i4>75</vt:i4>
      </vt:variant>
    </vt:vector>
  </HeadingPairs>
  <TitlesOfParts>
    <vt:vector size="97" baseType="lpstr">
      <vt:lpstr>SimSun</vt:lpstr>
      <vt:lpstr>Algerian</vt:lpstr>
      <vt:lpstr>Arial</vt:lpstr>
      <vt:lpstr>Calibri</vt:lpstr>
      <vt:lpstr>Century Gothic</vt:lpstr>
      <vt:lpstr>Imprint MT Shadow</vt:lpstr>
      <vt:lpstr>Lucida Handwriting</vt:lpstr>
      <vt:lpstr>Times New Roman</vt:lpstr>
      <vt:lpstr>Tw Cen MT</vt:lpstr>
      <vt:lpstr>Wingdings</vt:lpstr>
      <vt:lpstr>1_Office Theme</vt:lpstr>
      <vt:lpstr>2_Office Theme</vt:lpstr>
      <vt:lpstr>3_Office Theme</vt:lpstr>
      <vt:lpstr>4_Office Theme</vt:lpstr>
      <vt:lpstr>5_Office Theme</vt:lpstr>
      <vt:lpstr>7_Office Theme</vt:lpstr>
      <vt:lpstr>11_Office Theme</vt:lpstr>
      <vt:lpstr>10_Office Theme</vt:lpstr>
      <vt:lpstr>Office Theme</vt:lpstr>
      <vt:lpstr>6_Office Theme</vt:lpstr>
      <vt:lpstr>9_Office Theme</vt:lpstr>
      <vt:lpstr>12_Office Theme</vt:lpstr>
      <vt:lpstr>An introduction to NCELP pedagogy and resources       10 Oct 2022</vt:lpstr>
      <vt:lpstr>Overview</vt:lpstr>
      <vt:lpstr>Part 1: Context:   NCELP,   the new GCSE,   what drives curriculum design?</vt:lpstr>
      <vt:lpstr>What is NCELP?</vt:lpstr>
      <vt:lpstr>NCELP aims to…</vt:lpstr>
      <vt:lpstr>New GCSE Subject Content:  first study in 2024; first exam in 2026 = current year 7! </vt:lpstr>
      <vt:lpstr>New GCSE Subject content – see NCELP briefing events for more info</vt:lpstr>
      <vt:lpstr>Reasons for learning?</vt:lpstr>
      <vt:lpstr>What drives curriculum planning?</vt:lpstr>
      <vt:lpstr>What drives curriculum planning?</vt:lpstr>
      <vt:lpstr>NCELP curriculum planning and syllabus design</vt:lpstr>
      <vt:lpstr>Screen shot of a SOW</vt:lpstr>
      <vt:lpstr>Part 2:  Pedagogy and example resources</vt:lpstr>
      <vt:lpstr>Phonics</vt:lpstr>
      <vt:lpstr>PowerPoint Presentation</vt:lpstr>
      <vt:lpstr>ce </vt:lpstr>
      <vt:lpstr>ce </vt:lpstr>
      <vt:lpstr>ce</vt:lpstr>
      <vt:lpstr>ci </vt:lpstr>
      <vt:lpstr>ci </vt:lpstr>
      <vt:lpstr>ci </vt:lpstr>
      <vt:lpstr>Fonética: [ci] &amp; [ce]</vt:lpstr>
      <vt:lpstr>SSCs [CE] y [CI]</vt:lpstr>
      <vt:lpstr>Pilar y Conchi son de lugares diferentes, así que no tienen la misma pronunciación de [ce] y [ci]. Escucha. Quién habla, ¿Conchi o Pilar? Escribe el lugar también.</vt:lpstr>
      <vt:lpstr>Phonetik</vt:lpstr>
      <vt:lpstr>Phonetik</vt:lpstr>
      <vt:lpstr>Minimal pairs</vt:lpstr>
      <vt:lpstr>Pirates!</vt:lpstr>
      <vt:lpstr>Using unknown words [phonics]</vt:lpstr>
      <vt:lpstr>Phonetik - der Bodensee [1/2]</vt:lpstr>
      <vt:lpstr>Phonétique</vt:lpstr>
      <vt:lpstr>Grammar – the ‘glue’ and ‘driver of meaning’</vt:lpstr>
      <vt:lpstr>PowerPoint Presentation</vt:lpstr>
      <vt:lpstr>Example of:   Listening – where attention is oriented to the meaning of the grammar</vt:lpstr>
      <vt:lpstr>PowerPoint Presentation</vt:lpstr>
      <vt:lpstr>Example of:   Reading – where attention is oriented to the meaning of the grammar</vt:lpstr>
      <vt:lpstr>PowerPoint Presentation</vt:lpstr>
      <vt:lpstr>PowerPoint Presentation</vt:lpstr>
      <vt:lpstr>Example of:   Speaking – where learners have to ‘choose’ which grammar to use and their partner must understand that grammar …selecting between the pairs of features they have just been practising in the input</vt:lpstr>
      <vt:lpstr>PowerPoint Presentation</vt:lpstr>
      <vt:lpstr>PowerPoint Presentation</vt:lpstr>
      <vt:lpstr>Example of:  Writing – where learners have to ‘choose’ which grammar to use, selecting between the pairs of features they have just been practising in the input</vt:lpstr>
      <vt:lpstr>¿Cómo es España? </vt:lpstr>
      <vt:lpstr>Some more examples</vt:lpstr>
      <vt:lpstr>Word order 2</vt:lpstr>
      <vt:lpstr>Was schreiben sie?</vt:lpstr>
      <vt:lpstr>Der Lehrer ist streng! </vt:lpstr>
      <vt:lpstr>Antworten</vt:lpstr>
      <vt:lpstr>Meine Woche</vt:lpstr>
      <vt:lpstr>Present simple or continuous?</vt:lpstr>
      <vt:lpstr>Adverbs of time</vt:lpstr>
      <vt:lpstr>Present simple or continuous?</vt:lpstr>
      <vt:lpstr>Present simple or continuous?</vt:lpstr>
      <vt:lpstr>Present simple or continuous?</vt:lpstr>
      <vt:lpstr>Present simple or continuous?</vt:lpstr>
      <vt:lpstr>Bringing it together: practice that combines different modes and modalities</vt:lpstr>
      <vt:lpstr>Wie sagt man das auf Englisch?</vt:lpstr>
      <vt:lpstr>Vocabulary</vt:lpstr>
      <vt:lpstr>VOCABULARY</vt:lpstr>
      <vt:lpstr>Mixed word class sets</vt:lpstr>
      <vt:lpstr>Cohesion of grammar and vocabulary </vt:lpstr>
      <vt:lpstr>Multiple senses</vt:lpstr>
      <vt:lpstr>Revisiting vocabulary in different grammatical and semantic contexts</vt:lpstr>
      <vt:lpstr>Slide 32</vt:lpstr>
      <vt:lpstr>Le festival de Dieppe </vt:lpstr>
      <vt:lpstr>Hanoucca</vt:lpstr>
      <vt:lpstr>La Manche</vt:lpstr>
      <vt:lpstr>Lee este artículo y escribe el título correcto. Debes elegir ‘su’ o ‘sus’.</vt:lpstr>
      <vt:lpstr>Una tradición mexicana: el Día de Muertos</vt:lpstr>
      <vt:lpstr>30 seconds to give feedback please!  Usefulness / attendance &amp; link to newsletter sign up</vt:lpstr>
      <vt:lpstr>Further resources from https://resources.ncelp.org/</vt:lpstr>
      <vt:lpstr>More resources</vt:lpstr>
      <vt:lpstr>Related initiatives</vt:lpstr>
      <vt:lpstr>Free CPD  </vt:lpstr>
      <vt:lpstr>Want to keep in touch?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Introduction to NCELP  Online Conference  Friday 20 November 2020</dc:title>
  <dc:creator>David Shanks (HF)</dc:creator>
  <cp:lastModifiedBy>Microsoft Office User</cp:lastModifiedBy>
  <cp:revision>167</cp:revision>
  <dcterms:created xsi:type="dcterms:W3CDTF">2020-11-12T12:11:09Z</dcterms:created>
  <dcterms:modified xsi:type="dcterms:W3CDTF">2022-10-11T15:25:01Z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0x0101001825D19745E1484BA7CA76D987BB31F3</vt:lpwstr>
  </property>
</Properties>
</file>