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6"/>
  </p:notesMasterIdLst>
  <p:sldIdLst>
    <p:sldId id="268" r:id="rId3"/>
    <p:sldId id="593" r:id="rId4"/>
    <p:sldId id="5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AFD"/>
    <a:srgbClr val="115076"/>
    <a:srgbClr val="EE6000"/>
    <a:srgbClr val="FBF0D5"/>
    <a:srgbClr val="DAA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873" autoAdjust="0"/>
  </p:normalViewPr>
  <p:slideViewPr>
    <p:cSldViewPr snapToGrid="0">
      <p:cViewPr varScale="1">
        <p:scale>
          <a:sx n="60" d="100"/>
          <a:sy n="60" d="100"/>
        </p:scale>
        <p:origin x="114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Learning outcomes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Introducing ‘de’ to mean ‘from’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3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/>
              <a:t>This slide introduces the second meaning of the preposition ‘de’ in French.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878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/>
              <a:t>This reading activity practises the two different translations of ‘de’ in a range of different contexts.</a:t>
            </a:r>
          </a:p>
          <a:p>
            <a:endParaRPr lang="en-GB" b="0" dirty="0"/>
          </a:p>
          <a:p>
            <a:r>
              <a:rPr lang="en-GB" b="0" dirty="0"/>
              <a:t>Attention should be drawn to the fact that the same preposition can be translated differently depending on the context.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34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55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07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03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22768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2200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2236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11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3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76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15/04/2020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49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15/04/2020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4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921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15/04/2020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5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15/04/2020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08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15/04/2020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0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23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31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06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07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93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2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70A8-75FF-4F63-93B6-8413D3C9B57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62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27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3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BF0D5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solidFill>
                <a:srgbClr val="E3EA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solidFill>
                <a:srgbClr val="E3EA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>
                <a:solidFill>
                  <a:prstClr val="white"/>
                </a:solidFill>
              </a:endParaRPr>
            </a:p>
          </p:txBody>
        </p:sp>
        <p:sp>
          <p:nvSpPr>
            <p:cNvPr id="5" name="Rectangle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56445" y="0"/>
              <a:ext cx="4350984" cy="6858000"/>
            </a:xfrm>
            <a:prstGeom prst="rect">
              <a:avLst/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044CCBB-4163-804F-A894-CFAA691F0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548" y="2033492"/>
            <a:ext cx="5545979" cy="1671669"/>
          </a:xfrm>
        </p:spPr>
        <p:txBody>
          <a:bodyPr>
            <a:norm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Grammar</a:t>
            </a:r>
            <a:b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4EEAAF6-8224-B84C-9791-2E52851ED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215" y="2877280"/>
            <a:ext cx="9144000" cy="1655762"/>
          </a:xfrm>
        </p:spPr>
        <p:txBody>
          <a:bodyPr/>
          <a:lstStyle/>
          <a:p>
            <a:pPr lvl="0" algn="l"/>
            <a:r>
              <a:rPr lang="en-US" dirty="0">
                <a:solidFill>
                  <a:prstClr val="white"/>
                </a:solidFill>
                <a:latin typeface="Century Gothic" panose="020B0502020202020204" pitchFamily="34" charset="0"/>
              </a:rPr>
              <a:t>Uses of ‘de’ (of vs from)</a:t>
            </a:r>
          </a:p>
          <a:p>
            <a:endParaRPr lang="en-US" dirty="0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7B424077-B2D5-46AA-BDA8-6FF15DA500E8}"/>
              </a:ext>
            </a:extLst>
          </p:cNvPr>
          <p:cNvSpPr txBox="1">
            <a:spLocks/>
          </p:cNvSpPr>
          <p:nvPr/>
        </p:nvSpPr>
        <p:spPr>
          <a:xfrm>
            <a:off x="266807" y="5153439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French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</a:t>
            </a:r>
            <a:r>
              <a:rPr lang="en-GB" sz="2000" dirty="0">
                <a:solidFill>
                  <a:prstClr val="white"/>
                </a:solidFill>
                <a:latin typeface="Century Gothic" panose="020B0502020202020204" pitchFamily="34" charset="0"/>
              </a:rPr>
              <a:t>3.1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- Week 2</a:t>
            </a: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C0508B9B-5891-4D3C-9F6E-ECDA43B43AC2}"/>
              </a:ext>
            </a:extLst>
          </p:cNvPr>
          <p:cNvSpPr txBox="1">
            <a:spLocks/>
          </p:cNvSpPr>
          <p:nvPr/>
        </p:nvSpPr>
        <p:spPr>
          <a:xfrm>
            <a:off x="294412" y="6008293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Stephen Owen / Kirsten Somerville / Adeline Charlton</a:t>
            </a:r>
          </a:p>
          <a:p>
            <a:pPr lvl="0">
              <a:defRPr/>
            </a:pPr>
            <a:endParaRPr lang="en-GB" sz="160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lvl="0">
              <a:defRPr/>
            </a:pP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Date updated: 15/04/20</a:t>
            </a:r>
          </a:p>
        </p:txBody>
      </p:sp>
      <p:pic>
        <p:nvPicPr>
          <p:cNvPr id="15" name="Picture 14" descr="NCEL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6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7" descr="background rectangle">
            <a:extLst>
              <a:ext uri="{FF2B5EF4-FFF2-40B4-BE49-F238E27FC236}">
                <a16:creationId xmlns:a16="http://schemas.microsoft.com/office/drawing/2014/main" id="{EE14CE52-9B57-4376-AED1-46D8FB398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F36B70-B511-4005-9328-5F023589E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6864"/>
            <a:ext cx="5695950" cy="808793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Saying ‘of’ and ‘from’ in French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F9CDE5-FE96-4702-93D1-B712ECC9C494}"/>
              </a:ext>
            </a:extLst>
          </p:cNvPr>
          <p:cNvSpPr txBox="1"/>
          <p:nvPr/>
        </p:nvSpPr>
        <p:spPr>
          <a:xfrm>
            <a:off x="497173" y="1451641"/>
            <a:ext cx="1137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Remember!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To say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‘of’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in French,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we use the preposition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3FC085-D260-4B3B-9D46-04BA997E3494}"/>
              </a:ext>
            </a:extLst>
          </p:cNvPr>
          <p:cNvSpPr txBox="1"/>
          <p:nvPr/>
        </p:nvSpPr>
        <p:spPr>
          <a:xfrm>
            <a:off x="991860" y="2267834"/>
            <a:ext cx="8366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Je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travaille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à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l’université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Paris.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4F301F3-ABB9-446F-8B80-C17D160CFD3A}"/>
              </a:ext>
            </a:extLst>
          </p:cNvPr>
          <p:cNvSpPr txBox="1"/>
          <p:nvPr/>
        </p:nvSpPr>
        <p:spPr>
          <a:xfrm>
            <a:off x="991860" y="2976305"/>
            <a:ext cx="61750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 work at the University 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of</a:t>
            </a: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Paris.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88F49F-8CFA-4D7C-871F-AD05D14D5491}"/>
              </a:ext>
            </a:extLst>
          </p:cNvPr>
          <p:cNvSpPr txBox="1"/>
          <p:nvPr/>
        </p:nvSpPr>
        <p:spPr>
          <a:xfrm>
            <a:off x="497173" y="3882281"/>
            <a:ext cx="1137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This preposition can also mean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‘from’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:</a:t>
            </a:r>
          </a:p>
        </p:txBody>
      </p:sp>
      <p:sp>
        <p:nvSpPr>
          <p:cNvPr id="13" name="Rounded Rectangle 10">
            <a:extLst>
              <a:ext uri="{FF2B5EF4-FFF2-40B4-BE49-F238E27FC236}">
                <a16:creationId xmlns:a16="http://schemas.microsoft.com/office/drawing/2014/main" id="{0EF4D8E3-F44F-43B0-B47C-C18E51887F2F}"/>
              </a:ext>
            </a:extLst>
          </p:cNvPr>
          <p:cNvSpPr/>
          <p:nvPr/>
        </p:nvSpPr>
        <p:spPr>
          <a:xfrm>
            <a:off x="10121030" y="296864"/>
            <a:ext cx="1936658" cy="346543"/>
          </a:xfrm>
          <a:prstGeom prst="roundRect">
            <a:avLst/>
          </a:prstGeom>
          <a:solidFill>
            <a:srgbClr val="115076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grammaire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88207B-6A4E-4415-AF30-31593D14DDF3}"/>
              </a:ext>
            </a:extLst>
          </p:cNvPr>
          <p:cNvSpPr txBox="1"/>
          <p:nvPr/>
        </p:nvSpPr>
        <p:spPr>
          <a:xfrm>
            <a:off x="991860" y="4697888"/>
            <a:ext cx="4414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Je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viens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Paris.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14F46D-7E6C-4D92-A3C9-806E72B16EB3}"/>
              </a:ext>
            </a:extLst>
          </p:cNvPr>
          <p:cNvSpPr txBox="1"/>
          <p:nvPr/>
        </p:nvSpPr>
        <p:spPr>
          <a:xfrm>
            <a:off x="991860" y="5406359"/>
            <a:ext cx="3703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 come 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from</a:t>
            </a: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Paris.</a:t>
            </a:r>
          </a:p>
        </p:txBody>
      </p:sp>
    </p:spTree>
    <p:extLst>
      <p:ext uri="{BB962C8B-B14F-4D97-AF65-F5344CB8AC3E}">
        <p14:creationId xmlns:p14="http://schemas.microsoft.com/office/powerpoint/2010/main" val="117698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" grpId="0"/>
      <p:bldP spid="28" grpId="0"/>
      <p:bldP spid="32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7" descr="background rectangle">
            <a:extLst>
              <a:ext uri="{FF2B5EF4-FFF2-40B4-BE49-F238E27FC236}">
                <a16:creationId xmlns:a16="http://schemas.microsoft.com/office/drawing/2014/main" id="{EE14CE52-9B57-4376-AED1-46D8FB398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F36B70-B511-4005-9328-5F023589E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6864"/>
            <a:ext cx="5562600" cy="808793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Saying ‘of’ and ‘from’ in French</a:t>
            </a:r>
          </a:p>
        </p:txBody>
      </p:sp>
      <p:sp>
        <p:nvSpPr>
          <p:cNvPr id="16" name="Rounded Rectangle 10">
            <a:extLst>
              <a:ext uri="{FF2B5EF4-FFF2-40B4-BE49-F238E27FC236}">
                <a16:creationId xmlns:a16="http://schemas.microsoft.com/office/drawing/2014/main" id="{B1593EE4-C12A-4159-8948-A59F8FF47D0E}"/>
              </a:ext>
            </a:extLst>
          </p:cNvPr>
          <p:cNvSpPr/>
          <p:nvPr/>
        </p:nvSpPr>
        <p:spPr>
          <a:xfrm>
            <a:off x="10861040" y="296864"/>
            <a:ext cx="1196648" cy="400560"/>
          </a:xfrm>
          <a:prstGeom prst="roundRect">
            <a:avLst/>
          </a:prstGeom>
          <a:solidFill>
            <a:srgbClr val="115076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lire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416A84-9BEC-475E-8CCB-74F4C654DE98}"/>
              </a:ext>
            </a:extLst>
          </p:cNvPr>
          <p:cNvSpPr txBox="1"/>
          <p:nvPr/>
        </p:nvSpPr>
        <p:spPr>
          <a:xfrm>
            <a:off x="0" y="1348658"/>
            <a:ext cx="6561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Lis les phrases. Coche la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réponse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correcte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8B6AD54-46DC-4685-B706-0AF365C19F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4313" y="2470975"/>
          <a:ext cx="576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967689207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89266528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6491524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783025705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‘of’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‘from’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23667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Je vais à l’île </a:t>
                      </a:r>
                      <a:r>
                        <a:rPr lang="fr-FR" sz="20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fr-FR" sz="20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Wight.</a:t>
                      </a:r>
                      <a:endParaRPr lang="en-GB" sz="2000" b="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54265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Il lit un message </a:t>
                      </a:r>
                      <a:r>
                        <a:rPr lang="fr-FR" sz="20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fr-FR" sz="20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Jacques.</a:t>
                      </a:r>
                      <a:endParaRPr lang="en-GB" sz="2000" b="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75008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Tu prends le bateau </a:t>
                      </a:r>
                      <a:r>
                        <a:rPr lang="fr-FR" sz="20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fr-FR" sz="20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Nice.</a:t>
                      </a:r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74766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Tu apprends l’histoire </a:t>
                      </a:r>
                      <a:r>
                        <a:rPr lang="fr-FR" sz="20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fr-FR" sz="20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France.</a:t>
                      </a:r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04268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8FABD45-8F22-47D5-B20B-2A6EDFAF3A3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97688" y="2470975"/>
          <a:ext cx="5759292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967689207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892665280"/>
                    </a:ext>
                  </a:extLst>
                </a:gridCol>
                <a:gridCol w="1079292">
                  <a:extLst>
                    <a:ext uri="{9D8B030D-6E8A-4147-A177-3AD203B41FA5}">
                      <a16:colId xmlns:a16="http://schemas.microsoft.com/office/drawing/2014/main" val="376491524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783025705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‘of’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‘from’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23667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Je viens en train </a:t>
                      </a:r>
                      <a:r>
                        <a:rPr lang="fr-FR" sz="20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fr-FR" sz="20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Montréal.</a:t>
                      </a:r>
                      <a:endParaRPr lang="en-GB" sz="2000" b="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54265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6.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Elle est une amie </a:t>
                      </a:r>
                      <a:r>
                        <a:rPr lang="fr-FR" sz="20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fr-FR" sz="20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Léa.</a:t>
                      </a:r>
                      <a:endParaRPr lang="en-GB" sz="2000" b="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75008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7.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Il fait le tour </a:t>
                      </a:r>
                      <a:r>
                        <a:rPr lang="fr-FR" sz="20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fr-FR" sz="20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Bruxelles.</a:t>
                      </a:r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74766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8.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Elle ouvre un cadeau </a:t>
                      </a:r>
                      <a:r>
                        <a:rPr lang="fr-FR" sz="20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fr-FR" sz="20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Marie.</a:t>
                      </a:r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042680"/>
                  </a:ext>
                </a:extLst>
              </a:tr>
            </a:tbl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9CB842E8-E0E3-4214-99D7-F9488227B2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626" y="3153150"/>
            <a:ext cx="720000" cy="74999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5CAFD15-F053-4EAC-9300-D7B1F48C14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001" y="3877202"/>
            <a:ext cx="720000" cy="74999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0BE750-C6B0-4234-95AA-21D1377C86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001" y="4615651"/>
            <a:ext cx="720000" cy="74999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3CE255A-D070-43FC-8365-BD318A39F5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626" y="5320976"/>
            <a:ext cx="720000" cy="74999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24DB70B-727A-4D04-8B0C-69309DB363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496" y="3162796"/>
            <a:ext cx="720000" cy="74999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1C69A9B-55BA-4B21-BE8B-6AF441C352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629" y="3877203"/>
            <a:ext cx="720000" cy="74999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0E6963D-BF75-499B-B223-EAEAEE7921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629" y="4627202"/>
            <a:ext cx="720000" cy="74999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E13A4A1-3513-459B-AD80-C30D503EA0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496" y="5311347"/>
            <a:ext cx="720000" cy="74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nch_template" id="{A584392A-2C27-EF4E-BE7A-23E569A15FEE}" vid="{0F4D3EAD-005C-D745-BD1E-0E7FB5CD2B5B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French_template</Template>
  <TotalTime>9</TotalTime>
  <Words>262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5_Office Theme</vt:lpstr>
      <vt:lpstr>Grammar </vt:lpstr>
      <vt:lpstr>Saying ‘of’ and ‘from’ in French</vt:lpstr>
      <vt:lpstr>Saying ‘of’ and ‘from’ in French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</dc:title>
  <dc:creator>Kirsten Somerville</dc:creator>
  <cp:lastModifiedBy>Kirsten Somerville</cp:lastModifiedBy>
  <cp:revision>1</cp:revision>
  <dcterms:created xsi:type="dcterms:W3CDTF">2020-04-15T16:41:26Z</dcterms:created>
  <dcterms:modified xsi:type="dcterms:W3CDTF">2020-04-15T16:51:15Z</dcterms:modified>
</cp:coreProperties>
</file>