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1" r:id="rId2"/>
  </p:sldMasterIdLst>
  <p:notesMasterIdLst>
    <p:notesMasterId r:id="rId55"/>
  </p:notesMasterIdLst>
  <p:sldIdLst>
    <p:sldId id="259" r:id="rId3"/>
    <p:sldId id="319" r:id="rId4"/>
    <p:sldId id="320" r:id="rId5"/>
    <p:sldId id="321" r:id="rId6"/>
    <p:sldId id="607" r:id="rId7"/>
    <p:sldId id="608" r:id="rId8"/>
    <p:sldId id="609" r:id="rId9"/>
    <p:sldId id="322" r:id="rId10"/>
    <p:sldId id="323" r:id="rId11"/>
    <p:sldId id="325" r:id="rId12"/>
    <p:sldId id="324" r:id="rId13"/>
    <p:sldId id="326" r:id="rId14"/>
    <p:sldId id="327" r:id="rId15"/>
    <p:sldId id="328" r:id="rId16"/>
    <p:sldId id="329" r:id="rId17"/>
    <p:sldId id="331" r:id="rId18"/>
    <p:sldId id="332" r:id="rId19"/>
    <p:sldId id="333" r:id="rId20"/>
    <p:sldId id="334" r:id="rId21"/>
    <p:sldId id="335" r:id="rId22"/>
    <p:sldId id="336" r:id="rId23"/>
    <p:sldId id="337" r:id="rId24"/>
    <p:sldId id="338" r:id="rId25"/>
    <p:sldId id="339" r:id="rId26"/>
    <p:sldId id="363" r:id="rId27"/>
    <p:sldId id="610" r:id="rId28"/>
    <p:sldId id="611" r:id="rId29"/>
    <p:sldId id="612" r:id="rId30"/>
    <p:sldId id="613" r:id="rId31"/>
    <p:sldId id="614" r:id="rId32"/>
    <p:sldId id="615" r:id="rId33"/>
    <p:sldId id="381" r:id="rId34"/>
    <p:sldId id="367" r:id="rId35"/>
    <p:sldId id="368" r:id="rId36"/>
    <p:sldId id="369" r:id="rId37"/>
    <p:sldId id="370" r:id="rId38"/>
    <p:sldId id="371" r:id="rId39"/>
    <p:sldId id="372" r:id="rId40"/>
    <p:sldId id="373" r:id="rId41"/>
    <p:sldId id="374" r:id="rId42"/>
    <p:sldId id="375" r:id="rId43"/>
    <p:sldId id="376" r:id="rId44"/>
    <p:sldId id="377" r:id="rId45"/>
    <p:sldId id="378" r:id="rId46"/>
    <p:sldId id="340" r:id="rId47"/>
    <p:sldId id="275" r:id="rId48"/>
    <p:sldId id="341" r:id="rId49"/>
    <p:sldId id="349" r:id="rId50"/>
    <p:sldId id="350" r:id="rId51"/>
    <p:sldId id="261" r:id="rId52"/>
    <p:sldId id="606" r:id="rId53"/>
    <p:sldId id="36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CB"/>
    <a:srgbClr val="FFF4E7"/>
    <a:srgbClr val="D1DFEF"/>
    <a:srgbClr val="EBEFF7"/>
    <a:srgbClr val="E3EAFD"/>
    <a:srgbClr val="DAA520"/>
    <a:srgbClr val="115076"/>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425" autoAdjust="0"/>
    <p:restoredTop sz="68458" autoAdjust="0"/>
  </p:normalViewPr>
  <p:slideViewPr>
    <p:cSldViewPr snapToGrid="0">
      <p:cViewPr varScale="1">
        <p:scale>
          <a:sx n="73" d="100"/>
          <a:sy n="73" d="100"/>
        </p:scale>
        <p:origin x="992" y="192"/>
      </p:cViewPr>
      <p:guideLst/>
    </p:cSldViewPr>
  </p:slideViewPr>
  <p:outlineViewPr>
    <p:cViewPr>
      <p:scale>
        <a:sx n="33" d="100"/>
        <a:sy n="33" d="100"/>
      </p:scale>
      <p:origin x="0" y="-4938"/>
    </p:cViewPr>
  </p:outlineViewPr>
  <p:notesTextViewPr>
    <p:cViewPr>
      <p:scale>
        <a:sx n="1" d="1"/>
        <a:sy n="1" d="1"/>
      </p:scale>
      <p:origin x="0" y="-48"/>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15/12/2021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a:t>
            </a:r>
            <a:r>
              <a:rPr lang="en-GB" sz="1200" b="0" baseline="0" dirty="0">
                <a:solidFill>
                  <a:prstClr val="white"/>
                </a:solidFill>
              </a:rPr>
              <a:t>d</a:t>
            </a:r>
            <a:r>
              <a:rPr lang="en-GB" sz="1200" dirty="0">
                <a:solidFill>
                  <a:prstClr val="white"/>
                </a:solidFill>
              </a:rPr>
              <a:t>efinite articles (singular) R1(nominative)</a:t>
            </a:r>
            <a:br>
              <a:rPr lang="en-GB" sz="1200" dirty="0">
                <a:solidFill>
                  <a:prstClr val="white"/>
                </a:solidFill>
              </a:rPr>
            </a:br>
            <a:r>
              <a:rPr lang="en-GB" sz="1200" dirty="0">
                <a:solidFill>
                  <a:prstClr val="white"/>
                </a:solidFill>
              </a:rPr>
              <a:t>Consolidation of question words </a:t>
            </a:r>
            <a:r>
              <a:rPr lang="en-GB" sz="1200" dirty="0" err="1">
                <a:solidFill>
                  <a:prstClr val="white"/>
                </a:solidFill>
              </a:rPr>
              <a:t>wer</a:t>
            </a:r>
            <a:r>
              <a:rPr lang="en-GB" sz="1200" dirty="0">
                <a:solidFill>
                  <a:prstClr val="white"/>
                </a:solidFill>
              </a:rPr>
              <a:t>, was, </a:t>
            </a:r>
            <a:r>
              <a:rPr lang="en-GB" sz="1200" dirty="0" err="1">
                <a:solidFill>
                  <a:prstClr val="white"/>
                </a:solidFill>
              </a:rPr>
              <a:t>wie</a:t>
            </a:r>
            <a:r>
              <a:rPr lang="en-GB" sz="1200" dirty="0">
                <a:solidFill>
                  <a:prstClr val="white"/>
                </a:solidFill>
              </a:rPr>
              <a:t> and wo</a:t>
            </a:r>
            <a:br>
              <a:rPr lang="en-GB" sz="1200" dirty="0">
                <a:solidFill>
                  <a:prstClr val="white"/>
                </a:solidFill>
              </a:rPr>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haben, hat [6] er1 [15] sie1 [7] wer? [149] Freund [273] Fußball [1277] Haus [159] Haustier [&gt;5009] Lehrer [695] Wasser [245] Welt [164] Wort [194] wahr [737] nicht wahr?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Ist es warm/kalt heute?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sagen, sagt [40] was?[38] Klasse [961] Mann [121] Paar [241] Tag [111] falsch [524] richtig [177] oder [35] ja1 [45] nein [148] nicht [11] Ist das klar?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Model the question word and the question.</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124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Elicit the the question word and the question from students.</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778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br>
              <a:rPr lang="en-GB" dirty="0"/>
            </a:br>
            <a:br>
              <a:rPr lang="en-GB" b="1" dirty="0"/>
            </a:br>
            <a:r>
              <a:rPr lang="en-GB" b="1" dirty="0"/>
              <a:t>Aim</a:t>
            </a:r>
            <a:r>
              <a:rPr lang="en-GB" b="1"/>
              <a:t>: </a:t>
            </a:r>
            <a:r>
              <a:rPr lang="en-GB" b="0"/>
              <a:t>To revisit the question words</a:t>
            </a:r>
            <a:r>
              <a:rPr lang="en-GB" b="0" baseline="0"/>
              <a:t> learnt so far.</a:t>
            </a:r>
            <a:br>
              <a:rPr lang="en-GB" b="0" dirty="0"/>
            </a:br>
            <a:br>
              <a:rPr lang="en-GB" dirty="0"/>
            </a:br>
            <a:r>
              <a:rPr lang="en-GB" b="1" dirty="0"/>
              <a:t>Procedure:</a:t>
            </a:r>
            <a:br>
              <a:rPr lang="en-GB" dirty="0"/>
            </a:br>
            <a:r>
              <a:rPr lang="en-GB"/>
              <a:t>1. Use</a:t>
            </a:r>
            <a:r>
              <a:rPr lang="en-GB" baseline="0"/>
              <a:t> the images to elicit the question words and a whole question. The questions on the slide are examples they have seen before, but other options are possible, of course.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2.</a:t>
            </a:r>
            <a:r>
              <a:rPr lang="en-GB" baseline="0"/>
              <a:t> Note: remember to revisit </a:t>
            </a:r>
            <a:r>
              <a:rPr lang="en-GB" u="sng" baseline="0"/>
              <a:t>both</a:t>
            </a:r>
            <a:r>
              <a:rPr lang="en-GB" u="none" baseline="0"/>
              <a:t> meanings of ‘wie’ (‘how’ and ‘like what’)</a:t>
            </a:r>
            <a:br>
              <a:rPr lang="en-GB" u="none" baseline="0"/>
            </a:br>
            <a:r>
              <a:rPr lang="en-GB" u="none" baseline="0"/>
              <a:t>E.g. Ask: Wie ist das Heft hier?  Rot oder blau?</a:t>
            </a:r>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0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r>
              <a:rPr lang="en-GB" b="1" baseline="0"/>
              <a:t> (both slides)</a:t>
            </a:r>
            <a:br>
              <a:rPr lang="en-GB" dirty="0"/>
            </a:br>
            <a:br>
              <a:rPr lang="en-GB" b="1" dirty="0"/>
            </a:br>
            <a:r>
              <a:rPr lang="en-GB" b="1" dirty="0"/>
              <a:t>Aim</a:t>
            </a:r>
            <a:r>
              <a:rPr lang="en-GB" b="1"/>
              <a:t>: </a:t>
            </a:r>
            <a:r>
              <a:rPr lang="en-GB" b="0"/>
              <a:t>To revise questions</a:t>
            </a:r>
            <a:r>
              <a:rPr lang="en-GB" b="0" baseline="0"/>
              <a:t> words with their assocoated gestures.</a:t>
            </a:r>
            <a:br>
              <a:rPr lang="en-GB" b="0" dirty="0"/>
            </a:br>
            <a:br>
              <a:rPr lang="en-GB" dirty="0"/>
            </a:br>
            <a:r>
              <a:rPr lang="en-GB" b="1" dirty="0"/>
              <a:t>Procedure:</a:t>
            </a:r>
            <a:br>
              <a:rPr lang="en-GB" dirty="0"/>
            </a:br>
            <a:r>
              <a:rPr lang="en-GB"/>
              <a:t>1.</a:t>
            </a:r>
            <a:r>
              <a:rPr lang="en-US"/>
              <a:t> If teachers</a:t>
            </a:r>
            <a:r>
              <a:rPr lang="en-US" baseline="0"/>
              <a:t> have used gestures to teach the questions, it is straightforward here to practise retrieval with students, whilst they show their understanding of each question word’s meaning.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2.</a:t>
            </a:r>
            <a:r>
              <a:rPr lang="en-US" baseline="0"/>
              <a:t> Move quickly onto the next slide, where students can be invited to call out a question word and the rest of the class shows their understanding with the appropriate gesture.</a:t>
            </a:r>
            <a:br>
              <a:rPr lang="en-US" baseline="0"/>
            </a:br>
            <a:r>
              <a:rPr lang="en-US" baseline="0"/>
              <a:t>The teacher can also do the gestures (in jumbled order) and elicit the German from students.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3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1. Students can now be invited to call out a question word and the rest of the class shows their understanding with the appropriate gesture.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2. The teacher can also do the gestures (in jumbled order) and elicit the German from students.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26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10 minutes</a:t>
            </a:r>
            <a:br>
              <a:rPr lang="en-GB" dirty="0"/>
            </a:br>
            <a:br>
              <a:rPr lang="en-GB" b="1" dirty="0"/>
            </a:br>
            <a:r>
              <a:rPr lang="en-GB" b="1" dirty="0"/>
              <a:t>Aim</a:t>
            </a:r>
            <a:r>
              <a:rPr lang="en-GB" b="1"/>
              <a:t>: </a:t>
            </a:r>
            <a:r>
              <a:rPr lang="en-GB" b="0"/>
              <a:t>To provide production</a:t>
            </a:r>
            <a:r>
              <a:rPr lang="en-GB" b="0" baseline="0"/>
              <a:t> practice (speaking) in question formation with question words.</a:t>
            </a:r>
            <a:br>
              <a:rPr lang="en-GB" b="0" dirty="0"/>
            </a:br>
            <a:br>
              <a:rPr lang="en-GB" dirty="0"/>
            </a:br>
            <a:r>
              <a:rPr lang="en-GB" b="1" dirty="0"/>
              <a:t>Procedure:</a:t>
            </a:r>
            <a:br>
              <a:rPr lang="en-GB" dirty="0"/>
            </a:br>
            <a:r>
              <a:rPr lang="en-GB"/>
              <a:t>1. </a:t>
            </a:r>
            <a:r>
              <a:rPr lang="en-GB" baseline="0"/>
              <a:t>In pairs, students take turns to create a question using a question and a noun from each set. Once a word has been used it is crossed out. Note that not all question words can go with all nouns, e.g. ‘wer’ only makes sense with living things.</a:t>
            </a:r>
            <a:endParaRPr lang="en-GB" dirty="0"/>
          </a:p>
          <a:p>
            <a:r>
              <a:rPr lang="en-GB"/>
              <a:t>2.</a:t>
            </a:r>
            <a:r>
              <a:rPr lang="en-GB" baseline="0"/>
              <a:t> Rather than answering the questions, students translate their partner’s question into English. </a:t>
            </a:r>
          </a:p>
          <a:p>
            <a:r>
              <a:rPr lang="en-GB" baseline="0"/>
              <a:t>They can do this orally or write down their questions.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3.</a:t>
            </a:r>
            <a:r>
              <a:rPr lang="en-GB" baseline="0"/>
              <a:t> For higher challenge, suggest that only the student creating the questions has sight of the sheet.</a:t>
            </a:r>
            <a:br>
              <a:rPr lang="en-GB" baseline="0"/>
            </a:br>
            <a:r>
              <a:rPr lang="en-GB" baseline="0"/>
              <a:t>This ensures that the listener relies only on the aural input for understanding.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339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4 minutes (all six slides)</a:t>
            </a:r>
            <a:br>
              <a:rPr lang="en-GB" dirty="0"/>
            </a:br>
            <a:br>
              <a:rPr lang="en-GB" b="1" dirty="0"/>
            </a:br>
            <a:r>
              <a:rPr lang="en-GB" b="1" dirty="0"/>
              <a:t>Aim</a:t>
            </a:r>
            <a:r>
              <a:rPr lang="en-GB" b="1"/>
              <a:t>: </a:t>
            </a:r>
            <a:r>
              <a:rPr lang="en-GB" b="0"/>
              <a:t>To</a:t>
            </a:r>
            <a:r>
              <a:rPr lang="en-GB" b="0" baseline="0"/>
              <a:t> present this week’s new vocabulary.</a:t>
            </a:r>
            <a:br>
              <a:rPr lang="en-GB" b="0" dirty="0"/>
            </a:br>
            <a:br>
              <a:rPr lang="en-GB" dirty="0"/>
            </a:br>
            <a:r>
              <a:rPr lang="en-GB" b="1" dirty="0"/>
              <a:t>Procedure:</a:t>
            </a:r>
            <a:br>
              <a:rPr lang="en-GB" dirty="0"/>
            </a:br>
            <a:r>
              <a:rPr lang="en-GB"/>
              <a:t>1. </a:t>
            </a:r>
            <a:r>
              <a:rPr lang="en-GB" baseline="0"/>
              <a:t>The words are animated to allow teachers to elicit prior knowledge from students, but there will obviously (as always) be different levels of knowledge in the room, particularly as their first encounters with these words were self-access via Quizlet.  Teachers can use these slides flexibly to move students to more secure knowledge of the words.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862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626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833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4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 minutes</a:t>
            </a:r>
            <a:br>
              <a:rPr lang="en-GB" dirty="0"/>
            </a:br>
            <a:br>
              <a:rPr lang="en-GB" b="1" dirty="0"/>
            </a:br>
            <a:r>
              <a:rPr lang="en-GB" b="1" dirty="0"/>
              <a:t>Aim</a:t>
            </a:r>
            <a:r>
              <a:rPr lang="en-GB" b="1"/>
              <a:t>: </a:t>
            </a:r>
            <a:r>
              <a:rPr lang="en-GB" b="0"/>
              <a:t>To revisit the vocabulary from 7.1.1.2.</a:t>
            </a:r>
            <a:br>
              <a:rPr lang="en-GB" dirty="0"/>
            </a:br>
            <a:br>
              <a:rPr lang="en-GB" dirty="0"/>
            </a:br>
            <a:r>
              <a:rPr lang="en-GB" b="1" dirty="0"/>
              <a:t>Procedure:</a:t>
            </a:r>
            <a:br>
              <a:rPr lang="en-GB" dirty="0"/>
            </a:br>
            <a:r>
              <a:rPr lang="en-GB"/>
              <a:t>1. </a:t>
            </a:r>
            <a:r>
              <a:rPr lang="en-GB" baseline="0"/>
              <a:t>Give students 60 seconds to fill in correct words. This also offers the opportunity for them to re-visit some alphabet letters from last week.</a:t>
            </a:r>
          </a:p>
          <a:p>
            <a:r>
              <a:rPr lang="en-GB"/>
              <a:t>2. The answers are</a:t>
            </a:r>
            <a:r>
              <a:rPr lang="en-GB" baseline="0"/>
              <a:t> displayed on the next slide.</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794469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809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479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6 minutes</a:t>
            </a:r>
            <a:br>
              <a:rPr lang="en-GB"/>
            </a:br>
            <a:br>
              <a:rPr lang="en-GB" b="1"/>
            </a:br>
            <a:r>
              <a:rPr lang="en-GB" b="1"/>
              <a:t>Aim: </a:t>
            </a:r>
            <a:r>
              <a:rPr lang="en-GB" b="0"/>
              <a:t>To</a:t>
            </a:r>
            <a:r>
              <a:rPr lang="en-GB" b="0" baseline="0"/>
              <a:t> provide production (speaking) practice with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a:br>
            <a:r>
              <a:rPr lang="en-GB" b="1"/>
              <a:t>Procedure:</a:t>
            </a:r>
            <a:br>
              <a:rPr lang="en-GB"/>
            </a:br>
            <a:r>
              <a:rPr lang="en-GB"/>
              <a:t>1. </a:t>
            </a:r>
            <a:r>
              <a:rPr lang="en-GB" baseline="0"/>
              <a:t>The teacher chooses which order to ask the letters in – clearly, it would be easy to ask in alphabetical order, but this would be what students would naturally expect, so it reduces the need for them to listen attentively to them.</a:t>
            </a:r>
            <a:endParaRPr lang="en-GB"/>
          </a:p>
          <a:p>
            <a:r>
              <a:rPr lang="en-GB"/>
              <a:t>2.</a:t>
            </a:r>
            <a:r>
              <a:rPr lang="en-GB" baseline="0"/>
              <a:t> The letter prompts are the trigger (i.e. click on the letter) for the lines to connect the word to the picture. This means that students are practising their understanding of another set of alphabet letters at the same time.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a:t>: 5 </a:t>
            </a:r>
            <a:r>
              <a:rPr lang="en-GB" b="1" dirty="0"/>
              <a:t>minutes</a:t>
            </a:r>
            <a:br>
              <a:rPr lang="en-GB" dirty="0"/>
            </a:br>
            <a:br>
              <a:rPr lang="en-GB" b="1" dirty="0"/>
            </a:br>
            <a:r>
              <a:rPr lang="en-GB" b="1" dirty="0"/>
              <a:t>Aim: </a:t>
            </a:r>
            <a:r>
              <a:rPr lang="en-GB" b="0" dirty="0"/>
              <a:t>To provide</a:t>
            </a:r>
            <a:r>
              <a:rPr lang="en-GB" b="0" baseline="0" dirty="0"/>
              <a:t> production (speaking) practice with the </a:t>
            </a:r>
            <a:r>
              <a:rPr lang="en-GB" b="0" baseline="0"/>
              <a:t>new vocabulary.</a:t>
            </a:r>
            <a:br>
              <a:rPr lang="en-GB" dirty="0"/>
            </a:br>
            <a:br>
              <a:rPr lang="en-GB" dirty="0"/>
            </a:br>
            <a:r>
              <a:rPr lang="en-GB" b="1" dirty="0"/>
              <a:t>Procedure:</a:t>
            </a:r>
            <a:br>
              <a:rPr lang="en-GB" dirty="0"/>
            </a:br>
            <a:r>
              <a:rPr lang="en-GB" dirty="0"/>
              <a:t>1. </a:t>
            </a:r>
            <a:r>
              <a:rPr lang="en-GB" baseline="0" dirty="0"/>
              <a:t>Students write 1-6 in books.</a:t>
            </a:r>
            <a:endParaRPr lang="en-GB" dirty="0"/>
          </a:p>
          <a:p>
            <a:r>
              <a:rPr lang="en-GB" dirty="0"/>
              <a:t>2.</a:t>
            </a:r>
            <a:r>
              <a:rPr lang="en-GB" baseline="0" dirty="0"/>
              <a:t> Ask students to write down the English translation before the word has faded away.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Click to bring up each option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a:t>
            </a:r>
            <a:r>
              <a:rPr lang="en-GB" baseline="0" dirty="0"/>
              <a:t> Check answers by eliciting the German from students, with definite article. (i.e. so that they are translating back from their written English into spoken German).</a:t>
            </a:r>
            <a:br>
              <a:rPr lang="en-GB" baseline="0" dirty="0"/>
            </a:br>
            <a:r>
              <a:rPr lang="en-GB" b="1" baseline="0" dirty="0"/>
              <a:t>Note:</a:t>
            </a:r>
            <a:r>
              <a:rPr lang="en-GB" baseline="0" dirty="0"/>
              <a:t> Students have not yet done numbers but will be taught them explicitly in Week 9. However, in the next few weeks, certain activities will prime for them.  Here the teacher can say the number when eliciting the answers, but support understanding by holding up the appropriate number of fingers each time.  Obviously, the items proceed in number order in any case, so the finger gesture is more to draw learners attention to the sound – meaning connection of the number with the German word for that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Pay particular attention to the pronunciation of ‘W’, our SSC for this week, and also to the correct recall of the genders.  It’s all too easy for students to lose the connection between the gender and the noun.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ANSWERS</a:t>
            </a:r>
            <a:br>
              <a:rPr lang="en-GB" baseline="0" dirty="0"/>
            </a:br>
            <a:r>
              <a:rPr lang="en-GB" baseline="0" dirty="0"/>
              <a:t>1. der </a:t>
            </a:r>
            <a:r>
              <a:rPr lang="en-GB" baseline="0" dirty="0" err="1"/>
              <a:t>Fußball</a:t>
            </a:r>
            <a:br>
              <a:rPr lang="en-GB" baseline="0" dirty="0"/>
            </a:br>
            <a:r>
              <a:rPr lang="en-GB" baseline="0" dirty="0"/>
              <a:t>2. der Freund</a:t>
            </a:r>
            <a:br>
              <a:rPr lang="en-GB" baseline="0" dirty="0"/>
            </a:br>
            <a:r>
              <a:rPr lang="en-GB" baseline="0" dirty="0"/>
              <a:t>3. das Wasser</a:t>
            </a:r>
            <a:br>
              <a:rPr lang="en-GB" baseline="0" dirty="0"/>
            </a:br>
            <a:r>
              <a:rPr lang="en-GB" baseline="0" dirty="0"/>
              <a:t>4. das Wort</a:t>
            </a:r>
            <a:br>
              <a:rPr lang="en-GB" baseline="0" dirty="0"/>
            </a:br>
            <a:r>
              <a:rPr lang="en-GB" baseline="0" dirty="0"/>
              <a:t>5. die Welt</a:t>
            </a:r>
            <a:br>
              <a:rPr lang="en-GB" baseline="0" dirty="0"/>
            </a:br>
            <a:r>
              <a:rPr lang="en-GB" baseline="0" dirty="0"/>
              <a:t>6. </a:t>
            </a:r>
            <a:r>
              <a:rPr lang="en-GB" baseline="0"/>
              <a:t>der Lehrer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619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dirty="0"/>
            </a:br>
            <a:br>
              <a:rPr lang="en-GB" b="1" dirty="0"/>
            </a:br>
            <a:r>
              <a:rPr lang="en-GB" b="1" dirty="0"/>
              <a:t>Aim</a:t>
            </a:r>
            <a:r>
              <a:rPr lang="en-GB" b="1"/>
              <a:t>: </a:t>
            </a:r>
            <a:r>
              <a:rPr lang="en-GB" b="0"/>
              <a:t>To practice recall of the gender</a:t>
            </a:r>
            <a:r>
              <a:rPr lang="en-GB" b="0" baseline="0"/>
              <a:t> of nouns learned.</a:t>
            </a:r>
            <a:br>
              <a:rPr lang="en-GB" b="0" dirty="0"/>
            </a:br>
            <a:br>
              <a:rPr lang="en-GB" dirty="0"/>
            </a:br>
            <a:r>
              <a:rPr lang="en-GB" b="1" dirty="0"/>
              <a:t>Procedure:</a:t>
            </a:r>
            <a:br>
              <a:rPr lang="en-GB" dirty="0"/>
            </a:br>
            <a:r>
              <a:rPr lang="en-GB"/>
              <a:t>1. </a:t>
            </a:r>
            <a:r>
              <a:rPr lang="en-GB" baseline="0"/>
              <a:t>Ask students to predict which pacman will eat the word based on the word’s gender. </a:t>
            </a:r>
            <a:endParaRPr lang="en-GB" dirty="0"/>
          </a:p>
          <a:p>
            <a:r>
              <a:rPr lang="en-GB"/>
              <a:t>2. Click to see where the word goes.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098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a:t>
            </a:r>
            <a:r>
              <a:rPr lang="en-GB" sz="1200" dirty="0">
                <a:solidFill>
                  <a:prstClr val="white"/>
                </a:solidFill>
              </a:rPr>
              <a:t>Definite articles (singular) - Row 2 (accusative)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haben, hat [6] er1 [15] sie1 [7] wer? [149] Freund [273] Fußball [1277] Haus [159] Haustier [&gt;5009] Lehrer [695] Wasser [245] Welt [164] Wort [194] wahr [737] nicht wahr?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Ist es warm/kalt heute?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sagen, sagt [40] was?[38] Klasse [961] Mann [121] Paar [241] Tag [111] falsch [524] richtig [177] oder [35] ja1 [45] nein [148] nicht [11] Ist das klar?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a:t>
            </a:r>
            <a:r>
              <a:rPr lang="en-GB" i="1"/>
              <a:t>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105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[w]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Welt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start with your hands above your head and draw them down, out and then back into the body, tracing the shape of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[w] </a:t>
            </a:r>
            <a:r>
              <a:rPr lang="en-GB" baseline="0" dirty="0"/>
              <a:t>sound, pronouncing </a:t>
            </a:r>
            <a:r>
              <a:rPr lang="en-GB" b="0" baseline="0" dirty="0"/>
              <a:t>”</a:t>
            </a:r>
            <a:r>
              <a:rPr lang="en-GB" b="1" baseline="0" dirty="0"/>
              <a:t>Welt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Welt </a:t>
            </a:r>
            <a:r>
              <a:rPr lang="en-GB" baseline="0" dirty="0"/>
              <a:t>[190]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560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119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36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[w] </a:t>
            </a:r>
            <a:r>
              <a:rPr lang="en-GB" baseline="0" dirty="0"/>
              <a:t>and then the </a:t>
            </a:r>
            <a:r>
              <a:rPr lang="en-GB" b="1" baseline="0" dirty="0"/>
              <a:t>source</a:t>
            </a:r>
            <a:r>
              <a:rPr lang="en-GB" baseline="0" dirty="0"/>
              <a:t> word again ‘</a:t>
            </a:r>
            <a:r>
              <a:rPr lang="en-GB" b="1" baseline="0" dirty="0"/>
              <a:t>Welt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Welt </a:t>
            </a:r>
            <a:r>
              <a:rPr lang="en-GB" baseline="0" dirty="0"/>
              <a:t>[190]; </a:t>
            </a:r>
            <a:r>
              <a:rPr lang="en-GB" b="1" baseline="0" dirty="0"/>
              <a:t>Wasser</a:t>
            </a:r>
            <a:r>
              <a:rPr lang="en-GB" b="0" baseline="0" dirty="0"/>
              <a:t> [297]</a:t>
            </a:r>
            <a:r>
              <a:rPr lang="en-GB" baseline="0" dirty="0"/>
              <a:t> </a:t>
            </a:r>
            <a:r>
              <a:rPr lang="en-GB" b="1" baseline="0" dirty="0" err="1"/>
              <a:t>wahr</a:t>
            </a:r>
            <a:r>
              <a:rPr lang="en-GB" baseline="0" dirty="0"/>
              <a:t> [662]; </a:t>
            </a:r>
            <a:r>
              <a:rPr lang="en-GB" b="1" baseline="0" dirty="0"/>
              <a:t>Was? </a:t>
            </a:r>
            <a:r>
              <a:rPr lang="en-GB" baseline="0" dirty="0"/>
              <a:t>[39]; </a:t>
            </a:r>
            <a:r>
              <a:rPr lang="en-GB" b="1" baseline="0" dirty="0" err="1"/>
              <a:t>antworten</a:t>
            </a:r>
            <a:r>
              <a:rPr lang="en-GB" b="1" baseline="0" dirty="0"/>
              <a:t> </a:t>
            </a:r>
            <a:r>
              <a:rPr lang="en-GB" baseline="0" dirty="0"/>
              <a:t>[804]; </a:t>
            </a:r>
            <a:r>
              <a:rPr lang="en-GB" b="1" baseline="0" dirty="0" err="1"/>
              <a:t>gewinnen</a:t>
            </a:r>
            <a:r>
              <a:rPr lang="en-GB" b="1" baseline="0" dirty="0"/>
              <a:t> </a:t>
            </a:r>
            <a:r>
              <a:rPr lang="en-GB" baseline="0" dirty="0"/>
              <a:t>[410].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23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slide displays</a:t>
            </a:r>
            <a:r>
              <a:rPr lang="en-GB" b="1" baseline="0"/>
              <a:t> the answers to the activity on the previous slide.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830617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360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623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mn-lt"/>
              </a:rPr>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Aim: </a:t>
            </a:r>
            <a:r>
              <a:rPr kumimoji="0" lang="en-GB" sz="1200" b="0" i="0" u="none" strike="noStrike" kern="1200" cap="none" spc="0" normalizeH="0" baseline="0" noProof="0" dirty="0">
                <a:ln>
                  <a:noFill/>
                </a:ln>
                <a:solidFill>
                  <a:srgbClr val="000000"/>
                </a:solidFill>
                <a:effectLst/>
                <a:uLnTx/>
                <a:uFillTx/>
                <a:latin typeface="+mn-lt"/>
                <a:ea typeface="+mn-ea"/>
                <a:cs typeface="+mn-cs"/>
              </a:rPr>
              <a:t>T</a:t>
            </a:r>
            <a:r>
              <a:rPr kumimoji="0" lang="en-GB" sz="1200" b="0" i="0" u="none" strike="noStrike" kern="1200" cap="none" spc="0" normalizeH="0" baseline="0" noProof="0">
                <a:ln>
                  <a:noFill/>
                </a:ln>
                <a:solidFill>
                  <a:srgbClr val="000000"/>
                </a:solidFill>
                <a:effectLst/>
                <a:uLnTx/>
                <a:uFillTx/>
                <a:latin typeface="+mn-lt"/>
                <a:ea typeface="+mn-ea"/>
                <a:cs typeface="+mn-cs"/>
              </a:rPr>
              <a:t>o </a:t>
            </a:r>
            <a:r>
              <a:rPr kumimoji="0" lang="en-GB" sz="1200" b="0" i="0" u="none" strike="noStrike" kern="1200" cap="none" spc="0" normalizeH="0" baseline="0" noProof="0" dirty="0">
                <a:ln>
                  <a:noFill/>
                </a:ln>
                <a:solidFill>
                  <a:srgbClr val="000000"/>
                </a:solidFill>
                <a:effectLst/>
                <a:uLnTx/>
                <a:uFillTx/>
                <a:latin typeface="+mn-lt"/>
                <a:ea typeface="+mn-ea"/>
                <a:cs typeface="+mn-cs"/>
              </a:rPr>
              <a:t>introduce the </a:t>
            </a:r>
            <a:r>
              <a:rPr kumimoji="0" lang="en-GB" sz="1200" b="0" i="0" u="none" strike="noStrike" kern="1200" cap="none" spc="0" normalizeH="0" baseline="0" noProof="0">
                <a:ln>
                  <a:noFill/>
                </a:ln>
                <a:solidFill>
                  <a:srgbClr val="000000"/>
                </a:solidFill>
                <a:effectLst/>
                <a:uLnTx/>
                <a:uFillTx/>
                <a:latin typeface="+mn-lt"/>
                <a:ea typeface="+mn-ea"/>
                <a:cs typeface="+mn-cs"/>
              </a:rPr>
              <a:t>verb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haben </a:t>
            </a:r>
            <a:r>
              <a:rPr kumimoji="0" lang="en-GB" sz="1200" b="0" i="0" u="none" strike="noStrike" kern="1200" cap="none" spc="0" normalizeH="0" baseline="0" noProof="0">
                <a:ln>
                  <a:noFill/>
                </a:ln>
                <a:solidFill>
                  <a:srgbClr val="000000"/>
                </a:solidFill>
                <a:effectLst/>
                <a:uLnTx/>
                <a:uFillTx/>
                <a:latin typeface="+mn-lt"/>
                <a:ea typeface="+mn-ea"/>
                <a:cs typeface="+mn-cs"/>
              </a:rPr>
              <a:t>more </a:t>
            </a:r>
            <a:r>
              <a:rPr kumimoji="0" lang="en-GB" sz="1200" b="0" i="0" u="none" strike="noStrike" kern="1200" cap="none" spc="0" normalizeH="0" baseline="0" noProof="0" dirty="0">
                <a:ln>
                  <a:noFill/>
                </a:ln>
                <a:solidFill>
                  <a:srgbClr val="000000"/>
                </a:solidFill>
                <a:effectLst/>
                <a:uLnTx/>
                <a:uFillTx/>
                <a:latin typeface="+mn-lt"/>
                <a:ea typeface="+mn-ea"/>
                <a:cs typeface="+mn-cs"/>
              </a:rPr>
              <a:t>explicitly</a:t>
            </a:r>
            <a:r>
              <a:rPr kumimoji="0" lang="en-GB" sz="1200" b="0" i="0" u="none" strike="noStrike" kern="1200" cap="none" spc="0" normalizeH="0" baseline="0" noProof="0">
                <a:ln>
                  <a:noFill/>
                </a:ln>
                <a:solidFill>
                  <a:srgbClr val="00000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mn-lt"/>
              <a:ea typeface="+mn-ea"/>
              <a:cs typeface="+mn-cs"/>
              <a:sym typeface="Calibri"/>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sym typeface="Calibri"/>
              </a:rPr>
              <a:t>Note: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Haben </a:t>
            </a:r>
            <a:r>
              <a:rPr kumimoji="0" lang="en-GB" sz="1200" b="0" i="0" u="none" strike="noStrike" kern="1200" cap="none" spc="0" normalizeH="0" baseline="0" noProof="0">
                <a:ln>
                  <a:noFill/>
                </a:ln>
                <a:solidFill>
                  <a:srgbClr val="000000"/>
                </a:solidFill>
                <a:effectLst/>
                <a:uLnTx/>
                <a:uFillTx/>
                <a:latin typeface="+mn-lt"/>
                <a:ea typeface="+mn-ea"/>
                <a:cs typeface="+mn-cs"/>
              </a:rPr>
              <a:t>is </a:t>
            </a:r>
            <a:r>
              <a:rPr kumimoji="0" lang="en-GB" sz="1200" b="0" i="0" u="none" strike="noStrike" kern="1200" cap="none" spc="0" normalizeH="0" baseline="0" noProof="0" dirty="0">
                <a:ln>
                  <a:noFill/>
                </a:ln>
                <a:solidFill>
                  <a:srgbClr val="000000"/>
                </a:solidFill>
                <a:effectLst/>
                <a:uLnTx/>
                <a:uFillTx/>
                <a:latin typeface="+mn-lt"/>
                <a:ea typeface="+mn-ea"/>
                <a:cs typeface="+mn-cs"/>
              </a:rPr>
              <a:t>one of the 25 most frequently used verbs in German.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mn-lt"/>
                <a:ea typeface="+mn-ea"/>
                <a:cs typeface="+mn-cs"/>
              </a:rPr>
              <a:t>rd</a:t>
            </a:r>
            <a:r>
              <a:rPr kumimoji="0" lang="en-GB" sz="1200" b="0" i="0" u="none" strike="noStrike" kern="1200" cap="none" spc="0" normalizeH="0" baseline="0" noProof="0" dirty="0">
                <a:ln>
                  <a:noFill/>
                </a:ln>
                <a:solidFill>
                  <a:srgbClr val="000000"/>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Procedure</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word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haben</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on its own, say it, students repeat it, and remind them of the phonics.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the long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[a]</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a:t>
            </a:r>
            <a:r>
              <a:rPr kumimoji="0" lang="en-GB" sz="1200" b="0" i="0" u="none" strike="noStrike" kern="1200" cap="none" spc="0" normalizeH="0" baseline="0" noProof="0">
                <a:ln>
                  <a:noFill/>
                </a:ln>
                <a:solidFill>
                  <a:prstClr val="black"/>
                </a:solidFill>
                <a:effectLst/>
                <a:uLnTx/>
                <a:uFillTx/>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Then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hat</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the short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[a]</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a:t>
            </a:r>
            <a:endParaRPr lang="en-GB" b="0" i="0" dirty="0">
              <a:solidFill>
                <a:srgbClr val="000000"/>
              </a:solidFill>
              <a:effectLst/>
              <a:latin typeface="+mn-lt"/>
            </a:endParaRPr>
          </a:p>
          <a:p>
            <a:endParaRPr lang="en-GB"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101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870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389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866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046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488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a:br>
            <a:br>
              <a:rPr lang="en-GB" b="1"/>
            </a:br>
            <a:r>
              <a:rPr lang="en-GB" b="1"/>
              <a:t>Aim: </a:t>
            </a:r>
            <a:r>
              <a:rPr lang="en-GB" b="0"/>
              <a:t>To introduce</a:t>
            </a:r>
            <a:r>
              <a:rPr lang="en-GB" b="0" baseline="0"/>
              <a:t> the Row 2 (accusative) form of the definite article.</a:t>
            </a:r>
            <a:br>
              <a:rPr lang="en-GB" b="0"/>
            </a:br>
            <a:endParaRPr lang="en-GB" b="0"/>
          </a:p>
          <a:p>
            <a:r>
              <a:rPr lang="de-DE" sz="1200" b="1" i="0" kern="1200">
                <a:solidFill>
                  <a:schemeClr val="tx1"/>
                </a:solidFill>
                <a:effectLst/>
                <a:latin typeface="+mn-lt"/>
                <a:ea typeface="+mn-ea"/>
                <a:cs typeface="+mn-cs"/>
              </a:rPr>
              <a:t>Note:</a:t>
            </a:r>
            <a:r>
              <a:rPr lang="de-DE" sz="1200" b="0" i="0" kern="1200">
                <a:solidFill>
                  <a:schemeClr val="tx1"/>
                </a:solidFill>
                <a:effectLst/>
                <a:latin typeface="+mn-lt"/>
                <a:ea typeface="+mn-ea"/>
                <a:cs typeface="+mn-cs"/>
              </a:rPr>
              <a:t> There are of course a few verbs other than SEIN that are not followed by the accusative (Row</a:t>
            </a:r>
            <a:r>
              <a:rPr lang="de-DE" sz="1200" b="0" i="0" kern="1200" baseline="0">
                <a:solidFill>
                  <a:schemeClr val="tx1"/>
                </a:solidFill>
                <a:effectLst/>
                <a:latin typeface="+mn-lt"/>
                <a:ea typeface="+mn-ea"/>
                <a:cs typeface="+mn-cs"/>
              </a:rPr>
              <a:t> 2): </a:t>
            </a:r>
            <a:r>
              <a:rPr lang="de-DE" sz="1200" b="0" i="0" kern="1200">
                <a:solidFill>
                  <a:schemeClr val="tx1"/>
                </a:solidFill>
                <a:effectLst/>
                <a:latin typeface="+mn-lt"/>
                <a:ea typeface="+mn-ea"/>
                <a:cs typeface="+mn-cs"/>
              </a:rPr>
              <a:t>sein, werden, bleiben, scheinen, dünken, heißen. These are</a:t>
            </a:r>
            <a:r>
              <a:rPr lang="de-DE" sz="1200" b="0" i="0" kern="1200" baseline="0">
                <a:solidFill>
                  <a:schemeClr val="tx1"/>
                </a:solidFill>
                <a:effectLst/>
                <a:latin typeface="+mn-lt"/>
                <a:ea typeface="+mn-ea"/>
                <a:cs typeface="+mn-cs"/>
              </a:rPr>
              <a:t> not followed by objects, but typically by a ‚predicative nominal‘ (essentially like a 2nd version of the subject – e.g. Polly is a parrot. / A parrot is Polly.) </a:t>
            </a:r>
            <a:r>
              <a:rPr lang="en-GB"/>
              <a:t>At</a:t>
            </a:r>
            <a:r>
              <a:rPr lang="en-GB" baseline="0"/>
              <a:t> this stage, though, it is only important for students to know that SEIN is followed by nominative (Row 1), and other verbs generally by accusative (Row 2).</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Click to animate the explanation.</a:t>
            </a:r>
          </a:p>
          <a:p>
            <a:r>
              <a:rPr lang="en-GB"/>
              <a:t>2. Ensure students understanding</a:t>
            </a:r>
            <a:r>
              <a:rPr lang="en-GB" baseline="0"/>
              <a:t> at each stage.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4404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(all </a:t>
            </a:r>
            <a:r>
              <a:rPr lang="en-GB" b="1"/>
              <a:t>5 slides)</a:t>
            </a:r>
            <a:br>
              <a:rPr lang="en-GB" dirty="0"/>
            </a:br>
            <a:br>
              <a:rPr lang="en-GB" b="1" dirty="0"/>
            </a:br>
            <a:r>
              <a:rPr lang="en-GB" b="1" dirty="0"/>
              <a:t>Aim: </a:t>
            </a:r>
            <a:r>
              <a:rPr lang="en-GB" b="0" dirty="0"/>
              <a:t>To practise connecting nouns</a:t>
            </a:r>
            <a:r>
              <a:rPr lang="en-GB" b="0" baseline="0" dirty="0"/>
              <a:t> with the correct form of the definite article.</a:t>
            </a:r>
            <a:br>
              <a:rPr lang="en-GB" b="0" dirty="0"/>
            </a:br>
            <a:br>
              <a:rPr lang="en-GB" dirty="0"/>
            </a:br>
            <a:r>
              <a:rPr lang="en-GB" b="1" dirty="0"/>
              <a:t>Procedure:</a:t>
            </a:r>
            <a:br>
              <a:rPr lang="en-GB" dirty="0"/>
            </a:br>
            <a:r>
              <a:rPr lang="en-GB" dirty="0"/>
              <a:t>1.</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Use this slide to explain the task. The noun itself is omitted,</a:t>
            </a:r>
            <a:r>
              <a:rPr lang="en-GB" sz="1200" b="0" kern="1200" baseline="0" dirty="0">
                <a:solidFill>
                  <a:schemeClr val="tx1"/>
                </a:solidFill>
                <a:effectLst/>
                <a:latin typeface="+mn-lt"/>
                <a:ea typeface="+mn-ea"/>
                <a:cs typeface="+mn-cs"/>
              </a:rPr>
              <a:t> forcing students to listen for the article and use this to determine the object.</a:t>
            </a:r>
            <a:endParaRPr lang="en-GB" b="0" dirty="0"/>
          </a:p>
          <a:p>
            <a:r>
              <a:rPr lang="en-GB" dirty="0"/>
              <a:t>2. The questions are on the next</a:t>
            </a:r>
            <a:r>
              <a:rPr lang="en-GB" baseline="0" dirty="0"/>
              <a:t> two slides (</a:t>
            </a:r>
            <a:r>
              <a:rPr lang="en-GB" sz="1200" b="0" kern="1200" dirty="0">
                <a:solidFill>
                  <a:schemeClr val="tx1"/>
                </a:solidFill>
                <a:effectLst/>
                <a:latin typeface="+mn-lt"/>
                <a:ea typeface="+mn-ea"/>
                <a:cs typeface="+mn-cs"/>
              </a:rPr>
              <a:t>click on the audio</a:t>
            </a:r>
            <a:r>
              <a:rPr lang="en-GB" sz="1200" b="0" kern="1200" baseline="0" dirty="0">
                <a:solidFill>
                  <a:schemeClr val="tx1"/>
                </a:solidFill>
                <a:effectLst/>
                <a:latin typeface="+mn-lt"/>
                <a:ea typeface="+mn-ea"/>
                <a:cs typeface="+mn-cs"/>
              </a:rPr>
              <a:t> buttons to play) </a:t>
            </a:r>
            <a:r>
              <a:rPr lang="en-GB" baseline="0" dirty="0"/>
              <a:t>and the answers on the following two slides (click </a:t>
            </a:r>
            <a:r>
              <a:rPr lang="en-GB" sz="1200" b="0" kern="1200" dirty="0">
                <a:solidFill>
                  <a:schemeClr val="tx1"/>
                </a:solidFill>
                <a:effectLst/>
                <a:latin typeface="+mn-lt"/>
                <a:ea typeface="+mn-ea"/>
                <a:cs typeface="+mn-cs"/>
              </a:rPr>
              <a:t>on the audio</a:t>
            </a:r>
            <a:r>
              <a:rPr lang="en-GB" sz="1200" b="0" kern="1200" baseline="0" dirty="0">
                <a:solidFill>
                  <a:schemeClr val="tx1"/>
                </a:solidFill>
                <a:effectLst/>
                <a:latin typeface="+mn-lt"/>
                <a:ea typeface="+mn-ea"/>
                <a:cs typeface="+mn-cs"/>
              </a:rPr>
              <a:t> buttons to play the full sentences this time</a:t>
            </a:r>
            <a:r>
              <a:rPr lang="en-GB" baseline="0" dirty="0"/>
              <a: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655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a:t>
            </a:r>
            <a:r>
              <a:rPr lang="en-GB" b="1" baseline="0"/>
              <a:t> </a:t>
            </a:r>
            <a:r>
              <a:rPr lang="en-GB" b="1"/>
              <a:t>minutes</a:t>
            </a:r>
            <a:br>
              <a:rPr lang="en-GB" dirty="0"/>
            </a:br>
            <a:br>
              <a:rPr lang="en-GB" b="1" dirty="0"/>
            </a:br>
            <a:r>
              <a:rPr lang="en-GB" b="1" dirty="0"/>
              <a:t>Aim</a:t>
            </a:r>
            <a:r>
              <a:rPr lang="en-GB" b="1"/>
              <a:t>:</a:t>
            </a:r>
            <a:r>
              <a:rPr lang="en-GB" b="0"/>
              <a:t> </a:t>
            </a:r>
            <a:r>
              <a:rPr lang="en-GB" b="0" baseline="0"/>
              <a:t>To revise use of indefinite and definite articles in whole-class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aseline="0"/>
              <a:t>This is a placeholder slide as no slides are needed for this activity.  It’s useful to use ‘real world’ referents when possible, and for variety. Use the B key to turn off the powerpoint temporarily if you find the slide distracting.</a:t>
            </a:r>
            <a:endParaRPr lang="en-GB" b="1" baseline="0"/>
          </a:p>
          <a:p>
            <a:br>
              <a:rPr lang="en-GB" dirty="0"/>
            </a:br>
            <a:r>
              <a:rPr lang="en-GB" b="1"/>
              <a:t>Procedure:</a:t>
            </a:r>
            <a:endParaRPr lang="en-GB"/>
          </a:p>
          <a:p>
            <a:r>
              <a:rPr lang="en-GB" baseline="0"/>
              <a:t>1.Teacher cues (example): Das ist ein Fenster, nicht wahr? Student reponse: Nein! Das ist ein Heft.  </a:t>
            </a:r>
          </a:p>
          <a:p>
            <a:r>
              <a:rPr lang="en-GB" baseline="0"/>
              <a:t>Teacher then prompts for definite article - Ja, aber wie schreibt man ‘the exercise book’? </a:t>
            </a:r>
          </a:p>
          <a:p>
            <a:r>
              <a:rPr lang="en-GB" baseline="0"/>
              <a:t>Students respond with their written answer.</a:t>
            </a:r>
            <a:br>
              <a:rPr lang="en-GB" baseline="0"/>
            </a:br>
            <a:r>
              <a:rPr lang="en-GB" baseline="0"/>
              <a:t>2. Point to: </a:t>
            </a:r>
            <a:r>
              <a:rPr lang="en-GB" b="1" baseline="0"/>
              <a:t>table</a:t>
            </a:r>
            <a:r>
              <a:rPr lang="en-GB" baseline="0"/>
              <a:t>. Say: Das ist ein Heft, nicht wahr? …</a:t>
            </a:r>
            <a:br>
              <a:rPr lang="en-GB" baseline="0"/>
            </a:br>
            <a:r>
              <a:rPr lang="en-GB" baseline="0"/>
              <a:t>3. Point to </a:t>
            </a:r>
            <a:r>
              <a:rPr lang="en-GB" b="1" baseline="0"/>
              <a:t>bottle: </a:t>
            </a:r>
            <a:r>
              <a:rPr lang="en-GB" baseline="0"/>
              <a:t>Say: Das ist ein Tier, nicht wahr? …</a:t>
            </a:r>
            <a:br>
              <a:rPr lang="en-GB" baseline="0"/>
            </a:br>
            <a:r>
              <a:rPr lang="en-GB" baseline="0"/>
              <a:t>4. Point to </a:t>
            </a:r>
            <a:r>
              <a:rPr lang="en-GB" b="1" baseline="0"/>
              <a:t>board</a:t>
            </a:r>
            <a:r>
              <a:rPr lang="en-GB" baseline="0"/>
              <a:t>: Say: Das ist ein Mann, nicht wahr? …</a:t>
            </a:r>
            <a:br>
              <a:rPr lang="en-GB" baseline="0"/>
            </a:br>
            <a:r>
              <a:rPr lang="en-GB" baseline="0"/>
              <a:t>5. Point to </a:t>
            </a:r>
            <a:r>
              <a:rPr lang="en-GB" b="1" baseline="0"/>
              <a:t>window</a:t>
            </a:r>
            <a:r>
              <a:rPr lang="en-GB" baseline="0"/>
              <a:t>: Say: Das ist eine Flasche, nicht wahr? …</a:t>
            </a:r>
          </a:p>
          <a:p>
            <a:br>
              <a:rPr lang="en-GB" baseline="0"/>
            </a:br>
            <a:r>
              <a:rPr lang="en-GB" baseline="0"/>
              <a:t>Vocabulary: </a:t>
            </a:r>
            <a:br>
              <a:rPr lang="en-GB" baseline="0"/>
            </a:br>
            <a:r>
              <a:rPr lang="en-GB" baseline="0"/>
              <a:t>This revisits the gender and written form of Week 1 and 2 vocabulary, which were not elicited in the previous activity.</a:t>
            </a:r>
          </a:p>
          <a:p>
            <a:r>
              <a:rPr lang="en-GB" baseline="0"/>
              <a:t>This activity introduces ‘nicht wahr’.  This is Week 5 vocabulary – students were assigned Week 5 vocabulary as pre-learning, so they may recognise it, but the teacher will want to establish that students know both the literal meaning of each word ‘nicht’ and ‘wahr’ and also the functional meaning as a tag question ‘isn’t it?’ It’s worth pointing out that it can stand for any tag question (don’t you, aren’t they, etc.), so is VERY useful and much easier to use than English tag questions are for learners of English.</a:t>
            </a:r>
          </a:p>
          <a:p>
            <a:r>
              <a:rPr lang="en-GB" baseline="0"/>
              <a:t>This activity also revisits ‘ja’, ‘nein’ (Week 2) ‘aber’ and ‘wie schreibt man’ (Week 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628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Questions 1-4.</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037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Questions 5-8.</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0128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a:solidFill>
                  <a:schemeClr val="tx1"/>
                </a:solidFill>
                <a:effectLst/>
                <a:latin typeface="+mn-lt"/>
                <a:ea typeface="+mn-ea"/>
                <a:cs typeface="+mn-cs"/>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a:solidFill>
                  <a:schemeClr val="tx1"/>
                </a:solidFill>
                <a:effectLst/>
                <a:latin typeface="+mn-lt"/>
                <a:ea typeface="+mn-ea"/>
                <a:cs typeface="+mn-cs"/>
              </a:rPr>
              <a:t>Wer hat die Flasche?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a:solidFill>
                  <a:schemeClr val="tx1"/>
                </a:solidFill>
                <a:effectLst/>
                <a:latin typeface="+mn-lt"/>
                <a:ea typeface="+mn-ea"/>
                <a:cs typeface="+mn-cs"/>
              </a:rPr>
              <a:t>Wer hat den Fußball?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a:solidFill>
                  <a:schemeClr val="tx1"/>
                </a:solidFill>
                <a:effectLst/>
                <a:latin typeface="+mn-lt"/>
                <a:ea typeface="+mn-ea"/>
                <a:cs typeface="+mn-cs"/>
              </a:rPr>
              <a:t>Wer hat die Tafel?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a:solidFill>
                  <a:schemeClr val="tx1"/>
                </a:solidFill>
                <a:effectLst/>
                <a:latin typeface="+mn-lt"/>
                <a:ea typeface="+mn-ea"/>
                <a:cs typeface="+mn-cs"/>
              </a:rPr>
              <a:t>Wer hat das Heft?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710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a:solidFill>
                  <a:schemeClr val="tx1"/>
                </a:solidFill>
                <a:effectLst/>
                <a:latin typeface="+mn-lt"/>
                <a:ea typeface="+mn-ea"/>
                <a:cs typeface="+mn-cs"/>
              </a:rPr>
              <a:t>Transcript:</a:t>
            </a:r>
          </a:p>
          <a:p>
            <a:pPr lvl="0"/>
            <a:r>
              <a:rPr lang="en-GB" sz="1200" b="0" kern="1200">
                <a:solidFill>
                  <a:schemeClr val="tx1"/>
                </a:solidFill>
                <a:effectLst/>
                <a:latin typeface="+mn-lt"/>
                <a:ea typeface="+mn-ea"/>
                <a:cs typeface="+mn-cs"/>
              </a:rPr>
              <a:t>5. </a:t>
            </a:r>
            <a:r>
              <a:rPr lang="en-GB" sz="1200" kern="1200">
                <a:solidFill>
                  <a:schemeClr val="tx1"/>
                </a:solidFill>
                <a:effectLst/>
                <a:latin typeface="+mn-lt"/>
                <a:ea typeface="+mn-ea"/>
                <a:cs typeface="+mn-cs"/>
              </a:rPr>
              <a:t>Wer hat den Tisch?</a:t>
            </a:r>
          </a:p>
          <a:p>
            <a:pPr lvl="0"/>
            <a:r>
              <a:rPr lang="en-GB" sz="1200" kern="1200">
                <a:solidFill>
                  <a:schemeClr val="tx1"/>
                </a:solidFill>
                <a:effectLst/>
                <a:latin typeface="+mn-lt"/>
                <a:ea typeface="+mn-ea"/>
                <a:cs typeface="+mn-cs"/>
              </a:rPr>
              <a:t>6. Wer hat das Tier?</a:t>
            </a:r>
          </a:p>
          <a:p>
            <a:pPr lvl="0"/>
            <a:r>
              <a:rPr lang="en-GB" sz="1200" kern="1200">
                <a:solidFill>
                  <a:schemeClr val="tx1"/>
                </a:solidFill>
                <a:effectLst/>
                <a:latin typeface="+mn-lt"/>
                <a:ea typeface="+mn-ea"/>
                <a:cs typeface="+mn-cs"/>
              </a:rPr>
              <a:t>7.</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Wer hat das Paar?</a:t>
            </a:r>
          </a:p>
          <a:p>
            <a:pPr lvl="0"/>
            <a:r>
              <a:rPr lang="en-GB" sz="1200" kern="1200">
                <a:solidFill>
                  <a:schemeClr val="tx1"/>
                </a:solidFill>
                <a:effectLst/>
                <a:latin typeface="+mn-lt"/>
                <a:ea typeface="+mn-ea"/>
                <a:cs typeface="+mn-cs"/>
              </a:rPr>
              <a:t>8.</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Wer hat die Zahl?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0606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6 minutes</a:t>
            </a:r>
            <a:br>
              <a:rPr lang="en-GB" dirty="0"/>
            </a:br>
            <a:br>
              <a:rPr lang="en-GB" b="1" dirty="0"/>
            </a:br>
            <a:r>
              <a:rPr lang="en-GB" b="1" dirty="0"/>
              <a:t>Aim</a:t>
            </a:r>
            <a:r>
              <a:rPr lang="en-GB" b="1"/>
              <a:t>: </a:t>
            </a:r>
            <a:r>
              <a:rPr lang="en-GB" b="0"/>
              <a:t>To practise</a:t>
            </a:r>
            <a:r>
              <a:rPr lang="en-GB" b="0" baseline="0"/>
              <a:t> using the correct form of the article for nouns.</a:t>
            </a:r>
            <a:br>
              <a:rPr lang="en-GB" b="0" dirty="0"/>
            </a:br>
            <a:br>
              <a:rPr lang="en-GB" b="0" dirty="0"/>
            </a:br>
            <a:r>
              <a:rPr lang="en-GB" b="1" dirty="0"/>
              <a:t>Procedure:</a:t>
            </a:r>
            <a:br>
              <a:rPr lang="en-GB" dirty="0"/>
            </a:br>
            <a:r>
              <a:rPr lang="en-GB"/>
              <a:t>1. Click to display the sentences</a:t>
            </a:r>
            <a:r>
              <a:rPr lang="en-GB" baseline="0"/>
              <a:t> based on the previous exercise one by one. The definite article is missing from each.</a:t>
            </a:r>
            <a:endParaRPr lang="en-GB" dirty="0"/>
          </a:p>
          <a:p>
            <a:r>
              <a:rPr lang="en-GB"/>
              <a:t>2. Students supply the correct for mof the article in each</a:t>
            </a:r>
            <a:r>
              <a:rPr lang="en-GB" baseline="0"/>
              <a:t> case.</a:t>
            </a:r>
            <a:endParaRPr lang="en-GB" dirty="0"/>
          </a:p>
          <a:p>
            <a:r>
              <a:rPr lang="en-GB"/>
              <a:t>3. Click to display</a:t>
            </a:r>
            <a:r>
              <a:rPr lang="en-GB" baseline="0"/>
              <a:t> the answers.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420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a:t>: 12 </a:t>
            </a:r>
            <a:r>
              <a:rPr lang="en-GB" b="1" dirty="0"/>
              <a:t>minutes</a:t>
            </a:r>
            <a:br>
              <a:rPr lang="en-GB" dirty="0"/>
            </a:br>
            <a:br>
              <a:rPr lang="en-GB" b="1" dirty="0"/>
            </a:br>
            <a:r>
              <a:rPr lang="en-GB" b="1" dirty="0"/>
              <a:t>Aim: </a:t>
            </a:r>
            <a:r>
              <a:rPr lang="en-GB" b="0" dirty="0"/>
              <a:t>To practise</a:t>
            </a:r>
            <a:r>
              <a:rPr lang="en-GB" b="0" baseline="0" dirty="0"/>
              <a:t> use of the correct article form </a:t>
            </a:r>
            <a:r>
              <a:rPr lang="en-GB" b="0" baseline="0"/>
              <a:t>with nouns.</a:t>
            </a:r>
            <a:br>
              <a:rPr lang="en-GB" dirty="0"/>
            </a:br>
            <a:br>
              <a:rPr lang="en-GB" dirty="0"/>
            </a:br>
            <a:r>
              <a:rPr lang="en-GB" b="1" dirty="0"/>
              <a:t>Procedure:</a:t>
            </a:r>
            <a:br>
              <a:rPr lang="en-GB" dirty="0"/>
            </a:br>
            <a:r>
              <a:rPr lang="en-GB" dirty="0"/>
              <a:t>1. </a:t>
            </a:r>
            <a:r>
              <a:rPr lang="en-GB" baseline="0" dirty="0"/>
              <a:t>Pass the parcel with cards. To start the music, click the audio player icon, which displays a pause button when the music is playing, allowing full control.</a:t>
            </a:r>
            <a:endParaRPr lang="en-GB" dirty="0"/>
          </a:p>
          <a:p>
            <a:r>
              <a:rPr lang="en-GB" dirty="0"/>
              <a:t>2. </a:t>
            </a:r>
            <a:r>
              <a:rPr lang="en-GB" baseline="0" dirty="0"/>
              <a:t>Music stops, everyone holds up their cards (we will have 9-10 nouns in play, all the masc. ones). Teacher first asks '</a:t>
            </a:r>
            <a:r>
              <a:rPr lang="en-GB" baseline="0" dirty="0" err="1"/>
              <a:t>Wer</a:t>
            </a:r>
            <a:r>
              <a:rPr lang="en-GB" baseline="0" dirty="0"/>
              <a:t> hat den Tisch?' </a:t>
            </a:r>
            <a:r>
              <a:rPr lang="en-GB" baseline="0" dirty="0" err="1"/>
              <a:t>Wer</a:t>
            </a:r>
            <a:r>
              <a:rPr lang="en-GB" baseline="0" dirty="0"/>
              <a:t> hat den Lehrer?'. After a few more turns, the teacher asks: 'Was hat David?' to elicit the definite article in Row 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 variation: Teacher has an extra set of the nouns in pictures. After the music stops holds a card up and ask ‘Was </a:t>
            </a:r>
            <a:r>
              <a:rPr lang="en-GB" baseline="0" dirty="0" err="1"/>
              <a:t>ist</a:t>
            </a:r>
            <a:r>
              <a:rPr lang="en-GB" baseline="0" dirty="0"/>
              <a:t> das?’ (‘Das </a:t>
            </a:r>
            <a:r>
              <a:rPr lang="en-GB" baseline="0" dirty="0" err="1"/>
              <a:t>ist</a:t>
            </a:r>
            <a:r>
              <a:rPr lang="en-GB" baseline="0" dirty="0"/>
              <a:t> </a:t>
            </a:r>
            <a:r>
              <a:rPr lang="en-GB" u="sng" baseline="0" dirty="0"/>
              <a:t>der</a:t>
            </a:r>
            <a:r>
              <a:rPr lang="en-GB" u="none" baseline="0" dirty="0"/>
              <a:t> Tisch</a:t>
            </a:r>
            <a:r>
              <a:rPr lang="en-GB" baseline="0" dirty="0"/>
              <a:t>’) followed by ‘</a:t>
            </a:r>
            <a:r>
              <a:rPr lang="en-GB" baseline="0" dirty="0" err="1"/>
              <a:t>Wer</a:t>
            </a:r>
            <a:r>
              <a:rPr lang="en-GB" baseline="0" dirty="0"/>
              <a:t> hat das’? (‘David hat </a:t>
            </a:r>
            <a:r>
              <a:rPr lang="en-GB" u="sng" baseline="0" dirty="0"/>
              <a:t>den</a:t>
            </a:r>
            <a:r>
              <a:rPr lang="en-GB" u="none" baseline="0" dirty="0"/>
              <a:t> Tisch’). This emphasises that masculine ‘the’ does not change after </a:t>
            </a:r>
            <a:r>
              <a:rPr lang="en-GB" i="1" u="none" baseline="0" dirty="0" err="1"/>
              <a:t>ist</a:t>
            </a:r>
            <a:r>
              <a:rPr lang="en-GB" i="0" u="none" baseline="0" dirty="0"/>
              <a:t>, but does change after other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u="none" baseline="0" dirty="0"/>
              <a:t>4. The cards themselves are on the next slide.</a:t>
            </a:r>
          </a:p>
          <a:p>
            <a:endParaRPr lang="en-GB" dirty="0"/>
          </a:p>
          <a:p>
            <a:r>
              <a:rPr lang="en-GB" b="1" i="0" u="none" baseline="0" dirty="0"/>
              <a:t>Masculine words</a:t>
            </a:r>
          </a:p>
          <a:p>
            <a:r>
              <a:rPr lang="en-GB" i="0" u="none" baseline="0" dirty="0"/>
              <a:t>der Tisch</a:t>
            </a:r>
          </a:p>
          <a:p>
            <a:r>
              <a:rPr lang="en-GB" i="0" u="none" baseline="0" dirty="0"/>
              <a:t>der Tag</a:t>
            </a:r>
          </a:p>
          <a:p>
            <a:r>
              <a:rPr lang="en-GB" i="0" u="none" baseline="0" dirty="0"/>
              <a:t>der Mann</a:t>
            </a:r>
          </a:p>
          <a:p>
            <a:r>
              <a:rPr lang="en-GB" i="0" u="none" baseline="0" dirty="0"/>
              <a:t>der Mensch</a:t>
            </a:r>
          </a:p>
          <a:p>
            <a:r>
              <a:rPr lang="en-GB" i="0" u="none" baseline="0" dirty="0"/>
              <a:t>der Ort</a:t>
            </a:r>
          </a:p>
          <a:p>
            <a:r>
              <a:rPr lang="en-GB" i="0" u="none" baseline="0" dirty="0"/>
              <a:t>der Lehrer</a:t>
            </a:r>
          </a:p>
          <a:p>
            <a:r>
              <a:rPr lang="en-GB" i="0" u="none" baseline="0" dirty="0"/>
              <a:t>der </a:t>
            </a:r>
            <a:r>
              <a:rPr lang="en-GB" i="0" u="none" baseline="0" dirty="0" err="1"/>
              <a:t>Fußball</a:t>
            </a:r>
            <a:endParaRPr lang="en-GB" i="0" u="none" baseline="0" dirty="0"/>
          </a:p>
          <a:p>
            <a:r>
              <a:rPr lang="en-GB" i="0" u="none" baseline="0" dirty="0"/>
              <a:t>der Freund</a:t>
            </a:r>
            <a:br>
              <a:rPr lang="en-GB" i="0" u="none" baseline="0" dirty="0"/>
            </a:br>
            <a:r>
              <a:rPr lang="en-GB" i="0" u="none" baseline="0" dirty="0"/>
              <a:t>der Gast</a:t>
            </a:r>
          </a:p>
          <a:p>
            <a:endParaRPr lang="en-GB" i="0" u="none" baseline="0" dirty="0"/>
          </a:p>
          <a:p>
            <a:r>
              <a:rPr lang="en-GB" b="1" i="0" u="none" baseline="0" dirty="0"/>
              <a:t>Additions</a:t>
            </a:r>
          </a:p>
          <a:p>
            <a:r>
              <a:rPr lang="en-GB" b="0" i="0" u="none" baseline="0" dirty="0"/>
              <a:t>die Welt</a:t>
            </a:r>
          </a:p>
          <a:p>
            <a:r>
              <a:rPr lang="en-GB" b="0" i="0" u="none" baseline="0" dirty="0"/>
              <a:t>das Wort</a:t>
            </a:r>
          </a:p>
          <a:p>
            <a:r>
              <a:rPr lang="en-GB" b="0" i="0" u="none" baseline="0" dirty="0"/>
              <a:t>das Wasser</a:t>
            </a:r>
          </a:p>
          <a:p>
            <a:r>
              <a:rPr lang="en-GB" b="0" i="0" u="none" baseline="0" dirty="0"/>
              <a:t>das Tier</a:t>
            </a:r>
          </a:p>
          <a:p>
            <a:r>
              <a:rPr lang="en-GB" b="0" i="0" u="none" baseline="0" dirty="0"/>
              <a:t>die </a:t>
            </a:r>
            <a:r>
              <a:rPr lang="en-GB" b="0" i="0" u="none" baseline="0" dirty="0" err="1"/>
              <a:t>Sache</a:t>
            </a:r>
            <a:r>
              <a:rPr lang="en-GB" b="0" i="0" u="none" baseline="0" dirty="0"/>
              <a:t> / das Ding</a:t>
            </a:r>
          </a:p>
          <a:p>
            <a:r>
              <a:rPr lang="en-GB" b="0" i="0" u="none" baseline="0" dirty="0"/>
              <a:t>die </a:t>
            </a:r>
            <a:r>
              <a:rPr lang="en-GB" b="0" i="0" u="none" baseline="0" dirty="0" err="1"/>
              <a:t>Zahl</a:t>
            </a:r>
            <a:endParaRPr lang="en-GB" b="0" i="0" u="none" baseline="0" dirty="0"/>
          </a:p>
          <a:p>
            <a:r>
              <a:rPr lang="en-GB" b="0" i="0" u="none" baseline="0"/>
              <a:t>die Farbe</a:t>
            </a:r>
            <a:endParaRPr lang="en-GB" b="0" i="0"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0485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These are the cards</a:t>
            </a:r>
            <a:r>
              <a:rPr lang="en-GB" b="1" baseline="0"/>
              <a:t> for the game on the previous slide.</a:t>
            </a:r>
            <a:br>
              <a:rPr lang="en-GB"/>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mn-lt"/>
              </a:rPr>
              <a:t>Timing: 10 minutes</a:t>
            </a:r>
            <a:br>
              <a:rPr lang="en-GB" dirty="0">
                <a:latin typeface="+mn-lt"/>
              </a:rPr>
            </a:br>
            <a:br>
              <a:rPr lang="en-GB" b="1" dirty="0">
                <a:latin typeface="+mn-lt"/>
              </a:rPr>
            </a:br>
            <a:r>
              <a:rPr lang="en-GB" b="1" dirty="0">
                <a:latin typeface="+mn-lt"/>
              </a:rPr>
              <a:t>Aim: </a:t>
            </a:r>
            <a:r>
              <a:rPr lang="en-GB" b="0" dirty="0">
                <a:latin typeface="+mn-lt"/>
              </a:rPr>
              <a:t>To</a:t>
            </a:r>
            <a:r>
              <a:rPr lang="en-GB" b="0" baseline="0" dirty="0">
                <a:latin typeface="+mn-lt"/>
              </a:rPr>
              <a:t> provide production (speaking) practice in the use of the correct form of the definite article with nouns</a:t>
            </a:r>
            <a:r>
              <a:rPr lang="en-GB" b="0" baseline="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latin typeface="+mn-lt"/>
              </a:rPr>
              <a:t>Note:</a:t>
            </a:r>
            <a:r>
              <a:rPr lang="en-GB" b="0" baseline="0">
                <a:latin typeface="+mn-lt"/>
              </a:rPr>
              <a:t> This </a:t>
            </a:r>
            <a:r>
              <a:rPr lang="en-GB" b="0" baseline="0" dirty="0">
                <a:latin typeface="+mn-lt"/>
              </a:rPr>
              <a:t>slide explains </a:t>
            </a:r>
            <a:r>
              <a:rPr lang="en-GB" b="0" baseline="0">
                <a:latin typeface="+mn-lt"/>
              </a:rPr>
              <a:t>the task - </a:t>
            </a:r>
            <a:r>
              <a:rPr lang="en-GB" b="0" baseline="0" dirty="0">
                <a:solidFill>
                  <a:srgbClr val="115076"/>
                </a:solidFill>
                <a:latin typeface="+mn-lt"/>
              </a:rPr>
              <a:t>t</a:t>
            </a:r>
            <a:r>
              <a:rPr lang="en-GB" b="0" dirty="0">
                <a:solidFill>
                  <a:srgbClr val="115076"/>
                </a:solidFill>
                <a:latin typeface="+mn-lt"/>
              </a:rPr>
              <a:t>he cards themselves are on following two slides.</a:t>
            </a:r>
            <a:endParaRPr lang="en-GB"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latin typeface="+mn-lt"/>
              </a:rPr>
            </a:br>
            <a:r>
              <a:rPr lang="en-GB" b="1" dirty="0">
                <a:latin typeface="+mn-lt"/>
              </a:rPr>
              <a:t>Procedure:</a:t>
            </a:r>
            <a:br>
              <a:rPr lang="en-GB" dirty="0">
                <a:latin typeface="+mn-lt"/>
              </a:rPr>
            </a:br>
            <a:r>
              <a:rPr lang="en-GB" dirty="0">
                <a:latin typeface="+mn-lt"/>
              </a:rPr>
              <a:t>1.</a:t>
            </a:r>
            <a:r>
              <a:rPr lang="en-GB" dirty="0">
                <a:solidFill>
                  <a:srgbClr val="115076"/>
                </a:solidFill>
                <a:latin typeface="+mn-lt"/>
              </a:rPr>
              <a:t> You are organising a garage sale for charity. Person A has a list of all the items you’re collecting and person B  knows who is donating what. </a:t>
            </a:r>
            <a:r>
              <a:rPr lang="en-GB" dirty="0">
                <a:latin typeface="+mn-lt"/>
              </a:rPr>
              <a:t>2. </a:t>
            </a:r>
            <a:r>
              <a:rPr lang="en-GB" baseline="0" dirty="0">
                <a:latin typeface="+mn-lt"/>
              </a:rPr>
              <a:t>Person A: Was hat Niko? (alternative: Hat Niko x?)</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3.</a:t>
            </a:r>
            <a:r>
              <a:rPr lang="en-GB" baseline="0" dirty="0">
                <a:latin typeface="+mn-lt"/>
              </a:rPr>
              <a:t> Person B: Niko hat das Tier und die </a:t>
            </a:r>
            <a:r>
              <a:rPr lang="en-GB" baseline="0" dirty="0" err="1">
                <a:latin typeface="+mn-lt"/>
              </a:rPr>
              <a:t>Flasche</a:t>
            </a:r>
            <a:r>
              <a:rPr lang="en-GB" baseline="0" dirty="0">
                <a:latin typeface="+mn-lt"/>
              </a:rPr>
              <a:t>.</a:t>
            </a:r>
            <a:endParaRPr lang="en-GB" dirty="0">
              <a:latin typeface="+mn-lt"/>
            </a:endParaRPr>
          </a:p>
          <a:p>
            <a:r>
              <a:rPr lang="en-GB" dirty="0">
                <a:latin typeface="+mn-lt"/>
              </a:rPr>
              <a:t>4. </a:t>
            </a:r>
            <a:r>
              <a:rPr lang="en-GB" baseline="0" dirty="0">
                <a:latin typeface="+mn-lt"/>
              </a:rPr>
              <a:t>Person A: writes down Niko’s items on the response grid (…hat das Tier. … hat die </a:t>
            </a:r>
            <a:r>
              <a:rPr lang="en-GB" baseline="0" dirty="0" err="1">
                <a:latin typeface="+mn-lt"/>
              </a:rPr>
              <a:t>Flasche</a:t>
            </a:r>
            <a:r>
              <a:rPr lang="en-GB" baseline="0" dirty="0">
                <a:latin typeface="+mn-lt"/>
              </a:rPr>
              <a:t>.)</a:t>
            </a:r>
          </a:p>
          <a:p>
            <a:r>
              <a:rPr lang="en-GB" baseline="0" dirty="0">
                <a:latin typeface="+mn-lt"/>
              </a:rPr>
              <a:t>Which items are left over at the end?</a:t>
            </a:r>
            <a:endParaRPr lang="en-GB" dirty="0">
              <a:latin typeface="+mn-lt"/>
            </a:endParaRPr>
          </a:p>
          <a:p>
            <a:r>
              <a:rPr lang="en-GB" dirty="0">
                <a:latin typeface="+mn-lt"/>
              </a:rPr>
              <a:t>5.</a:t>
            </a:r>
            <a:r>
              <a:rPr lang="en-GB" baseline="0" dirty="0">
                <a:latin typeface="+mn-lt"/>
              </a:rPr>
              <a:t> Note: this activity combines speaking, listening, and writing. The teacher can remind students that the masculine article ‘der’ changes after a verb.</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latin typeface="+mn-lt"/>
              </a:rPr>
            </a:br>
            <a:endParaRPr lang="en-GB"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2325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is Person A’s card.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6569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This is person B’s card. </a:t>
            </a:r>
            <a:r>
              <a:rPr lang="en-GB" b="1" baseline="0"/>
              <a:t>Each box shows a person and the two items s/he is donating.</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456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[w]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Welt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start with your hands above your head and draw them down, out and then back into the body, tracing the shape of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[w] </a:t>
            </a:r>
            <a:r>
              <a:rPr lang="en-GB" baseline="0" dirty="0"/>
              <a:t>sound, pronouncing </a:t>
            </a:r>
            <a:r>
              <a:rPr lang="en-GB" b="0" baseline="0" dirty="0"/>
              <a:t>”</a:t>
            </a:r>
            <a:r>
              <a:rPr lang="en-GB" b="1" baseline="0" dirty="0"/>
              <a:t>Welt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Welt </a:t>
            </a:r>
            <a:r>
              <a:rPr lang="en-GB" baseline="0" dirty="0"/>
              <a:t>[190]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499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mn-lt"/>
              </a:rPr>
              <a:t>Timing</a:t>
            </a:r>
            <a:r>
              <a:rPr lang="en-GB" b="1">
                <a:latin typeface="+mn-lt"/>
              </a:rPr>
              <a:t>: 5 </a:t>
            </a:r>
            <a:r>
              <a:rPr lang="en-GB" b="1" dirty="0">
                <a:latin typeface="+mn-lt"/>
              </a:rPr>
              <a:t>minutes</a:t>
            </a:r>
            <a:br>
              <a:rPr lang="en-GB" dirty="0">
                <a:latin typeface="+mn-lt"/>
              </a:rPr>
            </a:br>
            <a:br>
              <a:rPr lang="en-GB" b="1" dirty="0">
                <a:latin typeface="+mn-lt"/>
              </a:rPr>
            </a:br>
            <a:r>
              <a:rPr lang="en-GB" b="1" dirty="0">
                <a:latin typeface="+mn-lt"/>
              </a:rPr>
              <a:t>Aim</a:t>
            </a:r>
            <a:r>
              <a:rPr lang="en-GB" b="1">
                <a:latin typeface="+mn-lt"/>
              </a:rPr>
              <a:t>: </a:t>
            </a:r>
            <a:r>
              <a:rPr lang="en-GB" b="0">
                <a:latin typeface="+mn-lt"/>
              </a:rPr>
              <a:t>To practise </a:t>
            </a:r>
            <a:r>
              <a:rPr lang="en-GB" b="0" baseline="0">
                <a:latin typeface="+mn-lt"/>
              </a:rPr>
              <a:t>the </a:t>
            </a:r>
            <a:r>
              <a:rPr lang="en-GB" b="0" baseline="0" dirty="0">
                <a:latin typeface="+mn-lt"/>
              </a:rPr>
              <a:t>phonics, vocabulary and </a:t>
            </a:r>
            <a:r>
              <a:rPr lang="en-GB" b="0" baseline="0">
                <a:latin typeface="+mn-lt"/>
              </a:rPr>
              <a:t>grammar learnt, via transcription.</a:t>
            </a:r>
          </a:p>
          <a:p>
            <a:r>
              <a:rPr lang="en-GB" b="0" baseline="0">
                <a:latin typeface="+mn-lt"/>
              </a:rPr>
              <a:t> </a:t>
            </a:r>
            <a:endParaRPr lang="en-GB" b="0" baseline="0" dirty="0">
              <a:latin typeface="+mn-lt"/>
            </a:endParaRPr>
          </a:p>
          <a:p>
            <a:r>
              <a:rPr lang="en-GB" b="1">
                <a:latin typeface="+mn-lt"/>
              </a:rPr>
              <a:t>Note:</a:t>
            </a:r>
            <a:r>
              <a:rPr lang="en-GB" b="0">
                <a:latin typeface="+mn-lt"/>
              </a:rPr>
              <a:t> A </a:t>
            </a:r>
            <a:r>
              <a:rPr lang="en-GB" b="0" dirty="0">
                <a:latin typeface="+mn-lt"/>
              </a:rPr>
              <a:t>lot of the activities so far have used isolated words. This activity puts the vocabulary they have learnt in context. It also focuses the students’ attention on spelling of the words.</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latin typeface="+mn-lt"/>
              </a:rPr>
            </a:br>
            <a:r>
              <a:rPr lang="en-GB" b="1" dirty="0">
                <a:latin typeface="+mn-lt"/>
              </a:rPr>
              <a:t>Procedure:</a:t>
            </a:r>
            <a:br>
              <a:rPr lang="en-GB" dirty="0">
                <a:latin typeface="+mn-lt"/>
              </a:rPr>
            </a:br>
            <a:r>
              <a:rPr lang="en-GB" dirty="0">
                <a:latin typeface="+mn-lt"/>
              </a:rPr>
              <a:t>1. </a:t>
            </a:r>
            <a:r>
              <a:rPr lang="en-GB" b="0" dirty="0">
                <a:latin typeface="+mn-lt"/>
              </a:rPr>
              <a:t>Play the audio recording of the sentences. Click the number to repeat the sentence as many times</a:t>
            </a:r>
            <a:r>
              <a:rPr lang="en-GB" b="0" baseline="0" dirty="0">
                <a:latin typeface="+mn-lt"/>
              </a:rPr>
              <a:t> as needed.</a:t>
            </a:r>
            <a:endParaRPr lang="en-GB"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2. </a:t>
            </a:r>
            <a:r>
              <a:rPr lang="en-GB" b="0" dirty="0">
                <a:latin typeface="+mn-lt"/>
              </a:rPr>
              <a:t>Students write the sentences down.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3. </a:t>
            </a:r>
            <a:r>
              <a:rPr lang="en-GB" b="0" dirty="0">
                <a:latin typeface="+mn-lt"/>
              </a:rPr>
              <a:t>Discuss the answers. For each item ask a student to read what they have written. Play the recording again and then show the written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mn-lt"/>
            </a:endParaRPr>
          </a:p>
          <a:p>
            <a:pPr>
              <a:lnSpc>
                <a:spcPct val="200000"/>
              </a:lnSpc>
            </a:pPr>
            <a:r>
              <a:rPr lang="en-GB" b="1" dirty="0">
                <a:latin typeface="+mn-lt"/>
              </a:rPr>
              <a:t>Transcript:</a:t>
            </a:r>
            <a:br>
              <a:rPr lang="en-GB" dirty="0">
                <a:latin typeface="+mn-lt"/>
              </a:rPr>
            </a:br>
            <a:r>
              <a:rPr lang="en-GB" dirty="0">
                <a:latin typeface="+mn-lt"/>
              </a:rPr>
              <a:t>1. </a:t>
            </a:r>
            <a:r>
              <a:rPr lang="en-US" sz="1200" dirty="0">
                <a:solidFill>
                  <a:srgbClr val="1F4E79"/>
                </a:solidFill>
                <a:latin typeface="+mn-lt"/>
              </a:rPr>
              <a:t>Wo </a:t>
            </a:r>
            <a:r>
              <a:rPr lang="en-US" sz="1200" dirty="0" err="1">
                <a:solidFill>
                  <a:srgbClr val="1F4E79"/>
                </a:solidFill>
                <a:latin typeface="+mn-lt"/>
              </a:rPr>
              <a:t>ist</a:t>
            </a:r>
            <a:r>
              <a:rPr lang="en-US" sz="1200" dirty="0">
                <a:solidFill>
                  <a:srgbClr val="1F4E79"/>
                </a:solidFill>
                <a:latin typeface="+mn-lt"/>
              </a:rPr>
              <a:t> der Lehrer?</a:t>
            </a:r>
          </a:p>
          <a:p>
            <a:pPr>
              <a:lnSpc>
                <a:spcPct val="200000"/>
              </a:lnSpc>
            </a:pPr>
            <a:r>
              <a:rPr lang="en-US" sz="1200" dirty="0">
                <a:solidFill>
                  <a:srgbClr val="1F4E79"/>
                </a:solidFill>
                <a:latin typeface="+mn-lt"/>
              </a:rPr>
              <a:t>2. Das Ding </a:t>
            </a:r>
            <a:r>
              <a:rPr lang="en-US" sz="1200" dirty="0" err="1">
                <a:solidFill>
                  <a:srgbClr val="1F4E79"/>
                </a:solidFill>
                <a:latin typeface="+mn-lt"/>
              </a:rPr>
              <a:t>ist</a:t>
            </a:r>
            <a:r>
              <a:rPr lang="en-US" sz="1200" dirty="0">
                <a:solidFill>
                  <a:srgbClr val="1F4E79"/>
                </a:solidFill>
                <a:latin typeface="+mn-lt"/>
              </a:rPr>
              <a:t> </a:t>
            </a:r>
            <a:r>
              <a:rPr lang="en-US" sz="1200" dirty="0" err="1">
                <a:solidFill>
                  <a:srgbClr val="1F4E79"/>
                </a:solidFill>
                <a:latin typeface="+mn-lt"/>
              </a:rPr>
              <a:t>blau</a:t>
            </a:r>
            <a:r>
              <a:rPr lang="en-US" sz="1200" dirty="0">
                <a:solidFill>
                  <a:srgbClr val="1F4E79"/>
                </a:solidFill>
                <a:latin typeface="+mn-lt"/>
              </a:rPr>
              <a:t>.</a:t>
            </a:r>
          </a:p>
          <a:p>
            <a:pPr>
              <a:lnSpc>
                <a:spcPct val="200000"/>
              </a:lnSpc>
            </a:pPr>
            <a:r>
              <a:rPr lang="en-US" sz="1200" dirty="0">
                <a:solidFill>
                  <a:srgbClr val="1F4E79"/>
                </a:solidFill>
                <a:latin typeface="+mn-lt"/>
              </a:rPr>
              <a:t>3. Du </a:t>
            </a:r>
            <a:r>
              <a:rPr lang="en-US" sz="1200" dirty="0" err="1">
                <a:solidFill>
                  <a:srgbClr val="1F4E79"/>
                </a:solidFill>
                <a:latin typeface="+mn-lt"/>
              </a:rPr>
              <a:t>bist</a:t>
            </a:r>
            <a:r>
              <a:rPr lang="en-US" sz="1200" dirty="0">
                <a:solidFill>
                  <a:srgbClr val="1F4E79"/>
                </a:solidFill>
                <a:latin typeface="+mn-lt"/>
              </a:rPr>
              <a:t> </a:t>
            </a:r>
            <a:r>
              <a:rPr lang="en-US" sz="1200" dirty="0" err="1">
                <a:solidFill>
                  <a:srgbClr val="1F4E79"/>
                </a:solidFill>
                <a:latin typeface="+mn-lt"/>
              </a:rPr>
              <a:t>klein</a:t>
            </a:r>
            <a:r>
              <a:rPr lang="en-US" sz="1200" dirty="0">
                <a:solidFill>
                  <a:srgbClr val="1F4E79"/>
                </a:solidFill>
                <a:latin typeface="+mn-lt"/>
              </a:rPr>
              <a:t>.</a:t>
            </a:r>
          </a:p>
          <a:p>
            <a:pPr>
              <a:lnSpc>
                <a:spcPct val="200000"/>
              </a:lnSpc>
            </a:pPr>
            <a:r>
              <a:rPr lang="en-US" sz="1200" dirty="0">
                <a:solidFill>
                  <a:srgbClr val="1F4E79"/>
                </a:solidFill>
                <a:latin typeface="+mn-lt"/>
              </a:rPr>
              <a:t>4. Der Mann hat den </a:t>
            </a:r>
            <a:r>
              <a:rPr lang="en-US" sz="1200" dirty="0" err="1">
                <a:solidFill>
                  <a:srgbClr val="1F4E79"/>
                </a:solidFill>
                <a:latin typeface="+mn-lt"/>
              </a:rPr>
              <a:t>Fußball</a:t>
            </a:r>
            <a:r>
              <a:rPr lang="en-US" sz="1200" dirty="0">
                <a:solidFill>
                  <a:srgbClr val="1F4E79"/>
                </a:solidFill>
                <a:latin typeface="+mn-lt"/>
              </a:rPr>
              <a:t>.</a:t>
            </a:r>
          </a:p>
          <a:p>
            <a:pPr>
              <a:lnSpc>
                <a:spcPct val="200000"/>
              </a:lnSpc>
            </a:pPr>
            <a:r>
              <a:rPr lang="en-US" sz="1200" dirty="0">
                <a:solidFill>
                  <a:srgbClr val="1F4E79"/>
                </a:solidFill>
                <a:latin typeface="+mn-lt"/>
              </a:rPr>
              <a:t>5. Wie </a:t>
            </a:r>
            <a:r>
              <a:rPr lang="en-US" sz="1200" dirty="0" err="1">
                <a:solidFill>
                  <a:srgbClr val="1F4E79"/>
                </a:solidFill>
                <a:latin typeface="+mn-lt"/>
              </a:rPr>
              <a:t>schreibt</a:t>
            </a:r>
            <a:r>
              <a:rPr lang="en-US" sz="1200" dirty="0">
                <a:solidFill>
                  <a:srgbClr val="1F4E79"/>
                </a:solidFill>
                <a:latin typeface="+mn-lt"/>
              </a:rPr>
              <a:t> man das?</a:t>
            </a:r>
          </a:p>
          <a:p>
            <a:pPr>
              <a:lnSpc>
                <a:spcPct val="200000"/>
              </a:lnSpc>
            </a:pPr>
            <a:r>
              <a:rPr lang="en-US" sz="1200" dirty="0">
                <a:solidFill>
                  <a:srgbClr val="1F4E79"/>
                </a:solidFill>
                <a:latin typeface="+mn-lt"/>
              </a:rPr>
              <a:t>6. </a:t>
            </a:r>
            <a:r>
              <a:rPr lang="en-US" sz="1200" dirty="0" err="1">
                <a:solidFill>
                  <a:srgbClr val="1F4E79"/>
                </a:solidFill>
                <a:latin typeface="+mn-lt"/>
              </a:rPr>
              <a:t>Ist</a:t>
            </a:r>
            <a:r>
              <a:rPr lang="en-US" sz="1200" dirty="0">
                <a:solidFill>
                  <a:srgbClr val="1F4E79"/>
                </a:solidFill>
                <a:latin typeface="+mn-lt"/>
              </a:rPr>
              <a:t> das Ding rot </a:t>
            </a:r>
            <a:r>
              <a:rPr lang="en-US" sz="1200" dirty="0" err="1">
                <a:solidFill>
                  <a:srgbClr val="1F4E79"/>
                </a:solidFill>
                <a:latin typeface="+mn-lt"/>
              </a:rPr>
              <a:t>oder</a:t>
            </a:r>
            <a:r>
              <a:rPr lang="en-US" sz="1200" dirty="0">
                <a:solidFill>
                  <a:srgbClr val="1F4E79"/>
                </a:solidFill>
                <a:latin typeface="+mn-lt"/>
              </a:rPr>
              <a:t> </a:t>
            </a:r>
            <a:r>
              <a:rPr lang="en-US" sz="1200" err="1">
                <a:solidFill>
                  <a:srgbClr val="1F4E79"/>
                </a:solidFill>
                <a:latin typeface="+mn-lt"/>
              </a:rPr>
              <a:t>gelb</a:t>
            </a:r>
            <a:r>
              <a:rPr lang="en-US" sz="1200">
                <a:solidFill>
                  <a:srgbClr val="1F4E79"/>
                </a:solidFill>
                <a:latin typeface="+mn-lt"/>
              </a:rPr>
              <a:t>?</a:t>
            </a:r>
            <a:endParaRPr lang="en-US" sz="1200" dirty="0">
              <a:solidFill>
                <a:srgbClr val="1F4E79"/>
              </a:solidFill>
              <a:latin typeface="+mn-lt"/>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50</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8945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a:latin typeface="+mn-lt"/>
                <a:ea typeface="Calibri"/>
                <a:cs typeface="Calibri"/>
                <a:sym typeface="Calibri"/>
              </a:rPr>
              <a:t>Use this slide to set</a:t>
            </a:r>
            <a:r>
              <a:rPr lang="en-GB" sz="1200" b="0" i="0" baseline="0">
                <a:latin typeface="+mn-lt"/>
                <a:ea typeface="Calibri"/>
                <a:cs typeface="Calibri"/>
                <a:sym typeface="Calibri"/>
              </a:rPr>
              <a:t> the homework.</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1878219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906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398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r>
              <a:rPr lang="en-GB" b="1" baseline="0"/>
              <a:t> (all four slides)</a:t>
            </a:r>
            <a:br>
              <a:rPr lang="en-GB" dirty="0"/>
            </a:br>
            <a:br>
              <a:rPr lang="en-GB" b="1" dirty="0"/>
            </a:br>
            <a:r>
              <a:rPr lang="en-GB" b="1" dirty="0"/>
              <a:t>Aim</a:t>
            </a:r>
            <a:r>
              <a:rPr lang="en-GB" b="1"/>
              <a:t>: </a:t>
            </a:r>
            <a:r>
              <a:rPr lang="en-US" b="0"/>
              <a:t>To introduce the 4</a:t>
            </a:r>
            <a:r>
              <a:rPr lang="en-US" b="0" baseline="30000"/>
              <a:t>th</a:t>
            </a:r>
            <a:r>
              <a:rPr lang="en-US" b="0"/>
              <a:t> Question word: ‘wer’.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 </a:t>
            </a:r>
            <a:r>
              <a:rPr lang="en-US"/>
              <a:t>Following the introduction of ‘ wer’, we will revisit the question words students have encountered so far.</a:t>
            </a:r>
          </a:p>
          <a:p>
            <a:br>
              <a:rPr lang="en-GB" dirty="0"/>
            </a:br>
            <a:r>
              <a:rPr lang="en-GB" b="1" dirty="0"/>
              <a:t>Procedure:</a:t>
            </a:r>
            <a:br>
              <a:rPr lang="en-GB" dirty="0"/>
            </a:br>
            <a:r>
              <a:rPr lang="en-GB"/>
              <a:t>1. Model</a:t>
            </a:r>
            <a:r>
              <a:rPr lang="en-GB" baseline="0"/>
              <a:t> pronunciation of the question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2.</a:t>
            </a:r>
            <a:r>
              <a:rPr lang="en-US" b="1" i="1"/>
              <a:t> Optional:  </a:t>
            </a:r>
            <a:r>
              <a:rPr lang="en-US"/>
              <a:t>Note that ‘wer’ might be considered a false friend as it sounds similar to ‘where’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One useful</a:t>
            </a:r>
            <a:r>
              <a:rPr lang="en-US" baseline="0"/>
              <a:t> ‘hook’ for students is to say ‘Who? wer?’ (and mime the action of ‘hoovering’!)  </a:t>
            </a:r>
            <a:br>
              <a:rPr lang="en-US" baseline="0"/>
            </a:br>
            <a:r>
              <a:rPr lang="en-US" baseline="0"/>
              <a:t>This (perhaps bizarrely) has the effect of fixing the association of the English ‘who’ with the German ‘wer’and does help students to map the L1:L2 meaning more securely.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336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r>
              <a:rPr lang="en-GB" b="1" dirty="0"/>
              <a:t>:</a:t>
            </a:r>
            <a:br>
              <a:rPr lang="en-GB" dirty="0"/>
            </a:br>
            <a:r>
              <a:rPr lang="en-GB"/>
              <a:t>1. Elicit</a:t>
            </a:r>
            <a:r>
              <a:rPr lang="en-GB" baseline="0"/>
              <a:t> the question word from students.</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372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267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5EBD8-70B8-D24C-8445-20105949B8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468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52237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4068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19894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6016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1577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26999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21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22057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609772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0042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6083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442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 id="2147483710" r:id="rId14"/>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422669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jpg"/><Relationship Id="rId7"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38.jpeg"/><Relationship Id="rId10"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38.jpeg"/><Relationship Id="rId4" Type="http://schemas.openxmlformats.org/officeDocument/2006/relationships/audio" Target="../media/audio2.wav"/><Relationship Id="rId9" Type="http://schemas.openxmlformats.org/officeDocument/2006/relationships/audio" Target="../media/audio7.wav"/></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audio" Target="../media/audio9.wav"/></Relationships>
</file>

<file path=ppt/slides/_rels/slide33.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audio" Target="../media/audio9.wav"/></Relationships>
</file>

<file path=ppt/slides/_rels/slide3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audio" Target="../media/audio10.wav"/></Relationships>
</file>

<file path=ppt/slides/_rels/slide35.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audio" Target="../media/audio11.wav"/></Relationships>
</file>

<file path=ppt/slides/_rels/slide36.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audio" Target="../media/audio10.wav"/><Relationship Id="rId4" Type="http://schemas.openxmlformats.org/officeDocument/2006/relationships/audio" Target="../media/audio12.wav"/></Relationships>
</file>

<file path=ppt/slides/_rels/slide37.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audio" Target="../media/audio11.wav"/><Relationship Id="rId4" Type="http://schemas.openxmlformats.org/officeDocument/2006/relationships/audio" Target="../media/audio13.wav"/></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gif"/></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audio" Target="../media/audio17.wav"/><Relationship Id="rId2" Type="http://schemas.openxmlformats.org/officeDocument/2006/relationships/notesSlide" Target="../notesSlides/notesSlide40.xml"/><Relationship Id="rId16"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gif"/><Relationship Id="rId15" Type="http://schemas.openxmlformats.org/officeDocument/2006/relationships/audio" Target="../media/audio15.wav"/><Relationship Id="rId10" Type="http://schemas.openxmlformats.org/officeDocument/2006/relationships/image" Target="../media/image44.png"/><Relationship Id="rId4" Type="http://schemas.openxmlformats.org/officeDocument/2006/relationships/image" Target="../media/image39.gif"/><Relationship Id="rId9" Type="http://schemas.openxmlformats.org/officeDocument/2006/relationships/image" Target="../media/image43.png"/><Relationship Id="rId14" Type="http://schemas.openxmlformats.org/officeDocument/2006/relationships/audio" Target="../media/audio14.wav"/></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audio" Target="../media/audio19.wav"/><Relationship Id="rId3" Type="http://schemas.openxmlformats.org/officeDocument/2006/relationships/image" Target="../media/image3.png"/><Relationship Id="rId7" Type="http://schemas.openxmlformats.org/officeDocument/2006/relationships/image" Target="../media/image45.png"/><Relationship Id="rId12" Type="http://schemas.openxmlformats.org/officeDocument/2006/relationships/audio" Target="../media/audio18.wav"/><Relationship Id="rId17" Type="http://schemas.openxmlformats.org/officeDocument/2006/relationships/image" Target="../media/image40.gif"/><Relationship Id="rId2" Type="http://schemas.openxmlformats.org/officeDocument/2006/relationships/notesSlide" Target="../notesSlides/notesSlide41.xml"/><Relationship Id="rId16" Type="http://schemas.openxmlformats.org/officeDocument/2006/relationships/image" Target="../media/image39.gif"/><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43.png"/><Relationship Id="rId5" Type="http://schemas.openxmlformats.org/officeDocument/2006/relationships/image" Target="../media/image47.png"/><Relationship Id="rId15" Type="http://schemas.openxmlformats.org/officeDocument/2006/relationships/audio" Target="../media/audio21.wav"/><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22.png"/><Relationship Id="rId14" Type="http://schemas.openxmlformats.org/officeDocument/2006/relationships/audio" Target="../media/audio20.wav"/></Relationships>
</file>

<file path=ppt/slides/_rels/slide4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24.wav"/><Relationship Id="rId18" Type="http://schemas.openxmlformats.org/officeDocument/2006/relationships/image" Target="../media/image39.gif"/><Relationship Id="rId3" Type="http://schemas.openxmlformats.org/officeDocument/2006/relationships/image" Target="../media/image3.png"/><Relationship Id="rId7" Type="http://schemas.openxmlformats.org/officeDocument/2006/relationships/image" Target="../media/image44.png"/><Relationship Id="rId12" Type="http://schemas.openxmlformats.org/officeDocument/2006/relationships/audio" Target="../media/audio23.wav"/><Relationship Id="rId17" Type="http://schemas.openxmlformats.org/officeDocument/2006/relationships/image" Target="../media/image50.png"/><Relationship Id="rId2" Type="http://schemas.openxmlformats.org/officeDocument/2006/relationships/notesSlide" Target="../notesSlides/notesSlide42.xml"/><Relationship Id="rId16" Type="http://schemas.openxmlformats.org/officeDocument/2006/relationships/image" Target="../media/image49.pn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audio" Target="../media/audio22.wav"/><Relationship Id="rId5" Type="http://schemas.openxmlformats.org/officeDocument/2006/relationships/image" Target="../media/image22.png"/><Relationship Id="rId15" Type="http://schemas.openxmlformats.org/officeDocument/2006/relationships/image" Target="../media/image48.png"/><Relationship Id="rId10" Type="http://schemas.openxmlformats.org/officeDocument/2006/relationships/image" Target="../media/image47.png"/><Relationship Id="rId19" Type="http://schemas.openxmlformats.org/officeDocument/2006/relationships/image" Target="../media/image40.gif"/><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audio" Target="../media/audio25.wav"/></Relationships>
</file>

<file path=ppt/slides/_rels/slide4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8.wav"/><Relationship Id="rId1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audio" Target="../media/audio27.wav"/><Relationship Id="rId17" Type="http://schemas.openxmlformats.org/officeDocument/2006/relationships/image" Target="../media/image40.gif"/><Relationship Id="rId2" Type="http://schemas.openxmlformats.org/officeDocument/2006/relationships/notesSlide" Target="../notesSlides/notesSlide43.xml"/><Relationship Id="rId16" Type="http://schemas.openxmlformats.org/officeDocument/2006/relationships/image" Target="../media/image39.gif"/><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audio" Target="../media/audio26.wav"/><Relationship Id="rId5" Type="http://schemas.openxmlformats.org/officeDocument/2006/relationships/image" Target="../media/image46.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47.png"/><Relationship Id="rId9" Type="http://schemas.openxmlformats.org/officeDocument/2006/relationships/image" Target="../media/image44.png"/><Relationship Id="rId14" Type="http://schemas.openxmlformats.org/officeDocument/2006/relationships/audio" Target="../media/audio29.wav"/></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1.jpg"/><Relationship Id="rId10" Type="http://schemas.openxmlformats.org/officeDocument/2006/relationships/image" Target="../media/image54.png"/><Relationship Id="rId4" Type="http://schemas.openxmlformats.org/officeDocument/2006/relationships/notesSlide" Target="../notesSlides/notesSlide45.xml"/><Relationship Id="rId9" Type="http://schemas.openxmlformats.org/officeDocument/2006/relationships/hyperlink" Target="https://www.bensound.com/"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2.png"/><Relationship Id="rId3" Type="http://schemas.openxmlformats.org/officeDocument/2006/relationships/image" Target="../media/image1.jp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23.png"/><Relationship Id="rId2" Type="http://schemas.openxmlformats.org/officeDocument/2006/relationships/notesSlide" Target="../notesSlides/notesSlide46.xml"/><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60.png"/><Relationship Id="rId5" Type="http://schemas.openxmlformats.org/officeDocument/2006/relationships/image" Target="../media/image22.png"/><Relationship Id="rId15" Type="http://schemas.openxmlformats.org/officeDocument/2006/relationships/image" Target="../media/image62.pn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58.png"/><Relationship Id="rId14" Type="http://schemas.openxmlformats.org/officeDocument/2006/relationships/image" Target="../media/image46.png"/></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jpg"/><Relationship Id="rId7" Type="http://schemas.openxmlformats.org/officeDocument/2006/relationships/image" Target="../media/image64.tif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png"/><Relationship Id="rId9" Type="http://schemas.openxmlformats.org/officeDocument/2006/relationships/image" Target="../media/image66.png"/></Relationships>
</file>

<file path=ppt/slides/_rels/slide4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0.png"/><Relationship Id="rId3" Type="http://schemas.openxmlformats.org/officeDocument/2006/relationships/image" Target="../media/image1.jpg"/><Relationship Id="rId7" Type="http://schemas.openxmlformats.org/officeDocument/2006/relationships/image" Target="../media/image44.png"/><Relationship Id="rId12"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9.png"/><Relationship Id="rId5" Type="http://schemas.openxmlformats.org/officeDocument/2006/relationships/image" Target="../media/image67.png"/><Relationship Id="rId10" Type="http://schemas.openxmlformats.org/officeDocument/2006/relationships/image" Target="../media/image66.png"/><Relationship Id="rId4" Type="http://schemas.openxmlformats.org/officeDocument/2006/relationships/image" Target="../media/image3.png"/><Relationship Id="rId9" Type="http://schemas.openxmlformats.org/officeDocument/2006/relationships/image" Target="../media/image22.png"/><Relationship Id="rId14" Type="http://schemas.openxmlformats.org/officeDocument/2006/relationships/image" Target="../media/image71.png"/></Relationships>
</file>

<file path=ppt/slides/_rels/slide49.xml.rels><?xml version="1.0" encoding="UTF-8" standalone="yes"?>
<Relationships xmlns="http://schemas.openxmlformats.org/package/2006/relationships"><Relationship Id="rId8" Type="http://schemas.openxmlformats.org/officeDocument/2006/relationships/image" Target="../media/image75.tiff"/><Relationship Id="rId13" Type="http://schemas.openxmlformats.org/officeDocument/2006/relationships/image" Target="../media/image22.png"/><Relationship Id="rId3" Type="http://schemas.openxmlformats.org/officeDocument/2006/relationships/image" Target="../media/image1.jpg"/><Relationship Id="rId7" Type="http://schemas.openxmlformats.org/officeDocument/2006/relationships/image" Target="../media/image74.tiff"/><Relationship Id="rId12" Type="http://schemas.openxmlformats.org/officeDocument/2006/relationships/image" Target="../media/image69.png"/><Relationship Id="rId2" Type="http://schemas.openxmlformats.org/officeDocument/2006/relationships/notesSlide" Target="../notesSlides/notesSlide49.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73.tiff"/><Relationship Id="rId11" Type="http://schemas.openxmlformats.org/officeDocument/2006/relationships/image" Target="../media/image44.png"/><Relationship Id="rId5" Type="http://schemas.openxmlformats.org/officeDocument/2006/relationships/image" Target="../media/image72.tiff"/><Relationship Id="rId15" Type="http://schemas.openxmlformats.org/officeDocument/2006/relationships/image" Target="../media/image9.png"/><Relationship Id="rId10" Type="http://schemas.openxmlformats.org/officeDocument/2006/relationships/image" Target="../media/image68.png"/><Relationship Id="rId4" Type="http://schemas.openxmlformats.org/officeDocument/2006/relationships/image" Target="../media/image3.png"/><Relationship Id="rId9" Type="http://schemas.openxmlformats.org/officeDocument/2006/relationships/image" Target="../media/image67.png"/><Relationship Id="rId1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audio" Target="../media/audio2.wav"/></Relationships>
</file>

<file path=ppt/slides/_rels/slide50.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1.jpg"/><Relationship Id="rId7" Type="http://schemas.openxmlformats.org/officeDocument/2006/relationships/audio" Target="../media/audio31.wav"/><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image" Target="../media/image19.gif"/><Relationship Id="rId10" Type="http://schemas.openxmlformats.org/officeDocument/2006/relationships/audio" Target="../media/audio34.wav"/><Relationship Id="rId4" Type="http://schemas.openxmlformats.org/officeDocument/2006/relationships/image" Target="../media/image3.png"/><Relationship Id="rId9" Type="http://schemas.openxmlformats.org/officeDocument/2006/relationships/audio" Target="../media/audio33.wav"/></Relationships>
</file>

<file path=ppt/slides/_rels/slide5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jpg"/><Relationship Id="rId7"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16.xml"/><Relationship Id="rId6" Type="http://schemas.openxmlformats.org/officeDocument/2006/relationships/image" Target="../media/image76.png"/><Relationship Id="rId5" Type="http://schemas.openxmlformats.org/officeDocument/2006/relationships/hyperlink" Target="https://www.gaminggrammar.com/" TargetMode="Externa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8" Type="http://schemas.openxmlformats.org/officeDocument/2006/relationships/hyperlink" Target="https://resources.ncelp.org/concern/resources/zw12z576b?locale=en" TargetMode="External"/><Relationship Id="rId3" Type="http://schemas.openxmlformats.org/officeDocument/2006/relationships/image" Target="../media/image3.png"/><Relationship Id="rId7"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drive.google.com/file/d/1OUq0E50M8sqccr4rM_7bmen9gDNLuxKU/view?usp=sharing" TargetMode="External"/><Relationship Id="rId5" Type="http://schemas.openxmlformats.org/officeDocument/2006/relationships/hyperlink" Target="https://quizlet.com/gb/422582325/year-7-german-term-11-week-3-flash-cards/" TargetMode="External"/><Relationship Id="rId10" Type="http://schemas.openxmlformats.org/officeDocument/2006/relationships/image" Target="../media/image81.png"/><Relationship Id="rId4" Type="http://schemas.openxmlformats.org/officeDocument/2006/relationships/image" Target="../media/image79.png"/><Relationship Id="rId9" Type="http://schemas.openxmlformats.org/officeDocument/2006/relationships/hyperlink" Target="https://quizlet.com/gb/429605750/year-7-german-term-11-week-6-flash-cards/" TargetMode="Externa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80344" y="2209101"/>
            <a:ext cx="6604436" cy="1485422"/>
          </a:xfrm>
        </p:spPr>
        <p:txBody>
          <a:bodyPr>
            <a:normAutofit fontScale="90000"/>
          </a:bodyPr>
          <a:lstStyle/>
          <a:p>
            <a:pPr algn="l"/>
            <a:r>
              <a:rPr lang="en-GB" sz="4000" b="1" dirty="0">
                <a:solidFill>
                  <a:prstClr val="white"/>
                </a:solidFill>
              </a:rPr>
              <a:t>Who, what, how and where?</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2912149"/>
            <a:ext cx="7382608" cy="571756"/>
          </a:xfrm>
        </p:spPr>
        <p:txBody>
          <a:bodyPr/>
          <a:lstStyle/>
          <a:p>
            <a:pPr algn="l"/>
            <a:r>
              <a:rPr lang="en-GB" sz="3000" dirty="0">
                <a:solidFill>
                  <a:prstClr val="white"/>
                </a:solidFill>
              </a:rPr>
              <a:t>Definite articles (singular)</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[w]</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1 - Week 5 - Lesson 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15/12/21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2" descr="http://www.clker.com/cliparts/w/d/u/B/w/V/stamp1-md.png"/>
          <p:cNvPicPr>
            <a:picLocks noChangeAspect="1" noChangeArrowheads="1"/>
          </p:cNvPicPr>
          <p:nvPr/>
        </p:nvPicPr>
        <p:blipFill>
          <a:blip r:embed="rId5">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0" y="3007238"/>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21349562">
            <a:off x="5158961" y="3535256"/>
            <a:ext cx="2065204" cy="923330"/>
          </a:xfrm>
          <a:prstGeom prst="rect">
            <a:avLst/>
          </a:prstGeom>
          <a:noFill/>
        </p:spPr>
        <p:txBody>
          <a:bodyPr wrap="square" rtlCol="0">
            <a:spAutoFit/>
          </a:bodyPr>
          <a:lstStyle/>
          <a:p>
            <a:pPr algn="ctr"/>
            <a:r>
              <a:rPr lang="en-GB" sz="5400" b="1" dirty="0">
                <a:solidFill>
                  <a:srgbClr val="4472C4">
                    <a:lumMod val="50000"/>
                  </a:srgbClr>
                </a:solidFill>
                <a:latin typeface="Century Gothic" panose="020B0502020202020204" pitchFamily="34" charset="0"/>
                <a:cs typeface="Calibri" panose="020F0502020204030204" pitchFamily="34" charset="0"/>
              </a:rPr>
              <a:t>who?</a:t>
            </a:r>
          </a:p>
        </p:txBody>
      </p:sp>
      <p:sp>
        <p:nvSpPr>
          <p:cNvPr id="8" name="TextBox 7"/>
          <p:cNvSpPr txBox="1"/>
          <p:nvPr/>
        </p:nvSpPr>
        <p:spPr>
          <a:xfrm>
            <a:off x="104707" y="1151960"/>
            <a:ext cx="12192000" cy="2215991"/>
          </a:xfrm>
          <a:prstGeom prst="rect">
            <a:avLst/>
          </a:prstGeom>
          <a:noFill/>
        </p:spPr>
        <p:txBody>
          <a:bodyPr wrap="square" rtlCol="0">
            <a:spAutoFit/>
          </a:bodyPr>
          <a:lstStyle/>
          <a:p>
            <a:pPr algn="ctr"/>
            <a:r>
              <a:rPr lang="en-GB" sz="13800" b="1" dirty="0" err="1">
                <a:solidFill>
                  <a:srgbClr val="5B9BD5">
                    <a:lumMod val="50000"/>
                  </a:srgbClr>
                </a:solidFill>
                <a:latin typeface="Century Gothic" panose="020B0502020202020204" pitchFamily="34" charset="0"/>
              </a:rPr>
              <a:t>wer</a:t>
            </a:r>
            <a:r>
              <a:rPr lang="en-GB" sz="13800" b="1" dirty="0">
                <a:solidFill>
                  <a:srgbClr val="5B9BD5">
                    <a:lumMod val="50000"/>
                  </a:srgbClr>
                </a:solidFill>
                <a:latin typeface="Century Gothic" panose="020B0502020202020204" pitchFamily="34" charset="0"/>
              </a:rPr>
              <a:t>?</a:t>
            </a:r>
          </a:p>
        </p:txBody>
      </p:sp>
      <p:sp>
        <p:nvSpPr>
          <p:cNvPr id="9" name="TextBox 8"/>
          <p:cNvSpPr txBox="1"/>
          <p:nvPr/>
        </p:nvSpPr>
        <p:spPr>
          <a:xfrm>
            <a:off x="0" y="4759475"/>
            <a:ext cx="12192000" cy="923330"/>
          </a:xfrm>
          <a:prstGeom prst="rect">
            <a:avLst/>
          </a:prstGeom>
          <a:noFill/>
        </p:spPr>
        <p:txBody>
          <a:bodyPr wrap="square" rtlCol="0">
            <a:spAutoFit/>
          </a:bodyPr>
          <a:lstStyle/>
          <a:p>
            <a:pPr algn="ctr"/>
            <a:r>
              <a:rPr lang="es-ES" sz="5400" b="1" dirty="0" err="1">
                <a:solidFill>
                  <a:srgbClr val="EA5F00"/>
                </a:solidFill>
                <a:latin typeface="Century Gothic" panose="020B0502020202020204" pitchFamily="34" charset="0"/>
                <a:cs typeface="Calibri" panose="020F0502020204030204" pitchFamily="34" charset="0"/>
              </a:rPr>
              <a:t>Wer</a:t>
            </a:r>
            <a:r>
              <a:rPr lang="es-ES" sz="5400" b="1" dirty="0">
                <a:solidFill>
                  <a:srgbClr val="EA5F00"/>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ist</a:t>
            </a:r>
            <a:r>
              <a:rPr lang="es-ES" sz="5400" dirty="0">
                <a:solidFill>
                  <a:srgbClr val="5B9BD5">
                    <a:lumMod val="50000"/>
                  </a:srgbClr>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dein</a:t>
            </a:r>
            <a:r>
              <a:rPr lang="es-ES" sz="5400" dirty="0">
                <a:solidFill>
                  <a:srgbClr val="5B9BD5">
                    <a:lumMod val="50000"/>
                  </a:srgbClr>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Mathelehrer</a:t>
            </a:r>
            <a:r>
              <a:rPr lang="es-ES" sz="5400" dirty="0">
                <a:solidFill>
                  <a:srgbClr val="5B9BD5">
                    <a:lumMod val="50000"/>
                  </a:srgbClr>
                </a:solidFill>
                <a:latin typeface="Century Gothic" panose="020B0502020202020204" pitchFamily="34" charset="0"/>
                <a:cs typeface="Calibri" panose="020F0502020204030204" pitchFamily="34" charset="0"/>
              </a:rPr>
              <a:t>?</a:t>
            </a:r>
            <a:endParaRPr lang="fr-FR" sz="5400" dirty="0">
              <a:solidFill>
                <a:srgbClr val="5B9BD5">
                  <a:lumMod val="50000"/>
                </a:srgbClr>
              </a:solidFill>
              <a:latin typeface="Century Gothic" panose="020B0502020202020204" pitchFamily="34" charset="0"/>
              <a:cs typeface="Calibri" panose="020F0502020204030204" pitchFamily="34" charset="0"/>
            </a:endParaRPr>
          </a:p>
        </p:txBody>
      </p:sp>
      <p:sp>
        <p:nvSpPr>
          <p:cNvPr id="10" name="TextBox 9"/>
          <p:cNvSpPr txBox="1"/>
          <p:nvPr/>
        </p:nvSpPr>
        <p:spPr>
          <a:xfrm>
            <a:off x="0" y="5754609"/>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Who </a:t>
            </a:r>
            <a:r>
              <a:rPr lang="en-HK" sz="3200" dirty="0">
                <a:solidFill>
                  <a:srgbClr val="5B9BD5">
                    <a:lumMod val="50000"/>
                  </a:srgbClr>
                </a:solidFill>
                <a:latin typeface="Century Gothic" panose="020B0502020202020204" pitchFamily="34" charset="0"/>
              </a:rPr>
              <a:t>is your maths teacher?</a:t>
            </a:r>
            <a:r>
              <a:rPr lang="en-GB" sz="3200" dirty="0">
                <a:solidFill>
                  <a:srgbClr val="5B9BD5">
                    <a:lumMod val="50000"/>
                  </a:srgbClr>
                </a:solidFill>
                <a:latin typeface="Century Gothic" panose="020B0502020202020204" pitchFamily="34" charset="0"/>
              </a:rPr>
              <a:t>]</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07" y="1536193"/>
            <a:ext cx="1314529" cy="1628078"/>
          </a:xfrm>
          <a:prstGeom prst="rect">
            <a:avLst/>
          </a:prstGeom>
        </p:spPr>
      </p:pic>
    </p:spTree>
    <p:extLst>
      <p:ext uri="{BB962C8B-B14F-4D97-AF65-F5344CB8AC3E}">
        <p14:creationId xmlns:p14="http://schemas.microsoft.com/office/powerpoint/2010/main" val="168797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2" descr="http://www.clker.com/cliparts/w/d/u/B/w/V/stamp1-md.png"/>
          <p:cNvPicPr>
            <a:picLocks noChangeAspect="1" noChangeArrowheads="1"/>
          </p:cNvPicPr>
          <p:nvPr/>
        </p:nvPicPr>
        <p:blipFill>
          <a:blip r:embed="rId5">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1" y="2999185"/>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rot="21349562">
            <a:off x="5158962" y="3527203"/>
            <a:ext cx="2065204" cy="923330"/>
          </a:xfrm>
          <a:prstGeom prst="rect">
            <a:avLst/>
          </a:prstGeom>
          <a:noFill/>
        </p:spPr>
        <p:txBody>
          <a:bodyPr wrap="square" rtlCol="0">
            <a:spAutoFit/>
          </a:bodyPr>
          <a:lstStyle/>
          <a:p>
            <a:pPr algn="ctr"/>
            <a:r>
              <a:rPr lang="en-GB" sz="5400" b="1" dirty="0">
                <a:solidFill>
                  <a:srgbClr val="4472C4">
                    <a:lumMod val="50000"/>
                  </a:srgbClr>
                </a:solidFill>
                <a:latin typeface="Century Gothic" panose="020B0502020202020204" pitchFamily="34" charset="0"/>
                <a:cs typeface="Calibri" panose="020F0502020204030204" pitchFamily="34" charset="0"/>
              </a:rPr>
              <a:t>who?</a:t>
            </a:r>
          </a:p>
        </p:txBody>
      </p:sp>
      <p:sp>
        <p:nvSpPr>
          <p:cNvPr id="13" name="TextBox 12"/>
          <p:cNvSpPr txBox="1"/>
          <p:nvPr/>
        </p:nvSpPr>
        <p:spPr>
          <a:xfrm>
            <a:off x="104707" y="1139768"/>
            <a:ext cx="12192000" cy="2215991"/>
          </a:xfrm>
          <a:prstGeom prst="rect">
            <a:avLst/>
          </a:prstGeom>
          <a:noFill/>
        </p:spPr>
        <p:txBody>
          <a:bodyPr wrap="square" rtlCol="0">
            <a:spAutoFit/>
          </a:bodyPr>
          <a:lstStyle/>
          <a:p>
            <a:pPr algn="ctr"/>
            <a:r>
              <a:rPr lang="en-GB" sz="13800" b="1" dirty="0" err="1">
                <a:solidFill>
                  <a:srgbClr val="5B9BD5">
                    <a:lumMod val="50000"/>
                  </a:srgbClr>
                </a:solidFill>
                <a:latin typeface="Century Gothic" panose="020B0502020202020204" pitchFamily="34" charset="0"/>
              </a:rPr>
              <a:t>wer</a:t>
            </a:r>
            <a:r>
              <a:rPr lang="en-GB" sz="13800" b="1" dirty="0">
                <a:solidFill>
                  <a:srgbClr val="5B9BD5">
                    <a:lumMod val="50000"/>
                  </a:srgbClr>
                </a:solidFill>
                <a:latin typeface="Century Gothic" panose="020B0502020202020204" pitchFamily="34" charset="0"/>
              </a:rPr>
              <a:t>?</a:t>
            </a:r>
          </a:p>
        </p:txBody>
      </p:sp>
      <p:sp>
        <p:nvSpPr>
          <p:cNvPr id="14" name="Action Button: Help 13">
            <a:hlinkClick r:id="" action="ppaction://noaction" highlightClick="1"/>
          </p:cNvPr>
          <p:cNvSpPr/>
          <p:nvPr/>
        </p:nvSpPr>
        <p:spPr>
          <a:xfrm>
            <a:off x="2106031" y="3996976"/>
            <a:ext cx="542518" cy="478022"/>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TextBox 14"/>
          <p:cNvSpPr txBox="1"/>
          <p:nvPr/>
        </p:nvSpPr>
        <p:spPr>
          <a:xfrm>
            <a:off x="0" y="4747283"/>
            <a:ext cx="12192000" cy="923330"/>
          </a:xfrm>
          <a:prstGeom prst="rect">
            <a:avLst/>
          </a:prstGeom>
          <a:noFill/>
        </p:spPr>
        <p:txBody>
          <a:bodyPr wrap="square" rtlCol="0">
            <a:spAutoFit/>
          </a:bodyPr>
          <a:lstStyle/>
          <a:p>
            <a:pPr algn="ctr"/>
            <a:r>
              <a:rPr lang="es-ES" sz="5400" dirty="0">
                <a:solidFill>
                  <a:srgbClr val="5B9BD5">
                    <a:lumMod val="50000"/>
                  </a:srgbClr>
                </a:solidFill>
                <a:latin typeface="Century Gothic" panose="020B0502020202020204" pitchFamily="34" charset="0"/>
                <a:cs typeface="Calibri" panose="020F0502020204030204" pitchFamily="34" charset="0"/>
              </a:rPr>
              <a:t> ____ </a:t>
            </a:r>
            <a:r>
              <a:rPr lang="es-ES" sz="5400" dirty="0" err="1">
                <a:solidFill>
                  <a:srgbClr val="5B9BD5">
                    <a:lumMod val="50000"/>
                  </a:srgbClr>
                </a:solidFill>
                <a:latin typeface="Century Gothic" panose="020B0502020202020204" pitchFamily="34" charset="0"/>
                <a:cs typeface="Calibri" panose="020F0502020204030204" pitchFamily="34" charset="0"/>
              </a:rPr>
              <a:t>ist</a:t>
            </a:r>
            <a:r>
              <a:rPr lang="es-ES" sz="5400" dirty="0">
                <a:solidFill>
                  <a:srgbClr val="5B9BD5">
                    <a:lumMod val="50000"/>
                  </a:srgbClr>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dein</a:t>
            </a:r>
            <a:r>
              <a:rPr lang="es-ES" sz="5400" dirty="0">
                <a:solidFill>
                  <a:srgbClr val="5B9BD5">
                    <a:lumMod val="50000"/>
                  </a:srgbClr>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Mathelehrer</a:t>
            </a:r>
            <a:r>
              <a:rPr lang="es-ES" sz="5400" dirty="0">
                <a:solidFill>
                  <a:srgbClr val="5B9BD5">
                    <a:lumMod val="50000"/>
                  </a:srgbClr>
                </a:solidFill>
                <a:latin typeface="Century Gothic" panose="020B0502020202020204" pitchFamily="34" charset="0"/>
                <a:cs typeface="Calibri" panose="020F0502020204030204" pitchFamily="34" charset="0"/>
              </a:rPr>
              <a:t>?</a:t>
            </a:r>
            <a:endParaRPr lang="fr-FR" sz="5400" dirty="0">
              <a:solidFill>
                <a:srgbClr val="5B9BD5">
                  <a:lumMod val="50000"/>
                </a:srgbClr>
              </a:solidFill>
              <a:latin typeface="Century Gothic" panose="020B0502020202020204" pitchFamily="34" charset="0"/>
              <a:cs typeface="Calibri" panose="020F0502020204030204" pitchFamily="34" charset="0"/>
            </a:endParaRPr>
          </a:p>
        </p:txBody>
      </p:sp>
      <p:sp>
        <p:nvSpPr>
          <p:cNvPr id="16" name="TextBox 15"/>
          <p:cNvSpPr txBox="1"/>
          <p:nvPr/>
        </p:nvSpPr>
        <p:spPr>
          <a:xfrm>
            <a:off x="0" y="5742417"/>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Who </a:t>
            </a:r>
            <a:r>
              <a:rPr lang="en-HK" sz="3200" dirty="0">
                <a:solidFill>
                  <a:srgbClr val="5B9BD5">
                    <a:lumMod val="50000"/>
                  </a:srgbClr>
                </a:solidFill>
                <a:latin typeface="Century Gothic" panose="020B0502020202020204" pitchFamily="34" charset="0"/>
              </a:rPr>
              <a:t>is your maths teacher?</a:t>
            </a:r>
            <a:r>
              <a:rPr lang="en-GB" sz="3200" dirty="0">
                <a:solidFill>
                  <a:srgbClr val="5B9BD5">
                    <a:lumMod val="50000"/>
                  </a:srgbClr>
                </a:solidFill>
                <a:latin typeface="Century Gothic" panose="020B0502020202020204" pitchFamily="34" charset="0"/>
              </a:rPr>
              <a:t>]</a:t>
            </a:r>
          </a:p>
        </p:txBody>
      </p:sp>
      <p:sp>
        <p:nvSpPr>
          <p:cNvPr id="17" name="Rectangle 16"/>
          <p:cNvSpPr/>
          <p:nvPr/>
        </p:nvSpPr>
        <p:spPr>
          <a:xfrm>
            <a:off x="1814827" y="4747283"/>
            <a:ext cx="1667444" cy="923330"/>
          </a:xfrm>
          <a:prstGeom prst="rect">
            <a:avLst/>
          </a:prstGeom>
        </p:spPr>
        <p:txBody>
          <a:bodyPr wrap="none">
            <a:spAutoFit/>
          </a:bodyPr>
          <a:lstStyle/>
          <a:p>
            <a:r>
              <a:rPr lang="es-ES" sz="5400" b="1" dirty="0" err="1">
                <a:solidFill>
                  <a:srgbClr val="EA5F00"/>
                </a:solidFill>
                <a:latin typeface="Century Gothic" panose="020B0502020202020204" pitchFamily="34" charset="0"/>
                <a:cs typeface="Calibri" panose="020F0502020204030204" pitchFamily="34" charset="0"/>
              </a:rPr>
              <a:t>Wer</a:t>
            </a:r>
            <a:r>
              <a:rPr lang="es-ES" sz="5400" b="1" dirty="0">
                <a:solidFill>
                  <a:srgbClr val="EA5F00"/>
                </a:solidFill>
                <a:latin typeface="Century Gothic" panose="020B0502020202020204" pitchFamily="34" charset="0"/>
                <a:cs typeface="Calibri" panose="020F0502020204030204" pitchFamily="34" charset="0"/>
              </a:rPr>
              <a:t> </a:t>
            </a:r>
            <a:endParaRPr lang="en-GB" dirty="0">
              <a:solidFill>
                <a:prstClr val="black"/>
              </a:solidFill>
            </a:endParaRPr>
          </a:p>
        </p:txBody>
      </p:sp>
      <p:sp>
        <p:nvSpPr>
          <p:cNvPr id="18" name="Action Button: Help 17">
            <a:hlinkClick r:id="" action="ppaction://noaction" highlightClick="1"/>
          </p:cNvPr>
          <p:cNvSpPr/>
          <p:nvPr/>
        </p:nvSpPr>
        <p:spPr>
          <a:xfrm>
            <a:off x="2106031" y="5749047"/>
            <a:ext cx="542518" cy="478022"/>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07" y="1426465"/>
            <a:ext cx="1314529" cy="1628078"/>
          </a:xfrm>
          <a:prstGeom prst="rect">
            <a:avLst/>
          </a:prstGeom>
        </p:spPr>
      </p:pic>
    </p:spTree>
    <p:extLst>
      <p:ext uri="{BB962C8B-B14F-4D97-AF65-F5344CB8AC3E}">
        <p14:creationId xmlns:p14="http://schemas.microsoft.com/office/powerpoint/2010/main" val="395216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4" grpId="0" animBg="1"/>
      <p:bldP spid="15" grpId="0"/>
      <p:bldP spid="16" grpId="0" animBg="1"/>
      <p:bldP spid="17"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736" y="3719307"/>
            <a:ext cx="1580316" cy="150808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641" y="2357538"/>
            <a:ext cx="1694906" cy="177607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750" y="1131180"/>
            <a:ext cx="1460225" cy="1508089"/>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2609" y="4864459"/>
            <a:ext cx="1224506" cy="1516582"/>
          </a:xfrm>
          <a:prstGeom prst="rect">
            <a:avLst/>
          </a:prstGeom>
        </p:spPr>
      </p:pic>
      <p:sp>
        <p:nvSpPr>
          <p:cNvPr id="11" name="TextBox 10">
            <a:extLst>
              <a:ext uri="{FF2B5EF4-FFF2-40B4-BE49-F238E27FC236}">
                <a16:creationId xmlns:a16="http://schemas.microsoft.com/office/drawing/2014/main" id="{7521C34C-4ACE-6643-9CE2-9C8399B580F3}"/>
              </a:ext>
            </a:extLst>
          </p:cNvPr>
          <p:cNvSpPr txBox="1"/>
          <p:nvPr/>
        </p:nvSpPr>
        <p:spPr>
          <a:xfrm>
            <a:off x="898994" y="5391825"/>
            <a:ext cx="12192000" cy="923330"/>
          </a:xfrm>
          <a:prstGeom prst="rect">
            <a:avLst/>
          </a:prstGeom>
          <a:noFill/>
        </p:spPr>
        <p:txBody>
          <a:bodyPr wrap="square" rtlCol="0">
            <a:spAutoFit/>
          </a:bodyPr>
          <a:lstStyle/>
          <a:p>
            <a:pPr algn="ctr"/>
            <a:r>
              <a:rPr lang="es-ES" sz="5400" dirty="0">
                <a:solidFill>
                  <a:srgbClr val="5B9BD5">
                    <a:lumMod val="50000"/>
                  </a:srgbClr>
                </a:solidFill>
                <a:latin typeface="Century Gothic" panose="020B0502020202020204" pitchFamily="34" charset="0"/>
                <a:cs typeface="Calibri" panose="020F0502020204030204" pitchFamily="34" charset="0"/>
              </a:rPr>
              <a:t> ___  </a:t>
            </a:r>
            <a:r>
              <a:rPr lang="es-ES" sz="5400" dirty="0" err="1">
                <a:solidFill>
                  <a:srgbClr val="5B9BD5">
                    <a:lumMod val="50000"/>
                  </a:srgbClr>
                </a:solidFill>
                <a:latin typeface="Century Gothic" panose="020B0502020202020204" pitchFamily="34" charset="0"/>
                <a:cs typeface="Calibri" panose="020F0502020204030204" pitchFamily="34" charset="0"/>
              </a:rPr>
              <a:t>ist</a:t>
            </a:r>
            <a:r>
              <a:rPr lang="es-ES" sz="5400" dirty="0">
                <a:solidFill>
                  <a:srgbClr val="5B9BD5">
                    <a:lumMod val="50000"/>
                  </a:srgbClr>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dein</a:t>
            </a:r>
            <a:r>
              <a:rPr lang="es-ES" sz="5400" dirty="0">
                <a:solidFill>
                  <a:srgbClr val="5B9BD5">
                    <a:lumMod val="50000"/>
                  </a:srgbClr>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Mathelehrer</a:t>
            </a:r>
            <a:r>
              <a:rPr lang="es-ES" sz="5400" dirty="0">
                <a:solidFill>
                  <a:srgbClr val="5B9BD5">
                    <a:lumMod val="50000"/>
                  </a:srgbClr>
                </a:solidFill>
                <a:latin typeface="Century Gothic" panose="020B0502020202020204" pitchFamily="34" charset="0"/>
                <a:cs typeface="Calibri" panose="020F0502020204030204" pitchFamily="34" charset="0"/>
              </a:rPr>
              <a:t>?</a:t>
            </a:r>
            <a:endParaRPr lang="fr-FR" sz="5400" dirty="0">
              <a:solidFill>
                <a:srgbClr val="5B9BD5">
                  <a:lumMod val="50000"/>
                </a:srgbClr>
              </a:solidFill>
              <a:latin typeface="Century Gothic" panose="020B050202020202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83F4711E-645D-D14E-B470-0775A102FD01}"/>
              </a:ext>
            </a:extLst>
          </p:cNvPr>
          <p:cNvSpPr/>
          <p:nvPr/>
        </p:nvSpPr>
        <p:spPr>
          <a:xfrm>
            <a:off x="2764611" y="5332814"/>
            <a:ext cx="1667444" cy="923330"/>
          </a:xfrm>
          <a:prstGeom prst="rect">
            <a:avLst/>
          </a:prstGeom>
        </p:spPr>
        <p:txBody>
          <a:bodyPr wrap="none">
            <a:spAutoFit/>
          </a:bodyPr>
          <a:lstStyle/>
          <a:p>
            <a:r>
              <a:rPr lang="es-ES" sz="5400" b="1" dirty="0" err="1">
                <a:solidFill>
                  <a:srgbClr val="EA5F00"/>
                </a:solidFill>
                <a:latin typeface="Century Gothic" panose="020B0502020202020204" pitchFamily="34" charset="0"/>
                <a:cs typeface="Calibri" panose="020F0502020204030204" pitchFamily="34" charset="0"/>
              </a:rPr>
              <a:t>Wer</a:t>
            </a:r>
            <a:r>
              <a:rPr lang="es-ES" sz="5400" b="1" dirty="0">
                <a:solidFill>
                  <a:srgbClr val="EA5F00"/>
                </a:solidFill>
                <a:latin typeface="Century Gothic" panose="020B0502020202020204" pitchFamily="34" charset="0"/>
                <a:cs typeface="Calibri" panose="020F0502020204030204" pitchFamily="34" charset="0"/>
              </a:rPr>
              <a:t> </a:t>
            </a:r>
            <a:endParaRPr lang="en-GB" dirty="0">
              <a:solidFill>
                <a:prstClr val="black"/>
              </a:solidFill>
            </a:endParaRPr>
          </a:p>
        </p:txBody>
      </p:sp>
      <p:sp>
        <p:nvSpPr>
          <p:cNvPr id="13" name="TextBox 12">
            <a:extLst>
              <a:ext uri="{FF2B5EF4-FFF2-40B4-BE49-F238E27FC236}">
                <a16:creationId xmlns:a16="http://schemas.microsoft.com/office/drawing/2014/main" id="{3B96C1CA-E15B-4F41-8B50-8C6C1761CC7E}"/>
              </a:ext>
            </a:extLst>
          </p:cNvPr>
          <p:cNvSpPr txBox="1"/>
          <p:nvPr/>
        </p:nvSpPr>
        <p:spPr>
          <a:xfrm>
            <a:off x="-1341465" y="2800060"/>
            <a:ext cx="12192000" cy="923330"/>
          </a:xfrm>
          <a:prstGeom prst="rect">
            <a:avLst/>
          </a:prstGeom>
          <a:noFill/>
        </p:spPr>
        <p:txBody>
          <a:bodyPr wrap="square" rtlCol="0">
            <a:spAutoFit/>
          </a:bodyPr>
          <a:lstStyle/>
          <a:p>
            <a:pPr algn="ctr"/>
            <a:r>
              <a:rPr lang="es-ES" sz="5400" dirty="0">
                <a:solidFill>
                  <a:srgbClr val="5B9BD5">
                    <a:lumMod val="50000"/>
                  </a:srgbClr>
                </a:solidFill>
                <a:latin typeface="Century Gothic" panose="020B0502020202020204" pitchFamily="34" charset="0"/>
                <a:cs typeface="Calibri" panose="020F0502020204030204" pitchFamily="34" charset="0"/>
              </a:rPr>
              <a:t> __  </a:t>
            </a:r>
            <a:r>
              <a:rPr lang="es-ES" sz="5400" dirty="0" err="1">
                <a:solidFill>
                  <a:srgbClr val="5B9BD5">
                    <a:lumMod val="50000"/>
                  </a:srgbClr>
                </a:solidFill>
                <a:latin typeface="Century Gothic" panose="020B0502020202020204" pitchFamily="34" charset="0"/>
                <a:cs typeface="Calibri" panose="020F0502020204030204" pitchFamily="34" charset="0"/>
              </a:rPr>
              <a:t>ist</a:t>
            </a:r>
            <a:r>
              <a:rPr lang="es-ES" sz="5400" dirty="0">
                <a:solidFill>
                  <a:srgbClr val="5B9BD5">
                    <a:lumMod val="50000"/>
                  </a:srgbClr>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Niko</a:t>
            </a:r>
            <a:r>
              <a:rPr lang="es-ES" sz="5400" dirty="0">
                <a:solidFill>
                  <a:srgbClr val="5B9BD5">
                    <a:lumMod val="50000"/>
                  </a:srgbClr>
                </a:solidFill>
                <a:latin typeface="Century Gothic" panose="020B0502020202020204" pitchFamily="34" charset="0"/>
                <a:cs typeface="Calibri" panose="020F0502020204030204" pitchFamily="34" charset="0"/>
              </a:rPr>
              <a:t>?</a:t>
            </a:r>
            <a:endParaRPr lang="fr-FR" sz="5400" dirty="0">
              <a:solidFill>
                <a:srgbClr val="5B9BD5">
                  <a:lumMod val="50000"/>
                </a:srgbClr>
              </a:solidFill>
              <a:latin typeface="Century Gothic" panose="020B050202020202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F4B7EF1-4C42-DF4D-A5BE-7465B432A6B3}"/>
              </a:ext>
            </a:extLst>
          </p:cNvPr>
          <p:cNvSpPr/>
          <p:nvPr/>
        </p:nvSpPr>
        <p:spPr>
          <a:xfrm>
            <a:off x="2681255" y="2800060"/>
            <a:ext cx="1834156" cy="923330"/>
          </a:xfrm>
          <a:prstGeom prst="rect">
            <a:avLst/>
          </a:prstGeom>
        </p:spPr>
        <p:txBody>
          <a:bodyPr wrap="none">
            <a:spAutoFit/>
          </a:bodyPr>
          <a:lstStyle/>
          <a:p>
            <a:r>
              <a:rPr lang="es-ES" sz="5400" b="1" dirty="0" err="1">
                <a:solidFill>
                  <a:srgbClr val="EA5F00"/>
                </a:solidFill>
                <a:latin typeface="Century Gothic" panose="020B0502020202020204" pitchFamily="34" charset="0"/>
                <a:cs typeface="Calibri" panose="020F0502020204030204" pitchFamily="34" charset="0"/>
              </a:rPr>
              <a:t>Wo</a:t>
            </a:r>
            <a:r>
              <a:rPr lang="es-ES" sz="5400" b="1" dirty="0">
                <a:solidFill>
                  <a:srgbClr val="EA5F00"/>
                </a:solidFill>
                <a:latin typeface="Century Gothic" panose="020B0502020202020204" pitchFamily="34" charset="0"/>
                <a:cs typeface="Calibri" panose="020F0502020204030204" pitchFamily="34" charset="0"/>
              </a:rPr>
              <a:t>   </a:t>
            </a:r>
            <a:endParaRPr lang="en-GB" dirty="0">
              <a:solidFill>
                <a:prstClr val="black"/>
              </a:solidFill>
            </a:endParaRPr>
          </a:p>
        </p:txBody>
      </p:sp>
      <p:sp>
        <p:nvSpPr>
          <p:cNvPr id="15" name="TextBox 14">
            <a:extLst>
              <a:ext uri="{FF2B5EF4-FFF2-40B4-BE49-F238E27FC236}">
                <a16:creationId xmlns:a16="http://schemas.microsoft.com/office/drawing/2014/main" id="{DEF6C934-8DF4-0348-A4FB-E9593CD877F4}"/>
              </a:ext>
            </a:extLst>
          </p:cNvPr>
          <p:cNvSpPr txBox="1"/>
          <p:nvPr/>
        </p:nvSpPr>
        <p:spPr>
          <a:xfrm>
            <a:off x="230950" y="4091837"/>
            <a:ext cx="12192000" cy="923330"/>
          </a:xfrm>
          <a:prstGeom prst="rect">
            <a:avLst/>
          </a:prstGeom>
          <a:noFill/>
        </p:spPr>
        <p:txBody>
          <a:bodyPr wrap="square" rtlCol="0">
            <a:spAutoFit/>
          </a:bodyPr>
          <a:lstStyle/>
          <a:p>
            <a:pPr algn="ctr"/>
            <a:r>
              <a:rPr lang="es-ES" sz="5400" dirty="0">
                <a:solidFill>
                  <a:schemeClr val="accent1">
                    <a:lumMod val="50000"/>
                  </a:schemeClr>
                </a:solidFill>
                <a:latin typeface="Century Gothic" panose="020B0502020202020204" pitchFamily="34" charset="0"/>
                <a:cs typeface="Calibri" panose="020F0502020204030204" pitchFamily="34" charset="0"/>
              </a:rPr>
              <a:t> ___  </a:t>
            </a:r>
            <a:r>
              <a:rPr lang="es-ES" sz="5400" dirty="0" err="1">
                <a:solidFill>
                  <a:schemeClr val="accent1">
                    <a:lumMod val="50000"/>
                  </a:schemeClr>
                </a:solidFill>
                <a:latin typeface="Century Gothic" panose="020B0502020202020204" pitchFamily="34" charset="0"/>
                <a:cs typeface="Calibri" panose="020F0502020204030204" pitchFamily="34" charset="0"/>
              </a:rPr>
              <a:t>schreibt</a:t>
            </a:r>
            <a:r>
              <a:rPr lang="es-ES" sz="5400" dirty="0">
                <a:solidFill>
                  <a:schemeClr val="accent1">
                    <a:lumMod val="50000"/>
                  </a:schemeClr>
                </a:solidFill>
                <a:latin typeface="Century Gothic" panose="020B0502020202020204" pitchFamily="34" charset="0"/>
                <a:cs typeface="Calibri" panose="020F0502020204030204" pitchFamily="34" charset="0"/>
              </a:rPr>
              <a:t> </a:t>
            </a:r>
            <a:r>
              <a:rPr lang="es-ES" sz="5400" dirty="0" err="1">
                <a:solidFill>
                  <a:schemeClr val="accent1">
                    <a:lumMod val="50000"/>
                  </a:schemeClr>
                </a:solidFill>
                <a:latin typeface="Century Gothic" panose="020B0502020202020204" pitchFamily="34" charset="0"/>
                <a:cs typeface="Calibri" panose="020F0502020204030204" pitchFamily="34" charset="0"/>
              </a:rPr>
              <a:t>man</a:t>
            </a:r>
            <a:r>
              <a:rPr lang="es-ES" sz="5400" dirty="0">
                <a:solidFill>
                  <a:schemeClr val="accent1">
                    <a:lumMod val="50000"/>
                  </a:schemeClr>
                </a:solidFill>
                <a:latin typeface="Century Gothic" panose="020B0502020202020204" pitchFamily="34" charset="0"/>
                <a:cs typeface="Calibri" panose="020F0502020204030204" pitchFamily="34" charset="0"/>
              </a:rPr>
              <a:t> …?</a:t>
            </a:r>
            <a:endParaRPr lang="fr-FR" sz="54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43F39D66-F536-C841-9D89-16FF6611672A}"/>
              </a:ext>
            </a:extLst>
          </p:cNvPr>
          <p:cNvSpPr/>
          <p:nvPr/>
        </p:nvSpPr>
        <p:spPr>
          <a:xfrm>
            <a:off x="2681255" y="4092569"/>
            <a:ext cx="1612942" cy="923330"/>
          </a:xfrm>
          <a:prstGeom prst="rect">
            <a:avLst/>
          </a:prstGeom>
        </p:spPr>
        <p:txBody>
          <a:bodyPr wrap="none">
            <a:spAutoFit/>
          </a:bodyPr>
          <a:lstStyle/>
          <a:p>
            <a:r>
              <a:rPr lang="es-ES" sz="5400" b="1" dirty="0" err="1">
                <a:solidFill>
                  <a:srgbClr val="EA5F00"/>
                </a:solidFill>
                <a:latin typeface="Century Gothic" panose="020B0502020202020204" pitchFamily="34" charset="0"/>
                <a:cs typeface="Calibri" panose="020F0502020204030204" pitchFamily="34" charset="0"/>
              </a:rPr>
              <a:t>Wie</a:t>
            </a:r>
            <a:r>
              <a:rPr lang="es-ES" sz="5400" b="1" dirty="0">
                <a:solidFill>
                  <a:srgbClr val="EA5F00"/>
                </a:solidFill>
                <a:latin typeface="Century Gothic" panose="020B0502020202020204" pitchFamily="34" charset="0"/>
                <a:cs typeface="Calibri" panose="020F0502020204030204" pitchFamily="34" charset="0"/>
              </a:rPr>
              <a:t> </a:t>
            </a:r>
            <a:endParaRPr lang="en-GB" dirty="0"/>
          </a:p>
        </p:txBody>
      </p:sp>
      <p:sp>
        <p:nvSpPr>
          <p:cNvPr id="17" name="TextBox 16">
            <a:extLst>
              <a:ext uri="{FF2B5EF4-FFF2-40B4-BE49-F238E27FC236}">
                <a16:creationId xmlns:a16="http://schemas.microsoft.com/office/drawing/2014/main" id="{B492360E-A352-0748-B8E1-3CB4AA3B3140}"/>
              </a:ext>
            </a:extLst>
          </p:cNvPr>
          <p:cNvSpPr txBox="1"/>
          <p:nvPr/>
        </p:nvSpPr>
        <p:spPr>
          <a:xfrm>
            <a:off x="-842260" y="1446000"/>
            <a:ext cx="12192000" cy="923330"/>
          </a:xfrm>
          <a:prstGeom prst="rect">
            <a:avLst/>
          </a:prstGeom>
          <a:noFill/>
        </p:spPr>
        <p:txBody>
          <a:bodyPr wrap="square" rtlCol="0">
            <a:spAutoFit/>
          </a:bodyPr>
          <a:lstStyle/>
          <a:p>
            <a:pPr algn="ctr"/>
            <a:r>
              <a:rPr lang="es-ES" sz="5400" dirty="0">
                <a:solidFill>
                  <a:srgbClr val="5B9BD5">
                    <a:lumMod val="50000"/>
                  </a:srgbClr>
                </a:solidFill>
                <a:latin typeface="Century Gothic" panose="020B0502020202020204" pitchFamily="34" charset="0"/>
                <a:cs typeface="Calibri" panose="020F0502020204030204" pitchFamily="34" charset="0"/>
              </a:rPr>
              <a:t> ____ </a:t>
            </a:r>
            <a:r>
              <a:rPr lang="es-ES" sz="5400" dirty="0" err="1">
                <a:solidFill>
                  <a:srgbClr val="5B9BD5">
                    <a:lumMod val="50000"/>
                  </a:srgbClr>
                </a:solidFill>
                <a:latin typeface="Century Gothic" panose="020B0502020202020204" pitchFamily="34" charset="0"/>
                <a:cs typeface="Calibri" panose="020F0502020204030204" pitchFamily="34" charset="0"/>
              </a:rPr>
              <a:t>denkst</a:t>
            </a:r>
            <a:r>
              <a:rPr lang="es-ES" sz="5400" dirty="0">
                <a:solidFill>
                  <a:srgbClr val="5B9BD5">
                    <a:lumMod val="50000"/>
                  </a:srgbClr>
                </a:solidFill>
                <a:latin typeface="Century Gothic" panose="020B0502020202020204" pitchFamily="34" charset="0"/>
                <a:cs typeface="Calibri" panose="020F0502020204030204" pitchFamily="34" charset="0"/>
              </a:rPr>
              <a:t> du?</a:t>
            </a:r>
            <a:endParaRPr lang="fr-FR" sz="5400" dirty="0">
              <a:solidFill>
                <a:srgbClr val="5B9BD5">
                  <a:lumMod val="50000"/>
                </a:srgbClr>
              </a:solidFill>
              <a:latin typeface="Century Gothic" panose="020B050202020202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75596753-F844-7D42-8E42-164244CD5A33}"/>
              </a:ext>
            </a:extLst>
          </p:cNvPr>
          <p:cNvSpPr/>
          <p:nvPr/>
        </p:nvSpPr>
        <p:spPr>
          <a:xfrm>
            <a:off x="2588402" y="1439346"/>
            <a:ext cx="1763624" cy="923330"/>
          </a:xfrm>
          <a:prstGeom prst="rect">
            <a:avLst/>
          </a:prstGeom>
        </p:spPr>
        <p:txBody>
          <a:bodyPr wrap="none">
            <a:spAutoFit/>
          </a:bodyPr>
          <a:lstStyle/>
          <a:p>
            <a:r>
              <a:rPr lang="es-ES" sz="5400" b="1" dirty="0" err="1">
                <a:solidFill>
                  <a:srgbClr val="EA5F00"/>
                </a:solidFill>
                <a:latin typeface="Century Gothic" panose="020B0502020202020204" pitchFamily="34" charset="0"/>
                <a:cs typeface="Calibri" panose="020F0502020204030204" pitchFamily="34" charset="0"/>
              </a:rPr>
              <a:t>Was</a:t>
            </a:r>
            <a:r>
              <a:rPr lang="es-ES" sz="5400" b="1" dirty="0">
                <a:solidFill>
                  <a:srgbClr val="EA5F00"/>
                </a:solidFill>
                <a:latin typeface="Century Gothic" panose="020B0502020202020204" pitchFamily="34" charset="0"/>
                <a:cs typeface="Calibri" panose="020F0502020204030204" pitchFamily="34" charset="0"/>
              </a:rPr>
              <a:t> </a:t>
            </a:r>
            <a:endParaRPr lang="en-GB" dirty="0">
              <a:solidFill>
                <a:prstClr val="black"/>
              </a:solidFill>
            </a:endParaRPr>
          </a:p>
        </p:txBody>
      </p:sp>
    </p:spTree>
    <p:extLst>
      <p:ext uri="{BB962C8B-B14F-4D97-AF65-F5344CB8AC3E}">
        <p14:creationId xmlns:p14="http://schemas.microsoft.com/office/powerpoint/2010/main" val="225532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Oval Callout 5"/>
          <p:cNvSpPr/>
          <p:nvPr/>
        </p:nvSpPr>
        <p:spPr>
          <a:xfrm flipH="1">
            <a:off x="8591320" y="3862415"/>
            <a:ext cx="2100689" cy="1060279"/>
          </a:xfrm>
          <a:prstGeom prst="wedgeEllipseCallout">
            <a:avLst>
              <a:gd name="adj1" fmla="val 31501"/>
              <a:gd name="adj2" fmla="val 55285"/>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schemeClr val="bg1"/>
                </a:solidFill>
                <a:effectLst/>
                <a:uLnTx/>
                <a:uFillTx/>
                <a:latin typeface="Century Gothic" panose="020B0502020202020204" pitchFamily="34" charset="0"/>
              </a:rPr>
              <a:t>Wo?</a:t>
            </a:r>
          </a:p>
        </p:txBody>
      </p:sp>
      <p:sp>
        <p:nvSpPr>
          <p:cNvPr id="7" name="Oval Callout 6"/>
          <p:cNvSpPr/>
          <p:nvPr/>
        </p:nvSpPr>
        <p:spPr>
          <a:xfrm>
            <a:off x="925032" y="1331517"/>
            <a:ext cx="2761597" cy="923284"/>
          </a:xfrm>
          <a:prstGeom prst="wedgeEllipseCallout">
            <a:avLst>
              <a:gd name="adj1" fmla="val 31501"/>
              <a:gd name="adj2" fmla="val 55285"/>
            </a:avLst>
          </a:prstGeom>
          <a:solidFill>
            <a:srgbClr val="FFC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rPr>
              <a:t>Wie</a:t>
            </a:r>
            <a:r>
              <a:rPr kumimoji="0" lang="en-GB" sz="5400" b="1" i="0" u="none" strike="noStrike" kern="0" cap="none" spc="0" normalizeH="0" baseline="0" noProof="0" dirty="0">
                <a:ln>
                  <a:noFill/>
                </a:ln>
                <a:solidFill>
                  <a:schemeClr val="accent5">
                    <a:lumMod val="50000"/>
                  </a:schemeClr>
                </a:solidFill>
                <a:effectLst/>
                <a:uLnTx/>
                <a:uFillTx/>
                <a:latin typeface="Century Gothic" panose="020B0502020202020204" pitchFamily="34" charset="0"/>
              </a:rPr>
              <a:t>?</a:t>
            </a:r>
          </a:p>
        </p:txBody>
      </p:sp>
      <p:sp>
        <p:nvSpPr>
          <p:cNvPr id="8" name="Oval Callout 7"/>
          <p:cNvSpPr/>
          <p:nvPr/>
        </p:nvSpPr>
        <p:spPr>
          <a:xfrm>
            <a:off x="8347081" y="1331517"/>
            <a:ext cx="3488461" cy="1263401"/>
          </a:xfrm>
          <a:prstGeom prst="wedgeEllipseCallout">
            <a:avLst>
              <a:gd name="adj1" fmla="val -40403"/>
              <a:gd name="adj2" fmla="val 58171"/>
            </a:avLst>
          </a:prstGeom>
          <a:solidFill>
            <a:srgbClr val="FF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entury Gothic" panose="020B0502020202020204" pitchFamily="34" charset="0"/>
              </a:rPr>
              <a:t>Wer</a:t>
            </a:r>
            <a:r>
              <a:rPr kumimoji="0" lang="en-GB" sz="5400" b="1"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9" name="Oval Callout 8"/>
          <p:cNvSpPr/>
          <p:nvPr/>
        </p:nvSpPr>
        <p:spPr>
          <a:xfrm>
            <a:off x="318977" y="2697065"/>
            <a:ext cx="2787080" cy="1027783"/>
          </a:xfrm>
          <a:prstGeom prst="wedgeEllipseCallout">
            <a:avLst>
              <a:gd name="adj1" fmla="val 31501"/>
              <a:gd name="adj2" fmla="val 55285"/>
            </a:avLst>
          </a:prstGeom>
          <a:solidFill>
            <a:srgbClr val="C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Century Gothic" panose="020B0502020202020204" pitchFamily="34" charset="0"/>
              </a:rPr>
              <a:t>Was?</a:t>
            </a:r>
          </a:p>
        </p:txBody>
      </p:sp>
      <p:pic>
        <p:nvPicPr>
          <p:cNvPr id="10" name="Picture 9"/>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844854" y="2120956"/>
            <a:ext cx="4018516" cy="4018516"/>
          </a:xfrm>
          <a:prstGeom prst="rect">
            <a:avLst/>
          </a:prstGeom>
        </p:spPr>
      </p:pic>
    </p:spTree>
    <p:extLst>
      <p:ext uri="{BB962C8B-B14F-4D97-AF65-F5344CB8AC3E}">
        <p14:creationId xmlns:p14="http://schemas.microsoft.com/office/powerpoint/2010/main" val="420442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Oval Callout 5"/>
          <p:cNvSpPr/>
          <p:nvPr/>
        </p:nvSpPr>
        <p:spPr>
          <a:xfrm flipH="1">
            <a:off x="8591320" y="3984335"/>
            <a:ext cx="2100689" cy="1060279"/>
          </a:xfrm>
          <a:prstGeom prst="wedgeEllipseCallout">
            <a:avLst>
              <a:gd name="adj1" fmla="val 31501"/>
              <a:gd name="adj2" fmla="val 55285"/>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schemeClr val="bg1"/>
                </a:solidFill>
                <a:effectLst/>
                <a:uLnTx/>
                <a:uFillTx/>
                <a:latin typeface="Century Gothic" panose="020B0502020202020204" pitchFamily="34" charset="0"/>
              </a:rPr>
              <a:t>W_?</a:t>
            </a:r>
          </a:p>
        </p:txBody>
      </p:sp>
      <p:sp>
        <p:nvSpPr>
          <p:cNvPr id="7" name="Oval Callout 6"/>
          <p:cNvSpPr/>
          <p:nvPr/>
        </p:nvSpPr>
        <p:spPr>
          <a:xfrm>
            <a:off x="925032" y="1453437"/>
            <a:ext cx="2761597" cy="923284"/>
          </a:xfrm>
          <a:prstGeom prst="wedgeEllipseCallout">
            <a:avLst>
              <a:gd name="adj1" fmla="val 31501"/>
              <a:gd name="adj2" fmla="val 55285"/>
            </a:avLst>
          </a:prstGeom>
          <a:solidFill>
            <a:srgbClr val="FFC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schemeClr val="accent5">
                    <a:lumMod val="50000"/>
                  </a:schemeClr>
                </a:solidFill>
                <a:effectLst/>
                <a:uLnTx/>
                <a:uFillTx/>
                <a:latin typeface="Century Gothic" panose="020B0502020202020204" pitchFamily="34" charset="0"/>
              </a:rPr>
              <a:t>W__?</a:t>
            </a:r>
          </a:p>
        </p:txBody>
      </p:sp>
      <p:sp>
        <p:nvSpPr>
          <p:cNvPr id="8" name="Oval Callout 7"/>
          <p:cNvSpPr/>
          <p:nvPr/>
        </p:nvSpPr>
        <p:spPr>
          <a:xfrm>
            <a:off x="8347081" y="1453437"/>
            <a:ext cx="3488461" cy="1263401"/>
          </a:xfrm>
          <a:prstGeom prst="wedgeEllipseCallout">
            <a:avLst>
              <a:gd name="adj1" fmla="val -40403"/>
              <a:gd name="adj2" fmla="val 58171"/>
            </a:avLst>
          </a:prstGeom>
          <a:solidFill>
            <a:srgbClr val="FF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Century Gothic" panose="020B0502020202020204" pitchFamily="34" charset="0"/>
              </a:rPr>
              <a:t>W__?</a:t>
            </a:r>
          </a:p>
        </p:txBody>
      </p:sp>
      <p:sp>
        <p:nvSpPr>
          <p:cNvPr id="9" name="Oval Callout 8"/>
          <p:cNvSpPr/>
          <p:nvPr/>
        </p:nvSpPr>
        <p:spPr>
          <a:xfrm>
            <a:off x="318977" y="2818985"/>
            <a:ext cx="2787080" cy="1027783"/>
          </a:xfrm>
          <a:prstGeom prst="wedgeEllipseCallout">
            <a:avLst>
              <a:gd name="adj1" fmla="val 31501"/>
              <a:gd name="adj2" fmla="val 55285"/>
            </a:avLst>
          </a:prstGeom>
          <a:solidFill>
            <a:srgbClr val="C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Century Gothic" panose="020B0502020202020204" pitchFamily="34" charset="0"/>
              </a:rPr>
              <a:t>W__?</a:t>
            </a:r>
          </a:p>
        </p:txBody>
      </p:sp>
      <p:pic>
        <p:nvPicPr>
          <p:cNvPr id="10" name="Picture 9"/>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844854" y="1999036"/>
            <a:ext cx="4018516" cy="4018516"/>
          </a:xfrm>
          <a:prstGeom prst="rect">
            <a:avLst/>
          </a:prstGeom>
        </p:spPr>
      </p:pic>
    </p:spTree>
    <p:extLst>
      <p:ext uri="{BB962C8B-B14F-4D97-AF65-F5344CB8AC3E}">
        <p14:creationId xmlns:p14="http://schemas.microsoft.com/office/powerpoint/2010/main" val="343934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5C6873CA-4B76-E44A-AFF2-B27B3CD3BF40}"/>
              </a:ext>
            </a:extLst>
          </p:cNvPr>
          <p:cNvGrpSpPr/>
          <p:nvPr/>
        </p:nvGrpSpPr>
        <p:grpSpPr>
          <a:xfrm>
            <a:off x="72515" y="1906020"/>
            <a:ext cx="4499846" cy="3301139"/>
            <a:chOff x="526942" y="1162372"/>
            <a:chExt cx="4556502" cy="3301139"/>
          </a:xfrm>
        </p:grpSpPr>
        <p:sp>
          <p:nvSpPr>
            <p:cNvPr id="7" name="Oval 6">
              <a:extLst>
                <a:ext uri="{FF2B5EF4-FFF2-40B4-BE49-F238E27FC236}">
                  <a16:creationId xmlns:a16="http://schemas.microsoft.com/office/drawing/2014/main" id="{BCB57AED-2E26-8544-9B32-8BFF2857135B}"/>
                </a:ext>
              </a:extLst>
            </p:cNvPr>
            <p:cNvSpPr/>
            <p:nvPr/>
          </p:nvSpPr>
          <p:spPr>
            <a:xfrm>
              <a:off x="526942" y="1162372"/>
              <a:ext cx="4556502" cy="330113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47CC96D-71C5-804B-A625-C90521F09ED8}"/>
                </a:ext>
              </a:extLst>
            </p:cNvPr>
            <p:cNvSpPr/>
            <p:nvPr/>
          </p:nvSpPr>
          <p:spPr>
            <a:xfrm>
              <a:off x="1519018" y="1580826"/>
              <a:ext cx="1286175" cy="523220"/>
            </a:xfrm>
            <a:prstGeom prst="rect">
              <a:avLst/>
            </a:prstGeom>
          </p:spPr>
          <p:txBody>
            <a:bodyPr wrap="square">
              <a:spAutoFit/>
            </a:bodyPr>
            <a:lstStyle/>
            <a:p>
              <a:r>
                <a:rPr lang="es-ES" sz="2800" b="1" dirty="0" err="1">
                  <a:solidFill>
                    <a:srgbClr val="EA5F00"/>
                  </a:solidFill>
                  <a:latin typeface="Century Gothic" panose="020B0502020202020204" pitchFamily="34" charset="0"/>
                  <a:cs typeface="Calibri" panose="020F0502020204030204" pitchFamily="34" charset="0"/>
                </a:rPr>
                <a:t>Was</a:t>
              </a:r>
              <a:r>
                <a:rPr lang="es-ES" sz="2800" b="1" dirty="0">
                  <a:solidFill>
                    <a:srgbClr val="EA5F00"/>
                  </a:solidFill>
                  <a:latin typeface="Century Gothic" panose="020B0502020202020204" pitchFamily="34" charset="0"/>
                  <a:cs typeface="Calibri" panose="020F0502020204030204" pitchFamily="34" charset="0"/>
                </a:rPr>
                <a:t> </a:t>
              </a:r>
              <a:endParaRPr lang="en-GB" sz="2800" dirty="0">
                <a:solidFill>
                  <a:prstClr val="black"/>
                </a:solidFill>
              </a:endParaRPr>
            </a:p>
          </p:txBody>
        </p:sp>
        <p:sp>
          <p:nvSpPr>
            <p:cNvPr id="9" name="Rectangle 8">
              <a:extLst>
                <a:ext uri="{FF2B5EF4-FFF2-40B4-BE49-F238E27FC236}">
                  <a16:creationId xmlns:a16="http://schemas.microsoft.com/office/drawing/2014/main" id="{4DD7F9ED-1249-E846-87FD-47F3F630D298}"/>
                </a:ext>
              </a:extLst>
            </p:cNvPr>
            <p:cNvSpPr/>
            <p:nvPr/>
          </p:nvSpPr>
          <p:spPr>
            <a:xfrm>
              <a:off x="875930" y="2498948"/>
              <a:ext cx="1286175" cy="523220"/>
            </a:xfrm>
            <a:prstGeom prst="rect">
              <a:avLst/>
            </a:prstGeom>
          </p:spPr>
          <p:txBody>
            <a:bodyPr wrap="square">
              <a:spAutoFit/>
            </a:bodyPr>
            <a:lstStyle/>
            <a:p>
              <a:r>
                <a:rPr lang="es-ES" sz="2800" b="1" dirty="0" err="1">
                  <a:solidFill>
                    <a:srgbClr val="EA5F00"/>
                  </a:solidFill>
                  <a:latin typeface="Century Gothic" panose="020B0502020202020204" pitchFamily="34" charset="0"/>
                  <a:cs typeface="Calibri" panose="020F0502020204030204" pitchFamily="34" charset="0"/>
                </a:rPr>
                <a:t>Was</a:t>
              </a:r>
              <a:r>
                <a:rPr lang="es-ES" sz="2800" b="1" dirty="0">
                  <a:solidFill>
                    <a:srgbClr val="EA5F00"/>
                  </a:solidFill>
                  <a:latin typeface="Century Gothic" panose="020B0502020202020204" pitchFamily="34" charset="0"/>
                  <a:cs typeface="Calibri" panose="020F0502020204030204" pitchFamily="34" charset="0"/>
                </a:rPr>
                <a:t> </a:t>
              </a:r>
              <a:endParaRPr lang="en-GB" sz="2800" dirty="0">
                <a:solidFill>
                  <a:prstClr val="black"/>
                </a:solidFill>
              </a:endParaRPr>
            </a:p>
          </p:txBody>
        </p:sp>
        <p:sp>
          <p:nvSpPr>
            <p:cNvPr id="10" name="Rectangle 9">
              <a:extLst>
                <a:ext uri="{FF2B5EF4-FFF2-40B4-BE49-F238E27FC236}">
                  <a16:creationId xmlns:a16="http://schemas.microsoft.com/office/drawing/2014/main" id="{367294B3-157D-8347-9430-A9296A0F9B0D}"/>
                </a:ext>
              </a:extLst>
            </p:cNvPr>
            <p:cNvSpPr/>
            <p:nvPr/>
          </p:nvSpPr>
          <p:spPr>
            <a:xfrm>
              <a:off x="2979687" y="1975728"/>
              <a:ext cx="1286175" cy="523220"/>
            </a:xfrm>
            <a:prstGeom prst="rect">
              <a:avLst/>
            </a:prstGeom>
          </p:spPr>
          <p:txBody>
            <a:bodyPr wrap="square">
              <a:spAutoFit/>
            </a:bodyPr>
            <a:lstStyle/>
            <a:p>
              <a:r>
                <a:rPr lang="es-ES" sz="2800" b="1" dirty="0" err="1">
                  <a:solidFill>
                    <a:srgbClr val="EA5F00"/>
                  </a:solidFill>
                  <a:latin typeface="Century Gothic" panose="020B0502020202020204" pitchFamily="34" charset="0"/>
                  <a:cs typeface="Calibri" panose="020F0502020204030204" pitchFamily="34" charset="0"/>
                </a:rPr>
                <a:t>Wo</a:t>
              </a:r>
              <a:r>
                <a:rPr lang="es-ES" sz="2800" b="1" dirty="0">
                  <a:solidFill>
                    <a:srgbClr val="EA5F00"/>
                  </a:solidFill>
                  <a:latin typeface="Century Gothic" panose="020B0502020202020204" pitchFamily="34" charset="0"/>
                  <a:cs typeface="Calibri" panose="020F0502020204030204" pitchFamily="34" charset="0"/>
                </a:rPr>
                <a:t> </a:t>
              </a:r>
              <a:endParaRPr lang="en-GB" sz="2800" dirty="0">
                <a:solidFill>
                  <a:prstClr val="black"/>
                </a:solidFill>
              </a:endParaRPr>
            </a:p>
          </p:txBody>
        </p:sp>
        <p:sp>
          <p:nvSpPr>
            <p:cNvPr id="11" name="Rectangle 10">
              <a:extLst>
                <a:ext uri="{FF2B5EF4-FFF2-40B4-BE49-F238E27FC236}">
                  <a16:creationId xmlns:a16="http://schemas.microsoft.com/office/drawing/2014/main" id="{B1D39D26-E0A1-894A-B1DA-2498DC19547C}"/>
                </a:ext>
              </a:extLst>
            </p:cNvPr>
            <p:cNvSpPr/>
            <p:nvPr/>
          </p:nvSpPr>
          <p:spPr>
            <a:xfrm>
              <a:off x="1519018" y="3347021"/>
              <a:ext cx="1286175" cy="523220"/>
            </a:xfrm>
            <a:prstGeom prst="rect">
              <a:avLst/>
            </a:prstGeom>
          </p:spPr>
          <p:txBody>
            <a:bodyPr wrap="square">
              <a:spAutoFit/>
            </a:bodyPr>
            <a:lstStyle/>
            <a:p>
              <a:r>
                <a:rPr lang="es-ES" sz="2800" b="1" dirty="0" err="1">
                  <a:solidFill>
                    <a:srgbClr val="EA5F00"/>
                  </a:solidFill>
                  <a:latin typeface="Century Gothic" panose="020B0502020202020204" pitchFamily="34" charset="0"/>
                  <a:cs typeface="Calibri" panose="020F0502020204030204" pitchFamily="34" charset="0"/>
                </a:rPr>
                <a:t>Wo</a:t>
              </a:r>
              <a:r>
                <a:rPr lang="es-ES" sz="2800" b="1" dirty="0">
                  <a:solidFill>
                    <a:srgbClr val="EA5F00"/>
                  </a:solidFill>
                  <a:latin typeface="Century Gothic" panose="020B0502020202020204" pitchFamily="34" charset="0"/>
                  <a:cs typeface="Calibri" panose="020F0502020204030204" pitchFamily="34" charset="0"/>
                </a:rPr>
                <a:t> </a:t>
              </a:r>
              <a:endParaRPr lang="en-GB" sz="2800" dirty="0">
                <a:solidFill>
                  <a:prstClr val="black"/>
                </a:solidFill>
              </a:endParaRPr>
            </a:p>
          </p:txBody>
        </p:sp>
        <p:sp>
          <p:nvSpPr>
            <p:cNvPr id="12" name="Rectangle 11">
              <a:extLst>
                <a:ext uri="{FF2B5EF4-FFF2-40B4-BE49-F238E27FC236}">
                  <a16:creationId xmlns:a16="http://schemas.microsoft.com/office/drawing/2014/main" id="{65DB21B6-ECE6-2340-9B2A-EF58F3958651}"/>
                </a:ext>
              </a:extLst>
            </p:cNvPr>
            <p:cNvSpPr/>
            <p:nvPr/>
          </p:nvSpPr>
          <p:spPr>
            <a:xfrm>
              <a:off x="2805193" y="3429000"/>
              <a:ext cx="1286175" cy="523220"/>
            </a:xfrm>
            <a:prstGeom prst="rect">
              <a:avLst/>
            </a:prstGeom>
          </p:spPr>
          <p:txBody>
            <a:bodyPr wrap="square">
              <a:spAutoFit/>
            </a:bodyPr>
            <a:lstStyle/>
            <a:p>
              <a:r>
                <a:rPr lang="es-ES" sz="2800" b="1" dirty="0" err="1">
                  <a:solidFill>
                    <a:srgbClr val="EA5F00"/>
                  </a:solidFill>
                  <a:latin typeface="Century Gothic" panose="020B0502020202020204" pitchFamily="34" charset="0"/>
                  <a:cs typeface="Calibri" panose="020F0502020204030204" pitchFamily="34" charset="0"/>
                </a:rPr>
                <a:t>Wie</a:t>
              </a:r>
              <a:r>
                <a:rPr lang="es-ES" sz="2800" b="1" dirty="0">
                  <a:solidFill>
                    <a:srgbClr val="EA5F00"/>
                  </a:solidFill>
                  <a:latin typeface="Century Gothic" panose="020B0502020202020204" pitchFamily="34" charset="0"/>
                  <a:cs typeface="Calibri" panose="020F0502020204030204" pitchFamily="34" charset="0"/>
                </a:rPr>
                <a:t> </a:t>
              </a:r>
              <a:endParaRPr lang="en-GB" sz="2800" dirty="0">
                <a:solidFill>
                  <a:prstClr val="black"/>
                </a:solidFill>
              </a:endParaRPr>
            </a:p>
          </p:txBody>
        </p:sp>
        <p:sp>
          <p:nvSpPr>
            <p:cNvPr id="13" name="Rectangle 12">
              <a:extLst>
                <a:ext uri="{FF2B5EF4-FFF2-40B4-BE49-F238E27FC236}">
                  <a16:creationId xmlns:a16="http://schemas.microsoft.com/office/drawing/2014/main" id="{9A1BFC98-C1DE-7D49-B795-78932AC278EC}"/>
                </a:ext>
              </a:extLst>
            </p:cNvPr>
            <p:cNvSpPr/>
            <p:nvPr/>
          </p:nvSpPr>
          <p:spPr>
            <a:xfrm>
              <a:off x="2162105" y="2781715"/>
              <a:ext cx="1286175" cy="523220"/>
            </a:xfrm>
            <a:prstGeom prst="rect">
              <a:avLst/>
            </a:prstGeom>
          </p:spPr>
          <p:txBody>
            <a:bodyPr wrap="square">
              <a:spAutoFit/>
            </a:bodyPr>
            <a:lstStyle/>
            <a:p>
              <a:r>
                <a:rPr lang="es-ES" sz="2800" b="1" dirty="0" err="1">
                  <a:solidFill>
                    <a:srgbClr val="EA5F00"/>
                  </a:solidFill>
                  <a:latin typeface="Century Gothic" panose="020B0502020202020204" pitchFamily="34" charset="0"/>
                  <a:cs typeface="Calibri" panose="020F0502020204030204" pitchFamily="34" charset="0"/>
                </a:rPr>
                <a:t>Wie</a:t>
              </a:r>
              <a:r>
                <a:rPr lang="es-ES" sz="2800" b="1" dirty="0">
                  <a:solidFill>
                    <a:srgbClr val="EA5F00"/>
                  </a:solidFill>
                  <a:latin typeface="Century Gothic" panose="020B0502020202020204" pitchFamily="34" charset="0"/>
                  <a:cs typeface="Calibri" panose="020F0502020204030204" pitchFamily="34" charset="0"/>
                </a:rPr>
                <a:t> </a:t>
              </a:r>
              <a:endParaRPr lang="en-GB" sz="2800" dirty="0">
                <a:solidFill>
                  <a:prstClr val="black"/>
                </a:solidFill>
              </a:endParaRPr>
            </a:p>
          </p:txBody>
        </p:sp>
        <p:sp>
          <p:nvSpPr>
            <p:cNvPr id="14" name="Rectangle 13">
              <a:extLst>
                <a:ext uri="{FF2B5EF4-FFF2-40B4-BE49-F238E27FC236}">
                  <a16:creationId xmlns:a16="http://schemas.microsoft.com/office/drawing/2014/main" id="{E9478F83-C7F9-F647-A9E0-4156892A248F}"/>
                </a:ext>
              </a:extLst>
            </p:cNvPr>
            <p:cNvSpPr/>
            <p:nvPr/>
          </p:nvSpPr>
          <p:spPr>
            <a:xfrm>
              <a:off x="2511094" y="1376876"/>
              <a:ext cx="1286175" cy="523220"/>
            </a:xfrm>
            <a:prstGeom prst="rect">
              <a:avLst/>
            </a:prstGeom>
          </p:spPr>
          <p:txBody>
            <a:bodyPr wrap="square">
              <a:spAutoFit/>
            </a:bodyPr>
            <a:lstStyle/>
            <a:p>
              <a:r>
                <a:rPr lang="es-ES" sz="2800" b="1" dirty="0" err="1">
                  <a:solidFill>
                    <a:srgbClr val="EA5F00"/>
                  </a:solidFill>
                  <a:latin typeface="Century Gothic" panose="020B0502020202020204" pitchFamily="34" charset="0"/>
                  <a:cs typeface="Calibri" panose="020F0502020204030204" pitchFamily="34" charset="0"/>
                </a:rPr>
                <a:t>Wer</a:t>
              </a:r>
              <a:r>
                <a:rPr lang="es-ES" sz="2800" b="1" dirty="0">
                  <a:solidFill>
                    <a:srgbClr val="EA5F00"/>
                  </a:solidFill>
                  <a:latin typeface="Century Gothic" panose="020B0502020202020204" pitchFamily="34" charset="0"/>
                  <a:cs typeface="Calibri" panose="020F0502020204030204" pitchFamily="34" charset="0"/>
                </a:rPr>
                <a:t> </a:t>
              </a:r>
              <a:endParaRPr lang="en-GB" sz="2800" dirty="0">
                <a:solidFill>
                  <a:prstClr val="black"/>
                </a:solidFill>
              </a:endParaRPr>
            </a:p>
          </p:txBody>
        </p:sp>
        <p:sp>
          <p:nvSpPr>
            <p:cNvPr id="15" name="Rectangle 14">
              <a:extLst>
                <a:ext uri="{FF2B5EF4-FFF2-40B4-BE49-F238E27FC236}">
                  <a16:creationId xmlns:a16="http://schemas.microsoft.com/office/drawing/2014/main" id="{179F0704-BE49-6340-A5B8-56C10E493DFA}"/>
                </a:ext>
              </a:extLst>
            </p:cNvPr>
            <p:cNvSpPr/>
            <p:nvPr/>
          </p:nvSpPr>
          <p:spPr>
            <a:xfrm>
              <a:off x="3448280" y="2686483"/>
              <a:ext cx="1286175" cy="523220"/>
            </a:xfrm>
            <a:prstGeom prst="rect">
              <a:avLst/>
            </a:prstGeom>
          </p:spPr>
          <p:txBody>
            <a:bodyPr wrap="square">
              <a:spAutoFit/>
            </a:bodyPr>
            <a:lstStyle/>
            <a:p>
              <a:r>
                <a:rPr lang="es-ES" sz="2800" b="1" dirty="0" err="1">
                  <a:solidFill>
                    <a:srgbClr val="EA5F00"/>
                  </a:solidFill>
                  <a:latin typeface="Century Gothic" panose="020B0502020202020204" pitchFamily="34" charset="0"/>
                  <a:cs typeface="Calibri" panose="020F0502020204030204" pitchFamily="34" charset="0"/>
                </a:rPr>
                <a:t>Wer</a:t>
              </a:r>
              <a:r>
                <a:rPr lang="es-ES" sz="2800" b="1" dirty="0">
                  <a:solidFill>
                    <a:srgbClr val="EA5F00"/>
                  </a:solidFill>
                  <a:latin typeface="Century Gothic" panose="020B0502020202020204" pitchFamily="34" charset="0"/>
                  <a:cs typeface="Calibri" panose="020F0502020204030204" pitchFamily="34" charset="0"/>
                </a:rPr>
                <a:t> </a:t>
              </a:r>
              <a:endParaRPr lang="en-GB" sz="2800" dirty="0">
                <a:solidFill>
                  <a:prstClr val="black"/>
                </a:solidFill>
              </a:endParaRPr>
            </a:p>
          </p:txBody>
        </p:sp>
      </p:grpSp>
      <p:grpSp>
        <p:nvGrpSpPr>
          <p:cNvPr id="16" name="Group 15">
            <a:extLst>
              <a:ext uri="{FF2B5EF4-FFF2-40B4-BE49-F238E27FC236}">
                <a16:creationId xmlns:a16="http://schemas.microsoft.com/office/drawing/2014/main" id="{083BBBE7-F705-794E-8CAA-45C2A435F3EA}"/>
              </a:ext>
            </a:extLst>
          </p:cNvPr>
          <p:cNvGrpSpPr/>
          <p:nvPr/>
        </p:nvGrpSpPr>
        <p:grpSpPr>
          <a:xfrm>
            <a:off x="6141221" y="1634874"/>
            <a:ext cx="5199590" cy="3843428"/>
            <a:chOff x="6718607" y="1147026"/>
            <a:chExt cx="5199590" cy="3843428"/>
          </a:xfrm>
        </p:grpSpPr>
        <p:sp>
          <p:nvSpPr>
            <p:cNvPr id="17" name="Oval 16">
              <a:extLst>
                <a:ext uri="{FF2B5EF4-FFF2-40B4-BE49-F238E27FC236}">
                  <a16:creationId xmlns:a16="http://schemas.microsoft.com/office/drawing/2014/main" id="{D65A9833-54B0-CB47-BB0C-45DC72FDC3EF}"/>
                </a:ext>
              </a:extLst>
            </p:cNvPr>
            <p:cNvSpPr/>
            <p:nvPr/>
          </p:nvSpPr>
          <p:spPr>
            <a:xfrm>
              <a:off x="6718607" y="1147026"/>
              <a:ext cx="5199590" cy="384342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2F0F1B-009C-E74E-BB54-38085FAE70C6}"/>
                </a:ext>
              </a:extLst>
            </p:cNvPr>
            <p:cNvSpPr/>
            <p:nvPr/>
          </p:nvSpPr>
          <p:spPr>
            <a:xfrm>
              <a:off x="7909671" y="1524171"/>
              <a:ext cx="1518649" cy="523220"/>
            </a:xfrm>
            <a:prstGeom prst="rect">
              <a:avLst/>
            </a:prstGeom>
          </p:spPr>
          <p:txBody>
            <a:bodyPr wrap="square">
              <a:spAutoFit/>
            </a:bodyPr>
            <a:lstStyle/>
            <a:p>
              <a:r>
                <a:rPr lang="es-ES" sz="2800" b="1" dirty="0">
                  <a:solidFill>
                    <a:srgbClr val="115076"/>
                  </a:solidFill>
                  <a:latin typeface="Century Gothic" panose="020B0502020202020204" pitchFamily="34" charset="0"/>
                  <a:cs typeface="Calibri" panose="020F0502020204030204" pitchFamily="34" charset="0"/>
                </a:rPr>
                <a:t>der </a:t>
              </a:r>
              <a:r>
                <a:rPr lang="es-ES" sz="2800" b="1" dirty="0" err="1">
                  <a:solidFill>
                    <a:srgbClr val="115076"/>
                  </a:solidFill>
                  <a:latin typeface="Century Gothic" panose="020B0502020202020204" pitchFamily="34" charset="0"/>
                  <a:cs typeface="Calibri" panose="020F0502020204030204" pitchFamily="34" charset="0"/>
                </a:rPr>
                <a:t>Tag</a:t>
              </a:r>
              <a:r>
                <a:rPr lang="es-ES" sz="2800" b="1" dirty="0">
                  <a:solidFill>
                    <a:srgbClr val="115076"/>
                  </a:solidFill>
                  <a:latin typeface="Century Gothic" panose="020B0502020202020204" pitchFamily="34" charset="0"/>
                  <a:cs typeface="Calibri" panose="020F0502020204030204" pitchFamily="34" charset="0"/>
                </a:rPr>
                <a:t> </a:t>
              </a:r>
              <a:endParaRPr lang="en-GB" sz="2800" dirty="0">
                <a:solidFill>
                  <a:srgbClr val="115076"/>
                </a:solidFill>
              </a:endParaRPr>
            </a:p>
          </p:txBody>
        </p:sp>
        <p:sp>
          <p:nvSpPr>
            <p:cNvPr id="19" name="Rectangle 18">
              <a:extLst>
                <a:ext uri="{FF2B5EF4-FFF2-40B4-BE49-F238E27FC236}">
                  <a16:creationId xmlns:a16="http://schemas.microsoft.com/office/drawing/2014/main" id="{E0B786EE-5D07-E64D-B23D-25D61FB1A5B1}"/>
                </a:ext>
              </a:extLst>
            </p:cNvPr>
            <p:cNvSpPr/>
            <p:nvPr/>
          </p:nvSpPr>
          <p:spPr>
            <a:xfrm>
              <a:off x="7108556" y="2301850"/>
              <a:ext cx="1850618" cy="523220"/>
            </a:xfrm>
            <a:prstGeom prst="rect">
              <a:avLst/>
            </a:prstGeom>
          </p:spPr>
          <p:txBody>
            <a:bodyPr wrap="square">
              <a:spAutoFit/>
            </a:bodyPr>
            <a:lstStyle/>
            <a:p>
              <a:r>
                <a:rPr lang="es-ES" sz="2800" b="1" dirty="0">
                  <a:solidFill>
                    <a:srgbClr val="115076"/>
                  </a:solidFill>
                  <a:latin typeface="Century Gothic" panose="020B0502020202020204" pitchFamily="34" charset="0"/>
                  <a:cs typeface="Calibri" panose="020F0502020204030204" pitchFamily="34" charset="0"/>
                </a:rPr>
                <a:t>der Mann </a:t>
              </a:r>
              <a:endParaRPr lang="en-GB" sz="2800" dirty="0">
                <a:solidFill>
                  <a:srgbClr val="115076"/>
                </a:solidFill>
              </a:endParaRPr>
            </a:p>
          </p:txBody>
        </p:sp>
        <p:sp>
          <p:nvSpPr>
            <p:cNvPr id="20" name="Rectangle 19">
              <a:extLst>
                <a:ext uri="{FF2B5EF4-FFF2-40B4-BE49-F238E27FC236}">
                  <a16:creationId xmlns:a16="http://schemas.microsoft.com/office/drawing/2014/main" id="{471039C0-0830-2F42-A053-4ACD7A8847F8}"/>
                </a:ext>
              </a:extLst>
            </p:cNvPr>
            <p:cNvSpPr/>
            <p:nvPr/>
          </p:nvSpPr>
          <p:spPr>
            <a:xfrm>
              <a:off x="9701351" y="1736386"/>
              <a:ext cx="1518649" cy="523220"/>
            </a:xfrm>
            <a:prstGeom prst="rect">
              <a:avLst/>
            </a:prstGeom>
          </p:spPr>
          <p:txBody>
            <a:bodyPr wrap="square">
              <a:spAutoFit/>
            </a:bodyPr>
            <a:lstStyle/>
            <a:p>
              <a:r>
                <a:rPr lang="es-ES" sz="2800" b="1" dirty="0">
                  <a:solidFill>
                    <a:srgbClr val="115076"/>
                  </a:solidFill>
                  <a:latin typeface="Century Gothic" panose="020B0502020202020204" pitchFamily="34" charset="0"/>
                  <a:cs typeface="Calibri" panose="020F0502020204030204" pitchFamily="34" charset="0"/>
                </a:rPr>
                <a:t>das </a:t>
              </a:r>
              <a:r>
                <a:rPr lang="es-ES" sz="2800" b="1" dirty="0" err="1">
                  <a:solidFill>
                    <a:srgbClr val="115076"/>
                  </a:solidFill>
                  <a:latin typeface="Century Gothic" panose="020B0502020202020204" pitchFamily="34" charset="0"/>
                  <a:cs typeface="Calibri" panose="020F0502020204030204" pitchFamily="34" charset="0"/>
                </a:rPr>
                <a:t>Tier</a:t>
              </a:r>
              <a:r>
                <a:rPr lang="es-ES" sz="2800" b="1" dirty="0">
                  <a:solidFill>
                    <a:srgbClr val="115076"/>
                  </a:solidFill>
                  <a:latin typeface="Century Gothic" panose="020B0502020202020204" pitchFamily="34" charset="0"/>
                  <a:cs typeface="Calibri" panose="020F0502020204030204" pitchFamily="34" charset="0"/>
                </a:rPr>
                <a:t> </a:t>
              </a:r>
              <a:endParaRPr lang="en-GB" sz="2800" dirty="0">
                <a:solidFill>
                  <a:srgbClr val="115076"/>
                </a:solidFill>
              </a:endParaRPr>
            </a:p>
          </p:txBody>
        </p:sp>
        <p:sp>
          <p:nvSpPr>
            <p:cNvPr id="21" name="Rectangle 20">
              <a:extLst>
                <a:ext uri="{FF2B5EF4-FFF2-40B4-BE49-F238E27FC236}">
                  <a16:creationId xmlns:a16="http://schemas.microsoft.com/office/drawing/2014/main" id="{F866196F-F22E-AD47-BD70-9DFFF97B21FD}"/>
                </a:ext>
              </a:extLst>
            </p:cNvPr>
            <p:cNvSpPr/>
            <p:nvPr/>
          </p:nvSpPr>
          <p:spPr>
            <a:xfrm>
              <a:off x="6862309" y="2947756"/>
              <a:ext cx="1850618" cy="523220"/>
            </a:xfrm>
            <a:prstGeom prst="rect">
              <a:avLst/>
            </a:prstGeom>
          </p:spPr>
          <p:txBody>
            <a:bodyPr wrap="square">
              <a:spAutoFit/>
            </a:bodyPr>
            <a:lstStyle/>
            <a:p>
              <a:r>
                <a:rPr lang="es-ES" sz="2800" b="1" dirty="0">
                  <a:solidFill>
                    <a:srgbClr val="115076"/>
                  </a:solidFill>
                  <a:latin typeface="Century Gothic" panose="020B0502020202020204" pitchFamily="34" charset="0"/>
                  <a:cs typeface="Calibri" panose="020F0502020204030204" pitchFamily="34" charset="0"/>
                </a:rPr>
                <a:t>die </a:t>
              </a:r>
              <a:r>
                <a:rPr lang="es-ES" sz="2800" b="1" dirty="0" err="1">
                  <a:solidFill>
                    <a:srgbClr val="115076"/>
                  </a:solidFill>
                  <a:latin typeface="Century Gothic" panose="020B0502020202020204" pitchFamily="34" charset="0"/>
                  <a:cs typeface="Calibri" panose="020F0502020204030204" pitchFamily="34" charset="0"/>
                </a:rPr>
                <a:t>Farbe</a:t>
              </a:r>
              <a:r>
                <a:rPr lang="es-ES" sz="2800" b="1" dirty="0">
                  <a:solidFill>
                    <a:srgbClr val="115076"/>
                  </a:solidFill>
                  <a:latin typeface="Century Gothic" panose="020B0502020202020204" pitchFamily="34" charset="0"/>
                  <a:cs typeface="Calibri" panose="020F0502020204030204" pitchFamily="34" charset="0"/>
                </a:rPr>
                <a:t> </a:t>
              </a:r>
              <a:endParaRPr lang="en-GB" sz="2800" dirty="0">
                <a:solidFill>
                  <a:srgbClr val="115076"/>
                </a:solidFill>
              </a:endParaRPr>
            </a:p>
          </p:txBody>
        </p:sp>
        <p:sp>
          <p:nvSpPr>
            <p:cNvPr id="22" name="Rectangle 21">
              <a:extLst>
                <a:ext uri="{FF2B5EF4-FFF2-40B4-BE49-F238E27FC236}">
                  <a16:creationId xmlns:a16="http://schemas.microsoft.com/office/drawing/2014/main" id="{A9D28C54-83DA-1149-B30F-70884A22C8D6}"/>
                </a:ext>
              </a:extLst>
            </p:cNvPr>
            <p:cNvSpPr/>
            <p:nvPr/>
          </p:nvSpPr>
          <p:spPr>
            <a:xfrm>
              <a:off x="8856629" y="2587356"/>
              <a:ext cx="1850618" cy="523220"/>
            </a:xfrm>
            <a:prstGeom prst="rect">
              <a:avLst/>
            </a:prstGeom>
          </p:spPr>
          <p:txBody>
            <a:bodyPr wrap="square">
              <a:spAutoFit/>
            </a:bodyPr>
            <a:lstStyle/>
            <a:p>
              <a:r>
                <a:rPr lang="es-ES" sz="2800" b="1" dirty="0">
                  <a:solidFill>
                    <a:srgbClr val="115076"/>
                  </a:solidFill>
                  <a:latin typeface="Century Gothic" panose="020B0502020202020204" pitchFamily="34" charset="0"/>
                  <a:cs typeface="Calibri" panose="020F0502020204030204" pitchFamily="34" charset="0"/>
                </a:rPr>
                <a:t>der </a:t>
              </a:r>
              <a:r>
                <a:rPr lang="es-ES" sz="2800" b="1" dirty="0" err="1">
                  <a:solidFill>
                    <a:srgbClr val="115076"/>
                  </a:solidFill>
                  <a:latin typeface="Century Gothic" panose="020B0502020202020204" pitchFamily="34" charset="0"/>
                  <a:cs typeface="Calibri" panose="020F0502020204030204" pitchFamily="34" charset="0"/>
                </a:rPr>
                <a:t>Gast</a:t>
              </a:r>
              <a:endParaRPr lang="en-GB" sz="2800" dirty="0">
                <a:solidFill>
                  <a:srgbClr val="115076"/>
                </a:solidFill>
              </a:endParaRPr>
            </a:p>
          </p:txBody>
        </p:sp>
        <p:sp>
          <p:nvSpPr>
            <p:cNvPr id="23" name="Rectangle 22">
              <a:extLst>
                <a:ext uri="{FF2B5EF4-FFF2-40B4-BE49-F238E27FC236}">
                  <a16:creationId xmlns:a16="http://schemas.microsoft.com/office/drawing/2014/main" id="{D34E58EC-AE0C-8B40-A248-C11A1B51C4B1}"/>
                </a:ext>
              </a:extLst>
            </p:cNvPr>
            <p:cNvSpPr/>
            <p:nvPr/>
          </p:nvSpPr>
          <p:spPr>
            <a:xfrm>
              <a:off x="9591415" y="3167390"/>
              <a:ext cx="2231664" cy="523220"/>
            </a:xfrm>
            <a:prstGeom prst="rect">
              <a:avLst/>
            </a:prstGeom>
          </p:spPr>
          <p:txBody>
            <a:bodyPr wrap="square">
              <a:spAutoFit/>
            </a:bodyPr>
            <a:lstStyle/>
            <a:p>
              <a:r>
                <a:rPr lang="es-ES" sz="2800" b="1" dirty="0">
                  <a:solidFill>
                    <a:srgbClr val="115076"/>
                  </a:solidFill>
                  <a:latin typeface="Century Gothic" panose="020B0502020202020204" pitchFamily="34" charset="0"/>
                  <a:cs typeface="Calibri" panose="020F0502020204030204" pitchFamily="34" charset="0"/>
                </a:rPr>
                <a:t>die </a:t>
              </a:r>
              <a:r>
                <a:rPr lang="es-ES" sz="2800" b="1" dirty="0" err="1">
                  <a:solidFill>
                    <a:srgbClr val="115076"/>
                  </a:solidFill>
                  <a:latin typeface="Century Gothic" panose="020B0502020202020204" pitchFamily="34" charset="0"/>
                  <a:cs typeface="Calibri" panose="020F0502020204030204" pitchFamily="34" charset="0"/>
                </a:rPr>
                <a:t>Flasche</a:t>
              </a:r>
              <a:r>
                <a:rPr lang="es-ES" sz="2800" b="1" dirty="0">
                  <a:solidFill>
                    <a:srgbClr val="115076"/>
                  </a:solidFill>
                  <a:latin typeface="Century Gothic" panose="020B0502020202020204" pitchFamily="34" charset="0"/>
                  <a:cs typeface="Calibri" panose="020F0502020204030204" pitchFamily="34" charset="0"/>
                </a:rPr>
                <a:t> </a:t>
              </a:r>
              <a:endParaRPr lang="en-GB" sz="2800" dirty="0">
                <a:solidFill>
                  <a:srgbClr val="115076"/>
                </a:solidFill>
              </a:endParaRPr>
            </a:p>
          </p:txBody>
        </p:sp>
        <p:sp>
          <p:nvSpPr>
            <p:cNvPr id="24" name="Rectangle 23">
              <a:extLst>
                <a:ext uri="{FF2B5EF4-FFF2-40B4-BE49-F238E27FC236}">
                  <a16:creationId xmlns:a16="http://schemas.microsoft.com/office/drawing/2014/main" id="{648F71EA-82E4-7E4A-8287-35F3796EB469}"/>
                </a:ext>
              </a:extLst>
            </p:cNvPr>
            <p:cNvSpPr/>
            <p:nvPr/>
          </p:nvSpPr>
          <p:spPr>
            <a:xfrm>
              <a:off x="7383470" y="3586511"/>
              <a:ext cx="2317881" cy="523220"/>
            </a:xfrm>
            <a:prstGeom prst="rect">
              <a:avLst/>
            </a:prstGeom>
          </p:spPr>
          <p:txBody>
            <a:bodyPr wrap="square">
              <a:spAutoFit/>
            </a:bodyPr>
            <a:lstStyle/>
            <a:p>
              <a:r>
                <a:rPr lang="es-ES" sz="2800" b="1" dirty="0">
                  <a:solidFill>
                    <a:srgbClr val="115076"/>
                  </a:solidFill>
                  <a:latin typeface="Century Gothic" panose="020B0502020202020204" pitchFamily="34" charset="0"/>
                  <a:cs typeface="Calibri" panose="020F0502020204030204" pitchFamily="34" charset="0"/>
                </a:rPr>
                <a:t>der </a:t>
              </a:r>
              <a:r>
                <a:rPr lang="es-ES" sz="2800" b="1" dirty="0" err="1">
                  <a:solidFill>
                    <a:srgbClr val="115076"/>
                  </a:solidFill>
                  <a:latin typeface="Century Gothic" panose="020B0502020202020204" pitchFamily="34" charset="0"/>
                  <a:cs typeface="Calibri" panose="020F0502020204030204" pitchFamily="34" charset="0"/>
                </a:rPr>
                <a:t>Mensch</a:t>
              </a:r>
              <a:r>
                <a:rPr lang="es-ES" sz="2800" b="1" dirty="0">
                  <a:solidFill>
                    <a:srgbClr val="115076"/>
                  </a:solidFill>
                  <a:latin typeface="Century Gothic" panose="020B0502020202020204" pitchFamily="34" charset="0"/>
                  <a:cs typeface="Calibri" panose="020F0502020204030204" pitchFamily="34" charset="0"/>
                </a:rPr>
                <a:t> </a:t>
              </a:r>
              <a:endParaRPr lang="en-GB" sz="2800" dirty="0">
                <a:solidFill>
                  <a:srgbClr val="115076"/>
                </a:solidFill>
              </a:endParaRPr>
            </a:p>
          </p:txBody>
        </p:sp>
        <p:sp>
          <p:nvSpPr>
            <p:cNvPr id="25" name="Rectangle 24">
              <a:extLst>
                <a:ext uri="{FF2B5EF4-FFF2-40B4-BE49-F238E27FC236}">
                  <a16:creationId xmlns:a16="http://schemas.microsoft.com/office/drawing/2014/main" id="{49888FA2-62BA-EF4D-B564-4CCAA96C8F14}"/>
                </a:ext>
              </a:extLst>
            </p:cNvPr>
            <p:cNvSpPr/>
            <p:nvPr/>
          </p:nvSpPr>
          <p:spPr>
            <a:xfrm>
              <a:off x="8797421" y="4178086"/>
              <a:ext cx="1807859" cy="523220"/>
            </a:xfrm>
            <a:prstGeom prst="rect">
              <a:avLst/>
            </a:prstGeom>
          </p:spPr>
          <p:txBody>
            <a:bodyPr wrap="square">
              <a:spAutoFit/>
            </a:bodyPr>
            <a:lstStyle/>
            <a:p>
              <a:r>
                <a:rPr lang="es-ES" sz="2800" b="1" dirty="0">
                  <a:solidFill>
                    <a:srgbClr val="115076"/>
                  </a:solidFill>
                  <a:latin typeface="Century Gothic" panose="020B0502020202020204" pitchFamily="34" charset="0"/>
                  <a:cs typeface="Calibri" panose="020F0502020204030204" pitchFamily="34" charset="0"/>
                </a:rPr>
                <a:t>das </a:t>
              </a:r>
              <a:r>
                <a:rPr lang="es-ES" sz="2800" b="1" dirty="0" err="1">
                  <a:solidFill>
                    <a:srgbClr val="115076"/>
                  </a:solidFill>
                  <a:latin typeface="Century Gothic" panose="020B0502020202020204" pitchFamily="34" charset="0"/>
                  <a:cs typeface="Calibri" panose="020F0502020204030204" pitchFamily="34" charset="0"/>
                </a:rPr>
                <a:t>Ding</a:t>
              </a:r>
              <a:r>
                <a:rPr lang="es-ES" sz="2800" b="1" dirty="0">
                  <a:solidFill>
                    <a:srgbClr val="115076"/>
                  </a:solidFill>
                  <a:latin typeface="Century Gothic" panose="020B0502020202020204" pitchFamily="34" charset="0"/>
                  <a:cs typeface="Calibri" panose="020F0502020204030204" pitchFamily="34" charset="0"/>
                </a:rPr>
                <a:t> </a:t>
              </a:r>
              <a:endParaRPr lang="en-GB" sz="2800" dirty="0">
                <a:solidFill>
                  <a:srgbClr val="115076"/>
                </a:solidFill>
              </a:endParaRPr>
            </a:p>
          </p:txBody>
        </p:sp>
      </p:grpSp>
      <p:sp>
        <p:nvSpPr>
          <p:cNvPr id="26" name="TextBox 25">
            <a:extLst>
              <a:ext uri="{FF2B5EF4-FFF2-40B4-BE49-F238E27FC236}">
                <a16:creationId xmlns:a16="http://schemas.microsoft.com/office/drawing/2014/main" id="{DCA5A4E9-44E5-9048-A6C2-3850537C3635}"/>
              </a:ext>
            </a:extLst>
          </p:cNvPr>
          <p:cNvSpPr txBox="1"/>
          <p:nvPr/>
        </p:nvSpPr>
        <p:spPr>
          <a:xfrm>
            <a:off x="5067946" y="3629703"/>
            <a:ext cx="184731" cy="369332"/>
          </a:xfrm>
          <a:prstGeom prst="rect">
            <a:avLst/>
          </a:prstGeom>
          <a:noFill/>
        </p:spPr>
        <p:txBody>
          <a:bodyPr wrap="none" rtlCol="0">
            <a:spAutoFit/>
          </a:bodyPr>
          <a:lstStyle/>
          <a:p>
            <a:endParaRPr lang="en-US" dirty="0"/>
          </a:p>
        </p:txBody>
      </p:sp>
      <p:sp>
        <p:nvSpPr>
          <p:cNvPr id="27" name="Rectangle 26">
            <a:extLst>
              <a:ext uri="{FF2B5EF4-FFF2-40B4-BE49-F238E27FC236}">
                <a16:creationId xmlns:a16="http://schemas.microsoft.com/office/drawing/2014/main" id="{0CF2E511-09D9-0448-BDE4-249A5D6F93AA}"/>
              </a:ext>
            </a:extLst>
          </p:cNvPr>
          <p:cNvSpPr/>
          <p:nvPr/>
        </p:nvSpPr>
        <p:spPr>
          <a:xfrm>
            <a:off x="4944070" y="3233423"/>
            <a:ext cx="825442" cy="646331"/>
          </a:xfrm>
          <a:prstGeom prst="rect">
            <a:avLst/>
          </a:prstGeom>
        </p:spPr>
        <p:txBody>
          <a:bodyPr wrap="square">
            <a:spAutoFit/>
          </a:bodyPr>
          <a:lstStyle/>
          <a:p>
            <a:r>
              <a:rPr lang="es-ES" sz="3600" b="1" dirty="0">
                <a:solidFill>
                  <a:srgbClr val="DAA520"/>
                </a:solidFill>
                <a:latin typeface="Century Gothic" panose="020B0502020202020204" pitchFamily="34" charset="0"/>
                <a:cs typeface="Calibri" panose="020F0502020204030204" pitchFamily="34" charset="0"/>
              </a:rPr>
              <a:t>IST </a:t>
            </a:r>
            <a:endParaRPr lang="en-GB" sz="3600" dirty="0">
              <a:solidFill>
                <a:srgbClr val="DAA520"/>
              </a:solidFill>
            </a:endParaRPr>
          </a:p>
        </p:txBody>
      </p:sp>
      <p:sp>
        <p:nvSpPr>
          <p:cNvPr id="28" name="Rectangle 27">
            <a:extLst>
              <a:ext uri="{FF2B5EF4-FFF2-40B4-BE49-F238E27FC236}">
                <a16:creationId xmlns:a16="http://schemas.microsoft.com/office/drawing/2014/main" id="{D9342304-3858-7B45-A503-0CC9D3908FE8}"/>
              </a:ext>
            </a:extLst>
          </p:cNvPr>
          <p:cNvSpPr/>
          <p:nvPr/>
        </p:nvSpPr>
        <p:spPr>
          <a:xfrm>
            <a:off x="11442441" y="3202197"/>
            <a:ext cx="435493" cy="646331"/>
          </a:xfrm>
          <a:prstGeom prst="rect">
            <a:avLst/>
          </a:prstGeom>
        </p:spPr>
        <p:txBody>
          <a:bodyPr wrap="square">
            <a:spAutoFit/>
          </a:bodyPr>
          <a:lstStyle/>
          <a:p>
            <a:r>
              <a:rPr lang="es-ES" sz="3600" b="1" dirty="0">
                <a:solidFill>
                  <a:srgbClr val="DAA520"/>
                </a:solidFill>
                <a:latin typeface="Century Gothic" panose="020B0502020202020204" pitchFamily="34" charset="0"/>
                <a:cs typeface="Calibri" panose="020F0502020204030204" pitchFamily="34" charset="0"/>
              </a:rPr>
              <a:t>? </a:t>
            </a:r>
            <a:endParaRPr lang="en-GB" sz="3600" dirty="0">
              <a:solidFill>
                <a:srgbClr val="DAA520"/>
              </a:solidFill>
            </a:endParaRPr>
          </a:p>
        </p:txBody>
      </p:sp>
    </p:spTree>
    <p:extLst>
      <p:ext uri="{BB962C8B-B14F-4D97-AF65-F5344CB8AC3E}">
        <p14:creationId xmlns:p14="http://schemas.microsoft.com/office/powerpoint/2010/main" val="881237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F4DA1250-1F9D-6C47-B54A-FE22CE271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607" y="2146888"/>
            <a:ext cx="3775161" cy="3874508"/>
          </a:xfrm>
          <a:prstGeom prst="rect">
            <a:avLst/>
          </a:prstGeom>
        </p:spPr>
      </p:pic>
      <p:sp>
        <p:nvSpPr>
          <p:cNvPr id="8" name="TextBox 7">
            <a:extLst>
              <a:ext uri="{FF2B5EF4-FFF2-40B4-BE49-F238E27FC236}">
                <a16:creationId xmlns:a16="http://schemas.microsoft.com/office/drawing/2014/main" id="{B7E26A87-D928-ED45-AB40-CF7303383DE6}"/>
              </a:ext>
            </a:extLst>
          </p:cNvPr>
          <p:cNvSpPr txBox="1">
            <a:spLocks noChangeAspect="1"/>
          </p:cNvSpPr>
          <p:nvPr/>
        </p:nvSpPr>
        <p:spPr>
          <a:xfrm>
            <a:off x="4652653" y="1176870"/>
            <a:ext cx="3171019" cy="707886"/>
          </a:xfrm>
          <a:prstGeom prst="rect">
            <a:avLst/>
          </a:prstGeom>
          <a:noFill/>
        </p:spPr>
        <p:txBody>
          <a:bodyPr wrap="square" rtlCol="0">
            <a:spAutoFit/>
          </a:bodyPr>
          <a:lstStyle/>
          <a:p>
            <a:pPr algn="ctr"/>
            <a:r>
              <a:rPr lang="en-GB" sz="4000" b="1" dirty="0">
                <a:solidFill>
                  <a:srgbClr val="115076"/>
                </a:solidFill>
                <a:latin typeface="Century Gothic" panose="020B0502020202020204" pitchFamily="34" charset="0"/>
              </a:rPr>
              <a:t>der Lehrer</a:t>
            </a:r>
          </a:p>
        </p:txBody>
      </p:sp>
    </p:spTree>
    <p:extLst>
      <p:ext uri="{BB962C8B-B14F-4D97-AF65-F5344CB8AC3E}">
        <p14:creationId xmlns:p14="http://schemas.microsoft.com/office/powerpoint/2010/main" val="66113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0B09DD08-DF6C-5340-BC3F-5A2A9E8481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2694" y="2614522"/>
            <a:ext cx="3586609" cy="3604720"/>
          </a:xfrm>
          <a:prstGeom prst="rect">
            <a:avLst/>
          </a:prstGeom>
        </p:spPr>
      </p:pic>
      <p:sp>
        <p:nvSpPr>
          <p:cNvPr id="7" name="TextBox 6">
            <a:extLst>
              <a:ext uri="{FF2B5EF4-FFF2-40B4-BE49-F238E27FC236}">
                <a16:creationId xmlns:a16="http://schemas.microsoft.com/office/drawing/2014/main" id="{F8E26202-3826-584B-A174-BC524993BDF3}"/>
              </a:ext>
            </a:extLst>
          </p:cNvPr>
          <p:cNvSpPr txBox="1"/>
          <p:nvPr/>
        </p:nvSpPr>
        <p:spPr>
          <a:xfrm>
            <a:off x="4437529" y="1439183"/>
            <a:ext cx="3007483" cy="707886"/>
          </a:xfrm>
          <a:prstGeom prst="rect">
            <a:avLst/>
          </a:prstGeom>
          <a:noFill/>
        </p:spPr>
        <p:txBody>
          <a:bodyPr wrap="square" rtlCol="0">
            <a:spAutoFit/>
          </a:bodyPr>
          <a:lstStyle/>
          <a:p>
            <a:pPr algn="ctr"/>
            <a:r>
              <a:rPr lang="en-GB" sz="4000" b="1" dirty="0">
                <a:solidFill>
                  <a:srgbClr val="115076"/>
                </a:solidFill>
                <a:latin typeface="Century Gothic" panose="020B0502020202020204" pitchFamily="34" charset="0"/>
              </a:rPr>
              <a:t>der </a:t>
            </a:r>
            <a:r>
              <a:rPr lang="en-GB" sz="4000" b="1" dirty="0" err="1">
                <a:solidFill>
                  <a:srgbClr val="115076"/>
                </a:solidFill>
                <a:latin typeface="Century Gothic" panose="020B0502020202020204" pitchFamily="34" charset="0"/>
              </a:rPr>
              <a:t>Fußball</a:t>
            </a:r>
            <a:endParaRPr lang="en-GB" sz="40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38118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098C91A-C359-6542-B647-8F9639E325D1}"/>
              </a:ext>
            </a:extLst>
          </p:cNvPr>
          <p:cNvSpPr txBox="1"/>
          <p:nvPr/>
        </p:nvSpPr>
        <p:spPr>
          <a:xfrm>
            <a:off x="4571051" y="1195469"/>
            <a:ext cx="2917663" cy="707886"/>
          </a:xfrm>
          <a:prstGeom prst="rect">
            <a:avLst/>
          </a:prstGeom>
          <a:noFill/>
        </p:spPr>
        <p:txBody>
          <a:bodyPr wrap="square" rtlCol="0">
            <a:spAutoFit/>
          </a:bodyPr>
          <a:lstStyle/>
          <a:p>
            <a:pPr algn="ctr"/>
            <a:r>
              <a:rPr lang="en-GB" sz="4000" b="1" dirty="0">
                <a:solidFill>
                  <a:srgbClr val="115076"/>
                </a:solidFill>
                <a:latin typeface="Century Gothic" panose="020B0502020202020204" pitchFamily="34" charset="0"/>
              </a:rPr>
              <a:t>der Freund</a:t>
            </a:r>
          </a:p>
        </p:txBody>
      </p:sp>
      <p:cxnSp>
        <p:nvCxnSpPr>
          <p:cNvPr id="7" name="Straight Arrow Connector 6"/>
          <p:cNvCxnSpPr/>
          <p:nvPr/>
        </p:nvCxnSpPr>
        <p:spPr>
          <a:xfrm>
            <a:off x="6454588" y="2212637"/>
            <a:ext cx="161365" cy="68751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350" y="2998697"/>
            <a:ext cx="3237249" cy="3237249"/>
          </a:xfrm>
          <a:prstGeom prst="rect">
            <a:avLst/>
          </a:prstGeom>
        </p:spPr>
      </p:pic>
    </p:spTree>
    <p:extLst>
      <p:ext uri="{BB962C8B-B14F-4D97-AF65-F5344CB8AC3E}">
        <p14:creationId xmlns:p14="http://schemas.microsoft.com/office/powerpoint/2010/main" val="60304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2E3861DF-983D-624A-9F58-C098D4BC9C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9540" y="2512283"/>
            <a:ext cx="2460254" cy="3623061"/>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976468FC-F6AA-5943-8CB4-A7F7E39E1FE3}"/>
              </a:ext>
            </a:extLst>
          </p:cNvPr>
          <p:cNvSpPr txBox="1"/>
          <p:nvPr/>
        </p:nvSpPr>
        <p:spPr>
          <a:xfrm>
            <a:off x="4687153" y="1386942"/>
            <a:ext cx="3128332" cy="707886"/>
          </a:xfrm>
          <a:prstGeom prst="rect">
            <a:avLst/>
          </a:prstGeom>
          <a:noFill/>
        </p:spPr>
        <p:txBody>
          <a:bodyPr wrap="square" rtlCol="0">
            <a:spAutoFit/>
          </a:bodyPr>
          <a:lstStyle/>
          <a:p>
            <a:pPr algn="ctr"/>
            <a:r>
              <a:rPr lang="en-GB" sz="4000" b="1" dirty="0">
                <a:solidFill>
                  <a:srgbClr val="115076"/>
                </a:solidFill>
                <a:latin typeface="Century Gothic" panose="020B0502020202020204" pitchFamily="34" charset="0"/>
              </a:rPr>
              <a:t>das Wasser</a:t>
            </a:r>
          </a:p>
        </p:txBody>
      </p:sp>
    </p:spTree>
    <p:extLst>
      <p:ext uri="{BB962C8B-B14F-4D97-AF65-F5344CB8AC3E}">
        <p14:creationId xmlns:p14="http://schemas.microsoft.com/office/powerpoint/2010/main" val="73568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6" name="Picture 15">
            <a:extLst>
              <a:ext uri="{FF2B5EF4-FFF2-40B4-BE49-F238E27FC236}">
                <a16:creationId xmlns:a16="http://schemas.microsoft.com/office/drawing/2014/main" id="{E47DFD57-6F65-5844-B387-4E489B57F1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175" y="3607677"/>
            <a:ext cx="2458373" cy="1446310"/>
          </a:xfrm>
          <a:prstGeom prst="rect">
            <a:avLst/>
          </a:prstGeom>
        </p:spPr>
      </p:pic>
      <p:grpSp>
        <p:nvGrpSpPr>
          <p:cNvPr id="18" name="Group 17">
            <a:extLst>
              <a:ext uri="{FF2B5EF4-FFF2-40B4-BE49-F238E27FC236}">
                <a16:creationId xmlns:a16="http://schemas.microsoft.com/office/drawing/2014/main" id="{47CEF3E5-B560-C246-B4CD-58022355AA73}"/>
              </a:ext>
            </a:extLst>
          </p:cNvPr>
          <p:cNvGrpSpPr/>
          <p:nvPr/>
        </p:nvGrpSpPr>
        <p:grpSpPr>
          <a:xfrm>
            <a:off x="5787331" y="4796996"/>
            <a:ext cx="2347637" cy="1452941"/>
            <a:chOff x="9088545" y="3559051"/>
            <a:chExt cx="2347637" cy="1937254"/>
          </a:xfrm>
        </p:grpSpPr>
        <p:pic>
          <p:nvPicPr>
            <p:cNvPr id="19" name="Picture 18">
              <a:extLst>
                <a:ext uri="{FF2B5EF4-FFF2-40B4-BE49-F238E27FC236}">
                  <a16:creationId xmlns:a16="http://schemas.microsoft.com/office/drawing/2014/main" id="{014FE159-9ECC-9247-89D6-C9D4E84625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8545" y="4398939"/>
              <a:ext cx="1108450" cy="1097366"/>
            </a:xfrm>
            <a:prstGeom prst="rect">
              <a:avLst/>
            </a:prstGeom>
          </p:spPr>
        </p:pic>
        <p:pic>
          <p:nvPicPr>
            <p:cNvPr id="20" name="Picture 19">
              <a:extLst>
                <a:ext uri="{FF2B5EF4-FFF2-40B4-BE49-F238E27FC236}">
                  <a16:creationId xmlns:a16="http://schemas.microsoft.com/office/drawing/2014/main" id="{0F8C0FEE-96F3-3E4B-98EF-FB8201BF52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0074" y="4398939"/>
              <a:ext cx="1226108" cy="1097366"/>
            </a:xfrm>
            <a:prstGeom prst="rect">
              <a:avLst/>
            </a:prstGeom>
          </p:spPr>
        </p:pic>
        <p:pic>
          <p:nvPicPr>
            <p:cNvPr id="21" name="Picture 20">
              <a:extLst>
                <a:ext uri="{FF2B5EF4-FFF2-40B4-BE49-F238E27FC236}">
                  <a16:creationId xmlns:a16="http://schemas.microsoft.com/office/drawing/2014/main" id="{03F6786A-AC95-A14E-8CCD-322D6232B7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9455" y="3559051"/>
              <a:ext cx="757452" cy="789012"/>
            </a:xfrm>
            <a:prstGeom prst="rect">
              <a:avLst/>
            </a:prstGeom>
          </p:spPr>
        </p:pic>
        <p:pic>
          <p:nvPicPr>
            <p:cNvPr id="22" name="Picture 21">
              <a:extLst>
                <a:ext uri="{FF2B5EF4-FFF2-40B4-BE49-F238E27FC236}">
                  <a16:creationId xmlns:a16="http://schemas.microsoft.com/office/drawing/2014/main" id="{ABDA5124-F9AE-9648-805D-E1D8B33ED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6314" y="3736145"/>
              <a:ext cx="581170" cy="662795"/>
            </a:xfrm>
            <a:prstGeom prst="rect">
              <a:avLst/>
            </a:prstGeom>
          </p:spPr>
        </p:pic>
      </p:grpSp>
      <p:pic>
        <p:nvPicPr>
          <p:cNvPr id="23" name="Picture 22">
            <a:extLst>
              <a:ext uri="{FF2B5EF4-FFF2-40B4-BE49-F238E27FC236}">
                <a16:creationId xmlns:a16="http://schemas.microsoft.com/office/drawing/2014/main" id="{6B857EDF-2DF4-0B4D-9B96-AFE6218E625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264" y="1247180"/>
            <a:ext cx="1197230" cy="1203277"/>
          </a:xfrm>
          <a:prstGeom prst="rect">
            <a:avLst/>
          </a:prstGeom>
        </p:spPr>
      </p:pic>
      <p:pic>
        <p:nvPicPr>
          <p:cNvPr id="24" name="Picture 23">
            <a:extLst>
              <a:ext uri="{FF2B5EF4-FFF2-40B4-BE49-F238E27FC236}">
                <a16:creationId xmlns:a16="http://schemas.microsoft.com/office/drawing/2014/main" id="{C88E60A5-D806-844E-BCCA-FD661C715CD2}"/>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814207" y="2675346"/>
            <a:ext cx="877855" cy="1864663"/>
          </a:xfrm>
          <a:prstGeom prst="rect">
            <a:avLst/>
          </a:prstGeom>
        </p:spPr>
      </p:pic>
      <p:pic>
        <p:nvPicPr>
          <p:cNvPr id="25" name="Picture 24">
            <a:extLst>
              <a:ext uri="{FF2B5EF4-FFF2-40B4-BE49-F238E27FC236}">
                <a16:creationId xmlns:a16="http://schemas.microsoft.com/office/drawing/2014/main" id="{B1C586EB-6218-8A4D-BF9F-DC769FE1527D}"/>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18154" y="5185866"/>
            <a:ext cx="1558712" cy="1125390"/>
          </a:xfrm>
          <a:prstGeom prst="rect">
            <a:avLst/>
          </a:prstGeom>
        </p:spPr>
      </p:pic>
      <p:pic>
        <p:nvPicPr>
          <p:cNvPr id="26" name="Picture 25">
            <a:extLst>
              <a:ext uri="{FF2B5EF4-FFF2-40B4-BE49-F238E27FC236}">
                <a16:creationId xmlns:a16="http://schemas.microsoft.com/office/drawing/2014/main" id="{BCC38307-A1C0-F946-A92A-CFF25E51BBC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6153" y="2415423"/>
            <a:ext cx="757452" cy="789012"/>
          </a:xfrm>
          <a:prstGeom prst="rect">
            <a:avLst/>
          </a:prstGeom>
        </p:spPr>
      </p:pic>
      <p:pic>
        <p:nvPicPr>
          <p:cNvPr id="27" name="Picture 26">
            <a:extLst>
              <a:ext uri="{FF2B5EF4-FFF2-40B4-BE49-F238E27FC236}">
                <a16:creationId xmlns:a16="http://schemas.microsoft.com/office/drawing/2014/main" id="{660625B1-6B9A-D649-9D08-DED1160D802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37656" y="1348750"/>
            <a:ext cx="581170" cy="662795"/>
          </a:xfrm>
          <a:prstGeom prst="rect">
            <a:avLst/>
          </a:prstGeom>
        </p:spPr>
      </p:pic>
      <p:sp>
        <p:nvSpPr>
          <p:cNvPr id="29" name="TextBox 28">
            <a:extLst>
              <a:ext uri="{FF2B5EF4-FFF2-40B4-BE49-F238E27FC236}">
                <a16:creationId xmlns:a16="http://schemas.microsoft.com/office/drawing/2014/main" id="{BEC3CC96-2888-9143-A205-5C3DB09ABF56}"/>
              </a:ext>
            </a:extLst>
          </p:cNvPr>
          <p:cNvSpPr txBox="1"/>
          <p:nvPr/>
        </p:nvSpPr>
        <p:spPr>
          <a:xfrm>
            <a:off x="2385987" y="1409906"/>
            <a:ext cx="2295948"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d__ P___</a:t>
            </a:r>
          </a:p>
        </p:txBody>
      </p:sp>
      <p:sp>
        <p:nvSpPr>
          <p:cNvPr id="30" name="TextBox 29">
            <a:extLst>
              <a:ext uri="{FF2B5EF4-FFF2-40B4-BE49-F238E27FC236}">
                <a16:creationId xmlns:a16="http://schemas.microsoft.com/office/drawing/2014/main" id="{7CE41A36-5FE2-4C45-9308-513FF42FEC5B}"/>
              </a:ext>
            </a:extLst>
          </p:cNvPr>
          <p:cNvSpPr txBox="1"/>
          <p:nvPr/>
        </p:nvSpPr>
        <p:spPr>
          <a:xfrm>
            <a:off x="2385987" y="2579096"/>
            <a:ext cx="2295948"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r______</a:t>
            </a:r>
          </a:p>
        </p:txBody>
      </p:sp>
      <p:sp>
        <p:nvSpPr>
          <p:cNvPr id="31" name="TextBox 30">
            <a:extLst>
              <a:ext uri="{FF2B5EF4-FFF2-40B4-BE49-F238E27FC236}">
                <a16:creationId xmlns:a16="http://schemas.microsoft.com/office/drawing/2014/main" id="{12B7F7CD-7A5D-EF44-A900-1A7D0D496F77}"/>
              </a:ext>
            </a:extLst>
          </p:cNvPr>
          <p:cNvSpPr txBox="1"/>
          <p:nvPr/>
        </p:nvSpPr>
        <p:spPr>
          <a:xfrm>
            <a:off x="2957468" y="4447695"/>
            <a:ext cx="2295948"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s______</a:t>
            </a:r>
          </a:p>
        </p:txBody>
      </p:sp>
      <p:sp>
        <p:nvSpPr>
          <p:cNvPr id="32" name="TextBox 31">
            <a:extLst>
              <a:ext uri="{FF2B5EF4-FFF2-40B4-BE49-F238E27FC236}">
                <a16:creationId xmlns:a16="http://schemas.microsoft.com/office/drawing/2014/main" id="{6CD65863-D211-9447-A003-C843AFCF066F}"/>
              </a:ext>
            </a:extLst>
          </p:cNvPr>
          <p:cNvSpPr txBox="1"/>
          <p:nvPr/>
        </p:nvSpPr>
        <p:spPr>
          <a:xfrm>
            <a:off x="2849715" y="5616885"/>
            <a:ext cx="2295948"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d__ K___</a:t>
            </a:r>
          </a:p>
        </p:txBody>
      </p:sp>
      <p:sp>
        <p:nvSpPr>
          <p:cNvPr id="33" name="TextBox 32">
            <a:extLst>
              <a:ext uri="{FF2B5EF4-FFF2-40B4-BE49-F238E27FC236}">
                <a16:creationId xmlns:a16="http://schemas.microsoft.com/office/drawing/2014/main" id="{A92E1499-4A64-4A40-A8E1-9FDD48B3D558}"/>
              </a:ext>
            </a:extLst>
          </p:cNvPr>
          <p:cNvSpPr txBox="1"/>
          <p:nvPr/>
        </p:nvSpPr>
        <p:spPr>
          <a:xfrm>
            <a:off x="6946749" y="1449314"/>
            <a:ext cx="2295948"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f_____</a:t>
            </a:r>
          </a:p>
        </p:txBody>
      </p:sp>
      <p:sp>
        <p:nvSpPr>
          <p:cNvPr id="34" name="TextBox 33">
            <a:extLst>
              <a:ext uri="{FF2B5EF4-FFF2-40B4-BE49-F238E27FC236}">
                <a16:creationId xmlns:a16="http://schemas.microsoft.com/office/drawing/2014/main" id="{6562C8EE-CCD2-FD4D-A0F2-E506D36FF706}"/>
              </a:ext>
            </a:extLst>
          </p:cNvPr>
          <p:cNvSpPr txBox="1"/>
          <p:nvPr/>
        </p:nvSpPr>
        <p:spPr>
          <a:xfrm>
            <a:off x="7148779" y="3418774"/>
            <a:ext cx="2295948"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d__ M___</a:t>
            </a:r>
          </a:p>
        </p:txBody>
      </p:sp>
      <p:sp>
        <p:nvSpPr>
          <p:cNvPr id="35" name="TextBox 34">
            <a:extLst>
              <a:ext uri="{FF2B5EF4-FFF2-40B4-BE49-F238E27FC236}">
                <a16:creationId xmlns:a16="http://schemas.microsoft.com/office/drawing/2014/main" id="{14C6EB83-8E9C-F84F-A3E4-AC55844B6B55}"/>
              </a:ext>
            </a:extLst>
          </p:cNvPr>
          <p:cNvSpPr txBox="1"/>
          <p:nvPr/>
        </p:nvSpPr>
        <p:spPr>
          <a:xfrm>
            <a:off x="8179118" y="5838424"/>
            <a:ext cx="2531218"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d__ T__</a:t>
            </a:r>
          </a:p>
        </p:txBody>
      </p:sp>
      <p:sp>
        <p:nvSpPr>
          <p:cNvPr id="46" name="TextBox 45"/>
          <p:cNvSpPr txBox="1"/>
          <p:nvPr/>
        </p:nvSpPr>
        <p:spPr>
          <a:xfrm>
            <a:off x="339988" y="1440683"/>
            <a:ext cx="409595" cy="400110"/>
          </a:xfrm>
          <a:prstGeom prst="rect">
            <a:avLst/>
          </a:prstGeom>
          <a:solidFill>
            <a:srgbClr val="115076"/>
          </a:solidFill>
        </p:spPr>
        <p:txBody>
          <a:bodyPr wrap="square" rtlCol="0">
            <a:spAutoFit/>
          </a:bodyPr>
          <a:lstStyle/>
          <a:p>
            <a:pPr algn="ctr"/>
            <a:r>
              <a:rPr lang="en-GB" sz="2000" b="1" dirty="0">
                <a:solidFill>
                  <a:schemeClr val="bg1"/>
                </a:solidFill>
                <a:latin typeface="Century Gothic" panose="020B0502020202020204" pitchFamily="34" charset="0"/>
              </a:rPr>
              <a:t>A</a:t>
            </a:r>
          </a:p>
        </p:txBody>
      </p:sp>
      <p:sp>
        <p:nvSpPr>
          <p:cNvPr id="47" name="TextBox 46"/>
          <p:cNvSpPr txBox="1"/>
          <p:nvPr/>
        </p:nvSpPr>
        <p:spPr>
          <a:xfrm>
            <a:off x="352159" y="2779339"/>
            <a:ext cx="409595" cy="400110"/>
          </a:xfrm>
          <a:prstGeom prst="rect">
            <a:avLst/>
          </a:prstGeom>
          <a:solidFill>
            <a:srgbClr val="115076"/>
          </a:solidFill>
        </p:spPr>
        <p:txBody>
          <a:bodyPr wrap="square" rtlCol="0">
            <a:spAutoFit/>
          </a:bodyPr>
          <a:lstStyle/>
          <a:p>
            <a:pPr algn="ctr"/>
            <a:r>
              <a:rPr lang="en-GB" sz="2000" b="1" dirty="0">
                <a:solidFill>
                  <a:schemeClr val="bg1"/>
                </a:solidFill>
                <a:latin typeface="Century Gothic" panose="020B0502020202020204" pitchFamily="34" charset="0"/>
              </a:rPr>
              <a:t>B</a:t>
            </a:r>
          </a:p>
        </p:txBody>
      </p:sp>
      <p:sp>
        <p:nvSpPr>
          <p:cNvPr id="48" name="TextBox 47"/>
          <p:cNvSpPr txBox="1"/>
          <p:nvPr/>
        </p:nvSpPr>
        <p:spPr>
          <a:xfrm>
            <a:off x="338114" y="4283079"/>
            <a:ext cx="409595" cy="400110"/>
          </a:xfrm>
          <a:prstGeom prst="rect">
            <a:avLst/>
          </a:prstGeom>
          <a:solidFill>
            <a:srgbClr val="115076"/>
          </a:solidFill>
        </p:spPr>
        <p:txBody>
          <a:bodyPr wrap="square" rtlCol="0">
            <a:spAutoFit/>
          </a:bodyPr>
          <a:lstStyle/>
          <a:p>
            <a:pPr algn="ctr"/>
            <a:r>
              <a:rPr lang="en-GB" sz="2000" b="1" dirty="0">
                <a:solidFill>
                  <a:schemeClr val="bg1"/>
                </a:solidFill>
                <a:latin typeface="Century Gothic" panose="020B0502020202020204" pitchFamily="34" charset="0"/>
              </a:rPr>
              <a:t>C</a:t>
            </a:r>
          </a:p>
        </p:txBody>
      </p:sp>
      <p:sp>
        <p:nvSpPr>
          <p:cNvPr id="49" name="TextBox 48"/>
          <p:cNvSpPr txBox="1"/>
          <p:nvPr/>
        </p:nvSpPr>
        <p:spPr>
          <a:xfrm>
            <a:off x="352158" y="5780254"/>
            <a:ext cx="409595" cy="400110"/>
          </a:xfrm>
          <a:prstGeom prst="rect">
            <a:avLst/>
          </a:prstGeom>
          <a:solidFill>
            <a:srgbClr val="115076"/>
          </a:solidFill>
        </p:spPr>
        <p:txBody>
          <a:bodyPr wrap="square" rtlCol="0">
            <a:spAutoFit/>
          </a:bodyPr>
          <a:lstStyle/>
          <a:p>
            <a:pPr algn="ctr"/>
            <a:r>
              <a:rPr lang="en-GB" sz="2000" b="1" dirty="0">
                <a:solidFill>
                  <a:schemeClr val="bg1"/>
                </a:solidFill>
                <a:latin typeface="Century Gothic" panose="020B0502020202020204" pitchFamily="34" charset="0"/>
              </a:rPr>
              <a:t>D</a:t>
            </a:r>
          </a:p>
        </p:txBody>
      </p:sp>
      <p:sp>
        <p:nvSpPr>
          <p:cNvPr id="50" name="TextBox 49"/>
          <p:cNvSpPr txBox="1"/>
          <p:nvPr/>
        </p:nvSpPr>
        <p:spPr>
          <a:xfrm>
            <a:off x="5160422" y="1448929"/>
            <a:ext cx="409595" cy="400110"/>
          </a:xfrm>
          <a:prstGeom prst="rect">
            <a:avLst/>
          </a:prstGeom>
          <a:solidFill>
            <a:srgbClr val="115076"/>
          </a:solidFill>
        </p:spPr>
        <p:txBody>
          <a:bodyPr wrap="square" rtlCol="0">
            <a:spAutoFit/>
          </a:bodyPr>
          <a:lstStyle/>
          <a:p>
            <a:pPr algn="ctr"/>
            <a:r>
              <a:rPr lang="en-GB" sz="2000" b="1" dirty="0">
                <a:solidFill>
                  <a:schemeClr val="bg1"/>
                </a:solidFill>
                <a:latin typeface="Century Gothic" panose="020B0502020202020204" pitchFamily="34" charset="0"/>
              </a:rPr>
              <a:t>E</a:t>
            </a:r>
          </a:p>
        </p:txBody>
      </p:sp>
      <p:sp>
        <p:nvSpPr>
          <p:cNvPr id="51" name="TextBox 50"/>
          <p:cNvSpPr txBox="1"/>
          <p:nvPr/>
        </p:nvSpPr>
        <p:spPr>
          <a:xfrm>
            <a:off x="5172593" y="2787585"/>
            <a:ext cx="409595" cy="400110"/>
          </a:xfrm>
          <a:prstGeom prst="rect">
            <a:avLst/>
          </a:prstGeom>
          <a:solidFill>
            <a:srgbClr val="115076"/>
          </a:solidFill>
        </p:spPr>
        <p:txBody>
          <a:bodyPr wrap="square" rtlCol="0">
            <a:spAutoFit/>
          </a:bodyPr>
          <a:lstStyle/>
          <a:p>
            <a:pPr algn="ctr"/>
            <a:r>
              <a:rPr lang="en-GB" sz="2000" b="1" dirty="0">
                <a:solidFill>
                  <a:schemeClr val="bg1"/>
                </a:solidFill>
                <a:latin typeface="Century Gothic" panose="020B0502020202020204" pitchFamily="34" charset="0"/>
              </a:rPr>
              <a:t>F</a:t>
            </a:r>
          </a:p>
        </p:txBody>
      </p:sp>
      <p:sp>
        <p:nvSpPr>
          <p:cNvPr id="52" name="TextBox 51"/>
          <p:cNvSpPr txBox="1"/>
          <p:nvPr/>
        </p:nvSpPr>
        <p:spPr>
          <a:xfrm>
            <a:off x="5172592" y="5788500"/>
            <a:ext cx="409595" cy="400110"/>
          </a:xfrm>
          <a:prstGeom prst="rect">
            <a:avLst/>
          </a:prstGeom>
          <a:solidFill>
            <a:srgbClr val="115076"/>
          </a:solidFill>
        </p:spPr>
        <p:txBody>
          <a:bodyPr wrap="square" rtlCol="0">
            <a:spAutoFit/>
          </a:bodyPr>
          <a:lstStyle/>
          <a:p>
            <a:pPr algn="ctr"/>
            <a:r>
              <a:rPr lang="en-GB" sz="2000" b="1" dirty="0">
                <a:solidFill>
                  <a:schemeClr val="bg1"/>
                </a:solidFill>
                <a:latin typeface="Century Gothic" panose="020B0502020202020204" pitchFamily="34" charset="0"/>
              </a:rPr>
              <a:t>G</a:t>
            </a:r>
          </a:p>
        </p:txBody>
      </p:sp>
    </p:spTree>
    <p:extLst>
      <p:ext uri="{BB962C8B-B14F-4D97-AF65-F5344CB8AC3E}">
        <p14:creationId xmlns:p14="http://schemas.microsoft.com/office/powerpoint/2010/main" val="3667853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7FE1E7DC-29C2-294D-9B16-6EE1CF13E5E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70989" y="1355898"/>
            <a:ext cx="6317788" cy="5463728"/>
          </a:xfrm>
          <a:prstGeom prst="rect">
            <a:avLst/>
          </a:prstGeom>
        </p:spPr>
      </p:pic>
      <p:sp>
        <p:nvSpPr>
          <p:cNvPr id="7" name="TextBox 6">
            <a:extLst>
              <a:ext uri="{FF2B5EF4-FFF2-40B4-BE49-F238E27FC236}">
                <a16:creationId xmlns:a16="http://schemas.microsoft.com/office/drawing/2014/main" id="{D898D9A3-841B-F942-A1A5-E2BB81152085}"/>
              </a:ext>
            </a:extLst>
          </p:cNvPr>
          <p:cNvSpPr txBox="1"/>
          <p:nvPr/>
        </p:nvSpPr>
        <p:spPr>
          <a:xfrm>
            <a:off x="4620358" y="1235247"/>
            <a:ext cx="2819050" cy="707886"/>
          </a:xfrm>
          <a:prstGeom prst="rect">
            <a:avLst/>
          </a:prstGeom>
          <a:noFill/>
        </p:spPr>
        <p:txBody>
          <a:bodyPr wrap="square" rtlCol="0">
            <a:spAutoFit/>
          </a:bodyPr>
          <a:lstStyle/>
          <a:p>
            <a:pPr algn="ctr"/>
            <a:r>
              <a:rPr lang="en-GB" sz="4000" b="1" dirty="0">
                <a:solidFill>
                  <a:srgbClr val="115076"/>
                </a:solidFill>
                <a:latin typeface="Century Gothic" panose="020B0502020202020204" pitchFamily="34" charset="0"/>
              </a:rPr>
              <a:t>die Welt</a:t>
            </a:r>
          </a:p>
        </p:txBody>
      </p:sp>
    </p:spTree>
    <p:extLst>
      <p:ext uri="{BB962C8B-B14F-4D97-AF65-F5344CB8AC3E}">
        <p14:creationId xmlns:p14="http://schemas.microsoft.com/office/powerpoint/2010/main" val="40190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2" descr="http://www.clker.com/cliparts/0/F/H/c/a/X/crossword-letter-tiles-hi.png">
            <a:extLst>
              <a:ext uri="{FF2B5EF4-FFF2-40B4-BE49-F238E27FC236}">
                <a16:creationId xmlns:a16="http://schemas.microsoft.com/office/drawing/2014/main" id="{97482C75-02E8-9D48-B8EA-450B28EAEC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3825" y="2427062"/>
            <a:ext cx="5578079" cy="38767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5ED26FA-94A4-1144-96A1-85AEBB6344BB}"/>
              </a:ext>
            </a:extLst>
          </p:cNvPr>
          <p:cNvSpPr txBox="1"/>
          <p:nvPr/>
        </p:nvSpPr>
        <p:spPr>
          <a:xfrm>
            <a:off x="4618670" y="1206068"/>
            <a:ext cx="2980415" cy="707886"/>
          </a:xfrm>
          <a:prstGeom prst="rect">
            <a:avLst/>
          </a:prstGeom>
          <a:noFill/>
        </p:spPr>
        <p:txBody>
          <a:bodyPr wrap="square" rtlCol="0">
            <a:spAutoFit/>
          </a:bodyPr>
          <a:lstStyle/>
          <a:p>
            <a:pPr algn="ctr"/>
            <a:r>
              <a:rPr lang="en-GB" sz="4000" b="1" dirty="0">
                <a:solidFill>
                  <a:srgbClr val="115076"/>
                </a:solidFill>
                <a:latin typeface="Century Gothic" panose="020B0502020202020204" pitchFamily="34" charset="0"/>
              </a:rPr>
              <a:t>das Wort</a:t>
            </a:r>
          </a:p>
        </p:txBody>
      </p:sp>
    </p:spTree>
    <p:extLst>
      <p:ext uri="{BB962C8B-B14F-4D97-AF65-F5344CB8AC3E}">
        <p14:creationId xmlns:p14="http://schemas.microsoft.com/office/powerpoint/2010/main" val="32733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2" name="Group 51"/>
          <p:cNvGrpSpPr/>
          <p:nvPr/>
        </p:nvGrpSpPr>
        <p:grpSpPr>
          <a:xfrm>
            <a:off x="270788" y="2144773"/>
            <a:ext cx="7723026" cy="3276132"/>
            <a:chOff x="270788" y="969832"/>
            <a:chExt cx="7723026" cy="3356370"/>
          </a:xfrm>
        </p:grpSpPr>
        <p:cxnSp>
          <p:nvCxnSpPr>
            <p:cNvPr id="53" name="Curved Connector 52">
              <a:extLst>
                <a:ext uri="{FF2B5EF4-FFF2-40B4-BE49-F238E27FC236}">
                  <a16:creationId xmlns:a16="http://schemas.microsoft.com/office/drawing/2014/main" id="{2D189693-15C1-364F-B2F3-BC37F146A556}"/>
                </a:ext>
              </a:extLst>
            </p:cNvPr>
            <p:cNvCxnSpPr>
              <a:cxnSpLocks/>
              <a:stCxn id="43" idx="2"/>
              <a:endCxn id="42" idx="1"/>
            </p:cNvCxnSpPr>
            <p:nvPr/>
          </p:nvCxnSpPr>
          <p:spPr>
            <a:xfrm rot="16200000" flipH="1">
              <a:off x="3159916" y="-507696"/>
              <a:ext cx="2709699" cy="6958097"/>
            </a:xfrm>
            <a:prstGeom prst="curvedConnector2">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2" name="Picture 2" descr="http://www.clker.com/cliparts/0/F/H/c/a/X/crossword-letter-tiles-hi.png">
            <a:extLst>
              <a:ext uri="{FF2B5EF4-FFF2-40B4-BE49-F238E27FC236}">
                <a16:creationId xmlns:a16="http://schemas.microsoft.com/office/drawing/2014/main" id="{97482C75-02E8-9D48-B8EA-450B28EAEC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3814" y="4626912"/>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05ED26FA-94A4-1144-96A1-85AEBB6344BB}"/>
              </a:ext>
            </a:extLst>
          </p:cNvPr>
          <p:cNvSpPr txBox="1"/>
          <p:nvPr/>
        </p:nvSpPr>
        <p:spPr>
          <a:xfrm>
            <a:off x="86685" y="2249541"/>
            <a:ext cx="1898064" cy="461665"/>
          </a:xfrm>
          <a:prstGeom prst="rect">
            <a:avLst/>
          </a:prstGeom>
          <a:noFill/>
          <a:ln>
            <a:noFill/>
          </a:ln>
        </p:spPr>
        <p:txBody>
          <a:bodyPr wrap="square" rtlCol="0">
            <a:spAutoFit/>
          </a:bodyPr>
          <a:lstStyle/>
          <a:p>
            <a:pPr algn="ctr"/>
            <a:r>
              <a:rPr lang="en-GB" sz="2400" dirty="0">
                <a:solidFill>
                  <a:srgbClr val="115076"/>
                </a:solidFill>
                <a:latin typeface="Century Gothic" panose="020B0502020202020204" pitchFamily="34" charset="0"/>
              </a:rPr>
              <a:t>das Wort</a:t>
            </a:r>
          </a:p>
        </p:txBody>
      </p:sp>
      <p:pic>
        <p:nvPicPr>
          <p:cNvPr id="44" name="Picture 43">
            <a:extLst>
              <a:ext uri="{FF2B5EF4-FFF2-40B4-BE49-F238E27FC236}">
                <a16:creationId xmlns:a16="http://schemas.microsoft.com/office/drawing/2014/main" id="{10CE2314-D153-C34B-B04C-93F790D7AD9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028" y="4426555"/>
            <a:ext cx="2555836" cy="2210330"/>
          </a:xfrm>
          <a:prstGeom prst="rect">
            <a:avLst/>
          </a:prstGeom>
        </p:spPr>
      </p:pic>
      <p:sp>
        <p:nvSpPr>
          <p:cNvPr id="45" name="TextBox 44">
            <a:extLst>
              <a:ext uri="{FF2B5EF4-FFF2-40B4-BE49-F238E27FC236}">
                <a16:creationId xmlns:a16="http://schemas.microsoft.com/office/drawing/2014/main" id="{A1B96A20-00A5-964F-885C-C165257CFC48}"/>
              </a:ext>
            </a:extLst>
          </p:cNvPr>
          <p:cNvSpPr txBox="1"/>
          <p:nvPr/>
        </p:nvSpPr>
        <p:spPr>
          <a:xfrm>
            <a:off x="1787805" y="1403196"/>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die Welt</a:t>
            </a:r>
          </a:p>
        </p:txBody>
      </p:sp>
      <p:pic>
        <p:nvPicPr>
          <p:cNvPr id="46" name="Picture 45">
            <a:extLst>
              <a:ext uri="{FF2B5EF4-FFF2-40B4-BE49-F238E27FC236}">
                <a16:creationId xmlns:a16="http://schemas.microsoft.com/office/drawing/2014/main" id="{7FED2B89-86E4-CD48-8BA4-97FAC843F5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08115" y="2914712"/>
            <a:ext cx="986818" cy="1453225"/>
          </a:xfrm>
          <a:prstGeom prst="rect">
            <a:avLst/>
          </a:prstGeom>
        </p:spPr>
      </p:pic>
      <p:sp>
        <p:nvSpPr>
          <p:cNvPr id="47" name="TextBox 46">
            <a:extLst>
              <a:ext uri="{FF2B5EF4-FFF2-40B4-BE49-F238E27FC236}">
                <a16:creationId xmlns:a16="http://schemas.microsoft.com/office/drawing/2014/main" id="{C0438FBB-20C6-3E42-B716-8A878A628A10}"/>
              </a:ext>
            </a:extLst>
          </p:cNvPr>
          <p:cNvSpPr txBox="1"/>
          <p:nvPr/>
        </p:nvSpPr>
        <p:spPr>
          <a:xfrm>
            <a:off x="3267172" y="2487147"/>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das Wasser</a:t>
            </a:r>
          </a:p>
        </p:txBody>
      </p:sp>
      <p:sp>
        <p:nvSpPr>
          <p:cNvPr id="48" name="TextBox 47">
            <a:extLst>
              <a:ext uri="{FF2B5EF4-FFF2-40B4-BE49-F238E27FC236}">
                <a16:creationId xmlns:a16="http://schemas.microsoft.com/office/drawing/2014/main" id="{04A9B460-5B60-CB46-8749-5EBC17551F12}"/>
              </a:ext>
            </a:extLst>
          </p:cNvPr>
          <p:cNvSpPr txBox="1"/>
          <p:nvPr/>
        </p:nvSpPr>
        <p:spPr>
          <a:xfrm>
            <a:off x="5850537" y="1477769"/>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der Freund</a:t>
            </a:r>
          </a:p>
        </p:txBody>
      </p:sp>
      <p:sp>
        <p:nvSpPr>
          <p:cNvPr id="50" name="TextBox 49">
            <a:extLst>
              <a:ext uri="{FF2B5EF4-FFF2-40B4-BE49-F238E27FC236}">
                <a16:creationId xmlns:a16="http://schemas.microsoft.com/office/drawing/2014/main" id="{F2FBC167-1F65-FD4A-A280-00090C3DC4D8}"/>
              </a:ext>
            </a:extLst>
          </p:cNvPr>
          <p:cNvSpPr txBox="1"/>
          <p:nvPr/>
        </p:nvSpPr>
        <p:spPr>
          <a:xfrm>
            <a:off x="7926535" y="2315836"/>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der </a:t>
            </a:r>
            <a:r>
              <a:rPr lang="en-GB" sz="2400" dirty="0" err="1">
                <a:solidFill>
                  <a:srgbClr val="115076"/>
                </a:solidFill>
                <a:latin typeface="Century Gothic" panose="020B0502020202020204" pitchFamily="34" charset="0"/>
              </a:rPr>
              <a:t>Fußball</a:t>
            </a:r>
            <a:endParaRPr lang="en-GB" sz="2400" dirty="0">
              <a:solidFill>
                <a:srgbClr val="115076"/>
              </a:solidFill>
              <a:latin typeface="Century Gothic" panose="020B0502020202020204" pitchFamily="34" charset="0"/>
            </a:endParaRPr>
          </a:p>
        </p:txBody>
      </p:sp>
      <p:sp>
        <p:nvSpPr>
          <p:cNvPr id="51" name="TextBox 50">
            <a:extLst>
              <a:ext uri="{FF2B5EF4-FFF2-40B4-BE49-F238E27FC236}">
                <a16:creationId xmlns:a16="http://schemas.microsoft.com/office/drawing/2014/main" id="{EFCD5847-8EDE-BE49-93AA-37E24BB16B8E}"/>
              </a:ext>
            </a:extLst>
          </p:cNvPr>
          <p:cNvSpPr txBox="1"/>
          <p:nvPr/>
        </p:nvSpPr>
        <p:spPr>
          <a:xfrm>
            <a:off x="9860610" y="1142234"/>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der Lehrer</a:t>
            </a:r>
          </a:p>
        </p:txBody>
      </p:sp>
      <p:grpSp>
        <p:nvGrpSpPr>
          <p:cNvPr id="55" name="Group 54"/>
          <p:cNvGrpSpPr/>
          <p:nvPr/>
        </p:nvGrpSpPr>
        <p:grpSpPr>
          <a:xfrm>
            <a:off x="3951155" y="2185659"/>
            <a:ext cx="5931075" cy="2127474"/>
            <a:chOff x="3951155" y="1090956"/>
            <a:chExt cx="5931075" cy="2127474"/>
          </a:xfrm>
        </p:grpSpPr>
        <p:sp>
          <p:nvSpPr>
            <p:cNvPr id="56" name="Oval 55">
              <a:extLst>
                <a:ext uri="{FF2B5EF4-FFF2-40B4-BE49-F238E27FC236}">
                  <a16:creationId xmlns:a16="http://schemas.microsoft.com/office/drawing/2014/main" id="{F0089B9A-3F8B-E845-BB0F-88C8B3E7723D}"/>
                </a:ext>
              </a:extLst>
            </p:cNvPr>
            <p:cNvSpPr/>
            <p:nvPr/>
          </p:nvSpPr>
          <p:spPr>
            <a:xfrm>
              <a:off x="8069800" y="1090956"/>
              <a:ext cx="1812430" cy="81521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Curved Connector 56">
              <a:extLst>
                <a:ext uri="{FF2B5EF4-FFF2-40B4-BE49-F238E27FC236}">
                  <a16:creationId xmlns:a16="http://schemas.microsoft.com/office/drawing/2014/main" id="{754E8CA8-9CF5-A94D-83A1-569E102A30ED}"/>
                </a:ext>
              </a:extLst>
            </p:cNvPr>
            <p:cNvCxnSpPr>
              <a:cxnSpLocks/>
              <a:stCxn id="56" idx="4"/>
              <a:endCxn id="49" idx="3"/>
            </p:cNvCxnSpPr>
            <p:nvPr/>
          </p:nvCxnSpPr>
          <p:spPr>
            <a:xfrm rot="5400000">
              <a:off x="5807453" y="49868"/>
              <a:ext cx="1312264" cy="5024860"/>
            </a:xfrm>
            <a:prstGeom prst="curvedConnector2">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511630" y="1215187"/>
            <a:ext cx="3299997" cy="3824072"/>
            <a:chOff x="4511630" y="120484"/>
            <a:chExt cx="3299997" cy="4209113"/>
          </a:xfrm>
        </p:grpSpPr>
        <p:sp>
          <p:nvSpPr>
            <p:cNvPr id="59" name="Oval 58">
              <a:extLst>
                <a:ext uri="{FF2B5EF4-FFF2-40B4-BE49-F238E27FC236}">
                  <a16:creationId xmlns:a16="http://schemas.microsoft.com/office/drawing/2014/main" id="{6CF16436-24E9-F442-BAEC-530973D91B23}"/>
                </a:ext>
              </a:extLst>
            </p:cNvPr>
            <p:cNvSpPr/>
            <p:nvPr/>
          </p:nvSpPr>
          <p:spPr>
            <a:xfrm>
              <a:off x="5969689" y="120484"/>
              <a:ext cx="1841938" cy="91943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56307" y="1495246"/>
              <a:ext cx="3289674" cy="2379028"/>
            </a:xfrm>
            <a:prstGeom prst="curvedConnector3">
              <a:avLst>
                <a:gd name="adj1" fmla="val 50000"/>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3340602" y="2379673"/>
            <a:ext cx="7367512" cy="1261652"/>
            <a:chOff x="3099216" y="2175024"/>
            <a:chExt cx="7718703" cy="1261652"/>
          </a:xfrm>
        </p:grpSpPr>
        <p:sp>
          <p:nvSpPr>
            <p:cNvPr id="62" name="Oval 61">
              <a:extLst>
                <a:ext uri="{FF2B5EF4-FFF2-40B4-BE49-F238E27FC236}">
                  <a16:creationId xmlns:a16="http://schemas.microsoft.com/office/drawing/2014/main" id="{971079BC-1024-3D4A-8073-D55DBE7B800D}"/>
                </a:ext>
              </a:extLst>
            </p:cNvPr>
            <p:cNvSpPr/>
            <p:nvPr/>
          </p:nvSpPr>
          <p:spPr>
            <a:xfrm>
              <a:off x="3099216" y="2175024"/>
              <a:ext cx="2033280" cy="66306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a:endCxn id="46" idx="1"/>
            </p:cNvCxnSpPr>
            <p:nvPr/>
          </p:nvCxnSpPr>
          <p:spPr>
            <a:xfrm rot="16200000" flipH="1">
              <a:off x="7478479" y="97235"/>
              <a:ext cx="695690" cy="5983191"/>
            </a:xfrm>
            <a:prstGeom prst="curvedConnector2">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1220891" y="1366906"/>
            <a:ext cx="2472004" cy="3256609"/>
            <a:chOff x="1220891" y="272203"/>
            <a:chExt cx="2472004" cy="4057394"/>
          </a:xfrm>
        </p:grpSpPr>
        <p:sp>
          <p:nvSpPr>
            <p:cNvPr id="65" name="Oval 64">
              <a:extLst>
                <a:ext uri="{FF2B5EF4-FFF2-40B4-BE49-F238E27FC236}">
                  <a16:creationId xmlns:a16="http://schemas.microsoft.com/office/drawing/2014/main" id="{D6078E0E-23D8-DC4D-B478-1D595C3C1365}"/>
                </a:ext>
              </a:extLst>
            </p:cNvPr>
            <p:cNvSpPr/>
            <p:nvPr/>
          </p:nvSpPr>
          <p:spPr>
            <a:xfrm>
              <a:off x="2068541" y="272203"/>
              <a:ext cx="1624354" cy="66306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Curved Connector 65">
              <a:extLst>
                <a:ext uri="{FF2B5EF4-FFF2-40B4-BE49-F238E27FC236}">
                  <a16:creationId xmlns:a16="http://schemas.microsoft.com/office/drawing/2014/main" id="{106BC026-344A-CB4D-ABAF-CFB238D3DC6A}"/>
                </a:ext>
              </a:extLst>
            </p:cNvPr>
            <p:cNvCxnSpPr>
              <a:cxnSpLocks/>
            </p:cNvCxnSpPr>
            <p:nvPr/>
          </p:nvCxnSpPr>
          <p:spPr>
            <a:xfrm rot="5400000">
              <a:off x="334728" y="1815161"/>
              <a:ext cx="3400599" cy="1628273"/>
            </a:xfrm>
            <a:prstGeom prst="curvedConnector3">
              <a:avLst>
                <a:gd name="adj1" fmla="val 50000"/>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8308420" y="1053356"/>
            <a:ext cx="3423467" cy="3298903"/>
            <a:chOff x="7861254" y="223466"/>
            <a:chExt cx="3751929" cy="3384168"/>
          </a:xfrm>
        </p:grpSpPr>
        <p:sp>
          <p:nvSpPr>
            <p:cNvPr id="68" name="Oval 67">
              <a:extLst>
                <a:ext uri="{FF2B5EF4-FFF2-40B4-BE49-F238E27FC236}">
                  <a16:creationId xmlns:a16="http://schemas.microsoft.com/office/drawing/2014/main" id="{FDD86F9A-6B90-144A-B328-2205E31028E0}"/>
                </a:ext>
              </a:extLst>
            </p:cNvPr>
            <p:cNvSpPr/>
            <p:nvPr/>
          </p:nvSpPr>
          <p:spPr>
            <a:xfrm>
              <a:off x="9820758" y="223466"/>
              <a:ext cx="1792425" cy="66306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Curved Connector 68">
              <a:extLst>
                <a:ext uri="{FF2B5EF4-FFF2-40B4-BE49-F238E27FC236}">
                  <a16:creationId xmlns:a16="http://schemas.microsoft.com/office/drawing/2014/main" id="{81EE5008-000B-044B-8DB2-4DE5919E17C4}"/>
                </a:ext>
              </a:extLst>
            </p:cNvPr>
            <p:cNvCxnSpPr>
              <a:cxnSpLocks/>
              <a:stCxn id="70" idx="3"/>
              <a:endCxn id="68" idx="4"/>
            </p:cNvCxnSpPr>
            <p:nvPr/>
          </p:nvCxnSpPr>
          <p:spPr>
            <a:xfrm flipV="1">
              <a:off x="7861254" y="886532"/>
              <a:ext cx="2855718" cy="2721102"/>
            </a:xfrm>
            <a:prstGeom prst="curvedConnector2">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grpSp>
      <p:pic>
        <p:nvPicPr>
          <p:cNvPr id="70" name="Picture 69">
            <a:extLst>
              <a:ext uri="{FF2B5EF4-FFF2-40B4-BE49-F238E27FC236}">
                <a16:creationId xmlns:a16="http://schemas.microsoft.com/office/drawing/2014/main" id="{A604BB58-BAC7-B246-A0CC-153CB687C9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4764" y="3247094"/>
            <a:ext cx="2153655" cy="2210330"/>
          </a:xfrm>
          <a:prstGeom prst="rect">
            <a:avLst/>
          </a:prstGeom>
        </p:spPr>
      </p:pic>
      <p:sp>
        <p:nvSpPr>
          <p:cNvPr id="71" name="TextBox 70"/>
          <p:cNvSpPr txBox="1"/>
          <p:nvPr/>
        </p:nvSpPr>
        <p:spPr>
          <a:xfrm>
            <a:off x="86684" y="4478070"/>
            <a:ext cx="457200" cy="646331"/>
          </a:xfrm>
          <a:prstGeom prst="rect">
            <a:avLst/>
          </a:prstGeom>
          <a:noFill/>
        </p:spPr>
        <p:txBody>
          <a:bodyPr wrap="square" rtlCol="0">
            <a:spAutoFit/>
          </a:bodyPr>
          <a:lstStyle/>
          <a:p>
            <a:pPr algn="ctr"/>
            <a:r>
              <a:rPr lang="en-GB" sz="3600" b="1" dirty="0">
                <a:latin typeface="Century Gothic" panose="020B0502020202020204" pitchFamily="34" charset="0"/>
              </a:rPr>
              <a:t>I</a:t>
            </a:r>
          </a:p>
        </p:txBody>
      </p:sp>
      <p:sp>
        <p:nvSpPr>
          <p:cNvPr id="72" name="TextBox 71"/>
          <p:cNvSpPr txBox="1"/>
          <p:nvPr/>
        </p:nvSpPr>
        <p:spPr>
          <a:xfrm>
            <a:off x="1984748" y="3318158"/>
            <a:ext cx="457200" cy="646331"/>
          </a:xfrm>
          <a:prstGeom prst="rect">
            <a:avLst/>
          </a:prstGeom>
          <a:noFill/>
        </p:spPr>
        <p:txBody>
          <a:bodyPr wrap="square" rtlCol="0">
            <a:spAutoFit/>
          </a:bodyPr>
          <a:lstStyle/>
          <a:p>
            <a:pPr algn="ctr"/>
            <a:r>
              <a:rPr lang="en-GB" sz="3600" b="1" dirty="0">
                <a:latin typeface="Century Gothic" panose="020B0502020202020204" pitchFamily="34" charset="0"/>
              </a:rPr>
              <a:t>J</a:t>
            </a:r>
          </a:p>
        </p:txBody>
      </p:sp>
      <p:sp>
        <p:nvSpPr>
          <p:cNvPr id="73" name="TextBox 72"/>
          <p:cNvSpPr txBox="1"/>
          <p:nvPr/>
        </p:nvSpPr>
        <p:spPr>
          <a:xfrm>
            <a:off x="3900565" y="4881092"/>
            <a:ext cx="457200" cy="646331"/>
          </a:xfrm>
          <a:prstGeom prst="rect">
            <a:avLst/>
          </a:prstGeom>
          <a:noFill/>
        </p:spPr>
        <p:txBody>
          <a:bodyPr wrap="square" rtlCol="0">
            <a:spAutoFit/>
          </a:bodyPr>
          <a:lstStyle/>
          <a:p>
            <a:pPr algn="ctr"/>
            <a:r>
              <a:rPr lang="en-GB" sz="3600" b="1" dirty="0">
                <a:latin typeface="Century Gothic" panose="020B0502020202020204" pitchFamily="34" charset="0"/>
              </a:rPr>
              <a:t>K</a:t>
            </a:r>
          </a:p>
        </p:txBody>
      </p:sp>
      <p:sp>
        <p:nvSpPr>
          <p:cNvPr id="74" name="TextBox 73"/>
          <p:cNvSpPr txBox="1"/>
          <p:nvPr/>
        </p:nvSpPr>
        <p:spPr>
          <a:xfrm>
            <a:off x="6001186" y="3413633"/>
            <a:ext cx="457200" cy="646331"/>
          </a:xfrm>
          <a:prstGeom prst="rect">
            <a:avLst/>
          </a:prstGeom>
          <a:noFill/>
        </p:spPr>
        <p:txBody>
          <a:bodyPr wrap="square" rtlCol="0">
            <a:spAutoFit/>
          </a:bodyPr>
          <a:lstStyle/>
          <a:p>
            <a:pPr algn="ctr"/>
            <a:r>
              <a:rPr lang="en-GB" sz="3600" b="1" dirty="0">
                <a:latin typeface="Century Gothic" panose="020B0502020202020204" pitchFamily="34" charset="0"/>
              </a:rPr>
              <a:t>L</a:t>
            </a:r>
          </a:p>
        </p:txBody>
      </p:sp>
      <p:sp>
        <p:nvSpPr>
          <p:cNvPr id="75" name="TextBox 74"/>
          <p:cNvSpPr txBox="1"/>
          <p:nvPr/>
        </p:nvSpPr>
        <p:spPr>
          <a:xfrm>
            <a:off x="7964672" y="5456016"/>
            <a:ext cx="457200" cy="646331"/>
          </a:xfrm>
          <a:prstGeom prst="rect">
            <a:avLst/>
          </a:prstGeom>
          <a:noFill/>
        </p:spPr>
        <p:txBody>
          <a:bodyPr wrap="square" rtlCol="0">
            <a:spAutoFit/>
          </a:bodyPr>
          <a:lstStyle/>
          <a:p>
            <a:pPr algn="ctr"/>
            <a:r>
              <a:rPr lang="en-GB" sz="3600" b="1" dirty="0">
                <a:latin typeface="Century Gothic" panose="020B0502020202020204" pitchFamily="34" charset="0"/>
              </a:rPr>
              <a:t>M</a:t>
            </a:r>
          </a:p>
        </p:txBody>
      </p:sp>
      <p:sp>
        <p:nvSpPr>
          <p:cNvPr id="76" name="TextBox 75"/>
          <p:cNvSpPr txBox="1"/>
          <p:nvPr/>
        </p:nvSpPr>
        <p:spPr>
          <a:xfrm>
            <a:off x="10641314" y="2717979"/>
            <a:ext cx="457200" cy="646331"/>
          </a:xfrm>
          <a:prstGeom prst="rect">
            <a:avLst/>
          </a:prstGeom>
          <a:noFill/>
        </p:spPr>
        <p:txBody>
          <a:bodyPr wrap="square" rtlCol="0">
            <a:spAutoFit/>
          </a:bodyPr>
          <a:lstStyle/>
          <a:p>
            <a:pPr algn="ctr"/>
            <a:r>
              <a:rPr lang="en-GB" sz="3600" b="1" dirty="0">
                <a:latin typeface="Century Gothic" panose="020B0502020202020204" pitchFamily="34" charset="0"/>
              </a:rPr>
              <a:t>N</a:t>
            </a:r>
          </a:p>
        </p:txBody>
      </p:sp>
      <p:pic>
        <p:nvPicPr>
          <p:cNvPr id="77" name="Picture 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2521" y="4912503"/>
            <a:ext cx="1369259" cy="1369259"/>
          </a:xfrm>
          <a:prstGeom prst="rect">
            <a:avLst/>
          </a:prstGeom>
        </p:spPr>
      </p:pic>
      <p:pic>
        <p:nvPicPr>
          <p:cNvPr id="49" name="Picture 48">
            <a:extLst>
              <a:ext uri="{FF2B5EF4-FFF2-40B4-BE49-F238E27FC236}">
                <a16:creationId xmlns:a16="http://schemas.microsoft.com/office/drawing/2014/main" id="{4323BD4F-3FC3-7942-99D8-FBB4513376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26801" y="3406703"/>
            <a:ext cx="1624354" cy="1632556"/>
          </a:xfrm>
          <a:prstGeom prst="rect">
            <a:avLst/>
          </a:prstGeom>
        </p:spPr>
      </p:pic>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nextCondLst>
                <p:cond evt="onClick" delay="0">
                  <p:tgtEl>
                    <p:spTgt spid="71"/>
                  </p:tgtEl>
                </p:cond>
              </p:nextCondLst>
            </p:seq>
            <p:seq concurrent="1" nextAc="seek">
              <p:cTn id="8" restart="whenNotActive" fill="hold" evtFilter="cancelBubble" nodeType="interactiveSeq">
                <p:stCondLst>
                  <p:cond evt="onClick" delay="0">
                    <p:tgtEl>
                      <p:spTgt spid="7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childTnLst>
                    </p:cTn>
                  </p:par>
                </p:childTnLst>
              </p:cTn>
              <p:nextCondLst>
                <p:cond evt="onClick" delay="0">
                  <p:tgtEl>
                    <p:spTgt spid="72"/>
                  </p:tgtEl>
                </p:cond>
              </p:nextCondLst>
            </p:seq>
            <p:seq concurrent="1" nextAc="seek">
              <p:cTn id="14" restart="whenNotActive" fill="hold" evtFilter="cancelBubble" nodeType="interactiveSeq">
                <p:stCondLst>
                  <p:cond evt="onClick" delay="0">
                    <p:tgtEl>
                      <p:spTgt spid="7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childTnLst>
                    </p:cTn>
                  </p:par>
                </p:childTnLst>
              </p:cTn>
              <p:nextCondLst>
                <p:cond evt="onClick" delay="0">
                  <p:tgtEl>
                    <p:spTgt spid="75"/>
                  </p:tgtEl>
                </p:cond>
              </p:nextCondLst>
            </p:seq>
            <p:seq concurrent="1" nextAc="seek">
              <p:cTn id="20" restart="whenNotActive" fill="hold" evtFilter="cancelBubble" nodeType="interactiveSeq">
                <p:stCondLst>
                  <p:cond evt="onClick" delay="0">
                    <p:tgtEl>
                      <p:spTgt spid="7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childTnLst>
                    </p:cTn>
                  </p:par>
                </p:childTnLst>
              </p:cTn>
              <p:nextCondLst>
                <p:cond evt="onClick" delay="0">
                  <p:tgtEl>
                    <p:spTgt spid="74"/>
                  </p:tgtEl>
                </p:cond>
              </p:nextCondLst>
            </p:seq>
            <p:seq concurrent="1" nextAc="seek">
              <p:cTn id="26" restart="whenNotActive" fill="hold" evtFilter="cancelBubble" nodeType="interactiveSeq">
                <p:stCondLst>
                  <p:cond evt="onClick" delay="0">
                    <p:tgtEl>
                      <p:spTgt spid="7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childTnLst>
                    </p:cTn>
                  </p:par>
                </p:childTnLst>
              </p:cTn>
              <p:nextCondLst>
                <p:cond evt="onClick" delay="0">
                  <p:tgtEl>
                    <p:spTgt spid="76"/>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childTnLst>
                          </p:cTn>
                        </p:par>
                      </p:childTnLst>
                    </p:cTn>
                  </p:par>
                </p:childTnLst>
              </p:cTn>
              <p:nextCondLst>
                <p:cond evt="onClick" delay="0">
                  <p:tgtEl>
                    <p:spTgt spid="7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57645" y="247046"/>
            <a:ext cx="15012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5ED26FA-94A4-1144-96A1-85AEBB6344BB}"/>
              </a:ext>
            </a:extLst>
          </p:cNvPr>
          <p:cNvSpPr txBox="1"/>
          <p:nvPr/>
        </p:nvSpPr>
        <p:spPr>
          <a:xfrm>
            <a:off x="4933128" y="3238144"/>
            <a:ext cx="4035682" cy="769441"/>
          </a:xfrm>
          <a:prstGeom prst="rect">
            <a:avLst/>
          </a:prstGeom>
          <a:noFill/>
        </p:spPr>
        <p:txBody>
          <a:bodyPr wrap="square" rtlCol="0">
            <a:spAutoFit/>
          </a:bodyPr>
          <a:lstStyle/>
          <a:p>
            <a:pPr algn="ctr"/>
            <a:r>
              <a:rPr lang="en-GB" sz="4400" b="1" dirty="0">
                <a:solidFill>
                  <a:srgbClr val="115076"/>
                </a:solidFill>
                <a:latin typeface="Century Gothic" panose="020B0502020202020204" pitchFamily="34" charset="0"/>
              </a:rPr>
              <a:t>4. das Wort</a:t>
            </a:r>
          </a:p>
        </p:txBody>
      </p:sp>
      <p:sp>
        <p:nvSpPr>
          <p:cNvPr id="7" name="TextBox 6">
            <a:extLst>
              <a:ext uri="{FF2B5EF4-FFF2-40B4-BE49-F238E27FC236}">
                <a16:creationId xmlns:a16="http://schemas.microsoft.com/office/drawing/2014/main" id="{A1B96A20-00A5-964F-885C-C165257CFC48}"/>
              </a:ext>
            </a:extLst>
          </p:cNvPr>
          <p:cNvSpPr txBox="1"/>
          <p:nvPr/>
        </p:nvSpPr>
        <p:spPr>
          <a:xfrm>
            <a:off x="1481052" y="3328051"/>
            <a:ext cx="2997332" cy="769441"/>
          </a:xfrm>
          <a:prstGeom prst="rect">
            <a:avLst/>
          </a:prstGeom>
          <a:noFill/>
        </p:spPr>
        <p:txBody>
          <a:bodyPr wrap="square" rtlCol="0">
            <a:spAutoFit/>
          </a:bodyPr>
          <a:lstStyle/>
          <a:p>
            <a:pPr algn="ctr"/>
            <a:r>
              <a:rPr lang="en-GB" sz="4400" b="1" dirty="0">
                <a:solidFill>
                  <a:srgbClr val="115076"/>
                </a:solidFill>
                <a:latin typeface="Century Gothic" panose="020B0502020202020204" pitchFamily="34" charset="0"/>
              </a:rPr>
              <a:t>5. die Welt</a:t>
            </a:r>
          </a:p>
        </p:txBody>
      </p:sp>
      <p:sp>
        <p:nvSpPr>
          <p:cNvPr id="8" name="TextBox 7">
            <a:extLst>
              <a:ext uri="{FF2B5EF4-FFF2-40B4-BE49-F238E27FC236}">
                <a16:creationId xmlns:a16="http://schemas.microsoft.com/office/drawing/2014/main" id="{C0438FBB-20C6-3E42-B716-8A878A628A10}"/>
              </a:ext>
            </a:extLst>
          </p:cNvPr>
          <p:cNvSpPr txBox="1"/>
          <p:nvPr/>
        </p:nvSpPr>
        <p:spPr>
          <a:xfrm>
            <a:off x="5733669" y="4253602"/>
            <a:ext cx="4033428" cy="769441"/>
          </a:xfrm>
          <a:prstGeom prst="rect">
            <a:avLst/>
          </a:prstGeom>
          <a:noFill/>
        </p:spPr>
        <p:txBody>
          <a:bodyPr wrap="square" rtlCol="0">
            <a:spAutoFit/>
          </a:bodyPr>
          <a:lstStyle/>
          <a:p>
            <a:pPr algn="ctr"/>
            <a:r>
              <a:rPr lang="en-GB" sz="4400" b="1" dirty="0">
                <a:solidFill>
                  <a:srgbClr val="115076"/>
                </a:solidFill>
                <a:latin typeface="Century Gothic" panose="020B0502020202020204" pitchFamily="34" charset="0"/>
              </a:rPr>
              <a:t>3. das Wasser</a:t>
            </a:r>
          </a:p>
        </p:txBody>
      </p:sp>
      <p:sp>
        <p:nvSpPr>
          <p:cNvPr id="9" name="TextBox 8">
            <a:extLst>
              <a:ext uri="{FF2B5EF4-FFF2-40B4-BE49-F238E27FC236}">
                <a16:creationId xmlns:a16="http://schemas.microsoft.com/office/drawing/2014/main" id="{04A9B460-5B60-CB46-8749-5EBC17551F12}"/>
              </a:ext>
            </a:extLst>
          </p:cNvPr>
          <p:cNvSpPr txBox="1"/>
          <p:nvPr/>
        </p:nvSpPr>
        <p:spPr>
          <a:xfrm>
            <a:off x="1613268" y="4582109"/>
            <a:ext cx="4363563" cy="769441"/>
          </a:xfrm>
          <a:prstGeom prst="rect">
            <a:avLst/>
          </a:prstGeom>
          <a:noFill/>
        </p:spPr>
        <p:txBody>
          <a:bodyPr wrap="square" rtlCol="0">
            <a:spAutoFit/>
          </a:bodyPr>
          <a:lstStyle/>
          <a:p>
            <a:pPr algn="ctr"/>
            <a:r>
              <a:rPr lang="en-GB" sz="4400" b="1" dirty="0">
                <a:solidFill>
                  <a:srgbClr val="115076"/>
                </a:solidFill>
                <a:latin typeface="Century Gothic" panose="020B0502020202020204" pitchFamily="34" charset="0"/>
              </a:rPr>
              <a:t>2. der Freund</a:t>
            </a:r>
          </a:p>
        </p:txBody>
      </p:sp>
      <p:sp>
        <p:nvSpPr>
          <p:cNvPr id="10" name="TextBox 9">
            <a:extLst>
              <a:ext uri="{FF2B5EF4-FFF2-40B4-BE49-F238E27FC236}">
                <a16:creationId xmlns:a16="http://schemas.microsoft.com/office/drawing/2014/main" id="{F2FBC167-1F65-FD4A-A280-00090C3DC4D8}"/>
              </a:ext>
            </a:extLst>
          </p:cNvPr>
          <p:cNvSpPr txBox="1"/>
          <p:nvPr/>
        </p:nvSpPr>
        <p:spPr>
          <a:xfrm>
            <a:off x="2957974" y="2093322"/>
            <a:ext cx="4110083" cy="769441"/>
          </a:xfrm>
          <a:prstGeom prst="rect">
            <a:avLst/>
          </a:prstGeom>
          <a:noFill/>
        </p:spPr>
        <p:txBody>
          <a:bodyPr wrap="square" rtlCol="0">
            <a:spAutoFit/>
          </a:bodyPr>
          <a:lstStyle/>
          <a:p>
            <a:pPr algn="ctr"/>
            <a:r>
              <a:rPr lang="en-GB" sz="4400" b="1" dirty="0">
                <a:solidFill>
                  <a:srgbClr val="115076"/>
                </a:solidFill>
                <a:latin typeface="Century Gothic" panose="020B0502020202020204" pitchFamily="34" charset="0"/>
              </a:rPr>
              <a:t>1. der </a:t>
            </a:r>
            <a:r>
              <a:rPr lang="en-GB" sz="4400" b="1" dirty="0" err="1">
                <a:solidFill>
                  <a:srgbClr val="115076"/>
                </a:solidFill>
                <a:latin typeface="Century Gothic" panose="020B0502020202020204" pitchFamily="34" charset="0"/>
              </a:rPr>
              <a:t>Fußball</a:t>
            </a:r>
            <a:endParaRPr lang="en-GB" sz="4400" b="1"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EFCD5847-8EDE-BE49-93AA-37E24BB16B8E}"/>
              </a:ext>
            </a:extLst>
          </p:cNvPr>
          <p:cNvSpPr txBox="1"/>
          <p:nvPr/>
        </p:nvSpPr>
        <p:spPr>
          <a:xfrm>
            <a:off x="6909619" y="1709676"/>
            <a:ext cx="4371858" cy="769441"/>
          </a:xfrm>
          <a:prstGeom prst="rect">
            <a:avLst/>
          </a:prstGeom>
          <a:noFill/>
        </p:spPr>
        <p:txBody>
          <a:bodyPr wrap="square" rtlCol="0">
            <a:spAutoFit/>
          </a:bodyPr>
          <a:lstStyle/>
          <a:p>
            <a:pPr algn="ctr"/>
            <a:r>
              <a:rPr lang="en-GB" sz="4400" b="1" dirty="0">
                <a:solidFill>
                  <a:srgbClr val="115076"/>
                </a:solidFill>
                <a:latin typeface="Century Gothic" panose="020B0502020202020204" pitchFamily="34" charset="0"/>
              </a:rPr>
              <a:t>6. der Lehrer</a:t>
            </a:r>
          </a:p>
        </p:txBody>
      </p:sp>
    </p:spTree>
    <p:extLst>
      <p:ext uri="{BB962C8B-B14F-4D97-AF65-F5344CB8AC3E}">
        <p14:creationId xmlns:p14="http://schemas.microsoft.com/office/powerpoint/2010/main" val="15448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3000"/>
                                        <p:tgtEl>
                                          <p:spTgt spid="10"/>
                                        </p:tgtEl>
                                      </p:cBhvr>
                                    </p:animEffect>
                                    <p:set>
                                      <p:cBhvr>
                                        <p:cTn id="10" dur="1" fill="hold">
                                          <p:stCondLst>
                                            <p:cond delay="29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9" presetClass="exit" presetSubtype="0" fill="hold" grpId="1" nodeType="afterEffect">
                                  <p:stCondLst>
                                    <p:cond delay="0"/>
                                  </p:stCondLst>
                                  <p:childTnLst>
                                    <p:animEffect transition="out" filter="dissolve">
                                      <p:cBhvr>
                                        <p:cTn id="17" dur="3000"/>
                                        <p:tgtEl>
                                          <p:spTgt spid="9"/>
                                        </p:tgtEl>
                                      </p:cBhvr>
                                    </p:animEffect>
                                    <p:set>
                                      <p:cBhvr>
                                        <p:cTn id="18" dur="1" fill="hold">
                                          <p:stCondLst>
                                            <p:cond delay="29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par>
                          <p:cTn id="23" fill="hold">
                            <p:stCondLst>
                              <p:cond delay="0"/>
                            </p:stCondLst>
                            <p:childTnLst>
                              <p:par>
                                <p:cTn id="24" presetID="9" presetClass="exit" presetSubtype="0" fill="hold" grpId="1" nodeType="afterEffect">
                                  <p:stCondLst>
                                    <p:cond delay="0"/>
                                  </p:stCondLst>
                                  <p:childTnLst>
                                    <p:animEffect transition="out" filter="dissolve">
                                      <p:cBhvr>
                                        <p:cTn id="25" dur="3000"/>
                                        <p:tgtEl>
                                          <p:spTgt spid="8"/>
                                        </p:tgtEl>
                                      </p:cBhvr>
                                    </p:animEffect>
                                    <p:set>
                                      <p:cBhvr>
                                        <p:cTn id="26" dur="1" fill="hold">
                                          <p:stCondLst>
                                            <p:cond delay="29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0"/>
                            </p:stCondLst>
                            <p:childTnLst>
                              <p:par>
                                <p:cTn id="32" presetID="9" presetClass="exit" presetSubtype="0" fill="hold" grpId="1" nodeType="afterEffect">
                                  <p:stCondLst>
                                    <p:cond delay="0"/>
                                  </p:stCondLst>
                                  <p:childTnLst>
                                    <p:animEffect transition="out" filter="dissolve">
                                      <p:cBhvr>
                                        <p:cTn id="33" dur="3000"/>
                                        <p:tgtEl>
                                          <p:spTgt spid="6"/>
                                        </p:tgtEl>
                                      </p:cBhvr>
                                    </p:animEffect>
                                    <p:set>
                                      <p:cBhvr>
                                        <p:cTn id="34" dur="1" fill="hold">
                                          <p:stCondLst>
                                            <p:cond delay="29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par>
                          <p:cTn id="39" fill="hold">
                            <p:stCondLst>
                              <p:cond delay="0"/>
                            </p:stCondLst>
                            <p:childTnLst>
                              <p:par>
                                <p:cTn id="40" presetID="9" presetClass="exit" presetSubtype="0" fill="hold" grpId="1" nodeType="afterEffect">
                                  <p:stCondLst>
                                    <p:cond delay="0"/>
                                  </p:stCondLst>
                                  <p:childTnLst>
                                    <p:animEffect transition="out" filter="dissolve">
                                      <p:cBhvr>
                                        <p:cTn id="41" dur="3000"/>
                                        <p:tgtEl>
                                          <p:spTgt spid="7"/>
                                        </p:tgtEl>
                                      </p:cBhvr>
                                    </p:animEffect>
                                    <p:set>
                                      <p:cBhvr>
                                        <p:cTn id="42" dur="1" fill="hold">
                                          <p:stCondLst>
                                            <p:cond delay="29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par>
                          <p:cTn id="47" fill="hold">
                            <p:stCondLst>
                              <p:cond delay="0"/>
                            </p:stCondLst>
                            <p:childTnLst>
                              <p:par>
                                <p:cTn id="48" presetID="9" presetClass="exit" presetSubtype="0" fill="hold" grpId="1" nodeType="afterEffect">
                                  <p:stCondLst>
                                    <p:cond delay="0"/>
                                  </p:stCondLst>
                                  <p:childTnLst>
                                    <p:animEffect transition="out" filter="dissolve">
                                      <p:cBhvr>
                                        <p:cTn id="49" dur="3000"/>
                                        <p:tgtEl>
                                          <p:spTgt spid="11"/>
                                        </p:tgtEl>
                                      </p:cBhvr>
                                    </p:animEffect>
                                    <p:set>
                                      <p:cBhvr>
                                        <p:cTn id="50" dur="1" fill="hold">
                                          <p:stCondLst>
                                            <p:cond delay="2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2" descr="http://www.clker.com/cliparts/0/F/H/c/a/X/crossword-letter-tiles-hi.png">
            <a:extLst>
              <a:ext uri="{FF2B5EF4-FFF2-40B4-BE49-F238E27FC236}">
                <a16:creationId xmlns:a16="http://schemas.microsoft.com/office/drawing/2014/main" id="{97482C75-02E8-9D48-B8EA-450B28EAEC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8803" y="2195186"/>
            <a:ext cx="1523052" cy="10585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0CE2314-D153-C34B-B04C-93F790D7AD9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85571" y="2195186"/>
            <a:ext cx="1703670" cy="1473362"/>
          </a:xfrm>
          <a:prstGeom prst="rect">
            <a:avLst/>
          </a:prstGeom>
        </p:spPr>
      </p:pic>
      <p:pic>
        <p:nvPicPr>
          <p:cNvPr id="8" name="Picture 7">
            <a:extLst>
              <a:ext uri="{FF2B5EF4-FFF2-40B4-BE49-F238E27FC236}">
                <a16:creationId xmlns:a16="http://schemas.microsoft.com/office/drawing/2014/main" id="{7FED2B89-86E4-CD48-8BA4-97FAC843F5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0520" y="2349329"/>
            <a:ext cx="657793" cy="968691"/>
          </a:xfrm>
          <a:prstGeom prst="rect">
            <a:avLst/>
          </a:prstGeom>
        </p:spPr>
      </p:pic>
      <p:pic>
        <p:nvPicPr>
          <p:cNvPr id="9" name="Picture 38" descr="Man and Woman Holding Hands on Facebook 2.2">
            <a:extLst>
              <a:ext uri="{FF2B5EF4-FFF2-40B4-BE49-F238E27FC236}">
                <a16:creationId xmlns:a16="http://schemas.microsoft.com/office/drawing/2014/main" id="{76342AFC-BE30-1F44-8499-B613FE8045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7225" y="2434311"/>
            <a:ext cx="1058522" cy="10585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323BD4F-3FC3-7942-99D8-FBB4513376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74091" y="2369265"/>
            <a:ext cx="1082762" cy="1088230"/>
          </a:xfrm>
          <a:prstGeom prst="rect">
            <a:avLst/>
          </a:prstGeom>
        </p:spPr>
      </p:pic>
      <p:pic>
        <p:nvPicPr>
          <p:cNvPr id="11" name="Picture 10">
            <a:extLst>
              <a:ext uri="{FF2B5EF4-FFF2-40B4-BE49-F238E27FC236}">
                <a16:creationId xmlns:a16="http://schemas.microsoft.com/office/drawing/2014/main" id="{A604BB58-BAC7-B246-A0CC-153CB687C9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34412" y="2098235"/>
            <a:ext cx="1435584" cy="1473362"/>
          </a:xfrm>
          <a:prstGeom prst="rect">
            <a:avLst/>
          </a:prstGeom>
        </p:spPr>
      </p:pic>
      <p:pic>
        <p:nvPicPr>
          <p:cNvPr id="12" name="Picture 11">
            <a:extLst>
              <a:ext uri="{FF2B5EF4-FFF2-40B4-BE49-F238E27FC236}">
                <a16:creationId xmlns:a16="http://schemas.microsoft.com/office/drawing/2014/main" id="{D140248C-FC6C-224F-984C-0F8BF6D63A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433574">
            <a:off x="1067474" y="1511076"/>
            <a:ext cx="2410792" cy="2752550"/>
          </a:xfrm>
          <a:prstGeom prst="rect">
            <a:avLst/>
          </a:prstGeom>
        </p:spPr>
      </p:pic>
      <p:pic>
        <p:nvPicPr>
          <p:cNvPr id="13" name="Picture 12">
            <a:extLst>
              <a:ext uri="{FF2B5EF4-FFF2-40B4-BE49-F238E27FC236}">
                <a16:creationId xmlns:a16="http://schemas.microsoft.com/office/drawing/2014/main" id="{BC180B48-9723-1546-ADA7-C158BFC0BA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097517" y="1526710"/>
            <a:ext cx="2359018" cy="2721282"/>
          </a:xfrm>
          <a:prstGeom prst="rect">
            <a:avLst/>
          </a:prstGeom>
        </p:spPr>
      </p:pic>
      <p:pic>
        <p:nvPicPr>
          <p:cNvPr id="14" name="Picture 13">
            <a:extLst>
              <a:ext uri="{FF2B5EF4-FFF2-40B4-BE49-F238E27FC236}">
                <a16:creationId xmlns:a16="http://schemas.microsoft.com/office/drawing/2014/main" id="{6E32EC3A-2EDC-7A4E-9505-FEA5B8F1D1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flipH="1">
            <a:off x="4906763" y="3749606"/>
            <a:ext cx="2359018" cy="2721282"/>
          </a:xfrm>
          <a:prstGeom prst="rect">
            <a:avLst/>
          </a:prstGeom>
        </p:spPr>
      </p:pic>
      <p:sp>
        <p:nvSpPr>
          <p:cNvPr id="15" name="TextBox 14">
            <a:extLst>
              <a:ext uri="{FF2B5EF4-FFF2-40B4-BE49-F238E27FC236}">
                <a16:creationId xmlns:a16="http://schemas.microsoft.com/office/drawing/2014/main" id="{E6050152-6ED6-B144-AFD0-DE8A41A60716}"/>
              </a:ext>
            </a:extLst>
          </p:cNvPr>
          <p:cNvSpPr txBox="1">
            <a:spLocks noChangeAspect="1"/>
          </p:cNvSpPr>
          <p:nvPr/>
        </p:nvSpPr>
        <p:spPr>
          <a:xfrm>
            <a:off x="1528861" y="3206883"/>
            <a:ext cx="1337607" cy="923330"/>
          </a:xfrm>
          <a:prstGeom prst="rect">
            <a:avLst/>
          </a:prstGeom>
          <a:noFill/>
        </p:spPr>
        <p:txBody>
          <a:bodyPr wrap="square" rtlCol="0">
            <a:spAutoFit/>
          </a:bodyPr>
          <a:lstStyle/>
          <a:p>
            <a:pPr algn="ctr"/>
            <a:r>
              <a:rPr lang="en-GB" sz="5400" b="1" dirty="0">
                <a:solidFill>
                  <a:srgbClr val="115076"/>
                </a:solidFill>
                <a:latin typeface="Century Gothic" panose="020B0502020202020204" pitchFamily="34" charset="0"/>
              </a:rPr>
              <a:t>der</a:t>
            </a:r>
          </a:p>
        </p:txBody>
      </p:sp>
      <p:sp>
        <p:nvSpPr>
          <p:cNvPr id="16" name="TextBox 15">
            <a:extLst>
              <a:ext uri="{FF2B5EF4-FFF2-40B4-BE49-F238E27FC236}">
                <a16:creationId xmlns:a16="http://schemas.microsoft.com/office/drawing/2014/main" id="{3053D006-F5E5-E947-AC45-473347AFD1B9}"/>
              </a:ext>
            </a:extLst>
          </p:cNvPr>
          <p:cNvSpPr txBox="1">
            <a:spLocks noChangeAspect="1"/>
          </p:cNvSpPr>
          <p:nvPr/>
        </p:nvSpPr>
        <p:spPr>
          <a:xfrm>
            <a:off x="9445248" y="3286025"/>
            <a:ext cx="1340456" cy="923330"/>
          </a:xfrm>
          <a:prstGeom prst="rect">
            <a:avLst/>
          </a:prstGeom>
          <a:noFill/>
        </p:spPr>
        <p:txBody>
          <a:bodyPr wrap="square" rtlCol="0">
            <a:spAutoFit/>
          </a:bodyPr>
          <a:lstStyle/>
          <a:p>
            <a:pPr algn="ctr"/>
            <a:r>
              <a:rPr lang="en-GB" sz="5400" b="1" dirty="0">
                <a:solidFill>
                  <a:srgbClr val="115076"/>
                </a:solidFill>
                <a:latin typeface="Century Gothic" panose="020B0502020202020204" pitchFamily="34" charset="0"/>
              </a:rPr>
              <a:t>die</a:t>
            </a:r>
          </a:p>
        </p:txBody>
      </p:sp>
      <p:sp>
        <p:nvSpPr>
          <p:cNvPr id="17" name="TextBox 16">
            <a:extLst>
              <a:ext uri="{FF2B5EF4-FFF2-40B4-BE49-F238E27FC236}">
                <a16:creationId xmlns:a16="http://schemas.microsoft.com/office/drawing/2014/main" id="{CD9A9D11-6970-4C42-84F1-A310B76E2C67}"/>
              </a:ext>
            </a:extLst>
          </p:cNvPr>
          <p:cNvSpPr txBox="1">
            <a:spLocks noChangeAspect="1"/>
          </p:cNvSpPr>
          <p:nvPr/>
        </p:nvSpPr>
        <p:spPr>
          <a:xfrm>
            <a:off x="5112516" y="5276274"/>
            <a:ext cx="1874358" cy="923330"/>
          </a:xfrm>
          <a:prstGeom prst="rect">
            <a:avLst/>
          </a:prstGeom>
          <a:noFill/>
        </p:spPr>
        <p:txBody>
          <a:bodyPr wrap="square" rtlCol="0">
            <a:spAutoFit/>
          </a:bodyPr>
          <a:lstStyle/>
          <a:p>
            <a:pPr algn="ctr"/>
            <a:r>
              <a:rPr lang="en-GB" sz="5400" b="1" dirty="0">
                <a:solidFill>
                  <a:srgbClr val="115076"/>
                </a:solidFill>
                <a:latin typeface="Century Gothic" panose="020B0502020202020204" pitchFamily="34" charset="0"/>
              </a:rPr>
              <a:t>das</a:t>
            </a:r>
          </a:p>
        </p:txBody>
      </p:sp>
    </p:spTree>
    <p:extLst>
      <p:ext uri="{BB962C8B-B14F-4D97-AF65-F5344CB8AC3E}">
        <p14:creationId xmlns:p14="http://schemas.microsoft.com/office/powerpoint/2010/main" val="183944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25E-6 -2.22222E-6 L 0.02096 0.33172 " pathEditMode="relative" rAng="0" ptsTypes="AA">
                                      <p:cBhvr>
                                        <p:cTn id="10" dur="2000" fill="hold"/>
                                        <p:tgtEl>
                                          <p:spTgt spid="6"/>
                                        </p:tgtEl>
                                        <p:attrNameLst>
                                          <p:attrName>ppt_x</p:attrName>
                                          <p:attrName>ppt_y</p:attrName>
                                        </p:attrNameLst>
                                      </p:cBhvr>
                                      <p:rCtr x="1042" y="1657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79167E-6 -4.44444E-6 L -0.25872 0.02825 " pathEditMode="relative" rAng="0" ptsTypes="AA">
                                      <p:cBhvr>
                                        <p:cTn id="18" dur="2000" fill="hold"/>
                                        <p:tgtEl>
                                          <p:spTgt spid="9"/>
                                        </p:tgtEl>
                                        <p:attrNameLst>
                                          <p:attrName>ppt_x</p:attrName>
                                          <p:attrName>ppt_y</p:attrName>
                                        </p:attrNameLst>
                                      </p:cBhvr>
                                      <p:rCtr x="-12943" y="1412"/>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0208 -0.00579 L -0.25703 0.0287 " pathEditMode="relative" rAng="0" ptsTypes="AA">
                                      <p:cBhvr>
                                        <p:cTn id="26" dur="2000" fill="hold"/>
                                        <p:tgtEl>
                                          <p:spTgt spid="10"/>
                                        </p:tgtEl>
                                        <p:attrNameLst>
                                          <p:attrName>ppt_x</p:attrName>
                                          <p:attrName>ppt_y</p:attrName>
                                        </p:attrNameLst>
                                      </p:cBhvr>
                                      <p:rCtr x="-12747" y="1713"/>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8.33333E-7 -4.44444E-6 L 0.00156 0.35116 " pathEditMode="relative" rAng="0" ptsTypes="AA">
                                      <p:cBhvr>
                                        <p:cTn id="34" dur="2000" fill="hold"/>
                                        <p:tgtEl>
                                          <p:spTgt spid="8"/>
                                        </p:tgtEl>
                                        <p:attrNameLst>
                                          <p:attrName>ppt_x</p:attrName>
                                          <p:attrName>ppt_y</p:attrName>
                                        </p:attrNameLst>
                                      </p:cBhvr>
                                      <p:rCtr x="78" y="17546"/>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4.16667E-6 4.07407E-6 L -0.25494 0.00023 " pathEditMode="relative" rAng="0" ptsTypes="AA">
                                      <p:cBhvr>
                                        <p:cTn id="42" dur="2000" fill="hold"/>
                                        <p:tgtEl>
                                          <p:spTgt spid="11"/>
                                        </p:tgtEl>
                                        <p:attrNameLst>
                                          <p:attrName>ppt_x</p:attrName>
                                          <p:attrName>ppt_y</p:attrName>
                                        </p:attrNameLst>
                                      </p:cBhvr>
                                      <p:rCtr x="-12747"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2.29167E-6 3.7037E-6 L 0.30065 0.00555 " pathEditMode="relative" rAng="0" ptsTypes="AA">
                                      <p:cBhvr>
                                        <p:cTn id="50" dur="2000" fill="hold"/>
                                        <p:tgtEl>
                                          <p:spTgt spid="7"/>
                                        </p:tgtEl>
                                        <p:attrNameLst>
                                          <p:attrName>ppt_x</p:attrName>
                                          <p:attrName>ppt_y</p:attrName>
                                        </p:attrNameLst>
                                      </p:cBhvr>
                                      <p:rCtr x="15026"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Title 10">
            <a:extLst>
              <a:ext uri="{FF2B5EF4-FFF2-40B4-BE49-F238E27FC236}">
                <a16:creationId xmlns:a16="http://schemas.microsoft.com/office/drawing/2014/main" id="{E44B25BE-1A98-904F-8B84-16C1219DF06B}"/>
              </a:ext>
            </a:extLst>
          </p:cNvPr>
          <p:cNvSpPr>
            <a:spLocks noGrp="1"/>
          </p:cNvSpPr>
          <p:nvPr>
            <p:ph type="ctrTitle"/>
          </p:nvPr>
        </p:nvSpPr>
        <p:spPr>
          <a:xfrm>
            <a:off x="161930" y="2282372"/>
            <a:ext cx="9753600" cy="745896"/>
          </a:xfrm>
        </p:spPr>
        <p:txBody>
          <a:bodyPr>
            <a:normAutofit/>
          </a:bodyPr>
          <a:lstStyle/>
          <a:p>
            <a:pPr algn="l"/>
            <a:r>
              <a:rPr lang="en-GB" sz="4000" b="1" dirty="0">
                <a:solidFill>
                  <a:prstClr val="white"/>
                </a:solidFill>
              </a:rPr>
              <a:t>Who has what? Possession</a:t>
            </a:r>
            <a:endParaRPr lang="en-US" sz="4000" dirty="0"/>
          </a:p>
        </p:txBody>
      </p:sp>
      <p:sp>
        <p:nvSpPr>
          <p:cNvPr id="19" name="Subtitle 6">
            <a:extLst>
              <a:ext uri="{FF2B5EF4-FFF2-40B4-BE49-F238E27FC236}">
                <a16:creationId xmlns:a16="http://schemas.microsoft.com/office/drawing/2014/main" id="{CD376BE4-7AA6-3B43-A26E-B52408BA146C}"/>
              </a:ext>
            </a:extLst>
          </p:cNvPr>
          <p:cNvSpPr txBox="1">
            <a:spLocks/>
          </p:cNvSpPr>
          <p:nvPr/>
        </p:nvSpPr>
        <p:spPr>
          <a:xfrm>
            <a:off x="214817" y="4060063"/>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SSC [w]</a:t>
            </a:r>
            <a:endParaRPr lang="en-GB" sz="3000" dirty="0">
              <a:solidFill>
                <a:prstClr val="white"/>
              </a:solidFill>
            </a:endParaRPr>
          </a:p>
          <a:p>
            <a:endParaRPr lang="en-US" dirty="0"/>
          </a:p>
        </p:txBody>
      </p:sp>
      <p:sp>
        <p:nvSpPr>
          <p:cNvPr id="20" name="Title 3">
            <a:extLst>
              <a:ext uri="{FF2B5EF4-FFF2-40B4-BE49-F238E27FC236}">
                <a16:creationId xmlns:a16="http://schemas.microsoft.com/office/drawing/2014/main" id="{6815839A-4883-8649-8A6D-35040CF06837}"/>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a:solidFill>
                  <a:prstClr val="white"/>
                </a:solidFill>
                <a:latin typeface="Century Gothic" panose="020B0502020202020204" pitchFamily="34" charset="0"/>
              </a:rPr>
              <a:t>1.1</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5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10</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1" name="Title 3">
            <a:extLst>
              <a:ext uri="{FF2B5EF4-FFF2-40B4-BE49-F238E27FC236}">
                <a16:creationId xmlns:a16="http://schemas.microsoft.com/office/drawing/2014/main" id="{AEBBE075-AE8E-3C42-81ED-9F730F51CB72}"/>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400" dirty="0">
                <a:solidFill>
                  <a:prstClr val="white"/>
                </a:solidFill>
                <a:latin typeface="Century Gothic" panose="020B0502020202020204" pitchFamily="34" charset="0"/>
              </a:rPr>
              <a:t>Inge </a:t>
            </a:r>
            <a:r>
              <a:rPr lang="en-GB" sz="1400" dirty="0" err="1">
                <a:solidFill>
                  <a:prstClr val="white"/>
                </a:solidFill>
                <a:latin typeface="Century Gothic" panose="020B0502020202020204" pitchFamily="34" charset="0"/>
              </a:rPr>
              <a:t>Alferink</a:t>
            </a:r>
            <a:r>
              <a:rPr lang="en-GB" sz="1400" dirty="0">
                <a:solidFill>
                  <a:prstClr val="white"/>
                </a:solidFill>
                <a:latin typeface="Century Gothic" panose="020B0502020202020204" pitchFamily="34" charset="0"/>
              </a:rPr>
              <a:t>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spcBef>
                <a:spcPts val="0"/>
              </a:spcBef>
              <a:buClr>
                <a:srgbClr val="FFFFFF"/>
              </a:buClr>
              <a:buSzPts val="1400"/>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15</a:t>
            </a:r>
            <a:r>
              <a:rPr lang="en-GB" sz="1400">
                <a:solidFill>
                  <a:srgbClr val="FFFFFF"/>
                </a:solidFill>
                <a:latin typeface="Century Gothic"/>
                <a:ea typeface="Century Gothic"/>
                <a:cs typeface="Century Gothic"/>
                <a:sym typeface="Century Gothic"/>
              </a:rPr>
              <a:t>/12/21</a:t>
            </a:r>
            <a:endParaRPr lang="en-GB" sz="1400" dirty="0">
              <a:solidFill>
                <a:srgbClr val="FFFFFF"/>
              </a:solidFill>
              <a:latin typeface="Century Gothic"/>
              <a:ea typeface="Century Gothic"/>
              <a:cs typeface="Century Gothic"/>
              <a:sym typeface="Century Gothic"/>
            </a:endParaRPr>
          </a:p>
        </p:txBody>
      </p:sp>
      <p:sp>
        <p:nvSpPr>
          <p:cNvPr id="13" name="Subtitle 6">
            <a:extLst>
              <a:ext uri="{FF2B5EF4-FFF2-40B4-BE49-F238E27FC236}">
                <a16:creationId xmlns:a16="http://schemas.microsoft.com/office/drawing/2014/main" id="{F751AB10-C0A1-4FD5-AB61-6701DD43C910}"/>
              </a:ext>
            </a:extLst>
          </p:cNvPr>
          <p:cNvSpPr>
            <a:spLocks noGrp="1"/>
          </p:cNvSpPr>
          <p:nvPr>
            <p:ph type="subTitle" idx="1"/>
          </p:nvPr>
        </p:nvSpPr>
        <p:spPr>
          <a:xfrm>
            <a:off x="214817" y="3195323"/>
            <a:ext cx="7382608" cy="571756"/>
          </a:xfrm>
        </p:spPr>
        <p:txBody>
          <a:bodyPr>
            <a:normAutofit fontScale="85000" lnSpcReduction="10000"/>
          </a:bodyPr>
          <a:lstStyle/>
          <a:p>
            <a:pPr algn="l"/>
            <a:r>
              <a:rPr lang="en-GB" sz="3000" dirty="0">
                <a:solidFill>
                  <a:prstClr val="white"/>
                </a:solidFill>
              </a:rPr>
              <a:t>Definite articles (singular) – R2 (accusative)</a:t>
            </a:r>
          </a:p>
          <a:p>
            <a:pPr algn="l"/>
            <a:endParaRPr lang="en-US" dirty="0"/>
          </a:p>
        </p:txBody>
      </p:sp>
    </p:spTree>
    <p:extLst>
      <p:ext uri="{BB962C8B-B14F-4D97-AF65-F5344CB8AC3E}">
        <p14:creationId xmlns:p14="http://schemas.microsoft.com/office/powerpoint/2010/main" val="3890151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br>
              <a:rPr lang="en-GB" sz="9600" b="1" dirty="0"/>
            </a:br>
            <a:endParaRPr lang="en-GB" dirty="0"/>
          </a:p>
        </p:txBody>
      </p:sp>
      <p:pic>
        <p:nvPicPr>
          <p:cNvPr id="4" name="Picture 3" descr="the world"/>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0272" y="465018"/>
            <a:ext cx="4791456" cy="4143731"/>
          </a:xfrm>
          <a:prstGeom prst="rect">
            <a:avLst/>
          </a:prstGeom>
        </p:spPr>
      </p:pic>
      <p:sp>
        <p:nvSpPr>
          <p:cNvPr id="2" name="Rectangle 1"/>
          <p:cNvSpPr/>
          <p:nvPr/>
        </p:nvSpPr>
        <p:spPr>
          <a:xfrm>
            <a:off x="4350170" y="4274067"/>
            <a:ext cx="34916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Tree>
    <p:extLst>
      <p:ext uri="{BB962C8B-B14F-4D97-AF65-F5344CB8AC3E}">
        <p14:creationId xmlns:p14="http://schemas.microsoft.com/office/powerpoint/2010/main" val="384915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el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e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br>
              <a:rPr lang="en-GB" sz="9600" b="1" dirty="0"/>
            </a:br>
            <a:endParaRPr lang="en-GB" dirty="0"/>
          </a:p>
        </p:txBody>
      </p:sp>
      <p:sp>
        <p:nvSpPr>
          <p:cNvPr id="2" name="Rectangle 1"/>
          <p:cNvSpPr/>
          <p:nvPr/>
        </p:nvSpPr>
        <p:spPr>
          <a:xfrm>
            <a:off x="4350170" y="4274067"/>
            <a:ext cx="34916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Tree>
    <p:extLst>
      <p:ext uri="{BB962C8B-B14F-4D97-AF65-F5344CB8AC3E}">
        <p14:creationId xmlns:p14="http://schemas.microsoft.com/office/powerpoint/2010/main" val="8107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e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br>
              <a:rPr lang="en-GB" sz="9600" b="1" dirty="0"/>
            </a:br>
            <a:endParaRPr lang="en-GB" dirty="0"/>
          </a:p>
        </p:txBody>
      </p:sp>
      <p:pic>
        <p:nvPicPr>
          <p:cNvPr id="4" name="Picture 3" descr="the worl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0272" y="465018"/>
            <a:ext cx="4791456" cy="4143731"/>
          </a:xfrm>
          <a:prstGeom prst="rect">
            <a:avLst/>
          </a:prstGeom>
        </p:spPr>
      </p:pic>
      <p:sp>
        <p:nvSpPr>
          <p:cNvPr id="2" name="Rectangle 1"/>
          <p:cNvSpPr/>
          <p:nvPr/>
        </p:nvSpPr>
        <p:spPr>
          <a:xfrm>
            <a:off x="4350170" y="4274067"/>
            <a:ext cx="34916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Tree>
    <p:extLst>
      <p:ext uri="{BB962C8B-B14F-4D97-AF65-F5344CB8AC3E}">
        <p14:creationId xmlns:p14="http://schemas.microsoft.com/office/powerpoint/2010/main" val="150441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B24F71F-977D-4941-B5BD-45FD316057B3}"/>
              </a:ext>
            </a:extLst>
          </p:cNvPr>
          <p:cNvSpPr>
            <a:spLocks noGrp="1"/>
          </p:cNvSpPr>
          <p:nvPr>
            <p:ph type="title"/>
          </p:nvPr>
        </p:nvSpPr>
        <p:spPr>
          <a:xfrm>
            <a:off x="5151337" y="-20305"/>
            <a:ext cx="1889322" cy="1562188"/>
          </a:xfrm>
        </p:spPr>
        <p:txBody>
          <a:bodyPr>
            <a:noAutofit/>
          </a:bodyPr>
          <a:lstStyle/>
          <a:p>
            <a:pPr algn="ctr"/>
            <a:r>
              <a:rPr lang="en-GB" sz="12000" b="1" dirty="0">
                <a:solidFill>
                  <a:srgbClr val="002060"/>
                </a:solidFill>
                <a:cs typeface="Calibri" panose="020F0502020204030204" pitchFamily="34" charset="0"/>
              </a:rPr>
              <a:t>w</a:t>
            </a:r>
            <a:endParaRPr lang="en-US" sz="12000" dirty="0"/>
          </a:p>
        </p:txBody>
      </p:sp>
      <p:sp>
        <p:nvSpPr>
          <p:cNvPr id="4" name="Rounded Rectangle 3"/>
          <p:cNvSpPr/>
          <p:nvPr/>
        </p:nvSpPr>
        <p:spPr>
          <a:xfrm>
            <a:off x="4194560" y="1712035"/>
            <a:ext cx="3802879" cy="257602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
        <p:nvSpPr>
          <p:cNvPr id="5" name="Rectangle 4"/>
          <p:cNvSpPr/>
          <p:nvPr/>
        </p:nvSpPr>
        <p:spPr>
          <a:xfrm>
            <a:off x="789117" y="590630"/>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6" name="Rectangle 5"/>
          <p:cNvSpPr/>
          <p:nvPr/>
        </p:nvSpPr>
        <p:spPr>
          <a:xfrm>
            <a:off x="4188593" y="4352243"/>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237168" y="623493"/>
            <a:ext cx="186301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ahr</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48804" y="3690641"/>
            <a:ext cx="200086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a:t>
            </a:r>
          </a:p>
        </p:txBody>
      </p:sp>
      <p:sp>
        <p:nvSpPr>
          <p:cNvPr id="9" name="Rectangle 8"/>
          <p:cNvSpPr/>
          <p:nvPr/>
        </p:nvSpPr>
        <p:spPr>
          <a:xfrm>
            <a:off x="8352216" y="3690641"/>
            <a:ext cx="35301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descr="water drople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5829" y="1546823"/>
            <a:ext cx="986818" cy="1453225"/>
          </a:xfrm>
          <a:prstGeom prst="rect">
            <a:avLst/>
          </a:prstGeom>
        </p:spPr>
      </p:pic>
      <p:pic>
        <p:nvPicPr>
          <p:cNvPr id="3" name="Picture 2" descr="question mark in a grey circl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3700" y="4679697"/>
            <a:ext cx="1162377" cy="1162377"/>
          </a:xfrm>
          <a:prstGeom prst="rect">
            <a:avLst/>
          </a:prstGeom>
        </p:spPr>
      </p:pic>
      <p:pic>
        <p:nvPicPr>
          <p:cNvPr id="10" name="Picture 9" descr="speech bubble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6018" y="5260885"/>
            <a:ext cx="1459962" cy="965934"/>
          </a:xfrm>
          <a:prstGeom prst="rect">
            <a:avLst/>
          </a:prstGeom>
        </p:spPr>
      </p:pic>
      <p:pic>
        <p:nvPicPr>
          <p:cNvPr id="12" name="Picture 11" descr="trophy with number 1 on i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97879" y="4635426"/>
            <a:ext cx="1438808" cy="1417225"/>
          </a:xfrm>
          <a:prstGeom prst="rect">
            <a:avLst/>
          </a:prstGeom>
        </p:spPr>
      </p:pic>
      <p:pic>
        <p:nvPicPr>
          <p:cNvPr id="14" name="Picture 13" descr="green checkmar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85396" y="1611899"/>
            <a:ext cx="1566554" cy="1566554"/>
          </a:xfrm>
          <a:prstGeom prst="rect">
            <a:avLst/>
          </a:prstGeom>
        </p:spPr>
      </p:pic>
      <p:pic>
        <p:nvPicPr>
          <p:cNvPr id="15" name="Picture 14" descr="the world"/>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6885" y="1777220"/>
            <a:ext cx="1575714" cy="1235913"/>
          </a:xfrm>
          <a:prstGeom prst="rect">
            <a:avLst/>
          </a:prstGeom>
        </p:spPr>
      </p:pic>
    </p:spTree>
    <p:extLst>
      <p:ext uri="{BB962C8B-B14F-4D97-AF65-F5344CB8AC3E}">
        <p14:creationId xmlns:p14="http://schemas.microsoft.com/office/powerpoint/2010/main" val="30306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Welt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Wa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Wass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wah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6" name="wah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was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was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antworte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subTnLst>
                                    <p:audio>
                                      <p:cMediaNode>
                                        <p:cTn display="0" masterRel="sameClick">
                                          <p:stCondLst>
                                            <p:cond evt="begin" delay="0">
                                              <p:tn val="53"/>
                                            </p:cond>
                                          </p:stCondLst>
                                          <p:endCondLst>
                                            <p:cond evt="onStopAudio" delay="0">
                                              <p:tgtEl>
                                                <p:sldTgt/>
                                              </p:tgtEl>
                                            </p:cond>
                                          </p:endCondLst>
                                        </p:cTn>
                                        <p:tgtEl>
                                          <p:sndTgt r:embed="rId8" name="antworte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subTnLst>
                                    <p:audio>
                                      <p:cMediaNode>
                                        <p:cTn display="0" masterRel="sameClick">
                                          <p:stCondLst>
                                            <p:cond evt="begin" delay="0">
                                              <p:tn val="58"/>
                                            </p:cond>
                                          </p:stCondLst>
                                          <p:endCondLst>
                                            <p:cond evt="onStopAudio" delay="0">
                                              <p:tgtEl>
                                                <p:sldTgt/>
                                              </p:tgtEl>
                                            </p:cond>
                                          </p:endCondLst>
                                        </p:cTn>
                                        <p:tgtEl>
                                          <p:sndTgt r:embed="rId9" name="gewinn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gewin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6" name="Picture 15">
            <a:extLst>
              <a:ext uri="{FF2B5EF4-FFF2-40B4-BE49-F238E27FC236}">
                <a16:creationId xmlns:a16="http://schemas.microsoft.com/office/drawing/2014/main" id="{E47DFD57-6F65-5844-B387-4E489B57F1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175" y="3607677"/>
            <a:ext cx="2458373" cy="1446310"/>
          </a:xfrm>
          <a:prstGeom prst="rect">
            <a:avLst/>
          </a:prstGeom>
        </p:spPr>
      </p:pic>
      <p:grpSp>
        <p:nvGrpSpPr>
          <p:cNvPr id="18" name="Group 17">
            <a:extLst>
              <a:ext uri="{FF2B5EF4-FFF2-40B4-BE49-F238E27FC236}">
                <a16:creationId xmlns:a16="http://schemas.microsoft.com/office/drawing/2014/main" id="{47CEF3E5-B560-C246-B4CD-58022355AA73}"/>
              </a:ext>
            </a:extLst>
          </p:cNvPr>
          <p:cNvGrpSpPr/>
          <p:nvPr/>
        </p:nvGrpSpPr>
        <p:grpSpPr>
          <a:xfrm>
            <a:off x="5787331" y="4796996"/>
            <a:ext cx="2347637" cy="1452941"/>
            <a:chOff x="9088545" y="3559051"/>
            <a:chExt cx="2347637" cy="1937254"/>
          </a:xfrm>
        </p:grpSpPr>
        <p:pic>
          <p:nvPicPr>
            <p:cNvPr id="19" name="Picture 18">
              <a:extLst>
                <a:ext uri="{FF2B5EF4-FFF2-40B4-BE49-F238E27FC236}">
                  <a16:creationId xmlns:a16="http://schemas.microsoft.com/office/drawing/2014/main" id="{014FE159-9ECC-9247-89D6-C9D4E84625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8545" y="4398939"/>
              <a:ext cx="1108450" cy="1097366"/>
            </a:xfrm>
            <a:prstGeom prst="rect">
              <a:avLst/>
            </a:prstGeom>
          </p:spPr>
        </p:pic>
        <p:pic>
          <p:nvPicPr>
            <p:cNvPr id="20" name="Picture 19">
              <a:extLst>
                <a:ext uri="{FF2B5EF4-FFF2-40B4-BE49-F238E27FC236}">
                  <a16:creationId xmlns:a16="http://schemas.microsoft.com/office/drawing/2014/main" id="{0F8C0FEE-96F3-3E4B-98EF-FB8201BF52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0074" y="4398939"/>
              <a:ext cx="1226108" cy="1097366"/>
            </a:xfrm>
            <a:prstGeom prst="rect">
              <a:avLst/>
            </a:prstGeom>
          </p:spPr>
        </p:pic>
        <p:pic>
          <p:nvPicPr>
            <p:cNvPr id="21" name="Picture 20">
              <a:extLst>
                <a:ext uri="{FF2B5EF4-FFF2-40B4-BE49-F238E27FC236}">
                  <a16:creationId xmlns:a16="http://schemas.microsoft.com/office/drawing/2014/main" id="{03F6786A-AC95-A14E-8CCD-322D6232B7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9455" y="3559051"/>
              <a:ext cx="757452" cy="789012"/>
            </a:xfrm>
            <a:prstGeom prst="rect">
              <a:avLst/>
            </a:prstGeom>
          </p:spPr>
        </p:pic>
        <p:pic>
          <p:nvPicPr>
            <p:cNvPr id="22" name="Picture 21">
              <a:extLst>
                <a:ext uri="{FF2B5EF4-FFF2-40B4-BE49-F238E27FC236}">
                  <a16:creationId xmlns:a16="http://schemas.microsoft.com/office/drawing/2014/main" id="{ABDA5124-F9AE-9648-805D-E1D8B33ED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6314" y="3736145"/>
              <a:ext cx="581170" cy="662795"/>
            </a:xfrm>
            <a:prstGeom prst="rect">
              <a:avLst/>
            </a:prstGeom>
          </p:spPr>
        </p:pic>
      </p:grpSp>
      <p:pic>
        <p:nvPicPr>
          <p:cNvPr id="23" name="Picture 22">
            <a:extLst>
              <a:ext uri="{FF2B5EF4-FFF2-40B4-BE49-F238E27FC236}">
                <a16:creationId xmlns:a16="http://schemas.microsoft.com/office/drawing/2014/main" id="{6B857EDF-2DF4-0B4D-9B96-AFE6218E625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264" y="1247180"/>
            <a:ext cx="1197230" cy="1203277"/>
          </a:xfrm>
          <a:prstGeom prst="rect">
            <a:avLst/>
          </a:prstGeom>
        </p:spPr>
      </p:pic>
      <p:pic>
        <p:nvPicPr>
          <p:cNvPr id="24" name="Picture 23">
            <a:extLst>
              <a:ext uri="{FF2B5EF4-FFF2-40B4-BE49-F238E27FC236}">
                <a16:creationId xmlns:a16="http://schemas.microsoft.com/office/drawing/2014/main" id="{C88E60A5-D806-844E-BCCA-FD661C715CD2}"/>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814207" y="2675346"/>
            <a:ext cx="877855" cy="1864663"/>
          </a:xfrm>
          <a:prstGeom prst="rect">
            <a:avLst/>
          </a:prstGeom>
        </p:spPr>
      </p:pic>
      <p:pic>
        <p:nvPicPr>
          <p:cNvPr id="25" name="Picture 24">
            <a:extLst>
              <a:ext uri="{FF2B5EF4-FFF2-40B4-BE49-F238E27FC236}">
                <a16:creationId xmlns:a16="http://schemas.microsoft.com/office/drawing/2014/main" id="{B1C586EB-6218-8A4D-BF9F-DC769FE1527D}"/>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18154" y="5185866"/>
            <a:ext cx="1558712" cy="1125390"/>
          </a:xfrm>
          <a:prstGeom prst="rect">
            <a:avLst/>
          </a:prstGeom>
        </p:spPr>
      </p:pic>
      <p:pic>
        <p:nvPicPr>
          <p:cNvPr id="26" name="Picture 25">
            <a:extLst>
              <a:ext uri="{FF2B5EF4-FFF2-40B4-BE49-F238E27FC236}">
                <a16:creationId xmlns:a16="http://schemas.microsoft.com/office/drawing/2014/main" id="{BCC38307-A1C0-F946-A92A-CFF25E51BBC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6153" y="2415423"/>
            <a:ext cx="757452" cy="789012"/>
          </a:xfrm>
          <a:prstGeom prst="rect">
            <a:avLst/>
          </a:prstGeom>
        </p:spPr>
      </p:pic>
      <p:pic>
        <p:nvPicPr>
          <p:cNvPr id="27" name="Picture 26">
            <a:extLst>
              <a:ext uri="{FF2B5EF4-FFF2-40B4-BE49-F238E27FC236}">
                <a16:creationId xmlns:a16="http://schemas.microsoft.com/office/drawing/2014/main" id="{660625B1-6B9A-D649-9D08-DED1160D802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37656" y="1348750"/>
            <a:ext cx="581170" cy="662795"/>
          </a:xfrm>
          <a:prstGeom prst="rect">
            <a:avLst/>
          </a:prstGeom>
        </p:spPr>
      </p:pic>
      <p:sp>
        <p:nvSpPr>
          <p:cNvPr id="46" name="TextBox 45"/>
          <p:cNvSpPr txBox="1"/>
          <p:nvPr/>
        </p:nvSpPr>
        <p:spPr>
          <a:xfrm>
            <a:off x="339988" y="1440683"/>
            <a:ext cx="409595" cy="400110"/>
          </a:xfrm>
          <a:prstGeom prst="rect">
            <a:avLst/>
          </a:prstGeom>
          <a:solidFill>
            <a:srgbClr val="115076"/>
          </a:solidFill>
        </p:spPr>
        <p:txBody>
          <a:bodyPr wrap="square" rtlCol="0">
            <a:spAutoFit/>
          </a:bodyPr>
          <a:lstStyle/>
          <a:p>
            <a:pPr algn="ctr"/>
            <a:r>
              <a:rPr lang="en-GB" sz="2000" b="1" dirty="0">
                <a:solidFill>
                  <a:schemeClr val="bg1"/>
                </a:solidFill>
                <a:latin typeface="Century Gothic" panose="020B0502020202020204" pitchFamily="34" charset="0"/>
              </a:rPr>
              <a:t>A</a:t>
            </a:r>
          </a:p>
        </p:txBody>
      </p:sp>
      <p:sp>
        <p:nvSpPr>
          <p:cNvPr id="47" name="TextBox 46"/>
          <p:cNvSpPr txBox="1"/>
          <p:nvPr/>
        </p:nvSpPr>
        <p:spPr>
          <a:xfrm>
            <a:off x="352159" y="2779339"/>
            <a:ext cx="409595" cy="400110"/>
          </a:xfrm>
          <a:prstGeom prst="rect">
            <a:avLst/>
          </a:prstGeom>
          <a:solidFill>
            <a:srgbClr val="115076"/>
          </a:solidFill>
        </p:spPr>
        <p:txBody>
          <a:bodyPr wrap="square" rtlCol="0">
            <a:spAutoFit/>
          </a:bodyPr>
          <a:lstStyle/>
          <a:p>
            <a:pPr algn="ctr"/>
            <a:r>
              <a:rPr lang="en-GB" sz="2000" b="1" dirty="0">
                <a:solidFill>
                  <a:schemeClr val="bg1"/>
                </a:solidFill>
                <a:latin typeface="Century Gothic" panose="020B0502020202020204" pitchFamily="34" charset="0"/>
              </a:rPr>
              <a:t>B</a:t>
            </a:r>
          </a:p>
        </p:txBody>
      </p:sp>
      <p:sp>
        <p:nvSpPr>
          <p:cNvPr id="48" name="TextBox 47"/>
          <p:cNvSpPr txBox="1"/>
          <p:nvPr/>
        </p:nvSpPr>
        <p:spPr>
          <a:xfrm>
            <a:off x="338114" y="4283079"/>
            <a:ext cx="409595" cy="400110"/>
          </a:xfrm>
          <a:prstGeom prst="rect">
            <a:avLst/>
          </a:prstGeom>
          <a:solidFill>
            <a:srgbClr val="115076"/>
          </a:solidFill>
        </p:spPr>
        <p:txBody>
          <a:bodyPr wrap="square" rtlCol="0">
            <a:spAutoFit/>
          </a:bodyPr>
          <a:lstStyle/>
          <a:p>
            <a:pPr algn="ctr"/>
            <a:r>
              <a:rPr lang="en-GB" sz="2000" b="1" dirty="0">
                <a:solidFill>
                  <a:schemeClr val="bg1"/>
                </a:solidFill>
                <a:latin typeface="Century Gothic" panose="020B0502020202020204" pitchFamily="34" charset="0"/>
              </a:rPr>
              <a:t>C</a:t>
            </a:r>
          </a:p>
        </p:txBody>
      </p:sp>
      <p:sp>
        <p:nvSpPr>
          <p:cNvPr id="49" name="TextBox 48"/>
          <p:cNvSpPr txBox="1"/>
          <p:nvPr/>
        </p:nvSpPr>
        <p:spPr>
          <a:xfrm>
            <a:off x="352158" y="5780254"/>
            <a:ext cx="409595" cy="400110"/>
          </a:xfrm>
          <a:prstGeom prst="rect">
            <a:avLst/>
          </a:prstGeom>
          <a:solidFill>
            <a:srgbClr val="115076"/>
          </a:solidFill>
        </p:spPr>
        <p:txBody>
          <a:bodyPr wrap="square" rtlCol="0">
            <a:spAutoFit/>
          </a:bodyPr>
          <a:lstStyle/>
          <a:p>
            <a:pPr algn="ctr"/>
            <a:r>
              <a:rPr lang="en-GB" sz="2000" b="1" dirty="0">
                <a:solidFill>
                  <a:schemeClr val="bg1"/>
                </a:solidFill>
                <a:latin typeface="Century Gothic" panose="020B0502020202020204" pitchFamily="34" charset="0"/>
              </a:rPr>
              <a:t>D</a:t>
            </a:r>
          </a:p>
        </p:txBody>
      </p:sp>
      <p:sp>
        <p:nvSpPr>
          <p:cNvPr id="50" name="TextBox 49"/>
          <p:cNvSpPr txBox="1"/>
          <p:nvPr/>
        </p:nvSpPr>
        <p:spPr>
          <a:xfrm>
            <a:off x="5160422" y="1448929"/>
            <a:ext cx="409595" cy="400110"/>
          </a:xfrm>
          <a:prstGeom prst="rect">
            <a:avLst/>
          </a:prstGeom>
          <a:solidFill>
            <a:srgbClr val="115076"/>
          </a:solidFill>
        </p:spPr>
        <p:txBody>
          <a:bodyPr wrap="square" rtlCol="0">
            <a:spAutoFit/>
          </a:bodyPr>
          <a:lstStyle/>
          <a:p>
            <a:pPr algn="ctr"/>
            <a:r>
              <a:rPr lang="en-GB" sz="2000" b="1" dirty="0">
                <a:solidFill>
                  <a:schemeClr val="bg1"/>
                </a:solidFill>
                <a:latin typeface="Century Gothic" panose="020B0502020202020204" pitchFamily="34" charset="0"/>
              </a:rPr>
              <a:t>E</a:t>
            </a:r>
          </a:p>
        </p:txBody>
      </p:sp>
      <p:sp>
        <p:nvSpPr>
          <p:cNvPr id="51" name="TextBox 50"/>
          <p:cNvSpPr txBox="1"/>
          <p:nvPr/>
        </p:nvSpPr>
        <p:spPr>
          <a:xfrm>
            <a:off x="5172593" y="2787585"/>
            <a:ext cx="409595" cy="400110"/>
          </a:xfrm>
          <a:prstGeom prst="rect">
            <a:avLst/>
          </a:prstGeom>
          <a:solidFill>
            <a:srgbClr val="115076"/>
          </a:solidFill>
        </p:spPr>
        <p:txBody>
          <a:bodyPr wrap="square" rtlCol="0">
            <a:spAutoFit/>
          </a:bodyPr>
          <a:lstStyle/>
          <a:p>
            <a:pPr algn="ctr"/>
            <a:r>
              <a:rPr lang="en-GB" sz="2000" b="1" dirty="0">
                <a:solidFill>
                  <a:schemeClr val="bg1"/>
                </a:solidFill>
                <a:latin typeface="Century Gothic" panose="020B0502020202020204" pitchFamily="34" charset="0"/>
              </a:rPr>
              <a:t>F</a:t>
            </a:r>
          </a:p>
        </p:txBody>
      </p:sp>
      <p:sp>
        <p:nvSpPr>
          <p:cNvPr id="52" name="TextBox 51"/>
          <p:cNvSpPr txBox="1"/>
          <p:nvPr/>
        </p:nvSpPr>
        <p:spPr>
          <a:xfrm>
            <a:off x="5172592" y="5788500"/>
            <a:ext cx="409595" cy="400110"/>
          </a:xfrm>
          <a:prstGeom prst="rect">
            <a:avLst/>
          </a:prstGeom>
          <a:solidFill>
            <a:srgbClr val="115076"/>
          </a:solidFill>
        </p:spPr>
        <p:txBody>
          <a:bodyPr wrap="square" rtlCol="0">
            <a:spAutoFit/>
          </a:bodyPr>
          <a:lstStyle/>
          <a:p>
            <a:pPr algn="ctr"/>
            <a:r>
              <a:rPr lang="en-GB" sz="2000" b="1" dirty="0">
                <a:solidFill>
                  <a:schemeClr val="bg1"/>
                </a:solidFill>
                <a:latin typeface="Century Gothic" panose="020B0502020202020204" pitchFamily="34" charset="0"/>
              </a:rPr>
              <a:t>G</a:t>
            </a:r>
          </a:p>
        </p:txBody>
      </p:sp>
      <p:sp>
        <p:nvSpPr>
          <p:cNvPr id="40" name="TextBox 39">
            <a:extLst>
              <a:ext uri="{FF2B5EF4-FFF2-40B4-BE49-F238E27FC236}">
                <a16:creationId xmlns:a16="http://schemas.microsoft.com/office/drawing/2014/main" id="{BEC3CC96-2888-9143-A205-5C3DB09ABF56}"/>
              </a:ext>
            </a:extLst>
          </p:cNvPr>
          <p:cNvSpPr txBox="1"/>
          <p:nvPr/>
        </p:nvSpPr>
        <p:spPr>
          <a:xfrm>
            <a:off x="2105571" y="1387374"/>
            <a:ext cx="2295948"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das </a:t>
            </a:r>
            <a:r>
              <a:rPr lang="en-GB" sz="2400" dirty="0" err="1">
                <a:solidFill>
                  <a:srgbClr val="115076"/>
                </a:solidFill>
                <a:latin typeface="Century Gothic" panose="020B0502020202020204" pitchFamily="34" charset="0"/>
              </a:rPr>
              <a:t>Paar</a:t>
            </a:r>
            <a:endParaRPr lang="en-GB" sz="2400" dirty="0">
              <a:solidFill>
                <a:srgbClr val="115076"/>
              </a:solidFill>
              <a:latin typeface="Century Gothic" panose="020B0502020202020204" pitchFamily="34" charset="0"/>
            </a:endParaRPr>
          </a:p>
        </p:txBody>
      </p:sp>
      <p:sp>
        <p:nvSpPr>
          <p:cNvPr id="41" name="TextBox 40">
            <a:extLst>
              <a:ext uri="{FF2B5EF4-FFF2-40B4-BE49-F238E27FC236}">
                <a16:creationId xmlns:a16="http://schemas.microsoft.com/office/drawing/2014/main" id="{7CE41A36-5FE2-4C45-9308-513FF42FEC5B}"/>
              </a:ext>
            </a:extLst>
          </p:cNvPr>
          <p:cNvSpPr txBox="1"/>
          <p:nvPr/>
        </p:nvSpPr>
        <p:spPr>
          <a:xfrm>
            <a:off x="2105571" y="2579096"/>
            <a:ext cx="2295948" cy="461665"/>
          </a:xfrm>
          <a:prstGeom prst="rect">
            <a:avLst/>
          </a:prstGeom>
          <a:noFill/>
        </p:spPr>
        <p:txBody>
          <a:bodyPr wrap="square" rtlCol="0">
            <a:spAutoFit/>
          </a:bodyPr>
          <a:lstStyle/>
          <a:p>
            <a:r>
              <a:rPr lang="en-GB" sz="2400" dirty="0" err="1">
                <a:solidFill>
                  <a:srgbClr val="115076"/>
                </a:solidFill>
                <a:latin typeface="Century Gothic" panose="020B0502020202020204" pitchFamily="34" charset="0"/>
              </a:rPr>
              <a:t>richtig</a:t>
            </a:r>
            <a:endParaRPr lang="en-GB" sz="2400" dirty="0">
              <a:solidFill>
                <a:srgbClr val="115076"/>
              </a:solidFill>
              <a:latin typeface="Century Gothic" panose="020B0502020202020204" pitchFamily="34" charset="0"/>
            </a:endParaRPr>
          </a:p>
        </p:txBody>
      </p:sp>
      <p:sp>
        <p:nvSpPr>
          <p:cNvPr id="42" name="TextBox 41">
            <a:extLst>
              <a:ext uri="{FF2B5EF4-FFF2-40B4-BE49-F238E27FC236}">
                <a16:creationId xmlns:a16="http://schemas.microsoft.com/office/drawing/2014/main" id="{12B7F7CD-7A5D-EF44-A900-1A7D0D496F77}"/>
              </a:ext>
            </a:extLst>
          </p:cNvPr>
          <p:cNvSpPr txBox="1"/>
          <p:nvPr/>
        </p:nvSpPr>
        <p:spPr>
          <a:xfrm>
            <a:off x="2918529" y="4337102"/>
            <a:ext cx="2295948" cy="461665"/>
          </a:xfrm>
          <a:prstGeom prst="rect">
            <a:avLst/>
          </a:prstGeom>
          <a:noFill/>
        </p:spPr>
        <p:txBody>
          <a:bodyPr wrap="square" rtlCol="0">
            <a:spAutoFit/>
          </a:bodyPr>
          <a:lstStyle/>
          <a:p>
            <a:r>
              <a:rPr lang="en-GB" sz="2400" dirty="0" err="1">
                <a:solidFill>
                  <a:srgbClr val="115076"/>
                </a:solidFill>
                <a:latin typeface="Century Gothic" panose="020B0502020202020204" pitchFamily="34" charset="0"/>
              </a:rPr>
              <a:t>sagen</a:t>
            </a:r>
            <a:endParaRPr lang="en-GB" sz="2400" dirty="0">
              <a:solidFill>
                <a:srgbClr val="115076"/>
              </a:solidFill>
              <a:latin typeface="Century Gothic" panose="020B0502020202020204" pitchFamily="34" charset="0"/>
            </a:endParaRPr>
          </a:p>
        </p:txBody>
      </p:sp>
      <p:sp>
        <p:nvSpPr>
          <p:cNvPr id="43" name="TextBox 42">
            <a:extLst>
              <a:ext uri="{FF2B5EF4-FFF2-40B4-BE49-F238E27FC236}">
                <a16:creationId xmlns:a16="http://schemas.microsoft.com/office/drawing/2014/main" id="{6CD65863-D211-9447-A003-C843AFCF066F}"/>
              </a:ext>
            </a:extLst>
          </p:cNvPr>
          <p:cNvSpPr txBox="1"/>
          <p:nvPr/>
        </p:nvSpPr>
        <p:spPr>
          <a:xfrm>
            <a:off x="2677140" y="5458945"/>
            <a:ext cx="2295948"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die </a:t>
            </a:r>
            <a:r>
              <a:rPr lang="en-GB" sz="2400" dirty="0" err="1">
                <a:solidFill>
                  <a:srgbClr val="115076"/>
                </a:solidFill>
                <a:latin typeface="Century Gothic" panose="020B0502020202020204" pitchFamily="34" charset="0"/>
              </a:rPr>
              <a:t>Klasse</a:t>
            </a:r>
            <a:endParaRPr lang="en-GB" sz="2400" dirty="0">
              <a:solidFill>
                <a:srgbClr val="115076"/>
              </a:solidFill>
              <a:latin typeface="Century Gothic" panose="020B0502020202020204" pitchFamily="34" charset="0"/>
            </a:endParaRPr>
          </a:p>
        </p:txBody>
      </p:sp>
      <p:sp>
        <p:nvSpPr>
          <p:cNvPr id="44" name="TextBox 43">
            <a:extLst>
              <a:ext uri="{FF2B5EF4-FFF2-40B4-BE49-F238E27FC236}">
                <a16:creationId xmlns:a16="http://schemas.microsoft.com/office/drawing/2014/main" id="{A92E1499-4A64-4A40-A8E1-9FDD48B3D558}"/>
              </a:ext>
            </a:extLst>
          </p:cNvPr>
          <p:cNvSpPr txBox="1"/>
          <p:nvPr/>
        </p:nvSpPr>
        <p:spPr>
          <a:xfrm>
            <a:off x="6666333" y="1449314"/>
            <a:ext cx="2295948" cy="461665"/>
          </a:xfrm>
          <a:prstGeom prst="rect">
            <a:avLst/>
          </a:prstGeom>
          <a:noFill/>
        </p:spPr>
        <p:txBody>
          <a:bodyPr wrap="square" rtlCol="0">
            <a:spAutoFit/>
          </a:bodyPr>
          <a:lstStyle/>
          <a:p>
            <a:r>
              <a:rPr lang="en-GB" sz="2400" dirty="0" err="1">
                <a:solidFill>
                  <a:srgbClr val="115076"/>
                </a:solidFill>
                <a:latin typeface="Century Gothic" panose="020B0502020202020204" pitchFamily="34" charset="0"/>
              </a:rPr>
              <a:t>falsch</a:t>
            </a:r>
            <a:endParaRPr lang="en-GB" sz="2400" dirty="0">
              <a:solidFill>
                <a:srgbClr val="115076"/>
              </a:solidFill>
              <a:latin typeface="Century Gothic" panose="020B0502020202020204" pitchFamily="34" charset="0"/>
            </a:endParaRPr>
          </a:p>
        </p:txBody>
      </p:sp>
      <p:sp>
        <p:nvSpPr>
          <p:cNvPr id="45" name="TextBox 44">
            <a:extLst>
              <a:ext uri="{FF2B5EF4-FFF2-40B4-BE49-F238E27FC236}">
                <a16:creationId xmlns:a16="http://schemas.microsoft.com/office/drawing/2014/main" id="{6562C8EE-CCD2-FD4D-A0F2-E506D36FF706}"/>
              </a:ext>
            </a:extLst>
          </p:cNvPr>
          <p:cNvSpPr txBox="1"/>
          <p:nvPr/>
        </p:nvSpPr>
        <p:spPr>
          <a:xfrm>
            <a:off x="6868363" y="3418774"/>
            <a:ext cx="2295948"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der Mann</a:t>
            </a:r>
          </a:p>
        </p:txBody>
      </p:sp>
      <p:sp>
        <p:nvSpPr>
          <p:cNvPr id="53" name="TextBox 52">
            <a:extLst>
              <a:ext uri="{FF2B5EF4-FFF2-40B4-BE49-F238E27FC236}">
                <a16:creationId xmlns:a16="http://schemas.microsoft.com/office/drawing/2014/main" id="{14C6EB83-8E9C-F84F-A3E4-AC55844B6B55}"/>
              </a:ext>
            </a:extLst>
          </p:cNvPr>
          <p:cNvSpPr txBox="1"/>
          <p:nvPr/>
        </p:nvSpPr>
        <p:spPr>
          <a:xfrm>
            <a:off x="8232767" y="5595964"/>
            <a:ext cx="2295948"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der Tag</a:t>
            </a:r>
          </a:p>
        </p:txBody>
      </p:sp>
    </p:spTree>
    <p:extLst>
      <p:ext uri="{BB962C8B-B14F-4D97-AF65-F5344CB8AC3E}">
        <p14:creationId xmlns:p14="http://schemas.microsoft.com/office/powerpoint/2010/main" val="11146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5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0958F-4569-A149-9CDA-00CFA491FA58}"/>
              </a:ext>
            </a:extLst>
          </p:cNvPr>
          <p:cNvSpPr>
            <a:spLocks noGrp="1"/>
          </p:cNvSpPr>
          <p:nvPr>
            <p:ph type="title"/>
          </p:nvPr>
        </p:nvSpPr>
        <p:spPr>
          <a:xfrm>
            <a:off x="4955238" y="-308183"/>
            <a:ext cx="2281520" cy="1947199"/>
          </a:xfrm>
        </p:spPr>
        <p:txBody>
          <a:bodyPr>
            <a:noAutofit/>
          </a:bodyPr>
          <a:lstStyle/>
          <a:p>
            <a:pPr lvl="0" algn="ctr">
              <a:lnSpc>
                <a:spcPct val="100000"/>
              </a:lnSpc>
              <a:spcBef>
                <a:spcPts val="0"/>
              </a:spcBef>
              <a:defRPr/>
            </a:pPr>
            <a:r>
              <a:rPr lang="en-GB" sz="12000" b="1" dirty="0">
                <a:solidFill>
                  <a:srgbClr val="002060"/>
                </a:solidFill>
                <a:ea typeface="+mn-ea"/>
                <a:cs typeface="Calibri" panose="020F0502020204030204" pitchFamily="34" charset="0"/>
              </a:rPr>
              <a:t>w</a:t>
            </a:r>
            <a:endParaRPr lang="en-US" sz="12000" dirty="0"/>
          </a:p>
        </p:txBody>
      </p:sp>
      <p:sp>
        <p:nvSpPr>
          <p:cNvPr id="4" name="Rounded Rectangle 3"/>
          <p:cNvSpPr/>
          <p:nvPr/>
        </p:nvSpPr>
        <p:spPr>
          <a:xfrm>
            <a:off x="4194560" y="1712035"/>
            <a:ext cx="3802879" cy="257602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
        <p:nvSpPr>
          <p:cNvPr id="5" name="Rectangle 4"/>
          <p:cNvSpPr/>
          <p:nvPr/>
        </p:nvSpPr>
        <p:spPr>
          <a:xfrm>
            <a:off x="789117" y="590630"/>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6" name="Rectangle 5"/>
          <p:cNvSpPr/>
          <p:nvPr/>
        </p:nvSpPr>
        <p:spPr>
          <a:xfrm>
            <a:off x="4188593" y="4352243"/>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237168" y="623493"/>
            <a:ext cx="186301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ahr</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48804" y="3690641"/>
            <a:ext cx="200086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a:t>
            </a:r>
          </a:p>
        </p:txBody>
      </p:sp>
      <p:sp>
        <p:nvSpPr>
          <p:cNvPr id="9" name="Rectangle 8"/>
          <p:cNvSpPr/>
          <p:nvPr/>
        </p:nvSpPr>
        <p:spPr>
          <a:xfrm>
            <a:off x="8352216" y="3690641"/>
            <a:ext cx="35301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14" descr="the world"/>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6885" y="1777220"/>
            <a:ext cx="1575714" cy="1235913"/>
          </a:xfrm>
          <a:prstGeom prst="rect">
            <a:avLst/>
          </a:prstGeom>
        </p:spPr>
      </p:pic>
    </p:spTree>
    <p:extLst>
      <p:ext uri="{BB962C8B-B14F-4D97-AF65-F5344CB8AC3E}">
        <p14:creationId xmlns:p14="http://schemas.microsoft.com/office/powerpoint/2010/main" val="350099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Welt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Wa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wah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was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antwort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gewin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58EB2-80C9-5847-BAE2-B9AD27FD5F75}"/>
              </a:ext>
            </a:extLst>
          </p:cNvPr>
          <p:cNvSpPr>
            <a:spLocks noGrp="1"/>
          </p:cNvSpPr>
          <p:nvPr>
            <p:ph type="title"/>
          </p:nvPr>
        </p:nvSpPr>
        <p:spPr>
          <a:xfrm>
            <a:off x="4420801" y="-187545"/>
            <a:ext cx="3350393" cy="1866988"/>
          </a:xfrm>
        </p:spPr>
        <p:txBody>
          <a:bodyPr>
            <a:noAutofit/>
          </a:bodyPr>
          <a:lstStyle/>
          <a:p>
            <a:pPr algn="ctr"/>
            <a:r>
              <a:rPr lang="en-GB" sz="12000" b="1" dirty="0">
                <a:solidFill>
                  <a:srgbClr val="002060"/>
                </a:solidFill>
                <a:cs typeface="Calibri" panose="020F0502020204030204" pitchFamily="34" charset="0"/>
              </a:rPr>
              <a:t>w</a:t>
            </a:r>
            <a:endParaRPr lang="en-US" sz="12000" dirty="0"/>
          </a:p>
        </p:txBody>
      </p:sp>
      <p:sp>
        <p:nvSpPr>
          <p:cNvPr id="4" name="Rounded Rectangle 3"/>
          <p:cNvSpPr/>
          <p:nvPr/>
        </p:nvSpPr>
        <p:spPr>
          <a:xfrm>
            <a:off x="4194560" y="1712035"/>
            <a:ext cx="3802879" cy="257602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
        <p:nvSpPr>
          <p:cNvPr id="5" name="Rectangle 4"/>
          <p:cNvSpPr/>
          <p:nvPr/>
        </p:nvSpPr>
        <p:spPr>
          <a:xfrm>
            <a:off x="789117" y="590630"/>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6" name="Rectangle 5"/>
          <p:cNvSpPr/>
          <p:nvPr/>
        </p:nvSpPr>
        <p:spPr>
          <a:xfrm>
            <a:off x="4188593" y="4352243"/>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237168" y="623493"/>
            <a:ext cx="186301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ahr</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48804" y="3690641"/>
            <a:ext cx="200086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a:t>
            </a:r>
          </a:p>
        </p:txBody>
      </p:sp>
      <p:sp>
        <p:nvSpPr>
          <p:cNvPr id="9" name="Rectangle 8"/>
          <p:cNvSpPr/>
          <p:nvPr/>
        </p:nvSpPr>
        <p:spPr>
          <a:xfrm>
            <a:off x="8352216" y="3690641"/>
            <a:ext cx="35301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14" descr="the worl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6885" y="1777220"/>
            <a:ext cx="1575714" cy="1235913"/>
          </a:xfrm>
          <a:prstGeom prst="rect">
            <a:avLst/>
          </a:prstGeom>
        </p:spPr>
      </p:pic>
    </p:spTree>
    <p:extLst>
      <p:ext uri="{BB962C8B-B14F-4D97-AF65-F5344CB8AC3E}">
        <p14:creationId xmlns:p14="http://schemas.microsoft.com/office/powerpoint/2010/main" val="395077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a:solidFill>
                  <a:srgbClr val="5B9BD5">
                    <a:lumMod val="50000"/>
                  </a:srgbClr>
                </a:solidFill>
                <a:ea typeface="+mn-ea"/>
                <a:cs typeface="+mn-cs"/>
              </a:rPr>
              <a:t>haben</a:t>
            </a:r>
            <a:endParaRPr lang="en-GB" dirty="0"/>
          </a:p>
        </p:txBody>
      </p:sp>
      <p:sp>
        <p:nvSpPr>
          <p:cNvPr id="7" name="TextBox 6"/>
          <p:cNvSpPr txBox="1"/>
          <p:nvPr/>
        </p:nvSpPr>
        <p:spPr>
          <a:xfrm>
            <a:off x="0" y="2167200"/>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a:t>
            </a:r>
            <a:r>
              <a:rPr lang="en-GB" sz="3200">
                <a:solidFill>
                  <a:srgbClr val="5B9BD5">
                    <a:lumMod val="50000"/>
                  </a:srgbClr>
                </a:solidFill>
                <a:latin typeface="Century Gothic" panose="020B0502020202020204" pitchFamily="34" charset="0"/>
              </a:rPr>
              <a:t>have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 having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hat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0" y="5034090"/>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[has]</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0510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hat.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rgbClr val="5B9BD5">
                    <a:lumMod val="50000"/>
                  </a:srgbClr>
                </a:solidFill>
              </a:rPr>
              <a:t>haben</a:t>
            </a:r>
            <a:endParaRPr lang="en-GB" dirty="0"/>
          </a:p>
        </p:txBody>
      </p:sp>
      <p:sp>
        <p:nvSpPr>
          <p:cNvPr id="11" name="TextBox 10"/>
          <p:cNvSpPr txBox="1"/>
          <p:nvPr/>
        </p:nvSpPr>
        <p:spPr>
          <a:xfrm>
            <a:off x="1995053" y="2168684"/>
            <a:ext cx="821297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a:t>
            </a:r>
            <a:r>
              <a:rPr lang="en-GB" sz="3200">
                <a:solidFill>
                  <a:srgbClr val="5B9BD5">
                    <a:lumMod val="50000"/>
                  </a:srgbClr>
                </a:solidFill>
                <a:latin typeface="Century Gothic" panose="020B0502020202020204" pitchFamily="34" charset="0"/>
              </a:rPr>
              <a:t>have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having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hat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1878678" y="5027561"/>
            <a:ext cx="84291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[has]</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3199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ha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a:solidFill>
                  <a:srgbClr val="5B9BD5">
                    <a:lumMod val="50000"/>
                  </a:srgbClr>
                </a:solidFill>
              </a:rPr>
              <a:t>hat</a:t>
            </a:r>
            <a:endParaRPr lang="en-GB" sz="11500" dirty="0"/>
          </a:p>
        </p:txBody>
      </p:sp>
      <p:sp>
        <p:nvSpPr>
          <p:cNvPr id="4" name="TextBox 3"/>
          <p:cNvSpPr txBox="1"/>
          <p:nvPr/>
        </p:nvSpPr>
        <p:spPr>
          <a:xfrm>
            <a:off x="0" y="2167200"/>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[has]</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lvl="0" algn="ctr">
              <a:defRPr/>
            </a:pPr>
            <a:r>
              <a:rPr lang="en-GB" sz="6000" dirty="0">
                <a:solidFill>
                  <a:srgbClr val="5B9BD5">
                    <a:lumMod val="50000"/>
                  </a:srgbClr>
                </a:solidFill>
                <a:latin typeface="Century Gothic" panose="020B0502020202020204" pitchFamily="34" charset="0"/>
              </a:rPr>
              <a:t>Markus </a:t>
            </a:r>
            <a:r>
              <a:rPr lang="en-GB" sz="6000" b="1" dirty="0">
                <a:solidFill>
                  <a:srgbClr val="EEC100"/>
                </a:solidFill>
                <a:latin typeface="Century Gothic" panose="020B0502020202020204" pitchFamily="34" charset="0"/>
                <a:cs typeface="Calibri" panose="020F0502020204030204" pitchFamily="34" charset="0"/>
              </a:rPr>
              <a:t>hat</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ein</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Fahrrad</a:t>
            </a:r>
            <a:r>
              <a:rPr lang="en-GB" sz="6000" dirty="0">
                <a:solidFill>
                  <a:srgbClr val="5B9BD5">
                    <a:lumMod val="50000"/>
                  </a:srgbClr>
                </a:solidFill>
                <a:latin typeface="Century Gothic" panose="020B0502020202020204" pitchFamily="34" charset="0"/>
              </a:rPr>
              <a:t>. </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2730758" y="5039817"/>
            <a:ext cx="6725652"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[Markus </a:t>
            </a:r>
            <a:r>
              <a:rPr lang="en-GB" sz="3200" b="1">
                <a:solidFill>
                  <a:srgbClr val="EEC100"/>
                </a:solidFill>
                <a:latin typeface="Century Gothic" panose="020B0502020202020204" pitchFamily="34" charset="0"/>
                <a:cs typeface="Calibri" panose="020F0502020204030204" pitchFamily="34" charset="0"/>
              </a:rPr>
              <a:t>has</a:t>
            </a:r>
            <a:r>
              <a:rPr lang="en-GB" sz="3200">
                <a:solidFill>
                  <a:srgbClr val="5B9BD5">
                    <a:lumMod val="50000"/>
                  </a:srgbClr>
                </a:solidFill>
                <a:latin typeface="Century Gothic" panose="020B0502020202020204" pitchFamily="34" charset="0"/>
              </a:rPr>
              <a:t> a bike.]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337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Markus ha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rgbClr val="5B9BD5">
                    <a:lumMod val="50000"/>
                  </a:srgbClr>
                </a:solidFill>
              </a:rPr>
              <a:t>haben</a:t>
            </a:r>
            <a:endParaRPr lang="en-GB" dirty="0"/>
          </a:p>
        </p:txBody>
      </p:sp>
      <p:sp>
        <p:nvSpPr>
          <p:cNvPr id="4" name="TextBox 3"/>
          <p:cNvSpPr txBox="1"/>
          <p:nvPr/>
        </p:nvSpPr>
        <p:spPr>
          <a:xfrm>
            <a:off x="0" y="2167200"/>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have | having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520700" y="4073470"/>
            <a:ext cx="11281156" cy="1015663"/>
          </a:xfrm>
          <a:prstGeom prst="rect">
            <a:avLst/>
          </a:prstGeom>
          <a:solidFill>
            <a:schemeClr val="bg1"/>
          </a:solidFill>
        </p:spPr>
        <p:txBody>
          <a:bodyPr wrap="square" rtlCol="0">
            <a:spAutoFit/>
          </a:bodyPr>
          <a:lstStyle/>
          <a:p>
            <a:pPr algn="ctr">
              <a:defRPr/>
            </a:pPr>
            <a:r>
              <a:rPr lang="de" sz="5400" dirty="0">
                <a:solidFill>
                  <a:srgbClr val="5B9BD5">
                    <a:lumMod val="50000"/>
                  </a:srgbClr>
                </a:solidFill>
                <a:latin typeface="Century Gothic" panose="020B0502020202020204" pitchFamily="34" charset="0"/>
              </a:rPr>
              <a:t>Markus muss ein Fahrrad </a:t>
            </a:r>
            <a:r>
              <a:rPr lang="de" sz="5400" b="1" dirty="0">
                <a:solidFill>
                  <a:srgbClr val="EEC100"/>
                </a:solidFill>
                <a:latin typeface="Century Gothic" panose="020B0502020202020204" pitchFamily="34" charset="0"/>
                <a:cs typeface="Calibri" panose="020F0502020204030204" pitchFamily="34" charset="0"/>
              </a:rPr>
              <a:t>haben</a:t>
            </a:r>
            <a:r>
              <a:rPr lang="en-GB" sz="6000" dirty="0">
                <a:solidFill>
                  <a:srgbClr val="5B9BD5">
                    <a:lumMod val="50000"/>
                  </a:srgbClr>
                </a:solidFill>
                <a:latin typeface="Century Gothic" panose="020B0502020202020204" pitchFamily="34" charset="0"/>
              </a:rPr>
              <a:t>.        </a:t>
            </a:r>
          </a:p>
        </p:txBody>
      </p:sp>
      <p:sp>
        <p:nvSpPr>
          <p:cNvPr id="7" name="TextBox 6"/>
          <p:cNvSpPr txBox="1"/>
          <p:nvPr/>
        </p:nvSpPr>
        <p:spPr>
          <a:xfrm>
            <a:off x="3417217" y="4996800"/>
            <a:ext cx="5612483" cy="584775"/>
          </a:xfrm>
          <a:prstGeom prst="rect">
            <a:avLst/>
          </a:prstGeom>
          <a:solidFill>
            <a:schemeClr val="bg1"/>
          </a:solidFill>
        </p:spPr>
        <p:txBody>
          <a:bodyPr wrap="square" rtlCol="0">
            <a:spAutoFit/>
          </a:bodyPr>
          <a:lstStyle/>
          <a:p>
            <a:pPr lvl="0" algn="ctr">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lang="en-HK" sz="3200">
                <a:solidFill>
                  <a:srgbClr val="5B9BD5">
                    <a:lumMod val="50000"/>
                  </a:srgbClr>
                </a:solidFill>
                <a:latin typeface="Century Gothic" panose="020B0502020202020204" pitchFamily="34" charset="0"/>
              </a:rPr>
              <a:t>Markus must </a:t>
            </a:r>
            <a:r>
              <a:rPr lang="en-HK" sz="3200" b="1">
                <a:solidFill>
                  <a:srgbClr val="EEC100"/>
                </a:solidFill>
                <a:latin typeface="Century Gothic" panose="020B0502020202020204" pitchFamily="34" charset="0"/>
                <a:cs typeface="Calibri" panose="020F0502020204030204" pitchFamily="34" charset="0"/>
              </a:rPr>
              <a:t>have</a:t>
            </a:r>
            <a:r>
              <a:rPr lang="en-HK" sz="3200">
                <a:solidFill>
                  <a:srgbClr val="5B9BD5">
                    <a:lumMod val="50000"/>
                  </a:srgbClr>
                </a:solidFill>
                <a:latin typeface="Century Gothic" panose="020B0502020202020204" pitchFamily="34" charset="0"/>
              </a:rPr>
              <a:t> a bike</a:t>
            </a:r>
            <a:r>
              <a:rPr lang="en-GB" sz="3200">
                <a:solidFill>
                  <a:srgbClr val="5B9BD5">
                    <a:lumMod val="50000"/>
                  </a:srgbClr>
                </a:solidFill>
                <a:latin typeface="Century Gothic" panose="020B0502020202020204" pitchFamily="34" charset="0"/>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7316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Markus mus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a:solidFill>
                  <a:srgbClr val="5B9BD5">
                    <a:lumMod val="50000"/>
                  </a:srgbClr>
                </a:solidFill>
              </a:rPr>
              <a:t>hat</a:t>
            </a:r>
            <a:endParaRPr lang="en-GB" sz="11500" dirty="0"/>
          </a:p>
        </p:txBody>
      </p:sp>
      <p:sp>
        <p:nvSpPr>
          <p:cNvPr id="4" name="TextBox 3"/>
          <p:cNvSpPr txBox="1"/>
          <p:nvPr/>
        </p:nvSpPr>
        <p:spPr>
          <a:xfrm>
            <a:off x="1562794" y="2168684"/>
            <a:ext cx="912737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[has]</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1562794" y="4133814"/>
            <a:ext cx="9873645"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Markus ____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Fahrrad</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4880701" y="4109684"/>
            <a:ext cx="138531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hat</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9" name="TextBox 8"/>
          <p:cNvSpPr txBox="1"/>
          <p:nvPr/>
        </p:nvSpPr>
        <p:spPr>
          <a:xfrm>
            <a:off x="1562794" y="4996557"/>
            <a:ext cx="97292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[Markus </a:t>
            </a:r>
            <a:r>
              <a:rPr lang="en-GB" sz="3200" b="1">
                <a:solidFill>
                  <a:srgbClr val="EEC100"/>
                </a:solidFill>
                <a:latin typeface="Century Gothic" panose="020B0502020202020204" pitchFamily="34" charset="0"/>
                <a:cs typeface="Calibri" panose="020F0502020204030204" pitchFamily="34" charset="0"/>
              </a:rPr>
              <a:t>has</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 bike].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489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ha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4" name="audio5.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5" name="Markus ha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a:solidFill>
                  <a:srgbClr val="5B9BD5">
                    <a:lumMod val="50000"/>
                  </a:srgbClr>
                </a:solidFill>
              </a:rPr>
              <a:t>haben</a:t>
            </a:r>
            <a:endParaRPr lang="en-GB" sz="11500" dirty="0"/>
          </a:p>
        </p:txBody>
      </p:sp>
      <p:sp>
        <p:nvSpPr>
          <p:cNvPr id="4" name="TextBox 3"/>
          <p:cNvSpPr txBox="1"/>
          <p:nvPr/>
        </p:nvSpPr>
        <p:spPr>
          <a:xfrm>
            <a:off x="3462566" y="2167200"/>
            <a:ext cx="535108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have | having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0" y="4082400"/>
            <a:ext cx="12192000"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Markus muss ein</a:t>
            </a:r>
            <a:r>
              <a:rPr kumimoji="0" lang="de-DE" sz="54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Fahrrad</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_______.</a:t>
            </a:r>
          </a:p>
        </p:txBody>
      </p:sp>
      <p:sp>
        <p:nvSpPr>
          <p:cNvPr id="10" name="Rectangle 9">
            <a:extLst>
              <a:ext uri="{FF2B5EF4-FFF2-40B4-BE49-F238E27FC236}">
                <a16:creationId xmlns:a16="http://schemas.microsoft.com/office/drawing/2014/main" id="{3095B070-9F18-1047-AD42-62F8B79E04A2}"/>
              </a:ext>
            </a:extLst>
          </p:cNvPr>
          <p:cNvSpPr/>
          <p:nvPr/>
        </p:nvSpPr>
        <p:spPr>
          <a:xfrm>
            <a:off x="8886860" y="4082400"/>
            <a:ext cx="2372765"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4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haben</a:t>
            </a:r>
            <a:endParaRPr kumimoji="0" lang="en-GB" sz="5400" b="0" i="0" u="none" strike="noStrike" kern="1200" cap="none" spc="0" normalizeH="0" baseline="0" noProof="0" dirty="0">
              <a:ln>
                <a:noFill/>
              </a:ln>
              <a:solidFill>
                <a:srgbClr val="EEC100"/>
              </a:solidFill>
              <a:effectLst/>
              <a:uLnTx/>
              <a:uFillTx/>
              <a:latin typeface="Century Gothic" panose="020F0302020204030204"/>
              <a:ea typeface="+mn-ea"/>
            </a:endParaRPr>
          </a:p>
        </p:txBody>
      </p:sp>
      <p:sp>
        <p:nvSpPr>
          <p:cNvPr id="7" name="TextBox 6"/>
          <p:cNvSpPr txBox="1"/>
          <p:nvPr/>
        </p:nvSpPr>
        <p:spPr>
          <a:xfrm>
            <a:off x="3300427" y="4996800"/>
            <a:ext cx="565038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[Markus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must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have a bike.]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724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4" name="audio6.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5" name="Markus mus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 name="Title 1"/>
          <p:cNvSpPr>
            <a:spLocks noGrp="1"/>
          </p:cNvSpPr>
          <p:nvPr>
            <p:ph type="title"/>
          </p:nvPr>
        </p:nvSpPr>
        <p:spPr>
          <a:xfrm>
            <a:off x="3365" y="244233"/>
            <a:ext cx="10515600" cy="1325563"/>
          </a:xfrm>
        </p:spPr>
        <p:txBody>
          <a:bodyPr>
            <a:normAutofit/>
          </a:bodyPr>
          <a:lstStyle/>
          <a:p>
            <a:r>
              <a:rPr lang="en-GB" sz="4000" b="1">
                <a:solidFill>
                  <a:prstClr val="white"/>
                </a:solidFill>
              </a:rPr>
              <a:t>den = ‘the’ after a verb</a:t>
            </a:r>
            <a:br>
              <a:rPr lang="en-GB" sz="4000" b="1">
                <a:solidFill>
                  <a:prstClr val="white"/>
                </a:solidFill>
              </a:rPr>
            </a:br>
            <a:endParaRPr lang="en-GB" sz="4000"/>
          </a:p>
        </p:txBody>
      </p:sp>
      <p:sp>
        <p:nvSpPr>
          <p:cNvPr id="8" name="Content Placeholder 2"/>
          <p:cNvSpPr>
            <a:spLocks noGrp="1"/>
          </p:cNvSpPr>
          <p:nvPr>
            <p:ph idx="1"/>
          </p:nvPr>
        </p:nvSpPr>
        <p:spPr>
          <a:xfrm>
            <a:off x="703235" y="1252227"/>
            <a:ext cx="10515600" cy="757154"/>
          </a:xfrm>
        </p:spPr>
        <p:txBody>
          <a:bodyPr>
            <a:normAutofit/>
          </a:bodyPr>
          <a:lstStyle/>
          <a:p>
            <a:pPr marL="0" indent="0">
              <a:buNone/>
            </a:pPr>
            <a:r>
              <a:rPr lang="en-GB" dirty="0"/>
              <a:t>As you know, German has three words for </a:t>
            </a:r>
            <a:r>
              <a:rPr lang="en-GB" b="1" i="1" dirty="0"/>
              <a:t>the</a:t>
            </a:r>
            <a:r>
              <a:rPr lang="en-GB" dirty="0"/>
              <a:t>:</a:t>
            </a:r>
            <a:endParaRPr lang="en-GB" dirty="0">
              <a:solidFill>
                <a:srgbClr val="DAA520"/>
              </a:solidFill>
            </a:endParaRPr>
          </a:p>
        </p:txBody>
      </p:sp>
      <p:sp>
        <p:nvSpPr>
          <p:cNvPr id="10" name="Title 3">
            <a:extLst>
              <a:ext uri="{FF2B5EF4-FFF2-40B4-BE49-F238E27FC236}">
                <a16:creationId xmlns:a16="http://schemas.microsoft.com/office/drawing/2014/main" id="{8F4DC969-FFBA-4940-A9E1-D37BCEE15F70}"/>
              </a:ext>
            </a:extLst>
          </p:cNvPr>
          <p:cNvSpPr txBox="1">
            <a:spLocks/>
          </p:cNvSpPr>
          <p:nvPr/>
        </p:nvSpPr>
        <p:spPr>
          <a:xfrm>
            <a:off x="0" y="338569"/>
            <a:ext cx="6177165"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sp>
        <p:nvSpPr>
          <p:cNvPr id="11" name="TextBox 10">
            <a:extLst>
              <a:ext uri="{FF2B5EF4-FFF2-40B4-BE49-F238E27FC236}">
                <a16:creationId xmlns:a16="http://schemas.microsoft.com/office/drawing/2014/main" id="{DF0B2478-5E2D-9841-AE50-D1B8879AABB3}"/>
              </a:ext>
            </a:extLst>
          </p:cNvPr>
          <p:cNvSpPr txBox="1"/>
          <p:nvPr/>
        </p:nvSpPr>
        <p:spPr>
          <a:xfrm>
            <a:off x="7277682" y="2514421"/>
            <a:ext cx="907621"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das</a:t>
            </a:r>
            <a:endParaRPr lang="en-US" sz="3200" dirty="0">
              <a:solidFill>
                <a:srgbClr val="115076"/>
              </a:solidFill>
              <a:latin typeface="Century Gothic" panose="020B0502020202020204" pitchFamily="34" charset="0"/>
            </a:endParaRPr>
          </a:p>
        </p:txBody>
      </p:sp>
      <p:sp>
        <p:nvSpPr>
          <p:cNvPr id="12" name="TextBox 11">
            <a:extLst>
              <a:ext uri="{FF2B5EF4-FFF2-40B4-BE49-F238E27FC236}">
                <a16:creationId xmlns:a16="http://schemas.microsoft.com/office/drawing/2014/main" id="{73836983-EA0E-6D4B-823A-165D57A234E0}"/>
              </a:ext>
            </a:extLst>
          </p:cNvPr>
          <p:cNvSpPr txBox="1"/>
          <p:nvPr/>
        </p:nvSpPr>
        <p:spPr>
          <a:xfrm>
            <a:off x="4045127" y="2514562"/>
            <a:ext cx="816249"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die</a:t>
            </a:r>
            <a:endParaRPr lang="en-US" sz="3200" dirty="0">
              <a:solidFill>
                <a:srgbClr val="115076"/>
              </a:solidFill>
              <a:latin typeface="Century Gothic" panose="020B0502020202020204" pitchFamily="34" charset="0"/>
            </a:endParaRPr>
          </a:p>
        </p:txBody>
      </p:sp>
      <p:sp>
        <p:nvSpPr>
          <p:cNvPr id="13" name="TextBox 12">
            <a:extLst>
              <a:ext uri="{FF2B5EF4-FFF2-40B4-BE49-F238E27FC236}">
                <a16:creationId xmlns:a16="http://schemas.microsoft.com/office/drawing/2014/main" id="{0B331FA3-21EE-2B4D-A7F9-944D0417E790}"/>
              </a:ext>
            </a:extLst>
          </p:cNvPr>
          <p:cNvSpPr txBox="1"/>
          <p:nvPr/>
        </p:nvSpPr>
        <p:spPr>
          <a:xfrm>
            <a:off x="1120583" y="2514422"/>
            <a:ext cx="849913"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der</a:t>
            </a:r>
            <a:endParaRPr lang="en-US" sz="3200" dirty="0">
              <a:solidFill>
                <a:srgbClr val="115076"/>
              </a:solidFill>
              <a:latin typeface="Century Gothic" panose="020B0502020202020204" pitchFamily="34" charset="0"/>
            </a:endParaRPr>
          </a:p>
        </p:txBody>
      </p:sp>
      <p:sp>
        <p:nvSpPr>
          <p:cNvPr id="14" name="TextBox 13">
            <a:extLst>
              <a:ext uri="{FF2B5EF4-FFF2-40B4-BE49-F238E27FC236}">
                <a16:creationId xmlns:a16="http://schemas.microsoft.com/office/drawing/2014/main" id="{1908E545-7541-5643-8EE2-7AB9E76534DA}"/>
              </a:ext>
            </a:extLst>
          </p:cNvPr>
          <p:cNvSpPr txBox="1"/>
          <p:nvPr/>
        </p:nvSpPr>
        <p:spPr>
          <a:xfrm>
            <a:off x="7277682" y="1775066"/>
            <a:ext cx="147989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neuter</a:t>
            </a:r>
          </a:p>
        </p:txBody>
      </p:sp>
      <p:sp>
        <p:nvSpPr>
          <p:cNvPr id="15" name="TextBox 14">
            <a:extLst>
              <a:ext uri="{FF2B5EF4-FFF2-40B4-BE49-F238E27FC236}">
                <a16:creationId xmlns:a16="http://schemas.microsoft.com/office/drawing/2014/main" id="{503B5CC2-793C-ED41-8404-69FAF576D2BB}"/>
              </a:ext>
            </a:extLst>
          </p:cNvPr>
          <p:cNvSpPr txBox="1"/>
          <p:nvPr/>
        </p:nvSpPr>
        <p:spPr>
          <a:xfrm>
            <a:off x="1120583" y="1772797"/>
            <a:ext cx="2238113"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masculine</a:t>
            </a:r>
          </a:p>
        </p:txBody>
      </p:sp>
      <p:sp>
        <p:nvSpPr>
          <p:cNvPr id="16" name="TextBox 15">
            <a:extLst>
              <a:ext uri="{FF2B5EF4-FFF2-40B4-BE49-F238E27FC236}">
                <a16:creationId xmlns:a16="http://schemas.microsoft.com/office/drawing/2014/main" id="{EAF2BE74-B0B6-AA45-979B-036E930DE414}"/>
              </a:ext>
            </a:extLst>
          </p:cNvPr>
          <p:cNvSpPr txBox="1"/>
          <p:nvPr/>
        </p:nvSpPr>
        <p:spPr>
          <a:xfrm>
            <a:off x="4045127" y="1771158"/>
            <a:ext cx="1893467"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feminine</a:t>
            </a:r>
          </a:p>
        </p:txBody>
      </p:sp>
      <p:sp>
        <p:nvSpPr>
          <p:cNvPr id="17" name="TextBox 16">
            <a:extLst>
              <a:ext uri="{FF2B5EF4-FFF2-40B4-BE49-F238E27FC236}">
                <a16:creationId xmlns:a16="http://schemas.microsoft.com/office/drawing/2014/main" id="{61CFBD48-3016-684F-B62B-1963494DD7B0}"/>
              </a:ext>
            </a:extLst>
          </p:cNvPr>
          <p:cNvSpPr txBox="1"/>
          <p:nvPr/>
        </p:nvSpPr>
        <p:spPr>
          <a:xfrm>
            <a:off x="1120583" y="2519881"/>
            <a:ext cx="1899879"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der</a:t>
            </a:r>
            <a:r>
              <a:rPr lang="en-US" sz="3200" dirty="0">
                <a:solidFill>
                  <a:srgbClr val="115076"/>
                </a:solidFill>
                <a:latin typeface="Century Gothic" panose="020B0502020202020204" pitchFamily="34" charset="0"/>
              </a:rPr>
              <a:t> Tisch</a:t>
            </a:r>
          </a:p>
        </p:txBody>
      </p:sp>
      <p:sp>
        <p:nvSpPr>
          <p:cNvPr id="18" name="TextBox 17">
            <a:extLst>
              <a:ext uri="{FF2B5EF4-FFF2-40B4-BE49-F238E27FC236}">
                <a16:creationId xmlns:a16="http://schemas.microsoft.com/office/drawing/2014/main" id="{00C3D582-5ED0-DE44-9A5C-B10E028D13D2}"/>
              </a:ext>
            </a:extLst>
          </p:cNvPr>
          <p:cNvSpPr txBox="1"/>
          <p:nvPr/>
        </p:nvSpPr>
        <p:spPr>
          <a:xfrm>
            <a:off x="4045127" y="2509790"/>
            <a:ext cx="2432076"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die</a:t>
            </a:r>
            <a:r>
              <a:rPr lang="en-US" sz="3200" dirty="0">
                <a:solidFill>
                  <a:srgbClr val="115076"/>
                </a:solidFill>
                <a:latin typeface="Century Gothic" panose="020B0502020202020204" pitchFamily="34" charset="0"/>
              </a:rPr>
              <a:t> </a:t>
            </a:r>
            <a:r>
              <a:rPr lang="en-US" sz="3200" dirty="0" err="1">
                <a:solidFill>
                  <a:srgbClr val="115076"/>
                </a:solidFill>
                <a:latin typeface="Century Gothic" panose="020B0502020202020204" pitchFamily="34" charset="0"/>
              </a:rPr>
              <a:t>Flasche</a:t>
            </a:r>
            <a:endParaRPr lang="en-US" sz="3200" dirty="0">
              <a:solidFill>
                <a:srgbClr val="115076"/>
              </a:solidFill>
              <a:latin typeface="Century Gothic" panose="020B0502020202020204" pitchFamily="34" charset="0"/>
            </a:endParaRPr>
          </a:p>
        </p:txBody>
      </p:sp>
      <p:sp>
        <p:nvSpPr>
          <p:cNvPr id="19" name="TextBox 18">
            <a:extLst>
              <a:ext uri="{FF2B5EF4-FFF2-40B4-BE49-F238E27FC236}">
                <a16:creationId xmlns:a16="http://schemas.microsoft.com/office/drawing/2014/main" id="{1910836A-A558-4044-95B7-8A556E7DE7F6}"/>
              </a:ext>
            </a:extLst>
          </p:cNvPr>
          <p:cNvSpPr txBox="1"/>
          <p:nvPr/>
        </p:nvSpPr>
        <p:spPr>
          <a:xfrm>
            <a:off x="7277682" y="2509789"/>
            <a:ext cx="2420856"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das</a:t>
            </a:r>
            <a:r>
              <a:rPr lang="en-US" sz="3200" b="1" dirty="0">
                <a:solidFill>
                  <a:srgbClr val="115076"/>
                </a:solidFill>
                <a:latin typeface="Century Gothic" panose="020B0502020202020204" pitchFamily="34" charset="0"/>
              </a:rPr>
              <a:t> </a:t>
            </a:r>
            <a:r>
              <a:rPr lang="en-US" sz="3200" dirty="0">
                <a:solidFill>
                  <a:srgbClr val="115076"/>
                </a:solidFill>
                <a:latin typeface="Century Gothic" panose="020B0502020202020204" pitchFamily="34" charset="0"/>
              </a:rPr>
              <a:t>Fenster</a:t>
            </a:r>
          </a:p>
        </p:txBody>
      </p:sp>
      <p:sp>
        <p:nvSpPr>
          <p:cNvPr id="20" name="Content Placeholder 2">
            <a:extLst>
              <a:ext uri="{FF2B5EF4-FFF2-40B4-BE49-F238E27FC236}">
                <a16:creationId xmlns:a16="http://schemas.microsoft.com/office/drawing/2014/main" id="{4B10724D-6A27-2A4A-BD42-6F06B0351199}"/>
              </a:ext>
            </a:extLst>
          </p:cNvPr>
          <p:cNvSpPr txBox="1">
            <a:spLocks/>
          </p:cNvSpPr>
          <p:nvPr/>
        </p:nvSpPr>
        <p:spPr>
          <a:xfrm>
            <a:off x="703235" y="3216395"/>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After a verb the masculine word for </a:t>
            </a:r>
            <a:r>
              <a:rPr lang="en-GB" b="1" i="1" dirty="0"/>
              <a:t>the </a:t>
            </a:r>
            <a:r>
              <a:rPr lang="en-GB" i="1" dirty="0"/>
              <a:t>changes</a:t>
            </a:r>
            <a:r>
              <a:rPr lang="en-GB" dirty="0"/>
              <a:t>:</a:t>
            </a:r>
            <a:endParaRPr lang="en-GB" dirty="0">
              <a:solidFill>
                <a:srgbClr val="DAA520"/>
              </a:solidFill>
            </a:endParaRPr>
          </a:p>
        </p:txBody>
      </p:sp>
      <p:sp>
        <p:nvSpPr>
          <p:cNvPr id="21" name="Content Placeholder 2">
            <a:extLst>
              <a:ext uri="{FF2B5EF4-FFF2-40B4-BE49-F238E27FC236}">
                <a16:creationId xmlns:a16="http://schemas.microsoft.com/office/drawing/2014/main" id="{B3E77626-7757-364E-822B-175523BAE4D5}"/>
              </a:ext>
            </a:extLst>
          </p:cNvPr>
          <p:cNvSpPr txBox="1">
            <a:spLocks/>
          </p:cNvSpPr>
          <p:nvPr/>
        </p:nvSpPr>
        <p:spPr>
          <a:xfrm>
            <a:off x="703235" y="3900981"/>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Niko hat </a:t>
            </a:r>
            <a:r>
              <a:rPr lang="en-GB" b="1" dirty="0">
                <a:solidFill>
                  <a:srgbClr val="DAA520"/>
                </a:solidFill>
              </a:rPr>
              <a:t>den</a:t>
            </a:r>
            <a:r>
              <a:rPr lang="en-GB" dirty="0"/>
              <a:t> </a:t>
            </a:r>
            <a:r>
              <a:rPr lang="en-GB" dirty="0" err="1"/>
              <a:t>Tisch</a:t>
            </a:r>
            <a:r>
              <a:rPr lang="en-GB" dirty="0"/>
              <a:t>.</a:t>
            </a:r>
          </a:p>
        </p:txBody>
      </p:sp>
      <p:sp>
        <p:nvSpPr>
          <p:cNvPr id="22" name="Content Placeholder 2">
            <a:extLst>
              <a:ext uri="{FF2B5EF4-FFF2-40B4-BE49-F238E27FC236}">
                <a16:creationId xmlns:a16="http://schemas.microsoft.com/office/drawing/2014/main" id="{1AFFE229-D69B-BF43-8EBB-E0A2F5739104}"/>
              </a:ext>
            </a:extLst>
          </p:cNvPr>
          <p:cNvSpPr txBox="1">
            <a:spLocks/>
          </p:cNvSpPr>
          <p:nvPr/>
        </p:nvSpPr>
        <p:spPr>
          <a:xfrm>
            <a:off x="703234" y="4448424"/>
            <a:ext cx="4305559"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Niko hat </a:t>
            </a:r>
            <a:r>
              <a:rPr lang="en-GB" b="1" dirty="0">
                <a:solidFill>
                  <a:srgbClr val="DAA520"/>
                </a:solidFill>
              </a:rPr>
              <a:t>den</a:t>
            </a:r>
            <a:r>
              <a:rPr lang="en-GB" dirty="0"/>
              <a:t> Rucksack.</a:t>
            </a:r>
          </a:p>
        </p:txBody>
      </p:sp>
      <p:sp>
        <p:nvSpPr>
          <p:cNvPr id="23" name="Content Placeholder 2">
            <a:extLst>
              <a:ext uri="{FF2B5EF4-FFF2-40B4-BE49-F238E27FC236}">
                <a16:creationId xmlns:a16="http://schemas.microsoft.com/office/drawing/2014/main" id="{B3BBB7F0-8945-794A-A7BA-2D907054D104}"/>
              </a:ext>
            </a:extLst>
          </p:cNvPr>
          <p:cNvSpPr txBox="1">
            <a:spLocks/>
          </p:cNvSpPr>
          <p:nvPr/>
        </p:nvSpPr>
        <p:spPr>
          <a:xfrm>
            <a:off x="703233" y="4995867"/>
            <a:ext cx="4003686"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Niko hat </a:t>
            </a:r>
            <a:r>
              <a:rPr lang="en-GB" b="1" dirty="0">
                <a:solidFill>
                  <a:srgbClr val="DAA520"/>
                </a:solidFill>
              </a:rPr>
              <a:t>den</a:t>
            </a:r>
            <a:r>
              <a:rPr lang="en-GB" dirty="0"/>
              <a:t> Mann.</a:t>
            </a:r>
          </a:p>
        </p:txBody>
      </p:sp>
      <p:sp>
        <p:nvSpPr>
          <p:cNvPr id="24" name="Rounded Rectangle 23">
            <a:extLst>
              <a:ext uri="{FF2B5EF4-FFF2-40B4-BE49-F238E27FC236}">
                <a16:creationId xmlns:a16="http://schemas.microsoft.com/office/drawing/2014/main" id="{60B87303-B168-7743-AD25-B7EDEF8BE329}"/>
              </a:ext>
            </a:extLst>
          </p:cNvPr>
          <p:cNvSpPr/>
          <p:nvPr/>
        </p:nvSpPr>
        <p:spPr>
          <a:xfrm>
            <a:off x="307705" y="5662633"/>
            <a:ext cx="11738919" cy="577530"/>
          </a:xfrm>
          <a:prstGeom prst="roundRect">
            <a:avLst/>
          </a:prstGeom>
          <a:solidFill>
            <a:srgbClr val="1F4E79"/>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bg1"/>
                </a:solidFill>
                <a:latin typeface="Century Gothic" panose="020B0502020202020204" pitchFamily="34" charset="0"/>
              </a:rPr>
              <a:t>This change happens after most verbs but </a:t>
            </a:r>
            <a:r>
              <a:rPr lang="en-GB" sz="2300" b="1" i="1" u="sng" dirty="0">
                <a:solidFill>
                  <a:schemeClr val="bg1"/>
                </a:solidFill>
                <a:latin typeface="Century Gothic" panose="020B0502020202020204" pitchFamily="34" charset="0"/>
              </a:rPr>
              <a:t>not</a:t>
            </a:r>
            <a:r>
              <a:rPr lang="en-GB" sz="2300" b="1" dirty="0">
                <a:solidFill>
                  <a:schemeClr val="bg1"/>
                </a:solidFill>
                <a:latin typeface="Century Gothic" panose="020B0502020202020204" pitchFamily="34" charset="0"/>
              </a:rPr>
              <a:t> SEIN / </a:t>
            </a:r>
            <a:r>
              <a:rPr lang="en-GB" sz="2300" b="1" dirty="0" err="1">
                <a:solidFill>
                  <a:schemeClr val="bg1"/>
                </a:solidFill>
                <a:latin typeface="Century Gothic" panose="020B0502020202020204" pitchFamily="34" charset="0"/>
              </a:rPr>
              <a:t>ist</a:t>
            </a:r>
            <a:r>
              <a:rPr lang="en-GB" sz="2300" b="1" dirty="0">
                <a:solidFill>
                  <a:schemeClr val="bg1"/>
                </a:solidFill>
                <a:latin typeface="Century Gothic" panose="020B0502020202020204" pitchFamily="34" charset="0"/>
              </a:rPr>
              <a:t> (BE / is).</a:t>
            </a:r>
          </a:p>
        </p:txBody>
      </p:sp>
      <p:sp>
        <p:nvSpPr>
          <p:cNvPr id="25" name="Oval Callout 24">
            <a:extLst>
              <a:ext uri="{FF2B5EF4-FFF2-40B4-BE49-F238E27FC236}">
                <a16:creationId xmlns:a16="http://schemas.microsoft.com/office/drawing/2014/main" id="{AF84E0BA-1E58-DA40-990E-4CE7F9C4609B}"/>
              </a:ext>
            </a:extLst>
          </p:cNvPr>
          <p:cNvSpPr/>
          <p:nvPr/>
        </p:nvSpPr>
        <p:spPr>
          <a:xfrm>
            <a:off x="7277682" y="1607280"/>
            <a:ext cx="4358501" cy="2737007"/>
          </a:xfrm>
          <a:prstGeom prst="wedgeEllipseCallout">
            <a:avLst>
              <a:gd name="adj1" fmla="val -61047"/>
              <a:gd name="adj2" fmla="val 70056"/>
            </a:avLst>
          </a:prstGeom>
          <a:solidFill>
            <a:srgbClr val="1F4E7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Only the masculine changes. Feminine and neuter words for ‘the’ stay the same! </a:t>
            </a:r>
          </a:p>
        </p:txBody>
      </p:sp>
    </p:spTree>
    <p:extLst>
      <p:ext uri="{BB962C8B-B14F-4D97-AF65-F5344CB8AC3E}">
        <p14:creationId xmlns:p14="http://schemas.microsoft.com/office/powerpoint/2010/main" val="145095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P spid="12" grpId="0"/>
      <p:bldP spid="13" grpId="0"/>
      <p:bldP spid="14" grpId="0"/>
      <p:bldP spid="15" grpId="0"/>
      <p:bldP spid="16" grpId="0"/>
      <p:bldP spid="17" grpId="0"/>
      <p:bldP spid="18" grpId="0"/>
      <p:bldP spid="19" grpId="0"/>
      <p:bldP spid="20" grpId="0" build="p"/>
      <p:bldP spid="21" grpId="0" build="p"/>
      <p:bldP spid="22" grpId="0" build="p"/>
      <p:bldP spid="23" grpId="0" build="p"/>
      <p:bldP spid="24"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CCF932FA-7940-D14A-BD57-74860C229DB4}"/>
              </a:ext>
            </a:extLst>
          </p:cNvPr>
          <p:cNvSpPr txBox="1"/>
          <p:nvPr/>
        </p:nvSpPr>
        <p:spPr>
          <a:xfrm>
            <a:off x="322555" y="1431589"/>
            <a:ext cx="1147051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latin typeface="Century Gothic" panose="020B0502020202020204" pitchFamily="34" charset="0"/>
              </a:rPr>
              <a:t>Zorg</a:t>
            </a:r>
            <a:r>
              <a:rPr lang="en-GB" sz="2000" dirty="0">
                <a:solidFill>
                  <a:srgbClr val="115076"/>
                </a:solidFill>
                <a:latin typeface="Century Gothic" panose="020B0502020202020204" pitchFamily="34" charset="0"/>
              </a:rPr>
              <a:t> is staying on earth. He has some possessions stored with Wolfgang and Mia. Unfortunately, he can’t remember </a:t>
            </a:r>
            <a:r>
              <a:rPr lang="en-GB" sz="2000" b="1" dirty="0">
                <a:solidFill>
                  <a:srgbClr val="115076"/>
                </a:solidFill>
                <a:latin typeface="Century Gothic" panose="020B0502020202020204" pitchFamily="34" charset="0"/>
              </a:rPr>
              <a:t>who</a:t>
            </a:r>
            <a:r>
              <a:rPr lang="en-GB" sz="2000" dirty="0">
                <a:solidFill>
                  <a:srgbClr val="115076"/>
                </a:solidFill>
                <a:latin typeface="Century Gothic" panose="020B0502020202020204" pitchFamily="34" charset="0"/>
              </a:rPr>
              <a:t> has </a:t>
            </a:r>
            <a:r>
              <a:rPr lang="en-GB" sz="2000" b="1" dirty="0">
                <a:solidFill>
                  <a:srgbClr val="115076"/>
                </a:solidFill>
                <a:latin typeface="Century Gothic" panose="020B0502020202020204" pitchFamily="34" charset="0"/>
              </a:rPr>
              <a:t>what</a:t>
            </a:r>
            <a:r>
              <a:rPr lang="en-GB" sz="2000" dirty="0">
                <a:solidFill>
                  <a:srgbClr val="115076"/>
                </a:solidFill>
                <a:latin typeface="Century Gothic" panose="020B0502020202020204" pitchFamily="34" charset="0"/>
              </a:rPr>
              <a:t>. </a:t>
            </a:r>
            <a:r>
              <a:rPr lang="en-GB" sz="2800" b="1" dirty="0">
                <a:solidFill>
                  <a:srgbClr val="115076"/>
                </a:solidFill>
                <a:latin typeface="Century Gothic" panose="020B0502020202020204" pitchFamily="34" charset="0"/>
                <a:sym typeface="Wingdings" panose="05000000000000000000" pitchFamily="2" charset="2"/>
              </a:rPr>
              <a:t></a:t>
            </a:r>
            <a:endParaRPr lang="en-GB" sz="2800" b="1"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B0502020202020204" pitchFamily="34" charset="0"/>
              </a:rPr>
              <a:t>Listen to </a:t>
            </a:r>
            <a:r>
              <a:rPr lang="en-GB" sz="2000" b="1" dirty="0" err="1">
                <a:solidFill>
                  <a:srgbClr val="115076"/>
                </a:solidFill>
                <a:latin typeface="Century Gothic" panose="020B0502020202020204" pitchFamily="34" charset="0"/>
              </a:rPr>
              <a:t>Zorg</a:t>
            </a:r>
            <a:r>
              <a:rPr lang="en-GB" sz="2000" b="1" dirty="0">
                <a:solidFill>
                  <a:srgbClr val="115076"/>
                </a:solidFill>
                <a:latin typeface="Century Gothic" panose="020B0502020202020204" pitchFamily="34" charset="0"/>
              </a:rPr>
              <a:t>. What is he asking about?  Tick the correct person.</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33" name="Picture 32">
            <a:extLst>
              <a:ext uri="{FF2B5EF4-FFF2-40B4-BE49-F238E27FC236}">
                <a16:creationId xmlns:a16="http://schemas.microsoft.com/office/drawing/2014/main" id="{4C38229C-9912-DC48-94E1-90258384C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34" name="Title 3">
            <a:extLst>
              <a:ext uri="{FF2B5EF4-FFF2-40B4-BE49-F238E27FC236}">
                <a16:creationId xmlns:a16="http://schemas.microsoft.com/office/drawing/2014/main" id="{ED747DA1-FB43-4545-801C-D4118A3081F1}"/>
              </a:ext>
            </a:extLst>
          </p:cNvPr>
          <p:cNvSpPr txBox="1">
            <a:spLocks/>
          </p:cNvSpPr>
          <p:nvPr/>
        </p:nvSpPr>
        <p:spPr>
          <a:xfrm>
            <a:off x="127564" y="375091"/>
            <a:ext cx="5370867"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Wer</a:t>
            </a:r>
            <a:r>
              <a:rPr lang="en-GB" sz="3600" b="1" dirty="0">
                <a:solidFill>
                  <a:schemeClr val="bg1"/>
                </a:solidFill>
              </a:rPr>
              <a:t> hat _____?</a:t>
            </a:r>
          </a:p>
        </p:txBody>
      </p:sp>
      <p:pic>
        <p:nvPicPr>
          <p:cNvPr id="35" name="Picture 34">
            <a:extLst>
              <a:ext uri="{FF2B5EF4-FFF2-40B4-BE49-F238E27FC236}">
                <a16:creationId xmlns:a16="http://schemas.microsoft.com/office/drawing/2014/main" id="{486B043A-15D3-7145-ABD5-13750D7B0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022353" y="3429000"/>
            <a:ext cx="1743075" cy="1732309"/>
          </a:xfrm>
          <a:prstGeom prst="rect">
            <a:avLst/>
          </a:prstGeom>
        </p:spPr>
      </p:pic>
      <p:sp>
        <p:nvSpPr>
          <p:cNvPr id="36" name="TextBox 35">
            <a:extLst>
              <a:ext uri="{FF2B5EF4-FFF2-40B4-BE49-F238E27FC236}">
                <a16:creationId xmlns:a16="http://schemas.microsoft.com/office/drawing/2014/main" id="{AE35CACF-D255-E84A-A829-AA803498CB7C}"/>
              </a:ext>
            </a:extLst>
          </p:cNvPr>
          <p:cNvSpPr txBox="1"/>
          <p:nvPr/>
        </p:nvSpPr>
        <p:spPr>
          <a:xfrm>
            <a:off x="6807200" y="5259017"/>
            <a:ext cx="1833019"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Wolfgang</a:t>
            </a:r>
          </a:p>
        </p:txBody>
      </p:sp>
      <p:grpSp>
        <p:nvGrpSpPr>
          <p:cNvPr id="37" name="Group 36">
            <a:extLst>
              <a:ext uri="{FF2B5EF4-FFF2-40B4-BE49-F238E27FC236}">
                <a16:creationId xmlns:a16="http://schemas.microsoft.com/office/drawing/2014/main" id="{0F0BC253-E135-9E47-92B8-FDD31D3E80D1}"/>
              </a:ext>
            </a:extLst>
          </p:cNvPr>
          <p:cNvGrpSpPr/>
          <p:nvPr/>
        </p:nvGrpSpPr>
        <p:grpSpPr>
          <a:xfrm>
            <a:off x="9938133" y="3439290"/>
            <a:ext cx="1687204" cy="2214156"/>
            <a:chOff x="9938133" y="3439290"/>
            <a:chExt cx="1687204" cy="2214156"/>
          </a:xfrm>
        </p:grpSpPr>
        <p:pic>
          <p:nvPicPr>
            <p:cNvPr id="38" name="Picture 37">
              <a:extLst>
                <a:ext uri="{FF2B5EF4-FFF2-40B4-BE49-F238E27FC236}">
                  <a16:creationId xmlns:a16="http://schemas.microsoft.com/office/drawing/2014/main" id="{B9432EA4-3268-1542-97EB-74B2831D5E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8133" y="3439290"/>
              <a:ext cx="1687204" cy="1722019"/>
            </a:xfrm>
            <a:prstGeom prst="rect">
              <a:avLst/>
            </a:prstGeom>
          </p:spPr>
        </p:pic>
        <p:sp>
          <p:nvSpPr>
            <p:cNvPr id="39" name="TextBox 38">
              <a:extLst>
                <a:ext uri="{FF2B5EF4-FFF2-40B4-BE49-F238E27FC236}">
                  <a16:creationId xmlns:a16="http://schemas.microsoft.com/office/drawing/2014/main" id="{126380DC-8C26-EF45-BAAE-18F8B377262D}"/>
                </a:ext>
              </a:extLst>
            </p:cNvPr>
            <p:cNvSpPr txBox="1"/>
            <p:nvPr/>
          </p:nvSpPr>
          <p:spPr>
            <a:xfrm>
              <a:off x="10291769" y="5253336"/>
              <a:ext cx="975694"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Mia</a:t>
              </a:r>
            </a:p>
          </p:txBody>
        </p:sp>
      </p:grpSp>
      <p:pic>
        <p:nvPicPr>
          <p:cNvPr id="40" name="Picture 39">
            <a:extLst>
              <a:ext uri="{FF2B5EF4-FFF2-40B4-BE49-F238E27FC236}">
                <a16:creationId xmlns:a16="http://schemas.microsoft.com/office/drawing/2014/main" id="{BE69C8CE-DE11-3E4C-9A89-A4213A1412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967" y="4002938"/>
            <a:ext cx="1333447" cy="2064692"/>
          </a:xfrm>
          <a:prstGeom prst="rect">
            <a:avLst/>
          </a:prstGeom>
        </p:spPr>
      </p:pic>
      <p:sp>
        <p:nvSpPr>
          <p:cNvPr id="41" name="Rounded Rectangular Callout 40">
            <a:extLst>
              <a:ext uri="{FF2B5EF4-FFF2-40B4-BE49-F238E27FC236}">
                <a16:creationId xmlns:a16="http://schemas.microsoft.com/office/drawing/2014/main" id="{27F6D8F0-592C-A54C-80D8-B52C9EDC00CF}"/>
              </a:ext>
            </a:extLst>
          </p:cNvPr>
          <p:cNvSpPr/>
          <p:nvPr/>
        </p:nvSpPr>
        <p:spPr>
          <a:xfrm>
            <a:off x="811649" y="3012068"/>
            <a:ext cx="5995551" cy="833863"/>
          </a:xfrm>
          <a:prstGeom prst="wedgeRoundRectCallout">
            <a:avLst>
              <a:gd name="adj1" fmla="val -36164"/>
              <a:gd name="adj2" fmla="val 89851"/>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115076"/>
                </a:solidFill>
                <a:latin typeface="Century Gothic" panose="020B0502020202020204" pitchFamily="34" charset="0"/>
              </a:rPr>
              <a:t>Wer</a:t>
            </a:r>
            <a:r>
              <a:rPr lang="en-GB" sz="2800" b="1" dirty="0">
                <a:solidFill>
                  <a:srgbClr val="115076"/>
                </a:solidFill>
                <a:latin typeface="Century Gothic" panose="020B0502020202020204" pitchFamily="34" charset="0"/>
              </a:rPr>
              <a:t> hat die /den /das  ________ ?</a:t>
            </a:r>
          </a:p>
        </p:txBody>
      </p:sp>
    </p:spTree>
    <p:extLst>
      <p:ext uri="{BB962C8B-B14F-4D97-AF65-F5344CB8AC3E}">
        <p14:creationId xmlns:p14="http://schemas.microsoft.com/office/powerpoint/2010/main" val="28059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C5B6AB3-7F34-E544-97A3-138315B8599D}"/>
              </a:ext>
            </a:extLst>
          </p:cNvPr>
          <p:cNvSpPr txBox="1"/>
          <p:nvPr/>
        </p:nvSpPr>
        <p:spPr>
          <a:xfrm>
            <a:off x="104707" y="1420184"/>
            <a:ext cx="12192000" cy="2215991"/>
          </a:xfrm>
          <a:prstGeom prst="rect">
            <a:avLst/>
          </a:prstGeom>
          <a:noFill/>
        </p:spPr>
        <p:txBody>
          <a:bodyPr wrap="square" rtlCol="0">
            <a:spAutoFit/>
          </a:bodyPr>
          <a:lstStyle/>
          <a:p>
            <a:pPr algn="ctr"/>
            <a:r>
              <a:rPr lang="en-GB" sz="13800" b="1" dirty="0">
                <a:solidFill>
                  <a:srgbClr val="5B9BD5">
                    <a:lumMod val="50000"/>
                  </a:srgbClr>
                </a:solidFill>
                <a:latin typeface="Century Gothic" panose="020B0502020202020204" pitchFamily="34" charset="0"/>
              </a:rPr>
              <a:t>Das </a:t>
            </a:r>
            <a:r>
              <a:rPr lang="en-GB" sz="13800" b="1" dirty="0" err="1">
                <a:solidFill>
                  <a:srgbClr val="5B9BD5">
                    <a:lumMod val="50000"/>
                  </a:srgbClr>
                </a:solidFill>
                <a:latin typeface="Century Gothic" panose="020B0502020202020204" pitchFamily="34" charset="0"/>
              </a:rPr>
              <a:t>ist</a:t>
            </a:r>
            <a:r>
              <a:rPr lang="en-GB" sz="13800" b="1"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1385897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FFD11FF6-41CA-8542-B4D6-2F097D79CA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621462" y="92375"/>
            <a:ext cx="1410479" cy="1401768"/>
          </a:xfrm>
          <a:prstGeom prst="rect">
            <a:avLst/>
          </a:prstGeom>
        </p:spPr>
      </p:pic>
      <p:sp>
        <p:nvSpPr>
          <p:cNvPr id="7" name="TextBox 6">
            <a:extLst>
              <a:ext uri="{FF2B5EF4-FFF2-40B4-BE49-F238E27FC236}">
                <a16:creationId xmlns:a16="http://schemas.microsoft.com/office/drawing/2014/main" id="{8D84332E-DC82-0A49-A37D-C8320A1B8F17}"/>
              </a:ext>
            </a:extLst>
          </p:cNvPr>
          <p:cNvSpPr txBox="1"/>
          <p:nvPr/>
        </p:nvSpPr>
        <p:spPr>
          <a:xfrm>
            <a:off x="6544645" y="1567105"/>
            <a:ext cx="1468580"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Wolfgang</a:t>
            </a:r>
          </a:p>
        </p:txBody>
      </p:sp>
      <p:pic>
        <p:nvPicPr>
          <p:cNvPr id="8" name="Picture 7">
            <a:extLst>
              <a:ext uri="{FF2B5EF4-FFF2-40B4-BE49-F238E27FC236}">
                <a16:creationId xmlns:a16="http://schemas.microsoft.com/office/drawing/2014/main" id="{9367690B-BAE5-C744-A4F1-A16C7F5B06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1665" y="92375"/>
            <a:ext cx="1371614" cy="1399917"/>
          </a:xfrm>
          <a:prstGeom prst="rect">
            <a:avLst/>
          </a:prstGeom>
        </p:spPr>
      </p:pic>
      <p:sp>
        <p:nvSpPr>
          <p:cNvPr id="9" name="TextBox 8">
            <a:extLst>
              <a:ext uri="{FF2B5EF4-FFF2-40B4-BE49-F238E27FC236}">
                <a16:creationId xmlns:a16="http://schemas.microsoft.com/office/drawing/2014/main" id="{F0B27976-BCFD-5042-84BD-B3CEE91400ED}"/>
              </a:ext>
            </a:extLst>
          </p:cNvPr>
          <p:cNvSpPr txBox="1"/>
          <p:nvPr/>
        </p:nvSpPr>
        <p:spPr>
          <a:xfrm>
            <a:off x="9929154" y="1567105"/>
            <a:ext cx="924538"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Mia</a:t>
            </a:r>
          </a:p>
        </p:txBody>
      </p:sp>
      <p:pic>
        <p:nvPicPr>
          <p:cNvPr id="10" name="Picture 9">
            <a:extLst>
              <a:ext uri="{FF2B5EF4-FFF2-40B4-BE49-F238E27FC236}">
                <a16:creationId xmlns:a16="http://schemas.microsoft.com/office/drawing/2014/main" id="{D714B230-F874-EE48-B726-5AF5732F7C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76" y="1934716"/>
            <a:ext cx="1333447" cy="2064692"/>
          </a:xfrm>
          <a:prstGeom prst="rect">
            <a:avLst/>
          </a:prstGeom>
        </p:spPr>
      </p:pic>
      <p:sp>
        <p:nvSpPr>
          <p:cNvPr id="11" name="Rounded Rectangular Callout 10">
            <a:extLst>
              <a:ext uri="{FF2B5EF4-FFF2-40B4-BE49-F238E27FC236}">
                <a16:creationId xmlns:a16="http://schemas.microsoft.com/office/drawing/2014/main" id="{9735A5DB-908D-0D4E-927A-03F9BE4BA349}"/>
              </a:ext>
            </a:extLst>
          </p:cNvPr>
          <p:cNvSpPr/>
          <p:nvPr/>
        </p:nvSpPr>
        <p:spPr>
          <a:xfrm>
            <a:off x="914400" y="1318134"/>
            <a:ext cx="3423134" cy="470133"/>
          </a:xfrm>
          <a:prstGeom prst="wedgeRoundRectCallout">
            <a:avLst>
              <a:gd name="adj1" fmla="val -36164"/>
              <a:gd name="adj2" fmla="val 89851"/>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115076"/>
                </a:solidFill>
                <a:latin typeface="Century Gothic" panose="020B0502020202020204" pitchFamily="34" charset="0"/>
              </a:rPr>
              <a:t>Wer</a:t>
            </a:r>
            <a:r>
              <a:rPr lang="en-GB" sz="2800" b="1" dirty="0">
                <a:solidFill>
                  <a:srgbClr val="115076"/>
                </a:solidFill>
                <a:latin typeface="Century Gothic" panose="020B0502020202020204" pitchFamily="34" charset="0"/>
              </a:rPr>
              <a:t> hat ________ ?</a:t>
            </a:r>
          </a:p>
        </p:txBody>
      </p:sp>
      <p:pic>
        <p:nvPicPr>
          <p:cNvPr id="12" name="Picture 11">
            <a:extLst>
              <a:ext uri="{FF2B5EF4-FFF2-40B4-BE49-F238E27FC236}">
                <a16:creationId xmlns:a16="http://schemas.microsoft.com/office/drawing/2014/main" id="{633C4D56-426F-9D4B-BCF2-833D8E5FF8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7935" y="2151179"/>
            <a:ext cx="442002" cy="884003"/>
          </a:xfrm>
          <a:prstGeom prst="rect">
            <a:avLst/>
          </a:prstGeom>
        </p:spPr>
      </p:pic>
      <p:pic>
        <p:nvPicPr>
          <p:cNvPr id="13" name="Picture 12">
            <a:extLst>
              <a:ext uri="{FF2B5EF4-FFF2-40B4-BE49-F238E27FC236}">
                <a16:creationId xmlns:a16="http://schemas.microsoft.com/office/drawing/2014/main" id="{69F641C2-86C2-CC42-9D4E-8D704CC0F8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93875" y="3293986"/>
            <a:ext cx="770121" cy="774010"/>
          </a:xfrm>
          <a:prstGeom prst="rect">
            <a:avLst/>
          </a:prstGeom>
        </p:spPr>
      </p:pic>
      <p:pic>
        <p:nvPicPr>
          <p:cNvPr id="14" name="Picture 13">
            <a:extLst>
              <a:ext uri="{FF2B5EF4-FFF2-40B4-BE49-F238E27FC236}">
                <a16:creationId xmlns:a16="http://schemas.microsoft.com/office/drawing/2014/main" id="{DEE93CF3-2B6D-9148-8E24-1A17839E2A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4211" y="5388089"/>
            <a:ext cx="615762" cy="824451"/>
          </a:xfrm>
          <a:prstGeom prst="rect">
            <a:avLst/>
          </a:prstGeom>
        </p:spPr>
      </p:pic>
      <p:pic>
        <p:nvPicPr>
          <p:cNvPr id="15" name="Picture 14">
            <a:extLst>
              <a:ext uri="{FF2B5EF4-FFF2-40B4-BE49-F238E27FC236}">
                <a16:creationId xmlns:a16="http://schemas.microsoft.com/office/drawing/2014/main" id="{06717C4F-4EB3-C342-BDA3-595085B5EB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42763" y="4429948"/>
            <a:ext cx="1359849" cy="921676"/>
          </a:xfrm>
          <a:prstGeom prst="rect">
            <a:avLst/>
          </a:prstGeom>
        </p:spPr>
      </p:pic>
      <p:pic>
        <p:nvPicPr>
          <p:cNvPr id="16" name="Picture 15">
            <a:extLst>
              <a:ext uri="{FF2B5EF4-FFF2-40B4-BE49-F238E27FC236}">
                <a16:creationId xmlns:a16="http://schemas.microsoft.com/office/drawing/2014/main" id="{04A0B49A-2C9B-7047-AEC3-81AC1F7C42A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65684" y="2151179"/>
            <a:ext cx="851478" cy="855779"/>
          </a:xfrm>
          <a:prstGeom prst="rect">
            <a:avLst/>
          </a:prstGeom>
        </p:spPr>
      </p:pic>
      <p:pic>
        <p:nvPicPr>
          <p:cNvPr id="17" name="Picture 16">
            <a:extLst>
              <a:ext uri="{FF2B5EF4-FFF2-40B4-BE49-F238E27FC236}">
                <a16:creationId xmlns:a16="http://schemas.microsoft.com/office/drawing/2014/main" id="{EACD15CC-5080-EB49-B028-D81C798EB80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91685" y="3190922"/>
            <a:ext cx="862007" cy="1060659"/>
          </a:xfrm>
          <a:prstGeom prst="rect">
            <a:avLst/>
          </a:prstGeom>
        </p:spPr>
      </p:pic>
      <p:sp>
        <p:nvSpPr>
          <p:cNvPr id="18" name="TextBox 17">
            <a:extLst>
              <a:ext uri="{FF2B5EF4-FFF2-40B4-BE49-F238E27FC236}">
                <a16:creationId xmlns:a16="http://schemas.microsoft.com/office/drawing/2014/main" id="{4585C297-DD48-0D40-B23C-33919FAAD319}"/>
              </a:ext>
            </a:extLst>
          </p:cNvPr>
          <p:cNvSpPr txBox="1"/>
          <p:nvPr/>
        </p:nvSpPr>
        <p:spPr>
          <a:xfrm>
            <a:off x="10064170" y="5529991"/>
            <a:ext cx="789522" cy="646331"/>
          </a:xfrm>
          <a:prstGeom prst="rect">
            <a:avLst/>
          </a:prstGeom>
          <a:noFill/>
          <a:ln>
            <a:solidFill>
              <a:schemeClr val="accent1"/>
            </a:solidFill>
          </a:ln>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10</a:t>
            </a:r>
          </a:p>
        </p:txBody>
      </p:sp>
      <p:pic>
        <p:nvPicPr>
          <p:cNvPr id="19" name="Picture 18">
            <a:extLst>
              <a:ext uri="{FF2B5EF4-FFF2-40B4-BE49-F238E27FC236}">
                <a16:creationId xmlns:a16="http://schemas.microsoft.com/office/drawing/2014/main" id="{F3768D08-1081-5D4C-8F13-656471924A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85171" y="4418301"/>
            <a:ext cx="1187528" cy="933323"/>
          </a:xfrm>
          <a:prstGeom prst="rect">
            <a:avLst/>
          </a:prstGeom>
        </p:spPr>
      </p:pic>
      <p:sp>
        <p:nvSpPr>
          <p:cNvPr id="20" name="TextBox 19">
            <a:hlinkClick r:id="" action="ppaction://noaction">
              <a:snd r:embed="rId14" name="Wk5 1 Flasche.wav"/>
            </a:hlinkClick>
            <a:extLst>
              <a:ext uri="{FF2B5EF4-FFF2-40B4-BE49-F238E27FC236}">
                <a16:creationId xmlns:a16="http://schemas.microsoft.com/office/drawing/2014/main" id="{3C4CF499-2104-A04F-912D-C22B249EACCB}"/>
              </a:ext>
            </a:extLst>
          </p:cNvPr>
          <p:cNvSpPr txBox="1"/>
          <p:nvPr/>
        </p:nvSpPr>
        <p:spPr>
          <a:xfrm>
            <a:off x="4617169" y="2255902"/>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a:t>
            </a:r>
          </a:p>
        </p:txBody>
      </p:sp>
      <p:sp>
        <p:nvSpPr>
          <p:cNvPr id="21" name="TextBox 20">
            <a:hlinkClick r:id="" action="ppaction://noaction">
              <a:snd r:embed="rId15" name="Wk5 2 Fussball.wav"/>
            </a:hlinkClick>
            <a:extLst>
              <a:ext uri="{FF2B5EF4-FFF2-40B4-BE49-F238E27FC236}">
                <a16:creationId xmlns:a16="http://schemas.microsoft.com/office/drawing/2014/main" id="{3813CB3F-ACD5-AF4C-9F5B-1F2E02687FA7}"/>
              </a:ext>
            </a:extLst>
          </p:cNvPr>
          <p:cNvSpPr txBox="1"/>
          <p:nvPr/>
        </p:nvSpPr>
        <p:spPr>
          <a:xfrm>
            <a:off x="4611860" y="3293986"/>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2</a:t>
            </a:r>
          </a:p>
        </p:txBody>
      </p:sp>
      <p:sp>
        <p:nvSpPr>
          <p:cNvPr id="22" name="TextBox 21">
            <a:hlinkClick r:id="" action="ppaction://noaction">
              <a:snd r:embed="rId16" name="Wk5 3 Tafel.wav"/>
            </a:hlinkClick>
            <a:extLst>
              <a:ext uri="{FF2B5EF4-FFF2-40B4-BE49-F238E27FC236}">
                <a16:creationId xmlns:a16="http://schemas.microsoft.com/office/drawing/2014/main" id="{8D9D66DF-EEED-B940-B739-EBDB1A49F75E}"/>
              </a:ext>
            </a:extLst>
          </p:cNvPr>
          <p:cNvSpPr txBox="1"/>
          <p:nvPr/>
        </p:nvSpPr>
        <p:spPr>
          <a:xfrm>
            <a:off x="4604334" y="4332070"/>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3</a:t>
            </a:r>
          </a:p>
        </p:txBody>
      </p:sp>
      <p:sp>
        <p:nvSpPr>
          <p:cNvPr id="23" name="TextBox 22">
            <a:hlinkClick r:id="" action="ppaction://noaction">
              <a:snd r:embed="rId17" name="Wk5 4 Heft.wav"/>
            </a:hlinkClick>
            <a:extLst>
              <a:ext uri="{FF2B5EF4-FFF2-40B4-BE49-F238E27FC236}">
                <a16:creationId xmlns:a16="http://schemas.microsoft.com/office/drawing/2014/main" id="{8D846366-2839-2E4D-8D85-D615BD3BF799}"/>
              </a:ext>
            </a:extLst>
          </p:cNvPr>
          <p:cNvSpPr txBox="1"/>
          <p:nvPr/>
        </p:nvSpPr>
        <p:spPr>
          <a:xfrm>
            <a:off x="4611860" y="5388089"/>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4</a:t>
            </a:r>
          </a:p>
        </p:txBody>
      </p:sp>
    </p:spTree>
    <p:extLst>
      <p:ext uri="{BB962C8B-B14F-4D97-AF65-F5344CB8AC3E}">
        <p14:creationId xmlns:p14="http://schemas.microsoft.com/office/powerpoint/2010/main" val="35240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D714B230-F874-EE48-B726-5AF5732F7C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76" y="1934719"/>
            <a:ext cx="1333447" cy="2064692"/>
          </a:xfrm>
          <a:prstGeom prst="rect">
            <a:avLst/>
          </a:prstGeom>
        </p:spPr>
      </p:pic>
      <p:pic>
        <p:nvPicPr>
          <p:cNvPr id="7" name="Picture 6">
            <a:extLst>
              <a:ext uri="{FF2B5EF4-FFF2-40B4-BE49-F238E27FC236}">
                <a16:creationId xmlns:a16="http://schemas.microsoft.com/office/drawing/2014/main" id="{5AB3E8B5-C7AD-DA4C-8A62-576F5A8CC1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7659" y="2110020"/>
            <a:ext cx="1187528" cy="933323"/>
          </a:xfrm>
          <a:prstGeom prst="rect">
            <a:avLst/>
          </a:prstGeom>
        </p:spPr>
      </p:pic>
      <p:pic>
        <p:nvPicPr>
          <p:cNvPr id="8" name="Picture 7">
            <a:extLst>
              <a:ext uri="{FF2B5EF4-FFF2-40B4-BE49-F238E27FC236}">
                <a16:creationId xmlns:a16="http://schemas.microsoft.com/office/drawing/2014/main" id="{95B3BEC8-C1EE-A344-9609-743C852BCA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9861" y="3148521"/>
            <a:ext cx="862007" cy="1060659"/>
          </a:xfrm>
          <a:prstGeom prst="rect">
            <a:avLst/>
          </a:prstGeom>
        </p:spPr>
      </p:pic>
      <p:pic>
        <p:nvPicPr>
          <p:cNvPr id="9" name="Picture 8">
            <a:extLst>
              <a:ext uri="{FF2B5EF4-FFF2-40B4-BE49-F238E27FC236}">
                <a16:creationId xmlns:a16="http://schemas.microsoft.com/office/drawing/2014/main" id="{5717A614-2456-A94B-93DB-82D65A59EB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0962" y="4376886"/>
            <a:ext cx="851478" cy="855779"/>
          </a:xfrm>
          <a:prstGeom prst="rect">
            <a:avLst/>
          </a:prstGeom>
        </p:spPr>
      </p:pic>
      <p:sp>
        <p:nvSpPr>
          <p:cNvPr id="10" name="TextBox 9">
            <a:extLst>
              <a:ext uri="{FF2B5EF4-FFF2-40B4-BE49-F238E27FC236}">
                <a16:creationId xmlns:a16="http://schemas.microsoft.com/office/drawing/2014/main" id="{93EAB031-4310-574E-B90B-980C232EE297}"/>
              </a:ext>
            </a:extLst>
          </p:cNvPr>
          <p:cNvSpPr txBox="1"/>
          <p:nvPr/>
        </p:nvSpPr>
        <p:spPr>
          <a:xfrm>
            <a:off x="10223757" y="5564590"/>
            <a:ext cx="789522" cy="646331"/>
          </a:xfrm>
          <a:prstGeom prst="rect">
            <a:avLst/>
          </a:prstGeom>
          <a:noFill/>
          <a:ln>
            <a:solidFill>
              <a:schemeClr val="accent1"/>
            </a:solidFill>
          </a:ln>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10</a:t>
            </a:r>
          </a:p>
        </p:txBody>
      </p:sp>
      <p:pic>
        <p:nvPicPr>
          <p:cNvPr id="11" name="Picture 10">
            <a:extLst>
              <a:ext uri="{FF2B5EF4-FFF2-40B4-BE49-F238E27FC236}">
                <a16:creationId xmlns:a16="http://schemas.microsoft.com/office/drawing/2014/main" id="{E6F751BF-E749-F34A-BF5F-BD6F413F34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7935" y="2151179"/>
            <a:ext cx="442002" cy="884003"/>
          </a:xfrm>
          <a:prstGeom prst="rect">
            <a:avLst/>
          </a:prstGeom>
        </p:spPr>
      </p:pic>
      <p:pic>
        <p:nvPicPr>
          <p:cNvPr id="12" name="Picture 11">
            <a:extLst>
              <a:ext uri="{FF2B5EF4-FFF2-40B4-BE49-F238E27FC236}">
                <a16:creationId xmlns:a16="http://schemas.microsoft.com/office/drawing/2014/main" id="{7E68FA58-71AA-8C4B-B629-66D9B1ADE6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6673" y="3343773"/>
            <a:ext cx="770121" cy="774010"/>
          </a:xfrm>
          <a:prstGeom prst="rect">
            <a:avLst/>
          </a:prstGeom>
        </p:spPr>
      </p:pic>
      <p:pic>
        <p:nvPicPr>
          <p:cNvPr id="13" name="Picture 12">
            <a:extLst>
              <a:ext uri="{FF2B5EF4-FFF2-40B4-BE49-F238E27FC236}">
                <a16:creationId xmlns:a16="http://schemas.microsoft.com/office/drawing/2014/main" id="{26756071-F1E9-BF4A-BAF6-22848A1182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84838" y="4343937"/>
            <a:ext cx="1359849" cy="921676"/>
          </a:xfrm>
          <a:prstGeom prst="rect">
            <a:avLst/>
          </a:prstGeom>
        </p:spPr>
      </p:pic>
      <p:pic>
        <p:nvPicPr>
          <p:cNvPr id="14" name="Picture 13">
            <a:extLst>
              <a:ext uri="{FF2B5EF4-FFF2-40B4-BE49-F238E27FC236}">
                <a16:creationId xmlns:a16="http://schemas.microsoft.com/office/drawing/2014/main" id="{A4C2247B-4C4B-7E41-878C-DFB526C1CE6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86299" y="5459412"/>
            <a:ext cx="615762" cy="824451"/>
          </a:xfrm>
          <a:prstGeom prst="rect">
            <a:avLst/>
          </a:prstGeom>
        </p:spPr>
      </p:pic>
      <p:sp>
        <p:nvSpPr>
          <p:cNvPr id="15" name="TextBox 14">
            <a:hlinkClick r:id="" action="ppaction://noaction">
              <a:snd r:embed="rId12" name="Wk5 5 Tisch.wav"/>
            </a:hlinkClick>
            <a:extLst>
              <a:ext uri="{FF2B5EF4-FFF2-40B4-BE49-F238E27FC236}">
                <a16:creationId xmlns:a16="http://schemas.microsoft.com/office/drawing/2014/main" id="{1E058798-ADD4-4843-A43A-DC8A5378F12B}"/>
              </a:ext>
            </a:extLst>
          </p:cNvPr>
          <p:cNvSpPr txBox="1"/>
          <p:nvPr/>
        </p:nvSpPr>
        <p:spPr>
          <a:xfrm>
            <a:off x="4617169" y="2255902"/>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5</a:t>
            </a:r>
          </a:p>
        </p:txBody>
      </p:sp>
      <p:sp>
        <p:nvSpPr>
          <p:cNvPr id="16" name="TextBox 15">
            <a:hlinkClick r:id="" action="ppaction://noaction">
              <a:snd r:embed="rId13" name="Wk5 6 Tier.wav"/>
            </a:hlinkClick>
            <a:extLst>
              <a:ext uri="{FF2B5EF4-FFF2-40B4-BE49-F238E27FC236}">
                <a16:creationId xmlns:a16="http://schemas.microsoft.com/office/drawing/2014/main" id="{62C16767-6D7E-9449-80CE-6EFF858ADB8D}"/>
              </a:ext>
            </a:extLst>
          </p:cNvPr>
          <p:cNvSpPr txBox="1"/>
          <p:nvPr/>
        </p:nvSpPr>
        <p:spPr>
          <a:xfrm>
            <a:off x="4611860" y="3293986"/>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6</a:t>
            </a:r>
          </a:p>
        </p:txBody>
      </p:sp>
      <p:sp>
        <p:nvSpPr>
          <p:cNvPr id="17" name="TextBox 16">
            <a:hlinkClick r:id="" action="ppaction://noaction">
              <a:snd r:embed="rId14" name="Wk5 7 Paar.wav"/>
            </a:hlinkClick>
            <a:extLst>
              <a:ext uri="{FF2B5EF4-FFF2-40B4-BE49-F238E27FC236}">
                <a16:creationId xmlns:a16="http://schemas.microsoft.com/office/drawing/2014/main" id="{DD3B1F10-C917-6741-93CB-519DDDE14AEE}"/>
              </a:ext>
            </a:extLst>
          </p:cNvPr>
          <p:cNvSpPr txBox="1"/>
          <p:nvPr/>
        </p:nvSpPr>
        <p:spPr>
          <a:xfrm>
            <a:off x="4604334" y="4332070"/>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7</a:t>
            </a:r>
          </a:p>
        </p:txBody>
      </p:sp>
      <p:sp>
        <p:nvSpPr>
          <p:cNvPr id="18" name="TextBox 17">
            <a:hlinkClick r:id="" action="ppaction://noaction">
              <a:snd r:embed="rId15" name="Wk5 8 Zahl.wav"/>
            </a:hlinkClick>
            <a:extLst>
              <a:ext uri="{FF2B5EF4-FFF2-40B4-BE49-F238E27FC236}">
                <a16:creationId xmlns:a16="http://schemas.microsoft.com/office/drawing/2014/main" id="{ACB6221E-8CFA-9545-B05C-C3336CEF1933}"/>
              </a:ext>
            </a:extLst>
          </p:cNvPr>
          <p:cNvSpPr txBox="1"/>
          <p:nvPr/>
        </p:nvSpPr>
        <p:spPr>
          <a:xfrm>
            <a:off x="4611860" y="5388089"/>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8</a:t>
            </a:r>
          </a:p>
        </p:txBody>
      </p:sp>
      <p:sp>
        <p:nvSpPr>
          <p:cNvPr id="19" name="Rounded Rectangular Callout 18">
            <a:extLst>
              <a:ext uri="{FF2B5EF4-FFF2-40B4-BE49-F238E27FC236}">
                <a16:creationId xmlns:a16="http://schemas.microsoft.com/office/drawing/2014/main" id="{9735A5DB-908D-0D4E-927A-03F9BE4BA349}"/>
              </a:ext>
            </a:extLst>
          </p:cNvPr>
          <p:cNvSpPr/>
          <p:nvPr/>
        </p:nvSpPr>
        <p:spPr>
          <a:xfrm>
            <a:off x="914400" y="1318137"/>
            <a:ext cx="3423134" cy="470133"/>
          </a:xfrm>
          <a:prstGeom prst="wedgeRoundRectCallout">
            <a:avLst>
              <a:gd name="adj1" fmla="val -36164"/>
              <a:gd name="adj2" fmla="val 89851"/>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115076"/>
                </a:solidFill>
                <a:latin typeface="Century Gothic" panose="020B0502020202020204" pitchFamily="34" charset="0"/>
              </a:rPr>
              <a:t>Wer</a:t>
            </a:r>
            <a:r>
              <a:rPr lang="en-GB" sz="2800" b="1" dirty="0">
                <a:solidFill>
                  <a:srgbClr val="115076"/>
                </a:solidFill>
                <a:latin typeface="Century Gothic" panose="020B0502020202020204" pitchFamily="34" charset="0"/>
              </a:rPr>
              <a:t> hat ________ ?</a:t>
            </a:r>
          </a:p>
        </p:txBody>
      </p:sp>
      <p:pic>
        <p:nvPicPr>
          <p:cNvPr id="20" name="Picture 19">
            <a:extLst>
              <a:ext uri="{FF2B5EF4-FFF2-40B4-BE49-F238E27FC236}">
                <a16:creationId xmlns:a16="http://schemas.microsoft.com/office/drawing/2014/main" id="{FFD11FF6-41CA-8542-B4D6-2F097D79CA7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621462" y="92375"/>
            <a:ext cx="1410479" cy="1401768"/>
          </a:xfrm>
          <a:prstGeom prst="rect">
            <a:avLst/>
          </a:prstGeom>
        </p:spPr>
      </p:pic>
      <p:sp>
        <p:nvSpPr>
          <p:cNvPr id="21" name="TextBox 20">
            <a:extLst>
              <a:ext uri="{FF2B5EF4-FFF2-40B4-BE49-F238E27FC236}">
                <a16:creationId xmlns:a16="http://schemas.microsoft.com/office/drawing/2014/main" id="{8D84332E-DC82-0A49-A37D-C8320A1B8F17}"/>
              </a:ext>
            </a:extLst>
          </p:cNvPr>
          <p:cNvSpPr txBox="1"/>
          <p:nvPr/>
        </p:nvSpPr>
        <p:spPr>
          <a:xfrm>
            <a:off x="6544645" y="1567105"/>
            <a:ext cx="1468580"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Wolfgang</a:t>
            </a:r>
          </a:p>
        </p:txBody>
      </p:sp>
      <p:pic>
        <p:nvPicPr>
          <p:cNvPr id="22" name="Picture 21">
            <a:extLst>
              <a:ext uri="{FF2B5EF4-FFF2-40B4-BE49-F238E27FC236}">
                <a16:creationId xmlns:a16="http://schemas.microsoft.com/office/drawing/2014/main" id="{9367690B-BAE5-C744-A4F1-A16C7F5B06A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41665" y="92375"/>
            <a:ext cx="1371614" cy="1399917"/>
          </a:xfrm>
          <a:prstGeom prst="rect">
            <a:avLst/>
          </a:prstGeom>
        </p:spPr>
      </p:pic>
      <p:sp>
        <p:nvSpPr>
          <p:cNvPr id="23" name="TextBox 22">
            <a:extLst>
              <a:ext uri="{FF2B5EF4-FFF2-40B4-BE49-F238E27FC236}">
                <a16:creationId xmlns:a16="http://schemas.microsoft.com/office/drawing/2014/main" id="{F0B27976-BCFD-5042-84BD-B3CEE91400ED}"/>
              </a:ext>
            </a:extLst>
          </p:cNvPr>
          <p:cNvSpPr txBox="1"/>
          <p:nvPr/>
        </p:nvSpPr>
        <p:spPr>
          <a:xfrm>
            <a:off x="9929154" y="1567105"/>
            <a:ext cx="924538"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Mia</a:t>
            </a:r>
          </a:p>
        </p:txBody>
      </p:sp>
    </p:spTree>
    <p:extLst>
      <p:ext uri="{BB962C8B-B14F-4D97-AF65-F5344CB8AC3E}">
        <p14:creationId xmlns:p14="http://schemas.microsoft.com/office/powerpoint/2010/main" val="213609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633C4D56-426F-9D4B-BCF2-833D8E5FF8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7935" y="2151179"/>
            <a:ext cx="442002" cy="884003"/>
          </a:xfrm>
          <a:prstGeom prst="rect">
            <a:avLst/>
          </a:prstGeom>
        </p:spPr>
      </p:pic>
      <p:pic>
        <p:nvPicPr>
          <p:cNvPr id="7" name="Picture 6">
            <a:extLst>
              <a:ext uri="{FF2B5EF4-FFF2-40B4-BE49-F238E27FC236}">
                <a16:creationId xmlns:a16="http://schemas.microsoft.com/office/drawing/2014/main" id="{69F641C2-86C2-CC42-9D4E-8D704CC0F8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3875" y="3293986"/>
            <a:ext cx="770121" cy="774010"/>
          </a:xfrm>
          <a:prstGeom prst="rect">
            <a:avLst/>
          </a:prstGeom>
        </p:spPr>
      </p:pic>
      <p:pic>
        <p:nvPicPr>
          <p:cNvPr id="8" name="Picture 7">
            <a:extLst>
              <a:ext uri="{FF2B5EF4-FFF2-40B4-BE49-F238E27FC236}">
                <a16:creationId xmlns:a16="http://schemas.microsoft.com/office/drawing/2014/main" id="{DEE93CF3-2B6D-9148-8E24-1A17839E2A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4211" y="5388089"/>
            <a:ext cx="615762" cy="824451"/>
          </a:xfrm>
          <a:prstGeom prst="rect">
            <a:avLst/>
          </a:prstGeom>
        </p:spPr>
      </p:pic>
      <p:pic>
        <p:nvPicPr>
          <p:cNvPr id="9" name="Picture 8">
            <a:extLst>
              <a:ext uri="{FF2B5EF4-FFF2-40B4-BE49-F238E27FC236}">
                <a16:creationId xmlns:a16="http://schemas.microsoft.com/office/drawing/2014/main" id="{06717C4F-4EB3-C342-BDA3-595085B5EB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42763" y="4429948"/>
            <a:ext cx="1359849" cy="921676"/>
          </a:xfrm>
          <a:prstGeom prst="rect">
            <a:avLst/>
          </a:prstGeom>
        </p:spPr>
      </p:pic>
      <p:pic>
        <p:nvPicPr>
          <p:cNvPr id="10" name="Picture 9">
            <a:extLst>
              <a:ext uri="{FF2B5EF4-FFF2-40B4-BE49-F238E27FC236}">
                <a16:creationId xmlns:a16="http://schemas.microsoft.com/office/drawing/2014/main" id="{04A0B49A-2C9B-7047-AEC3-81AC1F7C42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65684" y="2151179"/>
            <a:ext cx="851478" cy="855779"/>
          </a:xfrm>
          <a:prstGeom prst="rect">
            <a:avLst/>
          </a:prstGeom>
        </p:spPr>
      </p:pic>
      <p:pic>
        <p:nvPicPr>
          <p:cNvPr id="11" name="Picture 10">
            <a:extLst>
              <a:ext uri="{FF2B5EF4-FFF2-40B4-BE49-F238E27FC236}">
                <a16:creationId xmlns:a16="http://schemas.microsoft.com/office/drawing/2014/main" id="{EACD15CC-5080-EB49-B028-D81C798EB8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1685" y="3190922"/>
            <a:ext cx="862007" cy="1060659"/>
          </a:xfrm>
          <a:prstGeom prst="rect">
            <a:avLst/>
          </a:prstGeom>
        </p:spPr>
      </p:pic>
      <p:sp>
        <p:nvSpPr>
          <p:cNvPr id="12" name="TextBox 11">
            <a:extLst>
              <a:ext uri="{FF2B5EF4-FFF2-40B4-BE49-F238E27FC236}">
                <a16:creationId xmlns:a16="http://schemas.microsoft.com/office/drawing/2014/main" id="{4585C297-DD48-0D40-B23C-33919FAAD319}"/>
              </a:ext>
            </a:extLst>
          </p:cNvPr>
          <p:cNvSpPr txBox="1"/>
          <p:nvPr/>
        </p:nvSpPr>
        <p:spPr>
          <a:xfrm>
            <a:off x="10064170" y="5529991"/>
            <a:ext cx="789522" cy="646331"/>
          </a:xfrm>
          <a:prstGeom prst="rect">
            <a:avLst/>
          </a:prstGeom>
          <a:noFill/>
          <a:ln>
            <a:solidFill>
              <a:schemeClr val="accent1"/>
            </a:solidFill>
          </a:ln>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10</a:t>
            </a:r>
          </a:p>
        </p:txBody>
      </p:sp>
      <p:pic>
        <p:nvPicPr>
          <p:cNvPr id="13" name="Picture 12">
            <a:extLst>
              <a:ext uri="{FF2B5EF4-FFF2-40B4-BE49-F238E27FC236}">
                <a16:creationId xmlns:a16="http://schemas.microsoft.com/office/drawing/2014/main" id="{F3768D08-1081-5D4C-8F13-656471924A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85171" y="4418301"/>
            <a:ext cx="1187528" cy="933323"/>
          </a:xfrm>
          <a:prstGeom prst="rect">
            <a:avLst/>
          </a:prstGeom>
        </p:spPr>
      </p:pic>
      <p:sp>
        <p:nvSpPr>
          <p:cNvPr id="14" name="TextBox 13">
            <a:hlinkClick r:id="" action="ppaction://noaction">
              <a:snd r:embed="rId11" name="Wk5 1 Flasche full.wav"/>
            </a:hlinkClick>
            <a:extLst>
              <a:ext uri="{FF2B5EF4-FFF2-40B4-BE49-F238E27FC236}">
                <a16:creationId xmlns:a16="http://schemas.microsoft.com/office/drawing/2014/main" id="{3C4CF499-2104-A04F-912D-C22B249EACCB}"/>
              </a:ext>
            </a:extLst>
          </p:cNvPr>
          <p:cNvSpPr txBox="1"/>
          <p:nvPr/>
        </p:nvSpPr>
        <p:spPr>
          <a:xfrm>
            <a:off x="4617169" y="2255902"/>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a:t>
            </a:r>
          </a:p>
        </p:txBody>
      </p:sp>
      <p:sp>
        <p:nvSpPr>
          <p:cNvPr id="15" name="TextBox 14">
            <a:hlinkClick r:id="" action="ppaction://noaction">
              <a:snd r:embed="rId12" name="Wk5 2 Fussball full.wav"/>
            </a:hlinkClick>
            <a:extLst>
              <a:ext uri="{FF2B5EF4-FFF2-40B4-BE49-F238E27FC236}">
                <a16:creationId xmlns:a16="http://schemas.microsoft.com/office/drawing/2014/main" id="{3813CB3F-ACD5-AF4C-9F5B-1F2E02687FA7}"/>
              </a:ext>
            </a:extLst>
          </p:cNvPr>
          <p:cNvSpPr txBox="1"/>
          <p:nvPr/>
        </p:nvSpPr>
        <p:spPr>
          <a:xfrm>
            <a:off x="4611860" y="3293986"/>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2</a:t>
            </a:r>
          </a:p>
        </p:txBody>
      </p:sp>
      <p:sp>
        <p:nvSpPr>
          <p:cNvPr id="16" name="TextBox 15">
            <a:hlinkClick r:id="" action="ppaction://noaction">
              <a:snd r:embed="rId13" name="Wk5 3 Tafel full.wav"/>
            </a:hlinkClick>
            <a:extLst>
              <a:ext uri="{FF2B5EF4-FFF2-40B4-BE49-F238E27FC236}">
                <a16:creationId xmlns:a16="http://schemas.microsoft.com/office/drawing/2014/main" id="{8D9D66DF-EEED-B940-B739-EBDB1A49F75E}"/>
              </a:ext>
            </a:extLst>
          </p:cNvPr>
          <p:cNvSpPr txBox="1"/>
          <p:nvPr/>
        </p:nvSpPr>
        <p:spPr>
          <a:xfrm>
            <a:off x="4604334" y="4332070"/>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3</a:t>
            </a:r>
          </a:p>
        </p:txBody>
      </p:sp>
      <p:sp>
        <p:nvSpPr>
          <p:cNvPr id="17" name="TextBox 16">
            <a:hlinkClick r:id="" action="ppaction://noaction">
              <a:snd r:embed="rId14" name="Wk5 4 Heft full.wav"/>
            </a:hlinkClick>
            <a:extLst>
              <a:ext uri="{FF2B5EF4-FFF2-40B4-BE49-F238E27FC236}">
                <a16:creationId xmlns:a16="http://schemas.microsoft.com/office/drawing/2014/main" id="{8D846366-2839-2E4D-8D85-D615BD3BF799}"/>
              </a:ext>
            </a:extLst>
          </p:cNvPr>
          <p:cNvSpPr txBox="1"/>
          <p:nvPr/>
        </p:nvSpPr>
        <p:spPr>
          <a:xfrm>
            <a:off x="4611860" y="5388089"/>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4</a:t>
            </a:r>
          </a:p>
        </p:txBody>
      </p:sp>
      <p:pic>
        <p:nvPicPr>
          <p:cNvPr id="18" name="Picture 17">
            <a:extLst>
              <a:ext uri="{FF2B5EF4-FFF2-40B4-BE49-F238E27FC236}">
                <a16:creationId xmlns:a16="http://schemas.microsoft.com/office/drawing/2014/main" id="{A98E1887-C656-E549-BCEA-74810669EF9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07774" y="3177862"/>
            <a:ext cx="620478" cy="646331"/>
          </a:xfrm>
          <a:prstGeom prst="rect">
            <a:avLst/>
          </a:prstGeom>
        </p:spPr>
      </p:pic>
      <p:pic>
        <p:nvPicPr>
          <p:cNvPr id="19" name="Picture 18">
            <a:extLst>
              <a:ext uri="{FF2B5EF4-FFF2-40B4-BE49-F238E27FC236}">
                <a16:creationId xmlns:a16="http://schemas.microsoft.com/office/drawing/2014/main" id="{3C3A4295-81E2-C940-ABF6-1F22F1DEE5E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02013" y="5476582"/>
            <a:ext cx="621566" cy="647464"/>
          </a:xfrm>
          <a:prstGeom prst="rect">
            <a:avLst/>
          </a:prstGeom>
        </p:spPr>
      </p:pic>
      <p:pic>
        <p:nvPicPr>
          <p:cNvPr id="20" name="Picture 19">
            <a:extLst>
              <a:ext uri="{FF2B5EF4-FFF2-40B4-BE49-F238E27FC236}">
                <a16:creationId xmlns:a16="http://schemas.microsoft.com/office/drawing/2014/main" id="{26221332-B4E5-A747-9FE7-78D1C952595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71388" y="4326178"/>
            <a:ext cx="585251" cy="609636"/>
          </a:xfrm>
          <a:prstGeom prst="rect">
            <a:avLst/>
          </a:prstGeom>
        </p:spPr>
      </p:pic>
      <p:pic>
        <p:nvPicPr>
          <p:cNvPr id="21" name="Picture 20">
            <a:extLst>
              <a:ext uri="{FF2B5EF4-FFF2-40B4-BE49-F238E27FC236}">
                <a16:creationId xmlns:a16="http://schemas.microsoft.com/office/drawing/2014/main" id="{8CE7C4EB-A763-964B-8F6B-778DCBE4179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50042" y="2255901"/>
            <a:ext cx="620478" cy="646331"/>
          </a:xfrm>
          <a:prstGeom prst="rect">
            <a:avLst/>
          </a:prstGeom>
        </p:spPr>
      </p:pic>
      <p:pic>
        <p:nvPicPr>
          <p:cNvPr id="22" name="Picture 21">
            <a:extLst>
              <a:ext uri="{FF2B5EF4-FFF2-40B4-BE49-F238E27FC236}">
                <a16:creationId xmlns:a16="http://schemas.microsoft.com/office/drawing/2014/main" id="{FFD11FF6-41CA-8542-B4D6-2F097D79CA7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6621462" y="92375"/>
            <a:ext cx="1410479" cy="1401768"/>
          </a:xfrm>
          <a:prstGeom prst="rect">
            <a:avLst/>
          </a:prstGeom>
        </p:spPr>
      </p:pic>
      <p:sp>
        <p:nvSpPr>
          <p:cNvPr id="23" name="TextBox 22">
            <a:extLst>
              <a:ext uri="{FF2B5EF4-FFF2-40B4-BE49-F238E27FC236}">
                <a16:creationId xmlns:a16="http://schemas.microsoft.com/office/drawing/2014/main" id="{8D84332E-DC82-0A49-A37D-C8320A1B8F17}"/>
              </a:ext>
            </a:extLst>
          </p:cNvPr>
          <p:cNvSpPr txBox="1"/>
          <p:nvPr/>
        </p:nvSpPr>
        <p:spPr>
          <a:xfrm>
            <a:off x="6544645" y="1567105"/>
            <a:ext cx="1468580"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Wolfgang</a:t>
            </a:r>
          </a:p>
        </p:txBody>
      </p:sp>
      <p:pic>
        <p:nvPicPr>
          <p:cNvPr id="24" name="Picture 23">
            <a:extLst>
              <a:ext uri="{FF2B5EF4-FFF2-40B4-BE49-F238E27FC236}">
                <a16:creationId xmlns:a16="http://schemas.microsoft.com/office/drawing/2014/main" id="{9367690B-BAE5-C744-A4F1-A16C7F5B06A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41665" y="92375"/>
            <a:ext cx="1371614" cy="1399917"/>
          </a:xfrm>
          <a:prstGeom prst="rect">
            <a:avLst/>
          </a:prstGeom>
        </p:spPr>
      </p:pic>
      <p:sp>
        <p:nvSpPr>
          <p:cNvPr id="25" name="TextBox 24">
            <a:extLst>
              <a:ext uri="{FF2B5EF4-FFF2-40B4-BE49-F238E27FC236}">
                <a16:creationId xmlns:a16="http://schemas.microsoft.com/office/drawing/2014/main" id="{F0B27976-BCFD-5042-84BD-B3CEE91400ED}"/>
              </a:ext>
            </a:extLst>
          </p:cNvPr>
          <p:cNvSpPr txBox="1"/>
          <p:nvPr/>
        </p:nvSpPr>
        <p:spPr>
          <a:xfrm>
            <a:off x="9929154" y="1567105"/>
            <a:ext cx="924538"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Mia</a:t>
            </a:r>
          </a:p>
        </p:txBody>
      </p:sp>
      <p:pic>
        <p:nvPicPr>
          <p:cNvPr id="26" name="Picture 25">
            <a:extLst>
              <a:ext uri="{FF2B5EF4-FFF2-40B4-BE49-F238E27FC236}">
                <a16:creationId xmlns:a16="http://schemas.microsoft.com/office/drawing/2014/main" id="{D714B230-F874-EE48-B726-5AF5732F7CA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2576" y="1934716"/>
            <a:ext cx="1333447" cy="2064692"/>
          </a:xfrm>
          <a:prstGeom prst="rect">
            <a:avLst/>
          </a:prstGeom>
        </p:spPr>
      </p:pic>
      <p:sp>
        <p:nvSpPr>
          <p:cNvPr id="27" name="Rounded Rectangular Callout 26">
            <a:extLst>
              <a:ext uri="{FF2B5EF4-FFF2-40B4-BE49-F238E27FC236}">
                <a16:creationId xmlns:a16="http://schemas.microsoft.com/office/drawing/2014/main" id="{9735A5DB-908D-0D4E-927A-03F9BE4BA349}"/>
              </a:ext>
            </a:extLst>
          </p:cNvPr>
          <p:cNvSpPr/>
          <p:nvPr/>
        </p:nvSpPr>
        <p:spPr>
          <a:xfrm>
            <a:off x="914400" y="1318134"/>
            <a:ext cx="3423134" cy="470133"/>
          </a:xfrm>
          <a:prstGeom prst="wedgeRoundRectCallout">
            <a:avLst>
              <a:gd name="adj1" fmla="val -36164"/>
              <a:gd name="adj2" fmla="val 89851"/>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115076"/>
                </a:solidFill>
                <a:latin typeface="Century Gothic" panose="020B0502020202020204" pitchFamily="34" charset="0"/>
              </a:rPr>
              <a:t>Wer</a:t>
            </a:r>
            <a:r>
              <a:rPr lang="en-GB" sz="2800" b="1" dirty="0">
                <a:solidFill>
                  <a:srgbClr val="115076"/>
                </a:solidFill>
                <a:latin typeface="Century Gothic" panose="020B0502020202020204" pitchFamily="34" charset="0"/>
              </a:rPr>
              <a:t> hat ________ ?</a:t>
            </a:r>
          </a:p>
        </p:txBody>
      </p:sp>
    </p:spTree>
    <p:extLst>
      <p:ext uri="{BB962C8B-B14F-4D97-AF65-F5344CB8AC3E}">
        <p14:creationId xmlns:p14="http://schemas.microsoft.com/office/powerpoint/2010/main" val="188996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5AB3E8B5-C7AD-DA4C-8A62-576F5A8CC1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659" y="2110020"/>
            <a:ext cx="1187528" cy="933323"/>
          </a:xfrm>
          <a:prstGeom prst="rect">
            <a:avLst/>
          </a:prstGeom>
        </p:spPr>
      </p:pic>
      <p:pic>
        <p:nvPicPr>
          <p:cNvPr id="7" name="Picture 6">
            <a:extLst>
              <a:ext uri="{FF2B5EF4-FFF2-40B4-BE49-F238E27FC236}">
                <a16:creationId xmlns:a16="http://schemas.microsoft.com/office/drawing/2014/main" id="{95B3BEC8-C1EE-A344-9609-743C852BCA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9861" y="3148521"/>
            <a:ext cx="862007" cy="1060659"/>
          </a:xfrm>
          <a:prstGeom prst="rect">
            <a:avLst/>
          </a:prstGeom>
        </p:spPr>
      </p:pic>
      <p:pic>
        <p:nvPicPr>
          <p:cNvPr id="8" name="Picture 7">
            <a:extLst>
              <a:ext uri="{FF2B5EF4-FFF2-40B4-BE49-F238E27FC236}">
                <a16:creationId xmlns:a16="http://schemas.microsoft.com/office/drawing/2014/main" id="{5717A614-2456-A94B-93DB-82D65A59EB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0962" y="4376886"/>
            <a:ext cx="851478" cy="855779"/>
          </a:xfrm>
          <a:prstGeom prst="rect">
            <a:avLst/>
          </a:prstGeom>
        </p:spPr>
      </p:pic>
      <p:sp>
        <p:nvSpPr>
          <p:cNvPr id="9" name="TextBox 8">
            <a:extLst>
              <a:ext uri="{FF2B5EF4-FFF2-40B4-BE49-F238E27FC236}">
                <a16:creationId xmlns:a16="http://schemas.microsoft.com/office/drawing/2014/main" id="{93EAB031-4310-574E-B90B-980C232EE297}"/>
              </a:ext>
            </a:extLst>
          </p:cNvPr>
          <p:cNvSpPr txBox="1"/>
          <p:nvPr/>
        </p:nvSpPr>
        <p:spPr>
          <a:xfrm>
            <a:off x="10223757" y="5564590"/>
            <a:ext cx="789522" cy="646331"/>
          </a:xfrm>
          <a:prstGeom prst="rect">
            <a:avLst/>
          </a:prstGeom>
          <a:noFill/>
          <a:ln>
            <a:solidFill>
              <a:schemeClr val="accent1"/>
            </a:solidFill>
          </a:ln>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10</a:t>
            </a:r>
          </a:p>
        </p:txBody>
      </p:sp>
      <p:pic>
        <p:nvPicPr>
          <p:cNvPr id="10" name="Picture 9">
            <a:extLst>
              <a:ext uri="{FF2B5EF4-FFF2-40B4-BE49-F238E27FC236}">
                <a16:creationId xmlns:a16="http://schemas.microsoft.com/office/drawing/2014/main" id="{E6F751BF-E749-F34A-BF5F-BD6F413F34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7935" y="2151179"/>
            <a:ext cx="442002" cy="884003"/>
          </a:xfrm>
          <a:prstGeom prst="rect">
            <a:avLst/>
          </a:prstGeom>
        </p:spPr>
      </p:pic>
      <p:pic>
        <p:nvPicPr>
          <p:cNvPr id="11" name="Picture 10">
            <a:extLst>
              <a:ext uri="{FF2B5EF4-FFF2-40B4-BE49-F238E27FC236}">
                <a16:creationId xmlns:a16="http://schemas.microsoft.com/office/drawing/2014/main" id="{7E68FA58-71AA-8C4B-B629-66D9B1ADE6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26673" y="3343773"/>
            <a:ext cx="770121" cy="774010"/>
          </a:xfrm>
          <a:prstGeom prst="rect">
            <a:avLst/>
          </a:prstGeom>
        </p:spPr>
      </p:pic>
      <p:pic>
        <p:nvPicPr>
          <p:cNvPr id="12" name="Picture 11">
            <a:extLst>
              <a:ext uri="{FF2B5EF4-FFF2-40B4-BE49-F238E27FC236}">
                <a16:creationId xmlns:a16="http://schemas.microsoft.com/office/drawing/2014/main" id="{26756071-F1E9-BF4A-BAF6-22848A1182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4838" y="4343937"/>
            <a:ext cx="1359849" cy="921676"/>
          </a:xfrm>
          <a:prstGeom prst="rect">
            <a:avLst/>
          </a:prstGeom>
        </p:spPr>
      </p:pic>
      <p:pic>
        <p:nvPicPr>
          <p:cNvPr id="13" name="Picture 12">
            <a:extLst>
              <a:ext uri="{FF2B5EF4-FFF2-40B4-BE49-F238E27FC236}">
                <a16:creationId xmlns:a16="http://schemas.microsoft.com/office/drawing/2014/main" id="{A4C2247B-4C4B-7E41-878C-DFB526C1CE6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86299" y="5459412"/>
            <a:ext cx="615762" cy="824451"/>
          </a:xfrm>
          <a:prstGeom prst="rect">
            <a:avLst/>
          </a:prstGeom>
        </p:spPr>
      </p:pic>
      <p:sp>
        <p:nvSpPr>
          <p:cNvPr id="14" name="TextBox 13">
            <a:hlinkClick r:id="" action="ppaction://noaction">
              <a:snd r:embed="rId11" name="Wk5 5 Tisch full.wav"/>
            </a:hlinkClick>
            <a:extLst>
              <a:ext uri="{FF2B5EF4-FFF2-40B4-BE49-F238E27FC236}">
                <a16:creationId xmlns:a16="http://schemas.microsoft.com/office/drawing/2014/main" id="{1E058798-ADD4-4843-A43A-DC8A5378F12B}"/>
              </a:ext>
            </a:extLst>
          </p:cNvPr>
          <p:cNvSpPr txBox="1"/>
          <p:nvPr/>
        </p:nvSpPr>
        <p:spPr>
          <a:xfrm>
            <a:off x="4617169" y="2255902"/>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5</a:t>
            </a:r>
          </a:p>
        </p:txBody>
      </p:sp>
      <p:sp>
        <p:nvSpPr>
          <p:cNvPr id="15" name="TextBox 14">
            <a:hlinkClick r:id="" action="ppaction://noaction">
              <a:snd r:embed="rId12" name="Wk5 6 Tier full.wav"/>
            </a:hlinkClick>
            <a:extLst>
              <a:ext uri="{FF2B5EF4-FFF2-40B4-BE49-F238E27FC236}">
                <a16:creationId xmlns:a16="http://schemas.microsoft.com/office/drawing/2014/main" id="{62C16767-6D7E-9449-80CE-6EFF858ADB8D}"/>
              </a:ext>
            </a:extLst>
          </p:cNvPr>
          <p:cNvSpPr txBox="1"/>
          <p:nvPr/>
        </p:nvSpPr>
        <p:spPr>
          <a:xfrm>
            <a:off x="4611860" y="3293986"/>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6</a:t>
            </a:r>
          </a:p>
        </p:txBody>
      </p:sp>
      <p:sp>
        <p:nvSpPr>
          <p:cNvPr id="16" name="TextBox 15">
            <a:hlinkClick r:id="" action="ppaction://noaction">
              <a:snd r:embed="rId13" name="Wk5 7 Paar full.wav"/>
            </a:hlinkClick>
            <a:extLst>
              <a:ext uri="{FF2B5EF4-FFF2-40B4-BE49-F238E27FC236}">
                <a16:creationId xmlns:a16="http://schemas.microsoft.com/office/drawing/2014/main" id="{DD3B1F10-C917-6741-93CB-519DDDE14AEE}"/>
              </a:ext>
            </a:extLst>
          </p:cNvPr>
          <p:cNvSpPr txBox="1"/>
          <p:nvPr/>
        </p:nvSpPr>
        <p:spPr>
          <a:xfrm>
            <a:off x="4604334" y="4332070"/>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7</a:t>
            </a:r>
          </a:p>
        </p:txBody>
      </p:sp>
      <p:sp>
        <p:nvSpPr>
          <p:cNvPr id="17" name="TextBox 16">
            <a:hlinkClick r:id="" action="ppaction://noaction">
              <a:snd r:embed="rId14" name="Wk5 8 Zahl full.wav"/>
            </a:hlinkClick>
            <a:extLst>
              <a:ext uri="{FF2B5EF4-FFF2-40B4-BE49-F238E27FC236}">
                <a16:creationId xmlns:a16="http://schemas.microsoft.com/office/drawing/2014/main" id="{ACB6221E-8CFA-9545-B05C-C3336CEF1933}"/>
              </a:ext>
            </a:extLst>
          </p:cNvPr>
          <p:cNvSpPr txBox="1"/>
          <p:nvPr/>
        </p:nvSpPr>
        <p:spPr>
          <a:xfrm>
            <a:off x="4611860" y="5388089"/>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8</a:t>
            </a:r>
          </a:p>
        </p:txBody>
      </p:sp>
      <p:pic>
        <p:nvPicPr>
          <p:cNvPr id="18" name="Picture 17">
            <a:extLst>
              <a:ext uri="{FF2B5EF4-FFF2-40B4-BE49-F238E27FC236}">
                <a16:creationId xmlns:a16="http://schemas.microsoft.com/office/drawing/2014/main" id="{9D1930C2-1F42-6440-9831-DD810C097A6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48862" y="2253515"/>
            <a:ext cx="620478" cy="646331"/>
          </a:xfrm>
          <a:prstGeom prst="rect">
            <a:avLst/>
          </a:prstGeom>
        </p:spPr>
      </p:pic>
      <p:pic>
        <p:nvPicPr>
          <p:cNvPr id="19" name="Picture 18">
            <a:extLst>
              <a:ext uri="{FF2B5EF4-FFF2-40B4-BE49-F238E27FC236}">
                <a16:creationId xmlns:a16="http://schemas.microsoft.com/office/drawing/2014/main" id="{E6420EB1-4C49-714D-8124-B1BEF98DD4A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64360" y="3343773"/>
            <a:ext cx="620478" cy="646331"/>
          </a:xfrm>
          <a:prstGeom prst="rect">
            <a:avLst/>
          </a:prstGeom>
        </p:spPr>
      </p:pic>
      <p:pic>
        <p:nvPicPr>
          <p:cNvPr id="20" name="Picture 19">
            <a:extLst>
              <a:ext uri="{FF2B5EF4-FFF2-40B4-BE49-F238E27FC236}">
                <a16:creationId xmlns:a16="http://schemas.microsoft.com/office/drawing/2014/main" id="{B9B01759-D26F-F044-B269-8A5162DBDD7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00984" y="4306036"/>
            <a:ext cx="620478" cy="646331"/>
          </a:xfrm>
          <a:prstGeom prst="rect">
            <a:avLst/>
          </a:prstGeom>
        </p:spPr>
      </p:pic>
      <p:pic>
        <p:nvPicPr>
          <p:cNvPr id="21" name="Picture 20">
            <a:extLst>
              <a:ext uri="{FF2B5EF4-FFF2-40B4-BE49-F238E27FC236}">
                <a16:creationId xmlns:a16="http://schemas.microsoft.com/office/drawing/2014/main" id="{83955199-0681-084B-B1D8-593C51E0815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76739" y="5564590"/>
            <a:ext cx="620478" cy="646331"/>
          </a:xfrm>
          <a:prstGeom prst="rect">
            <a:avLst/>
          </a:prstGeom>
        </p:spPr>
      </p:pic>
      <p:pic>
        <p:nvPicPr>
          <p:cNvPr id="22" name="Picture 21">
            <a:extLst>
              <a:ext uri="{FF2B5EF4-FFF2-40B4-BE49-F238E27FC236}">
                <a16:creationId xmlns:a16="http://schemas.microsoft.com/office/drawing/2014/main" id="{FFD11FF6-41CA-8542-B4D6-2F097D79CA7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621462" y="92375"/>
            <a:ext cx="1410479" cy="1401768"/>
          </a:xfrm>
          <a:prstGeom prst="rect">
            <a:avLst/>
          </a:prstGeom>
        </p:spPr>
      </p:pic>
      <p:sp>
        <p:nvSpPr>
          <p:cNvPr id="23" name="TextBox 22">
            <a:extLst>
              <a:ext uri="{FF2B5EF4-FFF2-40B4-BE49-F238E27FC236}">
                <a16:creationId xmlns:a16="http://schemas.microsoft.com/office/drawing/2014/main" id="{8D84332E-DC82-0A49-A37D-C8320A1B8F17}"/>
              </a:ext>
            </a:extLst>
          </p:cNvPr>
          <p:cNvSpPr txBox="1"/>
          <p:nvPr/>
        </p:nvSpPr>
        <p:spPr>
          <a:xfrm>
            <a:off x="6544645" y="1567105"/>
            <a:ext cx="1468580"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Wolfgang</a:t>
            </a:r>
          </a:p>
        </p:txBody>
      </p:sp>
      <p:pic>
        <p:nvPicPr>
          <p:cNvPr id="24" name="Picture 23">
            <a:extLst>
              <a:ext uri="{FF2B5EF4-FFF2-40B4-BE49-F238E27FC236}">
                <a16:creationId xmlns:a16="http://schemas.microsoft.com/office/drawing/2014/main" id="{9367690B-BAE5-C744-A4F1-A16C7F5B06A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41665" y="92375"/>
            <a:ext cx="1371614" cy="1399917"/>
          </a:xfrm>
          <a:prstGeom prst="rect">
            <a:avLst/>
          </a:prstGeom>
        </p:spPr>
      </p:pic>
      <p:sp>
        <p:nvSpPr>
          <p:cNvPr id="25" name="TextBox 24">
            <a:extLst>
              <a:ext uri="{FF2B5EF4-FFF2-40B4-BE49-F238E27FC236}">
                <a16:creationId xmlns:a16="http://schemas.microsoft.com/office/drawing/2014/main" id="{F0B27976-BCFD-5042-84BD-B3CEE91400ED}"/>
              </a:ext>
            </a:extLst>
          </p:cNvPr>
          <p:cNvSpPr txBox="1"/>
          <p:nvPr/>
        </p:nvSpPr>
        <p:spPr>
          <a:xfrm>
            <a:off x="9929154" y="1567105"/>
            <a:ext cx="924538"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Mia</a:t>
            </a:r>
          </a:p>
        </p:txBody>
      </p:sp>
      <p:pic>
        <p:nvPicPr>
          <p:cNvPr id="26" name="Picture 25">
            <a:extLst>
              <a:ext uri="{FF2B5EF4-FFF2-40B4-BE49-F238E27FC236}">
                <a16:creationId xmlns:a16="http://schemas.microsoft.com/office/drawing/2014/main" id="{D714B230-F874-EE48-B726-5AF5732F7CA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576" y="1934714"/>
            <a:ext cx="1333447" cy="2064692"/>
          </a:xfrm>
          <a:prstGeom prst="rect">
            <a:avLst/>
          </a:prstGeom>
        </p:spPr>
      </p:pic>
      <p:sp>
        <p:nvSpPr>
          <p:cNvPr id="27" name="Rounded Rectangular Callout 26">
            <a:extLst>
              <a:ext uri="{FF2B5EF4-FFF2-40B4-BE49-F238E27FC236}">
                <a16:creationId xmlns:a16="http://schemas.microsoft.com/office/drawing/2014/main" id="{9735A5DB-908D-0D4E-927A-03F9BE4BA349}"/>
              </a:ext>
            </a:extLst>
          </p:cNvPr>
          <p:cNvSpPr/>
          <p:nvPr/>
        </p:nvSpPr>
        <p:spPr>
          <a:xfrm>
            <a:off x="914400" y="1318132"/>
            <a:ext cx="3423134" cy="470133"/>
          </a:xfrm>
          <a:prstGeom prst="wedgeRoundRectCallout">
            <a:avLst>
              <a:gd name="adj1" fmla="val -36164"/>
              <a:gd name="adj2" fmla="val 89851"/>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115076"/>
                </a:solidFill>
                <a:latin typeface="Century Gothic" panose="020B0502020202020204" pitchFamily="34" charset="0"/>
              </a:rPr>
              <a:t>Wer</a:t>
            </a:r>
            <a:r>
              <a:rPr lang="en-GB" sz="2800" b="1" dirty="0">
                <a:solidFill>
                  <a:srgbClr val="115076"/>
                </a:solidFill>
                <a:latin typeface="Century Gothic" panose="020B0502020202020204" pitchFamily="34" charset="0"/>
              </a:rPr>
              <a:t> hat ________ ?</a:t>
            </a:r>
          </a:p>
        </p:txBody>
      </p:sp>
    </p:spTree>
    <p:extLst>
      <p:ext uri="{BB962C8B-B14F-4D97-AF65-F5344CB8AC3E}">
        <p14:creationId xmlns:p14="http://schemas.microsoft.com/office/powerpoint/2010/main" val="271847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97B1D7B-C976-F64F-8D2B-D0CA873F9C14}"/>
              </a:ext>
            </a:extLst>
          </p:cNvPr>
          <p:cNvSpPr txBox="1"/>
          <p:nvPr/>
        </p:nvSpPr>
        <p:spPr>
          <a:xfrm>
            <a:off x="157163" y="1181776"/>
            <a:ext cx="109396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latin typeface="Century Gothic" panose="020B0502020202020204" pitchFamily="34" charset="0"/>
              </a:rPr>
              <a:t>Zorg</a:t>
            </a:r>
            <a:r>
              <a:rPr lang="en-GB" sz="2000" dirty="0">
                <a:solidFill>
                  <a:srgbClr val="115076"/>
                </a:solidFill>
                <a:latin typeface="Century Gothic" panose="020B0502020202020204" pitchFamily="34" charset="0"/>
              </a:rPr>
              <a:t> made a list of his possessions and who has them, but he forgot to add the articles. Can you fill in the gaps?</a:t>
            </a:r>
            <a:endParaRPr kumimoji="0" lang="en-GB" sz="2000" i="0"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BB9DCC49-2BD2-0B40-8A26-7DD55632F2CA}"/>
              </a:ext>
            </a:extLst>
          </p:cNvPr>
          <p:cNvSpPr txBox="1"/>
          <p:nvPr/>
        </p:nvSpPr>
        <p:spPr>
          <a:xfrm>
            <a:off x="467129" y="1878740"/>
            <a:ext cx="10629658" cy="4524315"/>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Wolfgang hat ____ </a:t>
            </a:r>
            <a:r>
              <a:rPr kumimoji="0" lang="en-GB" sz="240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Flasche</a:t>
            </a: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400" dirty="0">
                <a:solidFill>
                  <a:srgbClr val="115076"/>
                </a:solidFill>
                <a:latin typeface="Century Gothic" panose="020B0502020202020204" pitchFamily="34" charset="0"/>
              </a:rPr>
              <a:t>Wolfgang hat ____ </a:t>
            </a:r>
            <a:r>
              <a:rPr lang="en-GB" sz="2400" dirty="0" err="1">
                <a:solidFill>
                  <a:srgbClr val="115076"/>
                </a:solidFill>
                <a:latin typeface="Century Gothic" panose="020B0502020202020204" pitchFamily="34" charset="0"/>
              </a:rPr>
              <a:t>Fußball</a:t>
            </a:r>
            <a:r>
              <a:rPr lang="en-GB" sz="2400" dirty="0">
                <a:solidFill>
                  <a:srgbClr val="115076"/>
                </a:solidFill>
                <a:latin typeface="Century Gothic" panose="020B0502020202020204" pitchFamily="34" charset="0"/>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Mia ha</a:t>
            </a:r>
            <a:r>
              <a:rPr lang="en-GB" sz="2400" dirty="0">
                <a:solidFill>
                  <a:srgbClr val="115076"/>
                </a:solidFill>
                <a:latin typeface="Century Gothic" panose="020B0502020202020204" pitchFamily="34" charset="0"/>
              </a:rPr>
              <a:t>t ____ Tafel.</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Wolfgang hat ____ Heft.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400" dirty="0">
                <a:solidFill>
                  <a:srgbClr val="115076"/>
                </a:solidFill>
                <a:latin typeface="Century Gothic" panose="020B0502020202020204" pitchFamily="34" charset="0"/>
              </a:rPr>
              <a:t>Mia hat ____ Tisch.</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Mia hat ____ Tier.</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400" dirty="0">
                <a:solidFill>
                  <a:srgbClr val="115076"/>
                </a:solidFill>
                <a:latin typeface="Century Gothic" panose="020B0502020202020204" pitchFamily="34" charset="0"/>
              </a:rPr>
              <a:t>Wolfgang hat ____  </a:t>
            </a:r>
            <a:r>
              <a:rPr lang="en-GB" sz="2400" dirty="0" err="1">
                <a:solidFill>
                  <a:srgbClr val="115076"/>
                </a:solidFill>
                <a:latin typeface="Century Gothic" panose="020B0502020202020204" pitchFamily="34" charset="0"/>
              </a:rPr>
              <a:t>Paar</a:t>
            </a:r>
            <a:r>
              <a:rPr lang="en-GB" sz="2400" dirty="0">
                <a:solidFill>
                  <a:srgbClr val="115076"/>
                </a:solidFill>
                <a:latin typeface="Century Gothic" panose="020B0502020202020204" pitchFamily="34" charset="0"/>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Mia hat ____ </a:t>
            </a:r>
            <a:r>
              <a:rPr kumimoji="0" lang="en-GB" sz="240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Zahl</a:t>
            </a: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0" name="TextBox 9">
            <a:extLst>
              <a:ext uri="{FF2B5EF4-FFF2-40B4-BE49-F238E27FC236}">
                <a16:creationId xmlns:a16="http://schemas.microsoft.com/office/drawing/2014/main" id="{D774C60B-DB13-FB4D-BE55-64A7EC286F1D}"/>
              </a:ext>
            </a:extLst>
          </p:cNvPr>
          <p:cNvSpPr txBox="1"/>
          <p:nvPr/>
        </p:nvSpPr>
        <p:spPr>
          <a:xfrm>
            <a:off x="3098424" y="1984008"/>
            <a:ext cx="662229" cy="461665"/>
          </a:xfrm>
          <a:prstGeom prst="rect">
            <a:avLst/>
          </a:prstGeom>
          <a:solidFill>
            <a:schemeClr val="bg1"/>
          </a:solidFill>
        </p:spPr>
        <p:txBody>
          <a:bodyPr wrap="square" rtlCol="0">
            <a:spAutoFit/>
          </a:bodyPr>
          <a:lstStyle/>
          <a:p>
            <a:pPr algn="ctr"/>
            <a:r>
              <a:rPr lang="en-GB" sz="2400" b="1" u="sng" dirty="0">
                <a:solidFill>
                  <a:srgbClr val="115076"/>
                </a:solidFill>
                <a:latin typeface="Century Gothic" panose="020B0502020202020204" pitchFamily="34" charset="0"/>
              </a:rPr>
              <a:t>die</a:t>
            </a:r>
          </a:p>
        </p:txBody>
      </p:sp>
      <p:sp>
        <p:nvSpPr>
          <p:cNvPr id="11" name="TextBox 10">
            <a:extLst>
              <a:ext uri="{FF2B5EF4-FFF2-40B4-BE49-F238E27FC236}">
                <a16:creationId xmlns:a16="http://schemas.microsoft.com/office/drawing/2014/main" id="{042F08AB-01B8-ED48-AA44-460F1D9CA846}"/>
              </a:ext>
            </a:extLst>
          </p:cNvPr>
          <p:cNvSpPr txBox="1"/>
          <p:nvPr/>
        </p:nvSpPr>
        <p:spPr>
          <a:xfrm>
            <a:off x="3068389" y="5287752"/>
            <a:ext cx="748511" cy="461665"/>
          </a:xfrm>
          <a:prstGeom prst="rect">
            <a:avLst/>
          </a:prstGeom>
          <a:solidFill>
            <a:schemeClr val="bg1"/>
          </a:solidFill>
        </p:spPr>
        <p:txBody>
          <a:bodyPr wrap="square" rtlCol="0">
            <a:spAutoFit/>
          </a:bodyPr>
          <a:lstStyle/>
          <a:p>
            <a:pPr algn="ctr"/>
            <a:r>
              <a:rPr lang="en-GB" sz="2400" b="1" u="sng" dirty="0">
                <a:solidFill>
                  <a:srgbClr val="115076"/>
                </a:solidFill>
                <a:latin typeface="Century Gothic" panose="020B0502020202020204" pitchFamily="34" charset="0"/>
              </a:rPr>
              <a:t>das</a:t>
            </a:r>
          </a:p>
        </p:txBody>
      </p:sp>
      <p:sp>
        <p:nvSpPr>
          <p:cNvPr id="12" name="TextBox 11">
            <a:extLst>
              <a:ext uri="{FF2B5EF4-FFF2-40B4-BE49-F238E27FC236}">
                <a16:creationId xmlns:a16="http://schemas.microsoft.com/office/drawing/2014/main" id="{7D7D657B-C61A-BF4F-9E14-132B4E5869EF}"/>
              </a:ext>
            </a:extLst>
          </p:cNvPr>
          <p:cNvSpPr txBox="1"/>
          <p:nvPr/>
        </p:nvSpPr>
        <p:spPr>
          <a:xfrm>
            <a:off x="2182027" y="5815679"/>
            <a:ext cx="662229" cy="461665"/>
          </a:xfrm>
          <a:prstGeom prst="rect">
            <a:avLst/>
          </a:prstGeom>
          <a:solidFill>
            <a:schemeClr val="bg1"/>
          </a:solidFill>
        </p:spPr>
        <p:txBody>
          <a:bodyPr wrap="square" rtlCol="0">
            <a:spAutoFit/>
          </a:bodyPr>
          <a:lstStyle/>
          <a:p>
            <a:pPr algn="ctr"/>
            <a:r>
              <a:rPr lang="en-GB" sz="2400" b="1" u="sng" dirty="0">
                <a:solidFill>
                  <a:srgbClr val="115076"/>
                </a:solidFill>
                <a:latin typeface="Century Gothic" panose="020B0502020202020204" pitchFamily="34" charset="0"/>
              </a:rPr>
              <a:t>die</a:t>
            </a:r>
          </a:p>
        </p:txBody>
      </p:sp>
      <p:sp>
        <p:nvSpPr>
          <p:cNvPr id="13" name="TextBox 12">
            <a:extLst>
              <a:ext uri="{FF2B5EF4-FFF2-40B4-BE49-F238E27FC236}">
                <a16:creationId xmlns:a16="http://schemas.microsoft.com/office/drawing/2014/main" id="{B79B3B40-94D7-3D46-9609-6E8960FC5463}"/>
              </a:ext>
            </a:extLst>
          </p:cNvPr>
          <p:cNvSpPr txBox="1"/>
          <p:nvPr/>
        </p:nvSpPr>
        <p:spPr>
          <a:xfrm>
            <a:off x="3042175" y="2501883"/>
            <a:ext cx="774725" cy="461665"/>
          </a:xfrm>
          <a:prstGeom prst="rect">
            <a:avLst/>
          </a:prstGeom>
          <a:solidFill>
            <a:schemeClr val="bg1"/>
          </a:solidFill>
        </p:spPr>
        <p:txBody>
          <a:bodyPr wrap="square" rtlCol="0">
            <a:spAutoFit/>
          </a:bodyPr>
          <a:lstStyle/>
          <a:p>
            <a:pPr algn="ctr"/>
            <a:r>
              <a:rPr lang="en-GB" sz="2400" b="1" u="sng" dirty="0">
                <a:solidFill>
                  <a:srgbClr val="115076"/>
                </a:solidFill>
                <a:latin typeface="Century Gothic" panose="020B0502020202020204" pitchFamily="34" charset="0"/>
              </a:rPr>
              <a:t>den</a:t>
            </a:r>
          </a:p>
        </p:txBody>
      </p:sp>
      <p:sp>
        <p:nvSpPr>
          <p:cNvPr id="14" name="TextBox 13">
            <a:extLst>
              <a:ext uri="{FF2B5EF4-FFF2-40B4-BE49-F238E27FC236}">
                <a16:creationId xmlns:a16="http://schemas.microsoft.com/office/drawing/2014/main" id="{CC11F76C-5980-7146-A25C-C51A25991984}"/>
              </a:ext>
            </a:extLst>
          </p:cNvPr>
          <p:cNvSpPr txBox="1"/>
          <p:nvPr/>
        </p:nvSpPr>
        <p:spPr>
          <a:xfrm>
            <a:off x="3098424" y="3630456"/>
            <a:ext cx="748511" cy="461665"/>
          </a:xfrm>
          <a:prstGeom prst="rect">
            <a:avLst/>
          </a:prstGeom>
          <a:solidFill>
            <a:schemeClr val="bg1"/>
          </a:solidFill>
        </p:spPr>
        <p:txBody>
          <a:bodyPr wrap="square" rtlCol="0">
            <a:spAutoFit/>
          </a:bodyPr>
          <a:lstStyle/>
          <a:p>
            <a:pPr algn="ctr"/>
            <a:r>
              <a:rPr lang="en-GB" sz="2400" b="1" u="sng" dirty="0">
                <a:solidFill>
                  <a:srgbClr val="115076"/>
                </a:solidFill>
                <a:latin typeface="Century Gothic" panose="020B0502020202020204" pitchFamily="34" charset="0"/>
              </a:rPr>
              <a:t>das</a:t>
            </a:r>
          </a:p>
        </p:txBody>
      </p:sp>
      <p:sp>
        <p:nvSpPr>
          <p:cNvPr id="15" name="TextBox 14">
            <a:extLst>
              <a:ext uri="{FF2B5EF4-FFF2-40B4-BE49-F238E27FC236}">
                <a16:creationId xmlns:a16="http://schemas.microsoft.com/office/drawing/2014/main" id="{5E67CE64-81CB-E14D-BA22-2413BDE0FC09}"/>
              </a:ext>
            </a:extLst>
          </p:cNvPr>
          <p:cNvSpPr txBox="1"/>
          <p:nvPr/>
        </p:nvSpPr>
        <p:spPr>
          <a:xfrm>
            <a:off x="2125440" y="4728272"/>
            <a:ext cx="748511" cy="461665"/>
          </a:xfrm>
          <a:prstGeom prst="rect">
            <a:avLst/>
          </a:prstGeom>
          <a:solidFill>
            <a:schemeClr val="bg1"/>
          </a:solidFill>
        </p:spPr>
        <p:txBody>
          <a:bodyPr wrap="square" rtlCol="0">
            <a:spAutoFit/>
          </a:bodyPr>
          <a:lstStyle/>
          <a:p>
            <a:pPr algn="ctr"/>
            <a:r>
              <a:rPr lang="en-GB" sz="2400" b="1" u="sng" dirty="0">
                <a:solidFill>
                  <a:srgbClr val="115076"/>
                </a:solidFill>
                <a:latin typeface="Century Gothic" panose="020B0502020202020204" pitchFamily="34" charset="0"/>
              </a:rPr>
              <a:t>das</a:t>
            </a:r>
          </a:p>
        </p:txBody>
      </p:sp>
      <p:sp>
        <p:nvSpPr>
          <p:cNvPr id="16" name="TextBox 15">
            <a:extLst>
              <a:ext uri="{FF2B5EF4-FFF2-40B4-BE49-F238E27FC236}">
                <a16:creationId xmlns:a16="http://schemas.microsoft.com/office/drawing/2014/main" id="{5E9EE39E-F6B9-3449-99BF-09FB666F9A7F}"/>
              </a:ext>
            </a:extLst>
          </p:cNvPr>
          <p:cNvSpPr txBox="1"/>
          <p:nvPr/>
        </p:nvSpPr>
        <p:spPr>
          <a:xfrm>
            <a:off x="2184022" y="3091857"/>
            <a:ext cx="662229" cy="461665"/>
          </a:xfrm>
          <a:prstGeom prst="rect">
            <a:avLst/>
          </a:prstGeom>
          <a:solidFill>
            <a:schemeClr val="bg1"/>
          </a:solidFill>
        </p:spPr>
        <p:txBody>
          <a:bodyPr wrap="square" rtlCol="0">
            <a:spAutoFit/>
          </a:bodyPr>
          <a:lstStyle/>
          <a:p>
            <a:pPr algn="ctr"/>
            <a:r>
              <a:rPr lang="en-GB" sz="2400" b="1" u="sng" dirty="0">
                <a:solidFill>
                  <a:srgbClr val="115076"/>
                </a:solidFill>
                <a:latin typeface="Century Gothic" panose="020B0502020202020204" pitchFamily="34" charset="0"/>
              </a:rPr>
              <a:t>die</a:t>
            </a:r>
          </a:p>
        </p:txBody>
      </p:sp>
      <p:sp>
        <p:nvSpPr>
          <p:cNvPr id="17" name="TextBox 16">
            <a:extLst>
              <a:ext uri="{FF2B5EF4-FFF2-40B4-BE49-F238E27FC236}">
                <a16:creationId xmlns:a16="http://schemas.microsoft.com/office/drawing/2014/main" id="{B793AAA1-51DD-6341-A6A8-68E15FB9DBD0}"/>
              </a:ext>
            </a:extLst>
          </p:cNvPr>
          <p:cNvSpPr txBox="1"/>
          <p:nvPr/>
        </p:nvSpPr>
        <p:spPr>
          <a:xfrm>
            <a:off x="2109207" y="4140897"/>
            <a:ext cx="812280" cy="461665"/>
          </a:xfrm>
          <a:prstGeom prst="rect">
            <a:avLst/>
          </a:prstGeom>
          <a:solidFill>
            <a:schemeClr val="bg1"/>
          </a:solidFill>
        </p:spPr>
        <p:txBody>
          <a:bodyPr wrap="square" rtlCol="0">
            <a:spAutoFit/>
          </a:bodyPr>
          <a:lstStyle/>
          <a:p>
            <a:pPr algn="ctr"/>
            <a:r>
              <a:rPr lang="en-GB" sz="2400" b="1" u="sng" dirty="0">
                <a:solidFill>
                  <a:srgbClr val="115076"/>
                </a:solidFill>
                <a:latin typeface="Century Gothic" panose="020B0502020202020204" pitchFamily="34" charset="0"/>
              </a:rPr>
              <a:t>den</a:t>
            </a:r>
          </a:p>
        </p:txBody>
      </p:sp>
      <p:pic>
        <p:nvPicPr>
          <p:cNvPr id="18" name="Picture 17">
            <a:extLst>
              <a:ext uri="{FF2B5EF4-FFF2-40B4-BE49-F238E27FC236}">
                <a16:creationId xmlns:a16="http://schemas.microsoft.com/office/drawing/2014/main" id="{14751389-CDBB-E04E-B2ED-A2AF68D977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38272" y="1889662"/>
            <a:ext cx="1206785" cy="2064692"/>
          </a:xfrm>
          <a:prstGeom prst="rect">
            <a:avLst/>
          </a:prstGeom>
        </p:spPr>
      </p:pic>
    </p:spTree>
    <p:extLst>
      <p:ext uri="{BB962C8B-B14F-4D97-AF65-F5344CB8AC3E}">
        <p14:creationId xmlns:p14="http://schemas.microsoft.com/office/powerpoint/2010/main" val="376173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4258" y="1438835"/>
            <a:ext cx="2444937" cy="3321424"/>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14067" y="2112921"/>
            <a:ext cx="3521957" cy="2647338"/>
          </a:xfrm>
          <a:prstGeom prst="rect">
            <a:avLst/>
          </a:prstGeom>
        </p:spPr>
      </p:pic>
      <p:sp>
        <p:nvSpPr>
          <p:cNvPr id="33" name="Rectangle 32"/>
          <p:cNvSpPr/>
          <p:nvPr/>
        </p:nvSpPr>
        <p:spPr>
          <a:xfrm>
            <a:off x="95722" y="6000981"/>
            <a:ext cx="2685351" cy="307777"/>
          </a:xfrm>
          <a:prstGeom prst="rect">
            <a:avLst/>
          </a:prstGeom>
        </p:spPr>
        <p:txBody>
          <a:bodyPr wrap="none">
            <a:spAutoFit/>
          </a:bodyPr>
          <a:lstStyle/>
          <a:p>
            <a:r>
              <a:rPr lang="en-GB" sz="1400" dirty="0">
                <a:latin typeface="Century Gothic" panose="020B0502020202020204" pitchFamily="34" charset="0"/>
                <a:hlinkClick r:id="rId9"/>
              </a:rPr>
              <a:t>https://www.bensound.com</a:t>
            </a:r>
            <a:r>
              <a:rPr lang="en-GB" sz="1400" dirty="0">
                <a:latin typeface="Century Gothic" panose="020B0502020202020204" pitchFamily="34" charset="0"/>
              </a:rPr>
              <a:t> </a:t>
            </a:r>
          </a:p>
        </p:txBody>
      </p:sp>
      <p:pic>
        <p:nvPicPr>
          <p:cNvPr id="2" name="medi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09889" y="392290"/>
            <a:ext cx="609600" cy="609600"/>
          </a:xfrm>
          <a:prstGeom prst="rect">
            <a:avLst/>
          </a:prstGeom>
        </p:spPr>
      </p:pic>
    </p:spTree>
    <p:extLst>
      <p:ext uri="{BB962C8B-B14F-4D97-AF65-F5344CB8AC3E}">
        <p14:creationId xmlns:p14="http://schemas.microsoft.com/office/powerpoint/2010/main" val="193014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6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le 5">
            <a:extLst>
              <a:ext uri="{FF2B5EF4-FFF2-40B4-BE49-F238E27FC236}">
                <a16:creationId xmlns:a16="http://schemas.microsoft.com/office/drawing/2014/main" id="{923E499E-20E4-5B40-8548-E558C0B60A37}"/>
              </a:ext>
            </a:extLst>
          </p:cNvPr>
          <p:cNvSpPr/>
          <p:nvPr/>
        </p:nvSpPr>
        <p:spPr>
          <a:xfrm>
            <a:off x="1924351" y="537329"/>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extLst>
              <a:ext uri="{FF2B5EF4-FFF2-40B4-BE49-F238E27FC236}">
                <a16:creationId xmlns:a16="http://schemas.microsoft.com/office/drawing/2014/main" id="{E3CA1E3F-83DF-F44B-9A04-ED0525EB9F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8837" y="969220"/>
            <a:ext cx="1205307" cy="730489"/>
          </a:xfrm>
          <a:prstGeom prst="rect">
            <a:avLst/>
          </a:prstGeom>
        </p:spPr>
      </p:pic>
      <p:sp>
        <p:nvSpPr>
          <p:cNvPr id="9" name="Rounded Rectangle 8">
            <a:extLst>
              <a:ext uri="{FF2B5EF4-FFF2-40B4-BE49-F238E27FC236}">
                <a16:creationId xmlns:a16="http://schemas.microsoft.com/office/drawing/2014/main" id="{BEC1F8B4-6755-CB43-BE84-615F3FC904F4}"/>
              </a:ext>
            </a:extLst>
          </p:cNvPr>
          <p:cNvSpPr/>
          <p:nvPr/>
        </p:nvSpPr>
        <p:spPr>
          <a:xfrm>
            <a:off x="4149098" y="54549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ounded Rectangle 9">
            <a:extLst>
              <a:ext uri="{FF2B5EF4-FFF2-40B4-BE49-F238E27FC236}">
                <a16:creationId xmlns:a16="http://schemas.microsoft.com/office/drawing/2014/main" id="{3A6F8417-5454-3941-BC19-54C930B70CCA}"/>
              </a:ext>
            </a:extLst>
          </p:cNvPr>
          <p:cNvSpPr/>
          <p:nvPr/>
        </p:nvSpPr>
        <p:spPr>
          <a:xfrm>
            <a:off x="1924350" y="249096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le 10">
            <a:extLst>
              <a:ext uri="{FF2B5EF4-FFF2-40B4-BE49-F238E27FC236}">
                <a16:creationId xmlns:a16="http://schemas.microsoft.com/office/drawing/2014/main" id="{EDB77240-D5BB-3F4D-A8CB-3A1ACD5233F9}"/>
              </a:ext>
            </a:extLst>
          </p:cNvPr>
          <p:cNvSpPr/>
          <p:nvPr/>
        </p:nvSpPr>
        <p:spPr>
          <a:xfrm>
            <a:off x="1924350" y="441273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a:extLst>
              <a:ext uri="{FF2B5EF4-FFF2-40B4-BE49-F238E27FC236}">
                <a16:creationId xmlns:a16="http://schemas.microsoft.com/office/drawing/2014/main" id="{EE7A561A-9D16-444B-B078-13205908D781}"/>
              </a:ext>
            </a:extLst>
          </p:cNvPr>
          <p:cNvSpPr/>
          <p:nvPr/>
        </p:nvSpPr>
        <p:spPr>
          <a:xfrm>
            <a:off x="4149096" y="247911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a:extLst>
              <a:ext uri="{FF2B5EF4-FFF2-40B4-BE49-F238E27FC236}">
                <a16:creationId xmlns:a16="http://schemas.microsoft.com/office/drawing/2014/main" id="{5CCC377C-E53F-864D-AD44-4AE045581591}"/>
              </a:ext>
            </a:extLst>
          </p:cNvPr>
          <p:cNvSpPr/>
          <p:nvPr/>
        </p:nvSpPr>
        <p:spPr>
          <a:xfrm>
            <a:off x="6373841" y="53732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a:extLst>
              <a:ext uri="{FF2B5EF4-FFF2-40B4-BE49-F238E27FC236}">
                <a16:creationId xmlns:a16="http://schemas.microsoft.com/office/drawing/2014/main" id="{9F6E1080-FFE1-6D45-8861-E45E2B9D4F6B}"/>
              </a:ext>
            </a:extLst>
          </p:cNvPr>
          <p:cNvSpPr/>
          <p:nvPr/>
        </p:nvSpPr>
        <p:spPr>
          <a:xfrm>
            <a:off x="8598584" y="54549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a:extLst>
              <a:ext uri="{FF2B5EF4-FFF2-40B4-BE49-F238E27FC236}">
                <a16:creationId xmlns:a16="http://schemas.microsoft.com/office/drawing/2014/main" id="{D0029263-89FE-704F-892A-6959D1EE8942}"/>
              </a:ext>
            </a:extLst>
          </p:cNvPr>
          <p:cNvSpPr/>
          <p:nvPr/>
        </p:nvSpPr>
        <p:spPr>
          <a:xfrm>
            <a:off x="6373842" y="247911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a:extLst>
              <a:ext uri="{FF2B5EF4-FFF2-40B4-BE49-F238E27FC236}">
                <a16:creationId xmlns:a16="http://schemas.microsoft.com/office/drawing/2014/main" id="{F23F8464-FE92-E748-AE14-2CBEC2134B60}"/>
              </a:ext>
            </a:extLst>
          </p:cNvPr>
          <p:cNvSpPr/>
          <p:nvPr/>
        </p:nvSpPr>
        <p:spPr>
          <a:xfrm>
            <a:off x="8598583" y="24120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a:extLst>
              <a:ext uri="{FF2B5EF4-FFF2-40B4-BE49-F238E27FC236}">
                <a16:creationId xmlns:a16="http://schemas.microsoft.com/office/drawing/2014/main" id="{BF693C99-49B3-AB40-B842-C1CD09ABEEE5}"/>
              </a:ext>
            </a:extLst>
          </p:cNvPr>
          <p:cNvSpPr/>
          <p:nvPr/>
        </p:nvSpPr>
        <p:spPr>
          <a:xfrm>
            <a:off x="4149096" y="441273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a:extLst>
              <a:ext uri="{FF2B5EF4-FFF2-40B4-BE49-F238E27FC236}">
                <a16:creationId xmlns:a16="http://schemas.microsoft.com/office/drawing/2014/main" id="{3FC95477-1E44-9E46-A67C-50B7FD770712}"/>
              </a:ext>
            </a:extLst>
          </p:cNvPr>
          <p:cNvSpPr/>
          <p:nvPr/>
        </p:nvSpPr>
        <p:spPr>
          <a:xfrm>
            <a:off x="6373841" y="441273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a:extLst>
              <a:ext uri="{FF2B5EF4-FFF2-40B4-BE49-F238E27FC236}">
                <a16:creationId xmlns:a16="http://schemas.microsoft.com/office/drawing/2014/main" id="{206B44FA-740A-9047-9617-0C7B6E264DC5}"/>
              </a:ext>
            </a:extLst>
          </p:cNvPr>
          <p:cNvSpPr/>
          <p:nvPr/>
        </p:nvSpPr>
        <p:spPr>
          <a:xfrm>
            <a:off x="8598582" y="44127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a:extLst>
              <a:ext uri="{FF2B5EF4-FFF2-40B4-BE49-F238E27FC236}">
                <a16:creationId xmlns:a16="http://schemas.microsoft.com/office/drawing/2014/main" id="{371E5BFB-F1A2-2B4A-BD52-19E67E88D9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0459" y="808959"/>
            <a:ext cx="1045728" cy="1051009"/>
          </a:xfrm>
          <a:prstGeom prst="rect">
            <a:avLst/>
          </a:prstGeom>
        </p:spPr>
      </p:pic>
      <p:pic>
        <p:nvPicPr>
          <p:cNvPr id="21" name="Picture 20">
            <a:extLst>
              <a:ext uri="{FF2B5EF4-FFF2-40B4-BE49-F238E27FC236}">
                <a16:creationId xmlns:a16="http://schemas.microsoft.com/office/drawing/2014/main" id="{0E059DE2-2A66-CC4B-9459-F7878DBF5E51}"/>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158401" y="2546204"/>
            <a:ext cx="605864" cy="1286924"/>
          </a:xfrm>
          <a:prstGeom prst="rect">
            <a:avLst/>
          </a:prstGeom>
        </p:spPr>
      </p:pic>
      <p:grpSp>
        <p:nvGrpSpPr>
          <p:cNvPr id="22" name="Group 21">
            <a:extLst>
              <a:ext uri="{FF2B5EF4-FFF2-40B4-BE49-F238E27FC236}">
                <a16:creationId xmlns:a16="http://schemas.microsoft.com/office/drawing/2014/main" id="{6C8321C4-FDCF-E54F-AB39-F6284766B46E}"/>
              </a:ext>
            </a:extLst>
          </p:cNvPr>
          <p:cNvGrpSpPr/>
          <p:nvPr/>
        </p:nvGrpSpPr>
        <p:grpSpPr>
          <a:xfrm>
            <a:off x="2069049" y="4635807"/>
            <a:ext cx="1364881" cy="1148130"/>
            <a:chOff x="9088545" y="3559051"/>
            <a:chExt cx="2347637" cy="1937254"/>
          </a:xfrm>
        </p:grpSpPr>
        <p:pic>
          <p:nvPicPr>
            <p:cNvPr id="23" name="Picture 22">
              <a:extLst>
                <a:ext uri="{FF2B5EF4-FFF2-40B4-BE49-F238E27FC236}">
                  <a16:creationId xmlns:a16="http://schemas.microsoft.com/office/drawing/2014/main" id="{37405BD4-BD46-C94E-8006-E94A34EC60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8545" y="4398939"/>
              <a:ext cx="1108450" cy="1097366"/>
            </a:xfrm>
            <a:prstGeom prst="rect">
              <a:avLst/>
            </a:prstGeom>
          </p:spPr>
        </p:pic>
        <p:pic>
          <p:nvPicPr>
            <p:cNvPr id="24" name="Picture 23">
              <a:extLst>
                <a:ext uri="{FF2B5EF4-FFF2-40B4-BE49-F238E27FC236}">
                  <a16:creationId xmlns:a16="http://schemas.microsoft.com/office/drawing/2014/main" id="{2B7AD52D-7212-5B4C-A3AF-9F1501DEB5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0074" y="4398939"/>
              <a:ext cx="1226108" cy="1097366"/>
            </a:xfrm>
            <a:prstGeom prst="rect">
              <a:avLst/>
            </a:prstGeom>
          </p:spPr>
        </p:pic>
        <p:pic>
          <p:nvPicPr>
            <p:cNvPr id="25" name="Picture 24">
              <a:extLst>
                <a:ext uri="{FF2B5EF4-FFF2-40B4-BE49-F238E27FC236}">
                  <a16:creationId xmlns:a16="http://schemas.microsoft.com/office/drawing/2014/main" id="{F542C074-C80B-FA4E-B254-C47DAA9FAE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9455" y="3559051"/>
              <a:ext cx="757452" cy="789012"/>
            </a:xfrm>
            <a:prstGeom prst="rect">
              <a:avLst/>
            </a:prstGeom>
          </p:spPr>
        </p:pic>
        <p:pic>
          <p:nvPicPr>
            <p:cNvPr id="26" name="Picture 25">
              <a:extLst>
                <a:ext uri="{FF2B5EF4-FFF2-40B4-BE49-F238E27FC236}">
                  <a16:creationId xmlns:a16="http://schemas.microsoft.com/office/drawing/2014/main" id="{F9A6CD0C-64A3-624F-9039-CC4641DF134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06314" y="3736145"/>
              <a:ext cx="581170" cy="662795"/>
            </a:xfrm>
            <a:prstGeom prst="rect">
              <a:avLst/>
            </a:prstGeom>
          </p:spPr>
        </p:pic>
      </p:grpSp>
      <p:pic>
        <p:nvPicPr>
          <p:cNvPr id="27" name="Picture 26">
            <a:extLst>
              <a:ext uri="{FF2B5EF4-FFF2-40B4-BE49-F238E27FC236}">
                <a16:creationId xmlns:a16="http://schemas.microsoft.com/office/drawing/2014/main" id="{0C5551A4-29FC-2E4A-81C3-D797F2845F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00231" y="4675688"/>
            <a:ext cx="1040974" cy="1068368"/>
          </a:xfrm>
          <a:prstGeom prst="rect">
            <a:avLst/>
          </a:prstGeom>
        </p:spPr>
      </p:pic>
      <p:pic>
        <p:nvPicPr>
          <p:cNvPr id="28" name="Picture 2" descr="http://www.clker.com/cliparts/0/F/H/c/a/X/crossword-letter-tiles-hi.png">
            <a:extLst>
              <a:ext uri="{FF2B5EF4-FFF2-40B4-BE49-F238E27FC236}">
                <a16:creationId xmlns:a16="http://schemas.microsoft.com/office/drawing/2014/main" id="{58814433-5628-A444-A136-6D191C27126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26380" y="2793446"/>
            <a:ext cx="1353885" cy="9409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E1129DF9-068F-5A48-9975-B5B08F410BB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9872" y="4740763"/>
            <a:ext cx="442002" cy="884003"/>
          </a:xfrm>
          <a:prstGeom prst="rect">
            <a:avLst/>
          </a:prstGeom>
        </p:spPr>
      </p:pic>
      <p:pic>
        <p:nvPicPr>
          <p:cNvPr id="30" name="Picture 29">
            <a:extLst>
              <a:ext uri="{FF2B5EF4-FFF2-40B4-BE49-F238E27FC236}">
                <a16:creationId xmlns:a16="http://schemas.microsoft.com/office/drawing/2014/main" id="{38DE784F-ADA4-3648-A69D-BFD4762CDC0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30329" y="4675688"/>
            <a:ext cx="862007" cy="1060659"/>
          </a:xfrm>
          <a:prstGeom prst="rect">
            <a:avLst/>
          </a:prstGeom>
        </p:spPr>
      </p:pic>
      <p:sp>
        <p:nvSpPr>
          <p:cNvPr id="31" name="TextBox 30">
            <a:extLst>
              <a:ext uri="{FF2B5EF4-FFF2-40B4-BE49-F238E27FC236}">
                <a16:creationId xmlns:a16="http://schemas.microsoft.com/office/drawing/2014/main" id="{4C5CF16B-F524-824D-AEB4-AEBD0F7115C3}"/>
              </a:ext>
            </a:extLst>
          </p:cNvPr>
          <p:cNvSpPr txBox="1"/>
          <p:nvPr/>
        </p:nvSpPr>
        <p:spPr>
          <a:xfrm>
            <a:off x="2318724" y="2940755"/>
            <a:ext cx="789522" cy="646331"/>
          </a:xfrm>
          <a:prstGeom prst="rect">
            <a:avLst/>
          </a:prstGeom>
          <a:noFill/>
          <a:ln>
            <a:solidFill>
              <a:schemeClr val="accent1"/>
            </a:solidFill>
          </a:ln>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10</a:t>
            </a:r>
          </a:p>
        </p:txBody>
      </p:sp>
      <p:pic>
        <p:nvPicPr>
          <p:cNvPr id="32" name="Picture 4" descr="Related imag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24732" y="705863"/>
            <a:ext cx="1192281" cy="11922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58401" y="622738"/>
            <a:ext cx="726602" cy="1453204"/>
          </a:xfrm>
          <a:prstGeom prst="rect">
            <a:avLst/>
          </a:prstGeom>
        </p:spPr>
      </p:pic>
      <p:pic>
        <p:nvPicPr>
          <p:cNvPr id="34" name="Picture 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62907" y="2718347"/>
            <a:ext cx="1139507" cy="1139507"/>
          </a:xfrm>
          <a:prstGeom prst="rect">
            <a:avLst/>
          </a:prstGeom>
        </p:spPr>
      </p:pic>
    </p:spTree>
    <p:extLst>
      <p:ext uri="{BB962C8B-B14F-4D97-AF65-F5344CB8AC3E}">
        <p14:creationId xmlns:p14="http://schemas.microsoft.com/office/powerpoint/2010/main" val="1509981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ular Callout 5">
            <a:extLst>
              <a:ext uri="{FF2B5EF4-FFF2-40B4-BE49-F238E27FC236}">
                <a16:creationId xmlns:a16="http://schemas.microsoft.com/office/drawing/2014/main" id="{92116324-2613-9F49-B95C-3D83C19154CC}"/>
              </a:ext>
            </a:extLst>
          </p:cNvPr>
          <p:cNvSpPr/>
          <p:nvPr/>
        </p:nvSpPr>
        <p:spPr>
          <a:xfrm>
            <a:off x="1325371" y="1989367"/>
            <a:ext cx="2755231" cy="673769"/>
          </a:xfrm>
          <a:prstGeom prst="wedgeRoundRectCallout">
            <a:avLst>
              <a:gd name="adj1" fmla="val -33946"/>
              <a:gd name="adj2" fmla="val 1035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Was hat Niko?</a:t>
            </a:r>
          </a:p>
        </p:txBody>
      </p:sp>
      <p:sp>
        <p:nvSpPr>
          <p:cNvPr id="7" name="Rounded Rectangular Callout 6">
            <a:extLst>
              <a:ext uri="{FF2B5EF4-FFF2-40B4-BE49-F238E27FC236}">
                <a16:creationId xmlns:a16="http://schemas.microsoft.com/office/drawing/2014/main" id="{35BDF8CC-3675-0D46-8C2A-DFEE6EFC66A9}"/>
              </a:ext>
            </a:extLst>
          </p:cNvPr>
          <p:cNvSpPr/>
          <p:nvPr/>
        </p:nvSpPr>
        <p:spPr>
          <a:xfrm>
            <a:off x="6765063" y="2114627"/>
            <a:ext cx="3177225" cy="865982"/>
          </a:xfrm>
          <a:prstGeom prst="wedgeRoundRectCallout">
            <a:avLst>
              <a:gd name="adj1" fmla="val 45061"/>
              <a:gd name="adj2" fmla="val 7825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Niko has das Tier und die </a:t>
            </a:r>
            <a:r>
              <a:rPr lang="en-GB" sz="2400" b="1" dirty="0" err="1">
                <a:latin typeface="Century Gothic" panose="020B0502020202020204" pitchFamily="34" charset="0"/>
              </a:rPr>
              <a:t>Flasche</a:t>
            </a:r>
            <a:r>
              <a:rPr lang="en-GB" sz="2400" b="1" dirty="0">
                <a:latin typeface="Century Gothic" panose="020B0502020202020204" pitchFamily="34" charset="0"/>
              </a:rPr>
              <a:t>.</a:t>
            </a:r>
          </a:p>
        </p:txBody>
      </p:sp>
      <p:pic>
        <p:nvPicPr>
          <p:cNvPr id="8" name="Picture 7">
            <a:extLst>
              <a:ext uri="{FF2B5EF4-FFF2-40B4-BE49-F238E27FC236}">
                <a16:creationId xmlns:a16="http://schemas.microsoft.com/office/drawing/2014/main" id="{87ED47BE-D1E7-2C43-83B5-3C68E97F4C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243" y="1951789"/>
            <a:ext cx="2367268" cy="2277937"/>
          </a:xfrm>
          <a:prstGeom prst="rect">
            <a:avLst/>
          </a:prstGeom>
        </p:spPr>
      </p:pic>
      <p:grpSp>
        <p:nvGrpSpPr>
          <p:cNvPr id="9" name="Group 8">
            <a:extLst>
              <a:ext uri="{FF2B5EF4-FFF2-40B4-BE49-F238E27FC236}">
                <a16:creationId xmlns:a16="http://schemas.microsoft.com/office/drawing/2014/main" id="{6D81091B-113F-724E-98D1-8D3D01928A30}"/>
              </a:ext>
            </a:extLst>
          </p:cNvPr>
          <p:cNvGrpSpPr>
            <a:grpSpLocks noChangeAspect="1"/>
          </p:cNvGrpSpPr>
          <p:nvPr/>
        </p:nvGrpSpPr>
        <p:grpSpPr>
          <a:xfrm flipH="1">
            <a:off x="305675" y="2889703"/>
            <a:ext cx="2311568" cy="2862490"/>
            <a:chOff x="9938133" y="3439290"/>
            <a:chExt cx="1687204" cy="1978502"/>
          </a:xfrm>
        </p:grpSpPr>
        <p:pic>
          <p:nvPicPr>
            <p:cNvPr id="10" name="Picture 9">
              <a:extLst>
                <a:ext uri="{FF2B5EF4-FFF2-40B4-BE49-F238E27FC236}">
                  <a16:creationId xmlns:a16="http://schemas.microsoft.com/office/drawing/2014/main" id="{1352D93E-2070-2343-8525-6DDCEF00C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8133" y="3439290"/>
              <a:ext cx="1687204" cy="1722019"/>
            </a:xfrm>
            <a:prstGeom prst="rect">
              <a:avLst/>
            </a:prstGeom>
          </p:spPr>
        </p:pic>
        <p:sp>
          <p:nvSpPr>
            <p:cNvPr id="11" name="TextBox 10">
              <a:extLst>
                <a:ext uri="{FF2B5EF4-FFF2-40B4-BE49-F238E27FC236}">
                  <a16:creationId xmlns:a16="http://schemas.microsoft.com/office/drawing/2014/main" id="{99E70CFF-C0B0-FB4F-837C-F45D06591AF8}"/>
                </a:ext>
              </a:extLst>
            </p:cNvPr>
            <p:cNvSpPr txBox="1"/>
            <p:nvPr/>
          </p:nvSpPr>
          <p:spPr>
            <a:xfrm>
              <a:off x="10218734" y="5141243"/>
              <a:ext cx="1137262" cy="276549"/>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PERSON A</a:t>
              </a:r>
            </a:p>
          </p:txBody>
        </p:sp>
      </p:grpSp>
      <p:sp>
        <p:nvSpPr>
          <p:cNvPr id="12" name="Rectangle 11">
            <a:extLst>
              <a:ext uri="{FF2B5EF4-FFF2-40B4-BE49-F238E27FC236}">
                <a16:creationId xmlns:a16="http://schemas.microsoft.com/office/drawing/2014/main" id="{83F25264-6B6D-5149-9816-994FB26ECB4B}"/>
              </a:ext>
            </a:extLst>
          </p:cNvPr>
          <p:cNvSpPr/>
          <p:nvPr/>
        </p:nvSpPr>
        <p:spPr>
          <a:xfrm>
            <a:off x="280623" y="1091412"/>
            <a:ext cx="11703258" cy="707886"/>
          </a:xfrm>
          <a:prstGeom prst="rect">
            <a:avLst/>
          </a:prstGeom>
        </p:spPr>
        <p:txBody>
          <a:bodyPr wrap="square">
            <a:spAutoFit/>
          </a:bodyPr>
          <a:lstStyle/>
          <a:p>
            <a:r>
              <a:rPr lang="en-GB" sz="2000" dirty="0">
                <a:solidFill>
                  <a:srgbClr val="115076"/>
                </a:solidFill>
                <a:latin typeface="Century Gothic" panose="020B0502020202020204" pitchFamily="34" charset="0"/>
              </a:rPr>
              <a:t>You are organising a garage sale for charity. </a:t>
            </a:r>
          </a:p>
          <a:p>
            <a:r>
              <a:rPr lang="en-GB" sz="2000" dirty="0">
                <a:solidFill>
                  <a:srgbClr val="115076"/>
                </a:solidFill>
                <a:latin typeface="Century Gothic" panose="020B0502020202020204" pitchFamily="34" charset="0"/>
              </a:rPr>
              <a:t>Person A has a list of all the items you’re selling and person B knows who is donating what. </a:t>
            </a:r>
          </a:p>
        </p:txBody>
      </p:sp>
      <p:sp>
        <p:nvSpPr>
          <p:cNvPr id="13" name="TextBox 12">
            <a:extLst>
              <a:ext uri="{FF2B5EF4-FFF2-40B4-BE49-F238E27FC236}">
                <a16:creationId xmlns:a16="http://schemas.microsoft.com/office/drawing/2014/main" id="{B228EA3C-7A51-0646-9087-02FB1C1E2645}"/>
              </a:ext>
            </a:extLst>
          </p:cNvPr>
          <p:cNvSpPr txBox="1"/>
          <p:nvPr/>
        </p:nvSpPr>
        <p:spPr>
          <a:xfrm flipH="1">
            <a:off x="10196912" y="4172195"/>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PERSON B</a:t>
            </a:r>
          </a:p>
        </p:txBody>
      </p:sp>
      <p:grpSp>
        <p:nvGrpSpPr>
          <p:cNvPr id="14" name="Group 13">
            <a:extLst>
              <a:ext uri="{FF2B5EF4-FFF2-40B4-BE49-F238E27FC236}">
                <a16:creationId xmlns:a16="http://schemas.microsoft.com/office/drawing/2014/main" id="{E2AF8BD9-58DC-194D-BC8D-C6960ABEA06C}"/>
              </a:ext>
            </a:extLst>
          </p:cNvPr>
          <p:cNvGrpSpPr/>
          <p:nvPr/>
        </p:nvGrpSpPr>
        <p:grpSpPr>
          <a:xfrm>
            <a:off x="2528401" y="4462828"/>
            <a:ext cx="7951958" cy="1856868"/>
            <a:chOff x="2678713" y="4325042"/>
            <a:chExt cx="7951958" cy="1856868"/>
          </a:xfrm>
        </p:grpSpPr>
        <p:sp>
          <p:nvSpPr>
            <p:cNvPr id="15" name="Rounded Rectangle 14">
              <a:extLst>
                <a:ext uri="{FF2B5EF4-FFF2-40B4-BE49-F238E27FC236}">
                  <a16:creationId xmlns:a16="http://schemas.microsoft.com/office/drawing/2014/main" id="{A5B82D6F-9E7C-DB47-A029-9265CD68ACB5}"/>
                </a:ext>
              </a:extLst>
            </p:cNvPr>
            <p:cNvSpPr/>
            <p:nvPr/>
          </p:nvSpPr>
          <p:spPr>
            <a:xfrm>
              <a:off x="2678713" y="4334311"/>
              <a:ext cx="7951958" cy="18378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E88D3AA7-9CA9-BC4B-BEB7-56DBD2565BDC}"/>
                </a:ext>
              </a:extLst>
            </p:cNvPr>
            <p:cNvPicPr>
              <a:picLocks noChangeAspect="1"/>
            </p:cNvPicPr>
            <p:nvPr/>
          </p:nvPicPr>
          <p:blipFill>
            <a:blip r:embed="rId7"/>
            <a:stretch>
              <a:fillRect/>
            </a:stretch>
          </p:blipFill>
          <p:spPr>
            <a:xfrm>
              <a:off x="3000030" y="4325042"/>
              <a:ext cx="1231900" cy="1498600"/>
            </a:xfrm>
            <a:prstGeom prst="rect">
              <a:avLst/>
            </a:prstGeom>
          </p:spPr>
        </p:pic>
        <p:sp>
          <p:nvSpPr>
            <p:cNvPr id="17" name="TextBox 16">
              <a:extLst>
                <a:ext uri="{FF2B5EF4-FFF2-40B4-BE49-F238E27FC236}">
                  <a16:creationId xmlns:a16="http://schemas.microsoft.com/office/drawing/2014/main" id="{B4DF188C-FF6D-3E46-9D63-05F1FCFD53CE}"/>
                </a:ext>
              </a:extLst>
            </p:cNvPr>
            <p:cNvSpPr txBox="1"/>
            <p:nvPr/>
          </p:nvSpPr>
          <p:spPr>
            <a:xfrm flipH="1">
              <a:off x="2836922" y="5781800"/>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Niko </a:t>
              </a:r>
            </a:p>
          </p:txBody>
        </p:sp>
        <p:pic>
          <p:nvPicPr>
            <p:cNvPr id="18" name="Picture 17">
              <a:extLst>
                <a:ext uri="{FF2B5EF4-FFF2-40B4-BE49-F238E27FC236}">
                  <a16:creationId xmlns:a16="http://schemas.microsoft.com/office/drawing/2014/main" id="{655F63F9-651A-974F-9704-1459C26770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4641" y="4623173"/>
              <a:ext cx="630083" cy="1260164"/>
            </a:xfrm>
            <a:prstGeom prst="rect">
              <a:avLst/>
            </a:prstGeom>
          </p:spPr>
        </p:pic>
        <p:pic>
          <p:nvPicPr>
            <p:cNvPr id="19" name="Picture 18">
              <a:extLst>
                <a:ext uri="{FF2B5EF4-FFF2-40B4-BE49-F238E27FC236}">
                  <a16:creationId xmlns:a16="http://schemas.microsoft.com/office/drawing/2014/main" id="{1DE44B2E-8D88-1046-979F-20891AD0B3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6856" y="4557595"/>
              <a:ext cx="1130738" cy="1391320"/>
            </a:xfrm>
            <a:prstGeom prst="rect">
              <a:avLst/>
            </a:prstGeom>
          </p:spPr>
        </p:pic>
        <p:sp>
          <p:nvSpPr>
            <p:cNvPr id="20" name="TextBox 19">
              <a:extLst>
                <a:ext uri="{FF2B5EF4-FFF2-40B4-BE49-F238E27FC236}">
                  <a16:creationId xmlns:a16="http://schemas.microsoft.com/office/drawing/2014/main" id="{0316A5B0-B6D0-CB44-8154-4849277D0549}"/>
                </a:ext>
              </a:extLst>
            </p:cNvPr>
            <p:cNvSpPr txBox="1"/>
            <p:nvPr/>
          </p:nvSpPr>
          <p:spPr>
            <a:xfrm>
              <a:off x="7028694" y="4792060"/>
              <a:ext cx="604653" cy="923330"/>
            </a:xfrm>
            <a:prstGeom prst="rect">
              <a:avLst/>
            </a:prstGeom>
            <a:noFill/>
          </p:spPr>
          <p:txBody>
            <a:bodyPr wrap="none" rtlCol="0">
              <a:spAutoFit/>
            </a:bodyPr>
            <a:lstStyle/>
            <a:p>
              <a:r>
                <a:rPr lang="en-US" sz="5400" dirty="0">
                  <a:solidFill>
                    <a:srgbClr val="DAA520"/>
                  </a:solidFill>
                  <a:latin typeface="Century Gothic" panose="020B0502020202020204" pitchFamily="34" charset="0"/>
                </a:rPr>
                <a:t>+</a:t>
              </a:r>
            </a:p>
          </p:txBody>
        </p:sp>
      </p:grpSp>
    </p:spTree>
    <p:extLst>
      <p:ext uri="{BB962C8B-B14F-4D97-AF65-F5344CB8AC3E}">
        <p14:creationId xmlns:p14="http://schemas.microsoft.com/office/powerpoint/2010/main" val="37228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3" name="Table 32">
            <a:extLst>
              <a:ext uri="{FF2B5EF4-FFF2-40B4-BE49-F238E27FC236}">
                <a16:creationId xmlns:a16="http://schemas.microsoft.com/office/drawing/2014/main" id="{1EFCD0C4-0B4A-F641-BDA2-3C7B74F35D03}"/>
              </a:ext>
            </a:extLst>
          </p:cNvPr>
          <p:cNvGraphicFramePr>
            <a:graphicFrameLocks noGrp="1"/>
          </p:cNvGraphicFramePr>
          <p:nvPr>
            <p:extLst>
              <p:ext uri="{D42A27DB-BD31-4B8C-83A1-F6EECF244321}">
                <p14:modId xmlns:p14="http://schemas.microsoft.com/office/powerpoint/2010/main" val="1812893660"/>
              </p:ext>
            </p:extLst>
          </p:nvPr>
        </p:nvGraphicFramePr>
        <p:xfrm>
          <a:off x="360362" y="1831805"/>
          <a:ext cx="7254876" cy="3761847"/>
        </p:xfrm>
        <a:graphic>
          <a:graphicData uri="http://schemas.openxmlformats.org/drawingml/2006/table">
            <a:tbl>
              <a:tblPr firstRow="1" bandRow="1">
                <a:tableStyleId>{5940675A-B579-460E-94D1-54222C63F5DA}</a:tableStyleId>
              </a:tblPr>
              <a:tblGrid>
                <a:gridCol w="1489234">
                  <a:extLst>
                    <a:ext uri="{9D8B030D-6E8A-4147-A177-3AD203B41FA5}">
                      <a16:colId xmlns:a16="http://schemas.microsoft.com/office/drawing/2014/main" val="2132698641"/>
                    </a:ext>
                  </a:extLst>
                </a:gridCol>
                <a:gridCol w="5765642">
                  <a:extLst>
                    <a:ext uri="{9D8B030D-6E8A-4147-A177-3AD203B41FA5}">
                      <a16:colId xmlns:a16="http://schemas.microsoft.com/office/drawing/2014/main" val="2722482911"/>
                    </a:ext>
                  </a:extLst>
                </a:gridCol>
              </a:tblGrid>
              <a:tr h="417983">
                <a:tc>
                  <a:txBody>
                    <a:bodyPr/>
                    <a:lstStyle/>
                    <a:p>
                      <a:r>
                        <a:rPr lang="en-US" sz="2000" b="1" dirty="0">
                          <a:solidFill>
                            <a:srgbClr val="115076"/>
                          </a:solidFill>
                          <a:latin typeface="Century Gothic" panose="020B0502020202020204" pitchFamily="34" charset="0"/>
                        </a:rPr>
                        <a:t>Person</a:t>
                      </a:r>
                    </a:p>
                  </a:txBody>
                  <a:tcPr anchor="ctr"/>
                </a:tc>
                <a:tc>
                  <a:txBody>
                    <a:bodyPr/>
                    <a:lstStyle/>
                    <a:p>
                      <a:r>
                        <a:rPr lang="en-US" sz="2000" b="1" dirty="0">
                          <a:solidFill>
                            <a:srgbClr val="115076"/>
                          </a:solidFill>
                          <a:latin typeface="Century Gothic" panose="020B0502020202020204" pitchFamily="34" charset="0"/>
                        </a:rPr>
                        <a:t>Ding</a:t>
                      </a:r>
                    </a:p>
                  </a:txBody>
                  <a:tcPr/>
                </a:tc>
                <a:extLst>
                  <a:ext uri="{0D108BD9-81ED-4DB2-BD59-A6C34878D82A}">
                    <a16:rowId xmlns:a16="http://schemas.microsoft.com/office/drawing/2014/main" val="4039388433"/>
                  </a:ext>
                </a:extLst>
              </a:tr>
              <a:tr h="417983">
                <a:tc rowSpan="2">
                  <a:txBody>
                    <a:bodyPr/>
                    <a:lstStyle/>
                    <a:p>
                      <a:r>
                        <a:rPr lang="en-US" sz="2000" dirty="0">
                          <a:solidFill>
                            <a:srgbClr val="115076"/>
                          </a:solidFill>
                          <a:latin typeface="Century Gothic" panose="020B0502020202020204" pitchFamily="34" charset="0"/>
                        </a:rPr>
                        <a:t>Hannah</a:t>
                      </a:r>
                    </a:p>
                  </a:txBody>
                  <a:tcPr anchor="ct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2959997141"/>
                  </a:ext>
                </a:extLst>
              </a:tr>
              <a:tr h="417983">
                <a:tc vMerge="1">
                  <a:txBody>
                    <a:bodyPr/>
                    <a:lstStyle/>
                    <a:p>
                      <a:endParaRPr lang="en-US" sz="2000" dirty="0">
                        <a:latin typeface="Century Gothic" panose="020B0502020202020204" pitchFamily="34" charset="0"/>
                      </a:endParaRPr>
                    </a:p>
                  </a:txBody>
                  <a:tcPr/>
                </a:tc>
                <a:tc>
                  <a:txBody>
                    <a:bodyPr/>
                    <a:lstStyle/>
                    <a:p>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391158562"/>
                  </a:ext>
                </a:extLst>
              </a:tr>
              <a:tr h="417983">
                <a:tc rowSpan="2">
                  <a:txBody>
                    <a:bodyPr/>
                    <a:lstStyle/>
                    <a:p>
                      <a:r>
                        <a:rPr lang="en-US" sz="2000" dirty="0">
                          <a:solidFill>
                            <a:srgbClr val="115076"/>
                          </a:solidFill>
                          <a:latin typeface="Century Gothic" panose="020B0502020202020204" pitchFamily="34" charset="0"/>
                        </a:rPr>
                        <a:t>Julius</a:t>
                      </a:r>
                    </a:p>
                  </a:txBody>
                  <a:tcPr anchor="ctr"/>
                </a:tc>
                <a:tc>
                  <a:txBody>
                    <a:bodyPr/>
                    <a:lstStyle/>
                    <a:p>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4057685358"/>
                  </a:ext>
                </a:extLst>
              </a:tr>
              <a:tr h="417983">
                <a:tc vMerge="1">
                  <a:txBody>
                    <a:bodyPr/>
                    <a:lstStyle/>
                    <a:p>
                      <a:endParaRPr lang="en-US" sz="2000" dirty="0">
                        <a:latin typeface="Century Gothic" panose="020B0502020202020204" pitchFamily="34" charset="0"/>
                      </a:endParaRP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1762686702"/>
                  </a:ext>
                </a:extLst>
              </a:tr>
              <a:tr h="417983">
                <a:tc rowSpan="2">
                  <a:txBody>
                    <a:bodyPr/>
                    <a:lstStyle/>
                    <a:p>
                      <a:r>
                        <a:rPr lang="en-US" sz="2000" dirty="0">
                          <a:solidFill>
                            <a:srgbClr val="115076"/>
                          </a:solidFill>
                          <a:latin typeface="Century Gothic" panose="020B0502020202020204" pitchFamily="34" charset="0"/>
                        </a:rPr>
                        <a:t>Noah</a:t>
                      </a:r>
                    </a:p>
                  </a:txBody>
                  <a:tcPr anchor="ct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3778289632"/>
                  </a:ext>
                </a:extLst>
              </a:tr>
              <a:tr h="417983">
                <a:tc vMerge="1">
                  <a:txBody>
                    <a:bodyPr/>
                    <a:lstStyle/>
                    <a:p>
                      <a:endParaRPr lang="en-US" sz="2000" dirty="0">
                        <a:latin typeface="Century Gothic" panose="020B0502020202020204" pitchFamily="34" charset="0"/>
                      </a:endParaRP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25982956"/>
                  </a:ext>
                </a:extLst>
              </a:tr>
              <a:tr h="417983">
                <a:tc rowSpan="2">
                  <a:txBody>
                    <a:bodyPr/>
                    <a:lstStyle/>
                    <a:p>
                      <a:r>
                        <a:rPr lang="en-US" sz="2000" dirty="0">
                          <a:solidFill>
                            <a:srgbClr val="115076"/>
                          </a:solidFill>
                          <a:latin typeface="Century Gothic" panose="020B0502020202020204" pitchFamily="34" charset="0"/>
                        </a:rPr>
                        <a:t>Sarah</a:t>
                      </a:r>
                    </a:p>
                  </a:txBody>
                  <a:tcPr anchor="ct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val="3768084617"/>
                  </a:ext>
                </a:extLst>
              </a:tr>
              <a:tr h="417983">
                <a:tc vMerge="1">
                  <a:txBody>
                    <a:bodyPr/>
                    <a:lstStyle/>
                    <a:p>
                      <a:endParaRPr lang="en-US" sz="2000" dirty="0">
                        <a:latin typeface="Century Gothic" panose="020B0502020202020204" pitchFamily="34" charset="0"/>
                      </a:endParaRPr>
                    </a:p>
                  </a:txBody>
                  <a:tcPr/>
                </a:tc>
                <a:tc>
                  <a:txBody>
                    <a:bodyPr/>
                    <a:lstStyle/>
                    <a:p>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val="3595474123"/>
                  </a:ext>
                </a:extLst>
              </a:tr>
            </a:tbl>
          </a:graphicData>
        </a:graphic>
      </p:graphicFrame>
      <p:sp>
        <p:nvSpPr>
          <p:cNvPr id="34" name="TextBox 33">
            <a:extLst>
              <a:ext uri="{FF2B5EF4-FFF2-40B4-BE49-F238E27FC236}">
                <a16:creationId xmlns:a16="http://schemas.microsoft.com/office/drawing/2014/main" id="{DFE22D3D-B478-2F42-93B9-6850BF912F91}"/>
              </a:ext>
            </a:extLst>
          </p:cNvPr>
          <p:cNvSpPr txBox="1"/>
          <p:nvPr/>
        </p:nvSpPr>
        <p:spPr>
          <a:xfrm flipH="1">
            <a:off x="159150" y="1205580"/>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PERSON A</a:t>
            </a:r>
          </a:p>
        </p:txBody>
      </p:sp>
      <p:pic>
        <p:nvPicPr>
          <p:cNvPr id="35" name="Picture 34">
            <a:extLst>
              <a:ext uri="{FF2B5EF4-FFF2-40B4-BE49-F238E27FC236}">
                <a16:creationId xmlns:a16="http://schemas.microsoft.com/office/drawing/2014/main" id="{D72811DA-7046-6C43-B230-3A8DA265F1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8446" y="840132"/>
            <a:ext cx="752929" cy="947080"/>
          </a:xfrm>
          <a:prstGeom prst="rect">
            <a:avLst/>
          </a:prstGeom>
        </p:spPr>
      </p:pic>
      <p:pic>
        <p:nvPicPr>
          <p:cNvPr id="36" name="Picture 35">
            <a:extLst>
              <a:ext uri="{FF2B5EF4-FFF2-40B4-BE49-F238E27FC236}">
                <a16:creationId xmlns:a16="http://schemas.microsoft.com/office/drawing/2014/main" id="{BEEEB4DF-1916-9D46-9AA5-DE8EDB5111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6974" y="3265915"/>
            <a:ext cx="1471362" cy="891735"/>
          </a:xfrm>
          <a:prstGeom prst="rect">
            <a:avLst/>
          </a:prstGeom>
        </p:spPr>
      </p:pic>
      <p:pic>
        <p:nvPicPr>
          <p:cNvPr id="37" name="Picture 36">
            <a:extLst>
              <a:ext uri="{FF2B5EF4-FFF2-40B4-BE49-F238E27FC236}">
                <a16:creationId xmlns:a16="http://schemas.microsoft.com/office/drawing/2014/main" id="{01F99B04-4468-1249-9D29-D64213CA22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39559" y="5167591"/>
            <a:ext cx="1475003" cy="999724"/>
          </a:xfrm>
          <a:prstGeom prst="rect">
            <a:avLst/>
          </a:prstGeom>
        </p:spPr>
      </p:pic>
      <p:pic>
        <p:nvPicPr>
          <p:cNvPr id="38" name="Picture 37">
            <a:extLst>
              <a:ext uri="{FF2B5EF4-FFF2-40B4-BE49-F238E27FC236}">
                <a16:creationId xmlns:a16="http://schemas.microsoft.com/office/drawing/2014/main" id="{FAA81C09-55E0-724A-B7E6-932EFFAB84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5603" y="1335918"/>
            <a:ext cx="643463" cy="1286924"/>
          </a:xfrm>
          <a:prstGeom prst="rect">
            <a:avLst/>
          </a:prstGeom>
        </p:spPr>
      </p:pic>
      <p:pic>
        <p:nvPicPr>
          <p:cNvPr id="39" name="Picture 38">
            <a:extLst>
              <a:ext uri="{FF2B5EF4-FFF2-40B4-BE49-F238E27FC236}">
                <a16:creationId xmlns:a16="http://schemas.microsoft.com/office/drawing/2014/main" id="{E18DA37D-09CE-D54C-91DB-42A1AE1E4A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9707" y="4272128"/>
            <a:ext cx="1045728" cy="1051009"/>
          </a:xfrm>
          <a:prstGeom prst="rect">
            <a:avLst/>
          </a:prstGeom>
        </p:spPr>
      </p:pic>
      <p:pic>
        <p:nvPicPr>
          <p:cNvPr id="40" name="Picture 39">
            <a:extLst>
              <a:ext uri="{FF2B5EF4-FFF2-40B4-BE49-F238E27FC236}">
                <a16:creationId xmlns:a16="http://schemas.microsoft.com/office/drawing/2014/main" id="{3D353B51-A1B3-AC4E-8279-6542445C20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44938" y="3429000"/>
            <a:ext cx="1130738" cy="1391320"/>
          </a:xfrm>
          <a:prstGeom prst="rect">
            <a:avLst/>
          </a:prstGeom>
        </p:spPr>
      </p:pic>
      <p:pic>
        <p:nvPicPr>
          <p:cNvPr id="41" name="Picture 40">
            <a:extLst>
              <a:ext uri="{FF2B5EF4-FFF2-40B4-BE49-F238E27FC236}">
                <a16:creationId xmlns:a16="http://schemas.microsoft.com/office/drawing/2014/main" id="{903C8EB7-A618-1845-9659-6502AFE3B95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78446" y="1979380"/>
            <a:ext cx="1197230" cy="1203277"/>
          </a:xfrm>
          <a:prstGeom prst="rect">
            <a:avLst/>
          </a:prstGeom>
        </p:spPr>
      </p:pic>
      <p:pic>
        <p:nvPicPr>
          <p:cNvPr id="42" name="Picture 41">
            <a:extLst>
              <a:ext uri="{FF2B5EF4-FFF2-40B4-BE49-F238E27FC236}">
                <a16:creationId xmlns:a16="http://schemas.microsoft.com/office/drawing/2014/main" id="{95994ACB-5DB8-C645-93EB-FADC9A7CAFAA}"/>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656791" y="462941"/>
            <a:ext cx="605864" cy="1286924"/>
          </a:xfrm>
          <a:prstGeom prst="rect">
            <a:avLst/>
          </a:prstGeom>
        </p:spPr>
      </p:pic>
      <p:pic>
        <p:nvPicPr>
          <p:cNvPr id="43" name="Picture 42">
            <a:extLst>
              <a:ext uri="{FF2B5EF4-FFF2-40B4-BE49-F238E27FC236}">
                <a16:creationId xmlns:a16="http://schemas.microsoft.com/office/drawing/2014/main" id="{66FA03B5-E518-B949-805D-0FB3C9D129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64618" y="2162636"/>
            <a:ext cx="1075089" cy="805197"/>
          </a:xfrm>
          <a:prstGeom prst="rect">
            <a:avLst/>
          </a:prstGeom>
        </p:spPr>
      </p:pic>
      <p:pic>
        <p:nvPicPr>
          <p:cNvPr id="44" name="Picture 43">
            <a:extLst>
              <a:ext uri="{FF2B5EF4-FFF2-40B4-BE49-F238E27FC236}">
                <a16:creationId xmlns:a16="http://schemas.microsoft.com/office/drawing/2014/main" id="{13B581D7-D4AB-D242-8F08-F071BB4FAAF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10987" y="5123718"/>
            <a:ext cx="1148736" cy="1087470"/>
          </a:xfrm>
          <a:prstGeom prst="rect">
            <a:avLst/>
          </a:prstGeom>
        </p:spPr>
      </p:pic>
    </p:spTree>
    <p:extLst>
      <p:ext uri="{BB962C8B-B14F-4D97-AF65-F5344CB8AC3E}">
        <p14:creationId xmlns:p14="http://schemas.microsoft.com/office/powerpoint/2010/main" val="3867123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Rounded Rectangle 45">
            <a:extLst>
              <a:ext uri="{FF2B5EF4-FFF2-40B4-BE49-F238E27FC236}">
                <a16:creationId xmlns:a16="http://schemas.microsoft.com/office/drawing/2014/main" id="{80E83FC6-772E-0D47-AF9C-B648510407A4}"/>
              </a:ext>
            </a:extLst>
          </p:cNvPr>
          <p:cNvSpPr/>
          <p:nvPr/>
        </p:nvSpPr>
        <p:spPr>
          <a:xfrm>
            <a:off x="144862" y="2062083"/>
            <a:ext cx="5593750" cy="18378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2416A7D8-E084-164A-BD13-7B902BE98EBB}"/>
              </a:ext>
            </a:extLst>
          </p:cNvPr>
          <p:cNvSpPr txBox="1"/>
          <p:nvPr/>
        </p:nvSpPr>
        <p:spPr>
          <a:xfrm flipH="1">
            <a:off x="303071" y="3509572"/>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Hannah </a:t>
            </a:r>
          </a:p>
        </p:txBody>
      </p:sp>
      <p:sp>
        <p:nvSpPr>
          <p:cNvPr id="48" name="Rounded Rectangle 47">
            <a:extLst>
              <a:ext uri="{FF2B5EF4-FFF2-40B4-BE49-F238E27FC236}">
                <a16:creationId xmlns:a16="http://schemas.microsoft.com/office/drawing/2014/main" id="{8EE8B69B-FD2A-E34D-B79F-41A67068FECE}"/>
              </a:ext>
            </a:extLst>
          </p:cNvPr>
          <p:cNvSpPr/>
          <p:nvPr/>
        </p:nvSpPr>
        <p:spPr>
          <a:xfrm>
            <a:off x="6449916" y="2052373"/>
            <a:ext cx="5593750" cy="18378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3B428D07-4A9D-6A4D-A0F7-59338104FAC6}"/>
              </a:ext>
            </a:extLst>
          </p:cNvPr>
          <p:cNvSpPr txBox="1"/>
          <p:nvPr/>
        </p:nvSpPr>
        <p:spPr>
          <a:xfrm flipH="1">
            <a:off x="6608125" y="3499862"/>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Julius </a:t>
            </a:r>
          </a:p>
        </p:txBody>
      </p:sp>
      <p:sp>
        <p:nvSpPr>
          <p:cNvPr id="50" name="Rounded Rectangle 49">
            <a:extLst>
              <a:ext uri="{FF2B5EF4-FFF2-40B4-BE49-F238E27FC236}">
                <a16:creationId xmlns:a16="http://schemas.microsoft.com/office/drawing/2014/main" id="{3A7B600B-DA38-DC49-9A75-CE9875FF2AC1}"/>
              </a:ext>
            </a:extLst>
          </p:cNvPr>
          <p:cNvSpPr/>
          <p:nvPr/>
        </p:nvSpPr>
        <p:spPr>
          <a:xfrm>
            <a:off x="144862" y="4341015"/>
            <a:ext cx="5593750" cy="18378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EEC807BE-E8CA-9F4E-A17C-EF4ACE9F4F97}"/>
              </a:ext>
            </a:extLst>
          </p:cNvPr>
          <p:cNvSpPr txBox="1"/>
          <p:nvPr/>
        </p:nvSpPr>
        <p:spPr>
          <a:xfrm flipH="1">
            <a:off x="303071" y="5788504"/>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Noah </a:t>
            </a:r>
          </a:p>
        </p:txBody>
      </p:sp>
      <p:sp>
        <p:nvSpPr>
          <p:cNvPr id="52" name="Rounded Rectangle 51">
            <a:extLst>
              <a:ext uri="{FF2B5EF4-FFF2-40B4-BE49-F238E27FC236}">
                <a16:creationId xmlns:a16="http://schemas.microsoft.com/office/drawing/2014/main" id="{5D32C7F3-50D8-A242-943D-1B8D0F3EA115}"/>
              </a:ext>
            </a:extLst>
          </p:cNvPr>
          <p:cNvSpPr/>
          <p:nvPr/>
        </p:nvSpPr>
        <p:spPr>
          <a:xfrm>
            <a:off x="6449916" y="4331305"/>
            <a:ext cx="5593750" cy="18378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8712E158-B1F3-B444-B0B8-D9AF04BA7635}"/>
              </a:ext>
            </a:extLst>
          </p:cNvPr>
          <p:cNvSpPr txBox="1"/>
          <p:nvPr/>
        </p:nvSpPr>
        <p:spPr>
          <a:xfrm flipH="1">
            <a:off x="6608125" y="5778794"/>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Sarah</a:t>
            </a:r>
          </a:p>
        </p:txBody>
      </p:sp>
      <p:sp>
        <p:nvSpPr>
          <p:cNvPr id="54" name="TextBox 53">
            <a:extLst>
              <a:ext uri="{FF2B5EF4-FFF2-40B4-BE49-F238E27FC236}">
                <a16:creationId xmlns:a16="http://schemas.microsoft.com/office/drawing/2014/main" id="{A45E53AF-AD9D-524A-97E8-978763D31B6B}"/>
              </a:ext>
            </a:extLst>
          </p:cNvPr>
          <p:cNvSpPr txBox="1"/>
          <p:nvPr/>
        </p:nvSpPr>
        <p:spPr>
          <a:xfrm>
            <a:off x="3426593" y="2519362"/>
            <a:ext cx="604653" cy="923330"/>
          </a:xfrm>
          <a:prstGeom prst="rect">
            <a:avLst/>
          </a:prstGeom>
          <a:noFill/>
        </p:spPr>
        <p:txBody>
          <a:bodyPr wrap="none" rtlCol="0">
            <a:spAutoFit/>
          </a:bodyPr>
          <a:lstStyle/>
          <a:p>
            <a:r>
              <a:rPr lang="en-US" sz="5400" dirty="0">
                <a:solidFill>
                  <a:srgbClr val="DAA520"/>
                </a:solidFill>
                <a:latin typeface="Century Gothic" panose="020B0502020202020204" pitchFamily="34" charset="0"/>
              </a:rPr>
              <a:t>+</a:t>
            </a:r>
          </a:p>
        </p:txBody>
      </p:sp>
      <p:sp>
        <p:nvSpPr>
          <p:cNvPr id="55" name="TextBox 54">
            <a:extLst>
              <a:ext uri="{FF2B5EF4-FFF2-40B4-BE49-F238E27FC236}">
                <a16:creationId xmlns:a16="http://schemas.microsoft.com/office/drawing/2014/main" id="{5BD65057-6A71-C544-99DD-1C8B2B87793D}"/>
              </a:ext>
            </a:extLst>
          </p:cNvPr>
          <p:cNvSpPr txBox="1"/>
          <p:nvPr/>
        </p:nvSpPr>
        <p:spPr>
          <a:xfrm>
            <a:off x="9641665" y="2507660"/>
            <a:ext cx="604653" cy="923330"/>
          </a:xfrm>
          <a:prstGeom prst="rect">
            <a:avLst/>
          </a:prstGeom>
          <a:noFill/>
        </p:spPr>
        <p:txBody>
          <a:bodyPr wrap="none" rtlCol="0">
            <a:spAutoFit/>
          </a:bodyPr>
          <a:lstStyle/>
          <a:p>
            <a:r>
              <a:rPr lang="en-US" sz="5400" dirty="0">
                <a:solidFill>
                  <a:srgbClr val="DAA520"/>
                </a:solidFill>
                <a:latin typeface="Century Gothic" panose="020B0502020202020204" pitchFamily="34" charset="0"/>
              </a:rPr>
              <a:t>+</a:t>
            </a:r>
          </a:p>
        </p:txBody>
      </p:sp>
      <p:sp>
        <p:nvSpPr>
          <p:cNvPr id="56" name="TextBox 55">
            <a:extLst>
              <a:ext uri="{FF2B5EF4-FFF2-40B4-BE49-F238E27FC236}">
                <a16:creationId xmlns:a16="http://schemas.microsoft.com/office/drawing/2014/main" id="{B91895A1-ADD5-2648-A5C8-E76C52E59F07}"/>
              </a:ext>
            </a:extLst>
          </p:cNvPr>
          <p:cNvSpPr txBox="1"/>
          <p:nvPr/>
        </p:nvSpPr>
        <p:spPr>
          <a:xfrm>
            <a:off x="3426592" y="4788584"/>
            <a:ext cx="604653" cy="923330"/>
          </a:xfrm>
          <a:prstGeom prst="rect">
            <a:avLst/>
          </a:prstGeom>
          <a:noFill/>
        </p:spPr>
        <p:txBody>
          <a:bodyPr wrap="none" rtlCol="0">
            <a:spAutoFit/>
          </a:bodyPr>
          <a:lstStyle/>
          <a:p>
            <a:r>
              <a:rPr lang="en-US" sz="5400" dirty="0">
                <a:solidFill>
                  <a:srgbClr val="DAA520"/>
                </a:solidFill>
                <a:latin typeface="Century Gothic" panose="020B0502020202020204" pitchFamily="34" charset="0"/>
              </a:rPr>
              <a:t>+</a:t>
            </a:r>
          </a:p>
        </p:txBody>
      </p:sp>
      <p:sp>
        <p:nvSpPr>
          <p:cNvPr id="57" name="TextBox 56">
            <a:extLst>
              <a:ext uri="{FF2B5EF4-FFF2-40B4-BE49-F238E27FC236}">
                <a16:creationId xmlns:a16="http://schemas.microsoft.com/office/drawing/2014/main" id="{1898206C-3099-B44C-BCED-41F1CB5C14D2}"/>
              </a:ext>
            </a:extLst>
          </p:cNvPr>
          <p:cNvSpPr txBox="1"/>
          <p:nvPr/>
        </p:nvSpPr>
        <p:spPr>
          <a:xfrm>
            <a:off x="9641665" y="4798294"/>
            <a:ext cx="604653" cy="923330"/>
          </a:xfrm>
          <a:prstGeom prst="rect">
            <a:avLst/>
          </a:prstGeom>
          <a:noFill/>
        </p:spPr>
        <p:txBody>
          <a:bodyPr wrap="none" rtlCol="0">
            <a:spAutoFit/>
          </a:bodyPr>
          <a:lstStyle/>
          <a:p>
            <a:r>
              <a:rPr lang="en-US" sz="5400" dirty="0">
                <a:solidFill>
                  <a:srgbClr val="DAA520"/>
                </a:solidFill>
                <a:latin typeface="Century Gothic" panose="020B0502020202020204" pitchFamily="34" charset="0"/>
              </a:rPr>
              <a:t>+</a:t>
            </a:r>
          </a:p>
        </p:txBody>
      </p:sp>
      <p:sp>
        <p:nvSpPr>
          <p:cNvPr id="58" name="TextBox 57">
            <a:extLst>
              <a:ext uri="{FF2B5EF4-FFF2-40B4-BE49-F238E27FC236}">
                <a16:creationId xmlns:a16="http://schemas.microsoft.com/office/drawing/2014/main" id="{06B63128-52B2-9747-B9F3-2C6AFED365A1}"/>
              </a:ext>
            </a:extLst>
          </p:cNvPr>
          <p:cNvSpPr txBox="1"/>
          <p:nvPr/>
        </p:nvSpPr>
        <p:spPr>
          <a:xfrm flipH="1">
            <a:off x="144862" y="1314009"/>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PERSON B</a:t>
            </a:r>
          </a:p>
        </p:txBody>
      </p:sp>
      <p:pic>
        <p:nvPicPr>
          <p:cNvPr id="59" name="Picture 58">
            <a:extLst>
              <a:ext uri="{FF2B5EF4-FFF2-40B4-BE49-F238E27FC236}">
                <a16:creationId xmlns:a16="http://schemas.microsoft.com/office/drawing/2014/main" id="{E2A29B4A-EADF-514A-B3B9-904FF589A610}"/>
              </a:ext>
            </a:extLst>
          </p:cNvPr>
          <p:cNvPicPr>
            <a:picLocks noChangeAspect="1"/>
          </p:cNvPicPr>
          <p:nvPr/>
        </p:nvPicPr>
        <p:blipFill>
          <a:blip r:embed="rId5"/>
          <a:stretch>
            <a:fillRect/>
          </a:stretch>
        </p:blipFill>
        <p:spPr>
          <a:xfrm>
            <a:off x="6449915" y="4341015"/>
            <a:ext cx="1676442" cy="1461776"/>
          </a:xfrm>
          <a:prstGeom prst="rect">
            <a:avLst/>
          </a:prstGeom>
        </p:spPr>
      </p:pic>
      <p:pic>
        <p:nvPicPr>
          <p:cNvPr id="60" name="Picture 59">
            <a:extLst>
              <a:ext uri="{FF2B5EF4-FFF2-40B4-BE49-F238E27FC236}">
                <a16:creationId xmlns:a16="http://schemas.microsoft.com/office/drawing/2014/main" id="{9110E88C-EEB3-5C46-A369-D51434C8BF16}"/>
              </a:ext>
            </a:extLst>
          </p:cNvPr>
          <p:cNvPicPr>
            <a:picLocks noChangeAspect="1"/>
          </p:cNvPicPr>
          <p:nvPr/>
        </p:nvPicPr>
        <p:blipFill>
          <a:blip r:embed="rId6"/>
          <a:stretch>
            <a:fillRect/>
          </a:stretch>
        </p:blipFill>
        <p:spPr>
          <a:xfrm>
            <a:off x="6660598" y="1997046"/>
            <a:ext cx="1255075" cy="1512526"/>
          </a:xfrm>
          <a:prstGeom prst="rect">
            <a:avLst/>
          </a:prstGeom>
        </p:spPr>
      </p:pic>
      <p:pic>
        <p:nvPicPr>
          <p:cNvPr id="61" name="Picture 60">
            <a:extLst>
              <a:ext uri="{FF2B5EF4-FFF2-40B4-BE49-F238E27FC236}">
                <a16:creationId xmlns:a16="http://schemas.microsoft.com/office/drawing/2014/main" id="{0FBA13F2-8435-FC40-97E6-5E0545D41BCA}"/>
              </a:ext>
            </a:extLst>
          </p:cNvPr>
          <p:cNvPicPr>
            <a:picLocks noChangeAspect="1"/>
          </p:cNvPicPr>
          <p:nvPr/>
        </p:nvPicPr>
        <p:blipFill>
          <a:blip r:embed="rId7"/>
          <a:stretch>
            <a:fillRect/>
          </a:stretch>
        </p:blipFill>
        <p:spPr>
          <a:xfrm>
            <a:off x="445028" y="2177323"/>
            <a:ext cx="1274199" cy="1439948"/>
          </a:xfrm>
          <a:prstGeom prst="rect">
            <a:avLst/>
          </a:prstGeom>
        </p:spPr>
      </p:pic>
      <p:pic>
        <p:nvPicPr>
          <p:cNvPr id="62" name="Picture 61">
            <a:extLst>
              <a:ext uri="{FF2B5EF4-FFF2-40B4-BE49-F238E27FC236}">
                <a16:creationId xmlns:a16="http://schemas.microsoft.com/office/drawing/2014/main" id="{16FFCC37-D7F7-3441-B999-A2B052C2CB01}"/>
              </a:ext>
            </a:extLst>
          </p:cNvPr>
          <p:cNvPicPr>
            <a:picLocks noChangeAspect="1"/>
          </p:cNvPicPr>
          <p:nvPr/>
        </p:nvPicPr>
        <p:blipFill>
          <a:blip r:embed="rId8"/>
          <a:stretch>
            <a:fillRect/>
          </a:stretch>
        </p:blipFill>
        <p:spPr>
          <a:xfrm>
            <a:off x="457620" y="4317017"/>
            <a:ext cx="1203323" cy="1642632"/>
          </a:xfrm>
          <a:prstGeom prst="rect">
            <a:avLst/>
          </a:prstGeom>
        </p:spPr>
      </p:pic>
      <p:pic>
        <p:nvPicPr>
          <p:cNvPr id="63" name="Picture 62">
            <a:extLst>
              <a:ext uri="{FF2B5EF4-FFF2-40B4-BE49-F238E27FC236}">
                <a16:creationId xmlns:a16="http://schemas.microsoft.com/office/drawing/2014/main" id="{A968A6B0-7AAF-3742-956A-D08DCF15DE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76922" y="2560352"/>
            <a:ext cx="752929" cy="947080"/>
          </a:xfrm>
          <a:prstGeom prst="rect">
            <a:avLst/>
          </a:prstGeom>
        </p:spPr>
      </p:pic>
      <p:pic>
        <p:nvPicPr>
          <p:cNvPr id="64" name="Picture 63">
            <a:extLst>
              <a:ext uri="{FF2B5EF4-FFF2-40B4-BE49-F238E27FC236}">
                <a16:creationId xmlns:a16="http://schemas.microsoft.com/office/drawing/2014/main" id="{B359424F-9432-DB49-80E4-3F2D43D22E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33257" y="4929226"/>
            <a:ext cx="1471362" cy="891735"/>
          </a:xfrm>
          <a:prstGeom prst="rect">
            <a:avLst/>
          </a:prstGeom>
        </p:spPr>
      </p:pic>
      <p:pic>
        <p:nvPicPr>
          <p:cNvPr id="65" name="Picture 64">
            <a:extLst>
              <a:ext uri="{FF2B5EF4-FFF2-40B4-BE49-F238E27FC236}">
                <a16:creationId xmlns:a16="http://schemas.microsoft.com/office/drawing/2014/main" id="{CA2896C4-3DCB-E341-8F2F-1A0E119CBB9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86623" y="4788780"/>
            <a:ext cx="1475003" cy="999724"/>
          </a:xfrm>
          <a:prstGeom prst="rect">
            <a:avLst/>
          </a:prstGeom>
        </p:spPr>
      </p:pic>
      <p:pic>
        <p:nvPicPr>
          <p:cNvPr id="66" name="Picture 65">
            <a:extLst>
              <a:ext uri="{FF2B5EF4-FFF2-40B4-BE49-F238E27FC236}">
                <a16:creationId xmlns:a16="http://schemas.microsoft.com/office/drawing/2014/main" id="{BF1DF6AF-B1F6-F440-9854-20C3BD14C9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47206" y="2403351"/>
            <a:ext cx="643463" cy="1286924"/>
          </a:xfrm>
          <a:prstGeom prst="rect">
            <a:avLst/>
          </a:prstGeom>
        </p:spPr>
      </p:pic>
      <p:pic>
        <p:nvPicPr>
          <p:cNvPr id="67" name="Picture 66">
            <a:extLst>
              <a:ext uri="{FF2B5EF4-FFF2-40B4-BE49-F238E27FC236}">
                <a16:creationId xmlns:a16="http://schemas.microsoft.com/office/drawing/2014/main" id="{0BE143C2-6F23-BA4F-AEC7-4D9003E0752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61147" y="4890947"/>
            <a:ext cx="1045728" cy="1051009"/>
          </a:xfrm>
          <a:prstGeom prst="rect">
            <a:avLst/>
          </a:prstGeom>
        </p:spPr>
      </p:pic>
      <p:pic>
        <p:nvPicPr>
          <p:cNvPr id="68" name="Picture 67">
            <a:extLst>
              <a:ext uri="{FF2B5EF4-FFF2-40B4-BE49-F238E27FC236}">
                <a16:creationId xmlns:a16="http://schemas.microsoft.com/office/drawing/2014/main" id="{17C8A545-A871-9B4A-AC22-184F8ED47E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15923" y="4664439"/>
            <a:ext cx="1130738" cy="1391320"/>
          </a:xfrm>
          <a:prstGeom prst="rect">
            <a:avLst/>
          </a:prstGeom>
        </p:spPr>
      </p:pic>
      <p:pic>
        <p:nvPicPr>
          <p:cNvPr id="69" name="Picture 68">
            <a:extLst>
              <a:ext uri="{FF2B5EF4-FFF2-40B4-BE49-F238E27FC236}">
                <a16:creationId xmlns:a16="http://schemas.microsoft.com/office/drawing/2014/main" id="{BEE074B3-C98B-4C4E-A2B4-727A88F5C4D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78446" y="2367686"/>
            <a:ext cx="1197230" cy="1203277"/>
          </a:xfrm>
          <a:prstGeom prst="rect">
            <a:avLst/>
          </a:prstGeom>
        </p:spPr>
      </p:pic>
      <p:pic>
        <p:nvPicPr>
          <p:cNvPr id="70" name="Picture 69">
            <a:extLst>
              <a:ext uri="{FF2B5EF4-FFF2-40B4-BE49-F238E27FC236}">
                <a16:creationId xmlns:a16="http://schemas.microsoft.com/office/drawing/2014/main" id="{2D9EC44A-A04F-9C4D-8122-5BB2DE271A48}"/>
              </a:ext>
            </a:extLst>
          </p:cNvPr>
          <p:cNvPicPr>
            <a:picLocks noChangeAspect="1"/>
          </p:cNvPicPr>
          <p:nvPr/>
        </p:nvPicPr>
        <p:blipFill>
          <a:blip r:embed="rId1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378360" y="2412993"/>
            <a:ext cx="605864" cy="1286924"/>
          </a:xfrm>
          <a:prstGeom prst="rect">
            <a:avLst/>
          </a:prstGeom>
        </p:spPr>
      </p:pic>
    </p:spTree>
    <p:extLst>
      <p:ext uri="{BB962C8B-B14F-4D97-AF65-F5344CB8AC3E}">
        <p14:creationId xmlns:p14="http://schemas.microsoft.com/office/powerpoint/2010/main" val="45685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br>
              <a:rPr lang="en-GB" sz="9600" b="1" dirty="0"/>
            </a:br>
            <a:endParaRPr lang="en-GB" dirty="0"/>
          </a:p>
        </p:txBody>
      </p:sp>
      <p:pic>
        <p:nvPicPr>
          <p:cNvPr id="4" name="Picture 3" descr="the world"/>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0272" y="465018"/>
            <a:ext cx="4791456" cy="4143731"/>
          </a:xfrm>
          <a:prstGeom prst="rect">
            <a:avLst/>
          </a:prstGeom>
        </p:spPr>
      </p:pic>
      <p:sp>
        <p:nvSpPr>
          <p:cNvPr id="2" name="Rectangle 1"/>
          <p:cNvSpPr/>
          <p:nvPr/>
        </p:nvSpPr>
        <p:spPr>
          <a:xfrm>
            <a:off x="4350170" y="4274067"/>
            <a:ext cx="34916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Tree>
    <p:extLst>
      <p:ext uri="{BB962C8B-B14F-4D97-AF65-F5344CB8AC3E}">
        <p14:creationId xmlns:p14="http://schemas.microsoft.com/office/powerpoint/2010/main" val="59222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el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e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pic>
        <p:nvPicPr>
          <p:cNvPr id="6" name="Picture 5">
            <a:extLst>
              <a:ext uri="{FF2B5EF4-FFF2-40B4-BE49-F238E27FC236}">
                <a16:creationId xmlns:a16="http://schemas.microsoft.com/office/drawing/2014/main" id="{1C489741-0E71-8A4F-BAEA-08F8CF25D0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5548" y="1142825"/>
            <a:ext cx="2019073" cy="2085254"/>
          </a:xfrm>
          <a:prstGeom prst="rect">
            <a:avLst/>
          </a:prstGeom>
        </p:spPr>
      </p:pic>
      <p:sp>
        <p:nvSpPr>
          <p:cNvPr id="7" name="Action Button: Custom 6">
            <a:hlinkClick r:id="" action="ppaction://noaction" highlightClick="1">
              <a:snd r:embed="rId6" name="Wk5 1 Wo ist der Lehrer.wav"/>
            </a:hlinkClick>
            <a:extLst>
              <a:ext uri="{FF2B5EF4-FFF2-40B4-BE49-F238E27FC236}">
                <a16:creationId xmlns:a16="http://schemas.microsoft.com/office/drawing/2014/main" id="{29463287-DD5F-B14D-82CC-801AEFC3A406}"/>
              </a:ext>
            </a:extLst>
          </p:cNvPr>
          <p:cNvSpPr/>
          <p:nvPr/>
        </p:nvSpPr>
        <p:spPr>
          <a:xfrm>
            <a:off x="1592187" y="1183372"/>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1</a:t>
            </a:r>
          </a:p>
        </p:txBody>
      </p:sp>
      <p:sp>
        <p:nvSpPr>
          <p:cNvPr id="8" name="Action Button: Custom 7">
            <a:hlinkClick r:id="" action="ppaction://noaction" highlightClick="1">
              <a:snd r:embed="rId7" name="Wk5 2 Das Ding ist blau.wav"/>
            </a:hlinkClick>
            <a:extLst>
              <a:ext uri="{FF2B5EF4-FFF2-40B4-BE49-F238E27FC236}">
                <a16:creationId xmlns:a16="http://schemas.microsoft.com/office/drawing/2014/main" id="{B49BDD0A-34EE-9440-8400-17F4ABC60D11}"/>
              </a:ext>
            </a:extLst>
          </p:cNvPr>
          <p:cNvSpPr/>
          <p:nvPr/>
        </p:nvSpPr>
        <p:spPr>
          <a:xfrm>
            <a:off x="1592187" y="2110274"/>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2</a:t>
            </a:r>
          </a:p>
        </p:txBody>
      </p:sp>
      <p:sp>
        <p:nvSpPr>
          <p:cNvPr id="9" name="Action Button: Custom 8">
            <a:hlinkClick r:id="" action="ppaction://noaction" highlightClick="1">
              <a:snd r:embed="rId8" name="Wk5 3 Du bist klein.wav"/>
            </a:hlinkClick>
            <a:extLst>
              <a:ext uri="{FF2B5EF4-FFF2-40B4-BE49-F238E27FC236}">
                <a16:creationId xmlns:a16="http://schemas.microsoft.com/office/drawing/2014/main" id="{E0F28052-CF7A-0240-AD22-643760D1624C}"/>
              </a:ext>
            </a:extLst>
          </p:cNvPr>
          <p:cNvSpPr/>
          <p:nvPr/>
        </p:nvSpPr>
        <p:spPr>
          <a:xfrm>
            <a:off x="1592187" y="2998490"/>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3</a:t>
            </a:r>
          </a:p>
        </p:txBody>
      </p:sp>
      <p:sp>
        <p:nvSpPr>
          <p:cNvPr id="10" name="Action Button: Custom 9">
            <a:hlinkClick r:id="" action="ppaction://noaction" highlightClick="1">
              <a:snd r:embed="rId9" name="Wk5 4 Der Mann hat den Fussball.wav"/>
            </a:hlinkClick>
            <a:extLst>
              <a:ext uri="{FF2B5EF4-FFF2-40B4-BE49-F238E27FC236}">
                <a16:creationId xmlns:a16="http://schemas.microsoft.com/office/drawing/2014/main" id="{44AD91D9-3791-C640-B5D9-5EE875028140}"/>
              </a:ext>
            </a:extLst>
          </p:cNvPr>
          <p:cNvSpPr/>
          <p:nvPr/>
        </p:nvSpPr>
        <p:spPr>
          <a:xfrm>
            <a:off x="1592187" y="3897474"/>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4</a:t>
            </a:r>
          </a:p>
        </p:txBody>
      </p:sp>
      <p:sp>
        <p:nvSpPr>
          <p:cNvPr id="11" name="Action Button: Custom 10">
            <a:hlinkClick r:id="" action="ppaction://noaction" highlightClick="1">
              <a:snd r:embed="rId10" name="Wk5 5 Wie schreibt man das.wav"/>
            </a:hlinkClick>
            <a:extLst>
              <a:ext uri="{FF2B5EF4-FFF2-40B4-BE49-F238E27FC236}">
                <a16:creationId xmlns:a16="http://schemas.microsoft.com/office/drawing/2014/main" id="{83391E3D-37F4-1447-8729-EA0A93FE945E}"/>
              </a:ext>
            </a:extLst>
          </p:cNvPr>
          <p:cNvSpPr/>
          <p:nvPr/>
        </p:nvSpPr>
        <p:spPr>
          <a:xfrm>
            <a:off x="1592187" y="4744983"/>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5</a:t>
            </a:r>
          </a:p>
        </p:txBody>
      </p:sp>
      <p:sp>
        <p:nvSpPr>
          <p:cNvPr id="12" name="Action Button: Custom 11">
            <a:hlinkClick r:id="" action="ppaction://noaction" highlightClick="1">
              <a:snd r:embed="rId11" name="Wk5 6 Ist das Ding rot oder gelb.wav"/>
            </a:hlinkClick>
            <a:extLst>
              <a:ext uri="{FF2B5EF4-FFF2-40B4-BE49-F238E27FC236}">
                <a16:creationId xmlns:a16="http://schemas.microsoft.com/office/drawing/2014/main" id="{2043F245-8776-0046-883E-4D863A8F010B}"/>
              </a:ext>
            </a:extLst>
          </p:cNvPr>
          <p:cNvSpPr/>
          <p:nvPr/>
        </p:nvSpPr>
        <p:spPr>
          <a:xfrm>
            <a:off x="1592187" y="5605281"/>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6</a:t>
            </a:r>
          </a:p>
        </p:txBody>
      </p:sp>
      <p:sp>
        <p:nvSpPr>
          <p:cNvPr id="13" name="TextBox 12">
            <a:extLst>
              <a:ext uri="{FF2B5EF4-FFF2-40B4-BE49-F238E27FC236}">
                <a16:creationId xmlns:a16="http://schemas.microsoft.com/office/drawing/2014/main" id="{C0F39EE3-905B-2A44-9888-E159EF279111}"/>
              </a:ext>
            </a:extLst>
          </p:cNvPr>
          <p:cNvSpPr txBox="1"/>
          <p:nvPr/>
        </p:nvSpPr>
        <p:spPr>
          <a:xfrm>
            <a:off x="2769261" y="907048"/>
            <a:ext cx="6504799" cy="5632311"/>
          </a:xfrm>
          <a:prstGeom prst="rect">
            <a:avLst/>
          </a:prstGeom>
          <a:noFill/>
        </p:spPr>
        <p:txBody>
          <a:bodyPr wrap="square" rtlCol="0">
            <a:spAutoFit/>
          </a:bodyPr>
          <a:lstStyle/>
          <a:p>
            <a:pPr>
              <a:lnSpc>
                <a:spcPct val="200000"/>
              </a:lnSpc>
            </a:pPr>
            <a:r>
              <a:rPr lang="en-US" sz="3000" dirty="0">
                <a:solidFill>
                  <a:srgbClr val="1F4E79"/>
                </a:solidFill>
                <a:latin typeface="Century Gothic" panose="020B0502020202020204" pitchFamily="34" charset="0"/>
              </a:rPr>
              <a:t>Wo </a:t>
            </a:r>
            <a:r>
              <a:rPr lang="en-US" sz="3000" dirty="0" err="1">
                <a:solidFill>
                  <a:srgbClr val="1F4E79"/>
                </a:solidFill>
                <a:latin typeface="Century Gothic" panose="020B0502020202020204" pitchFamily="34" charset="0"/>
              </a:rPr>
              <a:t>ist</a:t>
            </a:r>
            <a:r>
              <a:rPr lang="en-US" sz="3000" dirty="0">
                <a:solidFill>
                  <a:srgbClr val="1F4E79"/>
                </a:solidFill>
                <a:latin typeface="Century Gothic" panose="020B0502020202020204" pitchFamily="34" charset="0"/>
              </a:rPr>
              <a:t> der Lehrer?</a:t>
            </a:r>
          </a:p>
          <a:p>
            <a:pPr>
              <a:lnSpc>
                <a:spcPct val="200000"/>
              </a:lnSpc>
            </a:pPr>
            <a:r>
              <a:rPr lang="en-US" sz="3000" dirty="0">
                <a:solidFill>
                  <a:srgbClr val="1F4E79"/>
                </a:solidFill>
                <a:latin typeface="Century Gothic" panose="020B0502020202020204" pitchFamily="34" charset="0"/>
              </a:rPr>
              <a:t>Das Ding </a:t>
            </a:r>
            <a:r>
              <a:rPr lang="en-US" sz="3000" dirty="0" err="1">
                <a:solidFill>
                  <a:srgbClr val="1F4E79"/>
                </a:solidFill>
                <a:latin typeface="Century Gothic" panose="020B0502020202020204" pitchFamily="34" charset="0"/>
              </a:rPr>
              <a:t>ist</a:t>
            </a:r>
            <a:r>
              <a:rPr lang="en-US" sz="3000" dirty="0">
                <a:solidFill>
                  <a:srgbClr val="1F4E79"/>
                </a:solidFill>
                <a:latin typeface="Century Gothic" panose="020B0502020202020204" pitchFamily="34" charset="0"/>
              </a:rPr>
              <a:t> </a:t>
            </a:r>
            <a:r>
              <a:rPr lang="en-US" sz="3000" dirty="0" err="1">
                <a:solidFill>
                  <a:srgbClr val="1F4E79"/>
                </a:solidFill>
                <a:latin typeface="Century Gothic" panose="020B0502020202020204" pitchFamily="34" charset="0"/>
              </a:rPr>
              <a:t>blau</a:t>
            </a:r>
            <a:r>
              <a:rPr lang="en-US" sz="3000" dirty="0">
                <a:solidFill>
                  <a:srgbClr val="1F4E79"/>
                </a:solidFill>
                <a:latin typeface="Century Gothic" panose="020B0502020202020204" pitchFamily="34" charset="0"/>
              </a:rPr>
              <a:t>.</a:t>
            </a:r>
          </a:p>
          <a:p>
            <a:pPr>
              <a:lnSpc>
                <a:spcPct val="200000"/>
              </a:lnSpc>
            </a:pPr>
            <a:r>
              <a:rPr lang="en-US" sz="3000" dirty="0">
                <a:solidFill>
                  <a:srgbClr val="1F4E79"/>
                </a:solidFill>
                <a:latin typeface="Century Gothic" panose="020B0502020202020204" pitchFamily="34" charset="0"/>
              </a:rPr>
              <a:t>Du </a:t>
            </a:r>
            <a:r>
              <a:rPr lang="en-US" sz="3000" dirty="0" err="1">
                <a:solidFill>
                  <a:srgbClr val="1F4E79"/>
                </a:solidFill>
                <a:latin typeface="Century Gothic" panose="020B0502020202020204" pitchFamily="34" charset="0"/>
              </a:rPr>
              <a:t>bist</a:t>
            </a:r>
            <a:r>
              <a:rPr lang="en-US" sz="3000" dirty="0">
                <a:solidFill>
                  <a:srgbClr val="1F4E79"/>
                </a:solidFill>
                <a:latin typeface="Century Gothic" panose="020B0502020202020204" pitchFamily="34" charset="0"/>
              </a:rPr>
              <a:t> </a:t>
            </a:r>
            <a:r>
              <a:rPr lang="en-US" sz="3000" dirty="0" err="1">
                <a:solidFill>
                  <a:srgbClr val="1F4E79"/>
                </a:solidFill>
                <a:latin typeface="Century Gothic" panose="020B0502020202020204" pitchFamily="34" charset="0"/>
              </a:rPr>
              <a:t>klein</a:t>
            </a:r>
            <a:r>
              <a:rPr lang="en-US" sz="3000" dirty="0">
                <a:solidFill>
                  <a:srgbClr val="1F4E79"/>
                </a:solidFill>
                <a:latin typeface="Century Gothic" panose="020B0502020202020204" pitchFamily="34" charset="0"/>
              </a:rPr>
              <a:t>.</a:t>
            </a:r>
          </a:p>
          <a:p>
            <a:pPr>
              <a:lnSpc>
                <a:spcPct val="200000"/>
              </a:lnSpc>
            </a:pPr>
            <a:r>
              <a:rPr lang="en-US" sz="3000" dirty="0">
                <a:solidFill>
                  <a:srgbClr val="1F4E79"/>
                </a:solidFill>
                <a:latin typeface="Century Gothic" panose="020B0502020202020204" pitchFamily="34" charset="0"/>
              </a:rPr>
              <a:t>Der Mann hat den </a:t>
            </a:r>
            <a:r>
              <a:rPr lang="en-US" sz="3000" dirty="0" err="1">
                <a:solidFill>
                  <a:srgbClr val="1F4E79"/>
                </a:solidFill>
                <a:latin typeface="Century Gothic" panose="020B0502020202020204" pitchFamily="34" charset="0"/>
              </a:rPr>
              <a:t>Fußball</a:t>
            </a:r>
            <a:r>
              <a:rPr lang="en-US" sz="3000" dirty="0">
                <a:solidFill>
                  <a:srgbClr val="1F4E79"/>
                </a:solidFill>
                <a:latin typeface="Century Gothic" panose="020B0502020202020204" pitchFamily="34" charset="0"/>
              </a:rPr>
              <a:t>.</a:t>
            </a:r>
          </a:p>
          <a:p>
            <a:pPr>
              <a:lnSpc>
                <a:spcPct val="200000"/>
              </a:lnSpc>
            </a:pPr>
            <a:r>
              <a:rPr lang="en-US" sz="3000" dirty="0">
                <a:solidFill>
                  <a:srgbClr val="1F4E79"/>
                </a:solidFill>
                <a:latin typeface="Century Gothic" panose="020B0502020202020204" pitchFamily="34" charset="0"/>
              </a:rPr>
              <a:t>Wie </a:t>
            </a:r>
            <a:r>
              <a:rPr lang="en-US" sz="3000" dirty="0" err="1">
                <a:solidFill>
                  <a:srgbClr val="1F4E79"/>
                </a:solidFill>
                <a:latin typeface="Century Gothic" panose="020B0502020202020204" pitchFamily="34" charset="0"/>
              </a:rPr>
              <a:t>schreibt</a:t>
            </a:r>
            <a:r>
              <a:rPr lang="en-US" sz="3000" dirty="0">
                <a:solidFill>
                  <a:srgbClr val="1F4E79"/>
                </a:solidFill>
                <a:latin typeface="Century Gothic" panose="020B0502020202020204" pitchFamily="34" charset="0"/>
              </a:rPr>
              <a:t> man das?</a:t>
            </a:r>
          </a:p>
          <a:p>
            <a:pPr>
              <a:lnSpc>
                <a:spcPct val="200000"/>
              </a:lnSpc>
            </a:pPr>
            <a:r>
              <a:rPr lang="en-US" sz="3000" dirty="0" err="1">
                <a:solidFill>
                  <a:srgbClr val="1F4E79"/>
                </a:solidFill>
                <a:latin typeface="Century Gothic" panose="020B0502020202020204" pitchFamily="34" charset="0"/>
              </a:rPr>
              <a:t>Ist</a:t>
            </a:r>
            <a:r>
              <a:rPr lang="en-US" sz="3000" dirty="0">
                <a:solidFill>
                  <a:srgbClr val="1F4E79"/>
                </a:solidFill>
                <a:latin typeface="Century Gothic" panose="020B0502020202020204" pitchFamily="34" charset="0"/>
              </a:rPr>
              <a:t> das Ding rot </a:t>
            </a:r>
            <a:r>
              <a:rPr lang="en-US" sz="3000" dirty="0" err="1">
                <a:solidFill>
                  <a:srgbClr val="1F4E79"/>
                </a:solidFill>
                <a:latin typeface="Century Gothic" panose="020B0502020202020204" pitchFamily="34" charset="0"/>
              </a:rPr>
              <a:t>oder</a:t>
            </a:r>
            <a:r>
              <a:rPr lang="en-US" sz="3000" dirty="0">
                <a:solidFill>
                  <a:srgbClr val="1F4E79"/>
                </a:solidFill>
                <a:latin typeface="Century Gothic" panose="020B0502020202020204" pitchFamily="34" charset="0"/>
              </a:rPr>
              <a:t> </a:t>
            </a:r>
            <a:r>
              <a:rPr lang="en-US" sz="3000" dirty="0" err="1">
                <a:solidFill>
                  <a:srgbClr val="1F4E79"/>
                </a:solidFill>
                <a:latin typeface="Century Gothic" panose="020B0502020202020204" pitchFamily="34" charset="0"/>
              </a:rPr>
              <a:t>gelb</a:t>
            </a:r>
            <a:r>
              <a:rPr lang="en-US" sz="3000" dirty="0">
                <a:solidFill>
                  <a:srgbClr val="1F4E79"/>
                </a:solidFill>
                <a:latin typeface="Century Gothic" panose="020B0502020202020204" pitchFamily="34" charset="0"/>
              </a:rPr>
              <a:t>?</a:t>
            </a: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E76DD713-44A9-4E4B-A97F-25494E6FBA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900" y="2368646"/>
            <a:ext cx="1280271" cy="1737511"/>
          </a:xfrm>
          <a:prstGeom prst="rect">
            <a:avLst/>
          </a:prstGeom>
        </p:spPr>
      </p:pic>
      <p:pic>
        <p:nvPicPr>
          <p:cNvPr id="7" name="Picture 6" descr="Text, whiteboard&#10;&#10;Description automatically generated">
            <a:extLst>
              <a:ext uri="{FF2B5EF4-FFF2-40B4-BE49-F238E27FC236}">
                <a16:creationId xmlns:a16="http://schemas.microsoft.com/office/drawing/2014/main" id="{8876FEE4-7856-4127-81BA-34A308D7A8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298800"/>
            <a:ext cx="2716923" cy="1993871"/>
          </a:xfrm>
          <a:prstGeom prst="rect">
            <a:avLst/>
          </a:prstGeom>
        </p:spPr>
      </p:pic>
    </p:spTree>
    <p:extLst>
      <p:ext uri="{BB962C8B-B14F-4D97-AF65-F5344CB8AC3E}">
        <p14:creationId xmlns:p14="http://schemas.microsoft.com/office/powerpoint/2010/main" val="2766439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149" y="5457594"/>
            <a:ext cx="11066804" cy="830997"/>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hlinkClick r:id="rId5"/>
              </a:rPr>
              <a:t>Term 1.1 Week 3</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rPr>
              <a:t>	</a:t>
            </a:r>
            <a:endParaRPr lang="en-GB" sz="2000" dirty="0"/>
          </a:p>
        </p:txBody>
      </p:sp>
      <p:sp>
        <p:nvSpPr>
          <p:cNvPr id="16" name="TextBox 1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(Y7,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1.1, Week 6)</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TextBox 16"/>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Audio file</a:t>
            </a:r>
            <a:endParaRPr lang="en-GB" sz="2400" dirty="0">
              <a:solidFill>
                <a:srgbClr val="115076"/>
              </a:solidFill>
              <a:latin typeface="Century Gothic" panose="020B0502020202020204" pitchFamily="34" charset="0"/>
            </a:endParaRPr>
          </a:p>
        </p:txBody>
      </p:sp>
      <p:sp>
        <p:nvSpPr>
          <p:cNvPr id="18" name="TextBox 17"/>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pic>
        <p:nvPicPr>
          <p:cNvPr id="19" name="Picture 18"/>
          <p:cNvPicPr/>
          <p:nvPr/>
        </p:nvPicPr>
        <p:blipFill>
          <a:blip r:embed="rId7">
            <a:extLst>
              <a:ext uri="{28A0092B-C50C-407E-A947-70E740481C1C}">
                <a14:useLocalDpi xmlns:a14="http://schemas.microsoft.com/office/drawing/2010/main" val="0"/>
              </a:ext>
            </a:extLst>
          </a:blip>
          <a:stretch>
            <a:fillRect/>
          </a:stretch>
        </p:blipFill>
        <p:spPr>
          <a:xfrm>
            <a:off x="3355412" y="2464600"/>
            <a:ext cx="1275434" cy="1275434"/>
          </a:xfrm>
          <a:prstGeom prst="rect">
            <a:avLst/>
          </a:prstGeom>
        </p:spPr>
      </p:pic>
      <p:sp>
        <p:nvSpPr>
          <p:cNvPr id="20" name="TextBox 19"/>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8"/>
              </a:rPr>
              <a:t>Student worksheet</a:t>
            </a:r>
            <a:endParaRPr lang="en-GB" sz="2400" dirty="0">
              <a:solidFill>
                <a:srgbClr val="115076"/>
              </a:solidFill>
              <a:latin typeface="Century Gothic" panose="020B0502020202020204" pitchFamily="34" charset="0"/>
            </a:endParaRPr>
          </a:p>
        </p:txBody>
      </p:sp>
      <p:sp>
        <p:nvSpPr>
          <p:cNvPr id="21" name="TextBox 20">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9"/>
              </a:rPr>
              <a:t>Quizlet link</a:t>
            </a:r>
            <a:br>
              <a:rPr lang="en-GB" sz="2400" dirty="0">
                <a:hlinkClick r:id="rId9"/>
              </a:rPr>
            </a:br>
            <a:endParaRPr lang="en-GB" sz="2400" dirty="0">
              <a:solidFill>
                <a:srgbClr val="115076"/>
              </a:solidFill>
              <a:latin typeface="Century Gothic" panose="020B0502020202020204" pitchFamily="34" charset="0"/>
            </a:endParaRPr>
          </a:p>
        </p:txBody>
      </p:sp>
      <p:pic>
        <p:nvPicPr>
          <p:cNvPr id="22" name="Picture 21"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3257457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br>
              <a:rPr lang="en-GB" sz="9600" b="1" dirty="0"/>
            </a:br>
            <a:endParaRPr lang="en-GB" dirty="0"/>
          </a:p>
        </p:txBody>
      </p:sp>
      <p:sp>
        <p:nvSpPr>
          <p:cNvPr id="2" name="Rectangle 1"/>
          <p:cNvSpPr/>
          <p:nvPr/>
        </p:nvSpPr>
        <p:spPr>
          <a:xfrm>
            <a:off x="4350170" y="4274067"/>
            <a:ext cx="34916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Tree>
    <p:extLst>
      <p:ext uri="{BB962C8B-B14F-4D97-AF65-F5344CB8AC3E}">
        <p14:creationId xmlns:p14="http://schemas.microsoft.com/office/powerpoint/2010/main" val="189498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e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br>
              <a:rPr lang="en-GB" sz="9600" b="1" dirty="0"/>
            </a:br>
            <a:endParaRPr lang="en-GB" dirty="0"/>
          </a:p>
        </p:txBody>
      </p:sp>
      <p:pic>
        <p:nvPicPr>
          <p:cNvPr id="4" name="Picture 3" descr="the worl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0272" y="465018"/>
            <a:ext cx="4791456" cy="4143731"/>
          </a:xfrm>
          <a:prstGeom prst="rect">
            <a:avLst/>
          </a:prstGeom>
        </p:spPr>
      </p:pic>
      <p:sp>
        <p:nvSpPr>
          <p:cNvPr id="2" name="Rectangle 1"/>
          <p:cNvSpPr/>
          <p:nvPr/>
        </p:nvSpPr>
        <p:spPr>
          <a:xfrm>
            <a:off x="4350170" y="4274067"/>
            <a:ext cx="34916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Tree>
    <p:extLst>
      <p:ext uri="{BB962C8B-B14F-4D97-AF65-F5344CB8AC3E}">
        <p14:creationId xmlns:p14="http://schemas.microsoft.com/office/powerpoint/2010/main" val="53943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2" descr="http://www.clker.com/cliparts/w/d/u/B/w/V/stamp1-md.png"/>
          <p:cNvPicPr>
            <a:picLocks noChangeAspect="1" noChangeArrowheads="1"/>
          </p:cNvPicPr>
          <p:nvPr/>
        </p:nvPicPr>
        <p:blipFill>
          <a:blip r:embed="rId5">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3752041"/>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349562">
            <a:off x="5168105" y="4322469"/>
            <a:ext cx="2065204" cy="923330"/>
          </a:xfrm>
          <a:prstGeom prst="rect">
            <a:avLst/>
          </a:prstGeom>
          <a:noFill/>
        </p:spPr>
        <p:txBody>
          <a:bodyPr wrap="square" rtlCol="0">
            <a:spAutoFit/>
          </a:bodyPr>
          <a:lstStyle/>
          <a:p>
            <a:pPr algn="ctr"/>
            <a:r>
              <a:rPr lang="en-GB" sz="5400" b="1" dirty="0">
                <a:solidFill>
                  <a:srgbClr val="4472C4">
                    <a:lumMod val="50000"/>
                  </a:srgbClr>
                </a:solidFill>
                <a:latin typeface="Century Gothic" panose="020B0502020202020204" pitchFamily="34" charset="0"/>
                <a:cs typeface="Calibri" panose="020F0502020204030204" pitchFamily="34" charset="0"/>
              </a:rPr>
              <a:t>who?</a:t>
            </a:r>
          </a:p>
        </p:txBody>
      </p:sp>
      <p:sp>
        <p:nvSpPr>
          <p:cNvPr id="9" name="TextBox 8"/>
          <p:cNvSpPr txBox="1"/>
          <p:nvPr/>
        </p:nvSpPr>
        <p:spPr>
          <a:xfrm>
            <a:off x="104707" y="1859096"/>
            <a:ext cx="12192000" cy="2215991"/>
          </a:xfrm>
          <a:prstGeom prst="rect">
            <a:avLst/>
          </a:prstGeom>
          <a:noFill/>
        </p:spPr>
        <p:txBody>
          <a:bodyPr wrap="square" rtlCol="0">
            <a:spAutoFit/>
          </a:bodyPr>
          <a:lstStyle/>
          <a:p>
            <a:pPr algn="ctr"/>
            <a:r>
              <a:rPr lang="en-GB" sz="13800" b="1" dirty="0" err="1">
                <a:solidFill>
                  <a:srgbClr val="5B9BD5">
                    <a:lumMod val="50000"/>
                  </a:srgbClr>
                </a:solidFill>
                <a:latin typeface="Century Gothic" panose="020B0502020202020204" pitchFamily="34" charset="0"/>
              </a:rPr>
              <a:t>wer</a:t>
            </a:r>
            <a:r>
              <a:rPr lang="en-GB" sz="13800" b="1" dirty="0">
                <a:solidFill>
                  <a:srgbClr val="5B9BD5">
                    <a:lumMod val="50000"/>
                  </a:srgbClr>
                </a:solidFill>
                <a:latin typeface="Century Gothic" panose="020B0502020202020204" pitchFamily="34" charset="0"/>
              </a:rPr>
              <a: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07" y="1365505"/>
            <a:ext cx="1314529" cy="1628078"/>
          </a:xfrm>
          <a:prstGeom prst="rect">
            <a:avLst/>
          </a:prstGeom>
        </p:spPr>
      </p:pic>
    </p:spTree>
    <p:extLst>
      <p:ext uri="{BB962C8B-B14F-4D97-AF65-F5344CB8AC3E}">
        <p14:creationId xmlns:p14="http://schemas.microsoft.com/office/powerpoint/2010/main" val="421801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2" descr="http://www.clker.com/cliparts/w/d/u/B/w/V/stamp1-md.png"/>
          <p:cNvPicPr>
            <a:picLocks noChangeAspect="1" noChangeArrowheads="1"/>
          </p:cNvPicPr>
          <p:nvPr/>
        </p:nvPicPr>
        <p:blipFill>
          <a:blip r:embed="rId5">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1" y="381604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rot="21349562">
            <a:off x="5158962" y="4344067"/>
            <a:ext cx="2065204" cy="923330"/>
          </a:xfrm>
          <a:prstGeom prst="rect">
            <a:avLst/>
          </a:prstGeom>
          <a:noFill/>
        </p:spPr>
        <p:txBody>
          <a:bodyPr wrap="square" rtlCol="0">
            <a:spAutoFit/>
          </a:bodyPr>
          <a:lstStyle/>
          <a:p>
            <a:pPr algn="ctr"/>
            <a:r>
              <a:rPr lang="en-GB" sz="5400" b="1" dirty="0">
                <a:solidFill>
                  <a:srgbClr val="4472C4">
                    <a:lumMod val="50000"/>
                  </a:srgbClr>
                </a:solidFill>
                <a:latin typeface="Century Gothic" panose="020B0502020202020204" pitchFamily="34" charset="0"/>
                <a:cs typeface="Calibri" panose="020F0502020204030204" pitchFamily="34" charset="0"/>
              </a:rPr>
              <a:t>who?</a:t>
            </a:r>
          </a:p>
        </p:txBody>
      </p:sp>
      <p:sp>
        <p:nvSpPr>
          <p:cNvPr id="13" name="TextBox 12"/>
          <p:cNvSpPr txBox="1"/>
          <p:nvPr/>
        </p:nvSpPr>
        <p:spPr>
          <a:xfrm>
            <a:off x="104707" y="1956632"/>
            <a:ext cx="12192000" cy="2215991"/>
          </a:xfrm>
          <a:prstGeom prst="rect">
            <a:avLst/>
          </a:prstGeom>
          <a:noFill/>
        </p:spPr>
        <p:txBody>
          <a:bodyPr wrap="square" rtlCol="0">
            <a:spAutoFit/>
          </a:bodyPr>
          <a:lstStyle/>
          <a:p>
            <a:pPr algn="ctr"/>
            <a:r>
              <a:rPr lang="en-GB" sz="13800" b="1" dirty="0" err="1">
                <a:solidFill>
                  <a:srgbClr val="5B9BD5">
                    <a:lumMod val="50000"/>
                  </a:srgbClr>
                </a:solidFill>
                <a:latin typeface="Century Gothic" panose="020B0502020202020204" pitchFamily="34" charset="0"/>
              </a:rPr>
              <a:t>wer</a:t>
            </a:r>
            <a:r>
              <a:rPr lang="en-GB" sz="13800" b="1" dirty="0">
                <a:solidFill>
                  <a:srgbClr val="5B9BD5">
                    <a:lumMod val="50000"/>
                  </a:srgbClr>
                </a:solidFill>
                <a:latin typeface="Century Gothic" panose="020B0502020202020204" pitchFamily="34" charset="0"/>
              </a:rPr>
              <a:t>?</a:t>
            </a:r>
          </a:p>
        </p:txBody>
      </p:sp>
      <p:sp>
        <p:nvSpPr>
          <p:cNvPr id="14" name="Action Button: Help 13">
            <a:hlinkClick r:id="" action="ppaction://noaction" highlightClick="1"/>
          </p:cNvPr>
          <p:cNvSpPr/>
          <p:nvPr/>
        </p:nvSpPr>
        <p:spPr>
          <a:xfrm>
            <a:off x="2106031" y="4813840"/>
            <a:ext cx="542518" cy="478022"/>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07" y="1463041"/>
            <a:ext cx="1314529" cy="1628078"/>
          </a:xfrm>
          <a:prstGeom prst="rect">
            <a:avLst/>
          </a:prstGeom>
        </p:spPr>
      </p:pic>
    </p:spTree>
    <p:extLst>
      <p:ext uri="{BB962C8B-B14F-4D97-AF65-F5344CB8AC3E}">
        <p14:creationId xmlns:p14="http://schemas.microsoft.com/office/powerpoint/2010/main" val="117941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1364</TotalTime>
  <Words>5027</Words>
  <Application>Microsoft Macintosh PowerPoint</Application>
  <PresentationFormat>Widescreen</PresentationFormat>
  <Paragraphs>612</Paragraphs>
  <Slides>52</Slides>
  <Notes>52</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52</vt:i4>
      </vt:variant>
    </vt:vector>
  </HeadingPairs>
  <TitlesOfParts>
    <vt:vector size="57" baseType="lpstr">
      <vt:lpstr>arial</vt:lpstr>
      <vt:lpstr>Calibri</vt:lpstr>
      <vt:lpstr>Century Gothic</vt:lpstr>
      <vt:lpstr>1_Office Theme</vt:lpstr>
      <vt:lpstr>2_Office Theme</vt:lpstr>
      <vt:lpstr>Who, what, how and where? </vt:lpstr>
      <vt:lpstr>Vokabeln</vt:lpstr>
      <vt:lpstr>Vokabeln</vt:lpstr>
      <vt:lpstr>Vokabeln</vt:lpstr>
      <vt:lpstr>w </vt:lpstr>
      <vt:lpstr>w </vt:lpstr>
      <vt:lpstr>w </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Who has what? Possession</vt:lpstr>
      <vt:lpstr>w </vt:lpstr>
      <vt:lpstr>w </vt:lpstr>
      <vt:lpstr>w </vt:lpstr>
      <vt:lpstr>w</vt:lpstr>
      <vt:lpstr>w</vt:lpstr>
      <vt:lpstr>w</vt:lpstr>
      <vt:lpstr>haben</vt:lpstr>
      <vt:lpstr>haben</vt:lpstr>
      <vt:lpstr>hat</vt:lpstr>
      <vt:lpstr>haben</vt:lpstr>
      <vt:lpstr>hat</vt:lpstr>
      <vt:lpstr>haben</vt:lpstr>
      <vt:lpstr>den = ‘the’ after a verb </vt:lpstr>
      <vt:lpstr>Grammatik</vt:lpstr>
      <vt:lpstr>Grammatik</vt:lpstr>
      <vt:lpstr>Grammatik</vt:lpstr>
      <vt:lpstr>Grammatik</vt:lpstr>
      <vt:lpstr>Grammatik</vt:lpstr>
      <vt:lpstr>Vokabeln</vt:lpstr>
      <vt:lpstr>Vokabeln</vt:lpstr>
      <vt:lpstr>Vokabeln</vt:lpstr>
      <vt:lpstr>Vokabeln</vt:lpstr>
      <vt:lpstr>Vokabeln</vt:lpstr>
      <vt:lpstr>Vokabeln</vt:lpstr>
      <vt:lpstr>Phonetik</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262</cp:revision>
  <dcterms:created xsi:type="dcterms:W3CDTF">2020-06-03T16:44:05Z</dcterms:created>
  <dcterms:modified xsi:type="dcterms:W3CDTF">2021-12-15T12:26:30Z</dcterms:modified>
</cp:coreProperties>
</file>