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3"/>
  </p:notesMasterIdLst>
  <p:sldIdLst>
    <p:sldId id="37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chel Hawkes" initials="RH" lastIdx="6" clrIdx="0">
    <p:extLst>
      <p:ext uri="{19B8F6BF-5375-455C-9EA6-DF929625EA0E}">
        <p15:presenceInfo xmlns:p15="http://schemas.microsoft.com/office/powerpoint/2012/main" userId="Rachel Hawkes" providerId="None"/>
      </p:ext>
    </p:extLst>
  </p:cmAuthor>
  <p:cmAuthor id="2" name="Inge Alferink" initials="IA" lastIdx="7" clrIdx="1">
    <p:extLst>
      <p:ext uri="{19B8F6BF-5375-455C-9EA6-DF929625EA0E}">
        <p15:presenceInfo xmlns:p15="http://schemas.microsoft.com/office/powerpoint/2012/main" userId="S::inge.alferink@york.ac.uk::be3d6108-63c7-4730-8d28-a880634c318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5076"/>
    <a:srgbClr val="DAA520"/>
    <a:srgbClr val="1F4E79"/>
    <a:srgbClr val="0066FF"/>
    <a:srgbClr val="EA2D00"/>
    <a:srgbClr val="FBF0D5"/>
    <a:srgbClr val="E3EA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0105" autoAdjust="0"/>
    <p:restoredTop sz="46644" autoAdjust="0"/>
  </p:normalViewPr>
  <p:slideViewPr>
    <p:cSldViewPr snapToGrid="0">
      <p:cViewPr varScale="1">
        <p:scale>
          <a:sx n="50" d="100"/>
          <a:sy n="50" d="100"/>
        </p:scale>
        <p:origin x="209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9BAE9C-ACF2-4362-814B-1AB50972AD2E}" type="datetimeFigureOut">
              <a:rPr lang="en-GB" smtClean="0"/>
              <a:t>27/09/2019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1212F4-EB5A-464B-92EC-DACFCB1CC2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1856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aseline="0" dirty="0"/>
              <a:t>Pass the parcel with cards - music stops, everyone holds up their cards (we will have </a:t>
            </a:r>
            <a:r>
              <a:rPr lang="en-GB" baseline="0" dirty="0" smtClean="0"/>
              <a:t>12 </a:t>
            </a:r>
            <a:r>
              <a:rPr lang="en-GB" baseline="0" dirty="0"/>
              <a:t>nouns in play, all the masc. </a:t>
            </a:r>
            <a:r>
              <a:rPr lang="en-GB" baseline="0" dirty="0" smtClean="0"/>
              <a:t>ones met in the SOW to date, plus 4 die/das words). </a:t>
            </a:r>
            <a:r>
              <a:rPr lang="en-GB" baseline="0" dirty="0"/>
              <a:t>Teacher first asks '</a:t>
            </a:r>
            <a:r>
              <a:rPr lang="en-GB" baseline="0" dirty="0" err="1"/>
              <a:t>Wer</a:t>
            </a:r>
            <a:r>
              <a:rPr lang="en-GB" baseline="0" dirty="0"/>
              <a:t> hat den Tisch?' </a:t>
            </a:r>
            <a:r>
              <a:rPr lang="en-GB" baseline="0" dirty="0" err="1"/>
              <a:t>Wer</a:t>
            </a:r>
            <a:r>
              <a:rPr lang="en-GB" baseline="0" dirty="0"/>
              <a:t> hat </a:t>
            </a:r>
            <a:r>
              <a:rPr lang="en-GB" baseline="0" dirty="0" smtClean="0"/>
              <a:t>den Mann? </a:t>
            </a:r>
            <a:r>
              <a:rPr lang="en-GB" baseline="0" dirty="0" smtClean="0">
                <a:sym typeface="Wingdings" panose="05000000000000000000" pitchFamily="2" charset="2"/>
              </a:rPr>
              <a:t> Harriet hat den Mann.  John hat den Mann. (there will be 2-3 students with the same </a:t>
            </a:r>
            <a:r>
              <a:rPr lang="en-GB" baseline="0" smtClean="0">
                <a:sym typeface="Wingdings" panose="05000000000000000000" pitchFamily="2" charset="2"/>
              </a:rPr>
              <a:t>noun card).</a:t>
            </a:r>
            <a:br>
              <a:rPr lang="en-GB" baseline="0" smtClean="0">
                <a:sym typeface="Wingdings" panose="05000000000000000000" pitchFamily="2" charset="2"/>
              </a:rPr>
            </a:br>
            <a:r>
              <a:rPr lang="en-GB" baseline="0" smtClean="0"/>
              <a:t>After </a:t>
            </a:r>
            <a:r>
              <a:rPr lang="en-GB" baseline="0" dirty="0"/>
              <a:t>a few more turns, the teacher asks: 'Was hat David?' to elicit the definite article in Row 2.</a:t>
            </a:r>
          </a:p>
          <a:p>
            <a:endParaRPr lang="en-GB" baseline="0" dirty="0"/>
          </a:p>
          <a:p>
            <a:r>
              <a:rPr lang="en-GB" baseline="0" dirty="0"/>
              <a:t>A variation: Teacher has an extra set of the nouns in pictures. After the music stops holds a card up and ask ‘Was </a:t>
            </a:r>
            <a:r>
              <a:rPr lang="en-GB" baseline="0" dirty="0" err="1"/>
              <a:t>ist</a:t>
            </a:r>
            <a:r>
              <a:rPr lang="en-GB" baseline="0" dirty="0"/>
              <a:t> das?’ (‘Das </a:t>
            </a:r>
            <a:r>
              <a:rPr lang="en-GB" baseline="0" dirty="0" err="1"/>
              <a:t>ist</a:t>
            </a:r>
            <a:r>
              <a:rPr lang="en-GB" baseline="0" dirty="0"/>
              <a:t> </a:t>
            </a:r>
            <a:r>
              <a:rPr lang="en-GB" u="sng" baseline="0" dirty="0"/>
              <a:t>der</a:t>
            </a:r>
            <a:r>
              <a:rPr lang="en-GB" u="none" baseline="0" dirty="0"/>
              <a:t> Tisch</a:t>
            </a:r>
            <a:r>
              <a:rPr lang="en-GB" baseline="0" dirty="0"/>
              <a:t>’) followed by ‘</a:t>
            </a:r>
            <a:r>
              <a:rPr lang="en-GB" baseline="0" dirty="0" err="1"/>
              <a:t>Wer</a:t>
            </a:r>
            <a:r>
              <a:rPr lang="en-GB" baseline="0" dirty="0"/>
              <a:t> hat das’? (‘David hat </a:t>
            </a:r>
            <a:r>
              <a:rPr lang="en-GB" u="sng" baseline="0" dirty="0"/>
              <a:t>den</a:t>
            </a:r>
            <a:r>
              <a:rPr lang="en-GB" u="none" baseline="0" dirty="0"/>
              <a:t> Tisch’). This emphasises that the does not change after </a:t>
            </a:r>
            <a:r>
              <a:rPr lang="en-GB" i="1" u="none" baseline="0" dirty="0" err="1"/>
              <a:t>ist</a:t>
            </a:r>
            <a:r>
              <a:rPr lang="en-GB" i="0" u="none" baseline="0" dirty="0"/>
              <a:t>, but does change after other verbs.</a:t>
            </a:r>
          </a:p>
          <a:p>
            <a:endParaRPr lang="en-GB" baseline="0" dirty="0"/>
          </a:p>
          <a:p>
            <a:r>
              <a:rPr lang="en-GB" b="1" i="0" u="none" baseline="0" dirty="0"/>
              <a:t>Masculine words</a:t>
            </a:r>
          </a:p>
          <a:p>
            <a:r>
              <a:rPr lang="en-GB" i="0" u="none" baseline="0" dirty="0" smtClean="0"/>
              <a:t>der </a:t>
            </a:r>
            <a:r>
              <a:rPr lang="en-GB" i="0" u="none" baseline="0" dirty="0"/>
              <a:t>Tisch</a:t>
            </a:r>
          </a:p>
          <a:p>
            <a:r>
              <a:rPr lang="en-GB" i="0" u="none" baseline="0" dirty="0" smtClean="0"/>
              <a:t>der </a:t>
            </a:r>
            <a:r>
              <a:rPr lang="en-GB" i="0" u="none" baseline="0" dirty="0"/>
              <a:t>Tag</a:t>
            </a:r>
          </a:p>
          <a:p>
            <a:r>
              <a:rPr lang="en-GB" i="0" u="none" baseline="0" dirty="0" smtClean="0"/>
              <a:t>der </a:t>
            </a:r>
            <a:r>
              <a:rPr lang="en-GB" i="0" u="none" baseline="0" dirty="0"/>
              <a:t>Mann</a:t>
            </a:r>
          </a:p>
          <a:p>
            <a:r>
              <a:rPr lang="en-GB" i="0" u="none" baseline="0" dirty="0" smtClean="0"/>
              <a:t>der Ort (this picture is new, although students have learnt the word, so worth flagging this up)</a:t>
            </a:r>
            <a:endParaRPr lang="en-GB" i="0" u="none" baseline="0" dirty="0"/>
          </a:p>
          <a:p>
            <a:r>
              <a:rPr lang="en-GB" i="0" u="none" baseline="0" dirty="0" smtClean="0"/>
              <a:t>der </a:t>
            </a:r>
            <a:r>
              <a:rPr lang="en-GB" i="0" u="none" baseline="0" dirty="0"/>
              <a:t>Lehrer</a:t>
            </a:r>
          </a:p>
          <a:p>
            <a:r>
              <a:rPr lang="en-GB" i="0" u="none" baseline="0" dirty="0" smtClean="0"/>
              <a:t>der </a:t>
            </a:r>
            <a:r>
              <a:rPr lang="en-GB" i="0" u="none" baseline="0" dirty="0" err="1"/>
              <a:t>Fußball</a:t>
            </a:r>
            <a:endParaRPr lang="en-GB" i="0" u="none" baseline="0" dirty="0"/>
          </a:p>
          <a:p>
            <a:r>
              <a:rPr lang="en-GB" i="0" u="none" baseline="0" dirty="0" smtClean="0"/>
              <a:t>der Freund</a:t>
            </a:r>
            <a:br>
              <a:rPr lang="en-GB" i="0" u="none" baseline="0" dirty="0" smtClean="0"/>
            </a:br>
            <a:r>
              <a:rPr lang="en-GB" i="0" u="none" baseline="0" dirty="0" smtClean="0"/>
              <a:t>der </a:t>
            </a:r>
            <a:r>
              <a:rPr lang="en-GB" i="0" u="none" baseline="0" dirty="0" err="1" smtClean="0"/>
              <a:t>Gast</a:t>
            </a:r>
            <a:r>
              <a:rPr lang="en-GB" i="0" u="none" baseline="0" dirty="0" smtClean="0"/>
              <a:t> (this word recycled from Week 1)</a:t>
            </a:r>
            <a:endParaRPr lang="en-GB" i="0" u="none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i="0" u="none" baseline="0" dirty="0" smtClean="0"/>
              <a:t>Not included: (Der Mensch </a:t>
            </a:r>
            <a:r>
              <a:rPr lang="en-GB" i="0" u="none" baseline="0" dirty="0" smtClean="0">
                <a:sym typeface="Wingdings" pitchFamily="2" charset="2"/>
              </a:rPr>
              <a:t> </a:t>
            </a:r>
            <a:r>
              <a:rPr lang="en-GB" i="0" u="none" baseline="0" dirty="0">
                <a:sym typeface="Wingdings" pitchFamily="2" charset="2"/>
              </a:rPr>
              <a:t>difficult to distinguish from the man in a simple picture)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i="0" u="none" baseline="0" dirty="0">
              <a:sym typeface="Wingdings" pitchFamily="2" charset="2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i="0" u="none" baseline="0" dirty="0">
                <a:sym typeface="Wingdings" pitchFamily="2" charset="2"/>
              </a:rPr>
              <a:t>Additions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0" i="0" u="none" baseline="0" dirty="0" smtClean="0">
                <a:sym typeface="Wingdings" pitchFamily="2" charset="2"/>
              </a:rPr>
              <a:t>das </a:t>
            </a:r>
            <a:r>
              <a:rPr lang="en-GB" b="0" i="0" u="none" baseline="0" dirty="0">
                <a:sym typeface="Wingdings" pitchFamily="2" charset="2"/>
              </a:rPr>
              <a:t>Wort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0" i="0" u="none" baseline="0" dirty="0" smtClean="0">
                <a:sym typeface="Wingdings" pitchFamily="2" charset="2"/>
              </a:rPr>
              <a:t>die </a:t>
            </a:r>
            <a:r>
              <a:rPr lang="en-GB" b="0" i="0" u="none" baseline="0" dirty="0" err="1">
                <a:sym typeface="Wingdings" pitchFamily="2" charset="2"/>
              </a:rPr>
              <a:t>Flasche</a:t>
            </a:r>
            <a:endParaRPr lang="en-GB" b="0" i="0" u="none" baseline="0" dirty="0">
              <a:sym typeface="Wingdings" pitchFamily="2" charset="2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0" i="0" u="none" baseline="0" dirty="0" smtClean="0">
                <a:sym typeface="Wingdings" pitchFamily="2" charset="2"/>
              </a:rPr>
              <a:t>das Tier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0" i="0" u="none" baseline="0" dirty="0" smtClean="0"/>
              <a:t>die </a:t>
            </a:r>
            <a:r>
              <a:rPr lang="en-GB" b="0" i="0" u="none" baseline="0" dirty="0" err="1"/>
              <a:t>Zahl</a:t>
            </a:r>
            <a:endParaRPr lang="en-GB" b="0" i="0" u="none" baseline="0" dirty="0"/>
          </a:p>
          <a:p>
            <a:endParaRPr lang="en-GB" i="0" u="none" baseline="0" dirty="0"/>
          </a:p>
          <a:p>
            <a:endParaRPr lang="en-GB" i="0" u="none" baseline="0" dirty="0"/>
          </a:p>
          <a:p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1212F4-EB5A-464B-92EC-DACFCB1CC2CD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09028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054795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80FB12E3-6F75-41C0-8FD2-F7ED0FB4E94A}" type="datetimeFigureOut">
              <a:rPr lang="en-GB" smtClean="0">
                <a:solidFill>
                  <a:prstClr val="black"/>
                </a:solidFill>
              </a:rPr>
              <a:pPr/>
              <a:t>27/09/2019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AD31E8EB-F65A-4D69-92C9-21AA3BC167FC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8264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80FB12E3-6F75-41C0-8FD2-F7ED0FB4E94A}" type="datetimeFigureOut">
              <a:rPr lang="en-GB" smtClean="0">
                <a:solidFill>
                  <a:prstClr val="black"/>
                </a:solidFill>
              </a:rPr>
              <a:pPr/>
              <a:t>27/09/2019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AD31E8EB-F65A-4D69-92C9-21AA3BC167FC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5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6103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5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46901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7515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3373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3067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80FB12E3-6F75-41C0-8FD2-F7ED0FB4E94A}" type="datetimeFigureOut">
              <a:rPr lang="en-GB" smtClean="0">
                <a:solidFill>
                  <a:prstClr val="black"/>
                </a:solidFill>
              </a:rPr>
              <a:pPr/>
              <a:t>27/09/2019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AD31E8EB-F65A-4D69-92C9-21AA3BC167FC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8510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80FB12E3-6F75-41C0-8FD2-F7ED0FB4E94A}" type="datetimeFigureOut">
              <a:rPr lang="en-GB" smtClean="0">
                <a:solidFill>
                  <a:prstClr val="black"/>
                </a:solidFill>
              </a:rPr>
              <a:pPr/>
              <a:t>27/09/2019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AD31E8EB-F65A-4D69-92C9-21AA3BC167FC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89058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9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80FB12E3-6F75-41C0-8FD2-F7ED0FB4E94A}" type="datetimeFigureOut">
              <a:rPr lang="en-GB" smtClean="0">
                <a:solidFill>
                  <a:prstClr val="black"/>
                </a:solidFill>
              </a:rPr>
              <a:pPr/>
              <a:t>27/09/2019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AD31E8EB-F65A-4D69-92C9-21AA3BC167FC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6213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hyperlink" Target="https://creativecommons.org/licenses/by-nc-sa/4.0/" TargetMode="Externa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4307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5120" y="-61459"/>
            <a:ext cx="1627856" cy="56313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4775200" cy="417830"/>
          </a:xfrm>
          <a:prstGeom prst="rect">
            <a:avLst/>
          </a:prstGeom>
        </p:spPr>
      </p:pic>
      <p:sp>
        <p:nvSpPr>
          <p:cNvPr id="4" name="Rectangle 3"/>
          <p:cNvSpPr/>
          <p:nvPr userDrawn="1"/>
        </p:nvSpPr>
        <p:spPr>
          <a:xfrm>
            <a:off x="9088585" y="6572245"/>
            <a:ext cx="843464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dirty="0">
                <a:solidFill>
                  <a:srgbClr val="002060"/>
                </a:solidFill>
                <a:latin typeface="Century Gothic" panose="020B0502020202020204" pitchFamily="34" charset="0"/>
              </a:rPr>
              <a:t>Material</a:t>
            </a:r>
            <a:r>
              <a:rPr lang="en-GB" sz="1100" dirty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en-GB" sz="1100" dirty="0">
                <a:solidFill>
                  <a:srgbClr val="002060"/>
                </a:solidFill>
                <a:latin typeface="Century Gothic" panose="020B0502020202020204" pitchFamily="34" charset="0"/>
              </a:rPr>
              <a:t>licensed as </a:t>
            </a:r>
            <a:r>
              <a:rPr lang="en-GB" sz="1100" b="1" u="sng" dirty="0">
                <a:solidFill>
                  <a:srgbClr val="FFFFFF"/>
                </a:solidFill>
                <a:latin typeface="Century Gothic" panose="020B0502020202020204" pitchFamily="34" charset="0"/>
                <a:hlinkClick r:id="rId16"/>
              </a:rPr>
              <a:t>CC BY-NC-SA 4.0</a:t>
            </a:r>
            <a:r>
              <a:rPr lang="en-GB" sz="1100" dirty="0">
                <a:solidFill>
                  <a:prstClr val="black"/>
                </a:solidFill>
                <a:latin typeface="Century Gothic" panose="020B0502020202020204" pitchFamily="34" charset="0"/>
              </a:rPr>
              <a:t/>
            </a:r>
            <a:br>
              <a:rPr lang="en-GB" sz="1100" dirty="0">
                <a:solidFill>
                  <a:prstClr val="black"/>
                </a:solidFill>
                <a:latin typeface="Century Gothic" panose="020B0502020202020204" pitchFamily="34" charset="0"/>
              </a:rPr>
            </a:br>
            <a:endParaRPr lang="en-GB" sz="1100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3" y="6572241"/>
            <a:ext cx="8434647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50" dirty="0">
                <a:solidFill>
                  <a:srgbClr val="002060"/>
                </a:solidFill>
                <a:latin typeface="Century Gothic" panose="020B0502020202020204" pitchFamily="34" charset="0"/>
              </a:rPr>
              <a:t>Rachel Hawkes</a:t>
            </a:r>
            <a:endParaRPr lang="en-GB" sz="1050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4393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6029883" y="6488626"/>
            <a:ext cx="36117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200" dirty="0">
                <a:solidFill>
                  <a:prstClr val="white"/>
                </a:solidFill>
                <a:latin typeface="Century Gothic" panose="020B0502020202020204" pitchFamily="34" charset="0"/>
              </a:rPr>
              <a:t>Inge Alferink / Rachel Hawkes</a:t>
            </a:r>
          </a:p>
        </p:txBody>
      </p:sp>
      <p:sp>
        <p:nvSpPr>
          <p:cNvPr id="2" name="Rounded Rectangle 1">
            <a:extLst>
              <a:ext uri="{FF2B5EF4-FFF2-40B4-BE49-F238E27FC236}">
                <a16:creationId xmlns:a16="http://schemas.microsoft.com/office/drawing/2014/main" xmlns="" id="{923E499E-20E4-5B40-8548-E558C0B60A37}"/>
              </a:ext>
            </a:extLst>
          </p:cNvPr>
          <p:cNvSpPr/>
          <p:nvPr/>
        </p:nvSpPr>
        <p:spPr>
          <a:xfrm>
            <a:off x="696803" y="387017"/>
            <a:ext cx="1725502" cy="1594277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3" name="Picture 32">
            <a:extLst>
              <a:ext uri="{FF2B5EF4-FFF2-40B4-BE49-F238E27FC236}">
                <a16:creationId xmlns:a16="http://schemas.microsoft.com/office/drawing/2014/main" xmlns="" id="{E3CA1E3F-83DF-F44B-9A04-ED0525EB9F3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289" y="818908"/>
            <a:ext cx="1205307" cy="730489"/>
          </a:xfrm>
          <a:prstGeom prst="rect">
            <a:avLst/>
          </a:prstGeom>
        </p:spPr>
      </p:pic>
      <p:sp>
        <p:nvSpPr>
          <p:cNvPr id="35" name="Rounded Rectangle 34">
            <a:extLst>
              <a:ext uri="{FF2B5EF4-FFF2-40B4-BE49-F238E27FC236}">
                <a16:creationId xmlns:a16="http://schemas.microsoft.com/office/drawing/2014/main" xmlns="" id="{BEC1F8B4-6755-CB43-BE84-615F3FC904F4}"/>
              </a:ext>
            </a:extLst>
          </p:cNvPr>
          <p:cNvSpPr/>
          <p:nvPr/>
        </p:nvSpPr>
        <p:spPr>
          <a:xfrm>
            <a:off x="2921550" y="395181"/>
            <a:ext cx="1725503" cy="1594277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>
            <a:extLst>
              <a:ext uri="{FF2B5EF4-FFF2-40B4-BE49-F238E27FC236}">
                <a16:creationId xmlns:a16="http://schemas.microsoft.com/office/drawing/2014/main" xmlns="" id="{3A6F8417-5454-3941-BC19-54C930B70CCA}"/>
              </a:ext>
            </a:extLst>
          </p:cNvPr>
          <p:cNvSpPr/>
          <p:nvPr/>
        </p:nvSpPr>
        <p:spPr>
          <a:xfrm>
            <a:off x="696802" y="2340651"/>
            <a:ext cx="1725503" cy="1594277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43">
            <a:extLst>
              <a:ext uri="{FF2B5EF4-FFF2-40B4-BE49-F238E27FC236}">
                <a16:creationId xmlns:a16="http://schemas.microsoft.com/office/drawing/2014/main" xmlns="" id="{EDB77240-D5BB-3F4D-A8CB-3A1ACD5233F9}"/>
              </a:ext>
            </a:extLst>
          </p:cNvPr>
          <p:cNvSpPr/>
          <p:nvPr/>
        </p:nvSpPr>
        <p:spPr>
          <a:xfrm>
            <a:off x="696802" y="4262424"/>
            <a:ext cx="1725503" cy="1594277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ounded Rectangle 44">
            <a:extLst>
              <a:ext uri="{FF2B5EF4-FFF2-40B4-BE49-F238E27FC236}">
                <a16:creationId xmlns:a16="http://schemas.microsoft.com/office/drawing/2014/main" xmlns="" id="{EE7A561A-9D16-444B-B078-13205908D781}"/>
              </a:ext>
            </a:extLst>
          </p:cNvPr>
          <p:cNvSpPr/>
          <p:nvPr/>
        </p:nvSpPr>
        <p:spPr>
          <a:xfrm>
            <a:off x="2921548" y="2328803"/>
            <a:ext cx="1725503" cy="1594277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ounded Rectangle 55">
            <a:extLst>
              <a:ext uri="{FF2B5EF4-FFF2-40B4-BE49-F238E27FC236}">
                <a16:creationId xmlns:a16="http://schemas.microsoft.com/office/drawing/2014/main" xmlns="" id="{5CCC377C-E53F-864D-AD44-4AE045581591}"/>
              </a:ext>
            </a:extLst>
          </p:cNvPr>
          <p:cNvSpPr/>
          <p:nvPr/>
        </p:nvSpPr>
        <p:spPr>
          <a:xfrm>
            <a:off x="5146293" y="387015"/>
            <a:ext cx="1725503" cy="1594277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ounded Rectangle 56">
            <a:extLst>
              <a:ext uri="{FF2B5EF4-FFF2-40B4-BE49-F238E27FC236}">
                <a16:creationId xmlns:a16="http://schemas.microsoft.com/office/drawing/2014/main" xmlns="" id="{9F6E1080-FFE1-6D45-8861-E45E2B9D4F6B}"/>
              </a:ext>
            </a:extLst>
          </p:cNvPr>
          <p:cNvSpPr/>
          <p:nvPr/>
        </p:nvSpPr>
        <p:spPr>
          <a:xfrm>
            <a:off x="7371036" y="395181"/>
            <a:ext cx="1725503" cy="1594277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ounded Rectangle 57">
            <a:extLst>
              <a:ext uri="{FF2B5EF4-FFF2-40B4-BE49-F238E27FC236}">
                <a16:creationId xmlns:a16="http://schemas.microsoft.com/office/drawing/2014/main" xmlns="" id="{D0029263-89FE-704F-892A-6959D1EE8942}"/>
              </a:ext>
            </a:extLst>
          </p:cNvPr>
          <p:cNvSpPr/>
          <p:nvPr/>
        </p:nvSpPr>
        <p:spPr>
          <a:xfrm>
            <a:off x="5146294" y="2328802"/>
            <a:ext cx="1725503" cy="1594277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ounded Rectangle 58">
            <a:extLst>
              <a:ext uri="{FF2B5EF4-FFF2-40B4-BE49-F238E27FC236}">
                <a16:creationId xmlns:a16="http://schemas.microsoft.com/office/drawing/2014/main" xmlns="" id="{F23F8464-FE92-E748-AE14-2CBEC2134B60}"/>
              </a:ext>
            </a:extLst>
          </p:cNvPr>
          <p:cNvSpPr/>
          <p:nvPr/>
        </p:nvSpPr>
        <p:spPr>
          <a:xfrm>
            <a:off x="7371035" y="2261711"/>
            <a:ext cx="1725503" cy="1594277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ounded Rectangle 59">
            <a:extLst>
              <a:ext uri="{FF2B5EF4-FFF2-40B4-BE49-F238E27FC236}">
                <a16:creationId xmlns:a16="http://schemas.microsoft.com/office/drawing/2014/main" xmlns="" id="{BF693C99-49B3-AB40-B842-C1CD09ABEEE5}"/>
              </a:ext>
            </a:extLst>
          </p:cNvPr>
          <p:cNvSpPr/>
          <p:nvPr/>
        </p:nvSpPr>
        <p:spPr>
          <a:xfrm>
            <a:off x="2921548" y="4262425"/>
            <a:ext cx="1725503" cy="1594277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ounded Rectangle 60">
            <a:extLst>
              <a:ext uri="{FF2B5EF4-FFF2-40B4-BE49-F238E27FC236}">
                <a16:creationId xmlns:a16="http://schemas.microsoft.com/office/drawing/2014/main" xmlns="" id="{3FC95477-1E44-9E46-A67C-50B7FD770712}"/>
              </a:ext>
            </a:extLst>
          </p:cNvPr>
          <p:cNvSpPr/>
          <p:nvPr/>
        </p:nvSpPr>
        <p:spPr>
          <a:xfrm>
            <a:off x="5146293" y="4262423"/>
            <a:ext cx="1725503" cy="1594277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ounded Rectangle 61">
            <a:extLst>
              <a:ext uri="{FF2B5EF4-FFF2-40B4-BE49-F238E27FC236}">
                <a16:creationId xmlns:a16="http://schemas.microsoft.com/office/drawing/2014/main" xmlns="" id="{206B44FA-740A-9047-9617-0C7B6E264DC5}"/>
              </a:ext>
            </a:extLst>
          </p:cNvPr>
          <p:cNvSpPr/>
          <p:nvPr/>
        </p:nvSpPr>
        <p:spPr>
          <a:xfrm>
            <a:off x="7371034" y="4262422"/>
            <a:ext cx="1725503" cy="1594277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3" name="Picture 62">
            <a:extLst>
              <a:ext uri="{FF2B5EF4-FFF2-40B4-BE49-F238E27FC236}">
                <a16:creationId xmlns:a16="http://schemas.microsoft.com/office/drawing/2014/main" xmlns="" id="{371E5BFB-F1A2-2B4A-BD52-19E67E88D94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2911" y="658647"/>
            <a:ext cx="1045728" cy="1051009"/>
          </a:xfrm>
          <a:prstGeom prst="rect">
            <a:avLst/>
          </a:prstGeom>
        </p:spPr>
      </p:pic>
      <p:pic>
        <p:nvPicPr>
          <p:cNvPr id="64" name="Picture 63">
            <a:extLst>
              <a:ext uri="{FF2B5EF4-FFF2-40B4-BE49-F238E27FC236}">
                <a16:creationId xmlns:a16="http://schemas.microsoft.com/office/drawing/2014/main" xmlns="" id="{0E059DE2-2A66-CC4B-9459-F7878DBF5E5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0853" y="2395892"/>
            <a:ext cx="605864" cy="1286924"/>
          </a:xfrm>
          <a:prstGeom prst="rect">
            <a:avLst/>
          </a:prstGeom>
        </p:spPr>
      </p:pic>
      <p:grpSp>
        <p:nvGrpSpPr>
          <p:cNvPr id="65" name="Group 64">
            <a:extLst>
              <a:ext uri="{FF2B5EF4-FFF2-40B4-BE49-F238E27FC236}">
                <a16:creationId xmlns:a16="http://schemas.microsoft.com/office/drawing/2014/main" xmlns="" id="{6C8321C4-FDCF-E54F-AB39-F6284766B46E}"/>
              </a:ext>
            </a:extLst>
          </p:cNvPr>
          <p:cNvGrpSpPr/>
          <p:nvPr/>
        </p:nvGrpSpPr>
        <p:grpSpPr>
          <a:xfrm>
            <a:off x="841501" y="4485495"/>
            <a:ext cx="1364881" cy="1148130"/>
            <a:chOff x="9088545" y="3559051"/>
            <a:chExt cx="2347637" cy="1937254"/>
          </a:xfrm>
        </p:grpSpPr>
        <p:pic>
          <p:nvPicPr>
            <p:cNvPr id="66" name="Picture 65">
              <a:extLst>
                <a:ext uri="{FF2B5EF4-FFF2-40B4-BE49-F238E27FC236}">
                  <a16:creationId xmlns:a16="http://schemas.microsoft.com/office/drawing/2014/main" xmlns="" id="{37405BD4-BD46-C94E-8006-E94A34EC60F8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88545" y="4398939"/>
              <a:ext cx="1108450" cy="1097366"/>
            </a:xfrm>
            <a:prstGeom prst="rect">
              <a:avLst/>
            </a:prstGeom>
          </p:spPr>
        </p:pic>
        <p:pic>
          <p:nvPicPr>
            <p:cNvPr id="67" name="Picture 66">
              <a:extLst>
                <a:ext uri="{FF2B5EF4-FFF2-40B4-BE49-F238E27FC236}">
                  <a16:creationId xmlns:a16="http://schemas.microsoft.com/office/drawing/2014/main" xmlns="" id="{2B7AD52D-7212-5B4C-A3AF-9F1501DEB576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210074" y="4398939"/>
              <a:ext cx="1226108" cy="1097366"/>
            </a:xfrm>
            <a:prstGeom prst="rect">
              <a:avLst/>
            </a:prstGeom>
          </p:spPr>
        </p:pic>
        <p:pic>
          <p:nvPicPr>
            <p:cNvPr id="68" name="Picture 67">
              <a:extLst>
                <a:ext uri="{FF2B5EF4-FFF2-40B4-BE49-F238E27FC236}">
                  <a16:creationId xmlns:a16="http://schemas.microsoft.com/office/drawing/2014/main" xmlns="" id="{F542C074-C80B-FA4E-B254-C47DAA9FAE7C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529455" y="3559051"/>
              <a:ext cx="757452" cy="789012"/>
            </a:xfrm>
            <a:prstGeom prst="rect">
              <a:avLst/>
            </a:prstGeom>
          </p:spPr>
        </p:pic>
        <p:pic>
          <p:nvPicPr>
            <p:cNvPr id="69" name="Picture 68">
              <a:extLst>
                <a:ext uri="{FF2B5EF4-FFF2-40B4-BE49-F238E27FC236}">
                  <a16:creationId xmlns:a16="http://schemas.microsoft.com/office/drawing/2014/main" xmlns="" id="{F9A6CD0C-64A3-624F-9039-CC4641DF134E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606314" y="3736145"/>
              <a:ext cx="581170" cy="662795"/>
            </a:xfrm>
            <a:prstGeom prst="rect">
              <a:avLst/>
            </a:prstGeom>
          </p:spPr>
        </p:pic>
      </p:grpSp>
      <p:pic>
        <p:nvPicPr>
          <p:cNvPr id="70" name="Picture 69">
            <a:extLst>
              <a:ext uri="{FF2B5EF4-FFF2-40B4-BE49-F238E27FC236}">
                <a16:creationId xmlns:a16="http://schemas.microsoft.com/office/drawing/2014/main" xmlns="" id="{0C5551A4-29FC-2E4A-81C3-D797F2845FFB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2683" y="4525376"/>
            <a:ext cx="1040974" cy="1068368"/>
          </a:xfrm>
          <a:prstGeom prst="rect">
            <a:avLst/>
          </a:prstGeom>
        </p:spPr>
      </p:pic>
      <p:pic>
        <p:nvPicPr>
          <p:cNvPr id="71" name="Picture 38" descr="Man and Woman Holding Hands on Facebook 2.2">
            <a:extLst>
              <a:ext uri="{FF2B5EF4-FFF2-40B4-BE49-F238E27FC236}">
                <a16:creationId xmlns:a16="http://schemas.microsoft.com/office/drawing/2014/main" xmlns="" id="{3F8C92B3-10E7-EF4B-A37D-235AF3B1C9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9281" y="2542824"/>
            <a:ext cx="1128090" cy="11280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3" name="Picture 2" descr="http://www.clker.com/cliparts/0/F/H/c/a/X/crossword-letter-tiles-hi.png">
            <a:extLst>
              <a:ext uri="{FF2B5EF4-FFF2-40B4-BE49-F238E27FC236}">
                <a16:creationId xmlns:a16="http://schemas.microsoft.com/office/drawing/2014/main" xmlns="" id="{58814433-5628-A444-A136-6D191C2712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8832" y="2643134"/>
            <a:ext cx="1353885" cy="940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7" name="Picture 76">
            <a:extLst>
              <a:ext uri="{FF2B5EF4-FFF2-40B4-BE49-F238E27FC236}">
                <a16:creationId xmlns:a16="http://schemas.microsoft.com/office/drawing/2014/main" xmlns="" id="{E1129DF9-068F-5A48-9975-B5B08F410BB4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2324" y="4590451"/>
            <a:ext cx="442002" cy="884003"/>
          </a:xfrm>
          <a:prstGeom prst="rect">
            <a:avLst/>
          </a:prstGeom>
        </p:spPr>
      </p:pic>
      <p:pic>
        <p:nvPicPr>
          <p:cNvPr id="78" name="Picture 77">
            <a:extLst>
              <a:ext uri="{FF2B5EF4-FFF2-40B4-BE49-F238E27FC236}">
                <a16:creationId xmlns:a16="http://schemas.microsoft.com/office/drawing/2014/main" xmlns="" id="{38DE784F-ADA4-3648-A69D-BFD4762CDC0B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2781" y="4525376"/>
            <a:ext cx="862007" cy="1060659"/>
          </a:xfrm>
          <a:prstGeom prst="rect">
            <a:avLst/>
          </a:prstGeom>
        </p:spPr>
      </p:pic>
      <p:sp>
        <p:nvSpPr>
          <p:cNvPr id="80" name="TextBox 79">
            <a:extLst>
              <a:ext uri="{FF2B5EF4-FFF2-40B4-BE49-F238E27FC236}">
                <a16:creationId xmlns:a16="http://schemas.microsoft.com/office/drawing/2014/main" xmlns="" id="{4C5CF16B-F524-824D-AEB4-AEBD0F7115C3}"/>
              </a:ext>
            </a:extLst>
          </p:cNvPr>
          <p:cNvSpPr txBox="1"/>
          <p:nvPr/>
        </p:nvSpPr>
        <p:spPr>
          <a:xfrm>
            <a:off x="1091176" y="2790443"/>
            <a:ext cx="789522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>
                <a:solidFill>
                  <a:srgbClr val="115076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10</a:t>
            </a:r>
          </a:p>
        </p:txBody>
      </p:sp>
      <p:pic>
        <p:nvPicPr>
          <p:cNvPr id="32" name="Picture 4" descr="Related image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184" y="555551"/>
            <a:ext cx="1192281" cy="1192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0853" y="472426"/>
            <a:ext cx="726602" cy="1453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8148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5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w Cen MT">
      <a:majorFont>
        <a:latin typeface="Tw Cen MT" panose="020B0602020104020603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erman SSCs Presentation" id="{D7EAE5A2-D63E-41EC-90F5-265942C6CAF1}" vid="{1E1D1D12-6C51-42D5-AE20-3CDAAE0CA8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17133</TotalTime>
  <Words>83</Words>
  <Application>Microsoft Office PowerPoint</Application>
  <PresentationFormat>Widescreen</PresentationFormat>
  <Paragraphs>23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Century Gothic</vt:lpstr>
      <vt:lpstr>Tw Cen MT</vt:lpstr>
      <vt:lpstr>Wingdings</vt:lpstr>
      <vt:lpstr>5_Office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Hawkes</dc:creator>
  <cp:lastModifiedBy>Rachel Hawkes</cp:lastModifiedBy>
  <cp:revision>272</cp:revision>
  <dcterms:created xsi:type="dcterms:W3CDTF">2019-03-27T07:30:03Z</dcterms:created>
  <dcterms:modified xsi:type="dcterms:W3CDTF">2019-09-27T11:36:33Z</dcterms:modified>
</cp:coreProperties>
</file>