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1" r:id="rId4"/>
    <p:sldMasterId id="2147483743" r:id="rId5"/>
  </p:sldMasterIdLst>
  <p:notesMasterIdLst>
    <p:notesMasterId r:id="rId42"/>
  </p:notesMasterIdLst>
  <p:sldIdLst>
    <p:sldId id="695" r:id="rId6"/>
    <p:sldId id="349" r:id="rId7"/>
    <p:sldId id="286" r:id="rId8"/>
    <p:sldId id="333" r:id="rId9"/>
    <p:sldId id="277" r:id="rId10"/>
    <p:sldId id="725" r:id="rId11"/>
    <p:sldId id="686" r:id="rId12"/>
    <p:sldId id="731" r:id="rId13"/>
    <p:sldId id="732" r:id="rId14"/>
    <p:sldId id="711" r:id="rId15"/>
    <p:sldId id="703" r:id="rId16"/>
    <p:sldId id="709" r:id="rId17"/>
    <p:sldId id="710" r:id="rId18"/>
    <p:sldId id="705" r:id="rId19"/>
    <p:sldId id="704" r:id="rId20"/>
    <p:sldId id="730" r:id="rId21"/>
    <p:sldId id="707" r:id="rId22"/>
    <p:sldId id="726" r:id="rId23"/>
    <p:sldId id="697" r:id="rId24"/>
    <p:sldId id="698" r:id="rId25"/>
    <p:sldId id="713" r:id="rId26"/>
    <p:sldId id="673" r:id="rId27"/>
    <p:sldId id="714" r:id="rId28"/>
    <p:sldId id="696" r:id="rId29"/>
    <p:sldId id="689" r:id="rId30"/>
    <p:sldId id="701" r:id="rId31"/>
    <p:sldId id="724" r:id="rId32"/>
    <p:sldId id="715" r:id="rId33"/>
    <p:sldId id="717" r:id="rId34"/>
    <p:sldId id="718" r:id="rId35"/>
    <p:sldId id="719" r:id="rId36"/>
    <p:sldId id="720" r:id="rId37"/>
    <p:sldId id="729" r:id="rId38"/>
    <p:sldId id="733" r:id="rId39"/>
    <p:sldId id="722" r:id="rId40"/>
    <p:sldId id="73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F75"/>
    <a:srgbClr val="F4E1FF"/>
    <a:srgbClr val="E3EAFD"/>
    <a:srgbClr val="E87D1E"/>
    <a:srgbClr val="DEEBF7"/>
    <a:srgbClr val="000000"/>
    <a:srgbClr val="EE6000"/>
    <a:srgbClr val="FCECE8"/>
    <a:srgbClr val="F8D7C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4744" autoAdjust="0"/>
  </p:normalViewPr>
  <p:slideViewPr>
    <p:cSldViewPr snapToGrid="0">
      <p:cViewPr varScale="1">
        <p:scale>
          <a:sx n="78" d="100"/>
          <a:sy n="78" d="100"/>
        </p:scale>
        <p:origin x="989" y="5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86" d="100"/>
          <a:sy n="86" d="100"/>
        </p:scale>
        <p:origin x="3786" y="78"/>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16/09/2022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dirty="0"/>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resources.ncelp.org/concern/resources/h415pc77x?locale=en"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fr-FR" sz="1200" b="0" i="0" u="none" strike="noStrike" kern="1200" noProof="0" dirty="0">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fr-FR" sz="1200" b="0" i="0" u="none" strike="noStrike" kern="1200" noProof="0" dirty="0">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en-GB" b="0" i="0" dirty="0">
                <a:solidFill>
                  <a:srgbClr val="000000"/>
                </a:solidFill>
                <a:effectLst/>
                <a:latin typeface="Calibri" panose="020F0502020204030204" pitchFamily="34" charset="0"/>
              </a:rPr>
              <a:t>Stephanie Schmitt.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Revisit SSCs [-tion]</a:t>
            </a:r>
            <a:r>
              <a:rPr lang="en-GB" b="0" baseline="0" dirty="0"/>
              <a:t> and [on]</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baseline="0" dirty="0">
                <a:solidFill>
                  <a:prstClr val="white"/>
                </a:solidFill>
                <a:latin typeface="Calibri" panose="020F0502020204030204" pitchFamily="34" charset="0"/>
                <a:cs typeface="Calibri" panose="020F0502020204030204" pitchFamily="34" charset="0"/>
              </a:rPr>
              <a:t>Revisit use of prepositions </a:t>
            </a:r>
            <a:r>
              <a:rPr lang="fr-FR" sz="1200" i="1" dirty="0">
                <a:solidFill>
                  <a:prstClr val="white"/>
                </a:solidFill>
              </a:rPr>
              <a:t>à </a:t>
            </a:r>
            <a:r>
              <a:rPr lang="fr-FR" sz="1200" dirty="0">
                <a:solidFill>
                  <a:prstClr val="white"/>
                </a:solidFill>
              </a:rPr>
              <a:t>and </a:t>
            </a:r>
            <a:r>
              <a:rPr lang="fr-FR" sz="1200" i="1" dirty="0">
                <a:solidFill>
                  <a:prstClr val="white"/>
                </a:solidFill>
              </a:rPr>
              <a:t>en</a:t>
            </a:r>
            <a:r>
              <a:rPr lang="fr-FR" sz="1200" dirty="0">
                <a:solidFill>
                  <a:prstClr val="white"/>
                </a:solidFill>
              </a:rPr>
              <a:t> </a:t>
            </a:r>
            <a:r>
              <a:rPr lang="fr-FR" sz="1200" dirty="0" err="1">
                <a:solidFill>
                  <a:prstClr val="white"/>
                </a:solidFill>
              </a:rPr>
              <a:t>with</a:t>
            </a:r>
            <a:r>
              <a:rPr lang="fr-FR" sz="1200" dirty="0">
                <a:solidFill>
                  <a:prstClr val="white"/>
                </a:solidFill>
              </a:rPr>
              <a:t> masculine</a:t>
            </a:r>
            <a:r>
              <a:rPr lang="fr-FR" sz="1200" baseline="0" dirty="0">
                <a:solidFill>
                  <a:prstClr val="white"/>
                </a:solidFill>
              </a:rPr>
              <a:t> countries, </a:t>
            </a:r>
            <a:r>
              <a:rPr lang="fr-FR" sz="1200" baseline="0" dirty="0" err="1">
                <a:solidFill>
                  <a:prstClr val="white"/>
                </a:solidFill>
              </a:rPr>
              <a:t>feminine</a:t>
            </a:r>
            <a:r>
              <a:rPr lang="fr-FR" sz="1200" baseline="0" dirty="0">
                <a:solidFill>
                  <a:prstClr val="white"/>
                </a:solidFill>
              </a:rPr>
              <a:t> countries and </a:t>
            </a:r>
            <a:r>
              <a:rPr lang="fr-FR" sz="1200" baseline="0" dirty="0" err="1">
                <a:solidFill>
                  <a:prstClr val="white"/>
                </a:solidFill>
              </a:rPr>
              <a:t>cities</a:t>
            </a:r>
            <a:endParaRPr lang="fr-FR" sz="1200" baseline="0" dirty="0">
              <a:solidFill>
                <a:prstClr val="white"/>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dirty="0">
                <a:solidFill>
                  <a:prstClr val="white"/>
                </a:solidFill>
              </a:rPr>
              <a:t>Revisit</a:t>
            </a:r>
            <a:r>
              <a:rPr lang="en-GB" sz="1200" baseline="0" dirty="0">
                <a:solidFill>
                  <a:prstClr val="white"/>
                </a:solidFill>
              </a:rPr>
              <a:t> </a:t>
            </a:r>
            <a:r>
              <a:rPr lang="en-GB" sz="1200" dirty="0">
                <a:solidFill>
                  <a:prstClr val="white"/>
                </a:solidFill>
              </a:rPr>
              <a:t>prepositions of location + noun (with and without </a:t>
            </a:r>
            <a:r>
              <a:rPr lang="en-GB" sz="1200" i="1" dirty="0">
                <a:solidFill>
                  <a:prstClr val="white"/>
                </a:solidFill>
              </a:rPr>
              <a:t>de</a:t>
            </a:r>
            <a:r>
              <a:rPr lang="en-GB" sz="1200" i="0" dirty="0">
                <a:solidFill>
                  <a:prstClr val="white"/>
                </a:solidFill>
              </a:rPr>
              <a:t>)</a:t>
            </a: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aseline="0" dirty="0">
                <a:solidFill>
                  <a:prstClr val="white"/>
                </a:solidFill>
              </a:rPr>
              <a:t>Introduction of </a:t>
            </a:r>
            <a:r>
              <a:rPr lang="fr-FR" sz="1200" b="0" baseline="0" dirty="0" err="1">
                <a:solidFill>
                  <a:prstClr val="white"/>
                </a:solidFill>
              </a:rPr>
              <a:t>numbers</a:t>
            </a:r>
            <a:r>
              <a:rPr lang="fr-FR" sz="1200" b="0" baseline="0" dirty="0">
                <a:solidFill>
                  <a:prstClr val="white"/>
                </a:solidFill>
              </a:rPr>
              <a:t> over 1000 as </a:t>
            </a:r>
            <a:r>
              <a:rPr lang="fr-FR" sz="1200" b="1" baseline="0" dirty="0" err="1">
                <a:solidFill>
                  <a:prstClr val="white"/>
                </a:solidFill>
              </a:rPr>
              <a:t>years</a:t>
            </a:r>
            <a:endParaRPr lang="fr-FR" sz="1200" b="1" baseline="0" dirty="0">
              <a:solidFill>
                <a:prstClr val="white"/>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0" baseline="0" dirty="0">
                <a:solidFill>
                  <a:prstClr val="white"/>
                </a:solidFill>
                <a:latin typeface="Calibri" panose="020F0502020204030204" pitchFamily="34" charset="0"/>
                <a:cs typeface="Calibri" panose="020F0502020204030204" pitchFamily="34" charset="0"/>
              </a:rPr>
              <a:t>Cultural </a:t>
            </a:r>
            <a:r>
              <a:rPr lang="fr-FR" sz="1200" b="0" i="0" baseline="0" dirty="0" err="1">
                <a:solidFill>
                  <a:prstClr val="white"/>
                </a:solidFill>
                <a:latin typeface="Calibri" panose="020F0502020204030204" pitchFamily="34" charset="0"/>
                <a:cs typeface="Calibri" panose="020F0502020204030204" pitchFamily="34" charset="0"/>
              </a:rPr>
              <a:t>awareness</a:t>
            </a:r>
            <a:r>
              <a:rPr lang="fr-FR" sz="1200" b="0" i="0" baseline="0" dirty="0">
                <a:solidFill>
                  <a:prstClr val="white"/>
                </a:solidFill>
                <a:latin typeface="Calibri" panose="020F0502020204030204" pitchFamily="34" charset="0"/>
                <a:cs typeface="Calibri" panose="020F0502020204030204" pitchFamily="34" charset="0"/>
              </a:rPr>
              <a:t>: </a:t>
            </a:r>
            <a:r>
              <a:rPr lang="en-GB" sz="1200" b="0" i="0" baseline="0" dirty="0">
                <a:solidFill>
                  <a:prstClr val="white"/>
                </a:solidFill>
                <a:latin typeface="Calibri" panose="020F0502020204030204" pitchFamily="34" charset="0"/>
                <a:cs typeface="Calibri" panose="020F0502020204030204" pitchFamily="34" charset="0"/>
              </a:rPr>
              <a:t>French/British collaboration on a technical innovation </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dormir [1836], finir [534], nourrir [1251], partir [163], remplir [751], revenir [184], sortir [309], venir [88], accident [1227], conversation [1747], Allemagne [n/a], Alger [n/a], Belgique [n/a], Bruxelles [n/a], États-Unis [n/a], Genève [n/a], Londres [n/a], Italie [n/a], nom [171], personne [84], poisson [1616], programme [340], projet [228], réponse [456], Suisse [n/a], verre [2174], allemand (adj) [844], alors [81], à [4], de [2], en3 [7], derrière [805], devant [198], entre [55], loin de [n/a], près de [n/a], sous [122], sur [16], attention ! [482], loin [341], près [225], un, une, des [3], cinq [288], deux [41], dix [372], huit [877], neuf [787], quatre [253], sept [905], six [450], trois [115]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123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revise forms and uses of known prepositions of place by bringing them together and introducing them to students as such; to recap contraction of </a:t>
            </a:r>
            <a:r>
              <a:rPr lang="en-GB" b="0" i="1" baseline="0" dirty="0"/>
              <a:t>de</a:t>
            </a:r>
            <a:r>
              <a:rPr lang="en-GB" b="0" baseline="0" dirty="0"/>
              <a:t> + definite article.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Give students a minute to write down all prepositions of place that they can think of. Encourage students to do this in French, using English only for those they cannot remember. Note that although they are not dealt with here, </a:t>
            </a:r>
            <a:r>
              <a:rPr lang="en-GB" sz="1200" i="1" dirty="0">
                <a:solidFill>
                  <a:schemeClr val="accent1">
                    <a:lumMod val="50000"/>
                  </a:schemeClr>
                </a:solidFill>
              </a:rPr>
              <a:t>à, </a:t>
            </a:r>
            <a:r>
              <a:rPr lang="en-GB" sz="1200" i="1" dirty="0" err="1">
                <a:solidFill>
                  <a:schemeClr val="accent1">
                    <a:lumMod val="50000"/>
                  </a:schemeClr>
                </a:solidFill>
              </a:rPr>
              <a:t>en</a:t>
            </a:r>
            <a:r>
              <a:rPr lang="en-GB" sz="1200" i="1" baseline="0" dirty="0">
                <a:solidFill>
                  <a:schemeClr val="accent1">
                    <a:lumMod val="50000"/>
                  </a:schemeClr>
                </a:solidFill>
              </a:rPr>
              <a:t> </a:t>
            </a:r>
            <a:r>
              <a:rPr lang="en-GB" sz="1200" i="0" baseline="0" dirty="0">
                <a:solidFill>
                  <a:schemeClr val="accent1">
                    <a:lumMod val="50000"/>
                  </a:schemeClr>
                </a:solidFill>
              </a:rPr>
              <a:t>and</a:t>
            </a:r>
            <a:r>
              <a:rPr lang="en-GB" sz="1200" i="1" dirty="0">
                <a:solidFill>
                  <a:schemeClr val="accent1">
                    <a:lumMod val="50000"/>
                  </a:schemeClr>
                </a:solidFill>
              </a:rPr>
              <a:t> chez </a:t>
            </a:r>
            <a:r>
              <a:rPr lang="en-GB" sz="1200" i="0" dirty="0">
                <a:solidFill>
                  <a:schemeClr val="accent1">
                    <a:lumMod val="50000"/>
                  </a:schemeClr>
                </a:solidFill>
              </a:rPr>
              <a:t>are also correct examples.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accent1">
                    <a:lumMod val="50000"/>
                  </a:schemeClr>
                </a:solidFill>
              </a:rPr>
              <a:t>2. Click to bring up the orange prepositions one by one. Students translate.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accent1">
                    <a:lumMod val="50000"/>
                  </a:schemeClr>
                </a:solidFill>
              </a:rPr>
              <a:t>3. Students consider which prepositions must be followed by </a:t>
            </a:r>
            <a:r>
              <a:rPr lang="en-GB" sz="1200" b="0" i="1" baseline="0" dirty="0">
                <a:solidFill>
                  <a:schemeClr val="accent1">
                    <a:lumMod val="50000"/>
                  </a:schemeClr>
                </a:solidFill>
              </a:rPr>
              <a:t>de </a:t>
            </a:r>
            <a:r>
              <a:rPr lang="en-GB" sz="1200" b="0" i="0" baseline="0" dirty="0">
                <a:solidFill>
                  <a:schemeClr val="accent1">
                    <a:lumMod val="50000"/>
                  </a:schemeClr>
                </a:solidFill>
              </a:rPr>
              <a:t>before a noun.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accent1">
                    <a:lumMod val="50000"/>
                  </a:schemeClr>
                </a:solidFill>
              </a:rPr>
              <a:t>4.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accent1">
                    <a:lumMod val="50000"/>
                  </a:schemeClr>
                </a:solidFill>
              </a:rPr>
              <a:t>5. Click again to reveal reminder about contracted forms of </a:t>
            </a:r>
            <a:r>
              <a:rPr lang="en-GB" sz="1200" b="0" i="1" baseline="0" dirty="0">
                <a:solidFill>
                  <a:schemeClr val="accent1">
                    <a:lumMod val="50000"/>
                  </a:schemeClr>
                </a:solidFill>
              </a:rPr>
              <a:t>de </a:t>
            </a:r>
            <a:r>
              <a:rPr lang="en-GB" sz="1200" b="0" i="0" baseline="0" dirty="0">
                <a:solidFill>
                  <a:schemeClr val="accent1">
                    <a:lumMod val="50000"/>
                  </a:schemeClr>
                </a:solidFill>
              </a:rPr>
              <a:t>+ definite article.</a:t>
            </a:r>
            <a:endParaRPr lang="en-GB" b="0" i="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408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[1/7]</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Oral production of short phrases with </a:t>
            </a:r>
            <a:r>
              <a:rPr lang="en-GB" b="0" i="1" baseline="0" dirty="0" err="1"/>
              <a:t>il</a:t>
            </a:r>
            <a:r>
              <a:rPr lang="en-GB" b="0" i="1" baseline="0" dirty="0"/>
              <a:t>(s)/</a:t>
            </a:r>
            <a:r>
              <a:rPr lang="en-GB" b="0" i="1" baseline="0" dirty="0" err="1"/>
              <a:t>elle</a:t>
            </a:r>
            <a:r>
              <a:rPr lang="en-GB" b="0" i="1" baseline="0" dirty="0"/>
              <a:t>(s) </a:t>
            </a:r>
            <a:r>
              <a:rPr lang="en-GB" b="0" i="0" baseline="0" dirty="0"/>
              <a:t>meaning it/they and prepositions of place with nouns; dealing with unknown words (picture description); phonics practice (reading aloud).</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Check students understand the rubric. Explain they are going to recreate the experience of English and French engineers who worked together on the construction of Concorde.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Divide students into pairs. Print and distribute the role cards on slides 2 and 3 in this sequence and give each student either the outside or the inside of the plane.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Explain that students are going to complete their role cards by asking their partner where each of the unknown items at the bottom are. Each </a:t>
            </a:r>
            <a:r>
              <a:rPr lang="en-GB" b="0" baseline="0" dirty="0" err="1"/>
              <a:t>rolecard</a:t>
            </a:r>
            <a:r>
              <a:rPr lang="en-GB" b="0" baseline="0" dirty="0"/>
              <a:t> has a central ‘starter item’ already filled.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Use this slide to demo the task. Remind students of the use of </a:t>
            </a:r>
            <a:r>
              <a:rPr lang="en-GB" b="0" i="1" baseline="0" dirty="0"/>
              <a:t>il(s) </a:t>
            </a:r>
            <a:r>
              <a:rPr lang="en-GB" b="0" i="0" baseline="0" dirty="0"/>
              <a:t>and </a:t>
            </a:r>
            <a:r>
              <a:rPr lang="en-GB" b="0" i="1" baseline="0" dirty="0" err="1"/>
              <a:t>elle</a:t>
            </a:r>
            <a:r>
              <a:rPr lang="en-GB" b="0" i="1" baseline="0" dirty="0"/>
              <a:t>(s) </a:t>
            </a:r>
            <a:r>
              <a:rPr lang="en-GB" b="0" i="0" baseline="0" dirty="0"/>
              <a:t>to refer to masculine and feminine objects, and that these must agree with </a:t>
            </a:r>
            <a:r>
              <a:rPr lang="en-GB" b="0" i="1" baseline="0" dirty="0" err="1"/>
              <a:t>est</a:t>
            </a:r>
            <a:r>
              <a:rPr lang="en-GB" b="0" i="1" baseline="0" dirty="0"/>
              <a:t> </a:t>
            </a:r>
            <a:r>
              <a:rPr lang="en-GB" b="0" i="0" baseline="0" dirty="0"/>
              <a:t>and </a:t>
            </a:r>
            <a:r>
              <a:rPr lang="en-GB" b="0" i="1" baseline="0" dirty="0" err="1"/>
              <a:t>sont</a:t>
            </a:r>
            <a:r>
              <a:rPr lang="en-GB" b="0" i="1" baseline="0" dirty="0"/>
              <a:t> </a:t>
            </a:r>
            <a:r>
              <a:rPr lang="en-GB" b="0" i="0" baseline="0" dirty="0"/>
              <a:t>respectively.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5. Display the fourth slide in this sequence. Partner B turns away from the board. Explain to partner A that the word in green (</a:t>
            </a:r>
            <a:r>
              <a:rPr lang="en-GB" b="0" i="1" baseline="0" dirty="0"/>
              <a:t>le cockpit</a:t>
            </a:r>
            <a:r>
              <a:rPr lang="en-GB" b="0" i="0" baseline="0" dirty="0"/>
              <a:t>) is the only word student B has on their card, and they should give the locations of other items in relation to this in the first instance.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6. Student B asks </a:t>
            </a:r>
            <a:r>
              <a:rPr lang="en-GB" b="0" i="1" baseline="0" dirty="0" err="1"/>
              <a:t>Où</a:t>
            </a:r>
            <a:r>
              <a:rPr lang="en-GB" b="0" i="1" baseline="0" dirty="0"/>
              <a:t> </a:t>
            </a:r>
            <a:r>
              <a:rPr lang="en-GB" b="0" i="1" baseline="0" dirty="0" err="1"/>
              <a:t>est</a:t>
            </a:r>
            <a:r>
              <a:rPr lang="en-GB" b="0" i="1" baseline="0" dirty="0"/>
              <a:t>/</a:t>
            </a:r>
            <a:r>
              <a:rPr lang="en-GB" b="0" i="1" baseline="0" dirty="0" err="1"/>
              <a:t>sont</a:t>
            </a:r>
            <a:r>
              <a:rPr lang="en-GB" b="0" i="1" baseline="0" dirty="0"/>
              <a:t> </a:t>
            </a:r>
            <a:r>
              <a:rPr lang="en-GB" b="0" i="0" baseline="0" dirty="0"/>
              <a:t>and sounds out the unknown word to ask its location.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7. Student A gives the location of the word in relation to the cockpit.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8. Student B writes the word in the appropriate box, and asks a new question about a new item.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9. Student A can now give the location of the new item in relation to either the cockpit, the previous item or both.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10. Repeat steps 6-9 until the role card is complete.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11. Display the fifth slide in the sequence to reveal the correct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12. Students swap roles. Display the sixth slide in this sequence and repeat steps 6-10.</a:t>
            </a:r>
            <a:br>
              <a:rPr lang="en-GB" b="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ingénieur</a:t>
            </a:r>
            <a:r>
              <a:rPr lang="en-GB" b="0" baseline="0" dirty="0"/>
              <a:t> [2848], dessin [2624], </a:t>
            </a:r>
            <a:r>
              <a:rPr lang="en-GB" sz="1200" b="0" i="0" kern="1200" dirty="0" err="1">
                <a:solidFill>
                  <a:schemeClr val="tx1"/>
                </a:solidFill>
                <a:effectLst/>
                <a:latin typeface="+mn-lt"/>
                <a:ea typeface="+mn-ea"/>
                <a:cs typeface="+mn-cs"/>
              </a:rPr>
              <a:t>équerre</a:t>
            </a:r>
            <a:r>
              <a:rPr lang="en-GB" sz="1200" b="0" i="0" kern="1200" dirty="0">
                <a:solidFill>
                  <a:schemeClr val="tx1"/>
                </a:solidFill>
                <a:effectLst/>
                <a:latin typeface="+mn-lt"/>
                <a:ea typeface="+mn-ea"/>
                <a:cs typeface="+mn-cs"/>
              </a:rPr>
              <a:t>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1" baseline="0" dirty="0"/>
            </a:br>
            <a:r>
              <a:rPr lang="en-GB" b="0" baseline="0" dirty="0"/>
              <a:t>obstacle [1393], </a:t>
            </a:r>
            <a:r>
              <a:rPr lang="en-GB" sz="1200" b="0" i="0" kern="1200" dirty="0" err="1">
                <a:solidFill>
                  <a:schemeClr val="tx1"/>
                </a:solidFill>
                <a:effectLst/>
                <a:latin typeface="+mn-lt"/>
                <a:ea typeface="+mn-ea"/>
                <a:cs typeface="+mn-cs"/>
              </a:rPr>
              <a:t>linguistique</a:t>
            </a:r>
            <a:r>
              <a:rPr lang="en-GB" sz="1200" b="0" i="0" kern="1200" dirty="0">
                <a:solidFill>
                  <a:schemeClr val="tx1"/>
                </a:solidFill>
                <a:effectLst/>
                <a:latin typeface="+mn-lt"/>
                <a:ea typeface="+mn-ea"/>
                <a:cs typeface="+mn-cs"/>
              </a:rPr>
              <a:t> [3907], </a:t>
            </a:r>
            <a:r>
              <a:rPr lang="en-GB" sz="1200" b="0" i="0" kern="1200" dirty="0" err="1">
                <a:solidFill>
                  <a:schemeClr val="tx1"/>
                </a:solidFill>
                <a:effectLst/>
                <a:latin typeface="+mn-lt"/>
                <a:ea typeface="+mn-ea"/>
                <a:cs typeface="+mn-cs"/>
              </a:rPr>
              <a:t>diagramme</a:t>
            </a:r>
            <a:r>
              <a:rPr lang="en-GB" sz="1200" b="0" i="0" kern="1200" dirty="0">
                <a:solidFill>
                  <a:schemeClr val="tx1"/>
                </a:solidFill>
                <a:effectLst/>
                <a:latin typeface="+mn-lt"/>
                <a:ea typeface="+mn-ea"/>
                <a:cs typeface="+mn-cs"/>
              </a:rPr>
              <a:t> [&gt;5000], </a:t>
            </a:r>
            <a:r>
              <a:rPr lang="en-GB" sz="1200" b="0" i="0" kern="1200" dirty="0" err="1">
                <a:solidFill>
                  <a:schemeClr val="tx1"/>
                </a:solidFill>
                <a:effectLst/>
                <a:latin typeface="+mn-lt"/>
                <a:ea typeface="+mn-ea"/>
                <a:cs typeface="+mn-cs"/>
              </a:rPr>
              <a:t>compléter</a:t>
            </a:r>
            <a:r>
              <a:rPr lang="en-GB" sz="1200" b="0" i="0" kern="1200" dirty="0">
                <a:solidFill>
                  <a:schemeClr val="tx1"/>
                </a:solidFill>
                <a:effectLst/>
                <a:latin typeface="+mn-lt"/>
                <a:ea typeface="+mn-ea"/>
                <a:cs typeface="+mn-cs"/>
              </a:rPr>
              <a:t> [2034], obstacle [1393], </a:t>
            </a:r>
            <a:r>
              <a:rPr lang="en-GB" sz="1200" b="0" i="0" kern="1200" dirty="0" err="1">
                <a:solidFill>
                  <a:schemeClr val="tx1"/>
                </a:solidFill>
                <a:effectLst/>
                <a:latin typeface="+mn-lt"/>
                <a:ea typeface="+mn-ea"/>
                <a:cs typeface="+mn-cs"/>
              </a:rPr>
              <a:t>linguistique</a:t>
            </a:r>
            <a:r>
              <a:rPr lang="en-GB" sz="1200" b="0" i="0" kern="1200" dirty="0">
                <a:solidFill>
                  <a:schemeClr val="tx1"/>
                </a:solidFill>
                <a:effectLst/>
                <a:latin typeface="+mn-lt"/>
                <a:ea typeface="+mn-ea"/>
                <a:cs typeface="+mn-cs"/>
              </a:rPr>
              <a:t> [3907], </a:t>
            </a:r>
            <a:r>
              <a:rPr lang="en-GB" sz="1200" b="0" i="0" kern="1200" dirty="0" err="1">
                <a:solidFill>
                  <a:schemeClr val="tx1"/>
                </a:solidFill>
                <a:effectLst/>
                <a:latin typeface="+mn-lt"/>
                <a:ea typeface="+mn-ea"/>
                <a:cs typeface="+mn-cs"/>
              </a:rPr>
              <a:t>diagramme</a:t>
            </a:r>
            <a:r>
              <a:rPr lang="en-GB" sz="1200" b="0" i="0" kern="1200" dirty="0">
                <a:solidFill>
                  <a:schemeClr val="tx1"/>
                </a:solidFill>
                <a:effectLst/>
                <a:latin typeface="+mn-lt"/>
                <a:ea typeface="+mn-ea"/>
                <a:cs typeface="+mn-cs"/>
              </a:rPr>
              <a:t> [&gt;5000], </a:t>
            </a:r>
            <a:r>
              <a:rPr lang="en-GB" sz="1200" b="0" i="0" kern="1200" dirty="0" err="1">
                <a:solidFill>
                  <a:schemeClr val="tx1"/>
                </a:solidFill>
                <a:effectLst/>
                <a:latin typeface="+mn-lt"/>
                <a:ea typeface="+mn-ea"/>
                <a:cs typeface="+mn-cs"/>
              </a:rPr>
              <a:t>lampe</a:t>
            </a:r>
            <a:r>
              <a:rPr lang="en-GB" sz="1200" b="0" i="0" kern="1200" baseline="0" dirty="0">
                <a:solidFill>
                  <a:schemeClr val="tx1"/>
                </a:solidFill>
                <a:effectLst/>
                <a:latin typeface="+mn-lt"/>
                <a:ea typeface="+mn-ea"/>
                <a:cs typeface="+mn-cs"/>
              </a:rPr>
              <a:t> [4699]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138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[2/7] ROLECARDS FOR PRINTING (PARTNER A)</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118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[3/7] ROLECARDS FOR PRINTING (PARTNER B)</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233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[4/7]</a:t>
            </a:r>
            <a:r>
              <a:rPr lang="en-US" b="1" baseline="0" dirty="0"/>
              <a:t> DISPLAY WITH PARTNER B FACING AWAY FROM THE BOARD.</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aile</a:t>
            </a:r>
            <a:r>
              <a:rPr lang="en-GB" b="0" baseline="0" dirty="0"/>
              <a:t> [2923], queue [3255], </a:t>
            </a:r>
            <a:r>
              <a:rPr lang="en-GB" b="0" baseline="0" dirty="0" err="1"/>
              <a:t>nez</a:t>
            </a:r>
            <a:r>
              <a:rPr lang="en-GB" b="0" baseline="0" dirty="0"/>
              <a:t> [2661], </a:t>
            </a:r>
            <a:r>
              <a:rPr lang="en-GB" b="0" baseline="0" dirty="0" err="1"/>
              <a:t>réacteur</a:t>
            </a:r>
            <a:r>
              <a:rPr lang="en-GB" b="0" baseline="0" dirty="0"/>
              <a:t> [3390], </a:t>
            </a:r>
            <a:r>
              <a:rPr lang="en-GB" b="0" baseline="0" dirty="0" err="1"/>
              <a:t>roue</a:t>
            </a:r>
            <a:r>
              <a:rPr lang="en-GB" b="0" baseline="0" dirty="0"/>
              <a:t> [3916]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1" baseline="0" dirty="0"/>
            </a:br>
            <a:r>
              <a:rPr lang="en-GB" b="0" baseline="0" dirty="0" err="1"/>
              <a:t>extérieur</a:t>
            </a:r>
            <a:r>
              <a:rPr lang="en-GB" b="0" baseline="0" dirty="0"/>
              <a:t> [625], cockpit [&lt;5000]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828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[5/7]</a:t>
            </a:r>
            <a:r>
              <a:rPr lang="en-US" b="1" baseline="0" dirty="0"/>
              <a:t> ANSWERS TO PREVIOUS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306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[6/7]</a:t>
            </a:r>
            <a:r>
              <a:rPr lang="en-US" b="1" baseline="0" dirty="0"/>
              <a:t> DISPLAY WITH PARTNER A FACING AWAY FROM THE BOARD.</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hublot</a:t>
            </a:r>
            <a:r>
              <a:rPr lang="en-GB" b="0" baseline="0" dirty="0"/>
              <a:t> [&lt;5000], </a:t>
            </a:r>
            <a:r>
              <a:rPr lang="en-GB" b="0" baseline="0" dirty="0" err="1"/>
              <a:t>coffre</a:t>
            </a:r>
            <a:r>
              <a:rPr lang="en-GB" b="0" baseline="0" dirty="0"/>
              <a:t> [4776], couloir [2744], chariot [&gt;5000], </a:t>
            </a:r>
            <a:r>
              <a:rPr lang="en-GB" b="0" baseline="0" dirty="0" err="1"/>
              <a:t>siège</a:t>
            </a:r>
            <a:r>
              <a:rPr lang="en-GB" b="0" baseline="0" dirty="0"/>
              <a:t> [1571]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1" baseline="0" dirty="0"/>
            </a:br>
            <a:r>
              <a:rPr lang="en-GB" b="0" baseline="0" dirty="0" err="1"/>
              <a:t>intérieur</a:t>
            </a:r>
            <a:r>
              <a:rPr lang="en-GB" b="0" baseline="0" dirty="0"/>
              <a:t> [433], </a:t>
            </a:r>
            <a:r>
              <a:rPr lang="en-GB" b="0" baseline="0" dirty="0" err="1"/>
              <a:t>hôtesse</a:t>
            </a:r>
            <a:r>
              <a:rPr lang="en-GB" b="0" baseline="0" dirty="0"/>
              <a:t> [&lt;5000], </a:t>
            </a:r>
            <a:r>
              <a:rPr lang="en-GB" b="0" baseline="0" dirty="0" err="1"/>
              <a:t>bagage</a:t>
            </a:r>
            <a:r>
              <a:rPr lang="en-GB" b="0" baseline="0" dirty="0"/>
              <a:t> [3566],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7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[7/7]</a:t>
            </a:r>
            <a:r>
              <a:rPr lang="en-US" b="1" baseline="0" dirty="0"/>
              <a:t> ANSWERS TO PREVIOUS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480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 revise construction of numbers over 1,000,</a:t>
            </a:r>
            <a:r>
              <a:rPr lang="en-US" b="0" baseline="0" dirty="0"/>
              <a:t> </a:t>
            </a:r>
            <a:r>
              <a:rPr lang="en-US" b="0" dirty="0"/>
              <a:t>to highlight how saying years differs between English and French.</a:t>
            </a:r>
          </a:p>
          <a:p>
            <a:endParaRPr lang="en-US" b="0" dirty="0"/>
          </a:p>
          <a:p>
            <a:r>
              <a:rPr lang="en-US" b="1" dirty="0"/>
              <a:t>Procedure:</a:t>
            </a:r>
          </a:p>
          <a:p>
            <a:pPr marL="0" indent="0">
              <a:buNone/>
            </a:pPr>
            <a:r>
              <a:rPr lang="en-US" b="0" dirty="0"/>
              <a:t>1. Click to reveal information on how to say numbers in French, and how it differs from English.</a:t>
            </a:r>
          </a:p>
          <a:p>
            <a:pPr marL="0" indent="0">
              <a:buNone/>
            </a:pPr>
            <a:r>
              <a:rPr lang="en-US" b="0" dirty="0"/>
              <a:t>2. Click</a:t>
            </a:r>
          </a:p>
          <a:p>
            <a:r>
              <a:rPr lang="en-US" b="0" dirty="0"/>
              <a:t>3. Click on audio boxes to hear years being spoken in French.</a:t>
            </a:r>
          </a:p>
          <a:p>
            <a:r>
              <a:rPr lang="en-US" b="0" dirty="0"/>
              <a:t>4. Ask students to write the numbers they hear in digits. This can be done on mini-whiteboards.</a:t>
            </a:r>
          </a:p>
          <a:p>
            <a:r>
              <a:rPr lang="en-US" b="0" dirty="0"/>
              <a:t>5. Click to reveal answers in digits and words.</a:t>
            </a:r>
          </a:p>
          <a:p>
            <a:endParaRPr lang="en-US" b="0" dirty="0"/>
          </a:p>
          <a:p>
            <a:r>
              <a:rPr lang="en-US" b="1" dirty="0"/>
              <a:t>Transcript:</a:t>
            </a:r>
          </a:p>
          <a:p>
            <a:pPr marL="228600" indent="-228600">
              <a:buFont typeface="+mj-lt"/>
              <a:buAutoNum type="arabicPeriod"/>
            </a:pPr>
            <a:r>
              <a:rPr lang="fr-FR" b="0" noProof="0" dirty="0"/>
              <a:t>deux mille vingt-deux</a:t>
            </a:r>
          </a:p>
          <a:p>
            <a:pPr marL="228600" indent="-228600">
              <a:buFont typeface="+mj-lt"/>
              <a:buAutoNum type="arabicPeriod"/>
            </a:pPr>
            <a:r>
              <a:rPr lang="fr-FR" b="0" noProof="0" dirty="0"/>
              <a:t>deux mille trois</a:t>
            </a:r>
          </a:p>
          <a:p>
            <a:pPr marL="228600" indent="-228600">
              <a:buFont typeface="+mj-lt"/>
              <a:buAutoNum type="arabicPeriod"/>
            </a:pPr>
            <a:r>
              <a:rPr lang="fr-FR" b="0" noProof="0" dirty="0"/>
              <a:t>mille neuf cent quatre-vingt-seize</a:t>
            </a:r>
          </a:p>
          <a:p>
            <a:pPr marL="228600" indent="-228600">
              <a:buFont typeface="+mj-lt"/>
              <a:buAutoNum type="arabicPeriod"/>
            </a:pPr>
            <a:r>
              <a:rPr lang="fr-FR" b="0" noProof="0" dirty="0"/>
              <a:t>mille neuf cent soixante-quinze</a:t>
            </a:r>
          </a:p>
          <a:p>
            <a:pPr marL="228600" indent="-228600">
              <a:buFont typeface="+mj-lt"/>
              <a:buAutoNum type="arabicPeriod"/>
            </a:pPr>
            <a:r>
              <a:rPr lang="fr-FR" b="0" noProof="0" dirty="0"/>
              <a:t>mille huit cent deux</a:t>
            </a:r>
          </a:p>
          <a:p>
            <a:pPr marL="228600" indent="-228600">
              <a:buFont typeface="+mj-lt"/>
              <a:buAutoNum type="arabicPeriod"/>
            </a:pPr>
            <a:r>
              <a:rPr lang="fr-FR" b="0" noProof="0" dirty="0"/>
              <a:t>mille quatre cent douze</a:t>
            </a:r>
          </a:p>
          <a:p>
            <a:pPr marL="228600" indent="-228600">
              <a:buFont typeface="+mj-lt"/>
              <a:buAutoNum type="arabicPeriod"/>
            </a:pPr>
            <a:r>
              <a:rPr lang="fr-FR" b="0" noProof="0" dirty="0"/>
              <a:t>mille soixante-six</a:t>
            </a:r>
          </a:p>
          <a:p>
            <a:endParaRPr lang="en-US" b="1"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259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[1/2]</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Oral comprehension of numbers/years.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Check students understand the rubric and the positive start to Concorde’s 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read the English sentences and have a guess at what the missing numbers might be. Tell students they will check their answers by listening to the sentences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Click to hear sentences read by a native speaker. Students read along and write the missing numbers. Note that the sentences contain a number of unknown cognates. We consider this appropriate in this type of exercise because the English is displayed and students should be able to make the connection between these words in French and English. Note the speed is given in km/h (rather than mph).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Move to the next slide. Check students understand the rubric and the issues Concorde faced. Clarify the meaning of </a:t>
            </a:r>
            <a:r>
              <a:rPr lang="fr-FR" sz="1200" i="1" dirty="0">
                <a:solidFill>
                  <a:srgbClr val="104F75"/>
                </a:solidFill>
              </a:rPr>
              <a:t>bang supersonique/</a:t>
            </a:r>
            <a:r>
              <a:rPr lang="fr-FR" sz="1200" i="1" dirty="0" err="1">
                <a:solidFill>
                  <a:srgbClr val="104F75"/>
                </a:solidFill>
              </a:rPr>
              <a:t>sonic</a:t>
            </a:r>
            <a:r>
              <a:rPr lang="fr-FR" sz="1200" i="1" dirty="0">
                <a:solidFill>
                  <a:srgbClr val="104F75"/>
                </a:solidFill>
              </a:rPr>
              <a:t> </a:t>
            </a:r>
            <a:r>
              <a:rPr lang="fr-FR" sz="1200" dirty="0">
                <a:solidFill>
                  <a:srgbClr val="104F75"/>
                </a:solidFill>
              </a:rPr>
              <a:t>boom:</a:t>
            </a:r>
            <a:r>
              <a:rPr lang="fr-FR" sz="1200" baseline="0" dirty="0">
                <a:solidFill>
                  <a:srgbClr val="104F75"/>
                </a:solidFill>
              </a:rPr>
              <a:t> the </a:t>
            </a:r>
            <a:r>
              <a:rPr lang="fr-FR" sz="1200" baseline="0" dirty="0" err="1">
                <a:solidFill>
                  <a:srgbClr val="104F75"/>
                </a:solidFill>
              </a:rPr>
              <a:t>very</a:t>
            </a:r>
            <a:r>
              <a:rPr lang="fr-FR" sz="1200" baseline="0" dirty="0">
                <a:solidFill>
                  <a:srgbClr val="104F75"/>
                </a:solidFill>
              </a:rPr>
              <a:t> </a:t>
            </a:r>
            <a:r>
              <a:rPr lang="fr-FR" sz="1200" baseline="0" dirty="0" err="1">
                <a:solidFill>
                  <a:srgbClr val="104F75"/>
                </a:solidFill>
              </a:rPr>
              <a:t>loud</a:t>
            </a:r>
            <a:r>
              <a:rPr lang="fr-FR" sz="1200" baseline="0" dirty="0">
                <a:solidFill>
                  <a:srgbClr val="104F75"/>
                </a:solidFill>
              </a:rPr>
              <a:t> noise made by planes </a:t>
            </a:r>
            <a:r>
              <a:rPr lang="fr-FR" sz="1200" baseline="0" dirty="0" err="1">
                <a:solidFill>
                  <a:srgbClr val="104F75"/>
                </a:solidFill>
              </a:rPr>
              <a:t>when</a:t>
            </a:r>
            <a:r>
              <a:rPr lang="fr-FR" sz="1200" baseline="0" dirty="0">
                <a:solidFill>
                  <a:srgbClr val="104F75"/>
                </a:solidFill>
              </a:rPr>
              <a:t> </a:t>
            </a:r>
            <a:r>
              <a:rPr lang="fr-FR" sz="1200" baseline="0" dirty="0" err="1">
                <a:solidFill>
                  <a:srgbClr val="104F75"/>
                </a:solidFill>
              </a:rPr>
              <a:t>breaking</a:t>
            </a:r>
            <a:r>
              <a:rPr lang="fr-FR" sz="1200" baseline="0" dirty="0">
                <a:solidFill>
                  <a:srgbClr val="104F75"/>
                </a:solidFill>
              </a:rPr>
              <a:t> the </a:t>
            </a:r>
            <a:r>
              <a:rPr lang="fr-FR" sz="1200" baseline="0" dirty="0" err="1">
                <a:solidFill>
                  <a:srgbClr val="104F75"/>
                </a:solidFill>
              </a:rPr>
              <a:t>sound</a:t>
            </a:r>
            <a:r>
              <a:rPr lang="fr-FR" sz="1200" baseline="0" dirty="0">
                <a:solidFill>
                  <a:srgbClr val="104F75"/>
                </a:solidFill>
              </a:rPr>
              <a:t> </a:t>
            </a:r>
            <a:r>
              <a:rPr lang="fr-FR" sz="1200" baseline="0" dirty="0" err="1">
                <a:solidFill>
                  <a:srgbClr val="104F75"/>
                </a:solidFill>
              </a:rPr>
              <a:t>barrier</a:t>
            </a:r>
            <a:r>
              <a:rPr lang="fr-FR" sz="1200" baseline="0" dirty="0">
                <a:solidFill>
                  <a:srgbClr val="104F75"/>
                </a:solidFill>
              </a:rPr>
              <a:t>. This noise, </a:t>
            </a:r>
            <a:r>
              <a:rPr lang="fr-FR" sz="1200" baseline="0" dirty="0" err="1">
                <a:solidFill>
                  <a:srgbClr val="104F75"/>
                </a:solidFill>
              </a:rPr>
              <a:t>which</a:t>
            </a:r>
            <a:r>
              <a:rPr lang="fr-FR" sz="1200" baseline="0" dirty="0">
                <a:solidFill>
                  <a:srgbClr val="104F75"/>
                </a:solidFill>
              </a:rPr>
              <a:t> </a:t>
            </a:r>
            <a:r>
              <a:rPr lang="fr-FR" sz="1200" baseline="0" dirty="0" err="1">
                <a:solidFill>
                  <a:srgbClr val="104F75"/>
                </a:solidFill>
              </a:rPr>
              <a:t>could</a:t>
            </a:r>
            <a:r>
              <a:rPr lang="fr-FR" sz="1200" baseline="0" dirty="0">
                <a:solidFill>
                  <a:srgbClr val="104F75"/>
                </a:solidFill>
              </a:rPr>
              <a:t> </a:t>
            </a:r>
            <a:r>
              <a:rPr lang="fr-FR" sz="1200" baseline="0" dirty="0" err="1">
                <a:solidFill>
                  <a:srgbClr val="104F75"/>
                </a:solidFill>
              </a:rPr>
              <a:t>shatter</a:t>
            </a:r>
            <a:r>
              <a:rPr lang="fr-FR" sz="1200" baseline="0" dirty="0">
                <a:solidFill>
                  <a:srgbClr val="104F75"/>
                </a:solidFill>
              </a:rPr>
              <a:t> </a:t>
            </a:r>
            <a:r>
              <a:rPr lang="fr-FR" sz="1200" baseline="0" dirty="0" err="1">
                <a:solidFill>
                  <a:srgbClr val="104F75"/>
                </a:solidFill>
              </a:rPr>
              <a:t>windows</a:t>
            </a:r>
            <a:r>
              <a:rPr lang="fr-FR" sz="1200" baseline="0" dirty="0">
                <a:solidFill>
                  <a:srgbClr val="104F75"/>
                </a:solidFill>
              </a:rPr>
              <a:t>, </a:t>
            </a:r>
            <a:r>
              <a:rPr lang="fr-FR" sz="1200" baseline="0" dirty="0" err="1">
                <a:solidFill>
                  <a:srgbClr val="104F75"/>
                </a:solidFill>
              </a:rPr>
              <a:t>resulted</a:t>
            </a:r>
            <a:r>
              <a:rPr lang="fr-FR" sz="1200" baseline="0" dirty="0">
                <a:solidFill>
                  <a:srgbClr val="104F75"/>
                </a:solidFill>
              </a:rPr>
              <a:t> in Concorde </a:t>
            </a:r>
            <a:r>
              <a:rPr lang="fr-FR" sz="1200" baseline="0" dirty="0" err="1">
                <a:solidFill>
                  <a:srgbClr val="104F75"/>
                </a:solidFill>
              </a:rPr>
              <a:t>being</a:t>
            </a:r>
            <a:r>
              <a:rPr lang="fr-FR" sz="1200" baseline="0" dirty="0">
                <a:solidFill>
                  <a:srgbClr val="104F75"/>
                </a:solidFill>
              </a:rPr>
              <a:t> </a:t>
            </a:r>
            <a:r>
              <a:rPr lang="fr-FR" sz="1200" baseline="0" dirty="0" err="1">
                <a:solidFill>
                  <a:srgbClr val="104F75"/>
                </a:solidFill>
              </a:rPr>
              <a:t>banned</a:t>
            </a:r>
            <a:r>
              <a:rPr lang="fr-FR" sz="1200" baseline="0" dirty="0">
                <a:solidFill>
                  <a:srgbClr val="104F75"/>
                </a:solidFill>
              </a:rPr>
              <a:t> </a:t>
            </a:r>
            <a:r>
              <a:rPr lang="fr-FR" sz="1200" baseline="0" dirty="0" err="1">
                <a:solidFill>
                  <a:srgbClr val="104F75"/>
                </a:solidFill>
              </a:rPr>
              <a:t>from</a:t>
            </a:r>
            <a:r>
              <a:rPr lang="fr-FR" sz="1200" baseline="0" dirty="0">
                <a:solidFill>
                  <a:srgbClr val="104F75"/>
                </a:solidFill>
              </a:rPr>
              <a:t> </a:t>
            </a:r>
            <a:r>
              <a:rPr lang="fr-FR" sz="1200" baseline="0" dirty="0" err="1">
                <a:solidFill>
                  <a:srgbClr val="104F75"/>
                </a:solidFill>
              </a:rPr>
              <a:t>flying</a:t>
            </a:r>
            <a:r>
              <a:rPr lang="fr-FR" sz="1200" baseline="0" dirty="0">
                <a:solidFill>
                  <a:srgbClr val="104F75"/>
                </a:solidFill>
              </a:rPr>
              <a:t> </a:t>
            </a:r>
            <a:r>
              <a:rPr lang="fr-FR" sz="1200" baseline="0" dirty="0" err="1">
                <a:solidFill>
                  <a:srgbClr val="104F75"/>
                </a:solidFill>
              </a:rPr>
              <a:t>faster</a:t>
            </a:r>
            <a:r>
              <a:rPr lang="fr-FR" sz="1200" baseline="0" dirty="0">
                <a:solidFill>
                  <a:srgbClr val="104F75"/>
                </a:solidFill>
              </a:rPr>
              <a:t> </a:t>
            </a:r>
            <a:r>
              <a:rPr lang="fr-FR" sz="1200" baseline="0" dirty="0" err="1">
                <a:solidFill>
                  <a:srgbClr val="104F75"/>
                </a:solidFill>
              </a:rPr>
              <a:t>than</a:t>
            </a:r>
            <a:r>
              <a:rPr lang="fr-FR" sz="1200" baseline="0" dirty="0">
                <a:solidFill>
                  <a:srgbClr val="104F75"/>
                </a:solidFill>
              </a:rPr>
              <a:t> the speed of </a:t>
            </a:r>
            <a:r>
              <a:rPr lang="fr-FR" sz="1200" baseline="0" dirty="0" err="1">
                <a:solidFill>
                  <a:srgbClr val="104F75"/>
                </a:solidFill>
              </a:rPr>
              <a:t>sound</a:t>
            </a:r>
            <a:r>
              <a:rPr lang="fr-FR" sz="1200" baseline="0" dirty="0">
                <a:solidFill>
                  <a:srgbClr val="104F75"/>
                </a:solidFill>
              </a:rPr>
              <a:t> </a:t>
            </a:r>
            <a:r>
              <a:rPr lang="en-GB" sz="1200" baseline="0" dirty="0">
                <a:solidFill>
                  <a:srgbClr val="104F75"/>
                </a:solidFill>
              </a:rPr>
              <a:t>when flying over land. Its supersonic capacity was, therefore, restricted to water crossing only.</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Repeat steps 2-4 for four more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a:t>
            </a:r>
            <a:r>
              <a:rPr lang="fr-FR" sz="1200" b="0" kern="1200" baseline="0" noProof="0" dirty="0">
                <a:solidFill>
                  <a:schemeClr val="tx1"/>
                </a:solidFill>
                <a:effectLst/>
                <a:latin typeface="+mn-lt"/>
                <a:ea typeface="+mn-ea"/>
                <a:cs typeface="+mn-cs"/>
              </a:rPr>
              <a:t>I</a:t>
            </a:r>
            <a:r>
              <a:rPr lang="fr-FR" sz="1200" kern="1200" noProof="0" dirty="0">
                <a:solidFill>
                  <a:schemeClr val="tx1"/>
                </a:solidFill>
                <a:effectLst/>
                <a:latin typeface="+mn-lt"/>
                <a:ea typeface="+mn-ea"/>
                <a:cs typeface="+mn-cs"/>
              </a:rPr>
              <a:t>nitialement,</a:t>
            </a:r>
            <a:r>
              <a:rPr lang="fr-FR" b="0" baseline="0" noProof="0" dirty="0"/>
              <a:t> </a:t>
            </a:r>
            <a:r>
              <a:rPr lang="fr-FR" b="1" baseline="0" noProof="0" dirty="0"/>
              <a:t>seize </a:t>
            </a:r>
            <a:r>
              <a:rPr lang="fr-FR" b="0" baseline="0" noProof="0" dirty="0"/>
              <a:t>compagnies aériennes ont </a:t>
            </a:r>
            <a:r>
              <a:rPr lang="fr-FR" sz="1200" b="0" i="0" kern="1200" noProof="0" dirty="0">
                <a:solidFill>
                  <a:schemeClr val="tx1"/>
                </a:solidFill>
                <a:effectLst/>
                <a:latin typeface="+mn-lt"/>
                <a:ea typeface="+mn-ea"/>
                <a:cs typeface="+mn-cs"/>
              </a:rPr>
              <a:t>commandé </a:t>
            </a:r>
            <a:r>
              <a:rPr lang="fr-FR" sz="1200" b="1" i="0" kern="1200" noProof="0" dirty="0">
                <a:solidFill>
                  <a:schemeClr val="tx1"/>
                </a:solidFill>
                <a:effectLst/>
                <a:latin typeface="+mn-lt"/>
                <a:ea typeface="+mn-ea"/>
                <a:cs typeface="+mn-cs"/>
              </a:rPr>
              <a:t>soixante-quinze</a:t>
            </a:r>
            <a:r>
              <a:rPr lang="fr-FR" sz="1200" b="0" i="0" kern="1200" noProof="0" dirty="0">
                <a:solidFill>
                  <a:schemeClr val="tx1"/>
                </a:solidFill>
                <a:effectLst/>
                <a:latin typeface="+mn-lt"/>
                <a:ea typeface="+mn-ea"/>
                <a:cs typeface="+mn-cs"/>
              </a:rPr>
              <a:t> avions.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2. Concorde a volé</a:t>
            </a:r>
            <a:r>
              <a:rPr lang="fr-FR" b="0" baseline="0" noProof="0" dirty="0"/>
              <a:t> à une vitesse de </a:t>
            </a:r>
            <a:r>
              <a:rPr lang="fr-FR" sz="1200" b="1" i="0" kern="1200" noProof="0" dirty="0">
                <a:solidFill>
                  <a:schemeClr val="tx1"/>
                </a:solidFill>
                <a:effectLst/>
                <a:latin typeface="+mn-lt"/>
                <a:ea typeface="+mn-ea"/>
                <a:cs typeface="+mn-cs"/>
              </a:rPr>
              <a:t>2,179</a:t>
            </a:r>
            <a:r>
              <a:rPr lang="fr-FR" sz="1200" b="0" i="0" kern="1200" noProof="0" dirty="0">
                <a:solidFill>
                  <a:schemeClr val="tx1"/>
                </a:solidFill>
                <a:effectLst/>
                <a:latin typeface="+mn-lt"/>
                <a:ea typeface="+mn-ea"/>
                <a:cs typeface="+mn-cs"/>
              </a:rPr>
              <a:t> km/h.</a:t>
            </a:r>
            <a:r>
              <a:rPr lang="fr-FR" sz="1200" b="0" i="0" kern="1200" baseline="0" noProof="0" dirty="0">
                <a:solidFill>
                  <a:schemeClr val="tx1"/>
                </a:solidFill>
                <a:effectLst/>
                <a:latin typeface="+mn-lt"/>
                <a:ea typeface="+mn-ea"/>
                <a:cs typeface="+mn-cs"/>
              </a:rPr>
              <a:t> </a:t>
            </a:r>
            <a:r>
              <a:rPr lang="fr-FR" sz="1200" b="0" i="0" kern="1200" noProof="0" dirty="0">
                <a:solidFill>
                  <a:schemeClr val="tx1"/>
                </a:solidFill>
                <a:effectLst/>
                <a:latin typeface="+mn-lt"/>
                <a:ea typeface="+mn-ea"/>
                <a:cs typeface="+mn-cs"/>
              </a:rPr>
              <a:t>C’est plus de </a:t>
            </a:r>
            <a:r>
              <a:rPr lang="fr-FR" sz="1200" b="1" i="0" kern="1200" noProof="0" dirty="0">
                <a:solidFill>
                  <a:schemeClr val="tx1"/>
                </a:solidFill>
                <a:effectLst/>
                <a:latin typeface="+mn-lt"/>
                <a:ea typeface="+mn-ea"/>
                <a:cs typeface="+mn-cs"/>
              </a:rPr>
              <a:t>deux</a:t>
            </a:r>
            <a:r>
              <a:rPr lang="fr-FR" sz="1200" b="0" i="0" kern="1200" noProof="0" dirty="0">
                <a:solidFill>
                  <a:schemeClr val="tx1"/>
                </a:solidFill>
                <a:effectLst/>
                <a:latin typeface="+mn-lt"/>
                <a:ea typeface="+mn-ea"/>
                <a:cs typeface="+mn-cs"/>
              </a:rPr>
              <a:t> fois la vitesse du son</a:t>
            </a:r>
            <a:r>
              <a:rPr lang="fr-FR" sz="1200" b="0" i="0" kern="1200" baseline="0" noProof="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baseline="0" noProof="0" dirty="0">
                <a:solidFill>
                  <a:schemeClr val="tx1"/>
                </a:solidFill>
                <a:effectLst/>
                <a:latin typeface="+mn-lt"/>
                <a:ea typeface="+mn-ea"/>
                <a:cs typeface="+mn-cs"/>
              </a:rPr>
              <a:t>3. Mais le projet </a:t>
            </a:r>
            <a:r>
              <a:rPr lang="fr-FR" sz="1200" b="0" i="0" kern="1200" noProof="0" dirty="0">
                <a:solidFill>
                  <a:schemeClr val="tx1"/>
                </a:solidFill>
                <a:effectLst/>
                <a:latin typeface="+mn-lt"/>
                <a:ea typeface="+mn-ea"/>
                <a:cs typeface="+mn-cs"/>
              </a:rPr>
              <a:t>a coûté </a:t>
            </a:r>
            <a:r>
              <a:rPr lang="fr-FR" sz="1200" b="1" i="0" kern="1200" noProof="0" dirty="0">
                <a:solidFill>
                  <a:schemeClr val="tx1"/>
                </a:solidFill>
                <a:effectLst/>
                <a:latin typeface="+mn-lt"/>
                <a:ea typeface="+mn-ea"/>
                <a:cs typeface="+mn-cs"/>
              </a:rPr>
              <a:t>cinq</a:t>
            </a:r>
            <a:r>
              <a:rPr lang="fr-FR" sz="1200" b="0" i="0" kern="1200" noProof="0" dirty="0">
                <a:solidFill>
                  <a:schemeClr val="tx1"/>
                </a:solidFill>
                <a:effectLst/>
                <a:latin typeface="+mn-lt"/>
                <a:ea typeface="+mn-ea"/>
                <a:cs typeface="+mn-cs"/>
              </a:rPr>
              <a:t> fois l'estimation initiale,</a:t>
            </a:r>
            <a:r>
              <a:rPr lang="fr-FR" sz="1200" b="0" i="0" kern="1200" baseline="0" noProof="0" dirty="0">
                <a:solidFill>
                  <a:schemeClr val="tx1"/>
                </a:solidFill>
                <a:effectLst/>
                <a:latin typeface="+mn-lt"/>
                <a:ea typeface="+mn-ea"/>
                <a:cs typeface="+mn-cs"/>
              </a:rPr>
              <a:t> et Concorde est devenu un </a:t>
            </a:r>
            <a:r>
              <a:rPr lang="fr-FR" sz="1200" b="0" i="0" kern="1200" noProof="0" dirty="0">
                <a:solidFill>
                  <a:schemeClr val="tx1"/>
                </a:solidFill>
                <a:effectLst/>
                <a:latin typeface="+mn-lt"/>
                <a:ea typeface="+mn-ea"/>
                <a:cs typeface="+mn-cs"/>
              </a:rPr>
              <a:t>avion</a:t>
            </a:r>
            <a:r>
              <a:rPr lang="fr-FR" sz="1200" b="0" i="0" kern="1200" baseline="0" noProof="0" dirty="0">
                <a:solidFill>
                  <a:schemeClr val="tx1"/>
                </a:solidFill>
                <a:effectLst/>
                <a:latin typeface="+mn-lt"/>
                <a:ea typeface="+mn-ea"/>
                <a:cs typeface="+mn-cs"/>
              </a:rPr>
              <a:t> </a:t>
            </a:r>
            <a:r>
              <a:rPr lang="fr-FR" sz="1200" b="0" i="0" kern="1200" noProof="0" dirty="0">
                <a:solidFill>
                  <a:schemeClr val="tx1"/>
                </a:solidFill>
                <a:effectLst/>
                <a:latin typeface="+mn-lt"/>
                <a:ea typeface="+mn-ea"/>
                <a:cs typeface="+mn-cs"/>
              </a:rPr>
              <a:t>de luxe.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noProof="0" dirty="0">
                <a:solidFill>
                  <a:schemeClr val="tx1"/>
                </a:solidFill>
                <a:effectLst/>
                <a:latin typeface="+mn-lt"/>
                <a:ea typeface="+mn-ea"/>
                <a:cs typeface="+mn-cs"/>
              </a:rPr>
              <a:t>4. En </a:t>
            </a:r>
            <a:r>
              <a:rPr lang="fr-FR" sz="1200" b="1" i="0" kern="1200" noProof="0" dirty="0">
                <a:solidFill>
                  <a:schemeClr val="tx1"/>
                </a:solidFill>
                <a:effectLst/>
                <a:latin typeface="+mn-lt"/>
                <a:ea typeface="+mn-ea"/>
                <a:cs typeface="+mn-cs"/>
              </a:rPr>
              <a:t>1967</a:t>
            </a:r>
            <a:r>
              <a:rPr lang="fr-FR" sz="1200" b="0" i="0" kern="1200" noProof="0" dirty="0">
                <a:solidFill>
                  <a:schemeClr val="tx1"/>
                </a:solidFill>
                <a:effectLst/>
                <a:latin typeface="+mn-lt"/>
                <a:ea typeface="+mn-ea"/>
                <a:cs typeface="+mn-cs"/>
              </a:rPr>
              <a:t>, Concorde a pris son premier vol </a:t>
            </a:r>
            <a:r>
              <a:rPr lang="fr-FR" b="0" baseline="0" noProof="0" dirty="0"/>
              <a:t>de Toulouse en France.</a:t>
            </a:r>
            <a:endParaRPr lang="fr-FR" sz="1200" b="0" i="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baseline="0" noProof="0" dirty="0">
                <a:solidFill>
                  <a:schemeClr val="tx1"/>
                </a:solidFill>
                <a:effectLst/>
                <a:latin typeface="+mn-lt"/>
                <a:ea typeface="+mn-ea"/>
                <a:cs typeface="+mn-cs"/>
              </a:rPr>
              <a:t>5. Concorde 002 </a:t>
            </a:r>
            <a:r>
              <a:rPr lang="fr-FR" sz="1200" b="0" i="0" kern="1200" noProof="0" dirty="0">
                <a:solidFill>
                  <a:schemeClr val="tx1"/>
                </a:solidFill>
                <a:effectLst/>
                <a:latin typeface="+mn-lt"/>
                <a:ea typeface="+mn-ea"/>
                <a:cs typeface="+mn-cs"/>
              </a:rPr>
              <a:t>a pris un vol de </a:t>
            </a:r>
            <a:r>
              <a:rPr lang="fr-FR" sz="1200" b="1" i="0" kern="1200" noProof="0" dirty="0">
                <a:solidFill>
                  <a:schemeClr val="tx1"/>
                </a:solidFill>
                <a:effectLst/>
                <a:latin typeface="+mn-lt"/>
                <a:ea typeface="+mn-ea"/>
                <a:cs typeface="+mn-cs"/>
              </a:rPr>
              <a:t>22 </a:t>
            </a:r>
            <a:r>
              <a:rPr lang="fr-FR" sz="1200" b="0" i="0" kern="1200" noProof="0" dirty="0">
                <a:solidFill>
                  <a:schemeClr val="tx1"/>
                </a:solidFill>
                <a:effectLst/>
                <a:latin typeface="+mn-lt"/>
                <a:ea typeface="+mn-ea"/>
                <a:cs typeface="+mn-cs"/>
              </a:rPr>
              <a:t>minutes en Angleterre</a:t>
            </a:r>
            <a:r>
              <a:rPr lang="fr-FR" sz="1200" b="0" i="0" kern="1200" baseline="0" noProof="0" dirty="0">
                <a:solidFill>
                  <a:schemeClr val="tx1"/>
                </a:solidFill>
                <a:effectLst/>
                <a:latin typeface="+mn-lt"/>
                <a:ea typeface="+mn-ea"/>
                <a:cs typeface="+mn-cs"/>
              </a:rPr>
              <a:t> devant plusieurs </a:t>
            </a:r>
            <a:r>
              <a:rPr lang="fr-FR" sz="1200" b="0" i="0" kern="1200" noProof="0" dirty="0">
                <a:solidFill>
                  <a:schemeClr val="tx1"/>
                </a:solidFill>
                <a:effectLst/>
                <a:latin typeface="+mn-lt"/>
                <a:ea typeface="+mn-ea"/>
                <a:cs typeface="+mn-cs"/>
              </a:rPr>
              <a:t>spectateurs enthousiastes.</a:t>
            </a:r>
            <a:br>
              <a:rPr lang="fr-FR" b="0" noProof="0" dirty="0"/>
            </a:br>
            <a:endParaRPr lang="fr-FR"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vitesse</a:t>
            </a:r>
            <a:r>
              <a:rPr lang="en-GB" b="0" baseline="0" dirty="0"/>
              <a:t> [1065], </a:t>
            </a:r>
            <a:r>
              <a:rPr lang="fr-FR" b="0" baseline="0" noProof="0" dirty="0"/>
              <a:t>luxe [3009]</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initialement</a:t>
            </a:r>
            <a:r>
              <a:rPr lang="en-GB" baseline="0" dirty="0"/>
              <a:t> [4252], </a:t>
            </a:r>
            <a:r>
              <a:rPr lang="en-GB" baseline="0" dirty="0" err="1"/>
              <a:t>enthousiasme</a:t>
            </a:r>
            <a:r>
              <a:rPr lang="en-GB" baseline="0" dirty="0"/>
              <a:t> [2745], </a:t>
            </a:r>
            <a:r>
              <a:rPr lang="en-GB" baseline="0" dirty="0" err="1"/>
              <a:t>nombre</a:t>
            </a:r>
            <a:r>
              <a:rPr lang="en-GB" baseline="0" dirty="0"/>
              <a:t> [249], verifier [1236], estimation [3464], </a:t>
            </a:r>
            <a:r>
              <a:rPr lang="en-GB" baseline="0" dirty="0" err="1"/>
              <a:t>compagnie</a:t>
            </a:r>
            <a:r>
              <a:rPr lang="en-GB" baseline="0" dirty="0"/>
              <a:t> [775], </a:t>
            </a:r>
            <a:r>
              <a:rPr lang="en-GB" baseline="0" dirty="0" err="1"/>
              <a:t>aérien</a:t>
            </a:r>
            <a:r>
              <a:rPr lang="en-GB" baseline="0" dirty="0"/>
              <a:t> [1765], estimation [3464], initial [2137], </a:t>
            </a:r>
            <a:r>
              <a:rPr lang="en-GB" baseline="0" dirty="0" err="1"/>
              <a:t>spectateur</a:t>
            </a:r>
            <a:r>
              <a:rPr lang="en-GB" baseline="0" dirty="0"/>
              <a:t> [2877], </a:t>
            </a:r>
            <a:r>
              <a:rPr lang="en-GB" baseline="0" dirty="0" err="1"/>
              <a:t>enthousiaste</a:t>
            </a:r>
            <a:r>
              <a:rPr lang="en-GB" baseline="0" dirty="0"/>
              <a:t> [4287]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9561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[-tion]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a:t>
            </a:r>
            <a:r>
              <a:rPr lang="en-GB" dirty="0"/>
              <a:t>o wave one’s hand in front of</a:t>
            </a:r>
            <a:r>
              <a:rPr lang="en-GB" baseline="0" dirty="0"/>
              <a:t> oneself to indicate not to proceed.</a:t>
            </a:r>
            <a:br>
              <a:rPr lang="en-GB" baseline="0" dirty="0"/>
            </a:br>
            <a:r>
              <a:rPr lang="en-GB" baseline="0" dirty="0"/>
              <a:t>4. Roll back the animations and work through 1-3 again, but this time, dropping your voice completely to listen carefully to the students saying the </a:t>
            </a:r>
            <a:r>
              <a:rPr lang="en-GB" b="1" dirty="0"/>
              <a:t>[-tion]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attention </a:t>
            </a:r>
            <a:r>
              <a:rPr lang="en-GB" b="0" baseline="0" dirty="0"/>
              <a:t>[482</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6810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6. </a:t>
            </a:r>
            <a:r>
              <a:rPr lang="fr-FR" sz="1200" b="0" i="0" kern="1200" dirty="0">
                <a:solidFill>
                  <a:schemeClr val="tx1"/>
                </a:solidFill>
                <a:effectLst/>
                <a:latin typeface="+mn-lt"/>
                <a:ea typeface="+mn-ea"/>
                <a:cs typeface="+mn-cs"/>
              </a:rPr>
              <a:t>A la fin de l'année </a:t>
            </a:r>
            <a:r>
              <a:rPr lang="fr-FR" sz="1200" b="1" i="0" kern="1200" dirty="0">
                <a:solidFill>
                  <a:schemeClr val="tx1"/>
                </a:solidFill>
                <a:effectLst/>
                <a:latin typeface="+mn-lt"/>
                <a:ea typeface="+mn-ea"/>
                <a:cs typeface="+mn-cs"/>
              </a:rPr>
              <a:t>1973</a:t>
            </a:r>
            <a:r>
              <a:rPr lang="fr-FR" sz="1200" b="0" i="0" kern="1200" dirty="0">
                <a:solidFill>
                  <a:schemeClr val="tx1"/>
                </a:solidFill>
                <a:effectLst/>
                <a:latin typeface="+mn-lt"/>
                <a:ea typeface="+mn-ea"/>
                <a:cs typeface="+mn-cs"/>
              </a:rPr>
              <a:t>, presque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toutes</a:t>
            </a:r>
            <a:r>
              <a:rPr lang="en-GB" sz="1200" b="0" i="0" kern="1200" dirty="0">
                <a:solidFill>
                  <a:schemeClr val="tx1"/>
                </a:solidFill>
                <a:effectLst/>
                <a:latin typeface="+mn-lt"/>
                <a:ea typeface="+mn-ea"/>
                <a:cs typeface="+mn-cs"/>
              </a:rPr>
              <a:t> les </a:t>
            </a:r>
            <a:r>
              <a:rPr lang="en-GB" sz="1200" b="0" i="0" kern="1200" dirty="0" err="1">
                <a:solidFill>
                  <a:schemeClr val="tx1"/>
                </a:solidFill>
                <a:effectLst/>
                <a:latin typeface="+mn-lt"/>
                <a:ea typeface="+mn-ea"/>
                <a:cs typeface="+mn-cs"/>
              </a:rPr>
              <a:t>compagnies</a:t>
            </a:r>
            <a:r>
              <a:rPr lang="fr-FR" sz="1200" b="0" i="0" kern="1200" baseline="0" dirty="0">
                <a:solidFill>
                  <a:schemeClr val="tx1"/>
                </a:solidFill>
                <a:effectLst/>
                <a:latin typeface="+mn-lt"/>
                <a:ea typeface="+mn-ea"/>
                <a:cs typeface="+mn-cs"/>
              </a:rPr>
              <a:t> ont </a:t>
            </a:r>
            <a:r>
              <a:rPr lang="en-GB" sz="1200" b="0" i="0" kern="1200" dirty="0" err="1">
                <a:solidFill>
                  <a:schemeClr val="tx1"/>
                </a:solidFill>
                <a:effectLst/>
                <a:latin typeface="+mn-lt"/>
                <a:ea typeface="+mn-ea"/>
                <a:cs typeface="+mn-cs"/>
              </a:rPr>
              <a:t>annulé</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leurs</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commandes</a:t>
            </a:r>
            <a:r>
              <a:rPr lang="en-GB" sz="1200" b="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7. British Airways a </a:t>
            </a:r>
            <a:r>
              <a:rPr lang="en-GB" sz="1200" b="0" i="0" kern="1200" dirty="0" err="1">
                <a:solidFill>
                  <a:schemeClr val="tx1"/>
                </a:solidFill>
                <a:effectLst/>
                <a:latin typeface="+mn-lt"/>
                <a:ea typeface="+mn-ea"/>
                <a:cs typeface="+mn-cs"/>
              </a:rPr>
              <a:t>reçu</a:t>
            </a:r>
            <a:r>
              <a:rPr lang="en-GB" sz="1200" b="0" i="0" kern="1200" dirty="0">
                <a:solidFill>
                  <a:schemeClr val="tx1"/>
                </a:solidFill>
                <a:effectLst/>
                <a:latin typeface="+mn-lt"/>
                <a:ea typeface="+mn-ea"/>
                <a:cs typeface="+mn-cs"/>
              </a:rPr>
              <a:t> </a:t>
            </a:r>
            <a:r>
              <a:rPr lang="en-GB" sz="1200" b="1" i="0" kern="1200" dirty="0">
                <a:solidFill>
                  <a:schemeClr val="tx1"/>
                </a:solidFill>
                <a:effectLst/>
                <a:latin typeface="+mn-lt"/>
                <a:ea typeface="+mn-ea"/>
                <a:cs typeface="+mn-cs"/>
              </a:rPr>
              <a:t>cinq </a:t>
            </a:r>
            <a:r>
              <a:rPr lang="en-GB" sz="1200" b="0" i="0" kern="1200" dirty="0" err="1">
                <a:solidFill>
                  <a:schemeClr val="tx1"/>
                </a:solidFill>
                <a:effectLst/>
                <a:latin typeface="+mn-lt"/>
                <a:ea typeface="+mn-ea"/>
                <a:cs typeface="+mn-cs"/>
              </a:rPr>
              <a:t>Concordes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Chaque</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avion</a:t>
            </a:r>
            <a:r>
              <a:rPr lang="en-GB" sz="1200" b="0" i="0" kern="1200" dirty="0">
                <a:solidFill>
                  <a:schemeClr val="tx1"/>
                </a:solidFill>
                <a:effectLst/>
                <a:latin typeface="+mn-lt"/>
                <a:ea typeface="+mn-ea"/>
                <a:cs typeface="+mn-cs"/>
              </a:rPr>
              <a:t> a </a:t>
            </a:r>
            <a:r>
              <a:rPr lang="en-GB" sz="1200" b="0" i="0" kern="1200" dirty="0" err="1">
                <a:solidFill>
                  <a:schemeClr val="tx1"/>
                </a:solidFill>
                <a:effectLst/>
                <a:latin typeface="+mn-lt"/>
                <a:ea typeface="+mn-ea"/>
                <a:cs typeface="+mn-cs"/>
              </a:rPr>
              <a:t>eu</a:t>
            </a:r>
            <a:r>
              <a:rPr lang="en-GB" sz="1200" b="0" i="0" kern="1200" dirty="0">
                <a:solidFill>
                  <a:schemeClr val="tx1"/>
                </a:solidFill>
                <a:effectLst/>
                <a:latin typeface="+mn-lt"/>
                <a:ea typeface="+mn-ea"/>
                <a:cs typeface="+mn-cs"/>
              </a:rPr>
              <a:t> </a:t>
            </a:r>
            <a:r>
              <a:rPr lang="fr-FR" sz="1200" b="0" i="0" kern="1200" dirty="0">
                <a:solidFill>
                  <a:schemeClr val="tx1"/>
                </a:solidFill>
                <a:effectLst/>
                <a:latin typeface="+mn-lt"/>
                <a:ea typeface="+mn-ea"/>
                <a:cs typeface="+mn-cs"/>
              </a:rPr>
              <a:t>une valeur de </a:t>
            </a:r>
            <a:r>
              <a:rPr lang="fr-FR" sz="1200" b="1" i="0" kern="1200" dirty="0">
                <a:solidFill>
                  <a:schemeClr val="tx1"/>
                </a:solidFill>
                <a:effectLst/>
                <a:latin typeface="+mn-lt"/>
                <a:ea typeface="+mn-ea"/>
                <a:cs typeface="+mn-cs"/>
              </a:rPr>
              <a:t>22 </a:t>
            </a:r>
            <a:r>
              <a:rPr lang="fr-FR" sz="1200" b="0" i="0" kern="1200" dirty="0">
                <a:solidFill>
                  <a:schemeClr val="tx1"/>
                </a:solidFill>
                <a:effectLst/>
                <a:latin typeface="+mn-lt"/>
                <a:ea typeface="+mn-ea"/>
                <a:cs typeface="+mn-cs"/>
              </a:rPr>
              <a:t>millions de livres.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8. Des</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vols</a:t>
            </a:r>
            <a:r>
              <a:rPr lang="en-GB" sz="1200" b="0" i="0" kern="1200" dirty="0">
                <a:solidFill>
                  <a:schemeClr val="tx1"/>
                </a:solidFill>
                <a:effectLst/>
                <a:latin typeface="+mn-lt"/>
                <a:ea typeface="+mn-ea"/>
                <a:cs typeface="+mn-cs"/>
              </a:rPr>
              <a:t> entre </a:t>
            </a:r>
            <a:r>
              <a:rPr lang="en-GB" sz="1200" b="0" i="0" kern="1200" dirty="0" err="1">
                <a:solidFill>
                  <a:schemeClr val="tx1"/>
                </a:solidFill>
                <a:effectLst/>
                <a:latin typeface="+mn-lt"/>
                <a:ea typeface="+mn-ea"/>
                <a:cs typeface="+mn-cs"/>
              </a:rPr>
              <a:t>Londres</a:t>
            </a:r>
            <a:r>
              <a:rPr lang="en-GB" sz="1200" b="0" i="0" kern="1200" baseline="0" dirty="0">
                <a:solidFill>
                  <a:schemeClr val="tx1"/>
                </a:solidFill>
                <a:effectLst/>
                <a:latin typeface="+mn-lt"/>
                <a:ea typeface="+mn-ea"/>
                <a:cs typeface="+mn-cs"/>
              </a:rPr>
              <a:t> et</a:t>
            </a:r>
            <a:r>
              <a:rPr lang="en-GB" b="0" baseline="0" dirty="0"/>
              <a:t> New York</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ont</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commencé</a:t>
            </a:r>
            <a:r>
              <a:rPr lang="fr-FR" sz="1200" b="0" i="0" kern="1200" dirty="0">
                <a:solidFill>
                  <a:schemeClr val="tx1"/>
                </a:solidFill>
                <a:effectLst/>
                <a:latin typeface="+mn-lt"/>
                <a:ea typeface="+mn-ea"/>
                <a:cs typeface="+mn-cs"/>
              </a:rPr>
              <a:t> en </a:t>
            </a:r>
            <a:r>
              <a:rPr lang="fr-FR" sz="1200" b="1" i="0" kern="1200" dirty="0">
                <a:solidFill>
                  <a:schemeClr val="tx1"/>
                </a:solidFill>
                <a:effectLst/>
                <a:latin typeface="+mn-lt"/>
                <a:ea typeface="+mn-ea"/>
                <a:cs typeface="+mn-cs"/>
              </a:rPr>
              <a:t>1977 </a:t>
            </a:r>
            <a:r>
              <a:rPr lang="fr-FR" sz="1200" b="0" i="0" kern="1200" dirty="0">
                <a:solidFill>
                  <a:schemeClr val="tx1"/>
                </a:solidFill>
                <a:effectLst/>
                <a:latin typeface="+mn-lt"/>
                <a:ea typeface="+mn-ea"/>
                <a:cs typeface="+mn-cs"/>
              </a:rPr>
              <a:t>pour un </a:t>
            </a:r>
            <a:r>
              <a:rPr lang="en-GB" sz="1200" b="0" i="0" kern="1200" dirty="0" err="1">
                <a:solidFill>
                  <a:schemeClr val="tx1"/>
                </a:solidFill>
                <a:effectLst/>
                <a:latin typeface="+mn-lt"/>
                <a:ea typeface="+mn-ea"/>
                <a:cs typeface="+mn-cs"/>
              </a:rPr>
              <a:t>coût</a:t>
            </a:r>
            <a:r>
              <a:rPr lang="en-GB" sz="1200" b="0" i="0" kern="1200" dirty="0">
                <a:solidFill>
                  <a:schemeClr val="tx1"/>
                </a:solidFill>
                <a:effectLst/>
                <a:latin typeface="+mn-lt"/>
                <a:ea typeface="+mn-ea"/>
                <a:cs typeface="+mn-cs"/>
              </a:rPr>
              <a:t> de </a:t>
            </a:r>
            <a:r>
              <a:rPr lang="en-GB" sz="1200" b="1" i="0" kern="1200" dirty="0">
                <a:solidFill>
                  <a:schemeClr val="tx1"/>
                </a:solidFill>
                <a:effectLst/>
                <a:latin typeface="+mn-lt"/>
                <a:ea typeface="+mn-ea"/>
                <a:cs typeface="+mn-cs"/>
              </a:rPr>
              <a:t>431</a:t>
            </a:r>
            <a:r>
              <a:rPr lang="en-GB" sz="1200" b="0" i="0" kern="1200" dirty="0">
                <a:solidFill>
                  <a:schemeClr val="tx1"/>
                </a:solidFill>
                <a:effectLst/>
                <a:latin typeface="+mn-lt"/>
                <a:ea typeface="+mn-ea"/>
                <a:cs typeface="+mn-cs"/>
              </a:rPr>
              <a:t> livres</a:t>
            </a:r>
            <a:r>
              <a:rPr lang="en-GB" sz="1200" b="0" i="0" kern="1200" baseline="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aller</a:t>
            </a:r>
            <a:r>
              <a:rPr lang="en-GB" sz="1200" b="0" i="0" kern="1200" dirty="0">
                <a:solidFill>
                  <a:schemeClr val="tx1"/>
                </a:solidFill>
                <a:effectLst/>
                <a:latin typeface="+mn-lt"/>
                <a:ea typeface="+mn-ea"/>
                <a:cs typeface="+mn-cs"/>
              </a:rPr>
              <a:t> simple).</a:t>
            </a:r>
            <a:br>
              <a:rPr lang="fr-FR" sz="1200" b="0" i="0" kern="1200" dirty="0">
                <a:solidFill>
                  <a:schemeClr val="tx1"/>
                </a:solidFill>
                <a:effectLst/>
                <a:latin typeface="+mn-lt"/>
                <a:ea typeface="+mn-ea"/>
                <a:cs typeface="+mn-cs"/>
              </a:rPr>
            </a:br>
            <a:r>
              <a:rPr lang="fr-FR" sz="1200" b="0" i="0" kern="1200" dirty="0">
                <a:solidFill>
                  <a:schemeClr val="tx1"/>
                </a:solidFill>
                <a:effectLst/>
                <a:latin typeface="+mn-lt"/>
                <a:ea typeface="+mn-ea"/>
                <a:cs typeface="+mn-cs"/>
              </a:rPr>
              <a:t>9. Le</a:t>
            </a:r>
            <a:r>
              <a:rPr lang="fr-FR" sz="1200" b="0" i="0" kern="1200" baseline="0" dirty="0">
                <a:solidFill>
                  <a:schemeClr val="tx1"/>
                </a:solidFill>
                <a:effectLst/>
                <a:latin typeface="+mn-lt"/>
                <a:ea typeface="+mn-ea"/>
                <a:cs typeface="+mn-cs"/>
              </a:rPr>
              <a:t> vol a duré seulement</a:t>
            </a:r>
            <a:r>
              <a:rPr lang="en-GB" sz="1200" b="0"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trois</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heures</a:t>
            </a:r>
            <a:r>
              <a:rPr lang="en-GB" sz="1200" b="1" i="0" kern="1200" dirty="0">
                <a:solidFill>
                  <a:schemeClr val="tx1"/>
                </a:solidFill>
                <a:effectLst/>
                <a:latin typeface="+mn-lt"/>
                <a:ea typeface="+mn-ea"/>
                <a:cs typeface="+mn-cs"/>
              </a:rPr>
              <a:t> et demi</a:t>
            </a:r>
            <a:r>
              <a:rPr lang="en-GB" sz="1200" b="0" i="0" kern="1200" dirty="0">
                <a:solidFill>
                  <a:schemeClr val="tx1"/>
                </a:solidFill>
                <a:effectLst/>
                <a:latin typeface="+mn-lt"/>
                <a:ea typeface="+mn-ea"/>
                <a:cs typeface="+mn-cs"/>
              </a:rPr>
              <a:t>,</a:t>
            </a:r>
            <a:r>
              <a:rPr lang="en-GB" sz="1200" b="0" i="0" kern="1200" baseline="0" dirty="0">
                <a:solidFill>
                  <a:schemeClr val="tx1"/>
                </a:solidFill>
                <a:effectLst/>
                <a:latin typeface="+mn-lt"/>
                <a:ea typeface="+mn-ea"/>
                <a:cs typeface="+mn-cs"/>
              </a:rPr>
              <a:t> </a:t>
            </a:r>
            <a:r>
              <a:rPr lang="en-GB" sz="1200" b="0" i="0" kern="1200" baseline="0" dirty="0" err="1">
                <a:solidFill>
                  <a:schemeClr val="tx1"/>
                </a:solidFill>
                <a:effectLst/>
                <a:latin typeface="+mn-lt"/>
                <a:ea typeface="+mn-ea"/>
                <a:cs typeface="+mn-cs"/>
              </a:rPr>
              <a:t>c</a:t>
            </a:r>
            <a:r>
              <a:rPr lang="en-GB" sz="1200" b="0" i="0" kern="1200" dirty="0" err="1">
                <a:solidFill>
                  <a:schemeClr val="tx1"/>
                </a:solidFill>
                <a:effectLst/>
                <a:latin typeface="+mn-lt"/>
                <a:ea typeface="+mn-ea"/>
                <a:cs typeface="+mn-cs"/>
              </a:rPr>
              <a:t>omparé</a:t>
            </a:r>
            <a:r>
              <a:rPr lang="en-GB" sz="1200" b="0" i="0" kern="1200" dirty="0">
                <a:solidFill>
                  <a:schemeClr val="tx1"/>
                </a:solidFill>
                <a:effectLst/>
                <a:latin typeface="+mn-lt"/>
                <a:ea typeface="+mn-ea"/>
                <a:cs typeface="+mn-cs"/>
              </a:rPr>
              <a:t> à </a:t>
            </a:r>
            <a:r>
              <a:rPr lang="en-GB" sz="1200" b="1" i="0" kern="1200" dirty="0" err="1">
                <a:solidFill>
                  <a:schemeClr val="tx1"/>
                </a:solidFill>
                <a:effectLst/>
                <a:latin typeface="+mn-lt"/>
                <a:ea typeface="+mn-ea"/>
                <a:cs typeface="+mn-cs"/>
              </a:rPr>
              <a:t>huit</a:t>
            </a:r>
            <a:r>
              <a:rPr lang="en-GB" sz="1200" b="1"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heures</a:t>
            </a:r>
            <a:r>
              <a:rPr lang="en-GB" sz="1200" b="0" i="0" kern="1200" dirty="0">
                <a:solidFill>
                  <a:schemeClr val="tx1"/>
                </a:solidFill>
                <a:effectLst/>
                <a:latin typeface="+mn-lt"/>
                <a:ea typeface="+mn-ea"/>
                <a:cs typeface="+mn-cs"/>
              </a:rPr>
              <a:t> sur un </a:t>
            </a:r>
            <a:r>
              <a:rPr lang="en-GB" sz="1200" b="0" i="0" kern="1200" dirty="0" err="1">
                <a:solidFill>
                  <a:schemeClr val="tx1"/>
                </a:solidFill>
                <a:effectLst/>
                <a:latin typeface="+mn-lt"/>
                <a:ea typeface="+mn-ea"/>
                <a:cs typeface="+mn-cs"/>
              </a:rPr>
              <a:t>vol</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régulier</a:t>
            </a:r>
            <a:r>
              <a:rPr lang="en-GB" sz="1200" b="0" i="0" kern="1200" dirty="0">
                <a:solidFill>
                  <a:schemeClr val="tx1"/>
                </a:solidFill>
                <a:effectLst/>
                <a:latin typeface="+mn-lt"/>
                <a:ea typeface="+mn-ea"/>
                <a:cs typeface="+mn-cs"/>
              </a:rPr>
              <a:t>.</a:t>
            </a:r>
            <a:br>
              <a:rPr lang="en-GB" b="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carburant [3633], </a:t>
            </a:r>
            <a:r>
              <a:rPr lang="en-GB" b="0" baseline="0" dirty="0" err="1"/>
              <a:t>survoler</a:t>
            </a:r>
            <a:r>
              <a:rPr lang="en-GB" b="0" baseline="0" dirty="0"/>
              <a:t> [&gt;5000], </a:t>
            </a:r>
            <a:r>
              <a:rPr lang="en-GB" sz="1200" b="0" i="0" kern="1200" dirty="0">
                <a:solidFill>
                  <a:schemeClr val="tx1"/>
                </a:solidFill>
                <a:effectLst/>
                <a:latin typeface="+mn-lt"/>
                <a:ea typeface="+mn-ea"/>
                <a:cs typeface="+mn-cs"/>
              </a:rPr>
              <a:t>à cause de [n/a], fin [111], </a:t>
            </a:r>
            <a:r>
              <a:rPr lang="en-GB" sz="1200" b="0" i="0" kern="1200" dirty="0" err="1">
                <a:solidFill>
                  <a:schemeClr val="tx1"/>
                </a:solidFill>
                <a:effectLst/>
                <a:latin typeface="+mn-lt"/>
                <a:ea typeface="+mn-ea"/>
                <a:cs typeface="+mn-cs"/>
              </a:rPr>
              <a:t>recevoir</a:t>
            </a:r>
            <a:r>
              <a:rPr lang="en-GB" sz="1200" b="0" i="0" kern="1200" dirty="0">
                <a:solidFill>
                  <a:schemeClr val="tx1"/>
                </a:solidFill>
                <a:effectLst/>
                <a:latin typeface="+mn-lt"/>
                <a:ea typeface="+mn-ea"/>
                <a:cs typeface="+mn-cs"/>
              </a:rPr>
              <a:t> [199]</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promesse</a:t>
            </a:r>
            <a:r>
              <a:rPr lang="en-GB" baseline="0" dirty="0"/>
              <a:t> [1184], </a:t>
            </a:r>
            <a:r>
              <a:rPr lang="en-GB" baseline="0" dirty="0" err="1"/>
              <a:t>fumée</a:t>
            </a:r>
            <a:r>
              <a:rPr lang="en-GB" baseline="0" dirty="0"/>
              <a:t> [4047], </a:t>
            </a:r>
            <a:r>
              <a:rPr lang="en-GB" baseline="0" dirty="0" err="1"/>
              <a:t>polluer</a:t>
            </a:r>
            <a:r>
              <a:rPr lang="en-GB" baseline="0" dirty="0"/>
              <a:t> [&gt;5000], </a:t>
            </a:r>
            <a:r>
              <a:rPr lang="en-GB" baseline="0" dirty="0" err="1"/>
              <a:t>environnement</a:t>
            </a:r>
            <a:r>
              <a:rPr lang="en-GB" baseline="0" dirty="0"/>
              <a:t> [945], </a:t>
            </a:r>
            <a:r>
              <a:rPr lang="en-GB" baseline="0" dirty="0" err="1"/>
              <a:t>compagnie</a:t>
            </a:r>
            <a:r>
              <a:rPr lang="en-GB" baseline="0" dirty="0"/>
              <a:t> [775], </a:t>
            </a:r>
            <a:r>
              <a:rPr lang="en-GB" baseline="0" dirty="0" err="1"/>
              <a:t>aérien</a:t>
            </a:r>
            <a:r>
              <a:rPr lang="en-GB" baseline="0" dirty="0"/>
              <a:t> [1765], estimation [3464], initial [2137], </a:t>
            </a:r>
            <a:r>
              <a:rPr lang="en-GB" baseline="0" dirty="0" err="1"/>
              <a:t>spectateur</a:t>
            </a:r>
            <a:r>
              <a:rPr lang="en-GB" baseline="0" dirty="0"/>
              <a:t> [2877], </a:t>
            </a:r>
            <a:r>
              <a:rPr lang="en-GB" baseline="0" dirty="0" err="1"/>
              <a:t>enthousiaste</a:t>
            </a:r>
            <a:r>
              <a:rPr lang="en-GB" baseline="0" dirty="0"/>
              <a:t> [4287], </a:t>
            </a:r>
            <a:r>
              <a:rPr lang="en-GB" baseline="0" dirty="0" err="1"/>
              <a:t>valeur</a:t>
            </a:r>
            <a:r>
              <a:rPr lang="en-GB" baseline="0" dirty="0"/>
              <a:t> [453], million [307], simple [212], comparer [1560], </a:t>
            </a:r>
            <a:r>
              <a:rPr lang="en-GB" baseline="0" dirty="0" err="1"/>
              <a:t>régulier</a:t>
            </a:r>
            <a:r>
              <a:rPr lang="en-GB" baseline="0" dirty="0"/>
              <a:t> [1770]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761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revise forms and uses of known prepositions of movement by bringing them together and introducing them to students as such; to recap contraction of </a:t>
            </a:r>
            <a:r>
              <a:rPr lang="en-GB" sz="1200" i="1" dirty="0">
                <a:solidFill>
                  <a:schemeClr val="bg1"/>
                </a:solidFill>
              </a:rPr>
              <a:t>à</a:t>
            </a:r>
            <a:r>
              <a:rPr lang="en-GB" sz="1200" dirty="0">
                <a:solidFill>
                  <a:schemeClr val="bg1"/>
                </a:solidFill>
              </a:rPr>
              <a:t> </a:t>
            </a:r>
            <a:r>
              <a:rPr lang="en-GB" b="0" baseline="0" dirty="0"/>
              <a:t>+ definite article.</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Give students a minute to write down all prepositions of movement that they can think of.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accent1">
                    <a:lumMod val="50000"/>
                  </a:schemeClr>
                </a:solidFill>
              </a:rPr>
              <a:t>2. Click to bring up the orange prepositions one by one. Students translate.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accent1">
                    <a:lumMod val="50000"/>
                  </a:schemeClr>
                </a:solidFill>
              </a:rPr>
              <a:t>3. Students consider which prepositions must be used with each type of place name.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accent1">
                    <a:lumMod val="50000"/>
                  </a:schemeClr>
                </a:solidFill>
              </a:rPr>
              <a:t>4.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accent1">
                    <a:lumMod val="50000"/>
                  </a:schemeClr>
                </a:solidFill>
              </a:rPr>
              <a:t>5. Click again to reveal reminder about contracted forms of </a:t>
            </a:r>
            <a:r>
              <a:rPr lang="en-GB" sz="1200" i="1" dirty="0">
                <a:solidFill>
                  <a:schemeClr val="bg1"/>
                </a:solidFill>
              </a:rPr>
              <a:t>à</a:t>
            </a:r>
            <a:r>
              <a:rPr lang="en-GB" sz="1200" b="0" i="1" baseline="0" dirty="0">
                <a:solidFill>
                  <a:schemeClr val="accent1">
                    <a:lumMod val="50000"/>
                  </a:schemeClr>
                </a:solidFill>
              </a:rPr>
              <a:t> </a:t>
            </a:r>
            <a:r>
              <a:rPr lang="en-GB" sz="1200" b="0" i="0" baseline="0" dirty="0">
                <a:solidFill>
                  <a:schemeClr val="accent1">
                    <a:lumMod val="50000"/>
                  </a:schemeClr>
                </a:solidFill>
              </a:rPr>
              <a:t>+ definite article.</a:t>
            </a:r>
            <a:endParaRPr lang="en-GB" b="0" i="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887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orally between prepositions </a:t>
            </a:r>
            <a:r>
              <a:rPr lang="en-GB" b="0" i="1" baseline="0" dirty="0" err="1"/>
              <a:t>en</a:t>
            </a:r>
            <a:r>
              <a:rPr lang="en-GB" b="0" i="1" baseline="0" dirty="0"/>
              <a:t>, </a:t>
            </a:r>
            <a:r>
              <a:rPr lang="en-GB" sz="1200" i="1" dirty="0">
                <a:solidFill>
                  <a:schemeClr val="bg1"/>
                </a:solidFill>
              </a:rPr>
              <a:t>à </a:t>
            </a:r>
            <a:r>
              <a:rPr lang="en-GB" sz="1200" i="0" dirty="0">
                <a:solidFill>
                  <a:schemeClr val="bg1"/>
                </a:solidFill>
              </a:rPr>
              <a:t>and </a:t>
            </a:r>
            <a:r>
              <a:rPr lang="en-GB" sz="1200" i="1" dirty="0">
                <a:solidFill>
                  <a:schemeClr val="bg1"/>
                </a:solidFill>
              </a:rPr>
              <a:t>à </a:t>
            </a:r>
            <a:r>
              <a:rPr lang="en-GB" sz="1200" i="0" dirty="0">
                <a:solidFill>
                  <a:schemeClr val="bg1"/>
                </a:solidFill>
              </a:rPr>
              <a:t>+ definite article, and connecting these with meaning</a:t>
            </a:r>
            <a:r>
              <a:rPr lang="en-GB" sz="1200" i="0" baseline="0" dirty="0">
                <a:solidFill>
                  <a:schemeClr val="bg1"/>
                </a:solidFill>
              </a:rPr>
              <a:t> (feminine country, city, masculine country or state). </a:t>
            </a:r>
            <a:endParaRPr lang="en-GB" sz="1200" i="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Check students remember the gender of the known place names (i.e., those for which the gender is not provided in brackets).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on a number to hear a sentence with the name of the destination beeped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Students decide based on the preposition they hear what the destination must be.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Click to reveal the answer and hear a full sentence with the place name included.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Click to reveal the fact about the answers. Because of the restrictions which stopped Concorde flying supersonically over, these coastal locations were the only ever destinations of scheduled Concorde flights: http://www.concordesst.com/history/destinations.html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Move to the next slide for a follow-up writing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a:t>
            </a:r>
            <a:r>
              <a:rPr lang="fr-FR" b="0" baseline="0" noProof="0" dirty="0"/>
              <a:t>. On prend un vol au [Mexique].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2.</a:t>
            </a:r>
            <a:r>
              <a:rPr lang="fr-FR" b="0" baseline="0" noProof="0" dirty="0"/>
              <a:t> Cet avion va </a:t>
            </a:r>
            <a:r>
              <a:rPr lang="fr-FR" sz="1200" noProof="0" dirty="0">
                <a:solidFill>
                  <a:srgbClr val="4472C4">
                    <a:lumMod val="50000"/>
                  </a:srgbClr>
                </a:solidFill>
              </a:rPr>
              <a:t>à [Miami].</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noProof="0" dirty="0">
                <a:solidFill>
                  <a:srgbClr val="4472C4">
                    <a:lumMod val="50000"/>
                  </a:srgbClr>
                </a:solidFill>
              </a:rPr>
              <a:t>3.</a:t>
            </a:r>
            <a:r>
              <a:rPr lang="fr-FR" sz="1200" b="0" baseline="0" noProof="0" dirty="0">
                <a:solidFill>
                  <a:srgbClr val="4472C4">
                    <a:lumMod val="50000"/>
                  </a:srgbClr>
                </a:solidFill>
              </a:rPr>
              <a:t> On vole en [France].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a:solidFill>
                  <a:srgbClr val="4472C4">
                    <a:lumMod val="50000"/>
                  </a:srgbClr>
                </a:solidFill>
              </a:rPr>
              <a:t>4. Nous allons aux [États-Unis]. [</a:t>
            </a:r>
            <a:r>
              <a:rPr lang="fr-FR" sz="1200" b="0" baseline="0" noProof="0" dirty="0" err="1">
                <a:solidFill>
                  <a:srgbClr val="4472C4">
                    <a:lumMod val="50000"/>
                  </a:srgbClr>
                </a:solidFill>
              </a:rPr>
              <a:t>include</a:t>
            </a:r>
            <a:r>
              <a:rPr lang="fr-FR" sz="1200" b="0" baseline="0" noProof="0" dirty="0">
                <a:solidFill>
                  <a:srgbClr val="4472C4">
                    <a:lumMod val="50000"/>
                  </a:srgbClr>
                </a:solidFill>
              </a:rPr>
              <a:t> x-liaison]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a:solidFill>
                  <a:srgbClr val="4472C4">
                    <a:lumMod val="50000"/>
                  </a:srgbClr>
                </a:solidFill>
              </a:rPr>
              <a:t>5. Ils voyageaient </a:t>
            </a:r>
            <a:r>
              <a:rPr lang="fr-FR" sz="1200" noProof="0" dirty="0">
                <a:solidFill>
                  <a:srgbClr val="4472C4">
                    <a:lumMod val="50000"/>
                  </a:srgbClr>
                </a:solidFill>
              </a:rPr>
              <a:t>à [Paris].</a:t>
            </a:r>
            <a:endParaRPr lang="fr-FR" sz="1200" b="0" baseline="0" noProof="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baseline="0" noProof="0" dirty="0">
                <a:solidFill>
                  <a:srgbClr val="4472C4">
                    <a:lumMod val="50000"/>
                  </a:srgbClr>
                </a:solidFill>
              </a:rPr>
              <a:t>6. Vous volez en [Angleterre]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noProof="0" dirty="0"/>
              <a:t>7. Ces</a:t>
            </a:r>
            <a:r>
              <a:rPr lang="fr-FR" b="0" baseline="0" noProof="0" dirty="0"/>
              <a:t> avions vont au [</a:t>
            </a:r>
            <a:r>
              <a:rPr lang="fr-FR" sz="1200" b="0" i="0" kern="1200" noProof="0" dirty="0">
                <a:solidFill>
                  <a:schemeClr val="tx1"/>
                </a:solidFill>
                <a:effectLst/>
                <a:latin typeface="+mn-lt"/>
                <a:ea typeface="+mn-ea"/>
                <a:cs typeface="+mn-cs"/>
              </a:rPr>
              <a:t>Brésil</a:t>
            </a:r>
            <a:r>
              <a:rPr lang="fr-FR" b="0" baseline="0" noProof="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baseline="0" noProof="0" dirty="0"/>
              <a:t>8. Nous voyageons aux [</a:t>
            </a:r>
            <a:r>
              <a:rPr lang="fr-FR" sz="1200" noProof="0" dirty="0">
                <a:solidFill>
                  <a:schemeClr val="accent5">
                    <a:lumMod val="50000"/>
                  </a:schemeClr>
                </a:solidFill>
              </a:rPr>
              <a:t>Açores]. </a:t>
            </a:r>
            <a:r>
              <a:rPr lang="fr-FR" sz="1200" b="0" baseline="0" noProof="0" dirty="0">
                <a:solidFill>
                  <a:srgbClr val="4472C4">
                    <a:lumMod val="50000"/>
                  </a:srgbClr>
                </a:solidFill>
              </a:rPr>
              <a:t>[</a:t>
            </a:r>
            <a:r>
              <a:rPr lang="fr-FR" sz="1200" b="0" baseline="0" noProof="0" dirty="0" err="1">
                <a:solidFill>
                  <a:srgbClr val="4472C4">
                    <a:lumMod val="50000"/>
                  </a:srgbClr>
                </a:solidFill>
              </a:rPr>
              <a:t>include</a:t>
            </a:r>
            <a:r>
              <a:rPr lang="fr-FR" sz="1200" b="0" baseline="0" noProof="0" dirty="0">
                <a:solidFill>
                  <a:srgbClr val="4472C4">
                    <a:lumMod val="50000"/>
                  </a:srgbClr>
                </a:solidFill>
              </a:rPr>
              <a:t> x-liaison]</a:t>
            </a:r>
            <a:endParaRPr lang="fr-FR"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kern="1200" noProof="0" dirty="0">
                <a:solidFill>
                  <a:schemeClr val="tx1"/>
                </a:solidFill>
                <a:effectLst/>
                <a:latin typeface="+mn-lt"/>
                <a:ea typeface="+mn-ea"/>
                <a:cs typeface="+mn-cs"/>
              </a:rPr>
              <a:t>9. </a:t>
            </a:r>
            <a:r>
              <a:rPr lang="fr-FR" b="0" baseline="0" noProof="0" dirty="0"/>
              <a:t>Je vais </a:t>
            </a:r>
            <a:r>
              <a:rPr lang="fr-FR" sz="1200" noProof="0" dirty="0">
                <a:solidFill>
                  <a:srgbClr val="4472C4">
                    <a:lumMod val="50000"/>
                  </a:srgbClr>
                </a:solidFill>
              </a:rPr>
              <a:t>à</a:t>
            </a:r>
            <a:r>
              <a:rPr lang="fr-FR" b="0" baseline="0" noProof="0" dirty="0"/>
              <a:t> [</a:t>
            </a:r>
            <a:r>
              <a:rPr lang="fr-FR" sz="1200" b="0" i="0" kern="1200" noProof="0" dirty="0">
                <a:solidFill>
                  <a:schemeClr val="tx1"/>
                </a:solidFill>
                <a:effectLst/>
                <a:latin typeface="+mn-lt"/>
                <a:ea typeface="+mn-ea"/>
                <a:cs typeface="+mn-cs"/>
              </a:rPr>
              <a:t>Toronto].</a:t>
            </a:r>
            <a:br>
              <a:rPr lang="fr-FR" b="0" noProof="0" dirty="0"/>
            </a:br>
            <a:endParaRPr lang="fr-FR"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correct [2617], destination [2301], public [285]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240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Check students understand the information. After a £10 million loss over the first 5 years of service, Concorde decided to offer chartered flights to make use of its fleet, much of which was sitting idle. This allowed for all sorts of exotic destinations to be offered as day trips (e.g., Egypt or Lapland and home for dinner) and also meant that flights were finally more affordable and not just for the elite.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fill in the blanks with </a:t>
            </a:r>
            <a:r>
              <a:rPr lang="en-GB" b="0" i="1" baseline="0" dirty="0" err="1"/>
              <a:t>en</a:t>
            </a:r>
            <a:r>
              <a:rPr lang="en-GB" b="0" i="1" baseline="0" dirty="0"/>
              <a:t>, </a:t>
            </a:r>
            <a:r>
              <a:rPr lang="en-GB" sz="1200" i="1" dirty="0">
                <a:solidFill>
                  <a:schemeClr val="bg1"/>
                </a:solidFill>
              </a:rPr>
              <a:t>à </a:t>
            </a:r>
            <a:r>
              <a:rPr lang="en-GB" sz="1200" i="0" dirty="0">
                <a:solidFill>
                  <a:schemeClr val="bg1"/>
                </a:solidFill>
              </a:rPr>
              <a:t>or </a:t>
            </a:r>
            <a:r>
              <a:rPr lang="en-GB" sz="1200" i="1" dirty="0">
                <a:solidFill>
                  <a:schemeClr val="bg1"/>
                </a:solidFill>
              </a:rPr>
              <a:t>à </a:t>
            </a:r>
            <a:r>
              <a:rPr lang="en-GB" sz="1200" i="0" dirty="0">
                <a:solidFill>
                  <a:schemeClr val="bg1"/>
                </a:solidFill>
              </a:rPr>
              <a:t>+ definite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baseline="0" dirty="0">
                <a:solidFill>
                  <a:schemeClr val="bg1"/>
                </a:solidFill>
              </a:rPr>
              <a:t>3.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à cause de [n/a], </a:t>
            </a:r>
            <a:r>
              <a:rPr lang="en-GB" sz="1200" b="0" i="0" kern="1200" dirty="0" err="1">
                <a:solidFill>
                  <a:schemeClr val="tx1"/>
                </a:solidFill>
                <a:effectLst/>
                <a:latin typeface="+mn-lt"/>
                <a:ea typeface="+mn-ea"/>
                <a:cs typeface="+mn-cs"/>
              </a:rPr>
              <a:t>plupart</a:t>
            </a:r>
            <a:r>
              <a:rPr lang="en-GB" sz="1200" b="0" i="0" kern="1200" dirty="0">
                <a:solidFill>
                  <a:schemeClr val="tx1"/>
                </a:solidFill>
                <a:effectLst/>
                <a:latin typeface="+mn-lt"/>
                <a:ea typeface="+mn-ea"/>
                <a:cs typeface="+mn-cs"/>
              </a:rPr>
              <a:t> [426], </a:t>
            </a:r>
            <a:r>
              <a:rPr lang="en-GB" sz="1200" dirty="0" err="1">
                <a:solidFill>
                  <a:schemeClr val="accent1">
                    <a:lumMod val="50000"/>
                  </a:schemeClr>
                </a:solidFill>
                <a:latin typeface="Century Gothic" panose="020B0502020202020204" pitchFamily="34" charset="0"/>
              </a:rPr>
              <a:t>affrété</a:t>
            </a:r>
            <a:r>
              <a:rPr lang="en-GB" sz="1200" dirty="0">
                <a:solidFill>
                  <a:schemeClr val="accent1">
                    <a:lumMod val="50000"/>
                  </a:schemeClr>
                </a:solidFill>
                <a:latin typeface="Century Gothic" panose="020B0502020202020204" pitchFamily="34" charset="0"/>
              </a:rPr>
              <a:t> [&gt;5000]</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b="0" i="0" baseline="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limitation [4236], route [512], </a:t>
            </a:r>
            <a:r>
              <a:rPr lang="en-GB" baseline="0" dirty="0" err="1"/>
              <a:t>compagnie</a:t>
            </a:r>
            <a:r>
              <a:rPr lang="en-GB" baseline="0" dirty="0"/>
              <a:t> [775]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71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fr-FR" sz="1200" b="0" i="0" u="none" strike="noStrike" kern="1200" noProof="0" dirty="0">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fr-FR" sz="1200" b="0" i="0" u="none" strike="noStrike" kern="1200" noProof="0" dirty="0">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 teacher feedback provided by </a:t>
            </a:r>
            <a:r>
              <a:rPr lang="en-GB" b="0" i="0" dirty="0">
                <a:solidFill>
                  <a:srgbClr val="000000"/>
                </a:solidFill>
                <a:effectLst/>
                <a:latin typeface="Calibri" panose="020F0502020204030204" pitchFamily="34" charset="0"/>
              </a:rPr>
              <a:t>Stephanie Schmitt.</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With</a:t>
            </a:r>
            <a:r>
              <a:rPr lang="en-GB" b="0" baseline="0" dirty="0"/>
              <a:t> thanks to Rachel Hawkes for her input on the lesson material.</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Introduce </a:t>
            </a:r>
            <a:r>
              <a:rPr lang="en-GB" b="0" dirty="0"/>
              <a:t>word pattern</a:t>
            </a:r>
            <a:r>
              <a:rPr lang="en-GB" b="0" baseline="0" dirty="0"/>
              <a:t> ‘</a:t>
            </a:r>
            <a:r>
              <a:rPr lang="fr-FR" sz="1200" dirty="0" err="1">
                <a:solidFill>
                  <a:prstClr val="white"/>
                </a:solidFill>
              </a:rPr>
              <a:t>verb</a:t>
            </a:r>
            <a:r>
              <a:rPr lang="fr-FR" sz="1200" dirty="0">
                <a:solidFill>
                  <a:prstClr val="white"/>
                </a:solidFill>
              </a:rPr>
              <a:t> stem + -ion/-ation </a:t>
            </a:r>
            <a:r>
              <a:rPr lang="fr-FR" sz="1200" dirty="0">
                <a:solidFill>
                  <a:prstClr val="white"/>
                </a:solidFill>
                <a:sym typeface="Wingdings" panose="05000000000000000000" pitchFamily="2" charset="2"/>
              </a:rPr>
              <a:t></a:t>
            </a:r>
            <a:r>
              <a:rPr lang="fr-FR" sz="1200" dirty="0">
                <a:solidFill>
                  <a:prstClr val="white"/>
                </a:solidFill>
              </a:rPr>
              <a:t> </a:t>
            </a:r>
            <a:r>
              <a:rPr lang="fr-FR" sz="1200" dirty="0" err="1">
                <a:solidFill>
                  <a:prstClr val="white"/>
                </a:solidFill>
              </a:rPr>
              <a:t>noun</a:t>
            </a:r>
            <a:r>
              <a:rPr lang="fr-FR" sz="1200" dirty="0">
                <a:solidFill>
                  <a:prstClr val="white"/>
                </a:solidFill>
              </a:rPr>
              <a:t>’</a:t>
            </a:r>
            <a:endParaRPr lang="en-GB" b="1" baseline="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baseline="0" dirty="0">
                <a:solidFill>
                  <a:prstClr val="white"/>
                </a:solidFill>
                <a:latin typeface="Calibri" panose="020F0502020204030204" pitchFamily="34" charset="0"/>
                <a:cs typeface="Calibri" panose="020F0502020204030204" pitchFamily="34" charset="0"/>
              </a:rPr>
              <a:t>Revisit verbs like </a:t>
            </a:r>
            <a:r>
              <a:rPr lang="en-GB" sz="1200" b="0" i="1" baseline="0" dirty="0" err="1">
                <a:solidFill>
                  <a:prstClr val="white"/>
                </a:solidFill>
                <a:latin typeface="Calibri" panose="020F0502020204030204" pitchFamily="34" charset="0"/>
                <a:cs typeface="Calibri" panose="020F0502020204030204" pitchFamily="34" charset="0"/>
              </a:rPr>
              <a:t>sortir</a:t>
            </a:r>
            <a:r>
              <a:rPr lang="en-GB" sz="1200" b="0" i="1" baseline="0" dirty="0">
                <a:solidFill>
                  <a:prstClr val="white"/>
                </a:solidFill>
                <a:latin typeface="Calibri" panose="020F0502020204030204" pitchFamily="34" charset="0"/>
                <a:cs typeface="Calibri" panose="020F0502020204030204" pitchFamily="34" charset="0"/>
              </a:rPr>
              <a:t>, </a:t>
            </a:r>
            <a:r>
              <a:rPr lang="en-GB" sz="1200" b="0" i="1" baseline="0" dirty="0" err="1">
                <a:solidFill>
                  <a:prstClr val="white"/>
                </a:solidFill>
                <a:latin typeface="Calibri" panose="020F0502020204030204" pitchFamily="34" charset="0"/>
                <a:cs typeface="Calibri" panose="020F0502020204030204" pitchFamily="34" charset="0"/>
              </a:rPr>
              <a:t>choisir</a:t>
            </a:r>
            <a:r>
              <a:rPr lang="en-GB" sz="1200" b="0" i="1" baseline="0" dirty="0">
                <a:solidFill>
                  <a:prstClr val="white"/>
                </a:solidFill>
                <a:latin typeface="Calibri" panose="020F0502020204030204" pitchFamily="34" charset="0"/>
                <a:cs typeface="Calibri" panose="020F0502020204030204" pitchFamily="34" charset="0"/>
              </a:rPr>
              <a:t> </a:t>
            </a:r>
            <a:r>
              <a:rPr lang="en-GB" sz="1200" b="0" i="0" baseline="0" dirty="0">
                <a:solidFill>
                  <a:prstClr val="white"/>
                </a:solidFill>
                <a:latin typeface="Calibri" panose="020F0502020204030204" pitchFamily="34" charset="0"/>
                <a:cs typeface="Calibri" panose="020F0502020204030204" pitchFamily="34" charset="0"/>
              </a:rPr>
              <a:t>and </a:t>
            </a:r>
            <a:r>
              <a:rPr lang="en-GB" sz="1200" b="0" i="1" baseline="0" dirty="0" err="1">
                <a:solidFill>
                  <a:prstClr val="white"/>
                </a:solidFill>
                <a:latin typeface="Calibri" panose="020F0502020204030204" pitchFamily="34" charset="0"/>
                <a:cs typeface="Calibri" panose="020F0502020204030204" pitchFamily="34" charset="0"/>
              </a:rPr>
              <a:t>venir</a:t>
            </a:r>
            <a:endParaRPr lang="fr-FR" sz="1200" b="1" baseline="0" dirty="0">
              <a:solidFill>
                <a:prstClr val="white"/>
              </a:solidFil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fr-FR" sz="1200" b="0" i="0" baseline="0" dirty="0">
                <a:solidFill>
                  <a:prstClr val="white"/>
                </a:solidFill>
                <a:latin typeface="Calibri" panose="020F0502020204030204" pitchFamily="34" charset="0"/>
                <a:cs typeface="Calibri" panose="020F0502020204030204" pitchFamily="34" charset="0"/>
              </a:rPr>
              <a:t>Cultural </a:t>
            </a:r>
            <a:r>
              <a:rPr lang="fr-FR" sz="1200" b="0" i="0" baseline="0" dirty="0" err="1">
                <a:solidFill>
                  <a:prstClr val="white"/>
                </a:solidFill>
                <a:latin typeface="Calibri" panose="020F0502020204030204" pitchFamily="34" charset="0"/>
                <a:cs typeface="Calibri" panose="020F0502020204030204" pitchFamily="34" charset="0"/>
              </a:rPr>
              <a:t>awareness</a:t>
            </a:r>
            <a:r>
              <a:rPr lang="fr-FR" sz="1200" b="0" i="0" baseline="0" dirty="0">
                <a:solidFill>
                  <a:prstClr val="white"/>
                </a:solidFill>
                <a:latin typeface="Calibri" panose="020F0502020204030204" pitchFamily="34" charset="0"/>
                <a:cs typeface="Calibri" panose="020F0502020204030204" pitchFamily="34" charset="0"/>
              </a:rPr>
              <a:t>: </a:t>
            </a:r>
            <a:r>
              <a:rPr lang="en-GB" sz="1200" b="0" i="0" baseline="0" dirty="0">
                <a:solidFill>
                  <a:prstClr val="white"/>
                </a:solidFill>
                <a:latin typeface="Calibri" panose="020F0502020204030204" pitchFamily="34" charset="0"/>
                <a:cs typeface="Calibri" panose="020F0502020204030204" pitchFamily="34" charset="0"/>
              </a:rPr>
              <a:t>French/British collaboration on a technical innovation </a:t>
            </a:r>
          </a:p>
          <a:p>
            <a:pPr marL="0" marR="0" lvl="0" indent="0" algn="l" defTabSz="914400" rtl="0" eaLnBrk="1" fontAlgn="base"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cap="none" dirty="0">
                <a:solidFill>
                  <a:schemeClr val="tx1"/>
                </a:solidFill>
                <a:effectLst/>
                <a:latin typeface="+mn-lt"/>
                <a:ea typeface="Calibri"/>
                <a:cs typeface="Calibri"/>
                <a:sym typeface="Calibri"/>
              </a:rPr>
              <a:t>dormir [1836], finir [534], nourrir [1251], partir [163], remplir [751], revenir [184], sortir [309], venir [88], accident [1227], conversation [1747], Allemagne [n/a], Alger [n/a], Belgique [n/a], Bruxelles [n/a], États-Unis [n/a], Genève [n/a], Londres [n/a], Italie [n/a], nom [171], personne [84], poisson [1616], programme [340], projet [228], réponse [456], Suisse [n/a], verre [2174], allemand (adj) [844], alors [81], à [4], de [2], en3 [7], derrière [805], devant [198], entre [55], loin de [n/a], près de [n/a], sous [122], sur [16], attention ! [482], loin [341], près [225], un, une, des [3], cinq [288], deux [41], dix [372], huit [877], neuf [787], quatre [253], sept [905], six [450], trois [115]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Lonsdale,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550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explain the word pattern, creating nouns ending –ation and –tion from verb 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baseline="0" dirty="0"/>
              <a:t>1. Click through information and examples.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fr-FR" baseline="0" noProof="0" dirty="0"/>
              <a:t>préparation</a:t>
            </a:r>
            <a:r>
              <a:rPr lang="en-GB" baseline="0" dirty="0"/>
              <a:t> [2451], environ [678], fin [111]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fr-FR" baseline="0" noProof="0" dirty="0"/>
              <a:t>préparation</a:t>
            </a:r>
            <a:r>
              <a:rPr lang="en-GB" baseline="0" dirty="0"/>
              <a:t> [2451], </a:t>
            </a:r>
            <a:r>
              <a:rPr lang="en-GB" baseline="0" dirty="0" err="1"/>
              <a:t>progresser</a:t>
            </a:r>
            <a:r>
              <a:rPr lang="en-GB" baseline="0" dirty="0"/>
              <a:t> [1856], progression [2660], </a:t>
            </a:r>
            <a:r>
              <a:rPr lang="en-GB" baseline="0" dirty="0" err="1"/>
              <a:t>millier</a:t>
            </a:r>
            <a:r>
              <a:rPr lang="en-GB" baseline="0" dirty="0"/>
              <a:t> [1127], mousquetaire [&gt;5000], </a:t>
            </a:r>
            <a:r>
              <a:rPr lang="en-GB" baseline="0" dirty="0" err="1"/>
              <a:t>prononcé</a:t>
            </a:r>
            <a:r>
              <a:rPr lang="en-GB" baseline="0" dirty="0"/>
              <a:t> [5000], </a:t>
            </a:r>
            <a:r>
              <a:rPr lang="en-GB" baseline="0" dirty="0" err="1"/>
              <a:t>conquête</a:t>
            </a:r>
            <a:r>
              <a:rPr lang="en-GB" baseline="0" dirty="0"/>
              <a:t> [3177], </a:t>
            </a:r>
            <a:r>
              <a:rPr lang="en-GB" baseline="0" dirty="0" err="1"/>
              <a:t>normand</a:t>
            </a:r>
            <a:r>
              <a:rPr lang="en-GB" baseline="0" dirty="0"/>
              <a:t> [&lt;5000], utilise [&lt;5000], </a:t>
            </a:r>
            <a:r>
              <a:rPr lang="en-GB" baseline="0" dirty="0" err="1"/>
              <a:t>origine</a:t>
            </a:r>
            <a:r>
              <a:rPr lang="en-GB" baseline="0" dirty="0"/>
              <a:t> [709]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4993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–ation and –ion word patterns, converting verbs to nouns and nouns to 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Click to reveal either the noun or verb in each pair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If a noun is revealed, ask students to say the corresponding verb, and if a verb is revealed, to say the noun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Click to reveal answers</a:t>
            </a:r>
            <a:br>
              <a:rPr lang="en-GB" b="0" dirty="0"/>
            </a:b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fr-FR" b="0" baseline="0" noProof="0" dirty="0"/>
              <a:t>collaboration [2037], collaborer [2963], invention [3821], inventer [1964], consultation [1969], consulter [1595], information [317], informer [1356], observation [1863], observer [788], situation [223], situer [815], division [1440], diviser [1567], pollution [3073], polluer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97508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the ‘verb root + -tion/ion as noun’ word pattern; dictionary skills.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listen to the sentences spoken by a native speaker.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use a dictionary to find the French verb from which the nouns ending –ion or –tion are formed.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Explain to students that they will need to use a dictionary to find the form because the verb cannot always be found by simply replacing the –ion ending with –er or other verb endings, such as -re. Point out that the verb roots of the nouns can be irregular.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Explain to students that they should </a:t>
            </a:r>
            <a:r>
              <a:rPr lang="en-GB" b="0" i="1" baseline="0" dirty="0"/>
              <a:t>start </a:t>
            </a:r>
            <a:r>
              <a:rPr lang="en-GB" b="0" i="0" baseline="0" dirty="0"/>
              <a:t>by looking up the English translation of the nouns, deduce the English verbs from the nouns, then find the French translations of the verbs.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Point out that the majority of nouns ending in –ion and –tion in French are cognates.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Answers revealed on clicks. As the answers are revealed, have students give English translations for both the adjective and the noun. </a:t>
            </a:r>
            <a:endParaRPr lang="en-GB" b="1" i="0"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1" baseline="0" dirty="0"/>
            </a:br>
            <a:r>
              <a:rPr lang="fr-FR" b="0" baseline="0" noProof="0" dirty="0"/>
              <a:t>résultat [428], coopération [1496], coopérer [4026], invention [3821], inventer [1964], création [634], créer [332], supersonique [&gt;5000], progression [2660], progresser [1856], technologie [1388], aviation [4084], collaboration [2037], collaborer [2963], innovation [2402], innover [&gt;5000], aéronautique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52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revise the forms of verbs like sortir, choisir and venir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Elicit translations of each form of each verb from students, then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895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15 minutes [1/4]</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Oral production of 1</a:t>
            </a:r>
            <a:r>
              <a:rPr lang="en-GB" b="0" baseline="30000" dirty="0"/>
              <a:t>st</a:t>
            </a:r>
            <a:r>
              <a:rPr lang="en-GB" b="0" baseline="0" dirty="0"/>
              <a:t> person singular and 1</a:t>
            </a:r>
            <a:r>
              <a:rPr lang="en-GB" b="0" baseline="30000" dirty="0"/>
              <a:t>st</a:t>
            </a:r>
            <a:r>
              <a:rPr lang="en-GB" b="0" baseline="0" dirty="0"/>
              <a:t> person plural forms of verbs like </a:t>
            </a:r>
            <a:r>
              <a:rPr lang="en-GB" b="0" i="1" baseline="0" dirty="0" err="1"/>
              <a:t>sortir</a:t>
            </a:r>
            <a:r>
              <a:rPr lang="en-GB" b="0" i="1" baseline="0" dirty="0"/>
              <a:t>, </a:t>
            </a:r>
            <a:r>
              <a:rPr lang="en-GB" b="0" i="1" baseline="0" dirty="0" err="1"/>
              <a:t>choisir</a:t>
            </a:r>
            <a:r>
              <a:rPr lang="en-GB" b="0" i="1" baseline="0" dirty="0"/>
              <a:t> </a:t>
            </a:r>
            <a:r>
              <a:rPr lang="en-GB" b="0" i="0" baseline="0" dirty="0"/>
              <a:t>and </a:t>
            </a:r>
            <a:r>
              <a:rPr lang="en-GB" b="0" i="1" baseline="0" dirty="0" err="1"/>
              <a:t>venir</a:t>
            </a:r>
            <a:r>
              <a:rPr lang="en-GB" b="0" i="0" baseline="0" dirty="0"/>
              <a:t>; text segmentation; </a:t>
            </a:r>
            <a:r>
              <a:rPr lang="en-GB" b="0" baseline="0" dirty="0"/>
              <a:t>written production of 3</a:t>
            </a:r>
            <a:r>
              <a:rPr lang="en-GB" b="0" baseline="30000" dirty="0"/>
              <a:t>rd</a:t>
            </a:r>
            <a:r>
              <a:rPr lang="en-GB" b="0" baseline="0" dirty="0"/>
              <a:t> person singular and 3</a:t>
            </a:r>
            <a:r>
              <a:rPr lang="en-GB" b="0" baseline="30000" dirty="0"/>
              <a:t>rd</a:t>
            </a:r>
            <a:r>
              <a:rPr lang="en-GB" b="0" baseline="0" dirty="0"/>
              <a:t> person plural forms of verbs like </a:t>
            </a:r>
            <a:r>
              <a:rPr lang="en-GB" b="0" i="1" baseline="0" dirty="0" err="1"/>
              <a:t>sortir</a:t>
            </a:r>
            <a:r>
              <a:rPr lang="en-GB" b="0" i="1" baseline="0" dirty="0"/>
              <a:t>, </a:t>
            </a:r>
            <a:r>
              <a:rPr lang="en-GB" b="0" i="1" baseline="0" dirty="0" err="1"/>
              <a:t>choisir</a:t>
            </a:r>
            <a:r>
              <a:rPr lang="en-GB" b="0" i="1" baseline="0" dirty="0"/>
              <a:t> </a:t>
            </a:r>
            <a:r>
              <a:rPr lang="en-GB" b="0" i="0" baseline="0" dirty="0"/>
              <a:t>and </a:t>
            </a:r>
            <a:r>
              <a:rPr lang="en-GB" b="0" i="1" baseline="0" dirty="0" err="1"/>
              <a:t>venir</a:t>
            </a:r>
            <a:r>
              <a:rPr lang="en-GB" b="0" i="0" baseline="0" dirty="0"/>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Students begin the story by filling the first blank orally.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on button number 1 to hear the first segment of the story read aloud. Students check their answer (verb ending revealed on a click) and read along as far as the next gap.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Repeat steps 1-2 for 9 segments in total. Each time, students will have to recognise the verb from its base, and recall the verb types and appropriate ending.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Click to reveal the follow-up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Students re-write the text in the third person by changing the verb endings and any possessive pronouns.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Move to the next slide for answers and the translation exercise.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7. Suggested translations are provided on the final two slides in this sequence.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accent5">
                    <a:lumMod val="50000"/>
                  </a:schemeClr>
                </a:solidFill>
              </a:rPr>
              <a:t>1. J’appart</a:t>
            </a:r>
            <a:r>
              <a:rPr lang="fr-FR" sz="1200" b="1" dirty="0">
                <a:solidFill>
                  <a:schemeClr val="accent5">
                    <a:lumMod val="50000"/>
                  </a:schemeClr>
                </a:solidFill>
              </a:rPr>
              <a:t>iens </a:t>
            </a:r>
            <a:r>
              <a:rPr lang="fr-FR" sz="1200" dirty="0">
                <a:solidFill>
                  <a:schemeClr val="accent5">
                    <a:lumMod val="50000"/>
                  </a:schemeClr>
                </a:solidFill>
              </a:rPr>
              <a:t>à l'équipe d'hôtesses de l'air chez Air France qui travaillent sur le Concorde. Chaque jour, nous …</a:t>
            </a:r>
            <a:br>
              <a:rPr lang="fr-FR" sz="1200" dirty="0">
                <a:solidFill>
                  <a:schemeClr val="accent5">
                    <a:lumMod val="50000"/>
                  </a:schemeClr>
                </a:solidFill>
              </a:rPr>
            </a:br>
            <a:r>
              <a:rPr lang="fr-FR" sz="1200" dirty="0">
                <a:solidFill>
                  <a:schemeClr val="accent5">
                    <a:lumMod val="50000"/>
                  </a:schemeClr>
                </a:solidFill>
              </a:rPr>
              <a:t>2. … part</a:t>
            </a:r>
            <a:r>
              <a:rPr lang="fr-FR" sz="1200" b="1" dirty="0">
                <a:solidFill>
                  <a:schemeClr val="accent5">
                    <a:lumMod val="50000"/>
                  </a:schemeClr>
                </a:solidFill>
              </a:rPr>
              <a:t>ons</a:t>
            </a:r>
            <a:r>
              <a:rPr lang="fr-FR" sz="1200" dirty="0">
                <a:solidFill>
                  <a:schemeClr val="accent5">
                    <a:lumMod val="50000"/>
                  </a:schemeClr>
                </a:solidFill>
              </a:rPr>
              <a:t> pour New York de l'aéroport de Paris-Charles-de-Gaulle à 10h30. Avant le décollage, j’ai des conversations avec les passagers et je …</a:t>
            </a:r>
            <a:br>
              <a:rPr lang="fr-FR" sz="1200" dirty="0">
                <a:solidFill>
                  <a:schemeClr val="accent5">
                    <a:lumMod val="50000"/>
                  </a:schemeClr>
                </a:solidFill>
              </a:rPr>
            </a:br>
            <a:r>
              <a:rPr lang="fr-FR" sz="1200" dirty="0">
                <a:solidFill>
                  <a:schemeClr val="accent5">
                    <a:lumMod val="50000"/>
                  </a:schemeClr>
                </a:solidFill>
              </a:rPr>
              <a:t>3. … rempl</a:t>
            </a:r>
            <a:r>
              <a:rPr lang="fr-FR" sz="1200" b="1" dirty="0">
                <a:solidFill>
                  <a:schemeClr val="accent5">
                    <a:lumMod val="50000"/>
                  </a:schemeClr>
                </a:solidFill>
              </a:rPr>
              <a:t>is</a:t>
            </a:r>
            <a:r>
              <a:rPr lang="fr-FR" sz="1200" dirty="0">
                <a:solidFill>
                  <a:schemeClr val="accent5">
                    <a:lumMod val="50000"/>
                  </a:schemeClr>
                </a:solidFill>
              </a:rPr>
              <a:t> leurs verres de champagne. Dans les airs, nous… </a:t>
            </a:r>
            <a:br>
              <a:rPr lang="fr-FR" sz="1200" dirty="0">
                <a:solidFill>
                  <a:schemeClr val="accent5">
                    <a:lumMod val="50000"/>
                  </a:schemeClr>
                </a:solidFill>
              </a:rPr>
            </a:br>
            <a:r>
              <a:rPr lang="fr-FR" sz="1200" dirty="0">
                <a:solidFill>
                  <a:schemeClr val="accent5">
                    <a:lumMod val="50000"/>
                  </a:schemeClr>
                </a:solidFill>
              </a:rPr>
              <a:t>4.</a:t>
            </a:r>
            <a:r>
              <a:rPr lang="fr-FR" sz="1200" baseline="0" dirty="0">
                <a:solidFill>
                  <a:schemeClr val="accent5">
                    <a:lumMod val="50000"/>
                  </a:schemeClr>
                </a:solidFill>
              </a:rPr>
              <a:t> … </a:t>
            </a:r>
            <a:r>
              <a:rPr lang="fr-FR" sz="1200" dirty="0">
                <a:solidFill>
                  <a:schemeClr val="accent5">
                    <a:lumMod val="50000"/>
                  </a:schemeClr>
                </a:solidFill>
              </a:rPr>
              <a:t>nourr</a:t>
            </a:r>
            <a:r>
              <a:rPr lang="fr-FR" sz="1200" b="1" dirty="0">
                <a:solidFill>
                  <a:schemeClr val="accent5">
                    <a:lumMod val="50000"/>
                  </a:schemeClr>
                </a:solidFill>
              </a:rPr>
              <a:t>issons</a:t>
            </a:r>
            <a:r>
              <a:rPr lang="fr-FR" sz="1200" dirty="0">
                <a:solidFill>
                  <a:schemeClr val="accent5">
                    <a:lumMod val="50000"/>
                  </a:schemeClr>
                </a:solidFill>
              </a:rPr>
              <a:t> les passagers et nous</a:t>
            </a:r>
            <a:r>
              <a:rPr lang="fr-FR" sz="1200" baseline="0" dirty="0">
                <a:solidFill>
                  <a:schemeClr val="accent5">
                    <a:lumMod val="50000"/>
                  </a:schemeClr>
                </a:solidFill>
              </a:rPr>
              <a:t> …</a:t>
            </a:r>
            <a:br>
              <a:rPr lang="fr-FR" sz="1200" baseline="0" dirty="0">
                <a:solidFill>
                  <a:schemeClr val="accent5">
                    <a:lumMod val="50000"/>
                  </a:schemeClr>
                </a:solidFill>
              </a:rPr>
            </a:br>
            <a:r>
              <a:rPr lang="fr-FR" sz="1200" baseline="0" dirty="0">
                <a:solidFill>
                  <a:schemeClr val="accent5">
                    <a:lumMod val="50000"/>
                  </a:schemeClr>
                </a:solidFill>
              </a:rPr>
              <a:t>5. …</a:t>
            </a:r>
            <a:r>
              <a:rPr lang="fr-FR" sz="1200" dirty="0">
                <a:solidFill>
                  <a:schemeClr val="accent5">
                    <a:lumMod val="50000"/>
                  </a:schemeClr>
                </a:solidFill>
              </a:rPr>
              <a:t> réag</a:t>
            </a:r>
            <a:r>
              <a:rPr lang="fr-FR" sz="1200" b="1" dirty="0">
                <a:solidFill>
                  <a:schemeClr val="accent5">
                    <a:lumMod val="50000"/>
                  </a:schemeClr>
                </a:solidFill>
              </a:rPr>
              <a:t>issons </a:t>
            </a:r>
            <a:r>
              <a:rPr lang="fr-FR" sz="1200" dirty="0">
                <a:solidFill>
                  <a:schemeClr val="accent5">
                    <a:lumMod val="50000"/>
                  </a:schemeClr>
                </a:solidFill>
              </a:rPr>
              <a:t>à leurs demandes.</a:t>
            </a:r>
            <a:r>
              <a:rPr lang="fr-FR" sz="1200" baseline="0" dirty="0">
                <a:solidFill>
                  <a:schemeClr val="accent5">
                    <a:lumMod val="50000"/>
                  </a:schemeClr>
                </a:solidFill>
              </a:rPr>
              <a:t> </a:t>
            </a:r>
            <a:r>
              <a:rPr lang="fr-FR" sz="1200" dirty="0">
                <a:solidFill>
                  <a:schemeClr val="accent5">
                    <a:lumMod val="50000"/>
                  </a:schemeClr>
                </a:solidFill>
              </a:rPr>
              <a:t>Bizarrement, nous atterrissons à 8h25 parce qu’il y a un décalage entre Paris et New York. Nous …</a:t>
            </a:r>
            <a:br>
              <a:rPr lang="fr-FR" sz="1200" dirty="0">
                <a:solidFill>
                  <a:schemeClr val="accent5">
                    <a:lumMod val="50000"/>
                  </a:schemeClr>
                </a:solidFill>
              </a:rPr>
            </a:br>
            <a:r>
              <a:rPr lang="fr-FR" sz="1200" dirty="0">
                <a:solidFill>
                  <a:schemeClr val="accent5">
                    <a:lumMod val="50000"/>
                  </a:schemeClr>
                </a:solidFill>
              </a:rPr>
              <a:t>6. … fin</a:t>
            </a:r>
            <a:r>
              <a:rPr lang="fr-FR" sz="1200" b="1" dirty="0">
                <a:solidFill>
                  <a:schemeClr val="accent5">
                    <a:lumMod val="50000"/>
                  </a:schemeClr>
                </a:solidFill>
              </a:rPr>
              <a:t>issons </a:t>
            </a:r>
            <a:r>
              <a:rPr lang="fr-FR" sz="1200" dirty="0">
                <a:solidFill>
                  <a:schemeClr val="accent5">
                    <a:lumMod val="50000"/>
                  </a:schemeClr>
                </a:solidFill>
              </a:rPr>
              <a:t>à midi et nous … </a:t>
            </a:r>
            <a:br>
              <a:rPr lang="fr-FR" sz="1200" dirty="0">
                <a:solidFill>
                  <a:schemeClr val="accent5">
                    <a:lumMod val="50000"/>
                  </a:schemeClr>
                </a:solidFill>
              </a:rPr>
            </a:br>
            <a:r>
              <a:rPr lang="fr-FR" sz="1200" dirty="0">
                <a:solidFill>
                  <a:schemeClr val="accent5">
                    <a:lumMod val="50000"/>
                  </a:schemeClr>
                </a:solidFill>
              </a:rPr>
              <a:t>7. … dorm</a:t>
            </a:r>
            <a:r>
              <a:rPr lang="fr-FR" sz="1200" b="1" dirty="0">
                <a:solidFill>
                  <a:schemeClr val="accent5">
                    <a:lumMod val="50000"/>
                  </a:schemeClr>
                </a:solidFill>
              </a:rPr>
              <a:t>ons </a:t>
            </a:r>
            <a:r>
              <a:rPr lang="fr-FR" sz="1200" dirty="0">
                <a:solidFill>
                  <a:srgbClr val="4472C4">
                    <a:lumMod val="50000"/>
                  </a:srgbClr>
                </a:solidFill>
              </a:rPr>
              <a:t>à New York à l'hôtel de l'aéroport</a:t>
            </a:r>
            <a:r>
              <a:rPr lang="fr-FR" sz="1200" dirty="0">
                <a:solidFill>
                  <a:schemeClr val="accent5">
                    <a:lumMod val="50000"/>
                  </a:schemeClr>
                </a:solidFill>
              </a:rPr>
              <a:t>. Parfois, je … </a:t>
            </a:r>
            <a:br>
              <a:rPr lang="fr-FR" sz="1200" dirty="0">
                <a:solidFill>
                  <a:schemeClr val="accent5">
                    <a:lumMod val="50000"/>
                  </a:schemeClr>
                </a:solidFill>
              </a:rPr>
            </a:br>
            <a:r>
              <a:rPr lang="fr-FR" sz="1200" dirty="0">
                <a:solidFill>
                  <a:schemeClr val="accent5">
                    <a:lumMod val="50000"/>
                  </a:schemeClr>
                </a:solidFill>
              </a:rPr>
              <a:t>8.</a:t>
            </a:r>
            <a:r>
              <a:rPr lang="fr-FR" sz="1200" baseline="0" dirty="0">
                <a:solidFill>
                  <a:schemeClr val="accent5">
                    <a:lumMod val="50000"/>
                  </a:schemeClr>
                </a:solidFill>
              </a:rPr>
              <a:t> … </a:t>
            </a:r>
            <a:r>
              <a:rPr lang="fr-FR" sz="1200" dirty="0">
                <a:solidFill>
                  <a:schemeClr val="accent5">
                    <a:lumMod val="50000"/>
                  </a:schemeClr>
                </a:solidFill>
              </a:rPr>
              <a:t>sor</a:t>
            </a:r>
            <a:r>
              <a:rPr lang="fr-FR" sz="1200" b="1" dirty="0">
                <a:solidFill>
                  <a:schemeClr val="accent5">
                    <a:lumMod val="50000"/>
                  </a:schemeClr>
                </a:solidFill>
              </a:rPr>
              <a:t>s</a:t>
            </a:r>
            <a:r>
              <a:rPr lang="fr-FR" sz="1200" b="1" baseline="0" dirty="0">
                <a:solidFill>
                  <a:schemeClr val="accent5">
                    <a:lumMod val="50000"/>
                  </a:schemeClr>
                </a:solidFill>
              </a:rPr>
              <a:t> </a:t>
            </a:r>
            <a:r>
              <a:rPr lang="fr-FR" sz="1200" dirty="0">
                <a:solidFill>
                  <a:schemeClr val="accent5">
                    <a:lumMod val="50000"/>
                  </a:schemeClr>
                </a:solidFill>
              </a:rPr>
              <a:t>en ville le soir. C’est un petit avantage de mon travail ! Le matin, nous allons encore au travail et nous … </a:t>
            </a:r>
            <a:br>
              <a:rPr lang="fr-FR" sz="1200" dirty="0">
                <a:solidFill>
                  <a:schemeClr val="accent5">
                    <a:lumMod val="50000"/>
                  </a:schemeClr>
                </a:solidFill>
              </a:rPr>
            </a:br>
            <a:r>
              <a:rPr lang="fr-FR" sz="1200" dirty="0">
                <a:solidFill>
                  <a:schemeClr val="accent5">
                    <a:lumMod val="50000"/>
                  </a:schemeClr>
                </a:solidFill>
              </a:rPr>
              <a:t>9. … rev</a:t>
            </a:r>
            <a:r>
              <a:rPr lang="fr-FR" sz="1200" b="1" dirty="0">
                <a:solidFill>
                  <a:schemeClr val="accent5">
                    <a:lumMod val="50000"/>
                  </a:schemeClr>
                </a:solidFill>
              </a:rPr>
              <a:t>enons</a:t>
            </a:r>
            <a:r>
              <a:rPr lang="fr-FR" sz="1200" dirty="0">
                <a:solidFill>
                  <a:schemeClr val="accent5">
                    <a:lumMod val="50000"/>
                  </a:schemeClr>
                </a:solidFill>
              </a:rPr>
              <a:t> à Paris à 17h30.</a:t>
            </a:r>
            <a:br>
              <a:rPr lang="en-GB" b="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décollage</a:t>
            </a:r>
            <a:r>
              <a:rPr lang="en-GB" b="0" baseline="0" dirty="0"/>
              <a:t> [&lt;5000], </a:t>
            </a:r>
            <a:r>
              <a:rPr lang="en-GB" b="0" baseline="0" dirty="0" err="1"/>
              <a:t>réécrire</a:t>
            </a:r>
            <a:r>
              <a:rPr lang="en-GB" b="0" baseline="0" dirty="0"/>
              <a:t> [&gt;5000], </a:t>
            </a:r>
            <a:r>
              <a:rPr lang="en-GB" b="0" baseline="0" dirty="0" err="1"/>
              <a:t>bizarrement</a:t>
            </a:r>
            <a:r>
              <a:rPr lang="en-GB" b="0" baseline="0" dirty="0"/>
              <a:t> [&gt;5000], </a:t>
            </a:r>
            <a:r>
              <a:rPr lang="en-GB" b="0" baseline="0" dirty="0" err="1"/>
              <a:t>atterrir</a:t>
            </a:r>
            <a:r>
              <a:rPr lang="en-GB" b="0" baseline="0" dirty="0"/>
              <a:t> [&gt;5000], </a:t>
            </a:r>
            <a:r>
              <a:rPr lang="en-GB" b="0" baseline="0" dirty="0" err="1"/>
              <a:t>décalage</a:t>
            </a:r>
            <a:r>
              <a:rPr lang="en-GB" b="0" baseline="0" dirty="0"/>
              <a:t>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err="1">
                <a:solidFill>
                  <a:schemeClr val="tx1"/>
                </a:solidFill>
                <a:effectLst/>
                <a:latin typeface="+mn-lt"/>
                <a:ea typeface="+mn-ea"/>
                <a:cs typeface="+mn-cs"/>
              </a:rPr>
              <a:t>hôtesse</a:t>
            </a:r>
            <a:r>
              <a:rPr lang="en-GB" sz="1200" b="0" i="0" kern="1200" dirty="0">
                <a:solidFill>
                  <a:schemeClr val="tx1"/>
                </a:solidFill>
                <a:effectLst/>
                <a:latin typeface="+mn-lt"/>
                <a:ea typeface="+mn-ea"/>
                <a:cs typeface="+mn-cs"/>
              </a:rPr>
              <a:t> [&gt;5000], </a:t>
            </a:r>
            <a:r>
              <a:rPr lang="en-GB" sz="1200" b="0" i="0" kern="1200" dirty="0" err="1">
                <a:solidFill>
                  <a:schemeClr val="tx1"/>
                </a:solidFill>
                <a:effectLst/>
                <a:latin typeface="+mn-lt"/>
                <a:ea typeface="+mn-ea"/>
                <a:cs typeface="+mn-cs"/>
              </a:rPr>
              <a:t>passager</a:t>
            </a:r>
            <a:r>
              <a:rPr lang="en-GB" sz="1200" b="0" i="0" kern="1200" dirty="0">
                <a:solidFill>
                  <a:schemeClr val="tx1"/>
                </a:solidFill>
                <a:effectLst/>
                <a:latin typeface="+mn-lt"/>
                <a:ea typeface="+mn-ea"/>
                <a:cs typeface="+mn-cs"/>
              </a:rPr>
              <a:t> [2329], </a:t>
            </a:r>
            <a:r>
              <a:rPr lang="en-GB" sz="1200" b="0" i="0" kern="1200" dirty="0" err="1">
                <a:solidFill>
                  <a:schemeClr val="tx1"/>
                </a:solidFill>
                <a:effectLst/>
                <a:latin typeface="+mn-lt"/>
                <a:ea typeface="+mn-ea"/>
                <a:cs typeface="+mn-cs"/>
              </a:rPr>
              <a:t>journaliste</a:t>
            </a:r>
            <a:r>
              <a:rPr lang="en-GB" sz="1200" b="0" i="0" kern="1200" dirty="0">
                <a:solidFill>
                  <a:schemeClr val="tx1"/>
                </a:solidFill>
                <a:effectLst/>
                <a:latin typeface="+mn-lt"/>
                <a:ea typeface="+mn-ea"/>
                <a:cs typeface="+mn-cs"/>
              </a:rPr>
              <a:t> [1337], champagne [&gt;5000], </a:t>
            </a:r>
            <a:r>
              <a:rPr lang="en-GB" sz="1200" b="0" i="0" kern="1200" dirty="0" err="1">
                <a:solidFill>
                  <a:schemeClr val="tx1"/>
                </a:solidFill>
                <a:effectLst/>
                <a:latin typeface="+mn-lt"/>
                <a:ea typeface="+mn-ea"/>
                <a:cs typeface="+mn-cs"/>
              </a:rPr>
              <a:t>avantage</a:t>
            </a:r>
            <a:r>
              <a:rPr lang="en-GB" sz="1200" b="0" i="0" kern="1200" dirty="0">
                <a:solidFill>
                  <a:schemeClr val="tx1"/>
                </a:solidFill>
                <a:effectLst/>
                <a:latin typeface="+mn-lt"/>
                <a:ea typeface="+mn-ea"/>
                <a:cs typeface="+mn-cs"/>
              </a:rPr>
              <a:t> [900]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282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[-tion] </a:t>
            </a:r>
            <a:r>
              <a:rPr lang="en-GB" baseline="0" dirty="0"/>
              <a:t>and then the </a:t>
            </a:r>
            <a:r>
              <a:rPr lang="en-GB" b="1" baseline="0" dirty="0"/>
              <a:t>source</a:t>
            </a:r>
            <a:r>
              <a:rPr lang="en-GB" baseline="0" dirty="0"/>
              <a:t> word again ‘</a:t>
            </a:r>
            <a:r>
              <a:rPr lang="en-GB" b="1" baseline="0" dirty="0"/>
              <a:t>attention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population</a:t>
            </a:r>
            <a:r>
              <a:rPr lang="en-GB" baseline="0" dirty="0"/>
              <a:t> [509]; </a:t>
            </a:r>
            <a:r>
              <a:rPr lang="en-GB" b="1" baseline="0" dirty="0"/>
              <a:t>action </a:t>
            </a:r>
            <a:r>
              <a:rPr lang="en-GB" b="0" baseline="0" dirty="0"/>
              <a:t>[355]</a:t>
            </a:r>
            <a:r>
              <a:rPr lang="en-GB" baseline="0" dirty="0"/>
              <a:t> </a:t>
            </a:r>
            <a:r>
              <a:rPr lang="en-GB" b="1" baseline="0" dirty="0"/>
              <a:t>situation </a:t>
            </a:r>
            <a:r>
              <a:rPr lang="en-GB" baseline="0" dirty="0"/>
              <a:t>[223]; </a:t>
            </a:r>
            <a:r>
              <a:rPr lang="en-GB" b="1" baseline="0" dirty="0"/>
              <a:t>international </a:t>
            </a:r>
            <a:r>
              <a:rPr lang="en-GB" baseline="0" dirty="0"/>
              <a:t>[282]; </a:t>
            </a:r>
            <a:r>
              <a:rPr lang="en-GB" b="1" baseline="0" dirty="0"/>
              <a:t>solution</a:t>
            </a:r>
            <a:r>
              <a:rPr lang="en-GB" baseline="0" dirty="0"/>
              <a:t> [608]; </a:t>
            </a:r>
            <a:r>
              <a:rPr lang="en-GB" b="1" baseline="0" dirty="0"/>
              <a:t>attention </a:t>
            </a:r>
            <a:r>
              <a:rPr lang="en-GB" b="0" baseline="0" dirty="0"/>
              <a:t>[482</a:t>
            </a:r>
            <a:r>
              <a:rPr lang="en-GB" baseline="0" dirty="0"/>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25572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270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[3/4] ANSWERS TO PREVIOUS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5133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[4/4] ANSWERS TO PREVIOUS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628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Oral production of 2</a:t>
            </a:r>
            <a:r>
              <a:rPr lang="en-GB" b="0" baseline="30000" dirty="0"/>
              <a:t>nd</a:t>
            </a:r>
            <a:r>
              <a:rPr lang="en-GB" b="0" baseline="0" dirty="0"/>
              <a:t> person singular and 2</a:t>
            </a:r>
            <a:r>
              <a:rPr lang="en-GB" b="0" baseline="30000" dirty="0"/>
              <a:t>nd</a:t>
            </a:r>
            <a:r>
              <a:rPr lang="en-GB" b="0" baseline="0" dirty="0"/>
              <a:t> person plural forms of verbs like </a:t>
            </a:r>
            <a:r>
              <a:rPr lang="en-GB" b="0" i="1" baseline="0" dirty="0" err="1"/>
              <a:t>sortir</a:t>
            </a:r>
            <a:r>
              <a:rPr lang="en-GB" b="0" i="1" baseline="0" dirty="0"/>
              <a:t>, </a:t>
            </a:r>
            <a:r>
              <a:rPr lang="en-GB" b="0" i="1" baseline="0" dirty="0" err="1"/>
              <a:t>choisir</a:t>
            </a:r>
            <a:r>
              <a:rPr lang="en-GB" b="0" i="1" baseline="0" dirty="0"/>
              <a:t> </a:t>
            </a:r>
            <a:r>
              <a:rPr lang="en-GB" b="0" i="0" baseline="0" dirty="0"/>
              <a:t>and </a:t>
            </a:r>
            <a:r>
              <a:rPr lang="en-GB" b="0" i="1" baseline="0" dirty="0" err="1"/>
              <a:t>venir</a:t>
            </a:r>
            <a:r>
              <a:rPr lang="en-GB" b="0" i="0" baseline="0" dirty="0"/>
              <a:t>; question formation; cultural awareness: register.</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Explain to students that they are going to see responses from a child and an adult. Check that students understand which pronoun and verb ending is needed in each context.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Click to reveal a response </a:t>
            </a:r>
            <a:r>
              <a:rPr lang="en-GB" b="0" baseline="0" dirty="0"/>
              <a:t>to a question. Students must form a question (their choice of intonation, </a:t>
            </a:r>
            <a:r>
              <a:rPr lang="en-GB" b="0" i="1" baseline="0" dirty="0" err="1"/>
              <a:t>est-ce</a:t>
            </a:r>
            <a:r>
              <a:rPr lang="en-GB" b="0" i="1" baseline="0" dirty="0"/>
              <a:t> que </a:t>
            </a:r>
            <a:r>
              <a:rPr lang="en-GB" b="0" baseline="0" dirty="0"/>
              <a:t>or inversion) that could elicit the answer using the same verb that appears in that answer, with the appropriate pronoun and in the appropriate form.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Click to reveal some suggested questions (other versions may be acceptable). Elicit translations of the question and answer pair from students. Point out that this exercise illustrates the main types of ‘regular flier’ who would use the two principal scheduled routes (London to New York and Paris to York) rather than the more affordable chartered flights: commuters working for large corporations, and celebrities. This was not the original intended clientele, and the very restricted routes and unaffordable prices were a factor in Concorde’s ultimate downfall.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Click to clear the conversation, and again to reveal a new response.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Repeats steps 2-5 for a total of 8 questions and responses.</a:t>
            </a:r>
            <a:br>
              <a:rPr lang="en-GB" b="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vitesse</a:t>
            </a:r>
            <a:r>
              <a:rPr lang="en-GB" b="0" baseline="0" dirty="0"/>
              <a:t> [1065]</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interviewer [&lt;5000], article [604], </a:t>
            </a:r>
            <a:r>
              <a:rPr lang="en-GB" sz="1200" b="0" i="0" kern="1200" dirty="0" err="1">
                <a:solidFill>
                  <a:schemeClr val="tx1"/>
                </a:solidFill>
                <a:effectLst/>
                <a:latin typeface="+mn-lt"/>
                <a:ea typeface="+mn-ea"/>
                <a:cs typeface="+mn-cs"/>
              </a:rPr>
              <a:t>bord</a:t>
            </a:r>
            <a:r>
              <a:rPr lang="en-GB" sz="1200" b="0" i="0" kern="1200" dirty="0">
                <a:solidFill>
                  <a:schemeClr val="tx1"/>
                </a:solidFill>
                <a:effectLst/>
                <a:latin typeface="+mn-lt"/>
                <a:ea typeface="+mn-ea"/>
                <a:cs typeface="+mn-cs"/>
              </a:rPr>
              <a:t> [991], </a:t>
            </a:r>
            <a:r>
              <a:rPr lang="en-GB" sz="1200" b="0" i="0" kern="1200" dirty="0" err="1">
                <a:solidFill>
                  <a:schemeClr val="tx1"/>
                </a:solidFill>
                <a:effectLst/>
                <a:latin typeface="+mn-lt"/>
                <a:ea typeface="+mn-ea"/>
                <a:cs typeface="+mn-cs"/>
              </a:rPr>
              <a:t>soupe</a:t>
            </a:r>
            <a:r>
              <a:rPr lang="en-GB" sz="1200" b="0" i="0" kern="1200" dirty="0">
                <a:solidFill>
                  <a:schemeClr val="tx1"/>
                </a:solidFill>
                <a:effectLst/>
                <a:latin typeface="+mn-lt"/>
                <a:ea typeface="+mn-ea"/>
                <a:cs typeface="+mn-cs"/>
              </a:rPr>
              <a:t> [4563], </a:t>
            </a:r>
            <a:r>
              <a:rPr lang="en-GB" sz="1200" b="0" i="0" kern="1200" dirty="0" err="1">
                <a:solidFill>
                  <a:schemeClr val="tx1"/>
                </a:solidFill>
                <a:effectLst/>
                <a:latin typeface="+mn-lt"/>
                <a:ea typeface="+mn-ea"/>
                <a:cs typeface="+mn-cs"/>
              </a:rPr>
              <a:t>accélérer</a:t>
            </a:r>
            <a:r>
              <a:rPr lang="en-GB" sz="1200" b="0" i="0" kern="1200" dirty="0">
                <a:solidFill>
                  <a:schemeClr val="tx1"/>
                </a:solidFill>
                <a:effectLst/>
                <a:latin typeface="+mn-lt"/>
                <a:ea typeface="+mn-ea"/>
                <a:cs typeface="+mn-cs"/>
              </a:rPr>
              <a:t> [2082], </a:t>
            </a:r>
            <a:r>
              <a:rPr lang="en-GB" sz="1200" b="0" i="0" kern="1200" dirty="0" err="1">
                <a:solidFill>
                  <a:schemeClr val="tx1"/>
                </a:solidFill>
                <a:effectLst/>
                <a:latin typeface="+mn-lt"/>
                <a:ea typeface="+mn-ea"/>
                <a:cs typeface="+mn-cs"/>
              </a:rPr>
              <a:t>conférence</a:t>
            </a:r>
            <a:r>
              <a:rPr lang="en-GB" sz="1200" b="0" i="0" kern="1200" dirty="0">
                <a:solidFill>
                  <a:schemeClr val="tx1"/>
                </a:solidFill>
                <a:effectLst/>
                <a:latin typeface="+mn-lt"/>
                <a:ea typeface="+mn-ea"/>
                <a:cs typeface="+mn-cs"/>
              </a:rPr>
              <a:t> [1094], </a:t>
            </a:r>
            <a:r>
              <a:rPr lang="en-GB" sz="1200" b="0" i="0" kern="1200" dirty="0" err="1">
                <a:solidFill>
                  <a:schemeClr val="tx1"/>
                </a:solidFill>
                <a:effectLst/>
                <a:latin typeface="+mn-lt"/>
                <a:ea typeface="+mn-ea"/>
                <a:cs typeface="+mn-cs"/>
              </a:rPr>
              <a:t>célébrité</a:t>
            </a:r>
            <a:r>
              <a:rPr lang="en-GB" sz="1200" b="0" i="0" kern="1200" dirty="0">
                <a:solidFill>
                  <a:schemeClr val="tx1"/>
                </a:solidFill>
                <a:effectLst/>
                <a:latin typeface="+mn-lt"/>
                <a:ea typeface="+mn-ea"/>
                <a:cs typeface="+mn-cs"/>
              </a:rPr>
              <a:t> [&gt;5000],</a:t>
            </a:r>
            <a:r>
              <a:rPr lang="en-GB" sz="1200" b="0" i="0" kern="1200" baseline="0" dirty="0">
                <a:solidFill>
                  <a:schemeClr val="tx1"/>
                </a:solidFill>
                <a:effectLst/>
                <a:latin typeface="+mn-lt"/>
                <a:ea typeface="+mn-ea"/>
                <a:cs typeface="+mn-cs"/>
              </a:rPr>
              <a:t> caviar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947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Reading comprehension.</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Students read the sentence beginnings 1-6, and try to pair them with the correct sentence end a-f. There is only one correct answer for each sentence half. If in doubt, students can use their grammatical as well as semantic knowledge to help them work out what type of word the next word in each sentence is likely to be (i.e., a singular noun for sentence 1, a noun for sentence 2, a noun with an article for sentence 3, and adjective or number for sentence 4, an adjective for sentence 6 (leaving the answer to sentence 5).</a:t>
            </a:r>
            <a:br>
              <a:rPr lang="en-GB" b="0" dirty="0"/>
            </a:br>
            <a:r>
              <a:rPr lang="en-GB" b="0" dirty="0"/>
              <a:t>2. Reveal answers on clicks.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Whole-class translation of complete sentences into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jumelle</a:t>
            </a:r>
            <a:r>
              <a:rPr lang="en-GB" b="0"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tragédie</a:t>
            </a:r>
            <a:r>
              <a:rPr lang="en-GB" baseline="0" dirty="0"/>
              <a:t> [1910], terrible [1310], </a:t>
            </a:r>
            <a:r>
              <a:rPr lang="en-GB" baseline="0" dirty="0" err="1"/>
              <a:t>paire</a:t>
            </a:r>
            <a:r>
              <a:rPr lang="en-GB" baseline="0" dirty="0"/>
              <a:t> [3926], </a:t>
            </a:r>
            <a:r>
              <a:rPr lang="en-GB" baseline="0" dirty="0" err="1"/>
              <a:t>compléter</a:t>
            </a:r>
            <a:r>
              <a:rPr lang="en-GB" baseline="0" dirty="0"/>
              <a:t> [2034], </a:t>
            </a:r>
            <a:r>
              <a:rPr lang="en-GB" baseline="0" dirty="0" err="1"/>
              <a:t>attaque</a:t>
            </a:r>
            <a:r>
              <a:rPr lang="en-GB" baseline="0" dirty="0"/>
              <a:t> [1655], tour [523], </a:t>
            </a:r>
            <a:r>
              <a:rPr lang="en-GB" baseline="0" dirty="0" err="1"/>
              <a:t>passager</a:t>
            </a:r>
            <a:r>
              <a:rPr lang="en-GB" baseline="0" dirty="0"/>
              <a:t> [2329], </a:t>
            </a:r>
            <a:r>
              <a:rPr lang="en-GB" baseline="0" dirty="0" err="1"/>
              <a:t>renforcer</a:t>
            </a:r>
            <a:r>
              <a:rPr lang="en-GB" baseline="0" dirty="0"/>
              <a:t> [1280], commercial [908], crash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39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Semi-structured</a:t>
            </a:r>
            <a:r>
              <a:rPr lang="en-US" b="0" baseline="0" dirty="0"/>
              <a:t> creative writing to practice structures revisited in this lesson in writing.</a:t>
            </a:r>
            <a:endParaRPr lang="en-US" b="1" dirty="0"/>
          </a:p>
          <a:p>
            <a:endParaRPr lang="en-US" b="1" dirty="0"/>
          </a:p>
          <a:p>
            <a:r>
              <a:rPr lang="en-US" b="1" dirty="0"/>
              <a:t>Procedure:</a:t>
            </a:r>
          </a:p>
          <a:p>
            <a:pPr marL="228600" indent="-228600">
              <a:buAutoNum type="arabicPeriod"/>
            </a:pPr>
            <a:r>
              <a:rPr lang="en-US" b="0" baseline="0" dirty="0"/>
              <a:t>Determined the desired length of text (in number of words, or number of required examples of each structure) by the level of the class, and the time available.</a:t>
            </a:r>
          </a:p>
          <a:p>
            <a:pPr marL="228600" indent="-228600">
              <a:buAutoNum type="arabicPeriod"/>
            </a:pPr>
            <a:r>
              <a:rPr lang="en-US" b="0" baseline="0" dirty="0"/>
              <a:t>Encourage students’ use of dictionaries to develop a personal repertoire by search for new words to complement the core structures.</a:t>
            </a:r>
          </a:p>
          <a:p>
            <a:pPr marL="0" indent="0">
              <a:buNone/>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fin [111], </a:t>
            </a:r>
            <a:r>
              <a:rPr lang="en-GB" b="0" baseline="0" dirty="0" err="1"/>
              <a:t>ingénieur</a:t>
            </a:r>
            <a:r>
              <a:rPr lang="en-GB" b="0" baseline="0" dirty="0"/>
              <a:t> [2848],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a:t>tragique</a:t>
            </a:r>
            <a:r>
              <a:rPr lang="en-GB" baseline="0" dirty="0"/>
              <a:t> [2042], inspirer [1314], </a:t>
            </a:r>
            <a:r>
              <a:rPr lang="en-GB" baseline="0" dirty="0" err="1"/>
              <a:t>compagnie</a:t>
            </a:r>
            <a:r>
              <a:rPr lang="en-GB" baseline="0" dirty="0"/>
              <a:t> [775], construction [976], </a:t>
            </a:r>
            <a:r>
              <a:rPr lang="en-GB" sz="1200" b="0" i="0" kern="1200" dirty="0" err="1">
                <a:solidFill>
                  <a:schemeClr val="tx1"/>
                </a:solidFill>
                <a:effectLst/>
                <a:latin typeface="+mn-lt"/>
                <a:ea typeface="+mn-ea"/>
                <a:cs typeface="+mn-cs"/>
              </a:rPr>
              <a:t>hypersonique</a:t>
            </a:r>
            <a:r>
              <a:rPr lang="en-GB" sz="1200" b="0" i="0" kern="1200" dirty="0">
                <a:solidFill>
                  <a:schemeClr val="tx1"/>
                </a:solidFill>
                <a:effectLst/>
                <a:latin typeface="+mn-lt"/>
                <a:ea typeface="+mn-ea"/>
                <a:cs typeface="+mn-cs"/>
              </a:rPr>
              <a:t> [&lt;5000]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93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9.3.1.5 vocabulary learning homework is here: </a:t>
            </a:r>
            <a:r>
              <a:rPr lang="en-US" dirty="0">
                <a:hlinkClick r:id="rId3"/>
              </a:rPr>
              <a:t>Resource | French SOW Y9 Term 3.2 Week 1 - vocabulary learning homework answers | ID: h415pc77x | NCELP</a:t>
            </a:r>
            <a:r>
              <a:rPr lang="en-US" dirty="0"/>
              <a:t>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[on]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shake ones head</a:t>
            </a:r>
            <a:r>
              <a:rPr lang="en-GB" baseline="0" dirty="0"/>
              <a:t> whilst waggling one’s index finger, to indicate ‘no!’</a:t>
            </a:r>
            <a:br>
              <a:rPr lang="en-GB" baseline="0" dirty="0"/>
            </a:br>
            <a:r>
              <a:rPr lang="en-GB" baseline="0" dirty="0"/>
              <a:t>4. Roll back the animations and work through 1-3 again, but this time, dropping your voice completely to listen carefully to the students saying the </a:t>
            </a:r>
            <a:r>
              <a:rPr lang="en-GB" b="1" dirty="0"/>
              <a:t>[on] </a:t>
            </a:r>
            <a:r>
              <a:rPr lang="en-GB" baseline="0" dirty="0"/>
              <a:t>sound, pronouncing </a:t>
            </a:r>
            <a:r>
              <a:rPr lang="en-GB" b="0" baseline="0" dirty="0"/>
              <a:t>”</a:t>
            </a:r>
            <a:r>
              <a:rPr lang="en-GB" b="1" baseline="0" dirty="0"/>
              <a:t>non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onze</a:t>
            </a:r>
            <a:r>
              <a:rPr lang="en-GB" baseline="0" dirty="0"/>
              <a:t> [2447]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184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[on] </a:t>
            </a:r>
            <a:r>
              <a:rPr lang="en-GB" baseline="0" dirty="0"/>
              <a:t>and then the </a:t>
            </a:r>
            <a:r>
              <a:rPr lang="en-GB" b="1" baseline="0" dirty="0"/>
              <a:t>source</a:t>
            </a:r>
            <a:r>
              <a:rPr lang="en-GB" baseline="0" dirty="0"/>
              <a:t> word again ‘</a:t>
            </a:r>
            <a:r>
              <a:rPr lang="en-GB" b="1" baseline="0" dirty="0"/>
              <a:t>non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onze</a:t>
            </a:r>
            <a:r>
              <a:rPr lang="en-GB" baseline="0" dirty="0"/>
              <a:t> [2447]; </a:t>
            </a:r>
            <a:r>
              <a:rPr lang="en-GB" b="1" baseline="0" dirty="0"/>
              <a:t>continuer </a:t>
            </a:r>
            <a:r>
              <a:rPr lang="en-GB" b="0" baseline="0" dirty="0"/>
              <a:t>[113]</a:t>
            </a:r>
            <a:r>
              <a:rPr lang="en-GB" baseline="0" dirty="0"/>
              <a:t> </a:t>
            </a:r>
            <a:r>
              <a:rPr lang="en-GB" b="1" baseline="0" dirty="0"/>
              <a:t>monde</a:t>
            </a:r>
            <a:r>
              <a:rPr lang="en-GB" baseline="0" dirty="0"/>
              <a:t> [77]; </a:t>
            </a:r>
            <a:r>
              <a:rPr lang="en-GB" b="1" baseline="0" dirty="0" err="1"/>
              <a:t>montrer</a:t>
            </a:r>
            <a:r>
              <a:rPr lang="en-GB" baseline="0" dirty="0"/>
              <a:t> [108]; </a:t>
            </a:r>
            <a:r>
              <a:rPr lang="en-GB" b="1" baseline="0" dirty="0"/>
              <a:t>au fond</a:t>
            </a:r>
            <a:r>
              <a:rPr lang="en-GB" baseline="0" dirty="0"/>
              <a:t> [553]; </a:t>
            </a:r>
            <a:r>
              <a:rPr lang="en-GB" b="1" baseline="0" dirty="0"/>
              <a:t>non </a:t>
            </a:r>
            <a:r>
              <a:rPr lang="en-GB" baseline="0" dirty="0"/>
              <a:t>[72].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87169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contrast the target SSCs in a range of challenging letter</a:t>
            </a:r>
            <a:r>
              <a:rPr lang="en-US" b="0" baseline="0" dirty="0"/>
              <a:t> strings with a similar sound [on]/[ion]/[</a:t>
            </a:r>
            <a:r>
              <a:rPr lang="en-US" b="0" baseline="0" dirty="0" err="1"/>
              <a:t>sson</a:t>
            </a:r>
            <a:r>
              <a:rPr lang="en-US" b="0" baseline="0" dirty="0"/>
              <a:t>]/[tion] in preparation for the exercise on the next slide; ice breaker to set the scene for the lesson.</a:t>
            </a:r>
            <a:endParaRPr lang="en-US" b="0" dirty="0"/>
          </a:p>
          <a:p>
            <a:endParaRPr lang="en-US" b="1" dirty="0"/>
          </a:p>
          <a:p>
            <a:r>
              <a:rPr lang="en-US" b="1" dirty="0"/>
              <a:t>Procedure:</a:t>
            </a:r>
          </a:p>
          <a:p>
            <a:pPr marL="0" indent="0">
              <a:buNone/>
            </a:pPr>
            <a:r>
              <a:rPr lang="en-US" b="0" dirty="0"/>
              <a:t>1. Click to reveal the text and pictures to hear the words spoken.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Ask students to repeat the words heard, focusing on the sounds highlighted in orange. Draw attention to the ‘s’ sound in the </a:t>
            </a:r>
            <a:r>
              <a:rPr kumimoji="0" lang="fr-FR" sz="1200" b="0" i="1" u="none" strike="noStrike" kern="1200" cap="none" spc="0" normalizeH="0" baseline="0" noProof="0" dirty="0">
                <a:ln>
                  <a:noFill/>
                </a:ln>
                <a:solidFill>
                  <a:srgbClr val="104F75"/>
                </a:solidFill>
                <a:effectLst/>
                <a:uLnTx/>
                <a:uFillTx/>
                <a:latin typeface="Century Gothic" panose="020F0302020204030204"/>
                <a:ea typeface="+mn-ea"/>
                <a:cs typeface="+mn-cs"/>
              </a:rPr>
              <a:t>coopéra</a:t>
            </a:r>
            <a:r>
              <a:rPr kumimoji="0" lang="fr-FR" sz="1200" b="1" i="1" u="none" strike="noStrike" kern="1200" cap="none" spc="0" normalizeH="0" baseline="0" noProof="0" dirty="0">
                <a:ln>
                  <a:noFill/>
                </a:ln>
                <a:solidFill>
                  <a:srgbClr val="E87D1E"/>
                </a:solidFill>
                <a:effectLst/>
                <a:uLnTx/>
                <a:uFillTx/>
                <a:latin typeface="Century Gothic" panose="020F0302020204030204"/>
                <a:ea typeface="+mn-ea"/>
                <a:cs typeface="+mn-cs"/>
              </a:rPr>
              <a:t>t</a:t>
            </a:r>
            <a:r>
              <a:rPr kumimoji="0" lang="fr-FR" sz="1200" b="0" i="1" u="none" strike="noStrike" kern="1200" cap="none" spc="0" normalizeH="0" baseline="0" noProof="0" dirty="0">
                <a:ln>
                  <a:noFill/>
                </a:ln>
                <a:solidFill>
                  <a:srgbClr val="E87D1E"/>
                </a:solidFill>
                <a:effectLst/>
                <a:uLnTx/>
                <a:uFillTx/>
                <a:latin typeface="Century Gothic" panose="020F0302020204030204"/>
                <a:ea typeface="+mn-ea"/>
                <a:cs typeface="+mn-cs"/>
              </a:rPr>
              <a:t>ion</a:t>
            </a:r>
            <a:r>
              <a:rPr kumimoji="0" lang="fr-FR" sz="1200" b="0" i="0" u="none" strike="noStrike" kern="1200" cap="none" spc="0" normalizeH="0" baseline="0" noProof="0" dirty="0">
                <a:ln>
                  <a:noFill/>
                </a:ln>
                <a:solidFill>
                  <a:srgbClr val="E87D1E"/>
                </a:solidFill>
                <a:effectLst/>
                <a:uLnTx/>
                <a:uFillTx/>
                <a:latin typeface="Century Gothic" panose="020F0302020204030204"/>
                <a:ea typeface="+mn-ea"/>
                <a:cs typeface="+mn-cs"/>
              </a:rPr>
              <a:t> and </a:t>
            </a:r>
            <a:r>
              <a:rPr kumimoji="0" lang="fr-FR" sz="1200" b="0" i="1" u="none" strike="noStrike" kern="1200" cap="none" spc="0" normalizeH="0" baseline="0" noProof="0" dirty="0">
                <a:ln>
                  <a:noFill/>
                </a:ln>
                <a:solidFill>
                  <a:srgbClr val="104F75"/>
                </a:solidFill>
                <a:effectLst/>
                <a:uLnTx/>
                <a:uFillTx/>
                <a:latin typeface="Century Gothic" panose="020F0302020204030204"/>
                <a:ea typeface="+mn-ea"/>
                <a:cs typeface="+mn-cs"/>
              </a:rPr>
              <a:t>boi</a:t>
            </a:r>
            <a:r>
              <a:rPr kumimoji="0" lang="fr-FR" sz="1200" b="1" i="1" u="none" strike="noStrike" kern="1200" cap="none" spc="0" normalizeH="0" baseline="0" noProof="0" dirty="0">
                <a:ln>
                  <a:noFill/>
                </a:ln>
                <a:solidFill>
                  <a:srgbClr val="E87D1E"/>
                </a:solidFill>
                <a:effectLst/>
                <a:uLnTx/>
                <a:uFillTx/>
                <a:latin typeface="Century Gothic" panose="020F0302020204030204"/>
                <a:ea typeface="+mn-ea"/>
                <a:cs typeface="+mn-cs"/>
              </a:rPr>
              <a:t>ss</a:t>
            </a:r>
            <a:r>
              <a:rPr kumimoji="0" lang="fr-FR" sz="1200" b="0" i="1" u="none" strike="noStrike" kern="1200" cap="none" spc="0" normalizeH="0" baseline="0" noProof="0" dirty="0">
                <a:ln>
                  <a:noFill/>
                </a:ln>
                <a:solidFill>
                  <a:srgbClr val="E87D1E"/>
                </a:solidFill>
                <a:effectLst/>
                <a:uLnTx/>
                <a:uFillTx/>
                <a:latin typeface="Century Gothic" panose="020F0302020204030204"/>
                <a:ea typeface="+mn-ea"/>
                <a:cs typeface="+mn-cs"/>
              </a:rPr>
              <a:t>on</a:t>
            </a:r>
            <a:r>
              <a:rPr kumimoji="0" lang="fr-FR" sz="1200" b="0" i="1"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 </a:t>
            </a:r>
            <a:r>
              <a:rPr kumimoji="0" lang="fr-FR" sz="1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noting</a:t>
            </a:r>
            <a:r>
              <a:rPr kumimoji="0" lang="fr-FR" sz="1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the </a:t>
            </a:r>
            <a:r>
              <a:rPr kumimoji="0" lang="fr-FR" sz="1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difference</a:t>
            </a:r>
            <a:r>
              <a:rPr kumimoji="0" lang="fr-FR" sz="1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in </a:t>
            </a:r>
            <a:r>
              <a:rPr kumimoji="0" lang="fr-FR" sz="1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spelling</a:t>
            </a:r>
            <a:r>
              <a:rPr kumimoji="0" lang="fr-FR" sz="1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endParaRPr lang="en-US" b="0" i="1" dirty="0"/>
          </a:p>
          <a:p>
            <a:r>
              <a:rPr lang="en-US" b="0" dirty="0"/>
              <a:t>3. Click through the second set of instructions and ask students to discuss in pairs or as a whole class what the theme of the lesson will be.</a:t>
            </a:r>
          </a:p>
          <a:p>
            <a:endParaRPr lang="en-US" b="0" dirty="0"/>
          </a:p>
          <a:p>
            <a:r>
              <a:rPr lang="en-US" b="1" dirty="0"/>
              <a:t>Transcript:</a:t>
            </a:r>
          </a:p>
          <a:p>
            <a:pPr marL="228600" indent="-228600">
              <a:buFont typeface="+mj-lt"/>
              <a:buAutoNum type="arabicPeriod"/>
            </a:pPr>
            <a:r>
              <a:rPr lang="fr-FR" b="0" noProof="0" dirty="0"/>
              <a:t>avion</a:t>
            </a:r>
          </a:p>
          <a:p>
            <a:pPr marL="228600" indent="-228600">
              <a:buFont typeface="+mj-lt"/>
              <a:buAutoNum type="arabicPeriod"/>
            </a:pPr>
            <a:r>
              <a:rPr lang="fr-FR" b="0" noProof="0" dirty="0"/>
              <a:t>coopération</a:t>
            </a:r>
          </a:p>
          <a:p>
            <a:pPr marL="228600" indent="-228600">
              <a:buFont typeface="+mj-lt"/>
              <a:buAutoNum type="arabicPeriod"/>
            </a:pPr>
            <a:r>
              <a:rPr lang="fr-FR" b="0" noProof="0" dirty="0"/>
              <a:t>concorde</a:t>
            </a:r>
          </a:p>
          <a:p>
            <a:pPr marL="228600" indent="-228600">
              <a:buFont typeface="+mj-lt"/>
              <a:buAutoNum type="arabicPeriod"/>
            </a:pPr>
            <a:r>
              <a:rPr lang="fr-FR" b="0" noProof="0" dirty="0"/>
              <a:t>boissons </a:t>
            </a:r>
          </a:p>
          <a:p>
            <a:pPr marL="228600" indent="-228600">
              <a:buFont typeface="+mj-lt"/>
              <a:buAutoNum type="arabicPeriod"/>
            </a:pPr>
            <a:endParaRPr lang="fr-FR"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fr-FR" b="0" baseline="0" noProof="0" dirty="0"/>
              <a:t>boisson [3614], luxe [3009]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fr-FR" b="0" noProof="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fr-FR" b="0" baseline="0" noProof="0" dirty="0"/>
              <a:t>coopération [1496], </a:t>
            </a:r>
            <a:r>
              <a:rPr lang="en-GB" sz="1200" b="0" i="0" kern="1200" dirty="0">
                <a:solidFill>
                  <a:schemeClr val="tx1"/>
                </a:solidFill>
                <a:effectLst/>
                <a:latin typeface="+mn-lt"/>
                <a:ea typeface="+mn-ea"/>
                <a:cs typeface="+mn-cs"/>
              </a:rPr>
              <a:t>creation [634], extraordinaire [1234], </a:t>
            </a:r>
            <a:r>
              <a:rPr lang="en-GB" sz="1200" b="0" i="0" kern="1200" dirty="0" err="1">
                <a:solidFill>
                  <a:schemeClr val="tx1"/>
                </a:solidFill>
                <a:effectLst/>
                <a:latin typeface="+mn-lt"/>
                <a:ea typeface="+mn-ea"/>
                <a:cs typeface="+mn-cs"/>
              </a:rPr>
              <a:t>thème</a:t>
            </a:r>
            <a:r>
              <a:rPr lang="en-GB" sz="1200" b="0" i="0" kern="1200" dirty="0">
                <a:solidFill>
                  <a:schemeClr val="tx1"/>
                </a:solidFill>
                <a:effectLst/>
                <a:latin typeface="+mn-lt"/>
                <a:ea typeface="+mn-ea"/>
                <a:cs typeface="+mn-cs"/>
              </a:rPr>
              <a:t> [1720]</a:t>
            </a:r>
            <a:endParaRPr lang="fr-FR"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9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practise distinguishing between sounds [on], [ion], [tion] and [sson]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Click on the number boxes to hear the full word.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Students must identify which sound they hear. This can be done using mini-whiteboards, either writing the sound or transcribing the full word.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The teacher clicks to reveal the correct spelling, and the aeroplane moves to the next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sondage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aviation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potiron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mousson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espion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inondation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sonder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frissonner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torchon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buisson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hérisson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baseline="0" noProof="0" dirty="0"/>
              <a:t>stationnement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jonction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camion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réunion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b="0" noProof="0" dirty="0"/>
              <a:t>pioncer</a:t>
            </a:r>
            <a:br>
              <a:rPr lang="en-GB" b="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b="0" baseline="0" noProof="0" dirty="0"/>
              <a:t>sondage [2232], potiron [&gt;5000], mousson [&gt;5000], inondation [4677], espion [&gt;5000], torchon [&gt;5000], frissonner [&gt;5000], sonder [4930], buisson [&gt;5000], stationnement [&gt;5000], </a:t>
            </a:r>
            <a:r>
              <a:rPr lang="fr-FR" b="0" noProof="0" dirty="0"/>
              <a:t>hérisson [&gt;5000], camion [2542], pioncer [&gt;5000]</a:t>
            </a:r>
            <a:endParaRPr lang="de-DE" sz="1200" b="0" i="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aviation [4084], </a:t>
            </a:r>
            <a:r>
              <a:rPr lang="fr-FR" b="0" baseline="0" noProof="0" dirty="0"/>
              <a:t>jonction [&gt;5000], </a:t>
            </a:r>
            <a:r>
              <a:rPr lang="fr-FR" b="0" noProof="0" dirty="0"/>
              <a:t>réunion [971]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3471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Reading comprehension; cultural awareness: Anglo-French relations pre- and post-WW2. Note that reading comprehension will be practised throughout this resource in a series of longer rubrics in French, which both continue the story and explain the associated tasks.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Check students understand the introductory text in the rubric, which begins the Concorde story. Note that reading will mainly be practised in this resource through a series of longer rubrics in French, which both continue the story and explain the associated tasks.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read through the text. Draw attention to the following key features of the text that might be unfamiliar to students: the pronunciation of </a:t>
            </a:r>
            <a:r>
              <a:rPr lang="en-US" sz="1200" i="1" dirty="0" err="1">
                <a:solidFill>
                  <a:schemeClr val="accent5">
                    <a:lumMod val="50000"/>
                  </a:schemeClr>
                </a:solidFill>
              </a:rPr>
              <a:t>Royaume-Uni</a:t>
            </a:r>
            <a:r>
              <a:rPr lang="en-US" sz="1200" i="0" dirty="0">
                <a:solidFill>
                  <a:schemeClr val="accent5">
                    <a:lumMod val="50000"/>
                  </a:schemeClr>
                </a:solidFill>
              </a:rPr>
              <a:t>, and </a:t>
            </a:r>
            <a:r>
              <a:rPr lang="en-US" sz="1200" i="1" dirty="0" err="1">
                <a:solidFill>
                  <a:schemeClr val="accent5">
                    <a:lumMod val="50000"/>
                  </a:schemeClr>
                </a:solidFill>
              </a:rPr>
              <a:t>britannique</a:t>
            </a:r>
            <a:r>
              <a:rPr lang="en-US" sz="1200" i="0" dirty="0">
                <a:solidFill>
                  <a:schemeClr val="accent5">
                    <a:lumMod val="50000"/>
                  </a:schemeClr>
                </a:solidFill>
              </a:rPr>
              <a:t>, the second meaning of </a:t>
            </a:r>
            <a:r>
              <a:rPr lang="en-US" sz="1200" i="1" dirty="0">
                <a:solidFill>
                  <a:schemeClr val="accent5">
                    <a:lumMod val="50000"/>
                  </a:schemeClr>
                </a:solidFill>
              </a:rPr>
              <a:t>son</a:t>
            </a:r>
            <a:r>
              <a:rPr lang="en-US" sz="1200" i="0" dirty="0">
                <a:solidFill>
                  <a:schemeClr val="accent5">
                    <a:lumMod val="50000"/>
                  </a:schemeClr>
                </a:solidFill>
              </a:rPr>
              <a:t>,</a:t>
            </a:r>
            <a:r>
              <a:rPr lang="en-US" sz="1200" i="0" baseline="0" dirty="0">
                <a:solidFill>
                  <a:schemeClr val="accent5">
                    <a:lumMod val="50000"/>
                  </a:schemeClr>
                </a:solidFill>
              </a:rPr>
              <a:t> the meaning of </a:t>
            </a:r>
            <a:r>
              <a:rPr lang="en-US" sz="1200" i="1" baseline="0" dirty="0">
                <a:solidFill>
                  <a:schemeClr val="accent5">
                    <a:lumMod val="50000"/>
                  </a:schemeClr>
                </a:solidFill>
              </a:rPr>
              <a:t>100 M£</a:t>
            </a:r>
            <a:r>
              <a:rPr lang="en-US" sz="1200" i="0" baseline="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baseline="0" dirty="0">
                <a:solidFill>
                  <a:schemeClr val="accent5">
                    <a:lumMod val="50000"/>
                  </a:schemeClr>
                </a:solidFill>
              </a:rPr>
              <a:t>3. Click to reveal the questions. Check students understand the meaning of </a:t>
            </a:r>
            <a:r>
              <a:rPr lang="en-US" sz="1200" b="0" i="1" baseline="0" dirty="0">
                <a:solidFill>
                  <a:schemeClr val="accent5">
                    <a:lumMod val="50000"/>
                  </a:schemeClr>
                </a:solidFill>
              </a:rPr>
              <a:t>Anglo-French</a:t>
            </a:r>
            <a:r>
              <a:rPr lang="en-US" sz="1200" b="0" i="0" baseline="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baseline="0" dirty="0">
                <a:solidFill>
                  <a:schemeClr val="accent5">
                    <a:lumMod val="50000"/>
                  </a:schemeClr>
                </a:solidFill>
              </a:rPr>
              <a:t>4. Students answer the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baseline="0" dirty="0">
                <a:solidFill>
                  <a:schemeClr val="accent5">
                    <a:lumMod val="50000"/>
                  </a:schemeClr>
                </a:solidFill>
              </a:rPr>
              <a:t>5. Click to show and hide answers to each question.</a:t>
            </a: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a:t>
            </a:r>
            <a:br>
              <a:rPr lang="en-GB" b="1" baseline="0" dirty="0"/>
            </a:br>
            <a:r>
              <a:rPr lang="en-GB" b="0" baseline="0" dirty="0" err="1"/>
              <a:t>Royaume-Uni</a:t>
            </a:r>
            <a:r>
              <a:rPr lang="en-GB" b="0" baseline="0" dirty="0"/>
              <a:t> [&gt;5000], </a:t>
            </a:r>
            <a:r>
              <a:rPr lang="en-GB" b="0" baseline="0" dirty="0" err="1"/>
              <a:t>britannique</a:t>
            </a:r>
            <a:r>
              <a:rPr lang="en-GB" b="0" baseline="0" dirty="0"/>
              <a:t> [1296]</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a:t>
            </a:r>
            <a:br>
              <a:rPr lang="en-GB" b="1" baseline="0" dirty="0"/>
            </a:br>
            <a:r>
              <a:rPr lang="en-GB" b="0" baseline="0" dirty="0"/>
              <a:t>second [379], </a:t>
            </a:r>
            <a:r>
              <a:rPr lang="en-GB" b="0" baseline="0" dirty="0" err="1"/>
              <a:t>ingénieur</a:t>
            </a:r>
            <a:r>
              <a:rPr lang="en-GB" b="0" baseline="0" dirty="0"/>
              <a:t> [2848], </a:t>
            </a:r>
            <a:r>
              <a:rPr lang="en-GB" b="0" baseline="0" dirty="0" err="1"/>
              <a:t>américain</a:t>
            </a:r>
            <a:r>
              <a:rPr lang="en-GB" b="0" baseline="0" dirty="0"/>
              <a:t> [374], </a:t>
            </a:r>
            <a:r>
              <a:rPr lang="en-GB" b="0" baseline="0" dirty="0" err="1"/>
              <a:t>supersonique</a:t>
            </a:r>
            <a:r>
              <a:rPr lang="en-GB" b="0" baseline="0" dirty="0"/>
              <a:t> [&gt;5000], </a:t>
            </a:r>
            <a:r>
              <a:rPr lang="en-GB" b="0" baseline="0" dirty="0" err="1"/>
              <a:t>vitesse</a:t>
            </a:r>
            <a:r>
              <a:rPr lang="en-GB" b="0" baseline="0" dirty="0"/>
              <a:t> [1065], construction [976], atmosphere [2493], </a:t>
            </a:r>
            <a:r>
              <a:rPr lang="en-GB" b="0" baseline="0" dirty="0" err="1"/>
              <a:t>compétitif</a:t>
            </a:r>
            <a:r>
              <a:rPr lang="en-GB" b="0" baseline="0" dirty="0"/>
              <a:t> [4173], combiner [2652], plan [164], considerer [255], nation [576], </a:t>
            </a:r>
            <a:r>
              <a:rPr lang="en-GB" b="0" baseline="0" dirty="0" err="1"/>
              <a:t>historiquement</a:t>
            </a:r>
            <a:r>
              <a:rPr lang="en-GB" b="0" baseline="0" dirty="0"/>
              <a:t> [&gt;5000], rival [3758]</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433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Cultural awareness: importance of SSC </a:t>
            </a:r>
            <a:r>
              <a:rPr lang="en-GB" b="0" baseline="0" dirty="0" err="1"/>
              <a:t>SFe</a:t>
            </a:r>
            <a:r>
              <a:rPr lang="en-GB" b="0" baseline="0" dirty="0"/>
              <a:t> in a historical event!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baseline="0" dirty="0"/>
            </a:br>
            <a:r>
              <a:rPr lang="en-GB" b="0" baseline="0" dirty="0"/>
              <a:t>1. Check students understand the introductory text in the rubric.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reveal the sentence encouraging students to think about/research the meaning of the name of the plane.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Click again to reveal a definition. Discuss the relevance of this to the Concorde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Click again to reveal the sentence about spelling. Students try to pronounce the hypothetical word </a:t>
            </a:r>
            <a:r>
              <a:rPr lang="en-GB" b="0" i="1" baseline="0" dirty="0"/>
              <a:t>concord </a:t>
            </a:r>
            <a:r>
              <a:rPr lang="en-GB" b="0" i="0" baseline="0" dirty="0"/>
              <a:t>in French (SFC). Point out that the </a:t>
            </a:r>
            <a:r>
              <a:rPr lang="en-GB" b="0" i="0" baseline="0" dirty="0" err="1"/>
              <a:t>SFe</a:t>
            </a:r>
            <a:r>
              <a:rPr lang="en-GB" b="0" i="0" baseline="0" dirty="0"/>
              <a:t> is necessary for the word to sound the same in both languages.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5. Click to reveal the picture of the then </a:t>
            </a:r>
            <a:r>
              <a:rPr lang="en-GB" sz="1200" b="0" i="0" kern="1200" dirty="0">
                <a:solidFill>
                  <a:schemeClr val="tx1"/>
                </a:solidFill>
                <a:effectLst/>
                <a:latin typeface="+mn-lt"/>
                <a:ea typeface="+mn-ea"/>
                <a:cs typeface="+mn-cs"/>
              </a:rPr>
              <a:t>Minister for Technology Tony Benn presenting the Concorde, and announcing the official spelling (picture</a:t>
            </a:r>
            <a:r>
              <a:rPr lang="en-GB" sz="1200" b="0" i="0" kern="1200" baseline="0" dirty="0">
                <a:solidFill>
                  <a:schemeClr val="tx1"/>
                </a:solidFill>
                <a:effectLst/>
                <a:latin typeface="+mn-lt"/>
                <a:ea typeface="+mn-ea"/>
                <a:cs typeface="+mn-cs"/>
              </a:rPr>
              <a:t> source: https://commons.wikimedia.org/wiki/File:11.12.67_Pr%C3%A9sentation_officielle_du_Concorde_(1967)_-_53Fi1780.jpg).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dirty="0">
                <a:solidFill>
                  <a:schemeClr val="tx1"/>
                </a:solidFill>
                <a:effectLst/>
                <a:latin typeface="+mn-lt"/>
                <a:ea typeface="+mn-ea"/>
                <a:cs typeface="+mn-cs"/>
              </a:rPr>
              <a:t>6. Explain to students that although the ‘to –e or not to –e’ debate caused heated arguments between politicians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Harold Wilson was furious with Charles de Gaulle for adding the –e and removed it, but de Gaulle!) the engineers and people of the UK thought it was a nice touch that was symbolic of the partnership. Minutes 7.36-8.40 of this BBC documentary bring this piece of French phonics in history to life: https://www.youtube.com/watch?v=1OIrV7ztsK0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a:t>
            </a:r>
            <a:br>
              <a:rPr lang="en-GB" b="1" baseline="0" dirty="0"/>
            </a:br>
            <a:r>
              <a:rPr lang="en-GB" b="0" baseline="0" dirty="0" err="1"/>
              <a:t>concorde</a:t>
            </a:r>
            <a:r>
              <a:rPr lang="en-GB" b="0" baseline="0" dirty="0"/>
              <a:t> [&gt;5000], </a:t>
            </a:r>
            <a:r>
              <a:rPr lang="en-GB" b="0" baseline="0" dirty="0" err="1"/>
              <a:t>désaccord</a:t>
            </a:r>
            <a:r>
              <a:rPr lang="en-GB" b="0" baseline="0" dirty="0"/>
              <a:t> [2843], </a:t>
            </a:r>
            <a:r>
              <a:rPr lang="en-GB" b="0" baseline="0" dirty="0" err="1"/>
              <a:t>juste</a:t>
            </a:r>
            <a:r>
              <a:rPr lang="en-GB" b="0" baseline="0" dirty="0"/>
              <a:t> [304]</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a:t>
            </a:r>
            <a:br>
              <a:rPr lang="en-GB" b="1" baseline="0" dirty="0"/>
            </a:br>
            <a:r>
              <a:rPr lang="en-GB" b="0" baseline="0" dirty="0" err="1"/>
              <a:t>juste</a:t>
            </a:r>
            <a:r>
              <a:rPr lang="en-GB" b="0" baseline="0" dirty="0"/>
              <a:t> [304]</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8224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16/09/2022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16/09/2022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16/09/2022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16/09/2022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16/09/2022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16/09/2022</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16/09/2022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16/09/2022</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dirty="0"/>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68118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6540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38473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64711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3925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71332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541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076962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15556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85801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72644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6271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33722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100288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74349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6338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323799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16/09/2022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562695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16/09/2022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572894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16/09/2022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859023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16/09/2022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38887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16/09/2022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3604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16653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37749790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audio" Target="../media/audio40.wav"/><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8.xml"/><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audio" Target="../media/audio39.wav"/><Relationship Id="rId11" Type="http://schemas.openxmlformats.org/officeDocument/2006/relationships/image" Target="../media/image31.png"/><Relationship Id="rId5" Type="http://schemas.openxmlformats.org/officeDocument/2006/relationships/audio" Target="../media/audio38.wav"/><Relationship Id="rId15" Type="http://schemas.openxmlformats.org/officeDocument/2006/relationships/image" Target="../media/image35.png"/><Relationship Id="rId10" Type="http://schemas.openxmlformats.org/officeDocument/2006/relationships/audio" Target="../media/audio43.wav"/><Relationship Id="rId4" Type="http://schemas.openxmlformats.org/officeDocument/2006/relationships/audio" Target="../media/audio37.wav"/><Relationship Id="rId9" Type="http://schemas.openxmlformats.org/officeDocument/2006/relationships/audio" Target="../media/audio42.wav"/><Relationship Id="rId1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audio" Target="../media/audio46.wav"/><Relationship Id="rId3" Type="http://schemas.openxmlformats.org/officeDocument/2006/relationships/image" Target="../media/image18.png"/><Relationship Id="rId7" Type="http://schemas.openxmlformats.org/officeDocument/2006/relationships/audio" Target="../media/audio45.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44.wav"/><Relationship Id="rId5" Type="http://schemas.openxmlformats.org/officeDocument/2006/relationships/image" Target="../media/image39.png"/><Relationship Id="rId10" Type="http://schemas.openxmlformats.org/officeDocument/2006/relationships/audio" Target="../media/audio48.wav"/><Relationship Id="rId4" Type="http://schemas.openxmlformats.org/officeDocument/2006/relationships/image" Target="../media/image38.jpg"/><Relationship Id="rId9" Type="http://schemas.openxmlformats.org/officeDocument/2006/relationships/audio" Target="../media/audio47.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8.png"/><Relationship Id="rId7" Type="http://schemas.openxmlformats.org/officeDocument/2006/relationships/audio" Target="../media/audio52.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51.wav"/><Relationship Id="rId5" Type="http://schemas.openxmlformats.org/officeDocument/2006/relationships/audio" Target="../media/audio50.wav"/><Relationship Id="rId4" Type="http://schemas.openxmlformats.org/officeDocument/2006/relationships/audio" Target="../media/audio49.wav"/><Relationship Id="rId9"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audio" Target="../media/audio65.wav"/><Relationship Id="rId26" Type="http://schemas.openxmlformats.org/officeDocument/2006/relationships/image" Target="../media/image46.png"/><Relationship Id="rId39" Type="http://schemas.openxmlformats.org/officeDocument/2006/relationships/image" Target="../media/image58.png"/><Relationship Id="rId21" Type="http://schemas.openxmlformats.org/officeDocument/2006/relationships/audio" Target="../media/audio68.wav"/><Relationship Id="rId34" Type="http://schemas.openxmlformats.org/officeDocument/2006/relationships/image" Target="../media/image53.png"/><Relationship Id="rId42" Type="http://schemas.openxmlformats.org/officeDocument/2006/relationships/image" Target="../media/image61.png"/><Relationship Id="rId7" Type="http://schemas.openxmlformats.org/officeDocument/2006/relationships/audio" Target="../media/audio57.wav"/><Relationship Id="rId2" Type="http://schemas.openxmlformats.org/officeDocument/2006/relationships/notesSlide" Target="../notesSlides/notesSlide22.xml"/><Relationship Id="rId16" Type="http://schemas.openxmlformats.org/officeDocument/2006/relationships/audio" Target="../media/audio63.wav"/><Relationship Id="rId20" Type="http://schemas.openxmlformats.org/officeDocument/2006/relationships/audio" Target="../media/audio67.wav"/><Relationship Id="rId29" Type="http://schemas.openxmlformats.org/officeDocument/2006/relationships/image" Target="../media/image48.png"/><Relationship Id="rId41"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audio" Target="../media/audio56.wav"/><Relationship Id="rId11" Type="http://schemas.openxmlformats.org/officeDocument/2006/relationships/audio" Target="../media/audio61.wav"/><Relationship Id="rId24" Type="http://schemas.openxmlformats.org/officeDocument/2006/relationships/image" Target="../media/image44.png"/><Relationship Id="rId32" Type="http://schemas.openxmlformats.org/officeDocument/2006/relationships/image" Target="../media/image51.png"/><Relationship Id="rId37" Type="http://schemas.openxmlformats.org/officeDocument/2006/relationships/image" Target="../media/image56.jpeg"/><Relationship Id="rId40" Type="http://schemas.openxmlformats.org/officeDocument/2006/relationships/image" Target="../media/image59.png"/><Relationship Id="rId5" Type="http://schemas.openxmlformats.org/officeDocument/2006/relationships/audio" Target="../media/audio55.wav"/><Relationship Id="rId15" Type="http://schemas.openxmlformats.org/officeDocument/2006/relationships/audio" Target="../media/audio62.wav"/><Relationship Id="rId23" Type="http://schemas.openxmlformats.org/officeDocument/2006/relationships/audio" Target="../media/audio70.wav"/><Relationship Id="rId28" Type="http://schemas.openxmlformats.org/officeDocument/2006/relationships/image" Target="../media/image47.png"/><Relationship Id="rId36" Type="http://schemas.openxmlformats.org/officeDocument/2006/relationships/image" Target="../media/image55.png"/><Relationship Id="rId10" Type="http://schemas.openxmlformats.org/officeDocument/2006/relationships/audio" Target="../media/audio60.wav"/><Relationship Id="rId19" Type="http://schemas.openxmlformats.org/officeDocument/2006/relationships/audio" Target="../media/audio66.wav"/><Relationship Id="rId31" Type="http://schemas.openxmlformats.org/officeDocument/2006/relationships/image" Target="../media/image50.jpeg"/><Relationship Id="rId4" Type="http://schemas.openxmlformats.org/officeDocument/2006/relationships/audio" Target="../media/audio54.wav"/><Relationship Id="rId9" Type="http://schemas.openxmlformats.org/officeDocument/2006/relationships/audio" Target="../media/audio59.wav"/><Relationship Id="rId14" Type="http://schemas.openxmlformats.org/officeDocument/2006/relationships/image" Target="../media/image18.png"/><Relationship Id="rId22" Type="http://schemas.openxmlformats.org/officeDocument/2006/relationships/audio" Target="../media/audio69.wav"/><Relationship Id="rId27" Type="http://schemas.microsoft.com/office/2007/relationships/hdphoto" Target="../media/hdphoto1.wdp"/><Relationship Id="rId30" Type="http://schemas.openxmlformats.org/officeDocument/2006/relationships/image" Target="../media/image49.png"/><Relationship Id="rId35" Type="http://schemas.openxmlformats.org/officeDocument/2006/relationships/image" Target="../media/image54.png"/><Relationship Id="rId8" Type="http://schemas.openxmlformats.org/officeDocument/2006/relationships/audio" Target="../media/audio58.wav"/><Relationship Id="rId3" Type="http://schemas.openxmlformats.org/officeDocument/2006/relationships/audio" Target="../media/audio53.wav"/><Relationship Id="rId12" Type="http://schemas.openxmlformats.org/officeDocument/2006/relationships/image" Target="../media/image42.jpeg"/><Relationship Id="rId17" Type="http://schemas.openxmlformats.org/officeDocument/2006/relationships/audio" Target="../media/audio64.wav"/><Relationship Id="rId25" Type="http://schemas.openxmlformats.org/officeDocument/2006/relationships/image" Target="../media/image45.png"/><Relationship Id="rId33" Type="http://schemas.openxmlformats.org/officeDocument/2006/relationships/image" Target="../media/image52.png"/><Relationship Id="rId38"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8.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71.wav"/><Relationship Id="rId7"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audio" Target="../media/audio74.wav"/><Relationship Id="rId5" Type="http://schemas.openxmlformats.org/officeDocument/2006/relationships/audio" Target="../media/audio73.wav"/><Relationship Id="rId4" Type="http://schemas.openxmlformats.org/officeDocument/2006/relationships/audio" Target="../media/audio72.wav"/></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audio" Target="../media/audio79.wav"/><Relationship Id="rId13" Type="http://schemas.openxmlformats.org/officeDocument/2006/relationships/image" Target="../media/image69.png"/><Relationship Id="rId3" Type="http://schemas.openxmlformats.org/officeDocument/2006/relationships/image" Target="../media/image18.png"/><Relationship Id="rId7" Type="http://schemas.openxmlformats.org/officeDocument/2006/relationships/audio" Target="../media/audio78.wav"/><Relationship Id="rId12" Type="http://schemas.openxmlformats.org/officeDocument/2006/relationships/audio" Target="../media/audio83.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audio" Target="../media/audio77.wav"/><Relationship Id="rId11" Type="http://schemas.openxmlformats.org/officeDocument/2006/relationships/audio" Target="../media/audio82.wav"/><Relationship Id="rId5" Type="http://schemas.openxmlformats.org/officeDocument/2006/relationships/audio" Target="../media/audio76.wav"/><Relationship Id="rId10" Type="http://schemas.openxmlformats.org/officeDocument/2006/relationships/audio" Target="../media/audio81.wav"/><Relationship Id="rId4" Type="http://schemas.openxmlformats.org/officeDocument/2006/relationships/audio" Target="../media/audio75.wav"/><Relationship Id="rId9" Type="http://schemas.openxmlformats.org/officeDocument/2006/relationships/audio" Target="../media/audio80.wav"/><Relationship Id="rId14" Type="http://schemas.microsoft.com/office/2007/relationships/hdphoto" Target="../media/hdphoto3.wdp"/></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8.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71.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8" Type="http://schemas.openxmlformats.org/officeDocument/2006/relationships/hyperlink" Target="https://resources.ncelp.org/concern/resources/nv9354703?locale=en" TargetMode="External"/><Relationship Id="rId3" Type="http://schemas.openxmlformats.org/officeDocument/2006/relationships/image" Target="../media/image18.png"/><Relationship Id="rId7" Type="http://schemas.openxmlformats.org/officeDocument/2006/relationships/hyperlink" Target="https://drive.google.com/file/d/1AGvqRukPlaFgj7ujlFsO-Bh6Zz2hNTis/view?usp=sharing" TargetMode="External"/><Relationship Id="rId12"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35.xml"/><Relationship Id="rId6" Type="http://schemas.openxmlformats.org/officeDocument/2006/relationships/hyperlink" Target="https://drive.google.com/file/d/1rcA8tV7-htW6B5qOVJbWpL9mf5Myr9JJ/view?usp=sharing" TargetMode="External"/><Relationship Id="rId11" Type="http://schemas.openxmlformats.org/officeDocument/2006/relationships/hyperlink" Target="https://quizlet.com/gb/673683595/year-9-french-term-31-week-5-flash-cards/" TargetMode="External"/><Relationship Id="rId5" Type="http://schemas.openxmlformats.org/officeDocument/2006/relationships/image" Target="../media/image76.png"/><Relationship Id="rId10" Type="http://schemas.openxmlformats.org/officeDocument/2006/relationships/image" Target="../media/image77.png"/><Relationship Id="rId4" Type="http://schemas.openxmlformats.org/officeDocument/2006/relationships/image" Target="../media/image75.png"/><Relationship Id="rId9" Type="http://schemas.openxmlformats.org/officeDocument/2006/relationships/hyperlink" Target="https://quizlet.com/gb/687218070/year-9-french-term-32-week-1-flash-cards/" TargetMode="External"/></Relationships>
</file>

<file path=ppt/slides/_rels/slide4.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audio" Target="../media/audio10.wav"/></Relationships>
</file>

<file path=ppt/slides/_rels/slide5.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2.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audio" Target="../media/audio12.wav"/><Relationship Id="rId11" Type="http://schemas.openxmlformats.org/officeDocument/2006/relationships/image" Target="../media/image10.png"/><Relationship Id="rId5" Type="http://schemas.openxmlformats.org/officeDocument/2006/relationships/audio" Target="../media/audio10.wav"/><Relationship Id="rId10" Type="http://schemas.openxmlformats.org/officeDocument/2006/relationships/audio" Target="../media/audio16.wav"/><Relationship Id="rId4" Type="http://schemas.openxmlformats.org/officeDocument/2006/relationships/audio" Target="../media/audio11.wav"/><Relationship Id="rId9" Type="http://schemas.openxmlformats.org/officeDocument/2006/relationships/audio" Target="../media/audio15.wav"/></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audio" Target="../media/audio17.wav"/><Relationship Id="rId7" Type="http://schemas.openxmlformats.org/officeDocument/2006/relationships/image" Target="../media/image13.jpe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image" Target="../media/image17.png"/><Relationship Id="rId5" Type="http://schemas.openxmlformats.org/officeDocument/2006/relationships/audio" Target="../media/audio19.wav"/><Relationship Id="rId10" Type="http://schemas.openxmlformats.org/officeDocument/2006/relationships/image" Target="../media/image16.jpeg"/><Relationship Id="rId4" Type="http://schemas.openxmlformats.org/officeDocument/2006/relationships/audio" Target="../media/audio18.wav"/><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18" Type="http://schemas.openxmlformats.org/officeDocument/2006/relationships/audio" Target="../media/audio34.wav"/><Relationship Id="rId3" Type="http://schemas.openxmlformats.org/officeDocument/2006/relationships/image" Target="../media/image19.png"/><Relationship Id="rId21" Type="http://schemas.openxmlformats.org/officeDocument/2006/relationships/audio" Target="../media/audio36.wav"/><Relationship Id="rId7" Type="http://schemas.openxmlformats.org/officeDocument/2006/relationships/audio" Target="../media/audio23.wav"/><Relationship Id="rId12" Type="http://schemas.openxmlformats.org/officeDocument/2006/relationships/audio" Target="../media/audio28.wav"/><Relationship Id="rId17" Type="http://schemas.openxmlformats.org/officeDocument/2006/relationships/audio" Target="../media/audio33.wav"/><Relationship Id="rId2" Type="http://schemas.openxmlformats.org/officeDocument/2006/relationships/notesSlide" Target="../notesSlides/notesSlide7.xml"/><Relationship Id="rId16" Type="http://schemas.openxmlformats.org/officeDocument/2006/relationships/audio" Target="../media/audio32.wav"/><Relationship Id="rId20" Type="http://schemas.openxmlformats.org/officeDocument/2006/relationships/image" Target="../media/image20.png"/><Relationship Id="rId1" Type="http://schemas.openxmlformats.org/officeDocument/2006/relationships/slideLayout" Target="../slideLayouts/slideLayout17.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5" Type="http://schemas.openxmlformats.org/officeDocument/2006/relationships/audio" Target="../media/audio31.wav"/><Relationship Id="rId10" Type="http://schemas.openxmlformats.org/officeDocument/2006/relationships/audio" Target="../media/audio26.wav"/><Relationship Id="rId19" Type="http://schemas.openxmlformats.org/officeDocument/2006/relationships/audio" Target="../media/audio35.wav"/><Relationship Id="rId4" Type="http://schemas.openxmlformats.org/officeDocument/2006/relationships/image" Target="../media/image18.png"/><Relationship Id="rId9" Type="http://schemas.openxmlformats.org/officeDocument/2006/relationships/audio" Target="../media/audio25.wav"/><Relationship Id="rId14" Type="http://schemas.openxmlformats.org/officeDocument/2006/relationships/audio" Target="../media/audio30.wav"/></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8"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3.1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6 - Lesson 57</a:t>
            </a:r>
          </a:p>
        </p:txBody>
      </p:sp>
      <p:sp>
        <p:nvSpPr>
          <p:cNvPr id="19"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a:t>
            </a:r>
            <a:r>
              <a:rPr lang="en-GB" sz="1400" noProof="0" dirty="0">
                <a:solidFill>
                  <a:prstClr val="white"/>
                </a:solidFill>
                <a:latin typeface="Century Gothic" panose="020B0502020202020204" pitchFamily="34" charset="0"/>
              </a:rPr>
              <a:t>Natalie Finlayson and Louise Bibbey</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a:defRPr/>
            </a:pPr>
            <a:r>
              <a:rPr lang="en-GB" sz="1400" dirty="0">
                <a:solidFill>
                  <a:prstClr val="white"/>
                </a:solidFill>
                <a:latin typeface="Century Gothic" panose="020B0502020202020204" pitchFamily="34" charset="0"/>
              </a:rPr>
              <a:t>Artwork by: Chloé Motard</a:t>
            </a: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15/09/22</a:t>
            </a:r>
          </a:p>
        </p:txBody>
      </p:sp>
      <p:sp>
        <p:nvSpPr>
          <p:cNvPr id="14" name="Title 2">
            <a:extLst>
              <a:ext uri="{FF2B5EF4-FFF2-40B4-BE49-F238E27FC236}">
                <a16:creationId xmlns:a16="http://schemas.microsoft.com/office/drawing/2014/main" id="{364517F0-A710-4042-8099-701E8D464216}"/>
              </a:ext>
            </a:extLst>
          </p:cNvPr>
          <p:cNvSpPr txBox="1">
            <a:spLocks/>
          </p:cNvSpPr>
          <p:nvPr/>
        </p:nvSpPr>
        <p:spPr>
          <a:xfrm>
            <a:off x="235003" y="1380346"/>
            <a:ext cx="8765561" cy="183939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lvl="0" algn="l">
              <a:defRPr/>
            </a:pPr>
            <a:r>
              <a:rPr lang="fr-FR" sz="4000" b="1" dirty="0">
                <a:solidFill>
                  <a:prstClr val="white"/>
                </a:solidFill>
              </a:rPr>
              <a:t>Avion supersonique: </a:t>
            </a:r>
            <a:br>
              <a:rPr lang="fr-FR" sz="4000" b="1" dirty="0">
                <a:solidFill>
                  <a:prstClr val="white"/>
                </a:solidFill>
              </a:rPr>
            </a:br>
            <a:r>
              <a:rPr lang="fr-FR" sz="4000" b="1" dirty="0">
                <a:solidFill>
                  <a:prstClr val="white"/>
                </a:solidFill>
              </a:rPr>
              <a:t>L'histoire de Concorde</a:t>
            </a:r>
            <a:b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US"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7" name="Subtitle 5">
            <a:extLst>
              <a:ext uri="{FF2B5EF4-FFF2-40B4-BE49-F238E27FC236}">
                <a16:creationId xmlns:a16="http://schemas.microsoft.com/office/drawing/2014/main" id="{40A580B7-C268-0342-99CB-FE5B503198AA}"/>
              </a:ext>
            </a:extLst>
          </p:cNvPr>
          <p:cNvSpPr txBox="1">
            <a:spLocks/>
          </p:cNvSpPr>
          <p:nvPr/>
        </p:nvSpPr>
        <p:spPr>
          <a:xfrm>
            <a:off x="235004" y="2816708"/>
            <a:ext cx="8324372" cy="8860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prepositions of place and movement + noun/place name</a:t>
            </a:r>
            <a:br>
              <a:rPr lang="en-GB" sz="2800" dirty="0">
                <a:solidFill>
                  <a:prstClr val="white"/>
                </a:solidFill>
              </a:rPr>
            </a:br>
            <a:r>
              <a:rPr lang="en-GB" sz="2800" dirty="0">
                <a:solidFill>
                  <a:prstClr val="white"/>
                </a:solidFill>
              </a:rPr>
              <a:t>numbers as years</a:t>
            </a:r>
          </a:p>
          <a:p>
            <a:pPr algn="l"/>
            <a:r>
              <a:rPr lang="en-GB" sz="2800" dirty="0">
                <a:solidFill>
                  <a:prstClr val="white"/>
                </a:solidFill>
              </a:rPr>
              <a:t>SSCs [-tion] and [on]</a:t>
            </a:r>
          </a:p>
        </p:txBody>
      </p:sp>
    </p:spTree>
    <p:extLst>
      <p:ext uri="{BB962C8B-B14F-4D97-AF65-F5344CB8AC3E}">
        <p14:creationId xmlns:p14="http://schemas.microsoft.com/office/powerpoint/2010/main" val="1496560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91440" y="318624"/>
            <a:ext cx="5265384" cy="707849"/>
          </a:xfrm>
        </p:spPr>
        <p:txBody>
          <a:bodyPr>
            <a:normAutofit/>
          </a:bodyPr>
          <a:lstStyle/>
          <a:p>
            <a:r>
              <a:rPr lang="en-GB" sz="3600" b="1" dirty="0">
                <a:solidFill>
                  <a:schemeClr val="bg1"/>
                </a:solidFill>
              </a:rPr>
              <a:t>Prepositions of place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81825" y="249869"/>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5" name="TextBox 4">
            <a:extLst>
              <a:ext uri="{FF2B5EF4-FFF2-40B4-BE49-F238E27FC236}">
                <a16:creationId xmlns:a16="http://schemas.microsoft.com/office/drawing/2014/main" id="{28084BE4-A4AF-364C-B8E5-ED6D583A6685}"/>
              </a:ext>
            </a:extLst>
          </p:cNvPr>
          <p:cNvSpPr txBox="1"/>
          <p:nvPr/>
        </p:nvSpPr>
        <p:spPr>
          <a:xfrm>
            <a:off x="180000" y="1296000"/>
            <a:ext cx="1172992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Prepositions</a:t>
            </a:r>
            <a:r>
              <a:rPr kumimoji="0" lang="en-US" sz="2400" b="1"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of place </a:t>
            </a:r>
            <a:r>
              <a:rPr kumimoji="0" lang="en-US" sz="24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tell us </a:t>
            </a:r>
            <a:r>
              <a:rPr kumimoji="0" lang="en-US" sz="2400" b="1"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where things are </a:t>
            </a:r>
            <a:r>
              <a:rPr kumimoji="0" lang="en-US" sz="240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in relation to </a:t>
            </a:r>
            <a:r>
              <a:rPr kumimoji="0" lang="en-US" sz="2400" b="1"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other things.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chemeClr val="accent1">
                  <a:lumMod val="50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lumMod val="50000"/>
                  </a:schemeClr>
                </a:solidFill>
                <a:latin typeface="Century Gothic" panose="020F0302020204030204"/>
              </a:rPr>
              <a:t>Can you think of some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accent1">
                  <a:lumMod val="50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accent1">
                  <a:lumMod val="50000"/>
                </a:scheme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lumMod val="50000"/>
                  </a:schemeClr>
                </a:solidFill>
                <a:latin typeface="Century Gothic" panose="020F0302020204030204"/>
              </a:rPr>
              <a:t>Which of these need </a:t>
            </a:r>
            <a:r>
              <a:rPr lang="en-US" sz="2400" b="1" dirty="0">
                <a:solidFill>
                  <a:schemeClr val="accent1">
                    <a:lumMod val="50000"/>
                  </a:schemeClr>
                </a:solidFill>
                <a:latin typeface="Century Gothic" panose="020F0302020204030204"/>
              </a:rPr>
              <a:t>de </a:t>
            </a:r>
            <a:r>
              <a:rPr lang="en-US" sz="2400" dirty="0">
                <a:solidFill>
                  <a:schemeClr val="accent1">
                    <a:lumMod val="50000"/>
                  </a:schemeClr>
                </a:solidFill>
                <a:latin typeface="Century Gothic" panose="020F0302020204030204"/>
              </a:rPr>
              <a:t>before a noun?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chemeClr val="accent1">
                  <a:lumMod val="50000"/>
                </a:schemeClr>
              </a:solidFill>
              <a:latin typeface="Century Gothic" panose="020F0302020204030204"/>
            </a:endParaRPr>
          </a:p>
          <a:p>
            <a:pPr>
              <a:defRPr/>
            </a:pPr>
            <a:r>
              <a:rPr lang="fr-FR" sz="2400" dirty="0">
                <a:solidFill>
                  <a:schemeClr val="accent1">
                    <a:lumMod val="50000"/>
                  </a:schemeClr>
                </a:solidFill>
              </a:rPr>
              <a:t>L’addition est </a:t>
            </a:r>
            <a:r>
              <a:rPr lang="fr-FR" sz="2400" b="1" dirty="0">
                <a:solidFill>
                  <a:schemeClr val="accent1">
                    <a:lumMod val="50000"/>
                  </a:schemeClr>
                </a:solidFill>
              </a:rPr>
              <a:t>sur la</a:t>
            </a:r>
            <a:r>
              <a:rPr lang="fr-FR" sz="2400" dirty="0">
                <a:solidFill>
                  <a:schemeClr val="accent1">
                    <a:lumMod val="50000"/>
                  </a:schemeClr>
                </a:solidFill>
              </a:rPr>
              <a:t> table.</a:t>
            </a:r>
          </a:p>
          <a:p>
            <a:pPr>
              <a:defRPr/>
            </a:pPr>
            <a:r>
              <a:rPr lang="fr-FR" sz="2400" dirty="0">
                <a:solidFill>
                  <a:schemeClr val="accent1">
                    <a:lumMod val="50000"/>
                  </a:schemeClr>
                </a:solidFill>
              </a:rPr>
              <a:t>L’addition est à droite </a:t>
            </a:r>
            <a:r>
              <a:rPr lang="fr-FR" sz="2400" b="1" dirty="0">
                <a:solidFill>
                  <a:schemeClr val="accent1">
                    <a:lumMod val="50000"/>
                  </a:schemeClr>
                </a:solidFill>
              </a:rPr>
              <a:t>de la </a:t>
            </a:r>
            <a:r>
              <a:rPr lang="fr-FR" sz="2400" dirty="0">
                <a:solidFill>
                  <a:schemeClr val="accent1">
                    <a:lumMod val="50000"/>
                  </a:schemeClr>
                </a:solidFill>
              </a:rPr>
              <a:t>carte et à gauche </a:t>
            </a:r>
            <a:r>
              <a:rPr lang="fr-FR" sz="2400" b="1" dirty="0">
                <a:solidFill>
                  <a:schemeClr val="accent1">
                    <a:lumMod val="50000"/>
                  </a:schemeClr>
                </a:solidFill>
              </a:rPr>
              <a:t>du </a:t>
            </a:r>
            <a:r>
              <a:rPr lang="fr-FR" sz="2400" dirty="0">
                <a:solidFill>
                  <a:schemeClr val="accent1">
                    <a:lumMod val="50000"/>
                  </a:schemeClr>
                </a:solidFill>
              </a:rPr>
              <a:t>verre. </a:t>
            </a:r>
          </a:p>
        </p:txBody>
      </p:sp>
      <p:sp>
        <p:nvSpPr>
          <p:cNvPr id="2" name="Rectangle 1"/>
          <p:cNvSpPr/>
          <p:nvPr/>
        </p:nvSpPr>
        <p:spPr>
          <a:xfrm>
            <a:off x="329611" y="2841019"/>
            <a:ext cx="1638000" cy="4253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solidFill>
                  <a:schemeClr val="accent1">
                    <a:lumMod val="50000"/>
                  </a:schemeClr>
                </a:solidFill>
              </a:rPr>
              <a:t>dans</a:t>
            </a:r>
          </a:p>
        </p:txBody>
      </p:sp>
      <p:sp>
        <p:nvSpPr>
          <p:cNvPr id="9" name="Rectangle 8"/>
          <p:cNvSpPr/>
          <p:nvPr/>
        </p:nvSpPr>
        <p:spPr>
          <a:xfrm>
            <a:off x="2296305" y="2841020"/>
            <a:ext cx="1638000" cy="4253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1">
                    <a:lumMod val="50000"/>
                  </a:schemeClr>
                </a:solidFill>
              </a:rPr>
              <a:t>à </a:t>
            </a:r>
            <a:r>
              <a:rPr lang="fr-FR" sz="2200" dirty="0">
                <a:solidFill>
                  <a:schemeClr val="accent1">
                    <a:lumMod val="50000"/>
                  </a:schemeClr>
                </a:solidFill>
              </a:rPr>
              <a:t>côté</a:t>
            </a:r>
          </a:p>
        </p:txBody>
      </p:sp>
      <p:sp>
        <p:nvSpPr>
          <p:cNvPr id="10" name="Rectangle 9"/>
          <p:cNvSpPr/>
          <p:nvPr/>
        </p:nvSpPr>
        <p:spPr>
          <a:xfrm>
            <a:off x="4262999" y="2841019"/>
            <a:ext cx="1638000" cy="4253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1">
                    <a:lumMod val="50000"/>
                  </a:schemeClr>
                </a:solidFill>
              </a:rPr>
              <a:t>entre</a:t>
            </a:r>
          </a:p>
        </p:txBody>
      </p:sp>
      <p:sp>
        <p:nvSpPr>
          <p:cNvPr id="11" name="Rectangle 10"/>
          <p:cNvSpPr/>
          <p:nvPr/>
        </p:nvSpPr>
        <p:spPr>
          <a:xfrm>
            <a:off x="6229693" y="2841019"/>
            <a:ext cx="1638000" cy="4253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1">
                    <a:lumMod val="50000"/>
                  </a:schemeClr>
                </a:solidFill>
              </a:rPr>
              <a:t>à </a:t>
            </a:r>
            <a:r>
              <a:rPr lang="fr-FR" sz="2200" dirty="0">
                <a:solidFill>
                  <a:schemeClr val="accent1">
                    <a:lumMod val="50000"/>
                  </a:schemeClr>
                </a:solidFill>
              </a:rPr>
              <a:t>droite</a:t>
            </a:r>
          </a:p>
        </p:txBody>
      </p:sp>
      <p:sp>
        <p:nvSpPr>
          <p:cNvPr id="12" name="Rectangle 11"/>
          <p:cNvSpPr/>
          <p:nvPr/>
        </p:nvSpPr>
        <p:spPr>
          <a:xfrm>
            <a:off x="8196387" y="2841019"/>
            <a:ext cx="1638000" cy="4253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1">
                    <a:lumMod val="50000"/>
                  </a:schemeClr>
                </a:solidFill>
              </a:rPr>
              <a:t>à gauche</a:t>
            </a:r>
          </a:p>
        </p:txBody>
      </p:sp>
      <p:sp>
        <p:nvSpPr>
          <p:cNvPr id="13" name="Rectangle 12"/>
          <p:cNvSpPr/>
          <p:nvPr/>
        </p:nvSpPr>
        <p:spPr>
          <a:xfrm>
            <a:off x="1065039" y="3548774"/>
            <a:ext cx="1620000" cy="4253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1">
                    <a:lumMod val="50000"/>
                  </a:schemeClr>
                </a:solidFill>
              </a:rPr>
              <a:t>sous</a:t>
            </a:r>
          </a:p>
        </p:txBody>
      </p:sp>
      <p:sp>
        <p:nvSpPr>
          <p:cNvPr id="14" name="Rectangle 13"/>
          <p:cNvSpPr/>
          <p:nvPr/>
        </p:nvSpPr>
        <p:spPr>
          <a:xfrm>
            <a:off x="3156038" y="3548774"/>
            <a:ext cx="1620000" cy="4253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1">
                    <a:lumMod val="50000"/>
                  </a:schemeClr>
                </a:solidFill>
              </a:rPr>
              <a:t>sur</a:t>
            </a:r>
          </a:p>
        </p:txBody>
      </p:sp>
      <p:sp>
        <p:nvSpPr>
          <p:cNvPr id="15" name="Rectangle 14"/>
          <p:cNvSpPr/>
          <p:nvPr/>
        </p:nvSpPr>
        <p:spPr>
          <a:xfrm>
            <a:off x="5247037" y="3548773"/>
            <a:ext cx="1620000" cy="4253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solidFill>
                  <a:schemeClr val="accent1">
                    <a:lumMod val="50000"/>
                  </a:schemeClr>
                </a:solidFill>
              </a:rPr>
              <a:t>près</a:t>
            </a:r>
            <a:r>
              <a:rPr lang="en-GB" sz="2200" dirty="0">
                <a:solidFill>
                  <a:schemeClr val="accent1">
                    <a:lumMod val="50000"/>
                  </a:schemeClr>
                </a:solidFill>
              </a:rPr>
              <a:t> </a:t>
            </a:r>
          </a:p>
        </p:txBody>
      </p:sp>
      <p:sp>
        <p:nvSpPr>
          <p:cNvPr id="16" name="Rectangle 15"/>
          <p:cNvSpPr/>
          <p:nvPr/>
        </p:nvSpPr>
        <p:spPr>
          <a:xfrm>
            <a:off x="7338036" y="3548773"/>
            <a:ext cx="1620000" cy="4253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1">
                    <a:lumMod val="50000"/>
                  </a:schemeClr>
                </a:solidFill>
              </a:rPr>
              <a:t>loin</a:t>
            </a:r>
          </a:p>
        </p:txBody>
      </p:sp>
      <p:sp>
        <p:nvSpPr>
          <p:cNvPr id="17" name="Rectangle 16"/>
          <p:cNvSpPr/>
          <p:nvPr/>
        </p:nvSpPr>
        <p:spPr>
          <a:xfrm>
            <a:off x="9429035" y="3548773"/>
            <a:ext cx="1620000" cy="4253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solidFill>
                  <a:schemeClr val="accent1">
                    <a:lumMod val="50000"/>
                  </a:schemeClr>
                </a:solidFill>
              </a:rPr>
              <a:t>devant</a:t>
            </a:r>
          </a:p>
        </p:txBody>
      </p:sp>
      <p:sp>
        <p:nvSpPr>
          <p:cNvPr id="18" name="Rectangle 17"/>
          <p:cNvSpPr/>
          <p:nvPr/>
        </p:nvSpPr>
        <p:spPr>
          <a:xfrm>
            <a:off x="10163083" y="2841018"/>
            <a:ext cx="1638000" cy="4253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1">
                    <a:lumMod val="50000"/>
                  </a:schemeClr>
                </a:solidFill>
              </a:rPr>
              <a:t>derrière</a:t>
            </a:r>
          </a:p>
        </p:txBody>
      </p:sp>
      <p:sp>
        <p:nvSpPr>
          <p:cNvPr id="26" name="Rounded Rectangular Callout 25"/>
          <p:cNvSpPr/>
          <p:nvPr/>
        </p:nvSpPr>
        <p:spPr>
          <a:xfrm>
            <a:off x="9346573" y="4619288"/>
            <a:ext cx="2427362" cy="1295468"/>
          </a:xfrm>
          <a:prstGeom prst="wedgeRoundRectCallout">
            <a:avLst>
              <a:gd name="adj1" fmla="val 21087"/>
              <a:gd name="adj2" fmla="val 62021"/>
              <a:gd name="adj3" fmla="val 16667"/>
            </a:avLst>
          </a:prstGeom>
          <a:solidFill>
            <a:schemeClr val="accent1">
              <a:lumMod val="50000"/>
            </a:schemeClr>
          </a:solidFill>
          <a:ln w="127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a:solidFill>
                  <a:schemeClr val="bg1"/>
                </a:solidFill>
              </a:rPr>
              <a:t>Remember!</a:t>
            </a:r>
            <a:br>
              <a:rPr lang="en-GB" sz="2000" b="1" dirty="0">
                <a:solidFill>
                  <a:schemeClr val="bg1"/>
                </a:solidFill>
              </a:rPr>
            </a:br>
            <a:r>
              <a:rPr lang="en-GB" sz="2000" dirty="0">
                <a:solidFill>
                  <a:schemeClr val="bg1"/>
                </a:solidFill>
              </a:rPr>
              <a:t>de + le </a:t>
            </a:r>
            <a:r>
              <a:rPr lang="en-GB" sz="2000" dirty="0">
                <a:solidFill>
                  <a:schemeClr val="bg1"/>
                </a:solidFill>
                <a:sym typeface="Wingdings" panose="05000000000000000000" pitchFamily="2" charset="2"/>
              </a:rPr>
              <a:t> du</a:t>
            </a:r>
            <a:br>
              <a:rPr lang="en-GB" sz="2000" dirty="0">
                <a:solidFill>
                  <a:schemeClr val="bg1"/>
                </a:solidFill>
                <a:sym typeface="Wingdings" panose="05000000000000000000" pitchFamily="2" charset="2"/>
              </a:rPr>
            </a:br>
            <a:r>
              <a:rPr lang="en-GB" sz="2000" dirty="0">
                <a:solidFill>
                  <a:schemeClr val="bg1"/>
                </a:solidFill>
                <a:sym typeface="Wingdings" panose="05000000000000000000" pitchFamily="2" charset="2"/>
              </a:rPr>
              <a:t>de + les  des</a:t>
            </a:r>
            <a:endParaRPr lang="en-GB" sz="20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8686" y="166909"/>
            <a:ext cx="3143955" cy="846640"/>
          </a:xfrm>
          <a:prstGeom prst="rect">
            <a:avLst/>
          </a:prstGeom>
        </p:spPr>
      </p:pic>
    </p:spTree>
    <p:extLst>
      <p:ext uri="{BB962C8B-B14F-4D97-AF65-F5344CB8AC3E}">
        <p14:creationId xmlns:p14="http://schemas.microsoft.com/office/powerpoint/2010/main" val="392880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1.25E-6 -3.7037E-7 L -0.10078 0.2838 " pathEditMode="relative" rAng="0" ptsTypes="AA">
                                      <p:cBhvr>
                                        <p:cTn id="58" dur="2000" fill="hold"/>
                                        <p:tgtEl>
                                          <p:spTgt spid="9"/>
                                        </p:tgtEl>
                                        <p:attrNameLst>
                                          <p:attrName>ppt_x</p:attrName>
                                          <p:attrName>ppt_y</p:attrName>
                                        </p:attrNameLst>
                                      </p:cBhvr>
                                      <p:rCtr x="-5039" y="14190"/>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5E-6 -3.7037E-7 L -0.25547 0.28426 " pathEditMode="relative" rAng="0" ptsTypes="AA">
                                      <p:cBhvr>
                                        <p:cTn id="62" dur="2000" fill="hold"/>
                                        <p:tgtEl>
                                          <p:spTgt spid="11"/>
                                        </p:tgtEl>
                                        <p:attrNameLst>
                                          <p:attrName>ppt_x</p:attrName>
                                          <p:attrName>ppt_y</p:attrName>
                                        </p:attrNameLst>
                                      </p:cBhvr>
                                      <p:rCtr x="-12773" y="14213"/>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3.125E-6 -3.7037E-7 L -0.24323 0.28032 " pathEditMode="relative" rAng="0" ptsTypes="AA">
                                      <p:cBhvr>
                                        <p:cTn id="66" dur="2000" fill="hold"/>
                                        <p:tgtEl>
                                          <p:spTgt spid="12"/>
                                        </p:tgtEl>
                                        <p:attrNameLst>
                                          <p:attrName>ppt_x</p:attrName>
                                          <p:attrName>ppt_y</p:attrName>
                                        </p:attrNameLst>
                                      </p:cBhvr>
                                      <p:rCtr x="-12161" y="14005"/>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4.79167E-6 3.7037E-7 L 0.17123 0.17986 " pathEditMode="relative" rAng="0" ptsTypes="AA">
                                      <p:cBhvr>
                                        <p:cTn id="70" dur="2000" fill="hold"/>
                                        <p:tgtEl>
                                          <p:spTgt spid="15"/>
                                        </p:tgtEl>
                                        <p:attrNameLst>
                                          <p:attrName>ppt_x</p:attrName>
                                          <p:attrName>ppt_y</p:attrName>
                                        </p:attrNameLst>
                                      </p:cBhvr>
                                      <p:rCtr x="8555" y="8981"/>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1" nodeType="clickEffect">
                                  <p:stCondLst>
                                    <p:cond delay="0"/>
                                  </p:stCondLst>
                                  <p:childTnLst>
                                    <p:animMotion origin="layout" path="M 8.33333E-7 3.7037E-7 L 0.17161 0.17986 " pathEditMode="relative" rAng="0" ptsTypes="AA">
                                      <p:cBhvr>
                                        <p:cTn id="74" dur="2000" fill="hold"/>
                                        <p:tgtEl>
                                          <p:spTgt spid="16"/>
                                        </p:tgtEl>
                                        <p:attrNameLst>
                                          <p:attrName>ppt_x</p:attrName>
                                          <p:attrName>ppt_y</p:attrName>
                                        </p:attrNameLst>
                                      </p:cBhvr>
                                      <p:rCtr x="8581" y="8981"/>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9" grpId="1" animBg="1"/>
      <p:bldP spid="10" grpId="0" animBg="1"/>
      <p:bldP spid="11" grpId="0" animBg="1"/>
      <p:bldP spid="11" grpId="1" animBg="1"/>
      <p:bldP spid="12" grpId="0" animBg="1"/>
      <p:bldP spid="12" grpId="1" animBg="1"/>
      <p:bldP spid="13" grpId="0" animBg="1"/>
      <p:bldP spid="14" grpId="0" animBg="1"/>
      <p:bldP spid="15" grpId="0" animBg="1"/>
      <p:bldP spid="15" grpId="1" animBg="1"/>
      <p:bldP spid="16" grpId="0" animBg="1"/>
      <p:bldP spid="16" grpId="1" animBg="1"/>
      <p:bldP spid="17" grpId="0" animBg="1"/>
      <p:bldP spid="18"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457245" cy="707849"/>
          </a:xfrm>
        </p:spPr>
        <p:txBody>
          <a:bodyPr>
            <a:normAutofit/>
          </a:bodyPr>
          <a:lstStyle/>
          <a:p>
            <a:r>
              <a:rPr lang="fr-FR" sz="2700" b="1" dirty="0">
                <a:solidFill>
                  <a:schemeClr val="bg1"/>
                </a:solidFill>
              </a:rPr>
              <a:t>On construit ensemble un avion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96864"/>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A2AECFFE-55D9-ED46-9E49-F19805C09A6A}"/>
              </a:ext>
            </a:extLst>
          </p:cNvPr>
          <p:cNvSpPr txBox="1"/>
          <p:nvPr/>
        </p:nvSpPr>
        <p:spPr>
          <a:xfrm>
            <a:off x="179999" y="1296000"/>
            <a:ext cx="11871587" cy="4724370"/>
          </a:xfrm>
          <a:prstGeom prst="rect">
            <a:avLst/>
          </a:prstGeom>
          <a:noFill/>
        </p:spPr>
        <p:txBody>
          <a:bodyPr wrap="square" rtlCol="0">
            <a:spAutoFit/>
          </a:bodyPr>
          <a:lstStyle/>
          <a:p>
            <a:r>
              <a:rPr lang="fr-FR" sz="2150" dirty="0">
                <a:solidFill>
                  <a:schemeClr val="accent5">
                    <a:lumMod val="50000"/>
                  </a:schemeClr>
                </a:solidFill>
              </a:rPr>
              <a:t>Les ingénieurs* anglais et français ont travaillé ensemble à Bristol pour construire les avions. Ils ont pris des cours de langue, mais il y avait encore des obstacles linguistiques !</a:t>
            </a:r>
          </a:p>
          <a:p>
            <a:br>
              <a:rPr lang="fr-FR" sz="2150" dirty="0">
                <a:solidFill>
                  <a:schemeClr val="accent5">
                    <a:lumMod val="50000"/>
                  </a:schemeClr>
                </a:solidFill>
              </a:rPr>
            </a:br>
            <a:r>
              <a:rPr lang="fr-FR" sz="2150" dirty="0">
                <a:solidFill>
                  <a:schemeClr val="accent5">
                    <a:lumMod val="50000"/>
                  </a:schemeClr>
                </a:solidFill>
              </a:rPr>
              <a:t>Tu es un ingénieur anglais. Tu ne comprends</a:t>
            </a:r>
            <a:br>
              <a:rPr lang="fr-FR" sz="2150" dirty="0">
                <a:solidFill>
                  <a:schemeClr val="accent5">
                    <a:lumMod val="50000"/>
                  </a:schemeClr>
                </a:solidFill>
              </a:rPr>
            </a:br>
            <a:r>
              <a:rPr lang="fr-FR" sz="2150" dirty="0">
                <a:solidFill>
                  <a:schemeClr val="accent5">
                    <a:lumMod val="50000"/>
                  </a:schemeClr>
                </a:solidFill>
              </a:rPr>
              <a:t>pas les mots dans les diagrammes. Travaille </a:t>
            </a:r>
            <a:br>
              <a:rPr lang="fr-FR" sz="2150" dirty="0">
                <a:solidFill>
                  <a:schemeClr val="accent5">
                    <a:lumMod val="50000"/>
                  </a:schemeClr>
                </a:solidFill>
              </a:rPr>
            </a:br>
            <a:r>
              <a:rPr lang="fr-FR" sz="2150" dirty="0">
                <a:solidFill>
                  <a:schemeClr val="accent5">
                    <a:lumMod val="50000"/>
                  </a:schemeClr>
                </a:solidFill>
              </a:rPr>
              <a:t>avec un(e) partenaire et complétez </a:t>
            </a:r>
            <a:br>
              <a:rPr lang="fr-FR" sz="2150" dirty="0">
                <a:solidFill>
                  <a:schemeClr val="accent5">
                    <a:lumMod val="50000"/>
                  </a:schemeClr>
                </a:solidFill>
              </a:rPr>
            </a:br>
            <a:r>
              <a:rPr lang="fr-FR" sz="2150" dirty="0">
                <a:solidFill>
                  <a:schemeClr val="accent5">
                    <a:lumMod val="50000"/>
                  </a:schemeClr>
                </a:solidFill>
              </a:rPr>
              <a:t>ensemble les diagrammes.</a:t>
            </a:r>
          </a:p>
          <a:p>
            <a:br>
              <a:rPr lang="fr-FR" sz="2150" dirty="0">
                <a:solidFill>
                  <a:schemeClr val="accent5">
                    <a:lumMod val="50000"/>
                  </a:schemeClr>
                </a:solidFill>
              </a:rPr>
            </a:br>
            <a:r>
              <a:rPr lang="fr-FR" sz="2150" b="1" dirty="0">
                <a:solidFill>
                  <a:schemeClr val="accent5">
                    <a:lumMod val="50000"/>
                  </a:schemeClr>
                </a:solidFill>
              </a:rPr>
              <a:t>Example</a:t>
            </a:r>
            <a:br>
              <a:rPr lang="fr-FR" sz="2150" b="1" dirty="0">
                <a:solidFill>
                  <a:schemeClr val="accent5">
                    <a:lumMod val="50000"/>
                  </a:schemeClr>
                </a:solidFill>
              </a:rPr>
            </a:br>
            <a:br>
              <a:rPr lang="fr-FR" sz="2150" b="1" dirty="0">
                <a:solidFill>
                  <a:schemeClr val="accent5">
                    <a:lumMod val="50000"/>
                  </a:schemeClr>
                </a:solidFill>
              </a:rPr>
            </a:br>
            <a:r>
              <a:rPr lang="fr-FR" sz="2150" dirty="0">
                <a:solidFill>
                  <a:srgbClr val="104F75"/>
                </a:solidFill>
              </a:rPr>
              <a:t>Que veut dire* …</a:t>
            </a:r>
            <a:br>
              <a:rPr lang="fr-FR" sz="2150" dirty="0">
                <a:solidFill>
                  <a:srgbClr val="104F75"/>
                </a:solidFill>
              </a:rPr>
            </a:br>
            <a:br>
              <a:rPr lang="fr-FR" sz="2150" dirty="0">
                <a:solidFill>
                  <a:srgbClr val="104F75"/>
                </a:solidFill>
              </a:rPr>
            </a:br>
            <a:r>
              <a:rPr lang="fr-FR" sz="2150" dirty="0">
                <a:solidFill>
                  <a:srgbClr val="104F75"/>
                </a:solidFill>
              </a:rPr>
              <a:t>- l’équerre (f) ?</a:t>
            </a:r>
          </a:p>
          <a:p>
            <a:r>
              <a:rPr lang="fr-FR" sz="2150" dirty="0">
                <a:solidFill>
                  <a:srgbClr val="104F75"/>
                </a:solidFill>
              </a:rPr>
              <a:t>- les dessins (m) ? </a:t>
            </a:r>
            <a:endParaRPr lang="fr-FR" sz="2150" dirty="0">
              <a:solidFill>
                <a:schemeClr val="accent5">
                  <a:lumMod val="50000"/>
                </a:schemeClr>
              </a:solidFill>
            </a:endParaRPr>
          </a:p>
        </p:txBody>
      </p:sp>
      <p:pic>
        <p:nvPicPr>
          <p:cNvPr id="1026" name="Picture 2" descr="Workers, Work, Project, Buil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755" y="2421209"/>
            <a:ext cx="5352165" cy="356811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p:cNvSpPr/>
          <p:nvPr/>
        </p:nvSpPr>
        <p:spPr>
          <a:xfrm>
            <a:off x="6894576" y="5740095"/>
            <a:ext cx="3420000" cy="498449"/>
          </a:xfrm>
          <a:prstGeom prst="wedgeRoundRectCallout">
            <a:avLst>
              <a:gd name="adj1" fmla="val 52705"/>
              <a:gd name="adj2" fmla="val -107345"/>
              <a:gd name="adj3" fmla="val 16667"/>
            </a:avLst>
          </a:prstGeom>
          <a:solidFill>
            <a:schemeClr val="bg1"/>
          </a:solidFill>
          <a:ln w="28575">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1">
                    <a:lumMod val="50000"/>
                  </a:schemeClr>
                </a:solidFill>
              </a:rPr>
              <a:t>Où</a:t>
            </a:r>
            <a:r>
              <a:rPr lang="en-GB" sz="2200" dirty="0">
                <a:solidFill>
                  <a:schemeClr val="accent1">
                    <a:lumMod val="50000"/>
                  </a:schemeClr>
                </a:solidFill>
              </a:rPr>
              <a:t> </a:t>
            </a:r>
            <a:r>
              <a:rPr lang="en-GB" sz="2200" b="1" dirty="0" err="1">
                <a:solidFill>
                  <a:schemeClr val="accent1">
                    <a:lumMod val="50000"/>
                  </a:schemeClr>
                </a:solidFill>
              </a:rPr>
              <a:t>est</a:t>
            </a:r>
            <a:r>
              <a:rPr lang="en-GB" sz="2200" dirty="0">
                <a:solidFill>
                  <a:schemeClr val="accent1">
                    <a:lumMod val="50000"/>
                  </a:schemeClr>
                </a:solidFill>
              </a:rPr>
              <a:t> </a:t>
            </a:r>
            <a:r>
              <a:rPr lang="en-GB" sz="2200" dirty="0" err="1">
                <a:solidFill>
                  <a:schemeClr val="accent1">
                    <a:lumMod val="50000"/>
                  </a:schemeClr>
                </a:solidFill>
              </a:rPr>
              <a:t>l’équerre</a:t>
            </a:r>
            <a:r>
              <a:rPr lang="en-GB" sz="2200" dirty="0">
                <a:solidFill>
                  <a:schemeClr val="accent1">
                    <a:lumMod val="50000"/>
                  </a:schemeClr>
                </a:solidFill>
              </a:rPr>
              <a:t> (f) ? </a:t>
            </a:r>
          </a:p>
        </p:txBody>
      </p:sp>
      <p:sp>
        <p:nvSpPr>
          <p:cNvPr id="10" name="Rounded Rectangular Callout 9"/>
          <p:cNvSpPr/>
          <p:nvPr/>
        </p:nvSpPr>
        <p:spPr>
          <a:xfrm>
            <a:off x="4457893" y="4436709"/>
            <a:ext cx="2971800" cy="1015139"/>
          </a:xfrm>
          <a:prstGeom prst="wedgeRoundRectCallout">
            <a:avLst>
              <a:gd name="adj1" fmla="val 39539"/>
              <a:gd name="adj2" fmla="val -73891"/>
              <a:gd name="adj3" fmla="val 16667"/>
            </a:avLst>
          </a:prstGeom>
          <a:solidFill>
            <a:schemeClr val="bg1"/>
          </a:solidFill>
          <a:ln w="28575">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rPr>
              <a:t>Elle </a:t>
            </a:r>
            <a:r>
              <a:rPr lang="en-GB" sz="2200" b="1" dirty="0" err="1">
                <a:solidFill>
                  <a:schemeClr val="accent1">
                    <a:lumMod val="50000"/>
                  </a:schemeClr>
                </a:solidFill>
              </a:rPr>
              <a:t>est</a:t>
            </a:r>
            <a:r>
              <a:rPr lang="en-GB" sz="2200" dirty="0">
                <a:solidFill>
                  <a:schemeClr val="accent1">
                    <a:lumMod val="50000"/>
                  </a:schemeClr>
                </a:solidFill>
              </a:rPr>
              <a:t> à </a:t>
            </a:r>
            <a:r>
              <a:rPr lang="en-GB" sz="2200" dirty="0" err="1">
                <a:solidFill>
                  <a:schemeClr val="accent1">
                    <a:lumMod val="50000"/>
                  </a:schemeClr>
                </a:solidFill>
              </a:rPr>
              <a:t>droite</a:t>
            </a:r>
            <a:r>
              <a:rPr lang="en-GB" sz="2200" dirty="0">
                <a:solidFill>
                  <a:schemeClr val="accent1">
                    <a:lumMod val="50000"/>
                  </a:schemeClr>
                </a:solidFill>
              </a:rPr>
              <a:t> de la </a:t>
            </a:r>
            <a:r>
              <a:rPr lang="en-GB" sz="2200" dirty="0" err="1">
                <a:solidFill>
                  <a:schemeClr val="accent1">
                    <a:lumMod val="50000"/>
                  </a:schemeClr>
                </a:solidFill>
              </a:rPr>
              <a:t>lampe</a:t>
            </a:r>
            <a:r>
              <a:rPr lang="en-GB" sz="2200" dirty="0">
                <a:solidFill>
                  <a:schemeClr val="accent1">
                    <a:lumMod val="50000"/>
                  </a:schemeClr>
                </a:solidFill>
              </a:rPr>
              <a:t>. </a:t>
            </a:r>
          </a:p>
        </p:txBody>
      </p:sp>
      <p:sp>
        <p:nvSpPr>
          <p:cNvPr id="11" name="Rounded Rectangular Callout 10"/>
          <p:cNvSpPr/>
          <p:nvPr/>
        </p:nvSpPr>
        <p:spPr>
          <a:xfrm>
            <a:off x="179998" y="4435802"/>
            <a:ext cx="3885664" cy="1671007"/>
          </a:xfrm>
          <a:prstGeom prst="wedgeRoundRectCallout">
            <a:avLst>
              <a:gd name="adj1" fmla="val 20814"/>
              <a:gd name="adj2" fmla="val 61385"/>
              <a:gd name="adj3" fmla="val 16667"/>
            </a:avLst>
          </a:prstGeom>
          <a:solidFill>
            <a:schemeClr val="accent1">
              <a:lumMod val="50000"/>
            </a:schemeClr>
          </a:solidFill>
          <a:ln w="190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a:solidFill>
                  <a:schemeClr val="bg1"/>
                </a:solidFill>
              </a:rPr>
              <a:t>Remember!</a:t>
            </a:r>
            <a:br>
              <a:rPr lang="en-GB" sz="2000" b="1" dirty="0">
                <a:solidFill>
                  <a:schemeClr val="bg1"/>
                </a:solidFill>
              </a:rPr>
            </a:br>
            <a:br>
              <a:rPr lang="en-GB" sz="2000" b="1" dirty="0">
                <a:solidFill>
                  <a:schemeClr val="bg1"/>
                </a:solidFill>
              </a:rPr>
            </a:br>
            <a:r>
              <a:rPr lang="en-GB" sz="2000" b="1" dirty="0">
                <a:solidFill>
                  <a:schemeClr val="bg1"/>
                </a:solidFill>
              </a:rPr>
              <a:t>Il </a:t>
            </a:r>
            <a:r>
              <a:rPr lang="en-GB" sz="2000" dirty="0" err="1">
                <a:solidFill>
                  <a:schemeClr val="bg1"/>
                </a:solidFill>
              </a:rPr>
              <a:t>est</a:t>
            </a:r>
            <a:r>
              <a:rPr lang="en-GB" sz="2000" dirty="0">
                <a:solidFill>
                  <a:schemeClr val="bg1"/>
                </a:solidFill>
              </a:rPr>
              <a:t> = </a:t>
            </a:r>
            <a:r>
              <a:rPr lang="en-GB" sz="2000" b="1" dirty="0">
                <a:solidFill>
                  <a:schemeClr val="bg1"/>
                </a:solidFill>
              </a:rPr>
              <a:t>it </a:t>
            </a:r>
            <a:r>
              <a:rPr lang="en-GB" sz="2000" dirty="0">
                <a:solidFill>
                  <a:schemeClr val="bg1"/>
                </a:solidFill>
              </a:rPr>
              <a:t>is (masculine object)</a:t>
            </a:r>
            <a:br>
              <a:rPr lang="en-GB" sz="2000" dirty="0">
                <a:solidFill>
                  <a:schemeClr val="bg1"/>
                </a:solidFill>
              </a:rPr>
            </a:br>
            <a:r>
              <a:rPr lang="en-GB" sz="2000" b="1" dirty="0">
                <a:solidFill>
                  <a:schemeClr val="bg1"/>
                </a:solidFill>
              </a:rPr>
              <a:t>Elle </a:t>
            </a:r>
            <a:r>
              <a:rPr lang="en-GB" sz="2000" dirty="0" err="1">
                <a:solidFill>
                  <a:schemeClr val="bg1"/>
                </a:solidFill>
              </a:rPr>
              <a:t>est</a:t>
            </a:r>
            <a:r>
              <a:rPr lang="en-GB" sz="2000" dirty="0">
                <a:solidFill>
                  <a:schemeClr val="bg1"/>
                </a:solidFill>
              </a:rPr>
              <a:t> = </a:t>
            </a:r>
            <a:r>
              <a:rPr lang="en-GB" sz="2000" b="1" dirty="0">
                <a:solidFill>
                  <a:schemeClr val="bg1"/>
                </a:solidFill>
              </a:rPr>
              <a:t>it </a:t>
            </a:r>
            <a:r>
              <a:rPr lang="en-GB" sz="2000" dirty="0">
                <a:solidFill>
                  <a:schemeClr val="bg1"/>
                </a:solidFill>
              </a:rPr>
              <a:t>is (feminine object)</a:t>
            </a:r>
          </a:p>
        </p:txBody>
      </p:sp>
      <p:sp>
        <p:nvSpPr>
          <p:cNvPr id="3" name="Oval 2"/>
          <p:cNvSpPr/>
          <p:nvPr/>
        </p:nvSpPr>
        <p:spPr>
          <a:xfrm>
            <a:off x="9750055" y="3161895"/>
            <a:ext cx="1105787" cy="952905"/>
          </a:xfrm>
          <a:prstGeom prst="ellipse">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ular Callout 11"/>
          <p:cNvSpPr/>
          <p:nvPr/>
        </p:nvSpPr>
        <p:spPr>
          <a:xfrm>
            <a:off x="6894576" y="5741002"/>
            <a:ext cx="3420000" cy="498449"/>
          </a:xfrm>
          <a:prstGeom prst="wedgeRoundRectCallout">
            <a:avLst>
              <a:gd name="adj1" fmla="val 52705"/>
              <a:gd name="adj2" fmla="val -107345"/>
              <a:gd name="adj3" fmla="val 16667"/>
            </a:avLst>
          </a:prstGeom>
          <a:solidFill>
            <a:schemeClr val="bg1"/>
          </a:solidFill>
          <a:ln w="28575">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200" dirty="0">
                <a:solidFill>
                  <a:schemeClr val="accent1">
                    <a:lumMod val="50000"/>
                  </a:schemeClr>
                </a:solidFill>
              </a:rPr>
              <a:t>Où</a:t>
            </a:r>
            <a:r>
              <a:rPr lang="en-GB" sz="2200" dirty="0">
                <a:solidFill>
                  <a:schemeClr val="accent1">
                    <a:lumMod val="50000"/>
                  </a:schemeClr>
                </a:solidFill>
              </a:rPr>
              <a:t> </a:t>
            </a:r>
            <a:r>
              <a:rPr lang="fr-FR" sz="2200" b="1" dirty="0">
                <a:solidFill>
                  <a:schemeClr val="accent1">
                    <a:lumMod val="50000"/>
                  </a:schemeClr>
                </a:solidFill>
              </a:rPr>
              <a:t>sont</a:t>
            </a:r>
            <a:r>
              <a:rPr lang="en-GB" sz="2200" dirty="0">
                <a:solidFill>
                  <a:schemeClr val="accent1">
                    <a:lumMod val="50000"/>
                  </a:schemeClr>
                </a:solidFill>
              </a:rPr>
              <a:t> </a:t>
            </a:r>
            <a:r>
              <a:rPr lang="fr-FR" sz="2200" dirty="0">
                <a:solidFill>
                  <a:schemeClr val="accent1">
                    <a:lumMod val="50000"/>
                  </a:schemeClr>
                </a:solidFill>
              </a:rPr>
              <a:t>les</a:t>
            </a:r>
            <a:r>
              <a:rPr lang="en-GB" sz="2200" dirty="0">
                <a:solidFill>
                  <a:schemeClr val="accent1">
                    <a:lumMod val="50000"/>
                  </a:schemeClr>
                </a:solidFill>
              </a:rPr>
              <a:t> </a:t>
            </a:r>
            <a:r>
              <a:rPr lang="fr-FR" sz="2200" dirty="0">
                <a:solidFill>
                  <a:schemeClr val="accent1">
                    <a:lumMod val="50000"/>
                  </a:schemeClr>
                </a:solidFill>
              </a:rPr>
              <a:t>dessins</a:t>
            </a:r>
            <a:r>
              <a:rPr lang="en-GB" sz="2200" dirty="0">
                <a:solidFill>
                  <a:schemeClr val="accent1">
                    <a:lumMod val="50000"/>
                  </a:schemeClr>
                </a:solidFill>
              </a:rPr>
              <a:t> (m) ? </a:t>
            </a:r>
          </a:p>
        </p:txBody>
      </p:sp>
      <p:sp>
        <p:nvSpPr>
          <p:cNvPr id="13" name="Rounded Rectangular Callout 12"/>
          <p:cNvSpPr/>
          <p:nvPr/>
        </p:nvSpPr>
        <p:spPr>
          <a:xfrm>
            <a:off x="4457892" y="4435802"/>
            <a:ext cx="2971800" cy="1015139"/>
          </a:xfrm>
          <a:prstGeom prst="wedgeRoundRectCallout">
            <a:avLst>
              <a:gd name="adj1" fmla="val 39539"/>
              <a:gd name="adj2" fmla="val -73891"/>
              <a:gd name="adj3" fmla="val 16667"/>
            </a:avLst>
          </a:prstGeom>
          <a:solidFill>
            <a:schemeClr val="bg1"/>
          </a:solidFill>
          <a:ln w="28575">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chemeClr val="accent1">
                    <a:lumMod val="50000"/>
                  </a:schemeClr>
                </a:solidFill>
              </a:rPr>
              <a:t>Ils</a:t>
            </a:r>
            <a:r>
              <a:rPr lang="en-GB" sz="2200" b="1" dirty="0">
                <a:solidFill>
                  <a:schemeClr val="accent1">
                    <a:lumMod val="50000"/>
                  </a:schemeClr>
                </a:solidFill>
              </a:rPr>
              <a:t> </a:t>
            </a:r>
            <a:r>
              <a:rPr lang="fr-FR" sz="2200" b="1" dirty="0">
                <a:solidFill>
                  <a:schemeClr val="accent1">
                    <a:lumMod val="50000"/>
                  </a:schemeClr>
                </a:solidFill>
              </a:rPr>
              <a:t>sont</a:t>
            </a:r>
            <a:r>
              <a:rPr lang="en-GB" sz="2200" dirty="0">
                <a:solidFill>
                  <a:schemeClr val="accent1">
                    <a:lumMod val="50000"/>
                  </a:schemeClr>
                </a:solidFill>
              </a:rPr>
              <a:t> </a:t>
            </a:r>
            <a:r>
              <a:rPr lang="fr-FR" sz="2200" dirty="0">
                <a:solidFill>
                  <a:schemeClr val="accent1">
                    <a:lumMod val="50000"/>
                  </a:schemeClr>
                </a:solidFill>
              </a:rPr>
              <a:t>sous</a:t>
            </a:r>
            <a:r>
              <a:rPr lang="en-GB" sz="2200" dirty="0">
                <a:solidFill>
                  <a:schemeClr val="accent1">
                    <a:lumMod val="50000"/>
                  </a:schemeClr>
                </a:solidFill>
              </a:rPr>
              <a:t> </a:t>
            </a:r>
            <a:r>
              <a:rPr lang="fr-FR" sz="2200" dirty="0">
                <a:solidFill>
                  <a:schemeClr val="accent1">
                    <a:lumMod val="50000"/>
                  </a:schemeClr>
                </a:solidFill>
              </a:rPr>
              <a:t>la</a:t>
            </a:r>
            <a:r>
              <a:rPr lang="en-GB" sz="2200" dirty="0">
                <a:solidFill>
                  <a:schemeClr val="accent1">
                    <a:lumMod val="50000"/>
                  </a:schemeClr>
                </a:solidFill>
              </a:rPr>
              <a:t> </a:t>
            </a:r>
            <a:r>
              <a:rPr lang="fr-FR" sz="2200" dirty="0">
                <a:solidFill>
                  <a:schemeClr val="accent1">
                    <a:lumMod val="50000"/>
                  </a:schemeClr>
                </a:solidFill>
              </a:rPr>
              <a:t>lampe</a:t>
            </a:r>
            <a:r>
              <a:rPr lang="en-GB" sz="2200" dirty="0">
                <a:solidFill>
                  <a:schemeClr val="accent1">
                    <a:lumMod val="50000"/>
                  </a:schemeClr>
                </a:solidFill>
              </a:rPr>
              <a:t>. </a:t>
            </a:r>
          </a:p>
        </p:txBody>
      </p:sp>
      <p:sp>
        <p:nvSpPr>
          <p:cNvPr id="14" name="Oval 13"/>
          <p:cNvSpPr/>
          <p:nvPr/>
        </p:nvSpPr>
        <p:spPr>
          <a:xfrm>
            <a:off x="8719550" y="3908109"/>
            <a:ext cx="1445176" cy="1036031"/>
          </a:xfrm>
          <a:prstGeom prst="ellipse">
            <a:avLst/>
          </a:prstGeom>
          <a:noFill/>
          <a:ln w="28575">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ular Callout 14"/>
          <p:cNvSpPr/>
          <p:nvPr/>
        </p:nvSpPr>
        <p:spPr>
          <a:xfrm>
            <a:off x="179998" y="4435802"/>
            <a:ext cx="3885664" cy="1671007"/>
          </a:xfrm>
          <a:prstGeom prst="wedgeRoundRectCallout">
            <a:avLst>
              <a:gd name="adj1" fmla="val 21087"/>
              <a:gd name="adj2" fmla="val 62021"/>
              <a:gd name="adj3" fmla="val 16667"/>
            </a:avLst>
          </a:prstGeom>
          <a:solidFill>
            <a:schemeClr val="accent1">
              <a:lumMod val="50000"/>
            </a:schemeClr>
          </a:solidFill>
          <a:ln w="1905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a:solidFill>
                  <a:schemeClr val="bg1"/>
                </a:solidFill>
              </a:rPr>
              <a:t>Remember!</a:t>
            </a:r>
            <a:br>
              <a:rPr lang="en-GB" sz="2000" b="1" dirty="0">
                <a:solidFill>
                  <a:schemeClr val="bg1"/>
                </a:solidFill>
              </a:rPr>
            </a:br>
            <a:r>
              <a:rPr lang="fr-FR" sz="2000" b="1" dirty="0">
                <a:solidFill>
                  <a:schemeClr val="bg1"/>
                </a:solidFill>
              </a:rPr>
              <a:t>ils</a:t>
            </a:r>
            <a:r>
              <a:rPr lang="en-GB" sz="2000" b="1" dirty="0">
                <a:solidFill>
                  <a:schemeClr val="bg1"/>
                </a:solidFill>
              </a:rPr>
              <a:t> </a:t>
            </a:r>
            <a:r>
              <a:rPr lang="fr-FR" sz="2000" dirty="0">
                <a:solidFill>
                  <a:schemeClr val="bg1"/>
                </a:solidFill>
              </a:rPr>
              <a:t>sont</a:t>
            </a:r>
            <a:r>
              <a:rPr lang="en-GB" sz="2000" dirty="0">
                <a:solidFill>
                  <a:schemeClr val="bg1"/>
                </a:solidFill>
              </a:rPr>
              <a:t> = </a:t>
            </a:r>
            <a:r>
              <a:rPr lang="en-GB" sz="2000" b="1" dirty="0">
                <a:solidFill>
                  <a:schemeClr val="bg1"/>
                </a:solidFill>
              </a:rPr>
              <a:t>they </a:t>
            </a:r>
            <a:r>
              <a:rPr lang="en-GB" sz="2000" dirty="0">
                <a:solidFill>
                  <a:schemeClr val="bg1"/>
                </a:solidFill>
              </a:rPr>
              <a:t>are </a:t>
            </a:r>
            <a:br>
              <a:rPr lang="en-GB" sz="2000" dirty="0">
                <a:solidFill>
                  <a:schemeClr val="bg1"/>
                </a:solidFill>
              </a:rPr>
            </a:br>
            <a:r>
              <a:rPr lang="en-GB" sz="2000" dirty="0">
                <a:solidFill>
                  <a:schemeClr val="bg1"/>
                </a:solidFill>
              </a:rPr>
              <a:t>(masculine objects)</a:t>
            </a:r>
            <a:br>
              <a:rPr lang="en-GB" sz="2000" dirty="0">
                <a:solidFill>
                  <a:schemeClr val="bg1"/>
                </a:solidFill>
              </a:rPr>
            </a:br>
            <a:r>
              <a:rPr lang="fr-FR" sz="2000" b="1" dirty="0">
                <a:solidFill>
                  <a:schemeClr val="bg1"/>
                </a:solidFill>
              </a:rPr>
              <a:t>elles</a:t>
            </a:r>
            <a:r>
              <a:rPr lang="en-GB" sz="2000" b="1" dirty="0">
                <a:solidFill>
                  <a:schemeClr val="bg1"/>
                </a:solidFill>
              </a:rPr>
              <a:t> </a:t>
            </a:r>
            <a:r>
              <a:rPr lang="en-GB" sz="2000" dirty="0">
                <a:solidFill>
                  <a:schemeClr val="bg1"/>
                </a:solidFill>
              </a:rPr>
              <a:t>s</a:t>
            </a:r>
            <a:r>
              <a:rPr lang="fr-FR" sz="2000" dirty="0">
                <a:solidFill>
                  <a:schemeClr val="bg1"/>
                </a:solidFill>
              </a:rPr>
              <a:t>ont</a:t>
            </a:r>
            <a:r>
              <a:rPr lang="en-GB" sz="2000" dirty="0">
                <a:solidFill>
                  <a:schemeClr val="bg1"/>
                </a:solidFill>
              </a:rPr>
              <a:t> = </a:t>
            </a:r>
            <a:r>
              <a:rPr lang="en-GB" sz="2000" b="1" dirty="0">
                <a:solidFill>
                  <a:schemeClr val="bg1"/>
                </a:solidFill>
              </a:rPr>
              <a:t>they </a:t>
            </a:r>
            <a:r>
              <a:rPr lang="en-GB" sz="2000" dirty="0">
                <a:solidFill>
                  <a:schemeClr val="bg1"/>
                </a:solidFill>
              </a:rPr>
              <a:t>are </a:t>
            </a:r>
            <a:br>
              <a:rPr lang="en-GB" sz="2000" dirty="0">
                <a:solidFill>
                  <a:schemeClr val="bg1"/>
                </a:solidFill>
              </a:rPr>
            </a:br>
            <a:r>
              <a:rPr lang="en-GB" sz="2000" dirty="0">
                <a:solidFill>
                  <a:schemeClr val="bg1"/>
                </a:solidFill>
              </a:rPr>
              <a:t>(feminine objects)</a:t>
            </a:r>
          </a:p>
        </p:txBody>
      </p:sp>
      <p:sp>
        <p:nvSpPr>
          <p:cNvPr id="16" name="Rounded Rectangle 46">
            <a:extLst>
              <a:ext uri="{FF2B5EF4-FFF2-40B4-BE49-F238E27FC236}">
                <a16:creationId xmlns:a16="http://schemas.microsoft.com/office/drawing/2014/main" id="{FB09667E-50A2-4099-B9F5-10D9728BF65D}"/>
              </a:ext>
            </a:extLst>
          </p:cNvPr>
          <p:cNvSpPr/>
          <p:nvPr/>
        </p:nvSpPr>
        <p:spPr>
          <a:xfrm>
            <a:off x="6642078" y="182269"/>
            <a:ext cx="3672498" cy="968087"/>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a:t>
            </a:r>
            <a:r>
              <a:rPr lang="fr-FR" sz="2000" b="1" dirty="0">
                <a:solidFill>
                  <a:prstClr val="white"/>
                </a:solidFill>
                <a:latin typeface="Century Gothic" panose="020B0502020202020204" pitchFamily="34" charset="0"/>
              </a:rPr>
              <a:t>l’ingénieur</a:t>
            </a:r>
            <a:r>
              <a:rPr lang="en-GB" sz="2000" b="1" dirty="0">
                <a:solidFill>
                  <a:prstClr val="white"/>
                </a:solidFill>
                <a:latin typeface="Century Gothic" panose="020B0502020202020204" pitchFamily="34" charset="0"/>
              </a:rPr>
              <a:t> (m) = </a:t>
            </a:r>
            <a:r>
              <a:rPr lang="en-GB" sz="2000" dirty="0">
                <a:solidFill>
                  <a:prstClr val="white"/>
                </a:solidFill>
                <a:latin typeface="Century Gothic" panose="020B0502020202020204" pitchFamily="34" charset="0"/>
              </a:rPr>
              <a:t>engineer</a:t>
            </a:r>
            <a:br>
              <a:rPr lang="en-GB" sz="2000" dirty="0">
                <a:solidFill>
                  <a:prstClr val="white"/>
                </a:solidFill>
                <a:latin typeface="Century Gothic" panose="020B0502020202020204" pitchFamily="34" charset="0"/>
              </a:rPr>
            </a:br>
            <a:r>
              <a:rPr lang="en-GB" sz="2000" b="1" dirty="0">
                <a:solidFill>
                  <a:prstClr val="white"/>
                </a:solidFill>
                <a:latin typeface="Century Gothic" panose="020B0502020202020204" pitchFamily="34" charset="0"/>
              </a:rPr>
              <a:t>*que </a:t>
            </a:r>
            <a:r>
              <a:rPr lang="fr-FR" sz="2000" b="1" dirty="0">
                <a:solidFill>
                  <a:prstClr val="white"/>
                </a:solidFill>
                <a:latin typeface="Century Gothic" panose="020B0502020202020204" pitchFamily="34" charset="0"/>
              </a:rPr>
              <a:t>veut</a:t>
            </a:r>
            <a:r>
              <a:rPr lang="en-GB" sz="2000" b="1" dirty="0">
                <a:solidFill>
                  <a:prstClr val="white"/>
                </a:solidFill>
                <a:latin typeface="Century Gothic" panose="020B0502020202020204" pitchFamily="34" charset="0"/>
              </a:rPr>
              <a:t> dire </a:t>
            </a:r>
            <a:r>
              <a:rPr lang="en-GB" sz="2000" dirty="0">
                <a:solidFill>
                  <a:prstClr val="white"/>
                </a:solidFill>
                <a:latin typeface="Century Gothic" panose="020B0502020202020204" pitchFamily="34" charset="0"/>
              </a:rPr>
              <a:t>…</a:t>
            </a:r>
            <a:r>
              <a:rPr lang="en-GB" sz="2000" b="1" dirty="0">
                <a:solidFill>
                  <a:prstClr val="white"/>
                </a:solidFill>
                <a:latin typeface="Century Gothic" panose="020B0502020202020204" pitchFamily="34" charset="0"/>
              </a:rPr>
              <a:t> ? = </a:t>
            </a:r>
            <a:r>
              <a:rPr lang="en-GB" sz="2000" dirty="0">
                <a:solidFill>
                  <a:prstClr val="white"/>
                </a:solidFill>
                <a:latin typeface="Century Gothic" panose="020B0502020202020204" pitchFamily="34" charset="0"/>
              </a:rPr>
              <a:t>what does … mean?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504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1" grpId="0" animBg="1"/>
      <p:bldP spid="11" grpId="1" animBg="1"/>
      <p:bldP spid="3" grpId="0" animBg="1"/>
      <p:bldP spid="3" grpId="1"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191386" y="144553"/>
            <a:ext cx="11885798" cy="6107392"/>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27784" y="6007100"/>
            <a:ext cx="11008801" cy="461665"/>
          </a:xfrm>
          <a:prstGeom prst="rect">
            <a:avLst/>
          </a:prstGeom>
          <a:noFill/>
        </p:spPr>
        <p:txBody>
          <a:bodyPr wrap="square" rtlCol="0">
            <a:spAutoFit/>
          </a:bodyPr>
          <a:lstStyle/>
          <a:p>
            <a:pPr algn="l"/>
            <a:endParaRPr lang="en-GB" sz="2400" dirty="0">
              <a:solidFill>
                <a:schemeClr val="accent5">
                  <a:lumMod val="50000"/>
                </a:schemeClr>
              </a:solidFill>
            </a:endParaRPr>
          </a:p>
        </p:txBody>
      </p:sp>
      <p:sp>
        <p:nvSpPr>
          <p:cNvPr id="8" name="TextBox 7"/>
          <p:cNvSpPr txBox="1"/>
          <p:nvPr/>
        </p:nvSpPr>
        <p:spPr>
          <a:xfrm>
            <a:off x="4277669" y="5935554"/>
            <a:ext cx="7799515" cy="400110"/>
          </a:xfrm>
          <a:prstGeom prst="rect">
            <a:avLst/>
          </a:prstGeom>
          <a:noFill/>
        </p:spPr>
        <p:txBody>
          <a:bodyPr wrap="square" rtlCol="0">
            <a:spAutoFit/>
          </a:bodyPr>
          <a:lstStyle/>
          <a:p>
            <a:r>
              <a:rPr lang="fr-FR" sz="2000">
                <a:solidFill>
                  <a:schemeClr val="accent5">
                    <a:lumMod val="50000"/>
                  </a:schemeClr>
                </a:solidFill>
              </a:rPr>
              <a:t>le nez - </a:t>
            </a:r>
            <a:r>
              <a:rPr lang="fr-FR" sz="2000">
                <a:solidFill>
                  <a:srgbClr val="4472C4">
                    <a:lumMod val="50000"/>
                  </a:srgbClr>
                </a:solidFill>
              </a:rPr>
              <a:t>les roues (m)</a:t>
            </a:r>
            <a:r>
              <a:rPr lang="fr-FR" sz="2000">
                <a:solidFill>
                  <a:schemeClr val="accent5">
                    <a:lumMod val="50000"/>
                  </a:schemeClr>
                </a:solidFill>
              </a:rPr>
              <a:t> - </a:t>
            </a:r>
            <a:r>
              <a:rPr lang="fr-FR" sz="2000">
                <a:solidFill>
                  <a:srgbClr val="4472C4">
                    <a:lumMod val="50000"/>
                  </a:srgbClr>
                </a:solidFill>
              </a:rPr>
              <a:t>la queue - les réacteurs (m) - les ailes (f) </a:t>
            </a:r>
          </a:p>
        </p:txBody>
      </p:sp>
      <p:sp>
        <p:nvSpPr>
          <p:cNvPr id="83" name="TextBox 82"/>
          <p:cNvSpPr txBox="1"/>
          <p:nvPr/>
        </p:nvSpPr>
        <p:spPr>
          <a:xfrm rot="10800000">
            <a:off x="131836" y="80738"/>
            <a:ext cx="7799515" cy="400110"/>
          </a:xfrm>
          <a:prstGeom prst="rect">
            <a:avLst/>
          </a:prstGeom>
          <a:noFill/>
        </p:spPr>
        <p:txBody>
          <a:bodyPr wrap="square" rtlCol="0">
            <a:spAutoFit/>
          </a:bodyPr>
          <a:lstStyle/>
          <a:p>
            <a:r>
              <a:rPr lang="fr-FR" sz="2000">
                <a:solidFill>
                  <a:schemeClr val="accent5">
                    <a:lumMod val="50000"/>
                  </a:schemeClr>
                </a:solidFill>
              </a:rPr>
              <a:t>le nez - </a:t>
            </a:r>
            <a:r>
              <a:rPr lang="fr-FR" sz="2000">
                <a:solidFill>
                  <a:srgbClr val="4472C4">
                    <a:lumMod val="50000"/>
                  </a:srgbClr>
                </a:solidFill>
              </a:rPr>
              <a:t>les roues (m)</a:t>
            </a:r>
            <a:r>
              <a:rPr lang="fr-FR" sz="2000">
                <a:solidFill>
                  <a:schemeClr val="accent5">
                    <a:lumMod val="50000"/>
                  </a:schemeClr>
                </a:solidFill>
              </a:rPr>
              <a:t> - </a:t>
            </a:r>
            <a:r>
              <a:rPr lang="fr-FR" sz="2000">
                <a:solidFill>
                  <a:srgbClr val="4472C4">
                    <a:lumMod val="50000"/>
                  </a:srgbClr>
                </a:solidFill>
              </a:rPr>
              <a:t>la queue - les réacteurs (m) - les ailes (f) </a:t>
            </a:r>
          </a:p>
        </p:txBody>
      </p:sp>
      <p:grpSp>
        <p:nvGrpSpPr>
          <p:cNvPr id="11" name="Group 10"/>
          <p:cNvGrpSpPr/>
          <p:nvPr/>
        </p:nvGrpSpPr>
        <p:grpSpPr>
          <a:xfrm>
            <a:off x="4379041" y="2486433"/>
            <a:ext cx="7688874" cy="3307022"/>
            <a:chOff x="4379040" y="2508086"/>
            <a:chExt cx="7688874" cy="3307022"/>
          </a:xfrm>
        </p:grpSpPr>
        <p:grpSp>
          <p:nvGrpSpPr>
            <p:cNvPr id="161" name="Group 160"/>
            <p:cNvGrpSpPr/>
            <p:nvPr/>
          </p:nvGrpSpPr>
          <p:grpSpPr>
            <a:xfrm>
              <a:off x="4379040" y="2508086"/>
              <a:ext cx="7688874" cy="3307022"/>
              <a:chOff x="519948" y="1163992"/>
              <a:chExt cx="11390924" cy="4899292"/>
            </a:xfrm>
          </p:grpSpPr>
          <p:pic>
            <p:nvPicPr>
              <p:cNvPr id="162" name="Picture 1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976" y="1163992"/>
                <a:ext cx="7874760" cy="4292929"/>
              </a:xfrm>
              <a:prstGeom prst="rect">
                <a:avLst/>
              </a:prstGeom>
            </p:spPr>
          </p:pic>
          <p:grpSp>
            <p:nvGrpSpPr>
              <p:cNvPr id="163" name="Group 162"/>
              <p:cNvGrpSpPr/>
              <p:nvPr/>
            </p:nvGrpSpPr>
            <p:grpSpPr>
              <a:xfrm>
                <a:off x="519948" y="3455581"/>
                <a:ext cx="5772300" cy="2001935"/>
                <a:chOff x="370703" y="3895838"/>
                <a:chExt cx="5772300" cy="2001935"/>
              </a:xfrm>
            </p:grpSpPr>
            <p:sp>
              <p:nvSpPr>
                <p:cNvPr id="183" name="TextBox 182"/>
                <p:cNvSpPr txBox="1"/>
                <p:nvPr/>
              </p:nvSpPr>
              <p:spPr>
                <a:xfrm>
                  <a:off x="370703" y="5436973"/>
                  <a:ext cx="3002692" cy="460800"/>
                </a:xfrm>
                <a:prstGeom prst="rect">
                  <a:avLst/>
                </a:prstGeom>
                <a:noFill/>
                <a:ln w="19050">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84" name="Straight Connector 183"/>
                <p:cNvCxnSpPr/>
                <p:nvPr/>
              </p:nvCxnSpPr>
              <p:spPr>
                <a:xfrm flipV="1">
                  <a:off x="3373395" y="3895838"/>
                  <a:ext cx="2769608" cy="154113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a:off x="4742962" y="4787153"/>
                <a:ext cx="3002692" cy="1276131"/>
                <a:chOff x="4742010" y="4787153"/>
                <a:chExt cx="3002692" cy="1276131"/>
              </a:xfrm>
            </p:grpSpPr>
            <p:sp>
              <p:nvSpPr>
                <p:cNvPr id="179" name="TextBox 178"/>
                <p:cNvSpPr txBox="1"/>
                <p:nvPr/>
              </p:nvSpPr>
              <p:spPr>
                <a:xfrm>
                  <a:off x="4742010" y="5602484"/>
                  <a:ext cx="3002692" cy="460800"/>
                </a:xfrm>
                <a:prstGeom prst="rect">
                  <a:avLst/>
                </a:prstGeom>
                <a:noFill/>
                <a:ln w="19050">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80" name="Straight Connector 179"/>
                <p:cNvCxnSpPr/>
                <p:nvPr/>
              </p:nvCxnSpPr>
              <p:spPr>
                <a:xfrm flipH="1" flipV="1">
                  <a:off x="6294475" y="5174510"/>
                  <a:ext cx="2026" cy="441690"/>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6294475" y="4787153"/>
                  <a:ext cx="800682" cy="807555"/>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H="1" flipV="1">
                  <a:off x="5404563" y="4787153"/>
                  <a:ext cx="889913" cy="801776"/>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6278029" y="2896752"/>
                <a:ext cx="5588987" cy="931392"/>
                <a:chOff x="-2203460" y="5136736"/>
                <a:chExt cx="5588987" cy="931392"/>
              </a:xfrm>
            </p:grpSpPr>
            <p:sp>
              <p:nvSpPr>
                <p:cNvPr id="177" name="TextBox 176"/>
                <p:cNvSpPr txBox="1"/>
                <p:nvPr/>
              </p:nvSpPr>
              <p:spPr>
                <a:xfrm>
                  <a:off x="382835" y="5136736"/>
                  <a:ext cx="3002692" cy="460800"/>
                </a:xfrm>
                <a:prstGeom prst="rect">
                  <a:avLst/>
                </a:prstGeom>
                <a:noFill/>
                <a:ln w="19050">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78" name="Straight Connector 177"/>
                <p:cNvCxnSpPr/>
                <p:nvPr/>
              </p:nvCxnSpPr>
              <p:spPr>
                <a:xfrm flipV="1">
                  <a:off x="-2203460" y="5604379"/>
                  <a:ext cx="2599717" cy="463749"/>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grpSp>
            <p:nvGrpSpPr>
              <p:cNvPr id="166" name="Group 165"/>
              <p:cNvGrpSpPr/>
              <p:nvPr/>
            </p:nvGrpSpPr>
            <p:grpSpPr>
              <a:xfrm>
                <a:off x="4033202" y="1585549"/>
                <a:ext cx="4374754" cy="2200231"/>
                <a:chOff x="-202166" y="2582101"/>
                <a:chExt cx="4374754" cy="2200231"/>
              </a:xfrm>
            </p:grpSpPr>
            <p:sp>
              <p:nvSpPr>
                <p:cNvPr id="174" name="TextBox 173"/>
                <p:cNvSpPr txBox="1"/>
                <p:nvPr/>
              </p:nvSpPr>
              <p:spPr>
                <a:xfrm>
                  <a:off x="518985" y="2582101"/>
                  <a:ext cx="3002692" cy="460800"/>
                </a:xfrm>
                <a:prstGeom prst="rect">
                  <a:avLst/>
                </a:prstGeom>
                <a:solidFill>
                  <a:schemeClr val="bg1"/>
                </a:solidFill>
                <a:ln w="19050">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75" name="Straight Connector 174"/>
                <p:cNvCxnSpPr/>
                <p:nvPr/>
              </p:nvCxnSpPr>
              <p:spPr>
                <a:xfrm flipH="1">
                  <a:off x="-202166" y="3036265"/>
                  <a:ext cx="2244827" cy="1746067"/>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2060059" y="3037244"/>
                  <a:ext cx="2112529" cy="1703235"/>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cxnSp>
            <p:nvCxnSpPr>
              <p:cNvPr id="167" name="Straight Connector 166"/>
              <p:cNvCxnSpPr/>
              <p:nvPr/>
            </p:nvCxnSpPr>
            <p:spPr>
              <a:xfrm>
                <a:off x="7096109" y="4071828"/>
                <a:ext cx="1629345" cy="94352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68" name="Group 167"/>
              <p:cNvGrpSpPr/>
              <p:nvPr/>
            </p:nvGrpSpPr>
            <p:grpSpPr>
              <a:xfrm>
                <a:off x="5660377" y="4116233"/>
                <a:ext cx="6064590" cy="1343525"/>
                <a:chOff x="5693375" y="2455534"/>
                <a:chExt cx="6064590" cy="1343525"/>
              </a:xfrm>
            </p:grpSpPr>
            <p:sp>
              <p:nvSpPr>
                <p:cNvPr id="172" name="TextBox 171"/>
                <p:cNvSpPr txBox="1"/>
                <p:nvPr/>
              </p:nvSpPr>
              <p:spPr>
                <a:xfrm>
                  <a:off x="8755273" y="3338259"/>
                  <a:ext cx="3002692" cy="460800"/>
                </a:xfrm>
                <a:prstGeom prst="rect">
                  <a:avLst/>
                </a:prstGeom>
                <a:noFill/>
                <a:ln w="19050">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73" name="Straight Connector 172"/>
                <p:cNvCxnSpPr/>
                <p:nvPr/>
              </p:nvCxnSpPr>
              <p:spPr>
                <a:xfrm>
                  <a:off x="5693375" y="2455534"/>
                  <a:ext cx="3061898" cy="8782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69" name="Group 168"/>
              <p:cNvGrpSpPr/>
              <p:nvPr/>
            </p:nvGrpSpPr>
            <p:grpSpPr>
              <a:xfrm>
                <a:off x="6380487" y="1388233"/>
                <a:ext cx="5530385" cy="1461958"/>
                <a:chOff x="6379535" y="1388233"/>
                <a:chExt cx="5530385" cy="1461958"/>
              </a:xfrm>
            </p:grpSpPr>
            <p:sp>
              <p:nvSpPr>
                <p:cNvPr id="170" name="TextBox 169"/>
                <p:cNvSpPr txBox="1"/>
                <p:nvPr/>
              </p:nvSpPr>
              <p:spPr>
                <a:xfrm>
                  <a:off x="8907228" y="1388233"/>
                  <a:ext cx="3002692" cy="460800"/>
                </a:xfrm>
                <a:prstGeom prst="rect">
                  <a:avLst/>
                </a:prstGeom>
                <a:noFill/>
                <a:ln w="19050">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71" name="Straight Connector 170"/>
                <p:cNvCxnSpPr/>
                <p:nvPr/>
              </p:nvCxnSpPr>
              <p:spPr>
                <a:xfrm flipV="1">
                  <a:off x="6379535" y="1819374"/>
                  <a:ext cx="2527693" cy="103081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10" name="TextBox 9"/>
            <p:cNvSpPr txBox="1"/>
            <p:nvPr/>
          </p:nvSpPr>
          <p:spPr>
            <a:xfrm>
              <a:off x="4667374" y="5032085"/>
              <a:ext cx="1656978" cy="400110"/>
            </a:xfrm>
            <a:prstGeom prst="rect">
              <a:avLst/>
            </a:prstGeom>
            <a:noFill/>
          </p:spPr>
          <p:txBody>
            <a:bodyPr wrap="square" rtlCol="0">
              <a:spAutoFit/>
            </a:bodyPr>
            <a:lstStyle/>
            <a:p>
              <a:pPr algn="l"/>
              <a:r>
                <a:rPr lang="en-GB" sz="2000" dirty="0">
                  <a:solidFill>
                    <a:schemeClr val="accent5">
                      <a:lumMod val="50000"/>
                    </a:schemeClr>
                  </a:solidFill>
                </a:rPr>
                <a:t>le cockpit</a:t>
              </a:r>
            </a:p>
          </p:txBody>
        </p:sp>
      </p:grpSp>
      <p:grpSp>
        <p:nvGrpSpPr>
          <p:cNvPr id="12" name="Group 11"/>
          <p:cNvGrpSpPr/>
          <p:nvPr/>
        </p:nvGrpSpPr>
        <p:grpSpPr>
          <a:xfrm>
            <a:off x="206665" y="588231"/>
            <a:ext cx="7688874" cy="3307022"/>
            <a:chOff x="206664" y="543938"/>
            <a:chExt cx="7688874" cy="3307022"/>
          </a:xfrm>
        </p:grpSpPr>
        <p:grpSp>
          <p:nvGrpSpPr>
            <p:cNvPr id="137" name="Group 136"/>
            <p:cNvGrpSpPr/>
            <p:nvPr/>
          </p:nvGrpSpPr>
          <p:grpSpPr>
            <a:xfrm rot="10800000">
              <a:off x="206664" y="543938"/>
              <a:ext cx="7688874" cy="3307022"/>
              <a:chOff x="519948" y="1163992"/>
              <a:chExt cx="11390924" cy="4899292"/>
            </a:xfrm>
          </p:grpSpPr>
          <p:pic>
            <p:nvPicPr>
              <p:cNvPr id="138" name="Picture 1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976" y="1163992"/>
                <a:ext cx="7874760" cy="4292929"/>
              </a:xfrm>
              <a:prstGeom prst="rect">
                <a:avLst/>
              </a:prstGeom>
            </p:spPr>
          </p:pic>
          <p:grpSp>
            <p:nvGrpSpPr>
              <p:cNvPr id="139" name="Group 138"/>
              <p:cNvGrpSpPr/>
              <p:nvPr/>
            </p:nvGrpSpPr>
            <p:grpSpPr>
              <a:xfrm>
                <a:off x="519948" y="3455581"/>
                <a:ext cx="5772300" cy="2001935"/>
                <a:chOff x="370703" y="3895838"/>
                <a:chExt cx="5772300" cy="2001935"/>
              </a:xfrm>
            </p:grpSpPr>
            <p:sp>
              <p:nvSpPr>
                <p:cNvPr id="159" name="TextBox 158"/>
                <p:cNvSpPr txBox="1"/>
                <p:nvPr/>
              </p:nvSpPr>
              <p:spPr>
                <a:xfrm>
                  <a:off x="370703" y="5436973"/>
                  <a:ext cx="3002692" cy="460800"/>
                </a:xfrm>
                <a:prstGeom prst="rect">
                  <a:avLst/>
                </a:prstGeom>
                <a:noFill/>
                <a:ln w="19050">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60" name="Straight Connector 159"/>
                <p:cNvCxnSpPr/>
                <p:nvPr/>
              </p:nvCxnSpPr>
              <p:spPr>
                <a:xfrm flipV="1">
                  <a:off x="3373395" y="3895838"/>
                  <a:ext cx="2769608" cy="154113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0" name="Group 139"/>
              <p:cNvGrpSpPr/>
              <p:nvPr/>
            </p:nvGrpSpPr>
            <p:grpSpPr>
              <a:xfrm>
                <a:off x="4742962" y="4787153"/>
                <a:ext cx="3002692" cy="1276131"/>
                <a:chOff x="4742010" y="4787153"/>
                <a:chExt cx="3002692" cy="1276131"/>
              </a:xfrm>
            </p:grpSpPr>
            <p:sp>
              <p:nvSpPr>
                <p:cNvPr id="155" name="TextBox 154"/>
                <p:cNvSpPr txBox="1"/>
                <p:nvPr/>
              </p:nvSpPr>
              <p:spPr>
                <a:xfrm>
                  <a:off x="4742010" y="5602484"/>
                  <a:ext cx="3002692" cy="460800"/>
                </a:xfrm>
                <a:prstGeom prst="rect">
                  <a:avLst/>
                </a:prstGeom>
                <a:noFill/>
                <a:ln w="19050">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56" name="Straight Connector 155"/>
                <p:cNvCxnSpPr/>
                <p:nvPr/>
              </p:nvCxnSpPr>
              <p:spPr>
                <a:xfrm flipH="1" flipV="1">
                  <a:off x="6294475" y="5174510"/>
                  <a:ext cx="2026" cy="441690"/>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6294475" y="4787153"/>
                  <a:ext cx="800682" cy="807555"/>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flipV="1">
                  <a:off x="5404563" y="4787153"/>
                  <a:ext cx="889913" cy="801776"/>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grpSp>
            <p:nvGrpSpPr>
              <p:cNvPr id="141" name="Group 140"/>
              <p:cNvGrpSpPr/>
              <p:nvPr/>
            </p:nvGrpSpPr>
            <p:grpSpPr>
              <a:xfrm>
                <a:off x="6278029" y="2896752"/>
                <a:ext cx="5588987" cy="931392"/>
                <a:chOff x="-2203460" y="5136736"/>
                <a:chExt cx="5588987" cy="931392"/>
              </a:xfrm>
            </p:grpSpPr>
            <p:sp>
              <p:nvSpPr>
                <p:cNvPr id="153" name="TextBox 152"/>
                <p:cNvSpPr txBox="1"/>
                <p:nvPr/>
              </p:nvSpPr>
              <p:spPr>
                <a:xfrm>
                  <a:off x="382835" y="5136736"/>
                  <a:ext cx="3002692" cy="460800"/>
                </a:xfrm>
                <a:prstGeom prst="rect">
                  <a:avLst/>
                </a:prstGeom>
                <a:noFill/>
                <a:ln w="19050">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54" name="Straight Connector 153"/>
                <p:cNvCxnSpPr/>
                <p:nvPr/>
              </p:nvCxnSpPr>
              <p:spPr>
                <a:xfrm flipV="1">
                  <a:off x="-2203460" y="5604379"/>
                  <a:ext cx="2599717" cy="463749"/>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grpSp>
            <p:nvGrpSpPr>
              <p:cNvPr id="142" name="Group 141"/>
              <p:cNvGrpSpPr/>
              <p:nvPr/>
            </p:nvGrpSpPr>
            <p:grpSpPr>
              <a:xfrm>
                <a:off x="4033202" y="1585549"/>
                <a:ext cx="4374754" cy="2200231"/>
                <a:chOff x="-202166" y="2582101"/>
                <a:chExt cx="4374754" cy="2200231"/>
              </a:xfrm>
            </p:grpSpPr>
            <p:sp>
              <p:nvSpPr>
                <p:cNvPr id="150" name="TextBox 149"/>
                <p:cNvSpPr txBox="1"/>
                <p:nvPr/>
              </p:nvSpPr>
              <p:spPr>
                <a:xfrm>
                  <a:off x="518985" y="2582101"/>
                  <a:ext cx="3002692" cy="460800"/>
                </a:xfrm>
                <a:prstGeom prst="rect">
                  <a:avLst/>
                </a:prstGeom>
                <a:solidFill>
                  <a:schemeClr val="bg1"/>
                </a:solidFill>
                <a:ln w="19050">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51" name="Straight Connector 150"/>
                <p:cNvCxnSpPr/>
                <p:nvPr/>
              </p:nvCxnSpPr>
              <p:spPr>
                <a:xfrm flipH="1">
                  <a:off x="-202166" y="3036265"/>
                  <a:ext cx="2244827" cy="1746067"/>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2060059" y="3037244"/>
                  <a:ext cx="2112529" cy="1703235"/>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cxnSp>
            <p:nvCxnSpPr>
              <p:cNvPr id="143" name="Straight Connector 142"/>
              <p:cNvCxnSpPr/>
              <p:nvPr/>
            </p:nvCxnSpPr>
            <p:spPr>
              <a:xfrm>
                <a:off x="7096109" y="4071828"/>
                <a:ext cx="1629345" cy="94352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44" name="Group 143"/>
              <p:cNvGrpSpPr/>
              <p:nvPr/>
            </p:nvGrpSpPr>
            <p:grpSpPr>
              <a:xfrm>
                <a:off x="5660377" y="4116233"/>
                <a:ext cx="6064590" cy="1343525"/>
                <a:chOff x="5693375" y="2455534"/>
                <a:chExt cx="6064590" cy="1343525"/>
              </a:xfrm>
            </p:grpSpPr>
            <p:sp>
              <p:nvSpPr>
                <p:cNvPr id="148" name="TextBox 147"/>
                <p:cNvSpPr txBox="1"/>
                <p:nvPr/>
              </p:nvSpPr>
              <p:spPr>
                <a:xfrm>
                  <a:off x="8755273" y="3338259"/>
                  <a:ext cx="3002692" cy="460800"/>
                </a:xfrm>
                <a:prstGeom prst="rect">
                  <a:avLst/>
                </a:prstGeom>
                <a:noFill/>
                <a:ln w="19050">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49" name="Straight Connector 148"/>
                <p:cNvCxnSpPr/>
                <p:nvPr/>
              </p:nvCxnSpPr>
              <p:spPr>
                <a:xfrm>
                  <a:off x="5693375" y="2455534"/>
                  <a:ext cx="3061898" cy="8782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a:off x="6380487" y="1388233"/>
                <a:ext cx="5530385" cy="1461958"/>
                <a:chOff x="6379535" y="1388233"/>
                <a:chExt cx="5530385" cy="1461958"/>
              </a:xfrm>
            </p:grpSpPr>
            <p:sp>
              <p:nvSpPr>
                <p:cNvPr id="146" name="TextBox 145"/>
                <p:cNvSpPr txBox="1"/>
                <p:nvPr/>
              </p:nvSpPr>
              <p:spPr>
                <a:xfrm>
                  <a:off x="8907228" y="1388233"/>
                  <a:ext cx="3002692" cy="460800"/>
                </a:xfrm>
                <a:prstGeom prst="rect">
                  <a:avLst/>
                </a:prstGeom>
                <a:noFill/>
                <a:ln w="19050">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47" name="Straight Connector 146"/>
                <p:cNvCxnSpPr/>
                <p:nvPr/>
              </p:nvCxnSpPr>
              <p:spPr>
                <a:xfrm flipV="1">
                  <a:off x="6379535" y="1819374"/>
                  <a:ext cx="2527693" cy="103081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sp>
          <p:nvSpPr>
            <p:cNvPr id="87" name="TextBox 86"/>
            <p:cNvSpPr txBox="1"/>
            <p:nvPr/>
          </p:nvSpPr>
          <p:spPr>
            <a:xfrm rot="10800000">
              <a:off x="5956955" y="943059"/>
              <a:ext cx="1656978" cy="400110"/>
            </a:xfrm>
            <a:prstGeom prst="rect">
              <a:avLst/>
            </a:prstGeom>
            <a:noFill/>
          </p:spPr>
          <p:txBody>
            <a:bodyPr wrap="square" rtlCol="0">
              <a:spAutoFit/>
            </a:bodyPr>
            <a:lstStyle/>
            <a:p>
              <a:pPr algn="l"/>
              <a:r>
                <a:rPr lang="en-GB" sz="2000" dirty="0">
                  <a:solidFill>
                    <a:schemeClr val="accent5">
                      <a:lumMod val="50000"/>
                    </a:schemeClr>
                  </a:solidFill>
                </a:rPr>
                <a:t>le cockpit</a:t>
              </a:r>
            </a:p>
          </p:txBody>
        </p:sp>
      </p:grpSp>
    </p:spTree>
    <p:extLst>
      <p:ext uri="{BB962C8B-B14F-4D97-AF65-F5344CB8AC3E}">
        <p14:creationId xmlns:p14="http://schemas.microsoft.com/office/powerpoint/2010/main" val="4225410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266700" y="116958"/>
            <a:ext cx="11471644" cy="6235659"/>
          </a:xfrm>
          <a:prstGeom prst="line">
            <a:avLst/>
          </a:prstGeom>
          <a:ln w="19050">
            <a:solidFill>
              <a:schemeClr val="accent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1173341" y="5952506"/>
            <a:ext cx="10903843" cy="400110"/>
          </a:xfrm>
          <a:prstGeom prst="rect">
            <a:avLst/>
          </a:prstGeom>
          <a:noFill/>
        </p:spPr>
        <p:txBody>
          <a:bodyPr wrap="square" rtlCol="0">
            <a:spAutoFit/>
          </a:bodyPr>
          <a:lstStyle/>
          <a:p>
            <a:pPr algn="r"/>
            <a:r>
              <a:rPr lang="fr-FR" sz="2000" dirty="0">
                <a:solidFill>
                  <a:srgbClr val="4472C4">
                    <a:lumMod val="50000"/>
                  </a:srgbClr>
                </a:solidFill>
              </a:rPr>
              <a:t>les hublots - le couloir - les sièges (m) - les coffres à bagages (m) - le chariot   </a:t>
            </a:r>
          </a:p>
        </p:txBody>
      </p:sp>
      <p:sp>
        <p:nvSpPr>
          <p:cNvPr id="117" name="TextBox 116"/>
          <p:cNvSpPr txBox="1"/>
          <p:nvPr/>
        </p:nvSpPr>
        <p:spPr>
          <a:xfrm rot="10800000">
            <a:off x="94509" y="74742"/>
            <a:ext cx="10903843" cy="400110"/>
          </a:xfrm>
          <a:prstGeom prst="rect">
            <a:avLst/>
          </a:prstGeom>
          <a:noFill/>
        </p:spPr>
        <p:txBody>
          <a:bodyPr wrap="square" rtlCol="0">
            <a:spAutoFit/>
          </a:bodyPr>
          <a:lstStyle/>
          <a:p>
            <a:pPr algn="r"/>
            <a:r>
              <a:rPr lang="fr-FR" sz="2000" dirty="0">
                <a:solidFill>
                  <a:srgbClr val="104F75"/>
                </a:solidFill>
              </a:rPr>
              <a:t>les hublots - le couloir - les sièges (m) - les coffres à bagages (m) - le chariot   </a:t>
            </a:r>
          </a:p>
        </p:txBody>
      </p:sp>
      <p:grpSp>
        <p:nvGrpSpPr>
          <p:cNvPr id="15" name="Group 14"/>
          <p:cNvGrpSpPr/>
          <p:nvPr/>
        </p:nvGrpSpPr>
        <p:grpSpPr>
          <a:xfrm>
            <a:off x="3854655" y="1769321"/>
            <a:ext cx="8213406" cy="4210501"/>
            <a:chOff x="3854655" y="1835268"/>
            <a:chExt cx="8213406" cy="4210501"/>
          </a:xfrm>
        </p:grpSpPr>
        <p:grpSp>
          <p:nvGrpSpPr>
            <p:cNvPr id="52" name="Group 51"/>
            <p:cNvGrpSpPr/>
            <p:nvPr/>
          </p:nvGrpSpPr>
          <p:grpSpPr>
            <a:xfrm>
              <a:off x="3854655" y="1835268"/>
              <a:ext cx="8213406" cy="4210501"/>
              <a:chOff x="180000" y="496664"/>
              <a:chExt cx="11527586" cy="5909475"/>
            </a:xfrm>
          </p:grpSpPr>
          <p:sp>
            <p:nvSpPr>
              <p:cNvPr id="53" name="TextBox 52">
                <a:extLst>
                  <a:ext uri="{FF2B5EF4-FFF2-40B4-BE49-F238E27FC236}">
                    <a16:creationId xmlns:a16="http://schemas.microsoft.com/office/drawing/2014/main" id="{3FF39D30-4649-CC4D-B004-F55757FC4AEF}"/>
                  </a:ext>
                </a:extLst>
              </p:cNvPr>
              <p:cNvSpPr txBox="1"/>
              <p:nvPr/>
            </p:nvSpPr>
            <p:spPr>
              <a:xfrm>
                <a:off x="180000" y="1296000"/>
                <a:ext cx="11527586" cy="6479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pic>
            <p:nvPicPr>
              <p:cNvPr id="54" name="Picture 2" descr="People travel by airplane in economy class vector art ill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286" y="1503123"/>
                <a:ext cx="5829300" cy="3886201"/>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p:cNvGrpSpPr/>
              <p:nvPr/>
            </p:nvGrpSpPr>
            <p:grpSpPr>
              <a:xfrm>
                <a:off x="7326710" y="496664"/>
                <a:ext cx="3479495" cy="2667427"/>
                <a:chOff x="518985" y="2582101"/>
                <a:chExt cx="3479495" cy="2667427"/>
              </a:xfrm>
            </p:grpSpPr>
            <p:sp>
              <p:nvSpPr>
                <p:cNvPr id="73" name="TextBox 72"/>
                <p:cNvSpPr txBox="1"/>
                <p:nvPr/>
              </p:nvSpPr>
              <p:spPr>
                <a:xfrm>
                  <a:off x="518985" y="2582101"/>
                  <a:ext cx="3002692" cy="647951"/>
                </a:xfrm>
                <a:prstGeom prst="rect">
                  <a:avLst/>
                </a:prstGeom>
                <a:solidFill>
                  <a:schemeClr val="bg1"/>
                </a:solidFill>
                <a:ln w="19050">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cxnSp>
              <p:nvCxnSpPr>
                <p:cNvPr id="74" name="Straight Connector 73"/>
                <p:cNvCxnSpPr/>
                <p:nvPr/>
              </p:nvCxnSpPr>
              <p:spPr>
                <a:xfrm>
                  <a:off x="2042662" y="3036265"/>
                  <a:ext cx="275618" cy="2213263"/>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060059" y="3037244"/>
                  <a:ext cx="1938421" cy="1982181"/>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cxnSp>
            <p:nvCxnSpPr>
              <p:cNvPr id="56" name="Straight Connector 55"/>
              <p:cNvCxnSpPr>
                <a:endCxn id="71" idx="0"/>
              </p:cNvCxnSpPr>
              <p:nvPr/>
            </p:nvCxnSpPr>
            <p:spPr>
              <a:xfrm flipH="1">
                <a:off x="5085856" y="1756524"/>
                <a:ext cx="2262741" cy="112143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3584511" y="1783476"/>
                <a:ext cx="3002692" cy="1677637"/>
                <a:chOff x="8755273" y="2243777"/>
                <a:chExt cx="3002692" cy="1677637"/>
              </a:xfrm>
              <a:solidFill>
                <a:schemeClr val="bg1"/>
              </a:solidFill>
            </p:grpSpPr>
            <p:sp>
              <p:nvSpPr>
                <p:cNvPr id="71" name="TextBox 70"/>
                <p:cNvSpPr txBox="1"/>
                <p:nvPr/>
              </p:nvSpPr>
              <p:spPr>
                <a:xfrm>
                  <a:off x="8755273" y="3338259"/>
                  <a:ext cx="3002692" cy="583155"/>
                </a:xfrm>
                <a:prstGeom prst="rect">
                  <a:avLst/>
                </a:prstGeom>
                <a:grpFill/>
                <a:ln w="19050">
                  <a:solidFill>
                    <a:schemeClr val="accent6"/>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cxnSp>
              <p:nvCxnSpPr>
                <p:cNvPr id="72" name="Straight Connector 71"/>
                <p:cNvCxnSpPr>
                  <a:stCxn id="71" idx="0"/>
                </p:cNvCxnSpPr>
                <p:nvPr/>
              </p:nvCxnSpPr>
              <p:spPr>
                <a:xfrm flipV="1">
                  <a:off x="10256619" y="2243777"/>
                  <a:ext cx="928804" cy="1094482"/>
                </a:xfrm>
                <a:prstGeom prst="line">
                  <a:avLst/>
                </a:prstGeom>
                <a:grpFill/>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8704894" y="4316819"/>
                <a:ext cx="3002692" cy="1838677"/>
                <a:chOff x="7226663" y="2226262"/>
                <a:chExt cx="3002692" cy="1838677"/>
              </a:xfrm>
            </p:grpSpPr>
            <p:sp>
              <p:nvSpPr>
                <p:cNvPr id="68" name="TextBox 67"/>
                <p:cNvSpPr txBox="1"/>
                <p:nvPr/>
              </p:nvSpPr>
              <p:spPr>
                <a:xfrm>
                  <a:off x="7226663" y="3416988"/>
                  <a:ext cx="3002692" cy="647951"/>
                </a:xfrm>
                <a:prstGeom prst="rect">
                  <a:avLst/>
                </a:prstGeom>
                <a:solidFill>
                  <a:schemeClr val="bg1"/>
                </a:solidFill>
                <a:ln w="19050">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cxnSp>
              <p:nvCxnSpPr>
                <p:cNvPr id="69" name="Straight Connector 68"/>
                <p:cNvCxnSpPr/>
                <p:nvPr/>
              </p:nvCxnSpPr>
              <p:spPr>
                <a:xfrm>
                  <a:off x="7889282" y="2243699"/>
                  <a:ext cx="824122" cy="1173289"/>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8728009" y="2226262"/>
                  <a:ext cx="681978" cy="119072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263805" y="5183228"/>
                <a:ext cx="5996666" cy="1111578"/>
                <a:chOff x="370703" y="4973346"/>
                <a:chExt cx="5996666" cy="1111578"/>
              </a:xfrm>
            </p:grpSpPr>
            <p:sp>
              <p:nvSpPr>
                <p:cNvPr id="66" name="TextBox 65"/>
                <p:cNvSpPr txBox="1"/>
                <p:nvPr/>
              </p:nvSpPr>
              <p:spPr>
                <a:xfrm>
                  <a:off x="370703" y="5436973"/>
                  <a:ext cx="3002692" cy="647951"/>
                </a:xfrm>
                <a:prstGeom prst="rect">
                  <a:avLst/>
                </a:prstGeom>
                <a:noFill/>
                <a:ln w="19050">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cxnSp>
              <p:nvCxnSpPr>
                <p:cNvPr id="67" name="Straight Connector 66"/>
                <p:cNvCxnSpPr/>
                <p:nvPr/>
              </p:nvCxnSpPr>
              <p:spPr>
                <a:xfrm flipV="1">
                  <a:off x="3392358" y="4973346"/>
                  <a:ext cx="2975011" cy="47329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2603436" y="3819952"/>
                <a:ext cx="4903150" cy="1222911"/>
                <a:chOff x="388101" y="4561891"/>
                <a:chExt cx="4903150" cy="1222911"/>
              </a:xfrm>
            </p:grpSpPr>
            <p:sp>
              <p:nvSpPr>
                <p:cNvPr id="64" name="TextBox 63"/>
                <p:cNvSpPr txBox="1"/>
                <p:nvPr/>
              </p:nvSpPr>
              <p:spPr>
                <a:xfrm>
                  <a:off x="388101" y="5136851"/>
                  <a:ext cx="3002691" cy="647951"/>
                </a:xfrm>
                <a:prstGeom prst="rect">
                  <a:avLst/>
                </a:prstGeom>
                <a:noFill/>
                <a:ln w="19050">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cxnSp>
              <p:nvCxnSpPr>
                <p:cNvPr id="65" name="Straight Connector 64"/>
                <p:cNvCxnSpPr/>
                <p:nvPr/>
              </p:nvCxnSpPr>
              <p:spPr>
                <a:xfrm flipV="1">
                  <a:off x="3390793" y="4561891"/>
                  <a:ext cx="1900458" cy="571537"/>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5031108" y="4694152"/>
                <a:ext cx="3517037" cy="1711987"/>
                <a:chOff x="388101" y="4072815"/>
                <a:chExt cx="3517037" cy="1711987"/>
              </a:xfrm>
            </p:grpSpPr>
            <p:sp>
              <p:nvSpPr>
                <p:cNvPr id="62" name="TextBox 61"/>
                <p:cNvSpPr txBox="1"/>
                <p:nvPr/>
              </p:nvSpPr>
              <p:spPr>
                <a:xfrm>
                  <a:off x="388101" y="5136851"/>
                  <a:ext cx="3002692" cy="647951"/>
                </a:xfrm>
                <a:prstGeom prst="rect">
                  <a:avLst/>
                </a:prstGeom>
                <a:noFill/>
                <a:ln w="19050">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cxnSp>
              <p:nvCxnSpPr>
                <p:cNvPr id="63" name="Straight Connector 62"/>
                <p:cNvCxnSpPr>
                  <a:stCxn id="62" idx="0"/>
                </p:cNvCxnSpPr>
                <p:nvPr/>
              </p:nvCxnSpPr>
              <p:spPr>
                <a:xfrm flipV="1">
                  <a:off x="1889447" y="4072815"/>
                  <a:ext cx="2015691" cy="1064036"/>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grpSp>
        <p:sp>
          <p:nvSpPr>
            <p:cNvPr id="14" name="Rectangle 13"/>
            <p:cNvSpPr/>
            <p:nvPr/>
          </p:nvSpPr>
          <p:spPr>
            <a:xfrm>
              <a:off x="5562072" y="4579446"/>
              <a:ext cx="2234907" cy="369332"/>
            </a:xfrm>
            <a:prstGeom prst="rect">
              <a:avLst/>
            </a:prstGeom>
          </p:spPr>
          <p:txBody>
            <a:bodyPr wrap="none">
              <a:spAutoFit/>
            </a:bodyPr>
            <a:lstStyle/>
            <a:p>
              <a:pPr lvl="0" algn="ctr">
                <a:defRPr/>
              </a:pPr>
              <a:r>
                <a:rPr lang="fr-FR" dirty="0">
                  <a:solidFill>
                    <a:srgbClr val="4472C4">
                      <a:lumMod val="50000"/>
                    </a:srgbClr>
                  </a:solidFill>
                </a:rPr>
                <a:t>l'hôtesse de l'air (f)</a:t>
              </a:r>
            </a:p>
          </p:txBody>
        </p:sp>
      </p:grpSp>
      <p:grpSp>
        <p:nvGrpSpPr>
          <p:cNvPr id="19" name="Group 18"/>
          <p:cNvGrpSpPr/>
          <p:nvPr/>
        </p:nvGrpSpPr>
        <p:grpSpPr>
          <a:xfrm>
            <a:off x="167373" y="427733"/>
            <a:ext cx="8213406" cy="4210501"/>
            <a:chOff x="166826" y="351679"/>
            <a:chExt cx="8213406" cy="4210501"/>
          </a:xfrm>
        </p:grpSpPr>
        <p:grpSp>
          <p:nvGrpSpPr>
            <p:cNvPr id="76" name="Group 75"/>
            <p:cNvGrpSpPr/>
            <p:nvPr/>
          </p:nvGrpSpPr>
          <p:grpSpPr>
            <a:xfrm rot="10800000">
              <a:off x="166826" y="351679"/>
              <a:ext cx="8213406" cy="4210501"/>
              <a:chOff x="180000" y="403088"/>
              <a:chExt cx="11527586" cy="5909475"/>
            </a:xfrm>
          </p:grpSpPr>
          <p:sp>
            <p:nvSpPr>
              <p:cNvPr id="77" name="TextBox 76">
                <a:extLst>
                  <a:ext uri="{FF2B5EF4-FFF2-40B4-BE49-F238E27FC236}">
                    <a16:creationId xmlns:a16="http://schemas.microsoft.com/office/drawing/2014/main" id="{3FF39D30-4649-CC4D-B004-F55757FC4AEF}"/>
                  </a:ext>
                </a:extLst>
              </p:cNvPr>
              <p:cNvSpPr txBox="1"/>
              <p:nvPr/>
            </p:nvSpPr>
            <p:spPr>
              <a:xfrm>
                <a:off x="180000" y="1202856"/>
                <a:ext cx="11527586" cy="6479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pic>
            <p:nvPicPr>
              <p:cNvPr id="78" name="Picture 2" descr="People travel by airplane in economy class vector art illust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8286" y="1503123"/>
                <a:ext cx="5829300" cy="3886201"/>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p:cNvGrpSpPr/>
              <p:nvPr/>
            </p:nvGrpSpPr>
            <p:grpSpPr>
              <a:xfrm>
                <a:off x="7326710" y="403088"/>
                <a:ext cx="3479495" cy="2761003"/>
                <a:chOff x="518985" y="2488525"/>
                <a:chExt cx="3479495" cy="2761003"/>
              </a:xfrm>
            </p:grpSpPr>
            <p:sp>
              <p:nvSpPr>
                <p:cNvPr id="97" name="TextBox 96"/>
                <p:cNvSpPr txBox="1"/>
                <p:nvPr/>
              </p:nvSpPr>
              <p:spPr>
                <a:xfrm>
                  <a:off x="518985" y="2488525"/>
                  <a:ext cx="3002692" cy="647951"/>
                </a:xfrm>
                <a:prstGeom prst="rect">
                  <a:avLst/>
                </a:prstGeom>
                <a:solidFill>
                  <a:schemeClr val="bg1"/>
                </a:solidFill>
                <a:ln w="19050">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cxnSp>
              <p:nvCxnSpPr>
                <p:cNvPr id="98" name="Straight Connector 97"/>
                <p:cNvCxnSpPr/>
                <p:nvPr/>
              </p:nvCxnSpPr>
              <p:spPr>
                <a:xfrm>
                  <a:off x="2042662" y="3036265"/>
                  <a:ext cx="275618" cy="2213263"/>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060059" y="3037244"/>
                  <a:ext cx="1938421" cy="1982181"/>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cxnSp>
            <p:nvCxnSpPr>
              <p:cNvPr id="80" name="Straight Connector 79"/>
              <p:cNvCxnSpPr>
                <a:endCxn id="95" idx="0"/>
              </p:cNvCxnSpPr>
              <p:nvPr/>
            </p:nvCxnSpPr>
            <p:spPr>
              <a:xfrm rot="10800000" flipV="1">
                <a:off x="5085858" y="1756524"/>
                <a:ext cx="2262739" cy="106025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3584511" y="1783476"/>
                <a:ext cx="3002692" cy="1616459"/>
                <a:chOff x="8755273" y="2243777"/>
                <a:chExt cx="3002692" cy="1616459"/>
              </a:xfrm>
              <a:solidFill>
                <a:schemeClr val="bg1"/>
              </a:solidFill>
            </p:grpSpPr>
            <p:sp>
              <p:nvSpPr>
                <p:cNvPr id="95" name="TextBox 94"/>
                <p:cNvSpPr txBox="1"/>
                <p:nvPr/>
              </p:nvSpPr>
              <p:spPr>
                <a:xfrm>
                  <a:off x="8755273" y="3277081"/>
                  <a:ext cx="3002692" cy="583155"/>
                </a:xfrm>
                <a:prstGeom prst="rect">
                  <a:avLst/>
                </a:prstGeom>
                <a:grpFill/>
                <a:ln w="19050">
                  <a:solidFill>
                    <a:schemeClr val="accent6"/>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1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cxnSp>
              <p:nvCxnSpPr>
                <p:cNvPr id="96" name="Straight Connector 95"/>
                <p:cNvCxnSpPr>
                  <a:stCxn id="95" idx="0"/>
                </p:cNvCxnSpPr>
                <p:nvPr/>
              </p:nvCxnSpPr>
              <p:spPr>
                <a:xfrm rot="10800000" flipH="1">
                  <a:off x="10256619" y="2243777"/>
                  <a:ext cx="928803" cy="1033304"/>
                </a:xfrm>
                <a:prstGeom prst="line">
                  <a:avLst/>
                </a:prstGeom>
                <a:grpFill/>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8704894" y="4316819"/>
                <a:ext cx="3002692" cy="1745101"/>
                <a:chOff x="7226663" y="2226262"/>
                <a:chExt cx="3002692" cy="1745101"/>
              </a:xfrm>
            </p:grpSpPr>
            <p:sp>
              <p:nvSpPr>
                <p:cNvPr id="92" name="TextBox 91"/>
                <p:cNvSpPr txBox="1"/>
                <p:nvPr/>
              </p:nvSpPr>
              <p:spPr>
                <a:xfrm>
                  <a:off x="7226663" y="3323412"/>
                  <a:ext cx="3002692" cy="647951"/>
                </a:xfrm>
                <a:prstGeom prst="rect">
                  <a:avLst/>
                </a:prstGeom>
                <a:solidFill>
                  <a:schemeClr val="bg1"/>
                </a:solidFill>
                <a:ln w="19050">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cxnSp>
              <p:nvCxnSpPr>
                <p:cNvPr id="93" name="Straight Connector 92"/>
                <p:cNvCxnSpPr/>
                <p:nvPr/>
              </p:nvCxnSpPr>
              <p:spPr>
                <a:xfrm>
                  <a:off x="7889282" y="2243699"/>
                  <a:ext cx="824122" cy="1173289"/>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8728009" y="2226262"/>
                  <a:ext cx="681978" cy="119072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263805" y="5183228"/>
                <a:ext cx="5996666" cy="1018002"/>
                <a:chOff x="370703" y="4973346"/>
                <a:chExt cx="5996666" cy="1018002"/>
              </a:xfrm>
            </p:grpSpPr>
            <p:sp>
              <p:nvSpPr>
                <p:cNvPr id="90" name="TextBox 89"/>
                <p:cNvSpPr txBox="1"/>
                <p:nvPr/>
              </p:nvSpPr>
              <p:spPr>
                <a:xfrm>
                  <a:off x="370703" y="5343397"/>
                  <a:ext cx="3002692" cy="647951"/>
                </a:xfrm>
                <a:prstGeom prst="rect">
                  <a:avLst/>
                </a:prstGeom>
                <a:noFill/>
                <a:ln w="19050">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cxnSp>
              <p:nvCxnSpPr>
                <p:cNvPr id="91" name="Straight Connector 90"/>
                <p:cNvCxnSpPr/>
                <p:nvPr/>
              </p:nvCxnSpPr>
              <p:spPr>
                <a:xfrm flipV="1">
                  <a:off x="3392358" y="4973346"/>
                  <a:ext cx="2975011" cy="47329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2603436" y="3819952"/>
                <a:ext cx="4903150" cy="1129335"/>
                <a:chOff x="388101" y="4561891"/>
                <a:chExt cx="4903150" cy="1129335"/>
              </a:xfrm>
            </p:grpSpPr>
            <p:sp>
              <p:nvSpPr>
                <p:cNvPr id="88" name="TextBox 87"/>
                <p:cNvSpPr txBox="1"/>
                <p:nvPr/>
              </p:nvSpPr>
              <p:spPr>
                <a:xfrm>
                  <a:off x="388101" y="5043275"/>
                  <a:ext cx="3002691" cy="647951"/>
                </a:xfrm>
                <a:prstGeom prst="rect">
                  <a:avLst/>
                </a:prstGeom>
                <a:noFill/>
                <a:ln w="19050">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cxnSp>
              <p:nvCxnSpPr>
                <p:cNvPr id="89" name="Straight Connector 88"/>
                <p:cNvCxnSpPr/>
                <p:nvPr/>
              </p:nvCxnSpPr>
              <p:spPr>
                <a:xfrm flipV="1">
                  <a:off x="3390793" y="4561891"/>
                  <a:ext cx="1900458" cy="571537"/>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5031108" y="4694152"/>
                <a:ext cx="3517037" cy="1618411"/>
                <a:chOff x="388101" y="4072815"/>
                <a:chExt cx="3517037" cy="1618411"/>
              </a:xfrm>
            </p:grpSpPr>
            <p:sp>
              <p:nvSpPr>
                <p:cNvPr id="86" name="TextBox 85"/>
                <p:cNvSpPr txBox="1"/>
                <p:nvPr/>
              </p:nvSpPr>
              <p:spPr>
                <a:xfrm>
                  <a:off x="388101" y="5043275"/>
                  <a:ext cx="3002692" cy="647951"/>
                </a:xfrm>
                <a:prstGeom prst="rect">
                  <a:avLst/>
                </a:prstGeom>
                <a:noFill/>
                <a:ln w="19050">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cxnSp>
              <p:nvCxnSpPr>
                <p:cNvPr id="87" name="Straight Connector 86"/>
                <p:cNvCxnSpPr>
                  <a:stCxn id="86" idx="0"/>
                </p:cNvCxnSpPr>
                <p:nvPr/>
              </p:nvCxnSpPr>
              <p:spPr>
                <a:xfrm rot="10800000" flipH="1">
                  <a:off x="1889447" y="4072815"/>
                  <a:ext cx="2015691" cy="970460"/>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grpSp>
        <p:sp>
          <p:nvSpPr>
            <p:cNvPr id="16" name="Rectangle 15"/>
            <p:cNvSpPr/>
            <p:nvPr/>
          </p:nvSpPr>
          <p:spPr>
            <a:xfrm rot="10800000">
              <a:off x="4444618" y="1405992"/>
              <a:ext cx="2234907" cy="369332"/>
            </a:xfrm>
            <a:prstGeom prst="rect">
              <a:avLst/>
            </a:prstGeom>
          </p:spPr>
          <p:txBody>
            <a:bodyPr wrap="none">
              <a:spAutoFit/>
            </a:bodyPr>
            <a:lstStyle/>
            <a:p>
              <a:pPr lvl="0" algn="ctr">
                <a:defRPr/>
              </a:pPr>
              <a:r>
                <a:rPr lang="fr-FR" dirty="0">
                  <a:solidFill>
                    <a:srgbClr val="4472C4">
                      <a:lumMod val="50000"/>
                    </a:srgbClr>
                  </a:solidFill>
                </a:rPr>
                <a:t>l'hôtesse de l'air (f)</a:t>
              </a:r>
            </a:p>
          </p:txBody>
        </p:sp>
      </p:grpSp>
    </p:spTree>
    <p:extLst>
      <p:ext uri="{BB962C8B-B14F-4D97-AF65-F5344CB8AC3E}">
        <p14:creationId xmlns:p14="http://schemas.microsoft.com/office/powerpoint/2010/main" val="2311004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457245" cy="707849"/>
          </a:xfrm>
        </p:spPr>
        <p:txBody>
          <a:bodyPr>
            <a:normAutofit/>
          </a:bodyPr>
          <a:lstStyle/>
          <a:p>
            <a:r>
              <a:rPr lang="fr-FR" sz="3200" b="1" dirty="0">
                <a:solidFill>
                  <a:schemeClr val="bg1"/>
                </a:solidFill>
              </a:rPr>
              <a:t>L'extérieur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96864"/>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Rounded Rectangle 46">
            <a:extLst>
              <a:ext uri="{FF2B5EF4-FFF2-40B4-BE49-F238E27FC236}">
                <a16:creationId xmlns:a16="http://schemas.microsoft.com/office/drawing/2014/main" id="{FB09667E-50A2-4099-B9F5-10D9728BF65D}"/>
              </a:ext>
            </a:extLst>
          </p:cNvPr>
          <p:cNvSpPr/>
          <p:nvPr/>
        </p:nvSpPr>
        <p:spPr>
          <a:xfrm>
            <a:off x="10639168" y="296864"/>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976" y="1163992"/>
            <a:ext cx="7874760" cy="4292929"/>
          </a:xfrm>
          <a:prstGeom prst="rect">
            <a:avLst/>
          </a:prstGeom>
        </p:spPr>
      </p:pic>
      <p:grpSp>
        <p:nvGrpSpPr>
          <p:cNvPr id="45" name="Group 44"/>
          <p:cNvGrpSpPr/>
          <p:nvPr/>
        </p:nvGrpSpPr>
        <p:grpSpPr>
          <a:xfrm>
            <a:off x="519948" y="3455581"/>
            <a:ext cx="5772300" cy="2001340"/>
            <a:chOff x="370703" y="3895838"/>
            <a:chExt cx="5772300" cy="2001340"/>
          </a:xfrm>
        </p:grpSpPr>
        <p:sp>
          <p:nvSpPr>
            <p:cNvPr id="46" name="TextBox 45"/>
            <p:cNvSpPr txBox="1"/>
            <p:nvPr/>
          </p:nvSpPr>
          <p:spPr>
            <a:xfrm>
              <a:off x="370703" y="5436973"/>
              <a:ext cx="3002692" cy="460205"/>
            </a:xfrm>
            <a:prstGeom prst="rect">
              <a:avLst/>
            </a:prstGeom>
            <a:solidFill>
              <a:schemeClr val="accent6">
                <a:lumMod val="20000"/>
                <a:lumOff val="80000"/>
              </a:schemeClr>
            </a:solidFill>
            <a:ln w="19050">
              <a:solidFill>
                <a:schemeClr val="accent6"/>
              </a:solidFill>
            </a:ln>
          </p:spPr>
          <p:txBody>
            <a:bodyPr wrap="square" rtlCol="0">
              <a:spAutoFit/>
            </a:bodyPr>
            <a:lstStyle/>
            <a:p>
              <a:pPr algn="ctr"/>
              <a:r>
                <a:rPr lang="en-GB" sz="2400" dirty="0">
                  <a:solidFill>
                    <a:schemeClr val="accent5">
                      <a:lumMod val="50000"/>
                    </a:schemeClr>
                  </a:solidFill>
                </a:rPr>
                <a:t>le cockpit</a:t>
              </a:r>
            </a:p>
          </p:txBody>
        </p:sp>
        <p:cxnSp>
          <p:nvCxnSpPr>
            <p:cNvPr id="47" name="Straight Connector 46"/>
            <p:cNvCxnSpPr/>
            <p:nvPr/>
          </p:nvCxnSpPr>
          <p:spPr>
            <a:xfrm flipV="1">
              <a:off x="3373395" y="3895838"/>
              <a:ext cx="2769608" cy="154113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4742962" y="4787153"/>
            <a:ext cx="3002692" cy="1275536"/>
            <a:chOff x="4742010" y="4787153"/>
            <a:chExt cx="3002692" cy="1275536"/>
          </a:xfrm>
        </p:grpSpPr>
        <p:sp>
          <p:nvSpPr>
            <p:cNvPr id="49" name="TextBox 48"/>
            <p:cNvSpPr txBox="1"/>
            <p:nvPr/>
          </p:nvSpPr>
          <p:spPr>
            <a:xfrm>
              <a:off x="4742010" y="5602484"/>
              <a:ext cx="3002692" cy="460205"/>
            </a:xfrm>
            <a:prstGeom prst="rect">
              <a:avLst/>
            </a:prstGeom>
            <a:noFill/>
            <a:ln w="19050">
              <a:solidFill>
                <a:srgbClr val="E87D1E"/>
              </a:solidFill>
            </a:ln>
          </p:spPr>
          <p:txBody>
            <a:bodyPr wrap="square" rtlCol="0">
              <a:spAutoFit/>
            </a:bodyPr>
            <a:lstStyle/>
            <a:p>
              <a:pPr algn="ctr"/>
              <a:r>
                <a:rPr lang="en-GB" sz="2400" dirty="0">
                  <a:solidFill>
                    <a:schemeClr val="accent5">
                      <a:lumMod val="50000"/>
                    </a:schemeClr>
                  </a:solidFill>
                </a:rPr>
                <a:t>les </a:t>
              </a:r>
              <a:r>
                <a:rPr lang="en-GB" sz="2400" dirty="0" err="1">
                  <a:solidFill>
                    <a:schemeClr val="accent5">
                      <a:lumMod val="50000"/>
                    </a:schemeClr>
                  </a:solidFill>
                </a:rPr>
                <a:t>roues</a:t>
              </a:r>
              <a:endParaRPr lang="en-GB" sz="2400" dirty="0">
                <a:solidFill>
                  <a:schemeClr val="accent5">
                    <a:lumMod val="50000"/>
                  </a:schemeClr>
                </a:solidFill>
              </a:endParaRPr>
            </a:p>
          </p:txBody>
        </p:sp>
        <p:cxnSp>
          <p:nvCxnSpPr>
            <p:cNvPr id="51" name="Straight Connector 50"/>
            <p:cNvCxnSpPr/>
            <p:nvPr/>
          </p:nvCxnSpPr>
          <p:spPr>
            <a:xfrm flipH="1" flipV="1">
              <a:off x="6294475" y="5174510"/>
              <a:ext cx="2026" cy="441690"/>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294475" y="4787153"/>
              <a:ext cx="800682" cy="807555"/>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5404563" y="4787153"/>
              <a:ext cx="889913" cy="801776"/>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6278029" y="2896867"/>
            <a:ext cx="5594253" cy="931277"/>
            <a:chOff x="-2203460" y="5136851"/>
            <a:chExt cx="5594253" cy="931277"/>
          </a:xfrm>
        </p:grpSpPr>
        <p:sp>
          <p:nvSpPr>
            <p:cNvPr id="57" name="TextBox 56"/>
            <p:cNvSpPr txBox="1"/>
            <p:nvPr/>
          </p:nvSpPr>
          <p:spPr>
            <a:xfrm>
              <a:off x="388101" y="5136851"/>
              <a:ext cx="3002692" cy="460205"/>
            </a:xfrm>
            <a:prstGeom prst="rect">
              <a:avLst/>
            </a:prstGeom>
            <a:noFill/>
            <a:ln w="19050">
              <a:solidFill>
                <a:srgbClr val="E87D1E"/>
              </a:solidFill>
            </a:ln>
          </p:spPr>
          <p:txBody>
            <a:bodyPr wrap="square" rtlCol="0">
              <a:spAutoFit/>
            </a:bodyPr>
            <a:lstStyle/>
            <a:p>
              <a:pPr algn="ctr"/>
              <a:r>
                <a:rPr lang="en-GB" sz="2400" dirty="0">
                  <a:solidFill>
                    <a:schemeClr val="accent5">
                      <a:lumMod val="50000"/>
                    </a:schemeClr>
                  </a:solidFill>
                </a:rPr>
                <a:t>le </a:t>
              </a:r>
              <a:r>
                <a:rPr lang="en-GB" sz="2400" dirty="0" err="1">
                  <a:solidFill>
                    <a:schemeClr val="accent5">
                      <a:lumMod val="50000"/>
                    </a:schemeClr>
                  </a:solidFill>
                </a:rPr>
                <a:t>nez</a:t>
              </a:r>
              <a:endParaRPr lang="en-GB" sz="2400" dirty="0">
                <a:solidFill>
                  <a:schemeClr val="accent5">
                    <a:lumMod val="50000"/>
                  </a:schemeClr>
                </a:solidFill>
              </a:endParaRPr>
            </a:p>
          </p:txBody>
        </p:sp>
        <p:cxnSp>
          <p:nvCxnSpPr>
            <p:cNvPr id="58" name="Straight Connector 57"/>
            <p:cNvCxnSpPr/>
            <p:nvPr/>
          </p:nvCxnSpPr>
          <p:spPr>
            <a:xfrm flipV="1">
              <a:off x="-2203460" y="5604379"/>
              <a:ext cx="2599717" cy="463749"/>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4033202" y="1585549"/>
            <a:ext cx="4374754" cy="2200231"/>
            <a:chOff x="-202166" y="2582101"/>
            <a:chExt cx="4374754" cy="2200231"/>
          </a:xfrm>
        </p:grpSpPr>
        <p:sp>
          <p:nvSpPr>
            <p:cNvPr id="60" name="TextBox 59"/>
            <p:cNvSpPr txBox="1"/>
            <p:nvPr/>
          </p:nvSpPr>
          <p:spPr>
            <a:xfrm>
              <a:off x="518985" y="2582101"/>
              <a:ext cx="3002692" cy="460205"/>
            </a:xfrm>
            <a:prstGeom prst="rect">
              <a:avLst/>
            </a:prstGeom>
            <a:solidFill>
              <a:schemeClr val="bg1"/>
            </a:solidFill>
            <a:ln w="19050">
              <a:solidFill>
                <a:srgbClr val="E87D1E"/>
              </a:solidFill>
            </a:ln>
          </p:spPr>
          <p:txBody>
            <a:bodyPr wrap="square" rtlCol="0">
              <a:spAutoFit/>
            </a:bodyPr>
            <a:lstStyle/>
            <a:p>
              <a:pPr algn="ctr"/>
              <a:r>
                <a:rPr lang="en-GB" sz="2400" dirty="0">
                  <a:solidFill>
                    <a:schemeClr val="accent5">
                      <a:lumMod val="50000"/>
                    </a:schemeClr>
                  </a:solidFill>
                </a:rPr>
                <a:t>les </a:t>
              </a:r>
              <a:r>
                <a:rPr lang="en-GB" sz="2400" dirty="0" err="1">
                  <a:solidFill>
                    <a:schemeClr val="accent5">
                      <a:lumMod val="50000"/>
                    </a:schemeClr>
                  </a:solidFill>
                </a:rPr>
                <a:t>ailes</a:t>
              </a:r>
              <a:endParaRPr lang="en-GB" sz="2400" dirty="0">
                <a:solidFill>
                  <a:schemeClr val="accent5">
                    <a:lumMod val="50000"/>
                  </a:schemeClr>
                </a:solidFill>
              </a:endParaRPr>
            </a:p>
          </p:txBody>
        </p:sp>
        <p:cxnSp>
          <p:nvCxnSpPr>
            <p:cNvPr id="61" name="Straight Connector 60"/>
            <p:cNvCxnSpPr/>
            <p:nvPr/>
          </p:nvCxnSpPr>
          <p:spPr>
            <a:xfrm flipH="1">
              <a:off x="-202166" y="3036265"/>
              <a:ext cx="2244827" cy="1746067"/>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060059" y="3037244"/>
              <a:ext cx="2112529" cy="1703235"/>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cxnSp>
        <p:nvCxnSpPr>
          <p:cNvPr id="64" name="Straight Connector 63"/>
          <p:cNvCxnSpPr/>
          <p:nvPr/>
        </p:nvCxnSpPr>
        <p:spPr>
          <a:xfrm>
            <a:off x="7096109" y="4071828"/>
            <a:ext cx="1629345" cy="94352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a:off x="5660377" y="4116233"/>
            <a:ext cx="6064590" cy="1342930"/>
            <a:chOff x="5693375" y="2455534"/>
            <a:chExt cx="6064590" cy="1342930"/>
          </a:xfrm>
        </p:grpSpPr>
        <p:sp>
          <p:nvSpPr>
            <p:cNvPr id="66" name="TextBox 65"/>
            <p:cNvSpPr txBox="1"/>
            <p:nvPr/>
          </p:nvSpPr>
          <p:spPr>
            <a:xfrm>
              <a:off x="8755273" y="3338259"/>
              <a:ext cx="3002692" cy="460205"/>
            </a:xfrm>
            <a:prstGeom prst="rect">
              <a:avLst/>
            </a:prstGeom>
            <a:noFill/>
            <a:ln w="19050">
              <a:solidFill>
                <a:schemeClr val="accent6"/>
              </a:solidFill>
            </a:ln>
          </p:spPr>
          <p:txBody>
            <a:bodyPr wrap="square" rtlCol="0">
              <a:spAutoFit/>
            </a:bodyPr>
            <a:lstStyle/>
            <a:p>
              <a:pPr algn="ctr"/>
              <a:r>
                <a:rPr lang="en-GB" sz="2400" dirty="0">
                  <a:solidFill>
                    <a:schemeClr val="accent5">
                      <a:lumMod val="50000"/>
                    </a:schemeClr>
                  </a:solidFill>
                </a:rPr>
                <a:t>les </a:t>
              </a:r>
              <a:r>
                <a:rPr lang="en-GB" sz="2400" dirty="0" err="1">
                  <a:solidFill>
                    <a:schemeClr val="accent5">
                      <a:lumMod val="50000"/>
                    </a:schemeClr>
                  </a:solidFill>
                </a:rPr>
                <a:t>réacteurs</a:t>
              </a:r>
              <a:endParaRPr lang="en-GB" sz="2400" dirty="0">
                <a:solidFill>
                  <a:schemeClr val="accent5">
                    <a:lumMod val="50000"/>
                  </a:schemeClr>
                </a:solidFill>
              </a:endParaRPr>
            </a:p>
          </p:txBody>
        </p:sp>
        <p:cxnSp>
          <p:nvCxnSpPr>
            <p:cNvPr id="67" name="Straight Connector 66"/>
            <p:cNvCxnSpPr/>
            <p:nvPr/>
          </p:nvCxnSpPr>
          <p:spPr>
            <a:xfrm>
              <a:off x="5693375" y="2455534"/>
              <a:ext cx="3061898" cy="8782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8" name="Group 67"/>
          <p:cNvGrpSpPr/>
          <p:nvPr/>
        </p:nvGrpSpPr>
        <p:grpSpPr>
          <a:xfrm>
            <a:off x="6380487" y="1388233"/>
            <a:ext cx="5530385" cy="1461958"/>
            <a:chOff x="6379535" y="1388233"/>
            <a:chExt cx="5530385" cy="1461958"/>
          </a:xfrm>
        </p:grpSpPr>
        <p:sp>
          <p:nvSpPr>
            <p:cNvPr id="69" name="TextBox 68"/>
            <p:cNvSpPr txBox="1"/>
            <p:nvPr/>
          </p:nvSpPr>
          <p:spPr>
            <a:xfrm>
              <a:off x="8907228" y="1388233"/>
              <a:ext cx="3002692" cy="460205"/>
            </a:xfrm>
            <a:prstGeom prst="rect">
              <a:avLst/>
            </a:prstGeom>
            <a:noFill/>
            <a:ln w="19050">
              <a:solidFill>
                <a:schemeClr val="accent6"/>
              </a:solidFill>
            </a:ln>
          </p:spPr>
          <p:txBody>
            <a:bodyPr wrap="square" rtlCol="0">
              <a:spAutoFit/>
            </a:bodyPr>
            <a:lstStyle/>
            <a:p>
              <a:pPr algn="ctr"/>
              <a:r>
                <a:rPr lang="en-GB" sz="2400" dirty="0">
                  <a:solidFill>
                    <a:schemeClr val="accent5">
                      <a:lumMod val="50000"/>
                    </a:schemeClr>
                  </a:solidFill>
                </a:rPr>
                <a:t>la queue</a:t>
              </a:r>
            </a:p>
          </p:txBody>
        </p:sp>
        <p:cxnSp>
          <p:nvCxnSpPr>
            <p:cNvPr id="70" name="Straight Connector 69"/>
            <p:cNvCxnSpPr/>
            <p:nvPr/>
          </p:nvCxnSpPr>
          <p:spPr>
            <a:xfrm flipV="1">
              <a:off x="6379535" y="1819374"/>
              <a:ext cx="2527693" cy="103081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9075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457245" cy="707849"/>
          </a:xfrm>
        </p:spPr>
        <p:txBody>
          <a:bodyPr>
            <a:normAutofit/>
          </a:bodyPr>
          <a:lstStyle/>
          <a:p>
            <a:r>
              <a:rPr lang="fr-FR" sz="3200" b="1" dirty="0">
                <a:solidFill>
                  <a:schemeClr val="bg1"/>
                </a:solidFill>
              </a:rPr>
              <a:t>L'extérieur (réponses)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96864"/>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976" y="1163992"/>
            <a:ext cx="7874760" cy="4292929"/>
          </a:xfrm>
          <a:prstGeom prst="rect">
            <a:avLst/>
          </a:prstGeom>
        </p:spPr>
      </p:pic>
      <p:grpSp>
        <p:nvGrpSpPr>
          <p:cNvPr id="11" name="Group 10"/>
          <p:cNvGrpSpPr/>
          <p:nvPr/>
        </p:nvGrpSpPr>
        <p:grpSpPr>
          <a:xfrm>
            <a:off x="519948" y="3455581"/>
            <a:ext cx="5772300" cy="2001340"/>
            <a:chOff x="370703" y="3895838"/>
            <a:chExt cx="5772300" cy="2001340"/>
          </a:xfrm>
        </p:grpSpPr>
        <p:sp>
          <p:nvSpPr>
            <p:cNvPr id="3" name="TextBox 2"/>
            <p:cNvSpPr txBox="1"/>
            <p:nvPr/>
          </p:nvSpPr>
          <p:spPr>
            <a:xfrm>
              <a:off x="370703" y="5436973"/>
              <a:ext cx="3002692" cy="460205"/>
            </a:xfrm>
            <a:prstGeom prst="rect">
              <a:avLst/>
            </a:prstGeom>
            <a:solidFill>
              <a:schemeClr val="accent6">
                <a:lumMod val="20000"/>
                <a:lumOff val="80000"/>
              </a:schemeClr>
            </a:solidFill>
            <a:ln w="19050">
              <a:solidFill>
                <a:schemeClr val="accent6"/>
              </a:solidFill>
            </a:ln>
          </p:spPr>
          <p:txBody>
            <a:bodyPr wrap="square" rtlCol="0">
              <a:spAutoFit/>
            </a:bodyPr>
            <a:lstStyle/>
            <a:p>
              <a:pPr algn="ctr"/>
              <a:r>
                <a:rPr lang="en-GB" sz="2400" dirty="0">
                  <a:solidFill>
                    <a:schemeClr val="accent5">
                      <a:lumMod val="50000"/>
                    </a:schemeClr>
                  </a:solidFill>
                </a:rPr>
                <a:t>le cockpit</a:t>
              </a:r>
            </a:p>
          </p:txBody>
        </p:sp>
        <p:cxnSp>
          <p:nvCxnSpPr>
            <p:cNvPr id="10" name="Straight Connector 9"/>
            <p:cNvCxnSpPr/>
            <p:nvPr/>
          </p:nvCxnSpPr>
          <p:spPr>
            <a:xfrm flipV="1">
              <a:off x="3373395" y="3895838"/>
              <a:ext cx="2769608" cy="154113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4742962" y="4787153"/>
            <a:ext cx="3002692" cy="1275536"/>
            <a:chOff x="4742010" y="4787153"/>
            <a:chExt cx="3002692" cy="1275536"/>
          </a:xfrm>
        </p:grpSpPr>
        <p:sp>
          <p:nvSpPr>
            <p:cNvPr id="12" name="TextBox 11"/>
            <p:cNvSpPr txBox="1"/>
            <p:nvPr/>
          </p:nvSpPr>
          <p:spPr>
            <a:xfrm>
              <a:off x="4742010" y="5602484"/>
              <a:ext cx="3002692" cy="460205"/>
            </a:xfrm>
            <a:prstGeom prst="rect">
              <a:avLst/>
            </a:prstGeom>
            <a:noFill/>
            <a:ln w="19050">
              <a:solidFill>
                <a:srgbClr val="E87D1E"/>
              </a:solidFill>
            </a:ln>
          </p:spPr>
          <p:txBody>
            <a:bodyPr wrap="square" rtlCol="0">
              <a:spAutoFit/>
            </a:bodyPr>
            <a:lstStyle/>
            <a:p>
              <a:pPr algn="ctr"/>
              <a:r>
                <a:rPr lang="en-GB" sz="2400" dirty="0">
                  <a:solidFill>
                    <a:schemeClr val="accent5">
                      <a:lumMod val="50000"/>
                    </a:schemeClr>
                  </a:solidFill>
                </a:rPr>
                <a:t>les </a:t>
              </a:r>
              <a:r>
                <a:rPr lang="en-GB" sz="2400" dirty="0" err="1">
                  <a:solidFill>
                    <a:schemeClr val="accent5">
                      <a:lumMod val="50000"/>
                    </a:schemeClr>
                  </a:solidFill>
                </a:rPr>
                <a:t>roues</a:t>
              </a:r>
              <a:endParaRPr lang="en-GB" sz="2400" dirty="0">
                <a:solidFill>
                  <a:schemeClr val="accent5">
                    <a:lumMod val="50000"/>
                  </a:schemeClr>
                </a:solidFill>
              </a:endParaRPr>
            </a:p>
          </p:txBody>
        </p:sp>
        <p:cxnSp>
          <p:nvCxnSpPr>
            <p:cNvPr id="13" name="Straight Connector 12"/>
            <p:cNvCxnSpPr/>
            <p:nvPr/>
          </p:nvCxnSpPr>
          <p:spPr>
            <a:xfrm flipH="1" flipV="1">
              <a:off x="6294475" y="5174510"/>
              <a:ext cx="2026" cy="441690"/>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294475" y="4787153"/>
              <a:ext cx="800682" cy="807555"/>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5404563" y="4787153"/>
              <a:ext cx="889913" cy="801776"/>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278029" y="2896867"/>
            <a:ext cx="5594253" cy="931277"/>
            <a:chOff x="-2203460" y="5136851"/>
            <a:chExt cx="5594253" cy="931277"/>
          </a:xfrm>
        </p:grpSpPr>
        <p:sp>
          <p:nvSpPr>
            <p:cNvPr id="24" name="TextBox 23"/>
            <p:cNvSpPr txBox="1"/>
            <p:nvPr/>
          </p:nvSpPr>
          <p:spPr>
            <a:xfrm>
              <a:off x="388101" y="5136851"/>
              <a:ext cx="3002692" cy="460205"/>
            </a:xfrm>
            <a:prstGeom prst="rect">
              <a:avLst/>
            </a:prstGeom>
            <a:noFill/>
            <a:ln w="19050">
              <a:solidFill>
                <a:srgbClr val="E87D1E"/>
              </a:solidFill>
            </a:ln>
          </p:spPr>
          <p:txBody>
            <a:bodyPr wrap="square" rtlCol="0">
              <a:spAutoFit/>
            </a:bodyPr>
            <a:lstStyle/>
            <a:p>
              <a:pPr algn="ctr"/>
              <a:r>
                <a:rPr lang="en-GB" sz="2400" dirty="0">
                  <a:solidFill>
                    <a:schemeClr val="accent5">
                      <a:lumMod val="50000"/>
                    </a:schemeClr>
                  </a:solidFill>
                </a:rPr>
                <a:t>le </a:t>
              </a:r>
              <a:r>
                <a:rPr lang="en-GB" sz="2400" dirty="0" err="1">
                  <a:solidFill>
                    <a:schemeClr val="accent5">
                      <a:lumMod val="50000"/>
                    </a:schemeClr>
                  </a:solidFill>
                </a:rPr>
                <a:t>nez</a:t>
              </a:r>
              <a:endParaRPr lang="en-GB" sz="2400" dirty="0">
                <a:solidFill>
                  <a:schemeClr val="accent5">
                    <a:lumMod val="50000"/>
                  </a:schemeClr>
                </a:solidFill>
              </a:endParaRPr>
            </a:p>
          </p:txBody>
        </p:sp>
        <p:cxnSp>
          <p:nvCxnSpPr>
            <p:cNvPr id="25" name="Straight Connector 24"/>
            <p:cNvCxnSpPr/>
            <p:nvPr/>
          </p:nvCxnSpPr>
          <p:spPr>
            <a:xfrm flipV="1">
              <a:off x="-2203460" y="5604379"/>
              <a:ext cx="2599717" cy="463749"/>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033202" y="1585549"/>
            <a:ext cx="4374754" cy="2200231"/>
            <a:chOff x="-202166" y="2582101"/>
            <a:chExt cx="4374754" cy="2200231"/>
          </a:xfrm>
        </p:grpSpPr>
        <p:sp>
          <p:nvSpPr>
            <p:cNvPr id="29" name="TextBox 28"/>
            <p:cNvSpPr txBox="1"/>
            <p:nvPr/>
          </p:nvSpPr>
          <p:spPr>
            <a:xfrm>
              <a:off x="518985" y="2582101"/>
              <a:ext cx="3002692" cy="460205"/>
            </a:xfrm>
            <a:prstGeom prst="rect">
              <a:avLst/>
            </a:prstGeom>
            <a:solidFill>
              <a:schemeClr val="bg1"/>
            </a:solidFill>
            <a:ln w="19050">
              <a:solidFill>
                <a:srgbClr val="E87D1E"/>
              </a:solidFill>
            </a:ln>
          </p:spPr>
          <p:txBody>
            <a:bodyPr wrap="square" rtlCol="0">
              <a:spAutoFit/>
            </a:bodyPr>
            <a:lstStyle/>
            <a:p>
              <a:pPr algn="ctr"/>
              <a:r>
                <a:rPr lang="en-GB" sz="2400" dirty="0">
                  <a:solidFill>
                    <a:schemeClr val="accent5">
                      <a:lumMod val="50000"/>
                    </a:schemeClr>
                  </a:solidFill>
                </a:rPr>
                <a:t>les </a:t>
              </a:r>
              <a:r>
                <a:rPr lang="en-GB" sz="2400" dirty="0" err="1">
                  <a:solidFill>
                    <a:schemeClr val="accent5">
                      <a:lumMod val="50000"/>
                    </a:schemeClr>
                  </a:solidFill>
                </a:rPr>
                <a:t>ailes</a:t>
              </a:r>
              <a:endParaRPr lang="en-GB" sz="2400" dirty="0">
                <a:solidFill>
                  <a:schemeClr val="accent5">
                    <a:lumMod val="50000"/>
                  </a:schemeClr>
                </a:solidFill>
              </a:endParaRPr>
            </a:p>
          </p:txBody>
        </p:sp>
        <p:cxnSp>
          <p:nvCxnSpPr>
            <p:cNvPr id="30" name="Straight Connector 29"/>
            <p:cNvCxnSpPr/>
            <p:nvPr/>
          </p:nvCxnSpPr>
          <p:spPr>
            <a:xfrm flipH="1">
              <a:off x="-202166" y="3036265"/>
              <a:ext cx="2244827" cy="1746067"/>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060059" y="3037244"/>
              <a:ext cx="2112529" cy="1703235"/>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p:nvCxnSpPr>
        <p:spPr>
          <a:xfrm>
            <a:off x="7096109" y="4071828"/>
            <a:ext cx="1629345" cy="94352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5660377" y="4116233"/>
            <a:ext cx="6064590" cy="1342930"/>
            <a:chOff x="5693375" y="2455534"/>
            <a:chExt cx="6064590" cy="1342930"/>
          </a:xfrm>
        </p:grpSpPr>
        <p:sp>
          <p:nvSpPr>
            <p:cNvPr id="40" name="TextBox 39"/>
            <p:cNvSpPr txBox="1"/>
            <p:nvPr/>
          </p:nvSpPr>
          <p:spPr>
            <a:xfrm>
              <a:off x="8755273" y="3338259"/>
              <a:ext cx="3002692" cy="460205"/>
            </a:xfrm>
            <a:prstGeom prst="rect">
              <a:avLst/>
            </a:prstGeom>
            <a:noFill/>
            <a:ln w="19050">
              <a:solidFill>
                <a:schemeClr val="accent6"/>
              </a:solidFill>
            </a:ln>
          </p:spPr>
          <p:txBody>
            <a:bodyPr wrap="square" rtlCol="0">
              <a:spAutoFit/>
            </a:bodyPr>
            <a:lstStyle/>
            <a:p>
              <a:pPr algn="ctr"/>
              <a:r>
                <a:rPr lang="en-GB" sz="2400" dirty="0">
                  <a:solidFill>
                    <a:schemeClr val="accent5">
                      <a:lumMod val="50000"/>
                    </a:schemeClr>
                  </a:solidFill>
                </a:rPr>
                <a:t>les </a:t>
              </a:r>
              <a:r>
                <a:rPr lang="en-GB" sz="2400" dirty="0" err="1">
                  <a:solidFill>
                    <a:schemeClr val="accent5">
                      <a:lumMod val="50000"/>
                    </a:schemeClr>
                  </a:solidFill>
                </a:rPr>
                <a:t>réacteurs</a:t>
              </a:r>
              <a:endParaRPr lang="en-GB" sz="2400" dirty="0">
                <a:solidFill>
                  <a:schemeClr val="accent5">
                    <a:lumMod val="50000"/>
                  </a:schemeClr>
                </a:solidFill>
              </a:endParaRPr>
            </a:p>
          </p:txBody>
        </p:sp>
        <p:cxnSp>
          <p:nvCxnSpPr>
            <p:cNvPr id="43" name="Straight Connector 42"/>
            <p:cNvCxnSpPr/>
            <p:nvPr/>
          </p:nvCxnSpPr>
          <p:spPr>
            <a:xfrm>
              <a:off x="5693375" y="2455534"/>
              <a:ext cx="3061898" cy="878272"/>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6380487" y="1388233"/>
            <a:ext cx="5530385" cy="1461958"/>
            <a:chOff x="6379535" y="1388233"/>
            <a:chExt cx="5530385" cy="1461958"/>
          </a:xfrm>
        </p:grpSpPr>
        <p:sp>
          <p:nvSpPr>
            <p:cNvPr id="54" name="TextBox 53"/>
            <p:cNvSpPr txBox="1"/>
            <p:nvPr/>
          </p:nvSpPr>
          <p:spPr>
            <a:xfrm>
              <a:off x="8907228" y="1388233"/>
              <a:ext cx="3002692" cy="460205"/>
            </a:xfrm>
            <a:prstGeom prst="rect">
              <a:avLst/>
            </a:prstGeom>
            <a:noFill/>
            <a:ln w="19050">
              <a:solidFill>
                <a:schemeClr val="accent6"/>
              </a:solidFill>
            </a:ln>
          </p:spPr>
          <p:txBody>
            <a:bodyPr wrap="square" rtlCol="0">
              <a:spAutoFit/>
            </a:bodyPr>
            <a:lstStyle/>
            <a:p>
              <a:pPr algn="ctr"/>
              <a:r>
                <a:rPr lang="en-GB" sz="2400" dirty="0">
                  <a:solidFill>
                    <a:schemeClr val="accent5">
                      <a:lumMod val="50000"/>
                    </a:schemeClr>
                  </a:solidFill>
                </a:rPr>
                <a:t>la queue</a:t>
              </a:r>
            </a:p>
          </p:txBody>
        </p:sp>
        <p:cxnSp>
          <p:nvCxnSpPr>
            <p:cNvPr id="55" name="Straight Connector 54"/>
            <p:cNvCxnSpPr/>
            <p:nvPr/>
          </p:nvCxnSpPr>
          <p:spPr>
            <a:xfrm flipV="1">
              <a:off x="6379535" y="1819374"/>
              <a:ext cx="2527693" cy="1030817"/>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206833" y="1323271"/>
            <a:ext cx="3002692" cy="460205"/>
          </a:xfrm>
          <a:prstGeom prst="rect">
            <a:avLst/>
          </a:prstGeom>
          <a:noFill/>
          <a:ln w="19050">
            <a:solidFill>
              <a:srgbClr val="104F7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nez</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p:cNvSpPr txBox="1"/>
          <p:nvPr/>
        </p:nvSpPr>
        <p:spPr>
          <a:xfrm>
            <a:off x="206833" y="1783476"/>
            <a:ext cx="3002692" cy="460205"/>
          </a:xfrm>
          <a:prstGeom prst="rect">
            <a:avLst/>
          </a:prstGeom>
          <a:noFill/>
          <a:ln w="19050">
            <a:solidFill>
              <a:srgbClr val="104F7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roues</a:t>
            </a:r>
            <a:r>
              <a:rPr kumimoji="0" lang="en-GB"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(m)</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p:cNvSpPr txBox="1"/>
          <p:nvPr/>
        </p:nvSpPr>
        <p:spPr>
          <a:xfrm>
            <a:off x="206833" y="2243681"/>
            <a:ext cx="3002692" cy="460205"/>
          </a:xfrm>
          <a:prstGeom prst="rect">
            <a:avLst/>
          </a:prstGeom>
          <a:noFill/>
          <a:ln w="19050">
            <a:solidFill>
              <a:srgbClr val="104F7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queue</a:t>
            </a:r>
          </a:p>
        </p:txBody>
      </p:sp>
      <p:sp>
        <p:nvSpPr>
          <p:cNvPr id="68" name="TextBox 67"/>
          <p:cNvSpPr txBox="1"/>
          <p:nvPr/>
        </p:nvSpPr>
        <p:spPr>
          <a:xfrm>
            <a:off x="206833" y="2703886"/>
            <a:ext cx="3002692" cy="460205"/>
          </a:xfrm>
          <a:prstGeom prst="rect">
            <a:avLst/>
          </a:prstGeom>
          <a:noFill/>
          <a:ln w="19050">
            <a:solidFill>
              <a:srgbClr val="104F75"/>
            </a:solidFill>
          </a:ln>
        </p:spPr>
        <p:txBody>
          <a:bodyPr wrap="square" rtlCol="0">
            <a:spAutoFit/>
          </a:bodyPr>
          <a:lstStyle/>
          <a:p>
            <a:pPr lvl="0" algn="ctr">
              <a:defRPr/>
            </a:pPr>
            <a:r>
              <a:rPr lang="en-GB" sz="2400" dirty="0">
                <a:solidFill>
                  <a:srgbClr val="4472C4">
                    <a:lumMod val="50000"/>
                  </a:srgbClr>
                </a:solidFill>
              </a:rPr>
              <a:t>les </a:t>
            </a:r>
            <a:r>
              <a:rPr lang="en-GB" sz="2400" dirty="0" err="1">
                <a:solidFill>
                  <a:srgbClr val="4472C4">
                    <a:lumMod val="50000"/>
                  </a:srgbClr>
                </a:solidFill>
              </a:rPr>
              <a:t>réacteurs</a:t>
            </a:r>
            <a:r>
              <a:rPr lang="en-GB" sz="2400" dirty="0">
                <a:solidFill>
                  <a:srgbClr val="4472C4">
                    <a:lumMod val="50000"/>
                  </a:srgbClr>
                </a:solidFill>
              </a:rPr>
              <a:t> (m)</a:t>
            </a:r>
          </a:p>
        </p:txBody>
      </p:sp>
      <p:sp>
        <p:nvSpPr>
          <p:cNvPr id="69" name="TextBox 68"/>
          <p:cNvSpPr txBox="1"/>
          <p:nvPr/>
        </p:nvSpPr>
        <p:spPr>
          <a:xfrm>
            <a:off x="206833" y="3164091"/>
            <a:ext cx="3002692" cy="460205"/>
          </a:xfrm>
          <a:prstGeom prst="rect">
            <a:avLst/>
          </a:prstGeom>
          <a:noFill/>
          <a:ln w="19050">
            <a:solidFill>
              <a:srgbClr val="104F75"/>
            </a:solidFill>
          </a:ln>
        </p:spPr>
        <p:txBody>
          <a:bodyPr wrap="square" rtlCol="0">
            <a:spAutoFit/>
          </a:bodyPr>
          <a:lstStyle/>
          <a:p>
            <a:pPr lvl="0" algn="ctr">
              <a:defRPr/>
            </a:pPr>
            <a:r>
              <a:rPr lang="en-GB" sz="2400" dirty="0">
                <a:solidFill>
                  <a:srgbClr val="4472C4">
                    <a:lumMod val="50000"/>
                  </a:srgbClr>
                </a:solidFill>
              </a:rPr>
              <a:t>les </a:t>
            </a:r>
            <a:r>
              <a:rPr lang="en-GB" sz="2400" dirty="0" err="1">
                <a:solidFill>
                  <a:srgbClr val="4472C4">
                    <a:lumMod val="50000"/>
                  </a:srgbClr>
                </a:solidFill>
              </a:rPr>
              <a:t>ailes</a:t>
            </a:r>
            <a:r>
              <a:rPr lang="en-GB" sz="2400" dirty="0">
                <a:solidFill>
                  <a:srgbClr val="4472C4">
                    <a:lumMod val="50000"/>
                  </a:srgbClr>
                </a:solidFill>
              </a:rPr>
              <a:t> (f)</a:t>
            </a:r>
          </a:p>
        </p:txBody>
      </p:sp>
      <p:sp>
        <p:nvSpPr>
          <p:cNvPr id="70" name="Rectangle 69"/>
          <p:cNvSpPr/>
          <p:nvPr/>
        </p:nvSpPr>
        <p:spPr>
          <a:xfrm>
            <a:off x="1042329" y="1368657"/>
            <a:ext cx="1329070" cy="369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p:cNvSpPr/>
          <p:nvPr/>
        </p:nvSpPr>
        <p:spPr>
          <a:xfrm>
            <a:off x="614430" y="1818076"/>
            <a:ext cx="2245728" cy="369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p:cNvSpPr/>
          <p:nvPr/>
        </p:nvSpPr>
        <p:spPr>
          <a:xfrm>
            <a:off x="961856" y="2274424"/>
            <a:ext cx="1527115" cy="401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p:cNvSpPr/>
          <p:nvPr/>
        </p:nvSpPr>
        <p:spPr>
          <a:xfrm>
            <a:off x="368326" y="2742260"/>
            <a:ext cx="2667482" cy="374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Rectangle 73"/>
          <p:cNvSpPr/>
          <p:nvPr/>
        </p:nvSpPr>
        <p:spPr>
          <a:xfrm>
            <a:off x="480307" y="3185087"/>
            <a:ext cx="2183755" cy="374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p:cNvSpPr/>
          <p:nvPr/>
        </p:nvSpPr>
        <p:spPr>
          <a:xfrm>
            <a:off x="5253052" y="1640239"/>
            <a:ext cx="2183755" cy="374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75"/>
          <p:cNvSpPr/>
          <p:nvPr/>
        </p:nvSpPr>
        <p:spPr>
          <a:xfrm>
            <a:off x="9541212" y="1429814"/>
            <a:ext cx="2183755" cy="374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p:cNvSpPr/>
          <p:nvPr/>
        </p:nvSpPr>
        <p:spPr>
          <a:xfrm>
            <a:off x="9089810" y="2939705"/>
            <a:ext cx="2183755" cy="374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Rectangle 77"/>
          <p:cNvSpPr/>
          <p:nvPr/>
        </p:nvSpPr>
        <p:spPr>
          <a:xfrm>
            <a:off x="9260265" y="5030249"/>
            <a:ext cx="2183755" cy="374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p:cNvSpPr/>
          <p:nvPr/>
        </p:nvSpPr>
        <p:spPr>
          <a:xfrm>
            <a:off x="5163821" y="5647873"/>
            <a:ext cx="2183755" cy="374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365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79"/>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7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457245" cy="707849"/>
          </a:xfrm>
        </p:spPr>
        <p:txBody>
          <a:bodyPr>
            <a:normAutofit/>
          </a:bodyPr>
          <a:lstStyle/>
          <a:p>
            <a:r>
              <a:rPr lang="fr-FR" sz="3200" b="1" dirty="0">
                <a:solidFill>
                  <a:schemeClr val="bg1"/>
                </a:solidFill>
              </a:rPr>
              <a:t>L'intérieur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96864"/>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People travel by airplane in economy class vector art illu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8286" y="1503123"/>
            <a:ext cx="5829300" cy="3886201"/>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p:cNvGrpSpPr/>
          <p:nvPr/>
        </p:nvGrpSpPr>
        <p:grpSpPr>
          <a:xfrm>
            <a:off x="7326710" y="496664"/>
            <a:ext cx="3479495" cy="2667427"/>
            <a:chOff x="518985" y="2582101"/>
            <a:chExt cx="3479495" cy="2667427"/>
          </a:xfrm>
        </p:grpSpPr>
        <p:sp>
          <p:nvSpPr>
            <p:cNvPr id="39" name="TextBox 38"/>
            <p:cNvSpPr txBox="1"/>
            <p:nvPr/>
          </p:nvSpPr>
          <p:spPr>
            <a:xfrm>
              <a:off x="518985" y="2582101"/>
              <a:ext cx="3002692" cy="460205"/>
            </a:xfrm>
            <a:prstGeom prst="rect">
              <a:avLst/>
            </a:prstGeom>
            <a:solidFill>
              <a:schemeClr val="bg1"/>
            </a:solidFill>
            <a:ln w="19050">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les hublots</a:t>
              </a:r>
            </a:p>
          </p:txBody>
        </p:sp>
        <p:cxnSp>
          <p:nvCxnSpPr>
            <p:cNvPr id="42" name="Straight Connector 41"/>
            <p:cNvCxnSpPr/>
            <p:nvPr/>
          </p:nvCxnSpPr>
          <p:spPr>
            <a:xfrm>
              <a:off x="2042662" y="3036265"/>
              <a:ext cx="275618" cy="2213263"/>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060059" y="3037244"/>
              <a:ext cx="1938421" cy="1982181"/>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a:endCxn id="51" idx="0"/>
          </p:cNvCxnSpPr>
          <p:nvPr/>
        </p:nvCxnSpPr>
        <p:spPr>
          <a:xfrm flipH="1">
            <a:off x="5085857" y="1756524"/>
            <a:ext cx="2262740" cy="112143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3584511" y="1783476"/>
            <a:ext cx="3002692" cy="1509980"/>
            <a:chOff x="8755273" y="2243777"/>
            <a:chExt cx="3002692" cy="1509980"/>
          </a:xfrm>
          <a:solidFill>
            <a:schemeClr val="bg1"/>
          </a:solidFill>
        </p:grpSpPr>
        <p:sp>
          <p:nvSpPr>
            <p:cNvPr id="51" name="TextBox 50"/>
            <p:cNvSpPr txBox="1"/>
            <p:nvPr/>
          </p:nvSpPr>
          <p:spPr>
            <a:xfrm>
              <a:off x="8755273" y="3338259"/>
              <a:ext cx="3002692" cy="415498"/>
            </a:xfrm>
            <a:prstGeom prst="rect">
              <a:avLst/>
            </a:prstGeom>
            <a:grpFill/>
            <a:ln w="19050">
              <a:solidFill>
                <a:schemeClr val="accent6"/>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1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les coffres à bagages</a:t>
              </a:r>
            </a:p>
          </p:txBody>
        </p:sp>
        <p:cxnSp>
          <p:nvCxnSpPr>
            <p:cNvPr id="52" name="Straight Connector 51"/>
            <p:cNvCxnSpPr>
              <a:stCxn id="51" idx="0"/>
            </p:cNvCxnSpPr>
            <p:nvPr/>
          </p:nvCxnSpPr>
          <p:spPr>
            <a:xfrm flipV="1">
              <a:off x="10256619" y="2243777"/>
              <a:ext cx="928804" cy="1094482"/>
            </a:xfrm>
            <a:prstGeom prst="line">
              <a:avLst/>
            </a:prstGeom>
            <a:grpFill/>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8704894" y="4316819"/>
            <a:ext cx="3002692" cy="1650931"/>
            <a:chOff x="7226663" y="2226262"/>
            <a:chExt cx="3002692" cy="1650931"/>
          </a:xfrm>
        </p:grpSpPr>
        <p:sp>
          <p:nvSpPr>
            <p:cNvPr id="56" name="TextBox 55"/>
            <p:cNvSpPr txBox="1"/>
            <p:nvPr/>
          </p:nvSpPr>
          <p:spPr>
            <a:xfrm>
              <a:off x="7226663" y="3416988"/>
              <a:ext cx="3002692" cy="460205"/>
            </a:xfrm>
            <a:prstGeom prst="rect">
              <a:avLst/>
            </a:prstGeom>
            <a:solidFill>
              <a:schemeClr val="bg1"/>
            </a:solidFill>
            <a:ln w="19050">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les sièges</a:t>
              </a:r>
            </a:p>
          </p:txBody>
        </p:sp>
        <p:cxnSp>
          <p:nvCxnSpPr>
            <p:cNvPr id="57" name="Straight Connector 56"/>
            <p:cNvCxnSpPr/>
            <p:nvPr/>
          </p:nvCxnSpPr>
          <p:spPr>
            <a:xfrm>
              <a:off x="7889282" y="2243699"/>
              <a:ext cx="824122" cy="1173289"/>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8728009" y="2226262"/>
              <a:ext cx="681978" cy="119072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263805" y="5183228"/>
            <a:ext cx="5996666" cy="923832"/>
            <a:chOff x="370703" y="4973346"/>
            <a:chExt cx="5996666" cy="923832"/>
          </a:xfrm>
        </p:grpSpPr>
        <p:sp>
          <p:nvSpPr>
            <p:cNvPr id="65" name="TextBox 64"/>
            <p:cNvSpPr txBox="1"/>
            <p:nvPr/>
          </p:nvSpPr>
          <p:spPr>
            <a:xfrm>
              <a:off x="370703" y="5436973"/>
              <a:ext cx="3002692" cy="460205"/>
            </a:xfrm>
            <a:prstGeom prst="rect">
              <a:avLst/>
            </a:prstGeom>
            <a:noFill/>
            <a:ln w="19050">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le couloir </a:t>
              </a:r>
            </a:p>
          </p:txBody>
        </p:sp>
        <p:cxnSp>
          <p:nvCxnSpPr>
            <p:cNvPr id="66" name="Straight Connector 65"/>
            <p:cNvCxnSpPr/>
            <p:nvPr/>
          </p:nvCxnSpPr>
          <p:spPr>
            <a:xfrm flipV="1">
              <a:off x="3392358" y="4973346"/>
              <a:ext cx="2975011" cy="47329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2603436" y="3819952"/>
            <a:ext cx="4903150" cy="1035165"/>
            <a:chOff x="388101" y="4561891"/>
            <a:chExt cx="4903150" cy="1035165"/>
          </a:xfrm>
        </p:grpSpPr>
        <p:sp>
          <p:nvSpPr>
            <p:cNvPr id="68" name="TextBox 67"/>
            <p:cNvSpPr txBox="1"/>
            <p:nvPr/>
          </p:nvSpPr>
          <p:spPr>
            <a:xfrm>
              <a:off x="388101" y="5136851"/>
              <a:ext cx="3002692" cy="460205"/>
            </a:xfrm>
            <a:prstGeom prst="rect">
              <a:avLst/>
            </a:prstGeom>
            <a:solidFill>
              <a:schemeClr val="accent2">
                <a:lumMod val="20000"/>
                <a:lumOff val="80000"/>
              </a:schemeClr>
            </a:solidFill>
            <a:ln w="19050">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l'hôtesse de l'air (f)</a:t>
              </a:r>
            </a:p>
          </p:txBody>
        </p:sp>
        <p:cxnSp>
          <p:nvCxnSpPr>
            <p:cNvPr id="69" name="Straight Connector 68"/>
            <p:cNvCxnSpPr/>
            <p:nvPr/>
          </p:nvCxnSpPr>
          <p:spPr>
            <a:xfrm flipV="1">
              <a:off x="3390793" y="4561891"/>
              <a:ext cx="1900458" cy="571537"/>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5031108" y="4694152"/>
            <a:ext cx="3517037" cy="1524241"/>
            <a:chOff x="388101" y="4072815"/>
            <a:chExt cx="3517037" cy="1524241"/>
          </a:xfrm>
        </p:grpSpPr>
        <p:sp>
          <p:nvSpPr>
            <p:cNvPr id="78" name="TextBox 77"/>
            <p:cNvSpPr txBox="1"/>
            <p:nvPr/>
          </p:nvSpPr>
          <p:spPr>
            <a:xfrm>
              <a:off x="388101" y="5136851"/>
              <a:ext cx="3002692" cy="460205"/>
            </a:xfrm>
            <a:prstGeom prst="rect">
              <a:avLst/>
            </a:prstGeom>
            <a:noFill/>
            <a:ln w="19050">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le chariot</a:t>
              </a:r>
            </a:p>
          </p:txBody>
        </p:sp>
        <p:cxnSp>
          <p:nvCxnSpPr>
            <p:cNvPr id="79" name="Straight Connector 78"/>
            <p:cNvCxnSpPr>
              <a:stCxn id="78" idx="0"/>
            </p:cNvCxnSpPr>
            <p:nvPr/>
          </p:nvCxnSpPr>
          <p:spPr>
            <a:xfrm flipV="1">
              <a:off x="1889447" y="4072815"/>
              <a:ext cx="2015691" cy="1064036"/>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4731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457245" cy="707849"/>
          </a:xfrm>
        </p:spPr>
        <p:txBody>
          <a:bodyPr>
            <a:normAutofit/>
          </a:bodyPr>
          <a:lstStyle/>
          <a:p>
            <a:r>
              <a:rPr lang="fr-FR" sz="3200" b="1" dirty="0">
                <a:solidFill>
                  <a:schemeClr val="bg1"/>
                </a:solidFill>
              </a:rPr>
              <a:t>L'intérieur (réponses)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96864"/>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6" name="TextBox 5">
            <a:extLst>
              <a:ext uri="{FF2B5EF4-FFF2-40B4-BE49-F238E27FC236}">
                <a16:creationId xmlns:a16="http://schemas.microsoft.com/office/drawing/2014/main" id="{3FF39D30-4649-CC4D-B004-F55757FC4AEF}"/>
              </a:ext>
            </a:extLst>
          </p:cNvPr>
          <p:cNvSpPr txBox="1"/>
          <p:nvPr/>
        </p:nvSpPr>
        <p:spPr>
          <a:xfrm>
            <a:off x="180000" y="1296000"/>
            <a:ext cx="115275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p:nvPr/>
        </p:nvSpPr>
        <p:spPr>
          <a:xfrm>
            <a:off x="206833" y="1323271"/>
            <a:ext cx="3002692" cy="460205"/>
          </a:xfrm>
          <a:prstGeom prst="rect">
            <a:avLst/>
          </a:prstGeom>
          <a:noFill/>
          <a:ln w="19050">
            <a:solidFill>
              <a:srgbClr val="104F7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les hublots (m)</a:t>
            </a:r>
          </a:p>
        </p:txBody>
      </p:sp>
      <p:sp>
        <p:nvSpPr>
          <p:cNvPr id="33" name="TextBox 32"/>
          <p:cNvSpPr txBox="1"/>
          <p:nvPr/>
        </p:nvSpPr>
        <p:spPr>
          <a:xfrm>
            <a:off x="206833" y="1783476"/>
            <a:ext cx="3002692" cy="460205"/>
          </a:xfrm>
          <a:prstGeom prst="rect">
            <a:avLst/>
          </a:prstGeom>
          <a:noFill/>
          <a:ln w="19050">
            <a:solidFill>
              <a:srgbClr val="104F7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le couloir</a:t>
            </a:r>
          </a:p>
        </p:txBody>
      </p:sp>
      <p:sp>
        <p:nvSpPr>
          <p:cNvPr id="35" name="TextBox 34"/>
          <p:cNvSpPr txBox="1"/>
          <p:nvPr/>
        </p:nvSpPr>
        <p:spPr>
          <a:xfrm>
            <a:off x="206833" y="2243681"/>
            <a:ext cx="3002692" cy="460205"/>
          </a:xfrm>
          <a:prstGeom prst="rect">
            <a:avLst/>
          </a:prstGeom>
          <a:noFill/>
          <a:ln w="19050">
            <a:solidFill>
              <a:srgbClr val="104F7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les sièges (m)</a:t>
            </a:r>
          </a:p>
        </p:txBody>
      </p:sp>
      <p:sp>
        <p:nvSpPr>
          <p:cNvPr id="36" name="TextBox 35"/>
          <p:cNvSpPr txBox="1"/>
          <p:nvPr/>
        </p:nvSpPr>
        <p:spPr>
          <a:xfrm>
            <a:off x="206833" y="2703886"/>
            <a:ext cx="3002692" cy="830997"/>
          </a:xfrm>
          <a:prstGeom prst="rect">
            <a:avLst/>
          </a:prstGeom>
          <a:noFill/>
          <a:ln w="19050">
            <a:solidFill>
              <a:srgbClr val="104F7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les coffres à bagages (m)</a:t>
            </a:r>
          </a:p>
        </p:txBody>
      </p:sp>
      <p:sp>
        <p:nvSpPr>
          <p:cNvPr id="37" name="TextBox 36"/>
          <p:cNvSpPr txBox="1"/>
          <p:nvPr/>
        </p:nvSpPr>
        <p:spPr>
          <a:xfrm>
            <a:off x="206833" y="3534883"/>
            <a:ext cx="3002692" cy="460205"/>
          </a:xfrm>
          <a:prstGeom prst="rect">
            <a:avLst/>
          </a:prstGeom>
          <a:noFill/>
          <a:ln w="19050">
            <a:solidFill>
              <a:srgbClr val="104F7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le chariot</a:t>
            </a:r>
          </a:p>
        </p:txBody>
      </p:sp>
      <p:pic>
        <p:nvPicPr>
          <p:cNvPr id="1026" name="Picture 2" descr="People travel by airplane in economy class vector art illu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8286" y="1503123"/>
            <a:ext cx="5829300" cy="3886201"/>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p:cNvGrpSpPr/>
          <p:nvPr/>
        </p:nvGrpSpPr>
        <p:grpSpPr>
          <a:xfrm>
            <a:off x="7326710" y="496664"/>
            <a:ext cx="3479495" cy="2667427"/>
            <a:chOff x="518985" y="2582101"/>
            <a:chExt cx="3479495" cy="2667427"/>
          </a:xfrm>
        </p:grpSpPr>
        <p:sp>
          <p:nvSpPr>
            <p:cNvPr id="39" name="TextBox 38"/>
            <p:cNvSpPr txBox="1"/>
            <p:nvPr/>
          </p:nvSpPr>
          <p:spPr>
            <a:xfrm>
              <a:off x="518985" y="2582101"/>
              <a:ext cx="3002692" cy="460205"/>
            </a:xfrm>
            <a:prstGeom prst="rect">
              <a:avLst/>
            </a:prstGeom>
            <a:solidFill>
              <a:schemeClr val="bg1"/>
            </a:solidFill>
            <a:ln w="19050">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les hublots</a:t>
              </a:r>
            </a:p>
          </p:txBody>
        </p:sp>
        <p:cxnSp>
          <p:nvCxnSpPr>
            <p:cNvPr id="42" name="Straight Connector 41"/>
            <p:cNvCxnSpPr/>
            <p:nvPr/>
          </p:nvCxnSpPr>
          <p:spPr>
            <a:xfrm>
              <a:off x="2042662" y="3036265"/>
              <a:ext cx="275618" cy="2213263"/>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060059" y="3037244"/>
              <a:ext cx="1938421" cy="1982181"/>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a:endCxn id="51" idx="0"/>
          </p:cNvCxnSpPr>
          <p:nvPr/>
        </p:nvCxnSpPr>
        <p:spPr>
          <a:xfrm flipH="1">
            <a:off x="5085857" y="1756524"/>
            <a:ext cx="2262740" cy="112143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3584511" y="1783476"/>
            <a:ext cx="3002692" cy="1509980"/>
            <a:chOff x="8755273" y="2243777"/>
            <a:chExt cx="3002692" cy="1509980"/>
          </a:xfrm>
          <a:solidFill>
            <a:schemeClr val="bg1"/>
          </a:solidFill>
        </p:grpSpPr>
        <p:sp>
          <p:nvSpPr>
            <p:cNvPr id="51" name="TextBox 50"/>
            <p:cNvSpPr txBox="1"/>
            <p:nvPr/>
          </p:nvSpPr>
          <p:spPr>
            <a:xfrm>
              <a:off x="8755273" y="3338259"/>
              <a:ext cx="3002692" cy="415498"/>
            </a:xfrm>
            <a:prstGeom prst="rect">
              <a:avLst/>
            </a:prstGeom>
            <a:grpFill/>
            <a:ln w="19050">
              <a:solidFill>
                <a:schemeClr val="accent6"/>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1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les coffres à bagages</a:t>
              </a:r>
            </a:p>
          </p:txBody>
        </p:sp>
        <p:cxnSp>
          <p:nvCxnSpPr>
            <p:cNvPr id="52" name="Straight Connector 51"/>
            <p:cNvCxnSpPr>
              <a:stCxn id="51" idx="0"/>
            </p:cNvCxnSpPr>
            <p:nvPr/>
          </p:nvCxnSpPr>
          <p:spPr>
            <a:xfrm flipV="1">
              <a:off x="10256619" y="2243777"/>
              <a:ext cx="928804" cy="1094482"/>
            </a:xfrm>
            <a:prstGeom prst="line">
              <a:avLst/>
            </a:prstGeom>
            <a:grpFill/>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8704894" y="4316819"/>
            <a:ext cx="3002692" cy="1650931"/>
            <a:chOff x="7226663" y="2226262"/>
            <a:chExt cx="3002692" cy="1650931"/>
          </a:xfrm>
        </p:grpSpPr>
        <p:sp>
          <p:nvSpPr>
            <p:cNvPr id="56" name="TextBox 55"/>
            <p:cNvSpPr txBox="1"/>
            <p:nvPr/>
          </p:nvSpPr>
          <p:spPr>
            <a:xfrm>
              <a:off x="7226663" y="3416988"/>
              <a:ext cx="3002692" cy="460205"/>
            </a:xfrm>
            <a:prstGeom prst="rect">
              <a:avLst/>
            </a:prstGeom>
            <a:solidFill>
              <a:schemeClr val="bg1"/>
            </a:solidFill>
            <a:ln w="19050">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les sièges</a:t>
              </a:r>
            </a:p>
          </p:txBody>
        </p:sp>
        <p:cxnSp>
          <p:nvCxnSpPr>
            <p:cNvPr id="57" name="Straight Connector 56"/>
            <p:cNvCxnSpPr/>
            <p:nvPr/>
          </p:nvCxnSpPr>
          <p:spPr>
            <a:xfrm>
              <a:off x="7889282" y="2243699"/>
              <a:ext cx="824122" cy="1173289"/>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8728009" y="2226262"/>
              <a:ext cx="681978" cy="119072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263805" y="5183228"/>
            <a:ext cx="5996666" cy="923832"/>
            <a:chOff x="370703" y="4973346"/>
            <a:chExt cx="5996666" cy="923832"/>
          </a:xfrm>
        </p:grpSpPr>
        <p:sp>
          <p:nvSpPr>
            <p:cNvPr id="65" name="TextBox 64"/>
            <p:cNvSpPr txBox="1"/>
            <p:nvPr/>
          </p:nvSpPr>
          <p:spPr>
            <a:xfrm>
              <a:off x="370703" y="5436973"/>
              <a:ext cx="3002692" cy="460205"/>
            </a:xfrm>
            <a:prstGeom prst="rect">
              <a:avLst/>
            </a:prstGeom>
            <a:noFill/>
            <a:ln w="19050">
              <a:solidFill>
                <a:schemeClr val="accent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le couloir </a:t>
              </a:r>
            </a:p>
          </p:txBody>
        </p:sp>
        <p:cxnSp>
          <p:nvCxnSpPr>
            <p:cNvPr id="66" name="Straight Connector 65"/>
            <p:cNvCxnSpPr/>
            <p:nvPr/>
          </p:nvCxnSpPr>
          <p:spPr>
            <a:xfrm flipV="1">
              <a:off x="3392358" y="4973346"/>
              <a:ext cx="2975011" cy="473293"/>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2603436" y="3819952"/>
            <a:ext cx="4903150" cy="1035165"/>
            <a:chOff x="388101" y="4561891"/>
            <a:chExt cx="4903150" cy="1035165"/>
          </a:xfrm>
        </p:grpSpPr>
        <p:sp>
          <p:nvSpPr>
            <p:cNvPr id="68" name="TextBox 67"/>
            <p:cNvSpPr txBox="1"/>
            <p:nvPr/>
          </p:nvSpPr>
          <p:spPr>
            <a:xfrm>
              <a:off x="388101" y="5136851"/>
              <a:ext cx="3002692" cy="460205"/>
            </a:xfrm>
            <a:prstGeom prst="rect">
              <a:avLst/>
            </a:prstGeom>
            <a:solidFill>
              <a:schemeClr val="accent2">
                <a:lumMod val="20000"/>
                <a:lumOff val="80000"/>
              </a:schemeClr>
            </a:solidFill>
            <a:ln w="19050">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l'hôtesse de l'air (f)</a:t>
              </a:r>
            </a:p>
          </p:txBody>
        </p:sp>
        <p:cxnSp>
          <p:nvCxnSpPr>
            <p:cNvPr id="69" name="Straight Connector 68"/>
            <p:cNvCxnSpPr/>
            <p:nvPr/>
          </p:nvCxnSpPr>
          <p:spPr>
            <a:xfrm flipV="1">
              <a:off x="3390793" y="4561891"/>
              <a:ext cx="1900458" cy="571537"/>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5031108" y="4694152"/>
            <a:ext cx="3517037" cy="1524241"/>
            <a:chOff x="388101" y="4072815"/>
            <a:chExt cx="3517037" cy="1524241"/>
          </a:xfrm>
        </p:grpSpPr>
        <p:sp>
          <p:nvSpPr>
            <p:cNvPr id="78" name="TextBox 77"/>
            <p:cNvSpPr txBox="1"/>
            <p:nvPr/>
          </p:nvSpPr>
          <p:spPr>
            <a:xfrm>
              <a:off x="388101" y="5136851"/>
              <a:ext cx="3002692" cy="460205"/>
            </a:xfrm>
            <a:prstGeom prst="rect">
              <a:avLst/>
            </a:prstGeom>
            <a:noFill/>
            <a:ln w="19050">
              <a:solidFill>
                <a:srgbClr val="E87D1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le chariot</a:t>
              </a:r>
            </a:p>
          </p:txBody>
        </p:sp>
        <p:cxnSp>
          <p:nvCxnSpPr>
            <p:cNvPr id="79" name="Straight Connector 78"/>
            <p:cNvCxnSpPr>
              <a:stCxn id="78" idx="0"/>
            </p:cNvCxnSpPr>
            <p:nvPr/>
          </p:nvCxnSpPr>
          <p:spPr>
            <a:xfrm flipV="1">
              <a:off x="1889447" y="4072815"/>
              <a:ext cx="2015691" cy="1064036"/>
            </a:xfrm>
            <a:prstGeom prst="line">
              <a:avLst/>
            </a:prstGeom>
            <a:ln w="19050">
              <a:solidFill>
                <a:srgbClr val="E87D1E"/>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535618" y="1376164"/>
            <a:ext cx="2326454" cy="3803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Rectangle 33"/>
          <p:cNvSpPr/>
          <p:nvPr/>
        </p:nvSpPr>
        <p:spPr>
          <a:xfrm>
            <a:off x="793779" y="1817507"/>
            <a:ext cx="1828800" cy="331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 name="Rectangle 39"/>
          <p:cNvSpPr/>
          <p:nvPr/>
        </p:nvSpPr>
        <p:spPr>
          <a:xfrm>
            <a:off x="675476" y="2314512"/>
            <a:ext cx="2007654" cy="3567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 name="Rectangle 40"/>
          <p:cNvSpPr/>
          <p:nvPr/>
        </p:nvSpPr>
        <p:spPr>
          <a:xfrm>
            <a:off x="632611" y="2742072"/>
            <a:ext cx="2190062" cy="7360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42"/>
          <p:cNvSpPr/>
          <p:nvPr/>
        </p:nvSpPr>
        <p:spPr>
          <a:xfrm>
            <a:off x="997980" y="3578203"/>
            <a:ext cx="1624092" cy="330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Rectangle 44"/>
          <p:cNvSpPr/>
          <p:nvPr/>
        </p:nvSpPr>
        <p:spPr>
          <a:xfrm>
            <a:off x="7896650" y="531117"/>
            <a:ext cx="1942268" cy="393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3606005" y="2929641"/>
            <a:ext cx="2926449" cy="3340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Rectangle 46"/>
          <p:cNvSpPr/>
          <p:nvPr/>
        </p:nvSpPr>
        <p:spPr>
          <a:xfrm>
            <a:off x="492502" y="5686114"/>
            <a:ext cx="2734959" cy="373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 name="Rectangle 49"/>
          <p:cNvSpPr/>
          <p:nvPr/>
        </p:nvSpPr>
        <p:spPr>
          <a:xfrm>
            <a:off x="5089764" y="5805992"/>
            <a:ext cx="2734959" cy="373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4" name="Rectangle 53"/>
          <p:cNvSpPr/>
          <p:nvPr/>
        </p:nvSpPr>
        <p:spPr>
          <a:xfrm>
            <a:off x="8850387" y="5571541"/>
            <a:ext cx="2734959" cy="3732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36605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4" grpId="0" animBg="1"/>
      <p:bldP spid="40" grpId="0" animBg="1"/>
      <p:bldP spid="41" grpId="0" animBg="1"/>
      <p:bldP spid="43" grpId="0" animBg="1"/>
      <p:bldP spid="45" grpId="0" animBg="1"/>
      <p:bldP spid="46" grpId="0" animBg="1"/>
      <p:bldP spid="47" grpId="0" animBg="1"/>
      <p:bldP spid="50" grpId="0" animBg="1"/>
      <p:bldP spid="5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47657" cy="707849"/>
          </a:xfrm>
        </p:spPr>
        <p:txBody>
          <a:bodyPr>
            <a:normAutofit fontScale="90000"/>
          </a:bodyPr>
          <a:lstStyle/>
          <a:p>
            <a:r>
              <a:rPr lang="fr-FR" sz="3600" b="1" dirty="0">
                <a:solidFill>
                  <a:schemeClr val="bg1"/>
                </a:solidFill>
              </a:rPr>
              <a:t>Comment dire les années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2" name="TextBox 1">
            <a:extLst>
              <a:ext uri="{FF2B5EF4-FFF2-40B4-BE49-F238E27FC236}">
                <a16:creationId xmlns:a16="http://schemas.microsoft.com/office/drawing/2014/main" id="{DF9F18FC-1E50-40B0-91AC-36BA896007A3}"/>
              </a:ext>
            </a:extLst>
          </p:cNvPr>
          <p:cNvSpPr txBox="1"/>
          <p:nvPr/>
        </p:nvSpPr>
        <p:spPr>
          <a:xfrm>
            <a:off x="156519" y="1231661"/>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You have already learned how to say numbers over 1,000 in French.</a:t>
            </a:r>
          </a:p>
        </p:txBody>
      </p:sp>
      <p:sp>
        <p:nvSpPr>
          <p:cNvPr id="6" name="TextBox 5">
            <a:extLst>
              <a:ext uri="{FF2B5EF4-FFF2-40B4-BE49-F238E27FC236}">
                <a16:creationId xmlns:a16="http://schemas.microsoft.com/office/drawing/2014/main" id="{6287DE86-9918-4720-9EFF-A670C32474E7}"/>
              </a:ext>
            </a:extLst>
          </p:cNvPr>
          <p:cNvSpPr txBox="1"/>
          <p:nvPr/>
        </p:nvSpPr>
        <p:spPr>
          <a:xfrm>
            <a:off x="156519" y="1796935"/>
            <a:ext cx="117299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04F75"/>
                </a:solidFill>
                <a:latin typeface="Century Gothic" panose="020F0302020204030204"/>
              </a:rPr>
              <a:t>Years in French are said in the same way as normal numbers, unlike English.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For example</a:t>
            </a:r>
            <a:r>
              <a:rPr lang="en-GB" sz="2400" dirty="0">
                <a:solidFill>
                  <a:srgbClr val="104F75"/>
                </a:solidFill>
                <a:latin typeface="Century Gothic" panose="020F0302020204030204"/>
              </a:rPr>
              <a:t>: the year 1982</a:t>
            </a:r>
            <a:endParaRPr lang="en-GB" sz="2400" b="1" dirty="0">
              <a:solidFill>
                <a:srgbClr val="104F75"/>
              </a:solidFill>
              <a:latin typeface="Century Gothic" panose="020F0302020204030204"/>
            </a:endParaRPr>
          </a:p>
        </p:txBody>
      </p:sp>
      <p:sp>
        <p:nvSpPr>
          <p:cNvPr id="9" name="TextBox 8">
            <a:extLst>
              <a:ext uri="{FF2B5EF4-FFF2-40B4-BE49-F238E27FC236}">
                <a16:creationId xmlns:a16="http://schemas.microsoft.com/office/drawing/2014/main" id="{E9CFAB7C-71B1-4E84-B631-10DA745CD45A}"/>
              </a:ext>
            </a:extLst>
          </p:cNvPr>
          <p:cNvSpPr txBox="1"/>
          <p:nvPr/>
        </p:nvSpPr>
        <p:spPr>
          <a:xfrm>
            <a:off x="168955" y="3296815"/>
            <a:ext cx="62772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But in French, we say the whole number</a:t>
            </a:r>
            <a:r>
              <a:rPr kumimoji="0" lang="en-US" sz="2400" b="0" i="0" u="none" strike="noStrike" kern="1200" cap="none" spc="0" normalizeH="0" noProof="0" dirty="0">
                <a:ln>
                  <a:noFill/>
                </a:ln>
                <a:solidFill>
                  <a:srgbClr val="104F75"/>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endPar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7C577C9E-31C6-4872-A35B-E4B17A10B6BF}"/>
              </a:ext>
            </a:extLst>
          </p:cNvPr>
          <p:cNvSpPr txBox="1"/>
          <p:nvPr/>
        </p:nvSpPr>
        <p:spPr>
          <a:xfrm>
            <a:off x="156519" y="2731541"/>
            <a:ext cx="70650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In English, we split the four-</a:t>
            </a:r>
            <a:r>
              <a:rPr lang="en-US" sz="2400" dirty="0">
                <a:solidFill>
                  <a:srgbClr val="104F75"/>
                </a:solidFill>
                <a:latin typeface="Century Gothic" panose="020F0302020204030204"/>
              </a:rPr>
              <a:t>digit number in half: </a:t>
            </a:r>
          </a:p>
        </p:txBody>
      </p:sp>
      <p:sp>
        <p:nvSpPr>
          <p:cNvPr id="11" name="TextBox 10">
            <a:extLst>
              <a:ext uri="{FF2B5EF4-FFF2-40B4-BE49-F238E27FC236}">
                <a16:creationId xmlns:a16="http://schemas.microsoft.com/office/drawing/2014/main" id="{7BBD23CF-C1A5-440F-9F1F-E3144A870540}"/>
              </a:ext>
            </a:extLst>
          </p:cNvPr>
          <p:cNvSpPr txBox="1"/>
          <p:nvPr/>
        </p:nvSpPr>
        <p:spPr>
          <a:xfrm>
            <a:off x="7306986" y="2998542"/>
            <a:ext cx="15348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104F75"/>
                </a:solidFill>
                <a:latin typeface="Century Gothic" panose="020F0302020204030204"/>
              </a:rPr>
              <a:t>nineteen</a:t>
            </a:r>
            <a:endParaRPr kumimoji="0" lang="en-US" sz="2000" b="1" i="0" u="none" strike="noStrike" kern="1200" cap="none" spc="0" normalizeH="0" baseline="0" noProof="0" dirty="0">
              <a:ln>
                <a:noFill/>
              </a:ln>
              <a:solidFill>
                <a:srgbClr val="104F75"/>
              </a:solidFill>
              <a:effectLst/>
              <a:uLnTx/>
              <a:uFillTx/>
              <a:latin typeface="Century Gothic" panose="020F0302020204030204"/>
            </a:endParaRPr>
          </a:p>
        </p:txBody>
      </p:sp>
      <p:sp>
        <p:nvSpPr>
          <p:cNvPr id="12" name="TextBox 11">
            <a:extLst>
              <a:ext uri="{FF2B5EF4-FFF2-40B4-BE49-F238E27FC236}">
                <a16:creationId xmlns:a16="http://schemas.microsoft.com/office/drawing/2014/main" id="{569662AC-BF3A-444C-8D09-FD7F5A27317B}"/>
              </a:ext>
            </a:extLst>
          </p:cNvPr>
          <p:cNvSpPr txBox="1"/>
          <p:nvPr/>
        </p:nvSpPr>
        <p:spPr>
          <a:xfrm>
            <a:off x="8516676" y="2998542"/>
            <a:ext cx="17769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104F75"/>
                </a:solidFill>
                <a:latin typeface="Century Gothic" panose="020F0302020204030204"/>
              </a:rPr>
              <a:t>eighty-two</a:t>
            </a:r>
            <a:endParaRPr kumimoji="0" lang="en-US" sz="2000" b="1" i="0" u="none" strike="noStrike" kern="1200" cap="none" spc="0" normalizeH="0" baseline="0" noProof="0" dirty="0">
              <a:ln>
                <a:noFill/>
              </a:ln>
              <a:solidFill>
                <a:srgbClr val="104F75"/>
              </a:solidFill>
              <a:effectLst/>
              <a:uLnTx/>
              <a:uFillTx/>
              <a:latin typeface="Century Gothic" panose="020F0302020204030204"/>
            </a:endParaRPr>
          </a:p>
        </p:txBody>
      </p:sp>
      <p:sp>
        <p:nvSpPr>
          <p:cNvPr id="29" name="TextBox 28">
            <a:extLst>
              <a:ext uri="{FF2B5EF4-FFF2-40B4-BE49-F238E27FC236}">
                <a16:creationId xmlns:a16="http://schemas.microsoft.com/office/drawing/2014/main" id="{20C73213-A1AA-4248-ABFA-DD79B4498C32}"/>
              </a:ext>
            </a:extLst>
          </p:cNvPr>
          <p:cNvSpPr txBox="1"/>
          <p:nvPr/>
        </p:nvSpPr>
        <p:spPr>
          <a:xfrm>
            <a:off x="7006531" y="4185251"/>
            <a:ext cx="15348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04F75"/>
                </a:solidFill>
                <a:latin typeface="Century Gothic" panose="020F0302020204030204"/>
              </a:rPr>
              <a:t>mille</a:t>
            </a:r>
            <a:endParaRPr kumimoji="0" lang="fr-FR" sz="2000" b="1" i="0" u="none" strike="noStrike" kern="1200" cap="none" spc="0" normalizeH="0" baseline="0" dirty="0">
              <a:ln>
                <a:noFill/>
              </a:ln>
              <a:solidFill>
                <a:srgbClr val="104F75"/>
              </a:solidFill>
              <a:effectLst/>
              <a:uLnTx/>
              <a:uFillTx/>
              <a:latin typeface="Century Gothic" panose="020F0302020204030204"/>
            </a:endParaRPr>
          </a:p>
        </p:txBody>
      </p:sp>
      <p:sp>
        <p:nvSpPr>
          <p:cNvPr id="30" name="TextBox 29">
            <a:extLst>
              <a:ext uri="{FF2B5EF4-FFF2-40B4-BE49-F238E27FC236}">
                <a16:creationId xmlns:a16="http://schemas.microsoft.com/office/drawing/2014/main" id="{831C634A-3E55-40F9-A8ED-62CFA44F2792}"/>
              </a:ext>
            </a:extLst>
          </p:cNvPr>
          <p:cNvSpPr txBox="1"/>
          <p:nvPr/>
        </p:nvSpPr>
        <p:spPr>
          <a:xfrm>
            <a:off x="8601336" y="4178437"/>
            <a:ext cx="17769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04F75"/>
                </a:solidFill>
                <a:latin typeface="Century Gothic" panose="020F0302020204030204"/>
              </a:rPr>
              <a:t>neuf cent</a:t>
            </a:r>
            <a:endParaRPr kumimoji="0" lang="fr-FR" sz="2000" b="1" i="0" u="none" strike="noStrike" kern="1200" cap="none" spc="0" normalizeH="0" baseline="0" dirty="0">
              <a:ln>
                <a:noFill/>
              </a:ln>
              <a:solidFill>
                <a:srgbClr val="104F75"/>
              </a:solidFill>
              <a:effectLst/>
              <a:uLnTx/>
              <a:uFillTx/>
              <a:latin typeface="Century Gothic" panose="020F0302020204030204"/>
            </a:endParaRPr>
          </a:p>
        </p:txBody>
      </p:sp>
      <p:sp>
        <p:nvSpPr>
          <p:cNvPr id="31" name="TextBox 30">
            <a:extLst>
              <a:ext uri="{FF2B5EF4-FFF2-40B4-BE49-F238E27FC236}">
                <a16:creationId xmlns:a16="http://schemas.microsoft.com/office/drawing/2014/main" id="{050CD6C5-4118-4CFA-B4CE-C9039AA9E67A}"/>
              </a:ext>
            </a:extLst>
          </p:cNvPr>
          <p:cNvSpPr txBox="1"/>
          <p:nvPr/>
        </p:nvSpPr>
        <p:spPr>
          <a:xfrm>
            <a:off x="10194762" y="4086922"/>
            <a:ext cx="16916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104F75"/>
                </a:solidFill>
                <a:latin typeface="Century Gothic" panose="020F0302020204030204"/>
              </a:rPr>
              <a:t>quatre-vingt-deux</a:t>
            </a:r>
            <a:endParaRPr kumimoji="0" lang="fr-FR" sz="2000" b="1" i="0" u="none" strike="noStrike" kern="1200" cap="none" spc="0" normalizeH="0" baseline="0" dirty="0">
              <a:ln>
                <a:noFill/>
              </a:ln>
              <a:solidFill>
                <a:srgbClr val="104F75"/>
              </a:solidFill>
              <a:effectLst/>
              <a:uLnTx/>
              <a:uFillTx/>
              <a:latin typeface="Century Gothic" panose="020F0302020204030204"/>
            </a:endParaRPr>
          </a:p>
        </p:txBody>
      </p:sp>
      <p:sp>
        <p:nvSpPr>
          <p:cNvPr id="32" name="TextBox 31">
            <a:extLst>
              <a:ext uri="{FF2B5EF4-FFF2-40B4-BE49-F238E27FC236}">
                <a16:creationId xmlns:a16="http://schemas.microsoft.com/office/drawing/2014/main" id="{04152AB2-C4F4-471A-820B-6C6115785508}"/>
              </a:ext>
            </a:extLst>
          </p:cNvPr>
          <p:cNvSpPr txBox="1"/>
          <p:nvPr/>
        </p:nvSpPr>
        <p:spPr>
          <a:xfrm>
            <a:off x="156519" y="3862090"/>
            <a:ext cx="510024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Now listen to these years and write them down</a:t>
            </a:r>
            <a:r>
              <a:rPr kumimoji="0" lang="en-US" sz="2400" b="0" i="0" u="none" strike="noStrike" kern="1200" cap="none" spc="0" normalizeH="0" noProof="0" dirty="0">
                <a:ln>
                  <a:noFill/>
                </a:ln>
                <a:solidFill>
                  <a:srgbClr val="104F75"/>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endParaRPr kumimoji="0" lang="fr-FR" sz="2400" b="0" i="0" u="none" strike="noStrike" kern="1200" cap="none" spc="0" normalizeH="0" baseline="0" dirty="0">
              <a:ln>
                <a:noFill/>
              </a:ln>
              <a:solidFill>
                <a:srgbClr val="104F75"/>
              </a:solidFill>
              <a:effectLst/>
              <a:uLnTx/>
              <a:uFillTx/>
              <a:latin typeface="Century Gothic" panose="020F0302020204030204"/>
              <a:ea typeface="+mn-ea"/>
              <a:cs typeface="+mn-cs"/>
            </a:endParaRPr>
          </a:p>
        </p:txBody>
      </p:sp>
      <p:sp>
        <p:nvSpPr>
          <p:cNvPr id="33" name="Action Button: Custom 16">
            <a:hlinkClick r:id="" action="ppaction://noaction" highlightClick="1">
              <a:snd r:embed="rId4" name="2022.wav"/>
            </a:hlinkClick>
            <a:extLst>
              <a:ext uri="{FF2B5EF4-FFF2-40B4-BE49-F238E27FC236}">
                <a16:creationId xmlns:a16="http://schemas.microsoft.com/office/drawing/2014/main" id="{52376691-D36F-4E31-AA84-D7A8CFE80760}"/>
              </a:ext>
            </a:extLst>
          </p:cNvPr>
          <p:cNvSpPr/>
          <p:nvPr/>
        </p:nvSpPr>
        <p:spPr>
          <a:xfrm>
            <a:off x="238651" y="48369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5" name="2003.wav"/>
            </a:hlinkClick>
            <a:extLst>
              <a:ext uri="{FF2B5EF4-FFF2-40B4-BE49-F238E27FC236}">
                <a16:creationId xmlns:a16="http://schemas.microsoft.com/office/drawing/2014/main" id="{B4631A56-F17D-419D-9821-5B1355AB408A}"/>
              </a:ext>
            </a:extLst>
          </p:cNvPr>
          <p:cNvSpPr/>
          <p:nvPr/>
        </p:nvSpPr>
        <p:spPr>
          <a:xfrm>
            <a:off x="2020694" y="48369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5" name="Action Button: Custom 16">
            <a:hlinkClick r:id="" action="ppaction://noaction" highlightClick="1">
              <a:snd r:embed="rId6" name="1996.wav"/>
            </a:hlinkClick>
            <a:extLst>
              <a:ext uri="{FF2B5EF4-FFF2-40B4-BE49-F238E27FC236}">
                <a16:creationId xmlns:a16="http://schemas.microsoft.com/office/drawing/2014/main" id="{7E72B611-211A-429C-BA52-632B76E95A13}"/>
              </a:ext>
            </a:extLst>
          </p:cNvPr>
          <p:cNvSpPr/>
          <p:nvPr/>
        </p:nvSpPr>
        <p:spPr>
          <a:xfrm>
            <a:off x="3714370" y="48369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6" name="Action Button: Custom 16">
            <a:hlinkClick r:id="" action="ppaction://noaction" highlightClick="1">
              <a:snd r:embed="rId7" name="1975.wav"/>
            </a:hlinkClick>
            <a:extLst>
              <a:ext uri="{FF2B5EF4-FFF2-40B4-BE49-F238E27FC236}">
                <a16:creationId xmlns:a16="http://schemas.microsoft.com/office/drawing/2014/main" id="{0C04D404-F821-4ADE-AE5B-FF1589CB3464}"/>
              </a:ext>
            </a:extLst>
          </p:cNvPr>
          <p:cNvSpPr/>
          <p:nvPr/>
        </p:nvSpPr>
        <p:spPr>
          <a:xfrm>
            <a:off x="5389591" y="48369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7" name="Action Button: Custom 16">
            <a:hlinkClick r:id="" action="ppaction://noaction" highlightClick="1">
              <a:snd r:embed="rId8" name="1802.wav"/>
            </a:hlinkClick>
            <a:extLst>
              <a:ext uri="{FF2B5EF4-FFF2-40B4-BE49-F238E27FC236}">
                <a16:creationId xmlns:a16="http://schemas.microsoft.com/office/drawing/2014/main" id="{7221BB29-056C-4761-A35B-24B152705BA9}"/>
              </a:ext>
            </a:extLst>
          </p:cNvPr>
          <p:cNvSpPr/>
          <p:nvPr/>
        </p:nvSpPr>
        <p:spPr>
          <a:xfrm>
            <a:off x="7081807" y="48369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Action Button: Custom 16">
            <a:hlinkClick r:id="" action="ppaction://noaction" highlightClick="1">
              <a:snd r:embed="rId9" name="1412.wav"/>
            </a:hlinkClick>
            <a:extLst>
              <a:ext uri="{FF2B5EF4-FFF2-40B4-BE49-F238E27FC236}">
                <a16:creationId xmlns:a16="http://schemas.microsoft.com/office/drawing/2014/main" id="{40A4760F-B1D7-4137-8512-52A9BA3BE69A}"/>
              </a:ext>
            </a:extLst>
          </p:cNvPr>
          <p:cNvSpPr/>
          <p:nvPr/>
        </p:nvSpPr>
        <p:spPr>
          <a:xfrm>
            <a:off x="8809279" y="48369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9" name="Action Button: Custom 16">
            <a:hlinkClick r:id="" action="ppaction://noaction" highlightClick="1">
              <a:snd r:embed="rId10" name="1066.wav"/>
            </a:hlinkClick>
            <a:extLst>
              <a:ext uri="{FF2B5EF4-FFF2-40B4-BE49-F238E27FC236}">
                <a16:creationId xmlns:a16="http://schemas.microsoft.com/office/drawing/2014/main" id="{4174E71B-29EA-4E66-B964-8A5FD4ACABF1}"/>
              </a:ext>
            </a:extLst>
          </p:cNvPr>
          <p:cNvSpPr/>
          <p:nvPr/>
        </p:nvSpPr>
        <p:spPr>
          <a:xfrm>
            <a:off x="10631607" y="48369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1" name="TextBox 40">
            <a:extLst>
              <a:ext uri="{FF2B5EF4-FFF2-40B4-BE49-F238E27FC236}">
                <a16:creationId xmlns:a16="http://schemas.microsoft.com/office/drawing/2014/main" id="{0F4014EE-2329-42EF-95F2-DABF52FCD28E}"/>
              </a:ext>
            </a:extLst>
          </p:cNvPr>
          <p:cNvSpPr txBox="1"/>
          <p:nvPr/>
        </p:nvSpPr>
        <p:spPr>
          <a:xfrm>
            <a:off x="634650" y="4773359"/>
            <a:ext cx="1098726"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E87D1E"/>
                </a:solidFill>
                <a:effectLst/>
                <a:uLnTx/>
                <a:uFillTx/>
                <a:latin typeface="Century Gothic" panose="020F0302020204030204"/>
                <a:ea typeface="+mn-ea"/>
                <a:cs typeface="+mn-cs"/>
              </a:rPr>
              <a:t>2022</a:t>
            </a:r>
            <a:endParaRPr lang="en-GB" sz="2800" b="1" dirty="0">
              <a:solidFill>
                <a:srgbClr val="E87D1E"/>
              </a:solidFill>
            </a:endParaRPr>
          </a:p>
        </p:txBody>
      </p:sp>
      <p:sp>
        <p:nvSpPr>
          <p:cNvPr id="42" name="TextBox 41">
            <a:extLst>
              <a:ext uri="{FF2B5EF4-FFF2-40B4-BE49-F238E27FC236}">
                <a16:creationId xmlns:a16="http://schemas.microsoft.com/office/drawing/2014/main" id="{174B3A37-9241-4E76-BE50-6FA1EAE0A53F}"/>
              </a:ext>
            </a:extLst>
          </p:cNvPr>
          <p:cNvSpPr txBox="1"/>
          <p:nvPr/>
        </p:nvSpPr>
        <p:spPr>
          <a:xfrm>
            <a:off x="2427026" y="4773359"/>
            <a:ext cx="1098726"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E87D1E"/>
                </a:solidFill>
                <a:effectLst/>
                <a:uLnTx/>
                <a:uFillTx/>
                <a:latin typeface="Century Gothic" panose="020F0302020204030204"/>
                <a:ea typeface="+mn-ea"/>
                <a:cs typeface="+mn-cs"/>
              </a:rPr>
              <a:t>2003</a:t>
            </a:r>
            <a:endParaRPr lang="en-GB" sz="2800" b="1" dirty="0">
              <a:solidFill>
                <a:srgbClr val="E87D1E"/>
              </a:solidFill>
            </a:endParaRPr>
          </a:p>
        </p:txBody>
      </p:sp>
      <p:sp>
        <p:nvSpPr>
          <p:cNvPr id="43" name="TextBox 42">
            <a:extLst>
              <a:ext uri="{FF2B5EF4-FFF2-40B4-BE49-F238E27FC236}">
                <a16:creationId xmlns:a16="http://schemas.microsoft.com/office/drawing/2014/main" id="{B70CD54F-5F23-4957-B97B-A451254B49E9}"/>
              </a:ext>
            </a:extLst>
          </p:cNvPr>
          <p:cNvSpPr txBox="1"/>
          <p:nvPr/>
        </p:nvSpPr>
        <p:spPr>
          <a:xfrm>
            <a:off x="4120702" y="4773359"/>
            <a:ext cx="1098726"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E87D1E"/>
                </a:solidFill>
                <a:effectLst/>
                <a:uLnTx/>
                <a:uFillTx/>
                <a:latin typeface="Century Gothic" panose="020F0302020204030204"/>
                <a:ea typeface="+mn-ea"/>
                <a:cs typeface="+mn-cs"/>
              </a:rPr>
              <a:t>1996</a:t>
            </a:r>
            <a:endParaRPr lang="en-GB" sz="2800" b="1" dirty="0">
              <a:solidFill>
                <a:srgbClr val="E87D1E"/>
              </a:solidFill>
            </a:endParaRPr>
          </a:p>
        </p:txBody>
      </p:sp>
      <p:sp>
        <p:nvSpPr>
          <p:cNvPr id="44" name="TextBox 43">
            <a:extLst>
              <a:ext uri="{FF2B5EF4-FFF2-40B4-BE49-F238E27FC236}">
                <a16:creationId xmlns:a16="http://schemas.microsoft.com/office/drawing/2014/main" id="{72F70003-7FC7-466B-B17D-6E007A8A7A45}"/>
              </a:ext>
            </a:extLst>
          </p:cNvPr>
          <p:cNvSpPr txBox="1"/>
          <p:nvPr/>
        </p:nvSpPr>
        <p:spPr>
          <a:xfrm>
            <a:off x="5779041" y="4773359"/>
            <a:ext cx="1098726"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E87D1E"/>
                </a:solidFill>
                <a:effectLst/>
                <a:uLnTx/>
                <a:uFillTx/>
                <a:latin typeface="Century Gothic" panose="020F0302020204030204"/>
                <a:ea typeface="+mn-ea"/>
                <a:cs typeface="+mn-cs"/>
              </a:rPr>
              <a:t>1975</a:t>
            </a:r>
            <a:endParaRPr lang="en-GB" sz="2800" b="1" dirty="0">
              <a:solidFill>
                <a:srgbClr val="E87D1E"/>
              </a:solidFill>
            </a:endParaRPr>
          </a:p>
        </p:txBody>
      </p:sp>
      <p:sp>
        <p:nvSpPr>
          <p:cNvPr id="45" name="TextBox 44">
            <a:extLst>
              <a:ext uri="{FF2B5EF4-FFF2-40B4-BE49-F238E27FC236}">
                <a16:creationId xmlns:a16="http://schemas.microsoft.com/office/drawing/2014/main" id="{277E4E32-27DF-48F7-A870-8A4052373909}"/>
              </a:ext>
            </a:extLst>
          </p:cNvPr>
          <p:cNvSpPr txBox="1"/>
          <p:nvPr/>
        </p:nvSpPr>
        <p:spPr>
          <a:xfrm>
            <a:off x="7485855" y="4773359"/>
            <a:ext cx="1098726"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E87D1E"/>
                </a:solidFill>
                <a:effectLst/>
                <a:uLnTx/>
                <a:uFillTx/>
                <a:latin typeface="Century Gothic" panose="020F0302020204030204"/>
                <a:ea typeface="+mn-ea"/>
                <a:cs typeface="+mn-cs"/>
              </a:rPr>
              <a:t>1802</a:t>
            </a:r>
            <a:endParaRPr lang="en-GB" sz="2800" b="1" dirty="0">
              <a:solidFill>
                <a:srgbClr val="E87D1E"/>
              </a:solidFill>
            </a:endParaRPr>
          </a:p>
        </p:txBody>
      </p:sp>
      <p:sp>
        <p:nvSpPr>
          <p:cNvPr id="46" name="TextBox 45">
            <a:extLst>
              <a:ext uri="{FF2B5EF4-FFF2-40B4-BE49-F238E27FC236}">
                <a16:creationId xmlns:a16="http://schemas.microsoft.com/office/drawing/2014/main" id="{6FFE0DAC-4295-4CEC-99F4-BA0D90F5041D}"/>
              </a:ext>
            </a:extLst>
          </p:cNvPr>
          <p:cNvSpPr txBox="1"/>
          <p:nvPr/>
        </p:nvSpPr>
        <p:spPr>
          <a:xfrm>
            <a:off x="9215611" y="4773359"/>
            <a:ext cx="1098726"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E87D1E"/>
                </a:solidFill>
                <a:effectLst/>
                <a:uLnTx/>
                <a:uFillTx/>
                <a:latin typeface="Century Gothic" panose="020F0302020204030204"/>
                <a:ea typeface="+mn-ea"/>
                <a:cs typeface="+mn-cs"/>
              </a:rPr>
              <a:t>1412</a:t>
            </a:r>
            <a:endParaRPr lang="en-GB" sz="2800" b="1" dirty="0">
              <a:solidFill>
                <a:srgbClr val="E87D1E"/>
              </a:solidFill>
            </a:endParaRPr>
          </a:p>
        </p:txBody>
      </p:sp>
      <p:sp>
        <p:nvSpPr>
          <p:cNvPr id="47" name="TextBox 46">
            <a:extLst>
              <a:ext uri="{FF2B5EF4-FFF2-40B4-BE49-F238E27FC236}">
                <a16:creationId xmlns:a16="http://schemas.microsoft.com/office/drawing/2014/main" id="{03D3C704-AC9B-4DA8-A1F8-6F757A4C71BF}"/>
              </a:ext>
            </a:extLst>
          </p:cNvPr>
          <p:cNvSpPr txBox="1"/>
          <p:nvPr/>
        </p:nvSpPr>
        <p:spPr>
          <a:xfrm>
            <a:off x="11007987" y="4773359"/>
            <a:ext cx="1098726"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E87D1E"/>
                </a:solidFill>
                <a:effectLst/>
                <a:uLnTx/>
                <a:uFillTx/>
                <a:latin typeface="Century Gothic" panose="020F0302020204030204"/>
                <a:ea typeface="+mn-ea"/>
                <a:cs typeface="+mn-cs"/>
              </a:rPr>
              <a:t>1066</a:t>
            </a:r>
            <a:endParaRPr lang="en-GB" sz="2800" b="1" dirty="0">
              <a:solidFill>
                <a:srgbClr val="E87D1E"/>
              </a:solidFill>
            </a:endParaRPr>
          </a:p>
        </p:txBody>
      </p:sp>
      <p:sp>
        <p:nvSpPr>
          <p:cNvPr id="48" name="TextBox 47">
            <a:extLst>
              <a:ext uri="{FF2B5EF4-FFF2-40B4-BE49-F238E27FC236}">
                <a16:creationId xmlns:a16="http://schemas.microsoft.com/office/drawing/2014/main" id="{674EF39C-E590-473F-A0F2-3498078BCCCE}"/>
              </a:ext>
            </a:extLst>
          </p:cNvPr>
          <p:cNvSpPr txBox="1"/>
          <p:nvPr/>
        </p:nvSpPr>
        <p:spPr>
          <a:xfrm>
            <a:off x="436651" y="5337127"/>
            <a:ext cx="15348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04F75"/>
                </a:solidFill>
                <a:latin typeface="Century Gothic" panose="020F0302020204030204"/>
              </a:rPr>
              <a:t>deux mille vingt-deux</a:t>
            </a:r>
            <a:endParaRPr kumimoji="0" lang="fr-FR" sz="2000" i="0" u="none" strike="noStrike" kern="1200" cap="none" spc="0" normalizeH="0" baseline="0" dirty="0">
              <a:ln>
                <a:noFill/>
              </a:ln>
              <a:solidFill>
                <a:srgbClr val="104F75"/>
              </a:solidFill>
              <a:effectLst/>
              <a:uLnTx/>
              <a:uFillTx/>
              <a:latin typeface="Century Gothic" panose="020F0302020204030204"/>
            </a:endParaRPr>
          </a:p>
        </p:txBody>
      </p:sp>
      <p:sp>
        <p:nvSpPr>
          <p:cNvPr id="49" name="TextBox 48">
            <a:extLst>
              <a:ext uri="{FF2B5EF4-FFF2-40B4-BE49-F238E27FC236}">
                <a16:creationId xmlns:a16="http://schemas.microsoft.com/office/drawing/2014/main" id="{3E80E007-1756-4BEC-AB56-A7103686E630}"/>
              </a:ext>
            </a:extLst>
          </p:cNvPr>
          <p:cNvSpPr txBox="1"/>
          <p:nvPr/>
        </p:nvSpPr>
        <p:spPr>
          <a:xfrm>
            <a:off x="2146653" y="5337127"/>
            <a:ext cx="15348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04F75"/>
                </a:solidFill>
                <a:latin typeface="Century Gothic" panose="020F0302020204030204"/>
              </a:rPr>
              <a:t>deux mille trois</a:t>
            </a:r>
            <a:endParaRPr kumimoji="0" lang="fr-FR" sz="2000" i="0" u="none" strike="noStrike" kern="1200" cap="none" spc="0" normalizeH="0" baseline="0" dirty="0">
              <a:ln>
                <a:noFill/>
              </a:ln>
              <a:solidFill>
                <a:srgbClr val="104F75"/>
              </a:solidFill>
              <a:effectLst/>
              <a:uLnTx/>
              <a:uFillTx/>
              <a:latin typeface="Century Gothic" panose="020F0302020204030204"/>
            </a:endParaRPr>
          </a:p>
        </p:txBody>
      </p:sp>
      <p:sp>
        <p:nvSpPr>
          <p:cNvPr id="50" name="TextBox 49">
            <a:extLst>
              <a:ext uri="{FF2B5EF4-FFF2-40B4-BE49-F238E27FC236}">
                <a16:creationId xmlns:a16="http://schemas.microsoft.com/office/drawing/2014/main" id="{61F7393D-D7B5-4264-B0C2-16113766FB8B}"/>
              </a:ext>
            </a:extLst>
          </p:cNvPr>
          <p:cNvSpPr txBox="1"/>
          <p:nvPr/>
        </p:nvSpPr>
        <p:spPr>
          <a:xfrm>
            <a:off x="3603700" y="5337127"/>
            <a:ext cx="196674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04F75"/>
                </a:solidFill>
                <a:latin typeface="Century Gothic" panose="020F0302020204030204"/>
              </a:rPr>
              <a:t>mille neuf cent quatre-vingt-seize</a:t>
            </a:r>
            <a:endParaRPr kumimoji="0" lang="fr-FR" sz="2000" i="0" u="none" strike="noStrike" kern="1200" cap="none" spc="0" normalizeH="0" baseline="0" dirty="0">
              <a:ln>
                <a:noFill/>
              </a:ln>
              <a:solidFill>
                <a:srgbClr val="104F75"/>
              </a:solidFill>
              <a:effectLst/>
              <a:uLnTx/>
              <a:uFillTx/>
              <a:latin typeface="Century Gothic" panose="020F0302020204030204"/>
            </a:endParaRPr>
          </a:p>
        </p:txBody>
      </p:sp>
      <p:sp>
        <p:nvSpPr>
          <p:cNvPr id="51" name="TextBox 50">
            <a:extLst>
              <a:ext uri="{FF2B5EF4-FFF2-40B4-BE49-F238E27FC236}">
                <a16:creationId xmlns:a16="http://schemas.microsoft.com/office/drawing/2014/main" id="{A5B7E058-F199-4ABE-966E-F241383CFBA0}"/>
              </a:ext>
            </a:extLst>
          </p:cNvPr>
          <p:cNvSpPr txBox="1"/>
          <p:nvPr/>
        </p:nvSpPr>
        <p:spPr>
          <a:xfrm>
            <a:off x="5408273" y="5337127"/>
            <a:ext cx="194443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04F75"/>
                </a:solidFill>
                <a:latin typeface="Century Gothic" panose="020F0302020204030204"/>
              </a:rPr>
              <a:t>mille neuf cent soixante-quinze</a:t>
            </a:r>
            <a:endParaRPr kumimoji="0" lang="fr-FR" sz="2000" i="0" u="none" strike="noStrike" kern="1200" cap="none" spc="0" normalizeH="0" baseline="0" dirty="0">
              <a:ln>
                <a:noFill/>
              </a:ln>
              <a:solidFill>
                <a:srgbClr val="104F75"/>
              </a:solidFill>
              <a:effectLst/>
              <a:uLnTx/>
              <a:uFillTx/>
              <a:latin typeface="Century Gothic" panose="020F0302020204030204"/>
            </a:endParaRPr>
          </a:p>
        </p:txBody>
      </p:sp>
      <p:sp>
        <p:nvSpPr>
          <p:cNvPr id="52" name="TextBox 51">
            <a:extLst>
              <a:ext uri="{FF2B5EF4-FFF2-40B4-BE49-F238E27FC236}">
                <a16:creationId xmlns:a16="http://schemas.microsoft.com/office/drawing/2014/main" id="{9859C2CB-EE77-4065-8DCC-C4AE3B818F22}"/>
              </a:ext>
            </a:extLst>
          </p:cNvPr>
          <p:cNvSpPr txBox="1"/>
          <p:nvPr/>
        </p:nvSpPr>
        <p:spPr>
          <a:xfrm>
            <a:off x="7297174" y="5337127"/>
            <a:ext cx="153488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04F75"/>
                </a:solidFill>
                <a:latin typeface="Century Gothic" panose="020F0302020204030204"/>
              </a:rPr>
              <a:t>mille huit cent deux</a:t>
            </a:r>
            <a:endParaRPr kumimoji="0" lang="fr-FR" sz="2000" i="0" u="none" strike="noStrike" kern="1200" cap="none" spc="0" normalizeH="0" baseline="0" dirty="0">
              <a:ln>
                <a:noFill/>
              </a:ln>
              <a:solidFill>
                <a:srgbClr val="104F75"/>
              </a:solidFill>
              <a:effectLst/>
              <a:uLnTx/>
              <a:uFillTx/>
              <a:latin typeface="Century Gothic" panose="020F0302020204030204"/>
            </a:endParaRPr>
          </a:p>
        </p:txBody>
      </p:sp>
      <p:sp>
        <p:nvSpPr>
          <p:cNvPr id="53" name="TextBox 52">
            <a:extLst>
              <a:ext uri="{FF2B5EF4-FFF2-40B4-BE49-F238E27FC236}">
                <a16:creationId xmlns:a16="http://schemas.microsoft.com/office/drawing/2014/main" id="{A2797055-FA75-4245-BFF3-2356535ABCF5}"/>
              </a:ext>
            </a:extLst>
          </p:cNvPr>
          <p:cNvSpPr txBox="1"/>
          <p:nvPr/>
        </p:nvSpPr>
        <p:spPr>
          <a:xfrm>
            <a:off x="8868843" y="5337127"/>
            <a:ext cx="16916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04F75"/>
                </a:solidFill>
                <a:latin typeface="Century Gothic" panose="020F0302020204030204"/>
              </a:rPr>
              <a:t>mille quatre cent douze</a:t>
            </a:r>
            <a:endParaRPr kumimoji="0" lang="fr-FR" sz="2000" i="0" u="none" strike="noStrike" kern="1200" cap="none" spc="0" normalizeH="0" baseline="0" dirty="0">
              <a:ln>
                <a:noFill/>
              </a:ln>
              <a:solidFill>
                <a:srgbClr val="104F75"/>
              </a:solidFill>
              <a:effectLst/>
              <a:uLnTx/>
              <a:uFillTx/>
              <a:latin typeface="Century Gothic" panose="020F0302020204030204"/>
            </a:endParaRPr>
          </a:p>
        </p:txBody>
      </p:sp>
      <p:sp>
        <p:nvSpPr>
          <p:cNvPr id="54" name="TextBox 53">
            <a:extLst>
              <a:ext uri="{FF2B5EF4-FFF2-40B4-BE49-F238E27FC236}">
                <a16:creationId xmlns:a16="http://schemas.microsoft.com/office/drawing/2014/main" id="{FECEF66F-093D-4549-B016-166699556597}"/>
              </a:ext>
            </a:extLst>
          </p:cNvPr>
          <p:cNvSpPr txBox="1"/>
          <p:nvPr/>
        </p:nvSpPr>
        <p:spPr>
          <a:xfrm>
            <a:off x="10516135" y="5337127"/>
            <a:ext cx="167522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04F75"/>
                </a:solidFill>
                <a:latin typeface="Century Gothic" panose="020F0302020204030204"/>
              </a:rPr>
              <a:t>mille soixante-six</a:t>
            </a:r>
            <a:endParaRPr kumimoji="0" lang="fr-FR" sz="2000" i="0" u="none" strike="noStrike" kern="1200" cap="none" spc="0" normalizeH="0" baseline="0" dirty="0">
              <a:ln>
                <a:noFill/>
              </a:ln>
              <a:solidFill>
                <a:srgbClr val="104F75"/>
              </a:solidFill>
              <a:effectLst/>
              <a:uLnTx/>
              <a:uFillTx/>
              <a:latin typeface="Century Gothic" panose="020F0302020204030204"/>
            </a:endParaRPr>
          </a:p>
        </p:txBody>
      </p:sp>
      <p:pic>
        <p:nvPicPr>
          <p:cNvPr id="64" name="Picture 63" descr="Arrow&#10;&#10;Description automatically generated">
            <a:extLst>
              <a:ext uri="{FF2B5EF4-FFF2-40B4-BE49-F238E27FC236}">
                <a16:creationId xmlns:a16="http://schemas.microsoft.com/office/drawing/2014/main" id="{6A045654-A0C9-40DB-95E1-08D954629BE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67769" y="2341978"/>
            <a:ext cx="475447" cy="695225"/>
          </a:xfrm>
          <a:prstGeom prst="rect">
            <a:avLst/>
          </a:prstGeom>
        </p:spPr>
      </p:pic>
      <p:pic>
        <p:nvPicPr>
          <p:cNvPr id="65" name="Picture 64" descr="Icon&#10;&#10;Description automatically generated">
            <a:extLst>
              <a:ext uri="{FF2B5EF4-FFF2-40B4-BE49-F238E27FC236}">
                <a16:creationId xmlns:a16="http://schemas.microsoft.com/office/drawing/2014/main" id="{DB4CE329-DEAF-4B94-B287-CF9D2CF0C3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96362" y="2341977"/>
            <a:ext cx="453749" cy="695226"/>
          </a:xfrm>
          <a:prstGeom prst="rect">
            <a:avLst/>
          </a:prstGeom>
        </p:spPr>
      </p:pic>
      <p:pic>
        <p:nvPicPr>
          <p:cNvPr id="66" name="Picture 65" descr="Shape, circle&#10;&#10;Description automatically generated">
            <a:extLst>
              <a:ext uri="{FF2B5EF4-FFF2-40B4-BE49-F238E27FC236}">
                <a16:creationId xmlns:a16="http://schemas.microsoft.com/office/drawing/2014/main" id="{EF204491-4020-4DE1-844F-EF67340A086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01079" y="2352831"/>
            <a:ext cx="483641" cy="673519"/>
          </a:xfrm>
          <a:prstGeom prst="rect">
            <a:avLst/>
          </a:prstGeom>
        </p:spPr>
      </p:pic>
      <p:pic>
        <p:nvPicPr>
          <p:cNvPr id="67" name="Picture 66" descr="A picture containing icon&#10;&#10;Description automatically generated">
            <a:extLst>
              <a:ext uri="{FF2B5EF4-FFF2-40B4-BE49-F238E27FC236}">
                <a16:creationId xmlns:a16="http://schemas.microsoft.com/office/drawing/2014/main" id="{81B92418-DE5D-4A19-BD17-7ED3A29863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96623" y="2359184"/>
            <a:ext cx="576369" cy="660813"/>
          </a:xfrm>
          <a:prstGeom prst="rect">
            <a:avLst/>
          </a:prstGeom>
        </p:spPr>
      </p:pic>
      <p:pic>
        <p:nvPicPr>
          <p:cNvPr id="68" name="Picture 67" descr="Arrow&#10;&#10;Description automatically generated">
            <a:extLst>
              <a:ext uri="{FF2B5EF4-FFF2-40B4-BE49-F238E27FC236}">
                <a16:creationId xmlns:a16="http://schemas.microsoft.com/office/drawing/2014/main" id="{A0491F8E-7DA4-496C-99D0-075947A8D89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02822" y="3492259"/>
            <a:ext cx="475447" cy="695225"/>
          </a:xfrm>
          <a:prstGeom prst="rect">
            <a:avLst/>
          </a:prstGeom>
        </p:spPr>
      </p:pic>
      <p:pic>
        <p:nvPicPr>
          <p:cNvPr id="69" name="Picture 68" descr="Logo&#10;&#10;Description automatically generated">
            <a:extLst>
              <a:ext uri="{FF2B5EF4-FFF2-40B4-BE49-F238E27FC236}">
                <a16:creationId xmlns:a16="http://schemas.microsoft.com/office/drawing/2014/main" id="{B28B3E07-64B9-4B0F-B0E6-F4BEB9E629C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84709" y="3441068"/>
            <a:ext cx="563724" cy="797606"/>
          </a:xfrm>
          <a:prstGeom prst="rect">
            <a:avLst/>
          </a:prstGeom>
        </p:spPr>
      </p:pic>
      <p:pic>
        <p:nvPicPr>
          <p:cNvPr id="70" name="Picture 69" descr="Logo&#10;&#10;Description automatically generated">
            <a:extLst>
              <a:ext uri="{FF2B5EF4-FFF2-40B4-BE49-F238E27FC236}">
                <a16:creationId xmlns:a16="http://schemas.microsoft.com/office/drawing/2014/main" id="{8670F4C2-D71C-43B9-854C-9C03D656E99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86751" y="3441068"/>
            <a:ext cx="563724" cy="797606"/>
          </a:xfrm>
          <a:prstGeom prst="rect">
            <a:avLst/>
          </a:prstGeom>
        </p:spPr>
      </p:pic>
      <p:pic>
        <p:nvPicPr>
          <p:cNvPr id="71" name="Picture 70" descr="Logo&#10;&#10;Description automatically generated">
            <a:extLst>
              <a:ext uri="{FF2B5EF4-FFF2-40B4-BE49-F238E27FC236}">
                <a16:creationId xmlns:a16="http://schemas.microsoft.com/office/drawing/2014/main" id="{37C0923F-C17C-4380-B5D8-21FF07DF5C3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84053" y="3441068"/>
            <a:ext cx="563724" cy="797606"/>
          </a:xfrm>
          <a:prstGeom prst="rect">
            <a:avLst/>
          </a:prstGeom>
        </p:spPr>
      </p:pic>
      <p:pic>
        <p:nvPicPr>
          <p:cNvPr id="72" name="Picture 71" descr="Icon&#10;&#10;Description automatically generated">
            <a:extLst>
              <a:ext uri="{FF2B5EF4-FFF2-40B4-BE49-F238E27FC236}">
                <a16:creationId xmlns:a16="http://schemas.microsoft.com/office/drawing/2014/main" id="{63BE5465-9F70-4B00-BE7E-084A11A806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95598" y="3492258"/>
            <a:ext cx="453749" cy="695226"/>
          </a:xfrm>
          <a:prstGeom prst="rect">
            <a:avLst/>
          </a:prstGeom>
        </p:spPr>
      </p:pic>
      <p:pic>
        <p:nvPicPr>
          <p:cNvPr id="73" name="Picture 72" descr="Logo&#10;&#10;Description automatically generated">
            <a:extLst>
              <a:ext uri="{FF2B5EF4-FFF2-40B4-BE49-F238E27FC236}">
                <a16:creationId xmlns:a16="http://schemas.microsoft.com/office/drawing/2014/main" id="{05567071-79D5-47A2-BD56-BFC207DF710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91645" y="3441068"/>
            <a:ext cx="563724" cy="797606"/>
          </a:xfrm>
          <a:prstGeom prst="rect">
            <a:avLst/>
          </a:prstGeom>
        </p:spPr>
      </p:pic>
      <p:pic>
        <p:nvPicPr>
          <p:cNvPr id="74" name="Picture 73" descr="Logo&#10;&#10;Description automatically generated">
            <a:extLst>
              <a:ext uri="{FF2B5EF4-FFF2-40B4-BE49-F238E27FC236}">
                <a16:creationId xmlns:a16="http://schemas.microsoft.com/office/drawing/2014/main" id="{6C726616-C418-4AEC-BA74-C69CE51B2DA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588947" y="3441068"/>
            <a:ext cx="563724" cy="797606"/>
          </a:xfrm>
          <a:prstGeom prst="rect">
            <a:avLst/>
          </a:prstGeom>
        </p:spPr>
      </p:pic>
      <p:pic>
        <p:nvPicPr>
          <p:cNvPr id="75" name="Picture 74" descr="Shape, circle&#10;&#10;Description automatically generated">
            <a:extLst>
              <a:ext uri="{FF2B5EF4-FFF2-40B4-BE49-F238E27FC236}">
                <a16:creationId xmlns:a16="http://schemas.microsoft.com/office/drawing/2014/main" id="{BEFDAED3-8A7C-42D6-B6D7-6F989527AA4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18332" y="3484123"/>
            <a:ext cx="483641" cy="711496"/>
          </a:xfrm>
          <a:prstGeom prst="rect">
            <a:avLst/>
          </a:prstGeom>
        </p:spPr>
      </p:pic>
      <p:pic>
        <p:nvPicPr>
          <p:cNvPr id="76" name="Picture 75" descr="A picture containing icon&#10;&#10;Description automatically generated">
            <a:extLst>
              <a:ext uri="{FF2B5EF4-FFF2-40B4-BE49-F238E27FC236}">
                <a16:creationId xmlns:a16="http://schemas.microsoft.com/office/drawing/2014/main" id="{DEEF6E5D-2091-49FF-8300-94959DD31E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914759" y="3501306"/>
            <a:ext cx="576369" cy="677131"/>
          </a:xfrm>
          <a:prstGeom prst="rect">
            <a:avLst/>
          </a:prstGeom>
        </p:spPr>
      </p:pic>
      <p:sp>
        <p:nvSpPr>
          <p:cNvPr id="55" name="Rounded Rectangular Callout 54"/>
          <p:cNvSpPr/>
          <p:nvPr/>
        </p:nvSpPr>
        <p:spPr>
          <a:xfrm>
            <a:off x="7041718" y="1298390"/>
            <a:ext cx="3772614" cy="1809850"/>
          </a:xfrm>
          <a:prstGeom prst="wedgeRoundRectCallout">
            <a:avLst>
              <a:gd name="adj1" fmla="val 20394"/>
              <a:gd name="adj2" fmla="val 66946"/>
              <a:gd name="adj3" fmla="val 16667"/>
            </a:avLst>
          </a:prstGeom>
          <a:solidFill>
            <a:schemeClr val="accent1">
              <a:lumMod val="50000"/>
            </a:schemeClr>
          </a:solidFill>
          <a:ln w="127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a:solidFill>
                  <a:schemeClr val="bg1"/>
                </a:solidFill>
              </a:rPr>
              <a:t>Attention !</a:t>
            </a:r>
            <a:br>
              <a:rPr lang="en-GB" sz="2000" b="1" dirty="0">
                <a:solidFill>
                  <a:schemeClr val="bg1"/>
                </a:solidFill>
              </a:rPr>
            </a:br>
            <a:r>
              <a:rPr lang="en-GB" sz="2000" dirty="0">
                <a:solidFill>
                  <a:schemeClr val="bg1"/>
                </a:solidFill>
              </a:rPr>
              <a:t>Notice that, unlike in regular numbers, there is no –s after </a:t>
            </a:r>
            <a:r>
              <a:rPr lang="en-GB" sz="2000" i="1" dirty="0">
                <a:solidFill>
                  <a:schemeClr val="bg1"/>
                </a:solidFill>
              </a:rPr>
              <a:t>mille </a:t>
            </a:r>
            <a:r>
              <a:rPr lang="en-GB" sz="2000" dirty="0">
                <a:solidFill>
                  <a:schemeClr val="bg1"/>
                </a:solidFill>
              </a:rPr>
              <a:t>and </a:t>
            </a:r>
            <a:r>
              <a:rPr lang="en-GB" sz="2000" i="1" dirty="0">
                <a:solidFill>
                  <a:schemeClr val="bg1"/>
                </a:solidFill>
              </a:rPr>
              <a:t>cent </a:t>
            </a:r>
            <a:r>
              <a:rPr lang="en-GB" sz="2000" dirty="0">
                <a:solidFill>
                  <a:schemeClr val="bg1"/>
                </a:solidFill>
              </a:rPr>
              <a:t>in years. </a:t>
            </a:r>
          </a:p>
        </p:txBody>
      </p:sp>
    </p:spTree>
    <p:extLst>
      <p:ext uri="{BB962C8B-B14F-4D97-AF65-F5344CB8AC3E}">
        <p14:creationId xmlns:p14="http://schemas.microsoft.com/office/powerpoint/2010/main" val="395741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1"/>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5"/>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7"/>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54"/>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P spid="11" grpId="0"/>
      <p:bldP spid="12" grpId="0"/>
      <p:bldP spid="29" grpId="0"/>
      <p:bldP spid="30" grpId="0"/>
      <p:bldP spid="31" grpId="0"/>
      <p:bldP spid="32" grpId="0"/>
      <p:bldP spid="33" grpId="0" animBg="1"/>
      <p:bldP spid="34" grpId="0" animBg="1"/>
      <p:bldP spid="35" grpId="0" animBg="1"/>
      <p:bldP spid="36" grpId="0" animBg="1"/>
      <p:bldP spid="37" grpId="0" animBg="1"/>
      <p:bldP spid="38" grpId="0" animBg="1"/>
      <p:bldP spid="39" grpId="0" animBg="1"/>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6934201" cy="867128"/>
          </a:xfrm>
          <a:prstGeom prst="rect">
            <a:avLst/>
          </a:prstGeom>
        </p:spPr>
      </p:pic>
      <p:sp>
        <p:nvSpPr>
          <p:cNvPr id="4" name="Title 3"/>
          <p:cNvSpPr>
            <a:spLocks noGrp="1"/>
          </p:cNvSpPr>
          <p:nvPr>
            <p:ph type="title"/>
          </p:nvPr>
        </p:nvSpPr>
        <p:spPr>
          <a:xfrm>
            <a:off x="91440" y="318624"/>
            <a:ext cx="5265384" cy="707849"/>
          </a:xfrm>
        </p:spPr>
        <p:txBody>
          <a:bodyPr>
            <a:normAutofit fontScale="90000"/>
          </a:bodyPr>
          <a:lstStyle/>
          <a:p>
            <a:r>
              <a:rPr lang="fr-FR" sz="3600" b="1" dirty="0">
                <a:solidFill>
                  <a:schemeClr val="bg1"/>
                </a:solidFill>
              </a:rPr>
              <a:t>Une grande promesse (1)</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81825" y="249869"/>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r>
              <a:rPr lang="fr-FR" sz="2000" b="1" dirty="0">
                <a:solidFill>
                  <a:schemeClr val="bg1"/>
                </a:solidFill>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91440" y="1268477"/>
            <a:ext cx="11729920" cy="830997"/>
          </a:xfrm>
          <a:prstGeom prst="rect">
            <a:avLst/>
          </a:prstGeom>
          <a:noFill/>
        </p:spPr>
        <p:txBody>
          <a:bodyPr wrap="square" rtlCol="0">
            <a:spAutoFit/>
          </a:bodyPr>
          <a:lstStyle/>
          <a:p>
            <a:pPr lvl="0">
              <a:defRPr/>
            </a:pPr>
            <a:r>
              <a:rPr kumimoji="0" lang="fr-FR" sz="2400" b="0" i="0" u="none" strike="noStrike" kern="1200" cap="none" spc="0" normalizeH="0" baseline="0" dirty="0">
                <a:ln>
                  <a:noFill/>
                </a:ln>
                <a:solidFill>
                  <a:srgbClr val="104F75"/>
                </a:solidFill>
                <a:effectLst/>
                <a:uLnTx/>
                <a:uFillTx/>
                <a:latin typeface="Century Gothic" panose="020F0302020204030204"/>
              </a:rPr>
              <a:t>Initialement,</a:t>
            </a:r>
            <a:r>
              <a:rPr kumimoji="0" lang="fr-FR" sz="2400" b="0" i="0" u="none" strike="noStrike" kern="1200" cap="none" spc="0" normalizeH="0" dirty="0">
                <a:ln>
                  <a:noFill/>
                </a:ln>
                <a:solidFill>
                  <a:srgbClr val="104F75"/>
                </a:solidFill>
                <a:effectLst/>
                <a:uLnTx/>
                <a:uFillTx/>
                <a:latin typeface="Century Gothic" panose="020F0302020204030204"/>
              </a:rPr>
              <a:t> le projet</a:t>
            </a:r>
            <a:r>
              <a:rPr lang="fr-FR" sz="2400" dirty="0">
                <a:solidFill>
                  <a:srgbClr val="104F75"/>
                </a:solidFill>
              </a:rPr>
              <a:t> a créé beaucoup d'enthousiasme ! </a:t>
            </a:r>
            <a:br>
              <a:rPr lang="fr-FR" sz="2400" dirty="0">
                <a:solidFill>
                  <a:srgbClr val="104F75"/>
                </a:solidFill>
              </a:rPr>
            </a:br>
            <a:r>
              <a:rPr lang="fr-FR" sz="2400" dirty="0">
                <a:solidFill>
                  <a:srgbClr val="104F75"/>
                </a:solidFill>
              </a:rPr>
              <a:t>C'est quel nombre, selon toi ? Écoute pour vérifier tes estimations. </a:t>
            </a:r>
            <a:endParaRPr kumimoji="0" lang="fr-FR" sz="2400" b="0" i="0" u="none" strike="noStrike" kern="1200" cap="none" spc="0" normalizeH="0" baseline="0" dirty="0">
              <a:ln>
                <a:noFill/>
              </a:ln>
              <a:solidFill>
                <a:srgbClr val="104F75"/>
              </a:solidFill>
              <a:effectLst/>
              <a:uLnTx/>
              <a:uFillTx/>
              <a:latin typeface="Century Gothic" panose="020F0302020204030204"/>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43609"/>
          <a:stretch/>
        </p:blipFill>
        <p:spPr>
          <a:xfrm>
            <a:off x="8297494" y="5235914"/>
            <a:ext cx="3894506" cy="1169849"/>
          </a:xfrm>
          <a:prstGeom prst="rect">
            <a:avLst/>
          </a:prstGeom>
        </p:spPr>
      </p:pic>
      <p:pic>
        <p:nvPicPr>
          <p:cNvPr id="9" name="Picture 16" descr="Transport, Plane, Concord, Aerodrome">
            <a:extLst>
              <a:ext uri="{FF2B5EF4-FFF2-40B4-BE49-F238E27FC236}">
                <a16:creationId xmlns:a16="http://schemas.microsoft.com/office/drawing/2014/main" id="{1F6EA66F-AA30-4698-85D9-8712450B6C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5634" y="4563158"/>
            <a:ext cx="1360924" cy="566720"/>
          </a:xfrm>
          <a:prstGeom prst="rect">
            <a:avLst/>
          </a:prstGeom>
          <a:noFill/>
          <a:extLst>
            <a:ext uri="{909E8E84-426E-40DD-AFC4-6F175D3DCCD1}">
              <a14:hiddenFill xmlns:a14="http://schemas.microsoft.com/office/drawing/2010/main">
                <a:solidFill>
                  <a:srgbClr val="FFFFFF"/>
                </a:solidFill>
              </a14:hiddenFill>
            </a:ext>
          </a:extLst>
        </p:spPr>
      </p:pic>
      <p:sp>
        <p:nvSpPr>
          <p:cNvPr id="10" name="Action Button: Custom 16">
            <a:hlinkClick r:id="" action="ppaction://noaction" highlightClick="1">
              <a:snd r:embed="rId6" name="initialement seize compagnies.wav"/>
            </a:hlinkClick>
            <a:extLst>
              <a:ext uri="{FF2B5EF4-FFF2-40B4-BE49-F238E27FC236}">
                <a16:creationId xmlns:a16="http://schemas.microsoft.com/office/drawing/2014/main" id="{E7FED3E7-1CBE-48D3-87AE-125CEFC3A05A}"/>
              </a:ext>
            </a:extLst>
          </p:cNvPr>
          <p:cNvSpPr/>
          <p:nvPr/>
        </p:nvSpPr>
        <p:spPr>
          <a:xfrm>
            <a:off x="226679" y="229523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TextBox 10"/>
          <p:cNvSpPr txBox="1"/>
          <p:nvPr/>
        </p:nvSpPr>
        <p:spPr>
          <a:xfrm>
            <a:off x="716502" y="2255498"/>
            <a:ext cx="11012297" cy="461665"/>
          </a:xfrm>
          <a:prstGeom prst="rect">
            <a:avLst/>
          </a:prstGeom>
          <a:noFill/>
        </p:spPr>
        <p:txBody>
          <a:bodyPr wrap="square" rtlCol="0">
            <a:spAutoFit/>
          </a:bodyPr>
          <a:lstStyle/>
          <a:p>
            <a:pPr algn="l"/>
            <a:r>
              <a:rPr lang="en-GB" sz="2400" dirty="0">
                <a:solidFill>
                  <a:srgbClr val="104F75"/>
                </a:solidFill>
              </a:rPr>
              <a:t>Initially, </a:t>
            </a:r>
            <a:r>
              <a:rPr lang="en-GB" sz="2400" b="1" dirty="0">
                <a:solidFill>
                  <a:srgbClr val="104F75"/>
                </a:solidFill>
              </a:rPr>
              <a:t>16 </a:t>
            </a:r>
            <a:r>
              <a:rPr lang="en-GB" sz="2400" dirty="0">
                <a:solidFill>
                  <a:srgbClr val="104F75"/>
                </a:solidFill>
              </a:rPr>
              <a:t>airlines ordered </a:t>
            </a:r>
            <a:r>
              <a:rPr lang="en-GB" sz="2400" b="1" dirty="0">
                <a:solidFill>
                  <a:srgbClr val="104F75"/>
                </a:solidFill>
              </a:rPr>
              <a:t>75 </a:t>
            </a:r>
            <a:r>
              <a:rPr lang="en-GB" sz="2400" dirty="0">
                <a:solidFill>
                  <a:srgbClr val="104F75"/>
                </a:solidFill>
              </a:rPr>
              <a:t>planes.</a:t>
            </a:r>
          </a:p>
        </p:txBody>
      </p:sp>
      <p:sp>
        <p:nvSpPr>
          <p:cNvPr id="12" name="TextBox 11"/>
          <p:cNvSpPr txBox="1"/>
          <p:nvPr/>
        </p:nvSpPr>
        <p:spPr>
          <a:xfrm>
            <a:off x="1925629" y="2262405"/>
            <a:ext cx="373711" cy="461665"/>
          </a:xfrm>
          <a:prstGeom prst="rect">
            <a:avLst/>
          </a:prstGeom>
          <a:solidFill>
            <a:schemeClr val="bg1"/>
          </a:solidFill>
          <a:ln w="19050">
            <a:solidFill>
              <a:srgbClr val="104F75"/>
            </a:solidFill>
          </a:ln>
        </p:spPr>
        <p:txBody>
          <a:bodyPr wrap="square" rtlCol="0">
            <a:spAutoFit/>
          </a:bodyPr>
          <a:lstStyle/>
          <a:p>
            <a:pPr algn="ctr"/>
            <a:r>
              <a:rPr lang="en-GB" sz="2400" dirty="0">
                <a:solidFill>
                  <a:schemeClr val="accent5">
                    <a:lumMod val="50000"/>
                  </a:schemeClr>
                </a:solidFill>
              </a:rPr>
              <a:t>?</a:t>
            </a:r>
          </a:p>
        </p:txBody>
      </p:sp>
      <p:sp>
        <p:nvSpPr>
          <p:cNvPr id="14" name="TextBox 13"/>
          <p:cNvSpPr txBox="1"/>
          <p:nvPr/>
        </p:nvSpPr>
        <p:spPr>
          <a:xfrm>
            <a:off x="4696201" y="2262405"/>
            <a:ext cx="373711" cy="461665"/>
          </a:xfrm>
          <a:prstGeom prst="rect">
            <a:avLst/>
          </a:prstGeom>
          <a:solidFill>
            <a:schemeClr val="bg1"/>
          </a:solidFill>
          <a:ln w="19050">
            <a:solidFill>
              <a:srgbClr val="104F75"/>
            </a:solidFill>
          </a:ln>
        </p:spPr>
        <p:txBody>
          <a:bodyPr wrap="square" rtlCol="0">
            <a:spAutoFit/>
          </a:bodyPr>
          <a:lstStyle/>
          <a:p>
            <a:pPr algn="ctr"/>
            <a:r>
              <a:rPr lang="en-GB" sz="2400" dirty="0">
                <a:solidFill>
                  <a:schemeClr val="accent5">
                    <a:lumMod val="50000"/>
                  </a:schemeClr>
                </a:solidFill>
              </a:rPr>
              <a:t>?</a:t>
            </a:r>
          </a:p>
        </p:txBody>
      </p:sp>
      <p:sp>
        <p:nvSpPr>
          <p:cNvPr id="22" name="Action Button: Custom 16">
            <a:hlinkClick r:id="" action="ppaction://noaction" highlightClick="1">
              <a:snd r:embed="rId7" name="concorde a vole.wav"/>
            </a:hlinkClick>
            <a:extLst>
              <a:ext uri="{FF2B5EF4-FFF2-40B4-BE49-F238E27FC236}">
                <a16:creationId xmlns:a16="http://schemas.microsoft.com/office/drawing/2014/main" id="{06714D1C-3780-4B7F-A7F0-50C2CC963938}"/>
              </a:ext>
            </a:extLst>
          </p:cNvPr>
          <p:cNvSpPr/>
          <p:nvPr/>
        </p:nvSpPr>
        <p:spPr>
          <a:xfrm>
            <a:off x="226679" y="309768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3" name="Action Button: Custom 16">
            <a:hlinkClick r:id="" action="ppaction://noaction" highlightClick="1">
              <a:snd r:embed="rId8" name="mais le projet.wav"/>
            </a:hlinkClick>
            <a:extLst>
              <a:ext uri="{FF2B5EF4-FFF2-40B4-BE49-F238E27FC236}">
                <a16:creationId xmlns:a16="http://schemas.microsoft.com/office/drawing/2014/main" id="{69743129-B572-40CE-94A0-A16E7BF8C74A}"/>
              </a:ext>
            </a:extLst>
          </p:cNvPr>
          <p:cNvSpPr/>
          <p:nvPr/>
        </p:nvSpPr>
        <p:spPr>
          <a:xfrm>
            <a:off x="226679" y="398059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4" name="Action Button: Custom 16">
            <a:hlinkClick r:id="" action="ppaction://noaction" highlightClick="1">
              <a:snd r:embed="rId9" name="concorde 002 a pris.wav"/>
            </a:hlinkClick>
            <a:extLst>
              <a:ext uri="{FF2B5EF4-FFF2-40B4-BE49-F238E27FC236}">
                <a16:creationId xmlns:a16="http://schemas.microsoft.com/office/drawing/2014/main" id="{4C0F3EAB-31F0-4768-B8C4-8EB199EBB04D}"/>
              </a:ext>
            </a:extLst>
          </p:cNvPr>
          <p:cNvSpPr/>
          <p:nvPr/>
        </p:nvSpPr>
        <p:spPr>
          <a:xfrm>
            <a:off x="226679" y="56236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10" name="en 1967 concorde.wav"/>
            </a:hlinkClick>
            <a:extLst>
              <a:ext uri="{FF2B5EF4-FFF2-40B4-BE49-F238E27FC236}">
                <a16:creationId xmlns:a16="http://schemas.microsoft.com/office/drawing/2014/main" id="{8E795EDD-E24B-4878-83AE-2F4164D8EACA}"/>
              </a:ext>
            </a:extLst>
          </p:cNvPr>
          <p:cNvSpPr/>
          <p:nvPr/>
        </p:nvSpPr>
        <p:spPr>
          <a:xfrm>
            <a:off x="226680" y="47407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6" name="TextBox 25">
            <a:extLst>
              <a:ext uri="{FF2B5EF4-FFF2-40B4-BE49-F238E27FC236}">
                <a16:creationId xmlns:a16="http://schemas.microsoft.com/office/drawing/2014/main" id="{A57D90A6-6156-434A-88BE-8FDFEDF906DB}"/>
              </a:ext>
            </a:extLst>
          </p:cNvPr>
          <p:cNvSpPr txBox="1"/>
          <p:nvPr/>
        </p:nvSpPr>
        <p:spPr>
          <a:xfrm>
            <a:off x="716502" y="2878051"/>
            <a:ext cx="11380056" cy="830997"/>
          </a:xfrm>
          <a:prstGeom prst="rect">
            <a:avLst/>
          </a:prstGeom>
          <a:noFill/>
        </p:spPr>
        <p:txBody>
          <a:bodyPr wrap="square" rtlCol="0">
            <a:spAutoFit/>
          </a:bodyPr>
          <a:lstStyle/>
          <a:p>
            <a:pPr algn="l"/>
            <a:r>
              <a:rPr lang="en-GB" sz="2400" dirty="0">
                <a:solidFill>
                  <a:srgbClr val="104F75"/>
                </a:solidFill>
              </a:rPr>
              <a:t>Concorde flew at a speed of </a:t>
            </a:r>
            <a:r>
              <a:rPr lang="en-GB" sz="2400" b="1" dirty="0">
                <a:solidFill>
                  <a:srgbClr val="104F75"/>
                </a:solidFill>
              </a:rPr>
              <a:t>2,179 </a:t>
            </a:r>
            <a:r>
              <a:rPr lang="en-GB" sz="2400" dirty="0">
                <a:solidFill>
                  <a:srgbClr val="104F75"/>
                </a:solidFill>
              </a:rPr>
              <a:t>km/h. That is more than </a:t>
            </a:r>
            <a:r>
              <a:rPr lang="en-GB" sz="2400" b="1" dirty="0">
                <a:solidFill>
                  <a:srgbClr val="104F75"/>
                </a:solidFill>
              </a:rPr>
              <a:t>2</a:t>
            </a:r>
            <a:r>
              <a:rPr lang="en-GB" sz="2400" dirty="0">
                <a:solidFill>
                  <a:srgbClr val="104F75"/>
                </a:solidFill>
              </a:rPr>
              <a:t> times the speed of sound!</a:t>
            </a:r>
          </a:p>
        </p:txBody>
      </p:sp>
      <p:sp>
        <p:nvSpPr>
          <p:cNvPr id="27" name="TextBox 26">
            <a:extLst>
              <a:ext uri="{FF2B5EF4-FFF2-40B4-BE49-F238E27FC236}">
                <a16:creationId xmlns:a16="http://schemas.microsoft.com/office/drawing/2014/main" id="{071F1B2B-04DE-4BA1-97E7-61A311E9DE3B}"/>
              </a:ext>
            </a:extLst>
          </p:cNvPr>
          <p:cNvSpPr txBox="1"/>
          <p:nvPr/>
        </p:nvSpPr>
        <p:spPr>
          <a:xfrm>
            <a:off x="693961" y="3763096"/>
            <a:ext cx="11012297" cy="830997"/>
          </a:xfrm>
          <a:prstGeom prst="rect">
            <a:avLst/>
          </a:prstGeom>
          <a:noFill/>
        </p:spPr>
        <p:txBody>
          <a:bodyPr wrap="square" rtlCol="0">
            <a:spAutoFit/>
          </a:bodyPr>
          <a:lstStyle/>
          <a:p>
            <a:pPr algn="l"/>
            <a:r>
              <a:rPr lang="en-GB" sz="2400" dirty="0">
                <a:solidFill>
                  <a:srgbClr val="104F75"/>
                </a:solidFill>
              </a:rPr>
              <a:t>But the project cost </a:t>
            </a:r>
            <a:r>
              <a:rPr lang="en-GB" sz="2400" b="1" dirty="0">
                <a:solidFill>
                  <a:srgbClr val="104F75"/>
                </a:solidFill>
              </a:rPr>
              <a:t>5 </a:t>
            </a:r>
            <a:r>
              <a:rPr lang="en-GB" sz="2400" dirty="0">
                <a:solidFill>
                  <a:srgbClr val="104F75"/>
                </a:solidFill>
              </a:rPr>
              <a:t>times the initial estimate, and Concorde became a luxury aircraft.</a:t>
            </a:r>
          </a:p>
        </p:txBody>
      </p:sp>
      <p:sp>
        <p:nvSpPr>
          <p:cNvPr id="28" name="TextBox 27">
            <a:extLst>
              <a:ext uri="{FF2B5EF4-FFF2-40B4-BE49-F238E27FC236}">
                <a16:creationId xmlns:a16="http://schemas.microsoft.com/office/drawing/2014/main" id="{5CBEB3EB-E679-4519-AD40-B0428DCF24EC}"/>
              </a:ext>
            </a:extLst>
          </p:cNvPr>
          <p:cNvSpPr txBox="1"/>
          <p:nvPr/>
        </p:nvSpPr>
        <p:spPr>
          <a:xfrm>
            <a:off x="701697" y="5417344"/>
            <a:ext cx="7473777" cy="830997"/>
          </a:xfrm>
          <a:prstGeom prst="rect">
            <a:avLst/>
          </a:prstGeom>
          <a:noFill/>
        </p:spPr>
        <p:txBody>
          <a:bodyPr wrap="square" rtlCol="0">
            <a:spAutoFit/>
          </a:bodyPr>
          <a:lstStyle/>
          <a:p>
            <a:pPr algn="l"/>
            <a:r>
              <a:rPr lang="en-GB" sz="2400" dirty="0">
                <a:solidFill>
                  <a:srgbClr val="104F75"/>
                </a:solidFill>
              </a:rPr>
              <a:t>Concorde </a:t>
            </a:r>
            <a:r>
              <a:rPr lang="en-GB" sz="2400" b="1" dirty="0">
                <a:solidFill>
                  <a:srgbClr val="104F75"/>
                </a:solidFill>
              </a:rPr>
              <a:t>002 </a:t>
            </a:r>
            <a:r>
              <a:rPr lang="en-GB" sz="2400" dirty="0">
                <a:solidFill>
                  <a:srgbClr val="104F75"/>
                </a:solidFill>
              </a:rPr>
              <a:t>took a </a:t>
            </a:r>
            <a:r>
              <a:rPr lang="en-GB" sz="2400" b="1" dirty="0">
                <a:solidFill>
                  <a:srgbClr val="104F75"/>
                </a:solidFill>
              </a:rPr>
              <a:t>22</a:t>
            </a:r>
            <a:r>
              <a:rPr lang="en-GB" sz="2400" dirty="0">
                <a:solidFill>
                  <a:srgbClr val="104F75"/>
                </a:solidFill>
              </a:rPr>
              <a:t> minute flight in England in front of many enthusiastic spectators.</a:t>
            </a:r>
          </a:p>
        </p:txBody>
      </p:sp>
      <p:sp>
        <p:nvSpPr>
          <p:cNvPr id="30" name="TextBox 29">
            <a:extLst>
              <a:ext uri="{FF2B5EF4-FFF2-40B4-BE49-F238E27FC236}">
                <a16:creationId xmlns:a16="http://schemas.microsoft.com/office/drawing/2014/main" id="{DDF409F2-D056-4B78-A1BF-2080E1CA6BEF}"/>
              </a:ext>
            </a:extLst>
          </p:cNvPr>
          <p:cNvSpPr txBox="1"/>
          <p:nvPr/>
        </p:nvSpPr>
        <p:spPr>
          <a:xfrm>
            <a:off x="5156793" y="2866856"/>
            <a:ext cx="799607" cy="461665"/>
          </a:xfrm>
          <a:prstGeom prst="rect">
            <a:avLst/>
          </a:prstGeom>
          <a:solidFill>
            <a:schemeClr val="bg1"/>
          </a:solidFill>
          <a:ln w="19050">
            <a:solidFill>
              <a:srgbClr val="104F75"/>
            </a:solidFill>
          </a:ln>
        </p:spPr>
        <p:txBody>
          <a:bodyPr wrap="square" rtlCol="0">
            <a:spAutoFit/>
          </a:bodyPr>
          <a:lstStyle/>
          <a:p>
            <a:pPr algn="ctr"/>
            <a:r>
              <a:rPr lang="en-GB" sz="2400" dirty="0">
                <a:solidFill>
                  <a:schemeClr val="accent5">
                    <a:lumMod val="50000"/>
                  </a:schemeClr>
                </a:solidFill>
              </a:rPr>
              <a:t>?</a:t>
            </a:r>
          </a:p>
        </p:txBody>
      </p:sp>
      <p:sp>
        <p:nvSpPr>
          <p:cNvPr id="31" name="TextBox 30">
            <a:extLst>
              <a:ext uri="{FF2B5EF4-FFF2-40B4-BE49-F238E27FC236}">
                <a16:creationId xmlns:a16="http://schemas.microsoft.com/office/drawing/2014/main" id="{181B6B93-62D7-444F-9B89-F7D4634C5D5E}"/>
              </a:ext>
            </a:extLst>
          </p:cNvPr>
          <p:cNvSpPr txBox="1"/>
          <p:nvPr/>
        </p:nvSpPr>
        <p:spPr>
          <a:xfrm>
            <a:off x="9508881" y="2854836"/>
            <a:ext cx="290065" cy="461665"/>
          </a:xfrm>
          <a:prstGeom prst="rect">
            <a:avLst/>
          </a:prstGeom>
          <a:solidFill>
            <a:schemeClr val="bg1"/>
          </a:solidFill>
          <a:ln w="19050">
            <a:solidFill>
              <a:srgbClr val="104F75"/>
            </a:solidFill>
          </a:ln>
        </p:spPr>
        <p:txBody>
          <a:bodyPr wrap="square" rtlCol="0">
            <a:spAutoFit/>
          </a:bodyPr>
          <a:lstStyle/>
          <a:p>
            <a:pPr algn="ctr"/>
            <a:r>
              <a:rPr lang="en-GB" sz="2400" dirty="0">
                <a:solidFill>
                  <a:schemeClr val="accent5">
                    <a:lumMod val="50000"/>
                  </a:schemeClr>
                </a:solidFill>
              </a:rPr>
              <a:t>?</a:t>
            </a:r>
          </a:p>
        </p:txBody>
      </p:sp>
      <p:sp>
        <p:nvSpPr>
          <p:cNvPr id="32" name="TextBox 31">
            <a:extLst>
              <a:ext uri="{FF2B5EF4-FFF2-40B4-BE49-F238E27FC236}">
                <a16:creationId xmlns:a16="http://schemas.microsoft.com/office/drawing/2014/main" id="{649181E6-BF49-4775-B4D7-7A6426B0D0F9}"/>
              </a:ext>
            </a:extLst>
          </p:cNvPr>
          <p:cNvSpPr txBox="1"/>
          <p:nvPr/>
        </p:nvSpPr>
        <p:spPr>
          <a:xfrm>
            <a:off x="3740151" y="3769952"/>
            <a:ext cx="233193" cy="461665"/>
          </a:xfrm>
          <a:prstGeom prst="rect">
            <a:avLst/>
          </a:prstGeom>
          <a:solidFill>
            <a:schemeClr val="bg1"/>
          </a:solidFill>
          <a:ln w="19050">
            <a:solidFill>
              <a:srgbClr val="104F75"/>
            </a:solidFill>
          </a:ln>
        </p:spPr>
        <p:txBody>
          <a:bodyPr wrap="square" rtlCol="0">
            <a:spAutoFit/>
          </a:bodyPr>
          <a:lstStyle/>
          <a:p>
            <a:pPr algn="ctr"/>
            <a:r>
              <a:rPr lang="en-GB" sz="2400" dirty="0">
                <a:solidFill>
                  <a:schemeClr val="accent5">
                    <a:lumMod val="50000"/>
                  </a:schemeClr>
                </a:solidFill>
              </a:rPr>
              <a:t>?</a:t>
            </a:r>
          </a:p>
        </p:txBody>
      </p:sp>
      <p:sp>
        <p:nvSpPr>
          <p:cNvPr id="34" name="TextBox 33">
            <a:extLst>
              <a:ext uri="{FF2B5EF4-FFF2-40B4-BE49-F238E27FC236}">
                <a16:creationId xmlns:a16="http://schemas.microsoft.com/office/drawing/2014/main" id="{6C7CE403-EF07-4C1B-8EA0-B71618B82EE5}"/>
              </a:ext>
            </a:extLst>
          </p:cNvPr>
          <p:cNvSpPr txBox="1"/>
          <p:nvPr/>
        </p:nvSpPr>
        <p:spPr>
          <a:xfrm>
            <a:off x="2371009" y="5385302"/>
            <a:ext cx="607142" cy="461665"/>
          </a:xfrm>
          <a:prstGeom prst="rect">
            <a:avLst/>
          </a:prstGeom>
          <a:solidFill>
            <a:schemeClr val="bg1"/>
          </a:solidFill>
          <a:ln w="19050">
            <a:solidFill>
              <a:srgbClr val="104F75"/>
            </a:solidFill>
          </a:ln>
        </p:spPr>
        <p:txBody>
          <a:bodyPr wrap="square" rtlCol="0">
            <a:spAutoFit/>
          </a:bodyPr>
          <a:lstStyle/>
          <a:p>
            <a:pPr algn="ctr"/>
            <a:r>
              <a:rPr lang="en-GB" sz="2400" dirty="0">
                <a:solidFill>
                  <a:schemeClr val="accent5">
                    <a:lumMod val="50000"/>
                  </a:schemeClr>
                </a:solidFill>
              </a:rPr>
              <a:t>?</a:t>
            </a:r>
          </a:p>
        </p:txBody>
      </p:sp>
      <p:sp>
        <p:nvSpPr>
          <p:cNvPr id="35" name="TextBox 34">
            <a:extLst>
              <a:ext uri="{FF2B5EF4-FFF2-40B4-BE49-F238E27FC236}">
                <a16:creationId xmlns:a16="http://schemas.microsoft.com/office/drawing/2014/main" id="{E93A1395-55FD-4FA3-B8A0-9D3067C67318}"/>
              </a:ext>
            </a:extLst>
          </p:cNvPr>
          <p:cNvSpPr txBox="1"/>
          <p:nvPr/>
        </p:nvSpPr>
        <p:spPr>
          <a:xfrm>
            <a:off x="3978390" y="5380086"/>
            <a:ext cx="472961" cy="461665"/>
          </a:xfrm>
          <a:prstGeom prst="rect">
            <a:avLst/>
          </a:prstGeom>
          <a:solidFill>
            <a:schemeClr val="bg1"/>
          </a:solidFill>
          <a:ln w="19050">
            <a:solidFill>
              <a:srgbClr val="104F75"/>
            </a:solidFill>
          </a:ln>
        </p:spPr>
        <p:txBody>
          <a:bodyPr wrap="square" rtlCol="0">
            <a:spAutoFit/>
          </a:bodyPr>
          <a:lstStyle/>
          <a:p>
            <a:pPr algn="ctr"/>
            <a:r>
              <a:rPr lang="en-GB" sz="2400" dirty="0">
                <a:solidFill>
                  <a:schemeClr val="accent5">
                    <a:lumMod val="50000"/>
                  </a:schemeClr>
                </a:solidFill>
              </a:rPr>
              <a:t>?</a:t>
            </a:r>
          </a:p>
        </p:txBody>
      </p:sp>
      <p:sp>
        <p:nvSpPr>
          <p:cNvPr id="36" name="TextBox 35">
            <a:extLst>
              <a:ext uri="{FF2B5EF4-FFF2-40B4-BE49-F238E27FC236}">
                <a16:creationId xmlns:a16="http://schemas.microsoft.com/office/drawing/2014/main" id="{4589CCF2-388E-4D9C-B0B5-A20157BC606A}"/>
              </a:ext>
            </a:extLst>
          </p:cNvPr>
          <p:cNvSpPr txBox="1"/>
          <p:nvPr/>
        </p:nvSpPr>
        <p:spPr>
          <a:xfrm>
            <a:off x="716502" y="4700129"/>
            <a:ext cx="9990928" cy="461665"/>
          </a:xfrm>
          <a:prstGeom prst="rect">
            <a:avLst/>
          </a:prstGeom>
          <a:noFill/>
        </p:spPr>
        <p:txBody>
          <a:bodyPr wrap="square" rtlCol="0">
            <a:spAutoFit/>
          </a:bodyPr>
          <a:lstStyle/>
          <a:p>
            <a:pPr algn="l"/>
            <a:r>
              <a:rPr lang="en-GB" sz="2400" dirty="0">
                <a:solidFill>
                  <a:srgbClr val="104F75"/>
                </a:solidFill>
              </a:rPr>
              <a:t>In </a:t>
            </a:r>
            <a:r>
              <a:rPr lang="en-GB" sz="2400" b="1" dirty="0">
                <a:solidFill>
                  <a:srgbClr val="104F75"/>
                </a:solidFill>
              </a:rPr>
              <a:t>1967</a:t>
            </a:r>
            <a:r>
              <a:rPr lang="en-GB" sz="2400" dirty="0">
                <a:solidFill>
                  <a:srgbClr val="104F75"/>
                </a:solidFill>
              </a:rPr>
              <a:t> Concorde took its first flight from Toulouse in France.</a:t>
            </a:r>
          </a:p>
        </p:txBody>
      </p:sp>
      <p:sp>
        <p:nvSpPr>
          <p:cNvPr id="33" name="TextBox 32">
            <a:extLst>
              <a:ext uri="{FF2B5EF4-FFF2-40B4-BE49-F238E27FC236}">
                <a16:creationId xmlns:a16="http://schemas.microsoft.com/office/drawing/2014/main" id="{A0AC30EF-8DEC-49CA-9052-54B9D24FE83C}"/>
              </a:ext>
            </a:extLst>
          </p:cNvPr>
          <p:cNvSpPr txBox="1"/>
          <p:nvPr/>
        </p:nvSpPr>
        <p:spPr>
          <a:xfrm>
            <a:off x="1138402" y="4710550"/>
            <a:ext cx="722149" cy="461665"/>
          </a:xfrm>
          <a:prstGeom prst="rect">
            <a:avLst/>
          </a:prstGeom>
          <a:solidFill>
            <a:schemeClr val="bg1"/>
          </a:solidFill>
          <a:ln w="19050">
            <a:solidFill>
              <a:srgbClr val="104F75"/>
            </a:solidFill>
          </a:ln>
        </p:spPr>
        <p:txBody>
          <a:bodyPr wrap="square" rtlCol="0">
            <a:spAutoFit/>
          </a:bodyPr>
          <a:lstStyle/>
          <a:p>
            <a:pPr algn="ctr"/>
            <a:r>
              <a:rPr lang="en-GB" sz="2400" dirty="0">
                <a:solidFill>
                  <a:schemeClr val="accent5">
                    <a:lumMod val="50000"/>
                  </a:schemeClr>
                </a:solidFill>
              </a:rPr>
              <a:t>?</a:t>
            </a:r>
          </a:p>
        </p:txBody>
      </p:sp>
      <p:sp>
        <p:nvSpPr>
          <p:cNvPr id="29" name="Rounded Rectangle 46">
            <a:extLst>
              <a:ext uri="{FF2B5EF4-FFF2-40B4-BE49-F238E27FC236}">
                <a16:creationId xmlns:a16="http://schemas.microsoft.com/office/drawing/2014/main" id="{FB09667E-50A2-4099-B9F5-10D9728BF65D}"/>
              </a:ext>
            </a:extLst>
          </p:cNvPr>
          <p:cNvSpPr/>
          <p:nvPr/>
        </p:nvSpPr>
        <p:spPr>
          <a:xfrm>
            <a:off x="6934199" y="265573"/>
            <a:ext cx="2946213" cy="73598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*la </a:t>
            </a:r>
            <a:r>
              <a:rPr lang="fr-FR" sz="2000" b="1" dirty="0">
                <a:solidFill>
                  <a:prstClr val="white"/>
                </a:solidFill>
                <a:latin typeface="Century Gothic" panose="020B0502020202020204" pitchFamily="34" charset="0"/>
              </a:rPr>
              <a:t>vitesse</a:t>
            </a:r>
            <a:r>
              <a:rPr lang="en-GB" sz="2000" b="1" dirty="0">
                <a:solidFill>
                  <a:prstClr val="white"/>
                </a:solidFill>
                <a:latin typeface="Century Gothic" panose="020B0502020202020204" pitchFamily="34" charset="0"/>
              </a:rPr>
              <a:t> du son </a:t>
            </a:r>
            <a:br>
              <a:rPr lang="en-GB" sz="2000" b="1" dirty="0">
                <a:solidFill>
                  <a:prstClr val="white"/>
                </a:solidFill>
                <a:latin typeface="Century Gothic" panose="020B0502020202020204" pitchFamily="34" charset="0"/>
              </a:rPr>
            </a:br>
            <a:r>
              <a:rPr lang="en-GB" sz="2000" dirty="0">
                <a:solidFill>
                  <a:prstClr val="white"/>
                </a:solidFill>
                <a:latin typeface="Century Gothic" panose="020B0502020202020204" pitchFamily="34" charset="0"/>
              </a:rPr>
              <a:t>= the speed of sound</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5183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30" grpId="0" animBg="1"/>
      <p:bldP spid="31" grpId="0" animBg="1"/>
      <p:bldP spid="32" grpId="0" animBg="1"/>
      <p:bldP spid="34" grpId="0" animBg="1"/>
      <p:bldP spid="35"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69DEF1-46CA-C849-99ED-9E8A0E85C38B}"/>
              </a:ext>
            </a:extLst>
          </p:cNvPr>
          <p:cNvSpPr>
            <a:spLocks noGrp="1"/>
          </p:cNvSpPr>
          <p:nvPr>
            <p:ph type="title"/>
          </p:nvPr>
        </p:nvSpPr>
        <p:spPr>
          <a:xfrm>
            <a:off x="0" y="-186473"/>
            <a:ext cx="10515600" cy="1325563"/>
          </a:xfrm>
        </p:spPr>
        <p:txBody>
          <a:bodyPr/>
          <a:lstStyle/>
          <a:p>
            <a:pPr lvl="0">
              <a:lnSpc>
                <a:spcPct val="100000"/>
              </a:lnSpc>
              <a:spcBef>
                <a:spcPts val="0"/>
              </a:spcBef>
            </a:pPr>
            <a:r>
              <a:rPr lang="en-GB" sz="15000" b="1" dirty="0">
                <a:solidFill>
                  <a:srgbClr val="104F75"/>
                </a:solidFill>
                <a:latin typeface="Century Gothic" panose="020B0502020202020204" pitchFamily="34" charset="0"/>
                <a:ea typeface="+mn-ea"/>
                <a:cs typeface="Calibri" panose="020F0502020204030204" pitchFamily="34" charset="0"/>
              </a:rPr>
              <a:t>-tion</a:t>
            </a:r>
            <a:endParaRPr lang="en-US" dirty="0">
              <a:solidFill>
                <a:srgbClr val="104F75"/>
              </a:solidFill>
            </a:endParaRPr>
          </a:p>
        </p:txBody>
      </p:sp>
      <p:pic>
        <p:nvPicPr>
          <p:cNvPr id="4" name="Picture 3" descr="a warning sign with someone slipping on it"/>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1611" y="1096226"/>
            <a:ext cx="3558385" cy="3130267"/>
          </a:xfrm>
          <a:prstGeom prst="rect">
            <a:avLst/>
          </a:prstGeom>
        </p:spPr>
      </p:pic>
      <p:sp>
        <p:nvSpPr>
          <p:cNvPr id="3" name="TextBox 2"/>
          <p:cNvSpPr txBox="1"/>
          <p:nvPr/>
        </p:nvSpPr>
        <p:spPr>
          <a:xfrm>
            <a:off x="2343265" y="4288221"/>
            <a:ext cx="75054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Atten</a:t>
            </a:r>
            <a:r>
              <a:rPr kumimoji="0" lang="en-GB"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tion</a:t>
            </a:r>
            <a:r>
              <a:rPr kumimoji="0" lang="en-GB" sz="1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61397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tion attenti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tion atten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91440" y="318624"/>
            <a:ext cx="5265384" cy="707849"/>
          </a:xfrm>
        </p:spPr>
        <p:txBody>
          <a:bodyPr>
            <a:normAutofit fontScale="90000"/>
          </a:bodyPr>
          <a:lstStyle/>
          <a:p>
            <a:r>
              <a:rPr lang="fr-FR" sz="3600" b="1" dirty="0">
                <a:solidFill>
                  <a:schemeClr val="bg1"/>
                </a:solidFill>
              </a:rPr>
              <a:t>Une grande promesse (2)</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81825" y="249869"/>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r>
              <a:rPr lang="fr-FR" sz="2000" b="1" dirty="0">
                <a:solidFill>
                  <a:schemeClr val="bg1"/>
                </a:solidFill>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4" name="a la fin de lannee.wav"/>
            </a:hlinkClick>
            <a:extLst>
              <a:ext uri="{FF2B5EF4-FFF2-40B4-BE49-F238E27FC236}">
                <a16:creationId xmlns:a16="http://schemas.microsoft.com/office/drawing/2014/main" id="{E7FED3E7-1CBE-48D3-87AE-125CEFC3A05A}"/>
              </a:ext>
            </a:extLst>
          </p:cNvPr>
          <p:cNvSpPr/>
          <p:nvPr/>
        </p:nvSpPr>
        <p:spPr>
          <a:xfrm>
            <a:off x="235099" y="276164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1" name="TextBox 10"/>
          <p:cNvSpPr txBox="1"/>
          <p:nvPr/>
        </p:nvSpPr>
        <p:spPr>
          <a:xfrm>
            <a:off x="809063" y="2735721"/>
            <a:ext cx="11012297" cy="461665"/>
          </a:xfrm>
          <a:prstGeom prst="rect">
            <a:avLst/>
          </a:prstGeom>
          <a:noFill/>
        </p:spPr>
        <p:txBody>
          <a:bodyPr wrap="square" rtlCol="0">
            <a:spAutoFit/>
          </a:bodyPr>
          <a:lstStyle/>
          <a:p>
            <a:pPr algn="l"/>
            <a:r>
              <a:rPr lang="en-GB" sz="2400" dirty="0">
                <a:solidFill>
                  <a:srgbClr val="104F75"/>
                </a:solidFill>
              </a:rPr>
              <a:t>By the end of </a:t>
            </a:r>
            <a:r>
              <a:rPr lang="en-GB" sz="2400" b="1" dirty="0">
                <a:solidFill>
                  <a:srgbClr val="104F75"/>
                </a:solidFill>
              </a:rPr>
              <a:t>1973</a:t>
            </a:r>
            <a:r>
              <a:rPr lang="en-GB" sz="2400" dirty="0">
                <a:solidFill>
                  <a:srgbClr val="104F75"/>
                </a:solidFill>
              </a:rPr>
              <a:t>, almost all airlines had cancelled their orders.</a:t>
            </a:r>
          </a:p>
        </p:txBody>
      </p:sp>
      <p:sp>
        <p:nvSpPr>
          <p:cNvPr id="12" name="TextBox 11"/>
          <p:cNvSpPr txBox="1"/>
          <p:nvPr/>
        </p:nvSpPr>
        <p:spPr>
          <a:xfrm>
            <a:off x="2956677" y="2734673"/>
            <a:ext cx="666634" cy="461665"/>
          </a:xfrm>
          <a:prstGeom prst="rect">
            <a:avLst/>
          </a:prstGeom>
          <a:solidFill>
            <a:schemeClr val="bg1"/>
          </a:solidFill>
          <a:ln w="19050">
            <a:solidFill>
              <a:srgbClr val="104F75"/>
            </a:solidFill>
          </a:ln>
        </p:spPr>
        <p:txBody>
          <a:bodyPr wrap="square" rtlCol="0">
            <a:spAutoFit/>
          </a:bodyPr>
          <a:lstStyle/>
          <a:p>
            <a:pPr algn="ctr"/>
            <a:r>
              <a:rPr lang="en-GB" sz="2400" dirty="0">
                <a:solidFill>
                  <a:schemeClr val="accent5">
                    <a:lumMod val="50000"/>
                  </a:schemeClr>
                </a:solidFill>
              </a:rPr>
              <a:t>?</a:t>
            </a:r>
          </a:p>
        </p:txBody>
      </p:sp>
      <p:sp>
        <p:nvSpPr>
          <p:cNvPr id="13" name="Action Button: Custom 16">
            <a:hlinkClick r:id="" action="ppaction://noaction" highlightClick="1">
              <a:snd r:embed="rId5" name="british airways a recu.wav"/>
            </a:hlinkClick>
            <a:extLst>
              <a:ext uri="{FF2B5EF4-FFF2-40B4-BE49-F238E27FC236}">
                <a16:creationId xmlns:a16="http://schemas.microsoft.com/office/drawing/2014/main" id="{73230375-545E-4BE8-B834-FF80ADB76F57}"/>
              </a:ext>
            </a:extLst>
          </p:cNvPr>
          <p:cNvSpPr/>
          <p:nvPr/>
        </p:nvSpPr>
        <p:spPr>
          <a:xfrm>
            <a:off x="235099" y="36118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4" name="Action Button: Custom 16">
            <a:hlinkClick r:id="" action="ppaction://noaction" highlightClick="1">
              <a:snd r:embed="rId6" name="des vols entre londres.wav"/>
            </a:hlinkClick>
            <a:extLst>
              <a:ext uri="{FF2B5EF4-FFF2-40B4-BE49-F238E27FC236}">
                <a16:creationId xmlns:a16="http://schemas.microsoft.com/office/drawing/2014/main" id="{A8901B8C-D34A-489A-B43E-36DA25FE1B65}"/>
              </a:ext>
            </a:extLst>
          </p:cNvPr>
          <p:cNvSpPr/>
          <p:nvPr/>
        </p:nvSpPr>
        <p:spPr>
          <a:xfrm>
            <a:off x="235099" y="463437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5" name="Action Button: Custom 16">
            <a:hlinkClick r:id="" action="ppaction://noaction" highlightClick="1">
              <a:snd r:embed="rId7" name="le vol a dure seulement.wav"/>
            </a:hlinkClick>
            <a:extLst>
              <a:ext uri="{FF2B5EF4-FFF2-40B4-BE49-F238E27FC236}">
                <a16:creationId xmlns:a16="http://schemas.microsoft.com/office/drawing/2014/main" id="{1D89039B-70D3-4238-B9C2-AD6CCD0A7653}"/>
              </a:ext>
            </a:extLst>
          </p:cNvPr>
          <p:cNvSpPr/>
          <p:nvPr/>
        </p:nvSpPr>
        <p:spPr>
          <a:xfrm>
            <a:off x="284962" y="566359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8" name="TextBox 17">
            <a:extLst>
              <a:ext uri="{FF2B5EF4-FFF2-40B4-BE49-F238E27FC236}">
                <a16:creationId xmlns:a16="http://schemas.microsoft.com/office/drawing/2014/main" id="{1C478FAB-87CB-42CC-A436-68CE0AE248FB}"/>
              </a:ext>
            </a:extLst>
          </p:cNvPr>
          <p:cNvSpPr txBox="1"/>
          <p:nvPr/>
        </p:nvSpPr>
        <p:spPr>
          <a:xfrm>
            <a:off x="815359" y="3391635"/>
            <a:ext cx="11012297" cy="830997"/>
          </a:xfrm>
          <a:prstGeom prst="rect">
            <a:avLst/>
          </a:prstGeom>
          <a:noFill/>
        </p:spPr>
        <p:txBody>
          <a:bodyPr wrap="square" rtlCol="0">
            <a:spAutoFit/>
          </a:bodyPr>
          <a:lstStyle/>
          <a:p>
            <a:pPr algn="l"/>
            <a:r>
              <a:rPr lang="en-GB" sz="2400" dirty="0">
                <a:solidFill>
                  <a:srgbClr val="104F75"/>
                </a:solidFill>
              </a:rPr>
              <a:t>British Airways received </a:t>
            </a:r>
            <a:r>
              <a:rPr lang="en-GB" sz="2400" b="1" dirty="0">
                <a:solidFill>
                  <a:srgbClr val="104F75"/>
                </a:solidFill>
              </a:rPr>
              <a:t>5</a:t>
            </a:r>
            <a:r>
              <a:rPr lang="en-GB" sz="2400" dirty="0">
                <a:solidFill>
                  <a:srgbClr val="104F75"/>
                </a:solidFill>
              </a:rPr>
              <a:t> Concordes. Each aircraft had a value of </a:t>
            </a:r>
            <a:r>
              <a:rPr lang="en-GB" sz="2400" b="1" dirty="0">
                <a:solidFill>
                  <a:srgbClr val="104F75"/>
                </a:solidFill>
              </a:rPr>
              <a:t>22</a:t>
            </a:r>
            <a:r>
              <a:rPr lang="en-GB" sz="2400" dirty="0">
                <a:solidFill>
                  <a:srgbClr val="104F75"/>
                </a:solidFill>
              </a:rPr>
              <a:t> million pounds.</a:t>
            </a:r>
          </a:p>
        </p:txBody>
      </p:sp>
      <p:sp>
        <p:nvSpPr>
          <p:cNvPr id="19" name="TextBox 18">
            <a:extLst>
              <a:ext uri="{FF2B5EF4-FFF2-40B4-BE49-F238E27FC236}">
                <a16:creationId xmlns:a16="http://schemas.microsoft.com/office/drawing/2014/main" id="{56FC91E8-781A-4FC2-9700-9013CB9274AE}"/>
              </a:ext>
            </a:extLst>
          </p:cNvPr>
          <p:cNvSpPr txBox="1"/>
          <p:nvPr/>
        </p:nvSpPr>
        <p:spPr>
          <a:xfrm>
            <a:off x="815359" y="4416881"/>
            <a:ext cx="9653988" cy="830997"/>
          </a:xfrm>
          <a:prstGeom prst="rect">
            <a:avLst/>
          </a:prstGeom>
          <a:noFill/>
        </p:spPr>
        <p:txBody>
          <a:bodyPr wrap="square" rtlCol="0">
            <a:spAutoFit/>
          </a:bodyPr>
          <a:lstStyle/>
          <a:p>
            <a:pPr algn="l"/>
            <a:r>
              <a:rPr lang="en-GB" sz="2400" dirty="0">
                <a:solidFill>
                  <a:srgbClr val="104F75"/>
                </a:solidFill>
              </a:rPr>
              <a:t>Flights between London and New York started in </a:t>
            </a:r>
            <a:r>
              <a:rPr lang="en-GB" sz="2400" b="1" dirty="0">
                <a:solidFill>
                  <a:srgbClr val="104F75"/>
                </a:solidFill>
              </a:rPr>
              <a:t>1977</a:t>
            </a:r>
            <a:r>
              <a:rPr lang="en-GB" sz="2400" dirty="0">
                <a:solidFill>
                  <a:srgbClr val="104F75"/>
                </a:solidFill>
              </a:rPr>
              <a:t>, at a cost of </a:t>
            </a:r>
            <a:r>
              <a:rPr lang="en-GB" sz="2400" b="1" dirty="0">
                <a:solidFill>
                  <a:srgbClr val="104F75"/>
                </a:solidFill>
              </a:rPr>
              <a:t>431</a:t>
            </a:r>
            <a:r>
              <a:rPr lang="en-GB" sz="2400" dirty="0">
                <a:solidFill>
                  <a:srgbClr val="104F75"/>
                </a:solidFill>
              </a:rPr>
              <a:t> pounds (one way).</a:t>
            </a:r>
          </a:p>
        </p:txBody>
      </p:sp>
      <p:sp>
        <p:nvSpPr>
          <p:cNvPr id="20" name="TextBox 19">
            <a:extLst>
              <a:ext uri="{FF2B5EF4-FFF2-40B4-BE49-F238E27FC236}">
                <a16:creationId xmlns:a16="http://schemas.microsoft.com/office/drawing/2014/main" id="{8562BCD0-654B-4182-A26A-CDB94DED98B7}"/>
              </a:ext>
            </a:extLst>
          </p:cNvPr>
          <p:cNvSpPr txBox="1"/>
          <p:nvPr/>
        </p:nvSpPr>
        <p:spPr>
          <a:xfrm>
            <a:off x="815359" y="5442126"/>
            <a:ext cx="9653987" cy="830997"/>
          </a:xfrm>
          <a:prstGeom prst="rect">
            <a:avLst/>
          </a:prstGeom>
          <a:noFill/>
        </p:spPr>
        <p:txBody>
          <a:bodyPr wrap="square" rtlCol="0">
            <a:spAutoFit/>
          </a:bodyPr>
          <a:lstStyle/>
          <a:p>
            <a:pPr algn="l"/>
            <a:r>
              <a:rPr lang="en-GB" sz="2400" dirty="0">
                <a:solidFill>
                  <a:srgbClr val="104F75"/>
                </a:solidFill>
              </a:rPr>
              <a:t>The flight took just </a:t>
            </a:r>
            <a:r>
              <a:rPr lang="en-GB" sz="2400" b="1" dirty="0">
                <a:solidFill>
                  <a:srgbClr val="104F75"/>
                </a:solidFill>
              </a:rPr>
              <a:t>3.5</a:t>
            </a:r>
            <a:r>
              <a:rPr lang="en-GB" sz="2400" dirty="0">
                <a:solidFill>
                  <a:srgbClr val="104F75"/>
                </a:solidFill>
              </a:rPr>
              <a:t> hours, compared to </a:t>
            </a:r>
            <a:r>
              <a:rPr lang="en-GB" sz="2400" b="1" dirty="0">
                <a:solidFill>
                  <a:srgbClr val="104F75"/>
                </a:solidFill>
              </a:rPr>
              <a:t>8</a:t>
            </a:r>
            <a:r>
              <a:rPr lang="en-GB" sz="2400" dirty="0">
                <a:solidFill>
                  <a:srgbClr val="104F75"/>
                </a:solidFill>
              </a:rPr>
              <a:t> hours for a regular flight.</a:t>
            </a:r>
          </a:p>
        </p:txBody>
      </p:sp>
      <p:pic>
        <p:nvPicPr>
          <p:cNvPr id="6" name="Picture 5" descr="Shape&#10;&#10;Description automatically generated with low confidence">
            <a:extLst>
              <a:ext uri="{FF2B5EF4-FFF2-40B4-BE49-F238E27FC236}">
                <a16:creationId xmlns:a16="http://schemas.microsoft.com/office/drawing/2014/main" id="{5EA72AA4-FF9F-436E-934C-43F8DD736B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84337" y="5237777"/>
            <a:ext cx="510473" cy="1020946"/>
          </a:xfrm>
          <a:prstGeom prst="rect">
            <a:avLst/>
          </a:prstGeom>
        </p:spPr>
      </p:pic>
      <p:sp>
        <p:nvSpPr>
          <p:cNvPr id="25" name="TextBox 24">
            <a:extLst>
              <a:ext uri="{FF2B5EF4-FFF2-40B4-BE49-F238E27FC236}">
                <a16:creationId xmlns:a16="http://schemas.microsoft.com/office/drawing/2014/main" id="{E00EC402-CF14-4FF7-8746-FEADA044FE02}"/>
              </a:ext>
            </a:extLst>
          </p:cNvPr>
          <p:cNvSpPr txBox="1"/>
          <p:nvPr/>
        </p:nvSpPr>
        <p:spPr>
          <a:xfrm>
            <a:off x="4348380" y="3390952"/>
            <a:ext cx="270096" cy="461665"/>
          </a:xfrm>
          <a:prstGeom prst="rect">
            <a:avLst/>
          </a:prstGeom>
          <a:solidFill>
            <a:schemeClr val="bg1"/>
          </a:solidFill>
          <a:ln w="19050">
            <a:solidFill>
              <a:srgbClr val="104F75"/>
            </a:solidFill>
          </a:ln>
        </p:spPr>
        <p:txBody>
          <a:bodyPr wrap="square" rtlCol="0">
            <a:spAutoFit/>
          </a:bodyPr>
          <a:lstStyle/>
          <a:p>
            <a:pPr algn="ctr"/>
            <a:r>
              <a:rPr lang="en-GB" sz="2400" dirty="0">
                <a:solidFill>
                  <a:schemeClr val="accent5">
                    <a:lumMod val="50000"/>
                  </a:schemeClr>
                </a:solidFill>
              </a:rPr>
              <a:t>?</a:t>
            </a:r>
          </a:p>
        </p:txBody>
      </p:sp>
      <p:sp>
        <p:nvSpPr>
          <p:cNvPr id="26" name="TextBox 25">
            <a:extLst>
              <a:ext uri="{FF2B5EF4-FFF2-40B4-BE49-F238E27FC236}">
                <a16:creationId xmlns:a16="http://schemas.microsoft.com/office/drawing/2014/main" id="{549BACC9-86D1-40E3-B051-27C48788AB79}"/>
              </a:ext>
            </a:extLst>
          </p:cNvPr>
          <p:cNvSpPr txBox="1"/>
          <p:nvPr/>
        </p:nvSpPr>
        <p:spPr>
          <a:xfrm>
            <a:off x="10709515" y="3391635"/>
            <a:ext cx="443471" cy="461665"/>
          </a:xfrm>
          <a:prstGeom prst="rect">
            <a:avLst/>
          </a:prstGeom>
          <a:solidFill>
            <a:schemeClr val="bg1"/>
          </a:solidFill>
          <a:ln w="19050">
            <a:solidFill>
              <a:srgbClr val="104F75"/>
            </a:solidFill>
          </a:ln>
        </p:spPr>
        <p:txBody>
          <a:bodyPr wrap="square" rtlCol="0">
            <a:spAutoFit/>
          </a:bodyPr>
          <a:lstStyle/>
          <a:p>
            <a:pPr algn="ctr"/>
            <a:r>
              <a:rPr lang="en-GB" sz="2400" dirty="0">
                <a:solidFill>
                  <a:schemeClr val="accent5">
                    <a:lumMod val="50000"/>
                  </a:schemeClr>
                </a:solidFill>
              </a:rPr>
              <a:t>?</a:t>
            </a:r>
          </a:p>
        </p:txBody>
      </p:sp>
      <p:sp>
        <p:nvSpPr>
          <p:cNvPr id="27" name="TextBox 26">
            <a:extLst>
              <a:ext uri="{FF2B5EF4-FFF2-40B4-BE49-F238E27FC236}">
                <a16:creationId xmlns:a16="http://schemas.microsoft.com/office/drawing/2014/main" id="{66E43869-F48A-4C88-A40D-D1AD4FAE1D22}"/>
              </a:ext>
            </a:extLst>
          </p:cNvPr>
          <p:cNvSpPr txBox="1"/>
          <p:nvPr/>
        </p:nvSpPr>
        <p:spPr>
          <a:xfrm>
            <a:off x="8093430" y="4403546"/>
            <a:ext cx="713805" cy="461665"/>
          </a:xfrm>
          <a:prstGeom prst="rect">
            <a:avLst/>
          </a:prstGeom>
          <a:solidFill>
            <a:schemeClr val="bg1"/>
          </a:solidFill>
          <a:ln w="19050">
            <a:solidFill>
              <a:srgbClr val="104F75"/>
            </a:solidFill>
          </a:ln>
        </p:spPr>
        <p:txBody>
          <a:bodyPr wrap="square" rtlCol="0">
            <a:spAutoFit/>
          </a:bodyPr>
          <a:lstStyle/>
          <a:p>
            <a:pPr algn="ctr"/>
            <a:r>
              <a:rPr lang="en-GB" sz="2400" dirty="0">
                <a:solidFill>
                  <a:schemeClr val="accent5">
                    <a:lumMod val="50000"/>
                  </a:schemeClr>
                </a:solidFill>
              </a:rPr>
              <a:t>?</a:t>
            </a:r>
          </a:p>
        </p:txBody>
      </p:sp>
      <p:sp>
        <p:nvSpPr>
          <p:cNvPr id="28" name="TextBox 27">
            <a:extLst>
              <a:ext uri="{FF2B5EF4-FFF2-40B4-BE49-F238E27FC236}">
                <a16:creationId xmlns:a16="http://schemas.microsoft.com/office/drawing/2014/main" id="{A4114622-FA17-47E6-9351-78A1B47C93D4}"/>
              </a:ext>
            </a:extLst>
          </p:cNvPr>
          <p:cNvSpPr txBox="1"/>
          <p:nvPr/>
        </p:nvSpPr>
        <p:spPr>
          <a:xfrm>
            <a:off x="1293328" y="4799548"/>
            <a:ext cx="554885" cy="461665"/>
          </a:xfrm>
          <a:prstGeom prst="rect">
            <a:avLst/>
          </a:prstGeom>
          <a:solidFill>
            <a:schemeClr val="bg1"/>
          </a:solidFill>
          <a:ln w="19050">
            <a:solidFill>
              <a:srgbClr val="104F75"/>
            </a:solidFill>
          </a:ln>
        </p:spPr>
        <p:txBody>
          <a:bodyPr wrap="square" rtlCol="0">
            <a:spAutoFit/>
          </a:bodyPr>
          <a:lstStyle/>
          <a:p>
            <a:pPr algn="ctr"/>
            <a:r>
              <a:rPr lang="en-GB" sz="2400" dirty="0">
                <a:solidFill>
                  <a:schemeClr val="accent5">
                    <a:lumMod val="50000"/>
                  </a:schemeClr>
                </a:solidFill>
              </a:rPr>
              <a:t>?</a:t>
            </a:r>
          </a:p>
        </p:txBody>
      </p:sp>
      <p:sp>
        <p:nvSpPr>
          <p:cNvPr id="29" name="TextBox 28">
            <a:extLst>
              <a:ext uri="{FF2B5EF4-FFF2-40B4-BE49-F238E27FC236}">
                <a16:creationId xmlns:a16="http://schemas.microsoft.com/office/drawing/2014/main" id="{97E7C963-DC3B-4A39-BF69-66B42DBE96BF}"/>
              </a:ext>
            </a:extLst>
          </p:cNvPr>
          <p:cNvSpPr txBox="1"/>
          <p:nvPr/>
        </p:nvSpPr>
        <p:spPr>
          <a:xfrm>
            <a:off x="3578104" y="5438748"/>
            <a:ext cx="504930" cy="461665"/>
          </a:xfrm>
          <a:prstGeom prst="rect">
            <a:avLst/>
          </a:prstGeom>
          <a:solidFill>
            <a:schemeClr val="bg1"/>
          </a:solidFill>
          <a:ln w="19050">
            <a:solidFill>
              <a:srgbClr val="104F75"/>
            </a:solidFill>
          </a:ln>
        </p:spPr>
        <p:txBody>
          <a:bodyPr wrap="square" rtlCol="0">
            <a:spAutoFit/>
          </a:bodyPr>
          <a:lstStyle/>
          <a:p>
            <a:pPr algn="ctr"/>
            <a:r>
              <a:rPr lang="en-GB" sz="2400" dirty="0">
                <a:solidFill>
                  <a:schemeClr val="accent5">
                    <a:lumMod val="50000"/>
                  </a:schemeClr>
                </a:solidFill>
              </a:rPr>
              <a:t>?</a:t>
            </a:r>
          </a:p>
        </p:txBody>
      </p:sp>
      <p:sp>
        <p:nvSpPr>
          <p:cNvPr id="30" name="TextBox 29">
            <a:extLst>
              <a:ext uri="{FF2B5EF4-FFF2-40B4-BE49-F238E27FC236}">
                <a16:creationId xmlns:a16="http://schemas.microsoft.com/office/drawing/2014/main" id="{C7F48A2B-95DE-45B7-B56D-7F939C4424F9}"/>
              </a:ext>
            </a:extLst>
          </p:cNvPr>
          <p:cNvSpPr txBox="1"/>
          <p:nvPr/>
        </p:nvSpPr>
        <p:spPr>
          <a:xfrm>
            <a:off x="7047243" y="5438748"/>
            <a:ext cx="302565" cy="461665"/>
          </a:xfrm>
          <a:prstGeom prst="rect">
            <a:avLst/>
          </a:prstGeom>
          <a:solidFill>
            <a:schemeClr val="bg1"/>
          </a:solidFill>
          <a:ln w="19050">
            <a:solidFill>
              <a:srgbClr val="104F75"/>
            </a:solidFill>
          </a:ln>
        </p:spPr>
        <p:txBody>
          <a:bodyPr wrap="square" rtlCol="0">
            <a:spAutoFit/>
          </a:bodyPr>
          <a:lstStyle/>
          <a:p>
            <a:pPr algn="ctr"/>
            <a:r>
              <a:rPr lang="en-GB" sz="2400" dirty="0">
                <a:solidFill>
                  <a:schemeClr val="accent5">
                    <a:lumMod val="50000"/>
                  </a:schemeClr>
                </a:solidFill>
              </a:rPr>
              <a:t>?</a:t>
            </a:r>
          </a:p>
        </p:txBody>
      </p:sp>
      <p:sp>
        <p:nvSpPr>
          <p:cNvPr id="23" name="TextBox 22">
            <a:extLst>
              <a:ext uri="{FF2B5EF4-FFF2-40B4-BE49-F238E27FC236}">
                <a16:creationId xmlns:a16="http://schemas.microsoft.com/office/drawing/2014/main" id="{28084BE4-A4AF-364C-B8E5-ED6D583A6685}"/>
              </a:ext>
            </a:extLst>
          </p:cNvPr>
          <p:cNvSpPr txBox="1"/>
          <p:nvPr/>
        </p:nvSpPr>
        <p:spPr>
          <a:xfrm>
            <a:off x="91440" y="1268477"/>
            <a:ext cx="11818480" cy="1200329"/>
          </a:xfrm>
          <a:prstGeom prst="rect">
            <a:avLst/>
          </a:prstGeom>
          <a:noFill/>
        </p:spPr>
        <p:txBody>
          <a:bodyPr wrap="square" rtlCol="0">
            <a:spAutoFit/>
          </a:bodyPr>
          <a:lstStyle/>
          <a:p>
            <a:pPr lvl="0">
              <a:defRPr/>
            </a:pPr>
            <a:r>
              <a:rPr lang="fr-FR" sz="2400" dirty="0">
                <a:solidFill>
                  <a:srgbClr val="104F75"/>
                </a:solidFill>
              </a:rPr>
              <a:t>Mais il y avait plusieurs problèmes. Un avion rapide a besoin de beaucoup de carburant*, et des fumées noires ont pollué l’environnement. Aussi, on a interdit au Concorde de survoler* les villes à cause du* « bang supersonique ». </a:t>
            </a:r>
          </a:p>
        </p:txBody>
      </p:sp>
      <p:sp>
        <p:nvSpPr>
          <p:cNvPr id="32" name="Rounded Rectangle 46">
            <a:extLst>
              <a:ext uri="{FF2B5EF4-FFF2-40B4-BE49-F238E27FC236}">
                <a16:creationId xmlns:a16="http://schemas.microsoft.com/office/drawing/2014/main" id="{FB09667E-50A2-4099-B9F5-10D9728BF65D}"/>
              </a:ext>
            </a:extLst>
          </p:cNvPr>
          <p:cNvSpPr/>
          <p:nvPr/>
        </p:nvSpPr>
        <p:spPr>
          <a:xfrm>
            <a:off x="6796428" y="160105"/>
            <a:ext cx="2946213" cy="91412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*le carburant </a:t>
            </a:r>
            <a:r>
              <a:rPr lang="en-GB" sz="2000" dirty="0">
                <a:solidFill>
                  <a:prstClr val="white"/>
                </a:solidFill>
                <a:latin typeface="Century Gothic" panose="020B0502020202020204" pitchFamily="34" charset="0"/>
              </a:rPr>
              <a:t>= fuel</a:t>
            </a:r>
            <a:br>
              <a:rPr lang="en-GB" sz="2000" dirty="0">
                <a:solidFill>
                  <a:prstClr val="white"/>
                </a:solidFill>
                <a:latin typeface="Century Gothic" panose="020B0502020202020204" pitchFamily="34" charset="0"/>
              </a:rPr>
            </a:br>
            <a:r>
              <a:rPr lang="en-GB" sz="2000" b="1" dirty="0">
                <a:solidFill>
                  <a:prstClr val="white"/>
                </a:solidFill>
                <a:latin typeface="Century Gothic" panose="020B0502020202020204" pitchFamily="34" charset="0"/>
              </a:rPr>
              <a:t>*</a:t>
            </a:r>
            <a:r>
              <a:rPr lang="fr-FR" sz="2000" b="1" dirty="0">
                <a:solidFill>
                  <a:prstClr val="white"/>
                </a:solidFill>
                <a:latin typeface="Century Gothic" panose="020B0502020202020204" pitchFamily="34" charset="0"/>
              </a:rPr>
              <a:t>survoler</a:t>
            </a:r>
            <a:r>
              <a:rPr lang="en-GB" sz="2000" b="1"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 to fly over</a:t>
            </a:r>
            <a:br>
              <a:rPr lang="en-GB" sz="2000" b="1" dirty="0">
                <a:solidFill>
                  <a:prstClr val="white"/>
                </a:solidFill>
                <a:latin typeface="Century Gothic" panose="020B0502020202020204" pitchFamily="34" charset="0"/>
              </a:rPr>
            </a:br>
            <a:r>
              <a:rPr lang="en-GB" sz="2000" b="1" dirty="0">
                <a:solidFill>
                  <a:prstClr val="white"/>
                </a:solidFill>
                <a:latin typeface="Century Gothic" panose="020B0502020202020204" pitchFamily="34" charset="0"/>
              </a:rPr>
              <a:t>*à cause de </a:t>
            </a:r>
            <a:r>
              <a:rPr lang="en-GB" sz="2000" dirty="0">
                <a:solidFill>
                  <a:prstClr val="white"/>
                </a:solidFill>
                <a:latin typeface="Century Gothic" panose="020B0502020202020204" pitchFamily="34" charset="0"/>
              </a:rPr>
              <a:t>= due to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3" name="Picture 16" descr="Transport, Plane, Concord, Aerodrome">
            <a:extLst>
              <a:ext uri="{FF2B5EF4-FFF2-40B4-BE49-F238E27FC236}">
                <a16:creationId xmlns:a16="http://schemas.microsoft.com/office/drawing/2014/main" id="{1F6EA66F-AA30-4698-85D9-8712450B6C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35634" y="4563158"/>
            <a:ext cx="1360924" cy="566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03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6" grpId="0" animBg="1"/>
      <p:bldP spid="27" grpId="0" animBg="1"/>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91440" y="318624"/>
            <a:ext cx="5707194" cy="707849"/>
          </a:xfrm>
        </p:spPr>
        <p:txBody>
          <a:bodyPr>
            <a:normAutofit/>
          </a:bodyPr>
          <a:lstStyle/>
          <a:p>
            <a:r>
              <a:rPr lang="en-GB" sz="3200" b="1">
                <a:solidFill>
                  <a:schemeClr val="bg1"/>
                </a:solidFill>
              </a:rPr>
              <a:t>Prepositions of movement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81825" y="249869"/>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5" name="TextBox 4">
            <a:extLst>
              <a:ext uri="{FF2B5EF4-FFF2-40B4-BE49-F238E27FC236}">
                <a16:creationId xmlns:a16="http://schemas.microsoft.com/office/drawing/2014/main" id="{28084BE4-A4AF-364C-B8E5-ED6D583A6685}"/>
              </a:ext>
            </a:extLst>
          </p:cNvPr>
          <p:cNvSpPr txBox="1"/>
          <p:nvPr/>
        </p:nvSpPr>
        <p:spPr>
          <a:xfrm>
            <a:off x="180000" y="1299876"/>
            <a:ext cx="11729920" cy="4893647"/>
          </a:xfrm>
          <a:prstGeom prst="rect">
            <a:avLst/>
          </a:prstGeom>
          <a:noFill/>
        </p:spPr>
        <p:txBody>
          <a:bodyPr wrap="square" rtlCol="0">
            <a:spAutoFit/>
          </a:bodyPr>
          <a:lstStyle/>
          <a:p>
            <a:pPr lvl="0"/>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Prepositions of </a:t>
            </a:r>
            <a:r>
              <a:rPr kumimoji="0" lang="en-GB" sz="24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movement </a:t>
            </a:r>
            <a:r>
              <a:rPr lang="en-GB" sz="2400" noProof="0" dirty="0">
                <a:solidFill>
                  <a:schemeClr val="accent1">
                    <a:lumMod val="50000"/>
                  </a:schemeClr>
                </a:solidFill>
                <a:latin typeface="Century Gothic" panose="020F0302020204030204"/>
              </a:rPr>
              <a:t>are </a:t>
            </a:r>
            <a:r>
              <a:rPr lang="en-GB" sz="2400" dirty="0">
                <a:solidFill>
                  <a:schemeClr val="accent1">
                    <a:lumMod val="50000"/>
                  </a:schemeClr>
                </a:solidFill>
                <a:latin typeface="Century Gothic" panose="020F0302020204030204"/>
              </a:rPr>
              <a:t>used to translate ‘</a:t>
            </a:r>
            <a:r>
              <a:rPr lang="en-GB" sz="2400" b="1" dirty="0">
                <a:solidFill>
                  <a:schemeClr val="accent1">
                    <a:lumMod val="50000"/>
                  </a:schemeClr>
                </a:solidFill>
                <a:latin typeface="Century Gothic" panose="020F0302020204030204"/>
              </a:rPr>
              <a:t>to</a:t>
            </a:r>
            <a:r>
              <a:rPr lang="en-GB" dirty="0"/>
              <a:t>’</a:t>
            </a:r>
            <a:r>
              <a:rPr lang="en-GB" sz="2400" b="1" dirty="0">
                <a:solidFill>
                  <a:schemeClr val="accent1">
                    <a:lumMod val="50000"/>
                  </a:schemeClr>
                </a:solidFill>
                <a:latin typeface="Century Gothic" panose="020F0302020204030204"/>
              </a:rPr>
              <a:t> </a:t>
            </a:r>
            <a:r>
              <a:rPr lang="en-GB" sz="2400" dirty="0">
                <a:solidFill>
                  <a:schemeClr val="accent1">
                    <a:lumMod val="50000"/>
                  </a:schemeClr>
                </a:solidFill>
                <a:latin typeface="Century Gothic" panose="020F0302020204030204"/>
              </a:rPr>
              <a:t>and ‘</a:t>
            </a:r>
            <a:r>
              <a:rPr lang="en-GB" sz="2400" b="1" dirty="0">
                <a:solidFill>
                  <a:schemeClr val="accent1">
                    <a:lumMod val="50000"/>
                  </a:schemeClr>
                </a:solidFill>
                <a:latin typeface="Century Gothic" panose="020F0302020204030204"/>
              </a:rPr>
              <a:t>from’ </a:t>
            </a:r>
            <a:r>
              <a:rPr lang="en-GB" sz="2400" dirty="0">
                <a:solidFill>
                  <a:schemeClr val="accent1">
                    <a:lumMod val="50000"/>
                  </a:schemeClr>
                </a:solidFill>
                <a:latin typeface="Century Gothic" panose="020F0302020204030204"/>
              </a:rPr>
              <a:t>(a place).</a:t>
            </a:r>
          </a:p>
          <a:p>
            <a:pPr lvl="0">
              <a:defRPr/>
            </a:pPr>
            <a:endParaRPr lang="en-US" sz="2400" dirty="0">
              <a:solidFill>
                <a:schemeClr val="accent1">
                  <a:lumMod val="50000"/>
                </a:schemeClr>
              </a:solidFill>
            </a:endParaRPr>
          </a:p>
          <a:p>
            <a:pPr lvl="0">
              <a:defRPr/>
            </a:pPr>
            <a:r>
              <a:rPr lang="en-US" sz="2400" dirty="0">
                <a:solidFill>
                  <a:schemeClr val="accent1">
                    <a:lumMod val="50000"/>
                  </a:schemeClr>
                </a:solidFill>
              </a:rPr>
              <a:t>Can you think of some examples?</a:t>
            </a:r>
          </a:p>
          <a:p>
            <a:pPr lvl="0">
              <a:defRPr/>
            </a:pPr>
            <a:endParaRPr lang="en-US" sz="2400" dirty="0">
              <a:solidFill>
                <a:schemeClr val="accent1">
                  <a:lumMod val="50000"/>
                </a:schemeClr>
              </a:solidFill>
              <a:latin typeface="Century Gothic" panose="020F0302020204030204"/>
            </a:endParaRPr>
          </a:p>
          <a:p>
            <a:pPr lvl="0">
              <a:defRPr/>
            </a:pPr>
            <a:endParaRPr lang="en-US" sz="2400" dirty="0">
              <a:solidFill>
                <a:schemeClr val="accent1">
                  <a:lumMod val="50000"/>
                </a:schemeClr>
              </a:solidFill>
              <a:latin typeface="Century Gothic" panose="020F0302020204030204"/>
            </a:endParaRPr>
          </a:p>
          <a:p>
            <a:pPr lvl="0">
              <a:defRPr/>
            </a:pPr>
            <a:endParaRPr lang="en-US" sz="2400" dirty="0">
              <a:solidFill>
                <a:schemeClr val="accent1">
                  <a:lumMod val="50000"/>
                </a:schemeClr>
              </a:solidFill>
              <a:latin typeface="Century Gothic" panose="020F0302020204030204"/>
            </a:endParaRPr>
          </a:p>
          <a:p>
            <a:pPr>
              <a:defRPr/>
            </a:pPr>
            <a:r>
              <a:rPr lang="en-GB" sz="2400" dirty="0">
                <a:solidFill>
                  <a:schemeClr val="accent1">
                    <a:lumMod val="50000"/>
                  </a:schemeClr>
                </a:solidFill>
              </a:rPr>
              <a:t>Which of these prepositions would you use to talk about going </a:t>
            </a:r>
            <a:r>
              <a:rPr lang="en-GB" sz="2400" b="1" dirty="0">
                <a:solidFill>
                  <a:schemeClr val="accent1">
                    <a:lumMod val="50000"/>
                  </a:schemeClr>
                </a:solidFill>
              </a:rPr>
              <a:t>to </a:t>
            </a:r>
            <a:r>
              <a:rPr lang="en-GB" sz="2400" dirty="0">
                <a:solidFill>
                  <a:schemeClr val="accent1">
                    <a:lumMod val="50000"/>
                  </a:schemeClr>
                </a:solidFill>
              </a:rPr>
              <a:t>…</a:t>
            </a:r>
          </a:p>
          <a:p>
            <a:pPr>
              <a:defRPr/>
            </a:pPr>
            <a:endParaRPr lang="en-GB" sz="2400" dirty="0">
              <a:solidFill>
                <a:schemeClr val="accent1">
                  <a:lumMod val="50000"/>
                </a:schemeClr>
              </a:solidFill>
            </a:endParaRPr>
          </a:p>
          <a:p>
            <a:pPr>
              <a:defRPr/>
            </a:pPr>
            <a:r>
              <a:rPr lang="en-GB" sz="2400" dirty="0">
                <a:solidFill>
                  <a:schemeClr val="accent1">
                    <a:lumMod val="50000"/>
                  </a:schemeClr>
                </a:solidFill>
              </a:rPr>
              <a:t>1) a feminine country?				      Je vole </a:t>
            </a:r>
            <a:r>
              <a:rPr lang="en-GB" sz="2400" b="1"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Italie</a:t>
            </a:r>
            <a:r>
              <a:rPr lang="en-GB" sz="2400" dirty="0">
                <a:solidFill>
                  <a:schemeClr val="accent1">
                    <a:lumMod val="50000"/>
                  </a:schemeClr>
                </a:solidFill>
              </a:rPr>
              <a:t>.</a:t>
            </a:r>
          </a:p>
          <a:p>
            <a:pPr>
              <a:defRPr/>
            </a:pPr>
            <a:endParaRPr lang="en-GB" sz="2400" dirty="0">
              <a:solidFill>
                <a:schemeClr val="accent1">
                  <a:lumMod val="50000"/>
                </a:schemeClr>
              </a:solidFill>
            </a:endParaRPr>
          </a:p>
          <a:p>
            <a:pPr>
              <a:defRPr/>
            </a:pPr>
            <a:r>
              <a:rPr lang="en-GB" sz="2400" dirty="0">
                <a:solidFill>
                  <a:schemeClr val="accent1">
                    <a:lumMod val="50000"/>
                  </a:schemeClr>
                </a:solidFill>
              </a:rPr>
              <a:t>2) a city?						      </a:t>
            </a:r>
            <a:r>
              <a:rPr lang="en-GB" sz="2400" dirty="0" err="1">
                <a:solidFill>
                  <a:schemeClr val="accent1">
                    <a:lumMod val="50000"/>
                  </a:schemeClr>
                </a:solidFill>
              </a:rPr>
              <a:t>Ils</a:t>
            </a:r>
            <a:r>
              <a:rPr lang="en-GB" sz="2400" dirty="0">
                <a:solidFill>
                  <a:schemeClr val="accent1">
                    <a:lumMod val="50000"/>
                  </a:schemeClr>
                </a:solidFill>
              </a:rPr>
              <a:t> </a:t>
            </a:r>
            <a:r>
              <a:rPr lang="en-GB" sz="2400" dirty="0" err="1">
                <a:solidFill>
                  <a:schemeClr val="accent1">
                    <a:lumMod val="50000"/>
                  </a:schemeClr>
                </a:solidFill>
              </a:rPr>
              <a:t>vont</a:t>
            </a:r>
            <a:r>
              <a:rPr lang="en-GB" sz="2400" dirty="0">
                <a:solidFill>
                  <a:schemeClr val="accent1">
                    <a:lumMod val="50000"/>
                  </a:schemeClr>
                </a:solidFill>
              </a:rPr>
              <a:t> </a:t>
            </a:r>
            <a:r>
              <a:rPr lang="en-GB" sz="2400" b="1" dirty="0">
                <a:solidFill>
                  <a:schemeClr val="accent1">
                    <a:lumMod val="50000"/>
                  </a:schemeClr>
                </a:solidFill>
              </a:rPr>
              <a:t>à</a:t>
            </a:r>
            <a:r>
              <a:rPr lang="en-GB" sz="2400" dirty="0">
                <a:solidFill>
                  <a:schemeClr val="accent1">
                    <a:lumMod val="50000"/>
                  </a:schemeClr>
                </a:solidFill>
              </a:rPr>
              <a:t> </a:t>
            </a:r>
            <a:r>
              <a:rPr lang="en-GB" sz="2400" dirty="0" err="1">
                <a:solidFill>
                  <a:schemeClr val="accent1">
                    <a:lumMod val="50000"/>
                  </a:schemeClr>
                </a:solidFill>
              </a:rPr>
              <a:t>Edimbourg</a:t>
            </a:r>
            <a:r>
              <a:rPr lang="en-GB" sz="2400" dirty="0">
                <a:solidFill>
                  <a:schemeClr val="accent1">
                    <a:lumMod val="50000"/>
                  </a:schemeClr>
                </a:solidFill>
              </a:rPr>
              <a:t>.</a:t>
            </a:r>
          </a:p>
          <a:p>
            <a:pPr>
              <a:defRPr/>
            </a:pPr>
            <a:endParaRPr lang="en-GB" sz="2400" dirty="0">
              <a:solidFill>
                <a:schemeClr val="accent1">
                  <a:lumMod val="50000"/>
                </a:schemeClr>
              </a:solidFill>
            </a:endParaRPr>
          </a:p>
          <a:p>
            <a:pPr>
              <a:defRPr/>
            </a:pPr>
            <a:r>
              <a:rPr lang="en-GB" sz="2400" dirty="0">
                <a:solidFill>
                  <a:schemeClr val="accent1">
                    <a:lumMod val="50000"/>
                  </a:schemeClr>
                </a:solidFill>
              </a:rPr>
              <a:t>3) a masculine country or region?		      </a:t>
            </a:r>
            <a:r>
              <a:rPr lang="en-GB" sz="2400" dirty="0" err="1">
                <a:solidFill>
                  <a:schemeClr val="accent1">
                    <a:lumMod val="50000"/>
                  </a:schemeClr>
                </a:solidFill>
              </a:rPr>
              <a:t>L’avion</a:t>
            </a:r>
            <a:r>
              <a:rPr lang="en-GB" sz="2400" dirty="0">
                <a:solidFill>
                  <a:schemeClr val="accent1">
                    <a:lumMod val="50000"/>
                  </a:schemeClr>
                </a:solidFill>
              </a:rPr>
              <a:t> </a:t>
            </a:r>
            <a:r>
              <a:rPr lang="en-GB" sz="2400" dirty="0" err="1">
                <a:solidFill>
                  <a:schemeClr val="accent1">
                    <a:lumMod val="50000"/>
                  </a:schemeClr>
                </a:solidFill>
              </a:rPr>
              <a:t>va</a:t>
            </a:r>
            <a:r>
              <a:rPr lang="en-GB" sz="2400" dirty="0">
                <a:solidFill>
                  <a:schemeClr val="accent1">
                    <a:lumMod val="50000"/>
                  </a:schemeClr>
                </a:solidFill>
              </a:rPr>
              <a:t> </a:t>
            </a:r>
            <a:r>
              <a:rPr lang="en-GB" sz="2400" b="1" dirty="0">
                <a:solidFill>
                  <a:schemeClr val="accent1">
                    <a:lumMod val="50000"/>
                  </a:schemeClr>
                </a:solidFill>
              </a:rPr>
              <a:t>au</a:t>
            </a:r>
            <a:r>
              <a:rPr lang="en-GB" sz="2400" dirty="0">
                <a:solidFill>
                  <a:schemeClr val="accent1">
                    <a:lumMod val="50000"/>
                  </a:schemeClr>
                </a:solidFill>
              </a:rPr>
              <a:t> </a:t>
            </a:r>
            <a:r>
              <a:rPr lang="en-GB" sz="2400" dirty="0" err="1">
                <a:solidFill>
                  <a:schemeClr val="accent1">
                    <a:lumMod val="50000"/>
                  </a:schemeClr>
                </a:solidFill>
              </a:rPr>
              <a:t>Japon</a:t>
            </a:r>
            <a:r>
              <a:rPr lang="en-GB" sz="2400" dirty="0">
                <a:solidFill>
                  <a:schemeClr val="accent1">
                    <a:lumMod val="50000"/>
                  </a:schemeClr>
                </a:solidFill>
              </a:rPr>
              <a:t> (m).</a:t>
            </a:r>
            <a:endParaRPr lang="fr-FR" sz="2400" dirty="0">
              <a:solidFill>
                <a:schemeClr val="accent1">
                  <a:lumMod val="50000"/>
                </a:schemeClr>
              </a:solidFill>
            </a:endParaRPr>
          </a:p>
        </p:txBody>
      </p:sp>
      <p:sp>
        <p:nvSpPr>
          <p:cNvPr id="6" name="Rectangle 5"/>
          <p:cNvSpPr/>
          <p:nvPr/>
        </p:nvSpPr>
        <p:spPr>
          <a:xfrm>
            <a:off x="1171364" y="2836393"/>
            <a:ext cx="1620000" cy="4253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1">
                    <a:lumMod val="50000"/>
                  </a:schemeClr>
                </a:solidFill>
              </a:rPr>
              <a:t>à</a:t>
            </a:r>
          </a:p>
        </p:txBody>
      </p:sp>
      <p:sp>
        <p:nvSpPr>
          <p:cNvPr id="9" name="Rectangle 8"/>
          <p:cNvSpPr/>
          <p:nvPr/>
        </p:nvSpPr>
        <p:spPr>
          <a:xfrm>
            <a:off x="3262363" y="2836393"/>
            <a:ext cx="1620000" cy="4253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solidFill>
                  <a:schemeClr val="accent1">
                    <a:lumMod val="50000"/>
                  </a:schemeClr>
                </a:solidFill>
              </a:rPr>
              <a:t>en</a:t>
            </a:r>
          </a:p>
        </p:txBody>
      </p:sp>
      <p:sp>
        <p:nvSpPr>
          <p:cNvPr id="10" name="Rectangle 9"/>
          <p:cNvSpPr/>
          <p:nvPr/>
        </p:nvSpPr>
        <p:spPr>
          <a:xfrm>
            <a:off x="5353362" y="2836392"/>
            <a:ext cx="1620000" cy="4253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solidFill>
                  <a:schemeClr val="accent1">
                    <a:lumMod val="50000"/>
                  </a:schemeClr>
                </a:solidFill>
              </a:rPr>
              <a:t>chez</a:t>
            </a:r>
          </a:p>
        </p:txBody>
      </p:sp>
      <p:sp>
        <p:nvSpPr>
          <p:cNvPr id="11" name="Rectangle 10"/>
          <p:cNvSpPr/>
          <p:nvPr/>
        </p:nvSpPr>
        <p:spPr>
          <a:xfrm>
            <a:off x="7444361" y="2836392"/>
            <a:ext cx="1620000" cy="4253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solidFill>
                  <a:schemeClr val="accent1">
                    <a:lumMod val="50000"/>
                  </a:schemeClr>
                </a:solidFill>
              </a:rPr>
              <a:t>vers</a:t>
            </a:r>
          </a:p>
        </p:txBody>
      </p:sp>
      <p:sp>
        <p:nvSpPr>
          <p:cNvPr id="12" name="Rectangle 11"/>
          <p:cNvSpPr/>
          <p:nvPr/>
        </p:nvSpPr>
        <p:spPr>
          <a:xfrm>
            <a:off x="9535360" y="2836392"/>
            <a:ext cx="1620000" cy="4253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solidFill>
                  <a:schemeClr val="accent1">
                    <a:lumMod val="50000"/>
                  </a:schemeClr>
                </a:solidFill>
              </a:rPr>
              <a:t>de</a:t>
            </a:r>
          </a:p>
        </p:txBody>
      </p:sp>
      <p:sp>
        <p:nvSpPr>
          <p:cNvPr id="13" name="Rectangle 12"/>
          <p:cNvSpPr/>
          <p:nvPr/>
        </p:nvSpPr>
        <p:spPr>
          <a:xfrm>
            <a:off x="1171364" y="2836392"/>
            <a:ext cx="1620000" cy="42530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1">
                    <a:lumMod val="50000"/>
                  </a:schemeClr>
                </a:solidFill>
              </a:rPr>
              <a:t>à</a:t>
            </a:r>
          </a:p>
        </p:txBody>
      </p:sp>
      <p:sp>
        <p:nvSpPr>
          <p:cNvPr id="2" name="Rectangle 1"/>
          <p:cNvSpPr/>
          <p:nvPr/>
        </p:nvSpPr>
        <p:spPr>
          <a:xfrm>
            <a:off x="7144386" y="4178470"/>
            <a:ext cx="2681001" cy="4997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7144386" y="4951467"/>
            <a:ext cx="3839950" cy="601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3267" y="318624"/>
            <a:ext cx="3661492" cy="766625"/>
          </a:xfrm>
          <a:prstGeom prst="rect">
            <a:avLst/>
          </a:prstGeom>
        </p:spPr>
      </p:pic>
      <p:sp>
        <p:nvSpPr>
          <p:cNvPr id="17" name="Rectangle 16"/>
          <p:cNvSpPr/>
          <p:nvPr/>
        </p:nvSpPr>
        <p:spPr>
          <a:xfrm>
            <a:off x="7167446" y="5675047"/>
            <a:ext cx="3839950" cy="587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ular Callout 14"/>
          <p:cNvSpPr/>
          <p:nvPr/>
        </p:nvSpPr>
        <p:spPr>
          <a:xfrm>
            <a:off x="7543800" y="3606800"/>
            <a:ext cx="3772614" cy="1809850"/>
          </a:xfrm>
          <a:prstGeom prst="wedgeRoundRectCallout">
            <a:avLst>
              <a:gd name="adj1" fmla="val 20394"/>
              <a:gd name="adj2" fmla="val 66946"/>
              <a:gd name="adj3" fmla="val 16667"/>
            </a:avLst>
          </a:prstGeom>
          <a:solidFill>
            <a:schemeClr val="accent1">
              <a:lumMod val="50000"/>
            </a:schemeClr>
          </a:solidFill>
          <a:ln w="12700">
            <a:solidFill>
              <a:srgbClr val="E87D1E"/>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b="1" dirty="0">
                <a:solidFill>
                  <a:schemeClr val="bg1"/>
                </a:solidFill>
              </a:rPr>
              <a:t>Remember!</a:t>
            </a:r>
            <a:br>
              <a:rPr lang="en-GB" sz="2000" b="1" dirty="0">
                <a:solidFill>
                  <a:schemeClr val="bg1"/>
                </a:solidFill>
              </a:rPr>
            </a:br>
            <a:r>
              <a:rPr lang="en-GB" sz="2000" dirty="0">
                <a:solidFill>
                  <a:schemeClr val="bg1"/>
                </a:solidFill>
              </a:rPr>
              <a:t>à + </a:t>
            </a:r>
            <a:r>
              <a:rPr lang="en-GB" sz="2000" b="1" dirty="0">
                <a:solidFill>
                  <a:schemeClr val="bg1"/>
                </a:solidFill>
              </a:rPr>
              <a:t>definite article </a:t>
            </a:r>
            <a:br>
              <a:rPr lang="en-GB" sz="2000" dirty="0">
                <a:solidFill>
                  <a:schemeClr val="bg1"/>
                </a:solidFill>
              </a:rPr>
            </a:br>
            <a:r>
              <a:rPr lang="en-GB" sz="2000" dirty="0">
                <a:solidFill>
                  <a:schemeClr val="bg1"/>
                </a:solidFill>
              </a:rPr>
              <a:t>for masculine countries</a:t>
            </a:r>
            <a:br>
              <a:rPr lang="en-GB" sz="2000" b="1" dirty="0">
                <a:solidFill>
                  <a:schemeClr val="bg1"/>
                </a:solidFill>
              </a:rPr>
            </a:br>
            <a:r>
              <a:rPr lang="en-GB" sz="2000" dirty="0">
                <a:solidFill>
                  <a:schemeClr val="bg1"/>
                </a:solidFill>
              </a:rPr>
              <a:t>a + le </a:t>
            </a:r>
            <a:r>
              <a:rPr lang="en-GB" sz="2000" dirty="0">
                <a:solidFill>
                  <a:schemeClr val="bg1"/>
                </a:solidFill>
                <a:sym typeface="Wingdings" panose="05000000000000000000" pitchFamily="2" charset="2"/>
              </a:rPr>
              <a:t> au</a:t>
            </a:r>
            <a:br>
              <a:rPr lang="en-GB" sz="2000" dirty="0">
                <a:solidFill>
                  <a:schemeClr val="bg1"/>
                </a:solidFill>
                <a:sym typeface="Wingdings" panose="05000000000000000000" pitchFamily="2" charset="2"/>
              </a:rPr>
            </a:br>
            <a:r>
              <a:rPr lang="en-GB" sz="2000" dirty="0">
                <a:solidFill>
                  <a:schemeClr val="bg1"/>
                </a:solidFill>
                <a:sym typeface="Wingdings" panose="05000000000000000000" pitchFamily="2" charset="2"/>
              </a:rPr>
              <a:t>a + les  aux</a:t>
            </a:r>
            <a:endParaRPr lang="en-GB" sz="2000" dirty="0">
              <a:solidFill>
                <a:schemeClr val="bg1"/>
              </a:solidFill>
            </a:endParaRPr>
          </a:p>
        </p:txBody>
      </p:sp>
    </p:spTree>
    <p:extLst>
      <p:ext uri="{BB962C8B-B14F-4D97-AF65-F5344CB8AC3E}">
        <p14:creationId xmlns:p14="http://schemas.microsoft.com/office/powerpoint/2010/main" val="405789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4.375E-6 4.07407E-6 L 0.04323 0.20949 " pathEditMode="relative" rAng="0" ptsTypes="AA">
                                      <p:cBhvr>
                                        <p:cTn id="38" dur="2000" fill="hold"/>
                                        <p:tgtEl>
                                          <p:spTgt spid="9"/>
                                        </p:tgtEl>
                                        <p:attrNameLst>
                                          <p:attrName>ppt_x</p:attrName>
                                          <p:attrName>ppt_y</p:attrName>
                                        </p:attrNameLst>
                                      </p:cBhvr>
                                      <p:rCtr x="2161" y="10463"/>
                                    </p:animMotion>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2.77556E-17 4.07407E-6 L 0.05729 0.31342 " pathEditMode="relative" rAng="0" ptsTypes="AA">
                                      <p:cBhvr>
                                        <p:cTn id="46" dur="2000" fill="hold"/>
                                        <p:tgtEl>
                                          <p:spTgt spid="6"/>
                                        </p:tgtEl>
                                        <p:attrNameLst>
                                          <p:attrName>ppt_x</p:attrName>
                                          <p:attrName>ppt_y</p:attrName>
                                        </p:attrNameLst>
                                      </p:cBhvr>
                                      <p:rCtr x="2865" y="15671"/>
                                    </p:animMotion>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0" nodeType="clickEffect">
                                  <p:stCondLst>
                                    <p:cond delay="0"/>
                                  </p:stCondLst>
                                  <p:childTnLst>
                                    <p:animMotion origin="layout" path="M 2.77556E-17 4.07407E-6 L 0.34271 0.42199 " pathEditMode="relative" rAng="0" ptsTypes="AA">
                                      <p:cBhvr>
                                        <p:cTn id="54" dur="2000" fill="hold"/>
                                        <p:tgtEl>
                                          <p:spTgt spid="13"/>
                                        </p:tgtEl>
                                        <p:attrNameLst>
                                          <p:attrName>ppt_x</p:attrName>
                                          <p:attrName>ppt_y</p:attrName>
                                        </p:attrNameLst>
                                      </p:cBhvr>
                                      <p:rCtr x="17135" y="21088"/>
                                    </p:animMotion>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0" grpId="0" animBg="1"/>
      <p:bldP spid="11" grpId="0" animBg="1"/>
      <p:bldP spid="12" grpId="0" animBg="1"/>
      <p:bldP spid="13" grpId="0" animBg="1"/>
      <p:bldP spid="13" grpId="1" animBg="1"/>
      <p:bldP spid="2" grpId="0" animBg="1"/>
      <p:bldP spid="14" grpId="0" animBg="1"/>
      <p:bldP spid="17"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close-up of a tall tower&#10;&#10;Description automatically generated with low confidence">
            <a:extLst>
              <a:ext uri="{FF2B5EF4-FFF2-40B4-BE49-F238E27FC236}">
                <a16:creationId xmlns:a16="http://schemas.microsoft.com/office/drawing/2014/main" id="{58D8A1D1-AA6A-4CD7-AED6-A48C1F8DEF8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92523" y="4943430"/>
            <a:ext cx="1260456" cy="778594"/>
          </a:xfrm>
          <a:prstGeom prst="rect">
            <a:avLst/>
          </a:prstGeom>
        </p:spPr>
      </p:pic>
      <p:pic>
        <p:nvPicPr>
          <p:cNvPr id="60" name="Picture 59" descr="Icon&#10;&#10;Description automatically generated">
            <a:extLst>
              <a:ext uri="{FF2B5EF4-FFF2-40B4-BE49-F238E27FC236}">
                <a16:creationId xmlns:a16="http://schemas.microsoft.com/office/drawing/2014/main" id="{E4DF17D0-6355-463B-851A-E0BDCB34F818}"/>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0814" t="32178" r="23753" b="33911"/>
          <a:stretch/>
        </p:blipFill>
        <p:spPr>
          <a:xfrm>
            <a:off x="10349168" y="4780801"/>
            <a:ext cx="870211" cy="852967"/>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233645739"/>
              </p:ext>
            </p:extLst>
          </p:nvPr>
        </p:nvGraphicFramePr>
        <p:xfrm>
          <a:off x="282713" y="1889673"/>
          <a:ext cx="11627208" cy="4222893"/>
        </p:xfrm>
        <a:graphic>
          <a:graphicData uri="http://schemas.openxmlformats.org/drawingml/2006/table">
            <a:tbl>
              <a:tblPr firstRow="1" bandRow="1">
                <a:tableStyleId>{5940675A-B579-460E-94D1-54222C63F5DA}</a:tableStyleId>
              </a:tblPr>
              <a:tblGrid>
                <a:gridCol w="3875736">
                  <a:extLst>
                    <a:ext uri="{9D8B030D-6E8A-4147-A177-3AD203B41FA5}">
                      <a16:colId xmlns:a16="http://schemas.microsoft.com/office/drawing/2014/main" val="2135357218"/>
                    </a:ext>
                  </a:extLst>
                </a:gridCol>
                <a:gridCol w="3875736">
                  <a:extLst>
                    <a:ext uri="{9D8B030D-6E8A-4147-A177-3AD203B41FA5}">
                      <a16:colId xmlns:a16="http://schemas.microsoft.com/office/drawing/2014/main" val="2017999508"/>
                    </a:ext>
                  </a:extLst>
                </a:gridCol>
                <a:gridCol w="3875736">
                  <a:extLst>
                    <a:ext uri="{9D8B030D-6E8A-4147-A177-3AD203B41FA5}">
                      <a16:colId xmlns:a16="http://schemas.microsoft.com/office/drawing/2014/main" val="3517931398"/>
                    </a:ext>
                  </a:extLst>
                </a:gridCol>
              </a:tblGrid>
              <a:tr h="1407631">
                <a:tc>
                  <a:txBody>
                    <a:bodyPr/>
                    <a:lstStyle/>
                    <a:p>
                      <a:endParaRPr lang="en-GB" dirty="0"/>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455914059"/>
                  </a:ext>
                </a:extLst>
              </a:tr>
              <a:tr h="1407631">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806723089"/>
                  </a:ext>
                </a:extLst>
              </a:tr>
              <a:tr h="1407631">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455731650"/>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3"/>
            <a:ext cx="5886450" cy="707849"/>
          </a:xfrm>
        </p:spPr>
        <p:txBody>
          <a:bodyPr>
            <a:normAutofit/>
          </a:bodyPr>
          <a:lstStyle/>
          <a:p>
            <a:r>
              <a:rPr lang="fr-FR" sz="3600" b="1" dirty="0">
                <a:solidFill>
                  <a:schemeClr val="bg1"/>
                </a:solidFill>
              </a:rPr>
              <a:t>On vole où ? </a:t>
            </a:r>
          </a:p>
        </p:txBody>
      </p:sp>
      <p:sp>
        <p:nvSpPr>
          <p:cNvPr id="6" name="Rounded Rectangle 46">
            <a:extLst>
              <a:ext uri="{FF2B5EF4-FFF2-40B4-BE49-F238E27FC236}">
                <a16:creationId xmlns:a16="http://schemas.microsoft.com/office/drawing/2014/main" id="{4D8CAAFD-4E4C-4FF1-8DD5-062D2E84D19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5" name="Action Button: Custom 16">
            <a:hlinkClick r:id="" action="ppaction://noaction" highlightClick="1">
              <a:snd r:embed="rId15" name="on prend un vol au BEEP.wav"/>
            </a:hlinkClick>
            <a:extLst>
              <a:ext uri="{FF2B5EF4-FFF2-40B4-BE49-F238E27FC236}">
                <a16:creationId xmlns:a16="http://schemas.microsoft.com/office/drawing/2014/main" id="{00B3E4C1-DFF4-46C3-8013-784275E7AA6B}"/>
              </a:ext>
            </a:extLst>
          </p:cNvPr>
          <p:cNvSpPr/>
          <p:nvPr/>
        </p:nvSpPr>
        <p:spPr>
          <a:xfrm>
            <a:off x="2009206" y="30534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1</a:t>
            </a:r>
          </a:p>
        </p:txBody>
      </p:sp>
      <p:sp>
        <p:nvSpPr>
          <p:cNvPr id="7" name="Action Button: Custom 16">
            <a:hlinkClick r:id="" action="ppaction://noaction" highlightClick="1">
              <a:snd r:embed="rId16" name="cet avion va a BEEP.wav"/>
            </a:hlinkClick>
            <a:extLst>
              <a:ext uri="{FF2B5EF4-FFF2-40B4-BE49-F238E27FC236}">
                <a16:creationId xmlns:a16="http://schemas.microsoft.com/office/drawing/2014/main" id="{00B3E4C1-DFF4-46C3-8013-784275E7AA6B}"/>
              </a:ext>
            </a:extLst>
          </p:cNvPr>
          <p:cNvSpPr/>
          <p:nvPr/>
        </p:nvSpPr>
        <p:spPr>
          <a:xfrm>
            <a:off x="2009206" y="445095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17" name="on vole en BEEP.wav"/>
            </a:hlinkClick>
            <a:extLst>
              <a:ext uri="{FF2B5EF4-FFF2-40B4-BE49-F238E27FC236}">
                <a16:creationId xmlns:a16="http://schemas.microsoft.com/office/drawing/2014/main" id="{00B3E4C1-DFF4-46C3-8013-784275E7AA6B}"/>
              </a:ext>
            </a:extLst>
          </p:cNvPr>
          <p:cNvSpPr/>
          <p:nvPr/>
        </p:nvSpPr>
        <p:spPr>
          <a:xfrm>
            <a:off x="2009206" y="58261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3</a:t>
            </a:r>
          </a:p>
        </p:txBody>
      </p:sp>
      <p:sp>
        <p:nvSpPr>
          <p:cNvPr id="11" name="TextBox 10">
            <a:extLst>
              <a:ext uri="{FF2B5EF4-FFF2-40B4-BE49-F238E27FC236}">
                <a16:creationId xmlns:a16="http://schemas.microsoft.com/office/drawing/2014/main" id="{28084BE4-A4AF-364C-B8E5-ED6D583A6685}"/>
              </a:ext>
            </a:extLst>
          </p:cNvPr>
          <p:cNvSpPr txBox="1"/>
          <p:nvPr/>
        </p:nvSpPr>
        <p:spPr>
          <a:xfrm>
            <a:off x="180000" y="1296788"/>
            <a:ext cx="11772979" cy="430887"/>
          </a:xfrm>
          <a:prstGeom prst="rect">
            <a:avLst/>
          </a:prstGeom>
          <a:solidFill>
            <a:schemeClr val="bg1"/>
          </a:solidFill>
        </p:spPr>
        <p:txBody>
          <a:bodyPr wrap="square" rtlCol="0">
            <a:spAutoFit/>
          </a:bodyPr>
          <a:lstStyle/>
          <a:p>
            <a:pPr lvl="0"/>
            <a:r>
              <a:rPr lang="fr-FR" sz="2200" dirty="0">
                <a:solidFill>
                  <a:srgbClr val="4472C4">
                    <a:lumMod val="50000"/>
                  </a:srgbClr>
                </a:solidFill>
                <a:latin typeface="Century Gothic" panose="020F0302020204030204"/>
              </a:rPr>
              <a:t>Écoute et choisis la réponse correcte. </a:t>
            </a:r>
            <a:endParaRPr lang="fr-FR" sz="2200" dirty="0">
              <a:solidFill>
                <a:srgbClr val="4472C4">
                  <a:lumMod val="50000"/>
                </a:srgbClr>
              </a:solidFill>
            </a:endParaRPr>
          </a:p>
        </p:txBody>
      </p:sp>
      <p:sp>
        <p:nvSpPr>
          <p:cNvPr id="18" name="Action Button: Custom 16">
            <a:hlinkClick r:id="" action="ppaction://noaction" highlightClick="1">
              <a:snd r:embed="rId18" name="nous allons aux BEEP.wav"/>
            </a:hlinkClick>
            <a:extLst>
              <a:ext uri="{FF2B5EF4-FFF2-40B4-BE49-F238E27FC236}">
                <a16:creationId xmlns:a16="http://schemas.microsoft.com/office/drawing/2014/main" id="{00B3E4C1-DFF4-46C3-8013-784275E7AA6B}"/>
              </a:ext>
            </a:extLst>
          </p:cNvPr>
          <p:cNvSpPr/>
          <p:nvPr/>
        </p:nvSpPr>
        <p:spPr>
          <a:xfrm>
            <a:off x="5886450" y="30534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4</a:t>
            </a:r>
          </a:p>
        </p:txBody>
      </p:sp>
      <p:sp>
        <p:nvSpPr>
          <p:cNvPr id="19" name="Action Button: Custom 16">
            <a:hlinkClick r:id="" action="ppaction://noaction" highlightClick="1">
              <a:snd r:embed="rId19" name="ils voyageaient a BEEP.wav"/>
            </a:hlinkClick>
            <a:extLst>
              <a:ext uri="{FF2B5EF4-FFF2-40B4-BE49-F238E27FC236}">
                <a16:creationId xmlns:a16="http://schemas.microsoft.com/office/drawing/2014/main" id="{00B3E4C1-DFF4-46C3-8013-784275E7AA6B}"/>
              </a:ext>
            </a:extLst>
          </p:cNvPr>
          <p:cNvSpPr/>
          <p:nvPr/>
        </p:nvSpPr>
        <p:spPr>
          <a:xfrm>
            <a:off x="5886450" y="445095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5</a:t>
            </a:r>
          </a:p>
        </p:txBody>
      </p:sp>
      <p:sp>
        <p:nvSpPr>
          <p:cNvPr id="20" name="Action Button: Custom 16">
            <a:hlinkClick r:id="" action="ppaction://noaction" highlightClick="1">
              <a:snd r:embed="rId20" name="vous volez en BEEP.wav"/>
            </a:hlinkClick>
            <a:extLst>
              <a:ext uri="{FF2B5EF4-FFF2-40B4-BE49-F238E27FC236}">
                <a16:creationId xmlns:a16="http://schemas.microsoft.com/office/drawing/2014/main" id="{00B3E4C1-DFF4-46C3-8013-784275E7AA6B}"/>
              </a:ext>
            </a:extLst>
          </p:cNvPr>
          <p:cNvSpPr/>
          <p:nvPr/>
        </p:nvSpPr>
        <p:spPr>
          <a:xfrm>
            <a:off x="5886450" y="58261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6</a:t>
            </a:r>
          </a:p>
        </p:txBody>
      </p:sp>
      <p:sp>
        <p:nvSpPr>
          <p:cNvPr id="21" name="Action Button: Custom 16">
            <a:hlinkClick r:id="" action="ppaction://noaction" highlightClick="1">
              <a:snd r:embed="rId21" name="ces avions vont au BEEP.wav"/>
            </a:hlinkClick>
            <a:extLst>
              <a:ext uri="{FF2B5EF4-FFF2-40B4-BE49-F238E27FC236}">
                <a16:creationId xmlns:a16="http://schemas.microsoft.com/office/drawing/2014/main" id="{00B3E4C1-DFF4-46C3-8013-784275E7AA6B}"/>
              </a:ext>
            </a:extLst>
          </p:cNvPr>
          <p:cNvSpPr/>
          <p:nvPr/>
        </p:nvSpPr>
        <p:spPr>
          <a:xfrm>
            <a:off x="9881475" y="30534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7</a:t>
            </a:r>
          </a:p>
        </p:txBody>
      </p:sp>
      <p:sp>
        <p:nvSpPr>
          <p:cNvPr id="22" name="Action Button: Custom 16">
            <a:hlinkClick r:id="" action="ppaction://noaction" highlightClick="1">
              <a:snd r:embed="rId22" name="nous voyageons aux BEEP.wav"/>
            </a:hlinkClick>
            <a:extLst>
              <a:ext uri="{FF2B5EF4-FFF2-40B4-BE49-F238E27FC236}">
                <a16:creationId xmlns:a16="http://schemas.microsoft.com/office/drawing/2014/main" id="{00B3E4C1-DFF4-46C3-8013-784275E7AA6B}"/>
              </a:ext>
            </a:extLst>
          </p:cNvPr>
          <p:cNvSpPr/>
          <p:nvPr/>
        </p:nvSpPr>
        <p:spPr>
          <a:xfrm>
            <a:off x="9881475" y="445095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8</a:t>
            </a:r>
          </a:p>
        </p:txBody>
      </p:sp>
      <p:sp>
        <p:nvSpPr>
          <p:cNvPr id="23" name="Action Button: Custom 16">
            <a:hlinkClick r:id="" action="ppaction://noaction" highlightClick="1">
              <a:snd r:embed="rId23" name="je vais a BEEP.wav"/>
            </a:hlinkClick>
            <a:extLst>
              <a:ext uri="{FF2B5EF4-FFF2-40B4-BE49-F238E27FC236}">
                <a16:creationId xmlns:a16="http://schemas.microsoft.com/office/drawing/2014/main" id="{00B3E4C1-DFF4-46C3-8013-784275E7AA6B}"/>
              </a:ext>
            </a:extLst>
          </p:cNvPr>
          <p:cNvSpPr/>
          <p:nvPr/>
        </p:nvSpPr>
        <p:spPr>
          <a:xfrm>
            <a:off x="9881475" y="582615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9</a:t>
            </a:r>
          </a:p>
        </p:txBody>
      </p:sp>
      <p:pic>
        <p:nvPicPr>
          <p:cNvPr id="24" name="Picture 2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67860" y="2020263"/>
            <a:ext cx="1679383" cy="827454"/>
          </a:xfrm>
          <a:prstGeom prst="rect">
            <a:avLst/>
          </a:prstGeom>
        </p:spPr>
      </p:pic>
      <p:sp>
        <p:nvSpPr>
          <p:cNvPr id="25" name="TextBox 24"/>
          <p:cNvSpPr txBox="1"/>
          <p:nvPr/>
        </p:nvSpPr>
        <p:spPr>
          <a:xfrm>
            <a:off x="305531" y="2874867"/>
            <a:ext cx="1764530" cy="400110"/>
          </a:xfrm>
          <a:prstGeom prst="rect">
            <a:avLst/>
          </a:prstGeom>
          <a:noFill/>
        </p:spPr>
        <p:txBody>
          <a:bodyPr wrap="square" rtlCol="0">
            <a:spAutoFit/>
          </a:bodyPr>
          <a:lstStyle/>
          <a:p>
            <a:pPr algn="ctr"/>
            <a:r>
              <a:rPr lang="fr-FR" sz="2000" dirty="0">
                <a:solidFill>
                  <a:srgbClr val="104F75"/>
                </a:solidFill>
              </a:rPr>
              <a:t>Mexique (m)</a:t>
            </a:r>
          </a:p>
        </p:txBody>
      </p:sp>
      <p:sp>
        <p:nvSpPr>
          <p:cNvPr id="27" name="TextBox 26"/>
          <p:cNvSpPr txBox="1"/>
          <p:nvPr/>
        </p:nvSpPr>
        <p:spPr>
          <a:xfrm>
            <a:off x="2474993" y="2874867"/>
            <a:ext cx="1660293" cy="400110"/>
          </a:xfrm>
          <a:prstGeom prst="rect">
            <a:avLst/>
          </a:prstGeom>
          <a:noFill/>
        </p:spPr>
        <p:txBody>
          <a:bodyPr wrap="square" rtlCol="0">
            <a:spAutoFit/>
          </a:bodyPr>
          <a:lstStyle/>
          <a:p>
            <a:pPr algn="ctr"/>
            <a:r>
              <a:rPr lang="fr-FR" sz="2000" dirty="0">
                <a:solidFill>
                  <a:srgbClr val="104F75"/>
                </a:solidFill>
              </a:rPr>
              <a:t>Alger</a:t>
            </a:r>
          </a:p>
        </p:txBody>
      </p:sp>
      <p:sp>
        <p:nvSpPr>
          <p:cNvPr id="29" name="TextBox 28"/>
          <p:cNvSpPr txBox="1"/>
          <p:nvPr/>
        </p:nvSpPr>
        <p:spPr>
          <a:xfrm>
            <a:off x="307218" y="4299314"/>
            <a:ext cx="1764530" cy="400110"/>
          </a:xfrm>
          <a:prstGeom prst="rect">
            <a:avLst/>
          </a:prstGeom>
          <a:noFill/>
        </p:spPr>
        <p:txBody>
          <a:bodyPr wrap="square" rtlCol="0">
            <a:spAutoFit/>
          </a:bodyPr>
          <a:lstStyle/>
          <a:p>
            <a:pPr algn="ctr"/>
            <a:r>
              <a:rPr lang="fr-FR" sz="2000" dirty="0">
                <a:solidFill>
                  <a:srgbClr val="104F75"/>
                </a:solidFill>
              </a:rPr>
              <a:t>Écosse</a:t>
            </a:r>
          </a:p>
        </p:txBody>
      </p:sp>
      <p:sp>
        <p:nvSpPr>
          <p:cNvPr id="31" name="TextBox 30"/>
          <p:cNvSpPr txBox="1"/>
          <p:nvPr/>
        </p:nvSpPr>
        <p:spPr>
          <a:xfrm>
            <a:off x="2474993" y="4299314"/>
            <a:ext cx="1660293" cy="400110"/>
          </a:xfrm>
          <a:prstGeom prst="rect">
            <a:avLst/>
          </a:prstGeom>
          <a:noFill/>
        </p:spPr>
        <p:txBody>
          <a:bodyPr wrap="square" rtlCol="0">
            <a:spAutoFit/>
          </a:bodyPr>
          <a:lstStyle/>
          <a:p>
            <a:pPr algn="ctr"/>
            <a:r>
              <a:rPr lang="fr-FR" sz="2000" dirty="0">
                <a:solidFill>
                  <a:srgbClr val="104F75"/>
                </a:solidFill>
              </a:rPr>
              <a:t>Miami</a:t>
            </a:r>
          </a:p>
        </p:txBody>
      </p:sp>
      <p:sp>
        <p:nvSpPr>
          <p:cNvPr id="33" name="TextBox 32"/>
          <p:cNvSpPr txBox="1"/>
          <p:nvPr/>
        </p:nvSpPr>
        <p:spPr>
          <a:xfrm>
            <a:off x="307218" y="5723760"/>
            <a:ext cx="1764530" cy="400110"/>
          </a:xfrm>
          <a:prstGeom prst="rect">
            <a:avLst/>
          </a:prstGeom>
          <a:noFill/>
        </p:spPr>
        <p:txBody>
          <a:bodyPr wrap="square" rtlCol="0">
            <a:spAutoFit/>
          </a:bodyPr>
          <a:lstStyle/>
          <a:p>
            <a:pPr algn="ctr"/>
            <a:r>
              <a:rPr lang="fr-FR" sz="2000" dirty="0">
                <a:solidFill>
                  <a:srgbClr val="104F75"/>
                </a:solidFill>
              </a:rPr>
              <a:t>France</a:t>
            </a:r>
          </a:p>
        </p:txBody>
      </p:sp>
      <p:sp>
        <p:nvSpPr>
          <p:cNvPr id="35" name="TextBox 34"/>
          <p:cNvSpPr txBox="1"/>
          <p:nvPr/>
        </p:nvSpPr>
        <p:spPr>
          <a:xfrm>
            <a:off x="2474993" y="5723760"/>
            <a:ext cx="1660293" cy="400110"/>
          </a:xfrm>
          <a:prstGeom prst="rect">
            <a:avLst/>
          </a:prstGeom>
          <a:noFill/>
        </p:spPr>
        <p:txBody>
          <a:bodyPr wrap="square" rtlCol="0">
            <a:spAutoFit/>
          </a:bodyPr>
          <a:lstStyle/>
          <a:p>
            <a:pPr algn="ctr"/>
            <a:r>
              <a:rPr lang="fr-FR" sz="2000" dirty="0">
                <a:solidFill>
                  <a:srgbClr val="104F75"/>
                </a:solidFill>
              </a:rPr>
              <a:t>Canada</a:t>
            </a:r>
          </a:p>
        </p:txBody>
      </p:sp>
      <p:sp>
        <p:nvSpPr>
          <p:cNvPr id="41" name="TextBox 40"/>
          <p:cNvSpPr txBox="1"/>
          <p:nvPr/>
        </p:nvSpPr>
        <p:spPr>
          <a:xfrm>
            <a:off x="4190584" y="2874867"/>
            <a:ext cx="1827443" cy="400110"/>
          </a:xfrm>
          <a:prstGeom prst="rect">
            <a:avLst/>
          </a:prstGeom>
          <a:noFill/>
        </p:spPr>
        <p:txBody>
          <a:bodyPr wrap="square" rtlCol="0">
            <a:spAutoFit/>
          </a:bodyPr>
          <a:lstStyle/>
          <a:p>
            <a:pPr algn="ctr"/>
            <a:r>
              <a:rPr lang="fr-FR" sz="2000" dirty="0">
                <a:solidFill>
                  <a:srgbClr val="104F75"/>
                </a:solidFill>
              </a:rPr>
              <a:t>Québec</a:t>
            </a:r>
          </a:p>
        </p:txBody>
      </p:sp>
      <p:sp>
        <p:nvSpPr>
          <p:cNvPr id="43" name="TextBox 42"/>
          <p:cNvSpPr txBox="1"/>
          <p:nvPr/>
        </p:nvSpPr>
        <p:spPr>
          <a:xfrm>
            <a:off x="6272329" y="2874867"/>
            <a:ext cx="1826265" cy="400110"/>
          </a:xfrm>
          <a:prstGeom prst="rect">
            <a:avLst/>
          </a:prstGeom>
          <a:noFill/>
        </p:spPr>
        <p:txBody>
          <a:bodyPr wrap="square" rtlCol="0">
            <a:spAutoFit/>
          </a:bodyPr>
          <a:lstStyle/>
          <a:p>
            <a:pPr algn="ctr"/>
            <a:r>
              <a:rPr lang="fr-FR" sz="2000" dirty="0">
                <a:solidFill>
                  <a:srgbClr val="104F75"/>
                </a:solidFill>
              </a:rPr>
              <a:t>États-Unis</a:t>
            </a:r>
          </a:p>
        </p:txBody>
      </p:sp>
      <p:sp>
        <p:nvSpPr>
          <p:cNvPr id="45" name="TextBox 44"/>
          <p:cNvSpPr txBox="1"/>
          <p:nvPr/>
        </p:nvSpPr>
        <p:spPr>
          <a:xfrm>
            <a:off x="4192272" y="4299314"/>
            <a:ext cx="1764530" cy="400110"/>
          </a:xfrm>
          <a:prstGeom prst="rect">
            <a:avLst/>
          </a:prstGeom>
          <a:noFill/>
        </p:spPr>
        <p:txBody>
          <a:bodyPr wrap="square" rtlCol="0">
            <a:spAutoFit/>
          </a:bodyPr>
          <a:lstStyle/>
          <a:p>
            <a:pPr algn="ctr"/>
            <a:r>
              <a:rPr lang="fr-FR" sz="2000" dirty="0">
                <a:solidFill>
                  <a:srgbClr val="104F75"/>
                </a:solidFill>
              </a:rPr>
              <a:t>Suisse</a:t>
            </a:r>
          </a:p>
        </p:txBody>
      </p:sp>
      <p:sp>
        <p:nvSpPr>
          <p:cNvPr id="47" name="TextBox 46"/>
          <p:cNvSpPr txBox="1"/>
          <p:nvPr/>
        </p:nvSpPr>
        <p:spPr>
          <a:xfrm>
            <a:off x="6360047" y="4299314"/>
            <a:ext cx="1660293" cy="400110"/>
          </a:xfrm>
          <a:prstGeom prst="rect">
            <a:avLst/>
          </a:prstGeom>
          <a:noFill/>
        </p:spPr>
        <p:txBody>
          <a:bodyPr wrap="square" rtlCol="0">
            <a:spAutoFit/>
          </a:bodyPr>
          <a:lstStyle/>
          <a:p>
            <a:pPr algn="ctr"/>
            <a:r>
              <a:rPr lang="fr-FR" sz="2000" dirty="0">
                <a:solidFill>
                  <a:srgbClr val="104F75"/>
                </a:solidFill>
              </a:rPr>
              <a:t>Paris</a:t>
            </a:r>
          </a:p>
        </p:txBody>
      </p:sp>
      <p:sp>
        <p:nvSpPr>
          <p:cNvPr id="49" name="TextBox 48"/>
          <p:cNvSpPr txBox="1"/>
          <p:nvPr/>
        </p:nvSpPr>
        <p:spPr>
          <a:xfrm>
            <a:off x="4192272" y="5723760"/>
            <a:ext cx="1764530" cy="400110"/>
          </a:xfrm>
          <a:prstGeom prst="rect">
            <a:avLst/>
          </a:prstGeom>
          <a:noFill/>
        </p:spPr>
        <p:txBody>
          <a:bodyPr wrap="square" rtlCol="0">
            <a:spAutoFit/>
          </a:bodyPr>
          <a:lstStyle/>
          <a:p>
            <a:pPr algn="ctr"/>
            <a:r>
              <a:rPr lang="fr-FR" sz="2000" dirty="0">
                <a:solidFill>
                  <a:srgbClr val="104F75"/>
                </a:solidFill>
              </a:rPr>
              <a:t>Angleterre</a:t>
            </a:r>
          </a:p>
        </p:txBody>
      </p:sp>
      <p:sp>
        <p:nvSpPr>
          <p:cNvPr id="51" name="TextBox 50"/>
          <p:cNvSpPr txBox="1"/>
          <p:nvPr/>
        </p:nvSpPr>
        <p:spPr>
          <a:xfrm>
            <a:off x="6334003" y="5723760"/>
            <a:ext cx="1725298" cy="400110"/>
          </a:xfrm>
          <a:prstGeom prst="rect">
            <a:avLst/>
          </a:prstGeom>
          <a:noFill/>
        </p:spPr>
        <p:txBody>
          <a:bodyPr wrap="square" rtlCol="0">
            <a:spAutoFit/>
          </a:bodyPr>
          <a:lstStyle/>
          <a:p>
            <a:pPr algn="ctr"/>
            <a:r>
              <a:rPr lang="fr-FR" sz="2000" dirty="0">
                <a:solidFill>
                  <a:srgbClr val="104F75"/>
                </a:solidFill>
              </a:rPr>
              <a:t>Portugal (m)</a:t>
            </a:r>
          </a:p>
        </p:txBody>
      </p:sp>
      <p:sp>
        <p:nvSpPr>
          <p:cNvPr id="53" name="TextBox 52"/>
          <p:cNvSpPr txBox="1"/>
          <p:nvPr/>
        </p:nvSpPr>
        <p:spPr>
          <a:xfrm>
            <a:off x="8050253" y="2874867"/>
            <a:ext cx="1764530" cy="400110"/>
          </a:xfrm>
          <a:prstGeom prst="rect">
            <a:avLst/>
          </a:prstGeom>
          <a:noFill/>
        </p:spPr>
        <p:txBody>
          <a:bodyPr wrap="square" rtlCol="0">
            <a:spAutoFit/>
          </a:bodyPr>
          <a:lstStyle/>
          <a:p>
            <a:pPr algn="ctr"/>
            <a:r>
              <a:rPr lang="fr-FR" sz="2000" dirty="0">
                <a:solidFill>
                  <a:srgbClr val="104F75"/>
                </a:solidFill>
              </a:rPr>
              <a:t>Brésil (m)</a:t>
            </a:r>
          </a:p>
        </p:txBody>
      </p:sp>
      <p:sp>
        <p:nvSpPr>
          <p:cNvPr id="55" name="TextBox 54"/>
          <p:cNvSpPr txBox="1"/>
          <p:nvPr/>
        </p:nvSpPr>
        <p:spPr>
          <a:xfrm>
            <a:off x="10219715" y="2874867"/>
            <a:ext cx="1660293" cy="400110"/>
          </a:xfrm>
          <a:prstGeom prst="rect">
            <a:avLst/>
          </a:prstGeom>
          <a:noFill/>
        </p:spPr>
        <p:txBody>
          <a:bodyPr wrap="square" rtlCol="0">
            <a:spAutoFit/>
          </a:bodyPr>
          <a:lstStyle/>
          <a:p>
            <a:pPr algn="ctr"/>
            <a:r>
              <a:rPr lang="fr-FR" sz="2000" dirty="0">
                <a:solidFill>
                  <a:srgbClr val="104F75"/>
                </a:solidFill>
              </a:rPr>
              <a:t>Allemagne</a:t>
            </a:r>
          </a:p>
        </p:txBody>
      </p:sp>
      <p:sp>
        <p:nvSpPr>
          <p:cNvPr id="57" name="TextBox 56"/>
          <p:cNvSpPr txBox="1"/>
          <p:nvPr/>
        </p:nvSpPr>
        <p:spPr>
          <a:xfrm>
            <a:off x="8051940" y="4299314"/>
            <a:ext cx="1764530" cy="400110"/>
          </a:xfrm>
          <a:prstGeom prst="rect">
            <a:avLst/>
          </a:prstGeom>
          <a:noFill/>
        </p:spPr>
        <p:txBody>
          <a:bodyPr wrap="square" rtlCol="0">
            <a:spAutoFit/>
          </a:bodyPr>
          <a:lstStyle/>
          <a:p>
            <a:pPr algn="ctr"/>
            <a:r>
              <a:rPr lang="fr-FR" sz="2000" dirty="0">
                <a:solidFill>
                  <a:srgbClr val="104F75"/>
                </a:solidFill>
              </a:rPr>
              <a:t>Australie (f)</a:t>
            </a:r>
          </a:p>
        </p:txBody>
      </p:sp>
      <p:sp>
        <p:nvSpPr>
          <p:cNvPr id="59" name="TextBox 58"/>
          <p:cNvSpPr txBox="1"/>
          <p:nvPr/>
        </p:nvSpPr>
        <p:spPr>
          <a:xfrm>
            <a:off x="10219715" y="4299314"/>
            <a:ext cx="1660293" cy="400110"/>
          </a:xfrm>
          <a:prstGeom prst="rect">
            <a:avLst/>
          </a:prstGeom>
          <a:noFill/>
        </p:spPr>
        <p:txBody>
          <a:bodyPr wrap="square" rtlCol="0">
            <a:spAutoFit/>
          </a:bodyPr>
          <a:lstStyle/>
          <a:p>
            <a:pPr algn="ctr"/>
            <a:r>
              <a:rPr lang="fr-FR" sz="2000" dirty="0">
                <a:solidFill>
                  <a:srgbClr val="104F75"/>
                </a:solidFill>
              </a:rPr>
              <a:t>Açores (pl)</a:t>
            </a:r>
          </a:p>
        </p:txBody>
      </p:sp>
      <p:sp>
        <p:nvSpPr>
          <p:cNvPr id="61" name="TextBox 60"/>
          <p:cNvSpPr txBox="1"/>
          <p:nvPr/>
        </p:nvSpPr>
        <p:spPr>
          <a:xfrm>
            <a:off x="8051940" y="5723760"/>
            <a:ext cx="1764530" cy="400110"/>
          </a:xfrm>
          <a:prstGeom prst="rect">
            <a:avLst/>
          </a:prstGeom>
          <a:noFill/>
        </p:spPr>
        <p:txBody>
          <a:bodyPr wrap="square" rtlCol="0">
            <a:spAutoFit/>
          </a:bodyPr>
          <a:lstStyle/>
          <a:p>
            <a:pPr algn="ctr"/>
            <a:r>
              <a:rPr lang="fr-FR" sz="2000" dirty="0">
                <a:solidFill>
                  <a:srgbClr val="104F75"/>
                </a:solidFill>
              </a:rPr>
              <a:t>Maroc (m)</a:t>
            </a:r>
          </a:p>
        </p:txBody>
      </p:sp>
      <p:sp>
        <p:nvSpPr>
          <p:cNvPr id="63" name="TextBox 62"/>
          <p:cNvSpPr txBox="1"/>
          <p:nvPr/>
        </p:nvSpPr>
        <p:spPr>
          <a:xfrm>
            <a:off x="10219715" y="5723760"/>
            <a:ext cx="1660293" cy="400110"/>
          </a:xfrm>
          <a:prstGeom prst="rect">
            <a:avLst/>
          </a:prstGeom>
          <a:noFill/>
        </p:spPr>
        <p:txBody>
          <a:bodyPr wrap="square" rtlCol="0">
            <a:spAutoFit/>
          </a:bodyPr>
          <a:lstStyle/>
          <a:p>
            <a:pPr algn="ctr"/>
            <a:r>
              <a:rPr lang="en-GB" sz="2000" dirty="0">
                <a:solidFill>
                  <a:srgbClr val="104F75"/>
                </a:solidFill>
              </a:rPr>
              <a:t>Toronto</a:t>
            </a:r>
            <a:endParaRPr lang="fr-FR" sz="2000" dirty="0">
              <a:solidFill>
                <a:srgbClr val="104F75"/>
              </a:solidFill>
            </a:endParaRPr>
          </a:p>
        </p:txBody>
      </p:sp>
      <p:pic>
        <p:nvPicPr>
          <p:cNvPr id="4100" name="Picture 4" descr="Bathing, Beach, Ocean, Sun, Sunny"/>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730753" y="3473479"/>
            <a:ext cx="1141597" cy="79374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agpipe, Uilleann Pipes, Doodle"/>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7190" y="3383050"/>
            <a:ext cx="877329" cy="97800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Eiffel Tower, France, Tower, French"/>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914598" y="3337356"/>
            <a:ext cx="541725" cy="100326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Moose, Canada, Main, Nature, Animal"/>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839072" y="4793633"/>
            <a:ext cx="925649" cy="96244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Flag, Map, Request Complete, School, U"/>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389684" y="2019877"/>
            <a:ext cx="1346529" cy="83391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Flag Quebec, Flag, National Fla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535702" y="2077515"/>
            <a:ext cx="1117234" cy="744823"/>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Transport, Plane, Concord, Aerodrome"/>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620888" y="212427"/>
            <a:ext cx="2143748" cy="95652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green, transport, car&#10;&#10;Description automatically generated">
            <a:extLst>
              <a:ext uri="{FF2B5EF4-FFF2-40B4-BE49-F238E27FC236}">
                <a16:creationId xmlns:a16="http://schemas.microsoft.com/office/drawing/2014/main" id="{A843249A-4F73-4FA4-B57F-1508CABE38ED}"/>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442145" y="4986215"/>
            <a:ext cx="1509337" cy="754669"/>
          </a:xfrm>
          <a:prstGeom prst="rect">
            <a:avLst/>
          </a:prstGeom>
        </p:spPr>
      </p:pic>
      <p:pic>
        <p:nvPicPr>
          <p:cNvPr id="13" name="Picture 12" descr="Map&#10;&#10;Description automatically generated with medium confidence">
            <a:extLst>
              <a:ext uri="{FF2B5EF4-FFF2-40B4-BE49-F238E27FC236}">
                <a16:creationId xmlns:a16="http://schemas.microsoft.com/office/drawing/2014/main" id="{30684783-3FBE-4660-AF93-51D0E4D34AEE}"/>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8466867" y="1944179"/>
            <a:ext cx="1076332" cy="1071847"/>
          </a:xfrm>
          <a:prstGeom prst="rect">
            <a:avLst/>
          </a:prstGeom>
        </p:spPr>
      </p:pic>
      <p:pic>
        <p:nvPicPr>
          <p:cNvPr id="15" name="Picture 14" descr="A picture containing text, toy, doll, vector graphics&#10;&#10;Description automatically generated">
            <a:extLst>
              <a:ext uri="{FF2B5EF4-FFF2-40B4-BE49-F238E27FC236}">
                <a16:creationId xmlns:a16="http://schemas.microsoft.com/office/drawing/2014/main" id="{7EFDBDAB-20B3-4520-A406-0FA1144044C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6541420" y="4872397"/>
            <a:ext cx="1194793" cy="926874"/>
          </a:xfrm>
          <a:prstGeom prst="rect">
            <a:avLst/>
          </a:prstGeom>
        </p:spPr>
      </p:pic>
      <p:pic>
        <p:nvPicPr>
          <p:cNvPr id="32" name="Picture 31" descr="A picture containing logo&#10;&#10;Description automatically generated">
            <a:extLst>
              <a:ext uri="{FF2B5EF4-FFF2-40B4-BE49-F238E27FC236}">
                <a16:creationId xmlns:a16="http://schemas.microsoft.com/office/drawing/2014/main" id="{037CEFD4-BDF6-464D-8571-1AB6E99EDFFE}"/>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612360" y="4857588"/>
            <a:ext cx="1004844" cy="913780"/>
          </a:xfrm>
          <a:prstGeom prst="rect">
            <a:avLst/>
          </a:prstGeom>
        </p:spPr>
      </p:pic>
      <p:pic>
        <p:nvPicPr>
          <p:cNvPr id="36" name="Picture 35" descr="A building with columns and a statue on top&#10;&#10;Description automatically generated with medium confidence">
            <a:extLst>
              <a:ext uri="{FF2B5EF4-FFF2-40B4-BE49-F238E27FC236}">
                <a16:creationId xmlns:a16="http://schemas.microsoft.com/office/drawing/2014/main" id="{89D6A3A5-FBE5-47E7-92CD-9271F1490595}"/>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t="38424"/>
          <a:stretch/>
        </p:blipFill>
        <p:spPr>
          <a:xfrm>
            <a:off x="10153023" y="1909309"/>
            <a:ext cx="1584711" cy="940506"/>
          </a:xfrm>
          <a:prstGeom prst="rect">
            <a:avLst/>
          </a:prstGeom>
        </p:spPr>
      </p:pic>
      <p:pic>
        <p:nvPicPr>
          <p:cNvPr id="44" name="Picture 43">
            <a:extLst>
              <a:ext uri="{FF2B5EF4-FFF2-40B4-BE49-F238E27FC236}">
                <a16:creationId xmlns:a16="http://schemas.microsoft.com/office/drawing/2014/main" id="{CDD349FF-BFCB-439E-9790-9A4568AD759F}"/>
              </a:ext>
            </a:extLst>
          </p:cNvPr>
          <p:cNvPicPr>
            <a:picLocks noChangeAspect="1"/>
          </p:cNvPicPr>
          <p:nvPr/>
        </p:nvPicPr>
        <p:blipFill rotWithShape="1">
          <a:blip r:embed="rId38" cstate="print">
            <a:extLst>
              <a:ext uri="{28A0092B-C50C-407E-A947-70E740481C1C}">
                <a14:useLocalDpi xmlns:a14="http://schemas.microsoft.com/office/drawing/2010/main" val="0"/>
              </a:ext>
            </a:extLst>
          </a:blip>
          <a:srcRect l="17820" r="17962"/>
          <a:stretch/>
        </p:blipFill>
        <p:spPr>
          <a:xfrm>
            <a:off x="8426176" y="4780801"/>
            <a:ext cx="987100" cy="1038338"/>
          </a:xfrm>
          <a:prstGeom prst="rect">
            <a:avLst/>
          </a:prstGeom>
        </p:spPr>
      </p:pic>
      <p:pic>
        <p:nvPicPr>
          <p:cNvPr id="52" name="Picture 51" descr="A picture containing text, sign&#10;&#10;Description automatically generated">
            <a:extLst>
              <a:ext uri="{FF2B5EF4-FFF2-40B4-BE49-F238E27FC236}">
                <a16:creationId xmlns:a16="http://schemas.microsoft.com/office/drawing/2014/main" id="{B09BA597-6143-41FB-9588-0BA9B451E926}"/>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8365057" y="3427519"/>
            <a:ext cx="913099" cy="913099"/>
          </a:xfrm>
          <a:prstGeom prst="rect">
            <a:avLst/>
          </a:prstGeom>
        </p:spPr>
      </p:pic>
      <p:pic>
        <p:nvPicPr>
          <p:cNvPr id="4096" name="Picture 4095" descr="A picture containing sitting, chair, seat&#10;&#10;Description automatically generated">
            <a:extLst>
              <a:ext uri="{FF2B5EF4-FFF2-40B4-BE49-F238E27FC236}">
                <a16:creationId xmlns:a16="http://schemas.microsoft.com/office/drawing/2014/main" id="{F241A293-0688-4812-9A54-33408BE5859F}"/>
              </a:ext>
            </a:extLst>
          </p:cNvPr>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10477123" y="3471798"/>
            <a:ext cx="1032059" cy="879400"/>
          </a:xfrm>
          <a:prstGeom prst="rect">
            <a:avLst/>
          </a:prstGeom>
        </p:spPr>
      </p:pic>
      <p:sp>
        <p:nvSpPr>
          <p:cNvPr id="56" name="TextBox 55">
            <a:extLst>
              <a:ext uri="{FF2B5EF4-FFF2-40B4-BE49-F238E27FC236}">
                <a16:creationId xmlns:a16="http://schemas.microsoft.com/office/drawing/2014/main" id="{28084BE4-A4AF-364C-B8E5-ED6D583A6685}"/>
              </a:ext>
            </a:extLst>
          </p:cNvPr>
          <p:cNvSpPr txBox="1"/>
          <p:nvPr/>
        </p:nvSpPr>
        <p:spPr>
          <a:xfrm>
            <a:off x="180000" y="1295051"/>
            <a:ext cx="11772979" cy="430887"/>
          </a:xfrm>
          <a:prstGeom prst="rect">
            <a:avLst/>
          </a:prstGeom>
          <a:solidFill>
            <a:schemeClr val="bg1"/>
          </a:solidFill>
        </p:spPr>
        <p:txBody>
          <a:bodyPr wrap="square" rtlCol="0">
            <a:spAutoFit/>
          </a:bodyPr>
          <a:lstStyle/>
          <a:p>
            <a:pPr lvl="0"/>
            <a:r>
              <a:rPr lang="fr-FR" sz="2200" dirty="0">
                <a:solidFill>
                  <a:srgbClr val="4472C4">
                    <a:lumMod val="50000"/>
                  </a:srgbClr>
                </a:solidFill>
                <a:latin typeface="Century Gothic" panose="020F0302020204030204"/>
              </a:rPr>
              <a:t>Ces sont les seules destinations des vols publics. Il n’y avait pas beaucoup de choix… </a:t>
            </a:r>
            <a:endParaRPr lang="fr-FR" sz="2200" dirty="0">
              <a:solidFill>
                <a:srgbClr val="4472C4">
                  <a:lumMod val="50000"/>
                </a:srgbClr>
              </a:solidFill>
            </a:endParaRPr>
          </a:p>
        </p:txBody>
      </p:sp>
      <p:pic>
        <p:nvPicPr>
          <p:cNvPr id="1026" name="Picture 2" descr="Logo, Mountain, Sunrise, Bird, Morning"/>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b="12717"/>
          <a:stretch/>
        </p:blipFill>
        <p:spPr bwMode="auto">
          <a:xfrm>
            <a:off x="4107194" y="3234175"/>
            <a:ext cx="2004424" cy="11944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geria, Arab, Borders, Country, Flag"/>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2880712" y="2005289"/>
            <a:ext cx="884009" cy="887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31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on prend un vol au mexique.wav"/>
                                        </p:tgtEl>
                                      </p:cMediaNode>
                                    </p:audio>
                                  </p:subTnLst>
                                </p:cTn>
                              </p:par>
                              <p:par>
                                <p:cTn id="7" presetID="1" presetClass="exit" presetSubtype="0" fill="hold" nodeType="withEffect">
                                  <p:stCondLst>
                                    <p:cond delay="0"/>
                                  </p:stCondLst>
                                  <p:childTnLst>
                                    <p:set>
                                      <p:cBhvr>
                                        <p:cTn id="8" dur="1" fill="hold">
                                          <p:stCondLst>
                                            <p:cond delay="0"/>
                                          </p:stCondLst>
                                        </p:cTn>
                                        <p:tgtEl>
                                          <p:spTgt spid="10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10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et avion va a miami.wav"/>
                                        </p:tgtEl>
                                      </p:cMediaNode>
                                    </p:audio>
                                  </p:subTnLst>
                                </p:cTn>
                              </p:par>
                              <p:par>
                                <p:cTn id="13" presetID="1" presetClass="exit"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10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5" name="on vole en France.wav"/>
                                        </p:tgtEl>
                                      </p:cMediaNode>
                                    </p:audio>
                                  </p:subTnLst>
                                </p:cTn>
                              </p:par>
                              <p:par>
                                <p:cTn id="19" presetID="1" presetClass="exit"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110"/>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6" name="nous allons aux etats unis.wav"/>
                                        </p:tgtEl>
                                      </p:cMediaNode>
                                    </p:audio>
                                  </p:subTnLst>
                                </p:cTn>
                              </p:par>
                              <p:par>
                                <p:cTn id="25" presetID="1" presetClass="exit"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026"/>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7" name="ils voyageaient a paris.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5"/>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8" name="vous volez en angleterre.wav"/>
                                        </p:tgtEl>
                                      </p:cMediaNode>
                                    </p:audio>
                                  </p:subTnLst>
                                </p:cTn>
                              </p:par>
                              <p:par>
                                <p:cTn id="37" presetID="1" presetClass="exit"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6"/>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9" name="ces avions vont au bresil.wav"/>
                                        </p:tgtEl>
                                      </p:cMediaNode>
                                    </p:audio>
                                  </p:subTnLst>
                                </p:cTn>
                              </p:par>
                              <p:par>
                                <p:cTn id="43" presetID="1" presetClass="exit"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52"/>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10" name="nous voyageons aux acores.wav"/>
                                        </p:tgtEl>
                                      </p:cMediaNode>
                                    </p:audio>
                                  </p:subTnLst>
                                </p:cTn>
                              </p:par>
                              <p:par>
                                <p:cTn id="49" presetID="1" presetClass="exit"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44"/>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11" name="je vais a toronto.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5" grpId="0"/>
      <p:bldP spid="41" grpId="0"/>
      <p:bldP spid="45" grpId="0"/>
      <p:bldP spid="51" grpId="0"/>
      <p:bldP spid="55" grpId="0"/>
      <p:bldP spid="57" grpId="0"/>
      <p:bldP spid="61" grpId="0"/>
      <p:bldP spid="5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309336"/>
            <a:ext cx="5886450" cy="707849"/>
          </a:xfrm>
        </p:spPr>
        <p:txBody>
          <a:bodyPr>
            <a:normAutofit/>
          </a:bodyPr>
          <a:lstStyle/>
          <a:p>
            <a:r>
              <a:rPr lang="fr-FR" sz="3600" b="1" dirty="0">
                <a:solidFill>
                  <a:schemeClr val="bg1"/>
                </a:solidFill>
              </a:rPr>
              <a:t>On vole où ? </a:t>
            </a:r>
          </a:p>
        </p:txBody>
      </p:sp>
      <p:sp>
        <p:nvSpPr>
          <p:cNvPr id="5" name="Rounded Rectangle 46">
            <a:extLst>
              <a:ext uri="{FF2B5EF4-FFF2-40B4-BE49-F238E27FC236}">
                <a16:creationId xmlns:a16="http://schemas.microsoft.com/office/drawing/2014/main" id="{FB09667E-50A2-4099-B9F5-10D9728BF65D}"/>
              </a:ext>
            </a:extLst>
          </p:cNvPr>
          <p:cNvSpPr/>
          <p:nvPr/>
        </p:nvSpPr>
        <p:spPr>
          <a:xfrm>
            <a:off x="10639168" y="230206"/>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2012000" cy="1200329"/>
          </a:xfrm>
          <a:prstGeom prst="rect">
            <a:avLst/>
          </a:prstGeom>
          <a:noFill/>
        </p:spPr>
        <p:txBody>
          <a:bodyPr wrap="square" rtlCol="0">
            <a:spAutoFit/>
          </a:bodyPr>
          <a:lstStyle/>
          <a:p>
            <a:pPr>
              <a:defRPr/>
            </a:pPr>
            <a:r>
              <a:rPr lang="fr-FR" sz="2400" dirty="0">
                <a:solidFill>
                  <a:schemeClr val="accent1">
                    <a:lumMod val="50000"/>
                  </a:schemeClr>
                </a:solidFill>
                <a:latin typeface="Century Gothic" panose="020B0502020202020204" pitchFamily="34" charset="0"/>
              </a:rPr>
              <a:t>À cause des* limitations sur les routes, Concorde n’a pas utilisé la plupart* de ses avions. Les billets de vol ont coûté très cher, et la compagnie n’a pas gagné beaucoup d’argent alors ! La solution ? Des vols affrétés* ! Ils volent où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6884211" y="208994"/>
            <a:ext cx="3327991" cy="92246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*à cause de </a:t>
            </a:r>
            <a:r>
              <a:rPr lang="en-GB" sz="2000" dirty="0">
                <a:solidFill>
                  <a:prstClr val="white"/>
                </a:solidFill>
                <a:latin typeface="Century Gothic" panose="020B0502020202020204" pitchFamily="34" charset="0"/>
              </a:rPr>
              <a:t>= due to</a:t>
            </a:r>
          </a:p>
          <a:p>
            <a:pPr lvl="0" algn="ctr">
              <a:defRPr/>
            </a:pPr>
            <a:r>
              <a:rPr lang="en-GB" sz="2000" dirty="0">
                <a:solidFill>
                  <a:prstClr val="white"/>
                </a:solidFill>
                <a:latin typeface="Century Gothic" panose="020B0502020202020204" pitchFamily="34" charset="0"/>
              </a:rPr>
              <a:t>*</a:t>
            </a:r>
            <a:r>
              <a:rPr lang="en-GB" sz="2000" b="1" dirty="0">
                <a:solidFill>
                  <a:prstClr val="white"/>
                </a:solidFill>
                <a:latin typeface="Century Gothic" panose="020B0502020202020204" pitchFamily="34" charset="0"/>
              </a:rPr>
              <a:t>la </a:t>
            </a:r>
            <a:r>
              <a:rPr lang="fr-FR" sz="2000" b="1" dirty="0">
                <a:solidFill>
                  <a:prstClr val="white"/>
                </a:solidFill>
                <a:latin typeface="Century Gothic" panose="020B0502020202020204" pitchFamily="34" charset="0"/>
              </a:rPr>
              <a:t>plupart</a:t>
            </a:r>
            <a:r>
              <a:rPr lang="en-GB" sz="2000" dirty="0">
                <a:solidFill>
                  <a:prstClr val="white"/>
                </a:solidFill>
                <a:latin typeface="Century Gothic" panose="020B0502020202020204" pitchFamily="34" charset="0"/>
              </a:rPr>
              <a:t> = the majority</a:t>
            </a:r>
          </a:p>
          <a:p>
            <a:pPr lvl="0" algn="ctr">
              <a:defRPr/>
            </a:pPr>
            <a:r>
              <a:rPr lang="en-GB" sz="2000" b="1" dirty="0">
                <a:solidFill>
                  <a:prstClr val="white"/>
                </a:solidFill>
                <a:latin typeface="Century Gothic" panose="020B0502020202020204" pitchFamily="34" charset="0"/>
              </a:rPr>
              <a:t>*</a:t>
            </a:r>
            <a:r>
              <a:rPr lang="fr-FR" sz="2000" b="1" dirty="0">
                <a:solidFill>
                  <a:prstClr val="white"/>
                </a:solidFill>
                <a:latin typeface="Century Gothic" panose="020B0502020202020204" pitchFamily="34" charset="0"/>
              </a:rPr>
              <a:t>affrété</a:t>
            </a:r>
            <a:r>
              <a:rPr lang="en-GB" sz="2000" b="1"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 chartered</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122" name="Picture 2" descr="https://media.istockphoto.com/vectors/world-map-curved-vector-id1302566073?b=1&amp;k=20&amp;m=1302566073&amp;s=170667a&amp;w=0&amp;h=dueUmEga312eNG7w8R5QHd7WM1lB0wjCtnqh1W10uaw="/>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507" b="89694" l="0" r="89770"/>
                    </a14:imgEffect>
                  </a14:imgLayer>
                </a14:imgProps>
              </a:ext>
              <a:ext uri="{28A0092B-C50C-407E-A947-70E740481C1C}">
                <a14:useLocalDpi xmlns:a14="http://schemas.microsoft.com/office/drawing/2010/main" val="0"/>
              </a:ext>
            </a:extLst>
          </a:blip>
          <a:srcRect/>
          <a:stretch>
            <a:fillRect/>
          </a:stretch>
        </p:blipFill>
        <p:spPr bwMode="auto">
          <a:xfrm>
            <a:off x="-1473199" y="4037325"/>
            <a:ext cx="4651602" cy="34862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6" descr="Transport, Plane, Concord, Aerodrome">
            <a:extLst>
              <a:ext uri="{FF2B5EF4-FFF2-40B4-BE49-F238E27FC236}">
                <a16:creationId xmlns:a16="http://schemas.microsoft.com/office/drawing/2014/main" id="{1F6EA66F-AA30-4698-85D9-8712450B6C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43066" y="2720958"/>
            <a:ext cx="1521597" cy="57779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rrow, Red, Up, Symbol, Icon, Arr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925201">
            <a:off x="69332" y="3712521"/>
            <a:ext cx="1547468" cy="11923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Arrow, Red, Up, Symbol, Icon, Arr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682663">
            <a:off x="402608" y="3918077"/>
            <a:ext cx="1726691" cy="15133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Transport, Plane, Concord, Aerodrome">
            <a:extLst>
              <a:ext uri="{FF2B5EF4-FFF2-40B4-BE49-F238E27FC236}">
                <a16:creationId xmlns:a16="http://schemas.microsoft.com/office/drawing/2014/main" id="{1F6EA66F-AA30-4698-85D9-8712450B6C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450657" y="4506403"/>
            <a:ext cx="1398510" cy="5667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Arrow, Red, Up, Symbol, Icon, Arr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136430">
            <a:off x="613379" y="4044458"/>
            <a:ext cx="1726691" cy="15133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Transport, Plane, Concord, Aerodrome">
            <a:extLst>
              <a:ext uri="{FF2B5EF4-FFF2-40B4-BE49-F238E27FC236}">
                <a16:creationId xmlns:a16="http://schemas.microsoft.com/office/drawing/2014/main" id="{1F6EA66F-AA30-4698-85D9-8712450B6C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556831" y="5099494"/>
            <a:ext cx="1398510" cy="5667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Arrow, Red, Up, Symbol, Icon, Arr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745527">
            <a:off x="487930" y="4446276"/>
            <a:ext cx="1726691" cy="15133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ransport, Plane, Concord, Aerodrome">
            <a:extLst>
              <a:ext uri="{FF2B5EF4-FFF2-40B4-BE49-F238E27FC236}">
                <a16:creationId xmlns:a16="http://schemas.microsoft.com/office/drawing/2014/main" id="{1F6EA66F-AA30-4698-85D9-8712450B6C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746337" y="5692586"/>
            <a:ext cx="1425830" cy="5777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Arrow, Red, Up, Symbol, Icon, Arr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727792">
            <a:off x="226010" y="3856213"/>
            <a:ext cx="1547468" cy="119234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Transport, Plane, Concord, Aerodrome">
            <a:extLst>
              <a:ext uri="{FF2B5EF4-FFF2-40B4-BE49-F238E27FC236}">
                <a16:creationId xmlns:a16="http://schemas.microsoft.com/office/drawing/2014/main" id="{1F6EA66F-AA30-4698-85D9-8712450B6C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824803" y="3309150"/>
            <a:ext cx="1521597" cy="5777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Transport, Plane, Concord, Aerodrome">
            <a:extLst>
              <a:ext uri="{FF2B5EF4-FFF2-40B4-BE49-F238E27FC236}">
                <a16:creationId xmlns:a16="http://schemas.microsoft.com/office/drawing/2014/main" id="{1F6EA66F-AA30-4698-85D9-8712450B6CC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556831" y="3913312"/>
            <a:ext cx="1492442" cy="5667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rrow, Red, Up, Symbol, Icon, Arr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715103">
            <a:off x="537011" y="4144279"/>
            <a:ext cx="1726690" cy="15133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78220" y="2704988"/>
            <a:ext cx="7618782" cy="461665"/>
          </a:xfrm>
          <a:prstGeom prst="rect">
            <a:avLst/>
          </a:prstGeom>
          <a:noFill/>
        </p:spPr>
        <p:txBody>
          <a:bodyPr wrap="square" rtlCol="0">
            <a:spAutoFit/>
          </a:bodyPr>
          <a:lstStyle/>
          <a:p>
            <a:r>
              <a:rPr lang="fr-FR" sz="2400" dirty="0">
                <a:solidFill>
                  <a:schemeClr val="accent5">
                    <a:lumMod val="50000"/>
                  </a:schemeClr>
                </a:solidFill>
              </a:rPr>
              <a:t>On vole </a:t>
            </a:r>
            <a:r>
              <a:rPr lang="fr-FR" sz="2400" b="1" dirty="0">
                <a:solidFill>
                  <a:schemeClr val="accent5">
                    <a:lumMod val="50000"/>
                  </a:schemeClr>
                </a:solidFill>
              </a:rPr>
              <a:t>au </a:t>
            </a:r>
            <a:r>
              <a:rPr lang="fr-FR" sz="2400" dirty="0">
                <a:solidFill>
                  <a:schemeClr val="accent5">
                    <a:lumMod val="50000"/>
                  </a:schemeClr>
                </a:solidFill>
              </a:rPr>
              <a:t>pôle Nord (m) </a:t>
            </a:r>
            <a:r>
              <a:rPr lang="fr-FR" sz="2400" b="1" dirty="0">
                <a:solidFill>
                  <a:schemeClr val="accent5">
                    <a:lumMod val="50000"/>
                  </a:schemeClr>
                </a:solidFill>
              </a:rPr>
              <a:t>!</a:t>
            </a:r>
          </a:p>
        </p:txBody>
      </p:sp>
      <p:sp>
        <p:nvSpPr>
          <p:cNvPr id="23" name="TextBox 22"/>
          <p:cNvSpPr txBox="1"/>
          <p:nvPr/>
        </p:nvSpPr>
        <p:spPr>
          <a:xfrm>
            <a:off x="3651168" y="3334880"/>
            <a:ext cx="7618782" cy="461665"/>
          </a:xfrm>
          <a:prstGeom prst="rect">
            <a:avLst/>
          </a:prstGeom>
          <a:noFill/>
        </p:spPr>
        <p:txBody>
          <a:bodyPr wrap="square" rtlCol="0">
            <a:spAutoFit/>
          </a:bodyPr>
          <a:lstStyle/>
          <a:p>
            <a:pPr algn="l"/>
            <a:r>
              <a:rPr lang="fr-FR" sz="2400" dirty="0">
                <a:solidFill>
                  <a:schemeClr val="accent5">
                    <a:lumMod val="50000"/>
                  </a:schemeClr>
                </a:solidFill>
              </a:rPr>
              <a:t>Nous allons </a:t>
            </a:r>
            <a:r>
              <a:rPr lang="fr-FR" sz="2400" b="1" dirty="0">
                <a:solidFill>
                  <a:schemeClr val="accent5">
                    <a:lumMod val="50000"/>
                  </a:schemeClr>
                </a:solidFill>
              </a:rPr>
              <a:t>aux </a:t>
            </a:r>
            <a:r>
              <a:rPr lang="fr-FR" sz="2400" dirty="0">
                <a:solidFill>
                  <a:schemeClr val="accent5">
                    <a:lumMod val="50000"/>
                  </a:schemeClr>
                </a:solidFill>
              </a:rPr>
              <a:t>Bahamas (pl) !</a:t>
            </a:r>
          </a:p>
        </p:txBody>
      </p:sp>
      <p:sp>
        <p:nvSpPr>
          <p:cNvPr id="24" name="TextBox 23"/>
          <p:cNvSpPr txBox="1"/>
          <p:nvPr/>
        </p:nvSpPr>
        <p:spPr>
          <a:xfrm>
            <a:off x="4460648" y="3964772"/>
            <a:ext cx="7618782" cy="461665"/>
          </a:xfrm>
          <a:prstGeom prst="rect">
            <a:avLst/>
          </a:prstGeom>
          <a:noFill/>
        </p:spPr>
        <p:txBody>
          <a:bodyPr wrap="square" rtlCol="0">
            <a:spAutoFit/>
          </a:bodyPr>
          <a:lstStyle/>
          <a:p>
            <a:r>
              <a:rPr lang="fr-FR" sz="2400" dirty="0">
                <a:solidFill>
                  <a:schemeClr val="accent5">
                    <a:lumMod val="50000"/>
                  </a:schemeClr>
                </a:solidFill>
              </a:rPr>
              <a:t>Je vais </a:t>
            </a:r>
            <a:r>
              <a:rPr lang="fr-FR" sz="2400" b="1" dirty="0">
                <a:solidFill>
                  <a:schemeClr val="accent5">
                    <a:lumMod val="50000"/>
                  </a:schemeClr>
                </a:solidFill>
              </a:rPr>
              <a:t>en</a:t>
            </a:r>
            <a:r>
              <a:rPr lang="fr-FR" sz="2400" dirty="0">
                <a:solidFill>
                  <a:schemeClr val="accent5">
                    <a:lumMod val="50000"/>
                  </a:schemeClr>
                </a:solidFill>
              </a:rPr>
              <a:t> Égypte (f) !</a:t>
            </a:r>
          </a:p>
        </p:txBody>
      </p:sp>
      <p:sp>
        <p:nvSpPr>
          <p:cNvPr id="25" name="TextBox 24"/>
          <p:cNvSpPr txBox="1"/>
          <p:nvPr/>
        </p:nvSpPr>
        <p:spPr>
          <a:xfrm>
            <a:off x="5008428" y="4594664"/>
            <a:ext cx="7618782" cy="461665"/>
          </a:xfrm>
          <a:prstGeom prst="rect">
            <a:avLst/>
          </a:prstGeom>
          <a:noFill/>
        </p:spPr>
        <p:txBody>
          <a:bodyPr wrap="square" rtlCol="0">
            <a:spAutoFit/>
          </a:bodyPr>
          <a:lstStyle/>
          <a:p>
            <a:r>
              <a:rPr lang="fr-FR" sz="2400" dirty="0">
                <a:solidFill>
                  <a:schemeClr val="accent5">
                    <a:lumMod val="50000"/>
                  </a:schemeClr>
                </a:solidFill>
              </a:rPr>
              <a:t>Ils volent </a:t>
            </a:r>
            <a:r>
              <a:rPr lang="fr-FR" sz="2400" b="1" dirty="0">
                <a:solidFill>
                  <a:schemeClr val="accent5">
                    <a:lumMod val="50000"/>
                  </a:schemeClr>
                </a:solidFill>
              </a:rPr>
              <a:t>à </a:t>
            </a:r>
            <a:r>
              <a:rPr lang="fr-FR" sz="2400" dirty="0">
                <a:solidFill>
                  <a:schemeClr val="accent5">
                    <a:lumMod val="50000"/>
                  </a:schemeClr>
                </a:solidFill>
              </a:rPr>
              <a:t>Bruxelles ! </a:t>
            </a:r>
          </a:p>
        </p:txBody>
      </p:sp>
      <p:sp>
        <p:nvSpPr>
          <p:cNvPr id="26" name="TextBox 25"/>
          <p:cNvSpPr txBox="1"/>
          <p:nvPr/>
        </p:nvSpPr>
        <p:spPr>
          <a:xfrm>
            <a:off x="3651168" y="5854448"/>
            <a:ext cx="7618782" cy="461665"/>
          </a:xfrm>
          <a:prstGeom prst="rect">
            <a:avLst/>
          </a:prstGeom>
          <a:noFill/>
        </p:spPr>
        <p:txBody>
          <a:bodyPr wrap="square" rtlCol="0">
            <a:spAutoFit/>
          </a:bodyPr>
          <a:lstStyle/>
          <a:p>
            <a:r>
              <a:rPr lang="fr-FR" sz="2400" dirty="0">
                <a:solidFill>
                  <a:schemeClr val="accent5">
                    <a:lumMod val="50000"/>
                  </a:schemeClr>
                </a:solidFill>
              </a:rPr>
              <a:t>L’avion va </a:t>
            </a:r>
            <a:r>
              <a:rPr lang="fr-FR" sz="2400" b="1" dirty="0">
                <a:solidFill>
                  <a:schemeClr val="accent5">
                    <a:lumMod val="50000"/>
                  </a:schemeClr>
                </a:solidFill>
              </a:rPr>
              <a:t>en </a:t>
            </a:r>
            <a:r>
              <a:rPr lang="fr-FR" sz="2400" dirty="0">
                <a:solidFill>
                  <a:schemeClr val="accent5">
                    <a:lumMod val="50000"/>
                  </a:schemeClr>
                </a:solidFill>
              </a:rPr>
              <a:t>Nouvelle-Zélande (f) ! </a:t>
            </a:r>
          </a:p>
        </p:txBody>
      </p:sp>
      <p:sp>
        <p:nvSpPr>
          <p:cNvPr id="27" name="TextBox 26"/>
          <p:cNvSpPr txBox="1"/>
          <p:nvPr/>
        </p:nvSpPr>
        <p:spPr>
          <a:xfrm>
            <a:off x="4403417" y="5224556"/>
            <a:ext cx="7618782" cy="461665"/>
          </a:xfrm>
          <a:prstGeom prst="rect">
            <a:avLst/>
          </a:prstGeom>
          <a:noFill/>
        </p:spPr>
        <p:txBody>
          <a:bodyPr wrap="square" rtlCol="0">
            <a:spAutoFit/>
          </a:bodyPr>
          <a:lstStyle/>
          <a:p>
            <a:r>
              <a:rPr lang="fr-FR" sz="2400" dirty="0">
                <a:solidFill>
                  <a:schemeClr val="accent5">
                    <a:lumMod val="50000"/>
                  </a:schemeClr>
                </a:solidFill>
              </a:rPr>
              <a:t>To voles </a:t>
            </a:r>
            <a:r>
              <a:rPr lang="fr-FR" sz="2400" b="1" dirty="0">
                <a:solidFill>
                  <a:schemeClr val="accent5">
                    <a:lumMod val="50000"/>
                  </a:schemeClr>
                </a:solidFill>
              </a:rPr>
              <a:t>aux </a:t>
            </a:r>
            <a:r>
              <a:rPr lang="fr-FR" sz="2400" dirty="0">
                <a:solidFill>
                  <a:schemeClr val="accent5">
                    <a:lumMod val="50000"/>
                  </a:schemeClr>
                </a:solidFill>
              </a:rPr>
              <a:t>Alpes (pl)</a:t>
            </a:r>
            <a:r>
              <a:rPr lang="fr-FR" sz="2400" b="1" dirty="0">
                <a:solidFill>
                  <a:schemeClr val="accent5">
                    <a:lumMod val="50000"/>
                  </a:schemeClr>
                </a:solidFill>
              </a:rPr>
              <a:t> </a:t>
            </a:r>
            <a:r>
              <a:rPr lang="fr-FR" sz="2400" dirty="0">
                <a:solidFill>
                  <a:schemeClr val="accent5">
                    <a:lumMod val="50000"/>
                  </a:schemeClr>
                </a:solidFill>
              </a:rPr>
              <a:t>! </a:t>
            </a:r>
          </a:p>
        </p:txBody>
      </p:sp>
      <p:pic>
        <p:nvPicPr>
          <p:cNvPr id="5126" name="Picture 6" descr="Pyramid, Egypt, Ancient, Egypti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28101" y="3884346"/>
            <a:ext cx="2882900" cy="16228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739626" y="2700858"/>
            <a:ext cx="498419" cy="461665"/>
          </a:xfrm>
          <a:prstGeom prst="rect">
            <a:avLst/>
          </a:prstGeom>
          <a:solidFill>
            <a:schemeClr val="bg1"/>
          </a:solidFill>
        </p:spPr>
        <p:txBody>
          <a:bodyPr wrap="square" rtlCol="0">
            <a:spAutoFit/>
          </a:bodyPr>
          <a:lstStyle/>
          <a:p>
            <a:pPr algn="ctr"/>
            <a:r>
              <a:rPr lang="fr-FR" sz="2400" b="1" dirty="0">
                <a:solidFill>
                  <a:schemeClr val="accent5">
                    <a:lumMod val="50000"/>
                  </a:schemeClr>
                </a:solidFill>
              </a:rPr>
              <a:t>?</a:t>
            </a:r>
          </a:p>
        </p:txBody>
      </p:sp>
      <p:sp>
        <p:nvSpPr>
          <p:cNvPr id="30" name="TextBox 29"/>
          <p:cNvSpPr txBox="1"/>
          <p:nvPr/>
        </p:nvSpPr>
        <p:spPr>
          <a:xfrm>
            <a:off x="5459526" y="3331576"/>
            <a:ext cx="565718" cy="461665"/>
          </a:xfrm>
          <a:prstGeom prst="rect">
            <a:avLst/>
          </a:prstGeom>
          <a:solidFill>
            <a:schemeClr val="bg1"/>
          </a:solidFill>
        </p:spPr>
        <p:txBody>
          <a:bodyPr wrap="square" rtlCol="0">
            <a:spAutoFit/>
          </a:bodyPr>
          <a:lstStyle/>
          <a:p>
            <a:pPr algn="ctr"/>
            <a:r>
              <a:rPr lang="fr-FR" sz="2400" b="1" dirty="0">
                <a:solidFill>
                  <a:schemeClr val="accent5">
                    <a:lumMod val="50000"/>
                  </a:schemeClr>
                </a:solidFill>
              </a:rPr>
              <a:t>?</a:t>
            </a:r>
          </a:p>
        </p:txBody>
      </p:sp>
      <p:sp>
        <p:nvSpPr>
          <p:cNvPr id="31" name="TextBox 30"/>
          <p:cNvSpPr txBox="1"/>
          <p:nvPr/>
        </p:nvSpPr>
        <p:spPr>
          <a:xfrm>
            <a:off x="5564612" y="3962294"/>
            <a:ext cx="498419" cy="461665"/>
          </a:xfrm>
          <a:prstGeom prst="rect">
            <a:avLst/>
          </a:prstGeom>
          <a:solidFill>
            <a:schemeClr val="bg1"/>
          </a:solidFill>
        </p:spPr>
        <p:txBody>
          <a:bodyPr wrap="square" rtlCol="0">
            <a:spAutoFit/>
          </a:bodyPr>
          <a:lstStyle/>
          <a:p>
            <a:pPr algn="ctr"/>
            <a:r>
              <a:rPr lang="fr-FR" sz="2400" b="1" dirty="0">
                <a:solidFill>
                  <a:schemeClr val="accent5">
                    <a:lumMod val="50000"/>
                  </a:schemeClr>
                </a:solidFill>
              </a:rPr>
              <a:t>?</a:t>
            </a:r>
          </a:p>
        </p:txBody>
      </p:sp>
      <p:sp>
        <p:nvSpPr>
          <p:cNvPr id="32" name="TextBox 31"/>
          <p:cNvSpPr txBox="1"/>
          <p:nvPr/>
        </p:nvSpPr>
        <p:spPr>
          <a:xfrm>
            <a:off x="6393434" y="4593012"/>
            <a:ext cx="314214" cy="461665"/>
          </a:xfrm>
          <a:prstGeom prst="rect">
            <a:avLst/>
          </a:prstGeom>
          <a:solidFill>
            <a:schemeClr val="bg1"/>
          </a:solidFill>
        </p:spPr>
        <p:txBody>
          <a:bodyPr wrap="square" rtlCol="0">
            <a:spAutoFit/>
          </a:bodyPr>
          <a:lstStyle/>
          <a:p>
            <a:pPr algn="ctr"/>
            <a:r>
              <a:rPr lang="fr-FR" sz="2400" b="1" dirty="0">
                <a:solidFill>
                  <a:schemeClr val="accent5">
                    <a:lumMod val="50000"/>
                  </a:schemeClr>
                </a:solidFill>
              </a:rPr>
              <a:t>?</a:t>
            </a:r>
          </a:p>
        </p:txBody>
      </p:sp>
      <p:sp>
        <p:nvSpPr>
          <p:cNvPr id="33" name="TextBox 32"/>
          <p:cNvSpPr txBox="1"/>
          <p:nvPr/>
        </p:nvSpPr>
        <p:spPr>
          <a:xfrm>
            <a:off x="5744527" y="5223730"/>
            <a:ext cx="577942" cy="461665"/>
          </a:xfrm>
          <a:prstGeom prst="rect">
            <a:avLst/>
          </a:prstGeom>
          <a:solidFill>
            <a:schemeClr val="bg1"/>
          </a:solidFill>
        </p:spPr>
        <p:txBody>
          <a:bodyPr wrap="square" rtlCol="0">
            <a:spAutoFit/>
          </a:bodyPr>
          <a:lstStyle/>
          <a:p>
            <a:pPr algn="ctr"/>
            <a:r>
              <a:rPr lang="fr-FR" sz="2400" b="1" dirty="0">
                <a:solidFill>
                  <a:schemeClr val="accent5">
                    <a:lumMod val="50000"/>
                  </a:schemeClr>
                </a:solidFill>
              </a:rPr>
              <a:t>?</a:t>
            </a:r>
          </a:p>
        </p:txBody>
      </p:sp>
      <p:sp>
        <p:nvSpPr>
          <p:cNvPr id="34" name="TextBox 33"/>
          <p:cNvSpPr txBox="1"/>
          <p:nvPr/>
        </p:nvSpPr>
        <p:spPr>
          <a:xfrm>
            <a:off x="5333515" y="5854447"/>
            <a:ext cx="408870" cy="461665"/>
          </a:xfrm>
          <a:prstGeom prst="rect">
            <a:avLst/>
          </a:prstGeom>
          <a:solidFill>
            <a:schemeClr val="bg1"/>
          </a:solidFill>
        </p:spPr>
        <p:txBody>
          <a:bodyPr wrap="square" rtlCol="0">
            <a:spAutoFit/>
          </a:bodyPr>
          <a:lstStyle/>
          <a:p>
            <a:pPr algn="ctr"/>
            <a:r>
              <a:rPr lang="fr-FR" sz="2400" b="1" dirty="0">
                <a:solidFill>
                  <a:schemeClr val="accent5">
                    <a:lumMod val="50000"/>
                  </a:schemeClr>
                </a:solidFill>
              </a:rPr>
              <a:t>?</a:t>
            </a:r>
          </a:p>
        </p:txBody>
      </p:sp>
    </p:spTree>
    <p:extLst>
      <p:ext uri="{BB962C8B-B14F-4D97-AF65-F5344CB8AC3E}">
        <p14:creationId xmlns:p14="http://schemas.microsoft.com/office/powerpoint/2010/main" val="149595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0" grpId="0" animBg="1"/>
      <p:bldP spid="31" grpId="0" animBg="1"/>
      <p:bldP spid="32" grpId="0" animBg="1"/>
      <p:bldP spid="33"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6" name="Title 2">
            <a:extLst>
              <a:ext uri="{FF2B5EF4-FFF2-40B4-BE49-F238E27FC236}">
                <a16:creationId xmlns:a16="http://schemas.microsoft.com/office/drawing/2014/main" id="{364517F0-A710-4042-8099-701E8D464216}"/>
              </a:ext>
            </a:extLst>
          </p:cNvPr>
          <p:cNvSpPr txBox="1">
            <a:spLocks/>
          </p:cNvSpPr>
          <p:nvPr/>
        </p:nvSpPr>
        <p:spPr>
          <a:xfrm>
            <a:off x="235003" y="1380346"/>
            <a:ext cx="8765561" cy="183939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lvl="0" algn="l">
              <a:defRPr/>
            </a:pPr>
            <a:r>
              <a:rPr lang="fr-FR" sz="4000" b="1" dirty="0">
                <a:solidFill>
                  <a:prstClr val="white"/>
                </a:solidFill>
              </a:rPr>
              <a:t>Avion supersonique: </a:t>
            </a:r>
            <a:br>
              <a:rPr lang="fr-FR" sz="4000" b="1" dirty="0">
                <a:solidFill>
                  <a:prstClr val="white"/>
                </a:solidFill>
              </a:rPr>
            </a:br>
            <a:r>
              <a:rPr lang="fr-FR" sz="4000" b="1" dirty="0">
                <a:solidFill>
                  <a:prstClr val="white"/>
                </a:solidFill>
              </a:rPr>
              <a:t>L'histoire de Concorde</a:t>
            </a:r>
            <a:b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US" sz="4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8"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6 - Lesson </a:t>
            </a:r>
            <a:r>
              <a:rPr lang="en-GB" sz="2000" dirty="0">
                <a:solidFill>
                  <a:prstClr val="white"/>
                </a:solidFill>
                <a:latin typeface="Century Gothic" panose="020B0502020202020204" pitchFamily="34" charset="0"/>
              </a:rPr>
              <a:t>58</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9"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 Natalie Finlayson and Louise Bibbey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05/07</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/22</a:t>
            </a:r>
          </a:p>
        </p:txBody>
      </p:sp>
      <p:sp>
        <p:nvSpPr>
          <p:cNvPr id="13" name="Subtitle 5">
            <a:extLst>
              <a:ext uri="{FF2B5EF4-FFF2-40B4-BE49-F238E27FC236}">
                <a16:creationId xmlns:a16="http://schemas.microsoft.com/office/drawing/2014/main" id="{40A580B7-C268-0342-99CB-FE5B503198AA}"/>
              </a:ext>
            </a:extLst>
          </p:cNvPr>
          <p:cNvSpPr txBox="1">
            <a:spLocks/>
          </p:cNvSpPr>
          <p:nvPr/>
        </p:nvSpPr>
        <p:spPr>
          <a:xfrm>
            <a:off x="235003" y="2816708"/>
            <a:ext cx="8765561" cy="8860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word patterns: verb stem + -ion/-</a:t>
            </a:r>
            <a:r>
              <a:rPr lang="en-GB" sz="2800" dirty="0" err="1">
                <a:solidFill>
                  <a:prstClr val="white"/>
                </a:solidFill>
              </a:rPr>
              <a:t>ation</a:t>
            </a:r>
            <a:r>
              <a:rPr lang="en-GB" sz="2800" dirty="0">
                <a:solidFill>
                  <a:prstClr val="white"/>
                </a:solidFill>
              </a:rPr>
              <a:t> </a:t>
            </a:r>
            <a:r>
              <a:rPr lang="en-GB" sz="2800" dirty="0">
                <a:solidFill>
                  <a:prstClr val="white"/>
                </a:solidFill>
                <a:sym typeface="Wingdings" panose="05000000000000000000" pitchFamily="2" charset="2"/>
              </a:rPr>
              <a:t></a:t>
            </a:r>
            <a:r>
              <a:rPr lang="en-GB" sz="2800" dirty="0">
                <a:solidFill>
                  <a:prstClr val="white"/>
                </a:solidFill>
              </a:rPr>
              <a:t> noun</a:t>
            </a:r>
          </a:p>
          <a:p>
            <a:pPr algn="l"/>
            <a:r>
              <a:rPr lang="en-GB" sz="2800" dirty="0">
                <a:solidFill>
                  <a:prstClr val="white"/>
                </a:solidFill>
              </a:rPr>
              <a:t>verbs like </a:t>
            </a:r>
            <a:r>
              <a:rPr lang="fr-FR" sz="2800" i="1" dirty="0">
                <a:solidFill>
                  <a:prstClr val="white"/>
                </a:solidFill>
              </a:rPr>
              <a:t>sortir, choisir </a:t>
            </a:r>
            <a:r>
              <a:rPr lang="fr-FR" sz="2800" dirty="0">
                <a:solidFill>
                  <a:prstClr val="white"/>
                </a:solidFill>
              </a:rPr>
              <a:t>and </a:t>
            </a:r>
            <a:r>
              <a:rPr lang="fr-FR" sz="2800" i="1" dirty="0">
                <a:solidFill>
                  <a:prstClr val="white"/>
                </a:solidFill>
              </a:rPr>
              <a:t>venir</a:t>
            </a:r>
            <a:r>
              <a:rPr lang="fr-FR" sz="2800" dirty="0">
                <a:solidFill>
                  <a:prstClr val="white"/>
                </a:solidFill>
              </a:rPr>
              <a:t> (</a:t>
            </a:r>
            <a:r>
              <a:rPr lang="en-GB" sz="2800" dirty="0">
                <a:solidFill>
                  <a:prstClr val="white"/>
                </a:solidFill>
              </a:rPr>
              <a:t>present)</a:t>
            </a:r>
            <a:endParaRPr lang="en-GB" sz="2800" dirty="0"/>
          </a:p>
        </p:txBody>
      </p:sp>
    </p:spTree>
    <p:extLst>
      <p:ext uri="{BB962C8B-B14F-4D97-AF65-F5344CB8AC3E}">
        <p14:creationId xmlns:p14="http://schemas.microsoft.com/office/powerpoint/2010/main" val="4255284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46">
            <a:extLst>
              <a:ext uri="{FF2B5EF4-FFF2-40B4-BE49-F238E27FC236}">
                <a16:creationId xmlns:a16="http://schemas.microsoft.com/office/drawing/2014/main" id="{FB09667E-50A2-4099-B9F5-10D9728BF65D}"/>
              </a:ext>
            </a:extLst>
          </p:cNvPr>
          <p:cNvSpPr/>
          <p:nvPr/>
        </p:nvSpPr>
        <p:spPr>
          <a:xfrm>
            <a:off x="10856449" y="251188"/>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sp>
        <p:nvSpPr>
          <p:cNvPr id="10" name="TextBox 9">
            <a:extLst>
              <a:ext uri="{FF2B5EF4-FFF2-40B4-BE49-F238E27FC236}">
                <a16:creationId xmlns:a16="http://schemas.microsoft.com/office/drawing/2014/main" id="{8E8D00B3-2566-4F39-9095-79A1E96025D4}"/>
              </a:ext>
            </a:extLst>
          </p:cNvPr>
          <p:cNvSpPr txBox="1"/>
          <p:nvPr/>
        </p:nvSpPr>
        <p:spPr>
          <a:xfrm>
            <a:off x="293024" y="1883545"/>
            <a:ext cx="9246761" cy="461341"/>
          </a:xfrm>
          <a:prstGeom prst="rect">
            <a:avLst/>
          </a:prstGeom>
          <a:noFill/>
        </p:spPr>
        <p:txBody>
          <a:bodyPr wrap="square" rtlCol="0">
            <a:spAutoFit/>
          </a:bodyPr>
          <a:lstStyle/>
          <a:p>
            <a:r>
              <a:rPr lang="en-GB" sz="2400" dirty="0">
                <a:solidFill>
                  <a:srgbClr val="104F75"/>
                </a:solidFill>
              </a:rPr>
              <a:t>Many of these nouns have a </a:t>
            </a:r>
            <a:r>
              <a:rPr lang="en-GB" sz="2400" b="1" dirty="0">
                <a:solidFill>
                  <a:srgbClr val="104F75"/>
                </a:solidFill>
              </a:rPr>
              <a:t>verb </a:t>
            </a:r>
            <a:r>
              <a:rPr lang="en-GB" sz="2400" dirty="0">
                <a:solidFill>
                  <a:srgbClr val="104F75"/>
                </a:solidFill>
              </a:rPr>
              <a:t>in the same family.</a:t>
            </a:r>
          </a:p>
        </p:txBody>
      </p:sp>
      <p:sp>
        <p:nvSpPr>
          <p:cNvPr id="11" name="TextBox 10">
            <a:extLst>
              <a:ext uri="{FF2B5EF4-FFF2-40B4-BE49-F238E27FC236}">
                <a16:creationId xmlns:a16="http://schemas.microsoft.com/office/drawing/2014/main" id="{D62D7B41-E0E5-4500-8A42-E8A785B016BC}"/>
              </a:ext>
            </a:extLst>
          </p:cNvPr>
          <p:cNvSpPr txBox="1"/>
          <p:nvPr/>
        </p:nvSpPr>
        <p:spPr>
          <a:xfrm>
            <a:off x="293024" y="1292936"/>
            <a:ext cx="8820150" cy="461665"/>
          </a:xfrm>
          <a:prstGeom prst="rect">
            <a:avLst/>
          </a:prstGeom>
          <a:noFill/>
        </p:spPr>
        <p:txBody>
          <a:bodyPr wrap="square" rtlCol="0">
            <a:spAutoFit/>
          </a:bodyPr>
          <a:lstStyle/>
          <a:p>
            <a:r>
              <a:rPr lang="en-GB" sz="2400" dirty="0">
                <a:solidFill>
                  <a:srgbClr val="104F75"/>
                </a:solidFill>
              </a:rPr>
              <a:t>In French, many nouns end in </a:t>
            </a:r>
            <a:r>
              <a:rPr lang="en-GB" sz="2400" b="1" dirty="0">
                <a:solidFill>
                  <a:srgbClr val="E87D1E"/>
                </a:solidFill>
              </a:rPr>
              <a:t>-ation </a:t>
            </a:r>
            <a:r>
              <a:rPr lang="en-GB" sz="2400" dirty="0">
                <a:solidFill>
                  <a:srgbClr val="104F75"/>
                </a:solidFill>
              </a:rPr>
              <a:t>and </a:t>
            </a:r>
            <a:r>
              <a:rPr lang="en-GB" sz="2400" b="1" dirty="0">
                <a:solidFill>
                  <a:srgbClr val="E87D1E"/>
                </a:solidFill>
              </a:rPr>
              <a:t>-ion</a:t>
            </a:r>
            <a:r>
              <a:rPr lang="en-GB" sz="2400" dirty="0">
                <a:solidFill>
                  <a:srgbClr val="104F75"/>
                </a:solidFill>
              </a:rPr>
              <a:t>.</a:t>
            </a:r>
          </a:p>
        </p:txBody>
      </p:sp>
      <p:sp>
        <p:nvSpPr>
          <p:cNvPr id="12" name="TextBox 11">
            <a:extLst>
              <a:ext uri="{FF2B5EF4-FFF2-40B4-BE49-F238E27FC236}">
                <a16:creationId xmlns:a16="http://schemas.microsoft.com/office/drawing/2014/main" id="{1C936F67-846E-4815-95AB-97885DADD2C4}"/>
              </a:ext>
            </a:extLst>
          </p:cNvPr>
          <p:cNvSpPr txBox="1"/>
          <p:nvPr/>
        </p:nvSpPr>
        <p:spPr>
          <a:xfrm>
            <a:off x="293024" y="2621246"/>
            <a:ext cx="6278993" cy="1569660"/>
          </a:xfrm>
          <a:prstGeom prst="rect">
            <a:avLst/>
          </a:prstGeom>
          <a:noFill/>
        </p:spPr>
        <p:txBody>
          <a:bodyPr wrap="square" rtlCol="0">
            <a:spAutoFit/>
          </a:bodyPr>
          <a:lstStyle/>
          <a:p>
            <a:r>
              <a:rPr lang="en-GB" sz="2400" dirty="0">
                <a:solidFill>
                  <a:srgbClr val="104F75"/>
                </a:solidFill>
              </a:rPr>
              <a:t>These nouns are formed by removing the ending of verbs, leaving the </a:t>
            </a:r>
            <a:r>
              <a:rPr lang="en-GB" sz="2400" b="1" dirty="0">
                <a:solidFill>
                  <a:srgbClr val="104F75"/>
                </a:solidFill>
              </a:rPr>
              <a:t>stem</a:t>
            </a:r>
            <a:r>
              <a:rPr lang="en-GB" sz="2400" dirty="0">
                <a:solidFill>
                  <a:srgbClr val="104F75"/>
                </a:solidFill>
              </a:rPr>
              <a:t>, then adding </a:t>
            </a:r>
            <a:r>
              <a:rPr lang="en-GB" sz="2400" b="1" dirty="0">
                <a:solidFill>
                  <a:srgbClr val="E87D1E"/>
                </a:solidFill>
              </a:rPr>
              <a:t>-ation </a:t>
            </a:r>
            <a:r>
              <a:rPr lang="en-GB" sz="2400" dirty="0">
                <a:solidFill>
                  <a:srgbClr val="104F75"/>
                </a:solidFill>
              </a:rPr>
              <a:t>or </a:t>
            </a:r>
            <a:r>
              <a:rPr lang="en-GB" sz="2400" b="1" dirty="0">
                <a:solidFill>
                  <a:srgbClr val="E87D1E"/>
                </a:solidFill>
              </a:rPr>
              <a:t>-ion </a:t>
            </a:r>
            <a:r>
              <a:rPr lang="en-GB" sz="2400" dirty="0">
                <a:solidFill>
                  <a:srgbClr val="104F75"/>
                </a:solidFill>
              </a:rPr>
              <a:t>to the </a:t>
            </a:r>
            <a:r>
              <a:rPr lang="en-GB" sz="2400" b="1" dirty="0">
                <a:solidFill>
                  <a:srgbClr val="104F75"/>
                </a:solidFill>
              </a:rPr>
              <a:t>stem</a:t>
            </a:r>
            <a:r>
              <a:rPr lang="en-GB" sz="2400" dirty="0">
                <a:solidFill>
                  <a:srgbClr val="104F75"/>
                </a:solidFill>
              </a:rPr>
              <a:t>.</a:t>
            </a:r>
          </a:p>
          <a:p>
            <a:r>
              <a:rPr lang="en-GB" sz="2400" dirty="0">
                <a:solidFill>
                  <a:srgbClr val="104F75"/>
                </a:solidFill>
              </a:rPr>
              <a:t>e.g.</a:t>
            </a:r>
          </a:p>
        </p:txBody>
      </p:sp>
      <p:sp>
        <p:nvSpPr>
          <p:cNvPr id="13" name="TextBox 12">
            <a:hlinkClick r:id="" action="ppaction://noaction">
              <a:snd r:embed="rId3" name="preparer.wav"/>
            </a:hlinkClick>
            <a:extLst>
              <a:ext uri="{FF2B5EF4-FFF2-40B4-BE49-F238E27FC236}">
                <a16:creationId xmlns:a16="http://schemas.microsoft.com/office/drawing/2014/main" id="{7FD0D60D-5D5D-4B94-8729-4769189BA541}"/>
              </a:ext>
            </a:extLst>
          </p:cNvPr>
          <p:cNvSpPr txBox="1"/>
          <p:nvPr/>
        </p:nvSpPr>
        <p:spPr>
          <a:xfrm>
            <a:off x="300742" y="4476284"/>
            <a:ext cx="2727055" cy="523220"/>
          </a:xfrm>
          <a:prstGeom prst="rect">
            <a:avLst/>
          </a:prstGeom>
          <a:noFill/>
        </p:spPr>
        <p:txBody>
          <a:bodyPr wrap="square" rtlCol="0">
            <a:spAutoFit/>
          </a:bodyPr>
          <a:lstStyle/>
          <a:p>
            <a:r>
              <a:rPr lang="fr-FR" sz="2800" b="1" dirty="0">
                <a:solidFill>
                  <a:srgbClr val="104F75"/>
                </a:solidFill>
              </a:rPr>
              <a:t>prépar</a:t>
            </a:r>
            <a:r>
              <a:rPr lang="fr-FR" sz="2800" b="1" dirty="0">
                <a:solidFill>
                  <a:srgbClr val="E87D1E"/>
                </a:solidFill>
              </a:rPr>
              <a:t>er</a:t>
            </a:r>
            <a:endParaRPr lang="fr-FR" sz="2800" dirty="0">
              <a:solidFill>
                <a:srgbClr val="E87D1E"/>
              </a:solidFill>
              <a:sym typeface="Wingdings" panose="05000000000000000000" pitchFamily="2" charset="2"/>
            </a:endParaRPr>
          </a:p>
        </p:txBody>
      </p:sp>
      <p:sp>
        <p:nvSpPr>
          <p:cNvPr id="14" name="TextBox 13">
            <a:hlinkClick r:id="" action="ppaction://noaction">
              <a:snd r:embed="rId5" name="progresser.wav"/>
            </a:hlinkClick>
            <a:extLst>
              <a:ext uri="{FF2B5EF4-FFF2-40B4-BE49-F238E27FC236}">
                <a16:creationId xmlns:a16="http://schemas.microsoft.com/office/drawing/2014/main" id="{565A1B1A-B3A3-45D9-B67C-A76EF4E1374D}"/>
              </a:ext>
            </a:extLst>
          </p:cNvPr>
          <p:cNvSpPr txBox="1"/>
          <p:nvPr/>
        </p:nvSpPr>
        <p:spPr>
          <a:xfrm>
            <a:off x="293024" y="5269632"/>
            <a:ext cx="3211989" cy="523220"/>
          </a:xfrm>
          <a:prstGeom prst="rect">
            <a:avLst/>
          </a:prstGeom>
          <a:noFill/>
        </p:spPr>
        <p:txBody>
          <a:bodyPr wrap="square" rtlCol="0">
            <a:spAutoFit/>
          </a:bodyPr>
          <a:lstStyle/>
          <a:p>
            <a:r>
              <a:rPr kumimoji="0" lang="fr-FR" sz="2800" b="1" i="0" u="none" strike="noStrike" kern="1200" cap="none" spc="0" normalizeH="0" baseline="0" noProof="0" dirty="0">
                <a:ln>
                  <a:noFill/>
                </a:ln>
                <a:solidFill>
                  <a:srgbClr val="104F75"/>
                </a:solidFill>
                <a:effectLst/>
                <a:uLnTx/>
                <a:uFillTx/>
                <a:sym typeface="Wingdings" panose="05000000000000000000" pitchFamily="2" charset="2"/>
              </a:rPr>
              <a:t>progress</a:t>
            </a:r>
            <a:r>
              <a:rPr kumimoji="0" lang="fr-FR" sz="2800" b="1" i="0" u="none" strike="noStrike" kern="1200" cap="none" spc="0" normalizeH="0" baseline="0" noProof="0" dirty="0">
                <a:ln>
                  <a:noFill/>
                </a:ln>
                <a:solidFill>
                  <a:srgbClr val="E87D1E"/>
                </a:solidFill>
                <a:effectLst/>
                <a:uLnTx/>
                <a:uFillTx/>
                <a:sym typeface="Wingdings" panose="05000000000000000000" pitchFamily="2" charset="2"/>
              </a:rPr>
              <a:t>er</a:t>
            </a:r>
            <a:endParaRPr lang="fr-FR" sz="2800" dirty="0">
              <a:solidFill>
                <a:srgbClr val="E87D1E"/>
              </a:solidFill>
              <a:sym typeface="Wingdings" panose="05000000000000000000" pitchFamily="2" charset="2"/>
            </a:endParaRPr>
          </a:p>
        </p:txBody>
      </p:sp>
      <p:sp>
        <p:nvSpPr>
          <p:cNvPr id="15" name="TextBox 14">
            <a:hlinkClick r:id="" action="ppaction://noaction">
              <a:snd r:embed="rId4" name="preparation.wav"/>
            </a:hlinkClick>
            <a:extLst>
              <a:ext uri="{FF2B5EF4-FFF2-40B4-BE49-F238E27FC236}">
                <a16:creationId xmlns:a16="http://schemas.microsoft.com/office/drawing/2014/main" id="{A1869716-7857-46C5-B315-D403E0063755}"/>
              </a:ext>
            </a:extLst>
          </p:cNvPr>
          <p:cNvSpPr txBox="1"/>
          <p:nvPr/>
        </p:nvSpPr>
        <p:spPr>
          <a:xfrm>
            <a:off x="2509748" y="4484750"/>
            <a:ext cx="3228623" cy="523220"/>
          </a:xfrm>
          <a:prstGeom prst="rect">
            <a:avLst/>
          </a:prstGeom>
          <a:noFill/>
        </p:spPr>
        <p:txBody>
          <a:bodyPr wrap="square" rtlCol="0">
            <a:spAutoFit/>
          </a:bodyPr>
          <a:lstStyle/>
          <a:p>
            <a:r>
              <a:rPr kumimoji="0" lang="fr-FR" sz="2800" b="0" i="0" u="none" strike="noStrike" kern="1200" cap="none" spc="0" normalizeH="0" baseline="0" noProof="0" dirty="0">
                <a:ln>
                  <a:noFill/>
                </a:ln>
                <a:solidFill>
                  <a:srgbClr val="104F75"/>
                </a:solidFill>
                <a:effectLst/>
                <a:uLnTx/>
                <a:uFillTx/>
                <a:sym typeface="Wingdings" panose="05000000000000000000" pitchFamily="2" charset="2"/>
              </a:rPr>
              <a:t> 	</a:t>
            </a:r>
            <a:r>
              <a:rPr kumimoji="0" lang="fr-FR" sz="2800" b="1" i="0" u="none" strike="noStrike" kern="1200" cap="none" spc="0" normalizeH="0" baseline="0" noProof="0" dirty="0">
                <a:ln>
                  <a:noFill/>
                </a:ln>
                <a:solidFill>
                  <a:srgbClr val="104F75"/>
                </a:solidFill>
                <a:effectLst/>
                <a:uLnTx/>
                <a:uFillTx/>
                <a:sym typeface="Wingdings" panose="05000000000000000000" pitchFamily="2" charset="2"/>
              </a:rPr>
              <a:t>prépar</a:t>
            </a:r>
            <a:r>
              <a:rPr kumimoji="0" lang="fr-FR" sz="2800" b="1" i="0" u="none" strike="noStrike" kern="1200" cap="none" spc="0" normalizeH="0" baseline="0" noProof="0" dirty="0">
                <a:ln>
                  <a:noFill/>
                </a:ln>
                <a:solidFill>
                  <a:srgbClr val="E87D1E"/>
                </a:solidFill>
                <a:effectLst/>
                <a:uLnTx/>
                <a:uFillTx/>
                <a:sym typeface="Wingdings" panose="05000000000000000000" pitchFamily="2" charset="2"/>
              </a:rPr>
              <a:t>ation</a:t>
            </a:r>
            <a:endParaRPr lang="fr-FR" sz="2800" dirty="0">
              <a:solidFill>
                <a:srgbClr val="E87D1E"/>
              </a:solidFill>
              <a:sym typeface="Wingdings" panose="05000000000000000000" pitchFamily="2" charset="2"/>
            </a:endParaRPr>
          </a:p>
        </p:txBody>
      </p:sp>
      <p:sp>
        <p:nvSpPr>
          <p:cNvPr id="16" name="TextBox 15">
            <a:hlinkClick r:id="" action="ppaction://noaction">
              <a:snd r:embed="rId6" name="progression.wav"/>
            </a:hlinkClick>
            <a:extLst>
              <a:ext uri="{FF2B5EF4-FFF2-40B4-BE49-F238E27FC236}">
                <a16:creationId xmlns:a16="http://schemas.microsoft.com/office/drawing/2014/main" id="{42B15A0C-B839-4D89-94C9-8DDCC1B8A628}"/>
              </a:ext>
            </a:extLst>
          </p:cNvPr>
          <p:cNvSpPr txBox="1"/>
          <p:nvPr/>
        </p:nvSpPr>
        <p:spPr>
          <a:xfrm>
            <a:off x="2490917" y="5265210"/>
            <a:ext cx="3328107" cy="523220"/>
          </a:xfrm>
          <a:prstGeom prst="rect">
            <a:avLst/>
          </a:prstGeom>
          <a:noFill/>
        </p:spPr>
        <p:txBody>
          <a:bodyPr wrap="square" rtlCol="0">
            <a:spAutoFit/>
          </a:bodyPr>
          <a:lstStyle/>
          <a:p>
            <a:r>
              <a:rPr kumimoji="0" lang="fr-FR" sz="2800" b="0" i="0" u="none" strike="noStrike" kern="1200" cap="none" spc="0" normalizeH="0" baseline="0" noProof="0" dirty="0">
                <a:ln>
                  <a:noFill/>
                </a:ln>
                <a:solidFill>
                  <a:srgbClr val="104F75"/>
                </a:solidFill>
                <a:effectLst/>
                <a:uLnTx/>
                <a:uFillTx/>
                <a:sym typeface="Wingdings" panose="05000000000000000000" pitchFamily="2" charset="2"/>
              </a:rPr>
              <a:t> 	</a:t>
            </a:r>
            <a:r>
              <a:rPr kumimoji="0" lang="fr-FR" sz="2800" b="1" i="0" u="none" strike="noStrike" kern="1200" cap="none" spc="0" normalizeH="0" baseline="0" noProof="0" dirty="0">
                <a:ln>
                  <a:noFill/>
                </a:ln>
                <a:solidFill>
                  <a:srgbClr val="104F75"/>
                </a:solidFill>
                <a:effectLst/>
                <a:uLnTx/>
                <a:uFillTx/>
                <a:sym typeface="Wingdings" panose="05000000000000000000" pitchFamily="2" charset="2"/>
              </a:rPr>
              <a:t>progress</a:t>
            </a:r>
            <a:r>
              <a:rPr kumimoji="0" lang="fr-FR" sz="2800" b="1" i="0" u="none" strike="noStrike" kern="1200" cap="none" spc="0" normalizeH="0" baseline="0" noProof="0" dirty="0">
                <a:ln>
                  <a:noFill/>
                </a:ln>
                <a:solidFill>
                  <a:srgbClr val="E87D1E"/>
                </a:solidFill>
                <a:effectLst/>
                <a:uLnTx/>
                <a:uFillTx/>
                <a:sym typeface="Wingdings" panose="05000000000000000000" pitchFamily="2" charset="2"/>
              </a:rPr>
              <a:t>ion</a:t>
            </a:r>
            <a:endParaRPr lang="fr-FR" sz="2800" dirty="0">
              <a:solidFill>
                <a:srgbClr val="E87D1E"/>
              </a:solidFill>
              <a:sym typeface="Wingdings" panose="05000000000000000000" pitchFamily="2" charset="2"/>
            </a:endParaRPr>
          </a:p>
        </p:txBody>
      </p:sp>
      <p:sp>
        <p:nvSpPr>
          <p:cNvPr id="17" name="Rounded Rectangular Callout 38">
            <a:extLst>
              <a:ext uri="{FF2B5EF4-FFF2-40B4-BE49-F238E27FC236}">
                <a16:creationId xmlns:a16="http://schemas.microsoft.com/office/drawing/2014/main" id="{8BDAF281-CE53-48BD-92BC-C2965B550F8E}"/>
              </a:ext>
            </a:extLst>
          </p:cNvPr>
          <p:cNvSpPr/>
          <p:nvPr/>
        </p:nvSpPr>
        <p:spPr>
          <a:xfrm>
            <a:off x="9941674" y="1143179"/>
            <a:ext cx="1838325" cy="1200328"/>
          </a:xfrm>
          <a:prstGeom prst="wedgeRoundRectCallout">
            <a:avLst>
              <a:gd name="adj1" fmla="val 13175"/>
              <a:gd name="adj2" fmla="val 75590"/>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a:t>Je dois </a:t>
            </a:r>
            <a:r>
              <a:rPr lang="fr-FR" sz="2400" b="1" dirty="0">
                <a:solidFill>
                  <a:schemeClr val="bg1"/>
                </a:solidFill>
              </a:rPr>
              <a:t>prépar</a:t>
            </a:r>
            <a:r>
              <a:rPr lang="fr-FR" sz="2400" b="1" dirty="0">
                <a:solidFill>
                  <a:srgbClr val="E87D1E"/>
                </a:solidFill>
              </a:rPr>
              <a:t>er</a:t>
            </a:r>
            <a:r>
              <a:rPr lang="fr-FR" sz="2400" dirty="0"/>
              <a:t> l’avion.</a:t>
            </a:r>
          </a:p>
        </p:txBody>
      </p:sp>
      <p:sp>
        <p:nvSpPr>
          <p:cNvPr id="18" name="Rounded Rectangular Callout 38">
            <a:extLst>
              <a:ext uri="{FF2B5EF4-FFF2-40B4-BE49-F238E27FC236}">
                <a16:creationId xmlns:a16="http://schemas.microsoft.com/office/drawing/2014/main" id="{494B1F9C-868E-4AA7-87EF-5FB5F9B9E467}"/>
              </a:ext>
            </a:extLst>
          </p:cNvPr>
          <p:cNvSpPr/>
          <p:nvPr/>
        </p:nvSpPr>
        <p:spPr>
          <a:xfrm>
            <a:off x="6495835" y="3570668"/>
            <a:ext cx="2996364" cy="1487366"/>
          </a:xfrm>
          <a:prstGeom prst="wedgeRoundRectCallout">
            <a:avLst>
              <a:gd name="adj1" fmla="val 67849"/>
              <a:gd name="adj2" fmla="val -30187"/>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400" dirty="0"/>
              <a:t>La </a:t>
            </a:r>
            <a:r>
              <a:rPr lang="fr-FR" sz="2400" b="1" dirty="0"/>
              <a:t>prépar</a:t>
            </a:r>
            <a:r>
              <a:rPr lang="fr-FR" sz="2400" b="1" dirty="0">
                <a:solidFill>
                  <a:srgbClr val="E87D1E"/>
                </a:solidFill>
              </a:rPr>
              <a:t>ation</a:t>
            </a:r>
            <a:r>
              <a:rPr lang="fr-FR" sz="2400" dirty="0"/>
              <a:t> est très importante pour les avions.</a:t>
            </a:r>
          </a:p>
        </p:txBody>
      </p:sp>
      <p:sp>
        <p:nvSpPr>
          <p:cNvPr id="20" name="Rounded Rectangular Callout 38">
            <a:extLst>
              <a:ext uri="{FF2B5EF4-FFF2-40B4-BE49-F238E27FC236}">
                <a16:creationId xmlns:a16="http://schemas.microsoft.com/office/drawing/2014/main" id="{97CB14F5-4BDE-41A8-BDEE-6F7853331081}"/>
              </a:ext>
            </a:extLst>
          </p:cNvPr>
          <p:cNvSpPr/>
          <p:nvPr/>
        </p:nvSpPr>
        <p:spPr>
          <a:xfrm>
            <a:off x="293023" y="1270057"/>
            <a:ext cx="9997103" cy="5024479"/>
          </a:xfrm>
          <a:prstGeom prst="wedgeRoundRectCallout">
            <a:avLst>
              <a:gd name="adj1" fmla="val 54119"/>
              <a:gd name="adj2" fmla="val -12680"/>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200" b="1" dirty="0">
                <a:solidFill>
                  <a:schemeClr val="bg1"/>
                </a:solidFill>
              </a:rPr>
              <a:t>Tu connais déjà des milliers* de mots en français…</a:t>
            </a:r>
            <a:endParaRPr lang="en-GB" sz="2200" b="1" dirty="0">
              <a:solidFill>
                <a:schemeClr val="bg1"/>
              </a:solidFill>
            </a:endParaRPr>
          </a:p>
          <a:p>
            <a:pPr algn="ctr" fontAlgn="base"/>
            <a:br>
              <a:rPr lang="fr-FR" sz="2200" dirty="0"/>
            </a:br>
            <a:r>
              <a:rPr lang="fr-FR" sz="2200" dirty="0"/>
              <a:t>Dans le livre d'Alexandre Dumas (</a:t>
            </a:r>
            <a:r>
              <a:rPr lang="fr-FR" sz="2200" b="1" dirty="0"/>
              <a:t>1845</a:t>
            </a:r>
            <a:r>
              <a:rPr lang="fr-FR" sz="2200" dirty="0"/>
              <a:t>), « </a:t>
            </a:r>
            <a:r>
              <a:rPr lang="fr-FR" sz="2200" i="1" dirty="0"/>
              <a:t>Vingt ans après » </a:t>
            </a:r>
            <a:r>
              <a:rPr lang="en-GB" sz="2200" dirty="0"/>
              <a:t>[Twenty Years After], </a:t>
            </a:r>
            <a:r>
              <a:rPr lang="fr-FR" sz="2200" dirty="0"/>
              <a:t>le mousquetaire D'Artagnan dit </a:t>
            </a:r>
          </a:p>
          <a:p>
            <a:pPr algn="ctr" fontAlgn="base"/>
            <a:r>
              <a:rPr lang="fr-FR" sz="2200" b="1" dirty="0"/>
              <a:t>« L'anglais n'est que du français mal prononcé » </a:t>
            </a:r>
          </a:p>
          <a:p>
            <a:pPr algn="ctr" fontAlgn="base"/>
            <a:r>
              <a:rPr lang="en-GB" sz="2200" dirty="0">
                <a:solidFill>
                  <a:schemeClr val="bg1"/>
                </a:solidFill>
              </a:rPr>
              <a:t>[English is nothing but French pronounced badly].</a:t>
            </a:r>
            <a:endParaRPr lang="fr-FR" sz="2200" dirty="0"/>
          </a:p>
          <a:p>
            <a:pPr algn="ctr" fontAlgn="base"/>
            <a:endParaRPr lang="fr-FR" sz="2200" dirty="0"/>
          </a:p>
          <a:p>
            <a:pPr algn="ctr" fontAlgn="base"/>
            <a:r>
              <a:rPr lang="fr-FR" sz="2200" dirty="0"/>
              <a:t>Environ* </a:t>
            </a:r>
            <a:r>
              <a:rPr lang="fr-FR" sz="2200" b="1" dirty="0"/>
              <a:t>10 000 mots français </a:t>
            </a:r>
            <a:r>
              <a:rPr lang="fr-FR" sz="2200" dirty="0"/>
              <a:t>sont arrivés dans la langue anglaise avec la conquête normande [</a:t>
            </a:r>
            <a:r>
              <a:rPr lang="en-GB" sz="2200" dirty="0"/>
              <a:t>Norman Conquest</a:t>
            </a:r>
            <a:r>
              <a:rPr lang="fr-FR" sz="2200" dirty="0"/>
              <a:t>] de </a:t>
            </a:r>
            <a:r>
              <a:rPr lang="fr-FR" sz="2200" b="1" dirty="0"/>
              <a:t>1066</a:t>
            </a:r>
            <a:r>
              <a:rPr lang="fr-FR" sz="2200" dirty="0"/>
              <a:t>.</a:t>
            </a:r>
          </a:p>
          <a:p>
            <a:pPr algn="ctr" fontAlgn="base"/>
            <a:r>
              <a:rPr lang="fr-FR" sz="2200" dirty="0"/>
              <a:t> </a:t>
            </a:r>
          </a:p>
          <a:p>
            <a:pPr algn="ctr" fontAlgn="base"/>
            <a:r>
              <a:rPr lang="fr-FR" sz="2200" dirty="0"/>
              <a:t>Environ </a:t>
            </a:r>
            <a:r>
              <a:rPr lang="fr-FR" sz="2200" b="1" dirty="0"/>
              <a:t>33% </a:t>
            </a:r>
            <a:r>
              <a:rPr lang="fr-FR" sz="2200" dirty="0"/>
              <a:t>de tous les mots anglais utilisés aujourd'hui ont leur origine en français. C'est pourquoi il est facile pour les personnes qui parlent anglais de comprendre les mots français avec </a:t>
            </a:r>
            <a:r>
              <a:rPr lang="fr-FR" sz="2200" b="1" dirty="0"/>
              <a:t>-ation </a:t>
            </a:r>
            <a:r>
              <a:rPr lang="fr-FR" sz="2200" dirty="0"/>
              <a:t>et </a:t>
            </a:r>
            <a:r>
              <a:rPr lang="fr-FR" sz="2200" b="1" dirty="0"/>
              <a:t>-ion </a:t>
            </a:r>
            <a:r>
              <a:rPr lang="fr-FR" sz="2200" dirty="0"/>
              <a:t>à la fin*.</a:t>
            </a:r>
          </a:p>
        </p:txBody>
      </p:sp>
      <p:pic>
        <p:nvPicPr>
          <p:cNvPr id="24" name="Picture 23" descr="A picture containing toy, doll, clipart&#10;&#10;Description automatically generated">
            <a:extLst>
              <a:ext uri="{FF2B5EF4-FFF2-40B4-BE49-F238E27FC236}">
                <a16:creationId xmlns:a16="http://schemas.microsoft.com/office/drawing/2014/main" id="{23E89072-4B92-4CBB-A79A-B9EAB100AF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701082" y="3140243"/>
            <a:ext cx="2438480" cy="3175106"/>
          </a:xfrm>
          <a:prstGeom prst="rect">
            <a:avLst/>
          </a:prstGeom>
        </p:spPr>
      </p:pic>
      <p:sp>
        <p:nvSpPr>
          <p:cNvPr id="19" name="Rounded Rectangular Callout 1">
            <a:extLst>
              <a:ext uri="{FF2B5EF4-FFF2-40B4-BE49-F238E27FC236}">
                <a16:creationId xmlns:a16="http://schemas.microsoft.com/office/drawing/2014/main" id="{5E4427A8-1218-4935-BB4E-779FF4B39AEB}"/>
              </a:ext>
            </a:extLst>
          </p:cNvPr>
          <p:cNvSpPr/>
          <p:nvPr/>
        </p:nvSpPr>
        <p:spPr>
          <a:xfrm>
            <a:off x="6572016" y="251188"/>
            <a:ext cx="3954469" cy="615631"/>
          </a:xfrm>
          <a:prstGeom prst="wedgeRoundRectCallout">
            <a:avLst>
              <a:gd name="adj1" fmla="val -23239"/>
              <a:gd name="adj2" fmla="val -47350"/>
              <a:gd name="adj3" fmla="val 16667"/>
            </a:avLst>
          </a:prstGeom>
          <a:solidFill>
            <a:srgbClr val="104F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fr-FR" b="1" i="0" u="none" strike="noStrike" kern="1200" cap="none" spc="0" normalizeH="0" baseline="0" noProof="0" dirty="0">
                <a:ln>
                  <a:noFill/>
                </a:ln>
                <a:solidFill>
                  <a:prstClr val="white"/>
                </a:solidFill>
                <a:effectLst/>
                <a:uLnTx/>
                <a:uFillTx/>
                <a:ea typeface="+mn-ea"/>
                <a:cs typeface="+mn-cs"/>
              </a:rPr>
              <a:t>*milliers </a:t>
            </a:r>
            <a:r>
              <a:rPr kumimoji="0" lang="en-GB" b="0" i="0" u="none" strike="noStrike" kern="1200" cap="none" spc="0" normalizeH="0" baseline="0" noProof="0" dirty="0">
                <a:ln>
                  <a:noFill/>
                </a:ln>
                <a:solidFill>
                  <a:prstClr val="white"/>
                </a:solidFill>
                <a:effectLst/>
                <a:uLnTx/>
                <a:uFillTx/>
                <a:ea typeface="+mn-ea"/>
                <a:cs typeface="+mn-cs"/>
              </a:rPr>
              <a:t>= thousands, </a:t>
            </a:r>
            <a:r>
              <a:rPr kumimoji="0" lang="fr-FR" b="1" i="0" u="none" strike="noStrike" kern="1200" cap="none" spc="0" normalizeH="0" baseline="0" dirty="0">
                <a:ln>
                  <a:noFill/>
                </a:ln>
                <a:solidFill>
                  <a:prstClr val="white"/>
                </a:solidFill>
                <a:effectLst/>
                <a:uLnTx/>
                <a:uFillTx/>
                <a:ea typeface="+mn-ea"/>
                <a:cs typeface="+mn-cs"/>
              </a:rPr>
              <a:t>environ</a:t>
            </a:r>
            <a:r>
              <a:rPr kumimoji="0" lang="en-GB" b="1" i="0" u="none" strike="noStrike" kern="1200" cap="none" spc="0" normalizeH="0" baseline="0" noProof="0" dirty="0">
                <a:ln>
                  <a:noFill/>
                </a:ln>
                <a:solidFill>
                  <a:prstClr val="white"/>
                </a:solidFill>
                <a:effectLst/>
                <a:uLnTx/>
                <a:uFillTx/>
                <a:ea typeface="+mn-ea"/>
                <a:cs typeface="+mn-cs"/>
              </a:rPr>
              <a:t> </a:t>
            </a:r>
            <a:r>
              <a:rPr kumimoji="0" lang="en-GB" b="0" i="0" u="none" strike="noStrike" kern="1200" cap="none" spc="0" normalizeH="0" baseline="0" noProof="0" dirty="0">
                <a:ln>
                  <a:noFill/>
                </a:ln>
                <a:solidFill>
                  <a:prstClr val="white"/>
                </a:solidFill>
                <a:effectLst/>
                <a:uLnTx/>
                <a:uFillTx/>
                <a:ea typeface="+mn-ea"/>
                <a:cs typeface="+mn-cs"/>
              </a:rPr>
              <a:t>= approximately, *</a:t>
            </a:r>
            <a:r>
              <a:rPr kumimoji="0" lang="en-GB" b="1" i="0" u="none" strike="noStrike" kern="1200" cap="none" spc="0" normalizeH="0" baseline="0" noProof="0" dirty="0">
                <a:ln>
                  <a:noFill/>
                </a:ln>
                <a:solidFill>
                  <a:prstClr val="white"/>
                </a:solidFill>
                <a:effectLst/>
                <a:uLnTx/>
                <a:uFillTx/>
                <a:ea typeface="+mn-ea"/>
                <a:cs typeface="+mn-cs"/>
              </a:rPr>
              <a:t>la</a:t>
            </a:r>
            <a:r>
              <a:rPr kumimoji="0" lang="en-GB" b="0" i="0" u="none" strike="noStrike" kern="1200" cap="none" spc="0" normalizeH="0" baseline="0" noProof="0" dirty="0">
                <a:ln>
                  <a:noFill/>
                </a:ln>
                <a:solidFill>
                  <a:prstClr val="white"/>
                </a:solidFill>
                <a:effectLst/>
                <a:uLnTx/>
                <a:uFillTx/>
                <a:ea typeface="+mn-ea"/>
                <a:cs typeface="+mn-cs"/>
              </a:rPr>
              <a:t> </a:t>
            </a:r>
            <a:r>
              <a:rPr kumimoji="0" lang="en-GB" b="1" i="0" u="none" strike="noStrike" kern="1200" cap="none" spc="0" normalizeH="0" baseline="0" noProof="0" dirty="0">
                <a:ln>
                  <a:noFill/>
                </a:ln>
                <a:solidFill>
                  <a:prstClr val="white"/>
                </a:solidFill>
                <a:effectLst/>
                <a:uLnTx/>
                <a:uFillTx/>
                <a:ea typeface="+mn-ea"/>
                <a:cs typeface="+mn-cs"/>
              </a:rPr>
              <a:t>fin</a:t>
            </a:r>
            <a:r>
              <a:rPr kumimoji="0" lang="en-GB" b="0" i="0" u="none" strike="noStrike" kern="1200" cap="none" spc="0" normalizeH="0" noProof="0" dirty="0">
                <a:ln>
                  <a:noFill/>
                </a:ln>
                <a:solidFill>
                  <a:prstClr val="white"/>
                </a:solidFill>
                <a:effectLst/>
                <a:uLnTx/>
                <a:uFillTx/>
                <a:ea typeface="+mn-ea"/>
                <a:cs typeface="+mn-cs"/>
              </a:rPr>
              <a:t> = the end</a:t>
            </a:r>
            <a:endParaRPr kumimoji="0" lang="en-GB" b="0" i="0" u="none" strike="noStrike" kern="1200" cap="none" spc="0" normalizeH="0" baseline="0" noProof="0" dirty="0">
              <a:ln>
                <a:noFill/>
              </a:ln>
              <a:solidFill>
                <a:prstClr val="white"/>
              </a:solidFill>
              <a:effectLst/>
              <a:uLnTx/>
              <a:uFillTx/>
              <a:ea typeface="+mn-ea"/>
              <a:cs typeface="+mn-cs"/>
              <a:sym typeface="Wingdings" panose="05000000000000000000" pitchFamily="2" charset="2"/>
            </a:endParaRPr>
          </a:p>
        </p:txBody>
      </p:sp>
      <p:pic>
        <p:nvPicPr>
          <p:cNvPr id="21" name="Picture 20" descr="background rectangle">
            <a:extLst>
              <a:ext uri="{FF2B5EF4-FFF2-40B4-BE49-F238E27FC236}">
                <a16:creationId xmlns:a16="http://schemas.microsoft.com/office/drawing/2014/main" id="{66A42078-51C2-4570-95DC-F28544E6862B}"/>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0481BA1A-F556-435D-BDE3-28A5E610D67A}"/>
              </a:ext>
            </a:extLst>
          </p:cNvPr>
          <p:cNvSpPr txBox="1">
            <a:spLocks/>
          </p:cNvSpPr>
          <p:nvPr/>
        </p:nvSpPr>
        <p:spPr>
          <a:xfrm>
            <a:off x="0" y="342539"/>
            <a:ext cx="5265384" cy="707849"/>
          </a:xfrm>
          <a:prstGeom prst="rect">
            <a:avLst/>
          </a:prstGeom>
        </p:spPr>
        <p:txBody>
          <a:bodyPr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kumimoji="0" lang="fr-FR"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Word </a:t>
            </a:r>
            <a:r>
              <a:rPr lang="fr-FR" sz="3600" b="1" dirty="0">
                <a:solidFill>
                  <a:prstClr val="white"/>
                </a:solidFill>
                <a:latin typeface="Century Gothic" panose="020B0502020202020204" pitchFamily="34" charset="0"/>
              </a:rPr>
              <a:t>pattern: -ion/-ation</a:t>
            </a:r>
            <a:r>
              <a:rPr kumimoji="0" lang="en-GB" sz="3600" b="1" i="0" u="none" strike="noStrike" kern="1200" cap="none" spc="0" normalizeH="0" baseline="0" noProof="0" dirty="0">
                <a:ln>
                  <a:noFill/>
                </a:ln>
                <a:solidFill>
                  <a:prstClr val="white"/>
                </a:solidFill>
                <a:effectLst/>
                <a:uLnTx/>
                <a:uFillTx/>
                <a:latin typeface="Century Gothic" panose="020F0302020204030204"/>
                <a:ea typeface="+mj-ea"/>
                <a:cs typeface="+mj-cs"/>
              </a:rPr>
              <a:t>  </a:t>
            </a:r>
          </a:p>
        </p:txBody>
      </p:sp>
    </p:spTree>
    <p:extLst>
      <p:ext uri="{BB962C8B-B14F-4D97-AF65-F5344CB8AC3E}">
        <p14:creationId xmlns:p14="http://schemas.microsoft.com/office/powerpoint/2010/main" val="233309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preparer.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preparation.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progresser.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progression.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animBg="1"/>
      <p:bldP spid="18" grpId="0" animBg="1"/>
      <p:bldP spid="20"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287667C4-1506-42C2-9471-3FBCDF2658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4102" y="1004713"/>
            <a:ext cx="5265384" cy="5265384"/>
          </a:xfrm>
          <a:prstGeom prst="rect">
            <a:avLst/>
          </a:prstGeom>
        </p:spPr>
      </p:pic>
      <p:pic>
        <p:nvPicPr>
          <p:cNvPr id="7" name="Picture 6" descr="background rectangle">
            <a:extLst>
              <a:ext uri="{FF2B5EF4-FFF2-40B4-BE49-F238E27FC236}">
                <a16:creationId xmlns:a16="http://schemas.microsoft.com/office/drawing/2014/main" id="{66A42078-51C2-4570-95DC-F28544E6862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Title 3">
            <a:extLst>
              <a:ext uri="{FF2B5EF4-FFF2-40B4-BE49-F238E27FC236}">
                <a16:creationId xmlns:a16="http://schemas.microsoft.com/office/drawing/2014/main" id="{0481BA1A-F556-435D-BDE3-28A5E610D67A}"/>
              </a:ext>
            </a:extLst>
          </p:cNvPr>
          <p:cNvSpPr txBox="1">
            <a:spLocks/>
          </p:cNvSpPr>
          <p:nvPr/>
        </p:nvSpPr>
        <p:spPr>
          <a:xfrm>
            <a:off x="0" y="342539"/>
            <a:ext cx="5265384" cy="707849"/>
          </a:xfrm>
          <a:prstGeom prst="rect">
            <a:avLst/>
          </a:prstGeom>
        </p:spPr>
        <p:txBody>
          <a:bodyPr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kumimoji="0" lang="fr-FR"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Word </a:t>
            </a:r>
            <a:r>
              <a:rPr lang="fr-FR" sz="3600" b="1" dirty="0">
                <a:solidFill>
                  <a:prstClr val="white"/>
                </a:solidFill>
                <a:latin typeface="Century Gothic" panose="020B0502020202020204" pitchFamily="34" charset="0"/>
              </a:rPr>
              <a:t>pattern: -ion/-ation</a:t>
            </a:r>
            <a:r>
              <a:rPr kumimoji="0" lang="en-GB" sz="3600" b="1" i="0" u="none" strike="noStrike" kern="1200" cap="none" spc="0" normalizeH="0" baseline="0" noProof="0" dirty="0">
                <a:ln>
                  <a:noFill/>
                </a:ln>
                <a:solidFill>
                  <a:prstClr val="white"/>
                </a:solidFill>
                <a:effectLst/>
                <a:uLnTx/>
                <a:uFillTx/>
                <a:latin typeface="Century Gothic" panose="020F0302020204030204"/>
                <a:ea typeface="+mj-ea"/>
                <a:cs typeface="+mj-cs"/>
              </a:rPr>
              <a:t>  </a:t>
            </a:r>
          </a:p>
        </p:txBody>
      </p:sp>
      <p:sp>
        <p:nvSpPr>
          <p:cNvPr id="6" name="Rounded Rectangle 46">
            <a:extLst>
              <a:ext uri="{FF2B5EF4-FFF2-40B4-BE49-F238E27FC236}">
                <a16:creationId xmlns:a16="http://schemas.microsoft.com/office/drawing/2014/main" id="{FB09667E-50A2-4099-B9F5-10D9728BF65D}"/>
              </a:ext>
            </a:extLst>
          </p:cNvPr>
          <p:cNvSpPr/>
          <p:nvPr/>
        </p:nvSpPr>
        <p:spPr>
          <a:xfrm>
            <a:off x="10639168" y="296864"/>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8" name="Rounded Rectangle 1">
            <a:extLst>
              <a:ext uri="{FF2B5EF4-FFF2-40B4-BE49-F238E27FC236}">
                <a16:creationId xmlns:a16="http://schemas.microsoft.com/office/drawing/2014/main" id="{FDCC55E1-A05E-4A0A-8F07-9577277B0D88}"/>
              </a:ext>
            </a:extLst>
          </p:cNvPr>
          <p:cNvSpPr/>
          <p:nvPr/>
        </p:nvSpPr>
        <p:spPr>
          <a:xfrm>
            <a:off x="300796" y="2554630"/>
            <a:ext cx="2743486" cy="743581"/>
          </a:xfrm>
          <a:prstGeom prst="round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dirty="0">
                <a:ln>
                  <a:noFill/>
                </a:ln>
                <a:solidFill>
                  <a:srgbClr val="104F75"/>
                </a:solidFill>
                <a:effectLst/>
                <a:uLnTx/>
                <a:uFillTx/>
                <a:latin typeface="Century Gothic" panose="020F0302020204030204"/>
              </a:rPr>
              <a:t>collaboration</a:t>
            </a:r>
          </a:p>
        </p:txBody>
      </p:sp>
      <p:sp>
        <p:nvSpPr>
          <p:cNvPr id="10" name="Rounded Rectangle 1">
            <a:extLst>
              <a:ext uri="{FF2B5EF4-FFF2-40B4-BE49-F238E27FC236}">
                <a16:creationId xmlns:a16="http://schemas.microsoft.com/office/drawing/2014/main" id="{38405425-7C74-4BC3-8B03-34832DB51A8C}"/>
              </a:ext>
            </a:extLst>
          </p:cNvPr>
          <p:cNvSpPr/>
          <p:nvPr/>
        </p:nvSpPr>
        <p:spPr>
          <a:xfrm>
            <a:off x="3044282" y="2554630"/>
            <a:ext cx="2743486" cy="739185"/>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entury Gothic" panose="020F0302020204030204"/>
              </a:rPr>
              <a:t>collaborer</a:t>
            </a:r>
            <a:endParaRPr kumimoji="0" lang="fr-FR" sz="2800" b="0" i="0" u="none" strike="noStrike" kern="1200" cap="none" spc="0" normalizeH="0" baseline="0" dirty="0">
              <a:ln>
                <a:noFill/>
              </a:ln>
              <a:solidFill>
                <a:prstClr val="white"/>
              </a:solidFill>
              <a:effectLst/>
              <a:uLnTx/>
              <a:uFillTx/>
              <a:latin typeface="Century Gothic" panose="020F0302020204030204"/>
            </a:endParaRPr>
          </a:p>
        </p:txBody>
      </p:sp>
      <p:sp>
        <p:nvSpPr>
          <p:cNvPr id="11" name="Rounded Rectangle 1">
            <a:extLst>
              <a:ext uri="{FF2B5EF4-FFF2-40B4-BE49-F238E27FC236}">
                <a16:creationId xmlns:a16="http://schemas.microsoft.com/office/drawing/2014/main" id="{D79E77D9-80A6-4424-9530-62F315244EBA}"/>
              </a:ext>
            </a:extLst>
          </p:cNvPr>
          <p:cNvSpPr/>
          <p:nvPr/>
        </p:nvSpPr>
        <p:spPr>
          <a:xfrm>
            <a:off x="300796" y="3478294"/>
            <a:ext cx="2743486" cy="743581"/>
          </a:xfrm>
          <a:prstGeom prst="round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104F75"/>
                </a:solidFill>
                <a:latin typeface="Century Gothic" panose="020F0302020204030204"/>
              </a:rPr>
              <a:t>i</a:t>
            </a:r>
            <a:r>
              <a:rPr kumimoji="0" lang="fr-FR" sz="2800" i="0" u="none" strike="noStrike" kern="1200" cap="none" spc="0" normalizeH="0" baseline="0" dirty="0">
                <a:ln>
                  <a:noFill/>
                </a:ln>
                <a:solidFill>
                  <a:srgbClr val="104F75"/>
                </a:solidFill>
                <a:effectLst/>
                <a:uLnTx/>
                <a:uFillTx/>
                <a:latin typeface="Century Gothic" panose="020F0302020204030204"/>
              </a:rPr>
              <a:t>nvention</a:t>
            </a:r>
          </a:p>
        </p:txBody>
      </p:sp>
      <p:sp>
        <p:nvSpPr>
          <p:cNvPr id="12" name="Rounded Rectangle 1">
            <a:extLst>
              <a:ext uri="{FF2B5EF4-FFF2-40B4-BE49-F238E27FC236}">
                <a16:creationId xmlns:a16="http://schemas.microsoft.com/office/drawing/2014/main" id="{E2BFD43D-3F97-46DB-A4BD-FFE3E8C252D0}"/>
              </a:ext>
            </a:extLst>
          </p:cNvPr>
          <p:cNvSpPr/>
          <p:nvPr/>
        </p:nvSpPr>
        <p:spPr>
          <a:xfrm>
            <a:off x="3044282" y="3478294"/>
            <a:ext cx="2743486" cy="739185"/>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entury Gothic" panose="020F0302020204030204"/>
              </a:rPr>
              <a:t>inventer</a:t>
            </a:r>
            <a:endParaRPr kumimoji="0" lang="fr-FR" sz="2800" b="0" i="0" u="none" strike="noStrike" kern="1200" cap="none" spc="0" normalizeH="0" baseline="0" dirty="0">
              <a:ln>
                <a:noFill/>
              </a:ln>
              <a:solidFill>
                <a:prstClr val="white"/>
              </a:solidFill>
              <a:effectLst/>
              <a:uLnTx/>
              <a:uFillTx/>
              <a:latin typeface="Century Gothic" panose="020F0302020204030204"/>
            </a:endParaRPr>
          </a:p>
        </p:txBody>
      </p:sp>
      <p:sp>
        <p:nvSpPr>
          <p:cNvPr id="13" name="Rounded Rectangle 1">
            <a:extLst>
              <a:ext uri="{FF2B5EF4-FFF2-40B4-BE49-F238E27FC236}">
                <a16:creationId xmlns:a16="http://schemas.microsoft.com/office/drawing/2014/main" id="{EFC6FAEE-B7BF-4E50-B3DC-ACA602EFB47B}"/>
              </a:ext>
            </a:extLst>
          </p:cNvPr>
          <p:cNvSpPr/>
          <p:nvPr/>
        </p:nvSpPr>
        <p:spPr>
          <a:xfrm>
            <a:off x="300796" y="4395365"/>
            <a:ext cx="2743486" cy="743581"/>
          </a:xfrm>
          <a:prstGeom prst="round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dirty="0">
                <a:ln>
                  <a:noFill/>
                </a:ln>
                <a:solidFill>
                  <a:srgbClr val="104F75"/>
                </a:solidFill>
                <a:effectLst/>
                <a:uLnTx/>
                <a:uFillTx/>
                <a:latin typeface="Century Gothic" panose="020F0302020204030204"/>
              </a:rPr>
              <a:t>consultation</a:t>
            </a:r>
          </a:p>
        </p:txBody>
      </p:sp>
      <p:sp>
        <p:nvSpPr>
          <p:cNvPr id="14" name="Rounded Rectangle 1">
            <a:extLst>
              <a:ext uri="{FF2B5EF4-FFF2-40B4-BE49-F238E27FC236}">
                <a16:creationId xmlns:a16="http://schemas.microsoft.com/office/drawing/2014/main" id="{36DF8384-2416-440E-8760-612F3B8F62E8}"/>
              </a:ext>
            </a:extLst>
          </p:cNvPr>
          <p:cNvSpPr/>
          <p:nvPr/>
        </p:nvSpPr>
        <p:spPr>
          <a:xfrm>
            <a:off x="3044282" y="4395365"/>
            <a:ext cx="2743486" cy="743581"/>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entury Gothic" panose="020F0302020204030204"/>
              </a:rPr>
              <a:t>consulter</a:t>
            </a:r>
            <a:endParaRPr kumimoji="0" lang="fr-FR" sz="2800" b="0" i="0" u="none" strike="noStrike" kern="1200" cap="none" spc="0" normalizeH="0" baseline="0" dirty="0">
              <a:ln>
                <a:noFill/>
              </a:ln>
              <a:solidFill>
                <a:prstClr val="white"/>
              </a:solidFill>
              <a:effectLst/>
              <a:uLnTx/>
              <a:uFillTx/>
              <a:latin typeface="Century Gothic" panose="020F0302020204030204"/>
            </a:endParaRPr>
          </a:p>
        </p:txBody>
      </p:sp>
      <p:sp>
        <p:nvSpPr>
          <p:cNvPr id="15" name="Rounded Rectangle 1">
            <a:extLst>
              <a:ext uri="{FF2B5EF4-FFF2-40B4-BE49-F238E27FC236}">
                <a16:creationId xmlns:a16="http://schemas.microsoft.com/office/drawing/2014/main" id="{2B227771-6711-4299-99D5-A1DCD451BD49}"/>
              </a:ext>
            </a:extLst>
          </p:cNvPr>
          <p:cNvSpPr/>
          <p:nvPr/>
        </p:nvSpPr>
        <p:spPr>
          <a:xfrm>
            <a:off x="319512" y="5312434"/>
            <a:ext cx="2743486" cy="743581"/>
          </a:xfrm>
          <a:prstGeom prst="round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dirty="0">
                <a:ln>
                  <a:noFill/>
                </a:ln>
                <a:solidFill>
                  <a:srgbClr val="104F75"/>
                </a:solidFill>
                <a:effectLst/>
                <a:uLnTx/>
                <a:uFillTx/>
                <a:latin typeface="Century Gothic" panose="020F0302020204030204"/>
              </a:rPr>
              <a:t>information</a:t>
            </a:r>
          </a:p>
        </p:txBody>
      </p:sp>
      <p:sp>
        <p:nvSpPr>
          <p:cNvPr id="16" name="Rounded Rectangle 1">
            <a:extLst>
              <a:ext uri="{FF2B5EF4-FFF2-40B4-BE49-F238E27FC236}">
                <a16:creationId xmlns:a16="http://schemas.microsoft.com/office/drawing/2014/main" id="{F65DE23C-D499-49BE-955E-66BDCB34E3B9}"/>
              </a:ext>
            </a:extLst>
          </p:cNvPr>
          <p:cNvSpPr/>
          <p:nvPr/>
        </p:nvSpPr>
        <p:spPr>
          <a:xfrm>
            <a:off x="3062998" y="5312434"/>
            <a:ext cx="2743486" cy="739185"/>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entury Gothic" panose="020F0302020204030204"/>
              </a:rPr>
              <a:t>informer</a:t>
            </a:r>
            <a:endParaRPr kumimoji="0" lang="fr-FR" sz="2800" b="0" i="0" u="none" strike="noStrike" kern="1200" cap="none" spc="0" normalizeH="0" baseline="0" dirty="0">
              <a:ln>
                <a:noFill/>
              </a:ln>
              <a:solidFill>
                <a:prstClr val="white"/>
              </a:solidFill>
              <a:effectLst/>
              <a:uLnTx/>
              <a:uFillTx/>
              <a:latin typeface="Century Gothic" panose="020F0302020204030204"/>
            </a:endParaRPr>
          </a:p>
        </p:txBody>
      </p:sp>
      <p:sp>
        <p:nvSpPr>
          <p:cNvPr id="17" name="Rounded Rectangle 1">
            <a:extLst>
              <a:ext uri="{FF2B5EF4-FFF2-40B4-BE49-F238E27FC236}">
                <a16:creationId xmlns:a16="http://schemas.microsoft.com/office/drawing/2014/main" id="{B13E12E9-799D-4DFC-A0F3-D8AA011F728C}"/>
              </a:ext>
            </a:extLst>
          </p:cNvPr>
          <p:cNvSpPr/>
          <p:nvPr/>
        </p:nvSpPr>
        <p:spPr>
          <a:xfrm>
            <a:off x="6404233" y="2554630"/>
            <a:ext cx="2743486" cy="743581"/>
          </a:xfrm>
          <a:prstGeom prst="round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dirty="0">
                <a:ln>
                  <a:noFill/>
                </a:ln>
                <a:solidFill>
                  <a:srgbClr val="104F75"/>
                </a:solidFill>
                <a:effectLst/>
                <a:uLnTx/>
                <a:uFillTx/>
                <a:latin typeface="Century Gothic" panose="020F0302020204030204"/>
              </a:rPr>
              <a:t>observation</a:t>
            </a:r>
          </a:p>
        </p:txBody>
      </p:sp>
      <p:sp>
        <p:nvSpPr>
          <p:cNvPr id="18" name="Rounded Rectangle 1">
            <a:extLst>
              <a:ext uri="{FF2B5EF4-FFF2-40B4-BE49-F238E27FC236}">
                <a16:creationId xmlns:a16="http://schemas.microsoft.com/office/drawing/2014/main" id="{3EFB9B65-DB9A-43B9-BF86-9EFC2C0A5DEC}"/>
              </a:ext>
            </a:extLst>
          </p:cNvPr>
          <p:cNvSpPr/>
          <p:nvPr/>
        </p:nvSpPr>
        <p:spPr>
          <a:xfrm>
            <a:off x="9147718" y="2554630"/>
            <a:ext cx="2743486" cy="739185"/>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entury Gothic" panose="020F0302020204030204"/>
              </a:rPr>
              <a:t>observer</a:t>
            </a:r>
            <a:endParaRPr kumimoji="0" lang="fr-FR" sz="2800" b="0" i="0" u="none" strike="noStrike" kern="1200" cap="none" spc="0" normalizeH="0" baseline="0" dirty="0">
              <a:ln>
                <a:noFill/>
              </a:ln>
              <a:solidFill>
                <a:prstClr val="white"/>
              </a:solidFill>
              <a:effectLst/>
              <a:uLnTx/>
              <a:uFillTx/>
              <a:latin typeface="Century Gothic" panose="020F0302020204030204"/>
            </a:endParaRPr>
          </a:p>
        </p:txBody>
      </p:sp>
      <p:sp>
        <p:nvSpPr>
          <p:cNvPr id="19" name="Rounded Rectangle 1">
            <a:extLst>
              <a:ext uri="{FF2B5EF4-FFF2-40B4-BE49-F238E27FC236}">
                <a16:creationId xmlns:a16="http://schemas.microsoft.com/office/drawing/2014/main" id="{D53F7DF5-17C3-46BD-8740-48B9826D42D9}"/>
              </a:ext>
            </a:extLst>
          </p:cNvPr>
          <p:cNvSpPr/>
          <p:nvPr/>
        </p:nvSpPr>
        <p:spPr>
          <a:xfrm>
            <a:off x="6404233" y="3478294"/>
            <a:ext cx="2743486" cy="743581"/>
          </a:xfrm>
          <a:prstGeom prst="round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dirty="0">
                <a:ln>
                  <a:noFill/>
                </a:ln>
                <a:solidFill>
                  <a:srgbClr val="104F75"/>
                </a:solidFill>
                <a:effectLst/>
                <a:uLnTx/>
                <a:uFillTx/>
                <a:latin typeface="Century Gothic" panose="020F0302020204030204"/>
              </a:rPr>
              <a:t>situation</a:t>
            </a:r>
          </a:p>
        </p:txBody>
      </p:sp>
      <p:sp>
        <p:nvSpPr>
          <p:cNvPr id="20" name="Rounded Rectangle 1">
            <a:extLst>
              <a:ext uri="{FF2B5EF4-FFF2-40B4-BE49-F238E27FC236}">
                <a16:creationId xmlns:a16="http://schemas.microsoft.com/office/drawing/2014/main" id="{9E32747F-13AF-498E-9D66-12CF0AF85276}"/>
              </a:ext>
            </a:extLst>
          </p:cNvPr>
          <p:cNvSpPr/>
          <p:nvPr/>
        </p:nvSpPr>
        <p:spPr>
          <a:xfrm>
            <a:off x="9147718" y="3478294"/>
            <a:ext cx="2743486" cy="739185"/>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entury Gothic" panose="020F0302020204030204"/>
              </a:rPr>
              <a:t>situer</a:t>
            </a:r>
            <a:endParaRPr kumimoji="0" lang="fr-FR" sz="2800" b="0" i="0" u="none" strike="noStrike" kern="1200" cap="none" spc="0" normalizeH="0" baseline="0" dirty="0">
              <a:ln>
                <a:noFill/>
              </a:ln>
              <a:solidFill>
                <a:prstClr val="white"/>
              </a:solidFill>
              <a:effectLst/>
              <a:uLnTx/>
              <a:uFillTx/>
              <a:latin typeface="Century Gothic" panose="020F0302020204030204"/>
            </a:endParaRPr>
          </a:p>
        </p:txBody>
      </p:sp>
      <p:sp>
        <p:nvSpPr>
          <p:cNvPr id="21" name="Rounded Rectangle 1">
            <a:extLst>
              <a:ext uri="{FF2B5EF4-FFF2-40B4-BE49-F238E27FC236}">
                <a16:creationId xmlns:a16="http://schemas.microsoft.com/office/drawing/2014/main" id="{F3FC688D-031E-484C-B871-907D0BC10A5A}"/>
              </a:ext>
            </a:extLst>
          </p:cNvPr>
          <p:cNvSpPr/>
          <p:nvPr/>
        </p:nvSpPr>
        <p:spPr>
          <a:xfrm>
            <a:off x="6404233" y="4395365"/>
            <a:ext cx="2743486" cy="743581"/>
          </a:xfrm>
          <a:prstGeom prst="round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104F75"/>
                </a:solidFill>
                <a:latin typeface="Century Gothic" panose="020F0302020204030204"/>
              </a:rPr>
              <a:t>division</a:t>
            </a:r>
            <a:endParaRPr kumimoji="0" lang="fr-FR" sz="2800" i="0" u="none" strike="noStrike" kern="1200" cap="none" spc="0" normalizeH="0" baseline="0" dirty="0">
              <a:ln>
                <a:noFill/>
              </a:ln>
              <a:solidFill>
                <a:srgbClr val="104F75"/>
              </a:solidFill>
              <a:effectLst/>
              <a:uLnTx/>
              <a:uFillTx/>
              <a:latin typeface="Century Gothic" panose="020F0302020204030204"/>
            </a:endParaRPr>
          </a:p>
        </p:txBody>
      </p:sp>
      <p:sp>
        <p:nvSpPr>
          <p:cNvPr id="22" name="Rounded Rectangle 1">
            <a:extLst>
              <a:ext uri="{FF2B5EF4-FFF2-40B4-BE49-F238E27FC236}">
                <a16:creationId xmlns:a16="http://schemas.microsoft.com/office/drawing/2014/main" id="{7102369B-3E1F-4A63-865A-D61E084571BE}"/>
              </a:ext>
            </a:extLst>
          </p:cNvPr>
          <p:cNvSpPr/>
          <p:nvPr/>
        </p:nvSpPr>
        <p:spPr>
          <a:xfrm>
            <a:off x="9147718" y="4397562"/>
            <a:ext cx="2743486" cy="739185"/>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entury Gothic" panose="020F0302020204030204"/>
              </a:rPr>
              <a:t>diviser</a:t>
            </a:r>
            <a:endParaRPr kumimoji="0" lang="fr-FR" sz="2800" b="0" i="0" u="none" strike="noStrike" kern="1200" cap="none" spc="0" normalizeH="0" baseline="0" dirty="0">
              <a:ln>
                <a:noFill/>
              </a:ln>
              <a:solidFill>
                <a:prstClr val="white"/>
              </a:solidFill>
              <a:effectLst/>
              <a:uLnTx/>
              <a:uFillTx/>
              <a:latin typeface="Century Gothic" panose="020F0302020204030204"/>
            </a:endParaRPr>
          </a:p>
        </p:txBody>
      </p:sp>
      <p:sp>
        <p:nvSpPr>
          <p:cNvPr id="23" name="Rounded Rectangle 1">
            <a:extLst>
              <a:ext uri="{FF2B5EF4-FFF2-40B4-BE49-F238E27FC236}">
                <a16:creationId xmlns:a16="http://schemas.microsoft.com/office/drawing/2014/main" id="{65930A80-6A52-4766-A750-7A42AAAFEB2F}"/>
              </a:ext>
            </a:extLst>
          </p:cNvPr>
          <p:cNvSpPr/>
          <p:nvPr/>
        </p:nvSpPr>
        <p:spPr>
          <a:xfrm>
            <a:off x="6422949" y="5312434"/>
            <a:ext cx="2743486" cy="743581"/>
          </a:xfrm>
          <a:prstGeom prst="round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dirty="0">
                <a:ln>
                  <a:noFill/>
                </a:ln>
                <a:solidFill>
                  <a:srgbClr val="104F75"/>
                </a:solidFill>
                <a:effectLst/>
                <a:uLnTx/>
                <a:uFillTx/>
                <a:latin typeface="Century Gothic" panose="020F0302020204030204"/>
              </a:rPr>
              <a:t>pollution</a:t>
            </a:r>
          </a:p>
        </p:txBody>
      </p:sp>
      <p:sp>
        <p:nvSpPr>
          <p:cNvPr id="24" name="Rounded Rectangle 1">
            <a:extLst>
              <a:ext uri="{FF2B5EF4-FFF2-40B4-BE49-F238E27FC236}">
                <a16:creationId xmlns:a16="http://schemas.microsoft.com/office/drawing/2014/main" id="{83D4FA16-AB2E-4B29-B3D9-89D2C8A14EEA}"/>
              </a:ext>
            </a:extLst>
          </p:cNvPr>
          <p:cNvSpPr/>
          <p:nvPr/>
        </p:nvSpPr>
        <p:spPr>
          <a:xfrm>
            <a:off x="9166434" y="5312434"/>
            <a:ext cx="2743486" cy="739185"/>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entury Gothic" panose="020F0302020204030204"/>
              </a:rPr>
              <a:t>polluer</a:t>
            </a:r>
            <a:endParaRPr kumimoji="0" lang="fr-FR" sz="2800" b="0" i="0" u="none" strike="noStrike" kern="1200" cap="none" spc="0" normalizeH="0" baseline="0" dirty="0">
              <a:ln>
                <a:noFill/>
              </a:ln>
              <a:solidFill>
                <a:prstClr val="white"/>
              </a:solidFill>
              <a:effectLst/>
              <a:uLnTx/>
              <a:uFillTx/>
              <a:latin typeface="Century Gothic" panose="020F0302020204030204"/>
            </a:endParaRPr>
          </a:p>
        </p:txBody>
      </p:sp>
      <p:sp>
        <p:nvSpPr>
          <p:cNvPr id="25" name="Rounded Rectangle 1">
            <a:extLst>
              <a:ext uri="{FF2B5EF4-FFF2-40B4-BE49-F238E27FC236}">
                <a16:creationId xmlns:a16="http://schemas.microsoft.com/office/drawing/2014/main" id="{21402CD3-4C79-4606-A723-AF4A2058D4B9}"/>
              </a:ext>
            </a:extLst>
          </p:cNvPr>
          <p:cNvSpPr/>
          <p:nvPr/>
        </p:nvSpPr>
        <p:spPr>
          <a:xfrm>
            <a:off x="300796" y="1529611"/>
            <a:ext cx="2743486" cy="743581"/>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dirty="0">
                <a:ln>
                  <a:noFill/>
                </a:ln>
                <a:solidFill>
                  <a:schemeClr val="bg1"/>
                </a:solidFill>
                <a:effectLst/>
                <a:uLnTx/>
                <a:uFillTx/>
                <a:latin typeface="Century Gothic" panose="020F0302020204030204"/>
              </a:rPr>
              <a:t>noun</a:t>
            </a:r>
          </a:p>
        </p:txBody>
      </p:sp>
      <p:sp>
        <p:nvSpPr>
          <p:cNvPr id="26" name="Rounded Rectangle 1">
            <a:extLst>
              <a:ext uri="{FF2B5EF4-FFF2-40B4-BE49-F238E27FC236}">
                <a16:creationId xmlns:a16="http://schemas.microsoft.com/office/drawing/2014/main" id="{4DB11919-8A97-4585-B191-824E003CBF85}"/>
              </a:ext>
            </a:extLst>
          </p:cNvPr>
          <p:cNvSpPr/>
          <p:nvPr/>
        </p:nvSpPr>
        <p:spPr>
          <a:xfrm>
            <a:off x="6404232" y="1529611"/>
            <a:ext cx="2743486" cy="743581"/>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dirty="0">
                <a:ln>
                  <a:noFill/>
                </a:ln>
                <a:solidFill>
                  <a:schemeClr val="bg1"/>
                </a:solidFill>
                <a:effectLst/>
                <a:uLnTx/>
                <a:uFillTx/>
                <a:latin typeface="Century Gothic" panose="020F0302020204030204"/>
              </a:rPr>
              <a:t>noun</a:t>
            </a:r>
          </a:p>
        </p:txBody>
      </p:sp>
      <p:sp>
        <p:nvSpPr>
          <p:cNvPr id="27" name="Rounded Rectangle 1">
            <a:extLst>
              <a:ext uri="{FF2B5EF4-FFF2-40B4-BE49-F238E27FC236}">
                <a16:creationId xmlns:a16="http://schemas.microsoft.com/office/drawing/2014/main" id="{F7897674-6A8B-48AD-B2AB-F067C9055F26}"/>
              </a:ext>
            </a:extLst>
          </p:cNvPr>
          <p:cNvSpPr/>
          <p:nvPr/>
        </p:nvSpPr>
        <p:spPr>
          <a:xfrm>
            <a:off x="3044282" y="1529611"/>
            <a:ext cx="2743486" cy="743581"/>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dirty="0">
                <a:ln>
                  <a:noFill/>
                </a:ln>
                <a:solidFill>
                  <a:schemeClr val="bg1"/>
                </a:solidFill>
                <a:effectLst/>
                <a:uLnTx/>
                <a:uFillTx/>
                <a:latin typeface="Century Gothic" panose="020F0302020204030204"/>
              </a:rPr>
              <a:t>verb</a:t>
            </a:r>
          </a:p>
        </p:txBody>
      </p:sp>
      <p:sp>
        <p:nvSpPr>
          <p:cNvPr id="28" name="Rounded Rectangle 1">
            <a:extLst>
              <a:ext uri="{FF2B5EF4-FFF2-40B4-BE49-F238E27FC236}">
                <a16:creationId xmlns:a16="http://schemas.microsoft.com/office/drawing/2014/main" id="{3261CACC-20A4-4C84-B713-948305D6022A}"/>
              </a:ext>
            </a:extLst>
          </p:cNvPr>
          <p:cNvSpPr/>
          <p:nvPr/>
        </p:nvSpPr>
        <p:spPr>
          <a:xfrm>
            <a:off x="9147718" y="1529611"/>
            <a:ext cx="2743486" cy="743581"/>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dirty="0">
                <a:ln>
                  <a:noFill/>
                </a:ln>
                <a:solidFill>
                  <a:schemeClr val="bg1"/>
                </a:solidFill>
                <a:effectLst/>
                <a:uLnTx/>
                <a:uFillTx/>
                <a:latin typeface="Century Gothic" panose="020F0302020204030204"/>
              </a:rPr>
              <a:t>verb</a:t>
            </a:r>
          </a:p>
        </p:txBody>
      </p:sp>
    </p:spTree>
    <p:extLst>
      <p:ext uri="{BB962C8B-B14F-4D97-AF65-F5344CB8AC3E}">
        <p14:creationId xmlns:p14="http://schemas.microsoft.com/office/powerpoint/2010/main" val="246495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CF8BCB02-B927-43D2-A0A8-3761AAC83548}"/>
              </a:ext>
            </a:extLst>
          </p:cNvPr>
          <p:cNvSpPr txBox="1"/>
          <p:nvPr/>
        </p:nvSpPr>
        <p:spPr>
          <a:xfrm>
            <a:off x="136168" y="2538340"/>
            <a:ext cx="6393285" cy="707886"/>
          </a:xfrm>
          <a:prstGeom prst="rect">
            <a:avLst/>
          </a:prstGeom>
          <a:noFill/>
        </p:spPr>
        <p:txBody>
          <a:bodyPr wrap="square">
            <a:spAutoFit/>
          </a:bodyPr>
          <a:lstStyle/>
          <a:p>
            <a:pPr marR="0" lvl="0" algn="l" defTabSz="914400" rtl="0" eaLnBrk="1" fontAlgn="auto" latinLnBrk="0" hangingPunct="1">
              <a:spcBef>
                <a:spcPts val="0"/>
              </a:spcBef>
              <a:spcAft>
                <a:spcPts val="0"/>
              </a:spcAft>
              <a:buClrTx/>
              <a:buSzTx/>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1. Le Concorde est le résultat* d’une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coopération</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entre l’Angleterre et la France.</a:t>
            </a:r>
          </a:p>
        </p:txBody>
      </p:sp>
      <p:sp>
        <p:nvSpPr>
          <p:cNvPr id="69" name="Rounded Rectangle 1">
            <a:extLst>
              <a:ext uri="{FF2B5EF4-FFF2-40B4-BE49-F238E27FC236}">
                <a16:creationId xmlns:a16="http://schemas.microsoft.com/office/drawing/2014/main" id="{D3A5AAA3-288B-4BD4-9FD1-6D11E7C15E16}"/>
              </a:ext>
            </a:extLst>
          </p:cNvPr>
          <p:cNvSpPr/>
          <p:nvPr/>
        </p:nvSpPr>
        <p:spPr>
          <a:xfrm>
            <a:off x="176346" y="1305558"/>
            <a:ext cx="1267750" cy="743581"/>
          </a:xfrm>
          <a:prstGeom prst="round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rgbClr val="104F75"/>
                </a:solidFill>
                <a:latin typeface="Century Gothic" panose="020F0302020204030204"/>
              </a:rPr>
              <a:t>i</a:t>
            </a:r>
            <a:r>
              <a:rPr kumimoji="0" lang="fr-FR" b="1" i="0" u="none" strike="noStrike" kern="1200" cap="none" spc="0" normalizeH="0" baseline="0" noProof="0" dirty="0">
                <a:ln>
                  <a:noFill/>
                </a:ln>
                <a:solidFill>
                  <a:srgbClr val="104F75"/>
                </a:solidFill>
                <a:effectLst/>
                <a:uLnTx/>
                <a:uFillTx/>
                <a:latin typeface="Century Gothic" panose="020F0302020204030204"/>
              </a:rPr>
              <a:t>nnov-</a:t>
            </a:r>
          </a:p>
        </p:txBody>
      </p:sp>
      <p:sp>
        <p:nvSpPr>
          <p:cNvPr id="71" name="Rounded Rectangle 1">
            <a:extLst>
              <a:ext uri="{FF2B5EF4-FFF2-40B4-BE49-F238E27FC236}">
                <a16:creationId xmlns:a16="http://schemas.microsoft.com/office/drawing/2014/main" id="{4D390C95-CF44-493D-8A4E-8954EB282C42}"/>
              </a:ext>
            </a:extLst>
          </p:cNvPr>
          <p:cNvSpPr/>
          <p:nvPr/>
        </p:nvSpPr>
        <p:spPr>
          <a:xfrm>
            <a:off x="9473661" y="1282589"/>
            <a:ext cx="1058382" cy="746070"/>
          </a:xfrm>
          <a:prstGeom prst="round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104F75"/>
                </a:solidFill>
                <a:effectLst/>
                <a:uLnTx/>
                <a:uFillTx/>
                <a:latin typeface="Century Gothic" panose="020F0302020204030204"/>
                <a:ea typeface="+mn-ea"/>
                <a:cs typeface="+mn-cs"/>
              </a:rPr>
              <a:t>cré-</a:t>
            </a:r>
          </a:p>
        </p:txBody>
      </p:sp>
      <p:sp>
        <p:nvSpPr>
          <p:cNvPr id="75" name="Rounded Rectangle 1">
            <a:extLst>
              <a:ext uri="{FF2B5EF4-FFF2-40B4-BE49-F238E27FC236}">
                <a16:creationId xmlns:a16="http://schemas.microsoft.com/office/drawing/2014/main" id="{3D9FCAFA-0162-46F1-AD7B-A32DA9A5909E}"/>
              </a:ext>
            </a:extLst>
          </p:cNvPr>
          <p:cNvSpPr/>
          <p:nvPr/>
        </p:nvSpPr>
        <p:spPr>
          <a:xfrm>
            <a:off x="6252818" y="1291407"/>
            <a:ext cx="1387397" cy="737252"/>
          </a:xfrm>
          <a:prstGeom prst="round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dirty="0">
                <a:solidFill>
                  <a:srgbClr val="104F75"/>
                </a:solidFill>
                <a:latin typeface="Century Gothic" panose="020F0302020204030204"/>
              </a:rPr>
              <a:t>c</a:t>
            </a:r>
            <a:r>
              <a:rPr kumimoji="0" lang="fr-FR" b="1" i="0" u="none" strike="noStrike" kern="1200" cap="none" spc="0" normalizeH="0" baseline="0" noProof="0" dirty="0">
                <a:ln>
                  <a:noFill/>
                </a:ln>
                <a:solidFill>
                  <a:srgbClr val="104F75"/>
                </a:solidFill>
                <a:effectLst/>
                <a:uLnTx/>
                <a:uFillTx/>
                <a:latin typeface="Century Gothic" panose="020F0302020204030204"/>
              </a:rPr>
              <a:t>oopér-</a:t>
            </a:r>
          </a:p>
        </p:txBody>
      </p:sp>
      <p:sp>
        <p:nvSpPr>
          <p:cNvPr id="76" name="Rounded Rectangle 1">
            <a:extLst>
              <a:ext uri="{FF2B5EF4-FFF2-40B4-BE49-F238E27FC236}">
                <a16:creationId xmlns:a16="http://schemas.microsoft.com/office/drawing/2014/main" id="{695DE9C5-A95C-40DE-A61C-E8630C924C77}"/>
              </a:ext>
            </a:extLst>
          </p:cNvPr>
          <p:cNvSpPr/>
          <p:nvPr/>
        </p:nvSpPr>
        <p:spPr>
          <a:xfrm>
            <a:off x="3155440" y="1305939"/>
            <a:ext cx="1387396" cy="739185"/>
          </a:xfrm>
          <a:prstGeom prst="roundRect">
            <a:avLst/>
          </a:prstGeom>
          <a:solidFill>
            <a:srgbClr val="DEEB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srgbClr val="104F75"/>
                </a:solidFill>
                <a:effectLst/>
                <a:uLnTx/>
                <a:uFillTx/>
                <a:latin typeface="Century Gothic" panose="020F0302020204030204"/>
                <a:ea typeface="+mn-ea"/>
                <a:cs typeface="+mn-cs"/>
              </a:rPr>
              <a:t>progress-</a:t>
            </a:r>
          </a:p>
        </p:txBody>
      </p:sp>
      <p:sp>
        <p:nvSpPr>
          <p:cNvPr id="5" name="Rounded Rectangle 46">
            <a:extLst>
              <a:ext uri="{FF2B5EF4-FFF2-40B4-BE49-F238E27FC236}">
                <a16:creationId xmlns:a16="http://schemas.microsoft.com/office/drawing/2014/main" id="{FB09667E-50A2-4099-B9F5-10D9728BF65D}"/>
              </a:ext>
            </a:extLst>
          </p:cNvPr>
          <p:cNvSpPr/>
          <p:nvPr/>
        </p:nvSpPr>
        <p:spPr>
          <a:xfrm>
            <a:off x="10154198" y="333073"/>
            <a:ext cx="1764434" cy="440686"/>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58" name="Rounded Rectangular Callout 1">
            <a:extLst>
              <a:ext uri="{FF2B5EF4-FFF2-40B4-BE49-F238E27FC236}">
                <a16:creationId xmlns:a16="http://schemas.microsoft.com/office/drawing/2014/main" id="{6B9B8B15-C129-401D-A994-E73C7046FA48}"/>
              </a:ext>
            </a:extLst>
          </p:cNvPr>
          <p:cNvSpPr/>
          <p:nvPr/>
        </p:nvSpPr>
        <p:spPr>
          <a:xfrm>
            <a:off x="176346" y="5785441"/>
            <a:ext cx="11926594" cy="432817"/>
          </a:xfrm>
          <a:prstGeom prst="wedgeRoundRectCallout">
            <a:avLst>
              <a:gd name="adj1" fmla="val -23239"/>
              <a:gd name="adj2" fmla="val -47350"/>
              <a:gd name="adj3" fmla="val 16667"/>
            </a:avLst>
          </a:prstGeom>
          <a:solidFill>
            <a:srgbClr val="104F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fr-FR" b="1" i="0" u="none" strike="noStrike" kern="1200" cap="none" spc="0" normalizeH="0" baseline="0" noProof="0" dirty="0">
                <a:ln>
                  <a:noFill/>
                </a:ln>
                <a:solidFill>
                  <a:prstClr val="white"/>
                </a:solidFill>
                <a:effectLst/>
                <a:uLnTx/>
                <a:uFillTx/>
                <a:ea typeface="+mn-ea"/>
                <a:cs typeface="+mn-cs"/>
              </a:rPr>
              <a:t>*le résultat </a:t>
            </a:r>
            <a:r>
              <a:rPr kumimoji="0" lang="en-GB" b="0" i="0" u="none" strike="noStrike" kern="1200" cap="none" spc="0" normalizeH="0" baseline="0" noProof="0" dirty="0">
                <a:ln>
                  <a:noFill/>
                </a:ln>
                <a:solidFill>
                  <a:prstClr val="white"/>
                </a:solidFill>
                <a:effectLst/>
                <a:uLnTx/>
                <a:uFillTx/>
                <a:ea typeface="+mn-ea"/>
                <a:cs typeface="+mn-cs"/>
              </a:rPr>
              <a:t>= result, </a:t>
            </a:r>
            <a:r>
              <a:rPr kumimoji="0" lang="fr-FR" b="1" i="0" u="none" strike="noStrike" kern="1200" cap="none" spc="0" normalizeH="0" baseline="0" dirty="0">
                <a:ln>
                  <a:noFill/>
                </a:ln>
                <a:solidFill>
                  <a:prstClr val="white"/>
                </a:solidFill>
                <a:effectLst/>
                <a:uLnTx/>
                <a:uFillTx/>
                <a:ea typeface="+mn-ea"/>
                <a:cs typeface="+mn-cs"/>
              </a:rPr>
              <a:t>ingénieur</a:t>
            </a:r>
            <a:r>
              <a:rPr kumimoji="0" lang="en-GB" b="1" i="0" u="none" strike="noStrike" kern="1200" cap="none" spc="0" normalizeH="0" baseline="0" noProof="0" dirty="0">
                <a:ln>
                  <a:noFill/>
                </a:ln>
                <a:solidFill>
                  <a:prstClr val="white"/>
                </a:solidFill>
                <a:effectLst/>
                <a:uLnTx/>
                <a:uFillTx/>
                <a:ea typeface="+mn-ea"/>
                <a:cs typeface="+mn-cs"/>
              </a:rPr>
              <a:t> </a:t>
            </a:r>
            <a:r>
              <a:rPr kumimoji="0" lang="en-GB" b="0" i="0" u="none" strike="noStrike" kern="1200" cap="none" spc="0" normalizeH="0" baseline="0" noProof="0" dirty="0">
                <a:ln>
                  <a:noFill/>
                </a:ln>
                <a:solidFill>
                  <a:prstClr val="white"/>
                </a:solidFill>
                <a:effectLst/>
                <a:uLnTx/>
                <a:uFillTx/>
                <a:ea typeface="+mn-ea"/>
                <a:cs typeface="+mn-cs"/>
              </a:rPr>
              <a:t>= engineer, </a:t>
            </a:r>
            <a:r>
              <a:rPr lang="en-GB" dirty="0">
                <a:solidFill>
                  <a:prstClr val="white"/>
                </a:solidFill>
              </a:rPr>
              <a:t> </a:t>
            </a:r>
            <a:r>
              <a:rPr kumimoji="0" lang="fr-FR" b="1" i="0" u="none" strike="noStrike" kern="1200" cap="none" spc="0" normalizeH="0" baseline="0" dirty="0">
                <a:ln>
                  <a:noFill/>
                </a:ln>
                <a:solidFill>
                  <a:prstClr val="white"/>
                </a:solidFill>
                <a:effectLst/>
                <a:uLnTx/>
                <a:uFillTx/>
                <a:ea typeface="+mn-ea"/>
                <a:cs typeface="+mn-cs"/>
              </a:rPr>
              <a:t>innovant</a:t>
            </a:r>
            <a:r>
              <a:rPr kumimoji="0" lang="en-GB" b="0" i="0" u="none" strike="noStrike" kern="1200" cap="none" spc="0" normalizeH="0" baseline="0" noProof="0" dirty="0">
                <a:ln>
                  <a:noFill/>
                </a:ln>
                <a:solidFill>
                  <a:prstClr val="white"/>
                </a:solidFill>
                <a:effectLst/>
                <a:uLnTx/>
                <a:uFillTx/>
                <a:ea typeface="+mn-ea"/>
                <a:cs typeface="+mn-cs"/>
              </a:rPr>
              <a:t> = innovative, </a:t>
            </a:r>
            <a:r>
              <a:rPr kumimoji="0" lang="fr-FR" b="1" i="0" u="none" strike="noStrike" kern="1200" cap="none" spc="0" normalizeH="0" baseline="0" dirty="0">
                <a:ln>
                  <a:noFill/>
                </a:ln>
                <a:solidFill>
                  <a:prstClr val="white"/>
                </a:solidFill>
                <a:effectLst/>
                <a:uLnTx/>
                <a:uFillTx/>
                <a:ea typeface="+mn-ea"/>
                <a:cs typeface="+mn-cs"/>
              </a:rPr>
              <a:t>avancer</a:t>
            </a:r>
            <a:r>
              <a:rPr kumimoji="0" lang="en-GB" b="0" i="0" u="none" strike="noStrike" kern="1200" cap="none" spc="0" normalizeH="0" baseline="0" noProof="0" dirty="0">
                <a:ln>
                  <a:noFill/>
                </a:ln>
                <a:solidFill>
                  <a:prstClr val="white"/>
                </a:solidFill>
                <a:effectLst/>
                <a:uLnTx/>
                <a:uFillTx/>
                <a:ea typeface="+mn-ea"/>
                <a:cs typeface="+mn-cs"/>
              </a:rPr>
              <a:t> = advance</a:t>
            </a:r>
            <a:endParaRPr kumimoji="0" lang="en-GB" b="0" i="0" u="none" strike="noStrike" kern="1200" cap="none" spc="0" normalizeH="0" baseline="0" noProof="0" dirty="0">
              <a:ln>
                <a:noFill/>
              </a:ln>
              <a:solidFill>
                <a:prstClr val="white"/>
              </a:solidFill>
              <a:effectLst/>
              <a:uLnTx/>
              <a:uFillTx/>
              <a:ea typeface="+mn-ea"/>
              <a:cs typeface="+mn-cs"/>
              <a:sym typeface="Wingdings" panose="05000000000000000000" pitchFamily="2" charset="2"/>
            </a:endParaRPr>
          </a:p>
        </p:txBody>
      </p:sp>
      <p:sp>
        <p:nvSpPr>
          <p:cNvPr id="79" name="Rounded Rectangle 1">
            <a:extLst>
              <a:ext uri="{FF2B5EF4-FFF2-40B4-BE49-F238E27FC236}">
                <a16:creationId xmlns:a16="http://schemas.microsoft.com/office/drawing/2014/main" id="{E8083E45-564F-403F-85B3-717A3F3AC49E}"/>
              </a:ext>
            </a:extLst>
          </p:cNvPr>
          <p:cNvSpPr/>
          <p:nvPr/>
        </p:nvSpPr>
        <p:spPr>
          <a:xfrm>
            <a:off x="1444097" y="1309952"/>
            <a:ext cx="1498832" cy="73918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entury Gothic" panose="020F0302020204030204"/>
              </a:rPr>
              <a:t>i</a:t>
            </a:r>
            <a:r>
              <a:rPr kumimoji="0" lang="fr-FR" b="0" i="0" u="none" strike="noStrike" kern="1200" cap="none" spc="0" normalizeH="0" baseline="0" noProof="0" dirty="0">
                <a:ln>
                  <a:noFill/>
                </a:ln>
                <a:solidFill>
                  <a:prstClr val="white"/>
                </a:solidFill>
                <a:effectLst/>
                <a:uLnTx/>
                <a:uFillTx/>
                <a:latin typeface="Century Gothic" panose="020F0302020204030204"/>
              </a:rPr>
              <a:t>nnovation innover</a:t>
            </a:r>
          </a:p>
        </p:txBody>
      </p:sp>
      <p:sp>
        <p:nvSpPr>
          <p:cNvPr id="89" name="Rounded Rectangle 1">
            <a:extLst>
              <a:ext uri="{FF2B5EF4-FFF2-40B4-BE49-F238E27FC236}">
                <a16:creationId xmlns:a16="http://schemas.microsoft.com/office/drawing/2014/main" id="{13B5D2E3-2F72-409F-B471-919145D73180}"/>
              </a:ext>
            </a:extLst>
          </p:cNvPr>
          <p:cNvSpPr/>
          <p:nvPr/>
        </p:nvSpPr>
        <p:spPr>
          <a:xfrm>
            <a:off x="10532043" y="1288012"/>
            <a:ext cx="1369132" cy="740647"/>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entury Gothic" panose="020F0302020204030204"/>
              </a:rPr>
              <a:t>c</a:t>
            </a:r>
            <a:r>
              <a:rPr kumimoji="0" lang="fr-FR" sz="2000" b="0" i="0" u="none" strike="noStrike" kern="1200" cap="none" spc="0" normalizeH="0" baseline="0" noProof="0" dirty="0">
                <a:ln>
                  <a:noFill/>
                </a:ln>
                <a:solidFill>
                  <a:prstClr val="white"/>
                </a:solidFill>
                <a:effectLst/>
                <a:uLnTx/>
                <a:uFillTx/>
                <a:latin typeface="Century Gothic" panose="020F0302020204030204"/>
              </a:rPr>
              <a:t>réation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prstClr val="white"/>
                </a:solidFill>
                <a:latin typeface="Century Gothic" panose="020F0302020204030204"/>
              </a:rPr>
              <a:t>créer</a:t>
            </a:r>
            <a:endParaRPr kumimoji="0" lang="fr-FR" sz="2000" b="0" i="0" u="none" strike="noStrike" kern="1200" cap="none" spc="0" normalizeH="0" baseline="0" noProof="0" dirty="0">
              <a:ln>
                <a:noFill/>
              </a:ln>
              <a:solidFill>
                <a:prstClr val="white"/>
              </a:solidFill>
              <a:effectLst/>
              <a:uLnTx/>
              <a:uFillTx/>
              <a:latin typeface="Century Gothic" panose="020F0302020204030204"/>
            </a:endParaRPr>
          </a:p>
        </p:txBody>
      </p:sp>
      <p:sp>
        <p:nvSpPr>
          <p:cNvPr id="96" name="Rounded Rectangle 1">
            <a:extLst>
              <a:ext uri="{FF2B5EF4-FFF2-40B4-BE49-F238E27FC236}">
                <a16:creationId xmlns:a16="http://schemas.microsoft.com/office/drawing/2014/main" id="{3BBA8C19-B192-4A14-8929-24EA971A2392}"/>
              </a:ext>
            </a:extLst>
          </p:cNvPr>
          <p:cNvSpPr/>
          <p:nvPr/>
        </p:nvSpPr>
        <p:spPr>
          <a:xfrm>
            <a:off x="7640216" y="1301500"/>
            <a:ext cx="1664700" cy="727159"/>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white"/>
                </a:solidFill>
                <a:effectLst/>
                <a:uLnTx/>
                <a:uFillTx/>
                <a:latin typeface="Century Gothic" panose="020F0302020204030204"/>
              </a:rPr>
              <a:t>coopération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entury Gothic" panose="020F0302020204030204"/>
              </a:rPr>
              <a:t>coopérer</a:t>
            </a:r>
            <a:endParaRPr kumimoji="0" lang="fr-FR" b="0" i="0" u="none" strike="noStrike" kern="1200" cap="none" spc="0" normalizeH="0" baseline="0" noProof="0" dirty="0">
              <a:ln>
                <a:noFill/>
              </a:ln>
              <a:solidFill>
                <a:prstClr val="white"/>
              </a:solidFill>
              <a:effectLst/>
              <a:uLnTx/>
              <a:uFillTx/>
              <a:latin typeface="Century Gothic" panose="020F0302020204030204"/>
            </a:endParaRPr>
          </a:p>
        </p:txBody>
      </p:sp>
      <p:sp>
        <p:nvSpPr>
          <p:cNvPr id="97" name="Rounded Rectangle 1">
            <a:extLst>
              <a:ext uri="{FF2B5EF4-FFF2-40B4-BE49-F238E27FC236}">
                <a16:creationId xmlns:a16="http://schemas.microsoft.com/office/drawing/2014/main" id="{98353260-8FE5-4AEF-8744-5E93DB380866}"/>
              </a:ext>
            </a:extLst>
          </p:cNvPr>
          <p:cNvSpPr/>
          <p:nvPr/>
        </p:nvSpPr>
        <p:spPr>
          <a:xfrm>
            <a:off x="4542836" y="1307872"/>
            <a:ext cx="1562073" cy="737252"/>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entury Gothic" panose="020F0302020204030204"/>
              </a:rPr>
              <a:t>p</a:t>
            </a:r>
            <a:r>
              <a:rPr kumimoji="0" lang="fr-FR" b="0" i="0" u="none" strike="noStrike" kern="1200" cap="none" spc="0" normalizeH="0" baseline="0" noProof="0" dirty="0">
                <a:ln>
                  <a:noFill/>
                </a:ln>
                <a:solidFill>
                  <a:prstClr val="white"/>
                </a:solidFill>
                <a:effectLst/>
                <a:uLnTx/>
                <a:uFillTx/>
                <a:latin typeface="Century Gothic" panose="020F0302020204030204"/>
              </a:rPr>
              <a:t>rogression progresser</a:t>
            </a:r>
          </a:p>
        </p:txBody>
      </p:sp>
      <p:sp>
        <p:nvSpPr>
          <p:cNvPr id="34" name="TextBox 33">
            <a:extLst>
              <a:ext uri="{FF2B5EF4-FFF2-40B4-BE49-F238E27FC236}">
                <a16:creationId xmlns:a16="http://schemas.microsoft.com/office/drawing/2014/main" id="{2B9F036A-AB52-4FB7-AC3B-4683DD1B1124}"/>
              </a:ext>
            </a:extLst>
          </p:cNvPr>
          <p:cNvSpPr txBox="1"/>
          <p:nvPr/>
        </p:nvSpPr>
        <p:spPr>
          <a:xfrm>
            <a:off x="6660081" y="2548511"/>
            <a:ext cx="5169986" cy="707886"/>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3. Le projet est la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création</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d'un avion supersonique*</a:t>
            </a:r>
          </a:p>
        </p:txBody>
      </p:sp>
      <p:sp>
        <p:nvSpPr>
          <p:cNvPr id="37" name="TextBox 36">
            <a:extLst>
              <a:ext uri="{FF2B5EF4-FFF2-40B4-BE49-F238E27FC236}">
                <a16:creationId xmlns:a16="http://schemas.microsoft.com/office/drawing/2014/main" id="{0B7EA1C7-671D-40FB-98BC-51B34EB8A3EF}"/>
              </a:ext>
            </a:extLst>
          </p:cNvPr>
          <p:cNvSpPr txBox="1"/>
          <p:nvPr/>
        </p:nvSpPr>
        <p:spPr>
          <a:xfrm>
            <a:off x="84733" y="4256384"/>
            <a:ext cx="6393283" cy="707886"/>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5. Le Concorde aide à la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progression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de la nouvelle technologie* dans l'aviation*.</a:t>
            </a:r>
          </a:p>
        </p:txBody>
      </p:sp>
      <p:sp>
        <p:nvSpPr>
          <p:cNvPr id="39" name="TextBox 38">
            <a:extLst>
              <a:ext uri="{FF2B5EF4-FFF2-40B4-BE49-F238E27FC236}">
                <a16:creationId xmlns:a16="http://schemas.microsoft.com/office/drawing/2014/main" id="{A610475F-9603-484E-879E-B421223019A4}"/>
              </a:ext>
            </a:extLst>
          </p:cNvPr>
          <p:cNvSpPr txBox="1"/>
          <p:nvPr/>
        </p:nvSpPr>
        <p:spPr>
          <a:xfrm>
            <a:off x="6660081" y="4256384"/>
            <a:ext cx="5414868" cy="707886"/>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7. Airbus Toulouse et Bristol sont les centres européens de l’</a:t>
            </a:r>
            <a:r>
              <a:rPr lang="fr-FR" sz="2000" b="1" dirty="0">
                <a:solidFill>
                  <a:srgbClr val="104F75"/>
                </a:solidFill>
                <a:latin typeface="Century Gothic" panose="020F0302020204030204"/>
              </a:rPr>
              <a:t>innovation</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aéronautique.</a:t>
            </a:r>
          </a:p>
        </p:txBody>
      </p:sp>
      <p:sp>
        <p:nvSpPr>
          <p:cNvPr id="42" name="TextBox 41">
            <a:extLst>
              <a:ext uri="{FF2B5EF4-FFF2-40B4-BE49-F238E27FC236}">
                <a16:creationId xmlns:a16="http://schemas.microsoft.com/office/drawing/2014/main" id="{9BD9F0BD-2B56-443B-B379-DB92891FEBEF}"/>
              </a:ext>
            </a:extLst>
          </p:cNvPr>
          <p:cNvSpPr txBox="1"/>
          <p:nvPr/>
        </p:nvSpPr>
        <p:spPr>
          <a:xfrm>
            <a:off x="176346" y="3174527"/>
            <a:ext cx="5928562" cy="707886"/>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2. Les deux pays doivent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coopérer</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 pour créer un avion.</a:t>
            </a:r>
          </a:p>
        </p:txBody>
      </p:sp>
      <p:sp>
        <p:nvSpPr>
          <p:cNvPr id="25" name="TextBox 24">
            <a:extLst>
              <a:ext uri="{FF2B5EF4-FFF2-40B4-BE49-F238E27FC236}">
                <a16:creationId xmlns:a16="http://schemas.microsoft.com/office/drawing/2014/main" id="{E4F4C9C6-BC58-4193-ABE4-3C79F37B3D07}"/>
              </a:ext>
            </a:extLst>
          </p:cNvPr>
          <p:cNvSpPr txBox="1"/>
          <p:nvPr/>
        </p:nvSpPr>
        <p:spPr>
          <a:xfrm>
            <a:off x="6660081" y="3184236"/>
            <a:ext cx="5169983" cy="707886"/>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4. Les ingénieurs veulent </a:t>
            </a:r>
            <a:r>
              <a:rPr kumimoji="0" lang="fr-FR" sz="2000" b="1" i="0" u="none" strike="noStrike" kern="1200" cap="none" spc="0" normalizeH="0" baseline="0" dirty="0">
                <a:ln>
                  <a:noFill/>
                </a:ln>
                <a:solidFill>
                  <a:srgbClr val="104F75"/>
                </a:solidFill>
                <a:effectLst/>
                <a:uLnTx/>
                <a:uFillTx/>
                <a:latin typeface="Century Gothic" panose="020F0302020204030204"/>
                <a:ea typeface="+mn-ea"/>
                <a:cs typeface="+mn-cs"/>
              </a:rPr>
              <a:t>créer</a:t>
            </a:r>
            <a:r>
              <a:rPr kumimoji="0" lang="en-GB" sz="2000" b="1" i="0" u="none" strike="noStrike" kern="1200" cap="none" spc="0" normalizeH="0" noProof="0" dirty="0">
                <a:ln>
                  <a:noFill/>
                </a:ln>
                <a:solidFill>
                  <a:srgbClr val="104F75"/>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un avion très innovant*.</a:t>
            </a:r>
          </a:p>
        </p:txBody>
      </p:sp>
      <p:sp>
        <p:nvSpPr>
          <p:cNvPr id="26" name="TextBox 25">
            <a:extLst>
              <a:ext uri="{FF2B5EF4-FFF2-40B4-BE49-F238E27FC236}">
                <a16:creationId xmlns:a16="http://schemas.microsoft.com/office/drawing/2014/main" id="{B79BE1D3-D0F5-4CE0-A414-39667504ACD9}"/>
              </a:ext>
            </a:extLst>
          </p:cNvPr>
          <p:cNvSpPr txBox="1"/>
          <p:nvPr/>
        </p:nvSpPr>
        <p:spPr>
          <a:xfrm>
            <a:off x="84734" y="4920133"/>
            <a:ext cx="6393282" cy="707886"/>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6. Des projets comme le Concorde peuvent </a:t>
            </a:r>
            <a:r>
              <a:rPr lang="fr-FR" sz="2000" dirty="0">
                <a:solidFill>
                  <a:srgbClr val="104F75"/>
                </a:solidFill>
                <a:latin typeface="Century Gothic" panose="020F0302020204030204"/>
              </a:rPr>
              <a:t>fa</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ire </a:t>
            </a:r>
            <a:r>
              <a:rPr kumimoji="0" lang="fr-FR" sz="2000" b="1" i="0" u="none" strike="noStrike" kern="1200" cap="none" spc="0" normalizeH="0" baseline="0" noProof="0" dirty="0">
                <a:ln>
                  <a:noFill/>
                </a:ln>
                <a:solidFill>
                  <a:srgbClr val="104F75"/>
                </a:solidFill>
                <a:effectLst/>
                <a:uLnTx/>
                <a:uFillTx/>
                <a:latin typeface="Century Gothic" panose="020F0302020204030204"/>
                <a:ea typeface="+mn-ea"/>
                <a:cs typeface="+mn-cs"/>
              </a:rPr>
              <a:t>progresser</a:t>
            </a:r>
            <a:r>
              <a:rPr kumimoji="0" lang="fr-FR" sz="2000" b="1" i="0" u="none" strike="noStrike" kern="1200" cap="none" spc="0" normalizeH="0" noProof="0" dirty="0">
                <a:ln>
                  <a:noFill/>
                </a:ln>
                <a:solidFill>
                  <a:srgbClr val="104F75"/>
                </a:solidFill>
                <a:effectLst/>
                <a:uLnTx/>
                <a:uFillTx/>
                <a:latin typeface="Century Gothic" panose="020F0302020204030204"/>
                <a:ea typeface="+mn-ea"/>
                <a:cs typeface="+mn-cs"/>
              </a:rPr>
              <a:t>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l’industrie aéronautique*.</a:t>
            </a:r>
          </a:p>
        </p:txBody>
      </p:sp>
      <p:sp>
        <p:nvSpPr>
          <p:cNvPr id="27" name="TextBox 26">
            <a:extLst>
              <a:ext uri="{FF2B5EF4-FFF2-40B4-BE49-F238E27FC236}">
                <a16:creationId xmlns:a16="http://schemas.microsoft.com/office/drawing/2014/main" id="{5FD3AB46-F29E-4ADA-8593-01B78D4B8807}"/>
              </a:ext>
            </a:extLst>
          </p:cNvPr>
          <p:cNvSpPr txBox="1"/>
          <p:nvPr/>
        </p:nvSpPr>
        <p:spPr>
          <a:xfrm>
            <a:off x="6660081" y="4868058"/>
            <a:ext cx="5241087" cy="707886"/>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lang="fr-FR" sz="2000" dirty="0">
                <a:solidFill>
                  <a:srgbClr val="104F75"/>
                </a:solidFill>
                <a:latin typeface="Century Gothic" panose="020F0302020204030204"/>
              </a:rPr>
              <a:t>8. L</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es ingénieurs d’Airbus doivent toujours </a:t>
            </a:r>
            <a:r>
              <a:rPr kumimoji="0" lang="en-GB" sz="2000" b="1" i="0" u="none" strike="noStrike" kern="1200" cap="none" spc="0" normalizeH="0" baseline="0" noProof="0" dirty="0">
                <a:ln>
                  <a:noFill/>
                </a:ln>
                <a:solidFill>
                  <a:srgbClr val="104F75"/>
                </a:solidFill>
                <a:effectLst/>
                <a:uLnTx/>
                <a:uFillTx/>
                <a:latin typeface="Century Gothic" panose="020F0302020204030204"/>
                <a:ea typeface="+mn-ea"/>
                <a:cs typeface="+mn-cs"/>
              </a:rPr>
              <a:t>innover </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pour être compétitifs*.</a:t>
            </a:r>
          </a:p>
        </p:txBody>
      </p:sp>
      <p:sp>
        <p:nvSpPr>
          <p:cNvPr id="28" name="Rounded Rectangle 1">
            <a:extLst>
              <a:ext uri="{FF2B5EF4-FFF2-40B4-BE49-F238E27FC236}">
                <a16:creationId xmlns:a16="http://schemas.microsoft.com/office/drawing/2014/main" id="{E529E88D-718D-473A-8D6B-97C022D5993C}"/>
              </a:ext>
            </a:extLst>
          </p:cNvPr>
          <p:cNvSpPr/>
          <p:nvPr/>
        </p:nvSpPr>
        <p:spPr>
          <a:xfrm>
            <a:off x="176345" y="2158021"/>
            <a:ext cx="6353108" cy="369333"/>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solidFill>
                  <a:prstClr val="white"/>
                </a:solidFill>
                <a:latin typeface="Century Gothic" panose="020F0302020204030204"/>
              </a:rPr>
              <a:t>travailler ensemble</a:t>
            </a:r>
            <a:endParaRPr kumimoji="0" lang="fr-FR" b="0" i="0" u="none" strike="noStrike" kern="1200" cap="none" spc="0" normalizeH="0" baseline="0" noProof="0" dirty="0">
              <a:ln>
                <a:noFill/>
              </a:ln>
              <a:solidFill>
                <a:prstClr val="white"/>
              </a:solidFill>
              <a:effectLst/>
              <a:uLnTx/>
              <a:uFillTx/>
              <a:latin typeface="Century Gothic" panose="020F0302020204030204"/>
            </a:endParaRPr>
          </a:p>
        </p:txBody>
      </p:sp>
      <p:sp>
        <p:nvSpPr>
          <p:cNvPr id="29" name="Rounded Rectangle 1">
            <a:extLst>
              <a:ext uri="{FF2B5EF4-FFF2-40B4-BE49-F238E27FC236}">
                <a16:creationId xmlns:a16="http://schemas.microsoft.com/office/drawing/2014/main" id="{F975D8B8-1246-49FB-8832-3C889920A437}"/>
              </a:ext>
            </a:extLst>
          </p:cNvPr>
          <p:cNvSpPr/>
          <p:nvPr/>
        </p:nvSpPr>
        <p:spPr>
          <a:xfrm>
            <a:off x="136168" y="3910474"/>
            <a:ext cx="6393284" cy="369058"/>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noProof="0" dirty="0">
                <a:solidFill>
                  <a:prstClr val="white"/>
                </a:solidFill>
                <a:latin typeface="Century Gothic" panose="020F0302020204030204"/>
              </a:rPr>
              <a:t>avancer</a:t>
            </a:r>
            <a:endParaRPr kumimoji="0" lang="fr-FR" b="0" i="0" u="none" strike="noStrike" kern="1200" cap="none" spc="0" normalizeH="0" baseline="0" noProof="0" dirty="0">
              <a:ln>
                <a:noFill/>
              </a:ln>
              <a:solidFill>
                <a:prstClr val="white"/>
              </a:solidFill>
              <a:effectLst/>
              <a:uLnTx/>
              <a:uFillTx/>
              <a:latin typeface="Century Gothic" panose="020F0302020204030204"/>
            </a:endParaRPr>
          </a:p>
        </p:txBody>
      </p:sp>
      <p:sp>
        <p:nvSpPr>
          <p:cNvPr id="30" name="Rounded Rectangle 1">
            <a:extLst>
              <a:ext uri="{FF2B5EF4-FFF2-40B4-BE49-F238E27FC236}">
                <a16:creationId xmlns:a16="http://schemas.microsoft.com/office/drawing/2014/main" id="{7BE43B07-A5EE-4CC3-A437-DE74131EC428}"/>
              </a:ext>
            </a:extLst>
          </p:cNvPr>
          <p:cNvSpPr/>
          <p:nvPr/>
        </p:nvSpPr>
        <p:spPr>
          <a:xfrm>
            <a:off x="6660081" y="2123897"/>
            <a:ext cx="5241094" cy="403457"/>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noProof="0" dirty="0">
                <a:solidFill>
                  <a:prstClr val="white"/>
                </a:solidFill>
                <a:latin typeface="Century Gothic" panose="020F0302020204030204"/>
              </a:rPr>
              <a:t>faire</a:t>
            </a:r>
            <a:endParaRPr kumimoji="0" lang="fr-FR" b="0" i="0" u="none" strike="noStrike" kern="1200" cap="none" spc="0" normalizeH="0" baseline="0" noProof="0" dirty="0">
              <a:ln>
                <a:noFill/>
              </a:ln>
              <a:solidFill>
                <a:prstClr val="white"/>
              </a:solidFill>
              <a:effectLst/>
              <a:uLnTx/>
              <a:uFillTx/>
              <a:latin typeface="Century Gothic" panose="020F0302020204030204"/>
            </a:endParaRPr>
          </a:p>
        </p:txBody>
      </p:sp>
      <p:sp>
        <p:nvSpPr>
          <p:cNvPr id="31" name="Rounded Rectangle 1">
            <a:extLst>
              <a:ext uri="{FF2B5EF4-FFF2-40B4-BE49-F238E27FC236}">
                <a16:creationId xmlns:a16="http://schemas.microsoft.com/office/drawing/2014/main" id="{A1DB0548-A27B-4AE4-897F-858F2750646E}"/>
              </a:ext>
            </a:extLst>
          </p:cNvPr>
          <p:cNvSpPr/>
          <p:nvPr/>
        </p:nvSpPr>
        <p:spPr>
          <a:xfrm>
            <a:off x="6660081" y="3881284"/>
            <a:ext cx="5241087" cy="361887"/>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noProof="0" dirty="0">
                <a:solidFill>
                  <a:prstClr val="white"/>
                </a:solidFill>
                <a:latin typeface="Century Gothic" panose="020F0302020204030204"/>
              </a:rPr>
              <a:t>nouvelles idées</a:t>
            </a:r>
            <a:endParaRPr kumimoji="0" lang="fr-FR" b="0" i="0" u="none" strike="noStrike" kern="1200" cap="none" spc="0" normalizeH="0" baseline="0" noProof="0" dirty="0">
              <a:ln>
                <a:noFill/>
              </a:ln>
              <a:solidFill>
                <a:prstClr val="white"/>
              </a:solidFill>
              <a:effectLst/>
              <a:uLnTx/>
              <a:uFillTx/>
              <a:latin typeface="Century Gothic" panose="020F0302020204030204"/>
            </a:endParaRPr>
          </a:p>
        </p:txBody>
      </p:sp>
      <p:sp>
        <p:nvSpPr>
          <p:cNvPr id="33" name="Rounded Rectangle 1">
            <a:extLst>
              <a:ext uri="{FF2B5EF4-FFF2-40B4-BE49-F238E27FC236}">
                <a16:creationId xmlns:a16="http://schemas.microsoft.com/office/drawing/2014/main" id="{48DD4CBB-B3FB-42D6-A212-48E2BA86AA45}"/>
              </a:ext>
            </a:extLst>
          </p:cNvPr>
          <p:cNvSpPr/>
          <p:nvPr/>
        </p:nvSpPr>
        <p:spPr>
          <a:xfrm>
            <a:off x="1444097" y="1309951"/>
            <a:ext cx="1498832" cy="739185"/>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F0302020204030204"/>
              </a:rPr>
              <a:t>noun?</a:t>
            </a:r>
            <a:r>
              <a:rPr kumimoji="0" lang="en-GB" b="0" i="0" u="none" strike="noStrike" kern="1200" cap="none" spc="0" normalizeH="0" baseline="0" noProof="0" dirty="0">
                <a:ln>
                  <a:noFill/>
                </a:ln>
                <a:solidFill>
                  <a:prstClr val="white"/>
                </a:solidFill>
                <a:effectLst/>
                <a:uLnTx/>
                <a:uFillTx/>
                <a:latin typeface="Century Gothic" panose="020F0302020204030204"/>
              </a:rPr>
              <a:t> verb?</a:t>
            </a:r>
          </a:p>
        </p:txBody>
      </p:sp>
      <p:sp>
        <p:nvSpPr>
          <p:cNvPr id="35" name="Rounded Rectangle 1">
            <a:extLst>
              <a:ext uri="{FF2B5EF4-FFF2-40B4-BE49-F238E27FC236}">
                <a16:creationId xmlns:a16="http://schemas.microsoft.com/office/drawing/2014/main" id="{4FC00AB4-CA05-451C-BAB6-D88A1D5DE75C}"/>
              </a:ext>
            </a:extLst>
          </p:cNvPr>
          <p:cNvSpPr/>
          <p:nvPr/>
        </p:nvSpPr>
        <p:spPr>
          <a:xfrm>
            <a:off x="4542834" y="1309950"/>
            <a:ext cx="1562073" cy="739185"/>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F0302020204030204"/>
              </a:rPr>
              <a:t>noun?</a:t>
            </a:r>
            <a:r>
              <a:rPr kumimoji="0" lang="en-GB" b="0" i="0" u="none" strike="noStrike" kern="1200" cap="none" spc="0" normalizeH="0" baseline="0" noProof="0" dirty="0">
                <a:ln>
                  <a:noFill/>
                </a:ln>
                <a:solidFill>
                  <a:prstClr val="white"/>
                </a:solidFill>
                <a:effectLst/>
                <a:uLnTx/>
                <a:uFillTx/>
                <a:latin typeface="Century Gothic" panose="020F0302020204030204"/>
              </a:rPr>
              <a:t> verb?</a:t>
            </a:r>
          </a:p>
        </p:txBody>
      </p:sp>
      <p:sp>
        <p:nvSpPr>
          <p:cNvPr id="36" name="Rounded Rectangle 1">
            <a:extLst>
              <a:ext uri="{FF2B5EF4-FFF2-40B4-BE49-F238E27FC236}">
                <a16:creationId xmlns:a16="http://schemas.microsoft.com/office/drawing/2014/main" id="{F2D377A5-322C-436E-8D27-83A330536316}"/>
              </a:ext>
            </a:extLst>
          </p:cNvPr>
          <p:cNvSpPr/>
          <p:nvPr/>
        </p:nvSpPr>
        <p:spPr>
          <a:xfrm>
            <a:off x="7640214" y="1287636"/>
            <a:ext cx="1664699" cy="739185"/>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F0302020204030204"/>
              </a:rPr>
              <a:t>noun?</a:t>
            </a:r>
            <a:r>
              <a:rPr kumimoji="0" lang="en-GB" b="0" i="0" u="none" strike="noStrike" kern="1200" cap="none" spc="0" normalizeH="0" baseline="0" noProof="0" dirty="0">
                <a:ln>
                  <a:noFill/>
                </a:ln>
                <a:solidFill>
                  <a:prstClr val="white"/>
                </a:solidFill>
                <a:effectLst/>
                <a:uLnTx/>
                <a:uFillTx/>
                <a:latin typeface="Century Gothic" panose="020F03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white"/>
                </a:solidFill>
                <a:effectLst/>
                <a:uLnTx/>
                <a:uFillTx/>
                <a:latin typeface="Century Gothic" panose="020F0302020204030204"/>
              </a:rPr>
              <a:t>verb?</a:t>
            </a:r>
          </a:p>
        </p:txBody>
      </p:sp>
      <p:sp>
        <p:nvSpPr>
          <p:cNvPr id="41" name="Rounded Rectangle 1">
            <a:extLst>
              <a:ext uri="{FF2B5EF4-FFF2-40B4-BE49-F238E27FC236}">
                <a16:creationId xmlns:a16="http://schemas.microsoft.com/office/drawing/2014/main" id="{FCCE650F-60BF-4E06-98F4-D64196147DF4}"/>
              </a:ext>
            </a:extLst>
          </p:cNvPr>
          <p:cNvSpPr/>
          <p:nvPr/>
        </p:nvSpPr>
        <p:spPr>
          <a:xfrm>
            <a:off x="10550193" y="1286031"/>
            <a:ext cx="1369125" cy="739185"/>
          </a:xfrm>
          <a:prstGeom prst="roundRect">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Century Gothic" panose="020F0302020204030204"/>
              </a:rPr>
              <a:t>noun?</a:t>
            </a:r>
            <a:r>
              <a:rPr kumimoji="0" lang="en-GB" b="0" i="0" u="none" strike="noStrike" kern="1200" cap="none" spc="0" normalizeH="0" baseline="0" noProof="0" dirty="0">
                <a:ln>
                  <a:noFill/>
                </a:ln>
                <a:solidFill>
                  <a:prstClr val="white"/>
                </a:solidFill>
                <a:effectLst/>
                <a:uLnTx/>
                <a:uFillTx/>
                <a:latin typeface="Century Gothic" panose="020F0302020204030204"/>
              </a:rPr>
              <a:t> verb?</a:t>
            </a:r>
          </a:p>
        </p:txBody>
      </p:sp>
      <p:sp>
        <p:nvSpPr>
          <p:cNvPr id="2" name="Rectangle: Rounded Corners 1">
            <a:extLst>
              <a:ext uri="{FF2B5EF4-FFF2-40B4-BE49-F238E27FC236}">
                <a16:creationId xmlns:a16="http://schemas.microsoft.com/office/drawing/2014/main" id="{D81E550E-8464-48BA-B463-1393E338DACB}"/>
              </a:ext>
            </a:extLst>
          </p:cNvPr>
          <p:cNvSpPr/>
          <p:nvPr/>
        </p:nvSpPr>
        <p:spPr>
          <a:xfrm>
            <a:off x="4733310" y="2548511"/>
            <a:ext cx="1632857" cy="377091"/>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noun</a:t>
            </a:r>
          </a:p>
        </p:txBody>
      </p:sp>
      <p:sp>
        <p:nvSpPr>
          <p:cNvPr id="45" name="Rectangle: Rounded Corners 44">
            <a:extLst>
              <a:ext uri="{FF2B5EF4-FFF2-40B4-BE49-F238E27FC236}">
                <a16:creationId xmlns:a16="http://schemas.microsoft.com/office/drawing/2014/main" id="{00AC8C33-3488-43C0-87C3-4310E1F447CC}"/>
              </a:ext>
            </a:extLst>
          </p:cNvPr>
          <p:cNvSpPr/>
          <p:nvPr/>
        </p:nvSpPr>
        <p:spPr>
          <a:xfrm>
            <a:off x="3309353" y="3180626"/>
            <a:ext cx="1233481" cy="377091"/>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verb</a:t>
            </a:r>
          </a:p>
        </p:txBody>
      </p:sp>
      <p:sp>
        <p:nvSpPr>
          <p:cNvPr id="46" name="Rectangle: Rounded Corners 45">
            <a:extLst>
              <a:ext uri="{FF2B5EF4-FFF2-40B4-BE49-F238E27FC236}">
                <a16:creationId xmlns:a16="http://schemas.microsoft.com/office/drawing/2014/main" id="{DB4B1B68-0D87-4FDE-AF55-8505CC74E5C6}"/>
              </a:ext>
            </a:extLst>
          </p:cNvPr>
          <p:cNvSpPr/>
          <p:nvPr/>
        </p:nvSpPr>
        <p:spPr>
          <a:xfrm>
            <a:off x="3309352" y="4290101"/>
            <a:ext cx="1423957" cy="377091"/>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noun</a:t>
            </a:r>
          </a:p>
        </p:txBody>
      </p:sp>
      <p:sp>
        <p:nvSpPr>
          <p:cNvPr id="47" name="Rectangle: Rounded Corners 46">
            <a:extLst>
              <a:ext uri="{FF2B5EF4-FFF2-40B4-BE49-F238E27FC236}">
                <a16:creationId xmlns:a16="http://schemas.microsoft.com/office/drawing/2014/main" id="{70223C97-9A7E-4E00-A24A-ACC399E09E88}"/>
              </a:ext>
            </a:extLst>
          </p:cNvPr>
          <p:cNvSpPr/>
          <p:nvPr/>
        </p:nvSpPr>
        <p:spPr>
          <a:xfrm>
            <a:off x="176345" y="5250928"/>
            <a:ext cx="1288746" cy="377091"/>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verb</a:t>
            </a:r>
          </a:p>
        </p:txBody>
      </p:sp>
      <p:sp>
        <p:nvSpPr>
          <p:cNvPr id="48" name="Rectangle: Rounded Corners 47">
            <a:extLst>
              <a:ext uri="{FF2B5EF4-FFF2-40B4-BE49-F238E27FC236}">
                <a16:creationId xmlns:a16="http://schemas.microsoft.com/office/drawing/2014/main" id="{7F01AA62-0D97-4710-B62F-F66707A91FA1}"/>
              </a:ext>
            </a:extLst>
          </p:cNvPr>
          <p:cNvSpPr/>
          <p:nvPr/>
        </p:nvSpPr>
        <p:spPr>
          <a:xfrm>
            <a:off x="8880767" y="2548511"/>
            <a:ext cx="1066800" cy="377091"/>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noun</a:t>
            </a:r>
          </a:p>
        </p:txBody>
      </p:sp>
      <p:sp>
        <p:nvSpPr>
          <p:cNvPr id="49" name="Rectangle: Rounded Corners 48">
            <a:extLst>
              <a:ext uri="{FF2B5EF4-FFF2-40B4-BE49-F238E27FC236}">
                <a16:creationId xmlns:a16="http://schemas.microsoft.com/office/drawing/2014/main" id="{879F655C-14C5-4C41-8D3C-58D734DDF2CA}"/>
              </a:ext>
            </a:extLst>
          </p:cNvPr>
          <p:cNvSpPr/>
          <p:nvPr/>
        </p:nvSpPr>
        <p:spPr>
          <a:xfrm>
            <a:off x="9720946" y="3180626"/>
            <a:ext cx="755073" cy="377091"/>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verb</a:t>
            </a:r>
          </a:p>
        </p:txBody>
      </p:sp>
      <p:sp>
        <p:nvSpPr>
          <p:cNvPr id="50" name="Rectangle: Rounded Corners 49">
            <a:extLst>
              <a:ext uri="{FF2B5EF4-FFF2-40B4-BE49-F238E27FC236}">
                <a16:creationId xmlns:a16="http://schemas.microsoft.com/office/drawing/2014/main" id="{D352BAEB-03E7-4DCB-ADEA-86F787176B54}"/>
              </a:ext>
            </a:extLst>
          </p:cNvPr>
          <p:cNvSpPr/>
          <p:nvPr/>
        </p:nvSpPr>
        <p:spPr>
          <a:xfrm>
            <a:off x="8695710" y="4572180"/>
            <a:ext cx="1330036" cy="377091"/>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noun</a:t>
            </a:r>
          </a:p>
        </p:txBody>
      </p:sp>
      <p:sp>
        <p:nvSpPr>
          <p:cNvPr id="51" name="Rectangle: Rounded Corners 50">
            <a:extLst>
              <a:ext uri="{FF2B5EF4-FFF2-40B4-BE49-F238E27FC236}">
                <a16:creationId xmlns:a16="http://schemas.microsoft.com/office/drawing/2014/main" id="{ACF107BA-2DE3-45E6-A811-9219C4C0B161}"/>
              </a:ext>
            </a:extLst>
          </p:cNvPr>
          <p:cNvSpPr/>
          <p:nvPr/>
        </p:nvSpPr>
        <p:spPr>
          <a:xfrm>
            <a:off x="7730342" y="5250928"/>
            <a:ext cx="965368" cy="377091"/>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verb</a:t>
            </a:r>
          </a:p>
        </p:txBody>
      </p:sp>
      <p:pic>
        <p:nvPicPr>
          <p:cNvPr id="6" name="Picture 5" descr="A picture containing text, transport&#10;&#10;Description automatically generated">
            <a:extLst>
              <a:ext uri="{FF2B5EF4-FFF2-40B4-BE49-F238E27FC236}">
                <a16:creationId xmlns:a16="http://schemas.microsoft.com/office/drawing/2014/main" id="{F0B393C2-B21B-40D7-8708-C1898A34EA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2229" y="54978"/>
            <a:ext cx="1968833" cy="984417"/>
          </a:xfrm>
          <a:prstGeom prst="rect">
            <a:avLst/>
          </a:prstGeom>
        </p:spPr>
      </p:pic>
      <p:sp>
        <p:nvSpPr>
          <p:cNvPr id="7" name="TextBox 6">
            <a:extLst>
              <a:ext uri="{FF2B5EF4-FFF2-40B4-BE49-F238E27FC236}">
                <a16:creationId xmlns:a16="http://schemas.microsoft.com/office/drawing/2014/main" id="{EE206E4B-B3B1-42C6-B25B-F90E7C324CD9}"/>
              </a:ext>
            </a:extLst>
          </p:cNvPr>
          <p:cNvSpPr txBox="1"/>
          <p:nvPr/>
        </p:nvSpPr>
        <p:spPr>
          <a:xfrm>
            <a:off x="6946517" y="190727"/>
            <a:ext cx="1073359" cy="707886"/>
          </a:xfrm>
          <a:prstGeom prst="rect">
            <a:avLst/>
          </a:prstGeom>
          <a:noFill/>
        </p:spPr>
        <p:txBody>
          <a:bodyPr wrap="square" rtlCol="0">
            <a:spAutoFit/>
          </a:bodyPr>
          <a:lstStyle/>
          <a:p>
            <a:pPr algn="l"/>
            <a:r>
              <a:rPr lang="en-GB" sz="2000" dirty="0">
                <a:solidFill>
                  <a:srgbClr val="104F75"/>
                </a:solidFill>
              </a:rPr>
              <a:t>Airbus A380</a:t>
            </a:r>
          </a:p>
        </p:txBody>
      </p:sp>
      <p:pic>
        <p:nvPicPr>
          <p:cNvPr id="43" name="Picture 4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4" name="Title 3"/>
          <p:cNvSpPr>
            <a:spLocks noGrp="1"/>
          </p:cNvSpPr>
          <p:nvPr>
            <p:ph type="title"/>
          </p:nvPr>
        </p:nvSpPr>
        <p:spPr>
          <a:xfrm>
            <a:off x="91440" y="318624"/>
            <a:ext cx="5707194" cy="707849"/>
          </a:xfrm>
        </p:spPr>
        <p:txBody>
          <a:bodyPr>
            <a:normAutofit/>
          </a:bodyPr>
          <a:lstStyle/>
          <a:p>
            <a:pPr lvl="0">
              <a:defRPr/>
            </a:pPr>
            <a:r>
              <a:rPr lang="fr-FR" sz="2800" b="1" dirty="0">
                <a:solidFill>
                  <a:prstClr val="white"/>
                </a:solidFill>
              </a:rPr>
              <a:t>Word pattern: -ion/-ation</a:t>
            </a:r>
            <a:r>
              <a:rPr lang="en-GB" sz="2800" b="1" dirty="0">
                <a:solidFill>
                  <a:prstClr val="white"/>
                </a:solidFill>
                <a:latin typeface="Century Gothic" panose="020F0302020204030204"/>
              </a:rPr>
              <a:t>  </a:t>
            </a:r>
          </a:p>
        </p:txBody>
      </p:sp>
    </p:spTree>
    <p:extLst>
      <p:ext uri="{BB962C8B-B14F-4D97-AF65-F5344CB8AC3E}">
        <p14:creationId xmlns:p14="http://schemas.microsoft.com/office/powerpoint/2010/main" val="111445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4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4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4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4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47"/>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50"/>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7"/>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34" grpId="0"/>
      <p:bldP spid="37" grpId="0"/>
      <p:bldP spid="39" grpId="0"/>
      <p:bldP spid="42" grpId="0"/>
      <p:bldP spid="25" grpId="0"/>
      <p:bldP spid="26" grpId="0"/>
      <p:bldP spid="27" grpId="0"/>
      <p:bldP spid="28" grpId="0" animBg="1"/>
      <p:bldP spid="29" grpId="0" animBg="1"/>
      <p:bldP spid="30" grpId="0" animBg="1"/>
      <p:bldP spid="31" grpId="0" animBg="1"/>
      <p:bldP spid="33" grpId="0" animBg="1"/>
      <p:bldP spid="35" grpId="0" animBg="1"/>
      <p:bldP spid="36" grpId="0" animBg="1"/>
      <p:bldP spid="41" grpId="0" animBg="1"/>
      <p:bldP spid="2" grpId="0" animBg="1"/>
      <p:bldP spid="2"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91440" y="318624"/>
            <a:ext cx="5707194" cy="707849"/>
          </a:xfrm>
        </p:spPr>
        <p:txBody>
          <a:bodyPr>
            <a:normAutofit fontScale="90000"/>
          </a:bodyPr>
          <a:lstStyle/>
          <a:p>
            <a:r>
              <a:rPr lang="en-GB" sz="2800" b="1" dirty="0">
                <a:solidFill>
                  <a:schemeClr val="bg1"/>
                </a:solidFill>
              </a:rPr>
              <a:t>Verbs like </a:t>
            </a:r>
            <a:r>
              <a:rPr lang="fr-FR" sz="2800" b="1" dirty="0">
                <a:solidFill>
                  <a:schemeClr val="bg1"/>
                </a:solidFill>
              </a:rPr>
              <a:t>sortir, choisir and venir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81825" y="249869"/>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grammaire</a:t>
            </a:r>
          </a:p>
        </p:txBody>
      </p:sp>
      <p:sp>
        <p:nvSpPr>
          <p:cNvPr id="6" name="Rounded Rectangle 46">
            <a:extLst>
              <a:ext uri="{FF2B5EF4-FFF2-40B4-BE49-F238E27FC236}">
                <a16:creationId xmlns:a16="http://schemas.microsoft.com/office/drawing/2014/main" id="{44075AA7-ED4D-499C-A4E2-21EF65C503C6}"/>
              </a:ext>
            </a:extLst>
          </p:cNvPr>
          <p:cNvSpPr/>
          <p:nvPr/>
        </p:nvSpPr>
        <p:spPr>
          <a:xfrm>
            <a:off x="296300" y="1618437"/>
            <a:ext cx="3762551" cy="945285"/>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600" b="1" dirty="0">
                <a:solidFill>
                  <a:schemeClr val="accent1">
                    <a:lumMod val="50000"/>
                  </a:schemeClr>
                </a:solidFill>
                <a:latin typeface="Century Gothic" panose="020B0502020202020204" pitchFamily="34" charset="0"/>
              </a:rPr>
              <a:t>sortir</a:t>
            </a:r>
            <a:r>
              <a:rPr kumimoji="0" lang="fr-FR" sz="36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to go out, to take out</a:t>
            </a:r>
          </a:p>
        </p:txBody>
      </p:sp>
      <p:sp>
        <p:nvSpPr>
          <p:cNvPr id="9" name="Rounded Rectangle 46">
            <a:extLst>
              <a:ext uri="{FF2B5EF4-FFF2-40B4-BE49-F238E27FC236}">
                <a16:creationId xmlns:a16="http://schemas.microsoft.com/office/drawing/2014/main" id="{039D4178-FB00-424D-98B2-4F4297605E76}"/>
              </a:ext>
            </a:extLst>
          </p:cNvPr>
          <p:cNvSpPr/>
          <p:nvPr/>
        </p:nvSpPr>
        <p:spPr>
          <a:xfrm>
            <a:off x="4248424" y="1618437"/>
            <a:ext cx="3762552" cy="945285"/>
          </a:xfrm>
          <a:prstGeom prst="roundRect">
            <a:avLst/>
          </a:prstGeom>
          <a:solidFill>
            <a:srgbClr val="F4E1FF"/>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choisir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to choose</a:t>
            </a:r>
          </a:p>
        </p:txBody>
      </p:sp>
      <p:sp>
        <p:nvSpPr>
          <p:cNvPr id="10" name="Rounded Rectangle 46">
            <a:extLst>
              <a:ext uri="{FF2B5EF4-FFF2-40B4-BE49-F238E27FC236}">
                <a16:creationId xmlns:a16="http://schemas.microsoft.com/office/drawing/2014/main" id="{AD23B7A4-6318-49DF-B1D4-6AF0E623555B}"/>
              </a:ext>
            </a:extLst>
          </p:cNvPr>
          <p:cNvSpPr/>
          <p:nvPr/>
        </p:nvSpPr>
        <p:spPr>
          <a:xfrm>
            <a:off x="8200549" y="1582323"/>
            <a:ext cx="3762551" cy="981399"/>
          </a:xfrm>
          <a:prstGeom prst="roundRect">
            <a:avLst/>
          </a:prstGeom>
          <a:solidFill>
            <a:schemeClr val="accent4">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venir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to come</a:t>
            </a:r>
          </a:p>
        </p:txBody>
      </p:sp>
      <p:sp>
        <p:nvSpPr>
          <p:cNvPr id="11" name="Rounded Rectangle 46">
            <a:extLst>
              <a:ext uri="{FF2B5EF4-FFF2-40B4-BE49-F238E27FC236}">
                <a16:creationId xmlns:a16="http://schemas.microsoft.com/office/drawing/2014/main" id="{E2EAB388-E453-4A75-AB2D-48299DB2B28E}"/>
              </a:ext>
            </a:extLst>
          </p:cNvPr>
          <p:cNvSpPr/>
          <p:nvPr/>
        </p:nvSpPr>
        <p:spPr>
          <a:xfrm>
            <a:off x="296300" y="2627485"/>
            <a:ext cx="3762551"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chemeClr val="accent1">
                    <a:lumMod val="50000"/>
                  </a:schemeClr>
                </a:solidFill>
                <a:latin typeface="Century Gothic" panose="020B0502020202020204" pitchFamily="34" charset="0"/>
              </a:rPr>
              <a:t>je sors</a:t>
            </a:r>
            <a:endParaRPr kumimoji="0" lang="fr-FR" sz="2800" i="0" u="none" strike="noStrike" kern="1200" cap="none" spc="0" normalizeH="0" baseline="0" dirty="0">
              <a:ln>
                <a:noFill/>
              </a:ln>
              <a:solidFill>
                <a:schemeClr val="accent1">
                  <a:lumMod val="50000"/>
                </a:schemeClr>
              </a:solidFill>
              <a:effectLst/>
              <a:uLnTx/>
              <a:uFillTx/>
              <a:latin typeface="Century Gothic" panose="020B0502020202020204" pitchFamily="34" charset="0"/>
            </a:endParaRPr>
          </a:p>
        </p:txBody>
      </p:sp>
      <p:sp>
        <p:nvSpPr>
          <p:cNvPr id="12" name="Rounded Rectangle 46">
            <a:extLst>
              <a:ext uri="{FF2B5EF4-FFF2-40B4-BE49-F238E27FC236}">
                <a16:creationId xmlns:a16="http://schemas.microsoft.com/office/drawing/2014/main" id="{53A7EE90-B10D-4AA0-A742-06FC0E366674}"/>
              </a:ext>
            </a:extLst>
          </p:cNvPr>
          <p:cNvSpPr/>
          <p:nvPr/>
        </p:nvSpPr>
        <p:spPr>
          <a:xfrm>
            <a:off x="296299" y="3237370"/>
            <a:ext cx="3762551"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chemeClr val="accent1">
                    <a:lumMod val="50000"/>
                  </a:schemeClr>
                </a:solidFill>
                <a:latin typeface="Century Gothic" panose="020B0502020202020204" pitchFamily="34" charset="0"/>
              </a:rPr>
              <a:t>tu sors</a:t>
            </a:r>
            <a:endParaRPr kumimoji="0" lang="fr-FR" sz="2800" i="0" u="none" strike="noStrike" kern="1200" cap="none" spc="0" normalizeH="0" baseline="0" dirty="0">
              <a:ln>
                <a:noFill/>
              </a:ln>
              <a:solidFill>
                <a:schemeClr val="accent1">
                  <a:lumMod val="50000"/>
                </a:schemeClr>
              </a:solidFill>
              <a:effectLst/>
              <a:uLnTx/>
              <a:uFillTx/>
              <a:latin typeface="Century Gothic" panose="020B0502020202020204" pitchFamily="34" charset="0"/>
            </a:endParaRPr>
          </a:p>
        </p:txBody>
      </p:sp>
      <p:sp>
        <p:nvSpPr>
          <p:cNvPr id="13" name="Rounded Rectangle 46">
            <a:extLst>
              <a:ext uri="{FF2B5EF4-FFF2-40B4-BE49-F238E27FC236}">
                <a16:creationId xmlns:a16="http://schemas.microsoft.com/office/drawing/2014/main" id="{5FFFC3E1-73BF-46F4-ABF9-0C9D7B69FA84}"/>
              </a:ext>
            </a:extLst>
          </p:cNvPr>
          <p:cNvSpPr/>
          <p:nvPr/>
        </p:nvSpPr>
        <p:spPr>
          <a:xfrm>
            <a:off x="296300" y="3827135"/>
            <a:ext cx="3762551"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chemeClr val="accent1">
                    <a:lumMod val="50000"/>
                  </a:schemeClr>
                </a:solidFill>
                <a:latin typeface="Century Gothic" panose="020B0502020202020204" pitchFamily="34" charset="0"/>
              </a:rPr>
              <a:t>Il, elle, on sort</a:t>
            </a:r>
            <a:endParaRPr kumimoji="0" lang="fr-FR" sz="2800" i="0" u="none" strike="noStrike" kern="1200" cap="none" spc="0" normalizeH="0" baseline="0" dirty="0">
              <a:ln>
                <a:noFill/>
              </a:ln>
              <a:solidFill>
                <a:schemeClr val="accent1">
                  <a:lumMod val="50000"/>
                </a:schemeClr>
              </a:solidFill>
              <a:effectLst/>
              <a:uLnTx/>
              <a:uFillTx/>
              <a:latin typeface="Century Gothic" panose="020B0502020202020204" pitchFamily="34" charset="0"/>
            </a:endParaRPr>
          </a:p>
        </p:txBody>
      </p:sp>
      <p:sp>
        <p:nvSpPr>
          <p:cNvPr id="14" name="Rounded Rectangle 46">
            <a:extLst>
              <a:ext uri="{FF2B5EF4-FFF2-40B4-BE49-F238E27FC236}">
                <a16:creationId xmlns:a16="http://schemas.microsoft.com/office/drawing/2014/main" id="{2D595370-56B4-45A5-8EF8-A13831D32857}"/>
              </a:ext>
            </a:extLst>
          </p:cNvPr>
          <p:cNvSpPr/>
          <p:nvPr/>
        </p:nvSpPr>
        <p:spPr>
          <a:xfrm>
            <a:off x="296300" y="4426960"/>
            <a:ext cx="3762551"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chemeClr val="accent1">
                    <a:lumMod val="50000"/>
                  </a:schemeClr>
                </a:solidFill>
                <a:latin typeface="Century Gothic" panose="020B0502020202020204" pitchFamily="34" charset="0"/>
              </a:rPr>
              <a:t>nous sortons</a:t>
            </a:r>
            <a:endParaRPr kumimoji="0" lang="fr-FR" sz="2800" i="0" u="none" strike="noStrike" kern="1200" cap="none" spc="0" normalizeH="0" baseline="0" dirty="0">
              <a:ln>
                <a:noFill/>
              </a:ln>
              <a:solidFill>
                <a:schemeClr val="accent1">
                  <a:lumMod val="50000"/>
                </a:schemeClr>
              </a:solidFill>
              <a:effectLst/>
              <a:uLnTx/>
              <a:uFillTx/>
              <a:latin typeface="Century Gothic" panose="020B0502020202020204" pitchFamily="34" charset="0"/>
            </a:endParaRPr>
          </a:p>
        </p:txBody>
      </p:sp>
      <p:sp>
        <p:nvSpPr>
          <p:cNvPr id="15" name="Rounded Rectangle 46">
            <a:extLst>
              <a:ext uri="{FF2B5EF4-FFF2-40B4-BE49-F238E27FC236}">
                <a16:creationId xmlns:a16="http://schemas.microsoft.com/office/drawing/2014/main" id="{399D50E9-85B8-410D-B882-26BCE788E700}"/>
              </a:ext>
            </a:extLst>
          </p:cNvPr>
          <p:cNvSpPr/>
          <p:nvPr/>
        </p:nvSpPr>
        <p:spPr>
          <a:xfrm>
            <a:off x="296300" y="5026785"/>
            <a:ext cx="3762551"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chemeClr val="accent1">
                    <a:lumMod val="50000"/>
                  </a:schemeClr>
                </a:solidFill>
                <a:latin typeface="Century Gothic" panose="020B0502020202020204" pitchFamily="34" charset="0"/>
              </a:rPr>
              <a:t>vous sortez</a:t>
            </a:r>
            <a:endParaRPr kumimoji="0" lang="fr-FR" sz="2800" i="0" u="none" strike="noStrike" kern="1200" cap="none" spc="0" normalizeH="0" baseline="0" dirty="0">
              <a:ln>
                <a:noFill/>
              </a:ln>
              <a:solidFill>
                <a:schemeClr val="accent1">
                  <a:lumMod val="50000"/>
                </a:schemeClr>
              </a:solidFill>
              <a:effectLst/>
              <a:uLnTx/>
              <a:uFillTx/>
              <a:latin typeface="Century Gothic" panose="020B0502020202020204" pitchFamily="34" charset="0"/>
            </a:endParaRPr>
          </a:p>
        </p:txBody>
      </p:sp>
      <p:sp>
        <p:nvSpPr>
          <p:cNvPr id="16" name="Rounded Rectangle 46">
            <a:extLst>
              <a:ext uri="{FF2B5EF4-FFF2-40B4-BE49-F238E27FC236}">
                <a16:creationId xmlns:a16="http://schemas.microsoft.com/office/drawing/2014/main" id="{BEEA8F98-0493-40C4-A480-97052ED9605B}"/>
              </a:ext>
            </a:extLst>
          </p:cNvPr>
          <p:cNvSpPr/>
          <p:nvPr/>
        </p:nvSpPr>
        <p:spPr>
          <a:xfrm>
            <a:off x="296299" y="5626610"/>
            <a:ext cx="3762551"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chemeClr val="accent1">
                    <a:lumMod val="50000"/>
                  </a:schemeClr>
                </a:solidFill>
                <a:latin typeface="Century Gothic" panose="020B0502020202020204" pitchFamily="34" charset="0"/>
              </a:rPr>
              <a:t>ils/elles sortent</a:t>
            </a:r>
            <a:endParaRPr kumimoji="0" lang="fr-FR" sz="2800" i="0" u="none" strike="noStrike" kern="1200" cap="none" spc="0" normalizeH="0" baseline="0" dirty="0">
              <a:ln>
                <a:noFill/>
              </a:ln>
              <a:solidFill>
                <a:schemeClr val="accent1">
                  <a:lumMod val="50000"/>
                </a:schemeClr>
              </a:solidFill>
              <a:effectLst/>
              <a:uLnTx/>
              <a:uFillTx/>
              <a:latin typeface="Century Gothic" panose="020B0502020202020204" pitchFamily="34" charset="0"/>
            </a:endParaRPr>
          </a:p>
        </p:txBody>
      </p:sp>
      <p:sp>
        <p:nvSpPr>
          <p:cNvPr id="17" name="Rounded Rectangle 46">
            <a:extLst>
              <a:ext uri="{FF2B5EF4-FFF2-40B4-BE49-F238E27FC236}">
                <a16:creationId xmlns:a16="http://schemas.microsoft.com/office/drawing/2014/main" id="{1F05F167-2C99-4A1E-887F-B1EF082A82EA}"/>
              </a:ext>
            </a:extLst>
          </p:cNvPr>
          <p:cNvSpPr/>
          <p:nvPr/>
        </p:nvSpPr>
        <p:spPr>
          <a:xfrm>
            <a:off x="296296" y="2634358"/>
            <a:ext cx="3762551"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latin typeface="Century Gothic" panose="020B0502020202020204" pitchFamily="34" charset="0"/>
              </a:rPr>
              <a:t>I go out, take out</a:t>
            </a:r>
            <a:endParaRPr kumimoji="0" lang="en-GB"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8" name="Rounded Rectangle 46">
            <a:extLst>
              <a:ext uri="{FF2B5EF4-FFF2-40B4-BE49-F238E27FC236}">
                <a16:creationId xmlns:a16="http://schemas.microsoft.com/office/drawing/2014/main" id="{EDAF8443-FC13-4498-B53F-7DE3AF38BE53}"/>
              </a:ext>
            </a:extLst>
          </p:cNvPr>
          <p:cNvSpPr/>
          <p:nvPr/>
        </p:nvSpPr>
        <p:spPr>
          <a:xfrm>
            <a:off x="296296" y="3243486"/>
            <a:ext cx="3762551"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latin typeface="Century Gothic" panose="020B0502020202020204" pitchFamily="34" charset="0"/>
              </a:rPr>
              <a:t>you (sing) go out, take out</a:t>
            </a:r>
            <a:endParaRPr kumimoji="0" lang="en-GB"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9" name="Rounded Rectangle 46">
            <a:extLst>
              <a:ext uri="{FF2B5EF4-FFF2-40B4-BE49-F238E27FC236}">
                <a16:creationId xmlns:a16="http://schemas.microsoft.com/office/drawing/2014/main" id="{9522D212-D888-4876-BD82-E293A7D771E2}"/>
              </a:ext>
            </a:extLst>
          </p:cNvPr>
          <p:cNvSpPr/>
          <p:nvPr/>
        </p:nvSpPr>
        <p:spPr>
          <a:xfrm>
            <a:off x="296296" y="3827135"/>
            <a:ext cx="3762551"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latin typeface="Century Gothic" panose="020B0502020202020204" pitchFamily="34" charset="0"/>
              </a:rPr>
              <a:t>he/she/one goes out, takes out</a:t>
            </a:r>
            <a:endParaRPr kumimoji="0" lang="en-GB"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0" name="Rounded Rectangle 46">
            <a:extLst>
              <a:ext uri="{FF2B5EF4-FFF2-40B4-BE49-F238E27FC236}">
                <a16:creationId xmlns:a16="http://schemas.microsoft.com/office/drawing/2014/main" id="{00916E7F-F50B-4860-8C0C-E5B22C8B64D6}"/>
              </a:ext>
            </a:extLst>
          </p:cNvPr>
          <p:cNvSpPr/>
          <p:nvPr/>
        </p:nvSpPr>
        <p:spPr>
          <a:xfrm>
            <a:off x="296296" y="4426959"/>
            <a:ext cx="3762551"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latin typeface="Century Gothic" panose="020B0502020202020204" pitchFamily="34" charset="0"/>
              </a:rPr>
              <a:t>we go out, take out</a:t>
            </a:r>
            <a:endParaRPr kumimoji="0" lang="en-GB"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1" name="Rounded Rectangle 46">
            <a:extLst>
              <a:ext uri="{FF2B5EF4-FFF2-40B4-BE49-F238E27FC236}">
                <a16:creationId xmlns:a16="http://schemas.microsoft.com/office/drawing/2014/main" id="{E60D3A0A-AE1D-4F93-810C-879B261AB41E}"/>
              </a:ext>
            </a:extLst>
          </p:cNvPr>
          <p:cNvSpPr/>
          <p:nvPr/>
        </p:nvSpPr>
        <p:spPr>
          <a:xfrm>
            <a:off x="296295" y="5036844"/>
            <a:ext cx="3762551"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latin typeface="Century Gothic" panose="020B0502020202020204" pitchFamily="34" charset="0"/>
              </a:rPr>
              <a:t>you (fml, pl) go out, take out</a:t>
            </a:r>
            <a:endParaRPr kumimoji="0" lang="en-GB"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2" name="Rounded Rectangle 46">
            <a:extLst>
              <a:ext uri="{FF2B5EF4-FFF2-40B4-BE49-F238E27FC236}">
                <a16:creationId xmlns:a16="http://schemas.microsoft.com/office/drawing/2014/main" id="{4F67F06C-506F-4E1B-A618-E340D0803CDF}"/>
              </a:ext>
            </a:extLst>
          </p:cNvPr>
          <p:cNvSpPr/>
          <p:nvPr/>
        </p:nvSpPr>
        <p:spPr>
          <a:xfrm>
            <a:off x="296295" y="5626609"/>
            <a:ext cx="3762551" cy="519129"/>
          </a:xfrm>
          <a:prstGeom prst="roundRect">
            <a:avLst/>
          </a:prstGeom>
          <a:solidFill>
            <a:schemeClr val="accent6">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latin typeface="Century Gothic" panose="020B0502020202020204" pitchFamily="34" charset="0"/>
              </a:rPr>
              <a:t>they (m, f) go out, take out</a:t>
            </a:r>
            <a:endParaRPr kumimoji="0" lang="en-GB"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3" name="Rounded Rectangle 46">
            <a:extLst>
              <a:ext uri="{FF2B5EF4-FFF2-40B4-BE49-F238E27FC236}">
                <a16:creationId xmlns:a16="http://schemas.microsoft.com/office/drawing/2014/main" id="{357967A3-C892-43C1-B1A2-AEFD1DB2058D}"/>
              </a:ext>
            </a:extLst>
          </p:cNvPr>
          <p:cNvSpPr/>
          <p:nvPr/>
        </p:nvSpPr>
        <p:spPr>
          <a:xfrm>
            <a:off x="4267904" y="2610552"/>
            <a:ext cx="3762551" cy="519129"/>
          </a:xfrm>
          <a:prstGeom prst="roundRect">
            <a:avLst/>
          </a:prstGeom>
          <a:solidFill>
            <a:srgbClr val="F4E1FF"/>
          </a:solidFill>
          <a:ln>
            <a:solidFill>
              <a:srgbClr val="E87D1E"/>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chemeClr val="accent1">
                    <a:lumMod val="50000"/>
                  </a:schemeClr>
                </a:solidFill>
                <a:latin typeface="Century Gothic" panose="020B0502020202020204" pitchFamily="34" charset="0"/>
              </a:rPr>
              <a:t>je choisis</a:t>
            </a:r>
            <a:endParaRPr kumimoji="0" lang="fr-FR" sz="2800" i="0" u="none" strike="noStrike" kern="1200" cap="none" spc="0" normalizeH="0" baseline="0" dirty="0">
              <a:ln>
                <a:noFill/>
              </a:ln>
              <a:solidFill>
                <a:schemeClr val="accent1">
                  <a:lumMod val="50000"/>
                </a:schemeClr>
              </a:solidFill>
              <a:effectLst/>
              <a:uLnTx/>
              <a:uFillTx/>
              <a:latin typeface="Century Gothic" panose="020B0502020202020204" pitchFamily="34" charset="0"/>
            </a:endParaRPr>
          </a:p>
        </p:txBody>
      </p:sp>
      <p:sp>
        <p:nvSpPr>
          <p:cNvPr id="24" name="Rounded Rectangle 46">
            <a:extLst>
              <a:ext uri="{FF2B5EF4-FFF2-40B4-BE49-F238E27FC236}">
                <a16:creationId xmlns:a16="http://schemas.microsoft.com/office/drawing/2014/main" id="{8808ED50-D963-4E3A-B83D-26E52E453FA4}"/>
              </a:ext>
            </a:extLst>
          </p:cNvPr>
          <p:cNvSpPr/>
          <p:nvPr/>
        </p:nvSpPr>
        <p:spPr>
          <a:xfrm>
            <a:off x="4267903" y="3220437"/>
            <a:ext cx="3762551" cy="519129"/>
          </a:xfrm>
          <a:prstGeom prst="roundRect">
            <a:avLst/>
          </a:prstGeom>
          <a:solidFill>
            <a:srgbClr val="F4E1FF"/>
          </a:solidFill>
          <a:ln>
            <a:solidFill>
              <a:srgbClr val="E87D1E"/>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chemeClr val="accent1">
                    <a:lumMod val="50000"/>
                  </a:schemeClr>
                </a:solidFill>
                <a:latin typeface="Century Gothic" panose="020B0502020202020204" pitchFamily="34" charset="0"/>
              </a:rPr>
              <a:t>tu choisis</a:t>
            </a:r>
            <a:endParaRPr kumimoji="0" lang="fr-FR" sz="2800" i="0" u="none" strike="noStrike" kern="1200" cap="none" spc="0" normalizeH="0" baseline="0" dirty="0">
              <a:ln>
                <a:noFill/>
              </a:ln>
              <a:solidFill>
                <a:schemeClr val="accent1">
                  <a:lumMod val="50000"/>
                </a:schemeClr>
              </a:solidFill>
              <a:effectLst/>
              <a:uLnTx/>
              <a:uFillTx/>
              <a:latin typeface="Century Gothic" panose="020B0502020202020204" pitchFamily="34" charset="0"/>
            </a:endParaRPr>
          </a:p>
        </p:txBody>
      </p:sp>
      <p:sp>
        <p:nvSpPr>
          <p:cNvPr id="25" name="Rounded Rectangle 46">
            <a:extLst>
              <a:ext uri="{FF2B5EF4-FFF2-40B4-BE49-F238E27FC236}">
                <a16:creationId xmlns:a16="http://schemas.microsoft.com/office/drawing/2014/main" id="{074E2766-56AB-4AC8-B67F-8FE33A6F5442}"/>
              </a:ext>
            </a:extLst>
          </p:cNvPr>
          <p:cNvSpPr/>
          <p:nvPr/>
        </p:nvSpPr>
        <p:spPr>
          <a:xfrm>
            <a:off x="4267904" y="3810202"/>
            <a:ext cx="3762551" cy="519129"/>
          </a:xfrm>
          <a:prstGeom prst="roundRect">
            <a:avLst/>
          </a:prstGeom>
          <a:solidFill>
            <a:srgbClr val="F4E1FF"/>
          </a:solidFill>
          <a:ln>
            <a:solidFill>
              <a:srgbClr val="E87D1E"/>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chemeClr val="accent1">
                    <a:lumMod val="50000"/>
                  </a:schemeClr>
                </a:solidFill>
                <a:latin typeface="Century Gothic" panose="020B0502020202020204" pitchFamily="34" charset="0"/>
              </a:rPr>
              <a:t>Il, elle, on choisit</a:t>
            </a:r>
            <a:endParaRPr kumimoji="0" lang="fr-FR" sz="2800" i="0" u="none" strike="noStrike" kern="1200" cap="none" spc="0" normalizeH="0" baseline="0" dirty="0">
              <a:ln>
                <a:noFill/>
              </a:ln>
              <a:solidFill>
                <a:schemeClr val="accent1">
                  <a:lumMod val="50000"/>
                </a:schemeClr>
              </a:solidFill>
              <a:effectLst/>
              <a:uLnTx/>
              <a:uFillTx/>
              <a:latin typeface="Century Gothic" panose="020B0502020202020204" pitchFamily="34" charset="0"/>
            </a:endParaRPr>
          </a:p>
        </p:txBody>
      </p:sp>
      <p:sp>
        <p:nvSpPr>
          <p:cNvPr id="26" name="Rounded Rectangle 46">
            <a:extLst>
              <a:ext uri="{FF2B5EF4-FFF2-40B4-BE49-F238E27FC236}">
                <a16:creationId xmlns:a16="http://schemas.microsoft.com/office/drawing/2014/main" id="{B3A346E7-5864-41CF-8F5A-D297F8607DD7}"/>
              </a:ext>
            </a:extLst>
          </p:cNvPr>
          <p:cNvSpPr/>
          <p:nvPr/>
        </p:nvSpPr>
        <p:spPr>
          <a:xfrm>
            <a:off x="4267904" y="4410027"/>
            <a:ext cx="3762551" cy="519129"/>
          </a:xfrm>
          <a:prstGeom prst="roundRect">
            <a:avLst/>
          </a:prstGeom>
          <a:solidFill>
            <a:srgbClr val="F4E1FF"/>
          </a:solidFill>
          <a:ln>
            <a:solidFill>
              <a:srgbClr val="E87D1E"/>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chemeClr val="accent1">
                    <a:lumMod val="50000"/>
                  </a:schemeClr>
                </a:solidFill>
                <a:latin typeface="Century Gothic" panose="020B0502020202020204" pitchFamily="34" charset="0"/>
              </a:rPr>
              <a:t>nous choisissons</a:t>
            </a:r>
            <a:endParaRPr kumimoji="0" lang="fr-FR" sz="2800" i="0" u="none" strike="noStrike" kern="1200" cap="none" spc="0" normalizeH="0" baseline="0" dirty="0">
              <a:ln>
                <a:noFill/>
              </a:ln>
              <a:solidFill>
                <a:schemeClr val="accent1">
                  <a:lumMod val="50000"/>
                </a:schemeClr>
              </a:solidFill>
              <a:effectLst/>
              <a:uLnTx/>
              <a:uFillTx/>
              <a:latin typeface="Century Gothic" panose="020B0502020202020204" pitchFamily="34" charset="0"/>
            </a:endParaRPr>
          </a:p>
        </p:txBody>
      </p:sp>
      <p:sp>
        <p:nvSpPr>
          <p:cNvPr id="27" name="Rounded Rectangle 46">
            <a:extLst>
              <a:ext uri="{FF2B5EF4-FFF2-40B4-BE49-F238E27FC236}">
                <a16:creationId xmlns:a16="http://schemas.microsoft.com/office/drawing/2014/main" id="{849F3871-7674-4CCF-8343-0EB314E07E43}"/>
              </a:ext>
            </a:extLst>
          </p:cNvPr>
          <p:cNvSpPr/>
          <p:nvPr/>
        </p:nvSpPr>
        <p:spPr>
          <a:xfrm>
            <a:off x="4267904" y="5009852"/>
            <a:ext cx="3762551" cy="519129"/>
          </a:xfrm>
          <a:prstGeom prst="roundRect">
            <a:avLst/>
          </a:prstGeom>
          <a:solidFill>
            <a:srgbClr val="F4E1FF"/>
          </a:solidFill>
          <a:ln>
            <a:solidFill>
              <a:srgbClr val="E87D1E"/>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chemeClr val="accent1">
                    <a:lumMod val="50000"/>
                  </a:schemeClr>
                </a:solidFill>
                <a:latin typeface="Century Gothic" panose="020B0502020202020204" pitchFamily="34" charset="0"/>
              </a:rPr>
              <a:t>vous choisissez</a:t>
            </a:r>
            <a:endParaRPr kumimoji="0" lang="fr-FR" sz="2800" i="0" u="none" strike="noStrike" kern="1200" cap="none" spc="0" normalizeH="0" baseline="0" dirty="0">
              <a:ln>
                <a:noFill/>
              </a:ln>
              <a:solidFill>
                <a:schemeClr val="accent1">
                  <a:lumMod val="50000"/>
                </a:schemeClr>
              </a:solidFill>
              <a:effectLst/>
              <a:uLnTx/>
              <a:uFillTx/>
              <a:latin typeface="Century Gothic" panose="020B0502020202020204" pitchFamily="34" charset="0"/>
            </a:endParaRPr>
          </a:p>
        </p:txBody>
      </p:sp>
      <p:sp>
        <p:nvSpPr>
          <p:cNvPr id="28" name="Rounded Rectangle 46">
            <a:extLst>
              <a:ext uri="{FF2B5EF4-FFF2-40B4-BE49-F238E27FC236}">
                <a16:creationId xmlns:a16="http://schemas.microsoft.com/office/drawing/2014/main" id="{3D08F415-7DB3-4AE2-BEAD-3431B6365D94}"/>
              </a:ext>
            </a:extLst>
          </p:cNvPr>
          <p:cNvSpPr/>
          <p:nvPr/>
        </p:nvSpPr>
        <p:spPr>
          <a:xfrm>
            <a:off x="4267903" y="5609677"/>
            <a:ext cx="3762551" cy="519129"/>
          </a:xfrm>
          <a:prstGeom prst="roundRect">
            <a:avLst/>
          </a:prstGeom>
          <a:solidFill>
            <a:srgbClr val="F4E1FF"/>
          </a:solidFill>
          <a:ln>
            <a:solidFill>
              <a:srgbClr val="E87D1E"/>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chemeClr val="accent1">
                    <a:lumMod val="50000"/>
                  </a:schemeClr>
                </a:solidFill>
                <a:latin typeface="Century Gothic" panose="020B0502020202020204" pitchFamily="34" charset="0"/>
              </a:rPr>
              <a:t>ils/elles choisissent</a:t>
            </a:r>
            <a:endParaRPr kumimoji="0" lang="fr-FR" sz="2800" i="0" u="none" strike="noStrike" kern="1200" cap="none" spc="0" normalizeH="0" baseline="0" dirty="0">
              <a:ln>
                <a:noFill/>
              </a:ln>
              <a:solidFill>
                <a:schemeClr val="accent1">
                  <a:lumMod val="50000"/>
                </a:schemeClr>
              </a:solidFill>
              <a:effectLst/>
              <a:uLnTx/>
              <a:uFillTx/>
              <a:latin typeface="Century Gothic" panose="020B0502020202020204" pitchFamily="34" charset="0"/>
            </a:endParaRPr>
          </a:p>
        </p:txBody>
      </p:sp>
      <p:sp>
        <p:nvSpPr>
          <p:cNvPr id="29" name="Rounded Rectangle 46">
            <a:extLst>
              <a:ext uri="{FF2B5EF4-FFF2-40B4-BE49-F238E27FC236}">
                <a16:creationId xmlns:a16="http://schemas.microsoft.com/office/drawing/2014/main" id="{D0BB7878-2EA0-4338-941A-4FDCB231C1B6}"/>
              </a:ext>
            </a:extLst>
          </p:cNvPr>
          <p:cNvSpPr/>
          <p:nvPr/>
        </p:nvSpPr>
        <p:spPr>
          <a:xfrm>
            <a:off x="4267903" y="2614832"/>
            <a:ext cx="3762551" cy="519129"/>
          </a:xfrm>
          <a:prstGeom prst="roundRect">
            <a:avLst/>
          </a:prstGeom>
          <a:solidFill>
            <a:srgbClr val="F4E1FF"/>
          </a:solidFill>
          <a:ln>
            <a:solidFill>
              <a:srgbClr val="104F75"/>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latin typeface="Century Gothic" panose="020B0502020202020204" pitchFamily="34" charset="0"/>
              </a:rPr>
              <a:t>I choose</a:t>
            </a:r>
            <a:endParaRPr kumimoji="0" lang="en-GB"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30" name="Rounded Rectangle 46">
            <a:extLst>
              <a:ext uri="{FF2B5EF4-FFF2-40B4-BE49-F238E27FC236}">
                <a16:creationId xmlns:a16="http://schemas.microsoft.com/office/drawing/2014/main" id="{EC7BEA22-6CDA-45B7-86E5-687BB28F2D28}"/>
              </a:ext>
            </a:extLst>
          </p:cNvPr>
          <p:cNvSpPr/>
          <p:nvPr/>
        </p:nvSpPr>
        <p:spPr>
          <a:xfrm>
            <a:off x="4267902" y="3224717"/>
            <a:ext cx="3762551" cy="519129"/>
          </a:xfrm>
          <a:prstGeom prst="roundRect">
            <a:avLst/>
          </a:prstGeom>
          <a:solidFill>
            <a:srgbClr val="F4E1FF"/>
          </a:solidFill>
          <a:ln>
            <a:solidFill>
              <a:srgbClr val="104F75"/>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latin typeface="Century Gothic" panose="020B0502020202020204" pitchFamily="34" charset="0"/>
              </a:rPr>
              <a:t>you (sing) choose</a:t>
            </a:r>
            <a:endParaRPr kumimoji="0" lang="en-GB"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31" name="Rounded Rectangle 46">
            <a:extLst>
              <a:ext uri="{FF2B5EF4-FFF2-40B4-BE49-F238E27FC236}">
                <a16:creationId xmlns:a16="http://schemas.microsoft.com/office/drawing/2014/main" id="{FC3F817F-E0E1-4EE5-A43D-18307ED13AEC}"/>
              </a:ext>
            </a:extLst>
          </p:cNvPr>
          <p:cNvSpPr/>
          <p:nvPr/>
        </p:nvSpPr>
        <p:spPr>
          <a:xfrm>
            <a:off x="4267903" y="3814482"/>
            <a:ext cx="3762551" cy="519129"/>
          </a:xfrm>
          <a:prstGeom prst="roundRect">
            <a:avLst/>
          </a:prstGeom>
          <a:solidFill>
            <a:srgbClr val="F4E1FF"/>
          </a:solidFill>
          <a:ln>
            <a:solidFill>
              <a:srgbClr val="104F75"/>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latin typeface="Century Gothic" panose="020B0502020202020204" pitchFamily="34" charset="0"/>
              </a:rPr>
              <a:t>he/she/one chooses</a:t>
            </a:r>
            <a:endParaRPr kumimoji="0" lang="en-GB"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32" name="Rounded Rectangle 46">
            <a:extLst>
              <a:ext uri="{FF2B5EF4-FFF2-40B4-BE49-F238E27FC236}">
                <a16:creationId xmlns:a16="http://schemas.microsoft.com/office/drawing/2014/main" id="{E777EE0A-1681-4114-BB7A-213EBE83F767}"/>
              </a:ext>
            </a:extLst>
          </p:cNvPr>
          <p:cNvSpPr/>
          <p:nvPr/>
        </p:nvSpPr>
        <p:spPr>
          <a:xfrm>
            <a:off x="4267903" y="4414307"/>
            <a:ext cx="3762551" cy="519129"/>
          </a:xfrm>
          <a:prstGeom prst="roundRect">
            <a:avLst/>
          </a:prstGeom>
          <a:solidFill>
            <a:srgbClr val="F4E1FF"/>
          </a:solidFill>
          <a:ln>
            <a:solidFill>
              <a:srgbClr val="104F75"/>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latin typeface="Century Gothic" panose="020B0502020202020204" pitchFamily="34" charset="0"/>
              </a:rPr>
              <a:t>we choose</a:t>
            </a:r>
            <a:endParaRPr kumimoji="0" lang="en-GB"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33" name="Rounded Rectangle 46">
            <a:extLst>
              <a:ext uri="{FF2B5EF4-FFF2-40B4-BE49-F238E27FC236}">
                <a16:creationId xmlns:a16="http://schemas.microsoft.com/office/drawing/2014/main" id="{9882B24C-9B45-4461-841B-C6867EFD9FE7}"/>
              </a:ext>
            </a:extLst>
          </p:cNvPr>
          <p:cNvSpPr/>
          <p:nvPr/>
        </p:nvSpPr>
        <p:spPr>
          <a:xfrm>
            <a:off x="4267903" y="5014132"/>
            <a:ext cx="3762551" cy="519129"/>
          </a:xfrm>
          <a:prstGeom prst="roundRect">
            <a:avLst/>
          </a:prstGeom>
          <a:solidFill>
            <a:srgbClr val="F4E1FF"/>
          </a:solidFill>
          <a:ln>
            <a:solidFill>
              <a:srgbClr val="104F75"/>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latin typeface="Century Gothic" panose="020B0502020202020204" pitchFamily="34" charset="0"/>
              </a:rPr>
              <a:t>you (fml, pl) choose</a:t>
            </a:r>
            <a:endParaRPr kumimoji="0" lang="en-GB"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34" name="Rounded Rectangle 46">
            <a:extLst>
              <a:ext uri="{FF2B5EF4-FFF2-40B4-BE49-F238E27FC236}">
                <a16:creationId xmlns:a16="http://schemas.microsoft.com/office/drawing/2014/main" id="{E046761D-5FF4-4FC4-B7E4-D108C675AFAC}"/>
              </a:ext>
            </a:extLst>
          </p:cNvPr>
          <p:cNvSpPr/>
          <p:nvPr/>
        </p:nvSpPr>
        <p:spPr>
          <a:xfrm>
            <a:off x="4267902" y="5613957"/>
            <a:ext cx="3762551" cy="519129"/>
          </a:xfrm>
          <a:prstGeom prst="roundRect">
            <a:avLst/>
          </a:prstGeom>
          <a:solidFill>
            <a:srgbClr val="F4E1FF"/>
          </a:solidFill>
          <a:ln>
            <a:solidFill>
              <a:srgbClr val="104F75"/>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1">
                    <a:lumMod val="50000"/>
                  </a:schemeClr>
                </a:solidFill>
                <a:latin typeface="Century Gothic" panose="020B0502020202020204" pitchFamily="34" charset="0"/>
              </a:rPr>
              <a:t>they (m, f) choose</a:t>
            </a:r>
            <a:endParaRPr kumimoji="0" lang="en-GB"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35" name="Rounded Rectangle 46">
            <a:extLst>
              <a:ext uri="{FF2B5EF4-FFF2-40B4-BE49-F238E27FC236}">
                <a16:creationId xmlns:a16="http://schemas.microsoft.com/office/drawing/2014/main" id="{9D6335BB-5DD5-4066-A2D7-985A8A2453AD}"/>
              </a:ext>
            </a:extLst>
          </p:cNvPr>
          <p:cNvSpPr/>
          <p:nvPr/>
        </p:nvSpPr>
        <p:spPr>
          <a:xfrm>
            <a:off x="8200549" y="2641961"/>
            <a:ext cx="3762551" cy="519129"/>
          </a:xfrm>
          <a:prstGeom prst="roundRect">
            <a:avLst/>
          </a:prstGeom>
          <a:solidFill>
            <a:schemeClr val="accent4">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104F75"/>
                </a:solidFill>
                <a:latin typeface="Century Gothic" panose="020B0502020202020204" pitchFamily="34" charset="0"/>
              </a:rPr>
              <a:t>je viens</a:t>
            </a:r>
            <a:endParaRPr kumimoji="0" lang="fr-FR" sz="2800" i="0" u="none" strike="noStrike" kern="1200" cap="none" spc="0" normalizeH="0" baseline="0" dirty="0">
              <a:ln>
                <a:noFill/>
              </a:ln>
              <a:solidFill>
                <a:srgbClr val="104F75"/>
              </a:solidFill>
              <a:effectLst/>
              <a:uLnTx/>
              <a:uFillTx/>
              <a:latin typeface="Century Gothic" panose="020B0502020202020204" pitchFamily="34" charset="0"/>
              <a:ea typeface="+mn-ea"/>
              <a:cs typeface="+mn-cs"/>
            </a:endParaRPr>
          </a:p>
        </p:txBody>
      </p:sp>
      <p:sp>
        <p:nvSpPr>
          <p:cNvPr id="36" name="Rounded Rectangle 46">
            <a:extLst>
              <a:ext uri="{FF2B5EF4-FFF2-40B4-BE49-F238E27FC236}">
                <a16:creationId xmlns:a16="http://schemas.microsoft.com/office/drawing/2014/main" id="{6DB7774E-3143-4F43-9495-CB1A2940510A}"/>
              </a:ext>
            </a:extLst>
          </p:cNvPr>
          <p:cNvSpPr/>
          <p:nvPr/>
        </p:nvSpPr>
        <p:spPr>
          <a:xfrm>
            <a:off x="8200548" y="3251846"/>
            <a:ext cx="3762551" cy="519129"/>
          </a:xfrm>
          <a:prstGeom prst="roundRect">
            <a:avLst/>
          </a:prstGeom>
          <a:solidFill>
            <a:schemeClr val="accent4">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104F75"/>
                </a:solidFill>
                <a:latin typeface="Century Gothic" panose="020B0502020202020204" pitchFamily="34" charset="0"/>
              </a:rPr>
              <a:t>tu viens</a:t>
            </a:r>
            <a:endParaRPr kumimoji="0" lang="fr-FR" sz="2800" i="0" u="none" strike="noStrike" kern="1200" cap="none" spc="0" normalizeH="0" baseline="0" dirty="0">
              <a:ln>
                <a:noFill/>
              </a:ln>
              <a:solidFill>
                <a:srgbClr val="104F75"/>
              </a:solidFill>
              <a:effectLst/>
              <a:uLnTx/>
              <a:uFillTx/>
              <a:latin typeface="Century Gothic" panose="020B0502020202020204" pitchFamily="34" charset="0"/>
              <a:ea typeface="+mn-ea"/>
              <a:cs typeface="+mn-cs"/>
            </a:endParaRPr>
          </a:p>
        </p:txBody>
      </p:sp>
      <p:sp>
        <p:nvSpPr>
          <p:cNvPr id="37" name="Rounded Rectangle 46">
            <a:extLst>
              <a:ext uri="{FF2B5EF4-FFF2-40B4-BE49-F238E27FC236}">
                <a16:creationId xmlns:a16="http://schemas.microsoft.com/office/drawing/2014/main" id="{744B90BB-7D9A-4351-AB8B-2C8923C40252}"/>
              </a:ext>
            </a:extLst>
          </p:cNvPr>
          <p:cNvSpPr/>
          <p:nvPr/>
        </p:nvSpPr>
        <p:spPr>
          <a:xfrm>
            <a:off x="8200549" y="3841611"/>
            <a:ext cx="3762551" cy="519129"/>
          </a:xfrm>
          <a:prstGeom prst="roundRect">
            <a:avLst/>
          </a:prstGeom>
          <a:solidFill>
            <a:schemeClr val="accent4">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104F75"/>
                </a:solidFill>
                <a:latin typeface="Century Gothic" panose="020B0502020202020204" pitchFamily="34" charset="0"/>
              </a:rPr>
              <a:t>Il, elle, on vient</a:t>
            </a:r>
            <a:endParaRPr kumimoji="0" lang="fr-FR" sz="2800" i="0" u="none" strike="noStrike" kern="1200" cap="none" spc="0" normalizeH="0" baseline="0" dirty="0">
              <a:ln>
                <a:noFill/>
              </a:ln>
              <a:solidFill>
                <a:srgbClr val="104F75"/>
              </a:solidFill>
              <a:effectLst/>
              <a:uLnTx/>
              <a:uFillTx/>
              <a:latin typeface="Century Gothic" panose="020B0502020202020204" pitchFamily="34" charset="0"/>
              <a:ea typeface="+mn-ea"/>
              <a:cs typeface="+mn-cs"/>
            </a:endParaRPr>
          </a:p>
        </p:txBody>
      </p:sp>
      <p:sp>
        <p:nvSpPr>
          <p:cNvPr id="38" name="Rounded Rectangle 46">
            <a:extLst>
              <a:ext uri="{FF2B5EF4-FFF2-40B4-BE49-F238E27FC236}">
                <a16:creationId xmlns:a16="http://schemas.microsoft.com/office/drawing/2014/main" id="{891D25FD-FEF0-4D49-B333-AA082CA97CE0}"/>
              </a:ext>
            </a:extLst>
          </p:cNvPr>
          <p:cNvSpPr/>
          <p:nvPr/>
        </p:nvSpPr>
        <p:spPr>
          <a:xfrm>
            <a:off x="8200549" y="4441436"/>
            <a:ext cx="3762551" cy="519129"/>
          </a:xfrm>
          <a:prstGeom prst="roundRect">
            <a:avLst/>
          </a:prstGeom>
          <a:solidFill>
            <a:schemeClr val="accent4">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104F75"/>
                </a:solidFill>
                <a:latin typeface="Century Gothic" panose="020B0502020202020204" pitchFamily="34" charset="0"/>
              </a:rPr>
              <a:t>nous venons</a:t>
            </a:r>
            <a:endParaRPr kumimoji="0" lang="fr-FR" sz="2800" i="0" u="none" strike="noStrike" kern="1200" cap="none" spc="0" normalizeH="0" baseline="0" dirty="0">
              <a:ln>
                <a:noFill/>
              </a:ln>
              <a:solidFill>
                <a:srgbClr val="104F75"/>
              </a:solidFill>
              <a:effectLst/>
              <a:uLnTx/>
              <a:uFillTx/>
              <a:latin typeface="Century Gothic" panose="020B0502020202020204" pitchFamily="34" charset="0"/>
              <a:ea typeface="+mn-ea"/>
              <a:cs typeface="+mn-cs"/>
            </a:endParaRPr>
          </a:p>
        </p:txBody>
      </p:sp>
      <p:sp>
        <p:nvSpPr>
          <p:cNvPr id="39" name="Rounded Rectangle 46">
            <a:extLst>
              <a:ext uri="{FF2B5EF4-FFF2-40B4-BE49-F238E27FC236}">
                <a16:creationId xmlns:a16="http://schemas.microsoft.com/office/drawing/2014/main" id="{78954CEF-721B-4A5C-8569-C0C92218E212}"/>
              </a:ext>
            </a:extLst>
          </p:cNvPr>
          <p:cNvSpPr/>
          <p:nvPr/>
        </p:nvSpPr>
        <p:spPr>
          <a:xfrm>
            <a:off x="8200549" y="5041261"/>
            <a:ext cx="3762551" cy="519129"/>
          </a:xfrm>
          <a:prstGeom prst="roundRect">
            <a:avLst/>
          </a:prstGeom>
          <a:solidFill>
            <a:schemeClr val="accent4">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104F75"/>
                </a:solidFill>
                <a:latin typeface="Century Gothic" panose="020B0502020202020204" pitchFamily="34" charset="0"/>
              </a:rPr>
              <a:t>vous venez</a:t>
            </a:r>
            <a:endParaRPr kumimoji="0" lang="fr-FR" sz="2800" i="0" u="none" strike="noStrike" kern="1200" cap="none" spc="0" normalizeH="0" baseline="0" dirty="0">
              <a:ln>
                <a:noFill/>
              </a:ln>
              <a:solidFill>
                <a:srgbClr val="104F75"/>
              </a:solidFill>
              <a:effectLst/>
              <a:uLnTx/>
              <a:uFillTx/>
              <a:latin typeface="Century Gothic" panose="020B0502020202020204" pitchFamily="34" charset="0"/>
              <a:ea typeface="+mn-ea"/>
              <a:cs typeface="+mn-cs"/>
            </a:endParaRPr>
          </a:p>
        </p:txBody>
      </p:sp>
      <p:sp>
        <p:nvSpPr>
          <p:cNvPr id="40" name="Rounded Rectangle 46">
            <a:extLst>
              <a:ext uri="{FF2B5EF4-FFF2-40B4-BE49-F238E27FC236}">
                <a16:creationId xmlns:a16="http://schemas.microsoft.com/office/drawing/2014/main" id="{EE4B4D77-B252-4781-8ADD-F76E0E8D9A71}"/>
              </a:ext>
            </a:extLst>
          </p:cNvPr>
          <p:cNvSpPr/>
          <p:nvPr/>
        </p:nvSpPr>
        <p:spPr>
          <a:xfrm>
            <a:off x="8200548" y="5641086"/>
            <a:ext cx="3762551" cy="519129"/>
          </a:xfrm>
          <a:prstGeom prst="roundRect">
            <a:avLst/>
          </a:prstGeom>
          <a:solidFill>
            <a:schemeClr val="accent4">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srgbClr val="104F75"/>
                </a:solidFill>
                <a:latin typeface="Century Gothic" panose="020B0502020202020204" pitchFamily="34" charset="0"/>
              </a:rPr>
              <a:t>ils/elles viennent</a:t>
            </a:r>
            <a:endParaRPr kumimoji="0" lang="fr-FR" sz="2800" i="0" u="none" strike="noStrike" kern="1200" cap="none" spc="0" normalizeH="0" baseline="0" dirty="0">
              <a:ln>
                <a:noFill/>
              </a:ln>
              <a:solidFill>
                <a:srgbClr val="104F75"/>
              </a:solidFill>
              <a:effectLst/>
              <a:uLnTx/>
              <a:uFillTx/>
              <a:latin typeface="Century Gothic" panose="020B0502020202020204" pitchFamily="34" charset="0"/>
              <a:ea typeface="+mn-ea"/>
              <a:cs typeface="+mn-cs"/>
            </a:endParaRPr>
          </a:p>
        </p:txBody>
      </p:sp>
      <p:sp>
        <p:nvSpPr>
          <p:cNvPr id="41" name="Rounded Rectangle 46">
            <a:extLst>
              <a:ext uri="{FF2B5EF4-FFF2-40B4-BE49-F238E27FC236}">
                <a16:creationId xmlns:a16="http://schemas.microsoft.com/office/drawing/2014/main" id="{9D12D462-CB73-4C46-9471-1B13697AD5B1}"/>
              </a:ext>
            </a:extLst>
          </p:cNvPr>
          <p:cNvSpPr/>
          <p:nvPr/>
        </p:nvSpPr>
        <p:spPr>
          <a:xfrm>
            <a:off x="8200548" y="2641961"/>
            <a:ext cx="3762551" cy="519129"/>
          </a:xfrm>
          <a:prstGeom prst="roundRect">
            <a:avLst/>
          </a:prstGeom>
          <a:solidFill>
            <a:schemeClr val="accent4">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104F75"/>
                </a:solidFill>
                <a:latin typeface="Century Gothic" panose="020B0502020202020204" pitchFamily="34" charset="0"/>
              </a:rPr>
              <a:t>I come</a:t>
            </a:r>
            <a:endParaRPr kumimoji="0" lang="en-GB"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42" name="Rounded Rectangle 46">
            <a:extLst>
              <a:ext uri="{FF2B5EF4-FFF2-40B4-BE49-F238E27FC236}">
                <a16:creationId xmlns:a16="http://schemas.microsoft.com/office/drawing/2014/main" id="{CC04F6AA-2ED4-4981-8259-9EDBFA01A070}"/>
              </a:ext>
            </a:extLst>
          </p:cNvPr>
          <p:cNvSpPr/>
          <p:nvPr/>
        </p:nvSpPr>
        <p:spPr>
          <a:xfrm>
            <a:off x="8200547" y="3251846"/>
            <a:ext cx="3762551" cy="519129"/>
          </a:xfrm>
          <a:prstGeom prst="roundRect">
            <a:avLst/>
          </a:prstGeom>
          <a:solidFill>
            <a:schemeClr val="accent4">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104F75"/>
                </a:solidFill>
                <a:latin typeface="Century Gothic" panose="020B0502020202020204" pitchFamily="34" charset="0"/>
              </a:rPr>
              <a:t>you (sing) come</a:t>
            </a:r>
            <a:endParaRPr kumimoji="0" lang="en-GB"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43" name="Rounded Rectangle 46">
            <a:extLst>
              <a:ext uri="{FF2B5EF4-FFF2-40B4-BE49-F238E27FC236}">
                <a16:creationId xmlns:a16="http://schemas.microsoft.com/office/drawing/2014/main" id="{989555BF-E250-4BBB-8925-BDAFBF03DE9B}"/>
              </a:ext>
            </a:extLst>
          </p:cNvPr>
          <p:cNvSpPr/>
          <p:nvPr/>
        </p:nvSpPr>
        <p:spPr>
          <a:xfrm>
            <a:off x="8200548" y="3841611"/>
            <a:ext cx="3762551" cy="519129"/>
          </a:xfrm>
          <a:prstGeom prst="roundRect">
            <a:avLst/>
          </a:prstGeom>
          <a:solidFill>
            <a:schemeClr val="accent4">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104F75"/>
                </a:solidFill>
                <a:latin typeface="Century Gothic" panose="020B0502020202020204" pitchFamily="34" charset="0"/>
              </a:rPr>
              <a:t>he/she/one comes</a:t>
            </a:r>
            <a:endParaRPr kumimoji="0" lang="en-GB"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44" name="Rounded Rectangle 46">
            <a:extLst>
              <a:ext uri="{FF2B5EF4-FFF2-40B4-BE49-F238E27FC236}">
                <a16:creationId xmlns:a16="http://schemas.microsoft.com/office/drawing/2014/main" id="{F0BB9E67-3D90-4F9E-946E-6EEC58A56A9E}"/>
              </a:ext>
            </a:extLst>
          </p:cNvPr>
          <p:cNvSpPr/>
          <p:nvPr/>
        </p:nvSpPr>
        <p:spPr>
          <a:xfrm>
            <a:off x="8200548" y="4441436"/>
            <a:ext cx="3762551" cy="519129"/>
          </a:xfrm>
          <a:prstGeom prst="roundRect">
            <a:avLst/>
          </a:prstGeom>
          <a:solidFill>
            <a:schemeClr val="accent4">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104F75"/>
                </a:solidFill>
                <a:latin typeface="Century Gothic" panose="020B0502020202020204" pitchFamily="34" charset="0"/>
              </a:rPr>
              <a:t>we come</a:t>
            </a:r>
            <a:endParaRPr kumimoji="0" lang="en-GB"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45" name="Rounded Rectangle 46">
            <a:extLst>
              <a:ext uri="{FF2B5EF4-FFF2-40B4-BE49-F238E27FC236}">
                <a16:creationId xmlns:a16="http://schemas.microsoft.com/office/drawing/2014/main" id="{A642AE73-C996-4BE0-A70A-5920A091BFAA}"/>
              </a:ext>
            </a:extLst>
          </p:cNvPr>
          <p:cNvSpPr/>
          <p:nvPr/>
        </p:nvSpPr>
        <p:spPr>
          <a:xfrm>
            <a:off x="8200548" y="5041261"/>
            <a:ext cx="3762551" cy="519129"/>
          </a:xfrm>
          <a:prstGeom prst="roundRect">
            <a:avLst/>
          </a:prstGeom>
          <a:solidFill>
            <a:schemeClr val="accent4">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104F75"/>
                </a:solidFill>
                <a:latin typeface="Century Gothic" panose="020B0502020202020204" pitchFamily="34" charset="0"/>
              </a:rPr>
              <a:t>you (fml, pl) come</a:t>
            </a:r>
            <a:endParaRPr kumimoji="0" lang="en-GB"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
        <p:nvSpPr>
          <p:cNvPr id="46" name="Rounded Rectangle 46">
            <a:extLst>
              <a:ext uri="{FF2B5EF4-FFF2-40B4-BE49-F238E27FC236}">
                <a16:creationId xmlns:a16="http://schemas.microsoft.com/office/drawing/2014/main" id="{046AEB2C-B57D-43B7-8ABD-342DA8B86934}"/>
              </a:ext>
            </a:extLst>
          </p:cNvPr>
          <p:cNvSpPr/>
          <p:nvPr/>
        </p:nvSpPr>
        <p:spPr>
          <a:xfrm>
            <a:off x="8200547" y="5641086"/>
            <a:ext cx="3762551" cy="519129"/>
          </a:xfrm>
          <a:prstGeom prst="roundRect">
            <a:avLst/>
          </a:prstGeom>
          <a:solidFill>
            <a:schemeClr val="accent4">
              <a:lumMod val="20000"/>
              <a:lumOff val="80000"/>
            </a:schemeClr>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104F75"/>
                </a:solidFill>
                <a:latin typeface="Century Gothic" panose="020B0502020202020204" pitchFamily="34" charset="0"/>
              </a:rPr>
              <a:t>they (m, f) come</a:t>
            </a:r>
            <a:endParaRPr kumimoji="0" lang="en-GB"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F8EF9605-0835-4596-A52F-570FA30E34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443872" y="86511"/>
            <a:ext cx="1979341" cy="1462985"/>
          </a:xfrm>
          <a:prstGeom prst="rect">
            <a:avLst/>
          </a:prstGeom>
        </p:spPr>
      </p:pic>
      <p:sp>
        <p:nvSpPr>
          <p:cNvPr id="48" name="Rounded Rectangular Callout 38">
            <a:extLst>
              <a:ext uri="{FF2B5EF4-FFF2-40B4-BE49-F238E27FC236}">
                <a16:creationId xmlns:a16="http://schemas.microsoft.com/office/drawing/2014/main" id="{B511C3A8-71FC-438F-B9E4-E4D6E9E0CD17}"/>
              </a:ext>
            </a:extLst>
          </p:cNvPr>
          <p:cNvSpPr/>
          <p:nvPr/>
        </p:nvSpPr>
        <p:spPr>
          <a:xfrm>
            <a:off x="6629400" y="217224"/>
            <a:ext cx="1381576" cy="867128"/>
          </a:xfrm>
          <a:prstGeom prst="wedgeRoundRectCallout">
            <a:avLst>
              <a:gd name="adj1" fmla="val 80795"/>
              <a:gd name="adj2" fmla="val -25698"/>
              <a:gd name="adj3" fmla="val 16667"/>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sz="2800" dirty="0">
                <a:solidFill>
                  <a:schemeClr val="bg1"/>
                </a:solidFill>
              </a:rPr>
              <a:t>Je sors!</a:t>
            </a:r>
          </a:p>
        </p:txBody>
      </p:sp>
    </p:spTree>
    <p:extLst>
      <p:ext uri="{BB962C8B-B14F-4D97-AF65-F5344CB8AC3E}">
        <p14:creationId xmlns:p14="http://schemas.microsoft.com/office/powerpoint/2010/main" val="429454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9" grpId="0" animBg="1"/>
      <p:bldP spid="30" grpId="0" animBg="1"/>
      <p:bldP spid="31" grpId="0" animBg="1"/>
      <p:bldP spid="32" grpId="0" animBg="1"/>
      <p:bldP spid="33" grpId="0" animBg="1"/>
      <p:bldP spid="34" grpId="0" animBg="1"/>
      <p:bldP spid="41" grpId="0" animBg="1"/>
      <p:bldP spid="42" grpId="0" animBg="1"/>
      <p:bldP spid="43" grpId="0" animBg="1"/>
      <p:bldP spid="44" grpId="0" animBg="1"/>
      <p:bldP spid="45" grpId="0" animBg="1"/>
      <p:bldP spid="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6" name="TextBox 35">
            <a:extLst>
              <a:ext uri="{FF2B5EF4-FFF2-40B4-BE49-F238E27FC236}">
                <a16:creationId xmlns:a16="http://schemas.microsoft.com/office/drawing/2014/main" id="{28084BE4-A4AF-364C-B8E5-ED6D583A6685}"/>
              </a:ext>
            </a:extLst>
          </p:cNvPr>
          <p:cNvSpPr txBox="1"/>
          <p:nvPr/>
        </p:nvSpPr>
        <p:spPr>
          <a:xfrm>
            <a:off x="180000" y="1265380"/>
            <a:ext cx="9965954" cy="461665"/>
          </a:xfrm>
          <a:prstGeom prst="rect">
            <a:avLst/>
          </a:prstGeom>
          <a:solidFill>
            <a:schemeClr val="bg1"/>
          </a:solidFill>
        </p:spPr>
        <p:txBody>
          <a:bodyPr wrap="square" rtlCol="0">
            <a:spAutoFit/>
          </a:bodyPr>
          <a:lstStyle/>
          <a:p>
            <a:r>
              <a:rPr lang="en-GB" sz="2400" dirty="0">
                <a:solidFill>
                  <a:srgbClr val="4472C4">
                    <a:lumMod val="50000"/>
                  </a:srgbClr>
                </a:solidFill>
              </a:rPr>
              <a:t>Lis</a:t>
            </a:r>
            <a:r>
              <a:rPr lang="fr-FR" sz="2400" dirty="0">
                <a:solidFill>
                  <a:srgbClr val="4472C4">
                    <a:lumMod val="50000"/>
                  </a:srgbClr>
                </a:solidFill>
              </a:rPr>
              <a:t>, é</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coute, </a:t>
            </a:r>
            <a:r>
              <a:rPr lang="en-GB" sz="2400" dirty="0">
                <a:solidFill>
                  <a:srgbClr val="4472C4">
                    <a:lumMod val="50000"/>
                  </a:srgbClr>
                </a:solidFill>
              </a:rPr>
              <a:t>et complète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mots. </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28084BE4-A4AF-364C-B8E5-ED6D583A6685}"/>
              </a:ext>
            </a:extLst>
          </p:cNvPr>
          <p:cNvSpPr txBox="1"/>
          <p:nvPr/>
        </p:nvSpPr>
        <p:spPr>
          <a:xfrm>
            <a:off x="180000" y="1265379"/>
            <a:ext cx="9965954" cy="830997"/>
          </a:xfrm>
          <a:prstGeom prst="rect">
            <a:avLst/>
          </a:prstGeom>
          <a:solidFill>
            <a:schemeClr val="bg1"/>
          </a:solidFill>
        </p:spPr>
        <p:txBody>
          <a:bodyPr wrap="square" rtlCol="0">
            <a:spAutoFit/>
          </a:bodyPr>
          <a:lstStyle/>
          <a:p>
            <a:r>
              <a:rPr lang="fr-FR" sz="2400" dirty="0">
                <a:solidFill>
                  <a:srgbClr val="104F75"/>
                </a:solidFill>
              </a:rPr>
              <a:t>Tu es un(e) journaliste. Réécris le texte à la </a:t>
            </a:r>
            <a:r>
              <a:rPr lang="fr-FR" sz="2400" b="1" dirty="0">
                <a:solidFill>
                  <a:srgbClr val="104F75"/>
                </a:solidFill>
              </a:rPr>
              <a:t>troisième personne</a:t>
            </a:r>
            <a:r>
              <a:rPr lang="fr-FR" sz="2400" dirty="0">
                <a:solidFill>
                  <a:srgbClr val="104F75"/>
                </a:solidFill>
              </a:rPr>
              <a:t>. </a:t>
            </a:r>
          </a:p>
          <a:p>
            <a:endParaRPr kumimoji="0" lang="fr-FR" sz="2400" b="0" i="0" u="none" strike="noStrike" kern="1200" cap="none" spc="0" normalizeH="0" baseline="0" noProof="0" dirty="0">
              <a:ln>
                <a:noFill/>
              </a:ln>
              <a:solidFill>
                <a:srgbClr val="104F75"/>
              </a:solidFill>
              <a:effectLst/>
              <a:uLnTx/>
              <a:uFillTx/>
              <a:latin typeface="Century Gothic" panose="020F0302020204030204"/>
            </a:endParaRPr>
          </a:p>
        </p:txBody>
      </p:sp>
      <p:sp>
        <p:nvSpPr>
          <p:cNvPr id="4" name="Title 3"/>
          <p:cNvSpPr>
            <a:spLocks noGrp="1"/>
          </p:cNvSpPr>
          <p:nvPr>
            <p:ph type="title"/>
          </p:nvPr>
        </p:nvSpPr>
        <p:spPr>
          <a:xfrm>
            <a:off x="0" y="296864"/>
            <a:ext cx="5730949" cy="707849"/>
          </a:xfrm>
        </p:spPr>
        <p:txBody>
          <a:bodyPr>
            <a:normAutofit/>
          </a:bodyPr>
          <a:lstStyle/>
          <a:p>
            <a:r>
              <a:rPr lang="fr-FR" sz="2700" b="1" dirty="0">
                <a:solidFill>
                  <a:schemeClr val="bg1"/>
                </a:solidFill>
              </a:rPr>
              <a:t>Un jour dans la vie d’une hôtesse</a:t>
            </a:r>
          </a:p>
        </p:txBody>
      </p:sp>
      <p:sp>
        <p:nvSpPr>
          <p:cNvPr id="2" name="Rounded Rectangle 1"/>
          <p:cNvSpPr/>
          <p:nvPr/>
        </p:nvSpPr>
        <p:spPr>
          <a:xfrm>
            <a:off x="239808" y="1836786"/>
            <a:ext cx="9731892" cy="4355669"/>
          </a:xfrm>
          <a:prstGeom prst="roundRect">
            <a:avLst/>
          </a:prstGeom>
          <a:solidFill>
            <a:schemeClr val="accent1">
              <a:lumMod val="20000"/>
              <a:lumOff val="80000"/>
            </a:schemeClr>
          </a:solidFill>
          <a:ln w="28575">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04F75"/>
              </a:solidFill>
            </a:endParaRPr>
          </a:p>
        </p:txBody>
      </p:sp>
      <p:sp>
        <p:nvSpPr>
          <p:cNvPr id="11" name="Rounded Rectangle 46">
            <a:extLst>
              <a:ext uri="{FF2B5EF4-FFF2-40B4-BE49-F238E27FC236}">
                <a16:creationId xmlns:a16="http://schemas.microsoft.com/office/drawing/2014/main" id="{4D8CAAFD-4E4C-4FF1-8DD5-062D2E84D196}"/>
              </a:ext>
            </a:extLst>
          </p:cNvPr>
          <p:cNvSpPr/>
          <p:nvPr/>
        </p:nvSpPr>
        <p:spPr>
          <a:xfrm>
            <a:off x="9145825" y="298572"/>
            <a:ext cx="2772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lire</a:t>
            </a:r>
            <a:r>
              <a:rPr kumimoji="0" lang="fr-FR" sz="2000" b="1" i="0" u="none" strike="noStrike" kern="1200" cap="none" spc="0" normalizeH="0" dirty="0">
                <a:ln>
                  <a:noFill/>
                </a:ln>
                <a:solidFill>
                  <a:prstClr val="white"/>
                </a:solidFill>
                <a:effectLst/>
                <a:uLnTx/>
                <a:uFillTx/>
                <a:latin typeface="Century Gothic" panose="020B0502020202020204" pitchFamily="34" charset="0"/>
                <a:ea typeface="+mn-ea"/>
                <a:cs typeface="+mn-cs"/>
              </a:rPr>
              <a:t> / </a:t>
            </a:r>
            <a:r>
              <a:rPr lang="fr-FR" sz="2000" b="1" dirty="0">
                <a:solidFill>
                  <a:prstClr val="white"/>
                </a:solidFill>
                <a:latin typeface="Century Gothic" panose="020B0502020202020204" pitchFamily="34" charset="0"/>
              </a:rPr>
              <a:t>écouter / écrire</a:t>
            </a:r>
          </a:p>
        </p:txBody>
      </p:sp>
      <p:sp>
        <p:nvSpPr>
          <p:cNvPr id="13" name="Action Button: Custom 16">
            <a:hlinkClick r:id="" action="ppaction://noaction" highlightClick="1">
              <a:snd r:embed="rId4" name="sors en ville le soir.wav"/>
            </a:hlinkClick>
            <a:extLst>
              <a:ext uri="{FF2B5EF4-FFF2-40B4-BE49-F238E27FC236}">
                <a16:creationId xmlns:a16="http://schemas.microsoft.com/office/drawing/2014/main" id="{00B3E4C1-DFF4-46C3-8013-784275E7AA6B}"/>
              </a:ext>
            </a:extLst>
          </p:cNvPr>
          <p:cNvSpPr/>
          <p:nvPr/>
        </p:nvSpPr>
        <p:spPr>
          <a:xfrm>
            <a:off x="7980698" y="69620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4" name="Action Button: Custom 16">
            <a:hlinkClick r:id="" action="ppaction://noaction" highlightClick="1">
              <a:snd r:embed="rId5" name="revenons a paris.wav"/>
            </a:hlinkClick>
            <a:extLst>
              <a:ext uri="{FF2B5EF4-FFF2-40B4-BE49-F238E27FC236}">
                <a16:creationId xmlns:a16="http://schemas.microsoft.com/office/drawing/2014/main" id="{00B3E4C1-DFF4-46C3-8013-784275E7AA6B}"/>
              </a:ext>
            </a:extLst>
          </p:cNvPr>
          <p:cNvSpPr/>
          <p:nvPr/>
        </p:nvSpPr>
        <p:spPr>
          <a:xfrm>
            <a:off x="8522334" y="6943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5" name="Action Button: Custom 16">
            <a:hlinkClick r:id="" action="ppaction://noaction" highlightClick="1">
              <a:snd r:embed="rId6" name="dormons a new york.wav"/>
            </a:hlinkClick>
            <a:extLst>
              <a:ext uri="{FF2B5EF4-FFF2-40B4-BE49-F238E27FC236}">
                <a16:creationId xmlns:a16="http://schemas.microsoft.com/office/drawing/2014/main" id="{00B3E4C1-DFF4-46C3-8013-784275E7AA6B}"/>
              </a:ext>
            </a:extLst>
          </p:cNvPr>
          <p:cNvSpPr/>
          <p:nvPr/>
        </p:nvSpPr>
        <p:spPr>
          <a:xfrm>
            <a:off x="7439063" y="69988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9" name="Action Button: Custom 16">
            <a:hlinkClick r:id="" action="ppaction://noaction" highlightClick="1">
              <a:snd r:embed="rId7" name="reagissons a leurs demandes.wav"/>
            </a:hlinkClick>
            <a:extLst>
              <a:ext uri="{FF2B5EF4-FFF2-40B4-BE49-F238E27FC236}">
                <a16:creationId xmlns:a16="http://schemas.microsoft.com/office/drawing/2014/main" id="{00B3E4C1-DFF4-46C3-8013-784275E7AA6B}"/>
              </a:ext>
            </a:extLst>
          </p:cNvPr>
          <p:cNvSpPr/>
          <p:nvPr/>
        </p:nvSpPr>
        <p:spPr>
          <a:xfrm>
            <a:off x="6355793" y="70438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0" name="Action Button: Custom 16">
            <a:hlinkClick r:id="" action="ppaction://noaction" highlightClick="1">
              <a:snd r:embed="rId8" name="finissons a midi.wav"/>
            </a:hlinkClick>
            <a:extLst>
              <a:ext uri="{FF2B5EF4-FFF2-40B4-BE49-F238E27FC236}">
                <a16:creationId xmlns:a16="http://schemas.microsoft.com/office/drawing/2014/main" id="{00B3E4C1-DFF4-46C3-8013-784275E7AA6B}"/>
              </a:ext>
            </a:extLst>
          </p:cNvPr>
          <p:cNvSpPr/>
          <p:nvPr/>
        </p:nvSpPr>
        <p:spPr>
          <a:xfrm>
            <a:off x="6897428" y="7025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1" name="Action Button: Custom 16">
            <a:hlinkClick r:id="" action="ppaction://noaction" highlightClick="1">
              <a:snd r:embed="rId9" name="nourrissons les passagers.wav"/>
            </a:hlinkClick>
            <a:extLst>
              <a:ext uri="{FF2B5EF4-FFF2-40B4-BE49-F238E27FC236}">
                <a16:creationId xmlns:a16="http://schemas.microsoft.com/office/drawing/2014/main" id="{00B3E4C1-DFF4-46C3-8013-784275E7AA6B}"/>
              </a:ext>
            </a:extLst>
          </p:cNvPr>
          <p:cNvSpPr/>
          <p:nvPr/>
        </p:nvSpPr>
        <p:spPr>
          <a:xfrm>
            <a:off x="8309642" y="18862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10" name="partons pour new york.wav"/>
            </a:hlinkClick>
            <a:extLst>
              <a:ext uri="{FF2B5EF4-FFF2-40B4-BE49-F238E27FC236}">
                <a16:creationId xmlns:a16="http://schemas.microsoft.com/office/drawing/2014/main" id="{00B3E4C1-DFF4-46C3-8013-784275E7AA6B}"/>
              </a:ext>
            </a:extLst>
          </p:cNvPr>
          <p:cNvSpPr/>
          <p:nvPr/>
        </p:nvSpPr>
        <p:spPr>
          <a:xfrm>
            <a:off x="7187365" y="19275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3" name="Action Button: Custom 16">
            <a:hlinkClick r:id="" action="ppaction://noaction" highlightClick="1">
              <a:snd r:embed="rId11" name="remplis leurs verres.wav"/>
            </a:hlinkClick>
            <a:extLst>
              <a:ext uri="{FF2B5EF4-FFF2-40B4-BE49-F238E27FC236}">
                <a16:creationId xmlns:a16="http://schemas.microsoft.com/office/drawing/2014/main" id="{00B3E4C1-DFF4-46C3-8013-784275E7AA6B}"/>
              </a:ext>
            </a:extLst>
          </p:cNvPr>
          <p:cNvSpPr/>
          <p:nvPr/>
        </p:nvSpPr>
        <p:spPr>
          <a:xfrm>
            <a:off x="7748504" y="19275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Action Button: Custom 16">
            <a:hlinkClick r:id="" action="ppaction://noaction" highlightClick="1">
              <a:snd r:embed="rId12" name="jappartiens a lequipe.wav"/>
            </a:hlinkClick>
            <a:extLst>
              <a:ext uri="{FF2B5EF4-FFF2-40B4-BE49-F238E27FC236}">
                <a16:creationId xmlns:a16="http://schemas.microsoft.com/office/drawing/2014/main" id="{00B3E4C1-DFF4-46C3-8013-784275E7AA6B}"/>
              </a:ext>
            </a:extLst>
          </p:cNvPr>
          <p:cNvSpPr/>
          <p:nvPr/>
        </p:nvSpPr>
        <p:spPr>
          <a:xfrm>
            <a:off x="6626226" y="1968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 name="TextBox 2"/>
          <p:cNvSpPr txBox="1"/>
          <p:nvPr/>
        </p:nvSpPr>
        <p:spPr>
          <a:xfrm>
            <a:off x="553199" y="1965252"/>
            <a:ext cx="9290304" cy="4154984"/>
          </a:xfrm>
          <a:prstGeom prst="rect">
            <a:avLst/>
          </a:prstGeom>
          <a:noFill/>
        </p:spPr>
        <p:txBody>
          <a:bodyPr wrap="square" rtlCol="0">
            <a:spAutoFit/>
          </a:bodyPr>
          <a:lstStyle/>
          <a:p>
            <a:r>
              <a:rPr lang="fr-FR" sz="2200" dirty="0">
                <a:solidFill>
                  <a:schemeClr val="accent5">
                    <a:lumMod val="50000"/>
                  </a:schemeClr>
                </a:solidFill>
              </a:rPr>
              <a:t>J’appart</a:t>
            </a:r>
            <a:r>
              <a:rPr lang="fr-FR" sz="2200" b="1" dirty="0">
                <a:solidFill>
                  <a:schemeClr val="accent5">
                    <a:lumMod val="50000"/>
                  </a:schemeClr>
                </a:solidFill>
              </a:rPr>
              <a:t>iens </a:t>
            </a:r>
            <a:r>
              <a:rPr lang="fr-FR" sz="2200" dirty="0">
                <a:solidFill>
                  <a:schemeClr val="accent5">
                    <a:lumMod val="50000"/>
                  </a:schemeClr>
                </a:solidFill>
              </a:rPr>
              <a:t>à l'équipe d'hôtesses de l'air chez Air France qui travaillent sur le Concorde. Chaque jour, nous part</a:t>
            </a:r>
            <a:r>
              <a:rPr lang="fr-FR" sz="2200" b="1" dirty="0">
                <a:solidFill>
                  <a:schemeClr val="accent5">
                    <a:lumMod val="50000"/>
                  </a:schemeClr>
                </a:solidFill>
              </a:rPr>
              <a:t>ons</a:t>
            </a:r>
            <a:r>
              <a:rPr lang="fr-FR" sz="2200" dirty="0">
                <a:solidFill>
                  <a:schemeClr val="accent5">
                    <a:lumMod val="50000"/>
                  </a:schemeClr>
                </a:solidFill>
              </a:rPr>
              <a:t> pour New York de l'aéroport de Paris-Charles-de-Gaulle à 10h30. Avant le décollage*, j’ai des conversations avec les passagers et je rempl</a:t>
            </a:r>
            <a:r>
              <a:rPr lang="fr-FR" sz="2200" b="1" dirty="0">
                <a:solidFill>
                  <a:schemeClr val="accent5">
                    <a:lumMod val="50000"/>
                  </a:schemeClr>
                </a:solidFill>
              </a:rPr>
              <a:t>is</a:t>
            </a:r>
            <a:r>
              <a:rPr lang="fr-FR" sz="2200" dirty="0">
                <a:solidFill>
                  <a:schemeClr val="accent5">
                    <a:lumMod val="50000"/>
                  </a:schemeClr>
                </a:solidFill>
              </a:rPr>
              <a:t> leur verre de champagne. Dans les airs, nous nourr</a:t>
            </a:r>
            <a:r>
              <a:rPr lang="fr-FR" sz="2200" b="1" dirty="0">
                <a:solidFill>
                  <a:schemeClr val="accent5">
                    <a:lumMod val="50000"/>
                  </a:schemeClr>
                </a:solidFill>
              </a:rPr>
              <a:t>issons</a:t>
            </a:r>
            <a:r>
              <a:rPr lang="fr-FR" sz="2200" dirty="0">
                <a:solidFill>
                  <a:schemeClr val="accent5">
                    <a:lumMod val="50000"/>
                  </a:schemeClr>
                </a:solidFill>
              </a:rPr>
              <a:t> </a:t>
            </a:r>
            <a:br>
              <a:rPr lang="fr-FR" sz="2200" dirty="0">
                <a:solidFill>
                  <a:schemeClr val="accent5">
                    <a:lumMod val="50000"/>
                  </a:schemeClr>
                </a:solidFill>
              </a:rPr>
            </a:br>
            <a:r>
              <a:rPr lang="fr-FR" sz="2200" dirty="0">
                <a:solidFill>
                  <a:schemeClr val="accent5">
                    <a:lumMod val="50000"/>
                  </a:schemeClr>
                </a:solidFill>
              </a:rPr>
              <a:t>les passagers et réag</a:t>
            </a:r>
            <a:r>
              <a:rPr lang="fr-FR" sz="2200" b="1" dirty="0">
                <a:solidFill>
                  <a:schemeClr val="accent5">
                    <a:lumMod val="50000"/>
                  </a:schemeClr>
                </a:solidFill>
              </a:rPr>
              <a:t>issons </a:t>
            </a:r>
            <a:r>
              <a:rPr lang="fr-FR" sz="2200" dirty="0">
                <a:solidFill>
                  <a:schemeClr val="accent5">
                    <a:lumMod val="50000"/>
                  </a:schemeClr>
                </a:solidFill>
              </a:rPr>
              <a:t>à leurs demandes.</a:t>
            </a:r>
            <a:br>
              <a:rPr lang="fr-FR" sz="2200" dirty="0">
                <a:solidFill>
                  <a:schemeClr val="accent5">
                    <a:lumMod val="50000"/>
                  </a:schemeClr>
                </a:solidFill>
              </a:rPr>
            </a:br>
            <a:br>
              <a:rPr lang="fr-FR" sz="2200" dirty="0">
                <a:solidFill>
                  <a:schemeClr val="accent5">
                    <a:lumMod val="50000"/>
                  </a:schemeClr>
                </a:solidFill>
              </a:rPr>
            </a:br>
            <a:r>
              <a:rPr lang="fr-FR" sz="2200" dirty="0">
                <a:solidFill>
                  <a:schemeClr val="accent5">
                    <a:lumMod val="50000"/>
                  </a:schemeClr>
                </a:solidFill>
              </a:rPr>
              <a:t>Bizarrement, nous atterrissons* à 8h25 parce qu’il y a un décalage* entre Paris et New York. Nous fin</a:t>
            </a:r>
            <a:r>
              <a:rPr lang="fr-FR" sz="2200" b="1" dirty="0">
                <a:solidFill>
                  <a:schemeClr val="accent5">
                    <a:lumMod val="50000"/>
                  </a:schemeClr>
                </a:solidFill>
              </a:rPr>
              <a:t>issons </a:t>
            </a:r>
            <a:r>
              <a:rPr lang="fr-FR" sz="2200" dirty="0">
                <a:solidFill>
                  <a:schemeClr val="accent5">
                    <a:lumMod val="50000"/>
                  </a:schemeClr>
                </a:solidFill>
              </a:rPr>
              <a:t>à midi et nous dorm</a:t>
            </a:r>
            <a:r>
              <a:rPr lang="fr-FR" sz="2200" b="1" dirty="0">
                <a:solidFill>
                  <a:schemeClr val="accent5">
                    <a:lumMod val="50000"/>
                  </a:schemeClr>
                </a:solidFill>
              </a:rPr>
              <a:t>ons </a:t>
            </a:r>
            <a:r>
              <a:rPr lang="fr-FR" sz="2200" dirty="0">
                <a:solidFill>
                  <a:srgbClr val="4472C4">
                    <a:lumMod val="50000"/>
                  </a:srgbClr>
                </a:solidFill>
              </a:rPr>
              <a:t>à New York à l'hôtel de l'aéroport</a:t>
            </a:r>
            <a:r>
              <a:rPr lang="fr-FR" sz="2200" dirty="0">
                <a:solidFill>
                  <a:schemeClr val="accent5">
                    <a:lumMod val="50000"/>
                  </a:schemeClr>
                </a:solidFill>
              </a:rPr>
              <a:t>. Parfois, je sor</a:t>
            </a:r>
            <a:r>
              <a:rPr lang="fr-FR" sz="2200" b="1" dirty="0">
                <a:solidFill>
                  <a:schemeClr val="accent5">
                    <a:lumMod val="50000"/>
                  </a:schemeClr>
                </a:solidFill>
              </a:rPr>
              <a:t>s     </a:t>
            </a:r>
            <a:r>
              <a:rPr lang="fr-FR" sz="2200" dirty="0">
                <a:solidFill>
                  <a:schemeClr val="accent5">
                    <a:lumMod val="50000"/>
                  </a:schemeClr>
                </a:solidFill>
              </a:rPr>
              <a:t>en ville le soir. C’est un petit avantage de mon travail ! Le matin, nous allons encore au travail et nous rev</a:t>
            </a:r>
            <a:r>
              <a:rPr lang="fr-FR" sz="2200" b="1" dirty="0">
                <a:solidFill>
                  <a:schemeClr val="accent5">
                    <a:lumMod val="50000"/>
                  </a:schemeClr>
                </a:solidFill>
              </a:rPr>
              <a:t>enons</a:t>
            </a:r>
            <a:r>
              <a:rPr lang="fr-FR" sz="2200" dirty="0">
                <a:solidFill>
                  <a:schemeClr val="accent5">
                    <a:lumMod val="50000"/>
                  </a:schemeClr>
                </a:solidFill>
              </a:rPr>
              <a:t> à Paris à 17h30.</a:t>
            </a:r>
          </a:p>
        </p:txBody>
      </p:sp>
      <p:sp>
        <p:nvSpPr>
          <p:cNvPr id="26" name="TextBox 25"/>
          <p:cNvSpPr txBox="1"/>
          <p:nvPr/>
        </p:nvSpPr>
        <p:spPr>
          <a:xfrm>
            <a:off x="1826967" y="1993975"/>
            <a:ext cx="561594" cy="338554"/>
          </a:xfrm>
          <a:prstGeom prst="rect">
            <a:avLst/>
          </a:prstGeom>
          <a:solidFill>
            <a:srgbClr val="DEEBF7"/>
          </a:solidFill>
        </p:spPr>
        <p:txBody>
          <a:bodyPr wrap="square" lIns="0" tIns="0" rIns="0" bIns="0" rtlCol="0">
            <a:spAutoFit/>
          </a:bodyPr>
          <a:lstStyle/>
          <a:p>
            <a:pPr algn="l"/>
            <a:r>
              <a:rPr lang="en-GB" sz="2200" dirty="0">
                <a:solidFill>
                  <a:schemeClr val="accent5">
                    <a:lumMod val="50000"/>
                  </a:schemeClr>
                </a:solidFill>
              </a:rPr>
              <a:t>___</a:t>
            </a:r>
          </a:p>
        </p:txBody>
      </p:sp>
      <p:sp>
        <p:nvSpPr>
          <p:cNvPr id="28" name="TextBox 27"/>
          <p:cNvSpPr txBox="1"/>
          <p:nvPr/>
        </p:nvSpPr>
        <p:spPr>
          <a:xfrm>
            <a:off x="7483964" y="2336092"/>
            <a:ext cx="499895" cy="338554"/>
          </a:xfrm>
          <a:prstGeom prst="rect">
            <a:avLst/>
          </a:prstGeom>
          <a:solidFill>
            <a:srgbClr val="DEEBF7"/>
          </a:solidFill>
        </p:spPr>
        <p:txBody>
          <a:bodyPr wrap="square" lIns="0" tIns="0" rIns="0" bIns="0" rtlCol="0">
            <a:spAutoFit/>
          </a:bodyPr>
          <a:lstStyle/>
          <a:p>
            <a:pPr algn="l"/>
            <a:r>
              <a:rPr lang="en-GB" sz="2200" dirty="0">
                <a:solidFill>
                  <a:schemeClr val="accent5">
                    <a:lumMod val="50000"/>
                  </a:schemeClr>
                </a:solidFill>
              </a:rPr>
              <a:t>___</a:t>
            </a:r>
          </a:p>
        </p:txBody>
      </p:sp>
      <p:sp>
        <p:nvSpPr>
          <p:cNvPr id="29" name="TextBox 28"/>
          <p:cNvSpPr txBox="1"/>
          <p:nvPr/>
        </p:nvSpPr>
        <p:spPr>
          <a:xfrm>
            <a:off x="9383278" y="3006598"/>
            <a:ext cx="499895" cy="338554"/>
          </a:xfrm>
          <a:prstGeom prst="rect">
            <a:avLst/>
          </a:prstGeom>
          <a:solidFill>
            <a:srgbClr val="DEEBF7"/>
          </a:solidFill>
        </p:spPr>
        <p:txBody>
          <a:bodyPr wrap="square" lIns="0" tIns="0" rIns="0" bIns="0" rtlCol="0">
            <a:spAutoFit/>
          </a:bodyPr>
          <a:lstStyle/>
          <a:p>
            <a:pPr algn="l"/>
            <a:r>
              <a:rPr lang="en-GB" sz="2200" dirty="0">
                <a:solidFill>
                  <a:schemeClr val="accent5">
                    <a:lumMod val="50000"/>
                  </a:schemeClr>
                </a:solidFill>
              </a:rPr>
              <a:t>___</a:t>
            </a:r>
          </a:p>
        </p:txBody>
      </p:sp>
      <p:sp>
        <p:nvSpPr>
          <p:cNvPr id="30" name="TextBox 29"/>
          <p:cNvSpPr txBox="1"/>
          <p:nvPr/>
        </p:nvSpPr>
        <p:spPr>
          <a:xfrm>
            <a:off x="7466880" y="3334288"/>
            <a:ext cx="1000982" cy="338554"/>
          </a:xfrm>
          <a:prstGeom prst="rect">
            <a:avLst/>
          </a:prstGeom>
          <a:solidFill>
            <a:srgbClr val="DEEBF7"/>
          </a:solidFill>
        </p:spPr>
        <p:txBody>
          <a:bodyPr wrap="square" lIns="0" tIns="0" rIns="0" bIns="0" rtlCol="0">
            <a:spAutoFit/>
          </a:bodyPr>
          <a:lstStyle/>
          <a:p>
            <a:pPr algn="l"/>
            <a:r>
              <a:rPr lang="en-GB" sz="2200" dirty="0">
                <a:solidFill>
                  <a:schemeClr val="accent5">
                    <a:lumMod val="50000"/>
                  </a:schemeClr>
                </a:solidFill>
              </a:rPr>
              <a:t>___</a:t>
            </a:r>
          </a:p>
        </p:txBody>
      </p:sp>
      <p:sp>
        <p:nvSpPr>
          <p:cNvPr id="31" name="TextBox 30"/>
          <p:cNvSpPr txBox="1"/>
          <p:nvPr/>
        </p:nvSpPr>
        <p:spPr>
          <a:xfrm>
            <a:off x="3493400" y="3683706"/>
            <a:ext cx="795019" cy="338554"/>
          </a:xfrm>
          <a:prstGeom prst="rect">
            <a:avLst/>
          </a:prstGeom>
          <a:solidFill>
            <a:srgbClr val="DEEBF7"/>
          </a:solidFill>
        </p:spPr>
        <p:txBody>
          <a:bodyPr wrap="square" lIns="0" tIns="0" rIns="0" bIns="0" rtlCol="0">
            <a:spAutoFit/>
          </a:bodyPr>
          <a:lstStyle/>
          <a:p>
            <a:pPr algn="l"/>
            <a:r>
              <a:rPr lang="en-GB" sz="2200" dirty="0">
                <a:solidFill>
                  <a:schemeClr val="accent5">
                    <a:lumMod val="50000"/>
                  </a:schemeClr>
                </a:solidFill>
              </a:rPr>
              <a:t>___</a:t>
            </a:r>
          </a:p>
        </p:txBody>
      </p:sp>
      <p:sp>
        <p:nvSpPr>
          <p:cNvPr id="32" name="TextBox 31"/>
          <p:cNvSpPr txBox="1"/>
          <p:nvPr/>
        </p:nvSpPr>
        <p:spPr>
          <a:xfrm>
            <a:off x="4955252" y="4685892"/>
            <a:ext cx="785951" cy="338554"/>
          </a:xfrm>
          <a:prstGeom prst="rect">
            <a:avLst/>
          </a:prstGeom>
          <a:solidFill>
            <a:srgbClr val="DEEBF7"/>
          </a:solidFill>
        </p:spPr>
        <p:txBody>
          <a:bodyPr wrap="square" lIns="0" tIns="0" rIns="0" bIns="0" rtlCol="0">
            <a:spAutoFit/>
          </a:bodyPr>
          <a:lstStyle/>
          <a:p>
            <a:pPr algn="l"/>
            <a:r>
              <a:rPr lang="en-GB" sz="2200" dirty="0">
                <a:solidFill>
                  <a:schemeClr val="accent5">
                    <a:lumMod val="50000"/>
                  </a:schemeClr>
                </a:solidFill>
              </a:rPr>
              <a:t>___</a:t>
            </a:r>
          </a:p>
        </p:txBody>
      </p:sp>
      <p:sp>
        <p:nvSpPr>
          <p:cNvPr id="33" name="TextBox 32"/>
          <p:cNvSpPr txBox="1"/>
          <p:nvPr/>
        </p:nvSpPr>
        <p:spPr>
          <a:xfrm>
            <a:off x="8507513" y="4671426"/>
            <a:ext cx="516583" cy="338554"/>
          </a:xfrm>
          <a:prstGeom prst="rect">
            <a:avLst/>
          </a:prstGeom>
          <a:solidFill>
            <a:srgbClr val="DEEBF7"/>
          </a:solidFill>
        </p:spPr>
        <p:txBody>
          <a:bodyPr wrap="square" lIns="0" tIns="0" rIns="0" bIns="0" rtlCol="0">
            <a:spAutoFit/>
          </a:bodyPr>
          <a:lstStyle/>
          <a:p>
            <a:pPr algn="l"/>
            <a:r>
              <a:rPr lang="en-GB" sz="2200" dirty="0">
                <a:solidFill>
                  <a:schemeClr val="accent5">
                    <a:lumMod val="50000"/>
                  </a:schemeClr>
                </a:solidFill>
              </a:rPr>
              <a:t>___</a:t>
            </a:r>
          </a:p>
        </p:txBody>
      </p:sp>
      <p:sp>
        <p:nvSpPr>
          <p:cNvPr id="34" name="TextBox 33"/>
          <p:cNvSpPr txBox="1"/>
          <p:nvPr/>
        </p:nvSpPr>
        <p:spPr>
          <a:xfrm>
            <a:off x="6759948" y="5009980"/>
            <a:ext cx="446519" cy="338554"/>
          </a:xfrm>
          <a:prstGeom prst="rect">
            <a:avLst/>
          </a:prstGeom>
          <a:solidFill>
            <a:srgbClr val="DEEBF7"/>
          </a:solidFill>
        </p:spPr>
        <p:txBody>
          <a:bodyPr wrap="square" lIns="0" tIns="0" rIns="0" bIns="0" rtlCol="0">
            <a:spAutoFit/>
          </a:bodyPr>
          <a:lstStyle/>
          <a:p>
            <a:pPr algn="l"/>
            <a:r>
              <a:rPr lang="en-GB" sz="2200" dirty="0">
                <a:solidFill>
                  <a:schemeClr val="accent5">
                    <a:lumMod val="50000"/>
                  </a:schemeClr>
                </a:solidFill>
              </a:rPr>
              <a:t>___</a:t>
            </a:r>
          </a:p>
        </p:txBody>
      </p:sp>
      <p:sp>
        <p:nvSpPr>
          <p:cNvPr id="35" name="TextBox 34"/>
          <p:cNvSpPr txBox="1"/>
          <p:nvPr/>
        </p:nvSpPr>
        <p:spPr>
          <a:xfrm>
            <a:off x="4525142" y="5708464"/>
            <a:ext cx="823085" cy="307777"/>
          </a:xfrm>
          <a:prstGeom prst="rect">
            <a:avLst/>
          </a:prstGeom>
          <a:solidFill>
            <a:srgbClr val="DEEBF7"/>
          </a:solidFill>
        </p:spPr>
        <p:txBody>
          <a:bodyPr wrap="square" lIns="0" tIns="0" rIns="0" bIns="0" rtlCol="0">
            <a:spAutoFit/>
          </a:bodyPr>
          <a:lstStyle/>
          <a:p>
            <a:pPr algn="l"/>
            <a:r>
              <a:rPr lang="en-GB" sz="2000" dirty="0">
                <a:solidFill>
                  <a:schemeClr val="accent5">
                    <a:lumMod val="50000"/>
                  </a:schemeClr>
                </a:solidFill>
              </a:rPr>
              <a:t>___</a:t>
            </a:r>
          </a:p>
        </p:txBody>
      </p:sp>
      <p:sp>
        <p:nvSpPr>
          <p:cNvPr id="42" name="Rounded Rectangle 46">
            <a:extLst>
              <a:ext uri="{FF2B5EF4-FFF2-40B4-BE49-F238E27FC236}">
                <a16:creationId xmlns:a16="http://schemas.microsoft.com/office/drawing/2014/main" id="{FB09667E-50A2-4099-B9F5-10D9728BF65D}"/>
              </a:ext>
            </a:extLst>
          </p:cNvPr>
          <p:cNvSpPr/>
          <p:nvPr/>
        </p:nvSpPr>
        <p:spPr>
          <a:xfrm>
            <a:off x="10048947" y="945608"/>
            <a:ext cx="1987841" cy="225479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décollage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take-off</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décalage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time difference</a:t>
            </a:r>
          </a:p>
          <a:p>
            <a:pPr lvl="0" algn="ctr">
              <a:defRPr/>
            </a:pPr>
            <a:r>
              <a:rPr lang="en-GB" sz="2000" b="1" dirty="0">
                <a:solidFill>
                  <a:prstClr val="white"/>
                </a:solidFill>
                <a:latin typeface="Century Gothic" panose="020B0502020202020204" pitchFamily="34" charset="0"/>
              </a:rPr>
              <a:t>*</a:t>
            </a:r>
            <a:r>
              <a:rPr lang="fr-FR" sz="2000" b="1" dirty="0">
                <a:solidFill>
                  <a:prstClr val="white"/>
                </a:solidFill>
                <a:latin typeface="Century Gothic" panose="020B0502020202020204" pitchFamily="34" charset="0"/>
              </a:rPr>
              <a:t>atterrir</a:t>
            </a:r>
            <a:r>
              <a:rPr lang="en-GB" sz="2000" b="1"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 to land</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8" name="Picture 2" descr="Cabin Crew, Woman, Portrait, Girl, Femal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0" b="100000" l="10000" r="90000"/>
                    </a14:imgEffect>
                  </a14:imgLayer>
                </a14:imgProps>
              </a:ext>
              <a:ext uri="{28A0092B-C50C-407E-A947-70E740481C1C}">
                <a14:useLocalDpi xmlns:a14="http://schemas.microsoft.com/office/drawing/2010/main" val="0"/>
              </a:ext>
            </a:extLst>
          </a:blip>
          <a:srcRect l="29079" r="29495"/>
          <a:stretch/>
        </p:blipFill>
        <p:spPr bwMode="auto">
          <a:xfrm>
            <a:off x="9750280" y="3447836"/>
            <a:ext cx="2441720" cy="297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26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6"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8050"/>
            <a:ext cx="10515600" cy="1325563"/>
          </a:xfrm>
        </p:spPr>
        <p:txBody>
          <a:bodyPr>
            <a:normAutofit fontScale="90000"/>
          </a:bodyPr>
          <a:lstStyle/>
          <a:p>
            <a:pPr algn="ctr"/>
            <a:r>
              <a:rPr lang="en-GB" sz="11100" b="1" dirty="0">
                <a:solidFill>
                  <a:srgbClr val="104F75"/>
                </a:solidFill>
                <a:cs typeface="Calibri" panose="020F0502020204030204" pitchFamily="34" charset="0"/>
              </a:rPr>
              <a:t>-tion</a:t>
            </a:r>
            <a:endParaRPr lang="en-GB" dirty="0">
              <a:solidFill>
                <a:srgbClr val="104F75"/>
              </a:solidFill>
            </a:endParaRPr>
          </a:p>
        </p:txBody>
      </p:sp>
      <p:sp>
        <p:nvSpPr>
          <p:cNvPr id="8" name="Rounded Rectangle 7" descr="rectangle"/>
          <p:cNvSpPr/>
          <p:nvPr/>
        </p:nvSpPr>
        <p:spPr>
          <a:xfrm>
            <a:off x="4218711" y="1666286"/>
            <a:ext cx="3975148" cy="2735168"/>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danger of slipping sig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08837" y="1759504"/>
            <a:ext cx="1794896" cy="1578947"/>
          </a:xfrm>
          <a:prstGeom prst="rect">
            <a:avLst/>
          </a:prstGeom>
        </p:spPr>
      </p:pic>
      <p:sp>
        <p:nvSpPr>
          <p:cNvPr id="9" name="TextBox 8"/>
          <p:cNvSpPr txBox="1"/>
          <p:nvPr/>
        </p:nvSpPr>
        <p:spPr>
          <a:xfrm>
            <a:off x="-507912" y="488397"/>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popula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tion</a:t>
            </a:r>
          </a:p>
        </p:txBody>
      </p:sp>
      <p:sp>
        <p:nvSpPr>
          <p:cNvPr id="2" name="TextBox 1"/>
          <p:cNvSpPr txBox="1"/>
          <p:nvPr/>
        </p:nvSpPr>
        <p:spPr>
          <a:xfrm>
            <a:off x="4255768" y="3327459"/>
            <a:ext cx="39010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atten</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a:t>
            </a:r>
          </a:p>
        </p:txBody>
      </p:sp>
      <p:sp>
        <p:nvSpPr>
          <p:cNvPr id="5" name="TextBox 4"/>
          <p:cNvSpPr txBox="1"/>
          <p:nvPr/>
        </p:nvSpPr>
        <p:spPr>
          <a:xfrm>
            <a:off x="649127" y="3555503"/>
            <a:ext cx="29598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ac</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tion</a:t>
            </a:r>
          </a:p>
        </p:txBody>
      </p:sp>
      <p:sp>
        <p:nvSpPr>
          <p:cNvPr id="7" name="TextBox 6"/>
          <p:cNvSpPr txBox="1"/>
          <p:nvPr/>
        </p:nvSpPr>
        <p:spPr>
          <a:xfrm>
            <a:off x="2537306" y="5032026"/>
            <a:ext cx="57228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interna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tion</a:t>
            </a:r>
            <a:r>
              <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al</a:t>
            </a:r>
          </a:p>
        </p:txBody>
      </p:sp>
      <p:sp>
        <p:nvSpPr>
          <p:cNvPr id="6" name="TextBox 5"/>
          <p:cNvSpPr txBox="1"/>
          <p:nvPr/>
        </p:nvSpPr>
        <p:spPr>
          <a:xfrm>
            <a:off x="8260188" y="488396"/>
            <a:ext cx="39318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situa</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tion</a:t>
            </a:r>
          </a:p>
        </p:txBody>
      </p:sp>
      <p:sp>
        <p:nvSpPr>
          <p:cNvPr id="4" name="TextBox 3"/>
          <p:cNvSpPr txBox="1"/>
          <p:nvPr/>
        </p:nvSpPr>
        <p:spPr>
          <a:xfrm>
            <a:off x="8597430" y="3555503"/>
            <a:ext cx="359457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solu</a:t>
            </a:r>
            <a:r>
              <a:rPr kumimoji="0" lang="en-GB"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tion</a:t>
            </a:r>
          </a:p>
        </p:txBody>
      </p:sp>
      <p:pic>
        <p:nvPicPr>
          <p:cNvPr id="1026" name="Picture 2" descr="Association, Community, Group, Meeting">
            <a:extLst>
              <a:ext uri="{FF2B5EF4-FFF2-40B4-BE49-F238E27FC236}">
                <a16:creationId xmlns:a16="http://schemas.microsoft.com/office/drawing/2014/main" id="{68ED1A46-0264-49D7-A466-C77937A86AE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3689" y="1471886"/>
            <a:ext cx="1794896" cy="17948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rnational, World, Flags, Countries">
            <a:extLst>
              <a:ext uri="{FF2B5EF4-FFF2-40B4-BE49-F238E27FC236}">
                <a16:creationId xmlns:a16="http://schemas.microsoft.com/office/drawing/2014/main" id="{EF89A70F-3182-4521-BB79-69FADDEBD4B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35692" y="4868243"/>
            <a:ext cx="1323475" cy="1343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5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tio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attention.wav"/>
                                        </p:tgtEl>
                                      </p:cMediaNode>
                                    </p:audio>
                                  </p:sub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5" name="tion attenti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6" name="tion population.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subTnLst>
                                    <p:audio>
                                      <p:cMediaNode>
                                        <p:cTn display="0" masterRel="sameClick">
                                          <p:stCondLst>
                                            <p:cond evt="begin" delay="0">
                                              <p:tn val="26"/>
                                            </p:cond>
                                          </p:stCondLst>
                                          <p:endCondLst>
                                            <p:cond evt="onStopAudio" delay="0">
                                              <p:tgtEl>
                                                <p:sldTgt/>
                                              </p:tgtEl>
                                            </p:cond>
                                          </p:endCondLst>
                                        </p:cTn>
                                        <p:tgtEl>
                                          <p:sndTgt r:embed="rId6" name="tion population.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tion situation.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8" name="tion action.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9" name="tion intermation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28"/>
                                        </p:tgtEl>
                                        <p:attrNameLst>
                                          <p:attrName>style.visibility</p:attrName>
                                        </p:attrNameLst>
                                      </p:cBhvr>
                                      <p:to>
                                        <p:strVal val="visible"/>
                                      </p:to>
                                    </p:set>
                                    <p:animEffect transition="in" filter="fade">
                                      <p:cBhvr>
                                        <p:cTn id="48" dur="500"/>
                                        <p:tgtEl>
                                          <p:spTgt spid="1028"/>
                                        </p:tgtEl>
                                      </p:cBhvr>
                                    </p:animEffect>
                                  </p:childTnLst>
                                  <p:subTnLst>
                                    <p:audio>
                                      <p:cMediaNode>
                                        <p:cTn display="0" masterRel="sameClick">
                                          <p:stCondLst>
                                            <p:cond evt="begin" delay="0">
                                              <p:tn val="46"/>
                                            </p:cond>
                                          </p:stCondLst>
                                          <p:endCondLst>
                                            <p:cond evt="onStopAudio" delay="0">
                                              <p:tgtEl>
                                                <p:sldTgt/>
                                              </p:tgtEl>
                                            </p:cond>
                                          </p:endCondLst>
                                        </p:cTn>
                                        <p:tgtEl>
                                          <p:sndTgt r:embed="rId9" name="tion intermation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10" name="tion solu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p:bldP spid="2" grpId="0"/>
      <p:bldP spid="5" grpId="0"/>
      <p:bldP spid="7" grpId="0"/>
      <p:bldP spid="6"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39808" y="1836786"/>
            <a:ext cx="9731892" cy="4355669"/>
          </a:xfrm>
          <a:prstGeom prst="roundRect">
            <a:avLst/>
          </a:prstGeom>
          <a:solidFill>
            <a:schemeClr val="accent1">
              <a:lumMod val="20000"/>
              <a:lumOff val="80000"/>
            </a:schemeClr>
          </a:solidFill>
          <a:ln w="28575">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04F75"/>
              </a:solidFill>
            </a:endParaRPr>
          </a:p>
        </p:txBody>
      </p:sp>
      <p:sp>
        <p:nvSpPr>
          <p:cNvPr id="37" name="TextBox 36">
            <a:extLst>
              <a:ext uri="{FF2B5EF4-FFF2-40B4-BE49-F238E27FC236}">
                <a16:creationId xmlns:a16="http://schemas.microsoft.com/office/drawing/2014/main" id="{28084BE4-A4AF-364C-B8E5-ED6D583A6685}"/>
              </a:ext>
            </a:extLst>
          </p:cNvPr>
          <p:cNvSpPr txBox="1"/>
          <p:nvPr/>
        </p:nvSpPr>
        <p:spPr>
          <a:xfrm>
            <a:off x="180000" y="1265379"/>
            <a:ext cx="9965954"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es un(e) journaliste. Réécris le texte à la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troisième personne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6" name="TextBox 35">
            <a:extLst>
              <a:ext uri="{FF2B5EF4-FFF2-40B4-BE49-F238E27FC236}">
                <a16:creationId xmlns:a16="http://schemas.microsoft.com/office/drawing/2014/main" id="{28084BE4-A4AF-364C-B8E5-ED6D583A6685}"/>
              </a:ext>
            </a:extLst>
          </p:cNvPr>
          <p:cNvSpPr txBox="1"/>
          <p:nvPr/>
        </p:nvSpPr>
        <p:spPr>
          <a:xfrm>
            <a:off x="180000" y="1265380"/>
            <a:ext cx="9965954"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rPr>
              <a:t>Tradui</a:t>
            </a:r>
            <a:r>
              <a:rPr lang="fr-FR" sz="2400" dirty="0">
                <a:solidFill>
                  <a:srgbClr val="104F75"/>
                </a:solidFill>
                <a:latin typeface="Century Gothic" panose="020F0302020204030204"/>
              </a:rPr>
              <a:t>s le texte pour un journal anglais.</a:t>
            </a:r>
            <a:endParaRPr kumimoji="0" lang="fr-FR" sz="2400" b="0" i="0" u="none" strike="noStrike" kern="1200" cap="none" spc="0" normalizeH="0" baseline="0" noProof="0" dirty="0">
              <a:ln>
                <a:noFill/>
              </a:ln>
              <a:solidFill>
                <a:srgbClr val="104F75"/>
              </a:solidFill>
              <a:effectLst/>
              <a:uLnTx/>
              <a:uFillTx/>
              <a:latin typeface="Century Gothic" panose="020F0302020204030204"/>
            </a:endParaRPr>
          </a:p>
        </p:txBody>
      </p:sp>
      <p:sp>
        <p:nvSpPr>
          <p:cNvPr id="11" name="Rounded Rectangle 46">
            <a:extLst>
              <a:ext uri="{FF2B5EF4-FFF2-40B4-BE49-F238E27FC236}">
                <a16:creationId xmlns:a16="http://schemas.microsoft.com/office/drawing/2014/main" id="{4D8CAAFD-4E4C-4FF1-8DD5-062D2E84D196}"/>
              </a:ext>
            </a:extLst>
          </p:cNvPr>
          <p:cNvSpPr/>
          <p:nvPr/>
        </p:nvSpPr>
        <p:spPr>
          <a:xfrm>
            <a:off x="9145825" y="298572"/>
            <a:ext cx="2772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écouter / écrire</a:t>
            </a:r>
          </a:p>
        </p:txBody>
      </p:sp>
      <p:sp>
        <p:nvSpPr>
          <p:cNvPr id="3" name="TextBox 2"/>
          <p:cNvSpPr txBox="1"/>
          <p:nvPr/>
        </p:nvSpPr>
        <p:spPr>
          <a:xfrm>
            <a:off x="554400" y="1965600"/>
            <a:ext cx="9290304" cy="4154984"/>
          </a:xfrm>
          <a:prstGeom prst="rect">
            <a:avLst/>
          </a:prstGeom>
          <a:noFill/>
        </p:spPr>
        <p:txBody>
          <a:bodyPr wrap="square" rtlCol="0">
            <a:spAutoFit/>
          </a:bodyPr>
          <a:lstStyle/>
          <a:p>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Elle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appart</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ient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à l'équipe d'hôtesses de l'air chez Air France qui travaillent sur le Concorde. Chaque jour, </a:t>
            </a:r>
            <a:r>
              <a:rPr lang="fr-FR" sz="2200" b="1" dirty="0">
                <a:solidFill>
                  <a:srgbClr val="104F75"/>
                </a:solidFill>
                <a:latin typeface="Century Gothic" panose="020F0302020204030204"/>
              </a:rPr>
              <a:t>elle</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s</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part</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ent</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pour New York de l'aéroport de Paris-Charles-de-Gaulle à 10h30. Avant le décollage*,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elle a</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des conversations avec les passagers et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elle</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rempl</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it</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leur verre de champagne. Dans les airs,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elles</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nourr</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issent</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b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b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les passagers et réag</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issent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à leurs demandes.</a:t>
            </a:r>
            <a:b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br>
            <a:b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b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Bizarrement,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elles</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atterr</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issent</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à 8h25 parce qu’il y a un décalage* entre Paris et New York.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Elles</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fin</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issent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à midi et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elles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dorm</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ent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à </a:t>
            </a:r>
            <a:r>
              <a:rPr lang="fr-FR" sz="2200" dirty="0">
                <a:solidFill>
                  <a:srgbClr val="104F75"/>
                </a:solidFill>
              </a:rPr>
              <a:t>New York à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l'hôtel de l'aéroport</a:t>
            </a:r>
            <a:r>
              <a:rPr lang="fr-FR" sz="2200" noProof="0" dirty="0">
                <a:solidFill>
                  <a:srgbClr val="104F75"/>
                </a:solidFill>
                <a:latin typeface="Century Gothic" panose="020F0302020204030204"/>
              </a:rPr>
              <a:t>.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Parfois,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elle</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sor</a:t>
            </a:r>
            <a:r>
              <a:rPr lang="fr-FR" sz="2200" b="1" dirty="0">
                <a:solidFill>
                  <a:srgbClr val="104F75"/>
                </a:solidFill>
                <a:latin typeface="Century Gothic" panose="020F0302020204030204"/>
              </a:rPr>
              <a:t>t</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en ville le soir. C’est un petit avantage de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son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travail ! Le matin,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elles vont </a:t>
            </a:r>
            <a:b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br>
            <a:r>
              <a:rPr kumimoji="0" lang="fr-FR" sz="2200" i="0" u="none" strike="noStrike" kern="1200" cap="none" spc="0" normalizeH="0" baseline="0" noProof="0" dirty="0">
                <a:ln>
                  <a:noFill/>
                </a:ln>
                <a:solidFill>
                  <a:srgbClr val="104F75"/>
                </a:solidFill>
                <a:effectLst/>
                <a:uLnTx/>
                <a:uFillTx/>
                <a:latin typeface="Century Gothic" panose="020F0302020204030204"/>
                <a:ea typeface="+mn-ea"/>
                <a:cs typeface="+mn-cs"/>
              </a:rPr>
              <a:t>encore</a:t>
            </a:r>
            <a:r>
              <a:rPr kumimoji="0" lang="fr-FR" sz="2200" i="0" u="none" strike="noStrike" kern="1200" cap="none" spc="0" normalizeH="0" noProof="0" dirty="0">
                <a:ln>
                  <a:noFill/>
                </a:ln>
                <a:solidFill>
                  <a:srgbClr val="104F75"/>
                </a:solidFill>
                <a:effectLst/>
                <a:uLnTx/>
                <a:uFillTx/>
                <a:latin typeface="Century Gothic" panose="020F0302020204030204"/>
                <a:ea typeface="+mn-ea"/>
                <a:cs typeface="+mn-cs"/>
              </a:rPr>
              <a:t> au</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travail</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et </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elles</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rev</a:t>
            </a:r>
            <a:r>
              <a:rPr kumimoji="0" lang="fr-FR" sz="2200" b="1" i="0" u="none" strike="noStrike" kern="1200" cap="none" spc="0" normalizeH="0" baseline="0" noProof="0" dirty="0">
                <a:ln>
                  <a:noFill/>
                </a:ln>
                <a:solidFill>
                  <a:srgbClr val="104F75"/>
                </a:solidFill>
                <a:effectLst/>
                <a:uLnTx/>
                <a:uFillTx/>
                <a:latin typeface="Century Gothic" panose="020F0302020204030204"/>
                <a:ea typeface="+mn-ea"/>
                <a:cs typeface="+mn-cs"/>
              </a:rPr>
              <a:t>iennent</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 à Paris à </a:t>
            </a:r>
            <a:r>
              <a:rPr lang="fr-FR" sz="2200" dirty="0">
                <a:solidFill>
                  <a:srgbClr val="104F75"/>
                </a:solidFill>
              </a:rPr>
              <a:t>17h30. </a:t>
            </a:r>
            <a:endPar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41" name="Picture 40"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2" name="Title 3"/>
          <p:cNvSpPr>
            <a:spLocks noGrp="1"/>
          </p:cNvSpPr>
          <p:nvPr>
            <p:ph type="title"/>
          </p:nvPr>
        </p:nvSpPr>
        <p:spPr>
          <a:xfrm>
            <a:off x="0" y="296864"/>
            <a:ext cx="5730949" cy="707849"/>
          </a:xfrm>
        </p:spPr>
        <p:txBody>
          <a:bodyPr>
            <a:normAutofit/>
          </a:bodyPr>
          <a:lstStyle/>
          <a:p>
            <a:r>
              <a:rPr lang="fr-FR" sz="2700" b="1" dirty="0">
                <a:solidFill>
                  <a:schemeClr val="bg1"/>
                </a:solidFill>
              </a:rPr>
              <a:t>Un jour dans la vie d’une hôtesse</a:t>
            </a:r>
          </a:p>
        </p:txBody>
      </p:sp>
      <p:pic>
        <p:nvPicPr>
          <p:cNvPr id="16" name="Picture 2" descr="Cabin Crew, Woman, Portrait, Girl, Femal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l="29135" r="29494"/>
          <a:stretch/>
        </p:blipFill>
        <p:spPr bwMode="auto">
          <a:xfrm>
            <a:off x="9753600" y="3447836"/>
            <a:ext cx="2438400" cy="297292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46">
            <a:extLst>
              <a:ext uri="{FF2B5EF4-FFF2-40B4-BE49-F238E27FC236}">
                <a16:creationId xmlns:a16="http://schemas.microsoft.com/office/drawing/2014/main" id="{FB09667E-50A2-4099-B9F5-10D9728BF65D}"/>
              </a:ext>
            </a:extLst>
          </p:cNvPr>
          <p:cNvSpPr/>
          <p:nvPr/>
        </p:nvSpPr>
        <p:spPr>
          <a:xfrm>
            <a:off x="10048947" y="945608"/>
            <a:ext cx="1987841" cy="225479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décollage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take-off</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décalage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time difference</a:t>
            </a:r>
          </a:p>
          <a:p>
            <a:pPr lvl="0" algn="ctr">
              <a:defRPr/>
            </a:pPr>
            <a:r>
              <a:rPr lang="en-GB" sz="2000" b="1" dirty="0">
                <a:solidFill>
                  <a:prstClr val="white"/>
                </a:solidFill>
                <a:latin typeface="Century Gothic" panose="020B0502020202020204" pitchFamily="34" charset="0"/>
              </a:rPr>
              <a:t>*</a:t>
            </a:r>
            <a:r>
              <a:rPr lang="en-GB" sz="2000" b="1" dirty="0" err="1">
                <a:solidFill>
                  <a:prstClr val="white"/>
                </a:solidFill>
                <a:latin typeface="Century Gothic" panose="020B0502020202020204" pitchFamily="34" charset="0"/>
              </a:rPr>
              <a:t>atterrir</a:t>
            </a:r>
            <a:r>
              <a:rPr lang="en-GB" sz="2000" b="1" dirty="0">
                <a:solidFill>
                  <a:prstClr val="white"/>
                </a:solidFill>
                <a:latin typeface="Century Gothic" panose="020B0502020202020204" pitchFamily="34" charset="0"/>
              </a:rPr>
              <a:t> </a:t>
            </a:r>
            <a:r>
              <a:rPr lang="en-GB" sz="2000" dirty="0">
                <a:solidFill>
                  <a:prstClr val="white"/>
                </a:solidFill>
                <a:latin typeface="Century Gothic" panose="020B0502020202020204" pitchFamily="34" charset="0"/>
              </a:rPr>
              <a:t>= to land</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165253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5382" y="1283894"/>
            <a:ext cx="5760190" cy="4957418"/>
          </a:xfrm>
          <a:prstGeom prst="roundRect">
            <a:avLst/>
          </a:prstGeom>
          <a:solidFill>
            <a:schemeClr val="accent1">
              <a:lumMod val="20000"/>
              <a:lumOff val="80000"/>
            </a:schemeClr>
          </a:solidFill>
          <a:ln w="28575">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1" name="Rounded Rectangle 46">
            <a:extLst>
              <a:ext uri="{FF2B5EF4-FFF2-40B4-BE49-F238E27FC236}">
                <a16:creationId xmlns:a16="http://schemas.microsoft.com/office/drawing/2014/main" id="{4D8CAAFD-4E4C-4FF1-8DD5-062D2E84D196}"/>
              </a:ext>
            </a:extLst>
          </p:cNvPr>
          <p:cNvSpPr/>
          <p:nvPr/>
        </p:nvSpPr>
        <p:spPr>
          <a:xfrm>
            <a:off x="9145825" y="298572"/>
            <a:ext cx="2772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écouter / écrire</a:t>
            </a:r>
          </a:p>
        </p:txBody>
      </p:sp>
      <p:sp>
        <p:nvSpPr>
          <p:cNvPr id="3" name="TextBox 2"/>
          <p:cNvSpPr txBox="1"/>
          <p:nvPr/>
        </p:nvSpPr>
        <p:spPr>
          <a:xfrm>
            <a:off x="511311" y="1456189"/>
            <a:ext cx="5219638"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Elle appartient à l'équipe d'hôtesses de l'air chez Air France qui travaillent sur le Concorde. </a:t>
            </a:r>
            <a:br>
              <a:rPr kumimoji="0" lang="fr-FR" sz="20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br>
            <a:br>
              <a:rPr kumimoji="0" lang="fr-FR" sz="20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br>
            <a:r>
              <a:rPr kumimoji="0" lang="fr-FR" sz="20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Chaque jour, elles partent pour New York de l'aéroport de Paris-Charles-de-Gaulle à 10h30.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r-FR" sz="20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br>
            <a:r>
              <a:rPr kumimoji="0" lang="fr-FR" sz="20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Avant le décollage, elle a des conversations avec les passagers et elle remplit leur verre de champagne. </a:t>
            </a:r>
            <a:br>
              <a:rPr kumimoji="0" lang="fr-FR" sz="20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br>
            <a:br>
              <a:rPr kumimoji="0" lang="fr-FR" sz="20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br>
            <a:r>
              <a:rPr kumimoji="0" lang="fr-FR" sz="20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Dans les airs, elles nourrissent les passagers et réagissent à leurs demandes.</a:t>
            </a:r>
            <a:br>
              <a:rPr kumimoji="0" lang="fr-FR" sz="20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br>
            <a:endParaRPr kumimoji="0" lang="fr-FR" sz="200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p:txBody>
      </p:sp>
      <p:sp>
        <p:nvSpPr>
          <p:cNvPr id="26" name="Rounded Rectangle 25"/>
          <p:cNvSpPr/>
          <p:nvPr/>
        </p:nvSpPr>
        <p:spPr>
          <a:xfrm>
            <a:off x="6157635" y="1283894"/>
            <a:ext cx="5760190" cy="4957418"/>
          </a:xfrm>
          <a:prstGeom prst="roundRect">
            <a:avLst/>
          </a:prstGeom>
          <a:solidFill>
            <a:schemeClr val="accent1">
              <a:lumMod val="20000"/>
              <a:lumOff val="80000"/>
            </a:schemeClr>
          </a:solidFill>
          <a:ln w="28575">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TextBox 26"/>
          <p:cNvSpPr txBox="1"/>
          <p:nvPr/>
        </p:nvSpPr>
        <p:spPr>
          <a:xfrm>
            <a:off x="6500084" y="1456189"/>
            <a:ext cx="5075292"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belongs to the team of air hostesses at Air France who work on the Concorde.</a:t>
            </a: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day, they leave for New York from the Paris Charles de Gaulle airport at 10:30.</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Before take-off, she has conversations with the passengers and fills their glasses with champagne.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air, they feed the passengers and</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react to their requests/demands.</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p:cNvSpPr txBox="1"/>
          <p:nvPr/>
        </p:nvSpPr>
        <p:spPr>
          <a:xfrm flipH="1">
            <a:off x="6574536" y="1495499"/>
            <a:ext cx="4928616" cy="945949"/>
          </a:xfrm>
          <a:prstGeom prst="rect">
            <a:avLst/>
          </a:prstGeom>
          <a:solidFill>
            <a:srgbClr val="DEEBF7"/>
          </a:solidFill>
        </p:spPr>
        <p:txBody>
          <a:bodyPr wrap="square" rtlCol="0">
            <a:spAutoFit/>
          </a:bodyPr>
          <a:lstStyle/>
          <a:p>
            <a:pPr algn="l"/>
            <a:endParaRPr lang="en-GB" sz="2400" dirty="0">
              <a:solidFill>
                <a:schemeClr val="accent5">
                  <a:lumMod val="50000"/>
                </a:schemeClr>
              </a:solidFill>
            </a:endParaRPr>
          </a:p>
        </p:txBody>
      </p:sp>
      <p:sp>
        <p:nvSpPr>
          <p:cNvPr id="29" name="TextBox 28"/>
          <p:cNvSpPr txBox="1"/>
          <p:nvPr/>
        </p:nvSpPr>
        <p:spPr>
          <a:xfrm flipH="1">
            <a:off x="6574536" y="2764016"/>
            <a:ext cx="4928616" cy="945949"/>
          </a:xfrm>
          <a:prstGeom prst="rect">
            <a:avLst/>
          </a:prstGeom>
          <a:solidFill>
            <a:srgbClr val="DEEBF7"/>
          </a:solidFill>
        </p:spPr>
        <p:txBody>
          <a:bodyPr wrap="square" rtlCol="0">
            <a:spAutoFit/>
          </a:bodyPr>
          <a:lstStyle/>
          <a:p>
            <a:pPr algn="l"/>
            <a:endParaRPr lang="en-GB" sz="2400" dirty="0">
              <a:solidFill>
                <a:schemeClr val="accent5">
                  <a:lumMod val="50000"/>
                </a:schemeClr>
              </a:solidFill>
            </a:endParaRPr>
          </a:p>
        </p:txBody>
      </p:sp>
      <p:sp>
        <p:nvSpPr>
          <p:cNvPr id="30" name="TextBox 29"/>
          <p:cNvSpPr txBox="1"/>
          <p:nvPr/>
        </p:nvSpPr>
        <p:spPr>
          <a:xfrm flipH="1">
            <a:off x="6573422" y="3964568"/>
            <a:ext cx="4928616" cy="945949"/>
          </a:xfrm>
          <a:prstGeom prst="rect">
            <a:avLst/>
          </a:prstGeom>
          <a:solidFill>
            <a:srgbClr val="DEEBF7"/>
          </a:solidFill>
        </p:spPr>
        <p:txBody>
          <a:bodyPr wrap="square" rtlCol="0">
            <a:spAutoFit/>
          </a:bodyPr>
          <a:lstStyle/>
          <a:p>
            <a:pPr algn="l"/>
            <a:endParaRPr lang="en-GB" sz="2400" dirty="0">
              <a:solidFill>
                <a:schemeClr val="accent5">
                  <a:lumMod val="50000"/>
                </a:schemeClr>
              </a:solidFill>
            </a:endParaRPr>
          </a:p>
        </p:txBody>
      </p:sp>
      <p:sp>
        <p:nvSpPr>
          <p:cNvPr id="31" name="TextBox 30"/>
          <p:cNvSpPr txBox="1"/>
          <p:nvPr/>
        </p:nvSpPr>
        <p:spPr>
          <a:xfrm flipH="1">
            <a:off x="6573422" y="5080159"/>
            <a:ext cx="4928616" cy="945949"/>
          </a:xfrm>
          <a:prstGeom prst="rect">
            <a:avLst/>
          </a:prstGeom>
          <a:solidFill>
            <a:srgbClr val="DEEBF7"/>
          </a:solidFill>
        </p:spPr>
        <p:txBody>
          <a:bodyPr wrap="square" rtlCol="0">
            <a:spAutoFit/>
          </a:bodyPr>
          <a:lstStyle/>
          <a:p>
            <a:pPr algn="l"/>
            <a:endParaRPr lang="en-GB" sz="2400" dirty="0">
              <a:solidFill>
                <a:schemeClr val="accent5">
                  <a:lumMod val="50000"/>
                </a:schemeClr>
              </a:solidFill>
            </a:endParaRPr>
          </a:p>
        </p:txBody>
      </p:sp>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p:cNvSpPr>
            <a:spLocks noGrp="1"/>
          </p:cNvSpPr>
          <p:nvPr>
            <p:ph type="title"/>
          </p:nvPr>
        </p:nvSpPr>
        <p:spPr>
          <a:xfrm>
            <a:off x="0" y="296864"/>
            <a:ext cx="5730949" cy="707849"/>
          </a:xfrm>
        </p:spPr>
        <p:txBody>
          <a:bodyPr>
            <a:normAutofit/>
          </a:bodyPr>
          <a:lstStyle/>
          <a:p>
            <a:r>
              <a:rPr lang="fr-FR" sz="2700" b="1" dirty="0">
                <a:solidFill>
                  <a:schemeClr val="bg1"/>
                </a:solidFill>
              </a:rPr>
              <a:t>Un jour dans la vie d’une hôtesse</a:t>
            </a:r>
          </a:p>
        </p:txBody>
      </p:sp>
      <p:pic>
        <p:nvPicPr>
          <p:cNvPr id="14" name="Picture 2" descr="Cabin Crew, Woman, Portrait, Girl, Female"/>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l="27570" r="27301"/>
          <a:stretch/>
        </p:blipFill>
        <p:spPr bwMode="auto">
          <a:xfrm>
            <a:off x="5229225" y="4752516"/>
            <a:ext cx="1476375" cy="165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35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9" grpId="0" animBg="1"/>
      <p:bldP spid="30" grpId="0" animBg="1"/>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5382" y="1283894"/>
            <a:ext cx="5760190" cy="4573500"/>
          </a:xfrm>
          <a:prstGeom prst="roundRect">
            <a:avLst/>
          </a:prstGeom>
          <a:solidFill>
            <a:schemeClr val="accent1">
              <a:lumMod val="20000"/>
              <a:lumOff val="80000"/>
            </a:schemeClr>
          </a:solidFill>
          <a:ln w="28575">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dirty="0">
              <a:ln>
                <a:noFill/>
              </a:ln>
              <a:solidFill>
                <a:prstClr val="white"/>
              </a:solidFill>
              <a:effectLst/>
              <a:uLnTx/>
              <a:uFillTx/>
              <a:latin typeface="Century Gothic" panose="020F0302020204030204"/>
              <a:ea typeface="+mn-ea"/>
              <a:cs typeface="+mn-cs"/>
            </a:endParaRPr>
          </a:p>
        </p:txBody>
      </p:sp>
      <p:sp>
        <p:nvSpPr>
          <p:cNvPr id="11" name="Rounded Rectangle 46">
            <a:extLst>
              <a:ext uri="{FF2B5EF4-FFF2-40B4-BE49-F238E27FC236}">
                <a16:creationId xmlns:a16="http://schemas.microsoft.com/office/drawing/2014/main" id="{4D8CAAFD-4E4C-4FF1-8DD5-062D2E84D196}"/>
              </a:ext>
            </a:extLst>
          </p:cNvPr>
          <p:cNvSpPr/>
          <p:nvPr/>
        </p:nvSpPr>
        <p:spPr>
          <a:xfrm>
            <a:off x="9145825" y="298572"/>
            <a:ext cx="27720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écouter / écrire</a:t>
            </a:r>
          </a:p>
        </p:txBody>
      </p:sp>
      <p:sp>
        <p:nvSpPr>
          <p:cNvPr id="3" name="TextBox 2"/>
          <p:cNvSpPr txBox="1"/>
          <p:nvPr/>
        </p:nvSpPr>
        <p:spPr>
          <a:xfrm>
            <a:off x="511311" y="1456189"/>
            <a:ext cx="5060149" cy="4093428"/>
          </a:xfrm>
          <a:prstGeom prst="rect">
            <a:avLst/>
          </a:prstGeom>
          <a:noFill/>
        </p:spPr>
        <p:txBody>
          <a:bodyPr wrap="square" rtlCol="0">
            <a:spAutoFit/>
          </a:bodyPr>
          <a:lstStyle/>
          <a:p>
            <a:pPr lvl="0">
              <a:defRPr/>
            </a:pPr>
            <a:r>
              <a:rPr lang="fr-FR" sz="2000" dirty="0">
                <a:solidFill>
                  <a:srgbClr val="104F75"/>
                </a:solidFill>
              </a:rPr>
              <a:t>Bizarrement, elles atterrissent* à 8h25 parce qu’il y a un décalage* entre Paris et New York. </a:t>
            </a:r>
          </a:p>
          <a:p>
            <a:pPr lvl="0">
              <a:defRPr/>
            </a:pPr>
            <a:endParaRPr lang="fr-FR" sz="2000" dirty="0">
              <a:solidFill>
                <a:srgbClr val="104F75"/>
              </a:solidFill>
            </a:endParaRPr>
          </a:p>
          <a:p>
            <a:pPr>
              <a:defRPr/>
            </a:pPr>
            <a:r>
              <a:rPr lang="fr-FR" sz="2000" dirty="0">
                <a:solidFill>
                  <a:srgbClr val="104F75"/>
                </a:solidFill>
              </a:rPr>
              <a:t>Elles finissent à midi et elles dorment à New York à l'hôtel de l'aéroport.</a:t>
            </a:r>
          </a:p>
          <a:p>
            <a:pPr>
              <a:defRPr/>
            </a:pPr>
            <a:endParaRPr lang="fr-FR" sz="2000" dirty="0">
              <a:solidFill>
                <a:srgbClr val="104F75"/>
              </a:solidFill>
            </a:endParaRPr>
          </a:p>
          <a:p>
            <a:pPr>
              <a:defRPr/>
            </a:pPr>
            <a:r>
              <a:rPr lang="fr-FR" sz="2000" dirty="0">
                <a:solidFill>
                  <a:srgbClr val="104F75"/>
                </a:solidFill>
              </a:rPr>
              <a:t>Parfois, elle sort en ville le soir. </a:t>
            </a:r>
          </a:p>
          <a:p>
            <a:pPr lvl="0">
              <a:defRPr/>
            </a:pPr>
            <a:endParaRPr lang="fr-FR" sz="2000" dirty="0">
              <a:solidFill>
                <a:srgbClr val="104F75"/>
              </a:solidFill>
            </a:endParaRPr>
          </a:p>
          <a:p>
            <a:pPr lvl="0">
              <a:defRPr/>
            </a:pPr>
            <a:r>
              <a:rPr lang="fr-FR" sz="2000" dirty="0">
                <a:solidFill>
                  <a:srgbClr val="104F75"/>
                </a:solidFill>
              </a:rPr>
              <a:t>C’est un petit avantage de son travail ! </a:t>
            </a:r>
          </a:p>
          <a:p>
            <a:pPr lvl="0">
              <a:defRPr/>
            </a:pPr>
            <a:endParaRPr lang="fr-FR" sz="2000" dirty="0">
              <a:solidFill>
                <a:srgbClr val="104F75"/>
              </a:solidFill>
            </a:endParaRPr>
          </a:p>
          <a:p>
            <a:pPr lvl="0">
              <a:defRPr/>
            </a:pPr>
            <a:r>
              <a:rPr lang="fr-FR" sz="2000" dirty="0">
                <a:solidFill>
                  <a:srgbClr val="104F75"/>
                </a:solidFill>
              </a:rPr>
              <a:t>Le matin, elles vont encore au travail et elles reviennent à Paris à 17h30.</a:t>
            </a:r>
            <a:endParaRPr kumimoji="0" lang="fr-FR" sz="2000" i="0" u="none" strike="noStrike" kern="1200" cap="none" spc="0" normalizeH="0" baseline="0" dirty="0">
              <a:ln>
                <a:noFill/>
              </a:ln>
              <a:solidFill>
                <a:srgbClr val="104F75"/>
              </a:solidFill>
              <a:effectLst/>
              <a:uLnTx/>
              <a:uFillTx/>
              <a:latin typeface="Century Gothic" panose="020F0302020204030204"/>
            </a:endParaRPr>
          </a:p>
        </p:txBody>
      </p:sp>
      <p:sp>
        <p:nvSpPr>
          <p:cNvPr id="26" name="Rounded Rectangle 25"/>
          <p:cNvSpPr/>
          <p:nvPr/>
        </p:nvSpPr>
        <p:spPr>
          <a:xfrm>
            <a:off x="6157635" y="1283894"/>
            <a:ext cx="5760190" cy="4573500"/>
          </a:xfrm>
          <a:prstGeom prst="roundRect">
            <a:avLst/>
          </a:prstGeom>
          <a:solidFill>
            <a:schemeClr val="accent1">
              <a:lumMod val="20000"/>
              <a:lumOff val="80000"/>
            </a:schemeClr>
          </a:solidFill>
          <a:ln w="28575">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TextBox 26"/>
          <p:cNvSpPr txBox="1"/>
          <p:nvPr/>
        </p:nvSpPr>
        <p:spPr>
          <a:xfrm>
            <a:off x="6500084" y="1456189"/>
            <a:ext cx="5075292"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Bizarrely,</a:t>
            </a:r>
            <a:r>
              <a:rPr kumimoji="0" lang="en-GB" sz="20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they land at 8:25 because there is a time difference between Paris and New York.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baseline="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They finish at midday and they sleep in New York at the airport hotel.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baseline="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Sometimes, she goes out into town in the evening.</a:t>
            </a:r>
            <a:br>
              <a:rPr kumimoji="0" lang="en-GB" sz="20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br>
            <a:r>
              <a:rPr kumimoji="0" lang="en-GB" sz="20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It’s a little advantage of her job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baseline="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rgbClr val="4472C4">
                    <a:lumMod val="50000"/>
                  </a:srgbClr>
                </a:solidFill>
                <a:latin typeface="Century Gothic" panose="020F0302020204030204"/>
              </a:rPr>
              <a:t>In the morning, they go to work again and they get back/come back to Paris at 17:30.</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p:cNvSpPr txBox="1"/>
          <p:nvPr/>
        </p:nvSpPr>
        <p:spPr>
          <a:xfrm flipH="1">
            <a:off x="6573422" y="1456189"/>
            <a:ext cx="4928616" cy="945949"/>
          </a:xfrm>
          <a:prstGeom prst="rect">
            <a:avLst/>
          </a:prstGeom>
          <a:solidFill>
            <a:srgbClr val="DEEBF7"/>
          </a:solidFill>
        </p:spPr>
        <p:txBody>
          <a:bodyPr wrap="square" rtlCol="0">
            <a:spAutoFit/>
          </a:bodyPr>
          <a:lstStyle/>
          <a:p>
            <a:pPr algn="l"/>
            <a:endParaRPr lang="en-GB" sz="2400" dirty="0">
              <a:solidFill>
                <a:schemeClr val="accent5">
                  <a:lumMod val="50000"/>
                </a:schemeClr>
              </a:solidFill>
            </a:endParaRPr>
          </a:p>
        </p:txBody>
      </p:sp>
      <p:sp>
        <p:nvSpPr>
          <p:cNvPr id="12" name="TextBox 11"/>
          <p:cNvSpPr txBox="1"/>
          <p:nvPr/>
        </p:nvSpPr>
        <p:spPr>
          <a:xfrm flipH="1">
            <a:off x="6552003" y="2684863"/>
            <a:ext cx="4928616" cy="1072548"/>
          </a:xfrm>
          <a:prstGeom prst="rect">
            <a:avLst/>
          </a:prstGeom>
          <a:solidFill>
            <a:srgbClr val="DEEBF7"/>
          </a:solidFill>
        </p:spPr>
        <p:txBody>
          <a:bodyPr wrap="square" rtlCol="0">
            <a:spAutoFit/>
          </a:bodyPr>
          <a:lstStyle/>
          <a:p>
            <a:pPr algn="l"/>
            <a:endParaRPr lang="en-GB" sz="2400" dirty="0">
              <a:solidFill>
                <a:schemeClr val="accent5">
                  <a:lumMod val="50000"/>
                </a:schemeClr>
              </a:solidFill>
            </a:endParaRPr>
          </a:p>
        </p:txBody>
      </p:sp>
      <p:sp>
        <p:nvSpPr>
          <p:cNvPr id="13" name="TextBox 12"/>
          <p:cNvSpPr txBox="1"/>
          <p:nvPr/>
        </p:nvSpPr>
        <p:spPr>
          <a:xfrm flipH="1">
            <a:off x="6457245" y="3701337"/>
            <a:ext cx="4928616" cy="570979"/>
          </a:xfrm>
          <a:prstGeom prst="rect">
            <a:avLst/>
          </a:prstGeom>
          <a:solidFill>
            <a:srgbClr val="DEEBF7"/>
          </a:solidFill>
        </p:spPr>
        <p:txBody>
          <a:bodyPr wrap="square" rtlCol="0">
            <a:spAutoFit/>
          </a:bodyPr>
          <a:lstStyle/>
          <a:p>
            <a:pPr algn="l"/>
            <a:endParaRPr lang="en-GB" sz="2400" dirty="0">
              <a:solidFill>
                <a:schemeClr val="accent5">
                  <a:lumMod val="50000"/>
                </a:schemeClr>
              </a:solidFill>
            </a:endParaRPr>
          </a:p>
        </p:txBody>
      </p:sp>
      <p:sp>
        <p:nvSpPr>
          <p:cNvPr id="14" name="TextBox 13"/>
          <p:cNvSpPr txBox="1"/>
          <p:nvPr/>
        </p:nvSpPr>
        <p:spPr>
          <a:xfrm flipH="1">
            <a:off x="6500084" y="4276681"/>
            <a:ext cx="4928616" cy="542900"/>
          </a:xfrm>
          <a:prstGeom prst="rect">
            <a:avLst/>
          </a:prstGeom>
          <a:solidFill>
            <a:srgbClr val="DEEBF7"/>
          </a:solidFill>
        </p:spPr>
        <p:txBody>
          <a:bodyPr wrap="square" rtlCol="0">
            <a:spAutoFit/>
          </a:bodyPr>
          <a:lstStyle/>
          <a:p>
            <a:pPr algn="l"/>
            <a:endParaRPr lang="en-GB" sz="2400" dirty="0">
              <a:solidFill>
                <a:schemeClr val="accent5">
                  <a:lumMod val="50000"/>
                </a:schemeClr>
              </a:solidFill>
            </a:endParaRPr>
          </a:p>
        </p:txBody>
      </p:sp>
      <p:sp>
        <p:nvSpPr>
          <p:cNvPr id="15" name="TextBox 14"/>
          <p:cNvSpPr txBox="1"/>
          <p:nvPr/>
        </p:nvSpPr>
        <p:spPr>
          <a:xfrm flipH="1">
            <a:off x="6573422" y="4702795"/>
            <a:ext cx="4928616" cy="1015344"/>
          </a:xfrm>
          <a:prstGeom prst="rect">
            <a:avLst/>
          </a:prstGeom>
          <a:solidFill>
            <a:srgbClr val="DEEBF7"/>
          </a:solidFill>
        </p:spPr>
        <p:txBody>
          <a:bodyPr wrap="square" rtlCol="0">
            <a:spAutoFit/>
          </a:bodyPr>
          <a:lstStyle/>
          <a:p>
            <a:pPr algn="l"/>
            <a:endParaRPr lang="en-GB" sz="2400" dirty="0">
              <a:solidFill>
                <a:schemeClr val="accent5">
                  <a:lumMod val="50000"/>
                </a:schemeClr>
              </a:solidFill>
            </a:endParaRPr>
          </a:p>
        </p:txBody>
      </p:sp>
      <p:pic>
        <p:nvPicPr>
          <p:cNvPr id="16" name="Picture 1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7" name="Title 3"/>
          <p:cNvSpPr>
            <a:spLocks noGrp="1"/>
          </p:cNvSpPr>
          <p:nvPr>
            <p:ph type="title"/>
          </p:nvPr>
        </p:nvSpPr>
        <p:spPr>
          <a:xfrm>
            <a:off x="0" y="296864"/>
            <a:ext cx="5730949" cy="707849"/>
          </a:xfrm>
        </p:spPr>
        <p:txBody>
          <a:bodyPr>
            <a:normAutofit/>
          </a:bodyPr>
          <a:lstStyle/>
          <a:p>
            <a:r>
              <a:rPr lang="fr-FR" sz="2700" b="1" dirty="0">
                <a:solidFill>
                  <a:schemeClr val="bg1"/>
                </a:solidFill>
              </a:rPr>
              <a:t>Un jour dans la vie d’une hôtesse</a:t>
            </a:r>
          </a:p>
        </p:txBody>
      </p:sp>
      <p:pic>
        <p:nvPicPr>
          <p:cNvPr id="18" name="Picture 2" descr="Cabin Crew, Woman, Portrait, Girl, Femal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4327281" y="4752516"/>
            <a:ext cx="3271462" cy="165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88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7173233" y="4344381"/>
            <a:ext cx="2339487" cy="1569660"/>
          </a:xfrm>
          <a:prstGeom prst="rect">
            <a:avLst/>
          </a:prstGeom>
          <a:solidFill>
            <a:schemeClr val="bg1"/>
          </a:solidFill>
        </p:spPr>
        <p:txBody>
          <a:bodyPr wrap="square" lIns="0" rIns="0" rtlCol="0">
            <a:spAutoFit/>
          </a:bodyPr>
          <a:lstStyle/>
          <a:p>
            <a:pPr lvl="0" algn="ctr">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Je viens de </a:t>
            </a:r>
            <a:r>
              <a:rPr lang="fr-FR" sz="2400" dirty="0">
                <a:solidFill>
                  <a:srgbClr val="4472C4">
                    <a:lumMod val="50000"/>
                  </a:srgbClr>
                </a:solidFill>
              </a:rPr>
              <a:t>Genève,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mais maintenant j’habite à Paris.</a:t>
            </a:r>
          </a:p>
        </p:txBody>
      </p:sp>
      <p:sp>
        <p:nvSpPr>
          <p:cNvPr id="29" name="TextBox 28"/>
          <p:cNvSpPr txBox="1"/>
          <p:nvPr/>
        </p:nvSpPr>
        <p:spPr>
          <a:xfrm>
            <a:off x="7173233" y="4211029"/>
            <a:ext cx="2458743" cy="1938992"/>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Je dors chez moi ce soir. Nous retournons à Paris après ma conférence.</a:t>
            </a:r>
          </a:p>
        </p:txBody>
      </p:sp>
      <p:sp>
        <p:nvSpPr>
          <p:cNvPr id="16" name="Rounded Rectangular Callout 15"/>
          <p:cNvSpPr/>
          <p:nvPr/>
        </p:nvSpPr>
        <p:spPr>
          <a:xfrm flipH="1">
            <a:off x="7016999" y="4184649"/>
            <a:ext cx="2689713" cy="1965371"/>
          </a:xfrm>
          <a:prstGeom prst="wedgeRoundRectCallout">
            <a:avLst>
              <a:gd name="adj1" fmla="val -81038"/>
              <a:gd name="adj2" fmla="val -12282"/>
              <a:gd name="adj3" fmla="val 16667"/>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2" name="TextBox 31"/>
          <p:cNvSpPr txBox="1"/>
          <p:nvPr/>
        </p:nvSpPr>
        <p:spPr>
          <a:xfrm>
            <a:off x="7181758" y="4399180"/>
            <a:ext cx="2458743" cy="1569660"/>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choisis le caviar, le poisson et le</a:t>
            </a:r>
            <a:r>
              <a:rPr kumimoji="0" lang="fr-FR"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champagne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26" name="Picture 2" descr="Woman, Talk, Live, Flat, Stan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587" y="4184649"/>
            <a:ext cx="2400300" cy="24003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28150" y="294202"/>
            <a:ext cx="6271260" cy="707849"/>
          </a:xfrm>
        </p:spPr>
        <p:txBody>
          <a:bodyPr>
            <a:normAutofit/>
          </a:bodyPr>
          <a:lstStyle/>
          <a:p>
            <a:r>
              <a:rPr lang="fr-FR" sz="3000" b="1">
                <a:solidFill>
                  <a:schemeClr val="bg1"/>
                </a:solidFill>
              </a:rPr>
              <a:t>On interviewe des passagers</a:t>
            </a:r>
            <a:endParaRPr lang="fr-FR" sz="3000" b="1" dirty="0">
              <a:solidFill>
                <a:schemeClr val="bg1"/>
              </a:solidFill>
            </a:endParaRPr>
          </a:p>
        </p:txBody>
      </p:sp>
      <p:sp>
        <p:nvSpPr>
          <p:cNvPr id="6" name="Rounded Rectangle 46">
            <a:extLst>
              <a:ext uri="{FF2B5EF4-FFF2-40B4-BE49-F238E27FC236}">
                <a16:creationId xmlns:a16="http://schemas.microsoft.com/office/drawing/2014/main" id="{FB09667E-50A2-4099-B9F5-10D9728BF65D}"/>
              </a:ext>
            </a:extLst>
          </p:cNvPr>
          <p:cNvSpPr/>
          <p:nvPr/>
        </p:nvSpPr>
        <p:spPr>
          <a:xfrm>
            <a:off x="9919120" y="272948"/>
            <a:ext cx="199080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 / parler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28084BE4-A4AF-364C-B8E5-ED6D583A6685}"/>
              </a:ext>
            </a:extLst>
          </p:cNvPr>
          <p:cNvSpPr txBox="1"/>
          <p:nvPr/>
        </p:nvSpPr>
        <p:spPr>
          <a:xfrm>
            <a:off x="180000" y="1296000"/>
            <a:ext cx="118723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Maintenant, </a:t>
            </a:r>
            <a:r>
              <a:rPr lang="fr-FR" sz="2400" dirty="0">
                <a:solidFill>
                  <a:srgbClr val="4472C4">
                    <a:lumMod val="50000"/>
                  </a:srgbClr>
                </a:solidFill>
                <a:latin typeface="Century Gothic" panose="020F0302020204030204"/>
              </a:rPr>
              <a:t>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u écris un article sur l’expérience du vol en Concorde. </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b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Tu parles avec une famille qui est à bord. Lis les réponses. Dis les questions !</a:t>
            </a: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9600" b="96000" l="4902" r="95098">
                        <a14:backgroundMark x1="17647" y1="24800" x2="19118" y2="52000"/>
                      </a14:backgroundRemoval>
                    </a14:imgEffect>
                  </a14:imgLayer>
                </a14:imgProps>
              </a:ext>
            </a:extLst>
          </a:blip>
          <a:stretch>
            <a:fillRect/>
          </a:stretch>
        </p:blipFill>
        <p:spPr>
          <a:xfrm>
            <a:off x="9919120" y="3686222"/>
            <a:ext cx="2067420" cy="2533603"/>
          </a:xfrm>
          <a:prstGeom prst="rect">
            <a:avLst/>
          </a:prstGeom>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ackgroundRemoval t="0" b="93274" l="0" r="100000"/>
                    </a14:imgEffect>
                  </a14:imgLayer>
                </a14:imgProps>
              </a:ext>
            </a:extLst>
          </a:blip>
          <a:stretch>
            <a:fillRect/>
          </a:stretch>
        </p:blipFill>
        <p:spPr>
          <a:xfrm flipH="1">
            <a:off x="374650" y="4095750"/>
            <a:ext cx="1822450" cy="2124075"/>
          </a:xfrm>
          <a:prstGeom prst="rect">
            <a:avLst/>
          </a:prstGeom>
        </p:spPr>
      </p:pic>
      <p:sp>
        <p:nvSpPr>
          <p:cNvPr id="11" name="Rounded Rectangular Callout 10"/>
          <p:cNvSpPr/>
          <p:nvPr/>
        </p:nvSpPr>
        <p:spPr>
          <a:xfrm>
            <a:off x="2428386" y="4184650"/>
            <a:ext cx="2689713" cy="1965371"/>
          </a:xfrm>
          <a:prstGeom prst="wedgeRoundRectCallout">
            <a:avLst>
              <a:gd name="adj1" fmla="val -81038"/>
              <a:gd name="adj2" fmla="val -12282"/>
              <a:gd name="adj3" fmla="val 16667"/>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ounded Rectangular Callout 13"/>
          <p:cNvSpPr/>
          <p:nvPr/>
        </p:nvSpPr>
        <p:spPr>
          <a:xfrm flipH="1">
            <a:off x="2679700" y="2394194"/>
            <a:ext cx="7239420" cy="1183542"/>
          </a:xfrm>
          <a:prstGeom prst="wedgeRoundRectCallout">
            <a:avLst>
              <a:gd name="adj1" fmla="val 4849"/>
              <a:gd name="adj2" fmla="val 92036"/>
              <a:gd name="adj3" fmla="val 16667"/>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2603498" y="4344382"/>
            <a:ext cx="2339487"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réfléchis à la vitesse ! On accélère à 200 km/h !</a:t>
            </a:r>
          </a:p>
        </p:txBody>
      </p:sp>
      <p:sp>
        <p:nvSpPr>
          <p:cNvPr id="19" name="TextBox 18"/>
          <p:cNvSpPr txBox="1"/>
          <p:nvPr/>
        </p:nvSpPr>
        <p:spPr>
          <a:xfrm>
            <a:off x="2867128" y="2570466"/>
            <a:ext cx="686456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réfléchis à quoi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À quoi réfléchis-tu ? </a:t>
            </a:r>
          </a:p>
        </p:txBody>
      </p:sp>
      <p:sp>
        <p:nvSpPr>
          <p:cNvPr id="20" name="TextBox 19"/>
          <p:cNvSpPr txBox="1"/>
          <p:nvPr/>
        </p:nvSpPr>
        <p:spPr>
          <a:xfrm>
            <a:off x="7173233" y="4344382"/>
            <a:ext cx="2339487"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réfléchis aux célébrités qui sont à bord !</a:t>
            </a:r>
          </a:p>
        </p:txBody>
      </p:sp>
      <p:sp>
        <p:nvSpPr>
          <p:cNvPr id="22" name="TextBox 21"/>
          <p:cNvSpPr txBox="1"/>
          <p:nvPr/>
        </p:nvSpPr>
        <p:spPr>
          <a:xfrm>
            <a:off x="2867128" y="2570466"/>
            <a:ext cx="686456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Vous choisissez quoi (à manger)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Qu'est-ce que vous choisissez (à manger) ?</a:t>
            </a:r>
          </a:p>
        </p:txBody>
      </p:sp>
      <p:sp>
        <p:nvSpPr>
          <p:cNvPr id="23" name="TextBox 22"/>
          <p:cNvSpPr txBox="1"/>
          <p:nvPr/>
        </p:nvSpPr>
        <p:spPr>
          <a:xfrm>
            <a:off x="2603498" y="4344382"/>
            <a:ext cx="2339487"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choisis la soupe, le fromage et le Coca*.</a:t>
            </a:r>
          </a:p>
        </p:txBody>
      </p:sp>
      <p:sp>
        <p:nvSpPr>
          <p:cNvPr id="24" name="TextBox 23"/>
          <p:cNvSpPr txBox="1"/>
          <p:nvPr/>
        </p:nvSpPr>
        <p:spPr>
          <a:xfrm>
            <a:off x="2867128" y="2570466"/>
            <a:ext cx="686456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choisis quoi (à manger)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Qu'est-ce que tu choisis(à manger) ?</a:t>
            </a:r>
          </a:p>
        </p:txBody>
      </p:sp>
      <p:sp>
        <p:nvSpPr>
          <p:cNvPr id="25" name="TextBox 24"/>
          <p:cNvSpPr txBox="1"/>
          <p:nvPr/>
        </p:nvSpPr>
        <p:spPr>
          <a:xfrm>
            <a:off x="2960842" y="2570466"/>
            <a:ext cx="686456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Vous venez d’où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D’où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venez-vous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p:txBody>
      </p:sp>
      <p:sp>
        <p:nvSpPr>
          <p:cNvPr id="26" name="TextBox 25"/>
          <p:cNvSpPr txBox="1"/>
          <p:nvPr/>
        </p:nvSpPr>
        <p:spPr>
          <a:xfrm>
            <a:off x="2603498" y="4344381"/>
            <a:ext cx="2339487"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dors dans l’avion ce soir.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p:cNvSpPr txBox="1"/>
          <p:nvPr/>
        </p:nvSpPr>
        <p:spPr>
          <a:xfrm>
            <a:off x="2867128" y="2570466"/>
            <a:ext cx="686456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viens d’où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D’où viens-tu ? </a:t>
            </a:r>
          </a:p>
        </p:txBody>
      </p:sp>
      <p:sp>
        <p:nvSpPr>
          <p:cNvPr id="28" name="TextBox 27"/>
          <p:cNvSpPr txBox="1"/>
          <p:nvPr/>
        </p:nvSpPr>
        <p:spPr>
          <a:xfrm>
            <a:off x="2867128" y="2570466"/>
            <a:ext cx="686456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dors où (ce soir)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Où dors-tu ce soir ? </a:t>
            </a:r>
          </a:p>
        </p:txBody>
      </p:sp>
      <p:sp>
        <p:nvSpPr>
          <p:cNvPr id="30" name="TextBox 29"/>
          <p:cNvSpPr txBox="1"/>
          <p:nvPr/>
        </p:nvSpPr>
        <p:spPr>
          <a:xfrm>
            <a:off x="2873145" y="2570466"/>
            <a:ext cx="6864564"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Vous dormez où (ce soir)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Où dormez-vous ce soir ? </a:t>
            </a:r>
          </a:p>
        </p:txBody>
      </p:sp>
      <p:sp>
        <p:nvSpPr>
          <p:cNvPr id="31" name="TextBox 30"/>
          <p:cNvSpPr txBox="1"/>
          <p:nvPr/>
        </p:nvSpPr>
        <p:spPr>
          <a:xfrm>
            <a:off x="2873145" y="2573128"/>
            <a:ext cx="6864564" cy="830997"/>
          </a:xfrm>
          <a:prstGeom prst="rect">
            <a:avLst/>
          </a:prstGeom>
          <a:solidFill>
            <a:schemeClr val="bg1"/>
          </a:solidFill>
        </p:spPr>
        <p:txBody>
          <a:bodyPr wrap="square" rtlCol="0">
            <a:spAutoFit/>
          </a:bodyPr>
          <a:lstStyle/>
          <a:p>
            <a:pPr lvl="0" algn="ct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Vous</a:t>
            </a:r>
            <a:r>
              <a:rPr lang="fr-FR" sz="2400" dirty="0">
                <a:solidFill>
                  <a:srgbClr val="4472C4">
                    <a:lumMod val="50000"/>
                  </a:srgbClr>
                </a:solidFill>
              </a:rPr>
              <a:t> réfléchissez à quoi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a:t>
            </a:r>
          </a:p>
          <a:p>
            <a:pPr lvl="0" algn="ctr"/>
            <a:r>
              <a:rPr lang="fr-FR" sz="2400" dirty="0">
                <a:solidFill>
                  <a:srgbClr val="4472C4">
                    <a:lumMod val="50000"/>
                  </a:srgbClr>
                </a:solidFill>
              </a:rPr>
              <a:t>À quoi réfléchissez-vous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 </a:t>
            </a:r>
          </a:p>
        </p:txBody>
      </p:sp>
      <p:sp>
        <p:nvSpPr>
          <p:cNvPr id="33" name="TextBox 32"/>
          <p:cNvSpPr txBox="1"/>
          <p:nvPr/>
        </p:nvSpPr>
        <p:spPr>
          <a:xfrm>
            <a:off x="2603497" y="4344381"/>
            <a:ext cx="2339487" cy="156966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lvl="0" algn="ct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rPr>
              <a:t>Moi je viens</a:t>
            </a:r>
            <a:r>
              <a:rPr lang="fr-FR" sz="2400" dirty="0">
                <a:solidFill>
                  <a:srgbClr val="4472C4">
                    <a:lumMod val="50000"/>
                  </a:srgbClr>
                </a:solidFill>
              </a:rPr>
              <a:t> de Paris.</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4" name="Rounded Rectangle 46">
            <a:extLst>
              <a:ext uri="{FF2B5EF4-FFF2-40B4-BE49-F238E27FC236}">
                <a16:creationId xmlns:a16="http://schemas.microsoft.com/office/drawing/2014/main" id="{FB09667E-50A2-4099-B9F5-10D9728BF65D}"/>
              </a:ext>
            </a:extLst>
          </p:cNvPr>
          <p:cNvSpPr/>
          <p:nvPr/>
        </p:nvSpPr>
        <p:spPr>
          <a:xfrm>
            <a:off x="6926148" y="178833"/>
            <a:ext cx="2524068" cy="72651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a:t>
            </a:r>
            <a:r>
              <a:rPr lang="en-GB" sz="2000" b="1" dirty="0">
                <a:solidFill>
                  <a:prstClr val="white"/>
                </a:solidFill>
                <a:latin typeface="Century Gothic" panose="020B0502020202020204" pitchFamily="34" charset="0"/>
              </a:rPr>
              <a:t>Coca = coke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*la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rPr>
              <a:t>vitesse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rPr>
              <a:t> = speed</a:t>
            </a:r>
          </a:p>
        </p:txBody>
      </p:sp>
    </p:spTree>
    <p:extLst>
      <p:ext uri="{BB962C8B-B14F-4D97-AF65-F5344CB8AC3E}">
        <p14:creationId xmlns:p14="http://schemas.microsoft.com/office/powerpoint/2010/main" val="145625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5"/>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2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27"/>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3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9"/>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30"/>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2" animBg="1"/>
      <p:bldP spid="29" grpId="0" animBg="1"/>
      <p:bldP spid="29" grpId="1" animBg="1"/>
      <p:bldP spid="32" grpId="0" animBg="1"/>
      <p:bldP spid="32" grpId="1" animBg="1"/>
      <p:bldP spid="17" grpId="0" animBg="1"/>
      <p:bldP spid="17" grpId="1" animBg="1"/>
      <p:bldP spid="19" grpId="0" animBg="1"/>
      <p:bldP spid="19" grpId="1" animBg="1"/>
      <p:bldP spid="20" grpId="0" animBg="1"/>
      <p:bldP spid="20" grpId="1" animBg="1"/>
      <p:bldP spid="22" grpId="0" animBg="1"/>
      <p:bldP spid="22" grpId="1" animBg="1"/>
      <p:bldP spid="23" grpId="0" animBg="1"/>
      <p:bldP spid="23" grpId="1" animBg="1"/>
      <p:bldP spid="24" grpId="0" animBg="1"/>
      <p:bldP spid="24" grpId="1" animBg="1"/>
      <p:bldP spid="25" grpId="0" animBg="1"/>
      <p:bldP spid="25" grpId="1" animBg="1"/>
      <p:bldP spid="26" grpId="0" animBg="1"/>
      <p:bldP spid="27" grpId="0" animBg="1"/>
      <p:bldP spid="27" grpId="1" animBg="1"/>
      <p:bldP spid="28" grpId="0" animBg="1"/>
      <p:bldP spid="30" grpId="0" animBg="1"/>
      <p:bldP spid="30" grpId="1" animBg="1"/>
      <p:bldP spid="31" grpId="0" animBg="1"/>
      <p:bldP spid="31" grpId="1" animBg="1"/>
      <p:bldP spid="33" grpId="0" animBg="1"/>
      <p:bldP spid="3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Une grande tragédie</a:t>
            </a:r>
          </a:p>
        </p:txBody>
      </p:sp>
      <p:sp>
        <p:nvSpPr>
          <p:cNvPr id="5" name="TextBox 4">
            <a:extLst>
              <a:ext uri="{FF2B5EF4-FFF2-40B4-BE49-F238E27FC236}">
                <a16:creationId xmlns:a16="http://schemas.microsoft.com/office/drawing/2014/main" id="{28084BE4-A4AF-364C-B8E5-ED6D583A6685}"/>
              </a:ext>
            </a:extLst>
          </p:cNvPr>
          <p:cNvSpPr txBox="1"/>
          <p:nvPr/>
        </p:nvSpPr>
        <p:spPr>
          <a:xfrm>
            <a:off x="91440" y="1314380"/>
            <a:ext cx="100094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a:ln>
                  <a:noFill/>
                </a:ln>
                <a:solidFill>
                  <a:srgbClr val="104F75"/>
                </a:solidFill>
                <a:effectLst/>
                <a:uLnTx/>
                <a:uFillTx/>
                <a:latin typeface="Century Gothic" panose="020F0302020204030204"/>
                <a:ea typeface="+mn-ea"/>
                <a:cs typeface="+mn-cs"/>
              </a:rPr>
              <a:t>En l’an 2000, il y avait une terrible tragédie. Qu’est-ce qui est arrivé* ? Fais des paires pour compléter l’histoire.</a:t>
            </a:r>
          </a:p>
        </p:txBody>
      </p:sp>
      <p:sp>
        <p:nvSpPr>
          <p:cNvPr id="6" name="Rounded Rectangle 46">
            <a:extLst>
              <a:ext uri="{FF2B5EF4-FFF2-40B4-BE49-F238E27FC236}">
                <a16:creationId xmlns:a16="http://schemas.microsoft.com/office/drawing/2014/main" id="{FB09667E-50A2-4099-B9F5-10D9728BF65D}"/>
              </a:ext>
            </a:extLst>
          </p:cNvPr>
          <p:cNvSpPr/>
          <p:nvPr/>
        </p:nvSpPr>
        <p:spPr>
          <a:xfrm>
            <a:off x="10812446" y="231397"/>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p:cNvSpPr txBox="1"/>
          <p:nvPr/>
        </p:nvSpPr>
        <p:spPr>
          <a:xfrm>
            <a:off x="91440" y="2295765"/>
            <a:ext cx="5265384" cy="37856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Le 25 juillet 2000, il y avait un …</a:t>
            </a:r>
            <a:br>
              <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br>
            <a:endPar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L’accident a tué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En 2001, Concorde a commencé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Mais le programme a coûté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Après l'attaque des tours jumelles*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Il n’y avait pas de passagers, et Concorde a fait son dernier vol …</a:t>
            </a:r>
          </a:p>
        </p:txBody>
      </p:sp>
      <p:sp>
        <p:nvSpPr>
          <p:cNvPr id="9" name="TextBox 8"/>
          <p:cNvSpPr txBox="1"/>
          <p:nvPr/>
        </p:nvSpPr>
        <p:spPr>
          <a:xfrm>
            <a:off x="5454501" y="2295765"/>
            <a:ext cx="6617705" cy="378565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 113 personnes.</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 un programme pour renforcer la sécurité.</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 commercial le 26 novembre 2003.</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 crash de l’avion près de Paris.</a:t>
            </a:r>
            <a:br>
              <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br>
            <a:endPar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 à New York en 2001, on ne voulait* pas voler.</a:t>
            </a: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endPar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lphaLcPeriod"/>
              <a:tabLst/>
              <a:defRPr/>
            </a:pPr>
            <a:r>
              <a:rPr kumimoji="0" lang="fr-FR" sz="2000" b="0" i="0" u="none" strike="noStrike" kern="1200" cap="none" spc="0" normalizeH="0" baseline="0">
                <a:ln>
                  <a:noFill/>
                </a:ln>
                <a:solidFill>
                  <a:srgbClr val="4472C4">
                    <a:lumMod val="50000"/>
                  </a:srgbClr>
                </a:solidFill>
                <a:effectLst/>
                <a:uLnTx/>
                <a:uFillTx/>
                <a:latin typeface="Century Gothic" panose="020F0302020204030204"/>
                <a:ea typeface="+mn-ea"/>
                <a:cs typeface="+mn-cs"/>
              </a:rPr>
              <a:t>… cher, et Concorde a commencé à perdre de l’argent une fois encore.</a:t>
            </a:r>
          </a:p>
        </p:txBody>
      </p:sp>
      <p:sp>
        <p:nvSpPr>
          <p:cNvPr id="10" name="Rounded Rectangle 46">
            <a:extLst>
              <a:ext uri="{FF2B5EF4-FFF2-40B4-BE49-F238E27FC236}">
                <a16:creationId xmlns:a16="http://schemas.microsoft.com/office/drawing/2014/main" id="{FB09667E-50A2-4099-B9F5-10D9728BF65D}"/>
              </a:ext>
            </a:extLst>
          </p:cNvPr>
          <p:cNvSpPr/>
          <p:nvPr/>
        </p:nvSpPr>
        <p:spPr>
          <a:xfrm>
            <a:off x="6549656" y="160105"/>
            <a:ext cx="4082902" cy="91412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*arriver</a:t>
            </a:r>
            <a:r>
              <a:rPr kumimoji="0" lang="en-GB" sz="2000" b="1"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rPr>
              <a:t>3</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to happen</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*les tours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jumelles</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Twin Towers</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voulait</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wanted to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076" name="Picture 4" descr="Newspaper, Journal, News, Pap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47401" y="1472393"/>
            <a:ext cx="2224805" cy="134596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4464424" y="2579086"/>
            <a:ext cx="1151458" cy="160950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108960" y="2552370"/>
            <a:ext cx="2409245" cy="6202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096185" y="3172570"/>
            <a:ext cx="422020" cy="63631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64424" y="4391076"/>
            <a:ext cx="1295026" cy="102547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162219" y="4903813"/>
            <a:ext cx="355986" cy="1081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4878772" y="3808883"/>
            <a:ext cx="639433" cy="214741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38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Des avions de rêve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30206"/>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sp>
        <p:nvSpPr>
          <p:cNvPr id="6" name="TextBox 5">
            <a:extLst>
              <a:ext uri="{FF2B5EF4-FFF2-40B4-BE49-F238E27FC236}">
                <a16:creationId xmlns:a16="http://schemas.microsoft.com/office/drawing/2014/main" id="{A2AECFFE-55D9-ED46-9E49-F19805C09A6A}"/>
              </a:ext>
            </a:extLst>
          </p:cNvPr>
          <p:cNvSpPr txBox="1"/>
          <p:nvPr/>
        </p:nvSpPr>
        <p:spPr>
          <a:xfrm>
            <a:off x="258416" y="1296000"/>
            <a:ext cx="11651503" cy="4893647"/>
          </a:xfrm>
          <a:prstGeom prst="rect">
            <a:avLst/>
          </a:prstGeom>
          <a:noFill/>
        </p:spPr>
        <p:txBody>
          <a:bodyPr wrap="square" rtlCol="0">
            <a:spAutoFit/>
          </a:bodyPr>
          <a:lstStyle/>
          <a:p>
            <a:pPr lvl="0">
              <a:defRPr/>
            </a:pPr>
            <a:r>
              <a:rPr lang="fr-FR" sz="2400" dirty="0">
                <a:solidFill>
                  <a:srgbClr val="104F75"/>
                </a:solidFill>
              </a:rPr>
              <a:t>La fin* de l'histoire de Concorde est tragique, mais Concorde inspire les ingénieurs* d’aujourd’hui ! </a:t>
            </a:r>
            <a:br>
              <a:rPr lang="fr-FR" sz="2400" dirty="0">
                <a:solidFill>
                  <a:srgbClr val="104F75"/>
                </a:solidFill>
              </a:rPr>
            </a:br>
            <a:r>
              <a:rPr lang="fr-FR" sz="2400" dirty="0">
                <a:solidFill>
                  <a:srgbClr val="104F75"/>
                </a:solidFill>
              </a:rPr>
              <a:t>En ce moment, plusieurs compagnies travaillent sur la construction d’avions hypersoniques qui peuvent voler de Londres</a:t>
            </a:r>
            <a:r>
              <a:rPr lang="en-US" sz="2400" dirty="0">
                <a:solidFill>
                  <a:srgbClr val="104F75"/>
                </a:solidFill>
              </a:rPr>
              <a:t> </a:t>
            </a:r>
            <a:r>
              <a:rPr lang="en-GB" sz="2400" dirty="0">
                <a:solidFill>
                  <a:srgbClr val="104F75"/>
                </a:solidFill>
              </a:rPr>
              <a:t>à </a:t>
            </a:r>
            <a:r>
              <a:rPr lang="en-US" sz="2400" dirty="0">
                <a:solidFill>
                  <a:srgbClr val="104F75"/>
                </a:solidFill>
              </a:rPr>
              <a:t>Sydney </a:t>
            </a:r>
            <a:r>
              <a:rPr lang="fr-FR" sz="2400" dirty="0">
                <a:solidFill>
                  <a:srgbClr val="104F75"/>
                </a:solidFill>
              </a:rPr>
              <a:t>en</a:t>
            </a:r>
            <a:r>
              <a:rPr lang="en-US" sz="2400" dirty="0">
                <a:solidFill>
                  <a:srgbClr val="104F75"/>
                </a:solidFill>
              </a:rPr>
              <a:t> </a:t>
            </a:r>
            <a:r>
              <a:rPr lang="fr-FR" sz="2400" dirty="0">
                <a:solidFill>
                  <a:srgbClr val="104F75"/>
                </a:solidFill>
              </a:rPr>
              <a:t>moins</a:t>
            </a:r>
            <a:r>
              <a:rPr lang="en-US" sz="2400" dirty="0">
                <a:solidFill>
                  <a:srgbClr val="104F75"/>
                </a:solidFill>
              </a:rPr>
              <a:t> de 3 </a:t>
            </a:r>
            <a:r>
              <a:rPr lang="fr-FR" sz="2400" dirty="0">
                <a:solidFill>
                  <a:srgbClr val="104F75"/>
                </a:solidFill>
              </a:rPr>
              <a:t>heures</a:t>
            </a:r>
            <a:r>
              <a:rPr lang="en-US" sz="2400" dirty="0">
                <a:solidFill>
                  <a:srgbClr val="104F75"/>
                </a:solidFill>
              </a:rPr>
              <a:t> !</a:t>
            </a:r>
            <a:br>
              <a:rPr kumimoji="0" lang="en-US" sz="2400" b="0" i="0" u="none" strike="noStrike" kern="1200" cap="none" spc="0" normalizeH="0" baseline="0" dirty="0">
                <a:ln>
                  <a:noFill/>
                </a:ln>
                <a:solidFill>
                  <a:srgbClr val="104F75"/>
                </a:solidFill>
                <a:effectLst/>
                <a:uLnTx/>
                <a:uFillTx/>
                <a:latin typeface="Century Gothic" panose="020F0302020204030204"/>
                <a:ea typeface="+mn-ea"/>
                <a:cs typeface="+mn-cs"/>
              </a:rPr>
            </a:br>
            <a:br>
              <a:rPr kumimoji="0" lang="en-US" sz="2400" b="0" i="0" u="none" strike="noStrike" kern="1200" cap="none" spc="0" normalizeH="0" baseline="0" dirty="0">
                <a:ln>
                  <a:noFill/>
                </a:ln>
                <a:solidFill>
                  <a:srgbClr val="104F75"/>
                </a:solidFill>
                <a:effectLst/>
                <a:uLnTx/>
                <a:uFillTx/>
                <a:latin typeface="Century Gothic" panose="020F0302020204030204"/>
                <a:ea typeface="+mn-ea"/>
                <a:cs typeface="+mn-cs"/>
              </a:rPr>
            </a:br>
            <a:r>
              <a:rPr kumimoji="0" lang="en-US" sz="2400" b="0" i="0" u="none" strike="noStrike" kern="1200" cap="none" spc="0" normalizeH="0" baseline="0" dirty="0">
                <a:ln>
                  <a:noFill/>
                </a:ln>
                <a:solidFill>
                  <a:srgbClr val="104F75"/>
                </a:solidFill>
                <a:effectLst/>
                <a:uLnTx/>
                <a:uFillTx/>
                <a:latin typeface="Century Gothic" panose="020F0302020204030204"/>
                <a:ea typeface="+mn-ea"/>
                <a:cs typeface="+mn-cs"/>
              </a:rPr>
              <a:t>Design a supersonic plane of the future. Describe it using:</a:t>
            </a:r>
          </a:p>
          <a:p>
            <a:pPr lvl="0">
              <a:defRPr/>
            </a:pPr>
            <a:endParaRPr lang="en-US" sz="2400" dirty="0">
              <a:solidFill>
                <a:srgbClr val="104F75"/>
              </a:solidFill>
              <a:latin typeface="Century Gothic" panose="020F0302020204030204"/>
            </a:endParaRPr>
          </a:p>
          <a:p>
            <a:pPr marL="342900" lvl="0" indent="-342900">
              <a:buFont typeface="Arial" panose="020B0604020202020204" pitchFamily="34" charset="0"/>
              <a:buChar char="•"/>
              <a:defRPr/>
            </a:pPr>
            <a:r>
              <a:rPr kumimoji="0" lang="en-US" sz="2400" b="0" i="0" u="none" strike="noStrike" kern="1200" cap="none" spc="0" normalizeH="0" baseline="0" dirty="0">
                <a:ln>
                  <a:noFill/>
                </a:ln>
                <a:solidFill>
                  <a:srgbClr val="104F75"/>
                </a:solidFill>
                <a:effectLst/>
                <a:uLnTx/>
                <a:uFillTx/>
                <a:latin typeface="Century Gothic" panose="020F0302020204030204"/>
                <a:ea typeface="+mn-ea"/>
                <a:cs typeface="+mn-cs"/>
              </a:rPr>
              <a:t>prepositions of place,</a:t>
            </a:r>
            <a:r>
              <a:rPr kumimoji="0" lang="en-US" sz="2400" b="0" i="0" u="none" strike="noStrike" kern="1200" cap="none" spc="0" normalizeH="0" dirty="0">
                <a:ln>
                  <a:noFill/>
                </a:ln>
                <a:solidFill>
                  <a:srgbClr val="104F75"/>
                </a:solidFill>
                <a:effectLst/>
                <a:uLnTx/>
                <a:uFillTx/>
                <a:latin typeface="Century Gothic" panose="020F0302020204030204"/>
                <a:ea typeface="+mn-ea"/>
                <a:cs typeface="+mn-cs"/>
              </a:rPr>
              <a:t> to say how it looks (outside and in)</a:t>
            </a:r>
            <a:endParaRPr kumimoji="0" lang="en-US" sz="2400" b="0" i="0" u="none" strike="noStrike" kern="1200" cap="none" spc="0" normalizeH="0" baseline="0" dirty="0">
              <a:ln>
                <a:noFill/>
              </a:ln>
              <a:solidFill>
                <a:srgbClr val="104F75"/>
              </a:solidFill>
              <a:effectLst/>
              <a:uLnTx/>
              <a:uFillTx/>
              <a:latin typeface="Century Gothic" panose="020F0302020204030204"/>
              <a:ea typeface="+mn-ea"/>
              <a:cs typeface="+mn-cs"/>
            </a:endParaRPr>
          </a:p>
          <a:p>
            <a:pPr marL="342900" lvl="0" indent="-342900">
              <a:buFont typeface="Arial" panose="020B0604020202020204" pitchFamily="34" charset="0"/>
              <a:buChar char="•"/>
              <a:defRPr/>
            </a:pPr>
            <a:r>
              <a:rPr lang="en-US" sz="2400" dirty="0">
                <a:solidFill>
                  <a:srgbClr val="104F75"/>
                </a:solidFill>
              </a:rPr>
              <a:t>prepositions of movement, to say where it goes</a:t>
            </a:r>
          </a:p>
          <a:p>
            <a:pPr marL="342900" lvl="0" indent="-342900">
              <a:buFont typeface="Arial" panose="020B0604020202020204" pitchFamily="34" charset="0"/>
              <a:buChar char="•"/>
              <a:defRPr/>
            </a:pPr>
            <a:r>
              <a:rPr lang="en-US" sz="2400" dirty="0">
                <a:solidFill>
                  <a:srgbClr val="104F75"/>
                </a:solidFill>
              </a:rPr>
              <a:t>numbers over 100 to give its speed and cost</a:t>
            </a:r>
            <a:endParaRPr lang="en-US" sz="2400" dirty="0">
              <a:solidFill>
                <a:srgbClr val="104F75"/>
              </a:solidFill>
              <a:latin typeface="Century Gothic" panose="020F0302020204030204"/>
            </a:endParaRPr>
          </a:p>
          <a:p>
            <a:pPr marL="342900" lvl="0" indent="-342900">
              <a:buFont typeface="Arial" panose="020B0604020202020204" pitchFamily="34" charset="0"/>
              <a:buChar char="•"/>
              <a:defRPr/>
            </a:pPr>
            <a:r>
              <a:rPr lang="en-US" sz="2400" dirty="0">
                <a:solidFill>
                  <a:srgbClr val="104F75"/>
                </a:solidFill>
                <a:latin typeface="Century Gothic" panose="020F0302020204030204"/>
              </a:rPr>
              <a:t>verbs </a:t>
            </a:r>
            <a:r>
              <a:rPr lang="fr-FR" sz="2400" i="1" dirty="0">
                <a:solidFill>
                  <a:srgbClr val="104F75"/>
                </a:solidFill>
                <a:latin typeface="Century Gothic" panose="020F0302020204030204"/>
              </a:rPr>
              <a:t>venir</a:t>
            </a:r>
            <a:r>
              <a:rPr lang="en-US" sz="2400" dirty="0">
                <a:solidFill>
                  <a:srgbClr val="104F75"/>
                </a:solidFill>
                <a:latin typeface="Century Gothic" panose="020F0302020204030204"/>
              </a:rPr>
              <a:t>, </a:t>
            </a:r>
            <a:r>
              <a:rPr lang="fr-FR" sz="2400" i="1" dirty="0">
                <a:solidFill>
                  <a:srgbClr val="104F75"/>
                </a:solidFill>
                <a:latin typeface="Century Gothic" panose="020F0302020204030204"/>
              </a:rPr>
              <a:t>partir</a:t>
            </a:r>
            <a:r>
              <a:rPr lang="en-US" sz="2400" i="1" dirty="0">
                <a:solidFill>
                  <a:srgbClr val="104F75"/>
                </a:solidFill>
                <a:latin typeface="Century Gothic" panose="020F0302020204030204"/>
              </a:rPr>
              <a:t> </a:t>
            </a:r>
            <a:r>
              <a:rPr lang="en-US" sz="2400" dirty="0">
                <a:solidFill>
                  <a:srgbClr val="104F75"/>
                </a:solidFill>
                <a:latin typeface="Century Gothic" panose="020F0302020204030204"/>
              </a:rPr>
              <a:t>and </a:t>
            </a:r>
            <a:r>
              <a:rPr lang="fr-FR" sz="2400" i="1" dirty="0">
                <a:solidFill>
                  <a:srgbClr val="104F75"/>
                </a:solidFill>
                <a:latin typeface="Century Gothic" panose="020F0302020204030204"/>
              </a:rPr>
              <a:t>choisir</a:t>
            </a:r>
            <a:r>
              <a:rPr lang="en-US" sz="2400" dirty="0">
                <a:solidFill>
                  <a:srgbClr val="104F75"/>
                </a:solidFill>
                <a:latin typeface="Century Gothic" panose="020F0302020204030204"/>
              </a:rPr>
              <a:t> to say where it comes</a:t>
            </a:r>
            <a:br>
              <a:rPr lang="en-US" sz="2400" dirty="0">
                <a:solidFill>
                  <a:srgbClr val="104F75"/>
                </a:solidFill>
                <a:latin typeface="Century Gothic" panose="020F0302020204030204"/>
              </a:rPr>
            </a:br>
            <a:r>
              <a:rPr lang="en-US" sz="2400" dirty="0">
                <a:solidFill>
                  <a:srgbClr val="104F75"/>
                </a:solidFill>
                <a:latin typeface="Century Gothic" panose="020F0302020204030204"/>
              </a:rPr>
              <a:t>from, when/where it departs, and what the passengers</a:t>
            </a:r>
            <a:br>
              <a:rPr lang="en-US" sz="2400" dirty="0">
                <a:solidFill>
                  <a:srgbClr val="104F75"/>
                </a:solidFill>
                <a:latin typeface="Century Gothic" panose="020F0302020204030204"/>
              </a:rPr>
            </a:br>
            <a:r>
              <a:rPr lang="en-US" sz="2400" dirty="0">
                <a:solidFill>
                  <a:srgbClr val="104F75"/>
                </a:solidFill>
                <a:latin typeface="Century Gothic" panose="020F0302020204030204"/>
              </a:rPr>
              <a:t>choose to eat/drink/do on board.</a:t>
            </a:r>
            <a:endParaRPr lang="en-US" sz="2400" dirty="0">
              <a:solidFill>
                <a:srgbClr val="104F75"/>
              </a:solidFill>
            </a:endParaRPr>
          </a:p>
        </p:txBody>
      </p:sp>
      <p:pic>
        <p:nvPicPr>
          <p:cNvPr id="3074" name="Picture 2" descr="https://media.istockphoto.com/vectors/electric-plane-flying-vector-id1301376569?b=1&amp;k=20&amp;m=1301376569&amp;s=170667a&amp;w=0&amp;h=RfS7fWgO8mAAExy_DZBxf-KyBi-i9p_kPtoNqzcz9_w="/>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235915" y="4191000"/>
            <a:ext cx="2829029" cy="199864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ular Callout 1">
            <a:extLst>
              <a:ext uri="{FF2B5EF4-FFF2-40B4-BE49-F238E27FC236}">
                <a16:creationId xmlns:a16="http://schemas.microsoft.com/office/drawing/2014/main" id="{5E4427A8-1218-4935-BB4E-779FF4B39AEB}"/>
              </a:ext>
            </a:extLst>
          </p:cNvPr>
          <p:cNvSpPr/>
          <p:nvPr/>
        </p:nvSpPr>
        <p:spPr>
          <a:xfrm>
            <a:off x="6910792" y="188396"/>
            <a:ext cx="3274828" cy="774507"/>
          </a:xfrm>
          <a:prstGeom prst="wedgeRoundRectCallout">
            <a:avLst>
              <a:gd name="adj1" fmla="val -23239"/>
              <a:gd name="adj2" fmla="val -47350"/>
              <a:gd name="adj3" fmla="val 16667"/>
            </a:avLst>
          </a:prstGeom>
          <a:solidFill>
            <a:srgbClr val="104F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b="1" i="0" u="none" strike="noStrike" kern="1200" cap="none" spc="0" normalizeH="0" baseline="0" noProof="0" dirty="0">
                <a:ln>
                  <a:noFill/>
                </a:ln>
                <a:solidFill>
                  <a:prstClr val="white"/>
                </a:solidFill>
                <a:effectLst/>
                <a:uLnTx/>
                <a:uFillTx/>
                <a:ea typeface="+mn-ea"/>
                <a:cs typeface="+mn-cs"/>
              </a:rPr>
              <a:t>*la</a:t>
            </a:r>
            <a:r>
              <a:rPr kumimoji="0" lang="en-GB" b="0" i="0" u="none" strike="noStrike" kern="1200" cap="none" spc="0" normalizeH="0" baseline="0" noProof="0" dirty="0">
                <a:ln>
                  <a:noFill/>
                </a:ln>
                <a:solidFill>
                  <a:prstClr val="white"/>
                </a:solidFill>
                <a:effectLst/>
                <a:uLnTx/>
                <a:uFillTx/>
                <a:ea typeface="+mn-ea"/>
                <a:cs typeface="+mn-cs"/>
              </a:rPr>
              <a:t> </a:t>
            </a:r>
            <a:r>
              <a:rPr kumimoji="0" lang="en-GB" b="1" i="0" u="none" strike="noStrike" kern="1200" cap="none" spc="0" normalizeH="0" baseline="0" noProof="0" dirty="0">
                <a:ln>
                  <a:noFill/>
                </a:ln>
                <a:solidFill>
                  <a:prstClr val="white"/>
                </a:solidFill>
                <a:effectLst/>
                <a:uLnTx/>
                <a:uFillTx/>
                <a:ea typeface="+mn-ea"/>
                <a:cs typeface="+mn-cs"/>
              </a:rPr>
              <a:t>fin</a:t>
            </a:r>
            <a:r>
              <a:rPr kumimoji="0" lang="en-GB" b="0" i="0" u="none" strike="noStrike" kern="1200" cap="none" spc="0" normalizeH="0" noProof="0" dirty="0">
                <a:ln>
                  <a:noFill/>
                </a:ln>
                <a:solidFill>
                  <a:prstClr val="white"/>
                </a:solidFill>
                <a:effectLst/>
                <a:uLnTx/>
                <a:uFillTx/>
                <a:ea typeface="+mn-ea"/>
                <a:cs typeface="+mn-cs"/>
              </a:rPr>
              <a:t> = the end</a:t>
            </a:r>
          </a:p>
          <a:p>
            <a:pPr lvl="0" algn="ctr">
              <a:defRPr/>
            </a:pPr>
            <a:r>
              <a:rPr lang="en-GB" b="1" dirty="0">
                <a:solidFill>
                  <a:prstClr val="white"/>
                </a:solidFill>
                <a:sym typeface="Wingdings" panose="05000000000000000000" pitchFamily="2" charset="2"/>
              </a:rPr>
              <a:t>*</a:t>
            </a:r>
            <a:r>
              <a:rPr lang="fr-FR" b="1" dirty="0">
                <a:solidFill>
                  <a:prstClr val="white"/>
                </a:solidFill>
                <a:sym typeface="Wingdings" panose="05000000000000000000" pitchFamily="2" charset="2"/>
              </a:rPr>
              <a:t>l’ingénieur</a:t>
            </a:r>
            <a:r>
              <a:rPr lang="en-GB" b="1" dirty="0">
                <a:solidFill>
                  <a:prstClr val="white"/>
                </a:solidFill>
                <a:sym typeface="Wingdings" panose="05000000000000000000" pitchFamily="2" charset="2"/>
              </a:rPr>
              <a:t> (m) </a:t>
            </a:r>
            <a:r>
              <a:rPr lang="en-GB" dirty="0">
                <a:solidFill>
                  <a:prstClr val="white"/>
                </a:solidFill>
                <a:sym typeface="Wingdings" panose="05000000000000000000" pitchFamily="2" charset="2"/>
              </a:rPr>
              <a:t>= engineer</a:t>
            </a:r>
            <a:endParaRPr kumimoji="0" lang="en-GB" b="0" i="0" u="none" strike="noStrike" kern="1200" cap="none" spc="0" normalizeH="0" baseline="0" noProof="0" dirty="0">
              <a:ln>
                <a:noFill/>
              </a:ln>
              <a:solidFill>
                <a:prstClr val="white"/>
              </a:solidFill>
              <a:effectLst/>
              <a:uLnTx/>
              <a:uFillTx/>
              <a:ea typeface="+mn-ea"/>
              <a:cs typeface="+mn-cs"/>
              <a:sym typeface="Wingdings" panose="05000000000000000000" pitchFamily="2" charset="2"/>
            </a:endParaRPr>
          </a:p>
        </p:txBody>
      </p:sp>
    </p:spTree>
    <p:extLst>
      <p:ext uri="{BB962C8B-B14F-4D97-AF65-F5344CB8AC3E}">
        <p14:creationId xmlns:p14="http://schemas.microsoft.com/office/powerpoint/2010/main" val="145317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Term 3.2, Week 1)</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7" name="TextBox 12">
            <a:hlinkClick r:id="rId6"/>
            <a:extLst>
              <a:ext uri="{FF2B5EF4-FFF2-40B4-BE49-F238E27FC236}">
                <a16:creationId xmlns:a16="http://schemas.microsoft.com/office/drawing/2014/main" id="{1ECF4764-B4FC-4F58-9A6C-742B9E38A0D8}"/>
              </a:ext>
            </a:extLst>
          </p:cNvPr>
          <p:cNvSpPr txBox="1"/>
          <p:nvPr/>
        </p:nvSpPr>
        <p:spPr>
          <a:xfrm>
            <a:off x="175149" y="1919440"/>
            <a:ext cx="208627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7">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Audio file QR code:</a:t>
            </a:r>
          </a:p>
        </p:txBody>
      </p:sp>
      <p:sp>
        <p:nvSpPr>
          <p:cNvPr id="19" name="TextBox 11">
            <a:hlinkClick r:id="rId8"/>
            <a:extLst>
              <a:ext uri="{FF2B5EF4-FFF2-40B4-BE49-F238E27FC236}">
                <a16:creationId xmlns:a16="http://schemas.microsoft.com/office/drawing/2014/main" id="{3B90C6F1-DE8B-42A0-867F-B5D105B7531B}"/>
              </a:ext>
            </a:extLst>
          </p:cNvPr>
          <p:cNvSpPr txBox="1"/>
          <p:nvPr/>
        </p:nvSpPr>
        <p:spPr>
          <a:xfrm>
            <a:off x="175149" y="3797490"/>
            <a:ext cx="321698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Student worksheet</a:t>
            </a:r>
          </a:p>
        </p:txBody>
      </p:sp>
      <p:sp>
        <p:nvSpPr>
          <p:cNvPr id="20" name="TextBox 9">
            <a:hlinkClick r:id="rId9"/>
            <a:extLst>
              <a:ext uri="{FF2B5EF4-FFF2-40B4-BE49-F238E27FC236}">
                <a16:creationId xmlns:a16="http://schemas.microsoft.com/office/drawing/2014/main" id="{99D3DB3D-063A-44FB-9C93-A65627A6E32C}"/>
              </a:ext>
            </a:extLst>
          </p:cNvPr>
          <p:cNvSpPr txBox="1"/>
          <p:nvPr/>
        </p:nvSpPr>
        <p:spPr>
          <a:xfrm>
            <a:off x="175149" y="4648546"/>
            <a:ext cx="208627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9">
                  <a:extLst>
                    <a:ext uri="{A12FA001-AC4F-418D-AE19-62706E023703}">
                      <ahyp:hlinkClr xmlns:ahyp="http://schemas.microsoft.com/office/drawing/2018/hyperlinkcolor" val="tx"/>
                    </a:ext>
                  </a:extLst>
                </a:hlinkClick>
              </a:rPr>
              <a:t>Quizlet link</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22" name="Picture 21">
            <a:extLst>
              <a:ext uri="{FF2B5EF4-FFF2-40B4-BE49-F238E27FC236}">
                <a16:creationId xmlns:a16="http://schemas.microsoft.com/office/drawing/2014/main" id="{91C77E9E-0F07-4B50-A4D8-40A14B22E3A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565564" y="2215512"/>
            <a:ext cx="1403353" cy="1403353"/>
          </a:xfrm>
          <a:prstGeom prst="rect">
            <a:avLst/>
          </a:prstGeom>
        </p:spPr>
      </p:pic>
      <p:sp>
        <p:nvSpPr>
          <p:cNvPr id="13" name="TextBox 9">
            <a:hlinkClick r:id="rId11"/>
            <a:extLst>
              <a:ext uri="{FF2B5EF4-FFF2-40B4-BE49-F238E27FC236}">
                <a16:creationId xmlns:a16="http://schemas.microsoft.com/office/drawing/2014/main" id="{7AAD7CF2-54BB-B0B4-88DD-E522B13E6C15}"/>
              </a:ext>
            </a:extLst>
          </p:cNvPr>
          <p:cNvSpPr txBox="1"/>
          <p:nvPr/>
        </p:nvSpPr>
        <p:spPr>
          <a:xfrm>
            <a:off x="175149" y="5458444"/>
            <a:ext cx="2988997"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Quizlet QR code:</a:t>
            </a:r>
          </a:p>
        </p:txBody>
      </p:sp>
      <p:pic>
        <p:nvPicPr>
          <p:cNvPr id="3" name="Picture 2">
            <a:extLst>
              <a:ext uri="{FF2B5EF4-FFF2-40B4-BE49-F238E27FC236}">
                <a16:creationId xmlns:a16="http://schemas.microsoft.com/office/drawing/2014/main" id="{AD639FD1-E325-C5B1-FB38-4BB6811F196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3564597" y="4648546"/>
            <a:ext cx="1403353" cy="1403353"/>
          </a:xfrm>
          <a:prstGeom prst="rect">
            <a:avLst/>
          </a:prstGeom>
        </p:spPr>
      </p:pic>
    </p:spTree>
    <p:extLst>
      <p:ext uri="{BB962C8B-B14F-4D97-AF65-F5344CB8AC3E}">
        <p14:creationId xmlns:p14="http://schemas.microsoft.com/office/powerpoint/2010/main" val="3821205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36B857-30DF-C748-BA5B-B99AA3FABCDD}"/>
              </a:ext>
            </a:extLst>
          </p:cNvPr>
          <p:cNvSpPr>
            <a:spLocks noGrp="1"/>
          </p:cNvSpPr>
          <p:nvPr>
            <p:ph type="title"/>
          </p:nvPr>
        </p:nvSpPr>
        <p:spPr>
          <a:xfrm>
            <a:off x="84557" y="-1026284"/>
            <a:ext cx="10515600" cy="1325563"/>
          </a:xfrm>
        </p:spPr>
        <p:txBody>
          <a:bodyPr/>
          <a:lstStyle/>
          <a:p>
            <a:pPr lvl="0">
              <a:lnSpc>
                <a:spcPct val="100000"/>
              </a:lnSpc>
              <a:spcBef>
                <a:spcPts val="0"/>
              </a:spcBef>
            </a:pPr>
            <a:r>
              <a:rPr lang="en-GB" sz="24000" b="1" dirty="0">
                <a:solidFill>
                  <a:srgbClr val="104F75"/>
                </a:solidFill>
                <a:latin typeface="Century Gothic" panose="020B0502020202020204" pitchFamily="34" charset="0"/>
                <a:ea typeface="+mn-ea"/>
                <a:cs typeface="Calibri" panose="020F0502020204030204" pitchFamily="34" charset="0"/>
              </a:rPr>
              <a:t>on</a:t>
            </a:r>
            <a:endParaRPr lang="en-US" dirty="0">
              <a:solidFill>
                <a:srgbClr val="104F75"/>
              </a:solidFill>
            </a:endParaRPr>
          </a:p>
        </p:txBody>
      </p:sp>
      <p:pic>
        <p:nvPicPr>
          <p:cNvPr id="6146" name="Picture 2" descr="a forbidden sign"/>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90185" y="1436433"/>
            <a:ext cx="3011629" cy="30116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8915" y="4376300"/>
            <a:ext cx="53341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on</a:t>
            </a:r>
            <a:r>
              <a:rPr kumimoji="0" lang="en-GB" sz="1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a:t>
            </a:r>
          </a:p>
        </p:txBody>
      </p:sp>
    </p:spTree>
    <p:extLst>
      <p:ext uri="{BB962C8B-B14F-4D97-AF65-F5344CB8AC3E}">
        <p14:creationId xmlns:p14="http://schemas.microsoft.com/office/powerpoint/2010/main" val="298510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n no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fade">
                                      <p:cBhvr>
                                        <p:cTn id="17" dur="500"/>
                                        <p:tgtEl>
                                          <p:spTgt spid="6146"/>
                                        </p:tgtEl>
                                      </p:cBhvr>
                                    </p:animEffect>
                                  </p:childTnLst>
                                  <p:subTnLst>
                                    <p:audio>
                                      <p:cMediaNode>
                                        <p:cTn display="0" masterRel="sameClick">
                                          <p:stCondLst>
                                            <p:cond evt="begin" delay="0">
                                              <p:tn val="15"/>
                                            </p:cond>
                                          </p:stCondLst>
                                          <p:endCondLst>
                                            <p:cond evt="onStopAudio" delay="0">
                                              <p:tgtEl>
                                                <p:sldTgt/>
                                              </p:tgtEl>
                                            </p:cond>
                                          </p:endCondLst>
                                        </p:cTn>
                                        <p:tgtEl>
                                          <p:sndTgt r:embed="rId4" name="on n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51029" y="169923"/>
            <a:ext cx="10515600" cy="1325563"/>
          </a:xfrm>
        </p:spPr>
        <p:txBody>
          <a:bodyPr>
            <a:normAutofit fontScale="90000"/>
          </a:bodyPr>
          <a:lstStyle/>
          <a:p>
            <a:pPr algn="ctr"/>
            <a:r>
              <a:rPr lang="en-GB" sz="13300" b="1" dirty="0">
                <a:solidFill>
                  <a:srgbClr val="115076"/>
                </a:solidFill>
                <a:cs typeface="Calibri" panose="020F0502020204030204" pitchFamily="34" charset="0"/>
              </a:rPr>
              <a:t>on</a:t>
            </a:r>
            <a:endParaRPr lang="en-GB" dirty="0"/>
          </a:p>
        </p:txBody>
      </p:sp>
      <p:sp>
        <p:nvSpPr>
          <p:cNvPr id="19" name="Rounded Rectangle 18" descr="rectangle"/>
          <p:cNvSpPr/>
          <p:nvPr/>
        </p:nvSpPr>
        <p:spPr>
          <a:xfrm>
            <a:off x="4884420" y="1739584"/>
            <a:ext cx="2423160" cy="2569779"/>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forbidden sig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24946" y="1945862"/>
            <a:ext cx="1343992" cy="134399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001114" y="3213952"/>
            <a:ext cx="22154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on</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p:txBody>
      </p:sp>
      <p:sp>
        <p:nvSpPr>
          <p:cNvPr id="20" name="TextBox 19"/>
          <p:cNvSpPr txBox="1"/>
          <p:nvPr/>
        </p:nvSpPr>
        <p:spPr>
          <a:xfrm>
            <a:off x="388542" y="431407"/>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on</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ze</a:t>
            </a:r>
          </a:p>
        </p:txBody>
      </p:sp>
      <p:pic>
        <p:nvPicPr>
          <p:cNvPr id="2" name="Picture 1" descr="the number elev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04635" y="1447070"/>
            <a:ext cx="1647506" cy="1444314"/>
          </a:xfrm>
          <a:prstGeom prst="rect">
            <a:avLst/>
          </a:prstGeom>
          <a:effectLst>
            <a:outerShdw blurRad="50800" dist="38100" dir="5400000" algn="t" rotWithShape="0">
              <a:prstClr val="black">
                <a:alpha val="40000"/>
              </a:prstClr>
            </a:outerShdw>
          </a:effectLst>
        </p:spPr>
      </p:pic>
      <p:sp>
        <p:nvSpPr>
          <p:cNvPr id="23" name="TextBox 22"/>
          <p:cNvSpPr txBox="1"/>
          <p:nvPr/>
        </p:nvSpPr>
        <p:spPr>
          <a:xfrm>
            <a:off x="819551" y="3573537"/>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on</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de</a:t>
            </a:r>
          </a:p>
        </p:txBody>
      </p:sp>
      <p:pic>
        <p:nvPicPr>
          <p:cNvPr id="14" name="Picture 13" descr="the glob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04635" y="4470483"/>
            <a:ext cx="1808976" cy="1688378"/>
          </a:xfrm>
          <a:prstGeom prst="rect">
            <a:avLst/>
          </a:prstGeom>
        </p:spPr>
      </p:pic>
      <p:sp>
        <p:nvSpPr>
          <p:cNvPr id="21" name="TextBox 20"/>
          <p:cNvSpPr txBox="1"/>
          <p:nvPr/>
        </p:nvSpPr>
        <p:spPr>
          <a:xfrm>
            <a:off x="4256381" y="4523779"/>
            <a:ext cx="37048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on</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trer</a:t>
            </a:r>
          </a:p>
        </p:txBody>
      </p:sp>
      <p:sp>
        <p:nvSpPr>
          <p:cNvPr id="4" name="Rectangle 3"/>
          <p:cNvSpPr/>
          <p:nvPr/>
        </p:nvSpPr>
        <p:spPr>
          <a:xfrm>
            <a:off x="5040229" y="5420198"/>
            <a:ext cx="201529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show]</a:t>
            </a:r>
          </a:p>
        </p:txBody>
      </p:sp>
      <p:sp>
        <p:nvSpPr>
          <p:cNvPr id="26" name="TextBox 25"/>
          <p:cNvSpPr txBox="1"/>
          <p:nvPr/>
        </p:nvSpPr>
        <p:spPr>
          <a:xfrm>
            <a:off x="7251333" y="431407"/>
            <a:ext cx="532665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on</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tinuer</a:t>
            </a:r>
          </a:p>
        </p:txBody>
      </p:sp>
      <p:sp>
        <p:nvSpPr>
          <p:cNvPr id="5" name="Rectangle 4"/>
          <p:cNvSpPr/>
          <p:nvPr/>
        </p:nvSpPr>
        <p:spPr>
          <a:xfrm>
            <a:off x="8368404" y="1263692"/>
            <a:ext cx="309251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continue]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a:off x="8422499" y="3573538"/>
            <a:ext cx="37048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dirty="0">
                <a:ln>
                  <a:noFill/>
                </a:ln>
                <a:solidFill>
                  <a:srgbClr val="E87D1E"/>
                </a:solidFill>
                <a:effectLst/>
                <a:uLnTx/>
                <a:uFillTx/>
                <a:latin typeface="Century Gothic" panose="020B0502020202020204" pitchFamily="34" charset="0"/>
                <a:ea typeface="+mn-ea"/>
                <a:cs typeface="Calibri" panose="020F0502020204030204" pitchFamily="34" charset="0"/>
              </a:rPr>
              <a:t>on</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a:t>
            </a:r>
          </a:p>
        </p:txBody>
      </p:sp>
      <p:sp>
        <p:nvSpPr>
          <p:cNvPr id="3" name="Rectangle 2"/>
          <p:cNvSpPr/>
          <p:nvPr/>
        </p:nvSpPr>
        <p:spPr>
          <a:xfrm>
            <a:off x="8422499" y="4470483"/>
            <a:ext cx="313739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the back]</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13149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non.wav"/>
                                        </p:tgtEl>
                                      </p:cMediaNode>
                                    </p:audio>
                                  </p:sub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5" name="on non.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subTnLst>
                                    <p:audio>
                                      <p:cMediaNode>
                                        <p:cTn display="0" masterRel="sameClick">
                                          <p:stCondLst>
                                            <p:cond evt="begin" delay="0">
                                              <p:tn val="21"/>
                                            </p:cond>
                                          </p:stCondLst>
                                          <p:endCondLst>
                                            <p:cond evt="onStopAudio" delay="0">
                                              <p:tgtEl>
                                                <p:sldTgt/>
                                              </p:tgtEl>
                                            </p:cond>
                                          </p:endCondLst>
                                        </p:cTn>
                                        <p:tgtEl>
                                          <p:sndTgt r:embed="rId6" name="on onz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subTnLst>
                                    <p:audio>
                                      <p:cMediaNode>
                                        <p:cTn display="0" masterRel="sameClick">
                                          <p:stCondLst>
                                            <p:cond evt="begin" delay="0">
                                              <p:tn val="26"/>
                                            </p:cond>
                                          </p:stCondLst>
                                          <p:endCondLst>
                                            <p:cond evt="onStopAudio" delay="0">
                                              <p:tgtEl>
                                                <p:sldTgt/>
                                              </p:tgtEl>
                                            </p:cond>
                                          </p:endCondLst>
                                        </p:cTn>
                                        <p:tgtEl>
                                          <p:sndTgt r:embed="rId6" name="on onz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subTnLst>
                                    <p:audio>
                                      <p:cMediaNode>
                                        <p:cTn display="0" masterRel="sameClick">
                                          <p:stCondLst>
                                            <p:cond evt="begin" delay="0">
                                              <p:tn val="31"/>
                                            </p:cond>
                                          </p:stCondLst>
                                          <p:endCondLst>
                                            <p:cond evt="onStopAudio" delay="0">
                                              <p:tgtEl>
                                                <p:sldTgt/>
                                              </p:tgtEl>
                                            </p:cond>
                                          </p:endCondLst>
                                        </p:cTn>
                                        <p:tgtEl>
                                          <p:sndTgt r:embed="rId7" name="on continu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on continu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subTnLst>
                                    <p:audio>
                                      <p:cMediaNode>
                                        <p:cTn display="0" masterRel="sameClick">
                                          <p:stCondLst>
                                            <p:cond evt="begin" delay="0">
                                              <p:tn val="41"/>
                                            </p:cond>
                                          </p:stCondLst>
                                          <p:endCondLst>
                                            <p:cond evt="onStopAudio" delay="0">
                                              <p:tgtEl>
                                                <p:sldTgt/>
                                              </p:tgtEl>
                                            </p:cond>
                                          </p:endCondLst>
                                        </p:cTn>
                                        <p:tgtEl>
                                          <p:sndTgt r:embed="rId8" name="on mond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8" name="on mond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subTnLst>
                                    <p:audio>
                                      <p:cMediaNode>
                                        <p:cTn display="0" masterRel="sameClick">
                                          <p:stCondLst>
                                            <p:cond evt="begin" delay="0">
                                              <p:tn val="51"/>
                                            </p:cond>
                                          </p:stCondLst>
                                          <p:endCondLst>
                                            <p:cond evt="onStopAudio" delay="0">
                                              <p:tgtEl>
                                                <p:sldTgt/>
                                              </p:tgtEl>
                                            </p:cond>
                                          </p:endCondLst>
                                        </p:cTn>
                                        <p:tgtEl>
                                          <p:sndTgt r:embed="rId9" name="on montr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subTnLst>
                                    <p:audio>
                                      <p:cMediaNode>
                                        <p:cTn display="0" masterRel="sameClick">
                                          <p:stCondLst>
                                            <p:cond evt="begin" delay="0">
                                              <p:tn val="56"/>
                                            </p:cond>
                                          </p:stCondLst>
                                          <p:endCondLst>
                                            <p:cond evt="onStopAudio" delay="0">
                                              <p:tgtEl>
                                                <p:sldTgt/>
                                              </p:tgtEl>
                                            </p:cond>
                                          </p:endCondLst>
                                        </p:cTn>
                                        <p:tgtEl>
                                          <p:sndTgt r:embed="rId9" name="on montr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10" name="on au fon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10" name="on au fo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17" grpId="0"/>
      <p:bldP spid="20" grpId="0"/>
      <p:bldP spid="23" grpId="0"/>
      <p:bldP spid="21" grpId="0"/>
      <p:bldP spid="4" grpId="0"/>
      <p:bldP spid="26" grpId="0"/>
      <p:bldP spid="5" grpId="0"/>
      <p:bldP spid="2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phon</a:t>
            </a:r>
            <a:r>
              <a:rPr lang="fr-FR" sz="2000" b="1" dirty="0">
                <a:solidFill>
                  <a:schemeClr val="bg1"/>
                </a:solidFill>
                <a:latin typeface="Century Gothic" panose="020B0502020202020204" pitchFamily="34" charset="0"/>
              </a:rPr>
              <a:t>étique</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1381585" y="1028624"/>
            <a:ext cx="14343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104F75"/>
                </a:solidFill>
                <a:effectLst/>
                <a:uLnTx/>
                <a:uFillTx/>
                <a:latin typeface="Century Gothic" panose="020F0302020204030204"/>
                <a:ea typeface="+mn-ea"/>
                <a:cs typeface="+mn-cs"/>
              </a:rPr>
              <a:t>av</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ion</a:t>
            </a:r>
          </a:p>
        </p:txBody>
      </p:sp>
      <p:sp>
        <p:nvSpPr>
          <p:cNvPr id="6" name="TextBox 5">
            <a:extLst>
              <a:ext uri="{FF2B5EF4-FFF2-40B4-BE49-F238E27FC236}">
                <a16:creationId xmlns:a16="http://schemas.microsoft.com/office/drawing/2014/main" id="{6934FD2A-660D-4802-8847-EBEAF7873986}"/>
              </a:ext>
            </a:extLst>
          </p:cNvPr>
          <p:cNvSpPr txBox="1"/>
          <p:nvPr/>
        </p:nvSpPr>
        <p:spPr>
          <a:xfrm>
            <a:off x="8725071" y="1028624"/>
            <a:ext cx="26986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104F75"/>
                </a:solidFill>
                <a:effectLst/>
                <a:uLnTx/>
                <a:uFillTx/>
                <a:latin typeface="Century Gothic" panose="020F0302020204030204"/>
                <a:ea typeface="+mn-ea"/>
                <a:cs typeface="+mn-cs"/>
              </a:rPr>
              <a:t>c</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on</a:t>
            </a:r>
            <a:r>
              <a:rPr kumimoji="0" lang="fr-FR" sz="3200" b="1" i="0" u="none" strike="noStrike" kern="1200" cap="none" spc="0" normalizeH="0" baseline="0" noProof="0" dirty="0">
                <a:ln>
                  <a:noFill/>
                </a:ln>
                <a:solidFill>
                  <a:srgbClr val="104F75"/>
                </a:solidFill>
                <a:effectLst/>
                <a:uLnTx/>
                <a:uFillTx/>
                <a:latin typeface="Century Gothic" panose="020F0302020204030204"/>
                <a:ea typeface="+mn-ea"/>
                <a:cs typeface="+mn-cs"/>
              </a:rPr>
              <a:t>corde</a:t>
            </a:r>
          </a:p>
        </p:txBody>
      </p:sp>
      <p:sp>
        <p:nvSpPr>
          <p:cNvPr id="9" name="TextBox 8">
            <a:extLst>
              <a:ext uri="{FF2B5EF4-FFF2-40B4-BE49-F238E27FC236}">
                <a16:creationId xmlns:a16="http://schemas.microsoft.com/office/drawing/2014/main" id="{C37BB427-FFE4-4FE0-AD64-8934906D66C1}"/>
              </a:ext>
            </a:extLst>
          </p:cNvPr>
          <p:cNvSpPr txBox="1"/>
          <p:nvPr/>
        </p:nvSpPr>
        <p:spPr>
          <a:xfrm>
            <a:off x="408074" y="3688020"/>
            <a:ext cx="33813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104F75"/>
                </a:solidFill>
                <a:effectLst/>
                <a:uLnTx/>
                <a:uFillTx/>
                <a:latin typeface="Century Gothic" panose="020F0302020204030204"/>
                <a:ea typeface="+mn-ea"/>
                <a:cs typeface="+mn-cs"/>
              </a:rPr>
              <a:t>coopéra</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tion</a:t>
            </a:r>
          </a:p>
        </p:txBody>
      </p:sp>
      <p:sp>
        <p:nvSpPr>
          <p:cNvPr id="10" name="TextBox 9">
            <a:extLst>
              <a:ext uri="{FF2B5EF4-FFF2-40B4-BE49-F238E27FC236}">
                <a16:creationId xmlns:a16="http://schemas.microsoft.com/office/drawing/2014/main" id="{CB49DD47-D7A4-4867-B66F-8BC3257EF6FF}"/>
              </a:ext>
            </a:extLst>
          </p:cNvPr>
          <p:cNvSpPr txBox="1"/>
          <p:nvPr/>
        </p:nvSpPr>
        <p:spPr>
          <a:xfrm>
            <a:off x="8725071" y="3688020"/>
            <a:ext cx="26986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104F75"/>
                </a:solidFill>
                <a:effectLst/>
                <a:uLnTx/>
                <a:uFillTx/>
                <a:latin typeface="Century Gothic" panose="020F0302020204030204"/>
                <a:ea typeface="+mn-ea"/>
                <a:cs typeface="+mn-cs"/>
              </a:rPr>
              <a:t>boi</a:t>
            </a:r>
            <a:r>
              <a:rPr kumimoji="0" lang="fr-FR" sz="3200" b="1" i="0" u="none" strike="noStrike" kern="1200" cap="none" spc="0" normalizeH="0" baseline="0" noProof="0" dirty="0">
                <a:ln>
                  <a:noFill/>
                </a:ln>
                <a:solidFill>
                  <a:srgbClr val="E87D1E"/>
                </a:solidFill>
                <a:effectLst/>
                <a:uLnTx/>
                <a:uFillTx/>
                <a:latin typeface="Century Gothic" panose="020F0302020204030204"/>
                <a:ea typeface="+mn-ea"/>
                <a:cs typeface="+mn-cs"/>
              </a:rPr>
              <a:t>sson</a:t>
            </a:r>
            <a:r>
              <a:rPr kumimoji="0" lang="fr-FR" sz="3200" b="1"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a:t>
            </a:r>
          </a:p>
        </p:txBody>
      </p:sp>
      <p:pic>
        <p:nvPicPr>
          <p:cNvPr id="5" name="Picture 4" descr="A picture containing dish&#10;&#10;Description automatically generated">
            <a:extLst>
              <a:ext uri="{FF2B5EF4-FFF2-40B4-BE49-F238E27FC236}">
                <a16:creationId xmlns:a16="http://schemas.microsoft.com/office/drawing/2014/main" id="{7297D307-3A1C-4F22-8E9A-E50497068A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8888" y="4299439"/>
            <a:ext cx="3671033" cy="1966164"/>
          </a:xfrm>
          <a:prstGeom prst="rect">
            <a:avLst/>
          </a:prstGeom>
          <a:ln w="12700">
            <a:solidFill>
              <a:schemeClr val="tx1"/>
            </a:solidFill>
          </a:ln>
        </p:spPr>
      </p:pic>
      <p:pic>
        <p:nvPicPr>
          <p:cNvPr id="12" name="Picture 11" descr="A group of people holding hands&#10;&#10;Description automatically generated with low confidence">
            <a:extLst>
              <a:ext uri="{FF2B5EF4-FFF2-40B4-BE49-F238E27FC236}">
                <a16:creationId xmlns:a16="http://schemas.microsoft.com/office/drawing/2014/main" id="{DA8DF091-257D-4210-8E32-82481DBE4E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538" y="4312965"/>
            <a:ext cx="3672406" cy="1966899"/>
          </a:xfrm>
          <a:prstGeom prst="rect">
            <a:avLst/>
          </a:prstGeom>
          <a:ln w="12700">
            <a:solidFill>
              <a:schemeClr val="tx1"/>
            </a:solidFill>
          </a:ln>
        </p:spPr>
      </p:pic>
      <p:pic>
        <p:nvPicPr>
          <p:cNvPr id="16" name="Picture 15" descr="A plane flying over a city&#10;&#10;Description automatically generated with medium confidence">
            <a:extLst>
              <a:ext uri="{FF2B5EF4-FFF2-40B4-BE49-F238E27FC236}">
                <a16:creationId xmlns:a16="http://schemas.microsoft.com/office/drawing/2014/main" id="{868338FD-A977-4260-B23F-98D99FAD15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2538" y="1680032"/>
            <a:ext cx="3672406" cy="1966899"/>
          </a:xfrm>
          <a:prstGeom prst="rect">
            <a:avLst/>
          </a:prstGeom>
          <a:ln w="12700">
            <a:solidFill>
              <a:srgbClr val="104F75"/>
            </a:solidFill>
          </a:ln>
        </p:spPr>
      </p:pic>
      <p:pic>
        <p:nvPicPr>
          <p:cNvPr id="18" name="Picture 17" descr="A plane is being prepared for a flight&#10;&#10;Description automatically generated with low confidence">
            <a:extLst>
              <a:ext uri="{FF2B5EF4-FFF2-40B4-BE49-F238E27FC236}">
                <a16:creationId xmlns:a16="http://schemas.microsoft.com/office/drawing/2014/main" id="{FFF6A349-6B4D-44AA-B7A7-1EDC51367E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8888" y="1680767"/>
            <a:ext cx="3671033" cy="1966164"/>
          </a:xfrm>
          <a:prstGeom prst="rect">
            <a:avLst/>
          </a:prstGeom>
          <a:ln w="12700">
            <a:solidFill>
              <a:schemeClr val="tx1"/>
            </a:solidFill>
          </a:ln>
        </p:spPr>
      </p:pic>
      <p:sp>
        <p:nvSpPr>
          <p:cNvPr id="19" name="TextBox 18">
            <a:extLst>
              <a:ext uri="{FF2B5EF4-FFF2-40B4-BE49-F238E27FC236}">
                <a16:creationId xmlns:a16="http://schemas.microsoft.com/office/drawing/2014/main" id="{21A58498-DEFB-44AF-97C4-03E34751447C}"/>
              </a:ext>
            </a:extLst>
          </p:cNvPr>
          <p:cNvSpPr txBox="1"/>
          <p:nvPr/>
        </p:nvSpPr>
        <p:spPr>
          <a:xfrm>
            <a:off x="3994159" y="1447772"/>
            <a:ext cx="4203683" cy="1384995"/>
          </a:xfrm>
          <a:prstGeom prst="rect">
            <a:avLst/>
          </a:prstGeom>
          <a:noFill/>
        </p:spPr>
        <p:txBody>
          <a:bodyPr wrap="square" rtlCol="0">
            <a:spAutoFit/>
          </a:bodyPr>
          <a:lstStyle/>
          <a:p>
            <a:pPr algn="ctr"/>
            <a:r>
              <a:rPr lang="fr-FR" sz="2800" dirty="0">
                <a:solidFill>
                  <a:srgbClr val="104F75"/>
                </a:solidFill>
              </a:rPr>
              <a:t>On va étudier une histoire très intéressante. </a:t>
            </a:r>
          </a:p>
        </p:txBody>
      </p:sp>
      <p:sp>
        <p:nvSpPr>
          <p:cNvPr id="21" name="TextBox 20">
            <a:extLst>
              <a:ext uri="{FF2B5EF4-FFF2-40B4-BE49-F238E27FC236}">
                <a16:creationId xmlns:a16="http://schemas.microsoft.com/office/drawing/2014/main" id="{17DE29CF-4630-4672-BF46-556C074C3680}"/>
              </a:ext>
            </a:extLst>
          </p:cNvPr>
          <p:cNvSpPr txBox="1"/>
          <p:nvPr/>
        </p:nvSpPr>
        <p:spPr>
          <a:xfrm>
            <a:off x="3994159" y="2977941"/>
            <a:ext cx="4203683" cy="523220"/>
          </a:xfrm>
          <a:prstGeom prst="rect">
            <a:avLst/>
          </a:prstGeom>
          <a:noFill/>
        </p:spPr>
        <p:txBody>
          <a:bodyPr wrap="square" rtlCol="0">
            <a:spAutoFit/>
          </a:bodyPr>
          <a:lstStyle/>
          <a:p>
            <a:pPr algn="ctr"/>
            <a:r>
              <a:rPr lang="fr-FR" sz="2800" dirty="0">
                <a:solidFill>
                  <a:srgbClr val="104F75"/>
                </a:solidFill>
              </a:rPr>
              <a:t>Écoute et dis ces mots. </a:t>
            </a:r>
          </a:p>
        </p:txBody>
      </p:sp>
      <p:sp>
        <p:nvSpPr>
          <p:cNvPr id="22" name="TextBox 21">
            <a:extLst>
              <a:ext uri="{FF2B5EF4-FFF2-40B4-BE49-F238E27FC236}">
                <a16:creationId xmlns:a16="http://schemas.microsoft.com/office/drawing/2014/main" id="{AE047A18-5A24-4C6C-9790-23E201AD6A6B}"/>
              </a:ext>
            </a:extLst>
          </p:cNvPr>
          <p:cNvSpPr txBox="1"/>
          <p:nvPr/>
        </p:nvSpPr>
        <p:spPr>
          <a:xfrm>
            <a:off x="3994159" y="3850544"/>
            <a:ext cx="4203683" cy="2246769"/>
          </a:xfrm>
          <a:prstGeom prst="rect">
            <a:avLst/>
          </a:prstGeom>
          <a:noFill/>
        </p:spPr>
        <p:txBody>
          <a:bodyPr wrap="square" rtlCol="0">
            <a:spAutoFit/>
          </a:bodyPr>
          <a:lstStyle/>
          <a:p>
            <a:pPr algn="ctr"/>
            <a:r>
              <a:rPr lang="fr-FR" sz="2800" dirty="0">
                <a:solidFill>
                  <a:srgbClr val="104F75"/>
                </a:solidFill>
              </a:rPr>
              <a:t>Parle avec ton partenaire. </a:t>
            </a:r>
          </a:p>
          <a:p>
            <a:pPr algn="ctr"/>
            <a:endParaRPr lang="fr-FR" sz="2800" dirty="0">
              <a:solidFill>
                <a:srgbClr val="104F75"/>
              </a:solidFill>
            </a:endParaRPr>
          </a:p>
          <a:p>
            <a:pPr algn="ctr"/>
            <a:r>
              <a:rPr lang="fr-FR" sz="2800" dirty="0">
                <a:solidFill>
                  <a:srgbClr val="104F75"/>
                </a:solidFill>
              </a:rPr>
              <a:t>Quel est le thème de cette histoire ?</a:t>
            </a:r>
          </a:p>
        </p:txBody>
      </p:sp>
      <p:sp>
        <p:nvSpPr>
          <p:cNvPr id="17" name="Rounded Rectangular Callout 38">
            <a:extLst>
              <a:ext uri="{FF2B5EF4-FFF2-40B4-BE49-F238E27FC236}">
                <a16:creationId xmlns:a16="http://schemas.microsoft.com/office/drawing/2014/main" id="{08033EE2-1996-46CA-9397-627C49AA2901}"/>
              </a:ext>
            </a:extLst>
          </p:cNvPr>
          <p:cNvSpPr/>
          <p:nvPr/>
        </p:nvSpPr>
        <p:spPr>
          <a:xfrm>
            <a:off x="4106261" y="1232338"/>
            <a:ext cx="3961309" cy="5028006"/>
          </a:xfrm>
          <a:prstGeom prst="wedgeRoundRectCallout">
            <a:avLst>
              <a:gd name="adj1" fmla="val 21419"/>
              <a:gd name="adj2" fmla="val 50294"/>
              <a:gd name="adj3" fmla="val 16667"/>
            </a:avLst>
          </a:prstGeom>
          <a:solidFill>
            <a:srgbClr val="104F75"/>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fr-FR" sz="3200" dirty="0"/>
          </a:p>
          <a:p>
            <a:pPr algn="ctr"/>
            <a:endParaRPr lang="fr-FR" sz="3200" dirty="0"/>
          </a:p>
          <a:p>
            <a:pPr algn="ctr"/>
            <a:r>
              <a:rPr lang="fr-FR" sz="3200" dirty="0"/>
              <a:t>Oui… on va étudier l’histoire d’une création anglo-française: un avion de luxe* extraordinaire… </a:t>
            </a:r>
          </a:p>
          <a:p>
            <a:pPr algn="ctr"/>
            <a:r>
              <a:rPr lang="fr-FR" sz="3200" dirty="0"/>
              <a:t>le Concorde!</a:t>
            </a:r>
          </a:p>
        </p:txBody>
      </p:sp>
      <p:pic>
        <p:nvPicPr>
          <p:cNvPr id="11" name="Picture 10" descr="A picture containing clothing, flag&#10;&#10;Description automatically generated">
            <a:extLst>
              <a:ext uri="{FF2B5EF4-FFF2-40B4-BE49-F238E27FC236}">
                <a16:creationId xmlns:a16="http://schemas.microsoft.com/office/drawing/2014/main" id="{53B4DF51-53AA-4599-B105-2EF0BE14130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51897" r="50000" b="3139"/>
          <a:stretch/>
        </p:blipFill>
        <p:spPr>
          <a:xfrm>
            <a:off x="4992156" y="1372616"/>
            <a:ext cx="2123123" cy="1255942"/>
          </a:xfrm>
          <a:prstGeom prst="rect">
            <a:avLst/>
          </a:prstGeom>
        </p:spPr>
      </p:pic>
      <p:sp>
        <p:nvSpPr>
          <p:cNvPr id="20" name="Rounded Rectangular Callout 1">
            <a:extLst>
              <a:ext uri="{FF2B5EF4-FFF2-40B4-BE49-F238E27FC236}">
                <a16:creationId xmlns:a16="http://schemas.microsoft.com/office/drawing/2014/main" id="{8BB95477-41FD-4A88-90C9-B8D00EDF236C}"/>
              </a:ext>
            </a:extLst>
          </p:cNvPr>
          <p:cNvSpPr/>
          <p:nvPr/>
        </p:nvSpPr>
        <p:spPr>
          <a:xfrm>
            <a:off x="7259725" y="249870"/>
            <a:ext cx="1876234" cy="429372"/>
          </a:xfrm>
          <a:prstGeom prst="wedgeRoundRectCallout">
            <a:avLst>
              <a:gd name="adj1" fmla="val -23239"/>
              <a:gd name="adj2" fmla="val -47350"/>
              <a:gd name="adj3" fmla="val 16667"/>
            </a:avLst>
          </a:prstGeom>
          <a:solidFill>
            <a:srgbClr val="104F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fr-FR" b="1" i="0" u="none" strike="noStrike" kern="1200" cap="none" spc="0" normalizeH="0" baseline="0" noProof="0" dirty="0">
                <a:ln>
                  <a:noFill/>
                </a:ln>
                <a:solidFill>
                  <a:prstClr val="white"/>
                </a:solidFill>
                <a:effectLst/>
                <a:uLnTx/>
                <a:uFillTx/>
                <a:ea typeface="+mn-ea"/>
                <a:cs typeface="+mn-cs"/>
              </a:rPr>
              <a:t>*luxe </a:t>
            </a:r>
            <a:r>
              <a:rPr kumimoji="0" lang="en-GB" b="0" i="0" u="none" strike="noStrike" kern="1200" cap="none" spc="0" normalizeH="0" baseline="0" noProof="0" dirty="0">
                <a:ln>
                  <a:noFill/>
                </a:ln>
                <a:solidFill>
                  <a:prstClr val="white"/>
                </a:solidFill>
                <a:effectLst/>
                <a:uLnTx/>
                <a:uFillTx/>
                <a:ea typeface="+mn-ea"/>
                <a:cs typeface="+mn-cs"/>
              </a:rPr>
              <a:t>= </a:t>
            </a:r>
            <a:r>
              <a:rPr lang="en-GB" dirty="0">
                <a:solidFill>
                  <a:prstClr val="white"/>
                </a:solidFill>
              </a:rPr>
              <a:t>luxury</a:t>
            </a:r>
            <a:endParaRPr kumimoji="0" lang="en-GB" b="0" i="0" u="none" strike="noStrike" kern="1200" cap="none" spc="0" normalizeH="0" baseline="0" noProof="0" dirty="0">
              <a:ln>
                <a:noFill/>
              </a:ln>
              <a:solidFill>
                <a:prstClr val="white"/>
              </a:solidFill>
              <a:effectLst/>
              <a:uLnTx/>
              <a:uFillTx/>
              <a:ea typeface="+mn-ea"/>
              <a:cs typeface="+mn-cs"/>
              <a:sym typeface="Wingdings" panose="05000000000000000000" pitchFamily="2" charset="2"/>
            </a:endParaRPr>
          </a:p>
        </p:txBody>
      </p:sp>
      <p:pic>
        <p:nvPicPr>
          <p:cNvPr id="23" name="Picture 22" descr="background rectangle">
            <a:extLs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4" name="Title 3"/>
          <p:cNvSpPr txBox="1">
            <a:spLocks/>
          </p:cNvSpPr>
          <p:nvPr/>
        </p:nvSpPr>
        <p:spPr>
          <a:xfrm>
            <a:off x="0" y="296864"/>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sz="3600" b="1" dirty="0">
                <a:solidFill>
                  <a:schemeClr val="bg1"/>
                </a:solidFill>
              </a:rPr>
              <a:t>Quel est le thème?</a:t>
            </a:r>
            <a:endParaRPr lang="en-GB" sz="3600" b="1" dirty="0">
              <a:solidFill>
                <a:schemeClr val="bg1"/>
              </a:solidFill>
            </a:endParaRPr>
          </a:p>
        </p:txBody>
      </p:sp>
    </p:spTree>
    <p:extLst>
      <p:ext uri="{BB962C8B-B14F-4D97-AF65-F5344CB8AC3E}">
        <p14:creationId xmlns:p14="http://schemas.microsoft.com/office/powerpoint/2010/main" val="287354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vion.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cooperation.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concorde.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boissons.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P spid="10" grpId="0"/>
      <p:bldP spid="19" grpId="0"/>
      <p:bldP spid="21" grpId="0"/>
      <p:bldP spid="22" grpId="0"/>
      <p:bldP spid="17"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 rectangle&#10;&#10;Description automatically generated">
            <a:extLst>
              <a:ext uri="{FF2B5EF4-FFF2-40B4-BE49-F238E27FC236}">
                <a16:creationId xmlns:a16="http://schemas.microsoft.com/office/drawing/2014/main" id="{4CDF0942-B5FC-4EC6-A7C4-40FCC8F07BFF}"/>
              </a:ext>
            </a:extLst>
          </p:cNvPr>
          <p:cNvPicPr>
            <a:picLocks noChangeAspect="1"/>
          </p:cNvPicPr>
          <p:nvPr/>
        </p:nvPicPr>
        <p:blipFill rotWithShape="1">
          <a:blip r:embed="rId3">
            <a:extLst>
              <a:ext uri="{28A0092B-C50C-407E-A947-70E740481C1C}">
                <a14:useLocalDpi xmlns:a14="http://schemas.microsoft.com/office/drawing/2010/main" val="0"/>
              </a:ext>
            </a:extLst>
          </a:blip>
          <a:srcRect t="16074" b="52042"/>
          <a:stretch/>
        </p:blipFill>
        <p:spPr>
          <a:xfrm>
            <a:off x="0" y="1144078"/>
            <a:ext cx="12192000" cy="762502"/>
          </a:xfrm>
          <a:prstGeom prst="rect">
            <a:avLst/>
          </a:prstGeom>
          <a:effectLst>
            <a:outerShdw blurRad="50800" dist="38100" dir="2700000" algn="tl" rotWithShape="0">
              <a:prstClr val="black">
                <a:alpha val="40000"/>
              </a:prstClr>
            </a:outerShdw>
          </a:effectLst>
        </p:spPr>
      </p:pic>
      <p:pic>
        <p:nvPicPr>
          <p:cNvPr id="7" name="Picture 6" descr="background rectangle">
            <a:extLst>
              <a:ext uri="{FF2B5EF4-FFF2-40B4-BE49-F238E27FC236}">
                <a16:creationId xmlns:a16="http://schemas.microsoft.com/office/drawing/2014/main" id="{66A42078-51C2-4570-95DC-F28544E6862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281492"/>
            <a:ext cx="8106939" cy="867128"/>
          </a:xfrm>
          <a:prstGeom prst="rect">
            <a:avLst/>
          </a:prstGeom>
        </p:spPr>
      </p:pic>
      <p:sp>
        <p:nvSpPr>
          <p:cNvPr id="9" name="Title 3">
            <a:extLst>
              <a:ext uri="{FF2B5EF4-FFF2-40B4-BE49-F238E27FC236}">
                <a16:creationId xmlns:a16="http://schemas.microsoft.com/office/drawing/2014/main" id="{0481BA1A-F556-435D-BDE3-28A5E610D67A}"/>
              </a:ext>
            </a:extLst>
          </p:cNvPr>
          <p:cNvSpPr txBox="1">
            <a:spLocks/>
          </p:cNvSpPr>
          <p:nvPr/>
        </p:nvSpPr>
        <p:spPr>
          <a:xfrm>
            <a:off x="-1" y="291517"/>
            <a:ext cx="7464921"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fr-FR" sz="2600" b="1" dirty="0">
                <a:solidFill>
                  <a:schemeClr val="bg1"/>
                </a:solidFill>
                <a:latin typeface="Century Gothic" panose="020B0502020202020204" pitchFamily="34" charset="0"/>
              </a:rPr>
              <a:t>SSC décollage*: [on], [ion], [tion] ou [sson] ?</a:t>
            </a:r>
            <a:r>
              <a:rPr lang="en-GB" sz="2600" b="1" dirty="0">
                <a:solidFill>
                  <a:schemeClr val="bg1"/>
                </a:solidFill>
                <a:latin typeface="+mj-lt"/>
              </a:rPr>
              <a:t> </a:t>
            </a:r>
          </a:p>
        </p:txBody>
      </p:sp>
      <p:sp>
        <p:nvSpPr>
          <p:cNvPr id="3" name="TextBox 2">
            <a:extLst>
              <a:ext uri="{FF2B5EF4-FFF2-40B4-BE49-F238E27FC236}">
                <a16:creationId xmlns:a16="http://schemas.microsoft.com/office/drawing/2014/main" id="{87E2B6D9-7AE9-4EE2-8AAA-DE0E74259DCB}"/>
              </a:ext>
            </a:extLst>
          </p:cNvPr>
          <p:cNvSpPr txBox="1"/>
          <p:nvPr/>
        </p:nvSpPr>
        <p:spPr>
          <a:xfrm>
            <a:off x="429287" y="5401376"/>
            <a:ext cx="2699805" cy="523220"/>
          </a:xfrm>
          <a:prstGeom prst="rect">
            <a:avLst/>
          </a:prstGeom>
          <a:noFill/>
          <a:ln>
            <a:noFill/>
          </a:ln>
        </p:spPr>
        <p:txBody>
          <a:bodyPr wrap="square" rtlCol="0">
            <a:spAutoFit/>
          </a:bodyPr>
          <a:lstStyle/>
          <a:p>
            <a:pPr algn="ctr"/>
            <a:r>
              <a:rPr lang="fr-FR" sz="2800" dirty="0">
                <a:solidFill>
                  <a:srgbClr val="104F75"/>
                </a:solidFill>
              </a:rPr>
              <a:t>sta</a:t>
            </a:r>
            <a:r>
              <a:rPr lang="fr-FR" sz="2800" dirty="0">
                <a:solidFill>
                  <a:srgbClr val="E87D1E"/>
                </a:solidFill>
              </a:rPr>
              <a:t>tion</a:t>
            </a:r>
            <a:r>
              <a:rPr lang="fr-FR" sz="2800" dirty="0">
                <a:solidFill>
                  <a:srgbClr val="104F75"/>
                </a:solidFill>
              </a:rPr>
              <a:t>nement</a:t>
            </a:r>
          </a:p>
        </p:txBody>
      </p:sp>
      <p:sp>
        <p:nvSpPr>
          <p:cNvPr id="8" name="TextBox 7">
            <a:extLst>
              <a:ext uri="{FF2B5EF4-FFF2-40B4-BE49-F238E27FC236}">
                <a16:creationId xmlns:a16="http://schemas.microsoft.com/office/drawing/2014/main" id="{43F07436-829B-45E3-A846-AB8A3E8B3731}"/>
              </a:ext>
            </a:extLst>
          </p:cNvPr>
          <p:cNvSpPr txBox="1"/>
          <p:nvPr/>
        </p:nvSpPr>
        <p:spPr>
          <a:xfrm>
            <a:off x="3336046" y="1935304"/>
            <a:ext cx="1711815" cy="523220"/>
          </a:xfrm>
          <a:prstGeom prst="rect">
            <a:avLst/>
          </a:prstGeom>
          <a:noFill/>
          <a:ln>
            <a:noFill/>
          </a:ln>
        </p:spPr>
        <p:txBody>
          <a:bodyPr wrap="square" rtlCol="0">
            <a:spAutoFit/>
          </a:bodyPr>
          <a:lstStyle/>
          <a:p>
            <a:pPr algn="ctr"/>
            <a:r>
              <a:rPr lang="fr-FR" sz="2800" dirty="0">
                <a:solidFill>
                  <a:srgbClr val="104F75"/>
                </a:solidFill>
              </a:rPr>
              <a:t>avia</a:t>
            </a:r>
            <a:r>
              <a:rPr lang="fr-FR" sz="2800" dirty="0">
                <a:solidFill>
                  <a:srgbClr val="E87D1E"/>
                </a:solidFill>
              </a:rPr>
              <a:t>tion</a:t>
            </a:r>
          </a:p>
        </p:txBody>
      </p:sp>
      <p:sp>
        <p:nvSpPr>
          <p:cNvPr id="11" name="TextBox 10">
            <a:extLst>
              <a:ext uri="{FF2B5EF4-FFF2-40B4-BE49-F238E27FC236}">
                <a16:creationId xmlns:a16="http://schemas.microsoft.com/office/drawing/2014/main" id="{C4139F9A-6710-4A3E-B795-C715354E5E75}"/>
              </a:ext>
            </a:extLst>
          </p:cNvPr>
          <p:cNvSpPr txBox="1"/>
          <p:nvPr/>
        </p:nvSpPr>
        <p:spPr>
          <a:xfrm>
            <a:off x="5522259" y="5410191"/>
            <a:ext cx="1680422" cy="523220"/>
          </a:xfrm>
          <a:prstGeom prst="rect">
            <a:avLst/>
          </a:prstGeom>
          <a:noFill/>
          <a:ln>
            <a:noFill/>
          </a:ln>
        </p:spPr>
        <p:txBody>
          <a:bodyPr wrap="square" rtlCol="0">
            <a:spAutoFit/>
          </a:bodyPr>
          <a:lstStyle/>
          <a:p>
            <a:pPr algn="ctr"/>
            <a:r>
              <a:rPr lang="fr-FR" sz="2800" dirty="0">
                <a:solidFill>
                  <a:srgbClr val="104F75"/>
                </a:solidFill>
              </a:rPr>
              <a:t>cam</a:t>
            </a:r>
            <a:r>
              <a:rPr lang="fr-FR" sz="2800" dirty="0">
                <a:solidFill>
                  <a:srgbClr val="E87D1E"/>
                </a:solidFill>
              </a:rPr>
              <a:t>ion</a:t>
            </a:r>
          </a:p>
        </p:txBody>
      </p:sp>
      <p:sp>
        <p:nvSpPr>
          <p:cNvPr id="12" name="TextBox 11">
            <a:extLst>
              <a:ext uri="{FF2B5EF4-FFF2-40B4-BE49-F238E27FC236}">
                <a16:creationId xmlns:a16="http://schemas.microsoft.com/office/drawing/2014/main" id="{0DED4FF4-8E21-418C-8C13-2560221676C0}"/>
              </a:ext>
            </a:extLst>
          </p:cNvPr>
          <p:cNvSpPr txBox="1"/>
          <p:nvPr/>
        </p:nvSpPr>
        <p:spPr>
          <a:xfrm>
            <a:off x="10228853" y="5401376"/>
            <a:ext cx="1621518" cy="523220"/>
          </a:xfrm>
          <a:prstGeom prst="rect">
            <a:avLst/>
          </a:prstGeom>
          <a:noFill/>
          <a:ln>
            <a:noFill/>
          </a:ln>
        </p:spPr>
        <p:txBody>
          <a:bodyPr wrap="square" rtlCol="0">
            <a:spAutoFit/>
          </a:bodyPr>
          <a:lstStyle/>
          <a:p>
            <a:pPr algn="ctr"/>
            <a:r>
              <a:rPr lang="fr-FR" sz="2800" dirty="0">
                <a:solidFill>
                  <a:srgbClr val="104F75"/>
                </a:solidFill>
              </a:rPr>
              <a:t>p</a:t>
            </a:r>
            <a:r>
              <a:rPr lang="fr-FR" sz="2800" dirty="0">
                <a:solidFill>
                  <a:srgbClr val="E87D1E"/>
                </a:solidFill>
              </a:rPr>
              <a:t>ion</a:t>
            </a:r>
            <a:r>
              <a:rPr lang="fr-FR" sz="2800" dirty="0">
                <a:solidFill>
                  <a:srgbClr val="104F75"/>
                </a:solidFill>
              </a:rPr>
              <a:t>cer</a:t>
            </a:r>
          </a:p>
        </p:txBody>
      </p:sp>
      <p:sp>
        <p:nvSpPr>
          <p:cNvPr id="13" name="TextBox 12">
            <a:extLst>
              <a:ext uri="{FF2B5EF4-FFF2-40B4-BE49-F238E27FC236}">
                <a16:creationId xmlns:a16="http://schemas.microsoft.com/office/drawing/2014/main" id="{8ED8CE2F-C230-4DFC-AF90-634508F4F0EC}"/>
              </a:ext>
            </a:extLst>
          </p:cNvPr>
          <p:cNvSpPr txBox="1"/>
          <p:nvPr/>
        </p:nvSpPr>
        <p:spPr>
          <a:xfrm>
            <a:off x="3491601" y="5410191"/>
            <a:ext cx="1652810" cy="523220"/>
          </a:xfrm>
          <a:prstGeom prst="rect">
            <a:avLst/>
          </a:prstGeom>
          <a:noFill/>
          <a:ln>
            <a:noFill/>
          </a:ln>
        </p:spPr>
        <p:txBody>
          <a:bodyPr wrap="square" rtlCol="0">
            <a:spAutoFit/>
          </a:bodyPr>
          <a:lstStyle/>
          <a:p>
            <a:pPr algn="ctr"/>
            <a:r>
              <a:rPr lang="fr-FR" sz="2800" dirty="0">
                <a:solidFill>
                  <a:srgbClr val="104F75"/>
                </a:solidFill>
              </a:rPr>
              <a:t>jonc</a:t>
            </a:r>
            <a:r>
              <a:rPr lang="fr-FR" sz="2800" dirty="0">
                <a:solidFill>
                  <a:srgbClr val="E87D1E"/>
                </a:solidFill>
              </a:rPr>
              <a:t>tion</a:t>
            </a:r>
          </a:p>
        </p:txBody>
      </p:sp>
      <p:sp>
        <p:nvSpPr>
          <p:cNvPr id="14" name="TextBox 13">
            <a:extLst>
              <a:ext uri="{FF2B5EF4-FFF2-40B4-BE49-F238E27FC236}">
                <a16:creationId xmlns:a16="http://schemas.microsoft.com/office/drawing/2014/main" id="{366208EE-6519-4726-9595-9B2F56D8DAE4}"/>
              </a:ext>
            </a:extLst>
          </p:cNvPr>
          <p:cNvSpPr txBox="1"/>
          <p:nvPr/>
        </p:nvSpPr>
        <p:spPr>
          <a:xfrm>
            <a:off x="442654" y="3681972"/>
            <a:ext cx="2145262" cy="523220"/>
          </a:xfrm>
          <a:prstGeom prst="rect">
            <a:avLst/>
          </a:prstGeom>
          <a:noFill/>
          <a:ln>
            <a:noFill/>
          </a:ln>
        </p:spPr>
        <p:txBody>
          <a:bodyPr wrap="square" rtlCol="0">
            <a:spAutoFit/>
          </a:bodyPr>
          <a:lstStyle/>
          <a:p>
            <a:pPr algn="ctr"/>
            <a:r>
              <a:rPr lang="fr-FR" sz="2800" dirty="0">
                <a:solidFill>
                  <a:srgbClr val="104F75"/>
                </a:solidFill>
              </a:rPr>
              <a:t>inonda</a:t>
            </a:r>
            <a:r>
              <a:rPr lang="fr-FR" sz="2800" dirty="0">
                <a:solidFill>
                  <a:srgbClr val="E87D1E"/>
                </a:solidFill>
              </a:rPr>
              <a:t>tion</a:t>
            </a:r>
          </a:p>
        </p:txBody>
      </p:sp>
      <p:sp>
        <p:nvSpPr>
          <p:cNvPr id="15" name="TextBox 14">
            <a:extLst>
              <a:ext uri="{FF2B5EF4-FFF2-40B4-BE49-F238E27FC236}">
                <a16:creationId xmlns:a16="http://schemas.microsoft.com/office/drawing/2014/main" id="{091784B3-22E4-4F42-A876-68E41BD0FD74}"/>
              </a:ext>
            </a:extLst>
          </p:cNvPr>
          <p:cNvSpPr txBox="1"/>
          <p:nvPr/>
        </p:nvSpPr>
        <p:spPr>
          <a:xfrm>
            <a:off x="8019275" y="1935304"/>
            <a:ext cx="1713275" cy="523220"/>
          </a:xfrm>
          <a:prstGeom prst="rect">
            <a:avLst/>
          </a:prstGeom>
          <a:noFill/>
          <a:ln>
            <a:noFill/>
          </a:ln>
        </p:spPr>
        <p:txBody>
          <a:bodyPr wrap="square" rtlCol="0">
            <a:spAutoFit/>
          </a:bodyPr>
          <a:lstStyle/>
          <a:p>
            <a:pPr algn="ctr"/>
            <a:r>
              <a:rPr lang="fr-FR" sz="2800" dirty="0">
                <a:solidFill>
                  <a:srgbClr val="104F75"/>
                </a:solidFill>
              </a:rPr>
              <a:t>mou</a:t>
            </a:r>
            <a:r>
              <a:rPr lang="fr-FR" sz="2800" dirty="0">
                <a:solidFill>
                  <a:srgbClr val="E87D1E"/>
                </a:solidFill>
              </a:rPr>
              <a:t>sson</a:t>
            </a:r>
          </a:p>
        </p:txBody>
      </p:sp>
      <p:sp>
        <p:nvSpPr>
          <p:cNvPr id="16" name="TextBox 15">
            <a:extLst>
              <a:ext uri="{FF2B5EF4-FFF2-40B4-BE49-F238E27FC236}">
                <a16:creationId xmlns:a16="http://schemas.microsoft.com/office/drawing/2014/main" id="{3E26F647-57EA-4C93-BE0F-CE1F89B295D5}"/>
              </a:ext>
            </a:extLst>
          </p:cNvPr>
          <p:cNvSpPr txBox="1"/>
          <p:nvPr/>
        </p:nvSpPr>
        <p:spPr>
          <a:xfrm>
            <a:off x="7843967" y="5401376"/>
            <a:ext cx="1555192" cy="523220"/>
          </a:xfrm>
          <a:prstGeom prst="rect">
            <a:avLst/>
          </a:prstGeom>
          <a:noFill/>
          <a:ln>
            <a:noFill/>
          </a:ln>
        </p:spPr>
        <p:txBody>
          <a:bodyPr wrap="square" rtlCol="0">
            <a:spAutoFit/>
          </a:bodyPr>
          <a:lstStyle/>
          <a:p>
            <a:pPr algn="ctr"/>
            <a:r>
              <a:rPr lang="fr-FR" sz="2800" dirty="0">
                <a:solidFill>
                  <a:srgbClr val="104F75"/>
                </a:solidFill>
              </a:rPr>
              <a:t>réun</a:t>
            </a:r>
            <a:r>
              <a:rPr lang="fr-FR" sz="2800" dirty="0">
                <a:solidFill>
                  <a:srgbClr val="E87D1E"/>
                </a:solidFill>
              </a:rPr>
              <a:t>ion</a:t>
            </a:r>
          </a:p>
        </p:txBody>
      </p:sp>
      <p:sp>
        <p:nvSpPr>
          <p:cNvPr id="17" name="TextBox 16">
            <a:extLst>
              <a:ext uri="{FF2B5EF4-FFF2-40B4-BE49-F238E27FC236}">
                <a16:creationId xmlns:a16="http://schemas.microsoft.com/office/drawing/2014/main" id="{0315BB5F-B564-4B92-9166-6DEC2A212F24}"/>
              </a:ext>
            </a:extLst>
          </p:cNvPr>
          <p:cNvSpPr txBox="1"/>
          <p:nvPr/>
        </p:nvSpPr>
        <p:spPr>
          <a:xfrm>
            <a:off x="6858336" y="3681972"/>
            <a:ext cx="1575688" cy="523220"/>
          </a:xfrm>
          <a:prstGeom prst="rect">
            <a:avLst/>
          </a:prstGeom>
          <a:noFill/>
          <a:ln>
            <a:noFill/>
          </a:ln>
        </p:spPr>
        <p:txBody>
          <a:bodyPr wrap="square" rtlCol="0">
            <a:spAutoFit/>
          </a:bodyPr>
          <a:lstStyle/>
          <a:p>
            <a:pPr algn="ctr"/>
            <a:r>
              <a:rPr lang="fr-FR" sz="2800" dirty="0">
                <a:solidFill>
                  <a:srgbClr val="104F75"/>
                </a:solidFill>
              </a:rPr>
              <a:t>torch</a:t>
            </a:r>
            <a:r>
              <a:rPr lang="fr-FR" sz="2800" dirty="0">
                <a:solidFill>
                  <a:srgbClr val="E87D1E"/>
                </a:solidFill>
              </a:rPr>
              <a:t>on</a:t>
            </a:r>
          </a:p>
        </p:txBody>
      </p:sp>
      <p:sp>
        <p:nvSpPr>
          <p:cNvPr id="18" name="TextBox 17">
            <a:extLst>
              <a:ext uri="{FF2B5EF4-FFF2-40B4-BE49-F238E27FC236}">
                <a16:creationId xmlns:a16="http://schemas.microsoft.com/office/drawing/2014/main" id="{C5645E2E-C178-430E-99DC-06D641C0080A}"/>
              </a:ext>
            </a:extLst>
          </p:cNvPr>
          <p:cNvSpPr txBox="1"/>
          <p:nvPr/>
        </p:nvSpPr>
        <p:spPr>
          <a:xfrm>
            <a:off x="8793745" y="3681972"/>
            <a:ext cx="1553302" cy="523220"/>
          </a:xfrm>
          <a:prstGeom prst="rect">
            <a:avLst/>
          </a:prstGeom>
          <a:noFill/>
          <a:ln>
            <a:noFill/>
          </a:ln>
        </p:spPr>
        <p:txBody>
          <a:bodyPr wrap="square" rtlCol="0">
            <a:spAutoFit/>
          </a:bodyPr>
          <a:lstStyle/>
          <a:p>
            <a:pPr algn="ctr"/>
            <a:r>
              <a:rPr lang="fr-FR" sz="2800" dirty="0">
                <a:solidFill>
                  <a:srgbClr val="104F75"/>
                </a:solidFill>
              </a:rPr>
              <a:t>bui</a:t>
            </a:r>
            <a:r>
              <a:rPr lang="fr-FR" sz="2800" dirty="0">
                <a:solidFill>
                  <a:srgbClr val="E87D1E"/>
                </a:solidFill>
              </a:rPr>
              <a:t>sson</a:t>
            </a:r>
          </a:p>
        </p:txBody>
      </p:sp>
      <p:sp>
        <p:nvSpPr>
          <p:cNvPr id="19" name="TextBox 18">
            <a:extLst>
              <a:ext uri="{FF2B5EF4-FFF2-40B4-BE49-F238E27FC236}">
                <a16:creationId xmlns:a16="http://schemas.microsoft.com/office/drawing/2014/main" id="{B401E43F-57B4-4752-B1D7-8E1AB7550D3F}"/>
              </a:ext>
            </a:extLst>
          </p:cNvPr>
          <p:cNvSpPr txBox="1"/>
          <p:nvPr/>
        </p:nvSpPr>
        <p:spPr>
          <a:xfrm>
            <a:off x="4729212" y="3681972"/>
            <a:ext cx="1831992" cy="523220"/>
          </a:xfrm>
          <a:prstGeom prst="rect">
            <a:avLst/>
          </a:prstGeom>
          <a:noFill/>
          <a:ln>
            <a:noFill/>
          </a:ln>
        </p:spPr>
        <p:txBody>
          <a:bodyPr wrap="square" rtlCol="0">
            <a:spAutoFit/>
          </a:bodyPr>
          <a:lstStyle/>
          <a:p>
            <a:pPr algn="ctr"/>
            <a:r>
              <a:rPr lang="fr-FR" sz="2800" dirty="0">
                <a:solidFill>
                  <a:srgbClr val="104F75"/>
                </a:solidFill>
              </a:rPr>
              <a:t>fri</a:t>
            </a:r>
            <a:r>
              <a:rPr lang="fr-FR" sz="2800" dirty="0">
                <a:solidFill>
                  <a:srgbClr val="E87D1E"/>
                </a:solidFill>
              </a:rPr>
              <a:t>sson</a:t>
            </a:r>
            <a:r>
              <a:rPr lang="fr-FR" sz="2800" dirty="0">
                <a:solidFill>
                  <a:srgbClr val="104F75"/>
                </a:solidFill>
              </a:rPr>
              <a:t>ner</a:t>
            </a:r>
          </a:p>
        </p:txBody>
      </p:sp>
      <p:sp>
        <p:nvSpPr>
          <p:cNvPr id="20" name="TextBox 19">
            <a:extLst>
              <a:ext uri="{FF2B5EF4-FFF2-40B4-BE49-F238E27FC236}">
                <a16:creationId xmlns:a16="http://schemas.microsoft.com/office/drawing/2014/main" id="{1E90A232-3896-4F2B-B37C-D34AE53227E6}"/>
              </a:ext>
            </a:extLst>
          </p:cNvPr>
          <p:cNvSpPr txBox="1"/>
          <p:nvPr/>
        </p:nvSpPr>
        <p:spPr>
          <a:xfrm>
            <a:off x="10569728" y="3681972"/>
            <a:ext cx="1652810" cy="523220"/>
          </a:xfrm>
          <a:prstGeom prst="rect">
            <a:avLst/>
          </a:prstGeom>
          <a:noFill/>
          <a:ln>
            <a:noFill/>
          </a:ln>
        </p:spPr>
        <p:txBody>
          <a:bodyPr wrap="square" rtlCol="0">
            <a:spAutoFit/>
          </a:bodyPr>
          <a:lstStyle/>
          <a:p>
            <a:pPr algn="ctr"/>
            <a:r>
              <a:rPr lang="fr-FR" sz="2800" dirty="0">
                <a:solidFill>
                  <a:srgbClr val="104F75"/>
                </a:solidFill>
              </a:rPr>
              <a:t>héri</a:t>
            </a:r>
            <a:r>
              <a:rPr lang="fr-FR" sz="2800" dirty="0">
                <a:solidFill>
                  <a:srgbClr val="E87D1E"/>
                </a:solidFill>
              </a:rPr>
              <a:t>sson</a:t>
            </a:r>
          </a:p>
        </p:txBody>
      </p:sp>
      <p:sp>
        <p:nvSpPr>
          <p:cNvPr id="21" name="TextBox 20">
            <a:extLst>
              <a:ext uri="{FF2B5EF4-FFF2-40B4-BE49-F238E27FC236}">
                <a16:creationId xmlns:a16="http://schemas.microsoft.com/office/drawing/2014/main" id="{E64E63DC-120F-45F5-97FE-D0D30F373D44}"/>
              </a:ext>
            </a:extLst>
          </p:cNvPr>
          <p:cNvSpPr txBox="1"/>
          <p:nvPr/>
        </p:nvSpPr>
        <p:spPr>
          <a:xfrm>
            <a:off x="5694083" y="1935304"/>
            <a:ext cx="1544425" cy="523220"/>
          </a:xfrm>
          <a:prstGeom prst="rect">
            <a:avLst/>
          </a:prstGeom>
          <a:noFill/>
          <a:ln>
            <a:noFill/>
          </a:ln>
        </p:spPr>
        <p:txBody>
          <a:bodyPr wrap="square" rtlCol="0">
            <a:spAutoFit/>
          </a:bodyPr>
          <a:lstStyle/>
          <a:p>
            <a:pPr algn="ctr"/>
            <a:r>
              <a:rPr lang="fr-FR" sz="2800" dirty="0">
                <a:solidFill>
                  <a:srgbClr val="104F75"/>
                </a:solidFill>
              </a:rPr>
              <a:t>potir</a:t>
            </a:r>
            <a:r>
              <a:rPr lang="fr-FR" sz="2800" dirty="0">
                <a:solidFill>
                  <a:srgbClr val="E87D1E"/>
                </a:solidFill>
              </a:rPr>
              <a:t>on</a:t>
            </a:r>
          </a:p>
        </p:txBody>
      </p:sp>
      <p:sp>
        <p:nvSpPr>
          <p:cNvPr id="22" name="TextBox 21">
            <a:extLst>
              <a:ext uri="{FF2B5EF4-FFF2-40B4-BE49-F238E27FC236}">
                <a16:creationId xmlns:a16="http://schemas.microsoft.com/office/drawing/2014/main" id="{596BEFFC-8984-4268-BA3E-8F028AE661B1}"/>
              </a:ext>
            </a:extLst>
          </p:cNvPr>
          <p:cNvSpPr txBox="1"/>
          <p:nvPr/>
        </p:nvSpPr>
        <p:spPr>
          <a:xfrm>
            <a:off x="10445697" y="1935304"/>
            <a:ext cx="1532134" cy="523220"/>
          </a:xfrm>
          <a:prstGeom prst="rect">
            <a:avLst/>
          </a:prstGeom>
          <a:noFill/>
          <a:ln>
            <a:noFill/>
          </a:ln>
        </p:spPr>
        <p:txBody>
          <a:bodyPr wrap="square" rtlCol="0">
            <a:spAutoFit/>
          </a:bodyPr>
          <a:lstStyle/>
          <a:p>
            <a:pPr algn="ctr"/>
            <a:r>
              <a:rPr lang="fr-FR" sz="2800" dirty="0">
                <a:solidFill>
                  <a:srgbClr val="104F75"/>
                </a:solidFill>
              </a:rPr>
              <a:t>esp</a:t>
            </a:r>
            <a:r>
              <a:rPr lang="fr-FR" sz="2800" dirty="0">
                <a:solidFill>
                  <a:srgbClr val="E87D1E"/>
                </a:solidFill>
              </a:rPr>
              <a:t>ion</a:t>
            </a:r>
          </a:p>
        </p:txBody>
      </p:sp>
      <p:sp>
        <p:nvSpPr>
          <p:cNvPr id="23" name="TextBox 22">
            <a:extLst>
              <a:ext uri="{FF2B5EF4-FFF2-40B4-BE49-F238E27FC236}">
                <a16:creationId xmlns:a16="http://schemas.microsoft.com/office/drawing/2014/main" id="{C41EA4F9-0115-462C-A7F6-C06F8B30D936}"/>
              </a:ext>
            </a:extLst>
          </p:cNvPr>
          <p:cNvSpPr txBox="1"/>
          <p:nvPr/>
        </p:nvSpPr>
        <p:spPr>
          <a:xfrm>
            <a:off x="2994701" y="3681972"/>
            <a:ext cx="1404545" cy="523220"/>
          </a:xfrm>
          <a:prstGeom prst="rect">
            <a:avLst/>
          </a:prstGeom>
          <a:noFill/>
          <a:ln>
            <a:noFill/>
          </a:ln>
        </p:spPr>
        <p:txBody>
          <a:bodyPr wrap="square" rtlCol="0">
            <a:spAutoFit/>
          </a:bodyPr>
          <a:lstStyle/>
          <a:p>
            <a:pPr algn="ctr"/>
            <a:r>
              <a:rPr lang="fr-FR" sz="2800" dirty="0">
                <a:solidFill>
                  <a:srgbClr val="104F75"/>
                </a:solidFill>
              </a:rPr>
              <a:t>s</a:t>
            </a:r>
            <a:r>
              <a:rPr lang="fr-FR" sz="2800" dirty="0">
                <a:solidFill>
                  <a:srgbClr val="E87D1E"/>
                </a:solidFill>
              </a:rPr>
              <a:t>on</a:t>
            </a:r>
            <a:r>
              <a:rPr lang="fr-FR" sz="2800" dirty="0">
                <a:solidFill>
                  <a:srgbClr val="104F75"/>
                </a:solidFill>
              </a:rPr>
              <a:t>der</a:t>
            </a:r>
          </a:p>
        </p:txBody>
      </p:sp>
      <p:sp>
        <p:nvSpPr>
          <p:cNvPr id="24" name="TextBox 23">
            <a:extLst>
              <a:ext uri="{FF2B5EF4-FFF2-40B4-BE49-F238E27FC236}">
                <a16:creationId xmlns:a16="http://schemas.microsoft.com/office/drawing/2014/main" id="{F60F3813-9C70-4172-A1A1-D2250BCED971}"/>
              </a:ext>
            </a:extLst>
          </p:cNvPr>
          <p:cNvSpPr txBox="1"/>
          <p:nvPr/>
        </p:nvSpPr>
        <p:spPr>
          <a:xfrm>
            <a:off x="636276" y="1935304"/>
            <a:ext cx="1818091" cy="523220"/>
          </a:xfrm>
          <a:prstGeom prst="rect">
            <a:avLst/>
          </a:prstGeom>
          <a:noFill/>
          <a:ln>
            <a:noFill/>
          </a:ln>
        </p:spPr>
        <p:txBody>
          <a:bodyPr wrap="square" rtlCol="0">
            <a:spAutoFit/>
          </a:bodyPr>
          <a:lstStyle/>
          <a:p>
            <a:pPr algn="ctr"/>
            <a:r>
              <a:rPr lang="fr-FR" sz="2800" dirty="0">
                <a:solidFill>
                  <a:srgbClr val="104F75"/>
                </a:solidFill>
              </a:rPr>
              <a:t>s</a:t>
            </a:r>
            <a:r>
              <a:rPr lang="fr-FR" sz="2800" dirty="0">
                <a:solidFill>
                  <a:srgbClr val="E87D1E"/>
                </a:solidFill>
              </a:rPr>
              <a:t>on</a:t>
            </a:r>
            <a:r>
              <a:rPr lang="fr-FR" sz="2800" dirty="0">
                <a:solidFill>
                  <a:srgbClr val="104F75"/>
                </a:solidFill>
              </a:rPr>
              <a:t>dage</a:t>
            </a:r>
          </a:p>
        </p:txBody>
      </p:sp>
      <p:sp>
        <p:nvSpPr>
          <p:cNvPr id="30" name="Action Button: Custom 16">
            <a:hlinkClick r:id="" action="ppaction://noaction" highlightClick="1">
              <a:snd r:embed="rId5" name="sondage.wav"/>
            </a:hlinkClick>
            <a:extLst>
              <a:ext uri="{FF2B5EF4-FFF2-40B4-BE49-F238E27FC236}">
                <a16:creationId xmlns:a16="http://schemas.microsoft.com/office/drawing/2014/main" id="{E7FED3E7-1CBE-48D3-87AE-125CEFC3A05A}"/>
              </a:ext>
            </a:extLst>
          </p:cNvPr>
          <p:cNvSpPr/>
          <p:nvPr/>
        </p:nvSpPr>
        <p:spPr>
          <a:xfrm>
            <a:off x="94779" y="19353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1" name="Action Button: Custom 16">
            <a:hlinkClick r:id="" action="ppaction://noaction" highlightClick="1">
              <a:snd r:embed="rId6" name="aviation.wav"/>
            </a:hlinkClick>
            <a:extLst>
              <a:ext uri="{FF2B5EF4-FFF2-40B4-BE49-F238E27FC236}">
                <a16:creationId xmlns:a16="http://schemas.microsoft.com/office/drawing/2014/main" id="{259C83FE-3C3D-4296-8F42-5B4F42ACD77B}"/>
              </a:ext>
            </a:extLst>
          </p:cNvPr>
          <p:cNvSpPr/>
          <p:nvPr/>
        </p:nvSpPr>
        <p:spPr>
          <a:xfrm>
            <a:off x="2613365" y="19353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2" name="Action Button: Custom 16">
            <a:hlinkClick r:id="" action="ppaction://noaction" highlightClick="1">
              <a:snd r:embed="rId7" name="potiron.wav"/>
            </a:hlinkClick>
            <a:extLst>
              <a:ext uri="{FF2B5EF4-FFF2-40B4-BE49-F238E27FC236}">
                <a16:creationId xmlns:a16="http://schemas.microsoft.com/office/drawing/2014/main" id="{F2607380-DA3D-43B9-9EA3-9F7A1F3E933A}"/>
              </a:ext>
            </a:extLst>
          </p:cNvPr>
          <p:cNvSpPr/>
          <p:nvPr/>
        </p:nvSpPr>
        <p:spPr>
          <a:xfrm>
            <a:off x="5122838" y="19353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3" name="Action Button: Custom 16">
            <a:hlinkClick r:id="" action="ppaction://noaction" highlightClick="1">
              <a:snd r:embed="rId8" name="mousson.wav"/>
            </a:hlinkClick>
            <a:extLst>
              <a:ext uri="{FF2B5EF4-FFF2-40B4-BE49-F238E27FC236}">
                <a16:creationId xmlns:a16="http://schemas.microsoft.com/office/drawing/2014/main" id="{89A2EA99-6807-4245-9B93-243B0D8F6170}"/>
              </a:ext>
            </a:extLst>
          </p:cNvPr>
          <p:cNvSpPr/>
          <p:nvPr/>
        </p:nvSpPr>
        <p:spPr>
          <a:xfrm>
            <a:off x="7464921" y="19353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4" name="Action Button: Custom 16">
            <a:hlinkClick r:id="" action="ppaction://noaction" highlightClick="1">
              <a:snd r:embed="rId9" name="espion.wav"/>
            </a:hlinkClick>
            <a:extLst>
              <a:ext uri="{FF2B5EF4-FFF2-40B4-BE49-F238E27FC236}">
                <a16:creationId xmlns:a16="http://schemas.microsoft.com/office/drawing/2014/main" id="{6F3AF8B3-A391-41E2-8369-B648BB5D9090}"/>
              </a:ext>
            </a:extLst>
          </p:cNvPr>
          <p:cNvSpPr/>
          <p:nvPr/>
        </p:nvSpPr>
        <p:spPr>
          <a:xfrm>
            <a:off x="9975854" y="19353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5" name="Action Button: Custom 16">
            <a:hlinkClick r:id="" action="ppaction://noaction" highlightClick="1">
              <a:snd r:embed="rId10" name="inondation.wav"/>
            </a:hlinkClick>
            <a:extLst>
              <a:ext uri="{FF2B5EF4-FFF2-40B4-BE49-F238E27FC236}">
                <a16:creationId xmlns:a16="http://schemas.microsoft.com/office/drawing/2014/main" id="{D3119861-F7C4-4184-AA80-0175F281D48E}"/>
              </a:ext>
            </a:extLst>
          </p:cNvPr>
          <p:cNvSpPr/>
          <p:nvPr/>
        </p:nvSpPr>
        <p:spPr>
          <a:xfrm>
            <a:off x="71495" y="3681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6" name="Action Button: Custom 16">
            <a:hlinkClick r:id="" action="ppaction://noaction" highlightClick="1">
              <a:snd r:embed="rId11" name="sonder.wav"/>
            </a:hlinkClick>
            <a:extLst>
              <a:ext uri="{FF2B5EF4-FFF2-40B4-BE49-F238E27FC236}">
                <a16:creationId xmlns:a16="http://schemas.microsoft.com/office/drawing/2014/main" id="{4CD77181-8DAC-46DF-A34C-EF356287601B}"/>
              </a:ext>
            </a:extLst>
          </p:cNvPr>
          <p:cNvSpPr/>
          <p:nvPr/>
        </p:nvSpPr>
        <p:spPr>
          <a:xfrm>
            <a:off x="2481354" y="3681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7" name="Action Button: Custom 16">
            <a:hlinkClick r:id="" action="ppaction://noaction" highlightClick="1">
              <a:snd r:embed="rId12" name="frissonner.wav"/>
            </a:hlinkClick>
            <a:extLst>
              <a:ext uri="{FF2B5EF4-FFF2-40B4-BE49-F238E27FC236}">
                <a16:creationId xmlns:a16="http://schemas.microsoft.com/office/drawing/2014/main" id="{B67DFE28-F730-4B1F-AF08-4FA2E354937E}"/>
              </a:ext>
            </a:extLst>
          </p:cNvPr>
          <p:cNvSpPr/>
          <p:nvPr/>
        </p:nvSpPr>
        <p:spPr>
          <a:xfrm>
            <a:off x="4381421" y="3681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8" name="Action Button: Custom 16">
            <a:hlinkClick r:id="" action="ppaction://noaction" highlightClick="1">
              <a:snd r:embed="rId13" name="torchon.wav"/>
            </a:hlinkClick>
            <a:extLst>
              <a:ext uri="{FF2B5EF4-FFF2-40B4-BE49-F238E27FC236}">
                <a16:creationId xmlns:a16="http://schemas.microsoft.com/office/drawing/2014/main" id="{48649709-D1E7-4EE8-84B4-2FCD0F32EBDC}"/>
              </a:ext>
            </a:extLst>
          </p:cNvPr>
          <p:cNvSpPr/>
          <p:nvPr/>
        </p:nvSpPr>
        <p:spPr>
          <a:xfrm>
            <a:off x="6503120" y="3681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9" name="Action Button: Custom 16">
            <a:hlinkClick r:id="" action="ppaction://noaction" highlightClick="1">
              <a:snd r:embed="rId14" name="-stationnement.wav"/>
            </a:hlinkClick>
            <a:extLst>
              <a:ext uri="{FF2B5EF4-FFF2-40B4-BE49-F238E27FC236}">
                <a16:creationId xmlns:a16="http://schemas.microsoft.com/office/drawing/2014/main" id="{EF576D67-83A8-43DF-B42B-5060E4E30608}"/>
              </a:ext>
            </a:extLst>
          </p:cNvPr>
          <p:cNvSpPr/>
          <p:nvPr/>
        </p:nvSpPr>
        <p:spPr>
          <a:xfrm>
            <a:off x="94779" y="54013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40" name="Action Button: Custom 16">
            <a:hlinkClick r:id="" action="ppaction://noaction" highlightClick="1">
              <a:snd r:embed="rId15" name="buisson.wav"/>
            </a:hlinkClick>
            <a:extLst>
              <a:ext uri="{FF2B5EF4-FFF2-40B4-BE49-F238E27FC236}">
                <a16:creationId xmlns:a16="http://schemas.microsoft.com/office/drawing/2014/main" id="{57D140DE-BA3A-45E1-B76B-5E5674B1D8DA}"/>
              </a:ext>
            </a:extLst>
          </p:cNvPr>
          <p:cNvSpPr/>
          <p:nvPr/>
        </p:nvSpPr>
        <p:spPr>
          <a:xfrm>
            <a:off x="8446108" y="3681972"/>
            <a:ext cx="400522"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41" name="Action Button: Custom 16">
            <a:hlinkClick r:id="" action="ppaction://noaction" highlightClick="1">
              <a:snd r:embed="rId16" name="camion.wav"/>
            </a:hlinkClick>
            <a:extLst>
              <a:ext uri="{FF2B5EF4-FFF2-40B4-BE49-F238E27FC236}">
                <a16:creationId xmlns:a16="http://schemas.microsoft.com/office/drawing/2014/main" id="{7966751B-BE13-40D0-AAD1-E5B7BACEF8E3}"/>
              </a:ext>
            </a:extLst>
          </p:cNvPr>
          <p:cNvSpPr/>
          <p:nvPr/>
        </p:nvSpPr>
        <p:spPr>
          <a:xfrm>
            <a:off x="5258562" y="541731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14</a:t>
            </a:r>
          </a:p>
        </p:txBody>
      </p:sp>
      <p:sp>
        <p:nvSpPr>
          <p:cNvPr id="42" name="Action Button: Custom 16">
            <a:hlinkClick r:id="" action="ppaction://noaction" highlightClick="1">
              <a:snd r:embed="rId17" name="reunion.wav"/>
            </a:hlinkClick>
            <a:extLst>
              <a:ext uri="{FF2B5EF4-FFF2-40B4-BE49-F238E27FC236}">
                <a16:creationId xmlns:a16="http://schemas.microsoft.com/office/drawing/2014/main" id="{EE1A7B05-63B4-4F45-A439-CA64896803D9}"/>
              </a:ext>
            </a:extLst>
          </p:cNvPr>
          <p:cNvSpPr/>
          <p:nvPr/>
        </p:nvSpPr>
        <p:spPr>
          <a:xfrm>
            <a:off x="7304265" y="54013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15</a:t>
            </a:r>
          </a:p>
        </p:txBody>
      </p:sp>
      <p:sp>
        <p:nvSpPr>
          <p:cNvPr id="44" name="Action Button: Custom 16">
            <a:hlinkClick r:id="" action="ppaction://noaction" highlightClick="1">
              <a:snd r:embed="rId18" name="herisson.wav"/>
            </a:hlinkClick>
            <a:extLst>
              <a:ext uri="{FF2B5EF4-FFF2-40B4-BE49-F238E27FC236}">
                <a16:creationId xmlns:a16="http://schemas.microsoft.com/office/drawing/2014/main" id="{F894472F-A2FF-42EC-A950-DD794B7C1CE5}"/>
              </a:ext>
            </a:extLst>
          </p:cNvPr>
          <p:cNvSpPr/>
          <p:nvPr/>
        </p:nvSpPr>
        <p:spPr>
          <a:xfrm>
            <a:off x="10307446" y="36819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45" name="Action Button: Custom 16">
            <a:hlinkClick r:id="" action="ppaction://noaction" highlightClick="1">
              <a:snd r:embed="rId19" name="pioncer.wav"/>
            </a:hlinkClick>
            <a:extLst>
              <a:ext uri="{FF2B5EF4-FFF2-40B4-BE49-F238E27FC236}">
                <a16:creationId xmlns:a16="http://schemas.microsoft.com/office/drawing/2014/main" id="{A1A45CCE-A2AA-4992-AE6A-06EF2D4A5A83}"/>
              </a:ext>
            </a:extLst>
          </p:cNvPr>
          <p:cNvSpPr/>
          <p:nvPr/>
        </p:nvSpPr>
        <p:spPr>
          <a:xfrm>
            <a:off x="9607991" y="54013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16</a:t>
            </a:r>
          </a:p>
        </p:txBody>
      </p:sp>
      <p:sp>
        <p:nvSpPr>
          <p:cNvPr id="50" name="Rectangle 49">
            <a:extLst>
              <a:ext uri="{FF2B5EF4-FFF2-40B4-BE49-F238E27FC236}">
                <a16:creationId xmlns:a16="http://schemas.microsoft.com/office/drawing/2014/main" id="{5C8E9FC2-C595-433A-A2B3-2F826E768BF9}"/>
              </a:ext>
            </a:extLst>
          </p:cNvPr>
          <p:cNvSpPr/>
          <p:nvPr/>
        </p:nvSpPr>
        <p:spPr>
          <a:xfrm>
            <a:off x="538881" y="1935304"/>
            <a:ext cx="2011019" cy="476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104F75"/>
                </a:solidFill>
              </a:rPr>
              <a:t>s</a:t>
            </a:r>
            <a:r>
              <a:rPr lang="en-GB" sz="2800" b="1" dirty="0">
                <a:solidFill>
                  <a:srgbClr val="E87D1E"/>
                </a:solidFill>
              </a:rPr>
              <a:t>?</a:t>
            </a:r>
            <a:r>
              <a:rPr lang="en-GB" sz="2800" dirty="0">
                <a:solidFill>
                  <a:srgbClr val="104F75"/>
                </a:solidFill>
              </a:rPr>
              <a:t>dage</a:t>
            </a:r>
          </a:p>
        </p:txBody>
      </p:sp>
      <p:sp>
        <p:nvSpPr>
          <p:cNvPr id="51" name="Rectangle 50">
            <a:extLst>
              <a:ext uri="{FF2B5EF4-FFF2-40B4-BE49-F238E27FC236}">
                <a16:creationId xmlns:a16="http://schemas.microsoft.com/office/drawing/2014/main" id="{BCEA2282-7FE8-4ECB-8FD2-147C6A0D66A2}"/>
              </a:ext>
            </a:extLst>
          </p:cNvPr>
          <p:cNvSpPr/>
          <p:nvPr/>
        </p:nvSpPr>
        <p:spPr>
          <a:xfrm>
            <a:off x="3574337" y="5410191"/>
            <a:ext cx="1607877" cy="480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104F75"/>
                </a:solidFill>
              </a:rPr>
              <a:t>jonc</a:t>
            </a:r>
            <a:r>
              <a:rPr lang="en-GB" sz="2800" b="1" dirty="0">
                <a:solidFill>
                  <a:srgbClr val="E87D1E"/>
                </a:solidFill>
              </a:rPr>
              <a:t>?</a:t>
            </a:r>
          </a:p>
        </p:txBody>
      </p:sp>
      <p:sp>
        <p:nvSpPr>
          <p:cNvPr id="52" name="Rectangle 51">
            <a:extLst>
              <a:ext uri="{FF2B5EF4-FFF2-40B4-BE49-F238E27FC236}">
                <a16:creationId xmlns:a16="http://schemas.microsoft.com/office/drawing/2014/main" id="{8991A45F-F6FE-4F9C-89E6-7AA8F9640BA6}"/>
              </a:ext>
            </a:extLst>
          </p:cNvPr>
          <p:cNvSpPr/>
          <p:nvPr/>
        </p:nvSpPr>
        <p:spPr>
          <a:xfrm>
            <a:off x="3024647" y="3681972"/>
            <a:ext cx="1308861" cy="4330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104F75"/>
                </a:solidFill>
              </a:rPr>
              <a:t>s</a:t>
            </a:r>
            <a:r>
              <a:rPr lang="en-GB" sz="2800" b="1" dirty="0">
                <a:solidFill>
                  <a:srgbClr val="E87D1E"/>
                </a:solidFill>
              </a:rPr>
              <a:t>?</a:t>
            </a:r>
            <a:r>
              <a:rPr lang="en-GB" sz="2800" dirty="0">
                <a:solidFill>
                  <a:srgbClr val="104F75"/>
                </a:solidFill>
              </a:rPr>
              <a:t>der</a:t>
            </a:r>
          </a:p>
        </p:txBody>
      </p:sp>
      <p:sp>
        <p:nvSpPr>
          <p:cNvPr id="53" name="Rectangle 52">
            <a:extLst>
              <a:ext uri="{FF2B5EF4-FFF2-40B4-BE49-F238E27FC236}">
                <a16:creationId xmlns:a16="http://schemas.microsoft.com/office/drawing/2014/main" id="{AC49F069-F8D7-46CF-B044-94EB92082134}"/>
              </a:ext>
            </a:extLst>
          </p:cNvPr>
          <p:cNvSpPr/>
          <p:nvPr/>
        </p:nvSpPr>
        <p:spPr>
          <a:xfrm>
            <a:off x="7951655" y="1935304"/>
            <a:ext cx="1780896" cy="435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104F75"/>
                </a:solidFill>
              </a:rPr>
              <a:t>mou</a:t>
            </a:r>
            <a:r>
              <a:rPr lang="en-GB" sz="2800" b="1" dirty="0">
                <a:solidFill>
                  <a:srgbClr val="E87D1E"/>
                </a:solidFill>
              </a:rPr>
              <a:t>?</a:t>
            </a:r>
          </a:p>
        </p:txBody>
      </p:sp>
      <p:sp>
        <p:nvSpPr>
          <p:cNvPr id="54" name="Rectangle 53">
            <a:extLst>
              <a:ext uri="{FF2B5EF4-FFF2-40B4-BE49-F238E27FC236}">
                <a16:creationId xmlns:a16="http://schemas.microsoft.com/office/drawing/2014/main" id="{E39C9C3E-D814-40F7-9E90-599C7D482095}"/>
              </a:ext>
            </a:extLst>
          </p:cNvPr>
          <p:cNvSpPr/>
          <p:nvPr/>
        </p:nvSpPr>
        <p:spPr>
          <a:xfrm>
            <a:off x="6940163" y="3681971"/>
            <a:ext cx="1411114" cy="459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104F75"/>
                </a:solidFill>
              </a:rPr>
              <a:t>torch</a:t>
            </a:r>
            <a:r>
              <a:rPr lang="en-GB" sz="2800" b="1" dirty="0">
                <a:solidFill>
                  <a:srgbClr val="E87D1E"/>
                </a:solidFill>
              </a:rPr>
              <a:t>?</a:t>
            </a:r>
          </a:p>
        </p:txBody>
      </p:sp>
      <p:sp>
        <p:nvSpPr>
          <p:cNvPr id="55" name="Rectangle 54">
            <a:extLst>
              <a:ext uri="{FF2B5EF4-FFF2-40B4-BE49-F238E27FC236}">
                <a16:creationId xmlns:a16="http://schemas.microsoft.com/office/drawing/2014/main" id="{7F62BDBA-6D19-4313-ABE7-DAD47F904BA9}"/>
              </a:ext>
            </a:extLst>
          </p:cNvPr>
          <p:cNvSpPr/>
          <p:nvPr/>
        </p:nvSpPr>
        <p:spPr>
          <a:xfrm>
            <a:off x="3072830" y="1935303"/>
            <a:ext cx="1825732" cy="441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104F75"/>
                </a:solidFill>
              </a:rPr>
              <a:t>avia</a:t>
            </a:r>
            <a:r>
              <a:rPr lang="en-GB" sz="2800" b="1" dirty="0">
                <a:solidFill>
                  <a:srgbClr val="E87D1E"/>
                </a:solidFill>
              </a:rPr>
              <a:t>?</a:t>
            </a:r>
          </a:p>
        </p:txBody>
      </p:sp>
      <p:sp>
        <p:nvSpPr>
          <p:cNvPr id="56" name="Rectangle 55">
            <a:extLst>
              <a:ext uri="{FF2B5EF4-FFF2-40B4-BE49-F238E27FC236}">
                <a16:creationId xmlns:a16="http://schemas.microsoft.com/office/drawing/2014/main" id="{7B721EB3-9430-473F-8349-1C2CF80166DD}"/>
              </a:ext>
            </a:extLst>
          </p:cNvPr>
          <p:cNvSpPr/>
          <p:nvPr/>
        </p:nvSpPr>
        <p:spPr>
          <a:xfrm>
            <a:off x="527853" y="5394425"/>
            <a:ext cx="2505372" cy="5119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104F75"/>
                </a:solidFill>
              </a:rPr>
              <a:t>sta</a:t>
            </a:r>
            <a:r>
              <a:rPr lang="en-GB" sz="2800" b="1" dirty="0">
                <a:solidFill>
                  <a:srgbClr val="E87D1E"/>
                </a:solidFill>
              </a:rPr>
              <a:t>?</a:t>
            </a:r>
            <a:r>
              <a:rPr lang="en-GB" sz="2800" dirty="0">
                <a:solidFill>
                  <a:srgbClr val="104F75"/>
                </a:solidFill>
              </a:rPr>
              <a:t>nement</a:t>
            </a:r>
          </a:p>
        </p:txBody>
      </p:sp>
      <p:sp>
        <p:nvSpPr>
          <p:cNvPr id="57" name="Rectangle 56">
            <a:extLst>
              <a:ext uri="{FF2B5EF4-FFF2-40B4-BE49-F238E27FC236}">
                <a16:creationId xmlns:a16="http://schemas.microsoft.com/office/drawing/2014/main" id="{FA82E1C1-68A7-4BB3-B382-77200646345B}"/>
              </a:ext>
            </a:extLst>
          </p:cNvPr>
          <p:cNvSpPr/>
          <p:nvPr/>
        </p:nvSpPr>
        <p:spPr>
          <a:xfrm>
            <a:off x="538881" y="3681971"/>
            <a:ext cx="1926844" cy="462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104F75"/>
                </a:solidFill>
              </a:rPr>
              <a:t>inonda</a:t>
            </a:r>
            <a:r>
              <a:rPr lang="en-GB" sz="2800" b="1" dirty="0">
                <a:solidFill>
                  <a:srgbClr val="E87D1E"/>
                </a:solidFill>
              </a:rPr>
              <a:t>?</a:t>
            </a:r>
          </a:p>
        </p:txBody>
      </p:sp>
      <p:sp>
        <p:nvSpPr>
          <p:cNvPr id="58" name="Rectangle 57">
            <a:extLst>
              <a:ext uri="{FF2B5EF4-FFF2-40B4-BE49-F238E27FC236}">
                <a16:creationId xmlns:a16="http://schemas.microsoft.com/office/drawing/2014/main" id="{C1FDE33F-A834-4C25-9E90-F2F26B1B1ABE}"/>
              </a:ext>
            </a:extLst>
          </p:cNvPr>
          <p:cNvSpPr/>
          <p:nvPr/>
        </p:nvSpPr>
        <p:spPr>
          <a:xfrm>
            <a:off x="8932279" y="3681972"/>
            <a:ext cx="1289518" cy="433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104F75"/>
                </a:solidFill>
              </a:rPr>
              <a:t>bui</a:t>
            </a:r>
            <a:r>
              <a:rPr lang="en-GB" sz="2800" b="1" dirty="0">
                <a:solidFill>
                  <a:srgbClr val="E87D1E"/>
                </a:solidFill>
              </a:rPr>
              <a:t>?</a:t>
            </a:r>
          </a:p>
        </p:txBody>
      </p:sp>
      <p:sp>
        <p:nvSpPr>
          <p:cNvPr id="59" name="Rectangle 58">
            <a:extLst>
              <a:ext uri="{FF2B5EF4-FFF2-40B4-BE49-F238E27FC236}">
                <a16:creationId xmlns:a16="http://schemas.microsoft.com/office/drawing/2014/main" id="{4E185291-7EAF-4A23-9B31-A9DEDBA31EE3}"/>
              </a:ext>
            </a:extLst>
          </p:cNvPr>
          <p:cNvSpPr/>
          <p:nvPr/>
        </p:nvSpPr>
        <p:spPr>
          <a:xfrm>
            <a:off x="5593815" y="1935304"/>
            <a:ext cx="1742851" cy="48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104F75"/>
                </a:solidFill>
              </a:rPr>
              <a:t>potir</a:t>
            </a:r>
            <a:r>
              <a:rPr lang="en-GB" sz="2800" b="1" dirty="0">
                <a:solidFill>
                  <a:srgbClr val="E87D1E"/>
                </a:solidFill>
              </a:rPr>
              <a:t>?</a:t>
            </a:r>
          </a:p>
        </p:txBody>
      </p:sp>
      <p:sp>
        <p:nvSpPr>
          <p:cNvPr id="60" name="Rectangle 59">
            <a:extLst>
              <a:ext uri="{FF2B5EF4-FFF2-40B4-BE49-F238E27FC236}">
                <a16:creationId xmlns:a16="http://schemas.microsoft.com/office/drawing/2014/main" id="{2543D1C0-E6B9-43CF-98D3-E34B8A30148F}"/>
              </a:ext>
            </a:extLst>
          </p:cNvPr>
          <p:cNvSpPr/>
          <p:nvPr/>
        </p:nvSpPr>
        <p:spPr>
          <a:xfrm>
            <a:off x="5708249" y="5410191"/>
            <a:ext cx="1484508" cy="480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104F75"/>
                </a:solidFill>
              </a:rPr>
              <a:t>cam</a:t>
            </a:r>
            <a:r>
              <a:rPr lang="en-GB" sz="2800" b="1" dirty="0">
                <a:solidFill>
                  <a:srgbClr val="E87D1E"/>
                </a:solidFill>
              </a:rPr>
              <a:t>?</a:t>
            </a:r>
          </a:p>
        </p:txBody>
      </p:sp>
      <p:sp>
        <p:nvSpPr>
          <p:cNvPr id="61" name="Rectangle 60">
            <a:extLst>
              <a:ext uri="{FF2B5EF4-FFF2-40B4-BE49-F238E27FC236}">
                <a16:creationId xmlns:a16="http://schemas.microsoft.com/office/drawing/2014/main" id="{DD8BF797-B523-46B2-8D69-401D32C61CCA}"/>
              </a:ext>
            </a:extLst>
          </p:cNvPr>
          <p:cNvSpPr/>
          <p:nvPr/>
        </p:nvSpPr>
        <p:spPr>
          <a:xfrm>
            <a:off x="4825335" y="3681971"/>
            <a:ext cx="1649470" cy="433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104F75"/>
                </a:solidFill>
              </a:rPr>
              <a:t>fri</a:t>
            </a:r>
            <a:r>
              <a:rPr lang="en-GB" sz="2800" b="1" dirty="0">
                <a:solidFill>
                  <a:srgbClr val="E87D1E"/>
                </a:solidFill>
              </a:rPr>
              <a:t>?</a:t>
            </a:r>
            <a:r>
              <a:rPr lang="en-GB" sz="2800" dirty="0">
                <a:solidFill>
                  <a:srgbClr val="104F75"/>
                </a:solidFill>
              </a:rPr>
              <a:t>ner</a:t>
            </a:r>
          </a:p>
        </p:txBody>
      </p:sp>
      <p:sp>
        <p:nvSpPr>
          <p:cNvPr id="62" name="Rectangle 61">
            <a:extLst>
              <a:ext uri="{FF2B5EF4-FFF2-40B4-BE49-F238E27FC236}">
                <a16:creationId xmlns:a16="http://schemas.microsoft.com/office/drawing/2014/main" id="{AF4B5CE6-9BC9-4427-8961-DD909B6BE304}"/>
              </a:ext>
            </a:extLst>
          </p:cNvPr>
          <p:cNvSpPr/>
          <p:nvPr/>
        </p:nvSpPr>
        <p:spPr>
          <a:xfrm>
            <a:off x="7801848" y="5401376"/>
            <a:ext cx="1790082" cy="480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104F75"/>
                </a:solidFill>
              </a:rPr>
              <a:t>réun</a:t>
            </a:r>
            <a:r>
              <a:rPr lang="en-GB" sz="2800" b="1" dirty="0">
                <a:solidFill>
                  <a:srgbClr val="E87D1E"/>
                </a:solidFill>
              </a:rPr>
              <a:t>?</a:t>
            </a:r>
          </a:p>
        </p:txBody>
      </p:sp>
      <p:sp>
        <p:nvSpPr>
          <p:cNvPr id="64" name="Rectangle 63">
            <a:extLst>
              <a:ext uri="{FF2B5EF4-FFF2-40B4-BE49-F238E27FC236}">
                <a16:creationId xmlns:a16="http://schemas.microsoft.com/office/drawing/2014/main" id="{4C2722BD-571D-4CCE-88F5-F00EFF3E6D94}"/>
              </a:ext>
            </a:extLst>
          </p:cNvPr>
          <p:cNvSpPr/>
          <p:nvPr/>
        </p:nvSpPr>
        <p:spPr>
          <a:xfrm>
            <a:off x="10513317" y="1935304"/>
            <a:ext cx="1364327" cy="476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104F75"/>
                </a:solidFill>
              </a:rPr>
              <a:t>esp</a:t>
            </a:r>
            <a:r>
              <a:rPr lang="en-GB" sz="2800" b="1" dirty="0">
                <a:solidFill>
                  <a:srgbClr val="E87D1E"/>
                </a:solidFill>
              </a:rPr>
              <a:t>?</a:t>
            </a:r>
          </a:p>
        </p:txBody>
      </p:sp>
      <p:sp>
        <p:nvSpPr>
          <p:cNvPr id="65" name="Rectangle 64">
            <a:extLst>
              <a:ext uri="{FF2B5EF4-FFF2-40B4-BE49-F238E27FC236}">
                <a16:creationId xmlns:a16="http://schemas.microsoft.com/office/drawing/2014/main" id="{24241008-B27D-4815-B34F-1FBD74823B23}"/>
              </a:ext>
            </a:extLst>
          </p:cNvPr>
          <p:cNvSpPr/>
          <p:nvPr/>
        </p:nvSpPr>
        <p:spPr>
          <a:xfrm>
            <a:off x="10744488" y="3681972"/>
            <a:ext cx="1412372" cy="412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104F75"/>
                </a:solidFill>
              </a:rPr>
              <a:t>héri</a:t>
            </a:r>
            <a:r>
              <a:rPr lang="en-GB" sz="2800" b="1" dirty="0">
                <a:solidFill>
                  <a:srgbClr val="E87D1E"/>
                </a:solidFill>
              </a:rPr>
              <a:t>?</a:t>
            </a:r>
          </a:p>
        </p:txBody>
      </p:sp>
      <p:pic>
        <p:nvPicPr>
          <p:cNvPr id="66" name="Picture 65" descr="Shape, rectangle&#10;&#10;Description automatically generated">
            <a:extLst>
              <a:ext uri="{FF2B5EF4-FFF2-40B4-BE49-F238E27FC236}">
                <a16:creationId xmlns:a16="http://schemas.microsoft.com/office/drawing/2014/main" id="{D3536749-B526-4B8F-858E-9D1D842476A4}"/>
              </a:ext>
            </a:extLst>
          </p:cNvPr>
          <p:cNvPicPr>
            <a:picLocks noChangeAspect="1"/>
          </p:cNvPicPr>
          <p:nvPr/>
        </p:nvPicPr>
        <p:blipFill rotWithShape="1">
          <a:blip r:embed="rId3">
            <a:extLst>
              <a:ext uri="{28A0092B-C50C-407E-A947-70E740481C1C}">
                <a14:useLocalDpi xmlns:a14="http://schemas.microsoft.com/office/drawing/2010/main" val="0"/>
              </a:ext>
            </a:extLst>
          </a:blip>
          <a:srcRect t="16074" b="52042"/>
          <a:stretch/>
        </p:blipFill>
        <p:spPr>
          <a:xfrm>
            <a:off x="-1" y="2854765"/>
            <a:ext cx="12192000" cy="762502"/>
          </a:xfrm>
          <a:prstGeom prst="rect">
            <a:avLst/>
          </a:prstGeom>
          <a:effectLst>
            <a:outerShdw blurRad="50800" dist="38100" dir="2700000" algn="tl" rotWithShape="0">
              <a:prstClr val="black">
                <a:alpha val="40000"/>
              </a:prstClr>
            </a:outerShdw>
          </a:effectLst>
        </p:spPr>
      </p:pic>
      <p:pic>
        <p:nvPicPr>
          <p:cNvPr id="67" name="Picture 66" descr="Shape, rectangle&#10;&#10;Description automatically generated">
            <a:extLst>
              <a:ext uri="{FF2B5EF4-FFF2-40B4-BE49-F238E27FC236}">
                <a16:creationId xmlns:a16="http://schemas.microsoft.com/office/drawing/2014/main" id="{A59BE09C-BFAD-43A4-95CA-6787C22A7DDC}"/>
              </a:ext>
            </a:extLst>
          </p:cNvPr>
          <p:cNvPicPr>
            <a:picLocks noChangeAspect="1"/>
          </p:cNvPicPr>
          <p:nvPr/>
        </p:nvPicPr>
        <p:blipFill rotWithShape="1">
          <a:blip r:embed="rId3">
            <a:extLst>
              <a:ext uri="{28A0092B-C50C-407E-A947-70E740481C1C}">
                <a14:useLocalDpi xmlns:a14="http://schemas.microsoft.com/office/drawing/2010/main" val="0"/>
              </a:ext>
            </a:extLst>
          </a:blip>
          <a:srcRect t="16074" b="52042"/>
          <a:stretch/>
        </p:blipFill>
        <p:spPr>
          <a:xfrm>
            <a:off x="-1" y="4630188"/>
            <a:ext cx="12192000" cy="762502"/>
          </a:xfrm>
          <a:prstGeom prst="rect">
            <a:avLst/>
          </a:prstGeom>
          <a:effectLst>
            <a:outerShdw blurRad="50800" dist="38100" dir="2700000" algn="tl" rotWithShape="0">
              <a:prstClr val="black">
                <a:alpha val="40000"/>
              </a:prstClr>
            </a:outerShdw>
          </a:effectLst>
        </p:spPr>
      </p:pic>
      <p:sp>
        <p:nvSpPr>
          <p:cNvPr id="69" name="TextBox 68">
            <a:extLst>
              <a:ext uri="{FF2B5EF4-FFF2-40B4-BE49-F238E27FC236}">
                <a16:creationId xmlns:a16="http://schemas.microsoft.com/office/drawing/2014/main" id="{0C896552-6E8C-4D93-AB62-A75707B4BD3F}"/>
              </a:ext>
            </a:extLst>
          </p:cNvPr>
          <p:cNvSpPr txBox="1"/>
          <p:nvPr/>
        </p:nvSpPr>
        <p:spPr>
          <a:xfrm>
            <a:off x="624964" y="2434517"/>
            <a:ext cx="1824108" cy="400110"/>
          </a:xfrm>
          <a:prstGeom prst="rect">
            <a:avLst/>
          </a:prstGeom>
          <a:noFill/>
        </p:spPr>
        <p:txBody>
          <a:bodyPr wrap="square" rtlCol="0">
            <a:spAutoFit/>
          </a:bodyPr>
          <a:lstStyle/>
          <a:p>
            <a:pPr algn="ctr"/>
            <a:r>
              <a:rPr lang="en-GB" sz="2000" dirty="0">
                <a:solidFill>
                  <a:srgbClr val="104F75"/>
                </a:solidFill>
              </a:rPr>
              <a:t>[survey]</a:t>
            </a:r>
          </a:p>
        </p:txBody>
      </p:sp>
      <p:sp>
        <p:nvSpPr>
          <p:cNvPr id="70" name="TextBox 69">
            <a:extLst>
              <a:ext uri="{FF2B5EF4-FFF2-40B4-BE49-F238E27FC236}">
                <a16:creationId xmlns:a16="http://schemas.microsoft.com/office/drawing/2014/main" id="{BC2484D6-7204-465C-98DE-DCCD3A256A58}"/>
              </a:ext>
            </a:extLst>
          </p:cNvPr>
          <p:cNvSpPr txBox="1"/>
          <p:nvPr/>
        </p:nvSpPr>
        <p:spPr>
          <a:xfrm>
            <a:off x="3279899" y="2434517"/>
            <a:ext cx="1824108" cy="400110"/>
          </a:xfrm>
          <a:prstGeom prst="rect">
            <a:avLst/>
          </a:prstGeom>
          <a:noFill/>
        </p:spPr>
        <p:txBody>
          <a:bodyPr wrap="square" rtlCol="0">
            <a:spAutoFit/>
          </a:bodyPr>
          <a:lstStyle/>
          <a:p>
            <a:pPr algn="ctr"/>
            <a:r>
              <a:rPr lang="en-GB" sz="2000" dirty="0">
                <a:solidFill>
                  <a:srgbClr val="104F75"/>
                </a:solidFill>
              </a:rPr>
              <a:t>[aviation]</a:t>
            </a:r>
          </a:p>
        </p:txBody>
      </p:sp>
      <p:sp>
        <p:nvSpPr>
          <p:cNvPr id="71" name="TextBox 70">
            <a:extLst>
              <a:ext uri="{FF2B5EF4-FFF2-40B4-BE49-F238E27FC236}">
                <a16:creationId xmlns:a16="http://schemas.microsoft.com/office/drawing/2014/main" id="{B3C7E89C-5150-443A-823E-7760072568DD}"/>
              </a:ext>
            </a:extLst>
          </p:cNvPr>
          <p:cNvSpPr txBox="1"/>
          <p:nvPr/>
        </p:nvSpPr>
        <p:spPr>
          <a:xfrm>
            <a:off x="5618309" y="2434517"/>
            <a:ext cx="1824108" cy="400110"/>
          </a:xfrm>
          <a:prstGeom prst="rect">
            <a:avLst/>
          </a:prstGeom>
          <a:noFill/>
        </p:spPr>
        <p:txBody>
          <a:bodyPr wrap="square" rtlCol="0">
            <a:spAutoFit/>
          </a:bodyPr>
          <a:lstStyle/>
          <a:p>
            <a:pPr algn="ctr"/>
            <a:r>
              <a:rPr lang="en-GB" sz="2000" dirty="0">
                <a:solidFill>
                  <a:srgbClr val="104F75"/>
                </a:solidFill>
              </a:rPr>
              <a:t>[pumpkin]</a:t>
            </a:r>
          </a:p>
        </p:txBody>
      </p:sp>
      <p:sp>
        <p:nvSpPr>
          <p:cNvPr id="72" name="TextBox 71">
            <a:extLst>
              <a:ext uri="{FF2B5EF4-FFF2-40B4-BE49-F238E27FC236}">
                <a16:creationId xmlns:a16="http://schemas.microsoft.com/office/drawing/2014/main" id="{458031AD-5CFE-4BBF-AE6D-9A2825B71D97}"/>
              </a:ext>
            </a:extLst>
          </p:cNvPr>
          <p:cNvSpPr txBox="1"/>
          <p:nvPr/>
        </p:nvSpPr>
        <p:spPr>
          <a:xfrm>
            <a:off x="7981883" y="2434517"/>
            <a:ext cx="1824108" cy="400110"/>
          </a:xfrm>
          <a:prstGeom prst="rect">
            <a:avLst/>
          </a:prstGeom>
          <a:noFill/>
        </p:spPr>
        <p:txBody>
          <a:bodyPr wrap="square" rtlCol="0">
            <a:spAutoFit/>
          </a:bodyPr>
          <a:lstStyle/>
          <a:p>
            <a:pPr algn="ctr"/>
            <a:r>
              <a:rPr lang="en-GB" sz="2000" dirty="0">
                <a:solidFill>
                  <a:srgbClr val="104F75"/>
                </a:solidFill>
              </a:rPr>
              <a:t>[monsoon]</a:t>
            </a:r>
          </a:p>
        </p:txBody>
      </p:sp>
      <p:sp>
        <p:nvSpPr>
          <p:cNvPr id="73" name="TextBox 72">
            <a:extLst>
              <a:ext uri="{FF2B5EF4-FFF2-40B4-BE49-F238E27FC236}">
                <a16:creationId xmlns:a16="http://schemas.microsoft.com/office/drawing/2014/main" id="{AB3CAB86-12C6-4431-8EBE-D1AD5F0EED0F}"/>
              </a:ext>
            </a:extLst>
          </p:cNvPr>
          <p:cNvSpPr txBox="1"/>
          <p:nvPr/>
        </p:nvSpPr>
        <p:spPr>
          <a:xfrm>
            <a:off x="10283426" y="2434517"/>
            <a:ext cx="1824108" cy="400110"/>
          </a:xfrm>
          <a:prstGeom prst="rect">
            <a:avLst/>
          </a:prstGeom>
          <a:noFill/>
        </p:spPr>
        <p:txBody>
          <a:bodyPr wrap="square" rtlCol="0">
            <a:spAutoFit/>
          </a:bodyPr>
          <a:lstStyle/>
          <a:p>
            <a:pPr algn="ctr"/>
            <a:r>
              <a:rPr lang="en-GB" sz="2000" dirty="0">
                <a:solidFill>
                  <a:srgbClr val="104F75"/>
                </a:solidFill>
              </a:rPr>
              <a:t>[spy]</a:t>
            </a:r>
          </a:p>
        </p:txBody>
      </p:sp>
      <p:sp>
        <p:nvSpPr>
          <p:cNvPr id="74" name="TextBox 73">
            <a:extLst>
              <a:ext uri="{FF2B5EF4-FFF2-40B4-BE49-F238E27FC236}">
                <a16:creationId xmlns:a16="http://schemas.microsoft.com/office/drawing/2014/main" id="{EEB4754D-1965-4147-8C95-34884A15923A}"/>
              </a:ext>
            </a:extLst>
          </p:cNvPr>
          <p:cNvSpPr txBox="1"/>
          <p:nvPr/>
        </p:nvSpPr>
        <p:spPr>
          <a:xfrm>
            <a:off x="8637462" y="4152004"/>
            <a:ext cx="1824108" cy="400110"/>
          </a:xfrm>
          <a:prstGeom prst="rect">
            <a:avLst/>
          </a:prstGeom>
          <a:noFill/>
        </p:spPr>
        <p:txBody>
          <a:bodyPr wrap="square" rtlCol="0">
            <a:spAutoFit/>
          </a:bodyPr>
          <a:lstStyle/>
          <a:p>
            <a:pPr algn="ctr"/>
            <a:r>
              <a:rPr lang="en-GB" sz="2000" dirty="0">
                <a:solidFill>
                  <a:srgbClr val="104F75"/>
                </a:solidFill>
              </a:rPr>
              <a:t>[bush]</a:t>
            </a:r>
          </a:p>
        </p:txBody>
      </p:sp>
      <p:sp>
        <p:nvSpPr>
          <p:cNvPr id="75" name="TextBox 74">
            <a:extLst>
              <a:ext uri="{FF2B5EF4-FFF2-40B4-BE49-F238E27FC236}">
                <a16:creationId xmlns:a16="http://schemas.microsoft.com/office/drawing/2014/main" id="{FB8E575C-9CE8-4A7D-9E09-A241FDDF277C}"/>
              </a:ext>
            </a:extLst>
          </p:cNvPr>
          <p:cNvSpPr txBox="1"/>
          <p:nvPr/>
        </p:nvSpPr>
        <p:spPr>
          <a:xfrm>
            <a:off x="603231" y="4152004"/>
            <a:ext cx="1824108" cy="400110"/>
          </a:xfrm>
          <a:prstGeom prst="rect">
            <a:avLst/>
          </a:prstGeom>
          <a:noFill/>
        </p:spPr>
        <p:txBody>
          <a:bodyPr wrap="square" rtlCol="0">
            <a:spAutoFit/>
          </a:bodyPr>
          <a:lstStyle/>
          <a:p>
            <a:pPr algn="ctr"/>
            <a:r>
              <a:rPr lang="en-GB" sz="2000" dirty="0">
                <a:solidFill>
                  <a:srgbClr val="104F75"/>
                </a:solidFill>
              </a:rPr>
              <a:t>[flood]</a:t>
            </a:r>
          </a:p>
        </p:txBody>
      </p:sp>
      <p:sp>
        <p:nvSpPr>
          <p:cNvPr id="76" name="TextBox 75">
            <a:extLst>
              <a:ext uri="{FF2B5EF4-FFF2-40B4-BE49-F238E27FC236}">
                <a16:creationId xmlns:a16="http://schemas.microsoft.com/office/drawing/2014/main" id="{D4049F59-FD3F-47C5-973E-8ADDAC84EEEA}"/>
              </a:ext>
            </a:extLst>
          </p:cNvPr>
          <p:cNvSpPr txBox="1"/>
          <p:nvPr/>
        </p:nvSpPr>
        <p:spPr>
          <a:xfrm>
            <a:off x="6800364" y="4141297"/>
            <a:ext cx="1824108" cy="400110"/>
          </a:xfrm>
          <a:prstGeom prst="rect">
            <a:avLst/>
          </a:prstGeom>
          <a:noFill/>
        </p:spPr>
        <p:txBody>
          <a:bodyPr wrap="square" rtlCol="0">
            <a:spAutoFit/>
          </a:bodyPr>
          <a:lstStyle/>
          <a:p>
            <a:pPr algn="ctr"/>
            <a:r>
              <a:rPr lang="en-GB" sz="2000" dirty="0">
                <a:solidFill>
                  <a:srgbClr val="104F75"/>
                </a:solidFill>
              </a:rPr>
              <a:t>[tea towel]</a:t>
            </a:r>
          </a:p>
        </p:txBody>
      </p:sp>
      <p:sp>
        <p:nvSpPr>
          <p:cNvPr id="77" name="TextBox 76">
            <a:extLst>
              <a:ext uri="{FF2B5EF4-FFF2-40B4-BE49-F238E27FC236}">
                <a16:creationId xmlns:a16="http://schemas.microsoft.com/office/drawing/2014/main" id="{222C5C02-9D92-4D22-BB11-37F274901770}"/>
              </a:ext>
            </a:extLst>
          </p:cNvPr>
          <p:cNvSpPr txBox="1"/>
          <p:nvPr/>
        </p:nvSpPr>
        <p:spPr>
          <a:xfrm>
            <a:off x="4737096" y="4152004"/>
            <a:ext cx="1824108" cy="400110"/>
          </a:xfrm>
          <a:prstGeom prst="rect">
            <a:avLst/>
          </a:prstGeom>
          <a:noFill/>
        </p:spPr>
        <p:txBody>
          <a:bodyPr wrap="square" rtlCol="0">
            <a:spAutoFit/>
          </a:bodyPr>
          <a:lstStyle/>
          <a:p>
            <a:pPr algn="ctr"/>
            <a:r>
              <a:rPr lang="en-GB" sz="2000" dirty="0">
                <a:solidFill>
                  <a:srgbClr val="104F75"/>
                </a:solidFill>
              </a:rPr>
              <a:t>[shiver]</a:t>
            </a:r>
          </a:p>
        </p:txBody>
      </p:sp>
      <p:sp>
        <p:nvSpPr>
          <p:cNvPr id="78" name="TextBox 77">
            <a:extLst>
              <a:ext uri="{FF2B5EF4-FFF2-40B4-BE49-F238E27FC236}">
                <a16:creationId xmlns:a16="http://schemas.microsoft.com/office/drawing/2014/main" id="{ABB28757-5A5A-4BE3-8E60-6C6240AA379A}"/>
              </a:ext>
            </a:extLst>
          </p:cNvPr>
          <p:cNvSpPr txBox="1"/>
          <p:nvPr/>
        </p:nvSpPr>
        <p:spPr>
          <a:xfrm>
            <a:off x="2734513" y="4154511"/>
            <a:ext cx="1824108" cy="400110"/>
          </a:xfrm>
          <a:prstGeom prst="rect">
            <a:avLst/>
          </a:prstGeom>
          <a:noFill/>
        </p:spPr>
        <p:txBody>
          <a:bodyPr wrap="square" rtlCol="0">
            <a:spAutoFit/>
          </a:bodyPr>
          <a:lstStyle/>
          <a:p>
            <a:pPr algn="ctr"/>
            <a:r>
              <a:rPr lang="en-GB" sz="2000" dirty="0">
                <a:solidFill>
                  <a:srgbClr val="104F75"/>
                </a:solidFill>
              </a:rPr>
              <a:t>[probe]</a:t>
            </a:r>
          </a:p>
        </p:txBody>
      </p:sp>
      <p:sp>
        <p:nvSpPr>
          <p:cNvPr id="79" name="TextBox 78">
            <a:extLst>
              <a:ext uri="{FF2B5EF4-FFF2-40B4-BE49-F238E27FC236}">
                <a16:creationId xmlns:a16="http://schemas.microsoft.com/office/drawing/2014/main" id="{E1B334E5-73A2-4590-B16C-08794F0B2974}"/>
              </a:ext>
            </a:extLst>
          </p:cNvPr>
          <p:cNvSpPr txBox="1"/>
          <p:nvPr/>
        </p:nvSpPr>
        <p:spPr>
          <a:xfrm>
            <a:off x="527853" y="5890603"/>
            <a:ext cx="2115583" cy="400110"/>
          </a:xfrm>
          <a:prstGeom prst="rect">
            <a:avLst/>
          </a:prstGeom>
          <a:noFill/>
        </p:spPr>
        <p:txBody>
          <a:bodyPr wrap="square" rtlCol="0">
            <a:spAutoFit/>
          </a:bodyPr>
          <a:lstStyle/>
          <a:p>
            <a:pPr algn="ctr"/>
            <a:r>
              <a:rPr lang="en-GB" sz="2000" dirty="0">
                <a:solidFill>
                  <a:srgbClr val="104F75"/>
                </a:solidFill>
              </a:rPr>
              <a:t>[parking]</a:t>
            </a:r>
          </a:p>
        </p:txBody>
      </p:sp>
      <p:sp>
        <p:nvSpPr>
          <p:cNvPr id="81" name="TextBox 80">
            <a:extLst>
              <a:ext uri="{FF2B5EF4-FFF2-40B4-BE49-F238E27FC236}">
                <a16:creationId xmlns:a16="http://schemas.microsoft.com/office/drawing/2014/main" id="{E4AD6EF0-6B76-4926-BD65-05B0171A64E8}"/>
              </a:ext>
            </a:extLst>
          </p:cNvPr>
          <p:cNvSpPr txBox="1"/>
          <p:nvPr/>
        </p:nvSpPr>
        <p:spPr>
          <a:xfrm>
            <a:off x="10484079" y="4152004"/>
            <a:ext cx="1824108" cy="400110"/>
          </a:xfrm>
          <a:prstGeom prst="rect">
            <a:avLst/>
          </a:prstGeom>
          <a:noFill/>
        </p:spPr>
        <p:txBody>
          <a:bodyPr wrap="square" rtlCol="0">
            <a:spAutoFit/>
          </a:bodyPr>
          <a:lstStyle/>
          <a:p>
            <a:pPr algn="ctr"/>
            <a:r>
              <a:rPr lang="en-GB" sz="2000" dirty="0">
                <a:solidFill>
                  <a:srgbClr val="104F75"/>
                </a:solidFill>
              </a:rPr>
              <a:t>[hedgehog]</a:t>
            </a:r>
          </a:p>
        </p:txBody>
      </p:sp>
      <p:sp>
        <p:nvSpPr>
          <p:cNvPr id="82" name="TextBox 81">
            <a:extLst>
              <a:ext uri="{FF2B5EF4-FFF2-40B4-BE49-F238E27FC236}">
                <a16:creationId xmlns:a16="http://schemas.microsoft.com/office/drawing/2014/main" id="{E4A27EB0-DD15-43DB-A022-6C904EC21436}"/>
              </a:ext>
            </a:extLst>
          </p:cNvPr>
          <p:cNvSpPr txBox="1"/>
          <p:nvPr/>
        </p:nvSpPr>
        <p:spPr>
          <a:xfrm>
            <a:off x="7676634" y="5890603"/>
            <a:ext cx="1824108" cy="400110"/>
          </a:xfrm>
          <a:prstGeom prst="rect">
            <a:avLst/>
          </a:prstGeom>
          <a:noFill/>
        </p:spPr>
        <p:txBody>
          <a:bodyPr wrap="square" rtlCol="0">
            <a:spAutoFit/>
          </a:bodyPr>
          <a:lstStyle/>
          <a:p>
            <a:pPr algn="ctr"/>
            <a:r>
              <a:rPr lang="en-GB" sz="2000" dirty="0">
                <a:solidFill>
                  <a:srgbClr val="104F75"/>
                </a:solidFill>
              </a:rPr>
              <a:t>[meeting]</a:t>
            </a:r>
          </a:p>
        </p:txBody>
      </p:sp>
      <p:sp>
        <p:nvSpPr>
          <p:cNvPr id="83" name="TextBox 82">
            <a:extLst>
              <a:ext uri="{FF2B5EF4-FFF2-40B4-BE49-F238E27FC236}">
                <a16:creationId xmlns:a16="http://schemas.microsoft.com/office/drawing/2014/main" id="{E947EE87-E480-4FB3-AE12-6CDF34A29E3D}"/>
              </a:ext>
            </a:extLst>
          </p:cNvPr>
          <p:cNvSpPr txBox="1"/>
          <p:nvPr/>
        </p:nvSpPr>
        <p:spPr>
          <a:xfrm>
            <a:off x="5444270" y="5890603"/>
            <a:ext cx="1824108" cy="400110"/>
          </a:xfrm>
          <a:prstGeom prst="rect">
            <a:avLst/>
          </a:prstGeom>
          <a:noFill/>
        </p:spPr>
        <p:txBody>
          <a:bodyPr wrap="square" rtlCol="0">
            <a:spAutoFit/>
          </a:bodyPr>
          <a:lstStyle/>
          <a:p>
            <a:pPr algn="ctr"/>
            <a:r>
              <a:rPr lang="en-GB" sz="2000" dirty="0">
                <a:solidFill>
                  <a:srgbClr val="104F75"/>
                </a:solidFill>
              </a:rPr>
              <a:t>[lorry]</a:t>
            </a:r>
          </a:p>
        </p:txBody>
      </p:sp>
      <p:sp>
        <p:nvSpPr>
          <p:cNvPr id="84" name="TextBox 83">
            <a:extLst>
              <a:ext uri="{FF2B5EF4-FFF2-40B4-BE49-F238E27FC236}">
                <a16:creationId xmlns:a16="http://schemas.microsoft.com/office/drawing/2014/main" id="{EF29F290-E7BD-4F83-8FCD-71FD4AA131E5}"/>
              </a:ext>
            </a:extLst>
          </p:cNvPr>
          <p:cNvSpPr txBox="1"/>
          <p:nvPr/>
        </p:nvSpPr>
        <p:spPr>
          <a:xfrm>
            <a:off x="3446339" y="5899418"/>
            <a:ext cx="1824108" cy="400110"/>
          </a:xfrm>
          <a:prstGeom prst="rect">
            <a:avLst/>
          </a:prstGeom>
          <a:noFill/>
        </p:spPr>
        <p:txBody>
          <a:bodyPr wrap="square" rtlCol="0">
            <a:spAutoFit/>
          </a:bodyPr>
          <a:lstStyle/>
          <a:p>
            <a:pPr algn="ctr"/>
            <a:r>
              <a:rPr lang="en-GB" sz="2000" dirty="0">
                <a:solidFill>
                  <a:srgbClr val="104F75"/>
                </a:solidFill>
              </a:rPr>
              <a:t>[junction]</a:t>
            </a:r>
          </a:p>
        </p:txBody>
      </p:sp>
      <p:sp>
        <p:nvSpPr>
          <p:cNvPr id="85" name="TextBox 84">
            <a:extLst>
              <a:ext uri="{FF2B5EF4-FFF2-40B4-BE49-F238E27FC236}">
                <a16:creationId xmlns:a16="http://schemas.microsoft.com/office/drawing/2014/main" id="{4AB583FF-60F6-4A36-A514-39BBC0A69F0E}"/>
              </a:ext>
            </a:extLst>
          </p:cNvPr>
          <p:cNvSpPr txBox="1"/>
          <p:nvPr/>
        </p:nvSpPr>
        <p:spPr>
          <a:xfrm>
            <a:off x="10015562" y="5890603"/>
            <a:ext cx="2115583" cy="400110"/>
          </a:xfrm>
          <a:prstGeom prst="rect">
            <a:avLst/>
          </a:prstGeom>
          <a:noFill/>
        </p:spPr>
        <p:txBody>
          <a:bodyPr wrap="square" rtlCol="0">
            <a:spAutoFit/>
          </a:bodyPr>
          <a:lstStyle/>
          <a:p>
            <a:pPr algn="ctr"/>
            <a:r>
              <a:rPr lang="en-GB" sz="2000" dirty="0">
                <a:solidFill>
                  <a:srgbClr val="104F75"/>
                </a:solidFill>
              </a:rPr>
              <a:t>[snooze]</a:t>
            </a:r>
          </a:p>
        </p:txBody>
      </p:sp>
      <p:sp>
        <p:nvSpPr>
          <p:cNvPr id="95" name="Rectangle 94">
            <a:extLst>
              <a:ext uri="{FF2B5EF4-FFF2-40B4-BE49-F238E27FC236}">
                <a16:creationId xmlns:a16="http://schemas.microsoft.com/office/drawing/2014/main" id="{7B3E7A6E-98AB-43EF-9B69-701F8A85C0DA}"/>
              </a:ext>
            </a:extLst>
          </p:cNvPr>
          <p:cNvSpPr/>
          <p:nvPr/>
        </p:nvSpPr>
        <p:spPr>
          <a:xfrm>
            <a:off x="10274568" y="5401376"/>
            <a:ext cx="1621518" cy="480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104F75"/>
                </a:solidFill>
              </a:rPr>
              <a:t>p</a:t>
            </a:r>
            <a:r>
              <a:rPr lang="en-GB" sz="2800" b="1" dirty="0">
                <a:solidFill>
                  <a:srgbClr val="E87D1E"/>
                </a:solidFill>
              </a:rPr>
              <a:t>?</a:t>
            </a:r>
            <a:r>
              <a:rPr lang="en-GB" sz="2800" dirty="0">
                <a:solidFill>
                  <a:srgbClr val="104F75"/>
                </a:solidFill>
              </a:rPr>
              <a:t>cer</a:t>
            </a:r>
          </a:p>
        </p:txBody>
      </p:sp>
      <p:sp>
        <p:nvSpPr>
          <p:cNvPr id="80" name="Rounded Rectangle 46">
            <a:extLst>
              <a:ext uri="{FF2B5EF4-FFF2-40B4-BE49-F238E27FC236}">
                <a16:creationId xmlns:a16="http://schemas.microsoft.com/office/drawing/2014/main" id="{4D8CAAFD-4E4C-4FF1-8DD5-062D2E84D196}"/>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68" name="Picture 16" descr="Transport, Plane, Concord, Aerodrome">
            <a:extLst>
              <a:ext uri="{FF2B5EF4-FFF2-40B4-BE49-F238E27FC236}">
                <a16:creationId xmlns:a16="http://schemas.microsoft.com/office/drawing/2014/main" id="{1F6EA66F-AA30-4698-85D9-8712450B6CC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477936" flipH="1">
            <a:off x="441399" y="1150806"/>
            <a:ext cx="2048929" cy="739864"/>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6" descr="Transport, Plane, Concord, Aerodrome">
            <a:extLst>
              <a:ext uri="{FF2B5EF4-FFF2-40B4-BE49-F238E27FC236}">
                <a16:creationId xmlns:a16="http://schemas.microsoft.com/office/drawing/2014/main" id="{621361B2-00EC-4F7C-8C66-4B88D0B443D2}"/>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477936" flipH="1">
            <a:off x="427039" y="2857323"/>
            <a:ext cx="2048929" cy="73986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16" descr="Transport, Plane, Concord, Aerodrome">
            <a:extLst>
              <a:ext uri="{FF2B5EF4-FFF2-40B4-BE49-F238E27FC236}">
                <a16:creationId xmlns:a16="http://schemas.microsoft.com/office/drawing/2014/main" id="{669E6C50-B843-4AA3-AAF6-A4B86216941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rot="477936" flipH="1">
            <a:off x="340331" y="4625714"/>
            <a:ext cx="2048929" cy="739864"/>
          </a:xfrm>
          <a:prstGeom prst="rect">
            <a:avLst/>
          </a:prstGeom>
          <a:noFill/>
          <a:extLst>
            <a:ext uri="{909E8E84-426E-40DD-AFC4-6F175D3DCCD1}">
              <a14:hiddenFill xmlns:a14="http://schemas.microsoft.com/office/drawing/2010/main">
                <a:solidFill>
                  <a:srgbClr val="FFFFFF"/>
                </a:solidFill>
              </a14:hiddenFill>
            </a:ext>
          </a:extLst>
        </p:spPr>
      </p:pic>
      <p:sp>
        <p:nvSpPr>
          <p:cNvPr id="86" name="Rounded Rectangle 46">
            <a:extLst>
              <a:ext uri="{FF2B5EF4-FFF2-40B4-BE49-F238E27FC236}">
                <a16:creationId xmlns:a16="http://schemas.microsoft.com/office/drawing/2014/main" id="{FB09667E-50A2-4099-B9F5-10D9728BF65D}"/>
              </a:ext>
            </a:extLst>
          </p:cNvPr>
          <p:cNvSpPr/>
          <p:nvPr/>
        </p:nvSpPr>
        <p:spPr>
          <a:xfrm>
            <a:off x="8144046" y="187143"/>
            <a:ext cx="1886316" cy="83938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décollage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b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take-off</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3" name="Action Button: Custom 16">
            <a:hlinkClick r:id="" action="ppaction://noaction" highlightClick="1">
              <a:snd r:embed="rId21" name="jonction.wav"/>
            </a:hlinkClick>
            <a:extLst>
              <a:ext uri="{FF2B5EF4-FFF2-40B4-BE49-F238E27FC236}">
                <a16:creationId xmlns:a16="http://schemas.microsoft.com/office/drawing/2014/main" id="{8353D819-720B-436E-AE0A-4AF4DDE68FC8}"/>
              </a:ext>
            </a:extLst>
          </p:cNvPr>
          <p:cNvSpPr/>
          <p:nvPr/>
        </p:nvSpPr>
        <p:spPr>
          <a:xfrm>
            <a:off x="3159261" y="54222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Tree>
    <p:extLst>
      <p:ext uri="{BB962C8B-B14F-4D97-AF65-F5344CB8AC3E}">
        <p14:creationId xmlns:p14="http://schemas.microsoft.com/office/powerpoint/2010/main" val="418174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childTnLst>
                          </p:cTn>
                        </p:par>
                        <p:par>
                          <p:cTn id="7" fill="hold">
                            <p:stCondLst>
                              <p:cond delay="0"/>
                            </p:stCondLst>
                            <p:childTnLst>
                              <p:par>
                                <p:cTn id="8" presetID="63" presetClass="path" presetSubtype="0" accel="50000" decel="50000" fill="hold" nodeType="afterEffect">
                                  <p:stCondLst>
                                    <p:cond delay="0"/>
                                  </p:stCondLst>
                                  <p:childTnLst>
                                    <p:animMotion origin="layout" path="M 0 0 L 0.25 0 E" pathEditMode="relative" ptsTypes="">
                                      <p:cBhvr>
                                        <p:cTn id="9" dur="2000" fill="hold"/>
                                        <p:tgtEl>
                                          <p:spTgt spid="68"/>
                                        </p:tgtEl>
                                        <p:attrNameLst>
                                          <p:attrName>ppt_x</p:attrName>
                                          <p:attrName>ppt_y</p:attrName>
                                        </p:attrNameLst>
                                      </p:cBhvr>
                                    </p:animMotion>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55"/>
                                        </p:tgtEl>
                                        <p:attrNameLst>
                                          <p:attrName>style.visibility</p:attrName>
                                        </p:attrNameLst>
                                      </p:cBhvr>
                                      <p:to>
                                        <p:strVal val="hidden"/>
                                      </p:to>
                                    </p:set>
                                  </p:childTnLst>
                                </p:cTn>
                              </p:par>
                            </p:childTnLst>
                          </p:cTn>
                        </p:par>
                        <p:par>
                          <p:cTn id="14" fill="hold">
                            <p:stCondLst>
                              <p:cond delay="0"/>
                            </p:stCondLst>
                            <p:childTnLst>
                              <p:par>
                                <p:cTn id="15" presetID="63" presetClass="path" presetSubtype="0" accel="50000" decel="50000" fill="hold" nodeType="afterEffect">
                                  <p:stCondLst>
                                    <p:cond delay="0"/>
                                  </p:stCondLst>
                                  <p:childTnLst>
                                    <p:animMotion origin="layout" path="M 0.25 7.40741E-7 L 0.44987 0.00023 " pathEditMode="relative" rAng="0" ptsTypes="AA">
                                      <p:cBhvr>
                                        <p:cTn id="16" dur="2000" fill="hold"/>
                                        <p:tgtEl>
                                          <p:spTgt spid="68"/>
                                        </p:tgtEl>
                                        <p:attrNameLst>
                                          <p:attrName>ppt_x</p:attrName>
                                          <p:attrName>ppt_y</p:attrName>
                                        </p:attrNameLst>
                                      </p:cBhvr>
                                      <p:rCtr x="993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59"/>
                                        </p:tgtEl>
                                        <p:attrNameLst>
                                          <p:attrName>style.visibility</p:attrName>
                                        </p:attrNameLst>
                                      </p:cBhvr>
                                      <p:to>
                                        <p:strVal val="hidden"/>
                                      </p:to>
                                    </p:set>
                                  </p:childTnLst>
                                </p:cTn>
                              </p:par>
                            </p:childTnLst>
                          </p:cTn>
                        </p:par>
                        <p:par>
                          <p:cTn id="21" fill="hold">
                            <p:stCondLst>
                              <p:cond delay="0"/>
                            </p:stCondLst>
                            <p:childTnLst>
                              <p:par>
                                <p:cTn id="22" presetID="63" presetClass="path" presetSubtype="0" accel="50000" decel="50000" fill="hold" nodeType="afterEffect">
                                  <p:stCondLst>
                                    <p:cond delay="0"/>
                                  </p:stCondLst>
                                  <p:childTnLst>
                                    <p:animMotion origin="layout" path="M 0.44987 0.00023 L 0.65104 -0.05347 " pathEditMode="relative" rAng="0" ptsTypes="AA">
                                      <p:cBhvr>
                                        <p:cTn id="23" dur="2000" fill="hold"/>
                                        <p:tgtEl>
                                          <p:spTgt spid="68"/>
                                        </p:tgtEl>
                                        <p:attrNameLst>
                                          <p:attrName>ppt_x</p:attrName>
                                          <p:attrName>ppt_y</p:attrName>
                                        </p:attrNameLst>
                                      </p:cBhvr>
                                      <p:rCtr x="9753" y="-2639"/>
                                    </p:animMotion>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3"/>
                                        </p:tgtEl>
                                        <p:attrNameLst>
                                          <p:attrName>style.visibility</p:attrName>
                                        </p:attrNameLst>
                                      </p:cBhvr>
                                      <p:to>
                                        <p:strVal val="hidden"/>
                                      </p:to>
                                    </p:set>
                                  </p:childTnLst>
                                </p:cTn>
                              </p:par>
                            </p:childTnLst>
                          </p:cTn>
                        </p:par>
                        <p:par>
                          <p:cTn id="28" fill="hold">
                            <p:stCondLst>
                              <p:cond delay="0"/>
                            </p:stCondLst>
                            <p:childTnLst>
                              <p:par>
                                <p:cTn id="29" presetID="63" presetClass="path" presetSubtype="0" accel="50000" decel="50000" fill="hold" nodeType="afterEffect">
                                  <p:stCondLst>
                                    <p:cond delay="0"/>
                                  </p:stCondLst>
                                  <p:childTnLst>
                                    <p:animMotion origin="layout" path="M 0.65104 -0.05348 L 0.79571 -0.1088 " pathEditMode="relative" rAng="0" ptsTypes="AA">
                                      <p:cBhvr>
                                        <p:cTn id="30" dur="2000" fill="hold"/>
                                        <p:tgtEl>
                                          <p:spTgt spid="68"/>
                                        </p:tgtEl>
                                        <p:attrNameLst>
                                          <p:attrName>ppt_x</p:attrName>
                                          <p:attrName>ppt_y</p:attrName>
                                        </p:attrNameLst>
                                      </p:cBhvr>
                                      <p:rCtr x="7227" y="-2500"/>
                                    </p:animMotion>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hidden"/>
                                      </p:to>
                                    </p:set>
                                  </p:childTnLst>
                                </p:cTn>
                              </p:par>
                            </p:childTnLst>
                          </p:cTn>
                        </p:par>
                        <p:par>
                          <p:cTn id="35" fill="hold">
                            <p:stCondLst>
                              <p:cond delay="0"/>
                            </p:stCondLst>
                            <p:childTnLst>
                              <p:par>
                                <p:cTn id="36" presetID="56" presetClass="path" presetSubtype="0" accel="50000" decel="50000" fill="hold" nodeType="afterEffect">
                                  <p:stCondLst>
                                    <p:cond delay="0"/>
                                  </p:stCondLst>
                                  <p:childTnLst>
                                    <p:animMotion origin="layout" path="M 0.79571 -0.1088 L 0.96927 -0.19282 " pathEditMode="relative" rAng="0" ptsTypes="AA">
                                      <p:cBhvr>
                                        <p:cTn id="37" dur="2000" fill="hold"/>
                                        <p:tgtEl>
                                          <p:spTgt spid="68"/>
                                        </p:tgtEl>
                                        <p:attrNameLst>
                                          <p:attrName>ppt_x</p:attrName>
                                          <p:attrName>ppt_y</p:attrName>
                                        </p:attrNameLst>
                                      </p:cBhvr>
                                      <p:rCtr x="8672" y="-4213"/>
                                    </p:animMotion>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57"/>
                                        </p:tgtEl>
                                        <p:attrNameLst>
                                          <p:attrName>style.visibility</p:attrName>
                                        </p:attrNameLst>
                                      </p:cBhvr>
                                      <p:to>
                                        <p:strVal val="hidden"/>
                                      </p:to>
                                    </p:set>
                                  </p:childTnLst>
                                </p:cTn>
                              </p:par>
                            </p:childTnLst>
                          </p:cTn>
                        </p:par>
                        <p:par>
                          <p:cTn id="42" fill="hold">
                            <p:stCondLst>
                              <p:cond delay="0"/>
                            </p:stCondLst>
                            <p:childTnLst>
                              <p:par>
                                <p:cTn id="43" presetID="63" presetClass="path" presetSubtype="0" accel="50000" decel="50000" fill="hold" nodeType="afterEffect">
                                  <p:stCondLst>
                                    <p:cond delay="0"/>
                                  </p:stCondLst>
                                  <p:childTnLst>
                                    <p:animMotion origin="layout" path="M -4.16667E-7 -1.85185E-6 L 0.18346 -0.00231 " pathEditMode="relative" rAng="0" ptsTypes="AA">
                                      <p:cBhvr>
                                        <p:cTn id="44" dur="2000" fill="hold"/>
                                        <p:tgtEl>
                                          <p:spTgt spid="92"/>
                                        </p:tgtEl>
                                        <p:attrNameLst>
                                          <p:attrName>ppt_x</p:attrName>
                                          <p:attrName>ppt_y</p:attrName>
                                        </p:attrNameLst>
                                      </p:cBhvr>
                                      <p:rCtr x="9167" y="-116"/>
                                    </p:animMotion>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2"/>
                                        </p:tgtEl>
                                        <p:attrNameLst>
                                          <p:attrName>style.visibility</p:attrName>
                                        </p:attrNameLst>
                                      </p:cBhvr>
                                      <p:to>
                                        <p:strVal val="hidden"/>
                                      </p:to>
                                    </p:set>
                                  </p:childTnLst>
                                </p:cTn>
                              </p:par>
                            </p:childTnLst>
                          </p:cTn>
                        </p:par>
                        <p:par>
                          <p:cTn id="49" fill="hold">
                            <p:stCondLst>
                              <p:cond delay="0"/>
                            </p:stCondLst>
                            <p:childTnLst>
                              <p:par>
                                <p:cTn id="50" presetID="63" presetClass="path" presetSubtype="0" accel="50000" decel="50000" fill="hold" nodeType="afterEffect">
                                  <p:stCondLst>
                                    <p:cond delay="0"/>
                                  </p:stCondLst>
                                  <p:childTnLst>
                                    <p:animMotion origin="layout" path="M 0.18346 -0.00232 L 0.35326 0.00046 " pathEditMode="relative" rAng="0" ptsTypes="AA">
                                      <p:cBhvr>
                                        <p:cTn id="51" dur="2000" fill="hold"/>
                                        <p:tgtEl>
                                          <p:spTgt spid="92"/>
                                        </p:tgtEl>
                                        <p:attrNameLst>
                                          <p:attrName>ppt_x</p:attrName>
                                          <p:attrName>ppt_y</p:attrName>
                                        </p:attrNameLst>
                                      </p:cBhvr>
                                      <p:rCtr x="8490" y="-46"/>
                                    </p:animMotion>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hidden"/>
                                      </p:to>
                                    </p:set>
                                  </p:childTnLst>
                                </p:cTn>
                              </p:par>
                            </p:childTnLst>
                          </p:cTn>
                        </p:par>
                        <p:par>
                          <p:cTn id="56" fill="hold">
                            <p:stCondLst>
                              <p:cond delay="0"/>
                            </p:stCondLst>
                            <p:childTnLst>
                              <p:par>
                                <p:cTn id="57" presetID="63" presetClass="path" presetSubtype="0" accel="50000" decel="50000" fill="hold" nodeType="afterEffect">
                                  <p:stCondLst>
                                    <p:cond delay="0"/>
                                  </p:stCondLst>
                                  <p:childTnLst>
                                    <p:animMotion origin="layout" path="M 0.35326 0.00046 L 0.51354 0.00046 " pathEditMode="relative" rAng="0" ptsTypes="AA">
                                      <p:cBhvr>
                                        <p:cTn id="58" dur="2000" fill="hold"/>
                                        <p:tgtEl>
                                          <p:spTgt spid="92"/>
                                        </p:tgtEl>
                                        <p:attrNameLst>
                                          <p:attrName>ppt_x</p:attrName>
                                          <p:attrName>ppt_y</p:attrName>
                                        </p:attrNameLst>
                                      </p:cBhvr>
                                      <p:rCtr x="8008" y="-46"/>
                                    </p:animMotion>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4"/>
                                        </p:tgtEl>
                                        <p:attrNameLst>
                                          <p:attrName>style.visibility</p:attrName>
                                        </p:attrNameLst>
                                      </p:cBhvr>
                                      <p:to>
                                        <p:strVal val="hidden"/>
                                      </p:to>
                                    </p:set>
                                  </p:childTnLst>
                                </p:cTn>
                              </p:par>
                            </p:childTnLst>
                          </p:cTn>
                        </p:par>
                        <p:par>
                          <p:cTn id="63" fill="hold">
                            <p:stCondLst>
                              <p:cond delay="0"/>
                            </p:stCondLst>
                            <p:childTnLst>
                              <p:par>
                                <p:cTn id="64" presetID="63" presetClass="path" presetSubtype="0" accel="50000" decel="50000" fill="hold" nodeType="afterEffect">
                                  <p:stCondLst>
                                    <p:cond delay="0"/>
                                  </p:stCondLst>
                                  <p:childTnLst>
                                    <p:animMotion origin="layout" path="M 0.51354 0.00046 L 0.68021 -0.0537 " pathEditMode="relative" rAng="0" ptsTypes="AA">
                                      <p:cBhvr>
                                        <p:cTn id="65" dur="2000" fill="hold"/>
                                        <p:tgtEl>
                                          <p:spTgt spid="92"/>
                                        </p:tgtEl>
                                        <p:attrNameLst>
                                          <p:attrName>ppt_x</p:attrName>
                                          <p:attrName>ppt_y</p:attrName>
                                        </p:attrNameLst>
                                      </p:cBhvr>
                                      <p:rCtr x="8333" y="-2847"/>
                                    </p:animMotion>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58"/>
                                        </p:tgtEl>
                                        <p:attrNameLst>
                                          <p:attrName>style.visibility</p:attrName>
                                        </p:attrNameLst>
                                      </p:cBhvr>
                                      <p:to>
                                        <p:strVal val="hidden"/>
                                      </p:to>
                                    </p:set>
                                  </p:childTnLst>
                                </p:cTn>
                              </p:par>
                            </p:childTnLst>
                          </p:cTn>
                        </p:par>
                        <p:par>
                          <p:cTn id="70" fill="hold">
                            <p:stCondLst>
                              <p:cond delay="0"/>
                            </p:stCondLst>
                            <p:childTnLst>
                              <p:par>
                                <p:cTn id="71" presetID="63" presetClass="path" presetSubtype="0" accel="50000" decel="50000" fill="hold" nodeType="afterEffect">
                                  <p:stCondLst>
                                    <p:cond delay="0"/>
                                  </p:stCondLst>
                                  <p:childTnLst>
                                    <p:animMotion origin="layout" path="M 0.68021 -0.0537 L 0.79688 -0.11736 " pathEditMode="relative" rAng="0" ptsTypes="AA">
                                      <p:cBhvr>
                                        <p:cTn id="72" dur="2000" fill="hold"/>
                                        <p:tgtEl>
                                          <p:spTgt spid="92"/>
                                        </p:tgtEl>
                                        <p:attrNameLst>
                                          <p:attrName>ppt_x</p:attrName>
                                          <p:attrName>ppt_y</p:attrName>
                                        </p:attrNameLst>
                                      </p:cBhvr>
                                      <p:rCtr x="5482" y="-3125"/>
                                    </p:animMotion>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65"/>
                                        </p:tgtEl>
                                        <p:attrNameLst>
                                          <p:attrName>style.visibility</p:attrName>
                                        </p:attrNameLst>
                                      </p:cBhvr>
                                      <p:to>
                                        <p:strVal val="hidden"/>
                                      </p:to>
                                    </p:set>
                                  </p:childTnLst>
                                </p:cTn>
                              </p:par>
                            </p:childTnLst>
                          </p:cTn>
                        </p:par>
                        <p:par>
                          <p:cTn id="77" fill="hold">
                            <p:stCondLst>
                              <p:cond delay="0"/>
                            </p:stCondLst>
                            <p:childTnLst>
                              <p:par>
                                <p:cTn id="78" presetID="56" presetClass="path" presetSubtype="0" accel="50000" decel="50000" fill="hold" nodeType="afterEffect">
                                  <p:stCondLst>
                                    <p:cond delay="0"/>
                                  </p:stCondLst>
                                  <p:childTnLst>
                                    <p:animMotion origin="layout" path="M 0.79688 -0.11736 L 0.97083 -0.21898 " pathEditMode="relative" rAng="0" ptsTypes="AA">
                                      <p:cBhvr>
                                        <p:cTn id="79" dur="2000" fill="hold"/>
                                        <p:tgtEl>
                                          <p:spTgt spid="92"/>
                                        </p:tgtEl>
                                        <p:attrNameLst>
                                          <p:attrName>ppt_x</p:attrName>
                                          <p:attrName>ppt_y</p:attrName>
                                        </p:attrNameLst>
                                      </p:cBhvr>
                                      <p:rCtr x="8698" y="-5093"/>
                                    </p:animMotion>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0" nodeType="clickEffect">
                                  <p:stCondLst>
                                    <p:cond delay="0"/>
                                  </p:stCondLst>
                                  <p:childTnLst>
                                    <p:set>
                                      <p:cBhvr>
                                        <p:cTn id="83" dur="1" fill="hold">
                                          <p:stCondLst>
                                            <p:cond delay="0"/>
                                          </p:stCondLst>
                                        </p:cTn>
                                        <p:tgtEl>
                                          <p:spTgt spid="56"/>
                                        </p:tgtEl>
                                        <p:attrNameLst>
                                          <p:attrName>style.visibility</p:attrName>
                                        </p:attrNameLst>
                                      </p:cBhvr>
                                      <p:to>
                                        <p:strVal val="hidden"/>
                                      </p:to>
                                    </p:set>
                                  </p:childTnLst>
                                </p:cTn>
                              </p:par>
                            </p:childTnLst>
                          </p:cTn>
                        </p:par>
                        <p:par>
                          <p:cTn id="84" fill="hold">
                            <p:stCondLst>
                              <p:cond delay="0"/>
                            </p:stCondLst>
                            <p:childTnLst>
                              <p:par>
                                <p:cTn id="85" presetID="63" presetClass="path" presetSubtype="0" accel="50000" decel="50000" fill="hold" nodeType="afterEffect">
                                  <p:stCondLst>
                                    <p:cond delay="0"/>
                                  </p:stCondLst>
                                  <p:childTnLst>
                                    <p:animMotion origin="layout" path="M 1.04167E-6 -2.22222E-6 L 0.22096 0.00162 " pathEditMode="relative" rAng="0" ptsTypes="AA">
                                      <p:cBhvr>
                                        <p:cTn id="86" dur="2000" fill="hold"/>
                                        <p:tgtEl>
                                          <p:spTgt spid="94"/>
                                        </p:tgtEl>
                                        <p:attrNameLst>
                                          <p:attrName>ppt_x</p:attrName>
                                          <p:attrName>ppt_y</p:attrName>
                                        </p:attrNameLst>
                                      </p:cBhvr>
                                      <p:rCtr x="11042" y="69"/>
                                    </p:animMotion>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51"/>
                                        </p:tgtEl>
                                        <p:attrNameLst>
                                          <p:attrName>style.visibility</p:attrName>
                                        </p:attrNameLst>
                                      </p:cBhvr>
                                      <p:to>
                                        <p:strVal val="hidden"/>
                                      </p:to>
                                    </p:set>
                                  </p:childTnLst>
                                </p:cTn>
                              </p:par>
                            </p:childTnLst>
                          </p:cTn>
                        </p:par>
                        <p:par>
                          <p:cTn id="91" fill="hold">
                            <p:stCondLst>
                              <p:cond delay="0"/>
                            </p:stCondLst>
                            <p:childTnLst>
                              <p:par>
                                <p:cTn id="92" presetID="63" presetClass="path" presetSubtype="0" accel="50000" decel="50000" fill="hold" nodeType="afterEffect">
                                  <p:stCondLst>
                                    <p:cond delay="0"/>
                                  </p:stCondLst>
                                  <p:childTnLst>
                                    <p:animMotion origin="layout" path="M 0.22097 0.00162 L 0.40299 0.00162 " pathEditMode="relative" rAng="0" ptsTypes="AA">
                                      <p:cBhvr>
                                        <p:cTn id="93" dur="2000" fill="hold"/>
                                        <p:tgtEl>
                                          <p:spTgt spid="94"/>
                                        </p:tgtEl>
                                        <p:attrNameLst>
                                          <p:attrName>ppt_x</p:attrName>
                                          <p:attrName>ppt_y</p:attrName>
                                        </p:attrNameLst>
                                      </p:cBhvr>
                                      <p:rCtr x="9023" y="-46"/>
                                    </p:animMotion>
                                  </p:childTnLst>
                                </p:cTn>
                              </p:par>
                            </p:childTnLst>
                          </p:cTn>
                        </p:par>
                      </p:childTnLst>
                    </p:cTn>
                  </p:par>
                  <p:par>
                    <p:cTn id="94" fill="hold">
                      <p:stCondLst>
                        <p:cond delay="indefinite"/>
                      </p:stCondLst>
                      <p:childTnLst>
                        <p:par>
                          <p:cTn id="95" fill="hold">
                            <p:stCondLst>
                              <p:cond delay="0"/>
                            </p:stCondLst>
                            <p:childTnLst>
                              <p:par>
                                <p:cTn id="96" presetID="1" presetClass="exit" presetSubtype="0" fill="hold" grpId="0" nodeType="clickEffect">
                                  <p:stCondLst>
                                    <p:cond delay="0"/>
                                  </p:stCondLst>
                                  <p:childTnLst>
                                    <p:set>
                                      <p:cBhvr>
                                        <p:cTn id="97" dur="1" fill="hold">
                                          <p:stCondLst>
                                            <p:cond delay="0"/>
                                          </p:stCondLst>
                                        </p:cTn>
                                        <p:tgtEl>
                                          <p:spTgt spid="60"/>
                                        </p:tgtEl>
                                        <p:attrNameLst>
                                          <p:attrName>style.visibility</p:attrName>
                                        </p:attrNameLst>
                                      </p:cBhvr>
                                      <p:to>
                                        <p:strVal val="hidden"/>
                                      </p:to>
                                    </p:set>
                                  </p:childTnLst>
                                </p:cTn>
                              </p:par>
                            </p:childTnLst>
                          </p:cTn>
                        </p:par>
                        <p:par>
                          <p:cTn id="98" fill="hold">
                            <p:stCondLst>
                              <p:cond delay="0"/>
                            </p:stCondLst>
                            <p:childTnLst>
                              <p:par>
                                <p:cTn id="99" presetID="63" presetClass="path" presetSubtype="0" accel="50000" decel="50000" fill="hold" nodeType="afterEffect">
                                  <p:stCondLst>
                                    <p:cond delay="0"/>
                                  </p:stCondLst>
                                  <p:childTnLst>
                                    <p:animMotion origin="layout" path="M 0.40299 0.00162 L 0.59831 -0.04606 " pathEditMode="relative" rAng="0" ptsTypes="AA">
                                      <p:cBhvr>
                                        <p:cTn id="100" dur="2000" fill="hold"/>
                                        <p:tgtEl>
                                          <p:spTgt spid="94"/>
                                        </p:tgtEl>
                                        <p:attrNameLst>
                                          <p:attrName>ppt_x</p:attrName>
                                          <p:attrName>ppt_y</p:attrName>
                                        </p:attrNameLst>
                                      </p:cBhvr>
                                      <p:rCtr x="9766" y="-2431"/>
                                    </p:animMotion>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grpId="0" nodeType="clickEffect">
                                  <p:stCondLst>
                                    <p:cond delay="0"/>
                                  </p:stCondLst>
                                  <p:childTnLst>
                                    <p:set>
                                      <p:cBhvr>
                                        <p:cTn id="104" dur="1" fill="hold">
                                          <p:stCondLst>
                                            <p:cond delay="0"/>
                                          </p:stCondLst>
                                        </p:cTn>
                                        <p:tgtEl>
                                          <p:spTgt spid="62"/>
                                        </p:tgtEl>
                                        <p:attrNameLst>
                                          <p:attrName>style.visibility</p:attrName>
                                        </p:attrNameLst>
                                      </p:cBhvr>
                                      <p:to>
                                        <p:strVal val="hidden"/>
                                      </p:to>
                                    </p:set>
                                  </p:childTnLst>
                                </p:cTn>
                              </p:par>
                            </p:childTnLst>
                          </p:cTn>
                        </p:par>
                        <p:par>
                          <p:cTn id="105" fill="hold">
                            <p:stCondLst>
                              <p:cond delay="0"/>
                            </p:stCondLst>
                            <p:childTnLst>
                              <p:par>
                                <p:cTn id="106" presetID="63" presetClass="path" presetSubtype="0" accel="50000" decel="50000" fill="hold" nodeType="afterEffect">
                                  <p:stCondLst>
                                    <p:cond delay="0"/>
                                  </p:stCondLst>
                                  <p:childTnLst>
                                    <p:animMotion origin="layout" path="M 0.59831 -0.04606 L 0.79753 -0.12106 " pathEditMode="relative" rAng="0" ptsTypes="AA">
                                      <p:cBhvr>
                                        <p:cTn id="107" dur="2000" fill="hold"/>
                                        <p:tgtEl>
                                          <p:spTgt spid="94"/>
                                        </p:tgtEl>
                                        <p:attrNameLst>
                                          <p:attrName>ppt_x</p:attrName>
                                          <p:attrName>ppt_y</p:attrName>
                                        </p:attrNameLst>
                                      </p:cBhvr>
                                      <p:rCtr x="9792" y="-3750"/>
                                    </p:animMotion>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0" nodeType="clickEffect">
                                  <p:stCondLst>
                                    <p:cond delay="0"/>
                                  </p:stCondLst>
                                  <p:childTnLst>
                                    <p:set>
                                      <p:cBhvr>
                                        <p:cTn id="111" dur="1" fill="hold">
                                          <p:stCondLst>
                                            <p:cond delay="0"/>
                                          </p:stCondLst>
                                        </p:cTn>
                                        <p:tgtEl>
                                          <p:spTgt spid="95"/>
                                        </p:tgtEl>
                                        <p:attrNameLst>
                                          <p:attrName>style.visibility</p:attrName>
                                        </p:attrNameLst>
                                      </p:cBhvr>
                                      <p:to>
                                        <p:strVal val="hidden"/>
                                      </p:to>
                                    </p:set>
                                  </p:childTnLst>
                                </p:cTn>
                              </p:par>
                            </p:childTnLst>
                          </p:cTn>
                        </p:par>
                        <p:par>
                          <p:cTn id="112" fill="hold">
                            <p:stCondLst>
                              <p:cond delay="0"/>
                            </p:stCondLst>
                            <p:childTnLst>
                              <p:par>
                                <p:cTn id="113" presetID="56" presetClass="path" presetSubtype="0" accel="50000" decel="50000" fill="hold" nodeType="afterEffect">
                                  <p:stCondLst>
                                    <p:cond delay="0"/>
                                  </p:stCondLst>
                                  <p:childTnLst>
                                    <p:animMotion origin="layout" path="M 0.79752 -0.12107 L 0.97799 -0.21458 " pathEditMode="relative" rAng="0" ptsTypes="AA">
                                      <p:cBhvr>
                                        <p:cTn id="114" dur="2000" fill="hold"/>
                                        <p:tgtEl>
                                          <p:spTgt spid="94"/>
                                        </p:tgtEl>
                                        <p:attrNameLst>
                                          <p:attrName>ppt_x</p:attrName>
                                          <p:attrName>ppt_y</p:attrName>
                                        </p:attrNameLst>
                                      </p:cBhvr>
                                      <p:rCtr x="8789" y="-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4" grpId="0" animBg="1"/>
      <p:bldP spid="65" grpId="0" animBg="1"/>
      <p:bldP spid="9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812446" y="231397"/>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10" name="Rounded Rectangular Callout 1">
            <a:extLst>
              <a:ext uri="{FF2B5EF4-FFF2-40B4-BE49-F238E27FC236}">
                <a16:creationId xmlns:a16="http://schemas.microsoft.com/office/drawing/2014/main" id="{8BB95477-41FD-4A88-90C9-B8D00EDF236C}"/>
              </a:ext>
            </a:extLst>
          </p:cNvPr>
          <p:cNvSpPr/>
          <p:nvPr/>
        </p:nvSpPr>
        <p:spPr>
          <a:xfrm>
            <a:off x="6457691" y="121603"/>
            <a:ext cx="4206767" cy="1042389"/>
          </a:xfrm>
          <a:prstGeom prst="wedgeRoundRectCallout">
            <a:avLst>
              <a:gd name="adj1" fmla="val -23239"/>
              <a:gd name="adj2" fmla="val -47350"/>
              <a:gd name="adj3" fmla="val 16667"/>
            </a:avLst>
          </a:prstGeom>
          <a:solidFill>
            <a:srgbClr val="104F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*le Royaume-Uni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United Kingdom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l*</a:t>
            </a:r>
            <a:r>
              <a:rPr kumimoji="0" lang="fr-FR" sz="1800" b="1" i="0" u="none" strike="noStrike" kern="1200" cap="none" spc="0" normalizeH="0" baseline="0" dirty="0">
                <a:ln>
                  <a:noFill/>
                </a:ln>
                <a:solidFill>
                  <a:prstClr val="white"/>
                </a:solidFill>
                <a:effectLst/>
                <a:uLnTx/>
                <a:uFillTx/>
                <a:latin typeface="Century Gothic" panose="020F0302020204030204"/>
                <a:ea typeface="+mn-ea"/>
                <a:cs typeface="+mn-cs"/>
                <a:sym typeface="Wingdings" panose="05000000000000000000" pitchFamily="2" charset="2"/>
              </a:rPr>
              <a:t>ingénieur</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(m)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engineer</a:t>
            </a:r>
            <a:b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b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la </a:t>
            </a:r>
            <a:r>
              <a:rPr kumimoji="0" lang="fr-FR" sz="1800" b="1" i="0" u="none" strike="noStrike" kern="1200" cap="none" spc="0" normalizeH="0" baseline="0" dirty="0">
                <a:ln>
                  <a:noFill/>
                </a:ln>
                <a:solidFill>
                  <a:prstClr val="white"/>
                </a:solidFill>
                <a:effectLst/>
                <a:uLnTx/>
                <a:uFillTx/>
                <a:latin typeface="Century Gothic" panose="020F0302020204030204"/>
                <a:ea typeface="+mn-ea"/>
                <a:cs typeface="+mn-cs"/>
                <a:sym typeface="Wingdings" panose="05000000000000000000" pitchFamily="2" charset="2"/>
              </a:rPr>
              <a:t>vitesse</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du son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rPr>
              <a:t>= spend of sound</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39" y="1270812"/>
            <a:ext cx="12008411" cy="5037777"/>
          </a:xfrm>
          <a:prstGeom prst="rect">
            <a:avLst/>
          </a:prstGeom>
        </p:spPr>
      </p:pic>
      <p:sp>
        <p:nvSpPr>
          <p:cNvPr id="5" name="TextBox 4">
            <a:extLst>
              <a:ext uri="{FF2B5EF4-FFF2-40B4-BE49-F238E27FC236}">
                <a16:creationId xmlns:a16="http://schemas.microsoft.com/office/drawing/2014/main" id="{28084BE4-A4AF-364C-B8E5-ED6D583A6685}"/>
              </a:ext>
            </a:extLst>
          </p:cNvPr>
          <p:cNvSpPr txBox="1"/>
          <p:nvPr/>
        </p:nvSpPr>
        <p:spPr>
          <a:xfrm>
            <a:off x="1236922" y="1505073"/>
            <a:ext cx="4940595" cy="4401205"/>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 1962, la France et le Royaume-Uni* ont décidé de travailler ensemble sur un projet qui a duré quarante ans.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Après la seconde guerre mondiale, </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équipes d'ingénieurs* britanniques, françaises, allemandes et américaines ont commencé à construire des avions supersoniques. Ce sont des avions qui peuvent voler plus vite que la vitesse du son*. La construction d’un avion supersonique a coûté 100 M£.</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Dans une atmosphère compétitive,</a:t>
            </a:r>
          </a:p>
        </p:txBody>
      </p:sp>
      <p:pic>
        <p:nvPicPr>
          <p:cNvPr id="13" name="Picture 1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Title 3"/>
          <p:cNvSpPr>
            <a:spLocks noGrp="1"/>
          </p:cNvSpPr>
          <p:nvPr>
            <p:ph type="title"/>
          </p:nvPr>
        </p:nvSpPr>
        <p:spPr>
          <a:xfrm>
            <a:off x="21709" y="318624"/>
            <a:ext cx="6054179" cy="707849"/>
          </a:xfrm>
        </p:spPr>
        <p:txBody>
          <a:bodyPr>
            <a:normAutofit/>
          </a:bodyPr>
          <a:lstStyle/>
          <a:p>
            <a:r>
              <a:rPr lang="fr-FR" sz="3400" b="1" dirty="0">
                <a:solidFill>
                  <a:schemeClr val="bg1"/>
                </a:solidFill>
              </a:rPr>
              <a:t>Un projet anglo-français</a:t>
            </a:r>
          </a:p>
        </p:txBody>
      </p:sp>
      <p:sp>
        <p:nvSpPr>
          <p:cNvPr id="15" name="TextBox 14">
            <a:extLst>
              <a:ext uri="{FF2B5EF4-FFF2-40B4-BE49-F238E27FC236}">
                <a16:creationId xmlns:a16="http://schemas.microsoft.com/office/drawing/2014/main" id="{28084BE4-A4AF-364C-B8E5-ED6D583A6685}"/>
              </a:ext>
            </a:extLst>
          </p:cNvPr>
          <p:cNvSpPr txBox="1"/>
          <p:nvPr/>
        </p:nvSpPr>
        <p:spPr>
          <a:xfrm>
            <a:off x="6419411" y="1505073"/>
            <a:ext cx="5138605" cy="4708981"/>
          </a:xfrm>
          <a:prstGeom prst="rect">
            <a:avLst/>
          </a:prstGeom>
          <a:no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rPr>
              <a:t>les équipes anglaises et françaises ont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rPr>
              <a:t>décidé de combiner leurs plans pour partager les coûts. On a considéré </a:t>
            </a:r>
            <a:r>
              <a:rPr lang="fr-FR" sz="2000" dirty="0">
                <a:solidFill>
                  <a:srgbClr val="4472C4">
                    <a:lumMod val="50000"/>
                  </a:srgbClr>
                </a:solidFill>
                <a:latin typeface="Century Gothic" panose="020F0302020204030204"/>
              </a:rPr>
              <a:t>ce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rPr>
              <a:t> développement très positif pour deux nations historiquement rivales.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rPr>
              <a:t>1</a:t>
            </a:r>
            <a:r>
              <a:rPr kumimoji="0" lang="en-GB" sz="2000" b="1" i="0" u="none" strike="noStrike" kern="1200" cap="none" spc="0" normalizeH="0" baseline="0" dirty="0">
                <a:ln>
                  <a:noFill/>
                </a:ln>
                <a:solidFill>
                  <a:srgbClr val="4472C4">
                    <a:lumMod val="50000"/>
                  </a:srgbClr>
                </a:solidFill>
                <a:effectLst/>
                <a:uLnTx/>
                <a:uFillTx/>
                <a:latin typeface="Century Gothic" panose="020F0302020204030204"/>
              </a:rPr>
              <a:t>. </a:t>
            </a: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rPr>
              <a:t>For how long did the Anglo-French project last?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srgbClr val="4472C4">
                    <a:lumMod val="50000"/>
                  </a:srgbClr>
                </a:solidFill>
                <a:effectLst/>
                <a:uLnTx/>
                <a:uFillTx/>
                <a:latin typeface="Century Gothic" panose="020F0302020204030204"/>
              </a:rPr>
              <a:t>2. </a:t>
            </a: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rPr>
              <a:t>Which countries were building supersonic planes?</a:t>
            </a:r>
            <a:endParaRPr kumimoji="0" lang="en-GB" sz="2000" b="1" i="0" u="none" strike="noStrike" kern="1200" cap="none" spc="0" normalizeH="0" baseline="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srgbClr val="4472C4">
                    <a:lumMod val="50000"/>
                  </a:srgbClr>
                </a:solidFill>
                <a:effectLst/>
                <a:uLnTx/>
                <a:uFillTx/>
                <a:latin typeface="Century Gothic" panose="020F0302020204030204"/>
              </a:rPr>
              <a:t>3.</a:t>
            </a: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rPr>
              <a:t> What is a supersonic plane?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a:ln>
                  <a:noFill/>
                </a:ln>
                <a:solidFill>
                  <a:srgbClr val="4472C4">
                    <a:lumMod val="50000"/>
                  </a:srgbClr>
                </a:solidFill>
                <a:effectLst/>
                <a:uLnTx/>
                <a:uFillTx/>
                <a:latin typeface="Century Gothic" panose="020F0302020204030204"/>
              </a:rPr>
              <a:t>4. </a:t>
            </a: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rPr>
              <a:t>Why did France and the UK decide to work together? </a:t>
            </a:r>
            <a:br>
              <a:rPr kumimoji="0" lang="en-GB" sz="2000" b="0" i="0" u="none" strike="noStrike" kern="1200" cap="none" spc="0" normalizeH="0" baseline="0" dirty="0">
                <a:ln>
                  <a:noFill/>
                </a:ln>
                <a:solidFill>
                  <a:srgbClr val="4472C4">
                    <a:lumMod val="50000"/>
                  </a:srgbClr>
                </a:solidFill>
                <a:effectLst/>
                <a:uLnTx/>
                <a:uFillTx/>
                <a:latin typeface="Century Gothic" panose="020F0302020204030204"/>
              </a:rPr>
            </a:br>
            <a:r>
              <a:rPr kumimoji="0" lang="en-GB" sz="2000" b="1" i="0" u="none" strike="noStrike" kern="1200" cap="none" spc="0" normalizeH="0" baseline="0" dirty="0">
                <a:ln>
                  <a:noFill/>
                </a:ln>
                <a:solidFill>
                  <a:srgbClr val="4472C4">
                    <a:lumMod val="50000"/>
                  </a:srgbClr>
                </a:solidFill>
                <a:effectLst/>
                <a:uLnTx/>
                <a:uFillTx/>
                <a:latin typeface="Century Gothic" panose="020F0302020204030204"/>
              </a:rPr>
              <a:t>5. </a:t>
            </a:r>
            <a:r>
              <a:rPr kumimoji="0" lang="en-GB" sz="2000" b="0" i="0" u="none" strike="noStrike" kern="1200" cap="none" spc="0" normalizeH="0" baseline="0" dirty="0">
                <a:ln>
                  <a:noFill/>
                </a:ln>
                <a:solidFill>
                  <a:srgbClr val="4472C4">
                    <a:lumMod val="50000"/>
                  </a:srgbClr>
                </a:solidFill>
                <a:effectLst/>
                <a:uLnTx/>
                <a:uFillTx/>
                <a:latin typeface="Century Gothic" panose="020F0302020204030204"/>
              </a:rPr>
              <a:t>Why might this have been surprising?</a:t>
            </a:r>
            <a:endParaRPr kumimoji="0" lang="en-GB" sz="2000" b="1" i="0" u="none" strike="noStrike" kern="1200" cap="none" spc="0" normalizeH="0" baseline="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 name="Rounded Rectangular Callout 11"/>
          <p:cNvSpPr/>
          <p:nvPr/>
        </p:nvSpPr>
        <p:spPr>
          <a:xfrm>
            <a:off x="6688765" y="3085396"/>
            <a:ext cx="1267928" cy="563526"/>
          </a:xfrm>
          <a:prstGeom prst="wedgeRoundRectCallou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40 years</a:t>
            </a:r>
          </a:p>
        </p:txBody>
      </p:sp>
      <p:sp>
        <p:nvSpPr>
          <p:cNvPr id="18" name="Rounded Rectangular Callout 17"/>
          <p:cNvSpPr/>
          <p:nvPr/>
        </p:nvSpPr>
        <p:spPr>
          <a:xfrm>
            <a:off x="6688766" y="3574346"/>
            <a:ext cx="3649622" cy="563526"/>
          </a:xfrm>
          <a:prstGeom prst="wedgeRoundRectCallou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UK, France, Germany and USA</a:t>
            </a:r>
          </a:p>
        </p:txBody>
      </p:sp>
      <p:sp>
        <p:nvSpPr>
          <p:cNvPr id="19" name="Rounded Rectangular Callout 18"/>
          <p:cNvSpPr/>
          <p:nvPr/>
        </p:nvSpPr>
        <p:spPr>
          <a:xfrm>
            <a:off x="6688766" y="4220956"/>
            <a:ext cx="3234953" cy="563526"/>
          </a:xfrm>
          <a:prstGeom prst="wedgeRoundRectCallou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 plane that can fly faster than the speed of sound</a:t>
            </a:r>
          </a:p>
        </p:txBody>
      </p:sp>
      <p:sp>
        <p:nvSpPr>
          <p:cNvPr id="20" name="Rounded Rectangular Callout 19"/>
          <p:cNvSpPr/>
          <p:nvPr/>
        </p:nvSpPr>
        <p:spPr>
          <a:xfrm>
            <a:off x="6688766" y="4502719"/>
            <a:ext cx="3234953" cy="563526"/>
          </a:xfrm>
          <a:prstGeom prst="wedgeRoundRectCallou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To share the costs (in a competitive environment)</a:t>
            </a:r>
          </a:p>
        </p:txBody>
      </p:sp>
      <p:sp>
        <p:nvSpPr>
          <p:cNvPr id="21" name="Rounded Rectangular Callout 20"/>
          <p:cNvSpPr/>
          <p:nvPr/>
        </p:nvSpPr>
        <p:spPr>
          <a:xfrm>
            <a:off x="6688766" y="5142534"/>
            <a:ext cx="4266312" cy="563526"/>
          </a:xfrm>
          <a:prstGeom prst="wedgeRoundRectCallout">
            <a:avLst/>
          </a:prstGeom>
          <a:solidFill>
            <a:schemeClr val="accent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Historically, the countries were rivals</a:t>
            </a:r>
          </a:p>
        </p:txBody>
      </p:sp>
      <p:pic>
        <p:nvPicPr>
          <p:cNvPr id="22" name="Picture 21" descr="A picture containing clothing, flag&#10;&#10;Description automatically generated">
            <a:extLst>
              <a:ext uri="{FF2B5EF4-FFF2-40B4-BE49-F238E27FC236}">
                <a16:creationId xmlns:a16="http://schemas.microsoft.com/office/drawing/2014/main" id="{53B4DF51-53AA-4599-B105-2EF0BE1413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897" r="50000" b="3139"/>
          <a:stretch/>
        </p:blipFill>
        <p:spPr>
          <a:xfrm>
            <a:off x="10854672" y="672548"/>
            <a:ext cx="1055532" cy="624404"/>
          </a:xfrm>
          <a:prstGeom prst="rect">
            <a:avLst/>
          </a:prstGeom>
        </p:spPr>
      </p:pic>
    </p:spTree>
    <p:extLst>
      <p:ext uri="{BB962C8B-B14F-4D97-AF65-F5344CB8AC3E}">
        <p14:creationId xmlns:p14="http://schemas.microsoft.com/office/powerpoint/2010/main" val="395149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91440" y="318624"/>
            <a:ext cx="5265384" cy="707849"/>
          </a:xfrm>
        </p:spPr>
        <p:txBody>
          <a:bodyPr>
            <a:normAutofit/>
          </a:bodyPr>
          <a:lstStyle/>
          <a:p>
            <a:r>
              <a:rPr lang="en-GB" sz="3600" b="1" dirty="0">
                <a:solidFill>
                  <a:schemeClr val="bg1"/>
                </a:solidFill>
              </a:rPr>
              <a:t>Concord(e) ?</a:t>
            </a:r>
          </a:p>
        </p:txBody>
      </p:sp>
      <p:sp>
        <p:nvSpPr>
          <p:cNvPr id="5" name="TextBox 4">
            <a:extLst>
              <a:ext uri="{FF2B5EF4-FFF2-40B4-BE49-F238E27FC236}">
                <a16:creationId xmlns:a16="http://schemas.microsoft.com/office/drawing/2014/main" id="{28084BE4-A4AF-364C-B8E5-ED6D583A6685}"/>
              </a:ext>
            </a:extLst>
          </p:cNvPr>
          <p:cNvSpPr txBox="1"/>
          <p:nvPr/>
        </p:nvSpPr>
        <p:spPr>
          <a:xfrm>
            <a:off x="180000" y="1296000"/>
            <a:ext cx="1172992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En général, les deux équipes ont travaillé très bien ensemble. Il y avait juste un désaccord* important : le nom de l’avion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What do the words ‘concord’ (English) and </a:t>
            </a:r>
            <a:r>
              <a:rPr kumimoji="0" lang="en-GB" sz="2400" b="0" i="1"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la </a:t>
            </a:r>
            <a:r>
              <a:rPr kumimoji="0" lang="en-GB" sz="2400" b="0" i="1" u="none" strike="noStrike" kern="1200" cap="none" spc="0" normalizeH="0" baseline="0" dirty="0" err="1">
                <a:ln>
                  <a:noFill/>
                </a:ln>
                <a:solidFill>
                  <a:srgbClr val="4472C4">
                    <a:lumMod val="50000"/>
                  </a:srgbClr>
                </a:solidFill>
                <a:effectLst/>
                <a:uLnTx/>
                <a:uFillTx/>
                <a:latin typeface="Century Gothic" panose="020F0302020204030204"/>
                <a:ea typeface="+mn-ea"/>
                <a:cs typeface="+mn-cs"/>
              </a:rPr>
              <a:t>concorde</a:t>
            </a:r>
            <a:r>
              <a:rPr kumimoji="0" lang="en-GB" sz="2400" b="0" i="1"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(French) mean?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ular Callout 1">
            <a:extLst>
              <a:ext uri="{FF2B5EF4-FFF2-40B4-BE49-F238E27FC236}">
                <a16:creationId xmlns:a16="http://schemas.microsoft.com/office/drawing/2014/main" id="{8BB95477-41FD-4A88-90C9-B8D00EDF236C}"/>
              </a:ext>
            </a:extLst>
          </p:cNvPr>
          <p:cNvSpPr/>
          <p:nvPr/>
        </p:nvSpPr>
        <p:spPr>
          <a:xfrm>
            <a:off x="7160074" y="249869"/>
            <a:ext cx="2218922" cy="597942"/>
          </a:xfrm>
          <a:prstGeom prst="wedgeRoundRectCallout">
            <a:avLst>
              <a:gd name="adj1" fmla="val -23239"/>
              <a:gd name="adj2" fmla="val -47350"/>
              <a:gd name="adj3" fmla="val 16667"/>
            </a:avLst>
          </a:prstGeom>
          <a:solidFill>
            <a:srgbClr val="104F7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*le </a:t>
            </a:r>
            <a:r>
              <a:rPr kumimoji="0" lang="fr-FR" sz="1800" b="1" i="0" u="none" strike="noStrike" kern="1200" cap="none" spc="0" normalizeH="0" baseline="0" dirty="0">
                <a:ln>
                  <a:noFill/>
                </a:ln>
                <a:solidFill>
                  <a:prstClr val="white"/>
                </a:solidFill>
                <a:effectLst/>
                <a:uLnTx/>
                <a:uFillTx/>
                <a:latin typeface="Century Gothic" panose="020F0302020204030204"/>
                <a:ea typeface="+mn-ea"/>
                <a:cs typeface="+mn-cs"/>
              </a:rPr>
              <a:t>désaccord</a:t>
            </a: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disagreement</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sym typeface="Wingdings" panose="05000000000000000000" pitchFamily="2" charset="2"/>
            </a:endParaRPr>
          </a:p>
        </p:txBody>
      </p:sp>
      <p:grpSp>
        <p:nvGrpSpPr>
          <p:cNvPr id="6" name="Group 5"/>
          <p:cNvGrpSpPr/>
          <p:nvPr/>
        </p:nvGrpSpPr>
        <p:grpSpPr>
          <a:xfrm>
            <a:off x="530874" y="3222526"/>
            <a:ext cx="5663318" cy="1278502"/>
            <a:chOff x="2972755" y="3116201"/>
            <a:chExt cx="5663318" cy="1278502"/>
          </a:xfrm>
        </p:grpSpPr>
        <p:grpSp>
          <p:nvGrpSpPr>
            <p:cNvPr id="3" name="Group 2"/>
            <p:cNvGrpSpPr/>
            <p:nvPr/>
          </p:nvGrpSpPr>
          <p:grpSpPr>
            <a:xfrm>
              <a:off x="3830505" y="3116201"/>
              <a:ext cx="4805568" cy="1200329"/>
              <a:chOff x="3837593" y="3293411"/>
              <a:chExt cx="4805568" cy="1200329"/>
            </a:xfrm>
          </p:grpSpPr>
          <p:sp>
            <p:nvSpPr>
              <p:cNvPr id="2" name="TextBox 1"/>
              <p:cNvSpPr txBox="1"/>
              <p:nvPr/>
            </p:nvSpPr>
            <p:spPr>
              <a:xfrm>
                <a:off x="3837593" y="3293411"/>
                <a:ext cx="4805568" cy="1200329"/>
              </a:xfrm>
              <a:prstGeom prst="rect">
                <a:avLst/>
              </a:prstGeom>
              <a:solidFill>
                <a:srgbClr val="104F7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concord        / </a:t>
                </a:r>
                <a:r>
                  <a:rPr kumimoji="0" lang="fr-FR" sz="2400" b="0" i="0" u="none" strike="noStrike" kern="1200" cap="none" spc="0" normalizeH="0" baseline="0" dirty="0">
                    <a:ln>
                      <a:noFill/>
                    </a:ln>
                    <a:solidFill>
                      <a:prstClr val="white"/>
                    </a:solidFill>
                    <a:effectLst/>
                    <a:uLnTx/>
                    <a:uFillTx/>
                    <a:latin typeface="Century Gothic" panose="020F0302020204030204"/>
                    <a:ea typeface="+mn-ea"/>
                    <a:cs typeface="+mn-cs"/>
                  </a:rPr>
                  <a:t>la concord</a:t>
                </a:r>
                <a:r>
                  <a:rPr kumimoji="0" lang="fr-FR" sz="2400" b="1" i="0" u="none" strike="noStrike" kern="1200" cap="none" spc="0" normalizeH="0" baseline="0" dirty="0">
                    <a:ln>
                      <a:noFill/>
                    </a:ln>
                    <a:solidFill>
                      <a:prstClr val="white"/>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agreement or harmony between people or groups</a:t>
                </a:r>
              </a:p>
            </p:txBody>
          </p:sp>
          <p:pic>
            <p:nvPicPr>
              <p:cNvPr id="2050" name="Picture 2" descr="Union Jack, British, Flag, Uk, Englis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5323816" y="3387591"/>
                <a:ext cx="467833" cy="2733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ance, Flag, National, Symbol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36791" y="3368299"/>
                <a:ext cx="467833" cy="311889"/>
              </a:xfrm>
              <a:prstGeom prst="rect">
                <a:avLst/>
              </a:prstGeom>
              <a:noFill/>
              <a:extLst>
                <a:ext uri="{909E8E84-426E-40DD-AFC4-6F175D3DCCD1}">
                  <a14:hiddenFill xmlns:a14="http://schemas.microsoft.com/office/drawing/2010/main">
                    <a:solidFill>
                      <a:srgbClr val="FFFFFF"/>
                    </a:solidFill>
                  </a14:hiddenFill>
                </a:ext>
              </a:extLst>
            </p:spPr>
          </p:pic>
        </p:grpSp>
        <p:pic>
          <p:nvPicPr>
            <p:cNvPr id="2054" name="Picture 6" descr="Hand, Hands, Handshake, Contrac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2755" y="3467746"/>
              <a:ext cx="1221402" cy="926957"/>
            </a:xfrm>
            <a:prstGeom prst="rect">
              <a:avLst/>
            </a:prstGeom>
            <a:noFill/>
            <a:extLst>
              <a:ext uri="{909E8E84-426E-40DD-AFC4-6F175D3DCCD1}">
                <a14:hiddenFill xmlns:a14="http://schemas.microsoft.com/office/drawing/2010/main">
                  <a:solidFill>
                    <a:srgbClr val="FFFFFF"/>
                  </a:solidFill>
                </a14:hiddenFill>
              </a:ext>
            </a:extLst>
          </p:spPr>
        </p:pic>
      </p:grpSp>
      <p:pic>
        <p:nvPicPr>
          <p:cNvPr id="2058" name="Picture 10" descr="File:11.12.67 Présentation officielle du Concorde (1967) - 53Fi178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7713" y="3116201"/>
            <a:ext cx="4712207" cy="311837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80000" y="4746314"/>
            <a:ext cx="693621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countries couldn’t decide whether the name of the plane should have an –e or not!</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How would the French word sound without it?</a:t>
            </a:r>
          </a:p>
        </p:txBody>
      </p:sp>
      <p:sp>
        <p:nvSpPr>
          <p:cNvPr id="13" name="Rounded Rectangular Callout 12"/>
          <p:cNvSpPr/>
          <p:nvPr/>
        </p:nvSpPr>
        <p:spPr>
          <a:xfrm>
            <a:off x="7197712" y="1296000"/>
            <a:ext cx="4712207" cy="1708160"/>
          </a:xfrm>
          <a:prstGeom prst="wedgeRoundRectCallout">
            <a:avLst>
              <a:gd name="adj1" fmla="val 22212"/>
              <a:gd name="adj2" fmla="val 66857"/>
              <a:gd name="adj3" fmla="val 16667"/>
            </a:avLst>
          </a:prstGeom>
          <a:solidFill>
            <a:schemeClr val="bg1"/>
          </a:solidFill>
          <a:ln w="19050">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Concorde has an 'e' for excellence, England, Europe and entente cordiale. </a:t>
            </a:r>
            <a:br>
              <a:rPr kumimoji="0" lang="en-GB" sz="24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(Tony Benn, 1967)</a:t>
            </a:r>
          </a:p>
        </p:txBody>
      </p:sp>
      <p:sp>
        <p:nvSpPr>
          <p:cNvPr id="19" name="Rounded Rectangle 46">
            <a:extLst>
              <a:ext uri="{FF2B5EF4-FFF2-40B4-BE49-F238E27FC236}">
                <a16:creationId xmlns:a16="http://schemas.microsoft.com/office/drawing/2014/main" id="{FB09667E-50A2-4099-B9F5-10D9728BF65D}"/>
              </a:ext>
            </a:extLst>
          </p:cNvPr>
          <p:cNvSpPr/>
          <p:nvPr/>
        </p:nvSpPr>
        <p:spPr>
          <a:xfrm>
            <a:off x="10081825" y="249869"/>
            <a:ext cx="182809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phonétique</a:t>
            </a:r>
          </a:p>
        </p:txBody>
      </p:sp>
    </p:spTree>
    <p:extLst>
      <p:ext uri="{BB962C8B-B14F-4D97-AF65-F5344CB8AC3E}">
        <p14:creationId xmlns:p14="http://schemas.microsoft.com/office/powerpoint/2010/main" val="415661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11349</Words>
  <Application>Microsoft Office PowerPoint</Application>
  <PresentationFormat>Widescreen</PresentationFormat>
  <Paragraphs>1094</Paragraphs>
  <Slides>36</Slides>
  <Notes>36</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36</vt:i4>
      </vt:variant>
    </vt:vector>
  </HeadingPairs>
  <TitlesOfParts>
    <vt:vector size="45" baseType="lpstr">
      <vt:lpstr>Arial</vt:lpstr>
      <vt:lpstr>Calibri</vt:lpstr>
      <vt:lpstr>Century Gothic</vt:lpstr>
      <vt:lpstr>Tw Cen MT</vt:lpstr>
      <vt:lpstr>1_Office Theme</vt:lpstr>
      <vt:lpstr>NCELP Theme</vt:lpstr>
      <vt:lpstr>2_Office Theme</vt:lpstr>
      <vt:lpstr>4_Office Theme</vt:lpstr>
      <vt:lpstr>3_Office Theme</vt:lpstr>
      <vt:lpstr>PowerPoint Presentation</vt:lpstr>
      <vt:lpstr>-tion</vt:lpstr>
      <vt:lpstr>-tion</vt:lpstr>
      <vt:lpstr>on</vt:lpstr>
      <vt:lpstr>on</vt:lpstr>
      <vt:lpstr>PowerPoint Presentation</vt:lpstr>
      <vt:lpstr>PowerPoint Presentation</vt:lpstr>
      <vt:lpstr>Un projet anglo-français</vt:lpstr>
      <vt:lpstr>Concord(e) ?</vt:lpstr>
      <vt:lpstr>Prepositions of place</vt:lpstr>
      <vt:lpstr>On construit ensemble un avion</vt:lpstr>
      <vt:lpstr>PowerPoint Presentation</vt:lpstr>
      <vt:lpstr>PowerPoint Presentation</vt:lpstr>
      <vt:lpstr>L'extérieur (A)</vt:lpstr>
      <vt:lpstr>L'extérieur (réponses)</vt:lpstr>
      <vt:lpstr>L'intérieur (B)</vt:lpstr>
      <vt:lpstr>L'intérieur (réponses)</vt:lpstr>
      <vt:lpstr>Comment dire les années ?</vt:lpstr>
      <vt:lpstr>Une grande promesse (1)</vt:lpstr>
      <vt:lpstr>Une grande promesse (2)</vt:lpstr>
      <vt:lpstr>Prepositions of movement</vt:lpstr>
      <vt:lpstr>On vole où ? </vt:lpstr>
      <vt:lpstr>On vole où ? </vt:lpstr>
      <vt:lpstr>PowerPoint Presentation</vt:lpstr>
      <vt:lpstr>PowerPoint Presentation</vt:lpstr>
      <vt:lpstr>PowerPoint Presentation</vt:lpstr>
      <vt:lpstr>Word pattern: -ion/-ation  </vt:lpstr>
      <vt:lpstr>Verbs like sortir, choisir and venir </vt:lpstr>
      <vt:lpstr>Un jour dans la vie d’une hôtesse</vt:lpstr>
      <vt:lpstr>Un jour dans la vie d’une hôtesse</vt:lpstr>
      <vt:lpstr>Un jour dans la vie d’une hôtesse</vt:lpstr>
      <vt:lpstr>Un jour dans la vie d’une hôtesse</vt:lpstr>
      <vt:lpstr>On interviewe des passagers</vt:lpstr>
      <vt:lpstr>Une grande tragédie</vt:lpstr>
      <vt:lpstr>Des avions de rêve</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923</cp:revision>
  <dcterms:created xsi:type="dcterms:W3CDTF">2020-06-12T14:19:03Z</dcterms:created>
  <dcterms:modified xsi:type="dcterms:W3CDTF">2022-09-16T06:29:04Z</dcterms:modified>
</cp:coreProperties>
</file>