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 id="2147483736" r:id="rId4"/>
  </p:sldMasterIdLst>
  <p:notesMasterIdLst>
    <p:notesMasterId r:id="rId36"/>
  </p:notesMasterIdLst>
  <p:sldIdLst>
    <p:sldId id="259" r:id="rId5"/>
    <p:sldId id="492" r:id="rId6"/>
    <p:sldId id="501" r:id="rId7"/>
    <p:sldId id="262" r:id="rId8"/>
    <p:sldId id="609" r:id="rId9"/>
    <p:sldId id="615" r:id="rId10"/>
    <p:sldId id="607" r:id="rId11"/>
    <p:sldId id="498" r:id="rId12"/>
    <p:sldId id="499" r:id="rId13"/>
    <p:sldId id="612" r:id="rId14"/>
    <p:sldId id="610" r:id="rId15"/>
    <p:sldId id="613" r:id="rId16"/>
    <p:sldId id="281" r:id="rId17"/>
    <p:sldId id="502" r:id="rId18"/>
    <p:sldId id="469" r:id="rId19"/>
    <p:sldId id="470" r:id="rId20"/>
    <p:sldId id="523" r:id="rId21"/>
    <p:sldId id="622" r:id="rId22"/>
    <p:sldId id="608" r:id="rId23"/>
    <p:sldId id="616" r:id="rId24"/>
    <p:sldId id="614" r:id="rId25"/>
    <p:sldId id="656" r:id="rId26"/>
    <p:sldId id="462" r:id="rId27"/>
    <p:sldId id="618" r:id="rId28"/>
    <p:sldId id="619" r:id="rId29"/>
    <p:sldId id="507" r:id="rId30"/>
    <p:sldId id="620" r:id="rId31"/>
    <p:sldId id="621" r:id="rId32"/>
    <p:sldId id="634" r:id="rId33"/>
    <p:sldId id="490"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6600"/>
    <a:srgbClr val="FFF4E7"/>
    <a:srgbClr val="FBF0D5"/>
    <a:srgbClr val="FFE8CB"/>
    <a:srgbClr val="D1DFEF"/>
    <a:srgbClr val="EBEFF7"/>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21" autoAdjust="0"/>
    <p:restoredTop sz="69565" autoAdjust="0"/>
  </p:normalViewPr>
  <p:slideViewPr>
    <p:cSldViewPr snapToGrid="0">
      <p:cViewPr varScale="1">
        <p:scale>
          <a:sx n="88" d="100"/>
          <a:sy n="88" d="100"/>
        </p:scale>
        <p:origin x="151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br>
              <a:rPr lang="en-GB" sz="1200" b="1" dirty="0"/>
            </a:br>
            <a:r>
              <a:rPr lang="en-GB" sz="1200" b="0" dirty="0"/>
              <a:t>Introduction</a:t>
            </a:r>
            <a:r>
              <a:rPr lang="en-GB" sz="1200" b="0" baseline="0" dirty="0"/>
              <a:t> of adverb </a:t>
            </a:r>
            <a:r>
              <a:rPr lang="en-GB" sz="1200" b="0" baseline="0" dirty="0" err="1"/>
              <a:t>lieber</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a:t>
            </a:r>
            <a:r>
              <a:rPr lang="en-GB" sz="1200" b="0" dirty="0" err="1"/>
              <a:t>st</a:t>
            </a:r>
            <a:r>
              <a:rPr lang="en-GB" sz="1200" b="0" dirty="0"/>
              <a:t>], [</a:t>
            </a:r>
            <a:r>
              <a:rPr lang="en-GB" sz="1200" b="0" dirty="0" err="1"/>
              <a:t>sp</a:t>
            </a:r>
            <a:r>
              <a:rPr lang="en-GB" sz="1200" b="0" dirty="0"/>
              <a:t>], [</a:t>
            </a:r>
            <a:r>
              <a:rPr lang="en-GB" sz="1200" b="0" dirty="0" err="1"/>
              <a:t>sch</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was für [38/17] Art [260] Bild [253] Musik [509] Stimme [399] modern [747] traditionell [1555] besonders [270] lieber [459]  statt [680]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8.2.1.5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 noch3 [33] als</a:t>
            </a:r>
            <a:r>
              <a:rPr lang="de-DE" sz="1200" b="0" i="0" u="none" strike="noStrike" kern="1200" cap="none" baseline="30000" dirty="0">
                <a:solidFill>
                  <a:schemeClr val="tx1"/>
                </a:solidFill>
                <a:effectLst/>
                <a:latin typeface="+mn-lt"/>
                <a:ea typeface="Calibri"/>
                <a:cs typeface="Calibri"/>
                <a:sym typeface="Calibri"/>
              </a:rPr>
              <a:t>2 </a:t>
            </a:r>
            <a:r>
              <a:rPr lang="de-DE" sz="1200" b="0" i="0" u="none" strike="noStrike" kern="1200" cap="none" dirty="0">
                <a:solidFill>
                  <a:schemeClr val="tx1"/>
                </a:solidFill>
                <a:effectLst/>
                <a:latin typeface="+mn-lt"/>
                <a:ea typeface="Calibri"/>
                <a:cs typeface="Calibri"/>
                <a:sym typeface="Calibri"/>
              </a:rPr>
              <a:t>[22]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erfahren [690] geblieben [113] geschwommen [1863] gestiegen [325] klettern [2601] küssen [2644] steigen [325] wandern [1803] Berg [934] die Erfahrung [619] Fahrt [1569] Luft [487] Wald [1028] frisch [1260] durch [55] ach [587]</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089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503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64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8 -10 minutes</a:t>
            </a:r>
            <a:br>
              <a:rPr lang="en-GB" dirty="0"/>
            </a:br>
            <a:br>
              <a:rPr lang="en-GB" b="1" dirty="0"/>
            </a:br>
            <a:r>
              <a:rPr lang="en-GB" b="1" dirty="0"/>
              <a:t>Aim: </a:t>
            </a:r>
            <a:r>
              <a:rPr lang="en-GB" b="0" dirty="0"/>
              <a:t>written production of verb + </a:t>
            </a:r>
            <a:r>
              <a:rPr lang="en-GB" b="0" dirty="0" err="1"/>
              <a:t>lieber</a:t>
            </a:r>
            <a:r>
              <a:rPr lang="en-GB" b="0" dirty="0"/>
              <a:t> and </a:t>
            </a:r>
            <a:r>
              <a:rPr lang="en-GB" b="0" dirty="0" err="1"/>
              <a:t>lieben</a:t>
            </a:r>
            <a:r>
              <a:rPr lang="en-GB" b="0" dirty="0"/>
              <a:t> + noun using different persons of the verb in the present tense.</a:t>
            </a:r>
            <a:br>
              <a:rPr lang="en-GB" b="0" dirty="0"/>
            </a:br>
            <a:br>
              <a:rPr lang="en-GB" b="0" dirty="0"/>
            </a:br>
            <a:r>
              <a:rPr lang="en-GB" b="1" dirty="0"/>
              <a:t>Procedure:</a:t>
            </a:r>
            <a:br>
              <a:rPr lang="en-GB" dirty="0"/>
            </a:br>
            <a:r>
              <a:rPr lang="en-GB" dirty="0"/>
              <a:t>1. Students draw a noughts and crosses grid.</a:t>
            </a:r>
          </a:p>
          <a:p>
            <a:r>
              <a:rPr lang="en-GB" dirty="0"/>
              <a:t>2. In each box they write one of the German sentences 1-9.  They can lay them out in any order (we are going to play noughts and crosses with them).</a:t>
            </a:r>
          </a:p>
          <a:p>
            <a:r>
              <a:rPr lang="en-GB" dirty="0"/>
              <a:t>3. Teacher calls the sentences in any order, clicking to bring up the German sentence.</a:t>
            </a:r>
          </a:p>
          <a:p>
            <a:r>
              <a:rPr lang="en-GB" dirty="0"/>
              <a:t>4. Student cross off (and correct, as necessary) sentences.  They shout out Bingo when they have a line (horizontal, vertical or diagonal), and then play continues to full house.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Answers appear in the following order, so it makes sense for the teacher to ‘call’ in this order:</a:t>
            </a:r>
            <a:br>
              <a:rPr lang="en-GB" dirty="0"/>
            </a:br>
            <a:br>
              <a:rPr lang="en-GB" dirty="0"/>
            </a:br>
            <a:r>
              <a:rPr lang="en-GB" dirty="0"/>
              <a:t>Sie </a:t>
            </a:r>
            <a:r>
              <a:rPr lang="en-GB" dirty="0" err="1"/>
              <a:t>lieben</a:t>
            </a:r>
            <a:r>
              <a:rPr lang="en-GB" dirty="0"/>
              <a:t> </a:t>
            </a:r>
            <a:r>
              <a:rPr lang="en-GB" dirty="0" err="1"/>
              <a:t>Radfahren</a:t>
            </a:r>
            <a:r>
              <a:rPr lang="en-GB" dirty="0"/>
              <a:t>.</a:t>
            </a:r>
            <a:br>
              <a:rPr lang="en-GB" dirty="0"/>
            </a:br>
            <a:r>
              <a:rPr lang="en-GB" dirty="0" err="1"/>
              <a:t>Wir</a:t>
            </a:r>
            <a:r>
              <a:rPr lang="en-GB" dirty="0"/>
              <a:t> </a:t>
            </a:r>
            <a:r>
              <a:rPr lang="en-GB" dirty="0" err="1"/>
              <a:t>schwimmen</a:t>
            </a:r>
            <a:r>
              <a:rPr lang="en-GB" dirty="0"/>
              <a:t> </a:t>
            </a:r>
            <a:r>
              <a:rPr lang="en-GB" dirty="0" err="1"/>
              <a:t>lieber</a:t>
            </a:r>
            <a:r>
              <a:rPr lang="en-GB" dirty="0"/>
              <a:t>.</a:t>
            </a:r>
            <a:br>
              <a:rPr lang="en-GB" dirty="0"/>
            </a:br>
            <a:r>
              <a:rPr lang="en-GB" dirty="0"/>
              <a:t>Sie </a:t>
            </a:r>
            <a:r>
              <a:rPr lang="en-GB" dirty="0" err="1"/>
              <a:t>liebt</a:t>
            </a:r>
            <a:r>
              <a:rPr lang="en-GB" dirty="0"/>
              <a:t> </a:t>
            </a:r>
            <a:r>
              <a:rPr lang="en-GB" dirty="0" err="1"/>
              <a:t>Kochen</a:t>
            </a:r>
            <a:r>
              <a:rPr lang="en-GB" dirty="0"/>
              <a:t>.</a:t>
            </a:r>
            <a:br>
              <a:rPr lang="en-GB" dirty="0"/>
            </a:br>
            <a:r>
              <a:rPr lang="en-GB" dirty="0"/>
              <a:t>Du </a:t>
            </a:r>
            <a:r>
              <a:rPr lang="en-GB" dirty="0" err="1"/>
              <a:t>liebst</a:t>
            </a:r>
            <a:r>
              <a:rPr lang="en-GB" dirty="0"/>
              <a:t> </a:t>
            </a:r>
            <a:r>
              <a:rPr lang="en-GB" dirty="0" err="1"/>
              <a:t>Bergsteigen</a:t>
            </a:r>
            <a:r>
              <a:rPr lang="en-GB" dirty="0"/>
              <a:t>.</a:t>
            </a:r>
            <a:br>
              <a:rPr lang="en-GB" dirty="0"/>
            </a:br>
            <a:r>
              <a:rPr lang="en-GB" dirty="0"/>
              <a:t>Sie </a:t>
            </a:r>
            <a:r>
              <a:rPr lang="en-GB" dirty="0" err="1"/>
              <a:t>besuchen</a:t>
            </a:r>
            <a:r>
              <a:rPr lang="en-GB" dirty="0"/>
              <a:t> </a:t>
            </a:r>
            <a:r>
              <a:rPr lang="en-GB" dirty="0" err="1"/>
              <a:t>lieber</a:t>
            </a:r>
            <a:r>
              <a:rPr lang="en-GB" dirty="0"/>
              <a:t> Freunde.</a:t>
            </a:r>
            <a:br>
              <a:rPr lang="en-GB" dirty="0"/>
            </a:br>
            <a:r>
              <a:rPr lang="en-GB" dirty="0"/>
              <a:t>Sie </a:t>
            </a:r>
            <a:r>
              <a:rPr lang="en-GB" dirty="0" err="1"/>
              <a:t>kauft</a:t>
            </a:r>
            <a:r>
              <a:rPr lang="en-GB" dirty="0"/>
              <a:t> </a:t>
            </a:r>
            <a:r>
              <a:rPr lang="en-GB" dirty="0" err="1"/>
              <a:t>lieber</a:t>
            </a:r>
            <a:r>
              <a:rPr lang="en-GB" dirty="0"/>
              <a:t> </a:t>
            </a:r>
            <a:r>
              <a:rPr lang="en-GB" dirty="0" err="1"/>
              <a:t>ein</a:t>
            </a:r>
            <a:r>
              <a:rPr lang="en-GB" dirty="0"/>
              <a:t>.</a:t>
            </a:r>
            <a:br>
              <a:rPr lang="en-GB" dirty="0"/>
            </a:br>
            <a:r>
              <a:rPr lang="en-GB" dirty="0"/>
              <a:t>Ich </a:t>
            </a:r>
            <a:r>
              <a:rPr lang="en-GB" dirty="0" err="1"/>
              <a:t>liebe</a:t>
            </a:r>
            <a:r>
              <a:rPr lang="en-GB" dirty="0"/>
              <a:t> </a:t>
            </a:r>
            <a:r>
              <a:rPr lang="en-GB" dirty="0" err="1"/>
              <a:t>Wandern</a:t>
            </a:r>
            <a:r>
              <a:rPr lang="en-GB" dirty="0"/>
              <a:t>.</a:t>
            </a:r>
            <a:br>
              <a:rPr lang="en-GB" dirty="0"/>
            </a:br>
            <a:r>
              <a:rPr lang="en-GB" dirty="0" err="1"/>
              <a:t>Er</a:t>
            </a:r>
            <a:r>
              <a:rPr lang="en-GB" dirty="0"/>
              <a:t> </a:t>
            </a:r>
            <a:r>
              <a:rPr lang="en-GB" dirty="0" err="1"/>
              <a:t>klettert</a:t>
            </a:r>
            <a:r>
              <a:rPr lang="en-GB" dirty="0"/>
              <a:t> </a:t>
            </a:r>
            <a:r>
              <a:rPr lang="en-GB" dirty="0" err="1"/>
              <a:t>lieber</a:t>
            </a:r>
            <a:r>
              <a:rPr lang="en-GB" dirty="0"/>
              <a:t>.</a:t>
            </a:r>
            <a:br>
              <a:rPr lang="en-GB" dirty="0"/>
            </a:br>
            <a:r>
              <a:rPr lang="en-GB" dirty="0"/>
              <a:t>Ich </a:t>
            </a:r>
            <a:r>
              <a:rPr lang="en-GB" dirty="0" err="1"/>
              <a:t>höre</a:t>
            </a:r>
            <a:r>
              <a:rPr lang="en-GB" dirty="0"/>
              <a:t> </a:t>
            </a:r>
            <a:r>
              <a:rPr lang="en-GB" dirty="0" err="1"/>
              <a:t>lieber</a:t>
            </a:r>
            <a:r>
              <a:rPr lang="en-GB" dirty="0"/>
              <a:t> </a:t>
            </a:r>
            <a:r>
              <a:rPr lang="en-GB" dirty="0" err="1"/>
              <a:t>Musik</a:t>
            </a:r>
            <a:r>
              <a:rPr lang="en-GB" dirty="0"/>
              <a:t>.</a:t>
            </a:r>
            <a:br>
              <a:rPr lang="en-GB" dirty="0"/>
            </a:b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Musik [509] lieber [459]</a:t>
            </a: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klettern [2601] steigen [325] wandern [1803] Berg [934]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br>
              <a:rPr lang="en-GB" sz="1200" b="1" dirty="0"/>
            </a:br>
            <a:r>
              <a:rPr lang="en-GB" sz="1200" b="0" dirty="0"/>
              <a:t>Consolidation</a:t>
            </a:r>
            <a:r>
              <a:rPr lang="en-GB" sz="1200" b="0" baseline="0" dirty="0"/>
              <a:t> of adverb </a:t>
            </a:r>
            <a:r>
              <a:rPr lang="en-GB" sz="1200" b="0" baseline="0" dirty="0" err="1"/>
              <a:t>lieber</a:t>
            </a:r>
            <a:r>
              <a:rPr lang="en-GB" sz="1200" b="0" baseline="0" dirty="0"/>
              <a:t> and use of other adverbs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2-verb clauses using </a:t>
            </a:r>
            <a:r>
              <a:rPr lang="en-GB" sz="1200" b="1" dirty="0" err="1"/>
              <a:t>statt</a:t>
            </a:r>
            <a:br>
              <a:rPr lang="en-GB" sz="1200" b="0" dirty="0"/>
            </a:br>
            <a:r>
              <a:rPr lang="en-GB" sz="1200" b="0" dirty="0"/>
              <a:t>Revisit [</a:t>
            </a:r>
            <a:r>
              <a:rPr lang="en-GB" sz="1200" b="0" dirty="0" err="1"/>
              <a:t>st</a:t>
            </a:r>
            <a:r>
              <a:rPr lang="en-GB" sz="1200" b="0" dirty="0"/>
              <a:t>], [</a:t>
            </a:r>
            <a:r>
              <a:rPr lang="en-GB" sz="1200" b="0" dirty="0" err="1"/>
              <a:t>sp</a:t>
            </a:r>
            <a:r>
              <a:rPr lang="en-GB" sz="1200" b="0" dirty="0"/>
              <a:t>], [</a:t>
            </a:r>
            <a:r>
              <a:rPr lang="en-GB" sz="1200" b="0" dirty="0" err="1"/>
              <a:t>sch</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a:t>
            </a:r>
            <a:r>
              <a:rPr lang="en-GB" sz="1200" b="1" i="0" u="none" strike="noStrike" kern="1200" cap="none" baseline="0" dirty="0">
                <a:solidFill>
                  <a:schemeClr val="tx1"/>
                </a:solidFill>
                <a:effectLst/>
                <a:latin typeface="+mn-lt"/>
                <a:ea typeface="Calibri"/>
                <a:cs typeface="Calibri"/>
                <a:sym typeface="Calibri"/>
              </a:rPr>
              <a:t> (introduce)</a:t>
            </a:r>
            <a:r>
              <a:rPr lang="de-DE" sz="1200" b="0" i="0" u="none" strike="noStrike" kern="1200" cap="none" dirty="0">
                <a:solidFill>
                  <a:schemeClr val="tx1"/>
                </a:solidFill>
                <a:effectLst/>
                <a:latin typeface="+mn-lt"/>
                <a:ea typeface="Calibri"/>
                <a:cs typeface="Calibri"/>
                <a:sym typeface="Calibri"/>
              </a:rPr>
              <a:t>] was für [38/17] Art [260] Bild [253] Musik [509] Stimme [399] modern [747] traditionell [1555] besonders [270] lieber [459]  statt [680]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8.2.1.5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 noch3 [33] als</a:t>
            </a:r>
            <a:r>
              <a:rPr lang="de-DE" sz="1200" b="0" i="0" u="none" strike="noStrike" kern="1200" cap="none" baseline="30000" dirty="0">
                <a:solidFill>
                  <a:schemeClr val="tx1"/>
                </a:solidFill>
                <a:effectLst/>
                <a:latin typeface="+mn-lt"/>
                <a:ea typeface="Calibri"/>
                <a:cs typeface="Calibri"/>
                <a:sym typeface="Calibri"/>
              </a:rPr>
              <a:t>2 </a:t>
            </a:r>
            <a:r>
              <a:rPr lang="de-DE" sz="1200" b="0" i="0" u="none" strike="noStrike" kern="1200" cap="none" dirty="0">
                <a:solidFill>
                  <a:schemeClr val="tx1"/>
                </a:solidFill>
                <a:effectLst/>
                <a:latin typeface="+mn-lt"/>
                <a:ea typeface="Calibri"/>
                <a:cs typeface="Calibri"/>
                <a:sym typeface="Calibri"/>
              </a:rPr>
              <a:t>[22]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erfahren [690] geblieben [113] geschwommen [1863] gestiegen [325] klettern [2601] küssen [2644] steigen [325] wandern [1803] Berg [934] die Erfahrung [619] Fahrt [1569] Luft [487] Wald [1028] frisch [1260] durch [55] ach [587]</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73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this week’s SSCs in a sentence context. The format encourages attention to both pronunciation and listening.</a:t>
            </a:r>
            <a:br>
              <a:rPr lang="en-GB" dirty="0"/>
            </a:br>
            <a:br>
              <a:rPr lang="en-GB" dirty="0"/>
            </a:br>
            <a:r>
              <a:rPr lang="en-GB" b="1" dirty="0"/>
              <a:t>Procedure:</a:t>
            </a:r>
            <a:br>
              <a:rPr lang="en-GB" dirty="0"/>
            </a:br>
            <a:r>
              <a:rPr lang="en-GB" dirty="0"/>
              <a:t>1. Students work in pairs.</a:t>
            </a:r>
          </a:p>
          <a:p>
            <a:r>
              <a:rPr lang="en-GB" dirty="0"/>
              <a:t>2. Student says both versions of the sentence.</a:t>
            </a:r>
            <a:br>
              <a:rPr lang="en-GB" dirty="0"/>
            </a:br>
            <a:r>
              <a:rPr lang="en-GB" dirty="0"/>
              <a:t>3. Their partner writes down in which order the sentences were said.</a:t>
            </a:r>
          </a:p>
          <a:p>
            <a:r>
              <a:rPr lang="en-GB" dirty="0"/>
              <a:t>4. They take turns speaking and listening, so each student says three sentences.</a:t>
            </a:r>
            <a:br>
              <a:rPr lang="en-GB" dirty="0"/>
            </a:br>
            <a:r>
              <a:rPr lang="en-GB" dirty="0"/>
              <a:t>5. Click each sentence to hear it pronounced.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Männchen [&gt;5009] Kirsche [&gt;5009] waschen [2315] wachsen [470] schälen [&gt;5009]  schellen [&gt;5009] zeichnen [1259]</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453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this week’s SSC in a sentences context. The time limit will help to speed up production of the words.</a:t>
            </a:r>
            <a:br>
              <a:rPr lang="en-GB" dirty="0"/>
            </a:br>
            <a:br>
              <a:rPr lang="en-GB" dirty="0"/>
            </a:br>
            <a:r>
              <a:rPr lang="en-GB" b="1" dirty="0"/>
              <a:t>Procedure:</a:t>
            </a:r>
            <a:br>
              <a:rPr lang="en-GB" dirty="0"/>
            </a:br>
            <a:r>
              <a:rPr lang="en-GB" dirty="0"/>
              <a:t>1. Try to say the tongue twisters within the time available.</a:t>
            </a:r>
          </a:p>
          <a:p>
            <a:r>
              <a:rPr lang="en-GB" dirty="0"/>
              <a:t>2. Click </a:t>
            </a:r>
            <a:r>
              <a:rPr lang="en-GB" i="1" dirty="0"/>
              <a:t>LOS!</a:t>
            </a:r>
            <a:r>
              <a:rPr lang="en-GB" i="0" dirty="0"/>
              <a:t> to start the timer.</a:t>
            </a:r>
            <a:endParaRPr lang="en-GB" dirty="0"/>
          </a:p>
          <a:p>
            <a:r>
              <a:rPr lang="en-GB" dirty="0"/>
              <a:t>3. Click the action buttons to hear the tongue twisters pronounced by a native speaker, first</a:t>
            </a:r>
            <a:r>
              <a:rPr lang="en-GB" baseline="0" dirty="0"/>
              <a:t> slowly, then at normal speed</a:t>
            </a:r>
            <a:r>
              <a:rPr lang="en-GB" dirty="0"/>
              <a:t>.</a:t>
            </a:r>
          </a:p>
          <a:p>
            <a:endParaRPr lang="en-GB" dirty="0"/>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06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Vokabeln</a:t>
            </a:r>
            <a:br>
              <a:rPr lang="en-GB" b="1" baseline="0" dirty="0"/>
            </a:br>
            <a:r>
              <a:rPr lang="en-GB" b="1" baseline="0" dirty="0"/>
              <a:t>Timing: </a:t>
            </a:r>
            <a:r>
              <a:rPr lang="en-GB" b="0" baseline="0" dirty="0"/>
              <a:t>3 minutes</a:t>
            </a:r>
          </a:p>
          <a:p>
            <a:pPr marL="0"/>
            <a:br>
              <a:rPr lang="en-GB" b="1" baseline="0" dirty="0"/>
            </a:br>
            <a:r>
              <a:rPr lang="en-GB" b="1" baseline="0" dirty="0"/>
              <a:t>Aim: </a:t>
            </a:r>
            <a:r>
              <a:rPr lang="en-GB" b="0" baseline="0" dirty="0"/>
              <a:t>To practise recall of meaning of words in this week’s revisited sets in the written modality.</a:t>
            </a:r>
            <a:endParaRPr lang="en-GB" b="1" baseline="0" dirty="0"/>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On click a word appears. </a:t>
            </a:r>
          </a:p>
          <a:p>
            <a:pPr marL="0"/>
            <a:r>
              <a:rPr lang="en-GB" sz="1200" kern="1200" dirty="0">
                <a:solidFill>
                  <a:schemeClr val="tx1"/>
                </a:solidFill>
                <a:effectLst/>
                <a:latin typeface="+mn-lt"/>
                <a:ea typeface="+mn-ea"/>
                <a:cs typeface="+mn-cs"/>
              </a:rPr>
              <a:t>2. Write down the German translation before the word disappears.</a:t>
            </a:r>
          </a:p>
          <a:p>
            <a:pPr mar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8.2.2.2</a:t>
            </a:r>
            <a:r>
              <a:rPr lang="en-GB" sz="1200" b="1" i="0" u="none" strike="noStrike" kern="1200" cap="none" baseline="0" dirty="0">
                <a:solidFill>
                  <a:schemeClr val="tx1"/>
                </a:solidFill>
                <a:effectLst/>
                <a:latin typeface="+mn-lt"/>
                <a:ea typeface="Calibri"/>
                <a:cs typeface="Calibri"/>
                <a:sym typeface="Calibri"/>
              </a:rPr>
              <a:t> (introduce)</a:t>
            </a:r>
            <a:r>
              <a:rPr lang="de-DE" sz="1200" b="0" i="0" u="none" strike="noStrike" kern="1200" cap="none" dirty="0">
                <a:solidFill>
                  <a:schemeClr val="tx1"/>
                </a:solidFill>
                <a:effectLst/>
                <a:latin typeface="+mn-lt"/>
                <a:ea typeface="Calibri"/>
                <a:cs typeface="Calibri"/>
                <a:sym typeface="Calibri"/>
              </a:rPr>
              <a:t>] was für [38/17] Art [260] Bild [253] Musik [509] Stimme [399] modern [747] traditionell [1555] besonders [270] lieber [459]  statt [680]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8.2.1.5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besser [201] billig [1738] gefährlich [1211] häufig [407] lang [97] mehr [52] sicher [265] teuer [950]</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kern="1200" dirty="0">
              <a:solidFill>
                <a:schemeClr val="tx1"/>
              </a:solidFill>
              <a:effectLst/>
              <a:latin typeface="+mn-lt"/>
              <a:ea typeface="+mn-ea"/>
              <a:cs typeface="+mn-cs"/>
            </a:endParaRPr>
          </a:p>
          <a:p>
            <a:pPr marL="0"/>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230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Antworten</a:t>
            </a:r>
            <a:br>
              <a:rPr lang="en-GB" b="1" baseline="0" dirty="0"/>
            </a:br>
            <a:endParaRPr lang="en-GB" sz="1200" kern="1200" dirty="0">
              <a:solidFill>
                <a:schemeClr val="tx1"/>
              </a:solidFill>
              <a:effectLst/>
              <a:latin typeface="+mn-lt"/>
              <a:ea typeface="+mn-ea"/>
              <a:cs typeface="+mn-cs"/>
            </a:endParaRPr>
          </a:p>
          <a:p>
            <a:pPr marL="0"/>
            <a:r>
              <a:rPr lang="en-GB" sz="1200" kern="1200" dirty="0">
                <a:solidFill>
                  <a:schemeClr val="tx1"/>
                </a:solidFill>
                <a:effectLst/>
                <a:latin typeface="+mn-lt"/>
                <a:ea typeface="+mn-ea"/>
                <a:cs typeface="+mn-cs"/>
              </a:rPr>
              <a:t>Click on an action button to make the German translation appear.</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word order after </a:t>
            </a:r>
            <a:r>
              <a:rPr lang="en-GB" b="0" i="1" dirty="0" err="1"/>
              <a:t>denn</a:t>
            </a:r>
            <a:r>
              <a:rPr lang="en-GB" b="0" i="0" dirty="0"/>
              <a:t> and </a:t>
            </a:r>
            <a:r>
              <a:rPr lang="en-GB" b="0" i="1" dirty="0" err="1"/>
              <a:t>weil</a:t>
            </a:r>
            <a:r>
              <a:rPr lang="en-GB" b="0" i="0" dirty="0"/>
              <a:t> and illustrate use in combination with </a:t>
            </a:r>
            <a:r>
              <a:rPr lang="en-GB" b="0" i="1" dirty="0" err="1"/>
              <a:t>liebe</a:t>
            </a:r>
            <a:r>
              <a:rPr lang="en-GB" b="0" i="1" dirty="0"/>
              <a:t> / </a:t>
            </a:r>
            <a:r>
              <a:rPr lang="en-GB" b="0" i="1" dirty="0" err="1"/>
              <a:t>lieber</a:t>
            </a:r>
            <a:r>
              <a:rPr lang="en-GB" b="0" i="1" dirty="0"/>
              <a:t>.</a:t>
            </a:r>
            <a:br>
              <a:rPr lang="en-GB" i="1"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lieber [459]</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51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a:t>
            </a:r>
            <a:r>
              <a:rPr lang="en-GB" b="0" dirty="0"/>
              <a:t> To revisit and consolidate [</a:t>
            </a:r>
            <a:r>
              <a:rPr lang="en-GB" b="0" dirty="0" err="1"/>
              <a:t>sch</a:t>
            </a:r>
            <a:r>
              <a:rPr lang="en-GB" b="0" dirty="0"/>
              <a:t>], [</a:t>
            </a:r>
            <a:r>
              <a:rPr lang="en-GB" b="0" dirty="0" err="1"/>
              <a:t>sp</a:t>
            </a:r>
            <a:r>
              <a:rPr lang="en-GB" b="0" dirty="0"/>
              <a:t>], and [</a:t>
            </a:r>
            <a:r>
              <a:rPr lang="en-GB" b="0" dirty="0" err="1"/>
              <a:t>st</a:t>
            </a:r>
            <a:r>
              <a:rPr lang="en-GB" b="0" dirty="0"/>
              <a:t>]. Students listen out for and spell the SSCs</a:t>
            </a:r>
            <a:br>
              <a:rPr lang="en-GB" dirty="0"/>
            </a:br>
            <a:br>
              <a:rPr lang="en-GB" dirty="0"/>
            </a:br>
            <a:r>
              <a:rPr lang="en-GB" b="1" dirty="0"/>
              <a:t>Procedure:</a:t>
            </a:r>
            <a:br>
              <a:rPr lang="en-GB" dirty="0"/>
            </a:br>
            <a:r>
              <a:rPr lang="en-GB" dirty="0"/>
              <a:t>1. Click the action buttons to play a word.</a:t>
            </a:r>
          </a:p>
          <a:p>
            <a:r>
              <a:rPr lang="en-GB" dirty="0"/>
              <a:t>2. For each item write the sound that fills the gap.</a:t>
            </a:r>
          </a:p>
          <a:p>
            <a:r>
              <a:rPr lang="en-GB" dirty="0"/>
              <a:t>3. Click to reveal and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Schnecke, Stier, </a:t>
            </a:r>
            <a:r>
              <a:rPr lang="en-GB" dirty="0" err="1"/>
              <a:t>Schlange</a:t>
            </a:r>
            <a:r>
              <a:rPr lang="en-GB" dirty="0"/>
              <a:t>, Specht, </a:t>
            </a:r>
            <a:r>
              <a:rPr lang="en-GB" dirty="0" err="1"/>
              <a:t>Stinktier</a:t>
            </a:r>
            <a:r>
              <a:rPr lang="en-GB" dirty="0"/>
              <a:t>,  </a:t>
            </a:r>
            <a:r>
              <a:rPr lang="en-GB" dirty="0" err="1"/>
              <a:t>Spatz</a:t>
            </a:r>
            <a:r>
              <a:rPr lang="en-GB" dirty="0"/>
              <a:t> , </a:t>
            </a:r>
            <a:r>
              <a:rPr lang="en-GB" dirty="0" err="1"/>
              <a:t>Schildkröte</a:t>
            </a:r>
            <a:r>
              <a:rPr lang="en-GB" dirty="0"/>
              <a:t>, </a:t>
            </a:r>
            <a:r>
              <a:rPr lang="en-GB" dirty="0" err="1"/>
              <a:t>Schnabeltier</a:t>
            </a:r>
            <a:r>
              <a:rPr lang="en-GB" dirty="0"/>
              <a:t>, </a:t>
            </a:r>
            <a:r>
              <a:rPr lang="en-GB" dirty="0" err="1"/>
              <a:t>Stachelschwein</a:t>
            </a:r>
            <a:br>
              <a:rPr lang="en-GB" dirty="0"/>
            </a:br>
            <a:br>
              <a:rPr lang="en-GB" dirty="0"/>
            </a:br>
            <a:br>
              <a:rPr lang="en-GB" dirty="0"/>
            </a:br>
            <a:r>
              <a:rPr lang="en-GB" b="1" baseline="0" dirty="0"/>
              <a:t>Word frequency (1 is the most frequent word in German): </a:t>
            </a:r>
            <a:br>
              <a:rPr lang="en-GB" baseline="0" dirty="0"/>
            </a:br>
            <a:r>
              <a:rPr lang="en-GB" dirty="0"/>
              <a:t>Schnecke [&gt;5009] , Stier [&gt;5009], </a:t>
            </a:r>
            <a:r>
              <a:rPr lang="en-GB" dirty="0" err="1"/>
              <a:t>Schlange</a:t>
            </a:r>
            <a:r>
              <a:rPr lang="en-GB" dirty="0"/>
              <a:t> [3601], Specht [4900], </a:t>
            </a:r>
            <a:r>
              <a:rPr lang="en-GB" dirty="0" err="1"/>
              <a:t>Stinktier</a:t>
            </a:r>
            <a:r>
              <a:rPr lang="en-GB" dirty="0"/>
              <a:t> [&gt;5009],  </a:t>
            </a:r>
            <a:r>
              <a:rPr lang="en-GB" dirty="0" err="1"/>
              <a:t>Spatz</a:t>
            </a:r>
            <a:r>
              <a:rPr lang="en-GB" dirty="0"/>
              <a:t> [&gt;5009], </a:t>
            </a:r>
            <a:r>
              <a:rPr lang="en-GB" dirty="0" err="1"/>
              <a:t>Schildkröte</a:t>
            </a:r>
            <a:r>
              <a:rPr lang="en-GB" dirty="0"/>
              <a:t> [&gt;5009], </a:t>
            </a:r>
            <a:r>
              <a:rPr lang="en-GB" dirty="0" err="1"/>
              <a:t>Schnabeltier</a:t>
            </a:r>
            <a:r>
              <a:rPr lang="en-GB" dirty="0"/>
              <a:t> [&gt;5009], </a:t>
            </a:r>
            <a:r>
              <a:rPr lang="en-GB" dirty="0" err="1"/>
              <a:t>Stachelschwein</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1" dirty="0"/>
            </a:br>
            <a:r>
              <a:rPr lang="en-GB" b="1" dirty="0"/>
              <a:t>Aim: </a:t>
            </a:r>
            <a:r>
              <a:rPr lang="en-GB" b="0" dirty="0"/>
              <a:t>To consolidate knowledge of </a:t>
            </a:r>
            <a:r>
              <a:rPr lang="en-GB" b="0" dirty="0" err="1"/>
              <a:t>lieber</a:t>
            </a:r>
            <a:r>
              <a:rPr lang="en-GB" b="0" dirty="0"/>
              <a:t> vs </a:t>
            </a:r>
            <a:r>
              <a:rPr lang="en-GB" b="0" dirty="0" err="1"/>
              <a:t>liebe</a:t>
            </a:r>
            <a:r>
              <a:rPr lang="en-GB" b="0" dirty="0"/>
              <a:t>, and in addition practise recognising the word order used in each sentence and</a:t>
            </a:r>
            <a:r>
              <a:rPr lang="en-GB" b="0" baseline="0" dirty="0"/>
              <a:t> inferring the use of </a:t>
            </a:r>
            <a:r>
              <a:rPr lang="en-GB" b="0" i="1" baseline="0" dirty="0" err="1"/>
              <a:t>weil</a:t>
            </a:r>
            <a:r>
              <a:rPr lang="en-GB" b="0" i="1" baseline="0" dirty="0"/>
              <a:t> </a:t>
            </a:r>
            <a:r>
              <a:rPr lang="en-GB" b="0" baseline="0" dirty="0"/>
              <a:t>or </a:t>
            </a:r>
            <a:r>
              <a:rPr lang="en-GB" b="0" i="1" baseline="0" dirty="0" err="1"/>
              <a:t>denn</a:t>
            </a:r>
            <a:r>
              <a:rPr lang="en-GB" b="0" baseline="0" dirty="0"/>
              <a:t> as appropriate.</a:t>
            </a:r>
            <a:br>
              <a:rPr lang="en-GB" b="0" dirty="0"/>
            </a:br>
            <a:br>
              <a:rPr lang="en-GB" dirty="0"/>
            </a:br>
            <a:r>
              <a:rPr lang="en-GB" b="1" dirty="0"/>
              <a:t>Procedure:</a:t>
            </a:r>
            <a:br>
              <a:rPr lang="en-GB" dirty="0"/>
            </a:br>
            <a:r>
              <a:rPr lang="en-GB" dirty="0"/>
              <a:t>1. Write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read sentences and</a:t>
            </a:r>
            <a:r>
              <a:rPr lang="en-GB" baseline="0" dirty="0"/>
              <a:t> write </a:t>
            </a:r>
            <a:r>
              <a:rPr lang="en-GB" b="0" i="1" baseline="0" dirty="0" err="1"/>
              <a:t>weil</a:t>
            </a:r>
            <a:r>
              <a:rPr lang="en-GB" b="0" i="1" baseline="0" dirty="0"/>
              <a:t> </a:t>
            </a:r>
            <a:r>
              <a:rPr lang="en-GB" b="0" baseline="0" dirty="0"/>
              <a:t>or </a:t>
            </a:r>
            <a:r>
              <a:rPr lang="en-GB" b="0" i="1" baseline="0" dirty="0" err="1"/>
              <a:t>denn</a:t>
            </a:r>
            <a:r>
              <a:rPr lang="en-GB" b="0" baseline="0" dirty="0"/>
              <a:t> for each as appropriate.</a:t>
            </a:r>
            <a:endParaRPr lang="en-GB" dirty="0"/>
          </a:p>
          <a:p>
            <a:r>
              <a:rPr lang="en-GB" dirty="0"/>
              <a:t>3. Click on the mouse</a:t>
            </a:r>
            <a:r>
              <a:rPr lang="en-GB" baseline="0" dirty="0"/>
              <a:t> to animate the correct answers.</a:t>
            </a:r>
            <a:br>
              <a:rPr lang="en-GB" baseline="0" dirty="0"/>
            </a:br>
            <a:r>
              <a:rPr lang="en-GB" baseline="0" dirty="0"/>
              <a:t>4. Then students write the English reason.</a:t>
            </a:r>
            <a:br>
              <a:rPr lang="en-GB" baseline="0" dirty="0"/>
            </a:br>
            <a:r>
              <a:rPr lang="en-GB" baseline="0" dirty="0"/>
              <a:t>5. Click to animate answers.</a:t>
            </a:r>
            <a:br>
              <a:rPr lang="en-GB" baseline="0" dirty="0"/>
            </a:br>
            <a:br>
              <a:rPr lang="en-GB" baseline="0" dirty="0"/>
            </a:br>
            <a:r>
              <a:rPr lang="en-GB" b="1" baseline="0" dirty="0"/>
              <a:t>Context: </a:t>
            </a:r>
            <a:r>
              <a:rPr lang="en-GB" baseline="0" dirty="0"/>
              <a:t>This is a </a:t>
            </a:r>
            <a:r>
              <a:rPr lang="en-GB" baseline="0" dirty="0" err="1"/>
              <a:t>padlet</a:t>
            </a:r>
            <a:r>
              <a:rPr lang="en-GB" baseline="0" dirty="0"/>
              <a:t> wall.  Mia’s class is helping Andrea’s class with their German grammar by posting </a:t>
            </a:r>
            <a:r>
              <a:rPr lang="en-GB" i="1" baseline="0" dirty="0" err="1"/>
              <a:t>weil</a:t>
            </a:r>
            <a:r>
              <a:rPr lang="en-GB" i="1" baseline="0" dirty="0"/>
              <a:t> / </a:t>
            </a:r>
            <a:r>
              <a:rPr lang="en-GB" i="1" baseline="0" dirty="0" err="1"/>
              <a:t>denn</a:t>
            </a:r>
            <a:r>
              <a:rPr lang="en-GB" i="1" baseline="0" dirty="0"/>
              <a:t> </a:t>
            </a:r>
            <a:r>
              <a:rPr lang="en-GB" baseline="0" dirty="0"/>
              <a:t>sentences for them to practise. Initials are initials of Mia’s classmates.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lieber [459] häufig [407]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62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t>
            </a:r>
            <a:r>
              <a:rPr lang="en-GB" b="0" i="1" dirty="0" err="1"/>
              <a:t>weil</a:t>
            </a:r>
            <a:r>
              <a:rPr lang="en-GB" b="0" i="0" dirty="0"/>
              <a:t> and </a:t>
            </a:r>
            <a:r>
              <a:rPr lang="en-GB" b="0" i="1" dirty="0" err="1"/>
              <a:t>denn</a:t>
            </a:r>
            <a:r>
              <a:rPr lang="en-GB" b="0" i="0" dirty="0"/>
              <a:t> constructions in combination with </a:t>
            </a:r>
            <a:r>
              <a:rPr lang="en-GB" b="0" i="1" dirty="0" err="1"/>
              <a:t>liebe</a:t>
            </a:r>
            <a:r>
              <a:rPr lang="en-GB" b="0" i="1" dirty="0"/>
              <a:t> </a:t>
            </a:r>
            <a:r>
              <a:rPr lang="en-GB" b="0" i="0" dirty="0"/>
              <a:t>/ </a:t>
            </a:r>
            <a:r>
              <a:rPr lang="en-GB" b="0" i="1" dirty="0" err="1"/>
              <a:t>lieber</a:t>
            </a:r>
            <a:r>
              <a:rPr lang="en-GB" b="0" i="0" dirty="0"/>
              <a:t>.</a:t>
            </a:r>
            <a:br>
              <a:rPr lang="en-GB" dirty="0"/>
            </a:br>
            <a:br>
              <a:rPr lang="en-GB" dirty="0"/>
            </a:br>
            <a:r>
              <a:rPr lang="en-GB" b="1" dirty="0"/>
              <a:t>Procedure:</a:t>
            </a:r>
            <a:br>
              <a:rPr lang="en-GB" dirty="0"/>
            </a:br>
            <a:r>
              <a:rPr lang="en-GB" dirty="0"/>
              <a:t>1. Click the action button to play the audio.</a:t>
            </a:r>
          </a:p>
          <a:p>
            <a:r>
              <a:rPr lang="en-GB" dirty="0"/>
              <a:t>2. For each item students say whether Mia loves or prefers.</a:t>
            </a:r>
          </a:p>
          <a:p>
            <a:r>
              <a:rPr lang="en-GB" dirty="0"/>
              <a:t>3. Students also write down the activity in English.</a:t>
            </a:r>
          </a:p>
          <a:p>
            <a:r>
              <a:rPr lang="en-GB" dirty="0"/>
              <a:t>4. Click to reveal and check answers.</a:t>
            </a:r>
            <a:br>
              <a:rPr lang="en-GB" dirty="0"/>
            </a:br>
            <a:r>
              <a:rPr lang="en-GB" dirty="0"/>
              <a:t>5. Click again to reveal the two possible answer options, then again to remove the incorrect option and leave the correct one.</a:t>
            </a:r>
          </a:p>
          <a:p>
            <a:r>
              <a:rPr lang="en-GB" dirty="0"/>
              <a:t>6.</a:t>
            </a:r>
            <a:r>
              <a:rPr lang="en-GB" baseline="0" dirty="0"/>
              <a:t> Clicking the ticks plays the full sentence audio without beeps.</a:t>
            </a:r>
            <a:endParaRPr lang="en-GB" dirty="0"/>
          </a:p>
          <a:p>
            <a:endParaRPr lang="en-GB" dirty="0"/>
          </a:p>
          <a:p>
            <a:endParaRPr lang="en-GB" dirty="0"/>
          </a:p>
          <a:p>
            <a:r>
              <a:rPr lang="en-GB" b="1" dirty="0"/>
              <a:t>Transcript:</a:t>
            </a:r>
            <a:br>
              <a:rPr lang="en-GB" b="1" dirty="0"/>
            </a:br>
            <a:r>
              <a:rPr lang="en-GB" b="1" dirty="0"/>
              <a:t>1. </a:t>
            </a:r>
            <a:r>
              <a:rPr lang="en-GB" b="0" dirty="0"/>
              <a:t>Ich </a:t>
            </a:r>
            <a:r>
              <a:rPr lang="en-GB" b="0" dirty="0" err="1"/>
              <a:t>sehe</a:t>
            </a:r>
            <a:r>
              <a:rPr lang="en-GB" b="0" dirty="0"/>
              <a:t> </a:t>
            </a:r>
            <a:r>
              <a:rPr lang="en-GB" b="0" dirty="0" err="1"/>
              <a:t>keine</a:t>
            </a:r>
            <a:r>
              <a:rPr lang="en-GB" b="0" dirty="0"/>
              <a:t> </a:t>
            </a:r>
            <a:r>
              <a:rPr lang="en-GB" b="0" dirty="0" err="1"/>
              <a:t>Filme</a:t>
            </a:r>
            <a:r>
              <a:rPr lang="en-GB" b="0" dirty="0"/>
              <a:t>, [</a:t>
            </a:r>
            <a:r>
              <a:rPr lang="en-GB" b="0" dirty="0" err="1"/>
              <a:t>weil</a:t>
            </a:r>
            <a:r>
              <a:rPr lang="en-GB" b="0" dirty="0"/>
              <a:t>] ich </a:t>
            </a:r>
            <a:r>
              <a:rPr lang="en-GB" b="0" dirty="0" err="1"/>
              <a:t>lieber</a:t>
            </a:r>
            <a:r>
              <a:rPr lang="en-GB" b="0" dirty="0"/>
              <a:t> lese.</a:t>
            </a:r>
            <a:br>
              <a:rPr lang="en-GB" b="1" dirty="0"/>
            </a:br>
            <a:r>
              <a:rPr lang="en-GB" b="1" dirty="0"/>
              <a:t>2. </a:t>
            </a: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gehe</a:t>
            </a:r>
            <a:r>
              <a:rPr lang="en-US" sz="1200" kern="1200" dirty="0">
                <a:solidFill>
                  <a:schemeClr val="tx1"/>
                </a:solidFill>
                <a:effectLst/>
                <a:latin typeface="+mn-lt"/>
                <a:ea typeface="+mn-ea"/>
                <a:cs typeface="+mn-cs"/>
              </a:rPr>
              <a:t> oft ins </a:t>
            </a:r>
            <a:r>
              <a:rPr lang="en-US" sz="1200" kern="1200" dirty="0" err="1">
                <a:solidFill>
                  <a:schemeClr val="tx1"/>
                </a:solidFill>
                <a:effectLst/>
                <a:latin typeface="+mn-lt"/>
                <a:ea typeface="+mn-ea"/>
                <a:cs typeface="+mn-cs"/>
              </a:rPr>
              <a:t>Konzert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weil</a:t>
            </a:r>
            <a:r>
              <a:rPr lang="en-US" sz="1200" kern="1200" dirty="0">
                <a:solidFill>
                  <a:schemeClr val="tx1"/>
                </a:solidFill>
                <a:effectLst/>
                <a:latin typeface="+mn-lt"/>
                <a:ea typeface="+mn-ea"/>
                <a:cs typeface="+mn-cs"/>
              </a:rPr>
              <a:t>] ich </a:t>
            </a:r>
            <a:r>
              <a:rPr lang="en-US" sz="1200" kern="1200" dirty="0" err="1">
                <a:solidFill>
                  <a:schemeClr val="tx1"/>
                </a:solidFill>
                <a:effectLst/>
                <a:latin typeface="+mn-lt"/>
                <a:ea typeface="+mn-ea"/>
                <a:cs typeface="+mn-cs"/>
              </a:rPr>
              <a:t>klassische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liebe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b="0" dirty="0"/>
              <a:t>Ich </a:t>
            </a:r>
            <a:r>
              <a:rPr lang="en-GB" b="0" dirty="0" err="1"/>
              <a:t>spiele</a:t>
            </a:r>
            <a:r>
              <a:rPr lang="en-GB" b="0" dirty="0"/>
              <a:t> </a:t>
            </a:r>
            <a:r>
              <a:rPr lang="en-GB" b="0" dirty="0" err="1"/>
              <a:t>häufig</a:t>
            </a:r>
            <a:r>
              <a:rPr lang="en-GB" b="0" dirty="0"/>
              <a:t> </a:t>
            </a:r>
            <a:r>
              <a:rPr lang="en-GB" b="0" dirty="0" err="1"/>
              <a:t>Spiele</a:t>
            </a:r>
            <a:r>
              <a:rPr lang="en-GB" b="0" dirty="0"/>
              <a:t>, [</a:t>
            </a:r>
            <a:r>
              <a:rPr lang="en-GB" b="0" dirty="0" err="1"/>
              <a:t>denn</a:t>
            </a:r>
            <a:r>
              <a:rPr lang="en-GB" b="0" dirty="0"/>
              <a:t>] ich </a:t>
            </a:r>
            <a:r>
              <a:rPr lang="en-GB" b="0" dirty="0" err="1"/>
              <a:t>liebe</a:t>
            </a:r>
            <a:r>
              <a:rPr lang="en-GB" b="0" dirty="0"/>
              <a:t> </a:t>
            </a:r>
            <a:r>
              <a:rPr lang="en-GB" b="0" dirty="0" err="1"/>
              <a:t>Gewinnen</a:t>
            </a:r>
            <a:r>
              <a:rPr lang="en-GB" b="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b="0" dirty="0"/>
              <a:t>Ich </a:t>
            </a:r>
            <a:r>
              <a:rPr lang="en-GB" b="0" dirty="0" err="1"/>
              <a:t>laufe</a:t>
            </a:r>
            <a:r>
              <a:rPr lang="en-GB" b="0" dirty="0"/>
              <a:t> </a:t>
            </a:r>
            <a:r>
              <a:rPr lang="en-GB" b="0" dirty="0" err="1"/>
              <a:t>nicht</a:t>
            </a:r>
            <a:r>
              <a:rPr lang="en-GB" b="0" dirty="0"/>
              <a:t>, [</a:t>
            </a:r>
            <a:r>
              <a:rPr lang="en-GB" b="0" dirty="0" err="1"/>
              <a:t>weil</a:t>
            </a:r>
            <a:r>
              <a:rPr lang="en-GB" b="0" dirty="0"/>
              <a:t>] ich </a:t>
            </a:r>
            <a:r>
              <a:rPr lang="en-GB" b="0" dirty="0" err="1"/>
              <a:t>lieber</a:t>
            </a:r>
            <a:r>
              <a:rPr lang="en-GB" b="0" dirty="0"/>
              <a:t> </a:t>
            </a:r>
            <a:r>
              <a:rPr lang="en-GB" b="0" dirty="0" err="1"/>
              <a:t>schwimme</a:t>
            </a:r>
            <a:r>
              <a:rPr lang="en-GB" b="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b="0" dirty="0"/>
              <a:t>Ich </a:t>
            </a:r>
            <a:r>
              <a:rPr lang="en-GB" b="0" dirty="0" err="1"/>
              <a:t>schreibe</a:t>
            </a:r>
            <a:r>
              <a:rPr lang="en-GB" b="0" dirty="0"/>
              <a:t> </a:t>
            </a:r>
            <a:r>
              <a:rPr lang="en-GB" b="0" dirty="0" err="1"/>
              <a:t>keine</a:t>
            </a:r>
            <a:r>
              <a:rPr lang="en-GB" b="0" dirty="0"/>
              <a:t> Emails, [</a:t>
            </a:r>
            <a:r>
              <a:rPr lang="en-GB" b="0" dirty="0" err="1"/>
              <a:t>denn</a:t>
            </a:r>
            <a:r>
              <a:rPr lang="en-GB" b="0" dirty="0"/>
              <a:t>] ich </a:t>
            </a:r>
            <a:r>
              <a:rPr lang="en-GB" b="0" dirty="0" err="1"/>
              <a:t>telefoniere</a:t>
            </a:r>
            <a:r>
              <a:rPr lang="en-GB" b="0" dirty="0"/>
              <a:t> </a:t>
            </a:r>
            <a:r>
              <a:rPr lang="en-GB" b="0" dirty="0" err="1"/>
              <a:t>lieber</a:t>
            </a:r>
            <a:r>
              <a:rPr lang="en-GB" b="0" dirty="0"/>
              <a:t>.</a:t>
            </a:r>
            <a:endParaRPr lang="en-GB" b="1" dirty="0"/>
          </a:p>
          <a:p>
            <a:r>
              <a:rPr lang="en-GB" b="1" dirty="0"/>
              <a:t>6. </a:t>
            </a: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lerne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Türkisch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denn</a:t>
            </a:r>
            <a:r>
              <a:rPr lang="en-US" sz="1200" kern="1200" dirty="0">
                <a:solidFill>
                  <a:schemeClr val="tx1"/>
                </a:solidFill>
                <a:effectLst/>
                <a:latin typeface="+mn-lt"/>
                <a:ea typeface="+mn-ea"/>
                <a:cs typeface="+mn-cs"/>
              </a:rPr>
              <a:t>] ich </a:t>
            </a:r>
            <a:r>
              <a:rPr lang="en-US" sz="1200" kern="1200" dirty="0" err="1">
                <a:solidFill>
                  <a:schemeClr val="tx1"/>
                </a:solidFill>
                <a:effectLst/>
                <a:latin typeface="+mn-lt"/>
                <a:ea typeface="+mn-ea"/>
                <a:cs typeface="+mn-cs"/>
              </a:rPr>
              <a:t>liebe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Spanisch</a:t>
            </a:r>
            <a:r>
              <a:rPr lang="en-US" sz="1200" b="1" kern="1200" dirty="0">
                <a:solidFill>
                  <a:schemeClr val="tx1"/>
                </a:solidFill>
                <a:effectLst/>
                <a:latin typeface="+mn-lt"/>
                <a:ea typeface="+mn-ea"/>
                <a:cs typeface="+mn-cs"/>
              </a:rPr>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Musik [509] häufig [407]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139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4-5 minutes</a:t>
            </a:r>
            <a:br>
              <a:rPr lang="en-GB" dirty="0"/>
            </a:br>
            <a:br>
              <a:rPr lang="en-GB" b="1" dirty="0"/>
            </a:br>
            <a:r>
              <a:rPr lang="en-GB" b="1" dirty="0"/>
              <a:t>Aim:  </a:t>
            </a:r>
            <a:r>
              <a:rPr lang="en-GB" b="0" dirty="0"/>
              <a:t>This is a productive speaking activity to practise using (understanding and producing) verb + </a:t>
            </a:r>
            <a:r>
              <a:rPr lang="en-GB" b="0" dirty="0" err="1"/>
              <a:t>lieber</a:t>
            </a:r>
            <a:r>
              <a:rPr lang="en-GB" b="0" dirty="0"/>
              <a:t> (prefers) or </a:t>
            </a:r>
            <a:r>
              <a:rPr lang="en-GB" b="0" dirty="0" err="1"/>
              <a:t>liebt</a:t>
            </a:r>
            <a:r>
              <a:rPr lang="en-GB" b="0" dirty="0"/>
              <a:t> (loves)</a:t>
            </a:r>
            <a:br>
              <a:rPr lang="en-GB" b="0" dirty="0"/>
            </a:br>
            <a:br>
              <a:rPr lang="en-GB" b="0" dirty="0"/>
            </a:br>
            <a:r>
              <a:rPr lang="en-GB" b="1" dirty="0"/>
              <a:t>Procedure:</a:t>
            </a:r>
            <a:br>
              <a:rPr lang="en-GB" b="1" dirty="0"/>
            </a:br>
            <a:r>
              <a:rPr lang="en-GB" b="1" dirty="0"/>
              <a:t>1. Make sure students understand the task, using this example slide to model the activity. </a:t>
            </a:r>
            <a:br>
              <a:rPr lang="en-GB" b="1" dirty="0"/>
            </a:br>
            <a:r>
              <a:rPr lang="en-GB" dirty="0"/>
              <a:t>2. Student B picks a character.  Tell students that, at usual, there will be six characters on the board.  Here, we just see one.</a:t>
            </a:r>
          </a:p>
          <a:p>
            <a:r>
              <a:rPr lang="en-GB" dirty="0"/>
              <a:t>3. Student A asks ‘Wie oft xxx </a:t>
            </a:r>
            <a:r>
              <a:rPr lang="en-GB" dirty="0" err="1"/>
              <a:t>diese</a:t>
            </a:r>
            <a:r>
              <a:rPr lang="en-GB" dirty="0"/>
              <a:t> Person xxx.....?’ naming one of the things</a:t>
            </a:r>
            <a:r>
              <a:rPr lang="en-GB" baseline="0" dirty="0"/>
              <a:t> mentioned in the left-hand column for each character.</a:t>
            </a:r>
            <a:endParaRPr lang="en-GB" dirty="0"/>
          </a:p>
          <a:p>
            <a:r>
              <a:rPr lang="en-GB" dirty="0"/>
              <a:t>4. Student B answers </a:t>
            </a:r>
            <a:r>
              <a:rPr lang="en-GB" b="1" i="1" dirty="0" err="1"/>
              <a:t>sehr</a:t>
            </a:r>
            <a:r>
              <a:rPr lang="en-GB" b="1" dirty="0"/>
              <a:t> </a:t>
            </a:r>
            <a:r>
              <a:rPr lang="en-GB" b="1" i="1" dirty="0"/>
              <a:t>oft </a:t>
            </a:r>
            <a:r>
              <a:rPr lang="en-GB" i="1" dirty="0"/>
              <a:t>(marked with +) or </a:t>
            </a:r>
            <a:r>
              <a:rPr lang="en-GB" b="1" i="1" dirty="0" err="1"/>
              <a:t>nicht</a:t>
            </a:r>
            <a:r>
              <a:rPr lang="en-GB" b="1" i="1" dirty="0"/>
              <a:t> oft </a:t>
            </a:r>
            <a:r>
              <a:rPr lang="en-GB" i="1" dirty="0"/>
              <a:t>(marked with -)</a:t>
            </a:r>
            <a:r>
              <a:rPr lang="en-GB" i="1" dirty="0">
                <a:sym typeface="Wingdings" pitchFamily="2" charset="2"/>
              </a:rPr>
              <a:t> </a:t>
            </a:r>
            <a:r>
              <a:rPr lang="en-GB" dirty="0"/>
              <a:t>e.g. </a:t>
            </a:r>
            <a:r>
              <a:rPr lang="en-GB" dirty="0" err="1"/>
              <a:t>Diese</a:t>
            </a:r>
            <a:r>
              <a:rPr lang="en-GB" dirty="0"/>
              <a:t> Person </a:t>
            </a:r>
            <a:r>
              <a:rPr lang="en-GB" dirty="0" err="1"/>
              <a:t>spielt</a:t>
            </a:r>
            <a:r>
              <a:rPr lang="en-GB" dirty="0"/>
              <a:t> </a:t>
            </a:r>
            <a:r>
              <a:rPr lang="en-GB" dirty="0" err="1"/>
              <a:t>sehr</a:t>
            </a:r>
            <a:r>
              <a:rPr lang="en-GB" dirty="0"/>
              <a:t> oft (+) / </a:t>
            </a:r>
            <a:r>
              <a:rPr lang="en-GB" dirty="0" err="1"/>
              <a:t>nicht</a:t>
            </a:r>
            <a:r>
              <a:rPr lang="en-GB" dirty="0"/>
              <a:t> oft (-) </a:t>
            </a:r>
            <a:r>
              <a:rPr lang="en-GB" dirty="0" err="1"/>
              <a:t>Fußball</a:t>
            </a:r>
            <a:r>
              <a:rPr lang="en-GB" dirty="0"/>
              <a:t>, giving the reason</a:t>
            </a:r>
            <a:r>
              <a:rPr lang="en-GB" baseline="0" dirty="0"/>
              <a:t> corresponding to the thing mentioned by Student B in the right-hand column for their chosen character (using </a:t>
            </a:r>
            <a:r>
              <a:rPr lang="en-GB" i="1" baseline="0" dirty="0" err="1"/>
              <a:t>weil</a:t>
            </a:r>
            <a:r>
              <a:rPr lang="en-GB" i="0" baseline="0" dirty="0"/>
              <a:t> or </a:t>
            </a:r>
            <a:r>
              <a:rPr lang="en-GB" i="1" baseline="0" dirty="0" err="1"/>
              <a:t>denn</a:t>
            </a:r>
            <a:r>
              <a:rPr lang="en-GB" i="0" baseline="0" dirty="0"/>
              <a:t>, with correct word order). </a:t>
            </a:r>
            <a:r>
              <a:rPr lang="en-GB" i="0" baseline="0" dirty="0">
                <a:sym typeface="Wingdings" panose="05000000000000000000" pitchFamily="2" charset="2"/>
              </a:rPr>
              <a:t> e.g. </a:t>
            </a:r>
            <a:r>
              <a:rPr lang="en-GB" i="0" baseline="0" dirty="0" err="1">
                <a:sym typeface="Wingdings" panose="05000000000000000000" pitchFamily="2" charset="2"/>
              </a:rPr>
              <a:t>denn</a:t>
            </a:r>
            <a:r>
              <a:rPr lang="en-GB" i="0" baseline="0" dirty="0">
                <a:sym typeface="Wingdings" panose="05000000000000000000" pitchFamily="2" charset="2"/>
              </a:rPr>
              <a:t> </a:t>
            </a:r>
            <a:r>
              <a:rPr lang="en-GB" i="0" baseline="0" dirty="0" err="1">
                <a:sym typeface="Wingdings" panose="05000000000000000000" pitchFamily="2" charset="2"/>
              </a:rPr>
              <a:t>er</a:t>
            </a:r>
            <a:r>
              <a:rPr lang="en-GB" i="0" baseline="0" dirty="0">
                <a:sym typeface="Wingdings" panose="05000000000000000000" pitchFamily="2" charset="2"/>
              </a:rPr>
              <a:t> </a:t>
            </a:r>
            <a:r>
              <a:rPr lang="en-GB" i="0" baseline="0" dirty="0" err="1">
                <a:sym typeface="Wingdings" panose="05000000000000000000" pitchFamily="2" charset="2"/>
              </a:rPr>
              <a:t>oder</a:t>
            </a:r>
            <a:r>
              <a:rPr lang="en-GB" i="0" baseline="0" dirty="0">
                <a:sym typeface="Wingdings" panose="05000000000000000000" pitchFamily="2" charset="2"/>
              </a:rPr>
              <a:t> </a:t>
            </a:r>
            <a:r>
              <a:rPr lang="en-GB" i="0" baseline="0" dirty="0" err="1">
                <a:sym typeface="Wingdings" panose="05000000000000000000" pitchFamily="2" charset="2"/>
              </a:rPr>
              <a:t>sie</a:t>
            </a:r>
            <a:r>
              <a:rPr lang="en-GB" i="0" baseline="0" dirty="0">
                <a:sym typeface="Wingdings" panose="05000000000000000000" pitchFamily="2" charset="2"/>
              </a:rPr>
              <a:t> </a:t>
            </a:r>
            <a:r>
              <a:rPr lang="en-GB" i="0" baseline="0" dirty="0" err="1">
                <a:sym typeface="Wingdings" panose="05000000000000000000" pitchFamily="2" charset="2"/>
              </a:rPr>
              <a:t>liebt</a:t>
            </a:r>
            <a:r>
              <a:rPr lang="en-GB" i="0" baseline="0" dirty="0">
                <a:sym typeface="Wingdings" panose="05000000000000000000" pitchFamily="2" charset="2"/>
              </a:rPr>
              <a:t> Sport.</a:t>
            </a:r>
            <a:endParaRPr lang="en-GB" dirty="0"/>
          </a:p>
          <a:p>
            <a:r>
              <a:rPr lang="en-GB" dirty="0"/>
              <a:t>5. By spotting the</a:t>
            </a:r>
            <a:r>
              <a:rPr lang="en-GB" baseline="0" dirty="0"/>
              <a:t> reason given in the exact form specified, Student B attempts to guess the character chosen. It will take at least three questions before knowing the answer.</a:t>
            </a:r>
            <a:endParaRPr lang="en-GB" dirty="0"/>
          </a:p>
          <a:p>
            <a:r>
              <a:rPr lang="en-GB" dirty="0"/>
              <a:t>6. Partners swap roles.</a:t>
            </a:r>
          </a:p>
          <a:p>
            <a:br>
              <a:rPr lang="en-GB" b="1" dirty="0"/>
            </a:br>
            <a:r>
              <a:rPr lang="en-GB" dirty="0"/>
              <a:t>2. Go on to the next slide.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11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Sprechen</a:t>
            </a:r>
            <a:br>
              <a:rPr lang="en-GB" b="1" baseline="0" dirty="0"/>
            </a:br>
            <a:r>
              <a:rPr lang="en-GB" b="1" baseline="0" dirty="0"/>
              <a:t>Timing:</a:t>
            </a:r>
            <a:r>
              <a:rPr lang="en-GB" b="0" baseline="0" dirty="0"/>
              <a:t> 8 minutes</a:t>
            </a:r>
          </a:p>
          <a:p>
            <a:endParaRPr lang="en-GB" b="1" dirty="0"/>
          </a:p>
          <a:p>
            <a:r>
              <a:rPr lang="en-GB" b="1" dirty="0"/>
              <a:t>Speaking activity:</a:t>
            </a:r>
            <a:r>
              <a:rPr lang="en-GB" b="1" baseline="0" dirty="0"/>
              <a:t> </a:t>
            </a:r>
            <a:r>
              <a:rPr lang="en-GB" b="1" dirty="0" err="1"/>
              <a:t>Wer</a:t>
            </a:r>
            <a:r>
              <a:rPr lang="en-GB" b="1" baseline="0" dirty="0"/>
              <a:t> </a:t>
            </a:r>
            <a:r>
              <a:rPr lang="en-GB" b="1" baseline="0" dirty="0" err="1"/>
              <a:t>ist</a:t>
            </a:r>
            <a:r>
              <a:rPr lang="en-GB" b="1" baseline="0" dirty="0"/>
              <a:t> das?</a:t>
            </a:r>
            <a:br>
              <a:rPr lang="en-GB" b="1" baseline="0" dirty="0"/>
            </a:br>
            <a:endParaRPr lang="en-GB" b="1" baseline="0" dirty="0"/>
          </a:p>
          <a:p>
            <a:r>
              <a:rPr lang="en-GB" b="1" dirty="0"/>
              <a:t>Aim: </a:t>
            </a:r>
            <a:r>
              <a:rPr lang="en-GB" b="0" dirty="0"/>
              <a:t>To</a:t>
            </a:r>
            <a:r>
              <a:rPr lang="en-GB" b="0" baseline="0" dirty="0"/>
              <a:t> practise </a:t>
            </a:r>
            <a:r>
              <a:rPr lang="en-GB" b="0" i="1" baseline="0" dirty="0" err="1"/>
              <a:t>liebe</a:t>
            </a:r>
            <a:r>
              <a:rPr lang="en-GB" b="0" i="0" baseline="0" dirty="0" err="1"/>
              <a:t>n</a:t>
            </a:r>
            <a:r>
              <a:rPr lang="en-GB" b="0" i="0" baseline="0" dirty="0"/>
              <a:t> and </a:t>
            </a:r>
            <a:r>
              <a:rPr lang="en-GB" b="0" i="1" baseline="0" dirty="0" err="1"/>
              <a:t>lieber</a:t>
            </a:r>
            <a:r>
              <a:rPr lang="en-GB" b="0" i="0" baseline="0" dirty="0"/>
              <a:t> and</a:t>
            </a:r>
            <a:r>
              <a:rPr lang="en-GB" b="0" baseline="0" dirty="0"/>
              <a:t> giving answers with reasons using </a:t>
            </a:r>
            <a:r>
              <a:rPr lang="en-GB" b="0" i="1" baseline="0" dirty="0" err="1"/>
              <a:t>weil</a:t>
            </a:r>
            <a:r>
              <a:rPr lang="en-GB" b="0" i="0" baseline="0" dirty="0"/>
              <a:t> and </a:t>
            </a:r>
            <a:r>
              <a:rPr lang="en-GB" b="0" i="1" baseline="0" dirty="0" err="1"/>
              <a:t>denn</a:t>
            </a:r>
            <a:r>
              <a:rPr lang="en-GB" b="0" i="0" baseline="0" dirty="0"/>
              <a:t>. This is a variation on the ‘guess who’ game.</a:t>
            </a:r>
          </a:p>
          <a:p>
            <a:br>
              <a:rPr lang="en-GB" b="0" dirty="0"/>
            </a:br>
            <a:r>
              <a:rPr lang="en-GB" b="1" dirty="0"/>
              <a:t>Procedure:</a:t>
            </a:r>
            <a:br>
              <a:rPr lang="en-GB" dirty="0"/>
            </a:br>
            <a:r>
              <a:rPr lang="en-GB" dirty="0"/>
              <a:t>1. Student B picks a character.</a:t>
            </a:r>
          </a:p>
          <a:p>
            <a:r>
              <a:rPr lang="en-GB" dirty="0"/>
              <a:t>2. Student A asks ‘Wie oft xxx </a:t>
            </a:r>
            <a:r>
              <a:rPr lang="en-GB" dirty="0" err="1"/>
              <a:t>diese</a:t>
            </a:r>
            <a:r>
              <a:rPr lang="en-GB" dirty="0"/>
              <a:t> Person xxx.....?’ naming one of the things</a:t>
            </a:r>
            <a:r>
              <a:rPr lang="en-GB" baseline="0" dirty="0"/>
              <a:t> mentioned in the left-hand column for each character.</a:t>
            </a:r>
            <a:endParaRPr lang="en-GB" dirty="0"/>
          </a:p>
          <a:p>
            <a:r>
              <a:rPr lang="en-GB" dirty="0"/>
              <a:t>3. Student B answers </a:t>
            </a:r>
            <a:r>
              <a:rPr lang="en-GB" b="1" i="1" dirty="0" err="1"/>
              <a:t>sehr</a:t>
            </a:r>
            <a:r>
              <a:rPr lang="en-GB" b="1" dirty="0"/>
              <a:t> </a:t>
            </a:r>
            <a:r>
              <a:rPr lang="en-GB" b="1" i="1" dirty="0"/>
              <a:t>oft </a:t>
            </a:r>
            <a:r>
              <a:rPr lang="en-GB" i="1" dirty="0"/>
              <a:t>(marked with +) or </a:t>
            </a:r>
            <a:r>
              <a:rPr lang="en-GB" b="1" i="1" dirty="0" err="1"/>
              <a:t>nicht</a:t>
            </a:r>
            <a:r>
              <a:rPr lang="en-GB" b="1" i="1" dirty="0"/>
              <a:t> oft </a:t>
            </a:r>
            <a:r>
              <a:rPr lang="en-GB" i="1" dirty="0"/>
              <a:t>(marked with -)</a:t>
            </a:r>
            <a:r>
              <a:rPr lang="en-GB" i="1" dirty="0">
                <a:sym typeface="Wingdings" pitchFamily="2" charset="2"/>
              </a:rPr>
              <a:t> </a:t>
            </a:r>
            <a:r>
              <a:rPr lang="en-GB" dirty="0"/>
              <a:t>e.g. </a:t>
            </a:r>
            <a:r>
              <a:rPr lang="en-GB" dirty="0" err="1"/>
              <a:t>Diese</a:t>
            </a:r>
            <a:r>
              <a:rPr lang="en-GB" dirty="0"/>
              <a:t> Person </a:t>
            </a:r>
            <a:r>
              <a:rPr lang="en-GB" dirty="0" err="1"/>
              <a:t>spielt</a:t>
            </a:r>
            <a:r>
              <a:rPr lang="en-GB" dirty="0"/>
              <a:t> </a:t>
            </a:r>
            <a:r>
              <a:rPr lang="en-GB" dirty="0" err="1"/>
              <a:t>sehr</a:t>
            </a:r>
            <a:r>
              <a:rPr lang="en-GB" dirty="0"/>
              <a:t> oft (+) / </a:t>
            </a:r>
            <a:r>
              <a:rPr lang="en-GB" dirty="0" err="1"/>
              <a:t>nicht</a:t>
            </a:r>
            <a:r>
              <a:rPr lang="en-GB" dirty="0"/>
              <a:t> oft (-) </a:t>
            </a:r>
            <a:r>
              <a:rPr lang="en-GB" dirty="0" err="1"/>
              <a:t>Fußball</a:t>
            </a:r>
            <a:r>
              <a:rPr lang="en-GB" dirty="0"/>
              <a:t>, giving the reason</a:t>
            </a:r>
            <a:r>
              <a:rPr lang="en-GB" baseline="0" dirty="0"/>
              <a:t> corresponding to the thing mentioned by Student B in the right-hand column for their chosen character (using </a:t>
            </a:r>
            <a:r>
              <a:rPr lang="en-GB" i="1" baseline="0" dirty="0" err="1"/>
              <a:t>weil</a:t>
            </a:r>
            <a:r>
              <a:rPr lang="en-GB" i="0" baseline="0" dirty="0"/>
              <a:t> or </a:t>
            </a:r>
            <a:r>
              <a:rPr lang="en-GB" i="1" baseline="0" dirty="0" err="1"/>
              <a:t>denn</a:t>
            </a:r>
            <a:r>
              <a:rPr lang="en-GB" i="0" baseline="0" dirty="0"/>
              <a:t>, with correct word order). </a:t>
            </a:r>
            <a:r>
              <a:rPr lang="en-GB" i="0" baseline="0" dirty="0">
                <a:sym typeface="Wingdings" panose="05000000000000000000" pitchFamily="2" charset="2"/>
              </a:rPr>
              <a:t> e.g. </a:t>
            </a:r>
            <a:r>
              <a:rPr lang="en-GB" i="0" baseline="0" dirty="0" err="1">
                <a:sym typeface="Wingdings" panose="05000000000000000000" pitchFamily="2" charset="2"/>
              </a:rPr>
              <a:t>denn</a:t>
            </a:r>
            <a:r>
              <a:rPr lang="en-GB" i="0" baseline="0" dirty="0">
                <a:sym typeface="Wingdings" panose="05000000000000000000" pitchFamily="2" charset="2"/>
              </a:rPr>
              <a:t> </a:t>
            </a:r>
            <a:r>
              <a:rPr lang="en-GB" i="0" baseline="0" dirty="0" err="1">
                <a:sym typeface="Wingdings" panose="05000000000000000000" pitchFamily="2" charset="2"/>
              </a:rPr>
              <a:t>er</a:t>
            </a:r>
            <a:r>
              <a:rPr lang="en-GB" i="0" baseline="0" dirty="0">
                <a:sym typeface="Wingdings" panose="05000000000000000000" pitchFamily="2" charset="2"/>
              </a:rPr>
              <a:t> </a:t>
            </a:r>
            <a:r>
              <a:rPr lang="en-GB" i="0" baseline="0" dirty="0" err="1">
                <a:sym typeface="Wingdings" panose="05000000000000000000" pitchFamily="2" charset="2"/>
              </a:rPr>
              <a:t>oder</a:t>
            </a:r>
            <a:r>
              <a:rPr lang="en-GB" i="0" baseline="0" dirty="0">
                <a:sym typeface="Wingdings" panose="05000000000000000000" pitchFamily="2" charset="2"/>
              </a:rPr>
              <a:t> </a:t>
            </a:r>
            <a:r>
              <a:rPr lang="en-GB" i="0" baseline="0" dirty="0" err="1">
                <a:sym typeface="Wingdings" panose="05000000000000000000" pitchFamily="2" charset="2"/>
              </a:rPr>
              <a:t>sie</a:t>
            </a:r>
            <a:r>
              <a:rPr lang="en-GB" i="0" baseline="0" dirty="0">
                <a:sym typeface="Wingdings" panose="05000000000000000000" pitchFamily="2" charset="2"/>
              </a:rPr>
              <a:t> </a:t>
            </a:r>
            <a:r>
              <a:rPr lang="en-GB" i="0" baseline="0" dirty="0" err="1">
                <a:sym typeface="Wingdings" panose="05000000000000000000" pitchFamily="2" charset="2"/>
              </a:rPr>
              <a:t>liebt</a:t>
            </a:r>
            <a:r>
              <a:rPr lang="en-GB" i="0" baseline="0" dirty="0">
                <a:sym typeface="Wingdings" panose="05000000000000000000" pitchFamily="2" charset="2"/>
              </a:rPr>
              <a:t> Sport.</a:t>
            </a:r>
            <a:endParaRPr lang="en-GB" dirty="0"/>
          </a:p>
          <a:p>
            <a:r>
              <a:rPr lang="en-GB" dirty="0"/>
              <a:t>4. By spotting the</a:t>
            </a:r>
            <a:r>
              <a:rPr lang="en-GB" baseline="0" dirty="0"/>
              <a:t> reason given in the exact form specified, Student B attempts to guess the character chosen. It will take at least three questions before knowing the answer.</a:t>
            </a:r>
            <a:endParaRPr lang="en-GB" dirty="0"/>
          </a:p>
          <a:p>
            <a:r>
              <a:rPr lang="en-GB" dirty="0"/>
              <a:t>5. Partners swap roles.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The names include several SSC.  Teachers</a:t>
            </a:r>
            <a:r>
              <a:rPr lang="en-GB" baseline="0" dirty="0"/>
              <a:t> may usefully ask students to pronounce their names before the activity starts:</a:t>
            </a:r>
            <a:br>
              <a:rPr lang="en-GB" baseline="0" dirty="0"/>
            </a:br>
            <a:r>
              <a:rPr lang="en-GB" baseline="0" dirty="0"/>
              <a:t>[</a:t>
            </a:r>
            <a:r>
              <a:rPr lang="en-GB" b="1" baseline="0" dirty="0"/>
              <a:t>St]</a:t>
            </a:r>
            <a:r>
              <a:rPr lang="en-GB" baseline="0" dirty="0" err="1"/>
              <a:t>efanie</a:t>
            </a:r>
            <a:r>
              <a:rPr lang="en-GB" baseline="0" dirty="0"/>
              <a:t>, D[</a:t>
            </a:r>
            <a:r>
              <a:rPr lang="en-GB" b="1" baseline="0" dirty="0" err="1"/>
              <a:t>ie</a:t>
            </a:r>
            <a:r>
              <a:rPr lang="en-GB" b="1" baseline="0" dirty="0"/>
              <a:t>]</a:t>
            </a:r>
            <a:r>
              <a:rPr lang="en-GB" baseline="0" dirty="0"/>
              <a:t>t[</a:t>
            </a:r>
            <a:r>
              <a:rPr lang="en-GB" b="1" baseline="0" dirty="0" err="1"/>
              <a:t>er</a:t>
            </a:r>
            <a:r>
              <a:rPr lang="en-GB" b="0" baseline="0" dirty="0"/>
              <a:t>], [</a:t>
            </a:r>
            <a:r>
              <a:rPr lang="en-GB" b="1" baseline="0" dirty="0"/>
              <a:t>J</a:t>
            </a:r>
            <a:r>
              <a:rPr lang="en-GB" b="0" baseline="0" dirty="0"/>
              <a:t>][</a:t>
            </a:r>
            <a:r>
              <a:rPr lang="en-GB" b="1" baseline="0" dirty="0"/>
              <a:t>ö</a:t>
            </a:r>
            <a:r>
              <a:rPr lang="en-GB" b="0" baseline="0" dirty="0"/>
              <a:t>]</a:t>
            </a:r>
            <a:r>
              <a:rPr lang="en-GB" b="0" baseline="0" dirty="0" err="1"/>
              <a:t>rg</a:t>
            </a:r>
            <a:r>
              <a:rPr lang="en-GB" b="0" baseline="0" dirty="0"/>
              <a:t>, L[</a:t>
            </a:r>
            <a:r>
              <a:rPr lang="en-GB" b="1" baseline="0" dirty="0"/>
              <a:t>e</a:t>
            </a:r>
            <a:r>
              <a:rPr lang="en-GB" b="0" baseline="0" dirty="0"/>
              <a:t>]ah, M[</a:t>
            </a:r>
            <a:r>
              <a:rPr lang="en-GB" b="1" baseline="0" dirty="0"/>
              <a:t>o</a:t>
            </a:r>
            <a:r>
              <a:rPr lang="en-GB" b="0" baseline="0" dirty="0"/>
              <a:t>][</a:t>
            </a:r>
            <a:r>
              <a:rPr lang="en-GB" b="1" baseline="0" dirty="0"/>
              <a:t>r</a:t>
            </a:r>
            <a:r>
              <a:rPr lang="en-GB" b="0" baseline="0" dirty="0"/>
              <a:t>]it[</a:t>
            </a:r>
            <a:r>
              <a:rPr lang="en-GB" b="1" baseline="0" dirty="0"/>
              <a:t>z</a:t>
            </a:r>
            <a:r>
              <a:rPr lang="en-GB" b="0" baseline="0" dirty="0"/>
              <a:t>], [</a:t>
            </a:r>
            <a:r>
              <a:rPr lang="en-GB" b="1" baseline="0" dirty="0"/>
              <a:t>S</a:t>
            </a:r>
            <a:r>
              <a:rPr lang="en-GB" b="0" baseline="0" dirty="0"/>
              <a:t>]ab[</a:t>
            </a:r>
            <a:r>
              <a:rPr lang="en-GB" b="1" baseline="0" dirty="0" err="1"/>
              <a:t>i</a:t>
            </a:r>
            <a:r>
              <a:rPr lang="en-GB" b="0" baseline="0" dirty="0"/>
              <a:t>]n[</a:t>
            </a:r>
            <a:r>
              <a:rPr lang="en-GB" b="1" baseline="0" dirty="0"/>
              <a:t>e</a:t>
            </a:r>
            <a:r>
              <a:rPr lang="en-GB" b="0" baseline="0" dirty="0"/>
              <a:t>] (pronounce the final ‘e’)</a:t>
            </a:r>
            <a:endParaRPr lang="en-GB" b="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Musik [509] lieber [459] klettern [2601] wandern [1803] Luft [487] frisch [1260]</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470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It would be perfectly possibly to omit the introduction of </a:t>
            </a:r>
            <a:r>
              <a:rPr lang="en-GB" b="1" i="1" dirty="0" err="1"/>
              <a:t>statt</a:t>
            </a:r>
            <a:r>
              <a:rPr lang="en-GB" b="1" dirty="0"/>
              <a:t> with ‘</a:t>
            </a:r>
            <a:r>
              <a:rPr lang="en-GB" b="1" dirty="0" err="1"/>
              <a:t>zu</a:t>
            </a:r>
            <a:r>
              <a:rPr lang="en-GB" b="1" dirty="0"/>
              <a:t>’ + infinitive clauses, and instead do further practice of </a:t>
            </a:r>
            <a:r>
              <a:rPr lang="en-GB" b="1" dirty="0" err="1"/>
              <a:t>lieber</a:t>
            </a:r>
            <a:r>
              <a:rPr lang="en-GB" b="1" dirty="0"/>
              <a:t>, e.g., by repeating the speaking task and then by completing slide 27 writing, without questions 5 &amp; 6.  There will be three further opportunities in Y8 to practise ‘</a:t>
            </a:r>
            <a:r>
              <a:rPr lang="en-GB" b="1" dirty="0" err="1"/>
              <a:t>zu</a:t>
            </a:r>
            <a:r>
              <a:rPr lang="en-GB" b="1" dirty="0"/>
              <a:t>’ + infinitive clauses.</a:t>
            </a:r>
          </a:p>
          <a:p>
            <a:br>
              <a:rPr lang="en-GB" b="1" dirty="0"/>
            </a:br>
            <a:r>
              <a:rPr lang="en-GB" b="1" dirty="0"/>
              <a:t>Timing: 2 minutes</a:t>
            </a:r>
            <a:br>
              <a:rPr lang="en-GB" dirty="0"/>
            </a:br>
            <a:br>
              <a:rPr lang="en-GB" b="1" dirty="0"/>
            </a:br>
            <a:r>
              <a:rPr lang="en-GB" b="1" dirty="0"/>
              <a:t>Aim: </a:t>
            </a:r>
            <a:r>
              <a:rPr lang="en-GB" b="0" dirty="0"/>
              <a:t>To explain and illustrate the use of the adverb </a:t>
            </a:r>
            <a:r>
              <a:rPr lang="en-GB" b="1" i="1" dirty="0" err="1"/>
              <a:t>statt</a:t>
            </a:r>
            <a:r>
              <a:rPr lang="en-GB" b="1" i="1" dirty="0"/>
              <a:t> </a:t>
            </a:r>
            <a:r>
              <a:rPr lang="en-GB" b="0" i="1" dirty="0"/>
              <a:t>+ </a:t>
            </a:r>
            <a:r>
              <a:rPr lang="en-GB" b="0" i="1" dirty="0" err="1"/>
              <a:t>zu</a:t>
            </a:r>
            <a:r>
              <a:rPr lang="en-GB" b="0" i="1" dirty="0"/>
              <a:t> + infinitive </a:t>
            </a:r>
            <a:r>
              <a:rPr lang="en-GB" b="0" i="0" dirty="0"/>
              <a:t>and draw comparisons with similar constructions already encountered.</a:t>
            </a:r>
            <a:br>
              <a:rPr lang="en-GB" dirty="0"/>
            </a:br>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statt [680] </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16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t>
            </a:r>
            <a:r>
              <a:rPr lang="en-GB" b="1" dirty="0" err="1"/>
              <a:t>statt</a:t>
            </a:r>
            <a:r>
              <a:rPr lang="en-GB" b="1" dirty="0"/>
              <a:t> </a:t>
            </a:r>
            <a:r>
              <a:rPr lang="en-GB" b="0" dirty="0"/>
              <a:t>in a sentence context by attending to the absence or presence of </a:t>
            </a:r>
            <a:r>
              <a:rPr lang="en-GB" b="1" i="1" dirty="0" err="1"/>
              <a:t>zu</a:t>
            </a:r>
            <a:r>
              <a:rPr lang="en-GB" b="0" i="0" dirty="0"/>
              <a:t> in the written sentence.</a:t>
            </a:r>
            <a:br>
              <a:rPr lang="en-GB" dirty="0"/>
            </a:br>
            <a:br>
              <a:rPr lang="en-GB" dirty="0"/>
            </a:br>
            <a:r>
              <a:rPr lang="en-GB" b="1" dirty="0"/>
              <a:t>Procedure:</a:t>
            </a:r>
            <a:br>
              <a:rPr lang="en-GB" dirty="0"/>
            </a:br>
            <a:r>
              <a:rPr lang="en-GB" dirty="0"/>
              <a:t>1. Read Mia’s and Katja’s messages.</a:t>
            </a:r>
          </a:p>
          <a:p>
            <a:r>
              <a:rPr lang="en-GB" dirty="0"/>
              <a:t>2. Students say what </a:t>
            </a:r>
            <a:r>
              <a:rPr lang="en-GB"/>
              <a:t>fit in </a:t>
            </a:r>
            <a:r>
              <a:rPr lang="en-GB" dirty="0"/>
              <a:t>the gap, </a:t>
            </a:r>
            <a:r>
              <a:rPr lang="en-GB" b="1" dirty="0" err="1"/>
              <a:t>statt</a:t>
            </a:r>
            <a:r>
              <a:rPr lang="en-GB" b="1" dirty="0"/>
              <a:t> or </a:t>
            </a:r>
            <a:r>
              <a:rPr lang="en-GB" b="1" dirty="0" err="1"/>
              <a:t>oder</a:t>
            </a:r>
            <a:r>
              <a:rPr lang="en-GB" b="1" dirty="0"/>
              <a:t> / und</a:t>
            </a:r>
            <a:r>
              <a:rPr lang="en-GB" dirty="0"/>
              <a:t>.</a:t>
            </a:r>
          </a:p>
          <a:p>
            <a:r>
              <a:rPr lang="en-GB" dirty="0"/>
              <a:t>3. Click to reveal and check answers.</a:t>
            </a:r>
            <a:br>
              <a:rPr lang="en-GB" dirty="0"/>
            </a:br>
            <a:r>
              <a:rPr lang="en-GB" dirty="0"/>
              <a:t>4. Elicit English meanings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160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t>
            </a:r>
            <a:r>
              <a:rPr lang="en-GB" b="1" dirty="0" err="1"/>
              <a:t>statt</a:t>
            </a:r>
            <a:r>
              <a:rPr lang="en-GB" b="1" dirty="0"/>
              <a:t> </a:t>
            </a:r>
            <a:r>
              <a:rPr lang="en-GB" b="0" dirty="0"/>
              <a:t>in a sentence context by attending to the absence or presence of </a:t>
            </a:r>
            <a:r>
              <a:rPr lang="en-GB" b="0" i="1" dirty="0" err="1"/>
              <a:t>zu</a:t>
            </a:r>
            <a:r>
              <a:rPr lang="en-GB" b="0" i="0" dirty="0"/>
              <a:t> in the spoken sentence.</a:t>
            </a:r>
            <a:br>
              <a:rPr lang="en-GB" dirty="0"/>
            </a:br>
            <a:br>
              <a:rPr lang="en-GB" dirty="0"/>
            </a:br>
            <a:r>
              <a:rPr lang="en-GB" b="1" dirty="0"/>
              <a:t>Procedure:</a:t>
            </a:r>
            <a:br>
              <a:rPr lang="en-GB" dirty="0"/>
            </a:br>
            <a:r>
              <a:rPr lang="en-GB" dirty="0"/>
              <a:t>1. Click the action button to play the audio.</a:t>
            </a:r>
          </a:p>
          <a:p>
            <a:r>
              <a:rPr lang="en-GB" dirty="0"/>
              <a:t>2. Students say what fit ins the gap, </a:t>
            </a:r>
            <a:r>
              <a:rPr lang="en-GB" b="1" dirty="0" err="1"/>
              <a:t>statt</a:t>
            </a:r>
            <a:r>
              <a:rPr lang="en-GB" b="1" dirty="0"/>
              <a:t> or </a:t>
            </a:r>
            <a:r>
              <a:rPr lang="en-GB" b="1" dirty="0" err="1"/>
              <a:t>oder</a:t>
            </a:r>
            <a:r>
              <a:rPr lang="en-GB" b="1" dirty="0"/>
              <a:t> / und</a:t>
            </a:r>
            <a:r>
              <a:rPr lang="en-GB" dirty="0"/>
              <a:t>.</a:t>
            </a:r>
          </a:p>
          <a:p>
            <a:r>
              <a:rPr lang="en-GB" dirty="0"/>
              <a:t>3. Click to reveal and check answers.</a:t>
            </a:r>
            <a:br>
              <a:rPr lang="en-GB" dirty="0"/>
            </a:br>
            <a:r>
              <a:rPr lang="en-GB" dirty="0"/>
              <a:t>4. Click the speech bubbles to hear the full sentence audio and elicit English meanings.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Mia: </a:t>
            </a:r>
            <a:r>
              <a:rPr lang="en-GB" dirty="0" err="1">
                <a:latin typeface="Calibri" panose="020F0502020204030204" pitchFamily="34" charset="0"/>
                <a:ea typeface="Calibri" panose="020F0502020204030204" pitchFamily="34" charset="0"/>
              </a:rPr>
              <a:t>Wir</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müssen</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heute</a:t>
            </a:r>
            <a:r>
              <a:rPr lang="en-GB" dirty="0">
                <a:latin typeface="Calibri" panose="020F0502020204030204" pitchFamily="34" charset="0"/>
                <a:ea typeface="Calibri" panose="020F0502020204030204" pitchFamily="34" charset="0"/>
              </a:rPr>
              <a:t> Abend </a:t>
            </a:r>
            <a:r>
              <a:rPr lang="en-GB" dirty="0" err="1">
                <a:latin typeface="Calibri" panose="020F0502020204030204" pitchFamily="34" charset="0"/>
                <a:ea typeface="Calibri" panose="020F0502020204030204" pitchFamily="34" charset="0"/>
              </a:rPr>
              <a:t>Hausaufgaben</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machen</a:t>
            </a:r>
            <a:r>
              <a:rPr lang="en-GB" dirty="0">
                <a:latin typeface="Calibri" panose="020F0502020204030204" pitchFamily="34" charset="0"/>
                <a:ea typeface="Calibri" panose="020F0502020204030204" pitchFamily="34" charset="0"/>
              </a:rPr>
              <a:t> [</a:t>
            </a:r>
            <a:r>
              <a:rPr lang="en-GB" b="1" dirty="0">
                <a:latin typeface="Calibri" panose="020F0502020204030204" pitchFamily="34" charset="0"/>
                <a:ea typeface="Calibri" panose="020F0502020204030204" pitchFamily="34" charset="0"/>
              </a:rPr>
              <a:t>und] </a:t>
            </a:r>
            <a:r>
              <a:rPr lang="en-GB" dirty="0" err="1">
                <a:latin typeface="Calibri" panose="020F0502020204030204" pitchFamily="34" charset="0"/>
                <a:ea typeface="Calibri" panose="020F0502020204030204" pitchFamily="34" charset="0"/>
              </a:rPr>
              <a:t>putzen</a:t>
            </a:r>
            <a:r>
              <a:rPr lang="en-GB" dirty="0">
                <a:latin typeface="Calibri" panose="020F0502020204030204" pitchFamily="34" charset="0"/>
                <a:ea typeface="Calibri" panose="020F0502020204030204" pitchFamily="34" charset="0"/>
              </a:rPr>
              <a: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Heidi: </a:t>
            </a:r>
            <a:r>
              <a:rPr lang="en-GB" dirty="0" err="1">
                <a:latin typeface="Calibri" panose="020F0502020204030204" pitchFamily="34" charset="0"/>
                <a:ea typeface="Calibri" panose="020F0502020204030204" pitchFamily="34" charset="0"/>
              </a:rPr>
              <a:t>Wollen</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sie</a:t>
            </a:r>
            <a:r>
              <a:rPr lang="en-GB" dirty="0">
                <a:latin typeface="Calibri" panose="020F0502020204030204" pitchFamily="34" charset="0"/>
                <a:ea typeface="Calibri" panose="020F0502020204030204" pitchFamily="34" charset="0"/>
              </a:rPr>
              <a:t> morgen </a:t>
            </a:r>
            <a:r>
              <a:rPr lang="en-GB" dirty="0" err="1">
                <a:latin typeface="Calibri" panose="020F0502020204030204" pitchFamily="34" charset="0"/>
                <a:ea typeface="Calibri" panose="020F0502020204030204" pitchFamily="34" charset="0"/>
              </a:rPr>
              <a:t>Eis</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essen</a:t>
            </a:r>
            <a:r>
              <a:rPr lang="en-GB" dirty="0">
                <a:latin typeface="Calibri" panose="020F0502020204030204" pitchFamily="34" charset="0"/>
                <a:ea typeface="Calibri" panose="020F0502020204030204" pitchFamily="34" charset="0"/>
              </a:rPr>
              <a:t>, [</a:t>
            </a:r>
            <a:r>
              <a:rPr lang="en-GB" b="1" dirty="0" err="1">
                <a:latin typeface="Calibri" panose="020F0502020204030204" pitchFamily="34" charset="0"/>
                <a:ea typeface="Calibri" panose="020F0502020204030204" pitchFamily="34" charset="0"/>
              </a:rPr>
              <a:t>statt</a:t>
            </a:r>
            <a:r>
              <a:rPr lang="en-GB" b="1" dirty="0">
                <a:latin typeface="Calibri" panose="020F0502020204030204" pitchFamily="34" charset="0"/>
                <a:ea typeface="Calibri" panose="020F0502020204030204" pitchFamily="34" charset="0"/>
              </a:rPr>
              <a:t>]</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Kaffee</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zu</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trinken</a:t>
            </a:r>
            <a:r>
              <a:rPr lang="en-GB" dirty="0">
                <a:latin typeface="Calibri" panose="020F0502020204030204" pitchFamily="34" charset="0"/>
                <a:ea typeface="Calibri" panose="020F050202020403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Wolfgang: </a:t>
            </a:r>
            <a:r>
              <a:rPr lang="en-GB" dirty="0" err="1">
                <a:latin typeface="Calibri" panose="020F0502020204030204" pitchFamily="34" charset="0"/>
                <a:ea typeface="Calibri" panose="020F0502020204030204" pitchFamily="34" charset="0"/>
              </a:rPr>
              <a:t>Dürfen</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wir</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heute</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Videospiele</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spielen</a:t>
            </a:r>
            <a:r>
              <a:rPr lang="en-GB" dirty="0">
                <a:latin typeface="Calibri" panose="020F0502020204030204" pitchFamily="34" charset="0"/>
                <a:ea typeface="Calibri" panose="020F0502020204030204" pitchFamily="34" charset="0"/>
              </a:rPr>
              <a:t>, [</a:t>
            </a:r>
            <a:r>
              <a:rPr lang="en-GB" b="1" dirty="0" err="1">
                <a:latin typeface="Calibri" panose="020F0502020204030204" pitchFamily="34" charset="0"/>
                <a:ea typeface="Calibri" panose="020F0502020204030204" pitchFamily="34" charset="0"/>
              </a:rPr>
              <a:t>statt</a:t>
            </a:r>
            <a:r>
              <a:rPr lang="en-GB" b="1" dirty="0">
                <a:latin typeface="Calibri" panose="020F0502020204030204" pitchFamily="34" charset="0"/>
                <a:ea typeface="Calibri" panose="020F0502020204030204" pitchFamily="34" charset="0"/>
              </a:rPr>
              <a:t>] </a:t>
            </a:r>
            <a:r>
              <a:rPr lang="en-GB" dirty="0">
                <a:latin typeface="Calibri" panose="020F0502020204030204" pitchFamily="34" charset="0"/>
                <a:ea typeface="Calibri" panose="020F0502020204030204" pitchFamily="34" charset="0"/>
              </a:rPr>
              <a:t>ins Kino </a:t>
            </a:r>
            <a:r>
              <a:rPr lang="en-GB" dirty="0" err="1">
                <a:latin typeface="Calibri" panose="020F0502020204030204" pitchFamily="34" charset="0"/>
                <a:ea typeface="Calibri" panose="020F0502020204030204" pitchFamily="34" charset="0"/>
              </a:rPr>
              <a:t>zu</a:t>
            </a:r>
            <a:r>
              <a:rPr lang="en-GB" dirty="0">
                <a:latin typeface="Calibri" panose="020F0502020204030204" pitchFamily="34" charset="0"/>
                <a:ea typeface="Calibri" panose="020F0502020204030204" pitchFamily="34" charset="0"/>
              </a:rPr>
              <a:t> </a:t>
            </a:r>
            <a:r>
              <a:rPr lang="en-GB" dirty="0" err="1">
                <a:latin typeface="Calibri" panose="020F0502020204030204" pitchFamily="34" charset="0"/>
                <a:ea typeface="Calibri" panose="020F0502020204030204" pitchFamily="34" charset="0"/>
              </a:rPr>
              <a:t>gehen</a:t>
            </a:r>
            <a:r>
              <a:rPr lang="en-GB" dirty="0">
                <a:latin typeface="Calibri" panose="020F0502020204030204" pitchFamily="34" charset="0"/>
                <a:ea typeface="Calibri" panose="020F050202020403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Mutti</a:t>
            </a:r>
            <a:r>
              <a:rPr lang="en-GB" dirty="0"/>
              <a:t>: Aber, du </a:t>
            </a:r>
            <a:r>
              <a:rPr lang="en-GB" dirty="0" err="1"/>
              <a:t>musst</a:t>
            </a:r>
            <a:r>
              <a:rPr lang="en-GB" dirty="0"/>
              <a:t> morgen Abend </a:t>
            </a:r>
            <a:r>
              <a:rPr lang="en-GB" dirty="0" err="1"/>
              <a:t>babysitten</a:t>
            </a:r>
            <a:r>
              <a:rPr lang="en-GB" dirty="0"/>
              <a:t>, [</a:t>
            </a:r>
            <a:r>
              <a:rPr lang="en-GB" b="1" dirty="0" err="1"/>
              <a:t>statt</a:t>
            </a:r>
            <a:r>
              <a:rPr lang="en-GB" b="1" dirty="0"/>
              <a:t>] </a:t>
            </a:r>
            <a:r>
              <a:rPr lang="en-GB" b="0" dirty="0" err="1"/>
              <a:t>zur</a:t>
            </a:r>
            <a:r>
              <a:rPr lang="en-GB" b="0" dirty="0"/>
              <a:t> Party </a:t>
            </a:r>
            <a:r>
              <a:rPr lang="en-GB" b="0" dirty="0" err="1"/>
              <a:t>zu</a:t>
            </a:r>
            <a:r>
              <a:rPr lang="en-GB" b="0" dirty="0"/>
              <a:t> </a:t>
            </a:r>
            <a:r>
              <a:rPr lang="en-GB" b="0" dirty="0" err="1"/>
              <a:t>gehen</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Katja: </a:t>
            </a:r>
            <a:r>
              <a:rPr lang="en-GB" dirty="0" err="1"/>
              <a:t>Können</a:t>
            </a:r>
            <a:r>
              <a:rPr lang="en-GB" dirty="0"/>
              <a:t> </a:t>
            </a:r>
            <a:r>
              <a:rPr lang="en-GB" dirty="0" err="1"/>
              <a:t>wir</a:t>
            </a:r>
            <a:r>
              <a:rPr lang="en-GB" dirty="0"/>
              <a:t> am Sonntag Oma </a:t>
            </a:r>
            <a:r>
              <a:rPr lang="en-GB" dirty="0" err="1"/>
              <a:t>besuchen</a:t>
            </a:r>
            <a:r>
              <a:rPr lang="en-GB" dirty="0"/>
              <a:t> [</a:t>
            </a:r>
            <a:r>
              <a:rPr lang="en-GB" b="1" dirty="0"/>
              <a:t>und] </a:t>
            </a:r>
            <a:r>
              <a:rPr lang="en-GB" b="0" dirty="0"/>
              <a:t>ins </a:t>
            </a:r>
            <a:r>
              <a:rPr lang="en-GB" b="0" dirty="0" err="1"/>
              <a:t>Schwimmbad</a:t>
            </a:r>
            <a:r>
              <a:rPr lang="en-GB" b="0" dirty="0"/>
              <a:t> </a:t>
            </a:r>
            <a:r>
              <a:rPr lang="en-GB" b="0" dirty="0" err="1"/>
              <a:t>gehen</a:t>
            </a:r>
            <a:r>
              <a:rPr lang="en-GB" b="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Frau Nowak: </a:t>
            </a:r>
            <a:r>
              <a:rPr lang="en-GB" dirty="0" err="1"/>
              <a:t>Wollen</a:t>
            </a:r>
            <a:r>
              <a:rPr lang="en-GB" dirty="0"/>
              <a:t> </a:t>
            </a:r>
            <a:r>
              <a:rPr lang="en-GB" dirty="0" err="1"/>
              <a:t>sie</a:t>
            </a:r>
            <a:r>
              <a:rPr lang="en-GB" dirty="0"/>
              <a:t> </a:t>
            </a:r>
            <a:r>
              <a:rPr lang="en-GB" dirty="0" err="1"/>
              <a:t>später</a:t>
            </a:r>
            <a:r>
              <a:rPr lang="en-GB" dirty="0"/>
              <a:t> </a:t>
            </a:r>
            <a:r>
              <a:rPr lang="en-GB" dirty="0" err="1"/>
              <a:t>Chinesisch</a:t>
            </a:r>
            <a:r>
              <a:rPr lang="en-GB" dirty="0"/>
              <a:t> </a:t>
            </a:r>
            <a:r>
              <a:rPr lang="en-GB" dirty="0" err="1"/>
              <a:t>kochen</a:t>
            </a:r>
            <a:r>
              <a:rPr lang="en-GB" dirty="0"/>
              <a:t> [</a:t>
            </a:r>
            <a:r>
              <a:rPr lang="en-GB" b="1" dirty="0" err="1"/>
              <a:t>oder</a:t>
            </a:r>
            <a:r>
              <a:rPr lang="en-GB" b="1" dirty="0"/>
              <a:t>] </a:t>
            </a:r>
            <a:r>
              <a:rPr lang="en-GB" b="0" dirty="0"/>
              <a:t>Pizza </a:t>
            </a:r>
            <a:r>
              <a:rPr lang="en-GB" b="0" dirty="0" err="1"/>
              <a:t>bestellen</a:t>
            </a:r>
            <a:r>
              <a:rPr lang="en-GB" b="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statt [680] </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164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the new grammar in a written sentence context.</a:t>
            </a:r>
            <a:br>
              <a:rPr lang="en-GB" dirty="0"/>
            </a:br>
            <a:br>
              <a:rPr lang="en-GB" dirty="0"/>
            </a:br>
            <a:r>
              <a:rPr lang="en-GB" b="1" dirty="0"/>
              <a:t>Procedure:</a:t>
            </a:r>
            <a:br>
              <a:rPr lang="en-GB" dirty="0"/>
            </a:br>
            <a:r>
              <a:rPr lang="en-GB" dirty="0"/>
              <a:t>1. Translate the sentences into German.</a:t>
            </a:r>
          </a:p>
          <a:p>
            <a:r>
              <a:rPr lang="en-GB" dirty="0"/>
              <a:t>2. Check answers on the next slide.</a:t>
            </a:r>
          </a:p>
          <a:p>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lieber [459] statt [680] Berg [934]</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12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7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Y8 T2.2 W3</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7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2-3 minutes</a:t>
            </a:r>
            <a:br>
              <a:rPr lang="en-GB" dirty="0"/>
            </a:br>
            <a:br>
              <a:rPr lang="en-GB" b="1" dirty="0"/>
            </a:br>
            <a:r>
              <a:rPr lang="en-GB" b="1" dirty="0"/>
              <a:t>Aim: </a:t>
            </a:r>
            <a:r>
              <a:rPr lang="en-GB" b="0" dirty="0"/>
              <a:t>to practise pronouncing German unknown words, applying known SSC.</a:t>
            </a:r>
            <a:br>
              <a:rPr lang="en-GB" b="0" dirty="0"/>
            </a:br>
            <a:br>
              <a:rPr lang="en-GB" dirty="0"/>
            </a:br>
            <a:r>
              <a:rPr lang="en-GB" b="1" dirty="0"/>
              <a:t>Procedure:</a:t>
            </a:r>
            <a:br>
              <a:rPr lang="en-GB" dirty="0"/>
            </a:br>
            <a:r>
              <a:rPr lang="en-GB" dirty="0"/>
              <a:t>1. Working individually, students have 20 seconds to pronounce all of the words.</a:t>
            </a:r>
          </a:p>
          <a:p>
            <a:r>
              <a:rPr lang="en-GB" dirty="0"/>
              <a:t>2. Alternatively, they could work in pairs, conditions permitting.</a:t>
            </a:r>
          </a:p>
          <a:p>
            <a:r>
              <a:rPr lang="en-GB" dirty="0"/>
              <a:t>3. Teacher to click to elicit the pronunciation of each word chorally from the class to check their SSC knowledge.</a:t>
            </a:r>
            <a:br>
              <a:rPr lang="en-GB" dirty="0"/>
            </a:br>
            <a:r>
              <a:rPr lang="en-GB" dirty="0"/>
              <a:t>Note: on successive clicks the German words are highlighted, to facilitate choral pronunciation of each.  Then each English word is also highlighted to facilitate a further round of choral elicitation of the German words.</a:t>
            </a:r>
          </a:p>
          <a:p>
            <a:br>
              <a:rPr lang="en-GB" dirty="0"/>
            </a:br>
            <a:br>
              <a:rPr lang="en-GB" dirty="0"/>
            </a:br>
            <a:r>
              <a:rPr lang="en-GB" b="1" baseline="0" dirty="0"/>
              <a:t>Word frequency (1 is the most frequent word in German): </a:t>
            </a:r>
          </a:p>
          <a:p>
            <a:r>
              <a:rPr lang="en-GB" b="0" baseline="0" dirty="0"/>
              <a:t>Schnee [1760], Stein [1181], Sparkasse [&gt;5009], </a:t>
            </a:r>
            <a:r>
              <a:rPr lang="en-GB" b="0" baseline="0" dirty="0" err="1"/>
              <a:t>Wespe</a:t>
            </a:r>
            <a:r>
              <a:rPr lang="en-GB" b="0" baseline="0" dirty="0"/>
              <a:t> [&gt;5009], </a:t>
            </a:r>
            <a:r>
              <a:rPr lang="en-GB" b="0" baseline="0" dirty="0" err="1"/>
              <a:t>Speisekarte</a:t>
            </a:r>
            <a:r>
              <a:rPr lang="en-GB" b="0" baseline="0" dirty="0"/>
              <a:t> [&gt;5009], </a:t>
            </a:r>
            <a:r>
              <a:rPr lang="en-GB" b="0" baseline="0" dirty="0" err="1"/>
              <a:t>Husten</a:t>
            </a:r>
            <a:r>
              <a:rPr lang="en-GB" b="0" baseline="0" dirty="0"/>
              <a:t> [&gt;5009], </a:t>
            </a:r>
            <a:r>
              <a:rPr lang="en-GB" b="0" baseline="0" dirty="0" err="1"/>
              <a:t>knusprig</a:t>
            </a:r>
            <a:r>
              <a:rPr lang="en-GB" b="0" baseline="0" dirty="0"/>
              <a:t> [&gt;5009], </a:t>
            </a:r>
            <a:r>
              <a:rPr lang="en-GB" b="0" baseline="0" dirty="0" err="1"/>
              <a:t>Hauptstadt</a:t>
            </a:r>
            <a:r>
              <a:rPr lang="en-GB" b="0" baseline="0" dirty="0"/>
              <a:t> [1694], </a:t>
            </a:r>
            <a:r>
              <a:rPr lang="en-GB" b="0" baseline="0" dirty="0" err="1"/>
              <a:t>aufstehen</a:t>
            </a:r>
            <a:r>
              <a:rPr lang="en-GB" b="0" baseline="0" dirty="0"/>
              <a:t> [966], Scheck [&gt;5009], </a:t>
            </a:r>
            <a:r>
              <a:rPr lang="en-GB" b="0" baseline="0" dirty="0" err="1"/>
              <a:t>komisch</a:t>
            </a:r>
            <a:r>
              <a:rPr lang="en-GB" b="0" baseline="0" dirty="0"/>
              <a:t> [1875], Stoff [758]</a:t>
            </a:r>
          </a:p>
          <a:p>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355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362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a:t>
            </a:r>
            <a:r>
              <a:rPr lang="en-GB" sz="1200" b="0" i="0">
                <a:latin typeface="+mn-lt"/>
                <a:ea typeface="Calibri"/>
                <a:cs typeface="Calibri"/>
                <a:sym typeface="Calibri"/>
              </a:rPr>
              <a:t>to answers: https://resources.ncelp.org/concern/resources/b5644s280?locale=en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37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Vokabeln</a:t>
            </a:r>
            <a:endParaRPr lang="en-GB" b="1" dirty="0"/>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r>
              <a:rPr lang="en-GB" b="1" i="1" dirty="0"/>
              <a:t>Note: </a:t>
            </a:r>
            <a:r>
              <a:rPr lang="en-GB" b="0" dirty="0"/>
              <a:t>Students in Y8 pre-learn their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German, recall the English meanings, saying them aloud. [1 minute]</a:t>
            </a:r>
            <a:br>
              <a:rPr lang="en-GB" b="0" dirty="0"/>
            </a:br>
            <a:r>
              <a:rPr lang="en-GB" b="1" dirty="0"/>
              <a:t>Round 2: </a:t>
            </a:r>
            <a:r>
              <a:rPr lang="en-GB" b="0" dirty="0"/>
              <a:t>Look at the English, recall the German meanings, saying them aloud. [1 minute]</a:t>
            </a:r>
            <a:br>
              <a:rPr lang="en-GB" b="0" dirty="0"/>
            </a:br>
            <a:r>
              <a:rPr lang="en-GB" b="0" dirty="0"/>
              <a:t>Repeat for two further minutes, to speed up recall.</a:t>
            </a:r>
            <a:br>
              <a:rPr lang="en-GB" b="0" dirty="0"/>
            </a:br>
            <a:br>
              <a:rPr lang="en-GB" dirty="0"/>
            </a:br>
            <a:r>
              <a:rPr lang="en-GB" b="1" dirty="0"/>
              <a:t>Word frequencies:</a:t>
            </a:r>
          </a:p>
          <a:p>
            <a:r>
              <a:rPr lang="en-GB" sz="1200" b="1" i="0" u="none" strike="noStrike" kern="1200" cap="none" dirty="0">
                <a:solidFill>
                  <a:schemeClr val="tx1"/>
                </a:solidFill>
                <a:effectLst/>
                <a:latin typeface="+mn-lt"/>
                <a:ea typeface="Calibri"/>
                <a:cs typeface="Calibri"/>
                <a:sym typeface="Calibri"/>
              </a:rPr>
              <a:t>8.2.2.2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was für [38/17] Art [260] Bild [253] Musik [509] Stimme [399] modern [747] traditionell [1555] besonders [270] lieber [459]  statt [680]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Ich </a:t>
            </a:r>
            <a:r>
              <a:rPr lang="en-GB" dirty="0" err="1"/>
              <a:t>wandere</a:t>
            </a:r>
            <a:r>
              <a:rPr lang="en-GB" dirty="0"/>
              <a:t> </a:t>
            </a:r>
            <a:r>
              <a:rPr lang="en-GB" dirty="0" err="1"/>
              <a:t>gern</a:t>
            </a:r>
            <a:r>
              <a:rPr lang="en-GB" dirty="0"/>
              <a:t> </a:t>
            </a:r>
            <a:r>
              <a:rPr lang="en-GB" dirty="0" err="1"/>
              <a:t>durch</a:t>
            </a:r>
            <a:r>
              <a:rPr lang="en-GB" dirty="0"/>
              <a:t> den Wald, </a:t>
            </a:r>
            <a:r>
              <a:rPr lang="en-GB" dirty="0" err="1"/>
              <a:t>weil</a:t>
            </a:r>
            <a:r>
              <a:rPr lang="en-GB" dirty="0"/>
              <a:t> ich die </a:t>
            </a:r>
            <a:r>
              <a:rPr lang="en-GB" dirty="0" err="1"/>
              <a:t>frische</a:t>
            </a:r>
            <a:r>
              <a:rPr lang="en-GB" dirty="0"/>
              <a:t> </a:t>
            </a:r>
            <a:r>
              <a:rPr lang="en-GB" dirty="0" err="1"/>
              <a:t>Luft</a:t>
            </a:r>
            <a:r>
              <a:rPr lang="en-GB" dirty="0"/>
              <a:t> </a:t>
            </a:r>
            <a:r>
              <a:rPr lang="en-GB" dirty="0" err="1"/>
              <a:t>brauche</a:t>
            </a:r>
            <a:r>
              <a:rPr lang="en-GB" dirty="0"/>
              <a:t>.</a:t>
            </a:r>
          </a:p>
          <a:p>
            <a:r>
              <a:rPr lang="en-GB" dirty="0"/>
              <a:t>2. Sie hat </a:t>
            </a:r>
            <a:r>
              <a:rPr lang="en-GB" dirty="0" err="1"/>
              <a:t>häufig</a:t>
            </a:r>
            <a:r>
              <a:rPr lang="en-GB" dirty="0"/>
              <a:t> </a:t>
            </a:r>
            <a:r>
              <a:rPr lang="en-GB" dirty="0" err="1"/>
              <a:t>lange</a:t>
            </a:r>
            <a:r>
              <a:rPr lang="en-GB" dirty="0"/>
              <a:t> </a:t>
            </a:r>
            <a:r>
              <a:rPr lang="en-GB" dirty="0" err="1"/>
              <a:t>Bootsfahrten</a:t>
            </a:r>
            <a:r>
              <a:rPr lang="en-GB" dirty="0"/>
              <a:t> </a:t>
            </a:r>
            <a:r>
              <a:rPr lang="en-GB" dirty="0" err="1"/>
              <a:t>gemacht</a:t>
            </a:r>
            <a:r>
              <a:rPr lang="en-GB" dirty="0"/>
              <a:t>, </a:t>
            </a:r>
            <a:r>
              <a:rPr lang="en-GB" dirty="0" err="1"/>
              <a:t>weil</a:t>
            </a:r>
            <a:r>
              <a:rPr lang="en-GB" dirty="0"/>
              <a:t> </a:t>
            </a:r>
            <a:r>
              <a:rPr lang="en-GB" dirty="0" err="1"/>
              <a:t>sie</a:t>
            </a:r>
            <a:r>
              <a:rPr lang="en-GB" dirty="0"/>
              <a:t> </a:t>
            </a:r>
            <a:r>
              <a:rPr lang="en-GB" dirty="0" err="1"/>
              <a:t>sie</a:t>
            </a:r>
            <a:r>
              <a:rPr lang="en-GB" dirty="0"/>
              <a:t> </a:t>
            </a:r>
            <a:r>
              <a:rPr lang="en-GB" dirty="0" err="1"/>
              <a:t>liebt.Tho</a:t>
            </a:r>
            <a:endParaRPr lang="en-GB" dirty="0"/>
          </a:p>
          <a:p>
            <a:r>
              <a:rPr lang="en-GB" dirty="0"/>
              <a:t>3. Er </a:t>
            </a:r>
            <a:r>
              <a:rPr lang="en-GB" dirty="0" err="1"/>
              <a:t>klettert</a:t>
            </a:r>
            <a:r>
              <a:rPr lang="en-GB" dirty="0"/>
              <a:t> </a:t>
            </a:r>
            <a:r>
              <a:rPr lang="en-GB" dirty="0" err="1"/>
              <a:t>gern</a:t>
            </a:r>
            <a:r>
              <a:rPr lang="en-GB" dirty="0"/>
              <a:t> auf den Berg, </a:t>
            </a:r>
            <a:r>
              <a:rPr lang="en-GB" dirty="0" err="1"/>
              <a:t>denn</a:t>
            </a:r>
            <a:r>
              <a:rPr lang="en-GB" dirty="0"/>
              <a:t> das </a:t>
            </a:r>
            <a:r>
              <a:rPr lang="en-GB" dirty="0" err="1"/>
              <a:t>ist</a:t>
            </a:r>
            <a:r>
              <a:rPr lang="en-GB" dirty="0"/>
              <a:t> </a:t>
            </a:r>
            <a:r>
              <a:rPr lang="en-GB" dirty="0" err="1"/>
              <a:t>gefährlicher</a:t>
            </a:r>
            <a:r>
              <a:rPr lang="en-GB" dirty="0"/>
              <a:t> </a:t>
            </a:r>
            <a:r>
              <a:rPr lang="en-GB" dirty="0" err="1"/>
              <a:t>als</a:t>
            </a:r>
            <a:r>
              <a:rPr lang="en-GB" dirty="0"/>
              <a:t> </a:t>
            </a:r>
            <a:r>
              <a:rPr lang="en-GB" dirty="0" err="1"/>
              <a:t>Wandern</a:t>
            </a:r>
            <a:r>
              <a:rPr lang="en-GB" dirty="0"/>
              <a:t>.</a:t>
            </a:r>
          </a:p>
          <a:p>
            <a:r>
              <a:rPr lang="en-GB" dirty="0"/>
              <a:t>4. Die </a:t>
            </a:r>
            <a:r>
              <a:rPr lang="en-GB" dirty="0" err="1"/>
              <a:t>Schüler</a:t>
            </a:r>
            <a:r>
              <a:rPr lang="en-GB" dirty="0"/>
              <a:t> </a:t>
            </a:r>
            <a:r>
              <a:rPr lang="en-GB" dirty="0" err="1"/>
              <a:t>sind</a:t>
            </a:r>
            <a:r>
              <a:rPr lang="en-GB" dirty="0"/>
              <a:t> auf den Berg </a:t>
            </a:r>
            <a:r>
              <a:rPr lang="en-GB" dirty="0" err="1"/>
              <a:t>gestiegen</a:t>
            </a:r>
            <a:r>
              <a:rPr lang="en-GB" dirty="0"/>
              <a:t>, </a:t>
            </a:r>
            <a:r>
              <a:rPr lang="en-GB" dirty="0" err="1"/>
              <a:t>denn</a:t>
            </a:r>
            <a:r>
              <a:rPr lang="en-GB" dirty="0"/>
              <a:t> das war </a:t>
            </a:r>
            <a:r>
              <a:rPr lang="en-GB" dirty="0" err="1"/>
              <a:t>eine</a:t>
            </a:r>
            <a:r>
              <a:rPr lang="en-GB" dirty="0"/>
              <a:t> </a:t>
            </a:r>
            <a:r>
              <a:rPr lang="en-GB" dirty="0" err="1"/>
              <a:t>gute</a:t>
            </a:r>
            <a:r>
              <a:rPr lang="en-GB" dirty="0"/>
              <a:t> </a:t>
            </a:r>
            <a:r>
              <a:rPr lang="en-GB" dirty="0" err="1"/>
              <a:t>Erfahrung</a:t>
            </a:r>
            <a:r>
              <a:rPr lang="en-GB" dirty="0"/>
              <a:t>.</a:t>
            </a:r>
          </a:p>
          <a:p>
            <a:r>
              <a:rPr lang="en-GB" dirty="0"/>
              <a:t>5. </a:t>
            </a:r>
            <a:r>
              <a:rPr lang="de-DE" noProof="0" dirty="0"/>
              <a:t>Das Mädchen ist im See geschwommen, weil das Wasser wärmer war.</a:t>
            </a:r>
          </a:p>
          <a:p>
            <a:r>
              <a:rPr lang="de-DE" noProof="0" dirty="0"/>
              <a:t>6. Ich bin zu Hause geblieben, denn ich bin zu spät für den Bus gekommen.</a:t>
            </a:r>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i="0" u="none" strike="noStrike" kern="1200" cap="none" dirty="0">
                <a:solidFill>
                  <a:schemeClr val="tx1"/>
                </a:solidFill>
                <a:effectLst/>
                <a:latin typeface="+mn-lt"/>
                <a:ea typeface="Calibri"/>
                <a:cs typeface="Calibri"/>
                <a:sym typeface="Calibri"/>
              </a:rPr>
              <a:t>8.2.1.5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gefährlich [1211] häufig [407] lang [97] teuer [950] als</a:t>
            </a:r>
            <a:r>
              <a:rPr lang="de-DE" sz="1200" b="0" i="0" u="none" strike="noStrike" kern="1200" cap="none" baseline="30000" dirty="0">
                <a:solidFill>
                  <a:schemeClr val="tx1"/>
                </a:solidFill>
                <a:effectLst/>
                <a:latin typeface="+mn-lt"/>
                <a:ea typeface="Calibri"/>
                <a:cs typeface="Calibri"/>
                <a:sym typeface="Calibri"/>
              </a:rPr>
              <a:t>2 </a:t>
            </a:r>
            <a:r>
              <a:rPr lang="de-DE" sz="1200" b="0" i="0" u="none" strike="noStrike" kern="1200" cap="none" dirty="0">
                <a:solidFill>
                  <a:schemeClr val="tx1"/>
                </a:solidFill>
                <a:effectLst/>
                <a:latin typeface="+mn-lt"/>
                <a:ea typeface="Calibri"/>
                <a:cs typeface="Calibri"/>
                <a:sym typeface="Calibri"/>
              </a:rPr>
              <a:t>[22]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8.1.2.4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geblieben [113] geschwommen [1863] gestiegen [325] klettern [2601] wandern [1803] Berg [934] die Erfahrung [619] Fahrt [1569] Luft [487] Wald [1028] frisch [1260] durch [55]</a:t>
            </a:r>
            <a:endParaRPr lang="en-GB" i="1" dirty="0"/>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 adverb </a:t>
            </a:r>
            <a:r>
              <a:rPr lang="en-GB" b="0" i="1" dirty="0" err="1"/>
              <a:t>lieber</a:t>
            </a:r>
            <a:r>
              <a:rPr lang="en-GB" b="0" i="1" dirty="0"/>
              <a:t> </a:t>
            </a:r>
            <a:r>
              <a:rPr lang="en-GB" b="0" i="0" dirty="0"/>
              <a:t>and to draw a parallel between the adverbs </a:t>
            </a:r>
            <a:r>
              <a:rPr lang="en-GB" b="0" i="1" dirty="0" err="1"/>
              <a:t>lieber</a:t>
            </a:r>
            <a:r>
              <a:rPr lang="en-GB" b="0" i="0" dirty="0"/>
              <a:t> and </a:t>
            </a:r>
            <a:r>
              <a:rPr lang="en-GB" b="0" i="1" dirty="0" err="1"/>
              <a:t>gern</a:t>
            </a:r>
            <a:r>
              <a:rPr lang="en-GB" b="0" i="1" dirty="0"/>
              <a:t>. </a:t>
            </a:r>
            <a:r>
              <a:rPr lang="en-GB" b="0" i="0" dirty="0"/>
              <a:t>Also highlight the difference between </a:t>
            </a:r>
            <a:r>
              <a:rPr lang="en-GB" b="0" i="1" dirty="0" err="1"/>
              <a:t>lieber</a:t>
            </a:r>
            <a:r>
              <a:rPr lang="en-GB" b="0" i="1" dirty="0"/>
              <a:t> </a:t>
            </a:r>
            <a:r>
              <a:rPr lang="en-GB" b="0" i="0" dirty="0"/>
              <a:t>(adverb) and </a:t>
            </a:r>
            <a:r>
              <a:rPr lang="en-GB" b="0" i="1" dirty="0" err="1"/>
              <a:t>lieben</a:t>
            </a:r>
            <a:r>
              <a:rPr lang="en-GB" b="0" i="1" dirty="0"/>
              <a:t> </a:t>
            </a:r>
            <a:r>
              <a:rPr lang="en-GB" b="0" i="0" dirty="0"/>
              <a:t>(verb).</a:t>
            </a:r>
          </a:p>
          <a:p>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lieber [459]</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472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using </a:t>
            </a:r>
            <a:r>
              <a:rPr lang="en-GB" b="0" i="1" dirty="0" err="1"/>
              <a:t>liebe</a:t>
            </a:r>
            <a:r>
              <a:rPr lang="en-GB" b="1" i="1" dirty="0" err="1"/>
              <a:t>r</a:t>
            </a:r>
            <a:r>
              <a:rPr lang="en-GB" b="1" i="1" dirty="0"/>
              <a:t> </a:t>
            </a:r>
            <a:r>
              <a:rPr lang="en-GB" b="0" i="0" dirty="0"/>
              <a:t>/ </a:t>
            </a:r>
            <a:r>
              <a:rPr lang="en-GB" b="0" i="1" dirty="0" err="1"/>
              <a:t>liebe</a:t>
            </a:r>
            <a:r>
              <a:rPr lang="en-GB" b="0" i="0" dirty="0"/>
              <a:t> in a sentence context in the written modality.</a:t>
            </a:r>
            <a:br>
              <a:rPr lang="en-GB" dirty="0"/>
            </a:br>
            <a:br>
              <a:rPr lang="en-GB" dirty="0"/>
            </a:br>
            <a:r>
              <a:rPr lang="en-GB" b="1" dirty="0"/>
              <a:t>Procedure:</a:t>
            </a:r>
            <a:br>
              <a:rPr lang="en-GB" dirty="0"/>
            </a:br>
            <a:r>
              <a:rPr lang="en-GB" dirty="0"/>
              <a:t>1. Read Wolfgang and Heidi’s messages. What fits at the end of ‘</a:t>
            </a:r>
            <a:r>
              <a:rPr lang="en-GB" dirty="0" err="1"/>
              <a:t>liebe</a:t>
            </a:r>
            <a:r>
              <a:rPr lang="en-GB" dirty="0"/>
              <a:t>’? </a:t>
            </a:r>
            <a:r>
              <a:rPr lang="en-GB" i="1" dirty="0"/>
              <a:t>–r </a:t>
            </a:r>
            <a:r>
              <a:rPr lang="en-GB" dirty="0"/>
              <a:t>or --?</a:t>
            </a:r>
          </a:p>
          <a:p>
            <a:r>
              <a:rPr lang="en-GB" dirty="0"/>
              <a:t>2. Click to reveal answers.</a:t>
            </a:r>
          </a:p>
          <a:p>
            <a:endParaRPr lang="en-GB" dirty="0"/>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lieber [459]</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8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using </a:t>
            </a:r>
            <a:r>
              <a:rPr lang="en-GB" b="0" i="1" dirty="0" err="1"/>
              <a:t>liebe</a:t>
            </a:r>
            <a:r>
              <a:rPr lang="en-GB" b="1" i="1" dirty="0" err="1"/>
              <a:t>r</a:t>
            </a:r>
            <a:r>
              <a:rPr lang="en-GB" b="1" i="1" dirty="0"/>
              <a:t> </a:t>
            </a:r>
            <a:r>
              <a:rPr lang="en-GB" b="0" i="0" dirty="0"/>
              <a:t>/ </a:t>
            </a:r>
            <a:r>
              <a:rPr lang="en-GB" b="0" i="1" dirty="0" err="1"/>
              <a:t>liebe</a:t>
            </a:r>
            <a:r>
              <a:rPr lang="en-GB" b="0" i="0" dirty="0"/>
              <a:t> in a sentence context in the oral modality.</a:t>
            </a:r>
            <a:br>
              <a:rPr lang="en-GB" dirty="0"/>
            </a:br>
            <a:br>
              <a:rPr lang="en-GB" dirty="0"/>
            </a:br>
            <a:r>
              <a:rPr lang="en-GB" b="1" dirty="0"/>
              <a:t>Procedure:</a:t>
            </a:r>
            <a:br>
              <a:rPr lang="en-GB" dirty="0"/>
            </a:br>
            <a:r>
              <a:rPr lang="en-GB" dirty="0"/>
              <a:t>1. Click on an action button to hear as sentence.</a:t>
            </a:r>
          </a:p>
          <a:p>
            <a:r>
              <a:rPr lang="en-GB" dirty="0"/>
              <a:t>2. Students check the </a:t>
            </a:r>
            <a:r>
              <a:rPr lang="en-GB" i="1" dirty="0"/>
              <a:t>prefers </a:t>
            </a:r>
            <a:r>
              <a:rPr lang="en-GB" i="0" dirty="0"/>
              <a:t>or </a:t>
            </a:r>
            <a:r>
              <a:rPr lang="en-GB" i="1" dirty="0"/>
              <a:t>loves</a:t>
            </a:r>
            <a:r>
              <a:rPr lang="en-GB" i="0" dirty="0"/>
              <a:t> column.</a:t>
            </a:r>
            <a:endParaRPr lang="en-GB" dirty="0"/>
          </a:p>
          <a:p>
            <a:r>
              <a:rPr lang="en-GB" dirty="0"/>
              <a:t>3. Click the mouse to reveal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kern="1200" dirty="0">
                <a:solidFill>
                  <a:schemeClr val="tx1"/>
                </a:solidFill>
                <a:effectLst/>
                <a:latin typeface="+mn-lt"/>
                <a:ea typeface="+mn-ea"/>
                <a:cs typeface="+mn-cs"/>
              </a:rPr>
              <a:t>1. Ich liebe Tanzen. (Wolfgang)</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schwimme lieber. (Mia)</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höre lieber Musik. (Mehmet)</a:t>
            </a:r>
            <a:br>
              <a:rPr lang="de-DE" sz="1200" kern="1200" dirty="0">
                <a:solidFill>
                  <a:schemeClr val="tx1"/>
                </a:solidFill>
                <a:effectLst/>
                <a:latin typeface="+mn-lt"/>
                <a:ea typeface="+mn-ea"/>
                <a:cs typeface="+mn-cs"/>
              </a:rPr>
            </a:b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liebe Lesen. (Heidi)</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liebe Laufen. (Alistair)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Ich sehe lieber Filme. (Katja)</a:t>
            </a:r>
            <a:br>
              <a:rPr lang="de-DE" sz="1200" kern="1200" dirty="0">
                <a:solidFill>
                  <a:schemeClr val="tx1"/>
                </a:solidFill>
                <a:effectLst/>
                <a:latin typeface="+mn-lt"/>
                <a:ea typeface="+mn-ea"/>
                <a:cs typeface="+mn-cs"/>
              </a:rPr>
            </a:b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Ich liebe Radfahren. (Andrea)</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Ich fahre lieber Skateboard. (Heidi)</a:t>
            </a:r>
            <a:br>
              <a:rPr lang="en-GB" dirty="0"/>
            </a:br>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8.2.2.2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Musik [509] lieber [459]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t>
            </a:r>
            <a:r>
              <a:rPr lang="en-GB" b="0" i="1" dirty="0" err="1"/>
              <a:t>liebe</a:t>
            </a:r>
            <a:r>
              <a:rPr lang="en-GB" b="0" i="1" dirty="0"/>
              <a:t> </a:t>
            </a:r>
            <a:r>
              <a:rPr lang="en-GB" b="0" i="0" dirty="0"/>
              <a:t>/ </a:t>
            </a:r>
            <a:r>
              <a:rPr lang="en-GB" b="0" i="1" dirty="0" err="1"/>
              <a:t>lieber</a:t>
            </a:r>
            <a:r>
              <a:rPr lang="en-GB" b="0" i="0" dirty="0"/>
              <a:t> in a spoken sentence context. </a:t>
            </a:r>
            <a:br>
              <a:rPr lang="en-GB" dirty="0"/>
            </a:br>
            <a:br>
              <a:rPr lang="en-GB" dirty="0"/>
            </a:br>
            <a:r>
              <a:rPr lang="en-GB" b="1" dirty="0"/>
              <a:t>Procedure:</a:t>
            </a:r>
            <a:br>
              <a:rPr lang="en-GB" dirty="0"/>
            </a:br>
            <a:r>
              <a:rPr lang="en-GB" dirty="0"/>
              <a:t>1. Students work in pairs.</a:t>
            </a:r>
          </a:p>
          <a:p>
            <a:r>
              <a:rPr lang="en-GB" dirty="0"/>
              <a:t>2. Each writes down the list of sentence starters on the next slide.</a:t>
            </a:r>
          </a:p>
          <a:p>
            <a:r>
              <a:rPr lang="en-GB" dirty="0"/>
              <a:t>3. In the first round, person A starts a sentence and person B finishes the sentence from their option (which are on the board)</a:t>
            </a:r>
          </a:p>
          <a:p>
            <a:r>
              <a:rPr lang="en-GB" dirty="0"/>
              <a:t>4. Swap roles when all sentences have been completed.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Musik [509] modern [747] lieber [459] teuer [950] klettern [2601] wandern [1803] Wald [1028] durch [55]</a:t>
            </a: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0158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4090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69480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826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8191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51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97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4875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409526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690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9054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9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12187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7270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2452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3992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37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475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50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3806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94422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7125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8734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151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11205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0100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401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2157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5323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2729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56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8307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3911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65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97631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60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6873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027548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3455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image" Target="../media/image1.jpg"/><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15.xml"/><Relationship Id="rId16" Type="http://schemas.openxmlformats.org/officeDocument/2006/relationships/audio" Target="../media/audio47.wav"/><Relationship Id="rId1" Type="http://schemas.openxmlformats.org/officeDocument/2006/relationships/slideLayout" Target="../slideLayouts/slideLayout2.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audio" Target="../media/audio46.wav"/><Relationship Id="rId10" Type="http://schemas.openxmlformats.org/officeDocument/2006/relationships/audio" Target="../media/audio41.wav"/><Relationship Id="rId4" Type="http://schemas.openxmlformats.org/officeDocument/2006/relationships/image" Target="../media/image3.png"/><Relationship Id="rId9" Type="http://schemas.openxmlformats.org/officeDocument/2006/relationships/audio" Target="../media/audio40.wav"/><Relationship Id="rId14" Type="http://schemas.openxmlformats.org/officeDocument/2006/relationships/audio" Target="../media/audio45.wav"/></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50.wav"/><Relationship Id="rId5" Type="http://schemas.openxmlformats.org/officeDocument/2006/relationships/image" Target="../media/image24.png"/><Relationship Id="rId10" Type="http://schemas.openxmlformats.org/officeDocument/2006/relationships/audio" Target="../media/audio49.wav"/><Relationship Id="rId4" Type="http://schemas.openxmlformats.org/officeDocument/2006/relationships/image" Target="../media/image3.png"/><Relationship Id="rId9" Type="http://schemas.openxmlformats.org/officeDocument/2006/relationships/audio" Target="../media/audio48.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audio" Target="../media/audio5.wav"/><Relationship Id="rId3" Type="http://schemas.openxmlformats.org/officeDocument/2006/relationships/image" Target="../media/image1.jpg"/><Relationship Id="rId21" Type="http://schemas.openxmlformats.org/officeDocument/2006/relationships/audio" Target="../media/audio8.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audio" Target="../media/audio3.wav"/><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5" Type="http://schemas.openxmlformats.org/officeDocument/2006/relationships/audio" Target="../media/audio2.wav"/><Relationship Id="rId10" Type="http://schemas.openxmlformats.org/officeDocument/2006/relationships/image" Target="../media/image9.png"/><Relationship Id="rId19"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audio" Target="../media/audio1.wav"/><Relationship Id="rId22" Type="http://schemas.openxmlformats.org/officeDocument/2006/relationships/audio" Target="../media/audio9.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21.gif"/><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7.wav"/><Relationship Id="rId18" Type="http://schemas.openxmlformats.org/officeDocument/2006/relationships/audio" Target="../media/audio62.wav"/><Relationship Id="rId3" Type="http://schemas.openxmlformats.org/officeDocument/2006/relationships/image" Target="../media/image3.png"/><Relationship Id="rId7" Type="http://schemas.openxmlformats.org/officeDocument/2006/relationships/audio" Target="../media/audio53.wav"/><Relationship Id="rId12" Type="http://schemas.openxmlformats.org/officeDocument/2006/relationships/image" Target="../media/image21.gif"/><Relationship Id="rId17" Type="http://schemas.openxmlformats.org/officeDocument/2006/relationships/audio" Target="../media/audio61.wav"/><Relationship Id="rId2" Type="http://schemas.openxmlformats.org/officeDocument/2006/relationships/notesSlide" Target="../notesSlides/notesSlide21.xml"/><Relationship Id="rId16" Type="http://schemas.openxmlformats.org/officeDocument/2006/relationships/audio" Target="../media/audio60.wav"/><Relationship Id="rId1" Type="http://schemas.openxmlformats.org/officeDocument/2006/relationships/slideLayout" Target="../slideLayouts/slideLayout26.xml"/><Relationship Id="rId6" Type="http://schemas.openxmlformats.org/officeDocument/2006/relationships/audio" Target="../media/audio52.wav"/><Relationship Id="rId11" Type="http://schemas.openxmlformats.org/officeDocument/2006/relationships/image" Target="../media/image23.gif"/><Relationship Id="rId5" Type="http://schemas.openxmlformats.org/officeDocument/2006/relationships/image" Target="../media/image13.png"/><Relationship Id="rId15" Type="http://schemas.openxmlformats.org/officeDocument/2006/relationships/audio" Target="../media/audio59.wav"/><Relationship Id="rId10" Type="http://schemas.openxmlformats.org/officeDocument/2006/relationships/audio" Target="../media/audio56.wav"/><Relationship Id="rId4" Type="http://schemas.openxmlformats.org/officeDocument/2006/relationships/audio" Target="../media/audio51.wav"/><Relationship Id="rId9" Type="http://schemas.openxmlformats.org/officeDocument/2006/relationships/audio" Target="../media/audio55.wav"/><Relationship Id="rId14" Type="http://schemas.openxmlformats.org/officeDocument/2006/relationships/audio" Target="../media/audio58.wav"/></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16.gif"/><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audio" Target="../media/audio66.wav"/><Relationship Id="rId18" Type="http://schemas.openxmlformats.org/officeDocument/2006/relationships/audio" Target="../media/audio69.wav"/><Relationship Id="rId3" Type="http://schemas.openxmlformats.org/officeDocument/2006/relationships/image" Target="../media/image3.png"/><Relationship Id="rId21" Type="http://schemas.openxmlformats.org/officeDocument/2006/relationships/audio" Target="../media/audio72.wav"/><Relationship Id="rId7" Type="http://schemas.openxmlformats.org/officeDocument/2006/relationships/image" Target="../media/image16.gif"/><Relationship Id="rId12" Type="http://schemas.openxmlformats.org/officeDocument/2006/relationships/audio" Target="../media/audio65.wav"/><Relationship Id="rId17" Type="http://schemas.openxmlformats.org/officeDocument/2006/relationships/image" Target="../media/image32.svg"/><Relationship Id="rId2" Type="http://schemas.openxmlformats.org/officeDocument/2006/relationships/notesSlide" Target="../notesSlides/notesSlide26.xml"/><Relationship Id="rId16" Type="http://schemas.openxmlformats.org/officeDocument/2006/relationships/image" Target="../media/image31.png"/><Relationship Id="rId20" Type="http://schemas.openxmlformats.org/officeDocument/2006/relationships/audio" Target="../media/audio71.wav"/><Relationship Id="rId1" Type="http://schemas.openxmlformats.org/officeDocument/2006/relationships/slideLayout" Target="../slideLayouts/slideLayout26.xml"/><Relationship Id="rId6" Type="http://schemas.openxmlformats.org/officeDocument/2006/relationships/image" Target="../media/image20.gif"/><Relationship Id="rId11" Type="http://schemas.openxmlformats.org/officeDocument/2006/relationships/audio" Target="../media/audio64.wav"/><Relationship Id="rId5" Type="http://schemas.openxmlformats.org/officeDocument/2006/relationships/image" Target="../media/image18.gif"/><Relationship Id="rId15" Type="http://schemas.openxmlformats.org/officeDocument/2006/relationships/audio" Target="../media/audio68.wav"/><Relationship Id="rId23" Type="http://schemas.openxmlformats.org/officeDocument/2006/relationships/audio" Target="../media/audio74.wav"/><Relationship Id="rId10" Type="http://schemas.openxmlformats.org/officeDocument/2006/relationships/audio" Target="../media/audio63.wav"/><Relationship Id="rId19" Type="http://schemas.openxmlformats.org/officeDocument/2006/relationships/audio" Target="../media/audio70.wav"/><Relationship Id="rId4" Type="http://schemas.openxmlformats.org/officeDocument/2006/relationships/image" Target="../media/image15.gif"/><Relationship Id="rId9" Type="http://schemas.openxmlformats.org/officeDocument/2006/relationships/image" Target="../media/image30.gif"/><Relationship Id="rId14" Type="http://schemas.openxmlformats.org/officeDocument/2006/relationships/audio" Target="../media/audio67.wav"/><Relationship Id="rId22" Type="http://schemas.openxmlformats.org/officeDocument/2006/relationships/audio" Target="../media/audio73.wav"/></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ww.gaminggrammar.com/" TargetMode="External"/><Relationship Id="rId4" Type="http://schemas.openxmlformats.org/officeDocument/2006/relationships/image" Target="../media/image3.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3" Type="http://schemas.openxmlformats.org/officeDocument/2006/relationships/image" Target="../media/image1.jp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3.xml"/><Relationship Id="rId16"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image" Target="../media/image3.png"/><Relationship Id="rId9" Type="http://schemas.openxmlformats.org/officeDocument/2006/relationships/audio" Target="../media/audio14.wav"/><Relationship Id="rId14" Type="http://schemas.openxmlformats.org/officeDocument/2006/relationships/audio" Target="../media/audio19.wav"/></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528120011/year-8-german-term-22-week-1-flash-cards/" TargetMode="External"/><Relationship Id="rId3" Type="http://schemas.openxmlformats.org/officeDocument/2006/relationships/image" Target="../media/image3.png"/><Relationship Id="rId7" Type="http://schemas.openxmlformats.org/officeDocument/2006/relationships/hyperlink" Target="https://quizlet.com/gb/528124466/year-8-german-term-22-week-4-flash-card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resources.ncelp.org/concern/resources/nv9353405?locale=en" TargetMode="External"/><Relationship Id="rId11" Type="http://schemas.openxmlformats.org/officeDocument/2006/relationships/image" Target="../media/image42.png"/><Relationship Id="rId5" Type="http://schemas.openxmlformats.org/officeDocument/2006/relationships/hyperlink" Target="https://drive.google.com/file/d/17ohL4qxyYt5VLKc8bsBmO-qzs0LmWsFn/view?usp=sharing" TargetMode="External"/><Relationship Id="rId10"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hyperlink" Target="https://quizlet.com/gb/518181305/year-8-german-term-12-week-5-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audio" Target="../media/audio2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4.wav"/><Relationship Id="rId5" Type="http://schemas.openxmlformats.org/officeDocument/2006/relationships/audio" Target="../media/audio23.wav"/><Relationship Id="rId10" Type="http://schemas.openxmlformats.org/officeDocument/2006/relationships/image" Target="../media/image13.png"/><Relationship Id="rId4" Type="http://schemas.openxmlformats.org/officeDocument/2006/relationships/audio" Target="../media/audio22.wav"/><Relationship Id="rId9" Type="http://schemas.openxmlformats.org/officeDocument/2006/relationships/audio" Target="../media/audio27.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5.gif"/><Relationship Id="rId18" Type="http://schemas.openxmlformats.org/officeDocument/2006/relationships/image" Target="../media/image20.gif"/><Relationship Id="rId3" Type="http://schemas.openxmlformats.org/officeDocument/2006/relationships/image" Target="../media/image3.png"/><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image" Target="../media/image19.gif"/><Relationship Id="rId2" Type="http://schemas.openxmlformats.org/officeDocument/2006/relationships/notesSlide" Target="../notesSlides/notesSlide8.xml"/><Relationship Id="rId16"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13.png"/><Relationship Id="rId15" Type="http://schemas.openxmlformats.org/officeDocument/2006/relationships/image" Target="../media/image17.png"/><Relationship Id="rId10" Type="http://schemas.openxmlformats.org/officeDocument/2006/relationships/audio" Target="../media/audio33.wav"/><Relationship Id="rId19" Type="http://schemas.openxmlformats.org/officeDocument/2006/relationships/image" Target="../media/image21.gif"/><Relationship Id="rId4" Type="http://schemas.openxmlformats.org/officeDocument/2006/relationships/audio" Target="../media/audio28.wav"/><Relationship Id="rId9" Type="http://schemas.openxmlformats.org/officeDocument/2006/relationships/audio" Target="../media/audio32.wav"/><Relationship Id="rId1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1925132"/>
            <a:ext cx="8590382" cy="1485422"/>
          </a:xfrm>
        </p:spPr>
        <p:txBody>
          <a:bodyPr anchor="t">
            <a:normAutofit/>
          </a:bodyPr>
          <a:lstStyle/>
          <a:p>
            <a:pPr algn="l"/>
            <a:r>
              <a:rPr lang="en-GB" sz="4000" b="1" dirty="0">
                <a:solidFill>
                  <a:prstClr val="white"/>
                </a:solidFill>
              </a:rPr>
              <a:t>Talking about what you and others prefer to do</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41384" y="3071031"/>
            <a:ext cx="7382608" cy="910579"/>
          </a:xfrm>
        </p:spPr>
        <p:txBody>
          <a:bodyPr>
            <a:normAutofit/>
          </a:bodyPr>
          <a:lstStyle/>
          <a:p>
            <a:pPr algn="l"/>
            <a:r>
              <a:rPr lang="en-GB" sz="3000" dirty="0">
                <a:solidFill>
                  <a:prstClr val="white"/>
                </a:solidFill>
              </a:rPr>
              <a:t>Adverb </a:t>
            </a:r>
            <a:r>
              <a:rPr lang="en-GB" sz="3000" b="1" i="1" dirty="0" err="1">
                <a:solidFill>
                  <a:prstClr val="white"/>
                </a:solidFill>
              </a:rPr>
              <a:t>lieber</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62442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a:t>
            </a:r>
            <a:r>
              <a:rPr lang="en-GB" sz="3000" dirty="0" err="1">
                <a:solidFill>
                  <a:prstClr val="white"/>
                </a:solidFill>
              </a:rPr>
              <a:t>st</a:t>
            </a:r>
            <a:r>
              <a:rPr lang="en-GB" sz="3000" dirty="0">
                <a:solidFill>
                  <a:prstClr val="white"/>
                </a:solidFill>
              </a:rPr>
              <a:t>-], [</a:t>
            </a:r>
            <a:r>
              <a:rPr lang="en-GB" sz="3000" dirty="0" err="1">
                <a:solidFill>
                  <a:prstClr val="white"/>
                </a:solidFill>
              </a:rPr>
              <a:t>sp</a:t>
            </a:r>
            <a:r>
              <a:rPr lang="en-GB" sz="3000" dirty="0">
                <a:solidFill>
                  <a:prstClr val="white"/>
                </a:solidFill>
              </a:rPr>
              <a:t>-], [</a:t>
            </a:r>
            <a:r>
              <a:rPr lang="en-GB" sz="3000" dirty="0" err="1">
                <a:solidFill>
                  <a:prstClr val="white"/>
                </a:solidFill>
              </a:rPr>
              <a:t>sch</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3- Lesson 43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7 / 7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9575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93F0FDA-8593-9243-A4FC-DE300A1EF166}"/>
              </a:ext>
            </a:extLst>
          </p:cNvPr>
          <p:cNvSpPr txBox="1"/>
          <p:nvPr/>
        </p:nvSpPr>
        <p:spPr>
          <a:xfrm>
            <a:off x="1213945" y="2175641"/>
            <a:ext cx="1568058" cy="461665"/>
          </a:xfrm>
          <a:prstGeom prst="rect">
            <a:avLst/>
          </a:prstGeom>
          <a:noFill/>
        </p:spPr>
        <p:txBody>
          <a:bodyPr wrap="none" rtlCol="0">
            <a:spAutoFit/>
          </a:bodyPr>
          <a:lstStyle/>
          <a:p>
            <a:pPr algn="l"/>
            <a:r>
              <a:rPr lang="en-US" sz="2400" b="1" dirty="0">
                <a:solidFill>
                  <a:schemeClr val="accent5">
                    <a:lumMod val="50000"/>
                  </a:schemeClr>
                </a:solidFill>
              </a:rPr>
              <a:t>Partner A</a:t>
            </a:r>
          </a:p>
        </p:txBody>
      </p:sp>
      <p:sp>
        <p:nvSpPr>
          <p:cNvPr id="8" name="TextBox 7">
            <a:extLst>
              <a:ext uri="{FF2B5EF4-FFF2-40B4-BE49-F238E27FC236}">
                <a16:creationId xmlns:a16="http://schemas.microsoft.com/office/drawing/2014/main" id="{ED2C0AB6-38C7-E740-B99E-C8574523DF14}"/>
              </a:ext>
            </a:extLst>
          </p:cNvPr>
          <p:cNvSpPr txBox="1"/>
          <p:nvPr/>
        </p:nvSpPr>
        <p:spPr>
          <a:xfrm>
            <a:off x="8245366" y="2254469"/>
            <a:ext cx="1516762" cy="461665"/>
          </a:xfrm>
          <a:prstGeom prst="rect">
            <a:avLst/>
          </a:prstGeom>
          <a:noFill/>
        </p:spPr>
        <p:txBody>
          <a:bodyPr wrap="none" rtlCol="0">
            <a:spAutoFit/>
          </a:bodyPr>
          <a:lstStyle/>
          <a:p>
            <a:pPr algn="l"/>
            <a:r>
              <a:rPr lang="en-US" sz="2400" b="1" dirty="0">
                <a:solidFill>
                  <a:schemeClr val="accent5">
                    <a:lumMod val="50000"/>
                  </a:schemeClr>
                </a:solidFill>
              </a:rPr>
              <a:t>Partner B</a:t>
            </a:r>
          </a:p>
        </p:txBody>
      </p:sp>
      <p:sp>
        <p:nvSpPr>
          <p:cNvPr id="7" name="TextBox 6">
            <a:extLst>
              <a:ext uri="{FF2B5EF4-FFF2-40B4-BE49-F238E27FC236}">
                <a16:creationId xmlns:a16="http://schemas.microsoft.com/office/drawing/2014/main" id="{DC09BFFD-1CC7-3044-8C68-788F000B5326}"/>
              </a:ext>
            </a:extLst>
          </p:cNvPr>
          <p:cNvSpPr txBox="1"/>
          <p:nvPr/>
        </p:nvSpPr>
        <p:spPr>
          <a:xfrm>
            <a:off x="940633" y="2828392"/>
            <a:ext cx="2422458" cy="2308324"/>
          </a:xfrm>
          <a:prstGeom prst="rect">
            <a:avLst/>
          </a:prstGeom>
          <a:noFill/>
        </p:spPr>
        <p:txBody>
          <a:bodyPr wrap="none" rtlCol="0">
            <a:spAutoFit/>
          </a:bodyPr>
          <a:lstStyle/>
          <a:p>
            <a:pPr marL="457200" indent="-457200" algn="l">
              <a:buAutoNum type="arabicPeriod"/>
            </a:pPr>
            <a:r>
              <a:rPr lang="en-US" sz="2400" dirty="0">
                <a:solidFill>
                  <a:schemeClr val="accent5">
                    <a:lumMod val="50000"/>
                  </a:schemeClr>
                </a:solidFill>
              </a:rPr>
              <a:t>Ich </a:t>
            </a:r>
            <a:r>
              <a:rPr lang="en-US" sz="2400" dirty="0" err="1">
                <a:solidFill>
                  <a:schemeClr val="accent5">
                    <a:lumMod val="50000"/>
                  </a:schemeClr>
                </a:solidFill>
              </a:rPr>
              <a:t>fahre</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Ich </a:t>
            </a:r>
            <a:r>
              <a:rPr lang="en-US" sz="2400" dirty="0" err="1">
                <a:solidFill>
                  <a:schemeClr val="accent5">
                    <a:lumMod val="50000"/>
                  </a:schemeClr>
                </a:solidFill>
              </a:rPr>
              <a:t>liebe</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Du </a:t>
            </a:r>
            <a:r>
              <a:rPr lang="en-US" sz="2400" dirty="0" err="1">
                <a:solidFill>
                  <a:schemeClr val="accent5">
                    <a:lumMod val="50000"/>
                  </a:schemeClr>
                </a:solidFill>
              </a:rPr>
              <a:t>kochst</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Er </a:t>
            </a:r>
            <a:r>
              <a:rPr lang="en-US" sz="2400" dirty="0" err="1">
                <a:solidFill>
                  <a:schemeClr val="accent5">
                    <a:lumMod val="50000"/>
                  </a:schemeClr>
                </a:solidFill>
              </a:rPr>
              <a:t>spielt</a:t>
            </a:r>
            <a:r>
              <a:rPr lang="en-US" sz="2400" dirty="0">
                <a:solidFill>
                  <a:schemeClr val="accent5">
                    <a:lumMod val="50000"/>
                  </a:schemeClr>
                </a:solidFill>
              </a:rPr>
              <a:t>…</a:t>
            </a:r>
          </a:p>
          <a:p>
            <a:pPr marL="457200" indent="-457200" algn="l">
              <a:buAutoNum type="arabicPeriod"/>
            </a:pP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lesen</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Sie </a:t>
            </a:r>
            <a:r>
              <a:rPr lang="en-US" sz="2400" dirty="0" err="1">
                <a:solidFill>
                  <a:schemeClr val="accent5">
                    <a:lumMod val="50000"/>
                  </a:schemeClr>
                </a:solidFill>
              </a:rPr>
              <a:t>liebt</a:t>
            </a:r>
            <a:r>
              <a:rPr lang="en-US" sz="2400" dirty="0">
                <a:solidFill>
                  <a:schemeClr val="accent5">
                    <a:lumMod val="50000"/>
                  </a:schemeClr>
                </a:solidFill>
              </a:rPr>
              <a:t>…</a:t>
            </a:r>
          </a:p>
        </p:txBody>
      </p:sp>
      <p:sp>
        <p:nvSpPr>
          <p:cNvPr id="9" name="TextBox 8">
            <a:extLst>
              <a:ext uri="{FF2B5EF4-FFF2-40B4-BE49-F238E27FC236}">
                <a16:creationId xmlns:a16="http://schemas.microsoft.com/office/drawing/2014/main" id="{1FC717F6-20D4-534B-8F7F-047C7BF87D7F}"/>
              </a:ext>
            </a:extLst>
          </p:cNvPr>
          <p:cNvSpPr txBox="1"/>
          <p:nvPr/>
        </p:nvSpPr>
        <p:spPr>
          <a:xfrm>
            <a:off x="7946406" y="2769202"/>
            <a:ext cx="2523448" cy="2308324"/>
          </a:xfrm>
          <a:prstGeom prst="rect">
            <a:avLst/>
          </a:prstGeom>
          <a:noFill/>
        </p:spPr>
        <p:txBody>
          <a:bodyPr wrap="none" rtlCol="0">
            <a:spAutoFit/>
          </a:bodyPr>
          <a:lstStyle/>
          <a:p>
            <a:pPr marL="457200" indent="-457200" algn="l">
              <a:buAutoNum type="arabicPeriod"/>
            </a:pPr>
            <a:r>
              <a:rPr lang="en-US" sz="2400" dirty="0">
                <a:solidFill>
                  <a:schemeClr val="accent5">
                    <a:lumMod val="50000"/>
                  </a:schemeClr>
                </a:solidFill>
              </a:rPr>
              <a:t>Sie </a:t>
            </a:r>
            <a:r>
              <a:rPr lang="en-US" sz="2400" dirty="0" err="1">
                <a:solidFill>
                  <a:schemeClr val="accent5">
                    <a:lumMod val="50000"/>
                  </a:schemeClr>
                </a:solidFill>
              </a:rPr>
              <a:t>geht</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Du </a:t>
            </a:r>
            <a:r>
              <a:rPr lang="en-US" sz="2400" dirty="0" err="1">
                <a:solidFill>
                  <a:schemeClr val="accent5">
                    <a:lumMod val="50000"/>
                  </a:schemeClr>
                </a:solidFill>
              </a:rPr>
              <a:t>liebst</a:t>
            </a:r>
            <a:r>
              <a:rPr lang="en-US" sz="2400" dirty="0">
                <a:solidFill>
                  <a:schemeClr val="accent5">
                    <a:lumMod val="50000"/>
                  </a:schemeClr>
                </a:solidFill>
              </a:rPr>
              <a:t>…</a:t>
            </a:r>
          </a:p>
          <a:p>
            <a:pPr marL="457200" indent="-457200" algn="l">
              <a:buAutoNum type="arabicPeriod"/>
            </a:pPr>
            <a:r>
              <a:rPr lang="en-US" sz="2400" dirty="0" err="1">
                <a:solidFill>
                  <a:schemeClr val="accent5">
                    <a:lumMod val="50000"/>
                  </a:schemeClr>
                </a:solidFill>
              </a:rPr>
              <a:t>Wir</a:t>
            </a:r>
            <a:r>
              <a:rPr lang="en-US" sz="2400" dirty="0">
                <a:solidFill>
                  <a:schemeClr val="accent5">
                    <a:lumMod val="50000"/>
                  </a:schemeClr>
                </a:solidFill>
              </a:rPr>
              <a:t> </a:t>
            </a:r>
            <a:r>
              <a:rPr lang="en-US" sz="2400" dirty="0" err="1">
                <a:solidFill>
                  <a:schemeClr val="accent5">
                    <a:lumMod val="50000"/>
                  </a:schemeClr>
                </a:solidFill>
              </a:rPr>
              <a:t>kaufen</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Ich </a:t>
            </a:r>
            <a:r>
              <a:rPr lang="en-US" sz="2400" dirty="0" err="1">
                <a:solidFill>
                  <a:schemeClr val="accent5">
                    <a:lumMod val="50000"/>
                  </a:schemeClr>
                </a:solidFill>
              </a:rPr>
              <a:t>liebe</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Sie </a:t>
            </a:r>
            <a:r>
              <a:rPr lang="en-US" sz="2400" dirty="0" err="1">
                <a:solidFill>
                  <a:schemeClr val="accent5">
                    <a:lumMod val="50000"/>
                  </a:schemeClr>
                </a:solidFill>
              </a:rPr>
              <a:t>isst</a:t>
            </a:r>
            <a:r>
              <a:rPr lang="en-US" sz="2400" dirty="0">
                <a:solidFill>
                  <a:schemeClr val="accent5">
                    <a:lumMod val="50000"/>
                  </a:schemeClr>
                </a:solidFill>
              </a:rPr>
              <a:t>…</a:t>
            </a:r>
          </a:p>
          <a:p>
            <a:pPr marL="457200" indent="-457200" algn="l">
              <a:buAutoNum type="arabicPeriod"/>
            </a:pPr>
            <a:r>
              <a:rPr lang="en-US" sz="2400" dirty="0">
                <a:solidFill>
                  <a:schemeClr val="accent5">
                    <a:lumMod val="50000"/>
                  </a:schemeClr>
                </a:solidFill>
              </a:rPr>
              <a:t>Sie </a:t>
            </a:r>
            <a:r>
              <a:rPr lang="en-US" sz="2400" dirty="0" err="1">
                <a:solidFill>
                  <a:schemeClr val="accent5">
                    <a:lumMod val="50000"/>
                  </a:schemeClr>
                </a:solidFill>
              </a:rPr>
              <a:t>lieben</a:t>
            </a:r>
            <a:r>
              <a:rPr lang="en-US" sz="2400" dirty="0">
                <a:solidFill>
                  <a:schemeClr val="accent5">
                    <a:lumMod val="50000"/>
                  </a:schemeClr>
                </a:solidFill>
              </a:rPr>
              <a:t>…</a:t>
            </a:r>
          </a:p>
        </p:txBody>
      </p:sp>
      <p:sp>
        <p:nvSpPr>
          <p:cNvPr id="6" name="TextBox 5">
            <a:extLst>
              <a:ext uri="{FF2B5EF4-FFF2-40B4-BE49-F238E27FC236}">
                <a16:creationId xmlns:a16="http://schemas.microsoft.com/office/drawing/2014/main" id="{33660F0A-6A8A-314C-A95C-1246A4A42C03}"/>
              </a:ext>
            </a:extLst>
          </p:cNvPr>
          <p:cNvSpPr txBox="1"/>
          <p:nvPr/>
        </p:nvSpPr>
        <p:spPr>
          <a:xfrm>
            <a:off x="280495" y="1387601"/>
            <a:ext cx="4900701" cy="461665"/>
          </a:xfrm>
          <a:prstGeom prst="rect">
            <a:avLst/>
          </a:prstGeom>
          <a:noFill/>
        </p:spPr>
        <p:txBody>
          <a:bodyPr wrap="none" rtlCol="0">
            <a:spAutoFit/>
          </a:bodyPr>
          <a:lstStyle/>
          <a:p>
            <a:pPr algn="l"/>
            <a:r>
              <a:rPr lang="en-US" sz="2400" dirty="0" err="1">
                <a:solidFill>
                  <a:schemeClr val="accent5">
                    <a:lumMod val="50000"/>
                  </a:schemeClr>
                </a:solidFill>
              </a:rPr>
              <a:t>Schreib</a:t>
            </a:r>
            <a:r>
              <a:rPr lang="en-US" sz="2400" dirty="0">
                <a:solidFill>
                  <a:schemeClr val="accent5">
                    <a:lumMod val="50000"/>
                  </a:schemeClr>
                </a:solidFill>
              </a:rPr>
              <a:t>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Satzbeginne</a:t>
            </a:r>
            <a:r>
              <a:rPr lang="en-US" sz="2400" dirty="0">
                <a:solidFill>
                  <a:schemeClr val="accent5">
                    <a:lumMod val="50000"/>
                  </a:schemeClr>
                </a:solidFill>
              </a:rPr>
              <a:t> auf*.</a:t>
            </a:r>
          </a:p>
        </p:txBody>
      </p:sp>
      <p:sp>
        <p:nvSpPr>
          <p:cNvPr id="10" name="Speech Bubble: Rectangle with Corners Rounded 9">
            <a:extLst>
              <a:ext uri="{FF2B5EF4-FFF2-40B4-BE49-F238E27FC236}">
                <a16:creationId xmlns:a16="http://schemas.microsoft.com/office/drawing/2014/main" id="{040C1B2B-EE14-4782-B864-1F044B729D42}"/>
              </a:ext>
            </a:extLst>
          </p:cNvPr>
          <p:cNvSpPr/>
          <p:nvPr/>
        </p:nvSpPr>
        <p:spPr>
          <a:xfrm>
            <a:off x="4259043" y="283724"/>
            <a:ext cx="4187870" cy="748390"/>
          </a:xfrm>
          <a:prstGeom prst="wedgeRoundRectCallout">
            <a:avLst>
              <a:gd name="adj1" fmla="val 64896"/>
              <a:gd name="adj2" fmla="val 4329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auf</a:t>
            </a:r>
            <a:r>
              <a:rPr lang="en-GB" sz="2000" dirty="0" err="1"/>
              <a:t>schreiben</a:t>
            </a:r>
            <a:r>
              <a:rPr lang="en-GB" sz="2000" dirty="0"/>
              <a:t> = to write </a:t>
            </a:r>
            <a:r>
              <a:rPr lang="en-GB" sz="2000" b="1" dirty="0"/>
              <a:t>down</a:t>
            </a:r>
            <a:r>
              <a:rPr lang="en-GB" sz="2000" dirty="0"/>
              <a:t> (separable verb)</a:t>
            </a:r>
          </a:p>
        </p:txBody>
      </p:sp>
      <p:pic>
        <p:nvPicPr>
          <p:cNvPr id="11" name="Picture 10" descr="A close up of a logo&#10;&#10;Description automatically generated">
            <a:extLst>
              <a:ext uri="{FF2B5EF4-FFF2-40B4-BE49-F238E27FC236}">
                <a16:creationId xmlns:a16="http://schemas.microsoft.com/office/drawing/2014/main" id="{75EE6007-4335-4522-8F0F-EE0CF2AAB8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0867" y="300749"/>
            <a:ext cx="1066537" cy="1086852"/>
          </a:xfrm>
          <a:prstGeom prst="rect">
            <a:avLst/>
          </a:prstGeom>
        </p:spPr>
      </p:pic>
    </p:spTree>
    <p:extLst>
      <p:ext uri="{BB962C8B-B14F-4D97-AF65-F5344CB8AC3E}">
        <p14:creationId xmlns:p14="http://schemas.microsoft.com/office/powerpoint/2010/main" val="193224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262DC91-08E8-3441-818E-C0931E1B60DD}"/>
              </a:ext>
            </a:extLst>
          </p:cNvPr>
          <p:cNvSpPr txBox="1"/>
          <p:nvPr/>
        </p:nvSpPr>
        <p:spPr>
          <a:xfrm>
            <a:off x="3745089" y="1623847"/>
            <a:ext cx="1516762" cy="461665"/>
          </a:xfrm>
          <a:prstGeom prst="rect">
            <a:avLst/>
          </a:prstGeom>
          <a:noFill/>
        </p:spPr>
        <p:txBody>
          <a:bodyPr wrap="none" rtlCol="0">
            <a:spAutoFit/>
          </a:bodyPr>
          <a:lstStyle/>
          <a:p>
            <a:pPr algn="l"/>
            <a:r>
              <a:rPr lang="en-US" sz="2400" b="1" dirty="0">
                <a:solidFill>
                  <a:schemeClr val="accent5">
                    <a:lumMod val="50000"/>
                  </a:schemeClr>
                </a:solidFill>
              </a:rPr>
              <a:t>Partner B</a:t>
            </a:r>
          </a:p>
        </p:txBody>
      </p:sp>
      <p:sp>
        <p:nvSpPr>
          <p:cNvPr id="8" name="TextBox 7">
            <a:extLst>
              <a:ext uri="{FF2B5EF4-FFF2-40B4-BE49-F238E27FC236}">
                <a16:creationId xmlns:a16="http://schemas.microsoft.com/office/drawing/2014/main" id="{277788BD-376F-BA49-9E07-735218B4AA83}"/>
              </a:ext>
            </a:extLst>
          </p:cNvPr>
          <p:cNvSpPr txBox="1"/>
          <p:nvPr/>
        </p:nvSpPr>
        <p:spPr>
          <a:xfrm>
            <a:off x="788276" y="1623848"/>
            <a:ext cx="1391728" cy="461665"/>
          </a:xfrm>
          <a:prstGeom prst="rect">
            <a:avLst/>
          </a:prstGeom>
          <a:noFill/>
        </p:spPr>
        <p:txBody>
          <a:bodyPr wrap="none" rtlCol="0">
            <a:spAutoFit/>
          </a:bodyPr>
          <a:lstStyle/>
          <a:p>
            <a:pPr algn="l"/>
            <a:r>
              <a:rPr lang="en-US" sz="2400" b="1" dirty="0" err="1">
                <a:solidFill>
                  <a:schemeClr val="accent5">
                    <a:lumMod val="50000"/>
                  </a:schemeClr>
                </a:solidFill>
              </a:rPr>
              <a:t>Runde</a:t>
            </a:r>
            <a:r>
              <a:rPr lang="en-US" sz="2400" b="1" dirty="0">
                <a:solidFill>
                  <a:schemeClr val="accent5">
                    <a:lumMod val="50000"/>
                  </a:schemeClr>
                </a:solidFill>
              </a:rPr>
              <a:t> 1</a:t>
            </a:r>
          </a:p>
        </p:txBody>
      </p:sp>
      <p:sp>
        <p:nvSpPr>
          <p:cNvPr id="10" name="TextBox 9">
            <a:extLst>
              <a:ext uri="{FF2B5EF4-FFF2-40B4-BE49-F238E27FC236}">
                <a16:creationId xmlns:a16="http://schemas.microsoft.com/office/drawing/2014/main" id="{CFA3C5C7-EF86-D849-BFE8-61821C009810}"/>
              </a:ext>
            </a:extLst>
          </p:cNvPr>
          <p:cNvSpPr txBox="1"/>
          <p:nvPr/>
        </p:nvSpPr>
        <p:spPr>
          <a:xfrm>
            <a:off x="2850981" y="2671492"/>
            <a:ext cx="6514925" cy="2308324"/>
          </a:xfrm>
          <a:prstGeom prst="rect">
            <a:avLst/>
          </a:prstGeom>
          <a:noFill/>
        </p:spPr>
        <p:txBody>
          <a:bodyPr wrap="none" rtlCol="0">
            <a:spAutoFit/>
          </a:bodyPr>
          <a:lstStyle/>
          <a:p>
            <a:r>
              <a:rPr lang="de-DE" sz="2400" dirty="0">
                <a:solidFill>
                  <a:srgbClr val="4472C4">
                    <a:lumMod val="50000"/>
                  </a:srgbClr>
                </a:solidFill>
              </a:rPr>
              <a:t>1. …liebe Radfahren / …lieber Rad.</a:t>
            </a:r>
            <a:br>
              <a:rPr lang="de-DE" sz="2400" dirty="0">
                <a:solidFill>
                  <a:srgbClr val="4472C4">
                    <a:lumMod val="50000"/>
                  </a:srgbClr>
                </a:solidFill>
              </a:rPr>
            </a:br>
            <a:r>
              <a:rPr lang="de-DE" sz="2400" dirty="0">
                <a:solidFill>
                  <a:srgbClr val="4472C4">
                    <a:lumMod val="50000"/>
                  </a:srgbClr>
                </a:solidFill>
              </a:rPr>
              <a:t>2. …höre Musik / …Musik hören.</a:t>
            </a:r>
          </a:p>
          <a:p>
            <a:r>
              <a:rPr lang="de-DE" sz="2400" dirty="0">
                <a:solidFill>
                  <a:schemeClr val="accent5">
                    <a:lumMod val="50000"/>
                  </a:schemeClr>
                </a:solidFill>
              </a:rPr>
              <a:t>3. … lieber Chinesisch / …liebst Chinesisch.</a:t>
            </a:r>
          </a:p>
          <a:p>
            <a:r>
              <a:rPr lang="de-DE" sz="2400" dirty="0">
                <a:solidFill>
                  <a:schemeClr val="accent5">
                    <a:lumMod val="50000"/>
                  </a:schemeClr>
                </a:solidFill>
              </a:rPr>
              <a:t>4. … liebt Basketball / lieber Basketball.</a:t>
            </a:r>
          </a:p>
          <a:p>
            <a:r>
              <a:rPr lang="de-DE" sz="2400" dirty="0">
                <a:solidFill>
                  <a:schemeClr val="accent5">
                    <a:lumMod val="50000"/>
                  </a:schemeClr>
                </a:solidFill>
              </a:rPr>
              <a:t>5. …lieber Bücher / … lieben Bücher.</a:t>
            </a:r>
          </a:p>
          <a:p>
            <a:r>
              <a:rPr lang="de-DE" sz="2400" dirty="0">
                <a:solidFill>
                  <a:schemeClr val="accent5">
                    <a:lumMod val="50000"/>
                  </a:schemeClr>
                </a:solidFill>
              </a:rPr>
              <a:t>6. … Wandern / … wandert.</a:t>
            </a:r>
            <a:endParaRPr lang="en-US" sz="2400" dirty="0">
              <a:solidFill>
                <a:schemeClr val="accent5">
                  <a:lumMod val="50000"/>
                </a:schemeClr>
              </a:solidFill>
            </a:endParaRPr>
          </a:p>
        </p:txBody>
      </p:sp>
    </p:spTree>
    <p:extLst>
      <p:ext uri="{BB962C8B-B14F-4D97-AF65-F5344CB8AC3E}">
        <p14:creationId xmlns:p14="http://schemas.microsoft.com/office/powerpoint/2010/main" val="344815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262DC91-08E8-3441-818E-C0931E1B60DD}"/>
              </a:ext>
            </a:extLst>
          </p:cNvPr>
          <p:cNvSpPr txBox="1"/>
          <p:nvPr/>
        </p:nvSpPr>
        <p:spPr>
          <a:xfrm>
            <a:off x="3745089" y="1623847"/>
            <a:ext cx="1568058" cy="461665"/>
          </a:xfrm>
          <a:prstGeom prst="rect">
            <a:avLst/>
          </a:prstGeom>
          <a:noFill/>
        </p:spPr>
        <p:txBody>
          <a:bodyPr wrap="none" rtlCol="0">
            <a:spAutoFit/>
          </a:bodyPr>
          <a:lstStyle/>
          <a:p>
            <a:pPr algn="l"/>
            <a:r>
              <a:rPr lang="en-US" sz="2400" b="1" dirty="0">
                <a:solidFill>
                  <a:schemeClr val="accent5">
                    <a:lumMod val="50000"/>
                  </a:schemeClr>
                </a:solidFill>
              </a:rPr>
              <a:t>Partner A</a:t>
            </a:r>
          </a:p>
        </p:txBody>
      </p:sp>
      <p:sp>
        <p:nvSpPr>
          <p:cNvPr id="8" name="TextBox 7">
            <a:extLst>
              <a:ext uri="{FF2B5EF4-FFF2-40B4-BE49-F238E27FC236}">
                <a16:creationId xmlns:a16="http://schemas.microsoft.com/office/drawing/2014/main" id="{277788BD-376F-BA49-9E07-735218B4AA83}"/>
              </a:ext>
            </a:extLst>
          </p:cNvPr>
          <p:cNvSpPr txBox="1"/>
          <p:nvPr/>
        </p:nvSpPr>
        <p:spPr>
          <a:xfrm>
            <a:off x="788276" y="1623848"/>
            <a:ext cx="1415772" cy="461665"/>
          </a:xfrm>
          <a:prstGeom prst="rect">
            <a:avLst/>
          </a:prstGeom>
          <a:noFill/>
        </p:spPr>
        <p:txBody>
          <a:bodyPr wrap="none" rtlCol="0">
            <a:spAutoFit/>
          </a:bodyPr>
          <a:lstStyle/>
          <a:p>
            <a:pPr algn="l"/>
            <a:r>
              <a:rPr lang="en-US" sz="2400" b="1" dirty="0">
                <a:solidFill>
                  <a:schemeClr val="accent5">
                    <a:lumMod val="50000"/>
                  </a:schemeClr>
                </a:solidFill>
              </a:rPr>
              <a:t>Round 2</a:t>
            </a:r>
          </a:p>
        </p:txBody>
      </p:sp>
      <p:sp>
        <p:nvSpPr>
          <p:cNvPr id="10" name="TextBox 9">
            <a:extLst>
              <a:ext uri="{FF2B5EF4-FFF2-40B4-BE49-F238E27FC236}">
                <a16:creationId xmlns:a16="http://schemas.microsoft.com/office/drawing/2014/main" id="{CFA3C5C7-EF86-D849-BFE8-61821C009810}"/>
              </a:ext>
            </a:extLst>
          </p:cNvPr>
          <p:cNvSpPr txBox="1"/>
          <p:nvPr/>
        </p:nvSpPr>
        <p:spPr>
          <a:xfrm>
            <a:off x="3288619" y="2545368"/>
            <a:ext cx="6699270" cy="2308324"/>
          </a:xfrm>
          <a:prstGeom prst="rect">
            <a:avLst/>
          </a:prstGeom>
          <a:noFill/>
        </p:spPr>
        <p:txBody>
          <a:bodyPr wrap="none" rtlCol="0">
            <a:spAutoFit/>
          </a:bodyPr>
          <a:lstStyle/>
          <a:p>
            <a:r>
              <a:rPr lang="de-DE" sz="2400" dirty="0">
                <a:solidFill>
                  <a:srgbClr val="4472C4">
                    <a:lumMod val="50000"/>
                  </a:srgbClr>
                </a:solidFill>
              </a:rPr>
              <a:t>1. …lieber ins Kino / …liebt ins Kino.</a:t>
            </a:r>
            <a:br>
              <a:rPr lang="de-DE" sz="2400" dirty="0">
                <a:solidFill>
                  <a:srgbClr val="4472C4">
                    <a:lumMod val="50000"/>
                  </a:srgbClr>
                </a:solidFill>
              </a:rPr>
            </a:br>
            <a:r>
              <a:rPr lang="de-DE" sz="2400" dirty="0">
                <a:solidFill>
                  <a:srgbClr val="4472C4">
                    <a:lumMod val="50000"/>
                  </a:srgbClr>
                </a:solidFill>
              </a:rPr>
              <a:t>2. … Klettern / …kletterst.</a:t>
            </a:r>
          </a:p>
          <a:p>
            <a:r>
              <a:rPr lang="de-DE" sz="2400" dirty="0">
                <a:solidFill>
                  <a:schemeClr val="accent5">
                    <a:lumMod val="50000"/>
                  </a:schemeClr>
                </a:solidFill>
              </a:rPr>
              <a:t>3. …lieben Schokolade / lieber Schokolade.</a:t>
            </a:r>
          </a:p>
          <a:p>
            <a:r>
              <a:rPr lang="de-DE" sz="2400" dirty="0">
                <a:solidFill>
                  <a:schemeClr val="accent5">
                    <a:lumMod val="50000"/>
                  </a:schemeClr>
                </a:solidFill>
              </a:rPr>
              <a:t>4. …Musik spielen / … spiele Musik.</a:t>
            </a:r>
          </a:p>
          <a:p>
            <a:r>
              <a:rPr lang="de-DE" sz="2400" dirty="0">
                <a:solidFill>
                  <a:schemeClr val="accent5">
                    <a:lumMod val="50000"/>
                  </a:schemeClr>
                </a:solidFill>
              </a:rPr>
              <a:t>5. … liebt Nudeln / …lieber Nudeln.</a:t>
            </a:r>
          </a:p>
          <a:p>
            <a:r>
              <a:rPr lang="de-DE" sz="2400" dirty="0">
                <a:solidFill>
                  <a:schemeClr val="accent5">
                    <a:lumMod val="50000"/>
                  </a:schemeClr>
                </a:solidFill>
              </a:rPr>
              <a:t>6. … Einkaufen / … kaufen ein.</a:t>
            </a:r>
          </a:p>
        </p:txBody>
      </p:sp>
    </p:spTree>
    <p:extLst>
      <p:ext uri="{BB962C8B-B14F-4D97-AF65-F5344CB8AC3E}">
        <p14:creationId xmlns:p14="http://schemas.microsoft.com/office/powerpoint/2010/main" val="129063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08429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Bingo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1397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Kopier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Tabelle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Kästchen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81258931-7DB8-4C5A-83D1-B635393F6B11}"/>
              </a:ext>
            </a:extLst>
          </p:cNvPr>
          <p:cNvSpPr/>
          <p:nvPr/>
        </p:nvSpPr>
        <p:spPr>
          <a:xfrm>
            <a:off x="3267635" y="6396335"/>
            <a:ext cx="2629246" cy="400110"/>
          </a:xfrm>
          <a:prstGeom prst="rect">
            <a:avLst/>
          </a:prstGeom>
        </p:spPr>
        <p:txBody>
          <a:bodyPr wrap="none">
            <a:spAutoFit/>
          </a:bodyPr>
          <a:lstStyle/>
          <a:p>
            <a:r>
              <a:rPr lang="en-US" sz="2000" dirty="0">
                <a:solidFill>
                  <a:schemeClr val="bg1"/>
                </a:solidFill>
              </a:rPr>
              <a:t>das </a:t>
            </a:r>
            <a:r>
              <a:rPr lang="en-US" sz="2000" dirty="0" err="1">
                <a:solidFill>
                  <a:schemeClr val="bg1"/>
                </a:solidFill>
              </a:rPr>
              <a:t>Kästchen</a:t>
            </a:r>
            <a:r>
              <a:rPr lang="en-US" sz="2000" dirty="0">
                <a:solidFill>
                  <a:schemeClr val="bg1"/>
                </a:solidFill>
              </a:rPr>
              <a:t> = box</a:t>
            </a:r>
            <a:endParaRPr lang="en-GB" sz="1600" dirty="0">
              <a:solidFill>
                <a:schemeClr val="bg1"/>
              </a:solidFill>
            </a:endParaRPr>
          </a:p>
        </p:txBody>
      </p:sp>
      <p:graphicFrame>
        <p:nvGraphicFramePr>
          <p:cNvPr id="6" name="Table 7">
            <a:extLst>
              <a:ext uri="{FF2B5EF4-FFF2-40B4-BE49-F238E27FC236}">
                <a16:creationId xmlns:a16="http://schemas.microsoft.com/office/drawing/2014/main" id="{38CF105C-5656-4B69-8730-1FD8F4DC1BE2}"/>
              </a:ext>
            </a:extLst>
          </p:cNvPr>
          <p:cNvGraphicFramePr>
            <a:graphicFrameLocks noGrp="1"/>
          </p:cNvGraphicFramePr>
          <p:nvPr>
            <p:extLst>
              <p:ext uri="{D42A27DB-BD31-4B8C-83A1-F6EECF244321}">
                <p14:modId xmlns:p14="http://schemas.microsoft.com/office/powerpoint/2010/main" val="1832131662"/>
              </p:ext>
            </p:extLst>
          </p:nvPr>
        </p:nvGraphicFramePr>
        <p:xfrm>
          <a:off x="337671" y="1889674"/>
          <a:ext cx="7098552" cy="4363209"/>
        </p:xfrm>
        <a:graphic>
          <a:graphicData uri="http://schemas.openxmlformats.org/drawingml/2006/table">
            <a:tbl>
              <a:tblPr firstRow="1" bandRow="1">
                <a:tableStyleId>{5940675A-B579-460E-94D1-54222C63F5DA}</a:tableStyleId>
              </a:tblPr>
              <a:tblGrid>
                <a:gridCol w="2366184">
                  <a:extLst>
                    <a:ext uri="{9D8B030D-6E8A-4147-A177-3AD203B41FA5}">
                      <a16:colId xmlns:a16="http://schemas.microsoft.com/office/drawing/2014/main" val="322826196"/>
                    </a:ext>
                  </a:extLst>
                </a:gridCol>
                <a:gridCol w="2366184">
                  <a:extLst>
                    <a:ext uri="{9D8B030D-6E8A-4147-A177-3AD203B41FA5}">
                      <a16:colId xmlns:a16="http://schemas.microsoft.com/office/drawing/2014/main" val="3886834324"/>
                    </a:ext>
                  </a:extLst>
                </a:gridCol>
                <a:gridCol w="2366184">
                  <a:extLst>
                    <a:ext uri="{9D8B030D-6E8A-4147-A177-3AD203B41FA5}">
                      <a16:colId xmlns:a16="http://schemas.microsoft.com/office/drawing/2014/main" val="3841513985"/>
                    </a:ext>
                  </a:extLst>
                </a:gridCol>
              </a:tblGrid>
              <a:tr h="1454403">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endParaRPr lang="en-GB" dirty="0"/>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948088755"/>
                  </a:ext>
                </a:extLst>
              </a:tr>
              <a:tr h="1454403">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241724007"/>
                  </a:ext>
                </a:extLst>
              </a:tr>
              <a:tr h="1454403">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endParaRPr lang="en-GB"/>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endParaRPr lang="en-GB" dirty="0"/>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43260091"/>
                  </a:ext>
                </a:extLst>
              </a:tr>
            </a:tbl>
          </a:graphicData>
        </a:graphic>
      </p:graphicFrame>
      <p:graphicFrame>
        <p:nvGraphicFramePr>
          <p:cNvPr id="9" name="Table 9">
            <a:extLst>
              <a:ext uri="{FF2B5EF4-FFF2-40B4-BE49-F238E27FC236}">
                <a16:creationId xmlns:a16="http://schemas.microsoft.com/office/drawing/2014/main" id="{32C7647B-C09F-49EE-A901-D2233B86FA82}"/>
              </a:ext>
            </a:extLst>
          </p:cNvPr>
          <p:cNvGraphicFramePr>
            <a:graphicFrameLocks noGrp="1"/>
          </p:cNvGraphicFramePr>
          <p:nvPr>
            <p:extLst>
              <p:ext uri="{D42A27DB-BD31-4B8C-83A1-F6EECF244321}">
                <p14:modId xmlns:p14="http://schemas.microsoft.com/office/powerpoint/2010/main" val="1880804459"/>
              </p:ext>
            </p:extLst>
          </p:nvPr>
        </p:nvGraphicFramePr>
        <p:xfrm>
          <a:off x="7513918" y="1798051"/>
          <a:ext cx="4113420" cy="4454829"/>
        </p:xfrm>
        <a:graphic>
          <a:graphicData uri="http://schemas.openxmlformats.org/drawingml/2006/table">
            <a:tbl>
              <a:tblPr firstRow="1" bandRow="1">
                <a:tableStyleId>{C4B1156A-380E-4F78-BDF5-A606A8083BF9}</a:tableStyleId>
              </a:tblPr>
              <a:tblGrid>
                <a:gridCol w="4113420">
                  <a:extLst>
                    <a:ext uri="{9D8B030D-6E8A-4147-A177-3AD203B41FA5}">
                      <a16:colId xmlns:a16="http://schemas.microsoft.com/office/drawing/2014/main" val="4159373149"/>
                    </a:ext>
                  </a:extLst>
                </a:gridCol>
              </a:tblGrid>
              <a:tr h="494981">
                <a:tc>
                  <a:txBody>
                    <a:bodyPr/>
                    <a:lstStyle/>
                    <a:p>
                      <a:r>
                        <a:rPr lang="en-GB" sz="2000" b="0" dirty="0">
                          <a:solidFill>
                            <a:srgbClr val="115076"/>
                          </a:solidFill>
                        </a:rPr>
                        <a:t>She loves cooking.</a:t>
                      </a:r>
                    </a:p>
                  </a:txBody>
                  <a:tcPr anchor="ctr"/>
                </a:tc>
                <a:extLst>
                  <a:ext uri="{0D108BD9-81ED-4DB2-BD59-A6C34878D82A}">
                    <a16:rowId xmlns:a16="http://schemas.microsoft.com/office/drawing/2014/main" val="319509067"/>
                  </a:ext>
                </a:extLst>
              </a:tr>
              <a:tr h="494981">
                <a:tc>
                  <a:txBody>
                    <a:bodyPr/>
                    <a:lstStyle/>
                    <a:p>
                      <a:r>
                        <a:rPr lang="en-GB" sz="2000" b="0" dirty="0">
                          <a:solidFill>
                            <a:srgbClr val="115076"/>
                          </a:solidFill>
                        </a:rPr>
                        <a:t>I prefer listening to music.</a:t>
                      </a:r>
                    </a:p>
                  </a:txBody>
                  <a:tcPr anchor="ctr"/>
                </a:tc>
                <a:extLst>
                  <a:ext uri="{0D108BD9-81ED-4DB2-BD59-A6C34878D82A}">
                    <a16:rowId xmlns:a16="http://schemas.microsoft.com/office/drawing/2014/main" val="3495799288"/>
                  </a:ext>
                </a:extLst>
              </a:tr>
              <a:tr h="494981">
                <a:tc>
                  <a:txBody>
                    <a:bodyPr/>
                    <a:lstStyle/>
                    <a:p>
                      <a:r>
                        <a:rPr lang="en-GB" sz="2000" b="0" dirty="0">
                          <a:solidFill>
                            <a:srgbClr val="115076"/>
                          </a:solidFill>
                        </a:rPr>
                        <a:t>He prefers climbing.</a:t>
                      </a:r>
                    </a:p>
                  </a:txBody>
                  <a:tcPr anchor="ctr"/>
                </a:tc>
                <a:extLst>
                  <a:ext uri="{0D108BD9-81ED-4DB2-BD59-A6C34878D82A}">
                    <a16:rowId xmlns:a16="http://schemas.microsoft.com/office/drawing/2014/main" val="2215457393"/>
                  </a:ext>
                </a:extLst>
              </a:tr>
              <a:tr h="494981">
                <a:tc>
                  <a:txBody>
                    <a:bodyPr/>
                    <a:lstStyle/>
                    <a:p>
                      <a:r>
                        <a:rPr lang="en-GB" sz="2000" b="0" dirty="0">
                          <a:solidFill>
                            <a:srgbClr val="115076"/>
                          </a:solidFill>
                        </a:rPr>
                        <a:t>We prefer swimming.</a:t>
                      </a:r>
                    </a:p>
                  </a:txBody>
                  <a:tcPr anchor="ctr"/>
                </a:tc>
                <a:extLst>
                  <a:ext uri="{0D108BD9-81ED-4DB2-BD59-A6C34878D82A}">
                    <a16:rowId xmlns:a16="http://schemas.microsoft.com/office/drawing/2014/main" val="3598792036"/>
                  </a:ext>
                </a:extLst>
              </a:tr>
              <a:tr h="494981">
                <a:tc>
                  <a:txBody>
                    <a:bodyPr/>
                    <a:lstStyle/>
                    <a:p>
                      <a:r>
                        <a:rPr lang="en-GB" sz="2000" b="0" dirty="0">
                          <a:solidFill>
                            <a:srgbClr val="115076"/>
                          </a:solidFill>
                        </a:rPr>
                        <a:t>They love cycling.</a:t>
                      </a:r>
                    </a:p>
                  </a:txBody>
                  <a:tcPr anchor="ctr"/>
                </a:tc>
                <a:extLst>
                  <a:ext uri="{0D108BD9-81ED-4DB2-BD59-A6C34878D82A}">
                    <a16:rowId xmlns:a16="http://schemas.microsoft.com/office/drawing/2014/main" val="1513443201"/>
                  </a:ext>
                </a:extLst>
              </a:tr>
              <a:tr h="494981">
                <a:tc>
                  <a:txBody>
                    <a:bodyPr/>
                    <a:lstStyle/>
                    <a:p>
                      <a:r>
                        <a:rPr lang="en-GB" sz="2000" b="0" dirty="0">
                          <a:solidFill>
                            <a:srgbClr val="115076"/>
                          </a:solidFill>
                        </a:rPr>
                        <a:t>You love mountaineering.</a:t>
                      </a:r>
                    </a:p>
                  </a:txBody>
                  <a:tcPr anchor="ctr"/>
                </a:tc>
                <a:extLst>
                  <a:ext uri="{0D108BD9-81ED-4DB2-BD59-A6C34878D82A}">
                    <a16:rowId xmlns:a16="http://schemas.microsoft.com/office/drawing/2014/main" val="2178981300"/>
                  </a:ext>
                </a:extLst>
              </a:tr>
              <a:tr h="494981">
                <a:tc>
                  <a:txBody>
                    <a:bodyPr/>
                    <a:lstStyle/>
                    <a:p>
                      <a:r>
                        <a:rPr lang="en-GB" sz="2000" b="0" dirty="0">
                          <a:solidFill>
                            <a:srgbClr val="115076"/>
                          </a:solidFill>
                        </a:rPr>
                        <a:t>She prefers shopping.</a:t>
                      </a:r>
                    </a:p>
                  </a:txBody>
                  <a:tcPr anchor="ctr"/>
                </a:tc>
                <a:extLst>
                  <a:ext uri="{0D108BD9-81ED-4DB2-BD59-A6C34878D82A}">
                    <a16:rowId xmlns:a16="http://schemas.microsoft.com/office/drawing/2014/main" val="1457300904"/>
                  </a:ext>
                </a:extLst>
              </a:tr>
              <a:tr h="494981">
                <a:tc>
                  <a:txBody>
                    <a:bodyPr/>
                    <a:lstStyle/>
                    <a:p>
                      <a:r>
                        <a:rPr lang="en-GB" sz="2000" b="0" dirty="0">
                          <a:solidFill>
                            <a:srgbClr val="115076"/>
                          </a:solidFill>
                        </a:rPr>
                        <a:t>They prefer visiting friends.</a:t>
                      </a:r>
                    </a:p>
                  </a:txBody>
                  <a:tcPr anchor="ctr"/>
                </a:tc>
                <a:extLst>
                  <a:ext uri="{0D108BD9-81ED-4DB2-BD59-A6C34878D82A}">
                    <a16:rowId xmlns:a16="http://schemas.microsoft.com/office/drawing/2014/main" val="1196083876"/>
                  </a:ext>
                </a:extLst>
              </a:tr>
              <a:tr h="494981">
                <a:tc>
                  <a:txBody>
                    <a:bodyPr/>
                    <a:lstStyle/>
                    <a:p>
                      <a:r>
                        <a:rPr lang="en-GB" sz="2000" b="0" dirty="0">
                          <a:solidFill>
                            <a:srgbClr val="115076"/>
                          </a:solidFill>
                        </a:rPr>
                        <a:t>I love hiking.</a:t>
                      </a:r>
                    </a:p>
                  </a:txBody>
                  <a:tcPr anchor="ctr"/>
                </a:tc>
                <a:extLst>
                  <a:ext uri="{0D108BD9-81ED-4DB2-BD59-A6C34878D82A}">
                    <a16:rowId xmlns:a16="http://schemas.microsoft.com/office/drawing/2014/main" val="3771063058"/>
                  </a:ext>
                </a:extLst>
              </a:tr>
            </a:tbl>
          </a:graphicData>
        </a:graphic>
      </p:graphicFrame>
      <p:sp>
        <p:nvSpPr>
          <p:cNvPr id="11" name="TextBox 10" descr="text box hiding answer">
            <a:extLst>
              <a:ext uri="{FF2B5EF4-FFF2-40B4-BE49-F238E27FC236}">
                <a16:creationId xmlns:a16="http://schemas.microsoft.com/office/drawing/2014/main" id="{35E2EDA7-CAC8-4173-875B-A96CA5999F63}"/>
              </a:ext>
            </a:extLst>
          </p:cNvPr>
          <p:cNvSpPr txBox="1"/>
          <p:nvPr/>
        </p:nvSpPr>
        <p:spPr>
          <a:xfrm>
            <a:off x="7617707" y="3377721"/>
            <a:ext cx="3157167"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schwimmen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lieber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2" name="TextBox 11" descr="text box hiding answer">
            <a:extLst>
              <a:ext uri="{FF2B5EF4-FFF2-40B4-BE49-F238E27FC236}">
                <a16:creationId xmlns:a16="http://schemas.microsoft.com/office/drawing/2014/main" id="{A2A722B0-E956-4AF6-ABA9-580A8E252F8D}"/>
              </a:ext>
            </a:extLst>
          </p:cNvPr>
          <p:cNvSpPr txBox="1"/>
          <p:nvPr/>
        </p:nvSpPr>
        <p:spPr>
          <a:xfrm>
            <a:off x="7526796" y="3875586"/>
            <a:ext cx="288822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lieben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Radfahren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4" name="TextBox 13" descr="text box hiding answer">
            <a:extLst>
              <a:ext uri="{FF2B5EF4-FFF2-40B4-BE49-F238E27FC236}">
                <a16:creationId xmlns:a16="http://schemas.microsoft.com/office/drawing/2014/main" id="{5E5EB713-7EC2-B440-B747-033BD2E17FA8}"/>
              </a:ext>
            </a:extLst>
          </p:cNvPr>
          <p:cNvSpPr txBox="1"/>
          <p:nvPr/>
        </p:nvSpPr>
        <p:spPr>
          <a:xfrm>
            <a:off x="7586235" y="1889196"/>
            <a:ext cx="3157167" cy="307777"/>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liebt</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Kochen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5" name="TextBox 14" descr="text box hiding answer">
            <a:extLst>
              <a:ext uri="{FF2B5EF4-FFF2-40B4-BE49-F238E27FC236}">
                <a16:creationId xmlns:a16="http://schemas.microsoft.com/office/drawing/2014/main" id="{97D0296F-89BF-524E-957D-70CB96E2CB13}"/>
              </a:ext>
            </a:extLst>
          </p:cNvPr>
          <p:cNvSpPr txBox="1"/>
          <p:nvPr/>
        </p:nvSpPr>
        <p:spPr>
          <a:xfrm>
            <a:off x="7617707" y="4382701"/>
            <a:ext cx="3382224"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F0302020204030204"/>
              </a:rPr>
              <a:t>Du </a:t>
            </a:r>
            <a:r>
              <a:rPr lang="en-GB" sz="2000" b="1" dirty="0" err="1">
                <a:solidFill>
                  <a:srgbClr val="5B9BD5">
                    <a:lumMod val="50000"/>
                  </a:srgbClr>
                </a:solidFill>
                <a:latin typeface="Century Gothic" panose="020F0302020204030204"/>
              </a:rPr>
              <a:t>liebst</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Bergsteigen</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6" name="TextBox 15" descr="text box hiding answer">
            <a:extLst>
              <a:ext uri="{FF2B5EF4-FFF2-40B4-BE49-F238E27FC236}">
                <a16:creationId xmlns:a16="http://schemas.microsoft.com/office/drawing/2014/main" id="{37ACC85F-E96B-B74B-841A-700FD6254C67}"/>
              </a:ext>
            </a:extLst>
          </p:cNvPr>
          <p:cNvSpPr txBox="1"/>
          <p:nvPr/>
        </p:nvSpPr>
        <p:spPr>
          <a:xfrm>
            <a:off x="7586235" y="5350071"/>
            <a:ext cx="3776362"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F0302020204030204"/>
              </a:rPr>
              <a:t>Sie </a:t>
            </a:r>
            <a:r>
              <a:rPr lang="en-GB" sz="2000" b="1" dirty="0" err="1">
                <a:solidFill>
                  <a:srgbClr val="5B9BD5">
                    <a:lumMod val="50000"/>
                  </a:srgbClr>
                </a:solidFill>
                <a:latin typeface="Century Gothic" panose="020F0302020204030204"/>
              </a:rPr>
              <a:t>besuchen</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lieber</a:t>
            </a:r>
            <a:r>
              <a:rPr lang="en-GB" sz="2000" b="1" dirty="0">
                <a:solidFill>
                  <a:srgbClr val="5B9BD5">
                    <a:lumMod val="50000"/>
                  </a:srgbClr>
                </a:solidFill>
                <a:latin typeface="Century Gothic" panose="020F0302020204030204"/>
              </a:rPr>
              <a:t> Freunde.</a:t>
            </a:r>
          </a:p>
        </p:txBody>
      </p:sp>
      <p:sp>
        <p:nvSpPr>
          <p:cNvPr id="17" name="TextBox 16" descr="text box hiding answer">
            <a:extLst>
              <a:ext uri="{FF2B5EF4-FFF2-40B4-BE49-F238E27FC236}">
                <a16:creationId xmlns:a16="http://schemas.microsoft.com/office/drawing/2014/main" id="{C5AACD35-4B53-FA40-B8B1-79D2DA11CD4D}"/>
              </a:ext>
            </a:extLst>
          </p:cNvPr>
          <p:cNvSpPr txBox="1"/>
          <p:nvPr/>
        </p:nvSpPr>
        <p:spPr>
          <a:xfrm>
            <a:off x="7617707" y="4856795"/>
            <a:ext cx="3776362" cy="307777"/>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F0302020204030204"/>
              </a:rPr>
              <a:t>Sie </a:t>
            </a:r>
            <a:r>
              <a:rPr lang="en-GB" sz="2000" b="1" dirty="0" err="1">
                <a:solidFill>
                  <a:srgbClr val="5B9BD5">
                    <a:lumMod val="50000"/>
                  </a:srgbClr>
                </a:solidFill>
                <a:latin typeface="Century Gothic" panose="020F0302020204030204"/>
              </a:rPr>
              <a:t>kauft</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lieber</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ein</a:t>
            </a:r>
            <a:r>
              <a:rPr lang="en-GB" sz="2000" b="1" dirty="0">
                <a:solidFill>
                  <a:srgbClr val="5B9BD5">
                    <a:lumMod val="50000"/>
                  </a:srgbClr>
                </a:solidFill>
                <a:latin typeface="Century Gothic" panose="020F0302020204030204"/>
              </a:rPr>
              <a:t>.</a:t>
            </a:r>
          </a:p>
        </p:txBody>
      </p:sp>
      <p:sp>
        <p:nvSpPr>
          <p:cNvPr id="18" name="TextBox 17" descr="text box hiding answer">
            <a:extLst>
              <a:ext uri="{FF2B5EF4-FFF2-40B4-BE49-F238E27FC236}">
                <a16:creationId xmlns:a16="http://schemas.microsoft.com/office/drawing/2014/main" id="{DBB1FB81-63D5-D74F-B18B-774B15920019}"/>
              </a:ext>
            </a:extLst>
          </p:cNvPr>
          <p:cNvSpPr txBox="1"/>
          <p:nvPr/>
        </p:nvSpPr>
        <p:spPr>
          <a:xfrm>
            <a:off x="7598657" y="5850747"/>
            <a:ext cx="3776362" cy="307777"/>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F0302020204030204"/>
              </a:rPr>
              <a:t>Ich </a:t>
            </a:r>
            <a:r>
              <a:rPr lang="en-GB" sz="2000" b="1" dirty="0" err="1">
                <a:solidFill>
                  <a:srgbClr val="5B9BD5">
                    <a:lumMod val="50000"/>
                  </a:srgbClr>
                </a:solidFill>
                <a:latin typeface="Century Gothic" panose="020F0302020204030204"/>
              </a:rPr>
              <a:t>liebe</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Wandern</a:t>
            </a:r>
            <a:r>
              <a:rPr lang="en-GB" sz="2000" b="1" dirty="0">
                <a:solidFill>
                  <a:srgbClr val="5B9BD5">
                    <a:lumMod val="50000"/>
                  </a:srgbClr>
                </a:solidFill>
                <a:latin typeface="Century Gothic" panose="020F0302020204030204"/>
              </a:rPr>
              <a:t>.</a:t>
            </a:r>
          </a:p>
        </p:txBody>
      </p:sp>
      <p:sp>
        <p:nvSpPr>
          <p:cNvPr id="19" name="TextBox 18" descr="text box hiding answer">
            <a:extLst>
              <a:ext uri="{FF2B5EF4-FFF2-40B4-BE49-F238E27FC236}">
                <a16:creationId xmlns:a16="http://schemas.microsoft.com/office/drawing/2014/main" id="{54F405BB-A694-C04E-8031-AAC17689C406}"/>
              </a:ext>
            </a:extLst>
          </p:cNvPr>
          <p:cNvSpPr txBox="1"/>
          <p:nvPr/>
        </p:nvSpPr>
        <p:spPr>
          <a:xfrm>
            <a:off x="7617707" y="2879191"/>
            <a:ext cx="3776362" cy="307777"/>
          </a:xfrm>
          <a:prstGeom prst="rect">
            <a:avLst/>
          </a:prstGeom>
          <a:solidFill>
            <a:srgbClr val="FFF4E7"/>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F0302020204030204"/>
              </a:rPr>
              <a:t>Er </a:t>
            </a:r>
            <a:r>
              <a:rPr lang="en-GB" sz="2000" b="1" dirty="0" err="1">
                <a:solidFill>
                  <a:srgbClr val="5B9BD5">
                    <a:lumMod val="50000"/>
                  </a:srgbClr>
                </a:solidFill>
                <a:latin typeface="Century Gothic" panose="020F0302020204030204"/>
              </a:rPr>
              <a:t>klettert</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lieber</a:t>
            </a:r>
            <a:r>
              <a:rPr lang="en-GB" sz="2000" b="1" dirty="0">
                <a:solidFill>
                  <a:srgbClr val="5B9BD5">
                    <a:lumMod val="50000"/>
                  </a:srgbClr>
                </a:solidFill>
                <a:latin typeface="Century Gothic" panose="020F0302020204030204"/>
              </a:rPr>
              <a:t>.</a:t>
            </a:r>
          </a:p>
        </p:txBody>
      </p:sp>
      <p:sp>
        <p:nvSpPr>
          <p:cNvPr id="20" name="TextBox 19" descr="text box hiding answer">
            <a:extLst>
              <a:ext uri="{FF2B5EF4-FFF2-40B4-BE49-F238E27FC236}">
                <a16:creationId xmlns:a16="http://schemas.microsoft.com/office/drawing/2014/main" id="{C27D897A-5C37-6F45-88EB-666751612CF6}"/>
              </a:ext>
            </a:extLst>
          </p:cNvPr>
          <p:cNvSpPr txBox="1"/>
          <p:nvPr/>
        </p:nvSpPr>
        <p:spPr>
          <a:xfrm>
            <a:off x="7586235" y="2384133"/>
            <a:ext cx="3776362"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F0302020204030204"/>
              </a:rPr>
              <a:t>Ich </a:t>
            </a:r>
            <a:r>
              <a:rPr lang="en-GB" sz="2000" b="1" dirty="0" err="1">
                <a:solidFill>
                  <a:srgbClr val="5B9BD5">
                    <a:lumMod val="50000"/>
                  </a:srgbClr>
                </a:solidFill>
                <a:latin typeface="Century Gothic" panose="020F0302020204030204"/>
              </a:rPr>
              <a:t>höre</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lieber</a:t>
            </a:r>
            <a:r>
              <a:rPr lang="en-GB" sz="2000" b="1" dirty="0">
                <a:solidFill>
                  <a:srgbClr val="5B9BD5">
                    <a:lumMod val="50000"/>
                  </a:srgbClr>
                </a:solidFill>
                <a:latin typeface="Century Gothic" panose="020F0302020204030204"/>
              </a:rPr>
              <a:t> </a:t>
            </a:r>
            <a:r>
              <a:rPr lang="en-GB" sz="2000" b="1" dirty="0" err="1">
                <a:solidFill>
                  <a:srgbClr val="5B9BD5">
                    <a:lumMod val="50000"/>
                  </a:srgbClr>
                </a:solidFill>
                <a:latin typeface="Century Gothic" panose="020F0302020204030204"/>
              </a:rPr>
              <a:t>Musik</a:t>
            </a:r>
            <a:r>
              <a:rPr lang="en-GB" sz="2000" b="1" dirty="0">
                <a:solidFill>
                  <a:srgbClr val="5B9BD5">
                    <a:lumMod val="50000"/>
                  </a:srgbClr>
                </a:solidFill>
                <a:latin typeface="Century Gothic" panose="020F0302020204030204"/>
              </a:rPr>
              <a:t>.</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1925132"/>
            <a:ext cx="8590382" cy="1485422"/>
          </a:xfrm>
        </p:spPr>
        <p:txBody>
          <a:bodyPr anchor="t">
            <a:normAutofit/>
          </a:bodyPr>
          <a:lstStyle/>
          <a:p>
            <a:pPr algn="l"/>
            <a:r>
              <a:rPr lang="en-GB" sz="4000" b="1" dirty="0">
                <a:solidFill>
                  <a:prstClr val="white"/>
                </a:solidFill>
              </a:rPr>
              <a:t>Talking about what you and others prefer to do</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41384" y="3071031"/>
            <a:ext cx="7382608" cy="910579"/>
          </a:xfrm>
        </p:spPr>
        <p:txBody>
          <a:bodyPr>
            <a:normAutofit/>
          </a:bodyPr>
          <a:lstStyle/>
          <a:p>
            <a:pPr algn="l"/>
            <a:r>
              <a:rPr lang="en-GB" sz="3000" dirty="0">
                <a:solidFill>
                  <a:prstClr val="white"/>
                </a:solidFill>
              </a:rPr>
              <a:t>Two-verb clauses using </a:t>
            </a:r>
            <a:r>
              <a:rPr lang="en-GB" sz="3000" b="1" i="1" dirty="0" err="1">
                <a:solidFill>
                  <a:prstClr val="white"/>
                </a:solidFill>
              </a:rPr>
              <a:t>statt</a:t>
            </a:r>
            <a:endParaRPr lang="en-GB" sz="3000" b="1" i="1"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62442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Week 3- Lesson 44</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7 / </a:t>
            </a:r>
            <a:r>
              <a:rPr lang="en-GB" sz="1400" dirty="0">
                <a:solidFill>
                  <a:prstClr val="white"/>
                </a:solidFill>
                <a:latin typeface="Century Gothic" panose="020B0502020202020204" pitchFamily="34" charset="0"/>
              </a:rPr>
              <a:t>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97394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683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06318" y="247046"/>
            <a:ext cx="17510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hlinkClick r:id="" action="ppaction://noaction">
              <a:snd r:embed="rId5" name="15. A. 1. Männchen.wav"/>
            </a:hlinkClick>
            <a:extLst>
              <a:ext uri="{FF2B5EF4-FFF2-40B4-BE49-F238E27FC236}">
                <a16:creationId xmlns:a16="http://schemas.microsoft.com/office/drawing/2014/main" id="{464FDC10-2B71-430C-9A2A-A0EF9DCCAC8E}"/>
              </a:ext>
            </a:extLst>
          </p:cNvPr>
          <p:cNvSpPr/>
          <p:nvPr/>
        </p:nvSpPr>
        <p:spPr>
          <a:xfrm>
            <a:off x="340963" y="125976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1. </a:t>
            </a:r>
            <a:r>
              <a:rPr lang="en-GB" sz="2000" dirty="0" err="1">
                <a:solidFill>
                  <a:srgbClr val="115076"/>
                </a:solidFill>
              </a:rPr>
              <a:t>Er</a:t>
            </a:r>
            <a:r>
              <a:rPr lang="en-GB" sz="2000" dirty="0">
                <a:solidFill>
                  <a:srgbClr val="115076"/>
                </a:solidFill>
              </a:rPr>
              <a:t> </a:t>
            </a:r>
            <a:r>
              <a:rPr lang="en-GB" sz="2000" dirty="0" err="1">
                <a:solidFill>
                  <a:srgbClr val="115076"/>
                </a:solidFill>
              </a:rPr>
              <a:t>sieht</a:t>
            </a:r>
            <a:r>
              <a:rPr lang="en-GB" sz="2000" dirty="0">
                <a:solidFill>
                  <a:srgbClr val="115076"/>
                </a:solidFill>
              </a:rPr>
              <a:t> </a:t>
            </a:r>
            <a:r>
              <a:rPr lang="en-GB" sz="2000" dirty="0" err="1">
                <a:solidFill>
                  <a:srgbClr val="115076"/>
                </a:solidFill>
              </a:rPr>
              <a:t>viele</a:t>
            </a:r>
            <a:r>
              <a:rPr lang="en-GB" sz="2000" dirty="0">
                <a:solidFill>
                  <a:srgbClr val="115076"/>
                </a:solidFill>
              </a:rPr>
              <a:t> </a:t>
            </a:r>
            <a:r>
              <a:rPr lang="en-GB" sz="2000" b="1" dirty="0" err="1">
                <a:solidFill>
                  <a:srgbClr val="115076"/>
                </a:solidFill>
              </a:rPr>
              <a:t>Männchen</a:t>
            </a:r>
            <a:r>
              <a:rPr lang="en-GB" sz="2000" dirty="0">
                <a:solidFill>
                  <a:srgbClr val="115076"/>
                </a:solidFill>
              </a:rPr>
              <a:t>.</a:t>
            </a:r>
          </a:p>
        </p:txBody>
      </p:sp>
      <p:sp>
        <p:nvSpPr>
          <p:cNvPr id="7" name="Rectangle: Rounded Corners 6">
            <a:hlinkClick r:id="" action="ppaction://noaction">
              <a:snd r:embed="rId6" name="15. B. 1. Menschen.wav"/>
            </a:hlinkClick>
            <a:extLst>
              <a:ext uri="{FF2B5EF4-FFF2-40B4-BE49-F238E27FC236}">
                <a16:creationId xmlns:a16="http://schemas.microsoft.com/office/drawing/2014/main" id="{5ED8DA59-A4CC-4253-A0DA-B64C1D05183B}"/>
              </a:ext>
            </a:extLst>
          </p:cNvPr>
          <p:cNvSpPr/>
          <p:nvPr/>
        </p:nvSpPr>
        <p:spPr>
          <a:xfrm>
            <a:off x="6227736" y="125138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1. </a:t>
            </a:r>
            <a:r>
              <a:rPr lang="en-GB" sz="2000" dirty="0" err="1">
                <a:solidFill>
                  <a:srgbClr val="115076"/>
                </a:solidFill>
              </a:rPr>
              <a:t>Er</a:t>
            </a:r>
            <a:r>
              <a:rPr lang="en-GB" sz="2000" dirty="0">
                <a:solidFill>
                  <a:srgbClr val="115076"/>
                </a:solidFill>
              </a:rPr>
              <a:t> </a:t>
            </a:r>
            <a:r>
              <a:rPr lang="en-GB" sz="2000" dirty="0" err="1">
                <a:solidFill>
                  <a:srgbClr val="115076"/>
                </a:solidFill>
              </a:rPr>
              <a:t>sieht</a:t>
            </a:r>
            <a:r>
              <a:rPr lang="en-GB" sz="2000" dirty="0">
                <a:solidFill>
                  <a:srgbClr val="115076"/>
                </a:solidFill>
              </a:rPr>
              <a:t> </a:t>
            </a:r>
            <a:r>
              <a:rPr lang="en-GB" sz="2000" dirty="0" err="1">
                <a:solidFill>
                  <a:srgbClr val="115076"/>
                </a:solidFill>
              </a:rPr>
              <a:t>viele</a:t>
            </a:r>
            <a:r>
              <a:rPr lang="en-GB" sz="2000" dirty="0">
                <a:solidFill>
                  <a:srgbClr val="115076"/>
                </a:solidFill>
              </a:rPr>
              <a:t> </a:t>
            </a:r>
            <a:r>
              <a:rPr lang="en-GB" sz="2000" b="1" dirty="0">
                <a:solidFill>
                  <a:srgbClr val="115076"/>
                </a:solidFill>
              </a:rPr>
              <a:t>Menschen</a:t>
            </a:r>
            <a:r>
              <a:rPr lang="en-GB" sz="2000" dirty="0">
                <a:solidFill>
                  <a:srgbClr val="115076"/>
                </a:solidFill>
              </a:rPr>
              <a:t>.</a:t>
            </a:r>
          </a:p>
        </p:txBody>
      </p:sp>
      <p:sp>
        <p:nvSpPr>
          <p:cNvPr id="6" name="TextBox 5">
            <a:extLst>
              <a:ext uri="{FF2B5EF4-FFF2-40B4-BE49-F238E27FC236}">
                <a16:creationId xmlns:a16="http://schemas.microsoft.com/office/drawing/2014/main" id="{E6882FA9-8571-43E4-9A1F-AF25CC024D53}"/>
              </a:ext>
            </a:extLst>
          </p:cNvPr>
          <p:cNvSpPr txBox="1"/>
          <p:nvPr/>
        </p:nvSpPr>
        <p:spPr>
          <a:xfrm>
            <a:off x="2146735" y="423108"/>
            <a:ext cx="1048384" cy="830997"/>
          </a:xfrm>
          <a:prstGeom prst="rect">
            <a:avLst/>
          </a:prstGeom>
          <a:noFill/>
        </p:spPr>
        <p:txBody>
          <a:bodyPr wrap="square" rtlCol="0">
            <a:spAutoFit/>
          </a:bodyPr>
          <a:lstStyle/>
          <a:p>
            <a:pPr algn="ctr"/>
            <a:r>
              <a:rPr lang="en-GB" sz="4800" b="1" dirty="0">
                <a:solidFill>
                  <a:schemeClr val="accent5">
                    <a:lumMod val="50000"/>
                  </a:schemeClr>
                </a:solidFill>
              </a:rPr>
              <a:t>A</a:t>
            </a:r>
          </a:p>
        </p:txBody>
      </p:sp>
      <p:sp>
        <p:nvSpPr>
          <p:cNvPr id="9" name="TextBox 8">
            <a:extLst>
              <a:ext uri="{FF2B5EF4-FFF2-40B4-BE49-F238E27FC236}">
                <a16:creationId xmlns:a16="http://schemas.microsoft.com/office/drawing/2014/main" id="{542D6DA9-B15C-48E9-9B11-A8C223E8BF86}"/>
              </a:ext>
            </a:extLst>
          </p:cNvPr>
          <p:cNvSpPr txBox="1"/>
          <p:nvPr/>
        </p:nvSpPr>
        <p:spPr>
          <a:xfrm>
            <a:off x="7922721" y="420392"/>
            <a:ext cx="1048384" cy="830997"/>
          </a:xfrm>
          <a:prstGeom prst="rect">
            <a:avLst/>
          </a:prstGeom>
          <a:noFill/>
        </p:spPr>
        <p:txBody>
          <a:bodyPr wrap="square" rtlCol="0">
            <a:spAutoFit/>
          </a:bodyPr>
          <a:lstStyle/>
          <a:p>
            <a:pPr algn="ctr"/>
            <a:r>
              <a:rPr lang="en-GB" sz="4800" b="1" dirty="0">
                <a:solidFill>
                  <a:schemeClr val="accent5">
                    <a:lumMod val="50000"/>
                  </a:schemeClr>
                </a:solidFill>
              </a:rPr>
              <a:t>B</a:t>
            </a:r>
          </a:p>
        </p:txBody>
      </p:sp>
      <p:sp>
        <p:nvSpPr>
          <p:cNvPr id="10" name="Rectangle: Rounded Corners 9">
            <a:hlinkClick r:id="" action="ppaction://noaction">
              <a:snd r:embed="rId7" name="15. A. 2. schon.wav"/>
            </a:hlinkClick>
            <a:extLst>
              <a:ext uri="{FF2B5EF4-FFF2-40B4-BE49-F238E27FC236}">
                <a16:creationId xmlns:a16="http://schemas.microsoft.com/office/drawing/2014/main" id="{A241E31C-12BB-4626-BD15-B0782B9F07CC}"/>
              </a:ext>
            </a:extLst>
          </p:cNvPr>
          <p:cNvSpPr/>
          <p:nvPr/>
        </p:nvSpPr>
        <p:spPr>
          <a:xfrm>
            <a:off x="340963" y="19412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2. Ich </a:t>
            </a:r>
            <a:r>
              <a:rPr lang="en-GB" sz="2000" dirty="0" err="1">
                <a:solidFill>
                  <a:srgbClr val="115076"/>
                </a:solidFill>
              </a:rPr>
              <a:t>habe</a:t>
            </a:r>
            <a:r>
              <a:rPr lang="en-GB" sz="2000" dirty="0">
                <a:solidFill>
                  <a:srgbClr val="115076"/>
                </a:solidFill>
              </a:rPr>
              <a:t> das </a:t>
            </a:r>
            <a:r>
              <a:rPr lang="en-GB" sz="2000" b="1" dirty="0" err="1">
                <a:solidFill>
                  <a:srgbClr val="115076"/>
                </a:solidFill>
              </a:rPr>
              <a:t>schon</a:t>
            </a:r>
            <a:r>
              <a:rPr lang="en-GB" sz="2000" dirty="0">
                <a:solidFill>
                  <a:srgbClr val="115076"/>
                </a:solidFill>
              </a:rPr>
              <a:t> </a:t>
            </a:r>
            <a:r>
              <a:rPr lang="en-GB" sz="2000" dirty="0" err="1">
                <a:solidFill>
                  <a:srgbClr val="115076"/>
                </a:solidFill>
              </a:rPr>
              <a:t>gemacht</a:t>
            </a:r>
            <a:r>
              <a:rPr lang="en-GB" sz="2000" dirty="0">
                <a:solidFill>
                  <a:srgbClr val="115076"/>
                </a:solidFill>
              </a:rPr>
              <a:t>.</a:t>
            </a:r>
          </a:p>
        </p:txBody>
      </p:sp>
      <p:sp>
        <p:nvSpPr>
          <p:cNvPr id="11" name="Rectangle: Rounded Corners 10">
            <a:hlinkClick r:id="" action="ppaction://noaction">
              <a:snd r:embed="rId8" name="15. B. 2. schön.wav"/>
            </a:hlinkClick>
            <a:extLst>
              <a:ext uri="{FF2B5EF4-FFF2-40B4-BE49-F238E27FC236}">
                <a16:creationId xmlns:a16="http://schemas.microsoft.com/office/drawing/2014/main" id="{5EEBCE5B-8449-4178-AA79-94DAEDE32D22}"/>
              </a:ext>
            </a:extLst>
          </p:cNvPr>
          <p:cNvSpPr/>
          <p:nvPr/>
        </p:nvSpPr>
        <p:spPr>
          <a:xfrm>
            <a:off x="6227736" y="193285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2. Ich </a:t>
            </a:r>
            <a:r>
              <a:rPr lang="en-GB" sz="2000" dirty="0" err="1">
                <a:solidFill>
                  <a:srgbClr val="115076"/>
                </a:solidFill>
              </a:rPr>
              <a:t>habe</a:t>
            </a:r>
            <a:r>
              <a:rPr lang="en-GB" sz="2000" dirty="0">
                <a:solidFill>
                  <a:srgbClr val="115076"/>
                </a:solidFill>
              </a:rPr>
              <a:t> das </a:t>
            </a:r>
            <a:r>
              <a:rPr lang="en-GB" sz="2000" b="1" dirty="0" err="1">
                <a:solidFill>
                  <a:srgbClr val="115076"/>
                </a:solidFill>
              </a:rPr>
              <a:t>schön</a:t>
            </a:r>
            <a:r>
              <a:rPr lang="en-GB" sz="2000" dirty="0">
                <a:solidFill>
                  <a:srgbClr val="115076"/>
                </a:solidFill>
              </a:rPr>
              <a:t> </a:t>
            </a:r>
            <a:r>
              <a:rPr lang="en-GB" sz="2000" dirty="0" err="1">
                <a:solidFill>
                  <a:srgbClr val="115076"/>
                </a:solidFill>
              </a:rPr>
              <a:t>gemacht</a:t>
            </a:r>
            <a:r>
              <a:rPr lang="en-GB" sz="2000" dirty="0">
                <a:solidFill>
                  <a:srgbClr val="115076"/>
                </a:solidFill>
              </a:rPr>
              <a:t>.</a:t>
            </a:r>
          </a:p>
        </p:txBody>
      </p:sp>
      <p:sp>
        <p:nvSpPr>
          <p:cNvPr id="12" name="Rectangle: Rounded Corners 11">
            <a:hlinkClick r:id="" action="ppaction://noaction">
              <a:snd r:embed="rId9" name="15. A. 3. Kirsche.wav"/>
            </a:hlinkClick>
            <a:extLst>
              <a:ext uri="{FF2B5EF4-FFF2-40B4-BE49-F238E27FC236}">
                <a16:creationId xmlns:a16="http://schemas.microsoft.com/office/drawing/2014/main" id="{4A4AAC42-899B-4D11-B804-B66EA14B34B1}"/>
              </a:ext>
            </a:extLst>
          </p:cNvPr>
          <p:cNvSpPr/>
          <p:nvPr/>
        </p:nvSpPr>
        <p:spPr>
          <a:xfrm>
            <a:off x="340963" y="263108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3. Sie hat die </a:t>
            </a:r>
            <a:r>
              <a:rPr lang="en-GB" sz="2000" b="1" dirty="0" err="1">
                <a:solidFill>
                  <a:srgbClr val="115076"/>
                </a:solidFill>
              </a:rPr>
              <a:t>Kirsche</a:t>
            </a:r>
            <a:r>
              <a:rPr lang="en-GB" sz="2000" dirty="0">
                <a:solidFill>
                  <a:srgbClr val="115076"/>
                </a:solidFill>
              </a:rPr>
              <a:t> </a:t>
            </a:r>
            <a:r>
              <a:rPr lang="en-GB" sz="2000" dirty="0" err="1">
                <a:solidFill>
                  <a:srgbClr val="115076"/>
                </a:solidFill>
              </a:rPr>
              <a:t>fotografiert</a:t>
            </a:r>
            <a:r>
              <a:rPr lang="en-GB" sz="2000" dirty="0">
                <a:solidFill>
                  <a:srgbClr val="115076"/>
                </a:solidFill>
              </a:rPr>
              <a:t>.</a:t>
            </a:r>
          </a:p>
        </p:txBody>
      </p:sp>
      <p:sp>
        <p:nvSpPr>
          <p:cNvPr id="13" name="Rectangle: Rounded Corners 12">
            <a:hlinkClick r:id="" action="ppaction://noaction">
              <a:snd r:embed="rId10" name="15. B. 3. Kirche.wav"/>
            </a:hlinkClick>
            <a:extLst>
              <a:ext uri="{FF2B5EF4-FFF2-40B4-BE49-F238E27FC236}">
                <a16:creationId xmlns:a16="http://schemas.microsoft.com/office/drawing/2014/main" id="{F54FE158-2845-4239-9C3A-06A7C20F6AA1}"/>
              </a:ext>
            </a:extLst>
          </p:cNvPr>
          <p:cNvSpPr/>
          <p:nvPr/>
        </p:nvSpPr>
        <p:spPr>
          <a:xfrm>
            <a:off x="6227736" y="262270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3. Sie hat die </a:t>
            </a:r>
            <a:r>
              <a:rPr lang="en-GB" sz="2000" b="1" dirty="0" err="1">
                <a:solidFill>
                  <a:srgbClr val="115076"/>
                </a:solidFill>
              </a:rPr>
              <a:t>Kirche</a:t>
            </a:r>
            <a:r>
              <a:rPr lang="en-GB" sz="2000" dirty="0">
                <a:solidFill>
                  <a:srgbClr val="115076"/>
                </a:solidFill>
              </a:rPr>
              <a:t> </a:t>
            </a:r>
            <a:r>
              <a:rPr lang="en-GB" sz="2000" dirty="0" err="1">
                <a:solidFill>
                  <a:srgbClr val="115076"/>
                </a:solidFill>
              </a:rPr>
              <a:t>fotografiert</a:t>
            </a:r>
            <a:r>
              <a:rPr lang="en-GB" sz="2000" dirty="0">
                <a:solidFill>
                  <a:srgbClr val="115076"/>
                </a:solidFill>
              </a:rPr>
              <a:t>.</a:t>
            </a:r>
          </a:p>
        </p:txBody>
      </p:sp>
      <p:sp>
        <p:nvSpPr>
          <p:cNvPr id="14" name="Rectangle: Rounded Corners 13">
            <a:hlinkClick r:id="" action="ppaction://noaction">
              <a:snd r:embed="rId11" name="15. A. 4. wasch wach.wav"/>
            </a:hlinkClick>
            <a:extLst>
              <a:ext uri="{FF2B5EF4-FFF2-40B4-BE49-F238E27FC236}">
                <a16:creationId xmlns:a16="http://schemas.microsoft.com/office/drawing/2014/main" id="{2011D781-7791-4647-87C4-7148CDB1BCE3}"/>
              </a:ext>
            </a:extLst>
          </p:cNvPr>
          <p:cNvSpPr/>
          <p:nvPr/>
        </p:nvSpPr>
        <p:spPr>
          <a:xfrm>
            <a:off x="340963" y="33209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4. </a:t>
            </a:r>
            <a:r>
              <a:rPr lang="en-GB" sz="2000" b="1" dirty="0" err="1">
                <a:solidFill>
                  <a:srgbClr val="4472C4">
                    <a:lumMod val="50000"/>
                  </a:srgbClr>
                </a:solidFill>
              </a:rPr>
              <a:t>Waschen</a:t>
            </a:r>
            <a:r>
              <a:rPr lang="en-GB" sz="2000" dirty="0">
                <a:solidFill>
                  <a:srgbClr val="4472C4">
                    <a:lumMod val="50000"/>
                  </a:srgbClr>
                </a:solidFill>
              </a:rPr>
              <a:t> </a:t>
            </a:r>
            <a:r>
              <a:rPr lang="en-GB" sz="2000" dirty="0" err="1">
                <a:solidFill>
                  <a:srgbClr val="4472C4">
                    <a:lumMod val="50000"/>
                  </a:srgbClr>
                </a:solidFill>
              </a:rPr>
              <a:t>ist</a:t>
            </a:r>
            <a:r>
              <a:rPr lang="en-GB" sz="2000" dirty="0">
                <a:solidFill>
                  <a:srgbClr val="4472C4">
                    <a:lumMod val="50000"/>
                  </a:srgbClr>
                </a:solidFill>
              </a:rPr>
              <a:t> </a:t>
            </a:r>
            <a:r>
              <a:rPr lang="en-GB" sz="2000" dirty="0" err="1">
                <a:solidFill>
                  <a:srgbClr val="4472C4">
                    <a:lumMod val="50000"/>
                  </a:srgbClr>
                </a:solidFill>
              </a:rPr>
              <a:t>schneller</a:t>
            </a:r>
            <a:r>
              <a:rPr lang="en-GB" sz="2000" dirty="0">
                <a:solidFill>
                  <a:srgbClr val="4472C4">
                    <a:lumMod val="50000"/>
                  </a:srgbClr>
                </a:solidFill>
              </a:rPr>
              <a:t> </a:t>
            </a:r>
            <a:r>
              <a:rPr lang="en-GB" sz="2000" dirty="0" err="1">
                <a:solidFill>
                  <a:srgbClr val="4472C4">
                    <a:lumMod val="50000"/>
                  </a:srgbClr>
                </a:solidFill>
              </a:rPr>
              <a:t>als</a:t>
            </a:r>
            <a:r>
              <a:rPr lang="en-GB" sz="2000" dirty="0">
                <a:solidFill>
                  <a:srgbClr val="4472C4">
                    <a:lumMod val="50000"/>
                  </a:srgbClr>
                </a:solidFill>
              </a:rPr>
              <a:t> </a:t>
            </a:r>
            <a:r>
              <a:rPr lang="en-GB" sz="2000" b="1" dirty="0" err="1">
                <a:solidFill>
                  <a:srgbClr val="4472C4">
                    <a:lumMod val="50000"/>
                  </a:srgbClr>
                </a:solidFill>
              </a:rPr>
              <a:t>Wachsen</a:t>
            </a:r>
            <a:r>
              <a:rPr lang="en-GB" sz="2000" b="1" dirty="0">
                <a:solidFill>
                  <a:srgbClr val="4472C4">
                    <a:lumMod val="50000"/>
                  </a:srgbClr>
                </a:solidFill>
              </a:rPr>
              <a:t>.</a:t>
            </a:r>
            <a:endParaRPr lang="en-GB" sz="2000" dirty="0">
              <a:solidFill>
                <a:srgbClr val="115076"/>
              </a:solidFill>
            </a:endParaRPr>
          </a:p>
        </p:txBody>
      </p:sp>
      <p:sp>
        <p:nvSpPr>
          <p:cNvPr id="15" name="Rectangle: Rounded Corners 14">
            <a:hlinkClick r:id="" action="ppaction://noaction">
              <a:snd r:embed="rId12" name="15. B. 4. wach wasch.wav"/>
            </a:hlinkClick>
            <a:extLst>
              <a:ext uri="{FF2B5EF4-FFF2-40B4-BE49-F238E27FC236}">
                <a16:creationId xmlns:a16="http://schemas.microsoft.com/office/drawing/2014/main" id="{58723930-9A9E-4C60-A349-D2CE23D34FEB}"/>
              </a:ext>
            </a:extLst>
          </p:cNvPr>
          <p:cNvSpPr/>
          <p:nvPr/>
        </p:nvSpPr>
        <p:spPr>
          <a:xfrm>
            <a:off x="6227736" y="33209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4. </a:t>
            </a:r>
            <a:r>
              <a:rPr lang="en-GB" sz="2000" b="1" dirty="0" err="1">
                <a:solidFill>
                  <a:srgbClr val="4472C4">
                    <a:lumMod val="50000"/>
                  </a:srgbClr>
                </a:solidFill>
              </a:rPr>
              <a:t>Wachsen</a:t>
            </a:r>
            <a:r>
              <a:rPr lang="en-GB" sz="2000" dirty="0">
                <a:solidFill>
                  <a:srgbClr val="4472C4">
                    <a:lumMod val="50000"/>
                  </a:srgbClr>
                </a:solidFill>
              </a:rPr>
              <a:t> </a:t>
            </a:r>
            <a:r>
              <a:rPr lang="en-GB" sz="2000" dirty="0" err="1">
                <a:solidFill>
                  <a:srgbClr val="4472C4">
                    <a:lumMod val="50000"/>
                  </a:srgbClr>
                </a:solidFill>
              </a:rPr>
              <a:t>ist</a:t>
            </a:r>
            <a:r>
              <a:rPr lang="en-GB" sz="2000" dirty="0">
                <a:solidFill>
                  <a:srgbClr val="4472C4">
                    <a:lumMod val="50000"/>
                  </a:srgbClr>
                </a:solidFill>
              </a:rPr>
              <a:t> </a:t>
            </a:r>
            <a:r>
              <a:rPr lang="en-GB" sz="2000" dirty="0" err="1">
                <a:solidFill>
                  <a:srgbClr val="4472C4">
                    <a:lumMod val="50000"/>
                  </a:srgbClr>
                </a:solidFill>
              </a:rPr>
              <a:t>schneller</a:t>
            </a:r>
            <a:r>
              <a:rPr lang="en-GB" sz="2000" dirty="0">
                <a:solidFill>
                  <a:srgbClr val="4472C4">
                    <a:lumMod val="50000"/>
                  </a:srgbClr>
                </a:solidFill>
              </a:rPr>
              <a:t> </a:t>
            </a:r>
            <a:r>
              <a:rPr lang="en-GB" sz="2000" dirty="0" err="1">
                <a:solidFill>
                  <a:srgbClr val="4472C4">
                    <a:lumMod val="50000"/>
                  </a:srgbClr>
                </a:solidFill>
              </a:rPr>
              <a:t>als</a:t>
            </a:r>
            <a:r>
              <a:rPr lang="en-GB" sz="2000" dirty="0">
                <a:solidFill>
                  <a:srgbClr val="4472C4">
                    <a:lumMod val="50000"/>
                  </a:srgbClr>
                </a:solidFill>
              </a:rPr>
              <a:t> </a:t>
            </a:r>
            <a:r>
              <a:rPr lang="en-GB" sz="2000" b="1" dirty="0" err="1">
                <a:solidFill>
                  <a:srgbClr val="4472C4">
                    <a:lumMod val="50000"/>
                  </a:srgbClr>
                </a:solidFill>
              </a:rPr>
              <a:t>Waschen</a:t>
            </a:r>
            <a:r>
              <a:rPr lang="en-GB" sz="2000" b="1" dirty="0">
                <a:solidFill>
                  <a:srgbClr val="4472C4">
                    <a:lumMod val="50000"/>
                  </a:srgbClr>
                </a:solidFill>
              </a:rPr>
              <a:t>.</a:t>
            </a:r>
            <a:endParaRPr lang="en-GB" sz="2000" dirty="0">
              <a:solidFill>
                <a:srgbClr val="115076"/>
              </a:solidFill>
            </a:endParaRPr>
          </a:p>
        </p:txBody>
      </p:sp>
      <p:sp>
        <p:nvSpPr>
          <p:cNvPr id="16" name="Rectangle: Rounded Corners 15">
            <a:hlinkClick r:id="" action="ppaction://noaction">
              <a:snd r:embed="rId13" name="15. A. 5. schä schell.wav"/>
            </a:hlinkClick>
            <a:extLst>
              <a:ext uri="{FF2B5EF4-FFF2-40B4-BE49-F238E27FC236}">
                <a16:creationId xmlns:a16="http://schemas.microsoft.com/office/drawing/2014/main" id="{CA8F9AEF-FF21-4745-B11D-7C63FB956FCE}"/>
              </a:ext>
            </a:extLst>
          </p:cNvPr>
          <p:cNvSpPr/>
          <p:nvPr/>
        </p:nvSpPr>
        <p:spPr>
          <a:xfrm>
            <a:off x="340963" y="400184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5. </a:t>
            </a:r>
            <a:r>
              <a:rPr lang="en-GB" sz="2000" b="1" dirty="0" err="1">
                <a:solidFill>
                  <a:srgbClr val="4472C4">
                    <a:lumMod val="50000"/>
                  </a:srgbClr>
                </a:solidFill>
              </a:rPr>
              <a:t>Schälen</a:t>
            </a:r>
            <a:r>
              <a:rPr lang="en-GB" sz="2000" b="1" dirty="0">
                <a:solidFill>
                  <a:srgbClr val="4472C4">
                    <a:lumMod val="50000"/>
                  </a:srgbClr>
                </a:solidFill>
              </a:rPr>
              <a:t> </a:t>
            </a:r>
            <a:r>
              <a:rPr lang="en-GB" sz="2000" dirty="0" err="1">
                <a:solidFill>
                  <a:srgbClr val="4472C4">
                    <a:lumMod val="50000"/>
                  </a:srgbClr>
                </a:solidFill>
              </a:rPr>
              <a:t>oder</a:t>
            </a:r>
            <a:r>
              <a:rPr lang="en-GB" sz="2000" dirty="0">
                <a:solidFill>
                  <a:srgbClr val="4472C4">
                    <a:lumMod val="50000"/>
                  </a:srgbClr>
                </a:solidFill>
              </a:rPr>
              <a:t> </a:t>
            </a:r>
            <a:r>
              <a:rPr lang="en-GB" sz="2000" b="1" dirty="0" err="1">
                <a:solidFill>
                  <a:srgbClr val="4472C4">
                    <a:lumMod val="50000"/>
                  </a:srgbClr>
                </a:solidFill>
              </a:rPr>
              <a:t>schellen</a:t>
            </a:r>
            <a:r>
              <a:rPr lang="en-GB" sz="2000" dirty="0">
                <a:solidFill>
                  <a:srgbClr val="4472C4">
                    <a:lumMod val="50000"/>
                  </a:srgbClr>
                </a:solidFill>
              </a:rPr>
              <a:t>? </a:t>
            </a:r>
            <a:endParaRPr lang="en-GB" sz="2000" dirty="0">
              <a:solidFill>
                <a:srgbClr val="115076"/>
              </a:solidFill>
            </a:endParaRPr>
          </a:p>
        </p:txBody>
      </p:sp>
      <p:sp>
        <p:nvSpPr>
          <p:cNvPr id="17" name="Rectangle: Rounded Corners 16">
            <a:hlinkClick r:id="" action="ppaction://noaction">
              <a:snd r:embed="rId14" name="15. B. 5. schell schä.wav"/>
            </a:hlinkClick>
            <a:extLst>
              <a:ext uri="{FF2B5EF4-FFF2-40B4-BE49-F238E27FC236}">
                <a16:creationId xmlns:a16="http://schemas.microsoft.com/office/drawing/2014/main" id="{43D7A2EE-83E6-4650-9FB7-4CDAD546A41D}"/>
              </a:ext>
            </a:extLst>
          </p:cNvPr>
          <p:cNvSpPr/>
          <p:nvPr/>
        </p:nvSpPr>
        <p:spPr>
          <a:xfrm>
            <a:off x="6227736" y="400184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5. </a:t>
            </a:r>
            <a:r>
              <a:rPr lang="en-GB" sz="2000" b="1" dirty="0" err="1">
                <a:solidFill>
                  <a:srgbClr val="4472C4">
                    <a:lumMod val="50000"/>
                  </a:srgbClr>
                </a:solidFill>
              </a:rPr>
              <a:t>Schellen</a:t>
            </a:r>
            <a:r>
              <a:rPr lang="en-GB" sz="2000" b="1" dirty="0">
                <a:solidFill>
                  <a:srgbClr val="4472C4">
                    <a:lumMod val="50000"/>
                  </a:srgbClr>
                </a:solidFill>
              </a:rPr>
              <a:t> </a:t>
            </a:r>
            <a:r>
              <a:rPr lang="en-GB" sz="2000" dirty="0" err="1">
                <a:solidFill>
                  <a:srgbClr val="4472C4">
                    <a:lumMod val="50000"/>
                  </a:srgbClr>
                </a:solidFill>
              </a:rPr>
              <a:t>oder</a:t>
            </a:r>
            <a:r>
              <a:rPr lang="en-GB" sz="2000" dirty="0">
                <a:solidFill>
                  <a:srgbClr val="4472C4">
                    <a:lumMod val="50000"/>
                  </a:srgbClr>
                </a:solidFill>
              </a:rPr>
              <a:t> </a:t>
            </a:r>
            <a:r>
              <a:rPr lang="en-GB" sz="2000" b="1" dirty="0" err="1">
                <a:solidFill>
                  <a:srgbClr val="4472C4">
                    <a:lumMod val="50000"/>
                  </a:srgbClr>
                </a:solidFill>
              </a:rPr>
              <a:t>schälen</a:t>
            </a:r>
            <a:r>
              <a:rPr lang="en-GB" sz="2000" dirty="0">
                <a:solidFill>
                  <a:srgbClr val="4472C4">
                    <a:lumMod val="50000"/>
                  </a:srgbClr>
                </a:solidFill>
              </a:rPr>
              <a:t>? </a:t>
            </a:r>
            <a:endParaRPr lang="en-GB" sz="2000" dirty="0">
              <a:solidFill>
                <a:srgbClr val="115076"/>
              </a:solidFill>
            </a:endParaRPr>
          </a:p>
        </p:txBody>
      </p:sp>
      <p:sp>
        <p:nvSpPr>
          <p:cNvPr id="18" name="Rectangle: Rounded Corners 17">
            <a:hlinkClick r:id="" action="ppaction://noaction">
              <a:snd r:embed="rId15" name="15. A. 6. zeich zeig.wav"/>
            </a:hlinkClick>
            <a:extLst>
              <a:ext uri="{FF2B5EF4-FFF2-40B4-BE49-F238E27FC236}">
                <a16:creationId xmlns:a16="http://schemas.microsoft.com/office/drawing/2014/main" id="{25CB777B-4FF8-46A1-ABC3-2F56626B4123}"/>
              </a:ext>
            </a:extLst>
          </p:cNvPr>
          <p:cNvSpPr/>
          <p:nvPr/>
        </p:nvSpPr>
        <p:spPr>
          <a:xfrm>
            <a:off x="340963" y="470901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6. </a:t>
            </a:r>
            <a:r>
              <a:rPr lang="en-GB" sz="2000" b="1" dirty="0" err="1">
                <a:solidFill>
                  <a:srgbClr val="4472C4">
                    <a:lumMod val="50000"/>
                  </a:srgbClr>
                </a:solidFill>
              </a:rPr>
              <a:t>Zeichnen</a:t>
            </a:r>
            <a:r>
              <a:rPr lang="en-GB" sz="2000" b="1" dirty="0">
                <a:solidFill>
                  <a:srgbClr val="4472C4">
                    <a:lumMod val="50000"/>
                  </a:srgbClr>
                </a:solidFill>
              </a:rPr>
              <a:t> </a:t>
            </a:r>
            <a:r>
              <a:rPr lang="en-GB" sz="2000" dirty="0" err="1">
                <a:solidFill>
                  <a:srgbClr val="4472C4">
                    <a:lumMod val="50000"/>
                  </a:srgbClr>
                </a:solidFill>
              </a:rPr>
              <a:t>ist</a:t>
            </a:r>
            <a:r>
              <a:rPr lang="en-GB" sz="2000" dirty="0">
                <a:solidFill>
                  <a:srgbClr val="4472C4">
                    <a:lumMod val="50000"/>
                  </a:srgbClr>
                </a:solidFill>
              </a:rPr>
              <a:t> </a:t>
            </a:r>
            <a:r>
              <a:rPr lang="en-GB" sz="2000" dirty="0" err="1">
                <a:solidFill>
                  <a:srgbClr val="4472C4">
                    <a:lumMod val="50000"/>
                  </a:srgbClr>
                </a:solidFill>
              </a:rPr>
              <a:t>besser</a:t>
            </a:r>
            <a:r>
              <a:rPr lang="en-GB" sz="2000" dirty="0">
                <a:solidFill>
                  <a:srgbClr val="4472C4">
                    <a:lumMod val="50000"/>
                  </a:srgbClr>
                </a:solidFill>
              </a:rPr>
              <a:t> </a:t>
            </a:r>
            <a:r>
              <a:rPr lang="en-GB" sz="2000" dirty="0" err="1">
                <a:solidFill>
                  <a:srgbClr val="4472C4">
                    <a:lumMod val="50000"/>
                  </a:srgbClr>
                </a:solidFill>
              </a:rPr>
              <a:t>als</a:t>
            </a:r>
            <a:r>
              <a:rPr lang="en-GB" sz="2000" dirty="0">
                <a:solidFill>
                  <a:srgbClr val="4472C4">
                    <a:lumMod val="50000"/>
                  </a:srgbClr>
                </a:solidFill>
              </a:rPr>
              <a:t> </a:t>
            </a:r>
            <a:r>
              <a:rPr lang="en-GB" sz="2000" b="1" dirty="0" err="1">
                <a:solidFill>
                  <a:srgbClr val="4472C4">
                    <a:lumMod val="50000"/>
                  </a:srgbClr>
                </a:solidFill>
              </a:rPr>
              <a:t>Zeigen</a:t>
            </a:r>
            <a:r>
              <a:rPr lang="en-GB" sz="2000" b="1" dirty="0">
                <a:solidFill>
                  <a:srgbClr val="4472C4">
                    <a:lumMod val="50000"/>
                  </a:srgbClr>
                </a:solidFill>
              </a:rPr>
              <a:t>.</a:t>
            </a:r>
            <a:endParaRPr lang="en-GB" sz="2000" dirty="0">
              <a:solidFill>
                <a:srgbClr val="115076"/>
              </a:solidFill>
            </a:endParaRPr>
          </a:p>
        </p:txBody>
      </p:sp>
      <p:sp>
        <p:nvSpPr>
          <p:cNvPr id="19" name="Rectangle: Rounded Corners 18">
            <a:hlinkClick r:id="" action="ppaction://noaction">
              <a:snd r:embed="rId16" name="15. B. 6. zeig zeich.wav"/>
            </a:hlinkClick>
            <a:extLst>
              <a:ext uri="{FF2B5EF4-FFF2-40B4-BE49-F238E27FC236}">
                <a16:creationId xmlns:a16="http://schemas.microsoft.com/office/drawing/2014/main" id="{DA91EE5A-380B-42E5-B7F2-CAAD8F017536}"/>
              </a:ext>
            </a:extLst>
          </p:cNvPr>
          <p:cNvSpPr/>
          <p:nvPr/>
        </p:nvSpPr>
        <p:spPr>
          <a:xfrm>
            <a:off x="6227736" y="470901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6. </a:t>
            </a:r>
            <a:r>
              <a:rPr lang="en-GB" sz="2000" b="1" dirty="0" err="1">
                <a:solidFill>
                  <a:srgbClr val="4472C4">
                    <a:lumMod val="50000"/>
                  </a:srgbClr>
                </a:solidFill>
              </a:rPr>
              <a:t>Zeigen</a:t>
            </a:r>
            <a:r>
              <a:rPr lang="en-GB" sz="2000" b="1" dirty="0">
                <a:solidFill>
                  <a:srgbClr val="4472C4">
                    <a:lumMod val="50000"/>
                  </a:srgbClr>
                </a:solidFill>
              </a:rPr>
              <a:t> </a:t>
            </a:r>
            <a:r>
              <a:rPr lang="en-GB" sz="2000" dirty="0" err="1">
                <a:solidFill>
                  <a:srgbClr val="4472C4">
                    <a:lumMod val="50000"/>
                  </a:srgbClr>
                </a:solidFill>
              </a:rPr>
              <a:t>ist</a:t>
            </a:r>
            <a:r>
              <a:rPr lang="en-GB" sz="2000" dirty="0">
                <a:solidFill>
                  <a:srgbClr val="4472C4">
                    <a:lumMod val="50000"/>
                  </a:srgbClr>
                </a:solidFill>
              </a:rPr>
              <a:t> </a:t>
            </a:r>
            <a:r>
              <a:rPr lang="en-GB" sz="2000" dirty="0" err="1">
                <a:solidFill>
                  <a:srgbClr val="4472C4">
                    <a:lumMod val="50000"/>
                  </a:srgbClr>
                </a:solidFill>
              </a:rPr>
              <a:t>besser</a:t>
            </a:r>
            <a:r>
              <a:rPr lang="en-GB" sz="2000" dirty="0">
                <a:solidFill>
                  <a:srgbClr val="4472C4">
                    <a:lumMod val="50000"/>
                  </a:srgbClr>
                </a:solidFill>
              </a:rPr>
              <a:t> </a:t>
            </a:r>
            <a:r>
              <a:rPr lang="en-GB" sz="2000" dirty="0" err="1">
                <a:solidFill>
                  <a:srgbClr val="4472C4">
                    <a:lumMod val="50000"/>
                  </a:srgbClr>
                </a:solidFill>
              </a:rPr>
              <a:t>als</a:t>
            </a:r>
            <a:r>
              <a:rPr lang="en-GB" sz="2000" dirty="0">
                <a:solidFill>
                  <a:srgbClr val="4472C4">
                    <a:lumMod val="50000"/>
                  </a:srgbClr>
                </a:solidFill>
              </a:rPr>
              <a:t> </a:t>
            </a:r>
            <a:r>
              <a:rPr lang="en-GB" sz="2000" b="1" dirty="0" err="1">
                <a:solidFill>
                  <a:srgbClr val="4472C4">
                    <a:lumMod val="50000"/>
                  </a:srgbClr>
                </a:solidFill>
              </a:rPr>
              <a:t>Zeichnen</a:t>
            </a:r>
            <a:r>
              <a:rPr lang="en-GB" sz="2000" b="1" dirty="0">
                <a:solidFill>
                  <a:srgbClr val="4472C4">
                    <a:lumMod val="50000"/>
                  </a:srgbClr>
                </a:solidFill>
              </a:rPr>
              <a:t>.</a:t>
            </a:r>
            <a:endParaRPr lang="en-GB" sz="2000" dirty="0">
              <a:solidFill>
                <a:srgbClr val="115076"/>
              </a:solidFill>
            </a:endParaRPr>
          </a:p>
        </p:txBody>
      </p:sp>
      <p:sp>
        <p:nvSpPr>
          <p:cNvPr id="20" name="Rounded Rectangular Callout 11">
            <a:extLst>
              <a:ext uri="{FF2B5EF4-FFF2-40B4-BE49-F238E27FC236}">
                <a16:creationId xmlns:a16="http://schemas.microsoft.com/office/drawing/2014/main" id="{7B629953-1EFC-4232-B6F3-688594D25808}"/>
              </a:ext>
            </a:extLst>
          </p:cNvPr>
          <p:cNvSpPr/>
          <p:nvPr/>
        </p:nvSpPr>
        <p:spPr>
          <a:xfrm>
            <a:off x="50403" y="5411256"/>
            <a:ext cx="3527166" cy="705643"/>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das </a:t>
            </a:r>
            <a:r>
              <a:rPr lang="en-GB" sz="2000" dirty="0" err="1">
                <a:solidFill>
                  <a:prstClr val="white"/>
                </a:solidFill>
                <a:latin typeface="Century Gothic" panose="020F0302020204030204"/>
              </a:rPr>
              <a:t>Männchen</a:t>
            </a:r>
            <a:r>
              <a:rPr lang="en-GB" sz="2000" dirty="0">
                <a:solidFill>
                  <a:prstClr val="white"/>
                </a:solidFill>
                <a:latin typeface="Century Gothic" panose="020F0302020204030204"/>
              </a:rPr>
              <a:t> – little man</a:t>
            </a:r>
            <a:br>
              <a:rPr lang="en-GB" sz="2000" dirty="0">
                <a:solidFill>
                  <a:prstClr val="white"/>
                </a:solidFill>
                <a:latin typeface="Century Gothic" panose="020F0302020204030204"/>
              </a:rPr>
            </a:br>
            <a:r>
              <a:rPr lang="en-GB" sz="2000" dirty="0">
                <a:solidFill>
                  <a:prstClr val="white"/>
                </a:solidFill>
                <a:latin typeface="Century Gothic" panose="020F0302020204030204"/>
              </a:rPr>
              <a:t>die </a:t>
            </a:r>
            <a:r>
              <a:rPr lang="en-GB" sz="2000" dirty="0" err="1">
                <a:solidFill>
                  <a:prstClr val="white"/>
                </a:solidFill>
                <a:latin typeface="Century Gothic" panose="020F0302020204030204"/>
              </a:rPr>
              <a:t>Kirsche</a:t>
            </a:r>
            <a:r>
              <a:rPr lang="en-GB" sz="2000" dirty="0">
                <a:solidFill>
                  <a:prstClr val="white"/>
                </a:solidFill>
                <a:latin typeface="Century Gothic" panose="020F0302020204030204"/>
              </a:rPr>
              <a:t> – cherry</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ounded Rectangular Callout 11">
            <a:extLst>
              <a:ext uri="{FF2B5EF4-FFF2-40B4-BE49-F238E27FC236}">
                <a16:creationId xmlns:a16="http://schemas.microsoft.com/office/drawing/2014/main" id="{EBB40564-675D-45CF-A2A5-8F46BD8AB828}"/>
              </a:ext>
            </a:extLst>
          </p:cNvPr>
          <p:cNvSpPr/>
          <p:nvPr/>
        </p:nvSpPr>
        <p:spPr>
          <a:xfrm>
            <a:off x="3696376" y="5411256"/>
            <a:ext cx="2622773"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waschen</a:t>
            </a:r>
            <a:r>
              <a:rPr lang="en-GB" sz="2000" dirty="0">
                <a:solidFill>
                  <a:prstClr val="white"/>
                </a:solidFill>
                <a:latin typeface="Century Gothic" panose="020F0302020204030204"/>
              </a:rPr>
              <a:t> – to wash</a:t>
            </a:r>
            <a:br>
              <a:rPr lang="en-GB" sz="2000" dirty="0">
                <a:solidFill>
                  <a:prstClr val="white"/>
                </a:solidFill>
                <a:latin typeface="Century Gothic" panose="020F0302020204030204"/>
              </a:rPr>
            </a:br>
            <a:r>
              <a:rPr lang="en-GB" sz="2000" dirty="0" err="1">
                <a:solidFill>
                  <a:prstClr val="white"/>
                </a:solidFill>
                <a:latin typeface="Century Gothic" panose="020F0302020204030204"/>
              </a:rPr>
              <a:t>wachsen</a:t>
            </a:r>
            <a:r>
              <a:rPr lang="en-GB" sz="2000" dirty="0">
                <a:solidFill>
                  <a:prstClr val="white"/>
                </a:solidFill>
                <a:latin typeface="Century Gothic" panose="020F0302020204030204"/>
              </a:rPr>
              <a:t> – to grow</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ounded Rectangular Callout 11">
            <a:extLst>
              <a:ext uri="{FF2B5EF4-FFF2-40B4-BE49-F238E27FC236}">
                <a16:creationId xmlns:a16="http://schemas.microsoft.com/office/drawing/2014/main" id="{DBEA2E4E-B722-4914-AF81-DB95BA5A0742}"/>
              </a:ext>
            </a:extLst>
          </p:cNvPr>
          <p:cNvSpPr/>
          <p:nvPr/>
        </p:nvSpPr>
        <p:spPr>
          <a:xfrm>
            <a:off x="6437957" y="5411256"/>
            <a:ext cx="2746709"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schälen</a:t>
            </a:r>
            <a:r>
              <a:rPr lang="en-GB" sz="2000" dirty="0">
                <a:solidFill>
                  <a:prstClr val="white"/>
                </a:solidFill>
                <a:latin typeface="Century Gothic" panose="020F0302020204030204"/>
              </a:rPr>
              <a:t> – to peel</a:t>
            </a:r>
            <a:br>
              <a:rPr lang="en-GB" sz="2000" dirty="0">
                <a:solidFill>
                  <a:prstClr val="white"/>
                </a:solidFill>
                <a:latin typeface="Century Gothic" panose="020F0302020204030204"/>
              </a:rPr>
            </a:br>
            <a:r>
              <a:rPr lang="en-GB" sz="2000" dirty="0" err="1">
                <a:solidFill>
                  <a:prstClr val="white"/>
                </a:solidFill>
                <a:latin typeface="Century Gothic" panose="020F0302020204030204"/>
              </a:rPr>
              <a:t>schellen</a:t>
            </a:r>
            <a:r>
              <a:rPr lang="en-GB" sz="2000" dirty="0">
                <a:solidFill>
                  <a:prstClr val="white"/>
                </a:solidFill>
                <a:latin typeface="Century Gothic" panose="020F0302020204030204"/>
              </a:rPr>
              <a:t> – to ring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ounded Rectangular Callout 11">
            <a:extLst>
              <a:ext uri="{FF2B5EF4-FFF2-40B4-BE49-F238E27FC236}">
                <a16:creationId xmlns:a16="http://schemas.microsoft.com/office/drawing/2014/main" id="{6B3753BE-1420-4AF7-96AA-7639E0FA2EAB}"/>
              </a:ext>
            </a:extLst>
          </p:cNvPr>
          <p:cNvSpPr/>
          <p:nvPr/>
        </p:nvSpPr>
        <p:spPr>
          <a:xfrm>
            <a:off x="9394888" y="5411256"/>
            <a:ext cx="2746709"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prstClr val="white"/>
                </a:solidFill>
                <a:latin typeface="Century Gothic" panose="020F0302020204030204"/>
              </a:rPr>
              <a:t>zeichnen</a:t>
            </a:r>
            <a:r>
              <a:rPr lang="en-GB" sz="2000" dirty="0">
                <a:solidFill>
                  <a:prstClr val="white"/>
                </a:solidFill>
                <a:latin typeface="Century Gothic" panose="020F0302020204030204"/>
              </a:rPr>
              <a:t> – to draw</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52498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extLst>
              <a:ext uri="{FF2B5EF4-FFF2-40B4-BE49-F238E27FC236}">
                <a16:creationId xmlns:a16="http://schemas.microsoft.com/office/drawing/2014/main" id="{FCF3C6B6-AE41-AB42-BB74-8273B0888DBA}"/>
              </a:ext>
            </a:extLst>
          </p:cNvPr>
          <p:cNvSpPr txBox="1"/>
          <p:nvPr/>
        </p:nvSpPr>
        <p:spPr>
          <a:xfrm>
            <a:off x="1334573" y="1566685"/>
            <a:ext cx="5708614" cy="461665"/>
          </a:xfrm>
          <a:prstGeom prst="rect">
            <a:avLst/>
          </a:prstGeom>
          <a:noFill/>
        </p:spPr>
        <p:txBody>
          <a:bodyPr wrap="none" rtlCol="0">
            <a:spAutoFit/>
          </a:bodyPr>
          <a:lstStyle/>
          <a:p>
            <a:r>
              <a:rPr lang="de-DE" sz="2400" dirty="0">
                <a:solidFill>
                  <a:srgbClr val="4472C4">
                    <a:lumMod val="50000"/>
                  </a:srgbClr>
                </a:solidFill>
              </a:rPr>
              <a:t>Mein Spitzer spitzt Stifte spielend spitz.</a:t>
            </a:r>
            <a:endParaRPr lang="de-DE" sz="2400" dirty="0">
              <a:solidFill>
                <a:schemeClr val="accent5">
                  <a:lumMod val="50000"/>
                </a:schemeClr>
              </a:solidFill>
            </a:endParaRPr>
          </a:p>
        </p:txBody>
      </p:sp>
      <p:sp>
        <p:nvSpPr>
          <p:cNvPr id="16" name="TextBox 15">
            <a:extLst>
              <a:ext uri="{FF2B5EF4-FFF2-40B4-BE49-F238E27FC236}">
                <a16:creationId xmlns:a16="http://schemas.microsoft.com/office/drawing/2014/main" id="{2B20E64D-3DC6-0E4E-851A-BEA9CD99DB23}"/>
              </a:ext>
            </a:extLst>
          </p:cNvPr>
          <p:cNvSpPr txBox="1"/>
          <p:nvPr/>
        </p:nvSpPr>
        <p:spPr>
          <a:xfrm>
            <a:off x="702660" y="3141103"/>
            <a:ext cx="9324989" cy="461665"/>
          </a:xfrm>
          <a:prstGeom prst="rect">
            <a:avLst/>
          </a:prstGeom>
          <a:noFill/>
        </p:spPr>
        <p:txBody>
          <a:bodyPr wrap="none" rtlCol="0">
            <a:spAutoFit/>
          </a:bodyPr>
          <a:lstStyle/>
          <a:p>
            <a:r>
              <a:rPr lang="de-DE" sz="2400" dirty="0">
                <a:solidFill>
                  <a:srgbClr val="4472C4">
                    <a:lumMod val="50000"/>
                  </a:srgbClr>
                </a:solidFill>
              </a:rPr>
              <a:t>Schnecken erschrecken, wenn sie an Schnecken schlecken.</a:t>
            </a:r>
            <a:endParaRPr lang="de-DE" sz="2400" dirty="0">
              <a:solidFill>
                <a:schemeClr val="accent5">
                  <a:lumMod val="50000"/>
                </a:schemeClr>
              </a:solidFill>
            </a:endParaRPr>
          </a:p>
        </p:txBody>
      </p:sp>
      <p:sp>
        <p:nvSpPr>
          <p:cNvPr id="18" name="TextBox 17">
            <a:extLst>
              <a:ext uri="{FF2B5EF4-FFF2-40B4-BE49-F238E27FC236}">
                <a16:creationId xmlns:a16="http://schemas.microsoft.com/office/drawing/2014/main" id="{931820FF-95CD-A54B-A0D3-489DCB0B862E}"/>
              </a:ext>
            </a:extLst>
          </p:cNvPr>
          <p:cNvSpPr txBox="1"/>
          <p:nvPr/>
        </p:nvSpPr>
        <p:spPr>
          <a:xfrm>
            <a:off x="1321593" y="4558150"/>
            <a:ext cx="5703806" cy="830997"/>
          </a:xfrm>
          <a:prstGeom prst="rect">
            <a:avLst/>
          </a:prstGeom>
          <a:noFill/>
        </p:spPr>
        <p:txBody>
          <a:bodyPr wrap="none" rtlCol="0">
            <a:spAutoFit/>
          </a:bodyPr>
          <a:lstStyle/>
          <a:p>
            <a:r>
              <a:rPr lang="de-DE" sz="2400" dirty="0">
                <a:solidFill>
                  <a:srgbClr val="4472C4">
                    <a:lumMod val="50000"/>
                  </a:srgbClr>
                </a:solidFill>
              </a:rPr>
              <a:t>Schneiders Schere schneidet scharf –</a:t>
            </a:r>
          </a:p>
          <a:p>
            <a:r>
              <a:rPr lang="de-DE" sz="2400" dirty="0">
                <a:solidFill>
                  <a:srgbClr val="4472C4">
                    <a:lumMod val="50000"/>
                  </a:srgbClr>
                </a:solidFill>
              </a:rPr>
              <a:t>scharf schneidet Schneiders Schere.</a:t>
            </a:r>
            <a:endParaRPr lang="de-DE" sz="2400" dirty="0">
              <a:solidFill>
                <a:schemeClr val="accent5">
                  <a:lumMod val="50000"/>
                </a:schemeClr>
              </a:solidFill>
            </a:endParaRPr>
          </a:p>
        </p:txBody>
      </p:sp>
      <p:sp>
        <p:nvSpPr>
          <p:cNvPr id="19" name="TextBox 18">
            <a:extLst>
              <a:ext uri="{FF2B5EF4-FFF2-40B4-BE49-F238E27FC236}">
                <a16:creationId xmlns:a16="http://schemas.microsoft.com/office/drawing/2014/main" id="{1D2B0D26-6A6D-484D-A1CF-9E4EEDA6BDE6}"/>
              </a:ext>
            </a:extLst>
          </p:cNvPr>
          <p:cNvSpPr txBox="1"/>
          <p:nvPr/>
        </p:nvSpPr>
        <p:spPr>
          <a:xfrm>
            <a:off x="1324797" y="5376195"/>
            <a:ext cx="6923772" cy="707886"/>
          </a:xfrm>
          <a:prstGeom prst="rect">
            <a:avLst/>
          </a:prstGeom>
          <a:noFill/>
        </p:spPr>
        <p:txBody>
          <a:bodyPr wrap="square" rtlCol="0">
            <a:spAutoFit/>
          </a:bodyPr>
          <a:lstStyle/>
          <a:p>
            <a:r>
              <a:rPr lang="en-US" sz="2000" i="1" dirty="0">
                <a:solidFill>
                  <a:srgbClr val="4472C4">
                    <a:lumMod val="50000"/>
                  </a:srgbClr>
                </a:solidFill>
              </a:rPr>
              <a:t>Schneider’s scissors cut sharply – </a:t>
            </a:r>
          </a:p>
          <a:p>
            <a:r>
              <a:rPr lang="en-US" sz="2000" i="1" dirty="0">
                <a:solidFill>
                  <a:srgbClr val="4472C4">
                    <a:lumMod val="50000"/>
                  </a:srgbClr>
                </a:solidFill>
              </a:rPr>
              <a:t>sharply (is how) Schneider’s scissors cut</a:t>
            </a:r>
            <a:endParaRPr lang="en-US" sz="2000" i="1" dirty="0">
              <a:solidFill>
                <a:schemeClr val="accent5">
                  <a:lumMod val="50000"/>
                </a:schemeClr>
              </a:solidFill>
            </a:endParaRPr>
          </a:p>
        </p:txBody>
      </p:sp>
      <p:sp>
        <p:nvSpPr>
          <p:cNvPr id="20" name="TextBox 19">
            <a:extLst>
              <a:ext uri="{FF2B5EF4-FFF2-40B4-BE49-F238E27FC236}">
                <a16:creationId xmlns:a16="http://schemas.microsoft.com/office/drawing/2014/main" id="{3F670544-079D-E74A-B67B-5FF9113B3058}"/>
              </a:ext>
            </a:extLst>
          </p:cNvPr>
          <p:cNvSpPr txBox="1"/>
          <p:nvPr/>
        </p:nvSpPr>
        <p:spPr>
          <a:xfrm>
            <a:off x="1334573" y="2044650"/>
            <a:ext cx="6152646" cy="400110"/>
          </a:xfrm>
          <a:prstGeom prst="rect">
            <a:avLst/>
          </a:prstGeom>
          <a:noFill/>
        </p:spPr>
        <p:txBody>
          <a:bodyPr wrap="none" rtlCol="0">
            <a:spAutoFit/>
          </a:bodyPr>
          <a:lstStyle/>
          <a:p>
            <a:pPr algn="l"/>
            <a:r>
              <a:rPr lang="en-US" sz="2000" i="1" dirty="0">
                <a:solidFill>
                  <a:schemeClr val="accent5">
                    <a:lumMod val="50000"/>
                  </a:schemeClr>
                </a:solidFill>
              </a:rPr>
              <a:t>My sharpener sharpens pencils effortlessly sharp.</a:t>
            </a:r>
          </a:p>
        </p:txBody>
      </p:sp>
      <p:sp>
        <p:nvSpPr>
          <p:cNvPr id="21" name="TextBox 20">
            <a:extLst>
              <a:ext uri="{FF2B5EF4-FFF2-40B4-BE49-F238E27FC236}">
                <a16:creationId xmlns:a16="http://schemas.microsoft.com/office/drawing/2014/main" id="{48A991B2-68BF-A448-ACAB-E63B32CE6961}"/>
              </a:ext>
            </a:extLst>
          </p:cNvPr>
          <p:cNvSpPr txBox="1"/>
          <p:nvPr/>
        </p:nvSpPr>
        <p:spPr>
          <a:xfrm>
            <a:off x="717417" y="3588135"/>
            <a:ext cx="5072222" cy="400110"/>
          </a:xfrm>
          <a:prstGeom prst="rect">
            <a:avLst/>
          </a:prstGeom>
          <a:noFill/>
        </p:spPr>
        <p:txBody>
          <a:bodyPr wrap="none" rtlCol="0">
            <a:spAutoFit/>
          </a:bodyPr>
          <a:lstStyle/>
          <a:p>
            <a:pPr algn="l"/>
            <a:r>
              <a:rPr lang="en-US" sz="2000" i="1" dirty="0">
                <a:solidFill>
                  <a:schemeClr val="accent5">
                    <a:lumMod val="50000"/>
                  </a:schemeClr>
                </a:solidFill>
              </a:rPr>
              <a:t>Snails are startled, when they lick snails.</a:t>
            </a:r>
          </a:p>
        </p:txBody>
      </p:sp>
      <p:pic>
        <p:nvPicPr>
          <p:cNvPr id="23" name="Picture 22" descr="A close up of a logo&#10;&#10;Description automatically generated">
            <a:extLst>
              <a:ext uri="{FF2B5EF4-FFF2-40B4-BE49-F238E27FC236}">
                <a16:creationId xmlns:a16="http://schemas.microsoft.com/office/drawing/2014/main" id="{4ADCE5EF-A2FF-F245-B14D-41A21DB4E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632" y="3606090"/>
            <a:ext cx="1113404" cy="1113404"/>
          </a:xfrm>
          <a:prstGeom prst="rect">
            <a:avLst/>
          </a:prstGeom>
        </p:spPr>
      </p:pic>
      <p:pic>
        <p:nvPicPr>
          <p:cNvPr id="25" name="Picture 24" descr="A picture containing graphical user interface&#10;&#10;Description automatically generated">
            <a:extLst>
              <a:ext uri="{FF2B5EF4-FFF2-40B4-BE49-F238E27FC236}">
                <a16:creationId xmlns:a16="http://schemas.microsoft.com/office/drawing/2014/main" id="{9CB3BE75-8764-8845-BA92-5970C715C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03504">
            <a:off x="8297875" y="2086952"/>
            <a:ext cx="1140930" cy="570465"/>
          </a:xfrm>
          <a:prstGeom prst="rect">
            <a:avLst/>
          </a:prstGeom>
        </p:spPr>
      </p:pic>
      <p:pic>
        <p:nvPicPr>
          <p:cNvPr id="27" name="Picture 26" descr="A picture containing schematic&#10;&#10;Description automatically generated">
            <a:extLst>
              <a:ext uri="{FF2B5EF4-FFF2-40B4-BE49-F238E27FC236}">
                <a16:creationId xmlns:a16="http://schemas.microsoft.com/office/drawing/2014/main" id="{DCB5D45E-EA14-5C47-BA4C-5AC6DFE9B1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37179" y="1352453"/>
            <a:ext cx="588062" cy="730268"/>
          </a:xfrm>
          <a:prstGeom prst="rect">
            <a:avLst/>
          </a:prstGeom>
        </p:spPr>
      </p:pic>
      <p:pic>
        <p:nvPicPr>
          <p:cNvPr id="29" name="Picture 28" descr="A pair of scissors&#10;&#10;Description automatically generated">
            <a:extLst>
              <a:ext uri="{FF2B5EF4-FFF2-40B4-BE49-F238E27FC236}">
                <a16:creationId xmlns:a16="http://schemas.microsoft.com/office/drawing/2014/main" id="{730564EF-EDE1-C448-B6D0-1B6EEC0929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9037" y="5083527"/>
            <a:ext cx="1467551" cy="765878"/>
          </a:xfrm>
          <a:prstGeom prst="rect">
            <a:avLst/>
          </a:prstGeom>
        </p:spPr>
      </p:pic>
      <p:sp>
        <p:nvSpPr>
          <p:cNvPr id="30" name="Action Button: Custom 16">
            <a:hlinkClick r:id="" action="ppaction://noaction" highlightClick="1">
              <a:snd r:embed="rId9" name="16. 1.wav"/>
            </a:hlinkClick>
            <a:extLst>
              <a:ext uri="{FF2B5EF4-FFF2-40B4-BE49-F238E27FC236}">
                <a16:creationId xmlns:a16="http://schemas.microsoft.com/office/drawing/2014/main" id="{2540D8A9-FDA0-0E48-B1BC-FF785372A8AD}"/>
              </a:ext>
            </a:extLst>
          </p:cNvPr>
          <p:cNvSpPr/>
          <p:nvPr/>
        </p:nvSpPr>
        <p:spPr>
          <a:xfrm>
            <a:off x="790616" y="18493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0" name="16. 2.wav"/>
            </a:hlinkClick>
            <a:extLst>
              <a:ext uri="{FF2B5EF4-FFF2-40B4-BE49-F238E27FC236}">
                <a16:creationId xmlns:a16="http://schemas.microsoft.com/office/drawing/2014/main" id="{2874007F-9E3E-734E-8C55-04E515D925A2}"/>
              </a:ext>
            </a:extLst>
          </p:cNvPr>
          <p:cNvSpPr/>
          <p:nvPr/>
        </p:nvSpPr>
        <p:spPr>
          <a:xfrm>
            <a:off x="139206" y="332055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11" name="16. 3.wav"/>
            </a:hlinkClick>
            <a:extLst>
              <a:ext uri="{FF2B5EF4-FFF2-40B4-BE49-F238E27FC236}">
                <a16:creationId xmlns:a16="http://schemas.microsoft.com/office/drawing/2014/main" id="{57DE17EF-A01A-D74D-9170-A6BEA59C1D6B}"/>
              </a:ext>
            </a:extLst>
          </p:cNvPr>
          <p:cNvSpPr/>
          <p:nvPr/>
        </p:nvSpPr>
        <p:spPr>
          <a:xfrm>
            <a:off x="790616" y="51781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1322028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7"/>
                                        </p:tgtEl>
                                      </p:cBhvr>
                                    </p:animEffect>
                                    <p:set>
                                      <p:cBhvr>
                                        <p:cTn id="7"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modern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rather</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709258"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particularly</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long</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instead of </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2005750"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safe / secure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expensive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voice / vote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picture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cheap</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better</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861833"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what type of</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dangerous</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173B918A-325C-EB49-8F54-855089AAFCA5}"/>
              </a:ext>
            </a:extLst>
          </p:cNvPr>
          <p:cNvSpPr/>
          <p:nvPr/>
        </p:nvSpPr>
        <p:spPr>
          <a:xfrm>
            <a:off x="525358" y="552994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music</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more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251500" y="5529942"/>
            <a:ext cx="1705827"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frequently</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80457"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traditional</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ounded Rectangle 11">
            <a:extLst>
              <a:ext uri="{FF2B5EF4-FFF2-40B4-BE49-F238E27FC236}">
                <a16:creationId xmlns:a16="http://schemas.microsoft.com/office/drawing/2014/main" id="{96E4635F-E880-004D-AAB4-28E63597074C}"/>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16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0"/>
                                  </p:stCondLst>
                                  <p:childTnLst>
                                    <p:animEffect transition="out" filter="fade">
                                      <p:cBhvr>
                                        <p:cTn id="9" dur="3000"/>
                                        <p:tgtEl>
                                          <p:spTgt spid="5"/>
                                        </p:tgtEl>
                                      </p:cBhvr>
                                    </p:animEffect>
                                    <p:set>
                                      <p:cBhvr>
                                        <p:cTn id="10" dur="1" fill="hold">
                                          <p:stCondLst>
                                            <p:cond delay="2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grpId="1" nodeType="afterEffect">
                                  <p:stCondLst>
                                    <p:cond delay="0"/>
                                  </p:stCondLst>
                                  <p:childTnLst>
                                    <p:animEffect transition="out" filter="fade">
                                      <p:cBhvr>
                                        <p:cTn id="17" dur="3000"/>
                                        <p:tgtEl>
                                          <p:spTgt spid="61"/>
                                        </p:tgtEl>
                                      </p:cBhvr>
                                    </p:animEffect>
                                    <p:set>
                                      <p:cBhvr>
                                        <p:cTn id="18" dur="1" fill="hold">
                                          <p:stCondLst>
                                            <p:cond delay="2999"/>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3000"/>
                                        <p:tgtEl>
                                          <p:spTgt spid="63"/>
                                        </p:tgtEl>
                                      </p:cBhvr>
                                    </p:animEffect>
                                    <p:set>
                                      <p:cBhvr>
                                        <p:cTn id="26" dur="1" fill="hold">
                                          <p:stCondLst>
                                            <p:cond delay="29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par>
                          <p:cTn id="31" fill="hold">
                            <p:stCondLst>
                              <p:cond delay="0"/>
                            </p:stCondLst>
                            <p:childTnLst>
                              <p:par>
                                <p:cTn id="32" presetID="10" presetClass="exit" presetSubtype="0" fill="hold" grpId="1" nodeType="afterEffect">
                                  <p:stCondLst>
                                    <p:cond delay="0"/>
                                  </p:stCondLst>
                                  <p:childTnLst>
                                    <p:animEffect transition="out" filter="fade">
                                      <p:cBhvr>
                                        <p:cTn id="33" dur="3000"/>
                                        <p:tgtEl>
                                          <p:spTgt spid="68"/>
                                        </p:tgtEl>
                                      </p:cBhvr>
                                    </p:animEffect>
                                    <p:set>
                                      <p:cBhvr>
                                        <p:cTn id="34" dur="1" fill="hold">
                                          <p:stCondLst>
                                            <p:cond delay="2999"/>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grpId="1" nodeType="afterEffect">
                                  <p:stCondLst>
                                    <p:cond delay="0"/>
                                  </p:stCondLst>
                                  <p:childTnLst>
                                    <p:animEffect transition="out" filter="fade">
                                      <p:cBhvr>
                                        <p:cTn id="41" dur="3000"/>
                                        <p:tgtEl>
                                          <p:spTgt spid="69"/>
                                        </p:tgtEl>
                                      </p:cBhvr>
                                    </p:animEffect>
                                    <p:set>
                                      <p:cBhvr>
                                        <p:cTn id="42" dur="1" fill="hold">
                                          <p:stCondLst>
                                            <p:cond delay="2999"/>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grpId="1" nodeType="afterEffect">
                                  <p:stCondLst>
                                    <p:cond delay="0"/>
                                  </p:stCondLst>
                                  <p:childTnLst>
                                    <p:animEffect transition="out" filter="fade">
                                      <p:cBhvr>
                                        <p:cTn id="49" dur="3000"/>
                                        <p:tgtEl>
                                          <p:spTgt spid="70"/>
                                        </p:tgtEl>
                                      </p:cBhvr>
                                    </p:animEffect>
                                    <p:set>
                                      <p:cBhvr>
                                        <p:cTn id="50" dur="1" fill="hold">
                                          <p:stCondLst>
                                            <p:cond delay="2999"/>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3000"/>
                                        <p:tgtEl>
                                          <p:spTgt spid="71"/>
                                        </p:tgtEl>
                                      </p:cBhvr>
                                    </p:animEffect>
                                    <p:set>
                                      <p:cBhvr>
                                        <p:cTn id="58" dur="1" fill="hold">
                                          <p:stCondLst>
                                            <p:cond delay="2999"/>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grpId="1" nodeType="afterEffect">
                                  <p:stCondLst>
                                    <p:cond delay="0"/>
                                  </p:stCondLst>
                                  <p:childTnLst>
                                    <p:animEffect transition="out" filter="fade">
                                      <p:cBhvr>
                                        <p:cTn id="65" dur="3000"/>
                                        <p:tgtEl>
                                          <p:spTgt spid="72"/>
                                        </p:tgtEl>
                                      </p:cBhvr>
                                    </p:animEffect>
                                    <p:set>
                                      <p:cBhvr>
                                        <p:cTn id="66" dur="1" fill="hold">
                                          <p:stCondLst>
                                            <p:cond delay="2999"/>
                                          </p:stCondLst>
                                        </p:cTn>
                                        <p:tgtEl>
                                          <p:spTgt spid="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par>
                          <p:cTn id="71" fill="hold">
                            <p:stCondLst>
                              <p:cond delay="0"/>
                            </p:stCondLst>
                            <p:childTnLst>
                              <p:par>
                                <p:cTn id="72" presetID="10" presetClass="exit" presetSubtype="0" fill="hold" grpId="1" nodeType="afterEffect">
                                  <p:stCondLst>
                                    <p:cond delay="0"/>
                                  </p:stCondLst>
                                  <p:childTnLst>
                                    <p:animEffect transition="out" filter="fade">
                                      <p:cBhvr>
                                        <p:cTn id="73" dur="3000"/>
                                        <p:tgtEl>
                                          <p:spTgt spid="73"/>
                                        </p:tgtEl>
                                      </p:cBhvr>
                                    </p:animEffect>
                                    <p:set>
                                      <p:cBhvr>
                                        <p:cTn id="74" dur="1" fill="hold">
                                          <p:stCondLst>
                                            <p:cond delay="2999"/>
                                          </p:stCondLst>
                                        </p:cTn>
                                        <p:tgtEl>
                                          <p:spTgt spid="7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grpId="1" nodeType="afterEffect">
                                  <p:stCondLst>
                                    <p:cond delay="0"/>
                                  </p:stCondLst>
                                  <p:childTnLst>
                                    <p:animEffect transition="out" filter="fade">
                                      <p:cBhvr>
                                        <p:cTn id="81" dur="3000"/>
                                        <p:tgtEl>
                                          <p:spTgt spid="74"/>
                                        </p:tgtEl>
                                      </p:cBhvr>
                                    </p:animEffect>
                                    <p:set>
                                      <p:cBhvr>
                                        <p:cTn id="82" dur="1" fill="hold">
                                          <p:stCondLst>
                                            <p:cond delay="2999"/>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par>
                          <p:cTn id="87" fill="hold">
                            <p:stCondLst>
                              <p:cond delay="0"/>
                            </p:stCondLst>
                            <p:childTnLst>
                              <p:par>
                                <p:cTn id="88" presetID="10" presetClass="exit" presetSubtype="0" fill="hold" grpId="1" nodeType="afterEffect">
                                  <p:stCondLst>
                                    <p:cond delay="0"/>
                                  </p:stCondLst>
                                  <p:childTnLst>
                                    <p:animEffect transition="out" filter="fade">
                                      <p:cBhvr>
                                        <p:cTn id="89" dur="3000"/>
                                        <p:tgtEl>
                                          <p:spTgt spid="75"/>
                                        </p:tgtEl>
                                      </p:cBhvr>
                                    </p:animEffect>
                                    <p:set>
                                      <p:cBhvr>
                                        <p:cTn id="90" dur="1" fill="hold">
                                          <p:stCondLst>
                                            <p:cond delay="2999"/>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grpId="1" nodeType="afterEffect">
                                  <p:stCondLst>
                                    <p:cond delay="0"/>
                                  </p:stCondLst>
                                  <p:childTnLst>
                                    <p:animEffect transition="out" filter="fade">
                                      <p:cBhvr>
                                        <p:cTn id="97" dur="3000"/>
                                        <p:tgtEl>
                                          <p:spTgt spid="76"/>
                                        </p:tgtEl>
                                      </p:cBhvr>
                                    </p:animEffect>
                                    <p:set>
                                      <p:cBhvr>
                                        <p:cTn id="98" dur="1" fill="hold">
                                          <p:stCondLst>
                                            <p:cond delay="2999"/>
                                          </p:stCondLst>
                                        </p:cTn>
                                        <p:tgtEl>
                                          <p:spTgt spid="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par>
                          <p:cTn id="103" fill="hold">
                            <p:stCondLst>
                              <p:cond delay="0"/>
                            </p:stCondLst>
                            <p:childTnLst>
                              <p:par>
                                <p:cTn id="104" presetID="10" presetClass="exit" presetSubtype="0" fill="hold" grpId="1" nodeType="afterEffect">
                                  <p:stCondLst>
                                    <p:cond delay="0"/>
                                  </p:stCondLst>
                                  <p:childTnLst>
                                    <p:animEffect transition="out" filter="fade">
                                      <p:cBhvr>
                                        <p:cTn id="105" dur="3000"/>
                                        <p:tgtEl>
                                          <p:spTgt spid="77"/>
                                        </p:tgtEl>
                                      </p:cBhvr>
                                    </p:animEffect>
                                    <p:set>
                                      <p:cBhvr>
                                        <p:cTn id="106" dur="1" fill="hold">
                                          <p:stCondLst>
                                            <p:cond delay="2999"/>
                                          </p:stCondLst>
                                        </p:cTn>
                                        <p:tgtEl>
                                          <p:spTgt spid="7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par>
                          <p:cTn id="111" fill="hold">
                            <p:stCondLst>
                              <p:cond delay="0"/>
                            </p:stCondLst>
                            <p:childTnLst>
                              <p:par>
                                <p:cTn id="112" presetID="10" presetClass="exit" presetSubtype="0" fill="hold" grpId="1" nodeType="afterEffect">
                                  <p:stCondLst>
                                    <p:cond delay="0"/>
                                  </p:stCondLst>
                                  <p:childTnLst>
                                    <p:animEffect transition="out" filter="fade">
                                      <p:cBhvr>
                                        <p:cTn id="113" dur="3000"/>
                                        <p:tgtEl>
                                          <p:spTgt spid="78"/>
                                        </p:tgtEl>
                                      </p:cBhvr>
                                    </p:animEffect>
                                    <p:set>
                                      <p:cBhvr>
                                        <p:cTn id="114" dur="1" fill="hold">
                                          <p:stCondLst>
                                            <p:cond delay="2999"/>
                                          </p:stCondLst>
                                        </p:cTn>
                                        <p:tgtEl>
                                          <p:spTgt spid="7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par>
                          <p:cTn id="119" fill="hold">
                            <p:stCondLst>
                              <p:cond delay="0"/>
                            </p:stCondLst>
                            <p:childTnLst>
                              <p:par>
                                <p:cTn id="120" presetID="10" presetClass="exit" presetSubtype="0" fill="hold" grpId="1" nodeType="afterEffect">
                                  <p:stCondLst>
                                    <p:cond delay="0"/>
                                  </p:stCondLst>
                                  <p:childTnLst>
                                    <p:animEffect transition="out" filter="fade">
                                      <p:cBhvr>
                                        <p:cTn id="121" dur="3000"/>
                                        <p:tgtEl>
                                          <p:spTgt spid="79"/>
                                        </p:tgtEl>
                                      </p:cBhvr>
                                    </p:animEffect>
                                    <p:set>
                                      <p:cBhvr>
                                        <p:cTn id="122" dur="1" fill="hold">
                                          <p:stCondLst>
                                            <p:cond delay="2999"/>
                                          </p:stCondLst>
                                        </p:cTn>
                                        <p:tgtEl>
                                          <p:spTgt spid="7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par>
                          <p:cTn id="127" fill="hold">
                            <p:stCondLst>
                              <p:cond delay="0"/>
                            </p:stCondLst>
                            <p:childTnLst>
                              <p:par>
                                <p:cTn id="128" presetID="10" presetClass="exit" presetSubtype="0" fill="hold" grpId="1" nodeType="afterEffect">
                                  <p:stCondLst>
                                    <p:cond delay="0"/>
                                  </p:stCondLst>
                                  <p:childTnLst>
                                    <p:animEffect transition="out" filter="fade">
                                      <p:cBhvr>
                                        <p:cTn id="129" dur="3000"/>
                                        <p:tgtEl>
                                          <p:spTgt spid="80"/>
                                        </p:tgtEl>
                                      </p:cBhvr>
                                    </p:animEffect>
                                    <p:set>
                                      <p:cBhvr>
                                        <p:cTn id="130" dur="1" fill="hold">
                                          <p:stCondLst>
                                            <p:cond delay="2999"/>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par>
                          <p:cTn id="135" fill="hold">
                            <p:stCondLst>
                              <p:cond delay="0"/>
                            </p:stCondLst>
                            <p:childTnLst>
                              <p:par>
                                <p:cTn id="136" presetID="10" presetClass="exit" presetSubtype="0" fill="hold" grpId="1" nodeType="afterEffect">
                                  <p:stCondLst>
                                    <p:cond delay="0"/>
                                  </p:stCondLst>
                                  <p:childTnLst>
                                    <p:animEffect transition="out" filter="fade">
                                      <p:cBhvr>
                                        <p:cTn id="137" dur="3000"/>
                                        <p:tgtEl>
                                          <p:spTgt spid="81"/>
                                        </p:tgtEl>
                                      </p:cBhvr>
                                    </p:animEffect>
                                    <p:set>
                                      <p:cBhvr>
                                        <p:cTn id="138" dur="1" fill="hold">
                                          <p:stCondLst>
                                            <p:cond delay="29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1" grpId="0" animBg="1"/>
      <p:bldP spid="61" grpId="1" animBg="1"/>
      <p:bldP spid="63" grpId="0" animBg="1"/>
      <p:bldP spid="63"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modern</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rather</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709258"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particularly</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08974" y="2881561"/>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long</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4841427" y="4135124"/>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instead of </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2005750"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safe / secure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3081" y="1299428"/>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expensive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2046874" y="4496178"/>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voice / vote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3592287" y="563527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picture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cheap</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5987355" y="2935832"/>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better</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861833"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what type of</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727906"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dangerous</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8" name="Rounded Rectangle 77">
            <a:extLst>
              <a:ext uri="{FF2B5EF4-FFF2-40B4-BE49-F238E27FC236}">
                <a16:creationId xmlns:a16="http://schemas.microsoft.com/office/drawing/2014/main" id="{173B918A-325C-EB49-8F54-855089AAFCA5}"/>
              </a:ext>
            </a:extLst>
          </p:cNvPr>
          <p:cNvSpPr/>
          <p:nvPr/>
        </p:nvSpPr>
        <p:spPr>
          <a:xfrm>
            <a:off x="333911" y="5647603"/>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music</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8371490" y="2285787"/>
            <a:ext cx="1458685"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more</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234112" y="5725521"/>
            <a:ext cx="1705827"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F0302020204030204"/>
              </a:rPr>
              <a:t>frequently</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ounded Rectangle 80">
            <a:extLst>
              <a:ext uri="{FF2B5EF4-FFF2-40B4-BE49-F238E27FC236}">
                <a16:creationId xmlns:a16="http://schemas.microsoft.com/office/drawing/2014/main" id="{E1BA15A3-3E37-C14D-B358-FAE34D987733}"/>
              </a:ext>
            </a:extLst>
          </p:cNvPr>
          <p:cNvSpPr/>
          <p:nvPr/>
        </p:nvSpPr>
        <p:spPr>
          <a:xfrm>
            <a:off x="4132943" y="1790309"/>
            <a:ext cx="1963058" cy="5007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a:solidFill>
                  <a:prstClr val="white"/>
                </a:solidFill>
                <a:latin typeface="Century Gothic" panose="020F0302020204030204"/>
              </a:rPr>
              <a:t>traditional</a:t>
            </a:r>
            <a:endPar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ounded Rectangle 11">
            <a:extLst>
              <a:ext uri="{FF2B5EF4-FFF2-40B4-BE49-F238E27FC236}">
                <a16:creationId xmlns:a16="http://schemas.microsoft.com/office/drawing/2014/main" id="{96E4635F-E880-004D-AAB4-28E63597074C}"/>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ounded Rectangle 4">
            <a:extLst>
              <a:ext uri="{FF2B5EF4-FFF2-40B4-BE49-F238E27FC236}">
                <a16:creationId xmlns:a16="http://schemas.microsoft.com/office/drawing/2014/main" id="{4329D6D5-A476-A546-A23C-30D0EE60F882}"/>
              </a:ext>
            </a:extLst>
          </p:cNvPr>
          <p:cNvSpPr/>
          <p:nvPr/>
        </p:nvSpPr>
        <p:spPr>
          <a:xfrm>
            <a:off x="750532" y="1477742"/>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modern</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Rounded Rectangle 4">
            <a:extLst>
              <a:ext uri="{FF2B5EF4-FFF2-40B4-BE49-F238E27FC236}">
                <a16:creationId xmlns:a16="http://schemas.microsoft.com/office/drawing/2014/main" id="{CB4B620A-D4AB-BC41-8DBD-AE4A17712D3F}"/>
              </a:ext>
            </a:extLst>
          </p:cNvPr>
          <p:cNvSpPr/>
          <p:nvPr/>
        </p:nvSpPr>
        <p:spPr>
          <a:xfrm>
            <a:off x="4132942" y="1282606"/>
            <a:ext cx="1963059"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traditionell</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Rounded Rectangle 4">
            <a:extLst>
              <a:ext uri="{FF2B5EF4-FFF2-40B4-BE49-F238E27FC236}">
                <a16:creationId xmlns:a16="http://schemas.microsoft.com/office/drawing/2014/main" id="{8400FBF4-1C16-2247-9206-927A5D6BDD99}"/>
              </a:ext>
            </a:extLst>
          </p:cNvPr>
          <p:cNvSpPr/>
          <p:nvPr/>
        </p:nvSpPr>
        <p:spPr>
          <a:xfrm>
            <a:off x="7106720" y="593260"/>
            <a:ext cx="2005750"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sicher</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Rounded Rectangle 4">
            <a:extLst>
              <a:ext uri="{FF2B5EF4-FFF2-40B4-BE49-F238E27FC236}">
                <a16:creationId xmlns:a16="http://schemas.microsoft.com/office/drawing/2014/main" id="{A85CE8FD-6E27-F842-A039-7285A1C5FD20}"/>
              </a:ext>
            </a:extLst>
          </p:cNvPr>
          <p:cNvSpPr/>
          <p:nvPr/>
        </p:nvSpPr>
        <p:spPr>
          <a:xfrm>
            <a:off x="10183080" y="783566"/>
            <a:ext cx="1724803"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teuer</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7" name="Rounded Rectangle 4">
            <a:extLst>
              <a:ext uri="{FF2B5EF4-FFF2-40B4-BE49-F238E27FC236}">
                <a16:creationId xmlns:a16="http://schemas.microsoft.com/office/drawing/2014/main" id="{E948525A-B4AE-244B-B68F-8C186A698678}"/>
              </a:ext>
            </a:extLst>
          </p:cNvPr>
          <p:cNvSpPr/>
          <p:nvPr/>
        </p:nvSpPr>
        <p:spPr>
          <a:xfrm>
            <a:off x="2674257" y="264600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lieber</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Rounded Rectangle 4">
            <a:extLst>
              <a:ext uri="{FF2B5EF4-FFF2-40B4-BE49-F238E27FC236}">
                <a16:creationId xmlns:a16="http://schemas.microsoft.com/office/drawing/2014/main" id="{A787F089-1EE4-A342-8A0C-7B059A4D7F72}"/>
              </a:ext>
            </a:extLst>
          </p:cNvPr>
          <p:cNvSpPr/>
          <p:nvPr/>
        </p:nvSpPr>
        <p:spPr>
          <a:xfrm>
            <a:off x="5987355" y="2457767"/>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besser</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ounded Rectangle 4">
            <a:extLst>
              <a:ext uri="{FF2B5EF4-FFF2-40B4-BE49-F238E27FC236}">
                <a16:creationId xmlns:a16="http://schemas.microsoft.com/office/drawing/2014/main" id="{2F55CEF3-EC30-6F4C-955F-3D550D9E620B}"/>
              </a:ext>
            </a:extLst>
          </p:cNvPr>
          <p:cNvSpPr/>
          <p:nvPr/>
        </p:nvSpPr>
        <p:spPr>
          <a:xfrm>
            <a:off x="8356205" y="1803914"/>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mehr</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ounded Rectangle 4">
            <a:extLst>
              <a:ext uri="{FF2B5EF4-FFF2-40B4-BE49-F238E27FC236}">
                <a16:creationId xmlns:a16="http://schemas.microsoft.com/office/drawing/2014/main" id="{5D4D19AD-1236-6744-9DE5-1FDD1F8D1DA1}"/>
              </a:ext>
            </a:extLst>
          </p:cNvPr>
          <p:cNvSpPr/>
          <p:nvPr/>
        </p:nvSpPr>
        <p:spPr>
          <a:xfrm>
            <a:off x="10498642" y="2380818"/>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lang</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ounded Rectangle 4">
            <a:extLst>
              <a:ext uri="{FF2B5EF4-FFF2-40B4-BE49-F238E27FC236}">
                <a16:creationId xmlns:a16="http://schemas.microsoft.com/office/drawing/2014/main" id="{E2996E7A-B29B-7540-89BF-BF8F37F4C089}"/>
              </a:ext>
            </a:extLst>
          </p:cNvPr>
          <p:cNvSpPr/>
          <p:nvPr/>
        </p:nvSpPr>
        <p:spPr>
          <a:xfrm>
            <a:off x="163285" y="3201348"/>
            <a:ext cx="1694988"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besonders</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ounded Rectangle 4">
            <a:extLst>
              <a:ext uri="{FF2B5EF4-FFF2-40B4-BE49-F238E27FC236}">
                <a16:creationId xmlns:a16="http://schemas.microsoft.com/office/drawing/2014/main" id="{A695005A-6898-4745-AB28-EA562B10B5CB}"/>
              </a:ext>
            </a:extLst>
          </p:cNvPr>
          <p:cNvSpPr/>
          <p:nvPr/>
        </p:nvSpPr>
        <p:spPr>
          <a:xfrm>
            <a:off x="2032603" y="3995434"/>
            <a:ext cx="1742177"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die </a:t>
            </a:r>
            <a:r>
              <a:rPr lang="en-US" sz="2000" b="1" dirty="0" err="1">
                <a:solidFill>
                  <a:srgbClr val="115076"/>
                </a:solidFill>
                <a:latin typeface="Century Gothic" panose="020F0302020204030204"/>
              </a:rPr>
              <a:t>Stimme</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ounded Rectangle 4">
            <a:extLst>
              <a:ext uri="{FF2B5EF4-FFF2-40B4-BE49-F238E27FC236}">
                <a16:creationId xmlns:a16="http://schemas.microsoft.com/office/drawing/2014/main" id="{ED662A94-662C-1149-8EF6-85580471F9AC}"/>
              </a:ext>
            </a:extLst>
          </p:cNvPr>
          <p:cNvSpPr/>
          <p:nvPr/>
        </p:nvSpPr>
        <p:spPr>
          <a:xfrm>
            <a:off x="4827156" y="3645584"/>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statt</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ounded Rectangle 4">
            <a:extLst>
              <a:ext uri="{FF2B5EF4-FFF2-40B4-BE49-F238E27FC236}">
                <a16:creationId xmlns:a16="http://schemas.microsoft.com/office/drawing/2014/main" id="{35501F51-EE68-5C4E-A869-2AB5B88F16F4}"/>
              </a:ext>
            </a:extLst>
          </p:cNvPr>
          <p:cNvSpPr/>
          <p:nvPr/>
        </p:nvSpPr>
        <p:spPr>
          <a:xfrm>
            <a:off x="7397117" y="3494691"/>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billig</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Rounded Rectangle 4">
            <a:extLst>
              <a:ext uri="{FF2B5EF4-FFF2-40B4-BE49-F238E27FC236}">
                <a16:creationId xmlns:a16="http://schemas.microsoft.com/office/drawing/2014/main" id="{1263C7E4-C21F-584B-A80C-CB06909F643A}"/>
              </a:ext>
            </a:extLst>
          </p:cNvPr>
          <p:cNvSpPr/>
          <p:nvPr/>
        </p:nvSpPr>
        <p:spPr>
          <a:xfrm>
            <a:off x="9590113" y="4006722"/>
            <a:ext cx="1727906"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gefährlich</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Rounded Rectangle 4">
            <a:extLst>
              <a:ext uri="{FF2B5EF4-FFF2-40B4-BE49-F238E27FC236}">
                <a16:creationId xmlns:a16="http://schemas.microsoft.com/office/drawing/2014/main" id="{BECB475A-ABDD-024D-B5F4-E4249C3CF270}"/>
              </a:ext>
            </a:extLst>
          </p:cNvPr>
          <p:cNvSpPr/>
          <p:nvPr/>
        </p:nvSpPr>
        <p:spPr>
          <a:xfrm>
            <a:off x="3577002" y="5134534"/>
            <a:ext cx="145868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das Bild</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Rounded Rectangle 4">
            <a:extLst>
              <a:ext uri="{FF2B5EF4-FFF2-40B4-BE49-F238E27FC236}">
                <a16:creationId xmlns:a16="http://schemas.microsoft.com/office/drawing/2014/main" id="{6D96AF2E-405E-454D-9B18-D60AE84F3D42}"/>
              </a:ext>
            </a:extLst>
          </p:cNvPr>
          <p:cNvSpPr/>
          <p:nvPr/>
        </p:nvSpPr>
        <p:spPr>
          <a:xfrm>
            <a:off x="333911" y="4980226"/>
            <a:ext cx="1458685" cy="667377"/>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Musik</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Rounded Rectangle 4">
            <a:extLst>
              <a:ext uri="{FF2B5EF4-FFF2-40B4-BE49-F238E27FC236}">
                <a16:creationId xmlns:a16="http://schemas.microsoft.com/office/drawing/2014/main" id="{7087FFB9-E3D5-CE4B-9A22-AFDC2EE6978D}"/>
              </a:ext>
            </a:extLst>
          </p:cNvPr>
          <p:cNvSpPr/>
          <p:nvPr/>
        </p:nvSpPr>
        <p:spPr>
          <a:xfrm>
            <a:off x="6494372" y="5063542"/>
            <a:ext cx="1861833"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was </a:t>
            </a:r>
            <a:r>
              <a:rPr lang="en-US" sz="2000" b="1" dirty="0" err="1">
                <a:solidFill>
                  <a:srgbClr val="115076"/>
                </a:solidFill>
                <a:latin typeface="Century Gothic" panose="020F0302020204030204"/>
              </a:rPr>
              <a:t>für</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Rounded Rectangle 4">
            <a:extLst>
              <a:ext uri="{FF2B5EF4-FFF2-40B4-BE49-F238E27FC236}">
                <a16:creationId xmlns:a16="http://schemas.microsoft.com/office/drawing/2014/main" id="{A6D6EDB9-B1C6-0D47-A7C1-56A56C82B4F9}"/>
              </a:ext>
            </a:extLst>
          </p:cNvPr>
          <p:cNvSpPr/>
          <p:nvPr/>
        </p:nvSpPr>
        <p:spPr>
          <a:xfrm>
            <a:off x="10234112" y="5224778"/>
            <a:ext cx="1676875" cy="500743"/>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115076"/>
                </a:solidFill>
                <a:latin typeface="Century Gothic" panose="020F0302020204030204"/>
              </a:rPr>
              <a:t>häufig</a:t>
            </a:r>
            <a:endPar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5058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8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12" restart="whenNotActive" fill="hold" evtFilter="cancelBubble" nodeType="interactiveSeq">
                <p:stCondLst>
                  <p:cond evt="onClick" delay="0">
                    <p:tgtEl>
                      <p:spTgt spid="8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80"/>
                  </p:tgtEl>
                </p:cond>
              </p:nextCondLst>
            </p:seq>
            <p:seq concurrent="1" nextAc="seek">
              <p:cTn id="17" restart="whenNotActive" fill="hold" evtFilter="cancelBubble" nodeType="interactiveSeq">
                <p:stCondLst>
                  <p:cond evt="onClick" delay="0">
                    <p:tgtEl>
                      <p:spTgt spid="7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77"/>
                  </p:tgtEl>
                </p:cond>
              </p:nextCondLst>
            </p:seq>
            <p:seq concurrent="1" nextAc="seek">
              <p:cTn id="22" restart="whenNotActive" fill="hold" evtFilter="cancelBubble" nodeType="interactiveSeq">
                <p:stCondLst>
                  <p:cond evt="onClick" delay="0">
                    <p:tgtEl>
                      <p:spTgt spid="6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27" restart="whenNotActive" fill="hold" evtFilter="cancelBubble" nodeType="interactiveSeq">
                <p:stCondLst>
                  <p:cond evt="onClick" delay="0">
                    <p:tgtEl>
                      <p:spTgt spid="6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72"/>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8"/>
                  </p:tgtEl>
                </p:cond>
              </p:nextCondLst>
            </p:seq>
            <p:seq concurrent="1" nextAc="seek">
              <p:cTn id="42" restart="whenNotActive" fill="hold" evtFilter="cancelBubble" nodeType="interactiveSeq">
                <p:stCondLst>
                  <p:cond evt="onClick" delay="0">
                    <p:tgtEl>
                      <p:spTgt spid="73"/>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47" restart="whenNotActive" fill="hold" evtFilter="cancelBubble" nodeType="interactiveSeq">
                <p:stCondLst>
                  <p:cond evt="onClick" delay="0">
                    <p:tgtEl>
                      <p:spTgt spid="6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0"/>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62" restart="whenNotActive" fill="hold" evtFilter="cancelBubble" nodeType="interactiveSeq">
                <p:stCondLst>
                  <p:cond evt="onClick" delay="0">
                    <p:tgtEl>
                      <p:spTgt spid="7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67" restart="whenNotActive" fill="hold" evtFilter="cancelBubble" nodeType="interactiveSeq">
                <p:stCondLst>
                  <p:cond evt="onClick" delay="0">
                    <p:tgtEl>
                      <p:spTgt spid="7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seq concurrent="1" nextAc="seek">
              <p:cTn id="72" restart="whenNotActive" fill="hold" evtFilter="cancelBubble" nodeType="interactiveSeq">
                <p:stCondLst>
                  <p:cond evt="onClick" delay="0">
                    <p:tgtEl>
                      <p:spTgt spid="7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1"/>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71"/>
                  </p:tgtEl>
                </p:cond>
              </p:nextCondLst>
            </p:seq>
            <p:seq concurrent="1" nextAc="seek">
              <p:cTn id="82" restart="whenNotActive" fill="hold" evtFilter="cancelBubble" nodeType="interactiveSeq">
                <p:stCondLst>
                  <p:cond evt="onClick" delay="0">
                    <p:tgtEl>
                      <p:spTgt spid="6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68"/>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35271" cy="707849"/>
          </a:xfrm>
        </p:spPr>
        <p:txBody>
          <a:bodyPr>
            <a:normAutofit/>
          </a:bodyPr>
          <a:lstStyle/>
          <a:p>
            <a:r>
              <a:rPr lang="en-GB" sz="3600" b="1" dirty="0" err="1">
                <a:solidFill>
                  <a:schemeClr val="bg1"/>
                </a:solidFill>
              </a:rPr>
              <a:t>weil</a:t>
            </a:r>
            <a:r>
              <a:rPr lang="en-GB" sz="3600" b="1" dirty="0">
                <a:solidFill>
                  <a:schemeClr val="bg1"/>
                </a:solidFill>
              </a:rPr>
              <a:t> / </a:t>
            </a:r>
            <a:r>
              <a:rPr lang="en-GB" sz="3600" b="1" dirty="0" err="1">
                <a:solidFill>
                  <a:schemeClr val="bg1"/>
                </a:solidFill>
              </a:rPr>
              <a:t>denn</a:t>
            </a:r>
            <a:r>
              <a:rPr lang="en-GB" sz="3600" b="1" dirty="0">
                <a:solidFill>
                  <a:schemeClr val="bg1"/>
                </a:solidFill>
              </a:rPr>
              <a:t> + </a:t>
            </a:r>
            <a:r>
              <a:rPr lang="en-GB" sz="3600" b="1" i="1" dirty="0" err="1">
                <a:solidFill>
                  <a:schemeClr val="bg1"/>
                </a:solidFill>
              </a:rPr>
              <a:t>lieber</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TextBox 1">
            <a:extLst>
              <a:ext uri="{FF2B5EF4-FFF2-40B4-BE49-F238E27FC236}">
                <a16:creationId xmlns:a16="http://schemas.microsoft.com/office/drawing/2014/main" id="{56AE8B59-B3F7-DF48-B516-4A67B4A0EE04}"/>
              </a:ext>
            </a:extLst>
          </p:cNvPr>
          <p:cNvSpPr txBox="1"/>
          <p:nvPr/>
        </p:nvSpPr>
        <p:spPr>
          <a:xfrm>
            <a:off x="321490" y="1340069"/>
            <a:ext cx="4886274" cy="461665"/>
          </a:xfrm>
          <a:prstGeom prst="rect">
            <a:avLst/>
          </a:prstGeom>
          <a:noFill/>
        </p:spPr>
        <p:txBody>
          <a:bodyPr wrap="none" rtlCol="0">
            <a:spAutoFit/>
          </a:bodyPr>
          <a:lstStyle/>
          <a:p>
            <a:pPr algn="l"/>
            <a:r>
              <a:rPr lang="en-US" sz="2400" dirty="0">
                <a:solidFill>
                  <a:schemeClr val="accent5">
                    <a:lumMod val="50000"/>
                  </a:schemeClr>
                </a:solidFill>
              </a:rPr>
              <a:t>Remember, after </a:t>
            </a:r>
            <a:r>
              <a:rPr lang="en-US" sz="2400" b="1" i="1" dirty="0" err="1">
                <a:solidFill>
                  <a:schemeClr val="accent5">
                    <a:lumMod val="50000"/>
                  </a:schemeClr>
                </a:solidFill>
              </a:rPr>
              <a:t>weil</a:t>
            </a:r>
            <a:r>
              <a:rPr lang="en-US" sz="2400" b="1" i="1" dirty="0">
                <a:solidFill>
                  <a:schemeClr val="accent5">
                    <a:lumMod val="50000"/>
                  </a:schemeClr>
                </a:solidFill>
              </a:rPr>
              <a:t> </a:t>
            </a:r>
            <a:r>
              <a:rPr lang="en-US" sz="2400" dirty="0">
                <a:solidFill>
                  <a:schemeClr val="accent5">
                    <a:lumMod val="50000"/>
                  </a:schemeClr>
                </a:solidFill>
              </a:rPr>
              <a:t>use WO3:</a:t>
            </a:r>
          </a:p>
        </p:txBody>
      </p:sp>
      <p:sp>
        <p:nvSpPr>
          <p:cNvPr id="6" name="TextBox 5">
            <a:extLst>
              <a:ext uri="{FF2B5EF4-FFF2-40B4-BE49-F238E27FC236}">
                <a16:creationId xmlns:a16="http://schemas.microsoft.com/office/drawing/2014/main" id="{0B27D8A0-5792-634F-B017-E7068B1A82ED}"/>
              </a:ext>
            </a:extLst>
          </p:cNvPr>
          <p:cNvSpPr txBox="1"/>
          <p:nvPr/>
        </p:nvSpPr>
        <p:spPr>
          <a:xfrm>
            <a:off x="348917" y="1903648"/>
            <a:ext cx="6109365"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sehe</a:t>
            </a:r>
            <a:r>
              <a:rPr lang="en-US" sz="2400" dirty="0">
                <a:solidFill>
                  <a:schemeClr val="accent5">
                    <a:lumMod val="50000"/>
                  </a:schemeClr>
                </a:solidFill>
              </a:rPr>
              <a:t> </a:t>
            </a:r>
            <a:r>
              <a:rPr lang="en-US" sz="2400" dirty="0" err="1">
                <a:solidFill>
                  <a:schemeClr val="accent5">
                    <a:lumMod val="50000"/>
                  </a:schemeClr>
                </a:solidFill>
              </a:rPr>
              <a:t>keine</a:t>
            </a:r>
            <a:r>
              <a:rPr lang="en-US" sz="2400" dirty="0">
                <a:solidFill>
                  <a:schemeClr val="accent5">
                    <a:lumMod val="50000"/>
                  </a:schemeClr>
                </a:solidFill>
              </a:rPr>
              <a:t> </a:t>
            </a:r>
            <a:r>
              <a:rPr lang="en-US" sz="2400" dirty="0" err="1">
                <a:solidFill>
                  <a:schemeClr val="accent5">
                    <a:lumMod val="50000"/>
                  </a:schemeClr>
                </a:solidFill>
              </a:rPr>
              <a:t>Filme</a:t>
            </a:r>
            <a:r>
              <a:rPr lang="en-US" sz="2400" dirty="0">
                <a:solidFill>
                  <a:schemeClr val="accent5">
                    <a:lumMod val="50000"/>
                  </a:schemeClr>
                </a:solidFill>
              </a:rPr>
              <a:t>, </a:t>
            </a:r>
            <a:r>
              <a:rPr lang="en-US" sz="2400" b="1" dirty="0" err="1">
                <a:solidFill>
                  <a:schemeClr val="accent5">
                    <a:lumMod val="50000"/>
                  </a:schemeClr>
                </a:solidFill>
              </a:rPr>
              <a:t>weil</a:t>
            </a:r>
            <a:r>
              <a:rPr lang="en-US" sz="2400" dirty="0">
                <a:solidFill>
                  <a:schemeClr val="accent5">
                    <a:lumMod val="50000"/>
                  </a:schemeClr>
                </a:solidFill>
              </a:rPr>
              <a:t> ich </a:t>
            </a:r>
            <a:r>
              <a:rPr lang="en-US" sz="2400" dirty="0" err="1">
                <a:solidFill>
                  <a:schemeClr val="accent5">
                    <a:lumMod val="50000"/>
                  </a:schemeClr>
                </a:solidFill>
              </a:rPr>
              <a:t>lieber</a:t>
            </a:r>
            <a:r>
              <a:rPr lang="en-US" sz="2400" dirty="0">
                <a:solidFill>
                  <a:schemeClr val="accent5">
                    <a:lumMod val="50000"/>
                  </a:schemeClr>
                </a:solidFill>
              </a:rPr>
              <a:t> </a:t>
            </a:r>
            <a:r>
              <a:rPr lang="en-US" sz="2400" b="1" dirty="0">
                <a:solidFill>
                  <a:schemeClr val="accent5">
                    <a:lumMod val="50000"/>
                  </a:schemeClr>
                </a:solidFill>
              </a:rPr>
              <a:t>lese.</a:t>
            </a:r>
          </a:p>
        </p:txBody>
      </p:sp>
      <p:sp>
        <p:nvSpPr>
          <p:cNvPr id="8" name="TextBox 7">
            <a:extLst>
              <a:ext uri="{FF2B5EF4-FFF2-40B4-BE49-F238E27FC236}">
                <a16:creationId xmlns:a16="http://schemas.microsoft.com/office/drawing/2014/main" id="{2D5017C2-F675-D14F-87DA-D6381921B55F}"/>
              </a:ext>
            </a:extLst>
          </p:cNvPr>
          <p:cNvSpPr txBox="1"/>
          <p:nvPr/>
        </p:nvSpPr>
        <p:spPr>
          <a:xfrm>
            <a:off x="295620" y="2917513"/>
            <a:ext cx="7545655"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gehe</a:t>
            </a:r>
            <a:r>
              <a:rPr lang="en-US" sz="2400" dirty="0">
                <a:solidFill>
                  <a:schemeClr val="accent5">
                    <a:lumMod val="50000"/>
                  </a:schemeClr>
                </a:solidFill>
              </a:rPr>
              <a:t> oft in die </a:t>
            </a:r>
            <a:r>
              <a:rPr lang="en-US" sz="2400" dirty="0" err="1">
                <a:solidFill>
                  <a:schemeClr val="accent5">
                    <a:lumMod val="50000"/>
                  </a:schemeClr>
                </a:solidFill>
              </a:rPr>
              <a:t>Bibliothek</a:t>
            </a:r>
            <a:r>
              <a:rPr lang="en-US" sz="2400" dirty="0">
                <a:solidFill>
                  <a:schemeClr val="accent5">
                    <a:lumMod val="50000"/>
                  </a:schemeClr>
                </a:solidFill>
              </a:rPr>
              <a:t>, </a:t>
            </a:r>
            <a:r>
              <a:rPr lang="en-US" sz="2400" b="1" dirty="0" err="1">
                <a:solidFill>
                  <a:schemeClr val="accent5">
                    <a:lumMod val="50000"/>
                  </a:schemeClr>
                </a:solidFill>
              </a:rPr>
              <a:t>weil</a:t>
            </a:r>
            <a:r>
              <a:rPr lang="en-US" sz="2400" dirty="0">
                <a:solidFill>
                  <a:schemeClr val="accent5">
                    <a:lumMod val="50000"/>
                  </a:schemeClr>
                </a:solidFill>
              </a:rPr>
              <a:t> ich </a:t>
            </a:r>
            <a:r>
              <a:rPr lang="en-US" sz="2400" dirty="0" err="1">
                <a:solidFill>
                  <a:schemeClr val="accent5">
                    <a:lumMod val="50000"/>
                  </a:schemeClr>
                </a:solidFill>
              </a:rPr>
              <a:t>Lesen</a:t>
            </a:r>
            <a:r>
              <a:rPr lang="en-US" sz="2400" dirty="0">
                <a:solidFill>
                  <a:schemeClr val="accent5">
                    <a:lumMod val="50000"/>
                  </a:schemeClr>
                </a:solidFill>
              </a:rPr>
              <a:t> </a:t>
            </a:r>
            <a:r>
              <a:rPr lang="en-US" sz="2400" b="1" dirty="0" err="1">
                <a:solidFill>
                  <a:schemeClr val="accent5">
                    <a:lumMod val="50000"/>
                  </a:schemeClr>
                </a:solidFill>
              </a:rPr>
              <a:t>liebe</a:t>
            </a:r>
            <a:r>
              <a:rPr lang="en-US" sz="2400" dirty="0">
                <a:solidFill>
                  <a:schemeClr val="accent5">
                    <a:lumMod val="50000"/>
                  </a:schemeClr>
                </a:solidFill>
              </a:rPr>
              <a:t>.</a:t>
            </a:r>
          </a:p>
        </p:txBody>
      </p:sp>
      <p:sp>
        <p:nvSpPr>
          <p:cNvPr id="9" name="TextBox 8">
            <a:extLst>
              <a:ext uri="{FF2B5EF4-FFF2-40B4-BE49-F238E27FC236}">
                <a16:creationId xmlns:a16="http://schemas.microsoft.com/office/drawing/2014/main" id="{8B52937A-C002-4042-A341-F3A5AF17A8BD}"/>
              </a:ext>
            </a:extLst>
          </p:cNvPr>
          <p:cNvSpPr txBox="1"/>
          <p:nvPr/>
        </p:nvSpPr>
        <p:spPr>
          <a:xfrm>
            <a:off x="295620" y="3886796"/>
            <a:ext cx="3256020" cy="461665"/>
          </a:xfrm>
          <a:prstGeom prst="rect">
            <a:avLst/>
          </a:prstGeom>
          <a:noFill/>
        </p:spPr>
        <p:txBody>
          <a:bodyPr wrap="none" rtlCol="0">
            <a:spAutoFit/>
          </a:bodyPr>
          <a:lstStyle/>
          <a:p>
            <a:pPr algn="l"/>
            <a:r>
              <a:rPr lang="en-US" sz="2400" dirty="0">
                <a:solidFill>
                  <a:schemeClr val="accent5">
                    <a:lumMod val="50000"/>
                  </a:schemeClr>
                </a:solidFill>
              </a:rPr>
              <a:t>After </a:t>
            </a:r>
            <a:r>
              <a:rPr lang="en-US" sz="2400" b="1" i="1" dirty="0" err="1">
                <a:solidFill>
                  <a:schemeClr val="accent5">
                    <a:lumMod val="50000"/>
                  </a:schemeClr>
                </a:solidFill>
              </a:rPr>
              <a:t>denn</a:t>
            </a:r>
            <a:r>
              <a:rPr lang="en-US" sz="2400" dirty="0">
                <a:solidFill>
                  <a:schemeClr val="accent5">
                    <a:lumMod val="50000"/>
                  </a:schemeClr>
                </a:solidFill>
              </a:rPr>
              <a:t> use WO1 </a:t>
            </a:r>
            <a:endParaRPr lang="en-US" sz="2400" b="1" dirty="0">
              <a:solidFill>
                <a:schemeClr val="accent5">
                  <a:lumMod val="50000"/>
                </a:schemeClr>
              </a:solidFill>
            </a:endParaRPr>
          </a:p>
        </p:txBody>
      </p:sp>
      <p:sp>
        <p:nvSpPr>
          <p:cNvPr id="10" name="TextBox 9">
            <a:extLst>
              <a:ext uri="{FF2B5EF4-FFF2-40B4-BE49-F238E27FC236}">
                <a16:creationId xmlns:a16="http://schemas.microsoft.com/office/drawing/2014/main" id="{47BF1943-A86E-2342-9A71-74FCB48EDCA2}"/>
              </a:ext>
            </a:extLst>
          </p:cNvPr>
          <p:cNvSpPr txBox="1"/>
          <p:nvPr/>
        </p:nvSpPr>
        <p:spPr>
          <a:xfrm>
            <a:off x="321490" y="4483938"/>
            <a:ext cx="6402715"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sehe</a:t>
            </a:r>
            <a:r>
              <a:rPr lang="en-US" sz="2400" dirty="0">
                <a:solidFill>
                  <a:schemeClr val="accent5">
                    <a:lumMod val="50000"/>
                  </a:schemeClr>
                </a:solidFill>
              </a:rPr>
              <a:t> </a:t>
            </a:r>
            <a:r>
              <a:rPr lang="en-US" sz="2400" dirty="0" err="1">
                <a:solidFill>
                  <a:schemeClr val="accent5">
                    <a:lumMod val="50000"/>
                  </a:schemeClr>
                </a:solidFill>
              </a:rPr>
              <a:t>keine</a:t>
            </a:r>
            <a:r>
              <a:rPr lang="en-US" sz="2400" dirty="0">
                <a:solidFill>
                  <a:schemeClr val="accent5">
                    <a:lumMod val="50000"/>
                  </a:schemeClr>
                </a:solidFill>
              </a:rPr>
              <a:t> </a:t>
            </a:r>
            <a:r>
              <a:rPr lang="en-US" sz="2400" dirty="0" err="1">
                <a:solidFill>
                  <a:schemeClr val="accent5">
                    <a:lumMod val="50000"/>
                  </a:schemeClr>
                </a:solidFill>
              </a:rPr>
              <a:t>Filme</a:t>
            </a:r>
            <a:r>
              <a:rPr lang="en-US" sz="2400" dirty="0">
                <a:solidFill>
                  <a:schemeClr val="accent5">
                    <a:lumMod val="50000"/>
                  </a:schemeClr>
                </a:solidFill>
              </a:rPr>
              <a:t>, </a:t>
            </a:r>
            <a:r>
              <a:rPr lang="en-US" sz="2400" b="1" dirty="0" err="1">
                <a:solidFill>
                  <a:schemeClr val="accent5">
                    <a:lumMod val="50000"/>
                  </a:schemeClr>
                </a:solidFill>
              </a:rPr>
              <a:t>denn</a:t>
            </a:r>
            <a:r>
              <a:rPr lang="en-US" sz="2400" dirty="0">
                <a:solidFill>
                  <a:schemeClr val="accent5">
                    <a:lumMod val="50000"/>
                  </a:schemeClr>
                </a:solidFill>
              </a:rPr>
              <a:t> ich </a:t>
            </a:r>
            <a:r>
              <a:rPr lang="en-US" sz="2400" b="1" dirty="0">
                <a:solidFill>
                  <a:schemeClr val="accent5">
                    <a:lumMod val="50000"/>
                  </a:schemeClr>
                </a:solidFill>
              </a:rPr>
              <a:t>lese</a:t>
            </a:r>
            <a:r>
              <a:rPr lang="en-US" sz="2400" dirty="0">
                <a:solidFill>
                  <a:schemeClr val="accent5">
                    <a:lumMod val="50000"/>
                  </a:schemeClr>
                </a:solidFill>
              </a:rPr>
              <a:t> </a:t>
            </a:r>
            <a:r>
              <a:rPr lang="en-US" sz="2400" dirty="0" err="1">
                <a:solidFill>
                  <a:schemeClr val="accent5">
                    <a:lumMod val="50000"/>
                  </a:schemeClr>
                </a:solidFill>
              </a:rPr>
              <a:t>lieber</a:t>
            </a:r>
            <a:r>
              <a:rPr lang="en-US" sz="2400" dirty="0">
                <a:solidFill>
                  <a:schemeClr val="accent5">
                    <a:lumMod val="50000"/>
                  </a:schemeClr>
                </a:solidFill>
              </a:rPr>
              <a:t>.</a:t>
            </a:r>
          </a:p>
        </p:txBody>
      </p:sp>
      <p:sp>
        <p:nvSpPr>
          <p:cNvPr id="12" name="TextBox 11">
            <a:extLst>
              <a:ext uri="{FF2B5EF4-FFF2-40B4-BE49-F238E27FC236}">
                <a16:creationId xmlns:a16="http://schemas.microsoft.com/office/drawing/2014/main" id="{3483862F-7B00-FA43-A9F1-3A4B675A0B35}"/>
              </a:ext>
            </a:extLst>
          </p:cNvPr>
          <p:cNvSpPr txBox="1"/>
          <p:nvPr/>
        </p:nvSpPr>
        <p:spPr>
          <a:xfrm>
            <a:off x="321490" y="5512584"/>
            <a:ext cx="7843814"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gehe</a:t>
            </a:r>
            <a:r>
              <a:rPr lang="en-US" sz="2400" dirty="0">
                <a:solidFill>
                  <a:schemeClr val="accent5">
                    <a:lumMod val="50000"/>
                  </a:schemeClr>
                </a:solidFill>
              </a:rPr>
              <a:t> oft in die </a:t>
            </a:r>
            <a:r>
              <a:rPr lang="en-US" sz="2400" dirty="0" err="1">
                <a:solidFill>
                  <a:schemeClr val="accent5">
                    <a:lumMod val="50000"/>
                  </a:schemeClr>
                </a:solidFill>
              </a:rPr>
              <a:t>Bibliothek</a:t>
            </a:r>
            <a:r>
              <a:rPr lang="en-US" sz="2400" dirty="0">
                <a:solidFill>
                  <a:schemeClr val="accent5">
                    <a:lumMod val="50000"/>
                  </a:schemeClr>
                </a:solidFill>
              </a:rPr>
              <a:t>, </a:t>
            </a:r>
            <a:r>
              <a:rPr lang="en-US" sz="2400" b="1" dirty="0" err="1">
                <a:solidFill>
                  <a:schemeClr val="accent5">
                    <a:lumMod val="50000"/>
                  </a:schemeClr>
                </a:solidFill>
              </a:rPr>
              <a:t>denn</a:t>
            </a:r>
            <a:r>
              <a:rPr lang="en-US" sz="2400" dirty="0">
                <a:solidFill>
                  <a:schemeClr val="accent5">
                    <a:lumMod val="50000"/>
                  </a:schemeClr>
                </a:solidFill>
              </a:rPr>
              <a:t> ich </a:t>
            </a:r>
            <a:r>
              <a:rPr lang="en-US" sz="2400" b="1" dirty="0" err="1">
                <a:solidFill>
                  <a:schemeClr val="accent5">
                    <a:lumMod val="50000"/>
                  </a:schemeClr>
                </a:solidFill>
              </a:rPr>
              <a:t>liebe</a:t>
            </a:r>
            <a:r>
              <a:rPr lang="en-US" sz="2400" dirty="0">
                <a:solidFill>
                  <a:schemeClr val="accent5">
                    <a:lumMod val="50000"/>
                  </a:schemeClr>
                </a:solidFill>
              </a:rPr>
              <a:t> </a:t>
            </a:r>
            <a:r>
              <a:rPr lang="en-US" sz="2400" dirty="0" err="1">
                <a:solidFill>
                  <a:schemeClr val="accent5">
                    <a:lumMod val="50000"/>
                  </a:schemeClr>
                </a:solidFill>
              </a:rPr>
              <a:t>Lesen</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867503AC-56F5-1F42-B50B-791AE65A03CF}"/>
              </a:ext>
            </a:extLst>
          </p:cNvPr>
          <p:cNvSpPr txBox="1"/>
          <p:nvPr/>
        </p:nvSpPr>
        <p:spPr>
          <a:xfrm>
            <a:off x="321490" y="2397007"/>
            <a:ext cx="6807200" cy="400110"/>
          </a:xfrm>
          <a:prstGeom prst="rect">
            <a:avLst/>
          </a:prstGeom>
          <a:noFill/>
        </p:spPr>
        <p:txBody>
          <a:bodyPr wrap="square" rtlCol="0">
            <a:spAutoFit/>
          </a:bodyPr>
          <a:lstStyle/>
          <a:p>
            <a:pPr algn="l"/>
            <a:r>
              <a:rPr lang="en-US" sz="2000" i="1" dirty="0">
                <a:solidFill>
                  <a:schemeClr val="accent5">
                    <a:lumMod val="50000"/>
                  </a:schemeClr>
                </a:solidFill>
              </a:rPr>
              <a:t>I</a:t>
            </a:r>
            <a:r>
              <a:rPr lang="en-US" sz="2000" dirty="0">
                <a:solidFill>
                  <a:schemeClr val="accent5">
                    <a:lumMod val="50000"/>
                  </a:schemeClr>
                </a:solidFill>
              </a:rPr>
              <a:t> </a:t>
            </a:r>
            <a:r>
              <a:rPr lang="en-US" sz="2000" i="1" dirty="0">
                <a:solidFill>
                  <a:schemeClr val="accent5">
                    <a:lumMod val="50000"/>
                  </a:schemeClr>
                </a:solidFill>
              </a:rPr>
              <a:t>don’t watch films because I prefer to read</a:t>
            </a:r>
            <a:r>
              <a:rPr lang="en-US" sz="2000" dirty="0">
                <a:solidFill>
                  <a:schemeClr val="accent5">
                    <a:lumMod val="50000"/>
                  </a:schemeClr>
                </a:solidFill>
              </a:rPr>
              <a:t>.</a:t>
            </a:r>
          </a:p>
        </p:txBody>
      </p:sp>
      <p:sp>
        <p:nvSpPr>
          <p:cNvPr id="14" name="TextBox 13">
            <a:extLst>
              <a:ext uri="{FF2B5EF4-FFF2-40B4-BE49-F238E27FC236}">
                <a16:creationId xmlns:a16="http://schemas.microsoft.com/office/drawing/2014/main" id="{808E5262-BFC8-2840-8E71-DA0F707EF371}"/>
              </a:ext>
            </a:extLst>
          </p:cNvPr>
          <p:cNvSpPr txBox="1"/>
          <p:nvPr/>
        </p:nvSpPr>
        <p:spPr>
          <a:xfrm>
            <a:off x="327571" y="5974249"/>
            <a:ext cx="6807200" cy="400110"/>
          </a:xfrm>
          <a:prstGeom prst="rect">
            <a:avLst/>
          </a:prstGeom>
          <a:noFill/>
        </p:spPr>
        <p:txBody>
          <a:bodyPr wrap="square" rtlCol="0">
            <a:spAutoFit/>
          </a:bodyPr>
          <a:lstStyle/>
          <a:p>
            <a:pPr algn="l"/>
            <a:r>
              <a:rPr lang="en-US" sz="2000" i="1" dirty="0">
                <a:solidFill>
                  <a:schemeClr val="accent5">
                    <a:lumMod val="50000"/>
                  </a:schemeClr>
                </a:solidFill>
              </a:rPr>
              <a:t>I</a:t>
            </a:r>
            <a:r>
              <a:rPr lang="en-US" sz="2000" dirty="0">
                <a:solidFill>
                  <a:schemeClr val="accent5">
                    <a:lumMod val="50000"/>
                  </a:schemeClr>
                </a:solidFill>
              </a:rPr>
              <a:t> </a:t>
            </a:r>
            <a:r>
              <a:rPr lang="en-US" sz="2000" i="1" dirty="0">
                <a:solidFill>
                  <a:schemeClr val="accent5">
                    <a:lumMod val="50000"/>
                  </a:schemeClr>
                </a:solidFill>
              </a:rPr>
              <a:t>often go to the library because I love reading</a:t>
            </a:r>
            <a:r>
              <a:rPr lang="en-US" sz="2000" dirty="0">
                <a:solidFill>
                  <a:schemeClr val="accent5">
                    <a:lumMod val="50000"/>
                  </a:schemeClr>
                </a:solidFill>
              </a:rPr>
              <a:t>.</a:t>
            </a:r>
          </a:p>
        </p:txBody>
      </p:sp>
      <p:sp>
        <p:nvSpPr>
          <p:cNvPr id="15" name="TextBox 14">
            <a:extLst>
              <a:ext uri="{FF2B5EF4-FFF2-40B4-BE49-F238E27FC236}">
                <a16:creationId xmlns:a16="http://schemas.microsoft.com/office/drawing/2014/main" id="{35434D63-6172-D846-B481-89B20195DD19}"/>
              </a:ext>
            </a:extLst>
          </p:cNvPr>
          <p:cNvSpPr txBox="1"/>
          <p:nvPr/>
        </p:nvSpPr>
        <p:spPr>
          <a:xfrm>
            <a:off x="321490" y="4977297"/>
            <a:ext cx="6807200" cy="400110"/>
          </a:xfrm>
          <a:prstGeom prst="rect">
            <a:avLst/>
          </a:prstGeom>
          <a:noFill/>
        </p:spPr>
        <p:txBody>
          <a:bodyPr wrap="square" rtlCol="0">
            <a:spAutoFit/>
          </a:bodyPr>
          <a:lstStyle/>
          <a:p>
            <a:pPr algn="l"/>
            <a:r>
              <a:rPr lang="en-US" sz="2000" i="1" dirty="0">
                <a:solidFill>
                  <a:schemeClr val="accent5">
                    <a:lumMod val="50000"/>
                  </a:schemeClr>
                </a:solidFill>
              </a:rPr>
              <a:t>I</a:t>
            </a:r>
            <a:r>
              <a:rPr lang="en-US" sz="2000" dirty="0">
                <a:solidFill>
                  <a:schemeClr val="accent5">
                    <a:lumMod val="50000"/>
                  </a:schemeClr>
                </a:solidFill>
              </a:rPr>
              <a:t> </a:t>
            </a:r>
            <a:r>
              <a:rPr lang="en-US" sz="2000" i="1" dirty="0">
                <a:solidFill>
                  <a:schemeClr val="accent5">
                    <a:lumMod val="50000"/>
                  </a:schemeClr>
                </a:solidFill>
              </a:rPr>
              <a:t>don’t watch films because I prefer to read</a:t>
            </a:r>
            <a:r>
              <a:rPr lang="en-US" sz="2000" dirty="0">
                <a:solidFill>
                  <a:schemeClr val="accent5">
                    <a:lumMod val="50000"/>
                  </a:schemeClr>
                </a:solidFill>
              </a:rPr>
              <a:t>.</a:t>
            </a:r>
          </a:p>
        </p:txBody>
      </p:sp>
      <p:sp>
        <p:nvSpPr>
          <p:cNvPr id="16" name="TextBox 15">
            <a:extLst>
              <a:ext uri="{FF2B5EF4-FFF2-40B4-BE49-F238E27FC236}">
                <a16:creationId xmlns:a16="http://schemas.microsoft.com/office/drawing/2014/main" id="{BBAEC9D2-9ABD-774B-BFAD-1764E0D2B1ED}"/>
              </a:ext>
            </a:extLst>
          </p:cNvPr>
          <p:cNvSpPr txBox="1"/>
          <p:nvPr/>
        </p:nvSpPr>
        <p:spPr>
          <a:xfrm>
            <a:off x="348917" y="3448753"/>
            <a:ext cx="6807200" cy="400110"/>
          </a:xfrm>
          <a:prstGeom prst="rect">
            <a:avLst/>
          </a:prstGeom>
          <a:noFill/>
        </p:spPr>
        <p:txBody>
          <a:bodyPr wrap="square" rtlCol="0">
            <a:spAutoFit/>
          </a:bodyPr>
          <a:lstStyle/>
          <a:p>
            <a:pPr algn="l"/>
            <a:r>
              <a:rPr lang="en-US" sz="2000" i="1" dirty="0">
                <a:solidFill>
                  <a:schemeClr val="accent5">
                    <a:lumMod val="50000"/>
                  </a:schemeClr>
                </a:solidFill>
              </a:rPr>
              <a:t>I</a:t>
            </a:r>
            <a:r>
              <a:rPr lang="en-US" sz="2000" dirty="0">
                <a:solidFill>
                  <a:schemeClr val="accent5">
                    <a:lumMod val="50000"/>
                  </a:schemeClr>
                </a:solidFill>
              </a:rPr>
              <a:t> </a:t>
            </a:r>
            <a:r>
              <a:rPr lang="en-US" sz="2000" i="1" dirty="0">
                <a:solidFill>
                  <a:schemeClr val="accent5">
                    <a:lumMod val="50000"/>
                  </a:schemeClr>
                </a:solidFill>
              </a:rPr>
              <a:t>often go to the library because I love reading</a:t>
            </a:r>
            <a:r>
              <a:rPr lang="en-US" sz="2000" dirty="0">
                <a:solidFill>
                  <a:schemeClr val="accent5">
                    <a:lumMod val="50000"/>
                  </a:schemeClr>
                </a:solidFill>
              </a:rPr>
              <a:t>.</a:t>
            </a:r>
          </a:p>
        </p:txBody>
      </p:sp>
      <p:sp>
        <p:nvSpPr>
          <p:cNvPr id="17" name="Rounded Rectangular Callout 11">
            <a:extLst>
              <a:ext uri="{FF2B5EF4-FFF2-40B4-BE49-F238E27FC236}">
                <a16:creationId xmlns:a16="http://schemas.microsoft.com/office/drawing/2014/main" id="{A613BEAE-8D66-4A66-8220-315DB94D39CC}"/>
              </a:ext>
            </a:extLst>
          </p:cNvPr>
          <p:cNvSpPr/>
          <p:nvPr/>
        </p:nvSpPr>
        <p:spPr>
          <a:xfrm>
            <a:off x="7483060" y="962849"/>
            <a:ext cx="4016513" cy="1392325"/>
          </a:xfrm>
          <a:prstGeom prst="wedgeRoundRectCallout">
            <a:avLst>
              <a:gd name="adj1" fmla="val -78874"/>
              <a:gd name="adj2" fmla="val 3076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With WO3 (Word Order 3) the verb goes at the end of the clause.</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ounded Rectangular Callout 11">
            <a:extLst>
              <a:ext uri="{FF2B5EF4-FFF2-40B4-BE49-F238E27FC236}">
                <a16:creationId xmlns:a16="http://schemas.microsoft.com/office/drawing/2014/main" id="{B30F4474-002D-4485-B003-E39114F9DD97}"/>
              </a:ext>
            </a:extLst>
          </p:cNvPr>
          <p:cNvSpPr/>
          <p:nvPr/>
        </p:nvSpPr>
        <p:spPr>
          <a:xfrm>
            <a:off x="7483060" y="962848"/>
            <a:ext cx="4016513" cy="1392325"/>
          </a:xfrm>
          <a:prstGeom prst="wedgeRoundRectCallout">
            <a:avLst>
              <a:gd name="adj1" fmla="val -56355"/>
              <a:gd name="adj2" fmla="val 9786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With WO3 (Word Order 3) the verb goes to the end of the clause.</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ounded Rectangular Callout 11">
            <a:extLst>
              <a:ext uri="{FF2B5EF4-FFF2-40B4-BE49-F238E27FC236}">
                <a16:creationId xmlns:a16="http://schemas.microsoft.com/office/drawing/2014/main" id="{D7D05F07-1C18-4EB7-AE89-EE9FBCC0EE18}"/>
              </a:ext>
            </a:extLst>
          </p:cNvPr>
          <p:cNvSpPr/>
          <p:nvPr/>
        </p:nvSpPr>
        <p:spPr>
          <a:xfrm>
            <a:off x="7128690" y="3342485"/>
            <a:ext cx="4016513" cy="1392325"/>
          </a:xfrm>
          <a:prstGeom prst="wedgeRoundRectCallout">
            <a:avLst>
              <a:gd name="adj1" fmla="val -91989"/>
              <a:gd name="adj2" fmla="val 3861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With WO3 (Word Order 3) the verb goes at the end of the clause.</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ounded Rectangular Callout 11">
            <a:extLst>
              <a:ext uri="{FF2B5EF4-FFF2-40B4-BE49-F238E27FC236}">
                <a16:creationId xmlns:a16="http://schemas.microsoft.com/office/drawing/2014/main" id="{F6C766A2-A345-4CF5-B953-ABF9DF88C05D}"/>
              </a:ext>
            </a:extLst>
          </p:cNvPr>
          <p:cNvSpPr/>
          <p:nvPr/>
        </p:nvSpPr>
        <p:spPr>
          <a:xfrm>
            <a:off x="7128690" y="3332670"/>
            <a:ext cx="4016513" cy="1392325"/>
          </a:xfrm>
          <a:prstGeom prst="wedgeRoundRectCallout">
            <a:avLst>
              <a:gd name="adj1" fmla="val -68728"/>
              <a:gd name="adj2" fmla="val 1128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With WO1 (Word Order 1) the verb follows the subject, as in English.</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1287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9" grpId="0"/>
      <p:bldP spid="10" grpId="0" animBg="1"/>
      <p:bldP spid="12" grpId="0" animBg="1"/>
      <p:bldP spid="13" grpId="0"/>
      <p:bldP spid="14" grpId="0"/>
      <p:bldP spid="15" grpId="0"/>
      <p:bldP spid="16" grpId="0"/>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608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1024" y="1163991"/>
            <a:ext cx="111341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At the start of words, German [</a:t>
            </a:r>
            <a:r>
              <a:rPr lang="en-US" sz="2400" b="1" dirty="0" err="1">
                <a:solidFill>
                  <a:srgbClr val="4472C4">
                    <a:lumMod val="50000"/>
                  </a:srgbClr>
                </a:solidFill>
                <a:latin typeface="Century Gothic" panose="020F0302020204030204"/>
              </a:rPr>
              <a:t>sp</a:t>
            </a:r>
            <a:r>
              <a:rPr lang="en-US" sz="2400" dirty="0">
                <a:solidFill>
                  <a:srgbClr val="4472C4">
                    <a:lumMod val="50000"/>
                  </a:srgbClr>
                </a:solidFill>
                <a:latin typeface="Century Gothic" panose="020F0302020204030204"/>
              </a:rPr>
              <a:t>-] and [</a:t>
            </a:r>
            <a:r>
              <a:rPr lang="en-US" sz="2400" b="1" dirty="0" err="1">
                <a:solidFill>
                  <a:srgbClr val="4472C4">
                    <a:lumMod val="50000"/>
                  </a:srgbClr>
                </a:solidFill>
                <a:latin typeface="Century Gothic" panose="020F0302020204030204"/>
              </a:rPr>
              <a:t>st</a:t>
            </a:r>
            <a:r>
              <a:rPr lang="en-US" sz="2400" dirty="0">
                <a:solidFill>
                  <a:srgbClr val="4472C4">
                    <a:lumMod val="50000"/>
                  </a:srgbClr>
                </a:solidFill>
                <a:latin typeface="Century Gothic" panose="020F0302020204030204"/>
              </a:rPr>
              <a:t>-] are pronounced ‘</a:t>
            </a:r>
            <a:r>
              <a:rPr lang="en-US" sz="2400" b="1" i="1" dirty="0" err="1">
                <a:solidFill>
                  <a:srgbClr val="4472C4">
                    <a:lumMod val="50000"/>
                  </a:srgbClr>
                </a:solidFill>
                <a:latin typeface="Century Gothic" panose="020F0302020204030204"/>
              </a:rPr>
              <a:t>schp</a:t>
            </a:r>
            <a:r>
              <a:rPr lang="en-US" sz="2400" dirty="0">
                <a:solidFill>
                  <a:srgbClr val="4472C4">
                    <a:lumMod val="50000"/>
                  </a:srgbClr>
                </a:solidFill>
                <a:latin typeface="Century Gothic" panose="020F0302020204030204"/>
              </a:rPr>
              <a:t>-’ and ‘</a:t>
            </a:r>
            <a:r>
              <a:rPr lang="en-US" sz="2400" b="1" i="1" dirty="0" err="1">
                <a:solidFill>
                  <a:srgbClr val="4472C4">
                    <a:lumMod val="50000"/>
                  </a:srgbClr>
                </a:solidFill>
                <a:latin typeface="Century Gothic" panose="020F0302020204030204"/>
              </a:rPr>
              <a:t>scht</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sch</a:t>
            </a:r>
            <a:r>
              <a:rPr lang="en-US" sz="2400" dirty="0">
                <a:solidFill>
                  <a:srgbClr val="4472C4">
                    <a:lumMod val="50000"/>
                  </a:srgbClr>
                </a:solidFill>
                <a:latin typeface="Century Gothic" panose="020F0302020204030204"/>
              </a:rPr>
              <a:t>] is always pronounced ‘</a:t>
            </a:r>
            <a:r>
              <a:rPr lang="en-US" sz="2400" dirty="0" err="1">
                <a:solidFill>
                  <a:srgbClr val="4472C4">
                    <a:lumMod val="50000"/>
                  </a:srgbClr>
                </a:solidFill>
                <a:latin typeface="Century Gothic" panose="020F0302020204030204"/>
              </a:rPr>
              <a:t>sh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8C85DC1-C388-4308-B428-AB7450B274D3}"/>
              </a:ext>
            </a:extLst>
          </p:cNvPr>
          <p:cNvSpPr txBox="1"/>
          <p:nvPr/>
        </p:nvSpPr>
        <p:spPr>
          <a:xfrm>
            <a:off x="121024" y="2016715"/>
            <a:ext cx="11134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Hör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Was </a:t>
            </a:r>
            <a:r>
              <a:rPr lang="en-US" sz="2400" dirty="0" err="1">
                <a:solidFill>
                  <a:srgbClr val="4472C4">
                    <a:lumMod val="50000"/>
                  </a:srgbClr>
                </a:solidFill>
                <a:latin typeface="Century Gothic" panose="020F0302020204030204"/>
              </a:rPr>
              <a:t>fehlt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sch</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sp</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st</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7">
            <a:extLst>
              <a:ext uri="{FF2B5EF4-FFF2-40B4-BE49-F238E27FC236}">
                <a16:creationId xmlns:a16="http://schemas.microsoft.com/office/drawing/2014/main" id="{98D991A4-1B4E-4613-B076-23515019E9A7}"/>
              </a:ext>
            </a:extLst>
          </p:cNvPr>
          <p:cNvGraphicFramePr>
            <a:graphicFrameLocks noGrp="1"/>
          </p:cNvGraphicFramePr>
          <p:nvPr>
            <p:extLst>
              <p:ext uri="{D42A27DB-BD31-4B8C-83A1-F6EECF244321}">
                <p14:modId xmlns:p14="http://schemas.microsoft.com/office/powerpoint/2010/main" val="3375656141"/>
              </p:ext>
            </p:extLst>
          </p:nvPr>
        </p:nvGraphicFramePr>
        <p:xfrm>
          <a:off x="1872544" y="2500106"/>
          <a:ext cx="8952338" cy="375277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3211235913"/>
                    </a:ext>
                  </a:extLst>
                </a:gridCol>
                <a:gridCol w="2709333">
                  <a:extLst>
                    <a:ext uri="{9D8B030D-6E8A-4147-A177-3AD203B41FA5}">
                      <a16:colId xmlns:a16="http://schemas.microsoft.com/office/drawing/2014/main" val="3944345118"/>
                    </a:ext>
                  </a:extLst>
                </a:gridCol>
                <a:gridCol w="3533672">
                  <a:extLst>
                    <a:ext uri="{9D8B030D-6E8A-4147-A177-3AD203B41FA5}">
                      <a16:colId xmlns:a16="http://schemas.microsoft.com/office/drawing/2014/main" val="3471054140"/>
                    </a:ext>
                  </a:extLst>
                </a:gridCol>
              </a:tblGrid>
              <a:tr h="1250925">
                <a:tc>
                  <a:txBody>
                    <a:bodyPr/>
                    <a:lstStyle/>
                    <a:p>
                      <a:r>
                        <a:rPr lang="en-GB" sz="2400" b="1" dirty="0">
                          <a:solidFill>
                            <a:schemeClr val="accent5">
                              <a:lumMod val="50000"/>
                            </a:schemeClr>
                          </a:solidFill>
                        </a:rPr>
                        <a:t>1</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2</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3</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1867191910"/>
                  </a:ext>
                </a:extLst>
              </a:tr>
              <a:tr h="1250925">
                <a:tc>
                  <a:txBody>
                    <a:bodyPr/>
                    <a:lstStyle/>
                    <a:p>
                      <a:r>
                        <a:rPr lang="en-GB" sz="2400" b="1" dirty="0">
                          <a:solidFill>
                            <a:schemeClr val="accent5">
                              <a:lumMod val="50000"/>
                            </a:schemeClr>
                          </a:solidFill>
                        </a:rPr>
                        <a:t>4</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5</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6</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2965141922"/>
                  </a:ext>
                </a:extLst>
              </a:tr>
              <a:tr h="1250925">
                <a:tc>
                  <a:txBody>
                    <a:bodyPr/>
                    <a:lstStyle/>
                    <a:p>
                      <a:r>
                        <a:rPr lang="en-GB" sz="2400" b="1" dirty="0">
                          <a:solidFill>
                            <a:schemeClr val="accent5">
                              <a:lumMod val="50000"/>
                            </a:schemeClr>
                          </a:solidFill>
                        </a:rPr>
                        <a:t>7</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8</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tc>
                  <a:txBody>
                    <a:bodyPr/>
                    <a:lstStyle/>
                    <a:p>
                      <a:r>
                        <a:rPr lang="en-GB" sz="2400" b="1" dirty="0">
                          <a:solidFill>
                            <a:schemeClr val="accent5">
                              <a:lumMod val="50000"/>
                            </a:schemeClr>
                          </a:solidFill>
                        </a:rPr>
                        <a:t>9</a:t>
                      </a:r>
                    </a:p>
                  </a:txBody>
                  <a:tcPr>
                    <a:lnL w="12700" cap="flat" cmpd="sng" algn="ctr">
                      <a:solidFill>
                        <a:srgbClr val="104F75"/>
                      </a:solidFill>
                      <a:prstDash val="solid"/>
                      <a:round/>
                      <a:headEnd type="none" w="med" len="med"/>
                      <a:tailEnd type="none" w="med" len="med"/>
                    </a:lnL>
                    <a:lnR w="12700" cap="flat" cmpd="sng" algn="ctr">
                      <a:solidFill>
                        <a:srgbClr val="104F75"/>
                      </a:solidFill>
                      <a:prstDash val="solid"/>
                      <a:round/>
                      <a:headEnd type="none" w="med" len="med"/>
                      <a:tailEnd type="none" w="med" len="med"/>
                    </a:lnR>
                    <a:lnT w="12700" cap="flat" cmpd="sng" algn="ctr">
                      <a:solidFill>
                        <a:srgbClr val="104F75"/>
                      </a:solidFill>
                      <a:prstDash val="solid"/>
                      <a:round/>
                      <a:headEnd type="none" w="med" len="med"/>
                      <a:tailEnd type="none" w="med" len="med"/>
                    </a:lnT>
                    <a:lnB w="12700" cap="flat" cmpd="sng" algn="ctr">
                      <a:solidFill>
                        <a:srgbClr val="104F75"/>
                      </a:solidFill>
                      <a:prstDash val="solid"/>
                      <a:round/>
                      <a:headEnd type="none" w="med" len="med"/>
                      <a:tailEnd type="none" w="med" len="med"/>
                    </a:lnB>
                  </a:tcPr>
                </a:tc>
                <a:extLst>
                  <a:ext uri="{0D108BD9-81ED-4DB2-BD59-A6C34878D82A}">
                    <a16:rowId xmlns:a16="http://schemas.microsoft.com/office/drawing/2014/main" val="548634560"/>
                  </a:ext>
                </a:extLst>
              </a:tr>
            </a:tbl>
          </a:graphicData>
        </a:graphic>
      </p:graphicFrame>
      <p:sp>
        <p:nvSpPr>
          <p:cNvPr id="11" name="TextBox 10">
            <a:extLst>
              <a:ext uri="{FF2B5EF4-FFF2-40B4-BE49-F238E27FC236}">
                <a16:creationId xmlns:a16="http://schemas.microsoft.com/office/drawing/2014/main" id="{F698DA8A-9E9B-4A63-9B8D-D94EA5D33F66}"/>
              </a:ext>
            </a:extLst>
          </p:cNvPr>
          <p:cNvSpPr txBox="1"/>
          <p:nvPr/>
        </p:nvSpPr>
        <p:spPr>
          <a:xfrm>
            <a:off x="2020462" y="3290083"/>
            <a:ext cx="2649071" cy="523220"/>
          </a:xfrm>
          <a:prstGeom prst="rect">
            <a:avLst/>
          </a:prstGeom>
          <a:noFill/>
        </p:spPr>
        <p:txBody>
          <a:bodyPr wrap="square" rtlCol="0">
            <a:spAutoFit/>
          </a:bodyPr>
          <a:lstStyle/>
          <a:p>
            <a:pPr algn="ctr"/>
            <a:r>
              <a:rPr lang="en-GB" sz="2800" b="1" dirty="0">
                <a:solidFill>
                  <a:schemeClr val="accent5">
                    <a:lumMod val="50000"/>
                  </a:schemeClr>
                </a:solidFill>
              </a:rPr>
              <a:t>Schnecke</a:t>
            </a:r>
          </a:p>
        </p:txBody>
      </p:sp>
      <p:sp>
        <p:nvSpPr>
          <p:cNvPr id="9" name="TextBox 8">
            <a:extLst>
              <a:ext uri="{FF2B5EF4-FFF2-40B4-BE49-F238E27FC236}">
                <a16:creationId xmlns:a16="http://schemas.microsoft.com/office/drawing/2014/main" id="{C0B80D6A-53D8-4374-A2B2-751D18620271}"/>
              </a:ext>
            </a:extLst>
          </p:cNvPr>
          <p:cNvSpPr txBox="1"/>
          <p:nvPr/>
        </p:nvSpPr>
        <p:spPr>
          <a:xfrm>
            <a:off x="2433918" y="3174949"/>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14" name="TextBox 13">
            <a:extLst>
              <a:ext uri="{FF2B5EF4-FFF2-40B4-BE49-F238E27FC236}">
                <a16:creationId xmlns:a16="http://schemas.microsoft.com/office/drawing/2014/main" id="{4423533D-426A-4AE2-B922-42480AD2206D}"/>
              </a:ext>
            </a:extLst>
          </p:cNvPr>
          <p:cNvSpPr txBox="1"/>
          <p:nvPr/>
        </p:nvSpPr>
        <p:spPr>
          <a:xfrm>
            <a:off x="4669533" y="3290083"/>
            <a:ext cx="2649071" cy="523220"/>
          </a:xfrm>
          <a:prstGeom prst="rect">
            <a:avLst/>
          </a:prstGeom>
          <a:noFill/>
        </p:spPr>
        <p:txBody>
          <a:bodyPr wrap="square" rtlCol="0">
            <a:spAutoFit/>
          </a:bodyPr>
          <a:lstStyle/>
          <a:p>
            <a:pPr algn="ctr"/>
            <a:r>
              <a:rPr lang="en-GB" sz="2800" b="1" dirty="0">
                <a:solidFill>
                  <a:schemeClr val="accent5">
                    <a:lumMod val="50000"/>
                  </a:schemeClr>
                </a:solidFill>
              </a:rPr>
              <a:t>Stier</a:t>
            </a:r>
          </a:p>
        </p:txBody>
      </p:sp>
      <p:sp>
        <p:nvSpPr>
          <p:cNvPr id="15" name="TextBox 14">
            <a:extLst>
              <a:ext uri="{FF2B5EF4-FFF2-40B4-BE49-F238E27FC236}">
                <a16:creationId xmlns:a16="http://schemas.microsoft.com/office/drawing/2014/main" id="{780E49EA-3303-4DEE-8086-D82E6A2F7534}"/>
              </a:ext>
            </a:extLst>
          </p:cNvPr>
          <p:cNvSpPr txBox="1"/>
          <p:nvPr/>
        </p:nvSpPr>
        <p:spPr>
          <a:xfrm>
            <a:off x="5230907" y="3174949"/>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16" name="TextBox 15">
            <a:extLst>
              <a:ext uri="{FF2B5EF4-FFF2-40B4-BE49-F238E27FC236}">
                <a16:creationId xmlns:a16="http://schemas.microsoft.com/office/drawing/2014/main" id="{284B985D-033B-440C-9A9C-3466CF61BC2C}"/>
              </a:ext>
            </a:extLst>
          </p:cNvPr>
          <p:cNvSpPr txBox="1"/>
          <p:nvPr/>
        </p:nvSpPr>
        <p:spPr>
          <a:xfrm>
            <a:off x="7326585" y="3290083"/>
            <a:ext cx="2649071" cy="523220"/>
          </a:xfrm>
          <a:prstGeom prst="rect">
            <a:avLst/>
          </a:prstGeom>
          <a:noFill/>
        </p:spPr>
        <p:txBody>
          <a:bodyPr wrap="square" rtlCol="0">
            <a:spAutoFit/>
          </a:bodyPr>
          <a:lstStyle/>
          <a:p>
            <a:pPr algn="ctr"/>
            <a:r>
              <a:rPr lang="en-GB" sz="2800" b="1" dirty="0" err="1">
                <a:solidFill>
                  <a:schemeClr val="accent5">
                    <a:lumMod val="50000"/>
                  </a:schemeClr>
                </a:solidFill>
              </a:rPr>
              <a:t>Schlange</a:t>
            </a:r>
            <a:endParaRPr lang="en-GB" sz="2800" b="1" dirty="0">
              <a:solidFill>
                <a:schemeClr val="accent5">
                  <a:lumMod val="50000"/>
                </a:schemeClr>
              </a:solidFill>
            </a:endParaRPr>
          </a:p>
        </p:txBody>
      </p:sp>
      <p:sp>
        <p:nvSpPr>
          <p:cNvPr id="17" name="TextBox 16">
            <a:extLst>
              <a:ext uri="{FF2B5EF4-FFF2-40B4-BE49-F238E27FC236}">
                <a16:creationId xmlns:a16="http://schemas.microsoft.com/office/drawing/2014/main" id="{46A62EBC-33EF-427A-800E-8443C1D00EA4}"/>
              </a:ext>
            </a:extLst>
          </p:cNvPr>
          <p:cNvSpPr txBox="1"/>
          <p:nvPr/>
        </p:nvSpPr>
        <p:spPr>
          <a:xfrm>
            <a:off x="7785849" y="3189118"/>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18" name="TextBox 17">
            <a:extLst>
              <a:ext uri="{FF2B5EF4-FFF2-40B4-BE49-F238E27FC236}">
                <a16:creationId xmlns:a16="http://schemas.microsoft.com/office/drawing/2014/main" id="{2436FF5D-5FFF-414E-B1BC-29BFB6D4B075}"/>
              </a:ext>
            </a:extLst>
          </p:cNvPr>
          <p:cNvSpPr txBox="1"/>
          <p:nvPr/>
        </p:nvSpPr>
        <p:spPr>
          <a:xfrm>
            <a:off x="2031902" y="4509151"/>
            <a:ext cx="2649071" cy="523220"/>
          </a:xfrm>
          <a:prstGeom prst="rect">
            <a:avLst/>
          </a:prstGeom>
          <a:noFill/>
        </p:spPr>
        <p:txBody>
          <a:bodyPr wrap="square" rtlCol="0">
            <a:spAutoFit/>
          </a:bodyPr>
          <a:lstStyle/>
          <a:p>
            <a:pPr algn="ctr"/>
            <a:r>
              <a:rPr lang="en-GB" sz="2800" b="1" dirty="0">
                <a:solidFill>
                  <a:schemeClr val="accent5">
                    <a:lumMod val="50000"/>
                  </a:schemeClr>
                </a:solidFill>
              </a:rPr>
              <a:t>Specht</a:t>
            </a:r>
          </a:p>
        </p:txBody>
      </p:sp>
      <p:sp>
        <p:nvSpPr>
          <p:cNvPr id="19" name="TextBox 18">
            <a:extLst>
              <a:ext uri="{FF2B5EF4-FFF2-40B4-BE49-F238E27FC236}">
                <a16:creationId xmlns:a16="http://schemas.microsoft.com/office/drawing/2014/main" id="{A6A87975-2717-4641-BAA2-2F4262885397}"/>
              </a:ext>
            </a:extLst>
          </p:cNvPr>
          <p:cNvSpPr txBox="1"/>
          <p:nvPr/>
        </p:nvSpPr>
        <p:spPr>
          <a:xfrm>
            <a:off x="4680973" y="4495704"/>
            <a:ext cx="2649071" cy="523220"/>
          </a:xfrm>
          <a:prstGeom prst="rect">
            <a:avLst/>
          </a:prstGeom>
          <a:noFill/>
        </p:spPr>
        <p:txBody>
          <a:bodyPr wrap="square" rtlCol="0">
            <a:spAutoFit/>
          </a:bodyPr>
          <a:lstStyle/>
          <a:p>
            <a:pPr algn="ctr"/>
            <a:r>
              <a:rPr lang="en-GB" sz="2800" b="1" dirty="0" err="1">
                <a:solidFill>
                  <a:schemeClr val="accent5">
                    <a:lumMod val="50000"/>
                  </a:schemeClr>
                </a:solidFill>
              </a:rPr>
              <a:t>Stinktier</a:t>
            </a:r>
            <a:endParaRPr lang="en-GB" sz="2800" b="1" dirty="0">
              <a:solidFill>
                <a:schemeClr val="accent5">
                  <a:lumMod val="50000"/>
                </a:schemeClr>
              </a:solidFill>
            </a:endParaRPr>
          </a:p>
        </p:txBody>
      </p:sp>
      <p:sp>
        <p:nvSpPr>
          <p:cNvPr id="20" name="TextBox 19">
            <a:extLst>
              <a:ext uri="{FF2B5EF4-FFF2-40B4-BE49-F238E27FC236}">
                <a16:creationId xmlns:a16="http://schemas.microsoft.com/office/drawing/2014/main" id="{145A52AF-6F9F-4C88-AFC8-F1B75E074442}"/>
              </a:ext>
            </a:extLst>
          </p:cNvPr>
          <p:cNvSpPr txBox="1"/>
          <p:nvPr/>
        </p:nvSpPr>
        <p:spPr>
          <a:xfrm>
            <a:off x="7338025" y="4495704"/>
            <a:ext cx="2649071" cy="523220"/>
          </a:xfrm>
          <a:prstGeom prst="rect">
            <a:avLst/>
          </a:prstGeom>
          <a:noFill/>
        </p:spPr>
        <p:txBody>
          <a:bodyPr wrap="square" rtlCol="0">
            <a:spAutoFit/>
          </a:bodyPr>
          <a:lstStyle/>
          <a:p>
            <a:pPr algn="ctr"/>
            <a:r>
              <a:rPr lang="en-GB" sz="2800" b="1" dirty="0" err="1">
                <a:solidFill>
                  <a:schemeClr val="accent5">
                    <a:lumMod val="50000"/>
                  </a:schemeClr>
                </a:solidFill>
              </a:rPr>
              <a:t>Spatz</a:t>
            </a:r>
            <a:endParaRPr lang="en-GB" sz="2800" b="1" dirty="0">
              <a:solidFill>
                <a:schemeClr val="accent5">
                  <a:lumMod val="50000"/>
                </a:schemeClr>
              </a:solidFill>
            </a:endParaRPr>
          </a:p>
        </p:txBody>
      </p:sp>
      <p:sp>
        <p:nvSpPr>
          <p:cNvPr id="21" name="TextBox 20">
            <a:extLst>
              <a:ext uri="{FF2B5EF4-FFF2-40B4-BE49-F238E27FC236}">
                <a16:creationId xmlns:a16="http://schemas.microsoft.com/office/drawing/2014/main" id="{349223D9-7640-461A-9454-D446C52FB4E0}"/>
              </a:ext>
            </a:extLst>
          </p:cNvPr>
          <p:cNvSpPr txBox="1"/>
          <p:nvPr/>
        </p:nvSpPr>
        <p:spPr>
          <a:xfrm>
            <a:off x="2024945" y="5755374"/>
            <a:ext cx="2649071" cy="523220"/>
          </a:xfrm>
          <a:prstGeom prst="rect">
            <a:avLst/>
          </a:prstGeom>
          <a:noFill/>
        </p:spPr>
        <p:txBody>
          <a:bodyPr wrap="square" rtlCol="0">
            <a:spAutoFit/>
          </a:bodyPr>
          <a:lstStyle/>
          <a:p>
            <a:pPr algn="ctr"/>
            <a:r>
              <a:rPr lang="en-GB" sz="2800" b="1" dirty="0" err="1">
                <a:solidFill>
                  <a:schemeClr val="accent5">
                    <a:lumMod val="50000"/>
                  </a:schemeClr>
                </a:solidFill>
              </a:rPr>
              <a:t>Schildkröte</a:t>
            </a:r>
            <a:endParaRPr lang="en-GB" sz="2800" b="1" dirty="0">
              <a:solidFill>
                <a:schemeClr val="accent5">
                  <a:lumMod val="50000"/>
                </a:schemeClr>
              </a:solidFill>
            </a:endParaRPr>
          </a:p>
        </p:txBody>
      </p:sp>
      <p:sp>
        <p:nvSpPr>
          <p:cNvPr id="22" name="TextBox 21">
            <a:extLst>
              <a:ext uri="{FF2B5EF4-FFF2-40B4-BE49-F238E27FC236}">
                <a16:creationId xmlns:a16="http://schemas.microsoft.com/office/drawing/2014/main" id="{14BCDFB1-DC66-43AB-8F91-8B369BC08C80}"/>
              </a:ext>
            </a:extLst>
          </p:cNvPr>
          <p:cNvSpPr txBox="1"/>
          <p:nvPr/>
        </p:nvSpPr>
        <p:spPr>
          <a:xfrm>
            <a:off x="4674016" y="5755374"/>
            <a:ext cx="2649071" cy="523220"/>
          </a:xfrm>
          <a:prstGeom prst="rect">
            <a:avLst/>
          </a:prstGeom>
          <a:noFill/>
        </p:spPr>
        <p:txBody>
          <a:bodyPr wrap="square" rtlCol="0">
            <a:spAutoFit/>
          </a:bodyPr>
          <a:lstStyle/>
          <a:p>
            <a:pPr algn="ctr"/>
            <a:r>
              <a:rPr lang="en-GB" sz="2800" b="1" dirty="0" err="1">
                <a:solidFill>
                  <a:schemeClr val="accent5">
                    <a:lumMod val="50000"/>
                  </a:schemeClr>
                </a:solidFill>
              </a:rPr>
              <a:t>Schnabeltier</a:t>
            </a:r>
            <a:endParaRPr lang="en-GB" sz="2800" b="1" dirty="0">
              <a:solidFill>
                <a:schemeClr val="accent5">
                  <a:lumMod val="50000"/>
                </a:schemeClr>
              </a:solidFill>
            </a:endParaRPr>
          </a:p>
        </p:txBody>
      </p:sp>
      <p:sp>
        <p:nvSpPr>
          <p:cNvPr id="23" name="TextBox 22">
            <a:extLst>
              <a:ext uri="{FF2B5EF4-FFF2-40B4-BE49-F238E27FC236}">
                <a16:creationId xmlns:a16="http://schemas.microsoft.com/office/drawing/2014/main" id="{22296078-CEF5-4805-837F-C3CE03EF1143}"/>
              </a:ext>
            </a:extLst>
          </p:cNvPr>
          <p:cNvSpPr txBox="1"/>
          <p:nvPr/>
        </p:nvSpPr>
        <p:spPr>
          <a:xfrm>
            <a:off x="7658351" y="5742518"/>
            <a:ext cx="3103850" cy="523220"/>
          </a:xfrm>
          <a:prstGeom prst="rect">
            <a:avLst/>
          </a:prstGeom>
          <a:noFill/>
        </p:spPr>
        <p:txBody>
          <a:bodyPr wrap="square" rtlCol="0">
            <a:spAutoFit/>
          </a:bodyPr>
          <a:lstStyle/>
          <a:p>
            <a:pPr algn="ctr"/>
            <a:r>
              <a:rPr lang="en-GB" sz="2800" b="1" dirty="0" err="1">
                <a:solidFill>
                  <a:schemeClr val="accent5">
                    <a:lumMod val="50000"/>
                  </a:schemeClr>
                </a:solidFill>
              </a:rPr>
              <a:t>Stachel</a:t>
            </a:r>
            <a:r>
              <a:rPr lang="en-GB" sz="2800" b="1" dirty="0">
                <a:solidFill>
                  <a:schemeClr val="accent5">
                    <a:lumMod val="50000"/>
                  </a:schemeClr>
                </a:solidFill>
              </a:rPr>
              <a:t> </a:t>
            </a:r>
            <a:r>
              <a:rPr lang="en-GB" sz="2800" b="1" dirty="0" err="1">
                <a:solidFill>
                  <a:schemeClr val="accent5">
                    <a:lumMod val="50000"/>
                  </a:schemeClr>
                </a:solidFill>
              </a:rPr>
              <a:t>sch</a:t>
            </a:r>
            <a:r>
              <a:rPr lang="en-GB" sz="2800" b="1" dirty="0">
                <a:solidFill>
                  <a:schemeClr val="accent5">
                    <a:lumMod val="50000"/>
                  </a:schemeClr>
                </a:solidFill>
              </a:rPr>
              <a:t> </a:t>
            </a:r>
            <a:r>
              <a:rPr lang="en-GB" sz="2800" b="1" dirty="0" err="1">
                <a:solidFill>
                  <a:schemeClr val="accent5">
                    <a:lumMod val="50000"/>
                  </a:schemeClr>
                </a:solidFill>
              </a:rPr>
              <a:t>wein</a:t>
            </a:r>
            <a:endParaRPr lang="en-GB" sz="2800" b="1" dirty="0">
              <a:solidFill>
                <a:schemeClr val="accent5">
                  <a:lumMod val="50000"/>
                </a:schemeClr>
              </a:solidFill>
            </a:endParaRPr>
          </a:p>
        </p:txBody>
      </p:sp>
      <p:sp>
        <p:nvSpPr>
          <p:cNvPr id="27" name="TextBox 26">
            <a:extLst>
              <a:ext uri="{FF2B5EF4-FFF2-40B4-BE49-F238E27FC236}">
                <a16:creationId xmlns:a16="http://schemas.microsoft.com/office/drawing/2014/main" id="{BE6988E2-6AE5-4926-9385-D32C02D705BD}"/>
              </a:ext>
            </a:extLst>
          </p:cNvPr>
          <p:cNvSpPr txBox="1"/>
          <p:nvPr/>
        </p:nvSpPr>
        <p:spPr>
          <a:xfrm>
            <a:off x="2474259" y="4456084"/>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28" name="TextBox 27">
            <a:extLst>
              <a:ext uri="{FF2B5EF4-FFF2-40B4-BE49-F238E27FC236}">
                <a16:creationId xmlns:a16="http://schemas.microsoft.com/office/drawing/2014/main" id="{72765701-4CFB-4D28-995C-CCC56C18C61C}"/>
              </a:ext>
            </a:extLst>
          </p:cNvPr>
          <p:cNvSpPr txBox="1"/>
          <p:nvPr/>
        </p:nvSpPr>
        <p:spPr>
          <a:xfrm>
            <a:off x="4939232" y="4429650"/>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29" name="TextBox 28">
            <a:extLst>
              <a:ext uri="{FF2B5EF4-FFF2-40B4-BE49-F238E27FC236}">
                <a16:creationId xmlns:a16="http://schemas.microsoft.com/office/drawing/2014/main" id="{A7EB382F-73D7-439C-BFAE-239488B741D7}"/>
              </a:ext>
            </a:extLst>
          </p:cNvPr>
          <p:cNvSpPr txBox="1"/>
          <p:nvPr/>
        </p:nvSpPr>
        <p:spPr>
          <a:xfrm>
            <a:off x="7932230" y="4448657"/>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30" name="TextBox 29">
            <a:extLst>
              <a:ext uri="{FF2B5EF4-FFF2-40B4-BE49-F238E27FC236}">
                <a16:creationId xmlns:a16="http://schemas.microsoft.com/office/drawing/2014/main" id="{590489F2-003B-4903-A90B-AEA51D24495A}"/>
              </a:ext>
            </a:extLst>
          </p:cNvPr>
          <p:cNvSpPr txBox="1"/>
          <p:nvPr/>
        </p:nvSpPr>
        <p:spPr>
          <a:xfrm>
            <a:off x="2311487" y="5690152"/>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31" name="TextBox 30">
            <a:extLst>
              <a:ext uri="{FF2B5EF4-FFF2-40B4-BE49-F238E27FC236}">
                <a16:creationId xmlns:a16="http://schemas.microsoft.com/office/drawing/2014/main" id="{8D5D3ACA-0232-404C-B096-00B1ABB2D15F}"/>
              </a:ext>
            </a:extLst>
          </p:cNvPr>
          <p:cNvSpPr txBox="1"/>
          <p:nvPr/>
        </p:nvSpPr>
        <p:spPr>
          <a:xfrm>
            <a:off x="4845481" y="5675873"/>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32" name="TextBox 31">
            <a:extLst>
              <a:ext uri="{FF2B5EF4-FFF2-40B4-BE49-F238E27FC236}">
                <a16:creationId xmlns:a16="http://schemas.microsoft.com/office/drawing/2014/main" id="{58F0029A-D9E2-4908-8486-DC03468AD929}"/>
              </a:ext>
            </a:extLst>
          </p:cNvPr>
          <p:cNvSpPr txBox="1"/>
          <p:nvPr/>
        </p:nvSpPr>
        <p:spPr>
          <a:xfrm>
            <a:off x="7375534" y="5690152"/>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sp>
        <p:nvSpPr>
          <p:cNvPr id="33" name="TextBox 32">
            <a:extLst>
              <a:ext uri="{FF2B5EF4-FFF2-40B4-BE49-F238E27FC236}">
                <a16:creationId xmlns:a16="http://schemas.microsoft.com/office/drawing/2014/main" id="{C5EA755F-BE8A-49E5-BF4A-3DFADA54D1D0}"/>
              </a:ext>
            </a:extLst>
          </p:cNvPr>
          <p:cNvSpPr txBox="1"/>
          <p:nvPr/>
        </p:nvSpPr>
        <p:spPr>
          <a:xfrm>
            <a:off x="9067650" y="5675873"/>
            <a:ext cx="691996" cy="523220"/>
          </a:xfrm>
          <a:prstGeom prst="rect">
            <a:avLst/>
          </a:prstGeom>
          <a:solidFill>
            <a:schemeClr val="bg1"/>
          </a:solidFill>
        </p:spPr>
        <p:txBody>
          <a:bodyPr wrap="square" rtlCol="0">
            <a:spAutoFit/>
          </a:bodyPr>
          <a:lstStyle/>
          <a:p>
            <a:pPr algn="ctr"/>
            <a:r>
              <a:rPr lang="en-GB" sz="2800" dirty="0">
                <a:solidFill>
                  <a:srgbClr val="002060"/>
                </a:solidFill>
              </a:rPr>
              <a:t>__</a:t>
            </a:r>
          </a:p>
        </p:txBody>
      </p:sp>
      <p:pic>
        <p:nvPicPr>
          <p:cNvPr id="35" name="Picture 34" descr="A picture containing book, text&#10;&#10;Description automatically generated">
            <a:extLst>
              <a:ext uri="{FF2B5EF4-FFF2-40B4-BE49-F238E27FC236}">
                <a16:creationId xmlns:a16="http://schemas.microsoft.com/office/drawing/2014/main" id="{4701C815-F449-488C-97BA-EB8BE58C8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6778" y="2474393"/>
            <a:ext cx="1503017" cy="918660"/>
          </a:xfrm>
          <a:prstGeom prst="rect">
            <a:avLst/>
          </a:prstGeom>
        </p:spPr>
      </p:pic>
      <p:pic>
        <p:nvPicPr>
          <p:cNvPr id="37" name="Picture 36" descr="A close up of a logo&#10;&#10;Description automatically generated">
            <a:extLst>
              <a:ext uri="{FF2B5EF4-FFF2-40B4-BE49-F238E27FC236}">
                <a16:creationId xmlns:a16="http://schemas.microsoft.com/office/drawing/2014/main" id="{DE82759C-90EB-4002-A407-E398CA317A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5184" y="3967632"/>
            <a:ext cx="429329" cy="683509"/>
          </a:xfrm>
          <a:prstGeom prst="rect">
            <a:avLst/>
          </a:prstGeom>
        </p:spPr>
      </p:pic>
      <p:pic>
        <p:nvPicPr>
          <p:cNvPr id="41" name="Picture 40" descr="A close up of a bird&#10;&#10;Description automatically generated">
            <a:extLst>
              <a:ext uri="{FF2B5EF4-FFF2-40B4-BE49-F238E27FC236}">
                <a16:creationId xmlns:a16="http://schemas.microsoft.com/office/drawing/2014/main" id="{C9FB2E72-1F93-4305-8768-27CB9191D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0347" y="3778983"/>
            <a:ext cx="1066703" cy="1066703"/>
          </a:xfrm>
          <a:prstGeom prst="rect">
            <a:avLst/>
          </a:prstGeom>
        </p:spPr>
      </p:pic>
      <p:pic>
        <p:nvPicPr>
          <p:cNvPr id="43" name="Picture 42" descr="A drawing of a face&#10;&#10;Description automatically generated">
            <a:extLst>
              <a:ext uri="{FF2B5EF4-FFF2-40B4-BE49-F238E27FC236}">
                <a16:creationId xmlns:a16="http://schemas.microsoft.com/office/drawing/2014/main" id="{24DC4F61-9372-44F1-A26A-205F17FB02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2893" y="2700096"/>
            <a:ext cx="982292" cy="675326"/>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F0683DC6-148E-4926-A91C-35F66217FA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5036" y="5139125"/>
            <a:ext cx="1089030" cy="657261"/>
          </a:xfrm>
          <a:prstGeom prst="rect">
            <a:avLst/>
          </a:prstGeom>
        </p:spPr>
      </p:pic>
      <p:pic>
        <p:nvPicPr>
          <p:cNvPr id="47" name="Picture 46" descr="A picture containing dark, looking, sitting, fireworks&#10;&#10;Description automatically generated">
            <a:extLst>
              <a:ext uri="{FF2B5EF4-FFF2-40B4-BE49-F238E27FC236}">
                <a16:creationId xmlns:a16="http://schemas.microsoft.com/office/drawing/2014/main" id="{A01EBA4F-5395-402D-9CC9-E4A6A1FCA2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8137" y="3892804"/>
            <a:ext cx="723919" cy="718263"/>
          </a:xfrm>
          <a:prstGeom prst="rect">
            <a:avLst/>
          </a:prstGeom>
        </p:spPr>
      </p:pic>
      <p:pic>
        <p:nvPicPr>
          <p:cNvPr id="49" name="Picture 48" descr="A close up of a logo&#10;&#10;Description automatically generated">
            <a:extLst>
              <a:ext uri="{FF2B5EF4-FFF2-40B4-BE49-F238E27FC236}">
                <a16:creationId xmlns:a16="http://schemas.microsoft.com/office/drawing/2014/main" id="{EE1006A2-C4D4-4963-B457-1BBCED481D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58794" y="5034266"/>
            <a:ext cx="1749820" cy="874910"/>
          </a:xfrm>
          <a:prstGeom prst="rect">
            <a:avLst/>
          </a:prstGeom>
        </p:spPr>
      </p:pic>
      <p:pic>
        <p:nvPicPr>
          <p:cNvPr id="51" name="Picture 50" descr="A close up of a logo&#10;&#10;Description automatically generated">
            <a:extLst>
              <a:ext uri="{FF2B5EF4-FFF2-40B4-BE49-F238E27FC236}">
                <a16:creationId xmlns:a16="http://schemas.microsoft.com/office/drawing/2014/main" id="{FF9B4EA7-0B54-43A3-B4AE-B8206CAFA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0347" y="5083612"/>
            <a:ext cx="1367902" cy="801505"/>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F1620B36-E5EF-4E7F-8316-683CD8FF3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208" y="2568599"/>
            <a:ext cx="1170899" cy="806823"/>
          </a:xfrm>
          <a:prstGeom prst="rect">
            <a:avLst/>
          </a:prstGeom>
        </p:spPr>
      </p:pic>
      <p:sp>
        <p:nvSpPr>
          <p:cNvPr id="54" name="Action Button: Custom 16">
            <a:hlinkClick r:id="" action="ppaction://noaction" highlightClick="1">
              <a:snd r:embed="rId14" name="2. 1. Schnecke.wav"/>
            </a:hlinkClick>
            <a:extLst>
              <a:ext uri="{FF2B5EF4-FFF2-40B4-BE49-F238E27FC236}">
                <a16:creationId xmlns:a16="http://schemas.microsoft.com/office/drawing/2014/main" id="{F877FE86-3FAF-40E1-BD3C-FFA1CF631DBE}"/>
              </a:ext>
            </a:extLst>
          </p:cNvPr>
          <p:cNvSpPr/>
          <p:nvPr/>
        </p:nvSpPr>
        <p:spPr>
          <a:xfrm>
            <a:off x="1923057" y="25371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15" name="2. 2. Stier.wav"/>
            </a:hlinkClick>
            <a:extLst>
              <a:ext uri="{FF2B5EF4-FFF2-40B4-BE49-F238E27FC236}">
                <a16:creationId xmlns:a16="http://schemas.microsoft.com/office/drawing/2014/main" id="{F3209932-9B70-47E0-8E30-6CE30CE61D60}"/>
              </a:ext>
            </a:extLst>
          </p:cNvPr>
          <p:cNvSpPr/>
          <p:nvPr/>
        </p:nvSpPr>
        <p:spPr>
          <a:xfrm>
            <a:off x="4680973" y="25528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6" name="Action Button: Custom 16">
            <a:hlinkClick r:id="" action="ppaction://noaction" highlightClick="1">
              <a:snd r:embed="rId16" name="2. 3. Schlange.wav"/>
            </a:hlinkClick>
            <a:extLst>
              <a:ext uri="{FF2B5EF4-FFF2-40B4-BE49-F238E27FC236}">
                <a16:creationId xmlns:a16="http://schemas.microsoft.com/office/drawing/2014/main" id="{939336EB-64CD-4B1A-86E3-5D31119BEA5F}"/>
              </a:ext>
            </a:extLst>
          </p:cNvPr>
          <p:cNvSpPr/>
          <p:nvPr/>
        </p:nvSpPr>
        <p:spPr>
          <a:xfrm>
            <a:off x="7338569" y="25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7" name="Action Button: Custom 16">
            <a:hlinkClick r:id="" action="ppaction://noaction" highlightClick="1">
              <a:snd r:embed="rId17" name="2. 4. Specht.wav"/>
            </a:hlinkClick>
            <a:extLst>
              <a:ext uri="{FF2B5EF4-FFF2-40B4-BE49-F238E27FC236}">
                <a16:creationId xmlns:a16="http://schemas.microsoft.com/office/drawing/2014/main" id="{DDB1E85C-0626-4AB6-8842-154274CC77E5}"/>
              </a:ext>
            </a:extLst>
          </p:cNvPr>
          <p:cNvSpPr/>
          <p:nvPr/>
        </p:nvSpPr>
        <p:spPr>
          <a:xfrm>
            <a:off x="1915487" y="37861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Action Button: Custom 16">
            <a:hlinkClick r:id="" action="ppaction://noaction" highlightClick="1">
              <a:snd r:embed="rId18" name="2. 5. Stinktier.wav"/>
            </a:hlinkClick>
            <a:extLst>
              <a:ext uri="{FF2B5EF4-FFF2-40B4-BE49-F238E27FC236}">
                <a16:creationId xmlns:a16="http://schemas.microsoft.com/office/drawing/2014/main" id="{4859F5B5-CE73-4487-9FD7-492EEA58640C}"/>
              </a:ext>
            </a:extLst>
          </p:cNvPr>
          <p:cNvSpPr/>
          <p:nvPr/>
        </p:nvSpPr>
        <p:spPr>
          <a:xfrm>
            <a:off x="4624489" y="38071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9" name="Action Button: Custom 16">
            <a:hlinkClick r:id="" action="ppaction://noaction" highlightClick="1">
              <a:snd r:embed="rId19" name="2. 6. Spatz.wav"/>
            </a:hlinkClick>
            <a:extLst>
              <a:ext uri="{FF2B5EF4-FFF2-40B4-BE49-F238E27FC236}">
                <a16:creationId xmlns:a16="http://schemas.microsoft.com/office/drawing/2014/main" id="{5C8F113D-3E84-4FCF-A1DB-3BDBEE118633}"/>
              </a:ext>
            </a:extLst>
          </p:cNvPr>
          <p:cNvSpPr/>
          <p:nvPr/>
        </p:nvSpPr>
        <p:spPr>
          <a:xfrm>
            <a:off x="7333491" y="37925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20" name="2. 7. Schildkröte.wav"/>
            </a:hlinkClick>
            <a:extLst>
              <a:ext uri="{FF2B5EF4-FFF2-40B4-BE49-F238E27FC236}">
                <a16:creationId xmlns:a16="http://schemas.microsoft.com/office/drawing/2014/main" id="{42819B95-B374-4F85-B4CF-1F97EB654C14}"/>
              </a:ext>
            </a:extLst>
          </p:cNvPr>
          <p:cNvSpPr/>
          <p:nvPr/>
        </p:nvSpPr>
        <p:spPr>
          <a:xfrm>
            <a:off x="1916989" y="50548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1" name="Action Button: Custom 16">
            <a:hlinkClick r:id="" action="ppaction://noaction" highlightClick="1">
              <a:snd r:embed="rId21" name="2. 8. Schnabeltier.wav"/>
            </a:hlinkClick>
            <a:extLst>
              <a:ext uri="{FF2B5EF4-FFF2-40B4-BE49-F238E27FC236}">
                <a16:creationId xmlns:a16="http://schemas.microsoft.com/office/drawing/2014/main" id="{CBA496B4-7D28-40EF-B3D9-8E3CC467013E}"/>
              </a:ext>
            </a:extLst>
          </p:cNvPr>
          <p:cNvSpPr/>
          <p:nvPr/>
        </p:nvSpPr>
        <p:spPr>
          <a:xfrm>
            <a:off x="4621397" y="50473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2" name="Action Button: Custom 16">
            <a:hlinkClick r:id="" action="ppaction://noaction" highlightClick="1">
              <a:snd r:embed="rId22" name="2. 9. Stachelschwein.wav"/>
            </a:hlinkClick>
            <a:extLst>
              <a:ext uri="{FF2B5EF4-FFF2-40B4-BE49-F238E27FC236}">
                <a16:creationId xmlns:a16="http://schemas.microsoft.com/office/drawing/2014/main" id="{93B0265B-F723-4AB2-8476-D614106F56DF}"/>
              </a:ext>
            </a:extLst>
          </p:cNvPr>
          <p:cNvSpPr/>
          <p:nvPr/>
        </p:nvSpPr>
        <p:spPr>
          <a:xfrm>
            <a:off x="7333491" y="50394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30888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7" grpId="0" animBg="1"/>
      <p:bldP spid="28" grpId="0" animBg="1"/>
      <p:bldP spid="29" grpId="0" animBg="1"/>
      <p:bldP spid="30" grpId="0" animBg="1"/>
      <p:bldP spid="31" grpId="0" animBg="1"/>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18043" cy="707849"/>
          </a:xfrm>
          <a:prstGeom prst="rect">
            <a:avLst/>
          </a:prstGeom>
        </p:spPr>
      </p:pic>
      <p:sp>
        <p:nvSpPr>
          <p:cNvPr id="4" name="Title 3"/>
          <p:cNvSpPr>
            <a:spLocks noGrp="1"/>
          </p:cNvSpPr>
          <p:nvPr>
            <p:ph type="title"/>
          </p:nvPr>
        </p:nvSpPr>
        <p:spPr>
          <a:xfrm>
            <a:off x="0" y="294041"/>
            <a:ext cx="5912069" cy="707849"/>
          </a:xfrm>
        </p:spPr>
        <p:txBody>
          <a:bodyPr>
            <a:normAutofit/>
          </a:bodyPr>
          <a:lstStyle/>
          <a:p>
            <a:r>
              <a:rPr lang="en-GB" sz="3600" b="1" i="1" dirty="0" err="1">
                <a:solidFill>
                  <a:schemeClr val="bg1"/>
                </a:solidFill>
              </a:rPr>
              <a:t>Virtueller</a:t>
            </a:r>
            <a:r>
              <a:rPr lang="en-GB" sz="3600" b="1" i="1" dirty="0">
                <a:solidFill>
                  <a:schemeClr val="bg1"/>
                </a:solidFill>
              </a:rPr>
              <a:t> </a:t>
            </a:r>
            <a:r>
              <a:rPr lang="en-GB" sz="3600" b="1" i="1" dirty="0" err="1">
                <a:solidFill>
                  <a:schemeClr val="bg1"/>
                </a:solidFill>
              </a:rPr>
              <a:t>Austausch</a:t>
            </a:r>
            <a:r>
              <a:rPr lang="en-GB" sz="3600" b="1" i="1" dirty="0">
                <a:solidFill>
                  <a:schemeClr val="bg1"/>
                </a:solidFill>
              </a:rPr>
              <a: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0640" y="988035"/>
            <a:ext cx="121624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hilft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Andreas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Klasse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online.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200" dirty="0">
                <a:solidFill>
                  <a:srgbClr val="4472C4">
                    <a:lumMod val="50000"/>
                  </a:srgbClr>
                </a:solidFill>
                <a:latin typeface="Century Gothic" panose="020F0302020204030204"/>
              </a:rPr>
              <a:t>Dann </a:t>
            </a:r>
            <a:r>
              <a:rPr lang="en-US" sz="2200" dirty="0" err="1">
                <a:solidFill>
                  <a:srgbClr val="4472C4">
                    <a:lumMod val="50000"/>
                  </a:srgbClr>
                </a:solidFill>
                <a:latin typeface="Century Gothic" panose="020F0302020204030204"/>
              </a:rPr>
              <a:t>schreib</a:t>
            </a:r>
            <a:r>
              <a:rPr lang="en-US" sz="2200" dirty="0">
                <a:solidFill>
                  <a:srgbClr val="4472C4">
                    <a:lumMod val="50000"/>
                  </a:srgbClr>
                </a:solidFill>
                <a:latin typeface="Century Gothic" panose="020F0302020204030204"/>
              </a:rPr>
              <a:t> die </a:t>
            </a:r>
            <a:r>
              <a:rPr lang="en-US" sz="2200" dirty="0" err="1">
                <a:solidFill>
                  <a:srgbClr val="4472C4">
                    <a:lumMod val="50000"/>
                  </a:srgbClr>
                </a:solidFill>
                <a:latin typeface="Century Gothic" panose="020F0302020204030204"/>
              </a:rPr>
              <a:t>Gründe</a:t>
            </a:r>
            <a:r>
              <a:rPr lang="en-US" sz="2200" dirty="0">
                <a:solidFill>
                  <a:srgbClr val="4472C4">
                    <a:lumMod val="50000"/>
                  </a:srgbClr>
                </a:solidFill>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ular Callout 1"/>
          <p:cNvSpPr/>
          <p:nvPr/>
        </p:nvSpPr>
        <p:spPr>
          <a:xfrm>
            <a:off x="522907" y="4925042"/>
            <a:ext cx="3632852" cy="11684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3)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häufig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Judo, _____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Yoga. </a:t>
            </a:r>
            <a:r>
              <a:rPr lang="en-GB" sz="2000" dirty="0">
                <a:solidFill>
                  <a:prstClr val="white"/>
                </a:solidFill>
              </a:rPr>
              <a:t>(</a:t>
            </a:r>
            <a:r>
              <a:rPr lang="en-GB" sz="2000" dirty="0" err="1">
                <a:solidFill>
                  <a:prstClr val="white"/>
                </a:solidFill>
              </a:rPr>
              <a:t>weil</a:t>
            </a:r>
            <a:r>
              <a:rPr lang="en-GB" sz="2000" dirty="0">
                <a:solidFill>
                  <a:prstClr val="white"/>
                </a:solidFill>
              </a:rPr>
              <a:t>/</a:t>
            </a:r>
            <a:r>
              <a:rPr lang="en-GB" sz="2000" dirty="0" err="1">
                <a:solidFill>
                  <a:prstClr val="white"/>
                </a:solidFill>
              </a:rPr>
              <a:t>denn</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SW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1" name="Rounded Rectangular Callout 10"/>
          <p:cNvSpPr/>
          <p:nvPr/>
        </p:nvSpPr>
        <p:spPr>
          <a:xfrm>
            <a:off x="505123" y="1784444"/>
            <a:ext cx="3650636" cy="1121503"/>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fahre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oft Rad,  ______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DH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2" name="Rounded Rectangular Callout 11"/>
          <p:cNvSpPr/>
          <p:nvPr/>
        </p:nvSpPr>
        <p:spPr>
          <a:xfrm>
            <a:off x="505123" y="3297333"/>
            <a:ext cx="3632852" cy="1236322"/>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2)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besuche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London, ____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Berlin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besuche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weil</a:t>
            </a:r>
            <a:r>
              <a:rPr lang="en-GB" sz="2000" dirty="0">
                <a:solidFill>
                  <a:prstClr val="white"/>
                </a:solidFill>
              </a:rPr>
              <a:t>/</a:t>
            </a:r>
            <a:r>
              <a:rPr lang="en-GB" sz="2000" dirty="0" err="1">
                <a:solidFill>
                  <a:prstClr val="white"/>
                </a:solidFill>
              </a:rPr>
              <a:t>denn</a:t>
            </a:r>
            <a:r>
              <a:rPr lang="en-GB" sz="2000" dirty="0">
                <a:solidFill>
                  <a:prstClr val="white"/>
                </a:solidFill>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JS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1662956" y="3518203"/>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weil</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 name="TextBox 5"/>
          <p:cNvSpPr txBox="1"/>
          <p:nvPr/>
        </p:nvSpPr>
        <p:spPr>
          <a:xfrm>
            <a:off x="1289862" y="5087019"/>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denn</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2" name="TextBox 21"/>
          <p:cNvSpPr txBox="1"/>
          <p:nvPr/>
        </p:nvSpPr>
        <p:spPr>
          <a:xfrm>
            <a:off x="675963" y="2103794"/>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weil</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5DA6DB6D-A24E-0B4A-AF09-FDA43EFC3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4925" y="-19178"/>
            <a:ext cx="1066537" cy="1086852"/>
          </a:xfrm>
          <a:prstGeom prst="rect">
            <a:avLst/>
          </a:prstGeom>
        </p:spPr>
      </p:pic>
      <p:pic>
        <p:nvPicPr>
          <p:cNvPr id="28" name="Picture 27" descr="A picture containing toy, doll&#10;&#10;Description automatically generated">
            <a:extLst>
              <a:ext uri="{FF2B5EF4-FFF2-40B4-BE49-F238E27FC236}">
                <a16:creationId xmlns:a16="http://schemas.microsoft.com/office/drawing/2014/main" id="{AB7BA9CC-5746-A84C-B547-6DE233F017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998"/>
          <a:stretch/>
        </p:blipFill>
        <p:spPr>
          <a:xfrm>
            <a:off x="5757132" y="-19179"/>
            <a:ext cx="1119033" cy="1072817"/>
          </a:xfrm>
          <a:prstGeom prst="rect">
            <a:avLst/>
          </a:prstGeom>
        </p:spPr>
      </p:pic>
      <p:graphicFrame>
        <p:nvGraphicFramePr>
          <p:cNvPr id="19" name="Table 19">
            <a:extLst>
              <a:ext uri="{FF2B5EF4-FFF2-40B4-BE49-F238E27FC236}">
                <a16:creationId xmlns:a16="http://schemas.microsoft.com/office/drawing/2014/main" id="{189FFDFA-71E1-4DDD-A6F2-C30638DEA77A}"/>
              </a:ext>
            </a:extLst>
          </p:cNvPr>
          <p:cNvGraphicFramePr>
            <a:graphicFrameLocks noGrp="1"/>
          </p:cNvGraphicFramePr>
          <p:nvPr>
            <p:extLst>
              <p:ext uri="{D42A27DB-BD31-4B8C-83A1-F6EECF244321}">
                <p14:modId xmlns:p14="http://schemas.microsoft.com/office/powerpoint/2010/main" val="319432061"/>
              </p:ext>
            </p:extLst>
          </p:nvPr>
        </p:nvGraphicFramePr>
        <p:xfrm>
          <a:off x="8456111" y="1489479"/>
          <a:ext cx="3212982" cy="4594416"/>
        </p:xfrm>
        <a:graphic>
          <a:graphicData uri="http://schemas.openxmlformats.org/drawingml/2006/table">
            <a:tbl>
              <a:tblPr firstRow="1" bandRow="1">
                <a:tableStyleId>{ED083AE6-46FA-4A59-8FB0-9F97EB10719F}</a:tableStyleId>
              </a:tblPr>
              <a:tblGrid>
                <a:gridCol w="453442">
                  <a:extLst>
                    <a:ext uri="{9D8B030D-6E8A-4147-A177-3AD203B41FA5}">
                      <a16:colId xmlns:a16="http://schemas.microsoft.com/office/drawing/2014/main" val="3664741989"/>
                    </a:ext>
                  </a:extLst>
                </a:gridCol>
                <a:gridCol w="2759540">
                  <a:extLst>
                    <a:ext uri="{9D8B030D-6E8A-4147-A177-3AD203B41FA5}">
                      <a16:colId xmlns:a16="http://schemas.microsoft.com/office/drawing/2014/main" val="1026723304"/>
                    </a:ext>
                  </a:extLst>
                </a:gridCol>
              </a:tblGrid>
              <a:tr h="363587">
                <a:tc>
                  <a:txBody>
                    <a:bodyPr/>
                    <a:lstStyle/>
                    <a:p>
                      <a:endParaRPr lang="en-GB" sz="2000" b="0" dirty="0">
                        <a:solidFill>
                          <a:srgbClr val="115076"/>
                        </a:solidFill>
                      </a:endParaRPr>
                    </a:p>
                  </a:txBody>
                  <a:tcPr anchor="ctr"/>
                </a:tc>
                <a:tc>
                  <a:txBody>
                    <a:bodyPr/>
                    <a:lstStyle/>
                    <a:p>
                      <a:r>
                        <a:rPr lang="en-GB" sz="2000" b="0" dirty="0">
                          <a:solidFill>
                            <a:srgbClr val="115076"/>
                          </a:solidFill>
                        </a:rPr>
                        <a:t>Reason</a:t>
                      </a:r>
                    </a:p>
                  </a:txBody>
                  <a:tcPr anchor="ctr"/>
                </a:tc>
                <a:extLst>
                  <a:ext uri="{0D108BD9-81ED-4DB2-BD59-A6C34878D82A}">
                    <a16:rowId xmlns:a16="http://schemas.microsoft.com/office/drawing/2014/main" val="418426670"/>
                  </a:ext>
                </a:extLst>
              </a:tr>
              <a:tr h="699696">
                <a:tc>
                  <a:txBody>
                    <a:bodyPr/>
                    <a:lstStyle/>
                    <a:p>
                      <a:r>
                        <a:rPr lang="en-GB" sz="2000" b="0" dirty="0">
                          <a:solidFill>
                            <a:srgbClr val="115076"/>
                          </a:solidFill>
                        </a:rPr>
                        <a:t>1</a:t>
                      </a: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4128410176"/>
                  </a:ext>
                </a:extLst>
              </a:tr>
              <a:tr h="699696">
                <a:tc>
                  <a:txBody>
                    <a:bodyPr/>
                    <a:lstStyle/>
                    <a:p>
                      <a:r>
                        <a:rPr lang="en-GB" sz="2000" b="0" dirty="0">
                          <a:solidFill>
                            <a:srgbClr val="115076"/>
                          </a:solidFill>
                        </a:rPr>
                        <a:t>2</a:t>
                      </a: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291538006"/>
                  </a:ext>
                </a:extLst>
              </a:tr>
              <a:tr h="699696">
                <a:tc>
                  <a:txBody>
                    <a:bodyPr/>
                    <a:lstStyle/>
                    <a:p>
                      <a:r>
                        <a:rPr lang="en-GB" sz="2000" b="0" dirty="0">
                          <a:solidFill>
                            <a:srgbClr val="115076"/>
                          </a:solidFill>
                        </a:rPr>
                        <a:t>3</a:t>
                      </a: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1818050251"/>
                  </a:ext>
                </a:extLst>
              </a:tr>
              <a:tr h="699696">
                <a:tc>
                  <a:txBody>
                    <a:bodyPr/>
                    <a:lstStyle/>
                    <a:p>
                      <a:r>
                        <a:rPr lang="en-GB" sz="2000" b="0" dirty="0">
                          <a:solidFill>
                            <a:srgbClr val="115076"/>
                          </a:solidFill>
                        </a:rPr>
                        <a:t>4</a:t>
                      </a: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3723165390"/>
                  </a:ext>
                </a:extLst>
              </a:tr>
              <a:tr h="699696">
                <a:tc>
                  <a:txBody>
                    <a:bodyPr/>
                    <a:lstStyle/>
                    <a:p>
                      <a:r>
                        <a:rPr lang="en-GB" sz="2000" b="0" dirty="0">
                          <a:solidFill>
                            <a:srgbClr val="115076"/>
                          </a:solidFill>
                        </a:rPr>
                        <a:t>5</a:t>
                      </a: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3382557959"/>
                  </a:ext>
                </a:extLst>
              </a:tr>
              <a:tr h="699696">
                <a:tc>
                  <a:txBody>
                    <a:bodyPr/>
                    <a:lstStyle/>
                    <a:p>
                      <a:r>
                        <a:rPr lang="en-GB" sz="2000" b="0" dirty="0">
                          <a:solidFill>
                            <a:srgbClr val="115076"/>
                          </a:solidFill>
                        </a:rPr>
                        <a:t>6</a:t>
                      </a: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3488554393"/>
                  </a:ext>
                </a:extLst>
              </a:tr>
            </a:tbl>
          </a:graphicData>
        </a:graphic>
      </p:graphicFrame>
      <p:sp>
        <p:nvSpPr>
          <p:cNvPr id="21" name="TextBox 20">
            <a:extLst>
              <a:ext uri="{FF2B5EF4-FFF2-40B4-BE49-F238E27FC236}">
                <a16:creationId xmlns:a16="http://schemas.microsoft.com/office/drawing/2014/main" id="{346FB235-55C5-4B9C-9BD8-014E3F0BC811}"/>
              </a:ext>
            </a:extLst>
          </p:cNvPr>
          <p:cNvSpPr txBox="1"/>
          <p:nvPr/>
        </p:nvSpPr>
        <p:spPr>
          <a:xfrm>
            <a:off x="8963341" y="1989107"/>
            <a:ext cx="2608730" cy="430887"/>
          </a:xfrm>
          <a:prstGeom prst="rect">
            <a:avLst/>
          </a:prstGeom>
          <a:noFill/>
        </p:spPr>
        <p:txBody>
          <a:bodyPr wrap="square" rtlCol="0">
            <a:spAutoFit/>
          </a:bodyPr>
          <a:lstStyle/>
          <a:p>
            <a:pPr algn="l"/>
            <a:r>
              <a:rPr lang="en-GB" sz="2200" dirty="0">
                <a:solidFill>
                  <a:schemeClr val="accent5">
                    <a:lumMod val="50000"/>
                  </a:schemeClr>
                </a:solidFill>
              </a:rPr>
              <a:t>loves running</a:t>
            </a:r>
          </a:p>
        </p:txBody>
      </p:sp>
      <p:sp>
        <p:nvSpPr>
          <p:cNvPr id="29" name="TextBox 28">
            <a:extLst>
              <a:ext uri="{FF2B5EF4-FFF2-40B4-BE49-F238E27FC236}">
                <a16:creationId xmlns:a16="http://schemas.microsoft.com/office/drawing/2014/main" id="{3CF79B86-F147-46DF-A316-8814CBA162BA}"/>
              </a:ext>
            </a:extLst>
          </p:cNvPr>
          <p:cNvSpPr txBox="1"/>
          <p:nvPr/>
        </p:nvSpPr>
        <p:spPr>
          <a:xfrm>
            <a:off x="8963341" y="2547830"/>
            <a:ext cx="2608730" cy="769441"/>
          </a:xfrm>
          <a:prstGeom prst="rect">
            <a:avLst/>
          </a:prstGeom>
          <a:noFill/>
        </p:spPr>
        <p:txBody>
          <a:bodyPr wrap="square" rtlCol="0">
            <a:spAutoFit/>
          </a:bodyPr>
          <a:lstStyle/>
          <a:p>
            <a:pPr algn="l"/>
            <a:r>
              <a:rPr lang="en-GB" sz="2200" dirty="0">
                <a:solidFill>
                  <a:schemeClr val="accent5">
                    <a:lumMod val="50000"/>
                  </a:schemeClr>
                </a:solidFill>
              </a:rPr>
              <a:t>prefers visiting Berlin</a:t>
            </a:r>
          </a:p>
        </p:txBody>
      </p:sp>
      <p:sp>
        <p:nvSpPr>
          <p:cNvPr id="30" name="TextBox 29">
            <a:extLst>
              <a:ext uri="{FF2B5EF4-FFF2-40B4-BE49-F238E27FC236}">
                <a16:creationId xmlns:a16="http://schemas.microsoft.com/office/drawing/2014/main" id="{65C6F16F-AE4A-4DD3-A03B-CDFF2C73C2EE}"/>
              </a:ext>
            </a:extLst>
          </p:cNvPr>
          <p:cNvSpPr txBox="1"/>
          <p:nvPr/>
        </p:nvSpPr>
        <p:spPr>
          <a:xfrm>
            <a:off x="8963341" y="3437177"/>
            <a:ext cx="2800944" cy="430887"/>
          </a:xfrm>
          <a:prstGeom prst="rect">
            <a:avLst/>
          </a:prstGeom>
          <a:noFill/>
        </p:spPr>
        <p:txBody>
          <a:bodyPr wrap="square" rtlCol="0">
            <a:spAutoFit/>
          </a:bodyPr>
          <a:lstStyle/>
          <a:p>
            <a:pPr algn="l"/>
            <a:r>
              <a:rPr lang="en-GB" sz="2200" dirty="0">
                <a:solidFill>
                  <a:schemeClr val="accent5">
                    <a:lumMod val="50000"/>
                  </a:schemeClr>
                </a:solidFill>
              </a:rPr>
              <a:t>prefers doing yoga</a:t>
            </a:r>
          </a:p>
        </p:txBody>
      </p:sp>
      <p:sp>
        <p:nvSpPr>
          <p:cNvPr id="20" name="Rounded Rectangular Callout 19">
            <a:extLst>
              <a:ext uri="{FF2B5EF4-FFF2-40B4-BE49-F238E27FC236}">
                <a16:creationId xmlns:a16="http://schemas.microsoft.com/office/drawing/2014/main" id="{C964115A-5BA3-D441-B77E-3F708BA02352}"/>
              </a:ext>
            </a:extLst>
          </p:cNvPr>
          <p:cNvSpPr/>
          <p:nvPr/>
        </p:nvSpPr>
        <p:spPr>
          <a:xfrm>
            <a:off x="4488534" y="4925042"/>
            <a:ext cx="3729033" cy="1168400"/>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prstClr val="white"/>
                </a:solidFill>
                <a:latin typeface="Century Gothic" panose="020F0302020204030204"/>
              </a:rPr>
              <a:t>6</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lang="en-GB" sz="2000" dirty="0" err="1">
                <a:solidFill>
                  <a:prstClr val="white"/>
                </a:solidFill>
                <a:latin typeface="Century Gothic" panose="020F0302020204030204"/>
              </a:rPr>
              <a:t>fahre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oft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Skateboard, _____  ich </a:t>
            </a:r>
            <a:r>
              <a:rPr lang="en-GB" sz="2000" dirty="0" err="1">
                <a:solidFill>
                  <a:prstClr val="white"/>
                </a:solidFill>
                <a:latin typeface="Century Gothic" panose="020F0302020204030204"/>
              </a:rPr>
              <a:t>liebe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Parkour</a:t>
            </a:r>
            <a:r>
              <a:rPr lang="en-GB" sz="2000" dirty="0">
                <a:solidFill>
                  <a:prstClr val="white"/>
                </a:solidFill>
              </a:rPr>
              <a:t>. (</a:t>
            </a:r>
            <a:r>
              <a:rPr lang="en-GB" sz="2000" dirty="0" err="1">
                <a:solidFill>
                  <a:prstClr val="white"/>
                </a:solidFill>
              </a:rPr>
              <a:t>weil</a:t>
            </a:r>
            <a:r>
              <a:rPr lang="en-GB" sz="2000" dirty="0">
                <a:solidFill>
                  <a:prstClr val="white"/>
                </a:solidFill>
              </a:rPr>
              <a:t>/</a:t>
            </a:r>
            <a:r>
              <a:rPr lang="en-GB" sz="2000" dirty="0" err="1">
                <a:solidFill>
                  <a:prstClr val="white"/>
                </a:solidFill>
              </a:rPr>
              <a:t>denn</a:t>
            </a:r>
            <a:r>
              <a:rPr lang="en-GB" sz="2000" dirty="0">
                <a:solidFill>
                  <a:prstClr val="white"/>
                </a:solidFill>
              </a:rPr>
              <a:t>) </a:t>
            </a:r>
            <a:r>
              <a:rPr lang="en-GB" sz="2000" b="1" i="1" noProof="0" dirty="0">
                <a:solidFill>
                  <a:prstClr val="white"/>
                </a:solidFill>
                <a:latin typeface="Century Gothic" panose="020F0302020204030204"/>
              </a:rPr>
              <a: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3" name="Rounded Rectangular Callout 22">
            <a:extLst>
              <a:ext uri="{FF2B5EF4-FFF2-40B4-BE49-F238E27FC236}">
                <a16:creationId xmlns:a16="http://schemas.microsoft.com/office/drawing/2014/main" id="{57286F1D-8762-854C-AAD8-429FB8AC4020}"/>
              </a:ext>
            </a:extLst>
          </p:cNvPr>
          <p:cNvSpPr/>
          <p:nvPr/>
        </p:nvSpPr>
        <p:spPr>
          <a:xfrm>
            <a:off x="4470750" y="1784444"/>
            <a:ext cx="3847427" cy="1121503"/>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4</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esse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err="1">
                <a:solidFill>
                  <a:prstClr val="white"/>
                </a:solidFill>
                <a:latin typeface="Century Gothic" panose="020F0302020204030204"/>
              </a:rPr>
              <a:t>häufig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Nudeln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______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Pizza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weil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denn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b="1" i="1" dirty="0">
                <a:solidFill>
                  <a:prstClr val="white"/>
                </a:solidFill>
                <a:latin typeface="Century Gothic" panose="020F0302020204030204"/>
              </a:rPr>
              <a:t>M</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4" name="Rounded Rectangular Callout 23">
            <a:extLst>
              <a:ext uri="{FF2B5EF4-FFF2-40B4-BE49-F238E27FC236}">
                <a16:creationId xmlns:a16="http://schemas.microsoft.com/office/drawing/2014/main" id="{5A1FE9E0-F069-7148-9D1F-6A87BE38F626}"/>
              </a:ext>
            </a:extLst>
          </p:cNvPr>
          <p:cNvSpPr/>
          <p:nvPr/>
        </p:nvSpPr>
        <p:spPr>
          <a:xfrm>
            <a:off x="4470750" y="3297333"/>
            <a:ext cx="3847427" cy="1236322"/>
          </a:xfrm>
          <a:prstGeom prst="wedgeRoundRectCallou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2000" dirty="0">
                <a:solidFill>
                  <a:prstClr val="white"/>
                </a:solidFill>
                <a:latin typeface="Century Gothic" panose="020F0302020204030204"/>
              </a:rPr>
              <a:t>5</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spiele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gern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Tennis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____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Volleyball </a:t>
            </a:r>
            <a:r>
              <a:rPr lang="en-GB" sz="2000" dirty="0" err="1">
                <a:solidFill>
                  <a:prstClr val="white"/>
                </a:solidFill>
                <a:latin typeface="Century Gothic" panose="020F0302020204030204"/>
              </a:rPr>
              <a:t>spiele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a:t>
            </a:r>
            <a:r>
              <a:rPr lang="en-GB" sz="2000" dirty="0" err="1">
                <a:solidFill>
                  <a:prstClr val="white"/>
                </a:solidFill>
              </a:rPr>
              <a:t>weil</a:t>
            </a:r>
            <a:r>
              <a:rPr lang="en-GB" sz="2000" dirty="0">
                <a:solidFill>
                  <a:prstClr val="white"/>
                </a:solidFill>
              </a:rPr>
              <a:t>/</a:t>
            </a:r>
            <a:r>
              <a:rPr lang="en-GB" sz="2000" dirty="0" err="1">
                <a:solidFill>
                  <a:prstClr val="white"/>
                </a:solidFill>
              </a:rPr>
              <a:t>denn</a:t>
            </a:r>
            <a:r>
              <a:rPr lang="en-GB" sz="2000" dirty="0">
                <a:solidFill>
                  <a:prstClr val="white"/>
                </a:solidFill>
              </a:rPr>
              <a:t>) </a:t>
            </a:r>
            <a:r>
              <a:rPr lang="en-GB" sz="2000" b="1" i="1" dirty="0">
                <a:solidFill>
                  <a:prstClr val="white"/>
                </a:solidFill>
                <a:latin typeface="Century Gothic" panose="020F0302020204030204"/>
              </a:rPr>
              <a:t>WH</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4BA3E98D-6FA7-CF48-ADC3-F1E6A068B81A}"/>
              </a:ext>
            </a:extLst>
          </p:cNvPr>
          <p:cNvSpPr txBox="1"/>
          <p:nvPr/>
        </p:nvSpPr>
        <p:spPr>
          <a:xfrm>
            <a:off x="5374870" y="3531790"/>
            <a:ext cx="922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weil</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B529922-046C-3148-89E2-4C66A6D9F08D}"/>
              </a:ext>
            </a:extLst>
          </p:cNvPr>
          <p:cNvSpPr txBox="1"/>
          <p:nvPr/>
        </p:nvSpPr>
        <p:spPr>
          <a:xfrm>
            <a:off x="6070565" y="5228361"/>
            <a:ext cx="9914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denn</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FE69381-8FCD-C444-8E9F-09330A7737A7}"/>
              </a:ext>
            </a:extLst>
          </p:cNvPr>
          <p:cNvSpPr txBox="1"/>
          <p:nvPr/>
        </p:nvSpPr>
        <p:spPr>
          <a:xfrm>
            <a:off x="5576115" y="2075680"/>
            <a:ext cx="11858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DAA520"/>
                </a:solidFill>
                <a:latin typeface="Century Gothic" panose="020F0302020204030204"/>
              </a:rPr>
              <a:t>denn</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78842F53-D130-9E4D-A686-AF44F55827A5}"/>
              </a:ext>
            </a:extLst>
          </p:cNvPr>
          <p:cNvSpPr txBox="1"/>
          <p:nvPr/>
        </p:nvSpPr>
        <p:spPr>
          <a:xfrm>
            <a:off x="9006082" y="4113245"/>
            <a:ext cx="2800944" cy="461665"/>
          </a:xfrm>
          <a:prstGeom prst="rect">
            <a:avLst/>
          </a:prstGeom>
          <a:noFill/>
        </p:spPr>
        <p:txBody>
          <a:bodyPr wrap="square" rtlCol="0">
            <a:spAutoFit/>
          </a:bodyPr>
          <a:lstStyle/>
          <a:p>
            <a:r>
              <a:rPr lang="en-GB" sz="2400" dirty="0">
                <a:solidFill>
                  <a:srgbClr val="115076"/>
                </a:solidFill>
              </a:rPr>
              <a:t>loves pizza</a:t>
            </a:r>
          </a:p>
        </p:txBody>
      </p:sp>
      <p:sp>
        <p:nvSpPr>
          <p:cNvPr id="35" name="TextBox 34">
            <a:extLst>
              <a:ext uri="{FF2B5EF4-FFF2-40B4-BE49-F238E27FC236}">
                <a16:creationId xmlns:a16="http://schemas.microsoft.com/office/drawing/2014/main" id="{A8B67561-E004-9944-B8D7-E83840193731}"/>
              </a:ext>
            </a:extLst>
          </p:cNvPr>
          <p:cNvSpPr txBox="1"/>
          <p:nvPr/>
        </p:nvSpPr>
        <p:spPr>
          <a:xfrm>
            <a:off x="8983965" y="4820091"/>
            <a:ext cx="2800944" cy="461665"/>
          </a:xfrm>
          <a:prstGeom prst="rect">
            <a:avLst/>
          </a:prstGeom>
          <a:noFill/>
        </p:spPr>
        <p:txBody>
          <a:bodyPr wrap="square" rtlCol="0">
            <a:spAutoFit/>
          </a:bodyPr>
          <a:lstStyle/>
          <a:p>
            <a:r>
              <a:rPr lang="en-GB" sz="2400" dirty="0">
                <a:solidFill>
                  <a:srgbClr val="115076"/>
                </a:solidFill>
              </a:rPr>
              <a:t>prefers volleyball</a:t>
            </a:r>
          </a:p>
        </p:txBody>
      </p:sp>
      <p:sp>
        <p:nvSpPr>
          <p:cNvPr id="36" name="TextBox 35">
            <a:extLst>
              <a:ext uri="{FF2B5EF4-FFF2-40B4-BE49-F238E27FC236}">
                <a16:creationId xmlns:a16="http://schemas.microsoft.com/office/drawing/2014/main" id="{1AF1C08F-F1F9-7648-8C91-C00DF7A61FA6}"/>
              </a:ext>
            </a:extLst>
          </p:cNvPr>
          <p:cNvSpPr txBox="1"/>
          <p:nvPr/>
        </p:nvSpPr>
        <p:spPr>
          <a:xfrm>
            <a:off x="8940620" y="5459194"/>
            <a:ext cx="2800944" cy="461665"/>
          </a:xfrm>
          <a:prstGeom prst="rect">
            <a:avLst/>
          </a:prstGeom>
          <a:noFill/>
        </p:spPr>
        <p:txBody>
          <a:bodyPr wrap="square" rtlCol="0">
            <a:spAutoFit/>
          </a:bodyPr>
          <a:lstStyle/>
          <a:p>
            <a:r>
              <a:rPr lang="en-GB" sz="2400" dirty="0">
                <a:solidFill>
                  <a:srgbClr val="115076"/>
                </a:solidFill>
              </a:rPr>
              <a:t>loves Parkour</a:t>
            </a:r>
          </a:p>
        </p:txBody>
      </p:sp>
      <p:sp>
        <p:nvSpPr>
          <p:cNvPr id="37" name="Rounded Rectangular Callout 11">
            <a:extLst>
              <a:ext uri="{FF2B5EF4-FFF2-40B4-BE49-F238E27FC236}">
                <a16:creationId xmlns:a16="http://schemas.microsoft.com/office/drawing/2014/main" id="{1DD99B60-5647-428E-8774-4E9F839A04B3}"/>
              </a:ext>
            </a:extLst>
          </p:cNvPr>
          <p:cNvSpPr/>
          <p:nvPr/>
        </p:nvSpPr>
        <p:spPr>
          <a:xfrm>
            <a:off x="6935558" y="145906"/>
            <a:ext cx="2529324" cy="631325"/>
          </a:xfrm>
          <a:prstGeom prst="wedgeRoundRectCallout">
            <a:avLst>
              <a:gd name="adj1" fmla="val -65000"/>
              <a:gd name="adj2" fmla="val 3174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der </a:t>
            </a:r>
            <a:r>
              <a:rPr lang="en-GB" sz="2000" dirty="0" err="1">
                <a:solidFill>
                  <a:prstClr val="white"/>
                </a:solidFill>
                <a:latin typeface="Century Gothic" panose="020F0302020204030204"/>
              </a:rPr>
              <a:t>Austausch</a:t>
            </a:r>
            <a:r>
              <a:rPr lang="en-GB" sz="2000" dirty="0">
                <a:solidFill>
                  <a:prstClr val="white"/>
                </a:solidFill>
                <a:latin typeface="Century Gothic" panose="020F0302020204030204"/>
              </a:rPr>
              <a:t> - exchange</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6375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22" grpId="0"/>
      <p:bldP spid="21" grpId="0"/>
      <p:bldP spid="29" grpId="0"/>
      <p:bldP spid="30" grpId="0"/>
      <p:bldP spid="31" grpId="0"/>
      <p:bldP spid="32" grpId="0"/>
      <p:bldP spid="33" grpId="0"/>
      <p:bldP spid="34"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0766"/>
            <a:ext cx="5597420" cy="707849"/>
          </a:xfrm>
        </p:spPr>
        <p:txBody>
          <a:bodyPr>
            <a:normAutofit/>
          </a:bodyPr>
          <a:lstStyle/>
          <a:p>
            <a:r>
              <a:rPr lang="en-GB" sz="3600" b="1" dirty="0" err="1">
                <a:solidFill>
                  <a:schemeClr val="bg1"/>
                </a:solidFill>
              </a:rPr>
              <a:t>Mias</a:t>
            </a:r>
            <a:r>
              <a:rPr lang="en-GB" sz="3600" b="1" dirty="0">
                <a:solidFill>
                  <a:schemeClr val="bg1"/>
                </a:solidFill>
              </a:rPr>
              <a:t> </a:t>
            </a:r>
            <a:r>
              <a:rPr lang="en-GB" sz="3600" b="1" dirty="0" err="1">
                <a:solidFill>
                  <a:schemeClr val="bg1"/>
                </a:solidFill>
              </a:rPr>
              <a:t>Klasse</a:t>
            </a:r>
            <a:r>
              <a:rPr lang="en-GB" sz="3600" b="1" dirty="0">
                <a:solidFill>
                  <a:schemeClr val="bg1"/>
                </a:solidFill>
              </a:rPr>
              <a:t> </a:t>
            </a:r>
            <a:r>
              <a:rPr lang="en-GB" sz="3600" b="1" dirty="0" err="1">
                <a:solidFill>
                  <a:schemeClr val="bg1"/>
                </a:solidFill>
              </a:rPr>
              <a:t>hilft</a:t>
            </a:r>
            <a:r>
              <a:rPr lang="en-GB" sz="3600" b="1" dirty="0">
                <a:solidFill>
                  <a:schemeClr val="bg1"/>
                </a:solidFill>
              </a:rPr>
              <a:t> </a:t>
            </a:r>
            <a:r>
              <a:rPr lang="en-GB" sz="3600" b="1" dirty="0" err="1">
                <a:solidFill>
                  <a:schemeClr val="bg1"/>
                </a:solidFill>
              </a:rPr>
              <a:t>weiter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07710" y="247046"/>
            <a:ext cx="105148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3078805526"/>
              </p:ext>
            </p:extLst>
          </p:nvPr>
        </p:nvGraphicFramePr>
        <p:xfrm>
          <a:off x="400903" y="1380893"/>
          <a:ext cx="11558296" cy="4907280"/>
        </p:xfrm>
        <a:graphic>
          <a:graphicData uri="http://schemas.openxmlformats.org/drawingml/2006/table">
            <a:tbl>
              <a:tblPr firstRow="1" bandRow="1">
                <a:tableStyleId>{00A15C55-8517-42AA-B614-E9B94910E393}</a:tableStyleId>
              </a:tblPr>
              <a:tblGrid>
                <a:gridCol w="397757">
                  <a:extLst>
                    <a:ext uri="{9D8B030D-6E8A-4147-A177-3AD203B41FA5}">
                      <a16:colId xmlns:a16="http://schemas.microsoft.com/office/drawing/2014/main" val="2607353726"/>
                    </a:ext>
                  </a:extLst>
                </a:gridCol>
                <a:gridCol w="3708318">
                  <a:extLst>
                    <a:ext uri="{9D8B030D-6E8A-4147-A177-3AD203B41FA5}">
                      <a16:colId xmlns:a16="http://schemas.microsoft.com/office/drawing/2014/main" val="607250494"/>
                    </a:ext>
                  </a:extLst>
                </a:gridCol>
                <a:gridCol w="3351795">
                  <a:extLst>
                    <a:ext uri="{9D8B030D-6E8A-4147-A177-3AD203B41FA5}">
                      <a16:colId xmlns:a16="http://schemas.microsoft.com/office/drawing/2014/main" val="1600817978"/>
                    </a:ext>
                  </a:extLst>
                </a:gridCol>
                <a:gridCol w="1371600">
                  <a:extLst>
                    <a:ext uri="{9D8B030D-6E8A-4147-A177-3AD203B41FA5}">
                      <a16:colId xmlns:a16="http://schemas.microsoft.com/office/drawing/2014/main" val="4128092149"/>
                    </a:ext>
                  </a:extLst>
                </a:gridCol>
                <a:gridCol w="1277007">
                  <a:extLst>
                    <a:ext uri="{9D8B030D-6E8A-4147-A177-3AD203B41FA5}">
                      <a16:colId xmlns:a16="http://schemas.microsoft.com/office/drawing/2014/main" val="2609792770"/>
                    </a:ext>
                  </a:extLst>
                </a:gridCol>
                <a:gridCol w="1451819">
                  <a:extLst>
                    <a:ext uri="{9D8B030D-6E8A-4147-A177-3AD203B41FA5}">
                      <a16:colId xmlns:a16="http://schemas.microsoft.com/office/drawing/2014/main" val="1616836717"/>
                    </a:ext>
                  </a:extLst>
                </a:gridCol>
              </a:tblGrid>
              <a:tr h="370840">
                <a:tc>
                  <a:txBody>
                    <a:bodyPr/>
                    <a:lstStyle/>
                    <a:p>
                      <a:endParaRPr lang="en-GB" dirty="0"/>
                    </a:p>
                  </a:txBody>
                  <a:tcPr>
                    <a:noFill/>
                  </a:tcPr>
                </a:tc>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because she loves…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because she prefers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effectLst/>
                        </a:rPr>
                        <a:t>activity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kern="1200" dirty="0">
                        <a:effectLst/>
                      </a:endParaRPr>
                    </a:p>
                  </a:txBody>
                  <a:tcPr/>
                </a:tc>
                <a:extLst>
                  <a:ext uri="{0D108BD9-81ED-4DB2-BD59-A6C34878D82A}">
                    <a16:rowId xmlns:a16="http://schemas.microsoft.com/office/drawing/2014/main" val="1153431983"/>
                  </a:ext>
                </a:extLst>
              </a:tr>
              <a:tr h="370840">
                <a:tc>
                  <a:txBody>
                    <a:bodyPr/>
                    <a:lstStyle/>
                    <a:p>
                      <a:pPr algn="ctr"/>
                      <a:endParaRPr lang="en-GB" sz="2000" dirty="0">
                        <a:solidFill>
                          <a:srgbClr val="115076"/>
                        </a:solidFill>
                      </a:endParaRPr>
                    </a:p>
                  </a:txBody>
                  <a:tcPr/>
                </a:tc>
                <a:tc>
                  <a:txBody>
                    <a:bodyPr/>
                    <a:lstStyle/>
                    <a:p>
                      <a:r>
                        <a:rPr lang="en-GB" sz="2000" dirty="0">
                          <a:solidFill>
                            <a:schemeClr val="accent1">
                              <a:lumMod val="50000"/>
                            </a:schemeClr>
                          </a:solidFill>
                        </a:rPr>
                        <a:t>…, </a:t>
                      </a:r>
                      <a:r>
                        <a:rPr lang="en-GB" sz="2000" dirty="0" err="1">
                          <a:solidFill>
                            <a:schemeClr val="accent1">
                              <a:lumMod val="50000"/>
                            </a:schemeClr>
                          </a:solidFill>
                        </a:rPr>
                        <a:t>weil</a:t>
                      </a:r>
                      <a:r>
                        <a:rPr lang="en-GB" sz="2000" dirty="0">
                          <a:solidFill>
                            <a:schemeClr val="accent1">
                              <a:lumMod val="50000"/>
                            </a:schemeClr>
                          </a:solidFill>
                        </a:rPr>
                        <a:t> ich </a:t>
                      </a:r>
                      <a:r>
                        <a:rPr lang="en-GB" sz="2000" dirty="0" err="1">
                          <a:solidFill>
                            <a:schemeClr val="accent1">
                              <a:lumMod val="50000"/>
                            </a:schemeClr>
                          </a:solidFill>
                        </a:rPr>
                        <a:t>lieber</a:t>
                      </a:r>
                      <a:r>
                        <a:rPr lang="en-GB" sz="2000" dirty="0">
                          <a:solidFill>
                            <a:schemeClr val="accent1">
                              <a:lumMod val="50000"/>
                            </a:schemeClr>
                          </a:solidFill>
                        </a:rPr>
                        <a:t> lese.</a:t>
                      </a:r>
                    </a:p>
                  </a:txBody>
                  <a:tcPr anchor="ctr"/>
                </a:tc>
                <a:tc>
                  <a:txBody>
                    <a:bodyPr/>
                    <a:lstStyle/>
                    <a:p>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a:t>
                      </a:r>
                      <a:r>
                        <a:rPr lang="en-GB" sz="2000" dirty="0" err="1">
                          <a:solidFill>
                            <a:schemeClr val="accent5">
                              <a:lumMod val="50000"/>
                            </a:schemeClr>
                          </a:solidFill>
                        </a:rPr>
                        <a:t>liebe</a:t>
                      </a:r>
                      <a:r>
                        <a:rPr lang="en-GB" sz="2000" dirty="0">
                          <a:solidFill>
                            <a:schemeClr val="accent5">
                              <a:lumMod val="50000"/>
                            </a:schemeClr>
                          </a:solidFill>
                        </a:rPr>
                        <a:t> </a:t>
                      </a:r>
                      <a:r>
                        <a:rPr lang="en-GB" sz="2000" dirty="0" err="1">
                          <a:solidFill>
                            <a:schemeClr val="accent5">
                              <a:lumMod val="50000"/>
                            </a:schemeClr>
                          </a:solidFill>
                        </a:rPr>
                        <a:t>Lesen</a:t>
                      </a:r>
                      <a:r>
                        <a:rPr lang="en-GB" sz="2000" dirty="0">
                          <a:solidFill>
                            <a:schemeClr val="accent5">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en-GB" sz="2000" dirty="0" err="1">
                          <a:solidFill>
                            <a:schemeClr val="accent1">
                              <a:lumMod val="50000"/>
                            </a:schemeClr>
                          </a:solidFill>
                        </a:rPr>
                        <a:t>weil</a:t>
                      </a:r>
                      <a:r>
                        <a:rPr lang="en-GB" sz="2000" dirty="0">
                          <a:solidFill>
                            <a:schemeClr val="accent1">
                              <a:lumMod val="50000"/>
                            </a:schemeClr>
                          </a:solidFill>
                        </a:rPr>
                        <a:t> ich </a:t>
                      </a:r>
                      <a:r>
                        <a:rPr lang="en-GB" sz="2000" dirty="0" err="1">
                          <a:solidFill>
                            <a:schemeClr val="accent1">
                              <a:lumMod val="50000"/>
                            </a:schemeClr>
                          </a:solidFill>
                        </a:rPr>
                        <a:t>klassische</a:t>
                      </a:r>
                      <a:r>
                        <a:rPr lang="en-GB" sz="2000" dirty="0">
                          <a:solidFill>
                            <a:schemeClr val="accent1">
                              <a:lumMod val="50000"/>
                            </a:schemeClr>
                          </a:solidFill>
                        </a:rPr>
                        <a:t> </a:t>
                      </a:r>
                      <a:r>
                        <a:rPr lang="en-GB" sz="2000" dirty="0" err="1">
                          <a:solidFill>
                            <a:schemeClr val="accent1">
                              <a:lumMod val="50000"/>
                            </a:schemeClr>
                          </a:solidFill>
                        </a:rPr>
                        <a:t>Musik</a:t>
                      </a:r>
                      <a:r>
                        <a:rPr lang="en-GB" sz="2000" dirty="0">
                          <a:solidFill>
                            <a:schemeClr val="accent1">
                              <a:lumMod val="50000"/>
                            </a:schemeClr>
                          </a:solidFill>
                        </a:rPr>
                        <a:t> </a:t>
                      </a:r>
                      <a:r>
                        <a:rPr lang="en-GB" sz="2000" dirty="0" err="1">
                          <a:solidFill>
                            <a:schemeClr val="accent1">
                              <a:lumMod val="50000"/>
                            </a:schemeClr>
                          </a:solidFill>
                        </a:rPr>
                        <a:t>liebe</a:t>
                      </a:r>
                      <a:r>
                        <a:rPr lang="en-GB" sz="2000" dirty="0">
                          <a:solidFill>
                            <a:schemeClr val="accent1">
                              <a:lumMod val="50000"/>
                            </a:schemeClr>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a:t>
                      </a:r>
                      <a:r>
                        <a:rPr lang="en-GB" sz="2000" dirty="0" err="1">
                          <a:solidFill>
                            <a:schemeClr val="accent5">
                              <a:lumMod val="50000"/>
                            </a:schemeClr>
                          </a:solidFill>
                        </a:rPr>
                        <a:t>lieber</a:t>
                      </a:r>
                      <a:r>
                        <a:rPr lang="en-GB" sz="2000" dirty="0">
                          <a:solidFill>
                            <a:schemeClr val="accent5">
                              <a:lumMod val="50000"/>
                            </a:schemeClr>
                          </a:solidFill>
                        </a:rPr>
                        <a:t> </a:t>
                      </a:r>
                      <a:r>
                        <a:rPr lang="en-GB" sz="2000" dirty="0" err="1">
                          <a:solidFill>
                            <a:schemeClr val="accent5">
                              <a:lumMod val="50000"/>
                            </a:schemeClr>
                          </a:solidFill>
                        </a:rPr>
                        <a:t>klassische</a:t>
                      </a:r>
                      <a:r>
                        <a:rPr lang="en-GB" sz="2000" dirty="0">
                          <a:solidFill>
                            <a:schemeClr val="accent5">
                              <a:lumMod val="50000"/>
                            </a:schemeClr>
                          </a:solidFill>
                        </a:rPr>
                        <a:t> </a:t>
                      </a:r>
                      <a:r>
                        <a:rPr lang="en-GB" sz="2000" dirty="0" err="1">
                          <a:solidFill>
                            <a:schemeClr val="accent5">
                              <a:lumMod val="50000"/>
                            </a:schemeClr>
                          </a:solidFill>
                        </a:rPr>
                        <a:t>Musik</a:t>
                      </a:r>
                      <a:r>
                        <a:rPr lang="en-GB" sz="2000" dirty="0">
                          <a:solidFill>
                            <a:schemeClr val="accent5">
                              <a:lumMod val="50000"/>
                            </a:schemeClr>
                          </a:solidFill>
                        </a:rPr>
                        <a:t> </a:t>
                      </a:r>
                      <a:r>
                        <a:rPr lang="en-GB" sz="2000" dirty="0" err="1">
                          <a:solidFill>
                            <a:schemeClr val="accent5">
                              <a:lumMod val="50000"/>
                            </a:schemeClr>
                          </a:solidFill>
                        </a:rPr>
                        <a:t>höre</a:t>
                      </a:r>
                      <a:r>
                        <a:rPr lang="en-GB" sz="2000" dirty="0">
                          <a:solidFill>
                            <a:schemeClr val="accent5">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en-GB" sz="2000" dirty="0" err="1">
                          <a:solidFill>
                            <a:schemeClr val="accent1">
                              <a:lumMod val="50000"/>
                            </a:schemeClr>
                          </a:solidFill>
                        </a:rPr>
                        <a:t>weil</a:t>
                      </a:r>
                      <a:r>
                        <a:rPr lang="en-GB" sz="2000" dirty="0">
                          <a:solidFill>
                            <a:schemeClr val="accent1">
                              <a:lumMod val="50000"/>
                            </a:schemeClr>
                          </a:solidFill>
                        </a:rPr>
                        <a:t> ich </a:t>
                      </a:r>
                      <a:r>
                        <a:rPr lang="en-GB" sz="2000" dirty="0" err="1">
                          <a:solidFill>
                            <a:schemeClr val="accent1">
                              <a:lumMod val="50000"/>
                            </a:schemeClr>
                          </a:solidFill>
                        </a:rPr>
                        <a:t>lieber</a:t>
                      </a:r>
                      <a:r>
                        <a:rPr lang="en-GB" sz="2000" dirty="0">
                          <a:solidFill>
                            <a:schemeClr val="accent1">
                              <a:lumMod val="50000"/>
                            </a:schemeClr>
                          </a:solidFill>
                        </a:rPr>
                        <a:t> </a:t>
                      </a:r>
                      <a:r>
                        <a:rPr lang="en-GB" sz="2000" dirty="0" err="1">
                          <a:solidFill>
                            <a:schemeClr val="accent1">
                              <a:lumMod val="50000"/>
                            </a:schemeClr>
                          </a:solidFill>
                        </a:rPr>
                        <a:t>gewinne</a:t>
                      </a:r>
                      <a:r>
                        <a:rPr lang="en-GB" sz="2000" dirty="0">
                          <a:solidFill>
                            <a:schemeClr val="accent1">
                              <a:lumMod val="50000"/>
                            </a:schemeClr>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a:t>
                      </a:r>
                      <a:r>
                        <a:rPr lang="en-GB" sz="2000" dirty="0" err="1">
                          <a:solidFill>
                            <a:schemeClr val="accent5">
                              <a:lumMod val="50000"/>
                            </a:schemeClr>
                          </a:solidFill>
                        </a:rPr>
                        <a:t>liebe</a:t>
                      </a:r>
                      <a:r>
                        <a:rPr lang="en-GB" sz="2000" dirty="0">
                          <a:solidFill>
                            <a:schemeClr val="accent5">
                              <a:lumMod val="50000"/>
                            </a:schemeClr>
                          </a:solidFill>
                        </a:rPr>
                        <a:t> </a:t>
                      </a:r>
                      <a:r>
                        <a:rPr lang="en-GB" sz="2000" dirty="0" err="1">
                          <a:solidFill>
                            <a:schemeClr val="accent5">
                              <a:lumMod val="50000"/>
                            </a:schemeClr>
                          </a:solidFill>
                        </a:rPr>
                        <a:t>Gewinnen</a:t>
                      </a:r>
                      <a:r>
                        <a:rPr lang="en-GB" sz="2000" dirty="0">
                          <a:solidFill>
                            <a:schemeClr val="accent5">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endParaRPr lang="en-GB" sz="2000" dirty="0">
                        <a:solidFill>
                          <a:srgbClr val="115076"/>
                        </a:solidFill>
                      </a:endParaRPr>
                    </a:p>
                  </a:txBody>
                  <a:tcPr/>
                </a:tc>
                <a:tc>
                  <a:txBody>
                    <a:bodyPr/>
                    <a:lstStyle/>
                    <a:p>
                      <a:r>
                        <a:rPr lang="en-GB" sz="2000" dirty="0">
                          <a:solidFill>
                            <a:schemeClr val="accent1">
                              <a:lumMod val="50000"/>
                            </a:schemeClr>
                          </a:solidFill>
                        </a:rPr>
                        <a:t>…, </a:t>
                      </a:r>
                      <a:r>
                        <a:rPr lang="en-GB" sz="2000" dirty="0" err="1">
                          <a:solidFill>
                            <a:schemeClr val="accent1">
                              <a:lumMod val="50000"/>
                            </a:schemeClr>
                          </a:solidFill>
                        </a:rPr>
                        <a:t>weil</a:t>
                      </a:r>
                      <a:r>
                        <a:rPr lang="en-GB" sz="2000" dirty="0">
                          <a:solidFill>
                            <a:schemeClr val="accent1">
                              <a:lumMod val="50000"/>
                            </a:schemeClr>
                          </a:solidFill>
                        </a:rPr>
                        <a:t> ich </a:t>
                      </a:r>
                      <a:r>
                        <a:rPr lang="en-GB" sz="2000" dirty="0" err="1">
                          <a:solidFill>
                            <a:schemeClr val="accent1">
                              <a:lumMod val="50000"/>
                            </a:schemeClr>
                          </a:solidFill>
                        </a:rPr>
                        <a:t>lieber</a:t>
                      </a:r>
                      <a:r>
                        <a:rPr lang="en-GB" sz="2000" dirty="0">
                          <a:solidFill>
                            <a:schemeClr val="accent1">
                              <a:lumMod val="50000"/>
                            </a:schemeClr>
                          </a:solidFill>
                        </a:rPr>
                        <a:t> </a:t>
                      </a:r>
                      <a:r>
                        <a:rPr lang="en-GB" sz="2000" dirty="0" err="1">
                          <a:solidFill>
                            <a:schemeClr val="accent1">
                              <a:lumMod val="50000"/>
                            </a:schemeClr>
                          </a:solidFill>
                        </a:rPr>
                        <a:t>schwimme</a:t>
                      </a:r>
                      <a:r>
                        <a:rPr lang="en-GB" sz="2000" dirty="0">
                          <a:solidFill>
                            <a:schemeClr val="accent1">
                              <a:lumMod val="50000"/>
                            </a:schemeClr>
                          </a:solidFill>
                        </a:rPr>
                        <a:t>.</a:t>
                      </a:r>
                    </a:p>
                  </a:txBody>
                  <a:tcPr anchor="ctr"/>
                </a:tc>
                <a:tc>
                  <a:txBody>
                    <a:bodyPr/>
                    <a:lstStyle/>
                    <a:p>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a:t>
                      </a:r>
                      <a:r>
                        <a:rPr lang="en-GB" sz="2000" dirty="0" err="1">
                          <a:solidFill>
                            <a:schemeClr val="accent5">
                              <a:lumMod val="50000"/>
                            </a:schemeClr>
                          </a:solidFill>
                        </a:rPr>
                        <a:t>liebe</a:t>
                      </a:r>
                      <a:r>
                        <a:rPr lang="en-GB" sz="2000" dirty="0">
                          <a:solidFill>
                            <a:schemeClr val="accent5">
                              <a:lumMod val="50000"/>
                            </a:schemeClr>
                          </a:solidFill>
                        </a:rPr>
                        <a:t> </a:t>
                      </a:r>
                      <a:r>
                        <a:rPr lang="en-GB" sz="2000" dirty="0" err="1">
                          <a:solidFill>
                            <a:schemeClr val="accent5">
                              <a:lumMod val="50000"/>
                            </a:schemeClr>
                          </a:solidFill>
                        </a:rPr>
                        <a:t>Schwimmen</a:t>
                      </a:r>
                      <a:r>
                        <a:rPr lang="en-GB" sz="2000" dirty="0">
                          <a:solidFill>
                            <a:schemeClr val="accent5">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en-GB" sz="2000" dirty="0" err="1">
                          <a:solidFill>
                            <a:schemeClr val="accent1">
                              <a:lumMod val="50000"/>
                            </a:schemeClr>
                          </a:solidFill>
                        </a:rPr>
                        <a:t>weil</a:t>
                      </a:r>
                      <a:r>
                        <a:rPr lang="en-GB" sz="2000" dirty="0">
                          <a:solidFill>
                            <a:schemeClr val="accent1">
                              <a:lumMod val="50000"/>
                            </a:schemeClr>
                          </a:solidFill>
                        </a:rPr>
                        <a:t> ich </a:t>
                      </a:r>
                      <a:r>
                        <a:rPr lang="en-GB" sz="2000" dirty="0" err="1">
                          <a:solidFill>
                            <a:schemeClr val="accent1">
                              <a:lumMod val="50000"/>
                            </a:schemeClr>
                          </a:solidFill>
                        </a:rPr>
                        <a:t>Telefonieren</a:t>
                      </a:r>
                      <a:r>
                        <a:rPr lang="en-GB" sz="2000" dirty="0">
                          <a:solidFill>
                            <a:schemeClr val="accent1">
                              <a:lumMod val="50000"/>
                            </a:schemeClr>
                          </a:solidFill>
                        </a:rPr>
                        <a:t> </a:t>
                      </a:r>
                      <a:r>
                        <a:rPr lang="en-GB" sz="2000" dirty="0" err="1">
                          <a:solidFill>
                            <a:schemeClr val="accent1">
                              <a:lumMod val="50000"/>
                            </a:schemeClr>
                          </a:solidFill>
                        </a:rPr>
                        <a:t>liebe</a:t>
                      </a:r>
                      <a:r>
                        <a:rPr lang="en-GB" sz="2000" dirty="0">
                          <a:solidFill>
                            <a:schemeClr val="accent1">
                              <a:lumMod val="50000"/>
                            </a:schemeClr>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a:t>
                      </a:r>
                      <a:r>
                        <a:rPr lang="en-GB" sz="2000" dirty="0" err="1">
                          <a:solidFill>
                            <a:schemeClr val="accent5">
                              <a:lumMod val="50000"/>
                            </a:schemeClr>
                          </a:solidFill>
                        </a:rPr>
                        <a:t>telefoniere</a:t>
                      </a:r>
                      <a:r>
                        <a:rPr lang="en-GB" sz="2000" dirty="0">
                          <a:solidFill>
                            <a:schemeClr val="accent5">
                              <a:lumMod val="50000"/>
                            </a:schemeClr>
                          </a:solidFill>
                        </a:rPr>
                        <a:t> </a:t>
                      </a:r>
                      <a:r>
                        <a:rPr lang="en-GB" sz="2000" dirty="0" err="1">
                          <a:solidFill>
                            <a:schemeClr val="accent5">
                              <a:lumMod val="50000"/>
                            </a:schemeClr>
                          </a:solidFill>
                        </a:rPr>
                        <a:t>lieber</a:t>
                      </a:r>
                      <a:r>
                        <a:rPr lang="en-GB" sz="2000" dirty="0">
                          <a:solidFill>
                            <a:schemeClr val="accent5">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en-GB" sz="2000" dirty="0" err="1">
                          <a:solidFill>
                            <a:schemeClr val="accent1">
                              <a:lumMod val="50000"/>
                            </a:schemeClr>
                          </a:solidFill>
                        </a:rPr>
                        <a:t>weil</a:t>
                      </a:r>
                      <a:r>
                        <a:rPr lang="en-GB" sz="2000" dirty="0">
                          <a:solidFill>
                            <a:schemeClr val="accent1">
                              <a:lumMod val="50000"/>
                            </a:schemeClr>
                          </a:solidFill>
                        </a:rPr>
                        <a:t> ich </a:t>
                      </a:r>
                      <a:r>
                        <a:rPr lang="en-GB" sz="2000" dirty="0" err="1">
                          <a:solidFill>
                            <a:schemeClr val="accent1">
                              <a:lumMod val="50000"/>
                            </a:schemeClr>
                          </a:solidFill>
                        </a:rPr>
                        <a:t>lieber</a:t>
                      </a:r>
                      <a:r>
                        <a:rPr lang="en-GB" sz="2000" dirty="0">
                          <a:solidFill>
                            <a:schemeClr val="accent1">
                              <a:lumMod val="50000"/>
                            </a:schemeClr>
                          </a:solidFill>
                        </a:rPr>
                        <a:t> </a:t>
                      </a:r>
                      <a:r>
                        <a:rPr lang="en-GB" sz="2000" dirty="0" err="1">
                          <a:solidFill>
                            <a:schemeClr val="accent1">
                              <a:lumMod val="50000"/>
                            </a:schemeClr>
                          </a:solidFill>
                        </a:rPr>
                        <a:t>Spanisch</a:t>
                      </a:r>
                      <a:r>
                        <a:rPr lang="en-GB" sz="2000" dirty="0">
                          <a:solidFill>
                            <a:schemeClr val="accent1">
                              <a:lumMod val="50000"/>
                            </a:schemeClr>
                          </a:solidFill>
                        </a:rPr>
                        <a:t> </a:t>
                      </a:r>
                      <a:r>
                        <a:rPr lang="en-GB" sz="2000" dirty="0" err="1">
                          <a:solidFill>
                            <a:schemeClr val="accent1">
                              <a:lumMod val="50000"/>
                            </a:schemeClr>
                          </a:solidFill>
                        </a:rPr>
                        <a:t>lerne</a:t>
                      </a:r>
                      <a:r>
                        <a:rPr lang="en-GB" sz="2000" dirty="0">
                          <a:solidFill>
                            <a:schemeClr val="accent1">
                              <a:lumMod val="50000"/>
                            </a:schemeClr>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 </a:t>
                      </a:r>
                      <a:r>
                        <a:rPr lang="en-GB" sz="2000" dirty="0" err="1">
                          <a:solidFill>
                            <a:schemeClr val="accent5">
                              <a:lumMod val="50000"/>
                            </a:schemeClr>
                          </a:solidFill>
                        </a:rPr>
                        <a:t>denn</a:t>
                      </a:r>
                      <a:r>
                        <a:rPr lang="en-GB" sz="2000" dirty="0">
                          <a:solidFill>
                            <a:schemeClr val="accent5">
                              <a:lumMod val="50000"/>
                            </a:schemeClr>
                          </a:solidFill>
                        </a:rPr>
                        <a:t> ich </a:t>
                      </a:r>
                      <a:r>
                        <a:rPr lang="en-GB" sz="2000" dirty="0" err="1">
                          <a:solidFill>
                            <a:schemeClr val="accent5">
                              <a:lumMod val="50000"/>
                            </a:schemeClr>
                          </a:solidFill>
                        </a:rPr>
                        <a:t>liebe</a:t>
                      </a:r>
                      <a:r>
                        <a:rPr lang="en-GB" sz="2000" dirty="0">
                          <a:solidFill>
                            <a:schemeClr val="accent5">
                              <a:lumMod val="50000"/>
                            </a:schemeClr>
                          </a:solidFill>
                        </a:rPr>
                        <a:t> </a:t>
                      </a:r>
                      <a:r>
                        <a:rPr lang="en-GB" sz="2000" dirty="0" err="1">
                          <a:solidFill>
                            <a:schemeClr val="accent5">
                              <a:lumMod val="50000"/>
                            </a:schemeClr>
                          </a:solidFill>
                        </a:rPr>
                        <a:t>Spanisch</a:t>
                      </a:r>
                      <a:r>
                        <a:rPr lang="en-GB" sz="2000" dirty="0">
                          <a:solidFill>
                            <a:schemeClr val="accent5">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pic>
        <p:nvPicPr>
          <p:cNvPr id="9" name="Picture 8" descr="green checkmark">
            <a:hlinkClick r:id="" action="ppaction://noaction">
              <a:snd r:embed="rId4" name="21.ANS.1. Filme.wav"/>
            </a:hlinkClic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309" y="2424578"/>
            <a:ext cx="282522" cy="294294"/>
          </a:xfrm>
          <a:prstGeom prst="rect">
            <a:avLst/>
          </a:prstGeom>
        </p:spPr>
      </p:pic>
      <p:pic>
        <p:nvPicPr>
          <p:cNvPr id="11" name="Picture 10" descr="green checkmark">
            <a:hlinkClick r:id="" action="ppaction://noaction">
              <a:snd r:embed="rId6" name="21.ANS.6. Spanisch.wav"/>
            </a:hlinkClic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591" y="5827853"/>
            <a:ext cx="282522" cy="294294"/>
          </a:xfrm>
          <a:prstGeom prst="rect">
            <a:avLst/>
          </a:prstGeom>
        </p:spPr>
      </p:pic>
      <p:pic>
        <p:nvPicPr>
          <p:cNvPr id="13" name="Picture 12" descr="green checkmark">
            <a:hlinkClick r:id="" action="ppaction://noaction">
              <a:snd r:embed="rId7" name="21.ANS.2. Musik.wav"/>
            </a:hlinkClic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008" y="2918193"/>
            <a:ext cx="282522" cy="294294"/>
          </a:xfrm>
          <a:prstGeom prst="rect">
            <a:avLst/>
          </a:prstGeom>
        </p:spPr>
      </p:pic>
      <p:pic>
        <p:nvPicPr>
          <p:cNvPr id="15" name="Picture 14" descr="green checkmark">
            <a:hlinkClick r:id="" action="ppaction://noaction">
              <a:snd r:embed="rId8" name="21.ANS.3. spiele.wav"/>
            </a:hlinkClic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008" y="3651121"/>
            <a:ext cx="282522" cy="294294"/>
          </a:xfrm>
          <a:prstGeom prst="rect">
            <a:avLst/>
          </a:prstGeom>
        </p:spPr>
      </p:pic>
      <p:pic>
        <p:nvPicPr>
          <p:cNvPr id="17" name="Picture 16" descr="green checkmark">
            <a:hlinkClick r:id="" action="ppaction://noaction">
              <a:snd r:embed="rId9" name="21.ANS.4. schwimme.wav"/>
            </a:hlinkClic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309" y="4335290"/>
            <a:ext cx="282522" cy="294294"/>
          </a:xfrm>
          <a:prstGeom prst="rect">
            <a:avLst/>
          </a:prstGeom>
        </p:spPr>
      </p:pic>
      <p:pic>
        <p:nvPicPr>
          <p:cNvPr id="19" name="Picture 18" descr="green checkmark">
            <a:hlinkClick r:id="" action="ppaction://noaction">
              <a:snd r:embed="rId10" name="21.ANS.5. telefoniere.wav"/>
            </a:hlinkClic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8309" y="5080690"/>
            <a:ext cx="282522" cy="294294"/>
          </a:xfrm>
          <a:prstGeom prst="rect">
            <a:avLst/>
          </a:prstGeom>
        </p:spPr>
      </p:pic>
      <p:pic>
        <p:nvPicPr>
          <p:cNvPr id="27" name="Picture 26" descr="A close up of a logo&#10;&#10;Description automatically generated">
            <a:extLst>
              <a:ext uri="{FF2B5EF4-FFF2-40B4-BE49-F238E27FC236}">
                <a16:creationId xmlns:a16="http://schemas.microsoft.com/office/drawing/2014/main" id="{93DE28E9-4165-4497-8416-5A99A6061B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4581" y="29376"/>
            <a:ext cx="1066537" cy="1086852"/>
          </a:xfrm>
          <a:prstGeom prst="rect">
            <a:avLst/>
          </a:prstGeom>
        </p:spPr>
      </p:pic>
      <p:pic>
        <p:nvPicPr>
          <p:cNvPr id="28" name="Picture 27" descr="A picture containing toy, doll&#10;&#10;Description automatically generated">
            <a:extLst>
              <a:ext uri="{FF2B5EF4-FFF2-40B4-BE49-F238E27FC236}">
                <a16:creationId xmlns:a16="http://schemas.microsoft.com/office/drawing/2014/main" id="{8A9C1DE9-7E92-4E1F-AE4F-7BCAB8344B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36998"/>
          <a:stretch/>
        </p:blipFill>
        <p:spPr>
          <a:xfrm>
            <a:off x="7489712" y="-50344"/>
            <a:ext cx="1216827" cy="1166572"/>
          </a:xfrm>
          <a:prstGeom prst="rect">
            <a:avLst/>
          </a:prstGeom>
        </p:spPr>
      </p:pic>
      <p:sp>
        <p:nvSpPr>
          <p:cNvPr id="29" name="TextBox 28">
            <a:extLst>
              <a:ext uri="{FF2B5EF4-FFF2-40B4-BE49-F238E27FC236}">
                <a16:creationId xmlns:a16="http://schemas.microsoft.com/office/drawing/2014/main" id="{CDD4A56C-0CFA-41DF-92CF-F1C51849EF75}"/>
              </a:ext>
            </a:extLst>
          </p:cNvPr>
          <p:cNvSpPr txBox="1"/>
          <p:nvPr/>
        </p:nvSpPr>
        <p:spPr>
          <a:xfrm>
            <a:off x="10639433" y="2382407"/>
            <a:ext cx="1250577" cy="400110"/>
          </a:xfrm>
          <a:prstGeom prst="rect">
            <a:avLst/>
          </a:prstGeom>
          <a:noFill/>
        </p:spPr>
        <p:txBody>
          <a:bodyPr wrap="square" rtlCol="0">
            <a:spAutoFit/>
          </a:bodyPr>
          <a:lstStyle/>
          <a:p>
            <a:pPr algn="ctr"/>
            <a:r>
              <a:rPr lang="en-GB" sz="2000" dirty="0">
                <a:solidFill>
                  <a:schemeClr val="accent5">
                    <a:lumMod val="50000"/>
                  </a:schemeClr>
                </a:solidFill>
              </a:rPr>
              <a:t>reading</a:t>
            </a:r>
          </a:p>
        </p:txBody>
      </p:sp>
      <p:sp>
        <p:nvSpPr>
          <p:cNvPr id="20" name="Action Button: Custom 16">
            <a:hlinkClick r:id="" action="ppaction://noaction" highlightClick="1">
              <a:snd r:embed="rId13" name="21.Q.1.wav"/>
            </a:hlinkClick>
            <a:extLst>
              <a:ext uri="{FF2B5EF4-FFF2-40B4-BE49-F238E27FC236}">
                <a16:creationId xmlns:a16="http://schemas.microsoft.com/office/drawing/2014/main" id="{00C63EE0-84B9-6640-B71B-1F8D1D0FF0B9}"/>
              </a:ext>
            </a:extLst>
          </p:cNvPr>
          <p:cNvSpPr/>
          <p:nvPr/>
        </p:nvSpPr>
        <p:spPr>
          <a:xfrm>
            <a:off x="400903" y="24245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14" name="21.Q.2. Konzert.wav"/>
            </a:hlinkClick>
            <a:extLst>
              <a:ext uri="{FF2B5EF4-FFF2-40B4-BE49-F238E27FC236}">
                <a16:creationId xmlns:a16="http://schemas.microsoft.com/office/drawing/2014/main" id="{B13E61F1-C8C7-4447-849E-CEB2A49634A7}"/>
              </a:ext>
            </a:extLst>
          </p:cNvPr>
          <p:cNvSpPr/>
          <p:nvPr/>
        </p:nvSpPr>
        <p:spPr>
          <a:xfrm>
            <a:off x="398825" y="29400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15" name="21.Q.3. Spiele.wav"/>
            </a:hlinkClick>
            <a:extLst>
              <a:ext uri="{FF2B5EF4-FFF2-40B4-BE49-F238E27FC236}">
                <a16:creationId xmlns:a16="http://schemas.microsoft.com/office/drawing/2014/main" id="{6E51F73E-A005-7640-9DFE-9EFBC703D3D0}"/>
              </a:ext>
            </a:extLst>
          </p:cNvPr>
          <p:cNvSpPr/>
          <p:nvPr/>
        </p:nvSpPr>
        <p:spPr>
          <a:xfrm>
            <a:off x="398825" y="365847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24">
            <a:hlinkClick r:id="" action="ppaction://noaction" highlightClick="1">
              <a:snd r:embed="rId16" name="21.Q.4. laufe.wav"/>
            </a:hlinkClick>
            <a:extLst>
              <a:ext uri="{FF2B5EF4-FFF2-40B4-BE49-F238E27FC236}">
                <a16:creationId xmlns:a16="http://schemas.microsoft.com/office/drawing/2014/main" id="{CF0DC601-174D-A04C-8F66-BB5ADCFC6C50}"/>
              </a:ext>
            </a:extLst>
          </p:cNvPr>
          <p:cNvSpPr/>
          <p:nvPr/>
        </p:nvSpPr>
        <p:spPr>
          <a:xfrm>
            <a:off x="398825" y="43769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Action Button: Custom 16">
            <a:hlinkClick r:id="" action="ppaction://noaction" highlightClick="1">
              <a:snd r:embed="rId17" name="21.Q.5. Emails.wav"/>
            </a:hlinkClick>
            <a:extLst>
              <a:ext uri="{FF2B5EF4-FFF2-40B4-BE49-F238E27FC236}">
                <a16:creationId xmlns:a16="http://schemas.microsoft.com/office/drawing/2014/main" id="{A6379027-AAC5-524B-8230-91852C854BC2}"/>
              </a:ext>
            </a:extLst>
          </p:cNvPr>
          <p:cNvSpPr/>
          <p:nvPr/>
        </p:nvSpPr>
        <p:spPr>
          <a:xfrm>
            <a:off x="398825" y="49995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8" name="21.Q.6. Türkisch.wav"/>
            </a:hlinkClick>
            <a:extLst>
              <a:ext uri="{FF2B5EF4-FFF2-40B4-BE49-F238E27FC236}">
                <a16:creationId xmlns:a16="http://schemas.microsoft.com/office/drawing/2014/main" id="{5D16C7DB-D2CC-8F4E-ADC9-A924683884AB}"/>
              </a:ext>
            </a:extLst>
          </p:cNvPr>
          <p:cNvSpPr/>
          <p:nvPr/>
        </p:nvSpPr>
        <p:spPr>
          <a:xfrm>
            <a:off x="398825" y="570201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TextBox 20" descr="text box hiding answer">
            <a:extLst>
              <a:ext uri="{FF2B5EF4-FFF2-40B4-BE49-F238E27FC236}">
                <a16:creationId xmlns:a16="http://schemas.microsoft.com/office/drawing/2014/main" id="{16980F10-DB29-444B-B6D6-8A4A54AD1B69}"/>
              </a:ext>
            </a:extLst>
          </p:cNvPr>
          <p:cNvSpPr txBox="1"/>
          <p:nvPr/>
        </p:nvSpPr>
        <p:spPr>
          <a:xfrm>
            <a:off x="849160" y="2437067"/>
            <a:ext cx="3528000" cy="288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91BB430-B584-6D4B-AC70-9824F6518D13}"/>
              </a:ext>
            </a:extLst>
          </p:cNvPr>
          <p:cNvSpPr txBox="1"/>
          <p:nvPr/>
        </p:nvSpPr>
        <p:spPr>
          <a:xfrm>
            <a:off x="887818" y="2784124"/>
            <a:ext cx="3489342"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A43B4924-F28F-DD40-9E55-5D046D3B7E2C}"/>
              </a:ext>
            </a:extLst>
          </p:cNvPr>
          <p:cNvSpPr txBox="1"/>
          <p:nvPr/>
        </p:nvSpPr>
        <p:spPr>
          <a:xfrm>
            <a:off x="4596051" y="2461082"/>
            <a:ext cx="3168000" cy="288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descr="text box hiding answer">
            <a:extLst>
              <a:ext uri="{FF2B5EF4-FFF2-40B4-BE49-F238E27FC236}">
                <a16:creationId xmlns:a16="http://schemas.microsoft.com/office/drawing/2014/main" id="{C03F0823-0281-7F46-BCC9-DFD0C3341665}"/>
              </a:ext>
            </a:extLst>
          </p:cNvPr>
          <p:cNvSpPr txBox="1"/>
          <p:nvPr/>
        </p:nvSpPr>
        <p:spPr>
          <a:xfrm>
            <a:off x="4572978" y="2845012"/>
            <a:ext cx="3088140"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59337E97-8910-C848-B7A6-10EAC0278665}"/>
              </a:ext>
            </a:extLst>
          </p:cNvPr>
          <p:cNvSpPr txBox="1"/>
          <p:nvPr/>
        </p:nvSpPr>
        <p:spPr>
          <a:xfrm>
            <a:off x="887818" y="3730340"/>
            <a:ext cx="3528000" cy="288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BCC03F88-BAA9-F849-9EBA-BF90FE8E4C3C}"/>
              </a:ext>
            </a:extLst>
          </p:cNvPr>
          <p:cNvSpPr txBox="1"/>
          <p:nvPr/>
        </p:nvSpPr>
        <p:spPr>
          <a:xfrm>
            <a:off x="868489" y="4956059"/>
            <a:ext cx="3528000"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531AAAA3-EB6A-9744-9FE4-9C0BC5E61A43}"/>
              </a:ext>
            </a:extLst>
          </p:cNvPr>
          <p:cNvSpPr txBox="1"/>
          <p:nvPr/>
        </p:nvSpPr>
        <p:spPr>
          <a:xfrm>
            <a:off x="4572978" y="3571315"/>
            <a:ext cx="3168000"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E5C52380-3B58-FC4A-B515-9973DAE870F0}"/>
              </a:ext>
            </a:extLst>
          </p:cNvPr>
          <p:cNvSpPr txBox="1"/>
          <p:nvPr/>
        </p:nvSpPr>
        <p:spPr>
          <a:xfrm>
            <a:off x="4568722" y="4889782"/>
            <a:ext cx="3168000"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67400C5E-1257-1848-87EE-647310E0C717}"/>
              </a:ext>
            </a:extLst>
          </p:cNvPr>
          <p:cNvSpPr txBox="1"/>
          <p:nvPr/>
        </p:nvSpPr>
        <p:spPr>
          <a:xfrm>
            <a:off x="833446" y="4224536"/>
            <a:ext cx="3489342"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9E434D05-C4EB-C840-A842-BFCB3A194AB3}"/>
              </a:ext>
            </a:extLst>
          </p:cNvPr>
          <p:cNvSpPr txBox="1"/>
          <p:nvPr/>
        </p:nvSpPr>
        <p:spPr>
          <a:xfrm>
            <a:off x="794825" y="5663378"/>
            <a:ext cx="3618516"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5FFAED3A-B2CC-D34D-B935-9BB32C14E930}"/>
              </a:ext>
            </a:extLst>
          </p:cNvPr>
          <p:cNvSpPr txBox="1"/>
          <p:nvPr/>
        </p:nvSpPr>
        <p:spPr>
          <a:xfrm>
            <a:off x="4608652" y="4220108"/>
            <a:ext cx="3088140"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1E5D8E83-BBFA-1643-B031-5A1DB5BF3048}"/>
              </a:ext>
            </a:extLst>
          </p:cNvPr>
          <p:cNvSpPr txBox="1"/>
          <p:nvPr/>
        </p:nvSpPr>
        <p:spPr>
          <a:xfrm>
            <a:off x="4572978" y="5615754"/>
            <a:ext cx="3088140"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9259F9D6-2750-E749-8AA5-2BE6DD3CF3E5}"/>
              </a:ext>
            </a:extLst>
          </p:cNvPr>
          <p:cNvSpPr txBox="1"/>
          <p:nvPr/>
        </p:nvSpPr>
        <p:spPr>
          <a:xfrm>
            <a:off x="10582614" y="2935796"/>
            <a:ext cx="1250577" cy="400110"/>
          </a:xfrm>
          <a:prstGeom prst="rect">
            <a:avLst/>
          </a:prstGeom>
          <a:noFill/>
        </p:spPr>
        <p:txBody>
          <a:bodyPr wrap="square" rtlCol="0">
            <a:spAutoFit/>
          </a:bodyPr>
          <a:lstStyle/>
          <a:p>
            <a:pPr algn="ctr"/>
            <a:r>
              <a:rPr lang="en-GB" sz="2000" dirty="0">
                <a:solidFill>
                  <a:schemeClr val="accent5">
                    <a:lumMod val="50000"/>
                  </a:schemeClr>
                </a:solidFill>
              </a:rPr>
              <a:t>music</a:t>
            </a:r>
          </a:p>
        </p:txBody>
      </p:sp>
      <p:sp>
        <p:nvSpPr>
          <p:cNvPr id="42" name="TextBox 41">
            <a:extLst>
              <a:ext uri="{FF2B5EF4-FFF2-40B4-BE49-F238E27FC236}">
                <a16:creationId xmlns:a16="http://schemas.microsoft.com/office/drawing/2014/main" id="{0046649D-ED1E-AE43-8AB0-63DBDF93A1FF}"/>
              </a:ext>
            </a:extLst>
          </p:cNvPr>
          <p:cNvSpPr txBox="1"/>
          <p:nvPr/>
        </p:nvSpPr>
        <p:spPr>
          <a:xfrm>
            <a:off x="10582614" y="3602793"/>
            <a:ext cx="1250577" cy="400110"/>
          </a:xfrm>
          <a:prstGeom prst="rect">
            <a:avLst/>
          </a:prstGeom>
          <a:noFill/>
        </p:spPr>
        <p:txBody>
          <a:bodyPr wrap="square" rtlCol="0">
            <a:spAutoFit/>
          </a:bodyPr>
          <a:lstStyle/>
          <a:p>
            <a:pPr algn="ctr"/>
            <a:r>
              <a:rPr lang="en-GB" sz="2000" dirty="0">
                <a:solidFill>
                  <a:schemeClr val="accent5">
                    <a:lumMod val="50000"/>
                  </a:schemeClr>
                </a:solidFill>
              </a:rPr>
              <a:t>winning</a:t>
            </a:r>
          </a:p>
        </p:txBody>
      </p:sp>
      <p:sp>
        <p:nvSpPr>
          <p:cNvPr id="43" name="TextBox 42">
            <a:extLst>
              <a:ext uri="{FF2B5EF4-FFF2-40B4-BE49-F238E27FC236}">
                <a16:creationId xmlns:a16="http://schemas.microsoft.com/office/drawing/2014/main" id="{A5C73A43-5AF7-6040-A94D-89FE60DA11F5}"/>
              </a:ext>
            </a:extLst>
          </p:cNvPr>
          <p:cNvSpPr txBox="1"/>
          <p:nvPr/>
        </p:nvSpPr>
        <p:spPr>
          <a:xfrm>
            <a:off x="10482235" y="4335290"/>
            <a:ext cx="1515585" cy="400110"/>
          </a:xfrm>
          <a:prstGeom prst="rect">
            <a:avLst/>
          </a:prstGeom>
          <a:noFill/>
        </p:spPr>
        <p:txBody>
          <a:bodyPr wrap="square" rtlCol="0">
            <a:spAutoFit/>
          </a:bodyPr>
          <a:lstStyle/>
          <a:p>
            <a:pPr algn="ctr"/>
            <a:r>
              <a:rPr lang="en-GB" sz="2000" dirty="0">
                <a:solidFill>
                  <a:schemeClr val="accent5">
                    <a:lumMod val="50000"/>
                  </a:schemeClr>
                </a:solidFill>
              </a:rPr>
              <a:t>swimming</a:t>
            </a:r>
          </a:p>
        </p:txBody>
      </p:sp>
      <p:sp>
        <p:nvSpPr>
          <p:cNvPr id="44" name="TextBox 43">
            <a:extLst>
              <a:ext uri="{FF2B5EF4-FFF2-40B4-BE49-F238E27FC236}">
                <a16:creationId xmlns:a16="http://schemas.microsoft.com/office/drawing/2014/main" id="{67DBE416-68EF-3448-A2EB-A69ED068A292}"/>
              </a:ext>
            </a:extLst>
          </p:cNvPr>
          <p:cNvSpPr txBox="1"/>
          <p:nvPr/>
        </p:nvSpPr>
        <p:spPr>
          <a:xfrm>
            <a:off x="10582614" y="5039740"/>
            <a:ext cx="1250577" cy="400110"/>
          </a:xfrm>
          <a:prstGeom prst="rect">
            <a:avLst/>
          </a:prstGeom>
          <a:noFill/>
        </p:spPr>
        <p:txBody>
          <a:bodyPr wrap="square" rtlCol="0">
            <a:spAutoFit/>
          </a:bodyPr>
          <a:lstStyle/>
          <a:p>
            <a:pPr algn="ctr"/>
            <a:r>
              <a:rPr lang="en-GB" sz="2000" dirty="0">
                <a:solidFill>
                  <a:schemeClr val="accent5">
                    <a:lumMod val="50000"/>
                  </a:schemeClr>
                </a:solidFill>
              </a:rPr>
              <a:t>phoning</a:t>
            </a:r>
          </a:p>
        </p:txBody>
      </p:sp>
      <p:sp>
        <p:nvSpPr>
          <p:cNvPr id="45" name="TextBox 44">
            <a:extLst>
              <a:ext uri="{FF2B5EF4-FFF2-40B4-BE49-F238E27FC236}">
                <a16:creationId xmlns:a16="http://schemas.microsoft.com/office/drawing/2014/main" id="{8B7B074D-A49C-334B-BEB1-FB4A1F21C09D}"/>
              </a:ext>
            </a:extLst>
          </p:cNvPr>
          <p:cNvSpPr txBox="1"/>
          <p:nvPr/>
        </p:nvSpPr>
        <p:spPr>
          <a:xfrm>
            <a:off x="10602411" y="5784643"/>
            <a:ext cx="1250577" cy="400110"/>
          </a:xfrm>
          <a:prstGeom prst="rect">
            <a:avLst/>
          </a:prstGeom>
          <a:noFill/>
        </p:spPr>
        <p:txBody>
          <a:bodyPr wrap="square" rtlCol="0">
            <a:spAutoFit/>
          </a:bodyPr>
          <a:lstStyle/>
          <a:p>
            <a:pPr algn="ctr"/>
            <a:r>
              <a:rPr lang="en-GB" sz="2000" dirty="0">
                <a:solidFill>
                  <a:schemeClr val="accent5">
                    <a:lumMod val="50000"/>
                  </a:schemeClr>
                </a:solidFill>
              </a:rPr>
              <a:t>Spanish</a:t>
            </a:r>
          </a:p>
        </p:txBody>
      </p:sp>
    </p:spTree>
    <p:extLst>
      <p:ext uri="{BB962C8B-B14F-4D97-AF65-F5344CB8AC3E}">
        <p14:creationId xmlns:p14="http://schemas.microsoft.com/office/powerpoint/2010/main" val="534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30" grpId="0" animBg="1"/>
      <p:bldP spid="30" grpId="1" animBg="1"/>
      <p:bldP spid="32" grpId="0" animBg="1"/>
      <p:bldP spid="32" grpId="1" animBg="1"/>
      <p:bldP spid="33" grpId="0" animBg="1"/>
      <p:bldP spid="33" grpId="1" animBg="1"/>
      <p:bldP spid="34" grpId="0" animBg="1"/>
      <p:bldP spid="34" grpId="1" animBg="1"/>
      <p:bldP spid="35" grpId="0" animBg="1"/>
      <p:bldP spid="36" grpId="0" animBg="1"/>
      <p:bldP spid="37" grpId="0" animBg="1"/>
      <p:bldP spid="38" grpId="0" animBg="1"/>
      <p:bldP spid="38" grpId="1" animBg="1"/>
      <p:bldP spid="39" grpId="0" animBg="1"/>
      <p:bldP spid="39" grpId="1" animBg="1"/>
      <p:bldP spid="40" grpId="0" animBg="1"/>
      <p:bldP spid="41" grpId="0"/>
      <p:bldP spid="42" grpId="0"/>
      <p:bldP spid="4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096001"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stellt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27FD2094-518F-4AB0-B95D-7E439AA5B16E}"/>
              </a:ext>
            </a:extLst>
          </p:cNvPr>
          <p:cNvSpPr txBox="1"/>
          <p:nvPr/>
        </p:nvSpPr>
        <p:spPr>
          <a:xfrm>
            <a:off x="180000" y="1752822"/>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antwortet</a:t>
            </a:r>
            <a:r>
              <a:rPr lang="en-US" sz="2400" dirty="0">
                <a:solidFill>
                  <a:srgbClr val="4472C4">
                    <a:lumMod val="50000"/>
                  </a:srgbClr>
                </a:solidFill>
                <a:latin typeface="Century Gothic" panose="020F0302020204030204"/>
              </a:rPr>
              <a:t> (3,4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5 </a:t>
            </a:r>
            <a:r>
              <a:rPr lang="en-US" sz="2400" dirty="0" err="1">
                <a:solidFill>
                  <a:srgbClr val="4472C4">
                    <a:lumMod val="50000"/>
                  </a:srgbClr>
                </a:solidFill>
                <a:latin typeface="Century Gothic" panose="020F0302020204030204"/>
              </a:rPr>
              <a:t>Fragen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6">
            <a:extLst>
              <a:ext uri="{FF2B5EF4-FFF2-40B4-BE49-F238E27FC236}">
                <a16:creationId xmlns:a16="http://schemas.microsoft.com/office/drawing/2014/main" id="{E8DBFFE5-E008-400A-80B0-B5D83ABD6369}"/>
              </a:ext>
            </a:extLst>
          </p:cNvPr>
          <p:cNvSpPr txBox="1"/>
          <p:nvPr/>
        </p:nvSpPr>
        <p:spPr>
          <a:xfrm>
            <a:off x="180000" y="2855140"/>
            <a:ext cx="1465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6">
            <a:extLst>
              <a:ext uri="{FF2B5EF4-FFF2-40B4-BE49-F238E27FC236}">
                <a16:creationId xmlns:a16="http://schemas.microsoft.com/office/drawing/2014/main" id="{4D243441-2F9F-4F3F-AC40-B383857A2E6D}"/>
              </a:ext>
            </a:extLst>
          </p:cNvPr>
          <p:cNvSpPr txBox="1"/>
          <p:nvPr/>
        </p:nvSpPr>
        <p:spPr>
          <a:xfrm>
            <a:off x="180000" y="3191521"/>
            <a:ext cx="5355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Llamada rectangular redondeada 42">
            <a:extLst>
              <a:ext uri="{FF2B5EF4-FFF2-40B4-BE49-F238E27FC236}">
                <a16:creationId xmlns:a16="http://schemas.microsoft.com/office/drawing/2014/main" id="{4607DBAC-AB57-444B-911A-DB8182ED363C}"/>
              </a:ext>
            </a:extLst>
          </p:cNvPr>
          <p:cNvSpPr/>
          <p:nvPr/>
        </p:nvSpPr>
        <p:spPr>
          <a:xfrm>
            <a:off x="1742149" y="3799807"/>
            <a:ext cx="2231619" cy="1053470"/>
          </a:xfrm>
          <a:prstGeom prst="wedgeRoundRectCallout">
            <a:avLst>
              <a:gd name="adj1" fmla="val -73211"/>
              <a:gd name="adj2" fmla="val -1885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Wie oft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diese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Person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Fußball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6">
            <a:extLst>
              <a:ext uri="{FF2B5EF4-FFF2-40B4-BE49-F238E27FC236}">
                <a16:creationId xmlns:a16="http://schemas.microsoft.com/office/drawing/2014/main" id="{10BAD689-BFCE-473E-BBC3-66FA900E050C}"/>
              </a:ext>
            </a:extLst>
          </p:cNvPr>
          <p:cNvSpPr txBox="1"/>
          <p:nvPr/>
        </p:nvSpPr>
        <p:spPr>
          <a:xfrm>
            <a:off x="7090096" y="3760537"/>
            <a:ext cx="421718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rPr>
              <a:t> Markus, und</a:t>
            </a:r>
            <a:r>
              <a:rPr kumimoji="0" lang="en-US" sz="2200" b="0" i="0" u="none" strike="noStrike" kern="1200" cap="none" spc="0" normalizeH="0" noProof="0" dirty="0">
                <a:ln>
                  <a:noFill/>
                </a:ln>
                <a:solidFill>
                  <a:srgbClr val="203864"/>
                </a:solidFill>
                <a:effectLst/>
                <a:uLnTx/>
                <a:uFillTx/>
                <a:latin typeface="Century Gothic" panose="020F0302020204030204"/>
                <a:ea typeface="+mn-ea"/>
                <a:cs typeface="+mn-cs"/>
              </a:rPr>
              <a:t> </a:t>
            </a:r>
            <a:r>
              <a:rPr kumimoji="0" lang="en-US" sz="2200" b="0" i="0" u="none" strike="noStrike" kern="1200" cap="none" spc="0" normalizeH="0" noProof="0" dirty="0" err="1">
                <a:ln>
                  <a:noFill/>
                </a:ln>
                <a:solidFill>
                  <a:srgbClr val="203864"/>
                </a:solidFill>
                <a:effectLst/>
                <a:uLnTx/>
                <a:uFillTx/>
                <a:latin typeface="Century Gothic" panose="020F0302020204030204"/>
                <a:ea typeface="+mn-ea"/>
                <a:cs typeface="+mn-cs"/>
              </a:rPr>
              <a:t>sagt</a:t>
            </a:r>
            <a:r>
              <a:rPr kumimoji="0" lang="en-US" sz="2200" b="0" i="0" u="none" strike="noStrike" kern="1200" cap="none" spc="0" normalizeH="0" noProof="0" dirty="0">
                <a:ln>
                  <a:noFill/>
                </a:ln>
                <a:solidFill>
                  <a:srgbClr val="203864"/>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 name="Llamada rectangular redondeada 42">
            <a:extLst>
              <a:ext uri="{FF2B5EF4-FFF2-40B4-BE49-F238E27FC236}">
                <a16:creationId xmlns:a16="http://schemas.microsoft.com/office/drawing/2014/main" id="{21B1C85B-22E7-4FD6-AD6A-4C1B175B6042}"/>
              </a:ext>
            </a:extLst>
          </p:cNvPr>
          <p:cNvSpPr/>
          <p:nvPr/>
        </p:nvSpPr>
        <p:spPr>
          <a:xfrm>
            <a:off x="5535919" y="4417745"/>
            <a:ext cx="2494382" cy="1559648"/>
          </a:xfrm>
          <a:prstGeom prst="wedgeRoundRectCallout">
            <a:avLst>
              <a:gd name="adj1" fmla="val 71393"/>
              <a:gd name="adj2" fmla="val -5010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Diese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Person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sehr</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oft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Fußball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denn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oder</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sie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liebt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Sport!</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1425D0AC-B834-4CAD-A786-FF3E08C4924A}"/>
              </a:ext>
            </a:extLst>
          </p:cNvPr>
          <p:cNvSpPr/>
          <p:nvPr/>
        </p:nvSpPr>
        <p:spPr>
          <a:xfrm>
            <a:off x="7546955" y="1001890"/>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2368C7A-4E19-417C-9F28-185E10FCF3B3}"/>
              </a:ext>
            </a:extLst>
          </p:cNvPr>
          <p:cNvSpPr txBox="1"/>
          <p:nvPr/>
        </p:nvSpPr>
        <p:spPr>
          <a:xfrm>
            <a:off x="8234326" y="979158"/>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Markus</a:t>
            </a:r>
          </a:p>
        </p:txBody>
      </p:sp>
      <p:graphicFrame>
        <p:nvGraphicFramePr>
          <p:cNvPr id="32" name="Table 31">
            <a:extLst>
              <a:ext uri="{FF2B5EF4-FFF2-40B4-BE49-F238E27FC236}">
                <a16:creationId xmlns:a16="http://schemas.microsoft.com/office/drawing/2014/main" id="{61B30C8E-4217-4194-8E37-21921DBDCD00}"/>
              </a:ext>
            </a:extLst>
          </p:cNvPr>
          <p:cNvGraphicFramePr>
            <a:graphicFrameLocks noGrp="1"/>
          </p:cNvGraphicFramePr>
          <p:nvPr>
            <p:extLst>
              <p:ext uri="{D42A27DB-BD31-4B8C-83A1-F6EECF244321}">
                <p14:modId xmlns:p14="http://schemas.microsoft.com/office/powerpoint/2010/main" val="1991334282"/>
              </p:ext>
            </p:extLst>
          </p:nvPr>
        </p:nvGraphicFramePr>
        <p:xfrm>
          <a:off x="7528018" y="1357933"/>
          <a:ext cx="3671663" cy="2212299"/>
        </p:xfrm>
        <a:graphic>
          <a:graphicData uri="http://schemas.openxmlformats.org/drawingml/2006/table">
            <a:tbl>
              <a:tblPr firstRow="1" bandRow="1">
                <a:tableStyleId>{5940675A-B579-460E-94D1-54222C63F5DA}</a:tableStyleId>
              </a:tblPr>
              <a:tblGrid>
                <a:gridCol w="1403894">
                  <a:extLst>
                    <a:ext uri="{9D8B030D-6E8A-4147-A177-3AD203B41FA5}">
                      <a16:colId xmlns:a16="http://schemas.microsoft.com/office/drawing/2014/main" val="20000"/>
                    </a:ext>
                  </a:extLst>
                </a:gridCol>
                <a:gridCol w="2267769">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Fußball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Sport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Gitarre</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Klarinette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Brüssel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Spanien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Sprachen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Wandern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klettern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accent5">
                              <a:lumMod val="50000"/>
                            </a:schemeClr>
                          </a:solidFill>
                        </a:rPr>
                        <a:t>Lesen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Bücher</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sp>
        <p:nvSpPr>
          <p:cNvPr id="35" name="TextBox 34">
            <a:extLst>
              <a:ext uri="{FF2B5EF4-FFF2-40B4-BE49-F238E27FC236}">
                <a16:creationId xmlns:a16="http://schemas.microsoft.com/office/drawing/2014/main" id="{35E791F8-1EA8-4E64-BEAA-918184627EC7}"/>
              </a:ext>
            </a:extLst>
          </p:cNvPr>
          <p:cNvSpPr txBox="1"/>
          <p:nvPr/>
        </p:nvSpPr>
        <p:spPr>
          <a:xfrm>
            <a:off x="180000" y="2292727"/>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Anillo 68">
            <a:extLst>
              <a:ext uri="{FF2B5EF4-FFF2-40B4-BE49-F238E27FC236}">
                <a16:creationId xmlns:a16="http://schemas.microsoft.com/office/drawing/2014/main" id="{BD3F6F5F-62BB-4707-94D5-33217C7F3B7D}"/>
              </a:ext>
            </a:extLst>
          </p:cNvPr>
          <p:cNvSpPr/>
          <p:nvPr/>
        </p:nvSpPr>
        <p:spPr>
          <a:xfrm>
            <a:off x="8385802" y="1402000"/>
            <a:ext cx="330495" cy="275291"/>
          </a:xfrm>
          <a:prstGeom prst="donut">
            <a:avLst>
              <a:gd name="adj" fmla="val 3219"/>
            </a:avLst>
          </a:prstGeom>
          <a:solidFill>
            <a:srgbClr val="F664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Llamada rectangular redondeada 42">
            <a:extLst>
              <a:ext uri="{FF2B5EF4-FFF2-40B4-BE49-F238E27FC236}">
                <a16:creationId xmlns:a16="http://schemas.microsoft.com/office/drawing/2014/main" id="{EE5E9EB4-39F6-4124-AB81-CFEC5C2C380E}"/>
              </a:ext>
            </a:extLst>
          </p:cNvPr>
          <p:cNvSpPr/>
          <p:nvPr/>
        </p:nvSpPr>
        <p:spPr>
          <a:xfrm>
            <a:off x="1742149" y="5082555"/>
            <a:ext cx="2231619" cy="1053470"/>
          </a:xfrm>
          <a:prstGeom prst="wedgeRoundRectCallout">
            <a:avLst>
              <a:gd name="adj1" fmla="val -73211"/>
              <a:gd name="adj2" fmla="val -1885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Wie oft </a:t>
            </a:r>
            <a:r>
              <a:rPr lang="en-GB" sz="2000" dirty="0" err="1">
                <a:solidFill>
                  <a:srgbClr val="115076"/>
                </a:solidFill>
                <a:latin typeface="Century Gothic" panose="020F0302020204030204"/>
              </a:rPr>
              <a:t>besucht</a:t>
            </a:r>
            <a:r>
              <a:rPr lang="en-GB" sz="2000" dirty="0">
                <a:solidFill>
                  <a:srgbClr val="115076"/>
                </a:solidFill>
                <a:latin typeface="Century Gothic" panose="020F0302020204030204"/>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diese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Person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Brüssel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Llamada rectangular redondeada 42">
            <a:extLst>
              <a:ext uri="{FF2B5EF4-FFF2-40B4-BE49-F238E27FC236}">
                <a16:creationId xmlns:a16="http://schemas.microsoft.com/office/drawing/2014/main" id="{CC4ACE2C-CF0E-4A88-B6D6-7128D211C8F7}"/>
              </a:ext>
            </a:extLst>
          </p:cNvPr>
          <p:cNvSpPr/>
          <p:nvPr/>
        </p:nvSpPr>
        <p:spPr>
          <a:xfrm>
            <a:off x="8801311" y="4608572"/>
            <a:ext cx="2494382" cy="1559648"/>
          </a:xfrm>
          <a:prstGeom prst="wedgeRoundRectCallout">
            <a:avLst>
              <a:gd name="adj1" fmla="val 19362"/>
              <a:gd name="adj2" fmla="val -7468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oft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weil</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er</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oder</a:t>
            </a:r>
            <a:r>
              <a:rPr lang="en-GB" sz="2000" dirty="0">
                <a:solidFill>
                  <a:srgbClr val="115076"/>
                </a:solidFill>
                <a:latin typeface="Century Gothic" panose="020F0302020204030204"/>
              </a:rPr>
              <a:t> </a:t>
            </a:r>
            <a:r>
              <a:rPr lang="en-GB" sz="2000" dirty="0" err="1">
                <a:solidFill>
                  <a:srgbClr val="115076"/>
                </a:solidFill>
                <a:latin typeface="Century Gothic" panose="020F0302020204030204"/>
              </a:rPr>
              <a:t>sie</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lieber</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Spanien</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besucht</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Anillo 68">
            <a:extLst>
              <a:ext uri="{FF2B5EF4-FFF2-40B4-BE49-F238E27FC236}">
                <a16:creationId xmlns:a16="http://schemas.microsoft.com/office/drawing/2014/main" id="{0AF7E201-B361-4597-AA7E-A4CB8143227B}"/>
              </a:ext>
            </a:extLst>
          </p:cNvPr>
          <p:cNvSpPr/>
          <p:nvPr/>
        </p:nvSpPr>
        <p:spPr>
          <a:xfrm>
            <a:off x="8327119" y="2142618"/>
            <a:ext cx="330495" cy="275291"/>
          </a:xfrm>
          <a:prstGeom prst="donut">
            <a:avLst>
              <a:gd name="adj" fmla="val 3219"/>
            </a:avLst>
          </a:prstGeom>
          <a:solidFill>
            <a:srgbClr val="F664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 name="Speech Bubble: Rectangle 1">
            <a:extLst>
              <a:ext uri="{FF2B5EF4-FFF2-40B4-BE49-F238E27FC236}">
                <a16:creationId xmlns:a16="http://schemas.microsoft.com/office/drawing/2014/main" id="{5C451FF9-E9A4-478D-B4BE-8A4D9A936D70}"/>
              </a:ext>
            </a:extLst>
          </p:cNvPr>
          <p:cNvSpPr/>
          <p:nvPr/>
        </p:nvSpPr>
        <p:spPr>
          <a:xfrm>
            <a:off x="4492492" y="2340539"/>
            <a:ext cx="2494382" cy="1763070"/>
          </a:xfrm>
          <a:prstGeom prst="wedge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use either </a:t>
            </a:r>
            <a:r>
              <a:rPr lang="en-US" dirty="0" err="1"/>
              <a:t>denn</a:t>
            </a:r>
            <a:r>
              <a:rPr lang="en-US" dirty="0"/>
              <a:t> (WO1) or </a:t>
            </a:r>
            <a:r>
              <a:rPr lang="en-US" dirty="0" err="1"/>
              <a:t>weil</a:t>
            </a:r>
            <a:r>
              <a:rPr lang="en-US" dirty="0"/>
              <a:t> (WO3) to give your reasons, but pay attention to the word order.</a:t>
            </a:r>
            <a:endParaRPr lang="en-GB" dirty="0"/>
          </a:p>
        </p:txBody>
      </p:sp>
    </p:spTree>
    <p:extLst>
      <p:ext uri="{BB962C8B-B14F-4D97-AF65-F5344CB8AC3E}">
        <p14:creationId xmlns:p14="http://schemas.microsoft.com/office/powerpoint/2010/main" val="7452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3" grpId="0" animBg="1"/>
      <p:bldP spid="14" grpId="0"/>
      <p:bldP spid="18" grpId="0" animBg="1"/>
      <p:bldP spid="35" grpId="0"/>
      <p:bldP spid="29" grpId="0" animBg="1"/>
      <p:bldP spid="36" grpId="0" animBg="1"/>
      <p:bldP spid="37" grpId="0" animBg="1"/>
      <p:bldP spid="3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657"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942028" y="877340"/>
            <a:ext cx="19287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Stefanie</a:t>
            </a:r>
          </a:p>
        </p:txBody>
      </p:sp>
      <p:sp>
        <p:nvSpPr>
          <p:cNvPr id="15" name="Rectangle 14"/>
          <p:cNvSpPr/>
          <p:nvPr/>
        </p:nvSpPr>
        <p:spPr>
          <a:xfrm>
            <a:off x="4295610" y="3669878"/>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251435" y="3647146"/>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Moritz</a:t>
            </a:r>
          </a:p>
        </p:txBody>
      </p:sp>
      <p:sp>
        <p:nvSpPr>
          <p:cNvPr id="26" name="Rectangle 25"/>
          <p:cNvSpPr/>
          <p:nvPr/>
        </p:nvSpPr>
        <p:spPr>
          <a:xfrm>
            <a:off x="4267374" y="900072"/>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p:cNvSpPr txBox="1"/>
          <p:nvPr/>
        </p:nvSpPr>
        <p:spPr>
          <a:xfrm>
            <a:off x="5059616" y="877340"/>
            <a:ext cx="24340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Dieter</a:t>
            </a:r>
          </a:p>
        </p:txBody>
      </p:sp>
      <p:sp>
        <p:nvSpPr>
          <p:cNvPr id="38" name="Rectangle 37"/>
          <p:cNvSpPr/>
          <p:nvPr/>
        </p:nvSpPr>
        <p:spPr>
          <a:xfrm>
            <a:off x="8286515" y="922804"/>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9242340" y="900072"/>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Jörg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Rectangle 49"/>
          <p:cNvSpPr/>
          <p:nvPr/>
        </p:nvSpPr>
        <p:spPr>
          <a:xfrm>
            <a:off x="276469" y="3653775"/>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1232294" y="3631043"/>
            <a:ext cx="22155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Leah</a:t>
            </a:r>
          </a:p>
        </p:txBody>
      </p:sp>
      <p:sp>
        <p:nvSpPr>
          <p:cNvPr id="61" name="Rectangle 60"/>
          <p:cNvSpPr/>
          <p:nvPr/>
        </p:nvSpPr>
        <p:spPr>
          <a:xfrm>
            <a:off x="8297974" y="3650010"/>
            <a:ext cx="3683000" cy="2600537"/>
          </a:xfrm>
          <a:prstGeom prst="rect">
            <a:avLst/>
          </a:prstGeom>
          <a:solidFill>
            <a:schemeClr val="accent4">
              <a:lumMod val="20000"/>
              <a:lumOff val="8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9253799" y="3627278"/>
            <a:ext cx="19248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Sabine</a:t>
            </a:r>
          </a:p>
        </p:txBody>
      </p:sp>
      <p:sp>
        <p:nvSpPr>
          <p:cNvPr id="72" name="Rounded Rectangle 11">
            <a:extLst>
              <a:ext uri="{FF2B5EF4-FFF2-40B4-BE49-F238E27FC236}">
                <a16:creationId xmlns:a16="http://schemas.microsoft.com/office/drawing/2014/main" id="{483D7EB9-C2AA-4190-98DE-925F861600E9}"/>
              </a:ext>
            </a:extLst>
          </p:cNvPr>
          <p:cNvSpPr/>
          <p:nvPr/>
        </p:nvSpPr>
        <p:spPr>
          <a:xfrm>
            <a:off x="10401300" y="158883"/>
            <a:ext cx="1561012" cy="38367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3" name="Picture 7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 y="168888"/>
            <a:ext cx="6807200" cy="582270"/>
          </a:xfrm>
          <a:prstGeom prst="rect">
            <a:avLst/>
          </a:prstGeom>
        </p:spPr>
      </p:pic>
      <p:sp>
        <p:nvSpPr>
          <p:cNvPr id="74" name="Title 3"/>
          <p:cNvSpPr>
            <a:spLocks noGrp="1"/>
          </p:cNvSpPr>
          <p:nvPr>
            <p:ph type="title"/>
          </p:nvPr>
        </p:nvSpPr>
        <p:spPr>
          <a:xfrm>
            <a:off x="25043" y="68214"/>
            <a:ext cx="5895975" cy="707849"/>
          </a:xfrm>
        </p:spPr>
        <p:txBody>
          <a:bodyPr>
            <a:normAutofit/>
          </a:bodyPr>
          <a:lstStyle/>
          <a:p>
            <a:r>
              <a:rPr lang="en-GB" sz="3200" b="1" err="1">
                <a:solidFill>
                  <a:schemeClr val="bg1"/>
                </a:solidFill>
              </a:rPr>
              <a:t>Wer</a:t>
            </a:r>
            <a:r>
              <a:rPr lang="en-GB" sz="3200" b="1">
                <a:solidFill>
                  <a:schemeClr val="bg1"/>
                </a:solidFill>
              </a:rPr>
              <a:t> ist das?</a:t>
            </a:r>
            <a:endParaRPr lang="en-GB" sz="3200" b="1" dirty="0">
              <a:solidFill>
                <a:schemeClr val="bg1"/>
              </a:solidFill>
            </a:endParaRPr>
          </a:p>
        </p:txBody>
      </p:sp>
      <p:graphicFrame>
        <p:nvGraphicFramePr>
          <p:cNvPr id="75" name="Table 74"/>
          <p:cNvGraphicFramePr>
            <a:graphicFrameLocks noGrp="1"/>
          </p:cNvGraphicFramePr>
          <p:nvPr>
            <p:extLst>
              <p:ext uri="{D42A27DB-BD31-4B8C-83A1-F6EECF244321}">
                <p14:modId xmlns:p14="http://schemas.microsoft.com/office/powerpoint/2010/main" val="1015437840"/>
              </p:ext>
            </p:extLst>
          </p:nvPr>
        </p:nvGraphicFramePr>
        <p:xfrm>
          <a:off x="235720" y="1256115"/>
          <a:ext cx="3671663" cy="2212299"/>
        </p:xfrm>
        <a:graphic>
          <a:graphicData uri="http://schemas.openxmlformats.org/drawingml/2006/table">
            <a:tbl>
              <a:tblPr firstRow="1" bandRow="1">
                <a:tableStyleId>{5940675A-B579-460E-94D1-54222C63F5DA}</a:tableStyleId>
              </a:tblPr>
              <a:tblGrid>
                <a:gridCol w="1403894">
                  <a:extLst>
                    <a:ext uri="{9D8B030D-6E8A-4147-A177-3AD203B41FA5}">
                      <a16:colId xmlns:a16="http://schemas.microsoft.com/office/drawing/2014/main" val="20000"/>
                    </a:ext>
                  </a:extLst>
                </a:gridCol>
                <a:gridCol w="2267769">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Fußball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Sport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Gitarre</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Klarinette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Brüssel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Spanien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Sprachen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Wandern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klettern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83499">
                <a:tc>
                  <a:txBody>
                    <a:bodyPr/>
                    <a:lstStyle/>
                    <a:p>
                      <a:r>
                        <a:rPr lang="en-GB" sz="1800" dirty="0" err="1">
                          <a:solidFill>
                            <a:schemeClr val="accent5">
                              <a:lumMod val="50000"/>
                            </a:schemeClr>
                          </a:solidFill>
                        </a:rPr>
                        <a:t>Lesen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Bücher</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pic>
        <p:nvPicPr>
          <p:cNvPr id="5" name="Picture 2" descr="http://www.clker.com/cliparts/0/4/3/4/12198090302006169125female%20silhouette.svg.med.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0897" y="91019"/>
            <a:ext cx="606486" cy="6260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4667" y="142451"/>
            <a:ext cx="722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aphicFrame>
        <p:nvGraphicFramePr>
          <p:cNvPr id="22" name="Table 21"/>
          <p:cNvGraphicFramePr>
            <a:graphicFrameLocks noGrp="1"/>
          </p:cNvGraphicFramePr>
          <p:nvPr>
            <p:extLst>
              <p:ext uri="{D42A27DB-BD31-4B8C-83A1-F6EECF244321}">
                <p14:modId xmlns:p14="http://schemas.microsoft.com/office/powerpoint/2010/main" val="2460704071"/>
              </p:ext>
            </p:extLst>
          </p:nvPr>
        </p:nvGraphicFramePr>
        <p:xfrm>
          <a:off x="8314751" y="4027388"/>
          <a:ext cx="3666223" cy="2194560"/>
        </p:xfrm>
        <a:graphic>
          <a:graphicData uri="http://schemas.openxmlformats.org/drawingml/2006/table">
            <a:tbl>
              <a:tblPr firstRow="1" bandRow="1">
                <a:tableStyleId>{5940675A-B579-460E-94D1-54222C63F5DA}</a:tableStyleId>
              </a:tblPr>
              <a:tblGrid>
                <a:gridCol w="1459870">
                  <a:extLst>
                    <a:ext uri="{9D8B030D-6E8A-4147-A177-3AD203B41FA5}">
                      <a16:colId xmlns:a16="http://schemas.microsoft.com/office/drawing/2014/main" val="20000"/>
                    </a:ext>
                  </a:extLst>
                </a:gridCol>
                <a:gridCol w="2206353">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Lesen</a:t>
                      </a:r>
                      <a:r>
                        <a:rPr lang="en-GB" sz="1800" dirty="0">
                          <a:solidFill>
                            <a:schemeClr val="accent5">
                              <a:lumMod val="50000"/>
                            </a:schemeClr>
                          </a:solidFill>
                        </a:rPr>
                        <a:t>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Wandern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frische</a:t>
                      </a:r>
                      <a:r>
                        <a:rPr lang="en-GB" sz="1800" dirty="0">
                          <a:solidFill>
                            <a:schemeClr val="accent5">
                              <a:lumMod val="50000"/>
                            </a:schemeClr>
                          </a:solidFill>
                        </a:rPr>
                        <a:t> </a:t>
                      </a:r>
                      <a:r>
                        <a:rPr lang="en-GB" sz="1800" dirty="0" err="1">
                          <a:solidFill>
                            <a:schemeClr val="accent5">
                              <a:lumMod val="50000"/>
                            </a:schemeClr>
                          </a:solidFill>
                        </a:rPr>
                        <a:t>Luft</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Gitarre</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Klarinette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Fußball</a:t>
                      </a:r>
                      <a:r>
                        <a:rPr lang="en-GB" sz="1800" dirty="0">
                          <a:solidFill>
                            <a:schemeClr val="accent5">
                              <a:lumMod val="50000"/>
                            </a:schemeClr>
                          </a:solidFill>
                        </a:rPr>
                        <a:t>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laufen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Brüssel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Belgien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Deutsch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804058814"/>
              </p:ext>
            </p:extLst>
          </p:nvPr>
        </p:nvGraphicFramePr>
        <p:xfrm>
          <a:off x="307303" y="4027388"/>
          <a:ext cx="3666223" cy="2194560"/>
        </p:xfrm>
        <a:graphic>
          <a:graphicData uri="http://schemas.openxmlformats.org/drawingml/2006/table">
            <a:tbl>
              <a:tblPr firstRow="1" bandRow="1">
                <a:tableStyleId>{5940675A-B579-460E-94D1-54222C63F5DA}</a:tableStyleId>
              </a:tblPr>
              <a:tblGrid>
                <a:gridCol w="1458435">
                  <a:extLst>
                    <a:ext uri="{9D8B030D-6E8A-4147-A177-3AD203B41FA5}">
                      <a16:colId xmlns:a16="http://schemas.microsoft.com/office/drawing/2014/main" val="20000"/>
                    </a:ext>
                  </a:extLst>
                </a:gridCol>
                <a:gridCol w="2207788">
                  <a:extLst>
                    <a:ext uri="{9D8B030D-6E8A-4147-A177-3AD203B41FA5}">
                      <a16:colId xmlns:a16="http://schemas.microsoft.com/office/drawing/2014/main" val="20001"/>
                    </a:ext>
                  </a:extLst>
                </a:gridCol>
              </a:tblGrid>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Gitarre</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Fußball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Sport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Lesen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Wandern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frische</a:t>
                      </a:r>
                      <a:r>
                        <a:rPr lang="en-GB" sz="1800" dirty="0">
                          <a:solidFill>
                            <a:schemeClr val="accent5">
                              <a:lumMod val="50000"/>
                            </a:schemeClr>
                          </a:solidFill>
                        </a:rPr>
                        <a:t> </a:t>
                      </a:r>
                      <a:r>
                        <a:rPr lang="en-GB" sz="1800" dirty="0" err="1">
                          <a:solidFill>
                            <a:schemeClr val="accent5">
                              <a:lumMod val="50000"/>
                            </a:schemeClr>
                          </a:solidFill>
                        </a:rPr>
                        <a:t>Luft</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Deutsch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Brüssel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Belgien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156411162"/>
              </p:ext>
            </p:extLst>
          </p:nvPr>
        </p:nvGraphicFramePr>
        <p:xfrm>
          <a:off x="4278833" y="4027387"/>
          <a:ext cx="3671663" cy="2243028"/>
        </p:xfrm>
        <a:graphic>
          <a:graphicData uri="http://schemas.openxmlformats.org/drawingml/2006/table">
            <a:tbl>
              <a:tblPr firstRow="1" bandRow="1">
                <a:tableStyleId>{5940675A-B579-460E-94D1-54222C63F5DA}</a:tableStyleId>
              </a:tblPr>
              <a:tblGrid>
                <a:gridCol w="1491346">
                  <a:extLst>
                    <a:ext uri="{9D8B030D-6E8A-4147-A177-3AD203B41FA5}">
                      <a16:colId xmlns:a16="http://schemas.microsoft.com/office/drawing/2014/main" val="20000"/>
                    </a:ext>
                  </a:extLst>
                </a:gridCol>
                <a:gridCol w="2180317">
                  <a:extLst>
                    <a:ext uri="{9D8B030D-6E8A-4147-A177-3AD203B41FA5}">
                      <a16:colId xmlns:a16="http://schemas.microsoft.com/office/drawing/2014/main" val="20001"/>
                    </a:ext>
                  </a:extLst>
                </a:gridCol>
              </a:tblGrid>
              <a:tr h="373838">
                <a:tc>
                  <a:txBody>
                    <a:bodyPr/>
                    <a:lstStyle/>
                    <a:p>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Deutsch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838">
                <a:tc>
                  <a:txBody>
                    <a:bodyPr/>
                    <a:lstStyle/>
                    <a:p>
                      <a:r>
                        <a:rPr lang="en-GB" sz="1800" dirty="0" err="1">
                          <a:solidFill>
                            <a:schemeClr val="accent5">
                              <a:lumMod val="50000"/>
                            </a:schemeClr>
                          </a:solidFill>
                        </a:rPr>
                        <a:t>Lesen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838">
                <a:tc>
                  <a:txBody>
                    <a:bodyPr/>
                    <a:lstStyle/>
                    <a:p>
                      <a:r>
                        <a:rPr lang="en-GB" sz="1800" dirty="0" err="1">
                          <a:solidFill>
                            <a:schemeClr val="accent5">
                              <a:lumMod val="50000"/>
                            </a:schemeClr>
                          </a:solidFill>
                        </a:rPr>
                        <a:t>Brüssel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Spanien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838">
                <a:tc>
                  <a:txBody>
                    <a:bodyPr/>
                    <a:lstStyle/>
                    <a:p>
                      <a:r>
                        <a:rPr lang="en-GB" sz="1800" dirty="0" err="1">
                          <a:solidFill>
                            <a:schemeClr val="accent5">
                              <a:lumMod val="50000"/>
                            </a:schemeClr>
                          </a:solidFill>
                        </a:rPr>
                        <a:t>Fußball</a:t>
                      </a:r>
                      <a:r>
                        <a:rPr lang="en-GB" sz="1800" dirty="0">
                          <a:solidFill>
                            <a:schemeClr val="accent5">
                              <a:lumMod val="50000"/>
                            </a:schemeClr>
                          </a:solidFill>
                        </a:rPr>
                        <a:t>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laufen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73838">
                <a:tc>
                  <a:txBody>
                    <a:bodyPr/>
                    <a:lstStyle/>
                    <a:p>
                      <a:r>
                        <a:rPr lang="en-GB" sz="1800" dirty="0" err="1">
                          <a:solidFill>
                            <a:schemeClr val="accent5">
                              <a:lumMod val="50000"/>
                            </a:schemeClr>
                          </a:solidFill>
                        </a:rPr>
                        <a:t>Wandern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frische</a:t>
                      </a:r>
                      <a:r>
                        <a:rPr lang="en-GB" sz="1800" dirty="0">
                          <a:solidFill>
                            <a:schemeClr val="accent5">
                              <a:lumMod val="50000"/>
                            </a:schemeClr>
                          </a:solidFill>
                        </a:rPr>
                        <a:t> </a:t>
                      </a:r>
                      <a:r>
                        <a:rPr lang="en-GB" sz="1800" dirty="0" err="1">
                          <a:solidFill>
                            <a:schemeClr val="accent5">
                              <a:lumMod val="50000"/>
                            </a:schemeClr>
                          </a:solidFill>
                        </a:rPr>
                        <a:t>Luft</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73838">
                <a:tc>
                  <a:txBody>
                    <a:bodyPr/>
                    <a:lstStyle/>
                    <a:p>
                      <a:r>
                        <a:rPr lang="en-GB" sz="1800" dirty="0" err="1">
                          <a:solidFill>
                            <a:schemeClr val="accent5">
                              <a:lumMod val="50000"/>
                            </a:schemeClr>
                          </a:solidFill>
                        </a:rPr>
                        <a:t>Gitarre</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Musik</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4041199521"/>
              </p:ext>
            </p:extLst>
          </p:nvPr>
        </p:nvGraphicFramePr>
        <p:xfrm>
          <a:off x="8286749" y="1314481"/>
          <a:ext cx="3671663" cy="2194560"/>
        </p:xfrm>
        <a:graphic>
          <a:graphicData uri="http://schemas.openxmlformats.org/drawingml/2006/table">
            <a:tbl>
              <a:tblPr firstRow="1" bandRow="1">
                <a:tableStyleId>{5940675A-B579-460E-94D1-54222C63F5DA}</a:tableStyleId>
              </a:tblPr>
              <a:tblGrid>
                <a:gridCol w="1535168">
                  <a:extLst>
                    <a:ext uri="{9D8B030D-6E8A-4147-A177-3AD203B41FA5}">
                      <a16:colId xmlns:a16="http://schemas.microsoft.com/office/drawing/2014/main" val="20000"/>
                    </a:ext>
                  </a:extLst>
                </a:gridCol>
                <a:gridCol w="2136495">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Brüssel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Belgien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Gitarre</a:t>
                      </a:r>
                      <a:r>
                        <a:rPr lang="en-GB" sz="1800" dirty="0">
                          <a:solidFill>
                            <a:schemeClr val="accent5">
                              <a:lumMod val="50000"/>
                            </a:schemeClr>
                          </a:solidFill>
                        </a:rPr>
                        <a:t>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Klarinette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Lesen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Bücher</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Wandern</a:t>
                      </a:r>
                      <a:r>
                        <a:rPr lang="en-GB" sz="1800" dirty="0">
                          <a:solidFill>
                            <a:schemeClr val="accent5">
                              <a:lumMod val="50000"/>
                            </a:schemeClr>
                          </a:solidFill>
                        </a:rPr>
                        <a:t>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klettern</a:t>
                      </a:r>
                      <a:r>
                        <a:rPr lang="en-GB" sz="1800" dirty="0">
                          <a:solidFill>
                            <a:schemeClr val="accent5">
                              <a:lumMod val="50000"/>
                            </a:schemeClr>
                          </a:solidFill>
                        </a:rPr>
                        <a:t>(</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Fußball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Sport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Sprachen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58793445"/>
              </p:ext>
            </p:extLst>
          </p:nvPr>
        </p:nvGraphicFramePr>
        <p:xfrm>
          <a:off x="4284262" y="1284266"/>
          <a:ext cx="3671663" cy="2194560"/>
        </p:xfrm>
        <a:graphic>
          <a:graphicData uri="http://schemas.openxmlformats.org/drawingml/2006/table">
            <a:tbl>
              <a:tblPr firstRow="1" bandRow="1">
                <a:tableStyleId>{5940675A-B579-460E-94D1-54222C63F5DA}</a:tableStyleId>
              </a:tblPr>
              <a:tblGrid>
                <a:gridCol w="1391324">
                  <a:extLst>
                    <a:ext uri="{9D8B030D-6E8A-4147-A177-3AD203B41FA5}">
                      <a16:colId xmlns:a16="http://schemas.microsoft.com/office/drawing/2014/main" val="20000"/>
                    </a:ext>
                  </a:extLst>
                </a:gridCol>
                <a:gridCol w="2280339">
                  <a:extLst>
                    <a:ext uri="{9D8B030D-6E8A-4147-A177-3AD203B41FA5}">
                      <a16:colId xmlns:a16="http://schemas.microsoft.com/office/drawing/2014/main" val="20001"/>
                    </a:ext>
                  </a:extLst>
                </a:gridCol>
              </a:tblGrid>
              <a:tr h="344685">
                <a:tc>
                  <a:txBody>
                    <a:bodyPr/>
                    <a:lstStyle/>
                    <a:p>
                      <a:r>
                        <a:rPr lang="en-GB" sz="1800" dirty="0" err="1">
                          <a:solidFill>
                            <a:schemeClr val="accent5">
                              <a:lumMod val="50000"/>
                            </a:schemeClr>
                          </a:solidFill>
                        </a:rPr>
                        <a:t>Wandern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klettern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4685">
                <a:tc>
                  <a:txBody>
                    <a:bodyPr/>
                    <a:lstStyle/>
                    <a:p>
                      <a:r>
                        <a:rPr lang="en-GB" sz="1800" dirty="0" err="1">
                          <a:solidFill>
                            <a:schemeClr val="accent5">
                              <a:lumMod val="50000"/>
                            </a:schemeClr>
                          </a:solidFill>
                        </a:rPr>
                        <a:t>Brüssel</a:t>
                      </a:r>
                      <a:r>
                        <a:rPr lang="en-GB" sz="1800" dirty="0">
                          <a:solidFill>
                            <a:schemeClr val="accent5">
                              <a:lumMod val="50000"/>
                            </a:schemeClr>
                          </a:solidFill>
                        </a:rPr>
                        <a:t>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Spanien</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4685">
                <a:tc>
                  <a:txBody>
                    <a:bodyPr/>
                    <a:lstStyle/>
                    <a:p>
                      <a:r>
                        <a:rPr lang="en-GB" sz="1800" dirty="0" err="1">
                          <a:solidFill>
                            <a:schemeClr val="accent5">
                              <a:lumMod val="50000"/>
                            </a:schemeClr>
                          </a:solidFill>
                        </a:rPr>
                        <a:t>Englisch</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Sprachen</a:t>
                      </a:r>
                      <a:r>
                        <a:rPr lang="en-GB" sz="1800" dirty="0">
                          <a:solidFill>
                            <a:schemeClr val="accent5">
                              <a:lumMod val="50000"/>
                            </a:schemeClr>
                          </a:solidFill>
                        </a:rPr>
                        <a: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4685">
                <a:tc>
                  <a:txBody>
                    <a:bodyPr/>
                    <a:lstStyle/>
                    <a:p>
                      <a:r>
                        <a:rPr lang="en-GB" sz="1800" dirty="0" err="1">
                          <a:solidFill>
                            <a:schemeClr val="accent5">
                              <a:lumMod val="50000"/>
                            </a:schemeClr>
                          </a:solidFill>
                        </a:rPr>
                        <a:t>Lesen</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err="1">
                          <a:solidFill>
                            <a:schemeClr val="accent5">
                              <a:lumMod val="50000"/>
                            </a:schemeClr>
                          </a:solidFill>
                        </a:rPr>
                        <a:t>Filme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2496870"/>
                  </a:ext>
                </a:extLst>
              </a:tr>
              <a:tr h="344685">
                <a:tc>
                  <a:txBody>
                    <a:bodyPr/>
                    <a:lstStyle/>
                    <a:p>
                      <a:r>
                        <a:rPr lang="en-GB" sz="1800" dirty="0" err="1">
                          <a:solidFill>
                            <a:schemeClr val="accent5">
                              <a:lumMod val="50000"/>
                            </a:schemeClr>
                          </a:solidFill>
                        </a:rPr>
                        <a:t>Gitarre</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5">
                              <a:lumMod val="50000"/>
                            </a:schemeClr>
                          </a:solidFill>
                        </a:rPr>
                        <a:t>Klarinette</a:t>
                      </a:r>
                      <a:r>
                        <a:rPr lang="en-GB" sz="1800" dirty="0">
                          <a:solidFill>
                            <a:schemeClr val="accent5">
                              <a:lumMod val="50000"/>
                            </a:schemeClr>
                          </a:solidFill>
                        </a:rPr>
                        <a:t> (</a:t>
                      </a:r>
                      <a:r>
                        <a:rPr lang="en-GB" sz="1800" dirty="0" err="1">
                          <a:solidFill>
                            <a:schemeClr val="accent5">
                              <a:lumMod val="50000"/>
                            </a:schemeClr>
                          </a:solidFill>
                        </a:rPr>
                        <a:t>lieber</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4298647"/>
                  </a:ext>
                </a:extLst>
              </a:tr>
              <a:tr h="344685">
                <a:tc>
                  <a:txBody>
                    <a:bodyPr/>
                    <a:lstStyle/>
                    <a:p>
                      <a:r>
                        <a:rPr lang="en-GB" sz="1800" dirty="0" err="1">
                          <a:solidFill>
                            <a:schemeClr val="accent5">
                              <a:lumMod val="50000"/>
                            </a:schemeClr>
                          </a:solidFill>
                        </a:rPr>
                        <a:t>Fußball</a:t>
                      </a:r>
                      <a:r>
                        <a:rPr lang="en-GB" sz="1800" dirty="0">
                          <a:solidFill>
                            <a:schemeClr val="accent5">
                              <a:lumMod val="50000"/>
                            </a:schemeClr>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dirty="0">
                          <a:solidFill>
                            <a:schemeClr val="accent5">
                              <a:lumMod val="50000"/>
                            </a:schemeClr>
                          </a:solidFill>
                        </a:rPr>
                        <a:t>Sport (</a:t>
                      </a:r>
                      <a:r>
                        <a:rPr lang="en-GB" sz="1800" dirty="0" err="1">
                          <a:solidFill>
                            <a:schemeClr val="accent5">
                              <a:lumMod val="50000"/>
                            </a:schemeClr>
                          </a:solidFill>
                        </a:rPr>
                        <a:t>liebt</a:t>
                      </a:r>
                      <a:r>
                        <a:rPr lang="en-GB" sz="1800" dirty="0">
                          <a:solidFill>
                            <a:schemeClr val="accent5">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6023109"/>
                  </a:ext>
                </a:extLst>
              </a:tr>
            </a:tbl>
          </a:graphicData>
        </a:graphic>
      </p:graphicFrame>
    </p:spTree>
    <p:extLst>
      <p:ext uri="{BB962C8B-B14F-4D97-AF65-F5344CB8AC3E}">
        <p14:creationId xmlns:p14="http://schemas.microsoft.com/office/powerpoint/2010/main" val="2919729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63346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Adverb </a:t>
            </a:r>
            <a:r>
              <a:rPr lang="en-GB" sz="3600" b="1" i="1" dirty="0" err="1">
                <a:solidFill>
                  <a:schemeClr val="bg1"/>
                </a:solidFill>
              </a:rPr>
              <a:t>statt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TextBox 1">
            <a:extLst>
              <a:ext uri="{FF2B5EF4-FFF2-40B4-BE49-F238E27FC236}">
                <a16:creationId xmlns:a16="http://schemas.microsoft.com/office/drawing/2014/main" id="{8DB235B4-2703-2D45-A22B-13AFC441BD31}"/>
              </a:ext>
            </a:extLst>
          </p:cNvPr>
          <p:cNvSpPr txBox="1"/>
          <p:nvPr/>
        </p:nvSpPr>
        <p:spPr>
          <a:xfrm>
            <a:off x="702429" y="2754240"/>
            <a:ext cx="10009471" cy="461665"/>
          </a:xfrm>
          <a:prstGeom prst="rect">
            <a:avLst/>
          </a:prstGeom>
          <a:solidFill>
            <a:srgbClr val="FFF4E7"/>
          </a:solidFill>
        </p:spPr>
        <p:txBody>
          <a:bodyPr wrap="none" rtlCol="0">
            <a:spAutoFit/>
          </a:bodyPr>
          <a:lstStyle/>
          <a:p>
            <a:r>
              <a:rPr lang="en-US" sz="2400" dirty="0" err="1">
                <a:solidFill>
                  <a:srgbClr val="4472C4">
                    <a:lumMod val="50000"/>
                  </a:srgbClr>
                </a:solidFill>
              </a:rPr>
              <a:t>Wir</a:t>
            </a:r>
            <a:r>
              <a:rPr lang="en-US" sz="2400" dirty="0">
                <a:solidFill>
                  <a:srgbClr val="4472C4">
                    <a:lumMod val="50000"/>
                  </a:srgbClr>
                </a:solidFill>
              </a:rPr>
              <a:t> </a:t>
            </a:r>
            <a:r>
              <a:rPr lang="en-US" sz="2400" dirty="0" err="1">
                <a:solidFill>
                  <a:srgbClr val="4472C4">
                    <a:lumMod val="50000"/>
                  </a:srgbClr>
                </a:solidFill>
              </a:rPr>
              <a:t>müssen</a:t>
            </a:r>
            <a:r>
              <a:rPr lang="en-US" sz="2400" dirty="0">
                <a:solidFill>
                  <a:srgbClr val="4472C4">
                    <a:lumMod val="50000"/>
                  </a:srgbClr>
                </a:solidFill>
              </a:rPr>
              <a:t> </a:t>
            </a:r>
            <a:r>
              <a:rPr lang="en-US" sz="2400" dirty="0" err="1">
                <a:solidFill>
                  <a:srgbClr val="4472C4">
                    <a:lumMod val="50000"/>
                  </a:srgbClr>
                </a:solidFill>
              </a:rPr>
              <a:t>heute</a:t>
            </a:r>
            <a:r>
              <a:rPr lang="en-US" sz="2400" dirty="0">
                <a:solidFill>
                  <a:srgbClr val="4472C4">
                    <a:lumMod val="50000"/>
                  </a:srgbClr>
                </a:solidFill>
              </a:rPr>
              <a:t> </a:t>
            </a:r>
            <a:r>
              <a:rPr lang="en-US" sz="2400" dirty="0" err="1">
                <a:solidFill>
                  <a:srgbClr val="4472C4">
                    <a:lumMod val="50000"/>
                  </a:srgbClr>
                </a:solidFill>
              </a:rPr>
              <a:t>Hausaufgaben</a:t>
            </a:r>
            <a:r>
              <a:rPr lang="en-US" sz="2400" dirty="0">
                <a:solidFill>
                  <a:srgbClr val="4472C4">
                    <a:lumMod val="50000"/>
                  </a:srgbClr>
                </a:solidFill>
              </a:rPr>
              <a:t> </a:t>
            </a:r>
            <a:r>
              <a:rPr lang="en-US" sz="2400" dirty="0" err="1">
                <a:solidFill>
                  <a:srgbClr val="4472C4">
                    <a:lumMod val="50000"/>
                  </a:srgbClr>
                </a:solidFill>
              </a:rPr>
              <a:t>machen</a:t>
            </a:r>
            <a:r>
              <a:rPr lang="en-US" sz="2400" dirty="0">
                <a:solidFill>
                  <a:srgbClr val="4472C4">
                    <a:lumMod val="50000"/>
                  </a:srgbClr>
                </a:solidFill>
              </a:rPr>
              <a:t>, </a:t>
            </a:r>
            <a:r>
              <a:rPr lang="en-US" sz="2400" b="1" dirty="0" err="1">
                <a:solidFill>
                  <a:srgbClr val="4472C4">
                    <a:lumMod val="50000"/>
                  </a:srgbClr>
                </a:solidFill>
              </a:rPr>
              <a:t>statt</a:t>
            </a:r>
            <a:r>
              <a:rPr lang="en-US" sz="2400" dirty="0">
                <a:solidFill>
                  <a:srgbClr val="4472C4">
                    <a:lumMod val="50000"/>
                  </a:srgbClr>
                </a:solidFill>
              </a:rPr>
              <a:t> </a:t>
            </a:r>
            <a:r>
              <a:rPr lang="en-US" sz="2400" dirty="0" err="1">
                <a:solidFill>
                  <a:srgbClr val="4472C4">
                    <a:lumMod val="50000"/>
                  </a:srgbClr>
                </a:solidFill>
              </a:rPr>
              <a:t>Fußball</a:t>
            </a:r>
            <a:r>
              <a:rPr lang="en-US" sz="2400" dirty="0">
                <a:solidFill>
                  <a:srgbClr val="4472C4">
                    <a:lumMod val="50000"/>
                  </a:srgbClr>
                </a:solidFill>
              </a:rPr>
              <a:t> </a:t>
            </a:r>
            <a:r>
              <a:rPr lang="en-US" sz="2400" b="1" dirty="0" err="1">
                <a:solidFill>
                  <a:srgbClr val="4472C4">
                    <a:lumMod val="50000"/>
                  </a:srgbClr>
                </a:solidFill>
              </a:rPr>
              <a:t>zu</a:t>
            </a:r>
            <a:r>
              <a:rPr lang="en-US" sz="2400" b="1" dirty="0">
                <a:solidFill>
                  <a:srgbClr val="4472C4">
                    <a:lumMod val="50000"/>
                  </a:srgbClr>
                </a:solidFill>
              </a:rPr>
              <a:t> </a:t>
            </a:r>
            <a:r>
              <a:rPr lang="en-US" sz="2400" dirty="0" err="1">
                <a:solidFill>
                  <a:srgbClr val="4472C4">
                    <a:lumMod val="50000"/>
                  </a:srgbClr>
                </a:solidFill>
              </a:rPr>
              <a:t>spielen</a:t>
            </a:r>
            <a:r>
              <a:rPr lang="en-US" sz="2400" dirty="0">
                <a:solidFill>
                  <a:srgbClr val="4472C4">
                    <a:lumMod val="50000"/>
                  </a:srgbClr>
                </a:solidFill>
              </a:rPr>
              <a:t>.</a:t>
            </a:r>
            <a:endParaRPr lang="en-US" sz="2400" dirty="0">
              <a:solidFill>
                <a:schemeClr val="accent5">
                  <a:lumMod val="50000"/>
                </a:schemeClr>
              </a:solidFill>
            </a:endParaRPr>
          </a:p>
        </p:txBody>
      </p:sp>
      <p:sp>
        <p:nvSpPr>
          <p:cNvPr id="6" name="TextBox 5">
            <a:extLst>
              <a:ext uri="{FF2B5EF4-FFF2-40B4-BE49-F238E27FC236}">
                <a16:creationId xmlns:a16="http://schemas.microsoft.com/office/drawing/2014/main" id="{B88EE02E-6FAE-CD41-B844-EA9555A11A38}"/>
              </a:ext>
            </a:extLst>
          </p:cNvPr>
          <p:cNvSpPr txBox="1"/>
          <p:nvPr/>
        </p:nvSpPr>
        <p:spPr>
          <a:xfrm>
            <a:off x="681754" y="4508564"/>
            <a:ext cx="9469259" cy="461665"/>
          </a:xfrm>
          <a:prstGeom prst="rect">
            <a:avLst/>
          </a:prstGeom>
          <a:solidFill>
            <a:srgbClr val="FFF4E7"/>
          </a:solidFill>
          <a:ln>
            <a:solidFill>
              <a:srgbClr val="115076"/>
            </a:solidFill>
          </a:ln>
        </p:spPr>
        <p:txBody>
          <a:bodyPr wrap="none" rtlCol="0">
            <a:spAutoFit/>
          </a:bodyPr>
          <a:lstStyle/>
          <a:p>
            <a:r>
              <a:rPr lang="en-US" sz="2400" dirty="0" err="1">
                <a:solidFill>
                  <a:srgbClr val="4472C4">
                    <a:lumMod val="50000"/>
                  </a:srgbClr>
                </a:solidFill>
              </a:rPr>
              <a:t>Wir</a:t>
            </a:r>
            <a:r>
              <a:rPr lang="en-US" sz="2400" dirty="0">
                <a:solidFill>
                  <a:srgbClr val="4472C4">
                    <a:lumMod val="50000"/>
                  </a:srgbClr>
                </a:solidFill>
              </a:rPr>
              <a:t> </a:t>
            </a:r>
            <a:r>
              <a:rPr lang="en-US" sz="2400" dirty="0" err="1">
                <a:solidFill>
                  <a:srgbClr val="4472C4">
                    <a:lumMod val="50000"/>
                  </a:srgbClr>
                </a:solidFill>
              </a:rPr>
              <a:t>müssen</a:t>
            </a:r>
            <a:r>
              <a:rPr lang="en-US" sz="2400" dirty="0">
                <a:solidFill>
                  <a:srgbClr val="4472C4">
                    <a:lumMod val="50000"/>
                  </a:srgbClr>
                </a:solidFill>
              </a:rPr>
              <a:t> </a:t>
            </a:r>
            <a:r>
              <a:rPr lang="en-US" sz="2400" dirty="0" err="1">
                <a:solidFill>
                  <a:srgbClr val="4472C4">
                    <a:lumMod val="50000"/>
                  </a:srgbClr>
                </a:solidFill>
              </a:rPr>
              <a:t>heute</a:t>
            </a:r>
            <a:r>
              <a:rPr lang="en-US" sz="2400" dirty="0">
                <a:solidFill>
                  <a:srgbClr val="4472C4">
                    <a:lumMod val="50000"/>
                  </a:srgbClr>
                </a:solidFill>
              </a:rPr>
              <a:t> </a:t>
            </a:r>
            <a:r>
              <a:rPr lang="en-US" sz="2400" dirty="0" err="1">
                <a:solidFill>
                  <a:srgbClr val="4472C4">
                    <a:lumMod val="50000"/>
                  </a:srgbClr>
                </a:solidFill>
              </a:rPr>
              <a:t>Hausaufgaben</a:t>
            </a:r>
            <a:r>
              <a:rPr lang="en-US" sz="2400" dirty="0">
                <a:solidFill>
                  <a:srgbClr val="4472C4">
                    <a:lumMod val="50000"/>
                  </a:srgbClr>
                </a:solidFill>
              </a:rPr>
              <a:t> </a:t>
            </a:r>
            <a:r>
              <a:rPr lang="en-US" sz="2400" dirty="0" err="1">
                <a:solidFill>
                  <a:srgbClr val="4472C4">
                    <a:lumMod val="50000"/>
                  </a:srgbClr>
                </a:solidFill>
              </a:rPr>
              <a:t>machen</a:t>
            </a:r>
            <a:r>
              <a:rPr lang="en-US" sz="2400" dirty="0">
                <a:solidFill>
                  <a:srgbClr val="4472C4">
                    <a:lumMod val="50000"/>
                  </a:srgbClr>
                </a:solidFill>
              </a:rPr>
              <a:t> </a:t>
            </a:r>
            <a:r>
              <a:rPr lang="en-US" sz="2400" b="1" dirty="0">
                <a:solidFill>
                  <a:srgbClr val="4472C4">
                    <a:lumMod val="50000"/>
                  </a:srgbClr>
                </a:solidFill>
              </a:rPr>
              <a:t>und </a:t>
            </a:r>
            <a:r>
              <a:rPr lang="en-US" sz="2400" dirty="0" err="1">
                <a:solidFill>
                  <a:srgbClr val="4472C4">
                    <a:lumMod val="50000"/>
                  </a:srgbClr>
                </a:solidFill>
              </a:rPr>
              <a:t>Fußball</a:t>
            </a:r>
            <a:r>
              <a:rPr lang="en-US" sz="2400" dirty="0">
                <a:solidFill>
                  <a:srgbClr val="4472C4">
                    <a:lumMod val="50000"/>
                  </a:srgbClr>
                </a:solidFill>
              </a:rPr>
              <a:t> </a:t>
            </a:r>
            <a:r>
              <a:rPr lang="en-US" sz="2400" dirty="0" err="1">
                <a:solidFill>
                  <a:srgbClr val="4472C4">
                    <a:lumMod val="50000"/>
                  </a:srgbClr>
                </a:solidFill>
              </a:rPr>
              <a:t>spielen</a:t>
            </a:r>
            <a:r>
              <a:rPr lang="en-US" sz="2400" dirty="0">
                <a:solidFill>
                  <a:srgbClr val="4472C4">
                    <a:lumMod val="50000"/>
                  </a:srgbClr>
                </a:solidFill>
              </a:rPr>
              <a:t>.</a:t>
            </a:r>
            <a:endParaRPr lang="en-US" sz="2400" dirty="0">
              <a:solidFill>
                <a:schemeClr val="accent5">
                  <a:lumMod val="50000"/>
                </a:schemeClr>
              </a:solidFill>
            </a:endParaRPr>
          </a:p>
        </p:txBody>
      </p:sp>
      <p:sp>
        <p:nvSpPr>
          <p:cNvPr id="9" name="Rounded Rectangular Callout 8">
            <a:extLst>
              <a:ext uri="{FF2B5EF4-FFF2-40B4-BE49-F238E27FC236}">
                <a16:creationId xmlns:a16="http://schemas.microsoft.com/office/drawing/2014/main" id="{35477D66-AFE8-1D49-A10F-637EA4BC4553}"/>
              </a:ext>
            </a:extLst>
          </p:cNvPr>
          <p:cNvSpPr/>
          <p:nvPr/>
        </p:nvSpPr>
        <p:spPr>
          <a:xfrm>
            <a:off x="4166679" y="373252"/>
            <a:ext cx="3633465" cy="869951"/>
          </a:xfrm>
          <a:prstGeom prst="wedgeRoundRectCallout">
            <a:avLst>
              <a:gd name="adj1" fmla="val 26347"/>
              <a:gd name="adj2" fmla="val 12187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you need a comma before the clause with  </a:t>
            </a:r>
            <a:r>
              <a:rPr lang="en-GB" sz="2000" i="1" dirty="0" err="1">
                <a:solidFill>
                  <a:prstClr val="white"/>
                </a:solidFill>
                <a:latin typeface="Century Gothic" panose="020F0302020204030204"/>
              </a:rPr>
              <a:t>zu</a:t>
            </a:r>
            <a:r>
              <a:rPr lang="en-GB" sz="2000" i="1" dirty="0">
                <a:solidFill>
                  <a:prstClr val="white"/>
                </a:solidFill>
                <a:latin typeface="Century Gothic" panose="020F0302020204030204"/>
              </a:rPr>
              <a:t>.</a:t>
            </a:r>
            <a:endParaRPr kumimoji="0" lang="en-GB" sz="2000" b="0" i="0"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9F15515-3504-284E-90E6-AD67E74425F6}"/>
              </a:ext>
            </a:extLst>
          </p:cNvPr>
          <p:cNvSpPr txBox="1"/>
          <p:nvPr/>
        </p:nvSpPr>
        <p:spPr>
          <a:xfrm>
            <a:off x="702429" y="1385072"/>
            <a:ext cx="5327099" cy="461665"/>
          </a:xfrm>
          <a:prstGeom prst="rect">
            <a:avLst/>
          </a:prstGeom>
          <a:noFill/>
        </p:spPr>
        <p:txBody>
          <a:bodyPr wrap="none" rtlCol="0">
            <a:spAutoFit/>
          </a:bodyPr>
          <a:lstStyle/>
          <a:p>
            <a:pPr algn="l"/>
            <a:r>
              <a:rPr lang="en-US" sz="2400" dirty="0">
                <a:solidFill>
                  <a:schemeClr val="accent5">
                    <a:lumMod val="50000"/>
                  </a:schemeClr>
                </a:solidFill>
              </a:rPr>
              <a:t>The adverb </a:t>
            </a:r>
            <a:r>
              <a:rPr lang="en-US" sz="2400" b="1" i="1" dirty="0" err="1">
                <a:solidFill>
                  <a:schemeClr val="accent5">
                    <a:lumMod val="50000"/>
                  </a:schemeClr>
                </a:solidFill>
              </a:rPr>
              <a:t>statt</a:t>
            </a:r>
            <a:r>
              <a:rPr lang="en-US" sz="2400" b="1" dirty="0">
                <a:solidFill>
                  <a:schemeClr val="accent5">
                    <a:lumMod val="50000"/>
                  </a:schemeClr>
                </a:solidFill>
              </a:rPr>
              <a:t> </a:t>
            </a:r>
            <a:r>
              <a:rPr lang="en-US" sz="2400" dirty="0">
                <a:solidFill>
                  <a:schemeClr val="accent5">
                    <a:lumMod val="50000"/>
                  </a:schemeClr>
                </a:solidFill>
              </a:rPr>
              <a:t>means </a:t>
            </a:r>
            <a:r>
              <a:rPr lang="en-US" sz="2400" i="1" dirty="0">
                <a:solidFill>
                  <a:schemeClr val="accent5">
                    <a:lumMod val="50000"/>
                  </a:schemeClr>
                </a:solidFill>
              </a:rPr>
              <a:t>instead of</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C35FE650-A1F4-3844-BDDD-74C17C48F4DF}"/>
              </a:ext>
            </a:extLst>
          </p:cNvPr>
          <p:cNvSpPr txBox="1"/>
          <p:nvPr/>
        </p:nvSpPr>
        <p:spPr>
          <a:xfrm>
            <a:off x="702429" y="2130474"/>
            <a:ext cx="6928500" cy="461665"/>
          </a:xfrm>
          <a:prstGeom prst="rect">
            <a:avLst/>
          </a:prstGeom>
          <a:noFill/>
        </p:spPr>
        <p:txBody>
          <a:bodyPr wrap="none" rtlCol="0">
            <a:spAutoFit/>
          </a:bodyPr>
          <a:lstStyle/>
          <a:p>
            <a:pPr algn="l"/>
            <a:r>
              <a:rPr lang="en-US" sz="2400" dirty="0">
                <a:solidFill>
                  <a:schemeClr val="accent5">
                    <a:lumMod val="50000"/>
                  </a:schemeClr>
                </a:solidFill>
              </a:rPr>
              <a:t>Use it in combination with </a:t>
            </a:r>
            <a:r>
              <a:rPr lang="en-US" sz="2400" b="1" i="1" dirty="0" err="1">
                <a:solidFill>
                  <a:schemeClr val="accent5">
                    <a:lumMod val="50000"/>
                  </a:schemeClr>
                </a:solidFill>
              </a:rPr>
              <a:t>zu</a:t>
            </a:r>
            <a:r>
              <a:rPr lang="en-US" sz="2400" dirty="0">
                <a:solidFill>
                  <a:schemeClr val="accent5">
                    <a:lumMod val="50000"/>
                  </a:schemeClr>
                </a:solidFill>
              </a:rPr>
              <a:t> and an infinitive:</a:t>
            </a:r>
            <a:endParaRPr lang="en-US" sz="2400" b="1" dirty="0">
              <a:solidFill>
                <a:schemeClr val="accent5">
                  <a:lumMod val="50000"/>
                </a:schemeClr>
              </a:solidFill>
            </a:endParaRPr>
          </a:p>
        </p:txBody>
      </p:sp>
      <p:sp>
        <p:nvSpPr>
          <p:cNvPr id="12" name="TextBox 11">
            <a:extLst>
              <a:ext uri="{FF2B5EF4-FFF2-40B4-BE49-F238E27FC236}">
                <a16:creationId xmlns:a16="http://schemas.microsoft.com/office/drawing/2014/main" id="{9C84C383-4DAD-B14D-8B8F-08FFC4E08350}"/>
              </a:ext>
            </a:extLst>
          </p:cNvPr>
          <p:cNvSpPr txBox="1"/>
          <p:nvPr/>
        </p:nvSpPr>
        <p:spPr>
          <a:xfrm>
            <a:off x="681754" y="3958925"/>
            <a:ext cx="1723549" cy="461665"/>
          </a:xfrm>
          <a:prstGeom prst="rect">
            <a:avLst/>
          </a:prstGeom>
          <a:noFill/>
        </p:spPr>
        <p:txBody>
          <a:bodyPr wrap="none" rtlCol="0">
            <a:spAutoFit/>
          </a:bodyPr>
          <a:lstStyle/>
          <a:p>
            <a:pPr algn="l"/>
            <a:r>
              <a:rPr lang="en-US" sz="2400" dirty="0">
                <a:solidFill>
                  <a:schemeClr val="accent5">
                    <a:lumMod val="50000"/>
                  </a:schemeClr>
                </a:solidFill>
              </a:rPr>
              <a:t>Compare:</a:t>
            </a:r>
          </a:p>
        </p:txBody>
      </p:sp>
      <p:sp>
        <p:nvSpPr>
          <p:cNvPr id="13" name="TextBox 12">
            <a:extLst>
              <a:ext uri="{FF2B5EF4-FFF2-40B4-BE49-F238E27FC236}">
                <a16:creationId xmlns:a16="http://schemas.microsoft.com/office/drawing/2014/main" id="{967EBFB5-D11E-2E43-84B8-CACE73A22CB0}"/>
              </a:ext>
            </a:extLst>
          </p:cNvPr>
          <p:cNvSpPr txBox="1"/>
          <p:nvPr/>
        </p:nvSpPr>
        <p:spPr>
          <a:xfrm>
            <a:off x="681754" y="3311249"/>
            <a:ext cx="9049272" cy="461665"/>
          </a:xfrm>
          <a:prstGeom prst="rect">
            <a:avLst/>
          </a:prstGeom>
          <a:noFill/>
        </p:spPr>
        <p:txBody>
          <a:bodyPr wrap="none" rtlCol="0">
            <a:spAutoFit/>
          </a:bodyPr>
          <a:lstStyle/>
          <a:p>
            <a:pPr algn="l"/>
            <a:r>
              <a:rPr lang="en-US" sz="2400" i="1" dirty="0">
                <a:solidFill>
                  <a:schemeClr val="accent5">
                    <a:lumMod val="50000"/>
                  </a:schemeClr>
                </a:solidFill>
              </a:rPr>
              <a:t>We have to do homework today </a:t>
            </a:r>
            <a:r>
              <a:rPr lang="en-US" sz="2400" b="1" i="1" dirty="0">
                <a:solidFill>
                  <a:schemeClr val="accent5">
                    <a:lumMod val="50000"/>
                  </a:schemeClr>
                </a:solidFill>
              </a:rPr>
              <a:t>instead of </a:t>
            </a:r>
            <a:r>
              <a:rPr lang="en-US" sz="2400" i="1" dirty="0">
                <a:solidFill>
                  <a:schemeClr val="accent5">
                    <a:lumMod val="50000"/>
                  </a:schemeClr>
                </a:solidFill>
              </a:rPr>
              <a:t>playing football</a:t>
            </a:r>
            <a:r>
              <a:rPr lang="en-US" sz="2400" dirty="0">
                <a:solidFill>
                  <a:schemeClr val="accent5">
                    <a:lumMod val="50000"/>
                  </a:schemeClr>
                </a:solidFill>
              </a:rPr>
              <a:t>.</a:t>
            </a:r>
          </a:p>
        </p:txBody>
      </p:sp>
      <p:sp>
        <p:nvSpPr>
          <p:cNvPr id="14" name="TextBox 13">
            <a:extLst>
              <a:ext uri="{FF2B5EF4-FFF2-40B4-BE49-F238E27FC236}">
                <a16:creationId xmlns:a16="http://schemas.microsoft.com/office/drawing/2014/main" id="{2E067B6C-697C-EA42-9D77-2D1BB6250736}"/>
              </a:ext>
            </a:extLst>
          </p:cNvPr>
          <p:cNvSpPr txBox="1"/>
          <p:nvPr/>
        </p:nvSpPr>
        <p:spPr>
          <a:xfrm>
            <a:off x="681754" y="5065573"/>
            <a:ext cx="6832320" cy="461665"/>
          </a:xfrm>
          <a:prstGeom prst="rect">
            <a:avLst/>
          </a:prstGeom>
          <a:noFill/>
        </p:spPr>
        <p:txBody>
          <a:bodyPr wrap="none" rtlCol="0">
            <a:spAutoFit/>
          </a:bodyPr>
          <a:lstStyle/>
          <a:p>
            <a:pPr algn="l"/>
            <a:r>
              <a:rPr lang="en-US" sz="2400" i="1" dirty="0">
                <a:solidFill>
                  <a:schemeClr val="accent5">
                    <a:lumMod val="50000"/>
                  </a:schemeClr>
                </a:solidFill>
              </a:rPr>
              <a:t>We have to do homework </a:t>
            </a:r>
            <a:r>
              <a:rPr lang="en-US" sz="2400" b="1" i="1" dirty="0">
                <a:solidFill>
                  <a:schemeClr val="accent5">
                    <a:lumMod val="50000"/>
                  </a:schemeClr>
                </a:solidFill>
              </a:rPr>
              <a:t>and </a:t>
            </a:r>
            <a:r>
              <a:rPr lang="en-US" sz="2400" i="1" dirty="0">
                <a:solidFill>
                  <a:schemeClr val="accent5">
                    <a:lumMod val="50000"/>
                  </a:schemeClr>
                </a:solidFill>
              </a:rPr>
              <a:t>play football</a:t>
            </a:r>
            <a:r>
              <a:rPr lang="en-US" sz="2400" dirty="0">
                <a:solidFill>
                  <a:schemeClr val="accent5">
                    <a:lumMod val="50000"/>
                  </a:schemeClr>
                </a:solidFill>
              </a:rPr>
              <a:t>.</a:t>
            </a:r>
          </a:p>
        </p:txBody>
      </p:sp>
      <p:sp>
        <p:nvSpPr>
          <p:cNvPr id="15" name="Oval 14">
            <a:extLst>
              <a:ext uri="{FF2B5EF4-FFF2-40B4-BE49-F238E27FC236}">
                <a16:creationId xmlns:a16="http://schemas.microsoft.com/office/drawing/2014/main" id="{377E056B-BFF9-9648-97E3-D6050BF5F895}"/>
              </a:ext>
            </a:extLst>
          </p:cNvPr>
          <p:cNvSpPr/>
          <p:nvPr/>
        </p:nvSpPr>
        <p:spPr>
          <a:xfrm>
            <a:off x="6999891" y="2801913"/>
            <a:ext cx="126124" cy="46166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ular Callout 15">
            <a:extLst>
              <a:ext uri="{FF2B5EF4-FFF2-40B4-BE49-F238E27FC236}">
                <a16:creationId xmlns:a16="http://schemas.microsoft.com/office/drawing/2014/main" id="{5F40EF40-3C70-604D-953D-C7D4C3887CFE}"/>
              </a:ext>
            </a:extLst>
          </p:cNvPr>
          <p:cNvSpPr/>
          <p:nvPr/>
        </p:nvSpPr>
        <p:spPr>
          <a:xfrm>
            <a:off x="7513806" y="1356107"/>
            <a:ext cx="4589420" cy="1074281"/>
          </a:xfrm>
          <a:prstGeom prst="wedgeRoundRectCallout">
            <a:avLst>
              <a:gd name="adj1" fmla="val -11869"/>
              <a:gd name="adj2" fmla="val 66378"/>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type of construction before:</a:t>
            </a:r>
          </a:p>
          <a:p>
            <a:pPr lvl="0">
              <a:defRPr/>
            </a:pPr>
            <a:r>
              <a:rPr lang="en-US" sz="2000" dirty="0" err="1">
                <a:solidFill>
                  <a:schemeClr val="bg1"/>
                </a:solidFill>
              </a:rPr>
              <a:t>Wir</a:t>
            </a:r>
            <a:r>
              <a:rPr lang="en-US" sz="2000" dirty="0">
                <a:solidFill>
                  <a:schemeClr val="bg1"/>
                </a:solidFill>
              </a:rPr>
              <a:t> </a:t>
            </a:r>
            <a:r>
              <a:rPr lang="en-US" sz="2000" dirty="0" err="1">
                <a:solidFill>
                  <a:schemeClr val="bg1"/>
                </a:solidFill>
              </a:rPr>
              <a:t>haben</a:t>
            </a:r>
            <a:r>
              <a:rPr lang="en-US" sz="2000" dirty="0">
                <a:solidFill>
                  <a:schemeClr val="bg1"/>
                </a:solidFill>
              </a:rPr>
              <a:t> Lust</a:t>
            </a:r>
            <a:r>
              <a:rPr lang="en-US" sz="2000" b="1" dirty="0">
                <a:solidFill>
                  <a:schemeClr val="bg1"/>
                </a:solidFill>
              </a:rPr>
              <a:t>,</a:t>
            </a:r>
            <a:r>
              <a:rPr lang="en-US" sz="2000" dirty="0">
                <a:solidFill>
                  <a:schemeClr val="bg1"/>
                </a:solidFill>
              </a:rPr>
              <a:t> ins Kino </a:t>
            </a:r>
            <a:r>
              <a:rPr lang="en-US" sz="2000" b="1" dirty="0" err="1">
                <a:solidFill>
                  <a:schemeClr val="bg1"/>
                </a:solidFill>
              </a:rPr>
              <a:t>zu</a:t>
            </a:r>
            <a:r>
              <a:rPr lang="en-US" sz="2000" dirty="0">
                <a:solidFill>
                  <a:schemeClr val="bg1"/>
                </a:solidFill>
              </a:rPr>
              <a:t> </a:t>
            </a:r>
            <a:r>
              <a:rPr lang="en-US" sz="2000" dirty="0" err="1">
                <a:solidFill>
                  <a:schemeClr val="bg1"/>
                </a:solidFill>
              </a:rPr>
              <a:t>gehen</a:t>
            </a:r>
            <a:r>
              <a:rPr lang="en-US" sz="2000" dirty="0">
                <a:solidFill>
                  <a:schemeClr val="bg1"/>
                </a:solidFill>
              </a:rPr>
              <a:t>.</a:t>
            </a:r>
            <a:endParaRPr kumimoji="0" lang="en-GB" sz="2000" b="0" i="0"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473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p:bldP spid="11" grpId="0"/>
      <p:bldP spid="12" grpId="0"/>
      <p:bldP spid="13" grpId="0"/>
      <p:bldP spid="14" grpId="0"/>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 der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95766" y="1231270"/>
            <a:ext cx="8944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Katja und Mia </a:t>
            </a:r>
            <a:r>
              <a:rPr lang="en-US" sz="2400" dirty="0" err="1">
                <a:solidFill>
                  <a:srgbClr val="4472C4">
                    <a:lumMod val="50000"/>
                  </a:srgbClr>
                </a:solidFill>
                <a:latin typeface="Century Gothic" panose="020F0302020204030204"/>
              </a:rPr>
              <a:t>schreiben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einander</a:t>
            </a:r>
            <a:r>
              <a:rPr lang="en-US" sz="2400" dirty="0">
                <a:solidFill>
                  <a:srgbClr val="4472C4">
                    <a:lumMod val="50000"/>
                  </a:srgbClr>
                </a:solidFill>
                <a:latin typeface="Century Gothic" panose="020F0302020204030204"/>
              </a:rPr>
              <a:t>. </a:t>
            </a:r>
            <a:r>
              <a:rPr lang="en-US" sz="2400" b="1" dirty="0">
                <a:solidFill>
                  <a:srgbClr val="DAA520"/>
                </a:solidFill>
                <a:latin typeface="Century Gothic" panose="020F0302020204030204"/>
              </a:rPr>
              <a:t> </a:t>
            </a:r>
            <a:r>
              <a:rPr lang="en-US" sz="2400" b="1" dirty="0" err="1">
                <a:solidFill>
                  <a:srgbClr val="DAA520"/>
                </a:solidFill>
                <a:latin typeface="Century Gothic" panose="020F0302020204030204"/>
              </a:rPr>
              <a:t>Statt</a:t>
            </a:r>
            <a:r>
              <a:rPr lang="en-US" sz="2400" b="1" dirty="0">
                <a:solidFill>
                  <a:srgbClr val="DAA520"/>
                </a:solidFill>
                <a:latin typeface="Century Gothic" panose="020F0302020204030204"/>
              </a:rPr>
              <a: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r>
              <a:rPr lang="en-US" sz="2400" b="1" dirty="0">
                <a:solidFill>
                  <a:srgbClr val="DAA520"/>
                </a:solidFill>
                <a:latin typeface="Century Gothic" panose="020F0302020204030204"/>
              </a:rPr>
              <a:t>und / </a:t>
            </a:r>
            <a:r>
              <a:rPr lang="en-US" sz="2400" b="1" dirty="0" err="1">
                <a:solidFill>
                  <a:srgbClr val="DAA520"/>
                </a:solidFill>
                <a:latin typeface="Century Gothic" panose="020F0302020204030204"/>
              </a:rPr>
              <a:t>oder</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A19B89EB-F287-0446-9DED-2052AA13BE6D}"/>
              </a:ext>
            </a:extLst>
          </p:cNvPr>
          <p:cNvGrpSpPr/>
          <p:nvPr/>
        </p:nvGrpSpPr>
        <p:grpSpPr>
          <a:xfrm>
            <a:off x="450124" y="1705673"/>
            <a:ext cx="3252537" cy="4386210"/>
            <a:chOff x="4719329" y="2191837"/>
            <a:chExt cx="2388280" cy="4003200"/>
          </a:xfrm>
        </p:grpSpPr>
        <p:grpSp>
          <p:nvGrpSpPr>
            <p:cNvPr id="36" name="Group 35">
              <a:extLst>
                <a:ext uri="{FF2B5EF4-FFF2-40B4-BE49-F238E27FC236}">
                  <a16:creationId xmlns:a16="http://schemas.microsoft.com/office/drawing/2014/main" id="{AF8E7641-EE08-EA4E-AA4E-97B713E663A7}"/>
                </a:ext>
              </a:extLst>
            </p:cNvPr>
            <p:cNvGrpSpPr/>
            <p:nvPr/>
          </p:nvGrpSpPr>
          <p:grpSpPr>
            <a:xfrm>
              <a:off x="4719329" y="2191837"/>
              <a:ext cx="2388280" cy="4003200"/>
              <a:chOff x="4719330" y="2191837"/>
              <a:chExt cx="2269025" cy="4003200"/>
            </a:xfrm>
          </p:grpSpPr>
          <p:grpSp>
            <p:nvGrpSpPr>
              <p:cNvPr id="39" name="Group 38">
                <a:extLst>
                  <a:ext uri="{FF2B5EF4-FFF2-40B4-BE49-F238E27FC236}">
                    <a16:creationId xmlns:a16="http://schemas.microsoft.com/office/drawing/2014/main" id="{7B888E71-E110-2F49-8526-1C6DC218C928}"/>
                  </a:ext>
                </a:extLst>
              </p:cNvPr>
              <p:cNvGrpSpPr/>
              <p:nvPr/>
            </p:nvGrpSpPr>
            <p:grpSpPr>
              <a:xfrm>
                <a:off x="4719330" y="2191837"/>
                <a:ext cx="2269025" cy="4003200"/>
                <a:chOff x="-30480" y="22860"/>
                <a:chExt cx="3502902" cy="6004560"/>
              </a:xfrm>
            </p:grpSpPr>
            <p:grpSp>
              <p:nvGrpSpPr>
                <p:cNvPr id="41" name="Group 40">
                  <a:extLst>
                    <a:ext uri="{FF2B5EF4-FFF2-40B4-BE49-F238E27FC236}">
                      <a16:creationId xmlns:a16="http://schemas.microsoft.com/office/drawing/2014/main" id="{49B9347A-4FCA-394D-9295-6119ADAB6431}"/>
                    </a:ext>
                  </a:extLst>
                </p:cNvPr>
                <p:cNvGrpSpPr/>
                <p:nvPr/>
              </p:nvGrpSpPr>
              <p:grpSpPr>
                <a:xfrm>
                  <a:off x="-30480" y="22860"/>
                  <a:ext cx="3502902" cy="6004560"/>
                  <a:chOff x="-30480" y="22860"/>
                  <a:chExt cx="3502902" cy="6004560"/>
                </a:xfrm>
              </p:grpSpPr>
              <p:grpSp>
                <p:nvGrpSpPr>
                  <p:cNvPr id="43" name="Group 42">
                    <a:extLst>
                      <a:ext uri="{FF2B5EF4-FFF2-40B4-BE49-F238E27FC236}">
                        <a16:creationId xmlns:a16="http://schemas.microsoft.com/office/drawing/2014/main" id="{46396174-8254-1C41-AA89-2FB1781150D1}"/>
                      </a:ext>
                    </a:extLst>
                  </p:cNvPr>
                  <p:cNvGrpSpPr/>
                  <p:nvPr/>
                </p:nvGrpSpPr>
                <p:grpSpPr>
                  <a:xfrm>
                    <a:off x="-30480" y="22860"/>
                    <a:ext cx="3502902" cy="6004560"/>
                    <a:chOff x="-30480" y="22860"/>
                    <a:chExt cx="3502902" cy="6004560"/>
                  </a:xfrm>
                </p:grpSpPr>
                <p:sp>
                  <p:nvSpPr>
                    <p:cNvPr id="45" name="Rectangle: Rounded Corners 59">
                      <a:extLst>
                        <a:ext uri="{FF2B5EF4-FFF2-40B4-BE49-F238E27FC236}">
                          <a16:creationId xmlns:a16="http://schemas.microsoft.com/office/drawing/2014/main" id="{79E1BBA3-BF5F-4C43-8079-D28DE5636C07}"/>
                        </a:ext>
                      </a:extLst>
                    </p:cNvPr>
                    <p:cNvSpPr/>
                    <p:nvPr/>
                  </p:nvSpPr>
                  <p:spPr>
                    <a:xfrm>
                      <a:off x="-30480" y="22860"/>
                      <a:ext cx="3502902"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17EBEE29-D913-DD41-9332-4C9C49204F44}"/>
                        </a:ext>
                      </a:extLst>
                    </p:cNvPr>
                    <p:cNvSpPr/>
                    <p:nvPr/>
                  </p:nvSpPr>
                  <p:spPr>
                    <a:xfrm>
                      <a:off x="152399" y="396241"/>
                      <a:ext cx="3137855"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4" name="Oval 43">
                    <a:extLst>
                      <a:ext uri="{FF2B5EF4-FFF2-40B4-BE49-F238E27FC236}">
                        <a16:creationId xmlns:a16="http://schemas.microsoft.com/office/drawing/2014/main" id="{E0EE9E99-4DB7-1C45-B26B-883A4C099D32}"/>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2" name="Speech Bubble: Rectangle with Corners Rounded 56">
                  <a:extLst>
                    <a:ext uri="{FF2B5EF4-FFF2-40B4-BE49-F238E27FC236}">
                      <a16:creationId xmlns:a16="http://schemas.microsoft.com/office/drawing/2014/main" id="{90893F65-2724-C348-AB18-BD208F2B2AEE}"/>
                    </a:ext>
                  </a:extLst>
                </p:cNvPr>
                <p:cNvSpPr/>
                <p:nvPr/>
              </p:nvSpPr>
              <p:spPr>
                <a:xfrm>
                  <a:off x="278813" y="588334"/>
                  <a:ext cx="2854229" cy="2568082"/>
                </a:xfrm>
                <a:prstGeom prst="wedgeRoundRectCallout">
                  <a:avLst>
                    <a:gd name="adj1" fmla="val 42999"/>
                    <a:gd name="adj2" fmla="val 608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en-GB" sz="1050" dirty="0"/>
                    <a:t>?</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CB7D8048-3543-214C-8EAF-6B97142F0A92}"/>
                  </a:ext>
                </a:extLst>
              </p:cNvPr>
              <p:cNvSpPr txBox="1"/>
              <p:nvPr/>
            </p:nvSpPr>
            <p:spPr>
              <a:xfrm>
                <a:off x="4958612" y="2717834"/>
                <a:ext cx="1858288" cy="1853947"/>
              </a:xfrm>
              <a:prstGeom prst="rect">
                <a:avLst/>
              </a:prstGeom>
              <a:noFill/>
            </p:spPr>
            <p:txBody>
              <a:bodyPr wrap="square" rtlCol="0">
                <a:spAutoFit/>
              </a:bodyPr>
              <a:lstStyle/>
              <a:p>
                <a:pPr lvl="0">
                  <a:defRPr/>
                </a:pPr>
                <a:r>
                  <a:rPr lang="de-DE" i="1" dirty="0">
                    <a:solidFill>
                      <a:srgbClr val="1F4E79"/>
                    </a:solidFill>
                    <a:latin typeface="Century Gothic" panose="020B0502020202020204" pitchFamily="34" charset="0"/>
                  </a:rPr>
                  <a:t>Katja</a:t>
                </a:r>
                <a:r>
                  <a:rPr kumimoji="0" lang="de-DE"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de-DE" dirty="0">
                    <a:solidFill>
                      <a:srgbClr val="115076"/>
                    </a:solidFill>
                  </a:rPr>
                  <a:t>Haben wir später eine Mathestunde</a:t>
                </a:r>
                <a:r>
                  <a:rPr lang="de-DE" b="1" dirty="0">
                    <a:solidFill>
                      <a:srgbClr val="115076"/>
                    </a:solidFill>
                  </a:rPr>
                  <a:t>, statt /oder</a:t>
                </a:r>
                <a:r>
                  <a:rPr lang="de-DE" dirty="0">
                    <a:solidFill>
                      <a:srgbClr val="115076"/>
                    </a:solidFill>
                  </a:rPr>
                  <a:t> das Kunstprojekt zu machen?</a:t>
                </a:r>
                <a:endParaRPr kumimoji="0" lang="de-DE" b="0" i="0" u="none" strike="noStrike" kern="1200" cap="none" spc="0" normalizeH="0" baseline="0" noProof="0" dirty="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grpSp>
        <p:sp>
          <p:nvSpPr>
            <p:cNvPr id="37" name="Speech Bubble: Rectangle with Corners Rounded 49">
              <a:extLst>
                <a:ext uri="{FF2B5EF4-FFF2-40B4-BE49-F238E27FC236}">
                  <a16:creationId xmlns:a16="http://schemas.microsoft.com/office/drawing/2014/main" id="{0AD53E79-304D-5144-981B-DC6C4D11514B}"/>
                </a:ext>
              </a:extLst>
            </p:cNvPr>
            <p:cNvSpPr/>
            <p:nvPr/>
          </p:nvSpPr>
          <p:spPr>
            <a:xfrm>
              <a:off x="4946256" y="4500180"/>
              <a:ext cx="1929967" cy="1355538"/>
            </a:xfrm>
            <a:prstGeom prst="wedgeRoundRectCallout">
              <a:avLst>
                <a:gd name="adj1" fmla="val 43942"/>
                <a:gd name="adj2" fmla="val 5740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424D65C0-AC1E-5447-B819-5B0CC5AC286D}"/>
                </a:ext>
              </a:extLst>
            </p:cNvPr>
            <p:cNvSpPr txBox="1"/>
            <p:nvPr/>
          </p:nvSpPr>
          <p:spPr>
            <a:xfrm>
              <a:off x="4960281" y="4656129"/>
              <a:ext cx="1881210" cy="1348326"/>
            </a:xfrm>
            <a:prstGeom prst="rect">
              <a:avLst/>
            </a:prstGeom>
            <a:noFill/>
          </p:spPr>
          <p:txBody>
            <a:bodyPr wrap="square" rtlCol="0">
              <a:spAutoFit/>
            </a:bodyPr>
            <a:lstStyle/>
            <a:p>
              <a:pPr>
                <a:defRPr/>
              </a:pPr>
              <a:r>
                <a:rPr lang="de-DE" i="1" dirty="0">
                  <a:solidFill>
                    <a:srgbClr val="115076"/>
                  </a:solidFill>
                  <a:latin typeface="Century Gothic" panose="020B0502020202020204" pitchFamily="34" charset="0"/>
                </a:rPr>
                <a:t>Mia</a:t>
              </a:r>
              <a:r>
                <a:rPr kumimoji="0" lang="de-DE"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de-DE" dirty="0">
                  <a:solidFill>
                    <a:srgbClr val="115076"/>
                  </a:solidFill>
                </a:rPr>
                <a:t>Wir haben eine Mathestunde </a:t>
              </a:r>
              <a:r>
                <a:rPr lang="de-DE" b="1" dirty="0">
                  <a:solidFill>
                    <a:srgbClr val="115076"/>
                  </a:solidFill>
                </a:rPr>
                <a:t>und / , statt </a:t>
              </a:r>
              <a:r>
                <a:rPr lang="de-DE" dirty="0">
                  <a:solidFill>
                    <a:srgbClr val="115076"/>
                  </a:solidFill>
                </a:rPr>
                <a:t>machen dann das Projekt.</a:t>
              </a:r>
            </a:p>
            <a:p>
              <a:pPr>
                <a:defRPr/>
              </a:pPr>
              <a:r>
                <a:rPr kumimoji="0" lang="de-DE"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47" name="Group 46">
            <a:extLst>
              <a:ext uri="{FF2B5EF4-FFF2-40B4-BE49-F238E27FC236}">
                <a16:creationId xmlns:a16="http://schemas.microsoft.com/office/drawing/2014/main" id="{EC690216-9F99-EF47-A831-5F139B8692DF}"/>
              </a:ext>
            </a:extLst>
          </p:cNvPr>
          <p:cNvGrpSpPr/>
          <p:nvPr/>
        </p:nvGrpSpPr>
        <p:grpSpPr>
          <a:xfrm>
            <a:off x="4117429" y="1695805"/>
            <a:ext cx="3258423" cy="4386210"/>
            <a:chOff x="4719330" y="2191837"/>
            <a:chExt cx="2392602" cy="4003200"/>
          </a:xfrm>
        </p:grpSpPr>
        <p:grpSp>
          <p:nvGrpSpPr>
            <p:cNvPr id="48" name="Group 47">
              <a:extLst>
                <a:ext uri="{FF2B5EF4-FFF2-40B4-BE49-F238E27FC236}">
                  <a16:creationId xmlns:a16="http://schemas.microsoft.com/office/drawing/2014/main" id="{AB890345-79C4-FF45-94DE-B7884B8D2E4A}"/>
                </a:ext>
              </a:extLst>
            </p:cNvPr>
            <p:cNvGrpSpPr/>
            <p:nvPr/>
          </p:nvGrpSpPr>
          <p:grpSpPr>
            <a:xfrm>
              <a:off x="4719330" y="2191837"/>
              <a:ext cx="2392602" cy="4003200"/>
              <a:chOff x="4719330" y="2191837"/>
              <a:chExt cx="2273131" cy="4003200"/>
            </a:xfrm>
          </p:grpSpPr>
          <p:grpSp>
            <p:nvGrpSpPr>
              <p:cNvPr id="51" name="Group 50">
                <a:extLst>
                  <a:ext uri="{FF2B5EF4-FFF2-40B4-BE49-F238E27FC236}">
                    <a16:creationId xmlns:a16="http://schemas.microsoft.com/office/drawing/2014/main" id="{110D4876-E7C1-1C46-9300-4B00AA298F96}"/>
                  </a:ext>
                </a:extLst>
              </p:cNvPr>
              <p:cNvGrpSpPr/>
              <p:nvPr/>
            </p:nvGrpSpPr>
            <p:grpSpPr>
              <a:xfrm>
                <a:off x="4719330" y="2191837"/>
                <a:ext cx="2273131" cy="4003200"/>
                <a:chOff x="-30480" y="22860"/>
                <a:chExt cx="3509241" cy="6004560"/>
              </a:xfrm>
            </p:grpSpPr>
            <p:grpSp>
              <p:nvGrpSpPr>
                <p:cNvPr id="53" name="Group 52">
                  <a:extLst>
                    <a:ext uri="{FF2B5EF4-FFF2-40B4-BE49-F238E27FC236}">
                      <a16:creationId xmlns:a16="http://schemas.microsoft.com/office/drawing/2014/main" id="{1F481457-57E5-1949-B3C3-D8A71D30BFFB}"/>
                    </a:ext>
                  </a:extLst>
                </p:cNvPr>
                <p:cNvGrpSpPr/>
                <p:nvPr/>
              </p:nvGrpSpPr>
              <p:grpSpPr>
                <a:xfrm>
                  <a:off x="-30480" y="22860"/>
                  <a:ext cx="3509241" cy="6004560"/>
                  <a:chOff x="-30480" y="22860"/>
                  <a:chExt cx="3509241" cy="6004560"/>
                </a:xfrm>
              </p:grpSpPr>
              <p:grpSp>
                <p:nvGrpSpPr>
                  <p:cNvPr id="55" name="Group 54">
                    <a:extLst>
                      <a:ext uri="{FF2B5EF4-FFF2-40B4-BE49-F238E27FC236}">
                        <a16:creationId xmlns:a16="http://schemas.microsoft.com/office/drawing/2014/main" id="{D7603981-2D59-004E-829C-DFC4BA29517C}"/>
                      </a:ext>
                    </a:extLst>
                  </p:cNvPr>
                  <p:cNvGrpSpPr/>
                  <p:nvPr/>
                </p:nvGrpSpPr>
                <p:grpSpPr>
                  <a:xfrm>
                    <a:off x="-30480" y="22860"/>
                    <a:ext cx="3509241" cy="6004560"/>
                    <a:chOff x="-30480" y="22860"/>
                    <a:chExt cx="3509241" cy="6004560"/>
                  </a:xfrm>
                </p:grpSpPr>
                <p:sp>
                  <p:nvSpPr>
                    <p:cNvPr id="57" name="Rectangle: Rounded Corners 59">
                      <a:extLst>
                        <a:ext uri="{FF2B5EF4-FFF2-40B4-BE49-F238E27FC236}">
                          <a16:creationId xmlns:a16="http://schemas.microsoft.com/office/drawing/2014/main" id="{83B9C330-C94D-DD44-B503-D92AB54C8CB6}"/>
                        </a:ext>
                      </a:extLst>
                    </p:cNvPr>
                    <p:cNvSpPr/>
                    <p:nvPr/>
                  </p:nvSpPr>
                  <p:spPr>
                    <a:xfrm>
                      <a:off x="-30480" y="22860"/>
                      <a:ext cx="3509241"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B84D7773-01EA-9141-A574-7C247786BDC9}"/>
                        </a:ext>
                      </a:extLst>
                    </p:cNvPr>
                    <p:cNvSpPr/>
                    <p:nvPr/>
                  </p:nvSpPr>
                  <p:spPr>
                    <a:xfrm>
                      <a:off x="152400" y="396241"/>
                      <a:ext cx="3180106"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6" name="Oval 55">
                    <a:extLst>
                      <a:ext uri="{FF2B5EF4-FFF2-40B4-BE49-F238E27FC236}">
                        <a16:creationId xmlns:a16="http://schemas.microsoft.com/office/drawing/2014/main" id="{D31F872C-C123-574D-B551-14F59B1F6BD2}"/>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4" name="Speech Bubble: Rectangle with Corners Rounded 56">
                  <a:extLst>
                    <a:ext uri="{FF2B5EF4-FFF2-40B4-BE49-F238E27FC236}">
                      <a16:creationId xmlns:a16="http://schemas.microsoft.com/office/drawing/2014/main" id="{3A260AB5-66E8-8144-83CD-C2F8489CB422}"/>
                    </a:ext>
                  </a:extLst>
                </p:cNvPr>
                <p:cNvSpPr/>
                <p:nvPr/>
              </p:nvSpPr>
              <p:spPr>
                <a:xfrm>
                  <a:off x="251529" y="805203"/>
                  <a:ext cx="2941078" cy="2149334"/>
                </a:xfrm>
                <a:prstGeom prst="wedgeRoundRectCallout">
                  <a:avLst>
                    <a:gd name="adj1" fmla="val 42399"/>
                    <a:gd name="adj2" fmla="val 6229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2" name="TextBox 51">
                <a:extLst>
                  <a:ext uri="{FF2B5EF4-FFF2-40B4-BE49-F238E27FC236}">
                    <a16:creationId xmlns:a16="http://schemas.microsoft.com/office/drawing/2014/main" id="{01038E71-0402-B047-953E-1602991C2A72}"/>
                  </a:ext>
                </a:extLst>
              </p:cNvPr>
              <p:cNvSpPr txBox="1"/>
              <p:nvPr/>
            </p:nvSpPr>
            <p:spPr>
              <a:xfrm>
                <a:off x="4900614" y="2788803"/>
                <a:ext cx="1906490" cy="1348326"/>
              </a:xfrm>
              <a:prstGeom prst="rect">
                <a:avLst/>
              </a:prstGeom>
              <a:noFill/>
            </p:spPr>
            <p:txBody>
              <a:bodyPr wrap="square" rtlCol="0">
                <a:spAutoFit/>
              </a:bodyPr>
              <a:lstStyle/>
              <a:p>
                <a:pPr>
                  <a:defRPr/>
                </a:pPr>
                <a:r>
                  <a:rPr lang="de-DE" i="1" dirty="0">
                    <a:solidFill>
                      <a:srgbClr val="1F4E79"/>
                    </a:solidFill>
                    <a:latin typeface="Century Gothic" panose="020B0502020202020204" pitchFamily="34" charset="0"/>
                  </a:rPr>
                  <a:t>Katja</a:t>
                </a:r>
                <a:r>
                  <a:rPr lang="de-DE" dirty="0">
                    <a:solidFill>
                      <a:srgbClr val="1F4E79"/>
                    </a:solidFill>
                    <a:latin typeface="Century Gothic" panose="020B0502020202020204" pitchFamily="34" charset="0"/>
                  </a:rPr>
                  <a:t>: Ach so! Und dürfen wir das Projekt zusammen machen</a:t>
                </a:r>
                <a:r>
                  <a:rPr lang="de-DE" b="1" dirty="0">
                    <a:solidFill>
                      <a:srgbClr val="1F4E79"/>
                    </a:solidFill>
                    <a:latin typeface="Century Gothic" panose="020B0502020202020204" pitchFamily="34" charset="0"/>
                  </a:rPr>
                  <a:t>, statt / und</a:t>
                </a:r>
                <a:r>
                  <a:rPr lang="de-DE" dirty="0">
                    <a:solidFill>
                      <a:srgbClr val="1F4E79"/>
                    </a:solidFill>
                    <a:latin typeface="Century Gothic" panose="020B0502020202020204" pitchFamily="34" charset="0"/>
                  </a:rPr>
                  <a:t> das allein zu machen?</a:t>
                </a:r>
                <a:endPar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49" name="Speech Bubble: Rectangle with Corners Rounded 49">
              <a:extLst>
                <a:ext uri="{FF2B5EF4-FFF2-40B4-BE49-F238E27FC236}">
                  <a16:creationId xmlns:a16="http://schemas.microsoft.com/office/drawing/2014/main" id="{86C5DC27-F9C3-764D-BBA1-D66A70BAD4BB}"/>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22B2E465-9497-1F4A-96BD-2C1A5AAFC671}"/>
                </a:ext>
              </a:extLst>
            </p:cNvPr>
            <p:cNvSpPr txBox="1"/>
            <p:nvPr/>
          </p:nvSpPr>
          <p:spPr>
            <a:xfrm>
              <a:off x="4960282" y="4656129"/>
              <a:ext cx="2000230" cy="1404506"/>
            </a:xfrm>
            <a:prstGeom prst="rect">
              <a:avLst/>
            </a:prstGeom>
            <a:noFill/>
          </p:spPr>
          <p:txBody>
            <a:bodyPr wrap="square" rtlCol="0">
              <a:spAutoFit/>
            </a:bodyPr>
            <a:lstStyle/>
            <a:p>
              <a:pPr>
                <a:defRPr/>
              </a:pPr>
              <a:r>
                <a:rPr lang="de-DE" i="1" dirty="0">
                  <a:solidFill>
                    <a:srgbClr val="1F4E79"/>
                  </a:solidFill>
                  <a:latin typeface="Century Gothic" panose="020B0502020202020204" pitchFamily="34" charset="0"/>
                </a:rPr>
                <a:t>Mia</a:t>
              </a:r>
              <a:r>
                <a:rPr lang="de-DE" dirty="0">
                  <a:solidFill>
                    <a:srgbClr val="1F4E79"/>
                  </a:solidFill>
                  <a:latin typeface="Century Gothic" panose="020B0502020202020204" pitchFamily="34" charset="0"/>
                </a:rPr>
                <a:t>: Katja! Hast du geträumt </a:t>
              </a:r>
              <a:r>
                <a:rPr lang="de-DE" b="1" dirty="0">
                  <a:solidFill>
                    <a:srgbClr val="1F4E79"/>
                  </a:solidFill>
                  <a:latin typeface="Century Gothic" panose="020B0502020202020204" pitchFamily="34" charset="0"/>
                </a:rPr>
                <a:t>oder /, statt </a:t>
              </a:r>
              <a:r>
                <a:rPr lang="de-DE" dirty="0">
                  <a:solidFill>
                    <a:srgbClr val="1F4E79"/>
                  </a:solidFill>
                  <a:latin typeface="Century Gothic" panose="020B0502020202020204" pitchFamily="34" charset="0"/>
                </a:rPr>
                <a:t>Frau Schmitt zuzuhören*?</a:t>
              </a:r>
              <a:endParaRPr kumimoji="0" lang="de-DE"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59" name="Group 58">
            <a:extLst>
              <a:ext uri="{FF2B5EF4-FFF2-40B4-BE49-F238E27FC236}">
                <a16:creationId xmlns:a16="http://schemas.microsoft.com/office/drawing/2014/main" id="{469690B2-5083-5540-9CBF-53034279F9B9}"/>
              </a:ext>
            </a:extLst>
          </p:cNvPr>
          <p:cNvGrpSpPr/>
          <p:nvPr/>
        </p:nvGrpSpPr>
        <p:grpSpPr>
          <a:xfrm>
            <a:off x="7932748" y="1729054"/>
            <a:ext cx="3258423" cy="4386210"/>
            <a:chOff x="4719330" y="2191837"/>
            <a:chExt cx="2392602" cy="4003200"/>
          </a:xfrm>
        </p:grpSpPr>
        <p:grpSp>
          <p:nvGrpSpPr>
            <p:cNvPr id="60" name="Group 59">
              <a:extLst>
                <a:ext uri="{FF2B5EF4-FFF2-40B4-BE49-F238E27FC236}">
                  <a16:creationId xmlns:a16="http://schemas.microsoft.com/office/drawing/2014/main" id="{85864561-F94E-DB48-AE57-E37155631A8A}"/>
                </a:ext>
              </a:extLst>
            </p:cNvPr>
            <p:cNvGrpSpPr/>
            <p:nvPr/>
          </p:nvGrpSpPr>
          <p:grpSpPr>
            <a:xfrm>
              <a:off x="4719330" y="2191837"/>
              <a:ext cx="2392602" cy="4003200"/>
              <a:chOff x="4719330" y="2191837"/>
              <a:chExt cx="2273131" cy="4003200"/>
            </a:xfrm>
          </p:grpSpPr>
          <p:grpSp>
            <p:nvGrpSpPr>
              <p:cNvPr id="63" name="Group 62">
                <a:extLst>
                  <a:ext uri="{FF2B5EF4-FFF2-40B4-BE49-F238E27FC236}">
                    <a16:creationId xmlns:a16="http://schemas.microsoft.com/office/drawing/2014/main" id="{7CADB099-4690-4F4A-9FDB-56CCDA332688}"/>
                  </a:ext>
                </a:extLst>
              </p:cNvPr>
              <p:cNvGrpSpPr/>
              <p:nvPr/>
            </p:nvGrpSpPr>
            <p:grpSpPr>
              <a:xfrm>
                <a:off x="4719330" y="2191837"/>
                <a:ext cx="2273131" cy="4003200"/>
                <a:chOff x="-30480" y="22860"/>
                <a:chExt cx="3509241" cy="6004560"/>
              </a:xfrm>
            </p:grpSpPr>
            <p:grpSp>
              <p:nvGrpSpPr>
                <p:cNvPr id="65" name="Group 64">
                  <a:extLst>
                    <a:ext uri="{FF2B5EF4-FFF2-40B4-BE49-F238E27FC236}">
                      <a16:creationId xmlns:a16="http://schemas.microsoft.com/office/drawing/2014/main" id="{667B3ED1-004C-3146-AFB8-7D33BEFF07AA}"/>
                    </a:ext>
                  </a:extLst>
                </p:cNvPr>
                <p:cNvGrpSpPr/>
                <p:nvPr/>
              </p:nvGrpSpPr>
              <p:grpSpPr>
                <a:xfrm>
                  <a:off x="-30480" y="22860"/>
                  <a:ext cx="3509241" cy="6004560"/>
                  <a:chOff x="-30480" y="22860"/>
                  <a:chExt cx="3509241" cy="6004560"/>
                </a:xfrm>
              </p:grpSpPr>
              <p:grpSp>
                <p:nvGrpSpPr>
                  <p:cNvPr id="67" name="Group 66">
                    <a:extLst>
                      <a:ext uri="{FF2B5EF4-FFF2-40B4-BE49-F238E27FC236}">
                        <a16:creationId xmlns:a16="http://schemas.microsoft.com/office/drawing/2014/main" id="{6DAF6F3D-4B92-2649-A194-F8FF8C04E77F}"/>
                      </a:ext>
                    </a:extLst>
                  </p:cNvPr>
                  <p:cNvGrpSpPr/>
                  <p:nvPr/>
                </p:nvGrpSpPr>
                <p:grpSpPr>
                  <a:xfrm>
                    <a:off x="-30480" y="22860"/>
                    <a:ext cx="3509241" cy="6004560"/>
                    <a:chOff x="-30480" y="22860"/>
                    <a:chExt cx="3509241" cy="6004560"/>
                  </a:xfrm>
                </p:grpSpPr>
                <p:sp>
                  <p:nvSpPr>
                    <p:cNvPr id="69" name="Rectangle: Rounded Corners 59">
                      <a:extLst>
                        <a:ext uri="{FF2B5EF4-FFF2-40B4-BE49-F238E27FC236}">
                          <a16:creationId xmlns:a16="http://schemas.microsoft.com/office/drawing/2014/main" id="{AA6BDCBC-DF27-4644-8F9D-4466D0081E31}"/>
                        </a:ext>
                      </a:extLst>
                    </p:cNvPr>
                    <p:cNvSpPr/>
                    <p:nvPr/>
                  </p:nvSpPr>
                  <p:spPr>
                    <a:xfrm>
                      <a:off x="-30480" y="22860"/>
                      <a:ext cx="3509241"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69089D79-D74D-F647-AA41-49881101A37D}"/>
                        </a:ext>
                      </a:extLst>
                    </p:cNvPr>
                    <p:cNvSpPr/>
                    <p:nvPr/>
                  </p:nvSpPr>
                  <p:spPr>
                    <a:xfrm>
                      <a:off x="152399" y="396241"/>
                      <a:ext cx="3129952"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8" name="Oval 67">
                    <a:extLst>
                      <a:ext uri="{FF2B5EF4-FFF2-40B4-BE49-F238E27FC236}">
                        <a16:creationId xmlns:a16="http://schemas.microsoft.com/office/drawing/2014/main" id="{B632A553-FBDA-1A48-A059-70D26D480218}"/>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6" name="Speech Bubble: Rectangle with Corners Rounded 56">
                  <a:extLst>
                    <a:ext uri="{FF2B5EF4-FFF2-40B4-BE49-F238E27FC236}">
                      <a16:creationId xmlns:a16="http://schemas.microsoft.com/office/drawing/2014/main" id="{AB4F5A50-6581-344E-A1DE-C38B9A6C5800}"/>
                    </a:ext>
                  </a:extLst>
                </p:cNvPr>
                <p:cNvSpPr/>
                <p:nvPr/>
              </p:nvSpPr>
              <p:spPr>
                <a:xfrm>
                  <a:off x="251529" y="805205"/>
                  <a:ext cx="2933630"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64" name="TextBox 63">
                <a:extLst>
                  <a:ext uri="{FF2B5EF4-FFF2-40B4-BE49-F238E27FC236}">
                    <a16:creationId xmlns:a16="http://schemas.microsoft.com/office/drawing/2014/main" id="{36DE4524-95A9-9544-9A64-86B4929287C2}"/>
                  </a:ext>
                </a:extLst>
              </p:cNvPr>
              <p:cNvSpPr txBox="1"/>
              <p:nvPr/>
            </p:nvSpPr>
            <p:spPr>
              <a:xfrm>
                <a:off x="4910366" y="2760544"/>
                <a:ext cx="1906490" cy="1348326"/>
              </a:xfrm>
              <a:prstGeom prst="rect">
                <a:avLst/>
              </a:prstGeom>
              <a:noFill/>
            </p:spPr>
            <p:txBody>
              <a:bodyPr wrap="square" rtlCol="0">
                <a:spAutoFit/>
              </a:bodyPr>
              <a:lstStyle/>
              <a:p>
                <a:pPr>
                  <a:defRPr/>
                </a:pPr>
                <a:r>
                  <a:rPr lang="de-DE" i="1" dirty="0">
                    <a:solidFill>
                      <a:srgbClr val="1F4E79"/>
                    </a:solidFill>
                    <a:latin typeface="Century Gothic" panose="020B0502020202020204" pitchFamily="34" charset="0"/>
                  </a:rPr>
                  <a:t>Katja</a:t>
                </a:r>
                <a:r>
                  <a:rPr lang="de-DE" dirty="0">
                    <a:solidFill>
                      <a:srgbClr val="1F4E79"/>
                    </a:solidFill>
                    <a:latin typeface="Century Gothic" panose="020B0502020202020204" pitchFamily="34" charset="0"/>
                  </a:rPr>
                  <a:t>: Ich kann nur an Essen denken! Soll ich Pizza essen </a:t>
                </a:r>
                <a:r>
                  <a:rPr lang="de-DE" b="1" dirty="0">
                    <a:solidFill>
                      <a:srgbClr val="1F4E79"/>
                    </a:solidFill>
                    <a:latin typeface="Century Gothic" panose="020B0502020202020204" pitchFamily="34" charset="0"/>
                  </a:rPr>
                  <a:t>, statt / oder</a:t>
                </a:r>
                <a:r>
                  <a:rPr lang="de-DE" dirty="0">
                    <a:solidFill>
                      <a:srgbClr val="1F4E79"/>
                    </a:solidFill>
                    <a:latin typeface="Century Gothic" panose="020B0502020202020204" pitchFamily="34" charset="0"/>
                  </a:rPr>
                  <a:t> Nudeln kaufen?</a:t>
                </a:r>
              </a:p>
              <a:p>
                <a:pPr>
                  <a:defRPr/>
                </a:pPr>
                <a:endParaRPr kumimoji="0" lang="de-DE"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1" name="Speech Bubble: Rectangle with Corners Rounded 49">
              <a:extLst>
                <a:ext uri="{FF2B5EF4-FFF2-40B4-BE49-F238E27FC236}">
                  <a16:creationId xmlns:a16="http://schemas.microsoft.com/office/drawing/2014/main" id="{D3562EB6-A450-FE4C-968C-E455AE999E9B}"/>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8C357310-BBE7-3A44-B1C8-94E954C38743}"/>
                </a:ext>
              </a:extLst>
            </p:cNvPr>
            <p:cNvSpPr txBox="1"/>
            <p:nvPr/>
          </p:nvSpPr>
          <p:spPr>
            <a:xfrm>
              <a:off x="4923990" y="4519312"/>
              <a:ext cx="1929966" cy="1348326"/>
            </a:xfrm>
            <a:prstGeom prst="rect">
              <a:avLst/>
            </a:prstGeom>
            <a:noFill/>
          </p:spPr>
          <p:txBody>
            <a:bodyPr wrap="square" rtlCol="0">
              <a:spAutoFit/>
            </a:bodyPr>
            <a:lstStyle/>
            <a:p>
              <a:pPr>
                <a:defRPr/>
              </a:pPr>
              <a:r>
                <a:rPr lang="de-DE" i="1" dirty="0">
                  <a:solidFill>
                    <a:srgbClr val="1F4E79"/>
                  </a:solidFill>
                  <a:latin typeface="Century Gothic" panose="020B0502020202020204" pitchFamily="34" charset="0"/>
                </a:rPr>
                <a:t>Mia</a:t>
              </a:r>
              <a:r>
                <a:rPr lang="de-DE" dirty="0">
                  <a:solidFill>
                    <a:srgbClr val="1F4E79"/>
                  </a:solidFill>
                  <a:latin typeface="Century Gothic" panose="020B0502020202020204" pitchFamily="34" charset="0"/>
                </a:rPr>
                <a:t>: Oh, jetzt will ich auch Pizza kaufen </a:t>
              </a:r>
              <a:r>
                <a:rPr lang="de-DE" b="1" dirty="0">
                  <a:solidFill>
                    <a:srgbClr val="1F4E79"/>
                  </a:solidFill>
                  <a:latin typeface="Century Gothic" panose="020B0502020202020204" pitchFamily="34" charset="0"/>
                </a:rPr>
                <a:t>und / , statt</a:t>
              </a:r>
              <a:r>
                <a:rPr lang="de-DE" dirty="0">
                  <a:solidFill>
                    <a:srgbClr val="1F4E79"/>
                  </a:solidFill>
                  <a:latin typeface="Century Gothic" panose="020B0502020202020204" pitchFamily="34" charset="0"/>
                </a:rPr>
                <a:t> mein Butterbrot zu essen!</a:t>
              </a:r>
              <a:br>
                <a:rPr lang="de-DE" dirty="0">
                  <a:solidFill>
                    <a:srgbClr val="1F4E79"/>
                  </a:solidFill>
                  <a:latin typeface="Century Gothic" panose="020B0502020202020204" pitchFamily="34" charset="0"/>
                </a:rPr>
              </a:br>
              <a:endPar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72" name="TextBox 71">
            <a:extLst>
              <a:ext uri="{FF2B5EF4-FFF2-40B4-BE49-F238E27FC236}">
                <a16:creationId xmlns:a16="http://schemas.microsoft.com/office/drawing/2014/main" id="{54257697-77B5-6B44-A258-D51F4EB2AC48}"/>
              </a:ext>
            </a:extLst>
          </p:cNvPr>
          <p:cNvSpPr txBox="1"/>
          <p:nvPr/>
        </p:nvSpPr>
        <p:spPr>
          <a:xfrm>
            <a:off x="109974" y="2370755"/>
            <a:ext cx="482753" cy="461665"/>
          </a:xfrm>
          <a:prstGeom prst="rect">
            <a:avLst/>
          </a:prstGeom>
          <a:noFill/>
        </p:spPr>
        <p:txBody>
          <a:bodyPr wrap="square" rtlCol="0">
            <a:spAutoFit/>
          </a:bodyPr>
          <a:lstStyle/>
          <a:p>
            <a:pPr algn="l"/>
            <a:r>
              <a:rPr lang="en-GB" sz="2400" b="1" dirty="0">
                <a:solidFill>
                  <a:srgbClr val="DAA520"/>
                </a:solidFill>
              </a:rPr>
              <a:t>1</a:t>
            </a:r>
          </a:p>
        </p:txBody>
      </p:sp>
      <p:sp>
        <p:nvSpPr>
          <p:cNvPr id="73" name="TextBox 72">
            <a:extLst>
              <a:ext uri="{FF2B5EF4-FFF2-40B4-BE49-F238E27FC236}">
                <a16:creationId xmlns:a16="http://schemas.microsoft.com/office/drawing/2014/main" id="{D7B6CC74-61D8-6B40-BEFE-2176E9EF80D9}"/>
              </a:ext>
            </a:extLst>
          </p:cNvPr>
          <p:cNvSpPr txBox="1"/>
          <p:nvPr/>
        </p:nvSpPr>
        <p:spPr>
          <a:xfrm>
            <a:off x="103980" y="4395871"/>
            <a:ext cx="482753" cy="461665"/>
          </a:xfrm>
          <a:prstGeom prst="rect">
            <a:avLst/>
          </a:prstGeom>
          <a:noFill/>
        </p:spPr>
        <p:txBody>
          <a:bodyPr wrap="square" rtlCol="0">
            <a:spAutoFit/>
          </a:bodyPr>
          <a:lstStyle/>
          <a:p>
            <a:pPr algn="l"/>
            <a:r>
              <a:rPr lang="en-GB" sz="2400" b="1" dirty="0">
                <a:solidFill>
                  <a:srgbClr val="DAA520"/>
                </a:solidFill>
              </a:rPr>
              <a:t>2</a:t>
            </a:r>
          </a:p>
        </p:txBody>
      </p:sp>
      <p:sp>
        <p:nvSpPr>
          <p:cNvPr id="74" name="TextBox 73">
            <a:extLst>
              <a:ext uri="{FF2B5EF4-FFF2-40B4-BE49-F238E27FC236}">
                <a16:creationId xmlns:a16="http://schemas.microsoft.com/office/drawing/2014/main" id="{9AE0BF38-6FC8-6B48-B504-2A23DDA058D7}"/>
              </a:ext>
            </a:extLst>
          </p:cNvPr>
          <p:cNvSpPr txBox="1"/>
          <p:nvPr/>
        </p:nvSpPr>
        <p:spPr>
          <a:xfrm>
            <a:off x="3772012" y="2370755"/>
            <a:ext cx="482753" cy="461665"/>
          </a:xfrm>
          <a:prstGeom prst="rect">
            <a:avLst/>
          </a:prstGeom>
          <a:noFill/>
        </p:spPr>
        <p:txBody>
          <a:bodyPr wrap="square" rtlCol="0">
            <a:spAutoFit/>
          </a:bodyPr>
          <a:lstStyle/>
          <a:p>
            <a:pPr algn="l"/>
            <a:r>
              <a:rPr lang="en-GB" sz="2400" b="1" dirty="0">
                <a:solidFill>
                  <a:srgbClr val="DAA520"/>
                </a:solidFill>
              </a:rPr>
              <a:t>3</a:t>
            </a:r>
          </a:p>
        </p:txBody>
      </p:sp>
      <p:sp>
        <p:nvSpPr>
          <p:cNvPr id="75" name="TextBox 74">
            <a:extLst>
              <a:ext uri="{FF2B5EF4-FFF2-40B4-BE49-F238E27FC236}">
                <a16:creationId xmlns:a16="http://schemas.microsoft.com/office/drawing/2014/main" id="{28B209AF-0E3A-644E-8FEA-F94A3900AD01}"/>
              </a:ext>
            </a:extLst>
          </p:cNvPr>
          <p:cNvSpPr txBox="1"/>
          <p:nvPr/>
        </p:nvSpPr>
        <p:spPr>
          <a:xfrm>
            <a:off x="3766018" y="4395871"/>
            <a:ext cx="482753" cy="461665"/>
          </a:xfrm>
          <a:prstGeom prst="rect">
            <a:avLst/>
          </a:prstGeom>
          <a:noFill/>
        </p:spPr>
        <p:txBody>
          <a:bodyPr wrap="square" rtlCol="0">
            <a:spAutoFit/>
          </a:bodyPr>
          <a:lstStyle/>
          <a:p>
            <a:pPr algn="l"/>
            <a:r>
              <a:rPr lang="en-GB" sz="2400" b="1" dirty="0">
                <a:solidFill>
                  <a:srgbClr val="DAA520"/>
                </a:solidFill>
              </a:rPr>
              <a:t>4</a:t>
            </a:r>
          </a:p>
        </p:txBody>
      </p:sp>
      <p:sp>
        <p:nvSpPr>
          <p:cNvPr id="76" name="TextBox 75">
            <a:extLst>
              <a:ext uri="{FF2B5EF4-FFF2-40B4-BE49-F238E27FC236}">
                <a16:creationId xmlns:a16="http://schemas.microsoft.com/office/drawing/2014/main" id="{D7A3E771-3B81-1B4F-9A8B-0F4FAF624AA6}"/>
              </a:ext>
            </a:extLst>
          </p:cNvPr>
          <p:cNvSpPr txBox="1"/>
          <p:nvPr/>
        </p:nvSpPr>
        <p:spPr>
          <a:xfrm>
            <a:off x="7602829" y="2370755"/>
            <a:ext cx="482753" cy="461665"/>
          </a:xfrm>
          <a:prstGeom prst="rect">
            <a:avLst/>
          </a:prstGeom>
          <a:noFill/>
        </p:spPr>
        <p:txBody>
          <a:bodyPr wrap="square" rtlCol="0">
            <a:spAutoFit/>
          </a:bodyPr>
          <a:lstStyle/>
          <a:p>
            <a:pPr algn="l"/>
            <a:r>
              <a:rPr lang="en-GB" sz="2400" b="1" dirty="0">
                <a:solidFill>
                  <a:srgbClr val="DAA520"/>
                </a:solidFill>
              </a:rPr>
              <a:t>5</a:t>
            </a:r>
          </a:p>
        </p:txBody>
      </p:sp>
      <p:sp>
        <p:nvSpPr>
          <p:cNvPr id="77" name="TextBox 76">
            <a:extLst>
              <a:ext uri="{FF2B5EF4-FFF2-40B4-BE49-F238E27FC236}">
                <a16:creationId xmlns:a16="http://schemas.microsoft.com/office/drawing/2014/main" id="{7E59ED43-B285-8C4A-A98B-920E92D41BBB}"/>
              </a:ext>
            </a:extLst>
          </p:cNvPr>
          <p:cNvSpPr txBox="1"/>
          <p:nvPr/>
        </p:nvSpPr>
        <p:spPr>
          <a:xfrm>
            <a:off x="7596835" y="4395871"/>
            <a:ext cx="482753" cy="461665"/>
          </a:xfrm>
          <a:prstGeom prst="rect">
            <a:avLst/>
          </a:prstGeom>
          <a:noFill/>
        </p:spPr>
        <p:txBody>
          <a:bodyPr wrap="square" rtlCol="0">
            <a:spAutoFit/>
          </a:bodyPr>
          <a:lstStyle/>
          <a:p>
            <a:pPr algn="l"/>
            <a:r>
              <a:rPr lang="en-GB" sz="2400" b="1" dirty="0">
                <a:solidFill>
                  <a:srgbClr val="DAA520"/>
                </a:solidFill>
              </a:rPr>
              <a:t>6</a:t>
            </a:r>
          </a:p>
        </p:txBody>
      </p:sp>
      <p:pic>
        <p:nvPicPr>
          <p:cNvPr id="83" name="Picture 82" descr="A close up of a logo&#10;&#10;Description automatically generated">
            <a:extLst>
              <a:ext uri="{FF2B5EF4-FFF2-40B4-BE49-F238E27FC236}">
                <a16:creationId xmlns:a16="http://schemas.microsoft.com/office/drawing/2014/main" id="{ACA49ECE-7BFB-A04D-A5CE-B29A48455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153" y="104889"/>
            <a:ext cx="831047" cy="1306888"/>
          </a:xfrm>
          <a:prstGeom prst="rect">
            <a:avLst/>
          </a:prstGeom>
        </p:spPr>
      </p:pic>
      <p:pic>
        <p:nvPicPr>
          <p:cNvPr id="84" name="Picture 83" descr="A close up of a logo&#10;&#10;Description automatically generated">
            <a:extLst>
              <a:ext uri="{FF2B5EF4-FFF2-40B4-BE49-F238E27FC236}">
                <a16:creationId xmlns:a16="http://schemas.microsoft.com/office/drawing/2014/main" id="{16ECA56C-B868-924F-A544-CCB443841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4694" y="518669"/>
            <a:ext cx="1101829" cy="1124565"/>
          </a:xfrm>
          <a:prstGeom prst="rect">
            <a:avLst/>
          </a:prstGeom>
        </p:spPr>
      </p:pic>
      <p:cxnSp>
        <p:nvCxnSpPr>
          <p:cNvPr id="85" name="Straight Connector 84">
            <a:extLst>
              <a:ext uri="{FF2B5EF4-FFF2-40B4-BE49-F238E27FC236}">
                <a16:creationId xmlns:a16="http://schemas.microsoft.com/office/drawing/2014/main" id="{C8A94F33-CEA7-584B-A205-9D264FE7DEAC}"/>
              </a:ext>
            </a:extLst>
          </p:cNvPr>
          <p:cNvCxnSpPr>
            <a:cxnSpLocks/>
          </p:cNvCxnSpPr>
          <p:nvPr/>
        </p:nvCxnSpPr>
        <p:spPr>
          <a:xfrm>
            <a:off x="876094" y="3307722"/>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56C0E09-A103-6848-9811-C789EE7943A4}"/>
              </a:ext>
            </a:extLst>
          </p:cNvPr>
          <p:cNvCxnSpPr>
            <a:cxnSpLocks/>
          </p:cNvCxnSpPr>
          <p:nvPr/>
        </p:nvCxnSpPr>
        <p:spPr>
          <a:xfrm>
            <a:off x="793123" y="5165312"/>
            <a:ext cx="56271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1C73288-1952-5748-A872-8C127B88FEC1}"/>
              </a:ext>
            </a:extLst>
          </p:cNvPr>
          <p:cNvCxnSpPr>
            <a:cxnSpLocks/>
          </p:cNvCxnSpPr>
          <p:nvPr/>
        </p:nvCxnSpPr>
        <p:spPr>
          <a:xfrm>
            <a:off x="5129939" y="3389980"/>
            <a:ext cx="468457"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0C0520C-A122-8746-8CB0-7FC6A72F16A3}"/>
              </a:ext>
            </a:extLst>
          </p:cNvPr>
          <p:cNvCxnSpPr>
            <a:cxnSpLocks/>
          </p:cNvCxnSpPr>
          <p:nvPr/>
        </p:nvCxnSpPr>
        <p:spPr>
          <a:xfrm>
            <a:off x="5613894" y="4864103"/>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8FEC942-5750-864B-9EF1-B3BBB44084ED}"/>
              </a:ext>
            </a:extLst>
          </p:cNvPr>
          <p:cNvCxnSpPr>
            <a:cxnSpLocks/>
          </p:cNvCxnSpPr>
          <p:nvPr/>
        </p:nvCxnSpPr>
        <p:spPr>
          <a:xfrm>
            <a:off x="9611793" y="3088550"/>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B939ED-C128-8B43-A2BE-72C0381DB2EB}"/>
              </a:ext>
            </a:extLst>
          </p:cNvPr>
          <p:cNvCxnSpPr>
            <a:cxnSpLocks/>
          </p:cNvCxnSpPr>
          <p:nvPr/>
        </p:nvCxnSpPr>
        <p:spPr>
          <a:xfrm>
            <a:off x="8206589" y="5041383"/>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 name="Speech Bubble: Rectangle with Corners Rounded 1">
            <a:extLst>
              <a:ext uri="{FF2B5EF4-FFF2-40B4-BE49-F238E27FC236}">
                <a16:creationId xmlns:a16="http://schemas.microsoft.com/office/drawing/2014/main" id="{D7EE2AA4-293B-4A17-B732-E58914C2C208}"/>
              </a:ext>
            </a:extLst>
          </p:cNvPr>
          <p:cNvSpPr/>
          <p:nvPr/>
        </p:nvSpPr>
        <p:spPr>
          <a:xfrm>
            <a:off x="5313749" y="148537"/>
            <a:ext cx="2969871" cy="748390"/>
          </a:xfrm>
          <a:prstGeom prst="wedgeRoundRectCallout">
            <a:avLst>
              <a:gd name="adj1" fmla="val 75729"/>
              <a:gd name="adj2" fmla="val 2972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zu</a:t>
            </a:r>
            <a:r>
              <a:rPr lang="en-GB" sz="2000" dirty="0" err="1"/>
              <a:t>hören</a:t>
            </a:r>
            <a:r>
              <a:rPr lang="en-GB" sz="2000" dirty="0"/>
              <a:t> = to listen </a:t>
            </a:r>
            <a:r>
              <a:rPr lang="en-GB" sz="2000" b="1" dirty="0"/>
              <a:t>to</a:t>
            </a:r>
            <a:r>
              <a:rPr lang="en-GB" sz="2000" dirty="0"/>
              <a:t> (separable verb)</a:t>
            </a:r>
          </a:p>
        </p:txBody>
      </p:sp>
    </p:spTree>
    <p:extLst>
      <p:ext uri="{BB962C8B-B14F-4D97-AF65-F5344CB8AC3E}">
        <p14:creationId xmlns:p14="http://schemas.microsoft.com/office/powerpoint/2010/main" val="193366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5660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Zu </a:t>
            </a:r>
            <a:r>
              <a:rPr lang="en-GB" sz="3600" b="1" dirty="0" err="1">
                <a:solidFill>
                  <a:schemeClr val="bg1"/>
                </a:solidFill>
              </a:rPr>
              <a:t>Hause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1776" y="247046"/>
            <a:ext cx="11055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4C3102C-028D-6145-84FB-7CEF32E751F1}"/>
              </a:ext>
            </a:extLst>
          </p:cNvPr>
          <p:cNvSpPr/>
          <p:nvPr/>
        </p:nvSpPr>
        <p:spPr>
          <a:xfrm>
            <a:off x="3048000" y="2690336"/>
            <a:ext cx="6096000" cy="646331"/>
          </a:xfrm>
          <a:prstGeom prst="rect">
            <a:avLst/>
          </a:prstGeom>
        </p:spPr>
        <p:txBody>
          <a:bodyPr>
            <a:spAutoFit/>
          </a:bodyPr>
          <a:lstStyle/>
          <a:p>
            <a:pPr>
              <a:spcAft>
                <a:spcPts val="0"/>
              </a:spcAft>
            </a:pPr>
            <a:br>
              <a:rPr lang="en-GB" dirty="0">
                <a:latin typeface="Calibri" panose="020F0502020204030204" pitchFamily="34" charset="0"/>
                <a:ea typeface="Calibri" panose="020F0502020204030204" pitchFamily="34" charset="0"/>
              </a:rPr>
            </a:br>
            <a:endParaRPr lang="en-GB" dirty="0">
              <a:latin typeface="Calibri" panose="020F0502020204030204" pitchFamily="34" charset="0"/>
              <a:ea typeface="Calibri" panose="020F0502020204030204" pitchFamily="34" charset="0"/>
            </a:endParaRPr>
          </a:p>
        </p:txBody>
      </p:sp>
      <p:pic>
        <p:nvPicPr>
          <p:cNvPr id="10" name="Picture 9" descr="A close up of a logo&#10;&#10;Description automatically generated">
            <a:extLst>
              <a:ext uri="{FF2B5EF4-FFF2-40B4-BE49-F238E27FC236}">
                <a16:creationId xmlns:a16="http://schemas.microsoft.com/office/drawing/2014/main" id="{16109388-CA66-3A4A-B13A-1A5AFB955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 y="3435660"/>
            <a:ext cx="546129" cy="525520"/>
          </a:xfrm>
          <a:prstGeom prst="rect">
            <a:avLst/>
          </a:prstGeom>
        </p:spPr>
      </p:pic>
      <p:pic>
        <p:nvPicPr>
          <p:cNvPr id="19" name="Picture 18" descr="A close up of a logo&#10;&#10;Description automatically generated">
            <a:extLst>
              <a:ext uri="{FF2B5EF4-FFF2-40B4-BE49-F238E27FC236}">
                <a16:creationId xmlns:a16="http://schemas.microsoft.com/office/drawing/2014/main" id="{CFF1F30E-8B20-ED45-835B-A4835FC8B1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77" y="2521955"/>
            <a:ext cx="481421" cy="647589"/>
          </a:xfrm>
          <a:prstGeom prst="rect">
            <a:avLst/>
          </a:prstGeom>
        </p:spPr>
      </p:pic>
      <p:pic>
        <p:nvPicPr>
          <p:cNvPr id="25" name="Picture 24" descr="A close up of a logo&#10;&#10;Description automatically generated">
            <a:extLst>
              <a:ext uri="{FF2B5EF4-FFF2-40B4-BE49-F238E27FC236}">
                <a16:creationId xmlns:a16="http://schemas.microsoft.com/office/drawing/2014/main" id="{F43275A7-76B2-084C-8D8B-39891AB5C6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430" y="5006417"/>
            <a:ext cx="313560" cy="493098"/>
          </a:xfrm>
          <a:prstGeom prst="rect">
            <a:avLst/>
          </a:prstGeom>
        </p:spPr>
      </p:pic>
      <p:pic>
        <p:nvPicPr>
          <p:cNvPr id="28" name="Picture 27" descr="A close up of a logo&#10;&#10;Description automatically generated">
            <a:extLst>
              <a:ext uri="{FF2B5EF4-FFF2-40B4-BE49-F238E27FC236}">
                <a16:creationId xmlns:a16="http://schemas.microsoft.com/office/drawing/2014/main" id="{AE243D03-CBA2-6442-B8D3-C6B6FF827B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3911" y="4148691"/>
            <a:ext cx="475688" cy="485504"/>
          </a:xfrm>
          <a:prstGeom prst="rect">
            <a:avLst/>
          </a:prstGeom>
        </p:spPr>
      </p:pic>
      <p:pic>
        <p:nvPicPr>
          <p:cNvPr id="31" name="Picture 30" descr="A close up of a logo&#10;&#10;Description automatically generated">
            <a:extLst>
              <a:ext uri="{FF2B5EF4-FFF2-40B4-BE49-F238E27FC236}">
                <a16:creationId xmlns:a16="http://schemas.microsoft.com/office/drawing/2014/main" id="{71DF0508-203A-7046-B77B-097E64350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5308" y="1892626"/>
            <a:ext cx="546129" cy="525520"/>
          </a:xfrm>
          <a:prstGeom prst="rect">
            <a:avLst/>
          </a:prstGeom>
        </p:spPr>
      </p:pic>
      <p:pic>
        <p:nvPicPr>
          <p:cNvPr id="32" name="Picture 31" descr="A close up of a logo&#10;&#10;Description automatically generated">
            <a:extLst>
              <a:ext uri="{FF2B5EF4-FFF2-40B4-BE49-F238E27FC236}">
                <a16:creationId xmlns:a16="http://schemas.microsoft.com/office/drawing/2014/main" id="{C1286430-2255-C243-A738-6D07C27D4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310" y="2580851"/>
            <a:ext cx="546129" cy="525520"/>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7FD7372D-122A-844A-A201-662C0CA952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411" y="4045758"/>
            <a:ext cx="721303" cy="739597"/>
          </a:xfrm>
          <a:prstGeom prst="rect">
            <a:avLst/>
          </a:prstGeom>
        </p:spPr>
      </p:pic>
      <p:pic>
        <p:nvPicPr>
          <p:cNvPr id="36" name="Picture 35" descr="A close up of a logo&#10;&#10;Description automatically generated">
            <a:extLst>
              <a:ext uri="{FF2B5EF4-FFF2-40B4-BE49-F238E27FC236}">
                <a16:creationId xmlns:a16="http://schemas.microsoft.com/office/drawing/2014/main" id="{6688AF51-3090-A441-9CBD-C559DF900D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734" y="4908064"/>
            <a:ext cx="411464" cy="531185"/>
          </a:xfrm>
          <a:prstGeom prst="rect">
            <a:avLst/>
          </a:prstGeom>
        </p:spPr>
      </p:pic>
      <p:graphicFrame>
        <p:nvGraphicFramePr>
          <p:cNvPr id="37" name="Table 6">
            <a:extLst>
              <a:ext uri="{FF2B5EF4-FFF2-40B4-BE49-F238E27FC236}">
                <a16:creationId xmlns:a16="http://schemas.microsoft.com/office/drawing/2014/main" id="{1F0E37F2-5CE7-AF48-B7BB-F82150CBFD47}"/>
              </a:ext>
            </a:extLst>
          </p:cNvPr>
          <p:cNvGraphicFramePr>
            <a:graphicFrameLocks noGrp="1"/>
          </p:cNvGraphicFramePr>
          <p:nvPr>
            <p:extLst>
              <p:ext uri="{D42A27DB-BD31-4B8C-83A1-F6EECF244321}">
                <p14:modId xmlns:p14="http://schemas.microsoft.com/office/powerpoint/2010/main" val="414396361"/>
              </p:ext>
            </p:extLst>
          </p:nvPr>
        </p:nvGraphicFramePr>
        <p:xfrm>
          <a:off x="2425277" y="1037314"/>
          <a:ext cx="9532050" cy="5193363"/>
        </p:xfrm>
        <a:graphic>
          <a:graphicData uri="http://schemas.openxmlformats.org/drawingml/2006/table">
            <a:tbl>
              <a:tblPr firstRow="1" bandRow="1">
                <a:tableStyleId>{00A15C55-8517-42AA-B614-E9B94910E393}</a:tableStyleId>
              </a:tblPr>
              <a:tblGrid>
                <a:gridCol w="845890">
                  <a:extLst>
                    <a:ext uri="{9D8B030D-6E8A-4147-A177-3AD203B41FA5}">
                      <a16:colId xmlns:a16="http://schemas.microsoft.com/office/drawing/2014/main" val="2607353726"/>
                    </a:ext>
                  </a:extLst>
                </a:gridCol>
                <a:gridCol w="6447728">
                  <a:extLst>
                    <a:ext uri="{9D8B030D-6E8A-4147-A177-3AD203B41FA5}">
                      <a16:colId xmlns:a16="http://schemas.microsoft.com/office/drawing/2014/main" val="1600817978"/>
                    </a:ext>
                  </a:extLst>
                </a:gridCol>
                <a:gridCol w="2238432">
                  <a:extLst>
                    <a:ext uri="{9D8B030D-6E8A-4147-A177-3AD203B41FA5}">
                      <a16:colId xmlns:a16="http://schemas.microsoft.com/office/drawing/2014/main" val="4128092149"/>
                    </a:ext>
                  </a:extLst>
                </a:gridCol>
              </a:tblGrid>
              <a:tr h="741909">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instead OR and/or</a:t>
                      </a:r>
                    </a:p>
                  </a:txBody>
                  <a:tcPr/>
                </a:tc>
                <a:extLst>
                  <a:ext uri="{0D108BD9-81ED-4DB2-BD59-A6C34878D82A}">
                    <a16:rowId xmlns:a16="http://schemas.microsoft.com/office/drawing/2014/main" val="1153431983"/>
                  </a:ext>
                </a:extLst>
              </a:tr>
              <a:tr h="741909">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Wir müssen heute Abend Hausaufgaben machen </a:t>
                      </a:r>
                      <a:r>
                        <a:rPr lang="de-DE" sz="2000" b="1" noProof="0" dirty="0">
                          <a:solidFill>
                            <a:schemeClr val="accent5">
                              <a:lumMod val="50000"/>
                            </a:schemeClr>
                          </a:solidFill>
                        </a:rPr>
                        <a:t>und</a:t>
                      </a:r>
                      <a:r>
                        <a:rPr lang="de-DE" sz="2000" noProof="0" dirty="0">
                          <a:solidFill>
                            <a:schemeClr val="accent5">
                              <a:lumMod val="50000"/>
                            </a:schemeClr>
                          </a:solidFill>
                        </a:rPr>
                        <a:t> putzen. </a:t>
                      </a:r>
                    </a:p>
                  </a:txBody>
                  <a:tcPr anchor="ctr"/>
                </a:tc>
                <a:tc>
                  <a:txBody>
                    <a:bodyPr/>
                    <a:lstStyle/>
                    <a:p>
                      <a:pPr algn="ctr"/>
                      <a:r>
                        <a:rPr lang="en-GB" sz="2000" dirty="0">
                          <a:solidFill>
                            <a:schemeClr val="accent1">
                              <a:lumMod val="50000"/>
                            </a:schemeClr>
                          </a:solidFill>
                        </a:rPr>
                        <a:t>und / </a:t>
                      </a:r>
                      <a:r>
                        <a:rPr lang="en-GB" sz="2000" dirty="0" err="1">
                          <a:solidFill>
                            <a:schemeClr val="accent1">
                              <a:lumMod val="50000"/>
                            </a:schemeClr>
                          </a:solidFill>
                        </a:rPr>
                        <a:t>statt</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741909">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Wollen sie morgen Eis essen, </a:t>
                      </a:r>
                      <a:r>
                        <a:rPr lang="de-DE" sz="2000" b="1" noProof="0" dirty="0">
                          <a:solidFill>
                            <a:schemeClr val="accent5">
                              <a:lumMod val="50000"/>
                            </a:schemeClr>
                          </a:solidFill>
                        </a:rPr>
                        <a:t>statt</a:t>
                      </a:r>
                      <a:r>
                        <a:rPr lang="de-DE" sz="2000" noProof="0" dirty="0">
                          <a:solidFill>
                            <a:schemeClr val="accent5">
                              <a:lumMod val="50000"/>
                            </a:schemeClr>
                          </a:solidFill>
                        </a:rPr>
                        <a:t> Kaffee zu trinken?</a:t>
                      </a:r>
                    </a:p>
                  </a:txBody>
                  <a:tcPr anchor="ctr"/>
                </a:tc>
                <a:tc>
                  <a:txBody>
                    <a:bodyPr/>
                    <a:lstStyle/>
                    <a:p>
                      <a:pPr algn="ctr"/>
                      <a:r>
                        <a:rPr lang="en-GB" sz="2000" dirty="0" err="1">
                          <a:solidFill>
                            <a:schemeClr val="accent1">
                              <a:lumMod val="50000"/>
                            </a:schemeClr>
                          </a:solidFill>
                        </a:rPr>
                        <a:t>statt</a:t>
                      </a:r>
                      <a:r>
                        <a:rPr lang="en-GB" sz="2000" dirty="0">
                          <a:solidFill>
                            <a:schemeClr val="accent1">
                              <a:lumMod val="50000"/>
                            </a:schemeClr>
                          </a:solidFill>
                        </a:rPr>
                        <a:t> / </a:t>
                      </a:r>
                      <a:r>
                        <a:rPr lang="en-GB" sz="2000" dirty="0" err="1">
                          <a:solidFill>
                            <a:schemeClr val="accent1">
                              <a:lumMod val="50000"/>
                            </a:schemeClr>
                          </a:solidFill>
                        </a:rPr>
                        <a:t>oder</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741909">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Dürfen wir heute Videospiele spielen</a:t>
                      </a:r>
                      <a:r>
                        <a:rPr lang="de-DE" sz="2000" b="1" noProof="0" dirty="0">
                          <a:solidFill>
                            <a:schemeClr val="accent5">
                              <a:lumMod val="50000"/>
                            </a:schemeClr>
                          </a:solidFill>
                        </a:rPr>
                        <a:t>, statt </a:t>
                      </a:r>
                      <a:r>
                        <a:rPr lang="de-DE" sz="2000" noProof="0" dirty="0">
                          <a:solidFill>
                            <a:schemeClr val="accent5">
                              <a:lumMod val="50000"/>
                            </a:schemeClr>
                          </a:solidFill>
                        </a:rPr>
                        <a:t>ins Kino zu gehen?</a:t>
                      </a:r>
                    </a:p>
                  </a:txBody>
                  <a:tcPr anchor="ctr"/>
                </a:tc>
                <a:tc>
                  <a:txBody>
                    <a:bodyPr/>
                    <a:lstStyle/>
                    <a:p>
                      <a:pPr algn="ctr"/>
                      <a:r>
                        <a:rPr lang="en-GB" sz="2000" dirty="0" err="1">
                          <a:solidFill>
                            <a:schemeClr val="accent1">
                              <a:lumMod val="50000"/>
                            </a:schemeClr>
                          </a:solidFill>
                        </a:rPr>
                        <a:t>statt</a:t>
                      </a:r>
                      <a:r>
                        <a:rPr lang="en-GB" sz="2000" dirty="0">
                          <a:solidFill>
                            <a:schemeClr val="accent1">
                              <a:lumMod val="50000"/>
                            </a:schemeClr>
                          </a:solidFill>
                        </a:rPr>
                        <a:t> / und</a:t>
                      </a:r>
                    </a:p>
                  </a:txBody>
                  <a:tcPr/>
                </a:tc>
                <a:extLst>
                  <a:ext uri="{0D108BD9-81ED-4DB2-BD59-A6C34878D82A}">
                    <a16:rowId xmlns:a16="http://schemas.microsoft.com/office/drawing/2014/main" val="2189313960"/>
                  </a:ext>
                </a:extLst>
              </a:tr>
              <a:tr h="741909">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Aber, du musst morgen Abend babysitten</a:t>
                      </a:r>
                      <a:r>
                        <a:rPr lang="de-DE" sz="2000" b="1" noProof="0" dirty="0">
                          <a:solidFill>
                            <a:schemeClr val="accent5">
                              <a:lumMod val="50000"/>
                            </a:schemeClr>
                          </a:solidFill>
                        </a:rPr>
                        <a:t>, statt </a:t>
                      </a:r>
                      <a:r>
                        <a:rPr lang="de-DE" sz="2000" noProof="0" dirty="0">
                          <a:solidFill>
                            <a:schemeClr val="accent5">
                              <a:lumMod val="50000"/>
                            </a:schemeClr>
                          </a:solidFill>
                        </a:rPr>
                        <a:t>zur Party zu gehen.</a:t>
                      </a:r>
                    </a:p>
                  </a:txBody>
                  <a:tcPr anchor="ctr"/>
                </a:tc>
                <a:tc>
                  <a:txBody>
                    <a:bodyPr/>
                    <a:lstStyle/>
                    <a:p>
                      <a:pPr algn="ctr"/>
                      <a:r>
                        <a:rPr lang="en-GB" sz="2000" dirty="0" err="1">
                          <a:solidFill>
                            <a:schemeClr val="accent1">
                              <a:lumMod val="50000"/>
                            </a:schemeClr>
                          </a:solidFill>
                        </a:rPr>
                        <a:t>oder</a:t>
                      </a:r>
                      <a:r>
                        <a:rPr lang="en-GB" sz="2000" dirty="0">
                          <a:solidFill>
                            <a:schemeClr val="accent1">
                              <a:lumMod val="50000"/>
                            </a:schemeClr>
                          </a:solidFill>
                        </a:rPr>
                        <a:t> / </a:t>
                      </a:r>
                      <a:r>
                        <a:rPr lang="en-GB" sz="2000" dirty="0" err="1">
                          <a:solidFill>
                            <a:schemeClr val="accent1">
                              <a:lumMod val="50000"/>
                            </a:schemeClr>
                          </a:solidFill>
                        </a:rPr>
                        <a:t>statt</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741909">
                <a:tc>
                  <a:txBody>
                    <a:bodyPr/>
                    <a:lstStyle/>
                    <a:p>
                      <a:pPr algn="ctr"/>
                      <a:endParaRPr lang="en-GB" sz="2000"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noProof="0" dirty="0">
                          <a:solidFill>
                            <a:schemeClr val="accent5">
                              <a:lumMod val="50000"/>
                            </a:schemeClr>
                          </a:solidFill>
                        </a:rPr>
                        <a:t>Können wir am Sonntag Oma besuchen </a:t>
                      </a:r>
                      <a:r>
                        <a:rPr lang="de-DE" sz="2000" b="1" noProof="0" dirty="0">
                          <a:solidFill>
                            <a:schemeClr val="accent5">
                              <a:lumMod val="50000"/>
                            </a:schemeClr>
                          </a:solidFill>
                        </a:rPr>
                        <a:t>und</a:t>
                      </a:r>
                      <a:r>
                        <a:rPr lang="de-DE" sz="2000" noProof="0" dirty="0">
                          <a:solidFill>
                            <a:schemeClr val="accent5">
                              <a:lumMod val="50000"/>
                            </a:schemeClr>
                          </a:solidFill>
                        </a:rPr>
                        <a:t> ins Schwimmbad gehen?</a:t>
                      </a:r>
                    </a:p>
                  </a:txBody>
                  <a:tcPr anchor="ctr"/>
                </a:tc>
                <a:tc>
                  <a:txBody>
                    <a:bodyPr/>
                    <a:lstStyle/>
                    <a:p>
                      <a:pPr algn="ctr"/>
                      <a:r>
                        <a:rPr lang="en-GB" sz="2000" dirty="0" err="1">
                          <a:solidFill>
                            <a:schemeClr val="accent1">
                              <a:lumMod val="50000"/>
                            </a:schemeClr>
                          </a:solidFill>
                        </a:rPr>
                        <a:t>statt</a:t>
                      </a:r>
                      <a:r>
                        <a:rPr lang="en-GB" sz="2000" dirty="0">
                          <a:solidFill>
                            <a:schemeClr val="accent1">
                              <a:lumMod val="50000"/>
                            </a:schemeClr>
                          </a:solidFill>
                        </a:rPr>
                        <a:t> / und</a:t>
                      </a:r>
                    </a:p>
                  </a:txBody>
                  <a:tcPr/>
                </a:tc>
                <a:extLst>
                  <a:ext uri="{0D108BD9-81ED-4DB2-BD59-A6C34878D82A}">
                    <a16:rowId xmlns:a16="http://schemas.microsoft.com/office/drawing/2014/main" val="1972389626"/>
                  </a:ext>
                </a:extLst>
              </a:tr>
              <a:tr h="741909">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noProof="0" dirty="0">
                          <a:solidFill>
                            <a:schemeClr val="accent5">
                              <a:lumMod val="50000"/>
                            </a:schemeClr>
                          </a:solidFill>
                        </a:rPr>
                        <a:t>Wollen sie später Chinesisch kochen </a:t>
                      </a:r>
                      <a:r>
                        <a:rPr lang="de-DE" sz="2000" b="1" noProof="0" dirty="0">
                          <a:solidFill>
                            <a:schemeClr val="accent5">
                              <a:lumMod val="50000"/>
                            </a:schemeClr>
                          </a:solidFill>
                        </a:rPr>
                        <a:t>oder</a:t>
                      </a:r>
                      <a:r>
                        <a:rPr lang="de-DE" sz="2000" noProof="0" dirty="0">
                          <a:solidFill>
                            <a:schemeClr val="accent5">
                              <a:lumMod val="50000"/>
                            </a:schemeClr>
                          </a:solidFill>
                        </a:rPr>
                        <a:t> Pizza bestellen?</a:t>
                      </a:r>
                    </a:p>
                  </a:txBody>
                  <a:tcPr anchor="ctr"/>
                </a:tc>
                <a:tc>
                  <a:txBody>
                    <a:bodyPr/>
                    <a:lstStyle/>
                    <a:p>
                      <a:pPr algn="ctr"/>
                      <a:r>
                        <a:rPr lang="en-GB" sz="2000" dirty="0" err="1">
                          <a:solidFill>
                            <a:schemeClr val="accent1">
                              <a:lumMod val="50000"/>
                            </a:schemeClr>
                          </a:solidFill>
                        </a:rPr>
                        <a:t>statt</a:t>
                      </a:r>
                      <a:r>
                        <a:rPr lang="en-GB" sz="2000" dirty="0">
                          <a:solidFill>
                            <a:schemeClr val="accent1">
                              <a:lumMod val="50000"/>
                            </a:schemeClr>
                          </a:solidFill>
                        </a:rPr>
                        <a:t> / </a:t>
                      </a:r>
                      <a:r>
                        <a:rPr lang="en-GB" sz="2000" dirty="0" err="1">
                          <a:solidFill>
                            <a:schemeClr val="accent1">
                              <a:lumMod val="50000"/>
                            </a:schemeClr>
                          </a:solidFill>
                        </a:rPr>
                        <a:t>oder</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38" name="Action Button: Custom 16">
            <a:hlinkClick r:id="" action="ppaction://noaction" highlightClick="1">
              <a:snd r:embed="rId10" name="25.Q.1. putzen.wav"/>
            </a:hlinkClick>
            <a:extLst>
              <a:ext uri="{FF2B5EF4-FFF2-40B4-BE49-F238E27FC236}">
                <a16:creationId xmlns:a16="http://schemas.microsoft.com/office/drawing/2014/main" id="{734270DD-17D1-9A49-9186-14E5486C6202}"/>
              </a:ext>
            </a:extLst>
          </p:cNvPr>
          <p:cNvSpPr/>
          <p:nvPr/>
        </p:nvSpPr>
        <p:spPr>
          <a:xfrm>
            <a:off x="2657112" y="19587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TextBox 38" descr="text box hiding answer">
            <a:extLst>
              <a:ext uri="{FF2B5EF4-FFF2-40B4-BE49-F238E27FC236}">
                <a16:creationId xmlns:a16="http://schemas.microsoft.com/office/drawing/2014/main" id="{B034CE3E-B361-C341-8DDF-CF067EA25F89}"/>
              </a:ext>
            </a:extLst>
          </p:cNvPr>
          <p:cNvSpPr txBox="1"/>
          <p:nvPr/>
        </p:nvSpPr>
        <p:spPr>
          <a:xfrm>
            <a:off x="3376759" y="1870944"/>
            <a:ext cx="6135326" cy="61167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11" name="25.Q.2. Eis.wav"/>
            </a:hlinkClick>
            <a:extLst>
              <a:ext uri="{FF2B5EF4-FFF2-40B4-BE49-F238E27FC236}">
                <a16:creationId xmlns:a16="http://schemas.microsoft.com/office/drawing/2014/main" id="{16B1C8BD-9CA9-6D42-9001-B38EF0888427}"/>
              </a:ext>
            </a:extLst>
          </p:cNvPr>
          <p:cNvSpPr/>
          <p:nvPr/>
        </p:nvSpPr>
        <p:spPr>
          <a:xfrm>
            <a:off x="2655034" y="26694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TextBox 41" descr="text box hiding answer">
            <a:extLst>
              <a:ext uri="{FF2B5EF4-FFF2-40B4-BE49-F238E27FC236}">
                <a16:creationId xmlns:a16="http://schemas.microsoft.com/office/drawing/2014/main" id="{985B6398-F532-8E4C-A6C4-F5897750D913}"/>
              </a:ext>
            </a:extLst>
          </p:cNvPr>
          <p:cNvSpPr txBox="1"/>
          <p:nvPr/>
        </p:nvSpPr>
        <p:spPr>
          <a:xfrm>
            <a:off x="3362391" y="2574212"/>
            <a:ext cx="5332612" cy="6232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Action Button: Custom 16">
            <a:hlinkClick r:id="" action="ppaction://noaction" highlightClick="1">
              <a:snd r:embed="rId12" name="25.Q.3. Kino.wav"/>
            </a:hlinkClick>
            <a:extLst>
              <a:ext uri="{FF2B5EF4-FFF2-40B4-BE49-F238E27FC236}">
                <a16:creationId xmlns:a16="http://schemas.microsoft.com/office/drawing/2014/main" id="{545FCCB8-A52C-0C49-A0B2-EC7056C87922}"/>
              </a:ext>
            </a:extLst>
          </p:cNvPr>
          <p:cNvSpPr/>
          <p:nvPr/>
        </p:nvSpPr>
        <p:spPr>
          <a:xfrm>
            <a:off x="2655034" y="346427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TextBox 44" descr="text box hiding answer">
            <a:extLst>
              <a:ext uri="{FF2B5EF4-FFF2-40B4-BE49-F238E27FC236}">
                <a16:creationId xmlns:a16="http://schemas.microsoft.com/office/drawing/2014/main" id="{C3B6D1E7-1BAC-634D-AD10-2C5E9A7ACEB4}"/>
              </a:ext>
            </a:extLst>
          </p:cNvPr>
          <p:cNvSpPr txBox="1"/>
          <p:nvPr/>
        </p:nvSpPr>
        <p:spPr>
          <a:xfrm>
            <a:off x="3376759" y="3343624"/>
            <a:ext cx="6183443" cy="59388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Action Button: Custom 46">
            <a:hlinkClick r:id="" action="ppaction://noaction" highlightClick="1">
              <a:snd r:embed="rId13" name="25.Q.4. babysitten.wav"/>
            </a:hlinkClick>
            <a:extLst>
              <a:ext uri="{FF2B5EF4-FFF2-40B4-BE49-F238E27FC236}">
                <a16:creationId xmlns:a16="http://schemas.microsoft.com/office/drawing/2014/main" id="{EC83FCA2-DDA7-6447-B9FE-039F8BBE1D88}"/>
              </a:ext>
            </a:extLst>
          </p:cNvPr>
          <p:cNvSpPr/>
          <p:nvPr/>
        </p:nvSpPr>
        <p:spPr>
          <a:xfrm>
            <a:off x="2669403" y="419344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TextBox 47" descr="text box hiding answer">
            <a:extLst>
              <a:ext uri="{FF2B5EF4-FFF2-40B4-BE49-F238E27FC236}">
                <a16:creationId xmlns:a16="http://schemas.microsoft.com/office/drawing/2014/main" id="{ABABDA3A-91DA-D543-9395-5D515F226724}"/>
              </a:ext>
            </a:extLst>
          </p:cNvPr>
          <p:cNvSpPr txBox="1"/>
          <p:nvPr/>
        </p:nvSpPr>
        <p:spPr>
          <a:xfrm>
            <a:off x="3376760" y="4092192"/>
            <a:ext cx="6183443" cy="59850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4AB9324B-CA96-6446-8A8B-E55E9425BCD6}"/>
              </a:ext>
            </a:extLst>
          </p:cNvPr>
          <p:cNvSpPr txBox="1"/>
          <p:nvPr/>
        </p:nvSpPr>
        <p:spPr>
          <a:xfrm>
            <a:off x="3348749" y="4794443"/>
            <a:ext cx="6009739" cy="62324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Action Button: Custom 16">
            <a:hlinkClick r:id="" action="ppaction://noaction" highlightClick="1">
              <a:snd r:embed="rId14" name="25.Q.6. Chinesich.wav"/>
            </a:hlinkClick>
            <a:extLst>
              <a:ext uri="{FF2B5EF4-FFF2-40B4-BE49-F238E27FC236}">
                <a16:creationId xmlns:a16="http://schemas.microsoft.com/office/drawing/2014/main" id="{F7D75501-E540-9E4B-97C3-0906F877A079}"/>
              </a:ext>
            </a:extLst>
          </p:cNvPr>
          <p:cNvSpPr/>
          <p:nvPr/>
        </p:nvSpPr>
        <p:spPr>
          <a:xfrm>
            <a:off x="2679915" y="56226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4" name="TextBox 53" descr="text box hiding answer">
            <a:extLst>
              <a:ext uri="{FF2B5EF4-FFF2-40B4-BE49-F238E27FC236}">
                <a16:creationId xmlns:a16="http://schemas.microsoft.com/office/drawing/2014/main" id="{BCFB88B6-E1C7-CD4D-84B9-B945AE256EFD}"/>
              </a:ext>
            </a:extLst>
          </p:cNvPr>
          <p:cNvSpPr txBox="1"/>
          <p:nvPr/>
        </p:nvSpPr>
        <p:spPr>
          <a:xfrm>
            <a:off x="3328641" y="5559748"/>
            <a:ext cx="6183444" cy="5679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2" name="Picture 61" descr="A close up of a logo&#10;&#10;Description automatically generated">
            <a:extLst>
              <a:ext uri="{FF2B5EF4-FFF2-40B4-BE49-F238E27FC236}">
                <a16:creationId xmlns:a16="http://schemas.microsoft.com/office/drawing/2014/main" id="{F99AECC6-0C23-2446-8FC9-459EE9769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2686" y="5718314"/>
            <a:ext cx="313560" cy="493098"/>
          </a:xfrm>
          <a:prstGeom prst="rect">
            <a:avLst/>
          </a:prstGeom>
        </p:spPr>
      </p:pic>
      <p:pic>
        <p:nvPicPr>
          <p:cNvPr id="63" name="Picture 62" descr="A close up of a logo&#10;&#10;Description automatically generated">
            <a:extLst>
              <a:ext uri="{FF2B5EF4-FFF2-40B4-BE49-F238E27FC236}">
                <a16:creationId xmlns:a16="http://schemas.microsoft.com/office/drawing/2014/main" id="{84229172-7934-7746-84E5-3B188E1849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455" y="5803693"/>
            <a:ext cx="411464" cy="531185"/>
          </a:xfrm>
          <a:prstGeom prst="rect">
            <a:avLst/>
          </a:prstGeom>
        </p:spPr>
      </p:pic>
      <p:pic>
        <p:nvPicPr>
          <p:cNvPr id="56" name="Picture 55" descr="A picture containing logo&#10;&#10;Description automatically generated">
            <a:extLst>
              <a:ext uri="{FF2B5EF4-FFF2-40B4-BE49-F238E27FC236}">
                <a16:creationId xmlns:a16="http://schemas.microsoft.com/office/drawing/2014/main" id="{00C9C7B0-B6F4-F044-AC98-1C19C49C04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4684" y="3292476"/>
            <a:ext cx="721303" cy="739597"/>
          </a:xfrm>
          <a:prstGeom prst="rect">
            <a:avLst/>
          </a:prstGeom>
        </p:spPr>
      </p:pic>
      <p:cxnSp>
        <p:nvCxnSpPr>
          <p:cNvPr id="57" name="Straight Connector 56">
            <a:extLst>
              <a:ext uri="{FF2B5EF4-FFF2-40B4-BE49-F238E27FC236}">
                <a16:creationId xmlns:a16="http://schemas.microsoft.com/office/drawing/2014/main" id="{DC0BEE6A-BE08-6245-BCDF-00DC9381F5E3}"/>
              </a:ext>
            </a:extLst>
          </p:cNvPr>
          <p:cNvCxnSpPr>
            <a:cxnSpLocks/>
          </p:cNvCxnSpPr>
          <p:nvPr/>
        </p:nvCxnSpPr>
        <p:spPr>
          <a:xfrm>
            <a:off x="10927568" y="2002773"/>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FCF9EB9-8FE4-A546-A6E9-14F8F33B4761}"/>
              </a:ext>
            </a:extLst>
          </p:cNvPr>
          <p:cNvCxnSpPr>
            <a:cxnSpLocks/>
          </p:cNvCxnSpPr>
          <p:nvPr/>
        </p:nvCxnSpPr>
        <p:spPr>
          <a:xfrm>
            <a:off x="10960620" y="2750700"/>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1A99616-046B-F545-B9F5-7CD8E0411239}"/>
              </a:ext>
            </a:extLst>
          </p:cNvPr>
          <p:cNvCxnSpPr>
            <a:cxnSpLocks/>
          </p:cNvCxnSpPr>
          <p:nvPr/>
        </p:nvCxnSpPr>
        <p:spPr>
          <a:xfrm>
            <a:off x="10960621" y="3480291"/>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0E8A50B-E994-3D4D-8731-1AFC606856BF}"/>
              </a:ext>
            </a:extLst>
          </p:cNvPr>
          <p:cNvCxnSpPr>
            <a:cxnSpLocks/>
          </p:cNvCxnSpPr>
          <p:nvPr/>
        </p:nvCxnSpPr>
        <p:spPr>
          <a:xfrm>
            <a:off x="10100955" y="4218422"/>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EE991C-EA4B-274B-ABB7-8EB9F172637C}"/>
              </a:ext>
            </a:extLst>
          </p:cNvPr>
          <p:cNvCxnSpPr>
            <a:cxnSpLocks/>
          </p:cNvCxnSpPr>
          <p:nvPr/>
        </p:nvCxnSpPr>
        <p:spPr>
          <a:xfrm>
            <a:off x="10100955" y="4963710"/>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36678E5-F178-F349-BE1C-BB46EAB64B3F}"/>
              </a:ext>
            </a:extLst>
          </p:cNvPr>
          <p:cNvCxnSpPr>
            <a:cxnSpLocks/>
          </p:cNvCxnSpPr>
          <p:nvPr/>
        </p:nvCxnSpPr>
        <p:spPr>
          <a:xfrm>
            <a:off x="10100955" y="5723710"/>
            <a:ext cx="637931"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logo&#10;&#10;Description automatically generated">
            <a:extLst>
              <a:ext uri="{FF2B5EF4-FFF2-40B4-BE49-F238E27FC236}">
                <a16:creationId xmlns:a16="http://schemas.microsoft.com/office/drawing/2014/main" id="{8807389D-C8B4-0B41-9749-F2CFCE74E3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218" y="1939577"/>
            <a:ext cx="475688" cy="485504"/>
          </a:xfrm>
          <a:prstGeom prst="rect">
            <a:avLst/>
          </a:prstGeom>
        </p:spPr>
      </p:pic>
      <p:pic>
        <p:nvPicPr>
          <p:cNvPr id="8" name="Graphic 7" descr="Speech">
            <a:hlinkClick r:id="" action="ppaction://noaction">
              <a:snd r:embed="rId15" name="25.ANS.1.wav"/>
            </a:hlinkClick>
            <a:extLst>
              <a:ext uri="{FF2B5EF4-FFF2-40B4-BE49-F238E27FC236}">
                <a16:creationId xmlns:a16="http://schemas.microsoft.com/office/drawing/2014/main" id="{3046E8A4-B462-1545-A09E-6355961A671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994322" y="1694091"/>
            <a:ext cx="769726" cy="645149"/>
          </a:xfrm>
          <a:prstGeom prst="rect">
            <a:avLst/>
          </a:prstGeom>
        </p:spPr>
      </p:pic>
      <p:pic>
        <p:nvPicPr>
          <p:cNvPr id="68" name="Graphic 67" descr="Speech">
            <a:hlinkClick r:id="" action="ppaction://noaction">
              <a:snd r:embed="rId18" name="25.ANS.2.wav"/>
            </a:hlinkClick>
            <a:extLst>
              <a:ext uri="{FF2B5EF4-FFF2-40B4-BE49-F238E27FC236}">
                <a16:creationId xmlns:a16="http://schemas.microsoft.com/office/drawing/2014/main" id="{20D5BC7C-4850-7F42-8B57-48991CC34B0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1008147" y="2401909"/>
            <a:ext cx="720774" cy="604119"/>
          </a:xfrm>
          <a:prstGeom prst="rect">
            <a:avLst/>
          </a:prstGeom>
        </p:spPr>
      </p:pic>
      <p:pic>
        <p:nvPicPr>
          <p:cNvPr id="69" name="Graphic 68" descr="Speech">
            <a:hlinkClick r:id="" action="ppaction://noaction">
              <a:snd r:embed="rId19" name="25.ANS.3. Videospiele.wav"/>
            </a:hlinkClick>
            <a:extLst>
              <a:ext uri="{FF2B5EF4-FFF2-40B4-BE49-F238E27FC236}">
                <a16:creationId xmlns:a16="http://schemas.microsoft.com/office/drawing/2014/main" id="{215924CF-4E12-2940-86C8-057D317FF3D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986654" y="3245903"/>
            <a:ext cx="781674" cy="655163"/>
          </a:xfrm>
          <a:prstGeom prst="rect">
            <a:avLst/>
          </a:prstGeom>
        </p:spPr>
      </p:pic>
      <p:pic>
        <p:nvPicPr>
          <p:cNvPr id="70" name="Graphic 69" descr="Speech">
            <a:hlinkClick r:id="" action="ppaction://noaction">
              <a:snd r:embed="rId20" name="25.ANS.4.wav"/>
            </a:hlinkClick>
            <a:extLst>
              <a:ext uri="{FF2B5EF4-FFF2-40B4-BE49-F238E27FC236}">
                <a16:creationId xmlns:a16="http://schemas.microsoft.com/office/drawing/2014/main" id="{47C6C416-354E-0C48-9644-C8F455308CA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1112423" y="4000708"/>
            <a:ext cx="760121" cy="637098"/>
          </a:xfrm>
          <a:prstGeom prst="rect">
            <a:avLst/>
          </a:prstGeom>
        </p:spPr>
      </p:pic>
      <p:pic>
        <p:nvPicPr>
          <p:cNvPr id="71" name="Graphic 70" descr="Speech">
            <a:hlinkClick r:id="" action="ppaction://noaction">
              <a:snd r:embed="rId21" name="No_5_full.wav"/>
            </a:hlinkClick>
            <a:extLst>
              <a:ext uri="{FF2B5EF4-FFF2-40B4-BE49-F238E27FC236}">
                <a16:creationId xmlns:a16="http://schemas.microsoft.com/office/drawing/2014/main" id="{6863D73F-69C8-2F4A-8014-1C4E29518FF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1031103" y="4661498"/>
            <a:ext cx="888836" cy="744981"/>
          </a:xfrm>
          <a:prstGeom prst="rect">
            <a:avLst/>
          </a:prstGeom>
        </p:spPr>
      </p:pic>
      <p:pic>
        <p:nvPicPr>
          <p:cNvPr id="72" name="Graphic 71" descr="Speech">
            <a:hlinkClick r:id="" action="ppaction://noaction">
              <a:snd r:embed="rId22" name="25.ANS.6.wav"/>
            </a:hlinkClick>
            <a:extLst>
              <a:ext uri="{FF2B5EF4-FFF2-40B4-BE49-F238E27FC236}">
                <a16:creationId xmlns:a16="http://schemas.microsoft.com/office/drawing/2014/main" id="{B8E4BF74-1B79-9F4C-A8EB-B6C04141D4C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1009119" y="5511933"/>
            <a:ext cx="736745" cy="617505"/>
          </a:xfrm>
          <a:prstGeom prst="rect">
            <a:avLst/>
          </a:prstGeom>
        </p:spPr>
      </p:pic>
      <p:sp>
        <p:nvSpPr>
          <p:cNvPr id="7" name="TextBox 6">
            <a:extLst>
              <a:ext uri="{FF2B5EF4-FFF2-40B4-BE49-F238E27FC236}">
                <a16:creationId xmlns:a16="http://schemas.microsoft.com/office/drawing/2014/main" id="{166D8552-626C-6E44-91CB-C1B20389A00F}"/>
              </a:ext>
            </a:extLst>
          </p:cNvPr>
          <p:cNvSpPr txBox="1"/>
          <p:nvPr/>
        </p:nvSpPr>
        <p:spPr>
          <a:xfrm>
            <a:off x="2655034" y="473727"/>
            <a:ext cx="65991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DAA520"/>
                </a:solidFill>
                <a:latin typeface="Century Gothic" panose="020F0302020204030204"/>
              </a:rPr>
              <a:t>Statt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r>
              <a:rPr lang="en-US" sz="2400" b="1" dirty="0">
                <a:solidFill>
                  <a:srgbClr val="DAA520"/>
                </a:solidFill>
                <a:latin typeface="Century Gothic" panose="020F0302020204030204"/>
              </a:rPr>
              <a:t>und / </a:t>
            </a:r>
            <a:r>
              <a:rPr lang="en-US" sz="2400" b="1" dirty="0" err="1">
                <a:solidFill>
                  <a:srgbClr val="DAA520"/>
                </a:solidFill>
                <a:latin typeface="Century Gothic" panose="020F0302020204030204"/>
              </a:rPr>
              <a:t>oder</a:t>
            </a:r>
            <a:r>
              <a:rPr lang="en-US" sz="2400" b="1" dirty="0">
                <a:solidFill>
                  <a:srgbClr val="DAA520"/>
                </a:solidFill>
                <a:latin typeface="Century Gothic" panose="020F0302020204030204"/>
              </a:rPr>
              <a:t>?</a:t>
            </a:r>
            <a:br>
              <a:rPr lang="en-US" sz="2400" b="1" dirty="0">
                <a:solidFill>
                  <a:srgbClr val="DAA520"/>
                </a:solidFill>
                <a:latin typeface="Century Gothic" panose="020F0302020204030204"/>
              </a:rPr>
            </a:br>
            <a:r>
              <a:rPr lang="en-US" sz="2400" dirty="0" err="1">
                <a:solidFill>
                  <a:srgbClr val="115076"/>
                </a:solidFill>
                <a:latin typeface="Century Gothic" panose="020F0302020204030204"/>
              </a:rPr>
              <a:t>Schreib</a:t>
            </a:r>
            <a:r>
              <a:rPr lang="en-US" sz="2400" dirty="0">
                <a:solidFill>
                  <a:srgbClr val="115076"/>
                </a:solidFill>
                <a:latin typeface="Century Gothic" panose="020F0302020204030204"/>
              </a:rPr>
              <a:t> 1-6 und </a:t>
            </a:r>
            <a:r>
              <a:rPr lang="en-US" sz="2400" b="1" i="1" dirty="0" err="1">
                <a:solidFill>
                  <a:srgbClr val="115076"/>
                </a:solidFill>
                <a:latin typeface="Century Gothic" panose="020F0302020204030204"/>
              </a:rPr>
              <a:t>statt</a:t>
            </a:r>
            <a:r>
              <a:rPr lang="en-US" sz="2400" dirty="0">
                <a:solidFill>
                  <a:srgbClr val="115076"/>
                </a:solidFill>
                <a:latin typeface="Century Gothic" panose="020F0302020204030204"/>
              </a:rPr>
              <a:t> </a:t>
            </a:r>
            <a:r>
              <a:rPr lang="en-US" sz="2400" dirty="0" err="1">
                <a:solidFill>
                  <a:srgbClr val="115076"/>
                </a:solidFill>
                <a:latin typeface="Century Gothic" panose="020F0302020204030204"/>
              </a:rPr>
              <a:t>oder</a:t>
            </a:r>
            <a:r>
              <a:rPr lang="en-US" sz="2400" dirty="0">
                <a:solidFill>
                  <a:srgbClr val="115076"/>
                </a:solidFill>
                <a:latin typeface="Century Gothic" panose="020F0302020204030204"/>
              </a:rPr>
              <a:t> </a:t>
            </a:r>
            <a:r>
              <a:rPr lang="en-US" sz="2400" b="1" i="1" dirty="0">
                <a:solidFill>
                  <a:srgbClr val="115076"/>
                </a:solidFill>
                <a:latin typeface="Century Gothic" panose="020F0302020204030204"/>
              </a:rPr>
              <a:t>und/</a:t>
            </a:r>
            <a:r>
              <a:rPr lang="en-US" sz="2400" b="1" i="1" dirty="0" err="1">
                <a:solidFill>
                  <a:srgbClr val="115076"/>
                </a:solidFill>
                <a:latin typeface="Century Gothic" panose="020F0302020204030204"/>
              </a:rPr>
              <a:t>oder</a:t>
            </a:r>
            <a:r>
              <a:rPr lang="en-US" sz="2400" b="1" i="1" dirty="0">
                <a:solidFill>
                  <a:srgbClr val="115076"/>
                </a:solidFill>
                <a:latin typeface="Century Gothic" panose="020F0302020204030204"/>
              </a:rPr>
              <a:t>.</a:t>
            </a:r>
            <a:endParaRPr kumimoji="0" lang="en-US" sz="2400" b="1" i="1" u="none" strike="noStrike" kern="1200" cap="none" spc="0" normalizeH="0" baseline="0" noProof="0" dirty="0">
              <a:ln>
                <a:noFill/>
              </a:ln>
              <a:solidFill>
                <a:srgbClr val="DAA520"/>
              </a:solidFill>
              <a:effectLst/>
              <a:uLnTx/>
              <a:uFillTx/>
              <a:latin typeface="Century Gothic" panose="020F0302020204030204"/>
            </a:endParaRPr>
          </a:p>
        </p:txBody>
      </p:sp>
      <p:sp>
        <p:nvSpPr>
          <p:cNvPr id="46" name="Action Button: Custom 16">
            <a:hlinkClick r:id="" action="ppaction://noaction" highlightClick="1">
              <a:snd r:embed="rId23" name="No_5_bleep.wav"/>
            </a:hlinkClick>
            <a:extLst>
              <a:ext uri="{FF2B5EF4-FFF2-40B4-BE49-F238E27FC236}">
                <a16:creationId xmlns:a16="http://schemas.microsoft.com/office/drawing/2014/main" id="{788ADC96-02C1-449B-8EEA-4E47B65B5ADB}"/>
              </a:ext>
            </a:extLst>
          </p:cNvPr>
          <p:cNvSpPr/>
          <p:nvPr/>
        </p:nvSpPr>
        <p:spPr>
          <a:xfrm>
            <a:off x="2672597" y="49152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4248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5" grpId="0" animBg="1"/>
      <p:bldP spid="48" grpId="0" animBg="1"/>
      <p:bldP spid="51"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623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Meinungen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65976" y="247046"/>
            <a:ext cx="17913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005AADF-61E4-A94B-A5B3-7E4E54213C1A}"/>
              </a:ext>
            </a:extLst>
          </p:cNvPr>
          <p:cNvSpPr txBox="1"/>
          <p:nvPr/>
        </p:nvSpPr>
        <p:spPr>
          <a:xfrm>
            <a:off x="565669" y="2101135"/>
            <a:ext cx="439544" cy="461665"/>
          </a:xfrm>
          <a:prstGeom prst="rect">
            <a:avLst/>
          </a:prstGeom>
          <a:noFill/>
        </p:spPr>
        <p:txBody>
          <a:bodyPr wrap="none" rtlCol="0">
            <a:spAutoFit/>
          </a:bodyPr>
          <a:lstStyle/>
          <a:p>
            <a:pPr algn="l"/>
            <a:r>
              <a:rPr lang="en-US" sz="2400" dirty="0">
                <a:solidFill>
                  <a:schemeClr val="accent5">
                    <a:lumMod val="50000"/>
                  </a:schemeClr>
                </a:solidFill>
              </a:rPr>
              <a:t>1.</a:t>
            </a:r>
          </a:p>
        </p:txBody>
      </p:sp>
      <p:sp>
        <p:nvSpPr>
          <p:cNvPr id="8" name="TextBox 7">
            <a:extLst>
              <a:ext uri="{FF2B5EF4-FFF2-40B4-BE49-F238E27FC236}">
                <a16:creationId xmlns:a16="http://schemas.microsoft.com/office/drawing/2014/main" id="{0536E3CE-CC46-6A47-BC3B-82067112E6F1}"/>
              </a:ext>
            </a:extLst>
          </p:cNvPr>
          <p:cNvSpPr txBox="1"/>
          <p:nvPr/>
        </p:nvSpPr>
        <p:spPr>
          <a:xfrm>
            <a:off x="561889" y="2679088"/>
            <a:ext cx="439544" cy="461665"/>
          </a:xfrm>
          <a:prstGeom prst="rect">
            <a:avLst/>
          </a:prstGeom>
          <a:noFill/>
        </p:spPr>
        <p:txBody>
          <a:bodyPr wrap="none" rtlCol="0">
            <a:spAutoFit/>
          </a:bodyPr>
          <a:lstStyle/>
          <a:p>
            <a:pPr algn="l"/>
            <a:r>
              <a:rPr lang="en-US" sz="2400" dirty="0">
                <a:solidFill>
                  <a:schemeClr val="accent5">
                    <a:lumMod val="50000"/>
                  </a:schemeClr>
                </a:solidFill>
              </a:rPr>
              <a:t>2.</a:t>
            </a:r>
          </a:p>
        </p:txBody>
      </p:sp>
      <p:sp>
        <p:nvSpPr>
          <p:cNvPr id="9" name="TextBox 8">
            <a:extLst>
              <a:ext uri="{FF2B5EF4-FFF2-40B4-BE49-F238E27FC236}">
                <a16:creationId xmlns:a16="http://schemas.microsoft.com/office/drawing/2014/main" id="{DB868995-6D56-0F42-9140-96C60EC09BC2}"/>
              </a:ext>
            </a:extLst>
          </p:cNvPr>
          <p:cNvSpPr txBox="1"/>
          <p:nvPr/>
        </p:nvSpPr>
        <p:spPr>
          <a:xfrm>
            <a:off x="561889" y="3252018"/>
            <a:ext cx="439544" cy="461665"/>
          </a:xfrm>
          <a:prstGeom prst="rect">
            <a:avLst/>
          </a:prstGeom>
          <a:noFill/>
        </p:spPr>
        <p:txBody>
          <a:bodyPr wrap="none" rtlCol="0">
            <a:spAutoFit/>
          </a:bodyPr>
          <a:lstStyle/>
          <a:p>
            <a:pPr algn="l"/>
            <a:r>
              <a:rPr lang="en-US" sz="2400" dirty="0">
                <a:solidFill>
                  <a:schemeClr val="accent5">
                    <a:lumMod val="50000"/>
                  </a:schemeClr>
                </a:solidFill>
              </a:rPr>
              <a:t>3.</a:t>
            </a:r>
          </a:p>
        </p:txBody>
      </p:sp>
      <p:sp>
        <p:nvSpPr>
          <p:cNvPr id="10" name="TextBox 9">
            <a:extLst>
              <a:ext uri="{FF2B5EF4-FFF2-40B4-BE49-F238E27FC236}">
                <a16:creationId xmlns:a16="http://schemas.microsoft.com/office/drawing/2014/main" id="{DD2FC009-CEA0-9D4E-86D4-33648E3E63A7}"/>
              </a:ext>
            </a:extLst>
          </p:cNvPr>
          <p:cNvSpPr txBox="1"/>
          <p:nvPr/>
        </p:nvSpPr>
        <p:spPr>
          <a:xfrm>
            <a:off x="561889" y="3828593"/>
            <a:ext cx="439544" cy="461665"/>
          </a:xfrm>
          <a:prstGeom prst="rect">
            <a:avLst/>
          </a:prstGeom>
          <a:noFill/>
        </p:spPr>
        <p:txBody>
          <a:bodyPr wrap="none" rtlCol="0">
            <a:spAutoFit/>
          </a:bodyPr>
          <a:lstStyle/>
          <a:p>
            <a:pPr algn="l"/>
            <a:r>
              <a:rPr lang="en-US" sz="2400" dirty="0">
                <a:solidFill>
                  <a:schemeClr val="accent5">
                    <a:lumMod val="50000"/>
                  </a:schemeClr>
                </a:solidFill>
              </a:rPr>
              <a:t>4.</a:t>
            </a:r>
          </a:p>
        </p:txBody>
      </p:sp>
      <p:sp>
        <p:nvSpPr>
          <p:cNvPr id="11" name="TextBox 10">
            <a:extLst>
              <a:ext uri="{FF2B5EF4-FFF2-40B4-BE49-F238E27FC236}">
                <a16:creationId xmlns:a16="http://schemas.microsoft.com/office/drawing/2014/main" id="{B41278A1-340D-8241-98D9-0C565F4B5CBD}"/>
              </a:ext>
            </a:extLst>
          </p:cNvPr>
          <p:cNvSpPr txBox="1"/>
          <p:nvPr/>
        </p:nvSpPr>
        <p:spPr>
          <a:xfrm>
            <a:off x="561889" y="4405168"/>
            <a:ext cx="439544" cy="461665"/>
          </a:xfrm>
          <a:prstGeom prst="rect">
            <a:avLst/>
          </a:prstGeom>
          <a:noFill/>
        </p:spPr>
        <p:txBody>
          <a:bodyPr wrap="none" rtlCol="0">
            <a:spAutoFit/>
          </a:bodyPr>
          <a:lstStyle/>
          <a:p>
            <a:pPr algn="l"/>
            <a:r>
              <a:rPr lang="en-US" sz="2400" dirty="0">
                <a:solidFill>
                  <a:schemeClr val="accent5">
                    <a:lumMod val="50000"/>
                  </a:schemeClr>
                </a:solidFill>
              </a:rPr>
              <a:t>5.</a:t>
            </a:r>
          </a:p>
        </p:txBody>
      </p:sp>
      <p:sp>
        <p:nvSpPr>
          <p:cNvPr id="12" name="TextBox 11">
            <a:extLst>
              <a:ext uri="{FF2B5EF4-FFF2-40B4-BE49-F238E27FC236}">
                <a16:creationId xmlns:a16="http://schemas.microsoft.com/office/drawing/2014/main" id="{562E1AB1-17B7-DE4D-8A35-1EA718D983E6}"/>
              </a:ext>
            </a:extLst>
          </p:cNvPr>
          <p:cNvSpPr txBox="1"/>
          <p:nvPr/>
        </p:nvSpPr>
        <p:spPr>
          <a:xfrm>
            <a:off x="561889" y="4981743"/>
            <a:ext cx="439544" cy="461665"/>
          </a:xfrm>
          <a:prstGeom prst="rect">
            <a:avLst/>
          </a:prstGeom>
          <a:noFill/>
        </p:spPr>
        <p:txBody>
          <a:bodyPr wrap="none" rtlCol="0">
            <a:spAutoFit/>
          </a:bodyPr>
          <a:lstStyle/>
          <a:p>
            <a:pPr algn="l"/>
            <a:r>
              <a:rPr lang="en-US" sz="2400" dirty="0">
                <a:solidFill>
                  <a:schemeClr val="accent5">
                    <a:lumMod val="50000"/>
                  </a:schemeClr>
                </a:solidFill>
              </a:rPr>
              <a:t>6.</a:t>
            </a:r>
          </a:p>
        </p:txBody>
      </p:sp>
      <p:sp>
        <p:nvSpPr>
          <p:cNvPr id="13" name="TextBox 12">
            <a:extLst>
              <a:ext uri="{FF2B5EF4-FFF2-40B4-BE49-F238E27FC236}">
                <a16:creationId xmlns:a16="http://schemas.microsoft.com/office/drawing/2014/main" id="{26F4FCA3-1308-A944-9301-03D270E741DC}"/>
              </a:ext>
            </a:extLst>
          </p:cNvPr>
          <p:cNvSpPr txBox="1"/>
          <p:nvPr/>
        </p:nvSpPr>
        <p:spPr>
          <a:xfrm>
            <a:off x="1001433" y="4405168"/>
            <a:ext cx="9712915" cy="461665"/>
          </a:xfrm>
          <a:prstGeom prst="rect">
            <a:avLst/>
          </a:prstGeom>
          <a:noFill/>
        </p:spPr>
        <p:txBody>
          <a:bodyPr wrap="none" rtlCol="0">
            <a:spAutoFit/>
          </a:bodyPr>
          <a:lstStyle/>
          <a:p>
            <a:pPr algn="l"/>
            <a:r>
              <a:rPr lang="en-US" sz="2400" dirty="0">
                <a:solidFill>
                  <a:schemeClr val="accent5">
                    <a:lumMod val="50000"/>
                  </a:schemeClr>
                </a:solidFill>
              </a:rPr>
              <a:t>I prefer watching films at home instead of going to the cinema.</a:t>
            </a:r>
          </a:p>
        </p:txBody>
      </p:sp>
      <p:sp>
        <p:nvSpPr>
          <p:cNvPr id="14" name="TextBox 13">
            <a:extLst>
              <a:ext uri="{FF2B5EF4-FFF2-40B4-BE49-F238E27FC236}">
                <a16:creationId xmlns:a16="http://schemas.microsoft.com/office/drawing/2014/main" id="{B732A9C3-0C84-E148-893F-3C32DB2EDAD1}"/>
              </a:ext>
            </a:extLst>
          </p:cNvPr>
          <p:cNvSpPr txBox="1"/>
          <p:nvPr/>
        </p:nvSpPr>
        <p:spPr>
          <a:xfrm>
            <a:off x="630621" y="1529255"/>
            <a:ext cx="3265638" cy="461665"/>
          </a:xfrm>
          <a:prstGeom prst="rect">
            <a:avLst/>
          </a:prstGeom>
          <a:noFill/>
        </p:spPr>
        <p:txBody>
          <a:bodyPr wrap="none" rtlCol="0">
            <a:spAutoFit/>
          </a:bodyPr>
          <a:lstStyle/>
          <a:p>
            <a:pPr algn="l"/>
            <a:r>
              <a:rPr lang="de-DE" sz="2400" dirty="0">
                <a:solidFill>
                  <a:schemeClr val="accent5">
                    <a:lumMod val="50000"/>
                  </a:schemeClr>
                </a:solidFill>
              </a:rPr>
              <a:t>Schreib auf Deutsch.</a:t>
            </a:r>
          </a:p>
        </p:txBody>
      </p:sp>
      <p:sp>
        <p:nvSpPr>
          <p:cNvPr id="15" name="TextBox 14">
            <a:extLst>
              <a:ext uri="{FF2B5EF4-FFF2-40B4-BE49-F238E27FC236}">
                <a16:creationId xmlns:a16="http://schemas.microsoft.com/office/drawing/2014/main" id="{0FBE65D4-39A2-9641-A002-50924BF5C59B}"/>
              </a:ext>
            </a:extLst>
          </p:cNvPr>
          <p:cNvSpPr txBox="1"/>
          <p:nvPr/>
        </p:nvSpPr>
        <p:spPr>
          <a:xfrm>
            <a:off x="1001433" y="2107208"/>
            <a:ext cx="7152920" cy="461665"/>
          </a:xfrm>
          <a:prstGeom prst="rect">
            <a:avLst/>
          </a:prstGeom>
          <a:noFill/>
        </p:spPr>
        <p:txBody>
          <a:bodyPr wrap="none" rtlCol="0">
            <a:spAutoFit/>
          </a:bodyPr>
          <a:lstStyle/>
          <a:p>
            <a:pPr algn="l"/>
            <a:r>
              <a:rPr lang="en-US" sz="2400" dirty="0">
                <a:solidFill>
                  <a:schemeClr val="accent5">
                    <a:lumMod val="50000"/>
                  </a:schemeClr>
                </a:solidFill>
              </a:rPr>
              <a:t>I like to visit Austria because I love mountains. </a:t>
            </a:r>
          </a:p>
        </p:txBody>
      </p:sp>
      <p:sp>
        <p:nvSpPr>
          <p:cNvPr id="16" name="TextBox 15">
            <a:extLst>
              <a:ext uri="{FF2B5EF4-FFF2-40B4-BE49-F238E27FC236}">
                <a16:creationId xmlns:a16="http://schemas.microsoft.com/office/drawing/2014/main" id="{E95E438D-D7F2-CB43-BDC4-D4AC1419266A}"/>
              </a:ext>
            </a:extLst>
          </p:cNvPr>
          <p:cNvSpPr txBox="1"/>
          <p:nvPr/>
        </p:nvSpPr>
        <p:spPr>
          <a:xfrm>
            <a:off x="1001433" y="2681658"/>
            <a:ext cx="8367996" cy="461665"/>
          </a:xfrm>
          <a:prstGeom prst="rect">
            <a:avLst/>
          </a:prstGeom>
          <a:noFill/>
        </p:spPr>
        <p:txBody>
          <a:bodyPr wrap="none" rtlCol="0">
            <a:spAutoFit/>
          </a:bodyPr>
          <a:lstStyle/>
          <a:p>
            <a:pPr algn="l"/>
            <a:r>
              <a:rPr lang="en-US" sz="2400" dirty="0">
                <a:solidFill>
                  <a:schemeClr val="accent5">
                    <a:lumMod val="50000"/>
                  </a:schemeClr>
                </a:solidFill>
              </a:rPr>
              <a:t>She likes playing basketball but prefers playing hockey.</a:t>
            </a:r>
          </a:p>
        </p:txBody>
      </p:sp>
      <p:sp>
        <p:nvSpPr>
          <p:cNvPr id="17" name="TextBox 16">
            <a:extLst>
              <a:ext uri="{FF2B5EF4-FFF2-40B4-BE49-F238E27FC236}">
                <a16:creationId xmlns:a16="http://schemas.microsoft.com/office/drawing/2014/main" id="{DD733162-F055-9940-BE83-6163CB11E3F7}"/>
              </a:ext>
            </a:extLst>
          </p:cNvPr>
          <p:cNvSpPr txBox="1"/>
          <p:nvPr/>
        </p:nvSpPr>
        <p:spPr>
          <a:xfrm>
            <a:off x="1001433" y="3245828"/>
            <a:ext cx="9015610" cy="461665"/>
          </a:xfrm>
          <a:prstGeom prst="rect">
            <a:avLst/>
          </a:prstGeom>
          <a:noFill/>
        </p:spPr>
        <p:txBody>
          <a:bodyPr wrap="none" rtlCol="0">
            <a:spAutoFit/>
          </a:bodyPr>
          <a:lstStyle/>
          <a:p>
            <a:pPr algn="l"/>
            <a:r>
              <a:rPr lang="en-US" sz="2400" dirty="0">
                <a:solidFill>
                  <a:schemeClr val="accent5">
                    <a:lumMod val="50000"/>
                  </a:schemeClr>
                </a:solidFill>
              </a:rPr>
              <a:t>Do you like reading books, or do you prefer watching films? </a:t>
            </a:r>
          </a:p>
        </p:txBody>
      </p:sp>
      <p:sp>
        <p:nvSpPr>
          <p:cNvPr id="18" name="TextBox 17">
            <a:extLst>
              <a:ext uri="{FF2B5EF4-FFF2-40B4-BE49-F238E27FC236}">
                <a16:creationId xmlns:a16="http://schemas.microsoft.com/office/drawing/2014/main" id="{E0CB7022-8169-E74E-938A-94AF32FE16D9}"/>
              </a:ext>
            </a:extLst>
          </p:cNvPr>
          <p:cNvSpPr txBox="1"/>
          <p:nvPr/>
        </p:nvSpPr>
        <p:spPr>
          <a:xfrm>
            <a:off x="1001433" y="4987933"/>
            <a:ext cx="7051930" cy="461665"/>
          </a:xfrm>
          <a:prstGeom prst="rect">
            <a:avLst/>
          </a:prstGeom>
          <a:noFill/>
        </p:spPr>
        <p:txBody>
          <a:bodyPr wrap="none" rtlCol="0">
            <a:spAutoFit/>
          </a:bodyPr>
          <a:lstStyle/>
          <a:p>
            <a:pPr algn="l"/>
            <a:r>
              <a:rPr lang="en-US" sz="2400" dirty="0">
                <a:solidFill>
                  <a:schemeClr val="accent5">
                    <a:lumMod val="50000"/>
                  </a:schemeClr>
                </a:solidFill>
              </a:rPr>
              <a:t>I prefer drinking tea instead of drinking coffee.</a:t>
            </a:r>
          </a:p>
        </p:txBody>
      </p:sp>
      <p:sp>
        <p:nvSpPr>
          <p:cNvPr id="19" name="TextBox 18">
            <a:extLst>
              <a:ext uri="{FF2B5EF4-FFF2-40B4-BE49-F238E27FC236}">
                <a16:creationId xmlns:a16="http://schemas.microsoft.com/office/drawing/2014/main" id="{76B7E214-3EF5-BA4C-AD23-82DF66F5FB4A}"/>
              </a:ext>
            </a:extLst>
          </p:cNvPr>
          <p:cNvSpPr txBox="1"/>
          <p:nvPr/>
        </p:nvSpPr>
        <p:spPr>
          <a:xfrm>
            <a:off x="1001433" y="3830630"/>
            <a:ext cx="7521611" cy="461665"/>
          </a:xfrm>
          <a:prstGeom prst="rect">
            <a:avLst/>
          </a:prstGeom>
          <a:noFill/>
        </p:spPr>
        <p:txBody>
          <a:bodyPr wrap="none" rtlCol="0">
            <a:spAutoFit/>
          </a:bodyPr>
          <a:lstStyle/>
          <a:p>
            <a:pPr algn="l"/>
            <a:r>
              <a:rPr lang="en-US" sz="2400" dirty="0">
                <a:solidFill>
                  <a:schemeClr val="accent5">
                    <a:lumMod val="50000"/>
                  </a:schemeClr>
                </a:solidFill>
              </a:rPr>
              <a:t>We like to travel by car but prefer going by train.</a:t>
            </a:r>
          </a:p>
        </p:txBody>
      </p:sp>
    </p:spTree>
    <p:extLst>
      <p:ext uri="{BB962C8B-B14F-4D97-AF65-F5344CB8AC3E}">
        <p14:creationId xmlns:p14="http://schemas.microsoft.com/office/powerpoint/2010/main" val="120252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65976" y="247046"/>
            <a:ext cx="179135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005AADF-61E4-A94B-A5B3-7E4E54213C1A}"/>
              </a:ext>
            </a:extLst>
          </p:cNvPr>
          <p:cNvSpPr txBox="1"/>
          <p:nvPr/>
        </p:nvSpPr>
        <p:spPr>
          <a:xfrm>
            <a:off x="565669" y="2101135"/>
            <a:ext cx="439544" cy="461665"/>
          </a:xfrm>
          <a:prstGeom prst="rect">
            <a:avLst/>
          </a:prstGeom>
          <a:noFill/>
        </p:spPr>
        <p:txBody>
          <a:bodyPr wrap="none" rtlCol="0">
            <a:spAutoFit/>
          </a:bodyPr>
          <a:lstStyle/>
          <a:p>
            <a:pPr algn="l"/>
            <a:r>
              <a:rPr lang="en-US" sz="2400" dirty="0">
                <a:solidFill>
                  <a:schemeClr val="accent5">
                    <a:lumMod val="50000"/>
                  </a:schemeClr>
                </a:solidFill>
              </a:rPr>
              <a:t>1.</a:t>
            </a:r>
          </a:p>
        </p:txBody>
      </p:sp>
      <p:sp>
        <p:nvSpPr>
          <p:cNvPr id="8" name="TextBox 7">
            <a:extLst>
              <a:ext uri="{FF2B5EF4-FFF2-40B4-BE49-F238E27FC236}">
                <a16:creationId xmlns:a16="http://schemas.microsoft.com/office/drawing/2014/main" id="{0536E3CE-CC46-6A47-BC3B-82067112E6F1}"/>
              </a:ext>
            </a:extLst>
          </p:cNvPr>
          <p:cNvSpPr txBox="1"/>
          <p:nvPr/>
        </p:nvSpPr>
        <p:spPr>
          <a:xfrm>
            <a:off x="561889" y="2679088"/>
            <a:ext cx="439544" cy="461665"/>
          </a:xfrm>
          <a:prstGeom prst="rect">
            <a:avLst/>
          </a:prstGeom>
          <a:noFill/>
        </p:spPr>
        <p:txBody>
          <a:bodyPr wrap="none" rtlCol="0">
            <a:spAutoFit/>
          </a:bodyPr>
          <a:lstStyle/>
          <a:p>
            <a:pPr algn="l"/>
            <a:r>
              <a:rPr lang="en-US" sz="2400" dirty="0">
                <a:solidFill>
                  <a:schemeClr val="accent5">
                    <a:lumMod val="50000"/>
                  </a:schemeClr>
                </a:solidFill>
              </a:rPr>
              <a:t>2.</a:t>
            </a:r>
          </a:p>
        </p:txBody>
      </p:sp>
      <p:sp>
        <p:nvSpPr>
          <p:cNvPr id="9" name="TextBox 8">
            <a:extLst>
              <a:ext uri="{FF2B5EF4-FFF2-40B4-BE49-F238E27FC236}">
                <a16:creationId xmlns:a16="http://schemas.microsoft.com/office/drawing/2014/main" id="{DB868995-6D56-0F42-9140-96C60EC09BC2}"/>
              </a:ext>
            </a:extLst>
          </p:cNvPr>
          <p:cNvSpPr txBox="1"/>
          <p:nvPr/>
        </p:nvSpPr>
        <p:spPr>
          <a:xfrm>
            <a:off x="561889" y="3252018"/>
            <a:ext cx="439544" cy="461665"/>
          </a:xfrm>
          <a:prstGeom prst="rect">
            <a:avLst/>
          </a:prstGeom>
          <a:noFill/>
        </p:spPr>
        <p:txBody>
          <a:bodyPr wrap="none" rtlCol="0">
            <a:spAutoFit/>
          </a:bodyPr>
          <a:lstStyle/>
          <a:p>
            <a:pPr algn="l"/>
            <a:r>
              <a:rPr lang="en-US" sz="2400" dirty="0">
                <a:solidFill>
                  <a:schemeClr val="accent5">
                    <a:lumMod val="50000"/>
                  </a:schemeClr>
                </a:solidFill>
              </a:rPr>
              <a:t>3.</a:t>
            </a:r>
          </a:p>
        </p:txBody>
      </p:sp>
      <p:sp>
        <p:nvSpPr>
          <p:cNvPr id="10" name="TextBox 9">
            <a:extLst>
              <a:ext uri="{FF2B5EF4-FFF2-40B4-BE49-F238E27FC236}">
                <a16:creationId xmlns:a16="http://schemas.microsoft.com/office/drawing/2014/main" id="{DD2FC009-CEA0-9D4E-86D4-33648E3E63A7}"/>
              </a:ext>
            </a:extLst>
          </p:cNvPr>
          <p:cNvSpPr txBox="1"/>
          <p:nvPr/>
        </p:nvSpPr>
        <p:spPr>
          <a:xfrm>
            <a:off x="561889" y="3828593"/>
            <a:ext cx="439544" cy="461665"/>
          </a:xfrm>
          <a:prstGeom prst="rect">
            <a:avLst/>
          </a:prstGeom>
          <a:noFill/>
        </p:spPr>
        <p:txBody>
          <a:bodyPr wrap="none" rtlCol="0">
            <a:spAutoFit/>
          </a:bodyPr>
          <a:lstStyle/>
          <a:p>
            <a:pPr algn="l"/>
            <a:r>
              <a:rPr lang="en-US" sz="2400" dirty="0">
                <a:solidFill>
                  <a:schemeClr val="accent5">
                    <a:lumMod val="50000"/>
                  </a:schemeClr>
                </a:solidFill>
              </a:rPr>
              <a:t>4.</a:t>
            </a:r>
          </a:p>
        </p:txBody>
      </p:sp>
      <p:sp>
        <p:nvSpPr>
          <p:cNvPr id="11" name="TextBox 10">
            <a:extLst>
              <a:ext uri="{FF2B5EF4-FFF2-40B4-BE49-F238E27FC236}">
                <a16:creationId xmlns:a16="http://schemas.microsoft.com/office/drawing/2014/main" id="{B41278A1-340D-8241-98D9-0C565F4B5CBD}"/>
              </a:ext>
            </a:extLst>
          </p:cNvPr>
          <p:cNvSpPr txBox="1"/>
          <p:nvPr/>
        </p:nvSpPr>
        <p:spPr>
          <a:xfrm>
            <a:off x="561889" y="4405168"/>
            <a:ext cx="439544" cy="461665"/>
          </a:xfrm>
          <a:prstGeom prst="rect">
            <a:avLst/>
          </a:prstGeom>
          <a:noFill/>
        </p:spPr>
        <p:txBody>
          <a:bodyPr wrap="none" rtlCol="0">
            <a:spAutoFit/>
          </a:bodyPr>
          <a:lstStyle/>
          <a:p>
            <a:pPr algn="l"/>
            <a:r>
              <a:rPr lang="en-US" sz="2400" dirty="0">
                <a:solidFill>
                  <a:schemeClr val="accent5">
                    <a:lumMod val="50000"/>
                  </a:schemeClr>
                </a:solidFill>
              </a:rPr>
              <a:t>5.</a:t>
            </a:r>
          </a:p>
        </p:txBody>
      </p:sp>
      <p:sp>
        <p:nvSpPr>
          <p:cNvPr id="12" name="TextBox 11">
            <a:extLst>
              <a:ext uri="{FF2B5EF4-FFF2-40B4-BE49-F238E27FC236}">
                <a16:creationId xmlns:a16="http://schemas.microsoft.com/office/drawing/2014/main" id="{562E1AB1-17B7-DE4D-8A35-1EA718D983E6}"/>
              </a:ext>
            </a:extLst>
          </p:cNvPr>
          <p:cNvSpPr txBox="1"/>
          <p:nvPr/>
        </p:nvSpPr>
        <p:spPr>
          <a:xfrm>
            <a:off x="561889" y="4981743"/>
            <a:ext cx="439544" cy="461665"/>
          </a:xfrm>
          <a:prstGeom prst="rect">
            <a:avLst/>
          </a:prstGeom>
          <a:noFill/>
        </p:spPr>
        <p:txBody>
          <a:bodyPr wrap="none" rtlCol="0">
            <a:spAutoFit/>
          </a:bodyPr>
          <a:lstStyle/>
          <a:p>
            <a:pPr algn="l"/>
            <a:r>
              <a:rPr lang="en-US" sz="2400" dirty="0">
                <a:solidFill>
                  <a:schemeClr val="accent5">
                    <a:lumMod val="50000"/>
                  </a:schemeClr>
                </a:solidFill>
              </a:rPr>
              <a:t>6.</a:t>
            </a:r>
          </a:p>
        </p:txBody>
      </p:sp>
      <p:sp>
        <p:nvSpPr>
          <p:cNvPr id="13" name="TextBox 12">
            <a:extLst>
              <a:ext uri="{FF2B5EF4-FFF2-40B4-BE49-F238E27FC236}">
                <a16:creationId xmlns:a16="http://schemas.microsoft.com/office/drawing/2014/main" id="{26F4FCA3-1308-A944-9301-03D270E741DC}"/>
              </a:ext>
            </a:extLst>
          </p:cNvPr>
          <p:cNvSpPr txBox="1"/>
          <p:nvPr/>
        </p:nvSpPr>
        <p:spPr>
          <a:xfrm>
            <a:off x="1001433" y="4405168"/>
            <a:ext cx="9023624" cy="461665"/>
          </a:xfrm>
          <a:prstGeom prst="rect">
            <a:avLst/>
          </a:prstGeom>
          <a:noFill/>
        </p:spPr>
        <p:txBody>
          <a:bodyPr wrap="none" rtlCol="0">
            <a:spAutoFit/>
          </a:bodyPr>
          <a:lstStyle/>
          <a:p>
            <a:pPr algn="l"/>
            <a:r>
              <a:rPr lang="de-DE" sz="2400" dirty="0">
                <a:solidFill>
                  <a:schemeClr val="accent5">
                    <a:lumMod val="50000"/>
                  </a:schemeClr>
                </a:solidFill>
              </a:rPr>
              <a:t>Ich schaue lieber Filme zu Hause an, statt ins Kino zu gehen</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0FBE65D4-39A2-9641-A002-50924BF5C59B}"/>
              </a:ext>
            </a:extLst>
          </p:cNvPr>
          <p:cNvSpPr txBox="1"/>
          <p:nvPr/>
        </p:nvSpPr>
        <p:spPr>
          <a:xfrm>
            <a:off x="1001433" y="2107757"/>
            <a:ext cx="7643439" cy="461665"/>
          </a:xfrm>
          <a:prstGeom prst="rect">
            <a:avLst/>
          </a:prstGeom>
          <a:noFill/>
        </p:spPr>
        <p:txBody>
          <a:bodyPr wrap="none" rtlCol="0">
            <a:spAutoFit/>
          </a:bodyPr>
          <a:lstStyle/>
          <a:p>
            <a:r>
              <a:rPr lang="de-DE" sz="2400" dirty="0">
                <a:solidFill>
                  <a:schemeClr val="accent5">
                    <a:lumMod val="50000"/>
                  </a:schemeClr>
                </a:solidFill>
              </a:rPr>
              <a:t>Ich besuche gern Österreich, weil ich Berge liebe. </a:t>
            </a:r>
          </a:p>
        </p:txBody>
      </p:sp>
      <p:sp>
        <p:nvSpPr>
          <p:cNvPr id="16" name="TextBox 15">
            <a:extLst>
              <a:ext uri="{FF2B5EF4-FFF2-40B4-BE49-F238E27FC236}">
                <a16:creationId xmlns:a16="http://schemas.microsoft.com/office/drawing/2014/main" id="{E95E438D-D7F2-CB43-BDC4-D4AC1419266A}"/>
              </a:ext>
            </a:extLst>
          </p:cNvPr>
          <p:cNvSpPr txBox="1"/>
          <p:nvPr/>
        </p:nvSpPr>
        <p:spPr>
          <a:xfrm>
            <a:off x="1001433" y="2681658"/>
            <a:ext cx="8207696" cy="461665"/>
          </a:xfrm>
          <a:prstGeom prst="rect">
            <a:avLst/>
          </a:prstGeom>
          <a:noFill/>
        </p:spPr>
        <p:txBody>
          <a:bodyPr wrap="none" rtlCol="0">
            <a:spAutoFit/>
          </a:bodyPr>
          <a:lstStyle/>
          <a:p>
            <a:pPr algn="l"/>
            <a:r>
              <a:rPr lang="de-DE" sz="2400" dirty="0">
                <a:solidFill>
                  <a:schemeClr val="accent5">
                    <a:lumMod val="50000"/>
                  </a:schemeClr>
                </a:solidFill>
              </a:rPr>
              <a:t>Sie spielt gern Basketball, aber sie spielt lieber Hockey.</a:t>
            </a:r>
          </a:p>
        </p:txBody>
      </p:sp>
      <p:sp>
        <p:nvSpPr>
          <p:cNvPr id="17" name="TextBox 16">
            <a:extLst>
              <a:ext uri="{FF2B5EF4-FFF2-40B4-BE49-F238E27FC236}">
                <a16:creationId xmlns:a16="http://schemas.microsoft.com/office/drawing/2014/main" id="{DD733162-F055-9940-BE83-6163CB11E3F7}"/>
              </a:ext>
            </a:extLst>
          </p:cNvPr>
          <p:cNvSpPr txBox="1"/>
          <p:nvPr/>
        </p:nvSpPr>
        <p:spPr>
          <a:xfrm>
            <a:off x="1001433" y="3245828"/>
            <a:ext cx="8207696" cy="461665"/>
          </a:xfrm>
          <a:prstGeom prst="rect">
            <a:avLst/>
          </a:prstGeom>
          <a:noFill/>
        </p:spPr>
        <p:txBody>
          <a:bodyPr wrap="square" rtlCol="0">
            <a:spAutoFit/>
          </a:bodyPr>
          <a:lstStyle/>
          <a:p>
            <a:pPr algn="l"/>
            <a:r>
              <a:rPr lang="de-DE" sz="2400" dirty="0">
                <a:solidFill>
                  <a:schemeClr val="accent5">
                    <a:lumMod val="50000"/>
                  </a:schemeClr>
                </a:solidFill>
              </a:rPr>
              <a:t>Liest du gern Bücher oder schaust du lieber Filme an?</a:t>
            </a:r>
          </a:p>
        </p:txBody>
      </p:sp>
      <p:sp>
        <p:nvSpPr>
          <p:cNvPr id="18" name="TextBox 17">
            <a:extLst>
              <a:ext uri="{FF2B5EF4-FFF2-40B4-BE49-F238E27FC236}">
                <a16:creationId xmlns:a16="http://schemas.microsoft.com/office/drawing/2014/main" id="{E0CB7022-8169-E74E-938A-94AF32FE16D9}"/>
              </a:ext>
            </a:extLst>
          </p:cNvPr>
          <p:cNvSpPr txBox="1"/>
          <p:nvPr/>
        </p:nvSpPr>
        <p:spPr>
          <a:xfrm>
            <a:off x="1001433" y="4987933"/>
            <a:ext cx="6495689" cy="461665"/>
          </a:xfrm>
          <a:prstGeom prst="rect">
            <a:avLst/>
          </a:prstGeom>
          <a:noFill/>
        </p:spPr>
        <p:txBody>
          <a:bodyPr wrap="none" rtlCol="0">
            <a:spAutoFit/>
          </a:bodyPr>
          <a:lstStyle/>
          <a:p>
            <a:pPr algn="l"/>
            <a:r>
              <a:rPr lang="de-DE" sz="2400" dirty="0">
                <a:solidFill>
                  <a:schemeClr val="accent5">
                    <a:lumMod val="50000"/>
                  </a:schemeClr>
                </a:solidFill>
              </a:rPr>
              <a:t>Ich trinke lieber Tee, statt Kaffee zu trinken</a:t>
            </a:r>
            <a:r>
              <a:rPr lang="en-US" sz="2400" dirty="0">
                <a:solidFill>
                  <a:schemeClr val="accent5">
                    <a:lumMod val="50000"/>
                  </a:schemeClr>
                </a:solidFill>
              </a:rPr>
              <a:t>.</a:t>
            </a:r>
          </a:p>
        </p:txBody>
      </p:sp>
      <p:sp>
        <p:nvSpPr>
          <p:cNvPr id="19" name="TextBox 18">
            <a:extLst>
              <a:ext uri="{FF2B5EF4-FFF2-40B4-BE49-F238E27FC236}">
                <a16:creationId xmlns:a16="http://schemas.microsoft.com/office/drawing/2014/main" id="{76B7E214-3EF5-BA4C-AD23-82DF66F5FB4A}"/>
              </a:ext>
            </a:extLst>
          </p:cNvPr>
          <p:cNvSpPr txBox="1"/>
          <p:nvPr/>
        </p:nvSpPr>
        <p:spPr>
          <a:xfrm>
            <a:off x="1001433" y="3830630"/>
            <a:ext cx="9783447" cy="461665"/>
          </a:xfrm>
          <a:prstGeom prst="rect">
            <a:avLst/>
          </a:prstGeom>
          <a:noFill/>
        </p:spPr>
        <p:txBody>
          <a:bodyPr wrap="none" rtlCol="0">
            <a:spAutoFit/>
          </a:bodyPr>
          <a:lstStyle/>
          <a:p>
            <a:pPr algn="l"/>
            <a:r>
              <a:rPr lang="de-DE" sz="2400" dirty="0">
                <a:solidFill>
                  <a:schemeClr val="accent5">
                    <a:lumMod val="50000"/>
                  </a:schemeClr>
                </a:solidFill>
              </a:rPr>
              <a:t>Wir reisen gern mit dem Auto, aber wir fahren lieber mit dem Zug.</a:t>
            </a:r>
          </a:p>
        </p:txBody>
      </p:sp>
    </p:spTree>
    <p:extLst>
      <p:ext uri="{BB962C8B-B14F-4D97-AF65-F5344CB8AC3E}">
        <p14:creationId xmlns:p14="http://schemas.microsoft.com/office/powerpoint/2010/main" val="16652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a:extLst>
              <a:ext uri="{FF2B5EF4-FFF2-40B4-BE49-F238E27FC236}">
                <a16:creationId xmlns:a16="http://schemas.microsoft.com/office/drawing/2014/main" id="{29F4D2E0-E2E2-4F34-9B31-EF9F7E449A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882" y="2313589"/>
            <a:ext cx="1280271" cy="1737511"/>
          </a:xfrm>
          <a:prstGeom prst="rect">
            <a:avLst/>
          </a:prstGeom>
        </p:spPr>
      </p:pic>
      <p:pic>
        <p:nvPicPr>
          <p:cNvPr id="7" name="Picture 6" descr="Text&#10;&#10;Description automatically generated">
            <a:extLst>
              <a:ext uri="{FF2B5EF4-FFF2-40B4-BE49-F238E27FC236}">
                <a16:creationId xmlns:a16="http://schemas.microsoft.com/office/drawing/2014/main" id="{3DD05095-DB99-43A3-B5FB-0B3AB148FE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733" y="4264724"/>
            <a:ext cx="2602568" cy="1909949"/>
          </a:xfrm>
          <a:prstGeom prst="rect">
            <a:avLst/>
          </a:prstGeom>
        </p:spPr>
      </p:pic>
      <p:pic>
        <p:nvPicPr>
          <p:cNvPr id="8" name="Picture 7">
            <a:extLst>
              <a:ext uri="{FF2B5EF4-FFF2-40B4-BE49-F238E27FC236}">
                <a16:creationId xmlns:a16="http://schemas.microsoft.com/office/drawing/2014/main" id="{E074CDCF-3EE2-4FCE-97F1-9D82165A3C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8791" y="4264724"/>
            <a:ext cx="2602568" cy="1909949"/>
          </a:xfrm>
          <a:prstGeom prst="rect">
            <a:avLst/>
          </a:prstGeom>
        </p:spPr>
      </p:pic>
      <p:pic>
        <p:nvPicPr>
          <p:cNvPr id="9" name="Picture 8">
            <a:extLst>
              <a:ext uri="{FF2B5EF4-FFF2-40B4-BE49-F238E27FC236}">
                <a16:creationId xmlns:a16="http://schemas.microsoft.com/office/drawing/2014/main" id="{6DA79E6C-14C8-4CD9-AC2D-A4BDD8A489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9938" y="2313591"/>
            <a:ext cx="1280271" cy="1737511"/>
          </a:xfrm>
          <a:prstGeom prst="rect">
            <a:avLst/>
          </a:prstGeom>
        </p:spPr>
      </p:pic>
    </p:spTree>
    <p:extLst>
      <p:ext uri="{BB962C8B-B14F-4D97-AF65-F5344CB8AC3E}">
        <p14:creationId xmlns:p14="http://schemas.microsoft.com/office/powerpoint/2010/main" val="103552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339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53109" y="12521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TextBox 1">
            <a:hlinkClick r:id="" action="ppaction://noaction">
              <a:snd r:embed="rId5" name="3. 1. Schnee.wav"/>
            </a:hlinkClick>
            <a:extLst>
              <a:ext uri="{FF2B5EF4-FFF2-40B4-BE49-F238E27FC236}">
                <a16:creationId xmlns:a16="http://schemas.microsoft.com/office/drawing/2014/main" id="{7684211A-CC59-4B28-8D22-47888B40386A}"/>
              </a:ext>
            </a:extLst>
          </p:cNvPr>
          <p:cNvSpPr txBox="1"/>
          <p:nvPr/>
        </p:nvSpPr>
        <p:spPr>
          <a:xfrm rot="21185900">
            <a:off x="623253" y="2277867"/>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Schnee</a:t>
            </a:r>
          </a:p>
        </p:txBody>
      </p:sp>
      <p:sp>
        <p:nvSpPr>
          <p:cNvPr id="18" name="TextBox 17">
            <a:hlinkClick r:id="" action="ppaction://noaction">
              <a:snd r:embed="rId6" name="3. 2. Stein.wav"/>
            </a:hlinkClick>
            <a:extLst>
              <a:ext uri="{FF2B5EF4-FFF2-40B4-BE49-F238E27FC236}">
                <a16:creationId xmlns:a16="http://schemas.microsoft.com/office/drawing/2014/main" id="{112EB900-CDBC-4B63-B37C-F67541A54903}"/>
              </a:ext>
            </a:extLst>
          </p:cNvPr>
          <p:cNvSpPr txBox="1"/>
          <p:nvPr/>
        </p:nvSpPr>
        <p:spPr>
          <a:xfrm>
            <a:off x="5000774" y="1965591"/>
            <a:ext cx="1320420"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Stein</a:t>
            </a:r>
          </a:p>
        </p:txBody>
      </p:sp>
      <p:sp>
        <p:nvSpPr>
          <p:cNvPr id="19" name="TextBox 18">
            <a:hlinkClick r:id="" action="ppaction://noaction">
              <a:snd r:embed="rId7" name="3. 4. Wespe.wav"/>
            </a:hlinkClick>
            <a:extLst>
              <a:ext uri="{FF2B5EF4-FFF2-40B4-BE49-F238E27FC236}">
                <a16:creationId xmlns:a16="http://schemas.microsoft.com/office/drawing/2014/main" id="{643FC216-1298-4A46-926A-93111CD49278}"/>
              </a:ext>
            </a:extLst>
          </p:cNvPr>
          <p:cNvSpPr txBox="1"/>
          <p:nvPr/>
        </p:nvSpPr>
        <p:spPr>
          <a:xfrm rot="196337">
            <a:off x="1188492" y="3359865"/>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Wespe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8" name="3. 5. Speisekarte.wav"/>
            </a:hlinkClick>
            <a:extLst>
              <a:ext uri="{FF2B5EF4-FFF2-40B4-BE49-F238E27FC236}">
                <a16:creationId xmlns:a16="http://schemas.microsoft.com/office/drawing/2014/main" id="{FD5CB3B9-3615-4410-B06F-5413477CBB0C}"/>
              </a:ext>
            </a:extLst>
          </p:cNvPr>
          <p:cNvSpPr txBox="1"/>
          <p:nvPr/>
        </p:nvSpPr>
        <p:spPr>
          <a:xfrm rot="161314">
            <a:off x="4150107" y="3259194"/>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Speisekarte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9" name="3. 7. knusprig.wav"/>
            </a:hlinkClick>
            <a:extLst>
              <a:ext uri="{FF2B5EF4-FFF2-40B4-BE49-F238E27FC236}">
                <a16:creationId xmlns:a16="http://schemas.microsoft.com/office/drawing/2014/main" id="{C3DD1A2F-3BB7-4551-9044-B0714EC0A6BB}"/>
              </a:ext>
            </a:extLst>
          </p:cNvPr>
          <p:cNvSpPr txBox="1"/>
          <p:nvPr/>
        </p:nvSpPr>
        <p:spPr>
          <a:xfrm rot="21185900">
            <a:off x="490217" y="4602398"/>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4472C4">
                    <a:lumMod val="50000"/>
                  </a:srgbClr>
                </a:solidFill>
                <a:latin typeface="Century Gothic" panose="020F0302020204030204"/>
              </a:rPr>
              <a:t>knusprig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0" name="3. 6. husten.wav"/>
            </a:hlinkClick>
            <a:extLst>
              <a:ext uri="{FF2B5EF4-FFF2-40B4-BE49-F238E27FC236}">
                <a16:creationId xmlns:a16="http://schemas.microsoft.com/office/drawing/2014/main" id="{F3C27007-C2AC-4863-95A4-0651D8F5A41B}"/>
              </a:ext>
            </a:extLst>
          </p:cNvPr>
          <p:cNvSpPr txBox="1"/>
          <p:nvPr/>
        </p:nvSpPr>
        <p:spPr>
          <a:xfrm rot="403250">
            <a:off x="6774145" y="2861853"/>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Husten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1" name="3. 3. Sparkasse.wav"/>
            </a:hlinkClick>
            <a:extLst>
              <a:ext uri="{FF2B5EF4-FFF2-40B4-BE49-F238E27FC236}">
                <a16:creationId xmlns:a16="http://schemas.microsoft.com/office/drawing/2014/main" id="{815B8954-B303-4CAB-9600-0B98E8F151C7}"/>
              </a:ext>
            </a:extLst>
          </p:cNvPr>
          <p:cNvSpPr txBox="1"/>
          <p:nvPr/>
        </p:nvSpPr>
        <p:spPr>
          <a:xfrm rot="21185900">
            <a:off x="7256118" y="1559517"/>
            <a:ext cx="224138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Sparkasse</a:t>
            </a:r>
          </a:p>
        </p:txBody>
      </p:sp>
      <p:sp>
        <p:nvSpPr>
          <p:cNvPr id="24" name="TextBox 23">
            <a:hlinkClick r:id="" action="ppaction://noaction">
              <a:snd r:embed="rId12" name="3. 9. aufstehen.wav"/>
            </a:hlinkClick>
            <a:extLst>
              <a:ext uri="{FF2B5EF4-FFF2-40B4-BE49-F238E27FC236}">
                <a16:creationId xmlns:a16="http://schemas.microsoft.com/office/drawing/2014/main" id="{84F907A0-CB64-43FB-9FB3-490AD13EADB8}"/>
              </a:ext>
            </a:extLst>
          </p:cNvPr>
          <p:cNvSpPr txBox="1"/>
          <p:nvPr/>
        </p:nvSpPr>
        <p:spPr>
          <a:xfrm rot="21185900">
            <a:off x="6641586" y="4105176"/>
            <a:ext cx="2611971"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aufstehen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13" name="3. 10. Scheck.wav"/>
            </a:hlinkClick>
            <a:extLst>
              <a:ext uri="{FF2B5EF4-FFF2-40B4-BE49-F238E27FC236}">
                <a16:creationId xmlns:a16="http://schemas.microsoft.com/office/drawing/2014/main" id="{A222449C-A456-40DE-B486-3A9CB30E59C7}"/>
              </a:ext>
            </a:extLst>
          </p:cNvPr>
          <p:cNvSpPr txBox="1"/>
          <p:nvPr/>
        </p:nvSpPr>
        <p:spPr>
          <a:xfrm rot="21185900">
            <a:off x="1484910" y="5734935"/>
            <a:ext cx="2281591"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Scheck</a:t>
            </a:r>
          </a:p>
        </p:txBody>
      </p:sp>
      <p:sp>
        <p:nvSpPr>
          <p:cNvPr id="26" name="TextBox 25">
            <a:hlinkClick r:id="" action="ppaction://noaction">
              <a:snd r:embed="rId14" name="3. 8. Hauptstadt.wav"/>
            </a:hlinkClick>
            <a:extLst>
              <a:ext uri="{FF2B5EF4-FFF2-40B4-BE49-F238E27FC236}">
                <a16:creationId xmlns:a16="http://schemas.microsoft.com/office/drawing/2014/main" id="{0E3EAC59-70F6-461B-9687-4170A60E10B9}"/>
              </a:ext>
            </a:extLst>
          </p:cNvPr>
          <p:cNvSpPr txBox="1"/>
          <p:nvPr/>
        </p:nvSpPr>
        <p:spPr>
          <a:xfrm rot="21185900">
            <a:off x="3417927" y="4568609"/>
            <a:ext cx="1922929"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Hauptstadt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hlinkClick r:id="" action="ppaction://noaction">
              <a:snd r:embed="rId15" name="3. 12. Stoff.wav"/>
            </a:hlinkClick>
            <a:extLst>
              <a:ext uri="{FF2B5EF4-FFF2-40B4-BE49-F238E27FC236}">
                <a16:creationId xmlns:a16="http://schemas.microsoft.com/office/drawing/2014/main" id="{AE77AA49-CE57-46C9-95B2-71DBDD46EB42}"/>
              </a:ext>
            </a:extLst>
          </p:cNvPr>
          <p:cNvSpPr txBox="1"/>
          <p:nvPr/>
        </p:nvSpPr>
        <p:spPr>
          <a:xfrm rot="234070">
            <a:off x="7712788" y="5326620"/>
            <a:ext cx="1922929" cy="461665"/>
          </a:xfrm>
          <a:prstGeom prst="rect">
            <a:avLst/>
          </a:prstGeom>
          <a:noFill/>
          <a:ln>
            <a:solidFill>
              <a:srgbClr val="115076"/>
            </a:solidFill>
          </a:ln>
        </p:spPr>
        <p:txBody>
          <a:bodyPr wrap="square" rtlCol="0">
            <a:spAutoFit/>
          </a:bodyPr>
          <a:lstStyle/>
          <a:p>
            <a:pPr lvl="0" algn="ctr">
              <a:defRPr/>
            </a:pPr>
            <a:r>
              <a:rPr lang="en-GB" sz="2400" b="1" dirty="0">
                <a:solidFill>
                  <a:srgbClr val="4472C4">
                    <a:lumMod val="50000"/>
                  </a:srgbClr>
                </a:solidFill>
              </a:rPr>
              <a:t>Stoff</a:t>
            </a:r>
          </a:p>
        </p:txBody>
      </p:sp>
      <p:sp>
        <p:nvSpPr>
          <p:cNvPr id="28" name="TextBox 27">
            <a:hlinkClick r:id="" action="ppaction://noaction">
              <a:snd r:embed="rId16" name="3. 11. komisch.wav"/>
            </a:hlinkClick>
            <a:extLst>
              <a:ext uri="{FF2B5EF4-FFF2-40B4-BE49-F238E27FC236}">
                <a16:creationId xmlns:a16="http://schemas.microsoft.com/office/drawing/2014/main" id="{AC16577E-F49A-4003-8087-A2719455E82C}"/>
              </a:ext>
            </a:extLst>
          </p:cNvPr>
          <p:cNvSpPr txBox="1"/>
          <p:nvPr/>
        </p:nvSpPr>
        <p:spPr>
          <a:xfrm rot="532991">
            <a:off x="4807426" y="5721743"/>
            <a:ext cx="2293272" cy="461665"/>
          </a:xfrm>
          <a:prstGeom prst="rect">
            <a:avLst/>
          </a:prstGeom>
          <a:noFill/>
          <a:ln>
            <a:solidFill>
              <a:srgbClr val="115076"/>
            </a:solidFill>
          </a:ln>
        </p:spPr>
        <p:txBody>
          <a:bodyPr wrap="square" rtlCol="0">
            <a:spAutoFit/>
          </a:bodyPr>
          <a:lstStyle/>
          <a:p>
            <a:pPr lvl="0" algn="ctr">
              <a:defRPr/>
            </a:pPr>
            <a:r>
              <a:rPr lang="en-GB" sz="2400" b="1" dirty="0" err="1">
                <a:solidFill>
                  <a:srgbClr val="4472C4">
                    <a:lumMod val="50000"/>
                  </a:srgbClr>
                </a:solidFill>
              </a:rPr>
              <a:t>komisch</a:t>
            </a:r>
            <a:endParaRPr lang="en-GB" sz="2400" b="1" dirty="0">
              <a:solidFill>
                <a:srgbClr val="4472C4">
                  <a:lumMod val="50000"/>
                </a:srgbClr>
              </a:solidFill>
            </a:endParaRPr>
          </a:p>
        </p:txBody>
      </p:sp>
      <p:sp>
        <p:nvSpPr>
          <p:cNvPr id="29" name="TextBox 28">
            <a:extLst>
              <a:ext uri="{FF2B5EF4-FFF2-40B4-BE49-F238E27FC236}">
                <a16:creationId xmlns:a16="http://schemas.microsoft.com/office/drawing/2014/main" id="{2A198F38-DBEB-4DFF-9515-E8EC97F76F33}"/>
              </a:ext>
            </a:extLst>
          </p:cNvPr>
          <p:cNvSpPr txBox="1"/>
          <p:nvPr/>
        </p:nvSpPr>
        <p:spPr>
          <a:xfrm>
            <a:off x="2355255" y="174056"/>
            <a:ext cx="73968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When [</a:t>
            </a:r>
            <a:r>
              <a:rPr lang="en-US" sz="2000" b="1" dirty="0" err="1">
                <a:solidFill>
                  <a:srgbClr val="4472C4">
                    <a:lumMod val="50000"/>
                  </a:srgbClr>
                </a:solidFill>
                <a:latin typeface="Century Gothic" panose="020F0302020204030204"/>
              </a:rPr>
              <a:t>sp</a:t>
            </a:r>
            <a:r>
              <a:rPr lang="en-US" sz="2000" dirty="0">
                <a:solidFill>
                  <a:srgbClr val="4472C4">
                    <a:lumMod val="50000"/>
                  </a:srgbClr>
                </a:solidFill>
                <a:latin typeface="Century Gothic" panose="020F0302020204030204"/>
              </a:rPr>
              <a:t>] and [</a:t>
            </a:r>
            <a:r>
              <a:rPr lang="en-US" sz="2000" b="1" dirty="0" err="1">
                <a:solidFill>
                  <a:srgbClr val="4472C4">
                    <a:lumMod val="50000"/>
                  </a:srgbClr>
                </a:solidFill>
                <a:latin typeface="Century Gothic" panose="020F0302020204030204"/>
              </a:rPr>
              <a:t>st</a:t>
            </a:r>
            <a:r>
              <a:rPr lang="en-US" sz="2000" dirty="0">
                <a:solidFill>
                  <a:srgbClr val="4472C4">
                    <a:lumMod val="50000"/>
                  </a:srgbClr>
                </a:solidFill>
                <a:latin typeface="Century Gothic" panose="020F0302020204030204"/>
              </a:rPr>
              <a:t>] occur in the middle or end of a word, pronounce them as in English, except for </a:t>
            </a:r>
            <a:r>
              <a:rPr lang="en-US" sz="2000" u="sng" dirty="0">
                <a:solidFill>
                  <a:srgbClr val="4472C4">
                    <a:lumMod val="50000"/>
                  </a:srgbClr>
                </a:solidFill>
                <a:latin typeface="Century Gothic" panose="020F0302020204030204"/>
              </a:rPr>
              <a:t>compound nouns</a:t>
            </a:r>
            <a:r>
              <a:rPr lang="en-US" sz="2000" dirty="0">
                <a:solidFill>
                  <a:srgbClr val="4472C4">
                    <a:lumMod val="50000"/>
                  </a:srgbClr>
                </a:solidFill>
                <a:latin typeface="Century Gothic" panose="020F0302020204030204"/>
              </a:rPr>
              <a:t> and </a:t>
            </a:r>
            <a:r>
              <a:rPr lang="en-US" sz="2000" u="sng" dirty="0">
                <a:solidFill>
                  <a:srgbClr val="4472C4">
                    <a:lumMod val="50000"/>
                  </a:srgbClr>
                </a:solidFill>
                <a:latin typeface="Century Gothic" panose="020F0302020204030204"/>
              </a:rPr>
              <a:t>separable verbs</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CB100841-9CF4-8A40-AC08-728732B6BA4B}"/>
              </a:ext>
            </a:extLst>
          </p:cNvPr>
          <p:cNvSpPr txBox="1"/>
          <p:nvPr/>
        </p:nvSpPr>
        <p:spPr>
          <a:xfrm rot="21185900">
            <a:off x="573227" y="1831045"/>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snow</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E7797182-EF39-D94E-93FF-6974DECD8C80}"/>
              </a:ext>
            </a:extLst>
          </p:cNvPr>
          <p:cNvSpPr txBox="1"/>
          <p:nvPr/>
        </p:nvSpPr>
        <p:spPr>
          <a:xfrm>
            <a:off x="4999805" y="1502161"/>
            <a:ext cx="1320420"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stone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8FEAD40-889A-6B4B-A416-4FF1BA9784BD}"/>
              </a:ext>
            </a:extLst>
          </p:cNvPr>
          <p:cNvSpPr txBox="1"/>
          <p:nvPr/>
        </p:nvSpPr>
        <p:spPr>
          <a:xfrm rot="21185900">
            <a:off x="7200140" y="1097182"/>
            <a:ext cx="2232030"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savings bank</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95B6C02-70FE-064E-8CBE-DE1A14B6A73A}"/>
              </a:ext>
            </a:extLst>
          </p:cNvPr>
          <p:cNvSpPr txBox="1"/>
          <p:nvPr/>
        </p:nvSpPr>
        <p:spPr>
          <a:xfrm rot="196337">
            <a:off x="1217047" y="2894843"/>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wasp</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71D97160-51F6-924C-A7C8-205A82EDD405}"/>
              </a:ext>
            </a:extLst>
          </p:cNvPr>
          <p:cNvSpPr txBox="1"/>
          <p:nvPr/>
        </p:nvSpPr>
        <p:spPr>
          <a:xfrm rot="161314">
            <a:off x="4176497" y="2795763"/>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menu</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5C123520-6046-9E4C-9588-1F8BF2270A41}"/>
              </a:ext>
            </a:extLst>
          </p:cNvPr>
          <p:cNvSpPr txBox="1"/>
          <p:nvPr/>
        </p:nvSpPr>
        <p:spPr>
          <a:xfrm rot="403250">
            <a:off x="6830411" y="2399204"/>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cough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5534DA55-FD32-E443-B124-F8218E7799CC}"/>
              </a:ext>
            </a:extLst>
          </p:cNvPr>
          <p:cNvSpPr txBox="1"/>
          <p:nvPr/>
        </p:nvSpPr>
        <p:spPr>
          <a:xfrm rot="21185900">
            <a:off x="435202" y="4137375"/>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4472C4">
                    <a:lumMod val="50000"/>
                  </a:srgbClr>
                </a:solidFill>
                <a:latin typeface="Century Gothic" panose="020F0302020204030204"/>
              </a:rPr>
              <a:t>crispy</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0EBA52C5-87D3-1540-84E2-262348D8720A}"/>
              </a:ext>
            </a:extLst>
          </p:cNvPr>
          <p:cNvSpPr txBox="1"/>
          <p:nvPr/>
        </p:nvSpPr>
        <p:spPr>
          <a:xfrm rot="21185900">
            <a:off x="3362911" y="4105177"/>
            <a:ext cx="1922929"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capital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7FE2D45B-E59E-2A4B-A102-D822C881BE12}"/>
              </a:ext>
            </a:extLst>
          </p:cNvPr>
          <p:cNvSpPr txBox="1"/>
          <p:nvPr/>
        </p:nvSpPr>
        <p:spPr>
          <a:xfrm rot="21185900">
            <a:off x="6586570" y="3642278"/>
            <a:ext cx="2611971"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stand up</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66F8095-2156-2C4A-881F-38BDEF10297B}"/>
              </a:ext>
            </a:extLst>
          </p:cNvPr>
          <p:cNvSpPr txBox="1"/>
          <p:nvPr/>
        </p:nvSpPr>
        <p:spPr>
          <a:xfrm rot="21185900">
            <a:off x="1426157" y="5288811"/>
            <a:ext cx="2281591" cy="46166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50000"/>
                  </a:srgbClr>
                </a:solidFill>
                <a:latin typeface="Century Gothic" panose="020F0302020204030204"/>
              </a:rPr>
              <a:t>cheque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EF3FDDE-440F-FE46-AC30-864763FB506A}"/>
              </a:ext>
            </a:extLst>
          </p:cNvPr>
          <p:cNvSpPr txBox="1"/>
          <p:nvPr/>
        </p:nvSpPr>
        <p:spPr>
          <a:xfrm rot="532991">
            <a:off x="4879195" y="5258310"/>
            <a:ext cx="2293272" cy="461665"/>
          </a:xfrm>
          <a:prstGeom prst="rect">
            <a:avLst/>
          </a:prstGeom>
          <a:solidFill>
            <a:srgbClr val="FBF0D5"/>
          </a:solidFill>
          <a:ln>
            <a:solidFill>
              <a:srgbClr val="115076"/>
            </a:solidFill>
          </a:ln>
        </p:spPr>
        <p:txBody>
          <a:bodyPr wrap="square" rtlCol="0">
            <a:spAutoFit/>
          </a:bodyPr>
          <a:lstStyle/>
          <a:p>
            <a:pPr lvl="0" algn="ctr">
              <a:defRPr/>
            </a:pPr>
            <a:r>
              <a:rPr lang="en-GB" sz="2400" b="1" dirty="0">
                <a:solidFill>
                  <a:srgbClr val="4472C4">
                    <a:lumMod val="50000"/>
                  </a:srgbClr>
                </a:solidFill>
              </a:rPr>
              <a:t>funny</a:t>
            </a:r>
          </a:p>
        </p:txBody>
      </p:sp>
      <p:sp>
        <p:nvSpPr>
          <p:cNvPr id="42" name="TextBox 41">
            <a:extLst>
              <a:ext uri="{FF2B5EF4-FFF2-40B4-BE49-F238E27FC236}">
                <a16:creationId xmlns:a16="http://schemas.microsoft.com/office/drawing/2014/main" id="{AAD21BB9-DC4D-2F46-8EE1-47B0AB74406E}"/>
              </a:ext>
            </a:extLst>
          </p:cNvPr>
          <p:cNvSpPr txBox="1"/>
          <p:nvPr/>
        </p:nvSpPr>
        <p:spPr>
          <a:xfrm rot="234070">
            <a:off x="7740438" y="4863722"/>
            <a:ext cx="1922929" cy="461665"/>
          </a:xfrm>
          <a:prstGeom prst="rect">
            <a:avLst/>
          </a:prstGeom>
          <a:solidFill>
            <a:srgbClr val="FBF0D5"/>
          </a:solidFill>
          <a:ln>
            <a:solidFill>
              <a:srgbClr val="115076"/>
            </a:solidFill>
          </a:ln>
        </p:spPr>
        <p:txBody>
          <a:bodyPr wrap="square" rtlCol="0">
            <a:spAutoFit/>
          </a:bodyPr>
          <a:lstStyle/>
          <a:p>
            <a:pPr lvl="0" algn="ctr">
              <a:defRPr/>
            </a:pPr>
            <a:r>
              <a:rPr lang="en-GB" sz="2400" b="1" dirty="0">
                <a:solidFill>
                  <a:srgbClr val="4472C4">
                    <a:lumMod val="50000"/>
                  </a:srgbClr>
                </a:solidFill>
              </a:rPr>
              <a:t>fabric</a:t>
            </a:r>
          </a:p>
        </p:txBody>
      </p:sp>
    </p:spTree>
    <p:extLst>
      <p:ext uri="{BB962C8B-B14F-4D97-AF65-F5344CB8AC3E}">
        <p14:creationId xmlns:p14="http://schemas.microsoft.com/office/powerpoint/2010/main" val="282145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rgbClr val="F6C026"/>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8"/>
                                        </p:tgtEl>
                                        <p:attrNameLst>
                                          <p:attrName>fillcolor</p:attrName>
                                        </p:attrNameLst>
                                      </p:cBhvr>
                                      <p:to>
                                        <a:srgbClr val="F6C026"/>
                                      </p:to>
                                    </p:animClr>
                                    <p:set>
                                      <p:cBhvr>
                                        <p:cTn id="13" dur="2000" fill="hold"/>
                                        <p:tgtEl>
                                          <p:spTgt spid="18"/>
                                        </p:tgtEl>
                                        <p:attrNameLst>
                                          <p:attrName>fill.type</p:attrName>
                                        </p:attrNameLst>
                                      </p:cBhvr>
                                      <p:to>
                                        <p:strVal val="solid"/>
                                      </p:to>
                                    </p:set>
                                    <p:set>
                                      <p:cBhvr>
                                        <p:cTn id="14" dur="2000" fill="hold"/>
                                        <p:tgtEl>
                                          <p:spTgt spid="1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2"/>
                                        </p:tgtEl>
                                        <p:attrNameLst>
                                          <p:attrName>fillcolor</p:attrName>
                                        </p:attrNameLst>
                                      </p:cBhvr>
                                      <p:to>
                                        <a:srgbClr val="F6C026"/>
                                      </p:to>
                                    </p:animClr>
                                    <p:set>
                                      <p:cBhvr>
                                        <p:cTn id="19" dur="2000" fill="hold"/>
                                        <p:tgtEl>
                                          <p:spTgt spid="22"/>
                                        </p:tgtEl>
                                        <p:attrNameLst>
                                          <p:attrName>fill.type</p:attrName>
                                        </p:attrNameLst>
                                      </p:cBhvr>
                                      <p:to>
                                        <p:strVal val="solid"/>
                                      </p:to>
                                    </p:set>
                                    <p:set>
                                      <p:cBhvr>
                                        <p:cTn id="20" dur="2000" fill="hold"/>
                                        <p:tgtEl>
                                          <p:spTgt spid="22"/>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3"/>
                                        </p:tgtEl>
                                        <p:attrNameLst>
                                          <p:attrName>fillcolor</p:attrName>
                                        </p:attrNameLst>
                                      </p:cBhvr>
                                      <p:to>
                                        <a:srgbClr val="F6C026"/>
                                      </p:to>
                                    </p:animClr>
                                    <p:set>
                                      <p:cBhvr>
                                        <p:cTn id="25" dur="2000" fill="hold"/>
                                        <p:tgtEl>
                                          <p:spTgt spid="23"/>
                                        </p:tgtEl>
                                        <p:attrNameLst>
                                          <p:attrName>fill.type</p:attrName>
                                        </p:attrNameLst>
                                      </p:cBhvr>
                                      <p:to>
                                        <p:strVal val="solid"/>
                                      </p:to>
                                    </p:set>
                                    <p:set>
                                      <p:cBhvr>
                                        <p:cTn id="26" dur="2000" fill="hold"/>
                                        <p:tgtEl>
                                          <p:spTgt spid="23"/>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9"/>
                                        </p:tgtEl>
                                        <p:attrNameLst>
                                          <p:attrName>fillcolor</p:attrName>
                                        </p:attrNameLst>
                                      </p:cBhvr>
                                      <p:to>
                                        <a:srgbClr val="F6C026"/>
                                      </p:to>
                                    </p:animClr>
                                    <p:set>
                                      <p:cBhvr>
                                        <p:cTn id="31" dur="2000" fill="hold"/>
                                        <p:tgtEl>
                                          <p:spTgt spid="19"/>
                                        </p:tgtEl>
                                        <p:attrNameLst>
                                          <p:attrName>fill.type</p:attrName>
                                        </p:attrNameLst>
                                      </p:cBhvr>
                                      <p:to>
                                        <p:strVal val="solid"/>
                                      </p:to>
                                    </p:set>
                                    <p:set>
                                      <p:cBhvr>
                                        <p:cTn id="32" dur="2000" fill="hold"/>
                                        <p:tgtEl>
                                          <p:spTgt spid="1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0"/>
                                        </p:tgtEl>
                                        <p:attrNameLst>
                                          <p:attrName>fillcolor</p:attrName>
                                        </p:attrNameLst>
                                      </p:cBhvr>
                                      <p:to>
                                        <a:srgbClr val="F6C026"/>
                                      </p:to>
                                    </p:animClr>
                                    <p:set>
                                      <p:cBhvr>
                                        <p:cTn id="37" dur="2000" fill="hold"/>
                                        <p:tgtEl>
                                          <p:spTgt spid="20"/>
                                        </p:tgtEl>
                                        <p:attrNameLst>
                                          <p:attrName>fill.type</p:attrName>
                                        </p:attrNameLst>
                                      </p:cBhvr>
                                      <p:to>
                                        <p:strVal val="solid"/>
                                      </p:to>
                                    </p:set>
                                    <p:set>
                                      <p:cBhvr>
                                        <p:cTn id="38" dur="2000" fill="hold"/>
                                        <p:tgtEl>
                                          <p:spTgt spid="2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4"/>
                                        </p:tgtEl>
                                        <p:attrNameLst>
                                          <p:attrName>fillcolor</p:attrName>
                                        </p:attrNameLst>
                                      </p:cBhvr>
                                      <p:to>
                                        <a:srgbClr val="F6C026"/>
                                      </p:to>
                                    </p:animClr>
                                    <p:set>
                                      <p:cBhvr>
                                        <p:cTn id="43" dur="2000" fill="hold"/>
                                        <p:tgtEl>
                                          <p:spTgt spid="24"/>
                                        </p:tgtEl>
                                        <p:attrNameLst>
                                          <p:attrName>fill.type</p:attrName>
                                        </p:attrNameLst>
                                      </p:cBhvr>
                                      <p:to>
                                        <p:strVal val="solid"/>
                                      </p:to>
                                    </p:set>
                                    <p:set>
                                      <p:cBhvr>
                                        <p:cTn id="44" dur="2000" fill="hold"/>
                                        <p:tgtEl>
                                          <p:spTgt spid="24"/>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1"/>
                                        </p:tgtEl>
                                        <p:attrNameLst>
                                          <p:attrName>fillcolor</p:attrName>
                                        </p:attrNameLst>
                                      </p:cBhvr>
                                      <p:to>
                                        <a:srgbClr val="F6C026"/>
                                      </p:to>
                                    </p:animClr>
                                    <p:set>
                                      <p:cBhvr>
                                        <p:cTn id="49" dur="2000" fill="hold"/>
                                        <p:tgtEl>
                                          <p:spTgt spid="21"/>
                                        </p:tgtEl>
                                        <p:attrNameLst>
                                          <p:attrName>fill.type</p:attrName>
                                        </p:attrNameLst>
                                      </p:cBhvr>
                                      <p:to>
                                        <p:strVal val="solid"/>
                                      </p:to>
                                    </p:set>
                                    <p:set>
                                      <p:cBhvr>
                                        <p:cTn id="50" dur="2000" fill="hold"/>
                                        <p:tgtEl>
                                          <p:spTgt spid="21"/>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6"/>
                                        </p:tgtEl>
                                        <p:attrNameLst>
                                          <p:attrName>fillcolor</p:attrName>
                                        </p:attrNameLst>
                                      </p:cBhvr>
                                      <p:to>
                                        <a:srgbClr val="F6C026"/>
                                      </p:to>
                                    </p:animClr>
                                    <p:set>
                                      <p:cBhvr>
                                        <p:cTn id="55" dur="2000" fill="hold"/>
                                        <p:tgtEl>
                                          <p:spTgt spid="26"/>
                                        </p:tgtEl>
                                        <p:attrNameLst>
                                          <p:attrName>fill.type</p:attrName>
                                        </p:attrNameLst>
                                      </p:cBhvr>
                                      <p:to>
                                        <p:strVal val="solid"/>
                                      </p:to>
                                    </p:set>
                                    <p:set>
                                      <p:cBhvr>
                                        <p:cTn id="56" dur="2000" fill="hold"/>
                                        <p:tgtEl>
                                          <p:spTgt spid="2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7"/>
                                        </p:tgtEl>
                                        <p:attrNameLst>
                                          <p:attrName>fillcolor</p:attrName>
                                        </p:attrNameLst>
                                      </p:cBhvr>
                                      <p:to>
                                        <a:srgbClr val="F6C026"/>
                                      </p:to>
                                    </p:animClr>
                                    <p:set>
                                      <p:cBhvr>
                                        <p:cTn id="61" dur="2000" fill="hold"/>
                                        <p:tgtEl>
                                          <p:spTgt spid="27"/>
                                        </p:tgtEl>
                                        <p:attrNameLst>
                                          <p:attrName>fill.type</p:attrName>
                                        </p:attrNameLst>
                                      </p:cBhvr>
                                      <p:to>
                                        <p:strVal val="solid"/>
                                      </p:to>
                                    </p:set>
                                    <p:set>
                                      <p:cBhvr>
                                        <p:cTn id="62" dur="2000" fill="hold"/>
                                        <p:tgtEl>
                                          <p:spTgt spid="2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5"/>
                                        </p:tgtEl>
                                        <p:attrNameLst>
                                          <p:attrName>fillcolor</p:attrName>
                                        </p:attrNameLst>
                                      </p:cBhvr>
                                      <p:to>
                                        <a:srgbClr val="F6C026"/>
                                      </p:to>
                                    </p:animClr>
                                    <p:set>
                                      <p:cBhvr>
                                        <p:cTn id="67" dur="2000" fill="hold"/>
                                        <p:tgtEl>
                                          <p:spTgt spid="25"/>
                                        </p:tgtEl>
                                        <p:attrNameLst>
                                          <p:attrName>fill.type</p:attrName>
                                        </p:attrNameLst>
                                      </p:cBhvr>
                                      <p:to>
                                        <p:strVal val="solid"/>
                                      </p:to>
                                    </p:set>
                                    <p:set>
                                      <p:cBhvr>
                                        <p:cTn id="68" dur="2000" fill="hold"/>
                                        <p:tgtEl>
                                          <p:spTgt spid="25"/>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8"/>
                                        </p:tgtEl>
                                        <p:attrNameLst>
                                          <p:attrName>fillcolor</p:attrName>
                                        </p:attrNameLst>
                                      </p:cBhvr>
                                      <p:to>
                                        <a:srgbClr val="F6C026"/>
                                      </p:to>
                                    </p:animClr>
                                    <p:set>
                                      <p:cBhvr>
                                        <p:cTn id="73" dur="2000" fill="hold"/>
                                        <p:tgtEl>
                                          <p:spTgt spid="28"/>
                                        </p:tgtEl>
                                        <p:attrNameLst>
                                          <p:attrName>fill.type</p:attrName>
                                        </p:attrNameLst>
                                      </p:cBhvr>
                                      <p:to>
                                        <p:strVal val="solid"/>
                                      </p:to>
                                    </p:set>
                                    <p:set>
                                      <p:cBhvr>
                                        <p:cTn id="74" dur="2000" fill="hold"/>
                                        <p:tgtEl>
                                          <p:spTgt spid="28"/>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30"/>
                                        </p:tgtEl>
                                        <p:attrNameLst>
                                          <p:attrName>fillcolor</p:attrName>
                                        </p:attrNameLst>
                                      </p:cBhvr>
                                      <p:to>
                                        <a:srgbClr val="F6C026"/>
                                      </p:to>
                                    </p:animClr>
                                    <p:set>
                                      <p:cBhvr>
                                        <p:cTn id="79" dur="2000" fill="hold"/>
                                        <p:tgtEl>
                                          <p:spTgt spid="30"/>
                                        </p:tgtEl>
                                        <p:attrNameLst>
                                          <p:attrName>fill.type</p:attrName>
                                        </p:attrNameLst>
                                      </p:cBhvr>
                                      <p:to>
                                        <p:strVal val="solid"/>
                                      </p:to>
                                    </p:set>
                                    <p:set>
                                      <p:cBhvr>
                                        <p:cTn id="80" dur="2000" fill="hold"/>
                                        <p:tgtEl>
                                          <p:spTgt spid="30"/>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32"/>
                                        </p:tgtEl>
                                        <p:attrNameLst>
                                          <p:attrName>fillcolor</p:attrName>
                                        </p:attrNameLst>
                                      </p:cBhvr>
                                      <p:to>
                                        <a:srgbClr val="F6C026"/>
                                      </p:to>
                                    </p:animClr>
                                    <p:set>
                                      <p:cBhvr>
                                        <p:cTn id="85" dur="2000" fill="hold"/>
                                        <p:tgtEl>
                                          <p:spTgt spid="32"/>
                                        </p:tgtEl>
                                        <p:attrNameLst>
                                          <p:attrName>fill.type</p:attrName>
                                        </p:attrNameLst>
                                      </p:cBhvr>
                                      <p:to>
                                        <p:strVal val="solid"/>
                                      </p:to>
                                    </p:set>
                                    <p:set>
                                      <p:cBhvr>
                                        <p:cTn id="86" dur="2000" fill="hold"/>
                                        <p:tgtEl>
                                          <p:spTgt spid="32"/>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33"/>
                                        </p:tgtEl>
                                        <p:attrNameLst>
                                          <p:attrName>fillcolor</p:attrName>
                                        </p:attrNameLst>
                                      </p:cBhvr>
                                      <p:to>
                                        <a:srgbClr val="F6C026"/>
                                      </p:to>
                                    </p:animClr>
                                    <p:set>
                                      <p:cBhvr>
                                        <p:cTn id="91" dur="2000" fill="hold"/>
                                        <p:tgtEl>
                                          <p:spTgt spid="33"/>
                                        </p:tgtEl>
                                        <p:attrNameLst>
                                          <p:attrName>fill.type</p:attrName>
                                        </p:attrNameLst>
                                      </p:cBhvr>
                                      <p:to>
                                        <p:strVal val="solid"/>
                                      </p:to>
                                    </p:set>
                                    <p:set>
                                      <p:cBhvr>
                                        <p:cTn id="92" dur="2000" fill="hold"/>
                                        <p:tgtEl>
                                          <p:spTgt spid="33"/>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34"/>
                                        </p:tgtEl>
                                        <p:attrNameLst>
                                          <p:attrName>fillcolor</p:attrName>
                                        </p:attrNameLst>
                                      </p:cBhvr>
                                      <p:to>
                                        <a:srgbClr val="F6C026"/>
                                      </p:to>
                                    </p:animClr>
                                    <p:set>
                                      <p:cBhvr>
                                        <p:cTn id="97" dur="2000" fill="hold"/>
                                        <p:tgtEl>
                                          <p:spTgt spid="34"/>
                                        </p:tgtEl>
                                        <p:attrNameLst>
                                          <p:attrName>fill.type</p:attrName>
                                        </p:attrNameLst>
                                      </p:cBhvr>
                                      <p:to>
                                        <p:strVal val="solid"/>
                                      </p:to>
                                    </p:set>
                                    <p:set>
                                      <p:cBhvr>
                                        <p:cTn id="98" dur="2000" fill="hold"/>
                                        <p:tgtEl>
                                          <p:spTgt spid="3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35"/>
                                        </p:tgtEl>
                                        <p:attrNameLst>
                                          <p:attrName>fillcolor</p:attrName>
                                        </p:attrNameLst>
                                      </p:cBhvr>
                                      <p:to>
                                        <a:srgbClr val="F6C026"/>
                                      </p:to>
                                    </p:animClr>
                                    <p:set>
                                      <p:cBhvr>
                                        <p:cTn id="103" dur="2000" fill="hold"/>
                                        <p:tgtEl>
                                          <p:spTgt spid="35"/>
                                        </p:tgtEl>
                                        <p:attrNameLst>
                                          <p:attrName>fill.type</p:attrName>
                                        </p:attrNameLst>
                                      </p:cBhvr>
                                      <p:to>
                                        <p:strVal val="solid"/>
                                      </p:to>
                                    </p:set>
                                    <p:set>
                                      <p:cBhvr>
                                        <p:cTn id="104" dur="2000" fill="hold"/>
                                        <p:tgtEl>
                                          <p:spTgt spid="35"/>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36"/>
                                        </p:tgtEl>
                                        <p:attrNameLst>
                                          <p:attrName>fillcolor</p:attrName>
                                        </p:attrNameLst>
                                      </p:cBhvr>
                                      <p:to>
                                        <a:srgbClr val="F6C026"/>
                                      </p:to>
                                    </p:animClr>
                                    <p:set>
                                      <p:cBhvr>
                                        <p:cTn id="109" dur="2000" fill="hold"/>
                                        <p:tgtEl>
                                          <p:spTgt spid="36"/>
                                        </p:tgtEl>
                                        <p:attrNameLst>
                                          <p:attrName>fill.type</p:attrName>
                                        </p:attrNameLst>
                                      </p:cBhvr>
                                      <p:to>
                                        <p:strVal val="solid"/>
                                      </p:to>
                                    </p:set>
                                    <p:set>
                                      <p:cBhvr>
                                        <p:cTn id="110" dur="2000" fill="hold"/>
                                        <p:tgtEl>
                                          <p:spTgt spid="36"/>
                                        </p:tgtEl>
                                        <p:attrNameLst>
                                          <p:attrName>fill.on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37"/>
                                        </p:tgtEl>
                                        <p:attrNameLst>
                                          <p:attrName>fillcolor</p:attrName>
                                        </p:attrNameLst>
                                      </p:cBhvr>
                                      <p:to>
                                        <a:srgbClr val="F6C026"/>
                                      </p:to>
                                    </p:animClr>
                                    <p:set>
                                      <p:cBhvr>
                                        <p:cTn id="115" dur="2000" fill="hold"/>
                                        <p:tgtEl>
                                          <p:spTgt spid="37"/>
                                        </p:tgtEl>
                                        <p:attrNameLst>
                                          <p:attrName>fill.type</p:attrName>
                                        </p:attrNameLst>
                                      </p:cBhvr>
                                      <p:to>
                                        <p:strVal val="solid"/>
                                      </p:to>
                                    </p:set>
                                    <p:set>
                                      <p:cBhvr>
                                        <p:cTn id="116" dur="2000" fill="hold"/>
                                        <p:tgtEl>
                                          <p:spTgt spid="37"/>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38"/>
                                        </p:tgtEl>
                                        <p:attrNameLst>
                                          <p:attrName>fillcolor</p:attrName>
                                        </p:attrNameLst>
                                      </p:cBhvr>
                                      <p:to>
                                        <a:srgbClr val="F6C026"/>
                                      </p:to>
                                    </p:animClr>
                                    <p:set>
                                      <p:cBhvr>
                                        <p:cTn id="121" dur="2000" fill="hold"/>
                                        <p:tgtEl>
                                          <p:spTgt spid="38"/>
                                        </p:tgtEl>
                                        <p:attrNameLst>
                                          <p:attrName>fill.type</p:attrName>
                                        </p:attrNameLst>
                                      </p:cBhvr>
                                      <p:to>
                                        <p:strVal val="solid"/>
                                      </p:to>
                                    </p:set>
                                    <p:set>
                                      <p:cBhvr>
                                        <p:cTn id="122" dur="2000" fill="hold"/>
                                        <p:tgtEl>
                                          <p:spTgt spid="38"/>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39"/>
                                        </p:tgtEl>
                                        <p:attrNameLst>
                                          <p:attrName>fillcolor</p:attrName>
                                        </p:attrNameLst>
                                      </p:cBhvr>
                                      <p:to>
                                        <a:srgbClr val="F6C026"/>
                                      </p:to>
                                    </p:animClr>
                                    <p:set>
                                      <p:cBhvr>
                                        <p:cTn id="127" dur="2000" fill="hold"/>
                                        <p:tgtEl>
                                          <p:spTgt spid="39"/>
                                        </p:tgtEl>
                                        <p:attrNameLst>
                                          <p:attrName>fill.type</p:attrName>
                                        </p:attrNameLst>
                                      </p:cBhvr>
                                      <p:to>
                                        <p:strVal val="solid"/>
                                      </p:to>
                                    </p:set>
                                    <p:set>
                                      <p:cBhvr>
                                        <p:cTn id="128" dur="2000" fill="hold"/>
                                        <p:tgtEl>
                                          <p:spTgt spid="39"/>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mph" presetSubtype="2" fill="hold" nodeType="clickEffect">
                                  <p:stCondLst>
                                    <p:cond delay="0"/>
                                  </p:stCondLst>
                                  <p:childTnLst>
                                    <p:animClr clrSpc="rgb" dir="cw">
                                      <p:cBhvr>
                                        <p:cTn id="132" dur="2000" fill="hold"/>
                                        <p:tgtEl>
                                          <p:spTgt spid="40"/>
                                        </p:tgtEl>
                                        <p:attrNameLst>
                                          <p:attrName>fillcolor</p:attrName>
                                        </p:attrNameLst>
                                      </p:cBhvr>
                                      <p:to>
                                        <a:srgbClr val="F6C026"/>
                                      </p:to>
                                    </p:animClr>
                                    <p:set>
                                      <p:cBhvr>
                                        <p:cTn id="133" dur="2000" fill="hold"/>
                                        <p:tgtEl>
                                          <p:spTgt spid="40"/>
                                        </p:tgtEl>
                                        <p:attrNameLst>
                                          <p:attrName>fill.type</p:attrName>
                                        </p:attrNameLst>
                                      </p:cBhvr>
                                      <p:to>
                                        <p:strVal val="solid"/>
                                      </p:to>
                                    </p:set>
                                    <p:set>
                                      <p:cBhvr>
                                        <p:cTn id="134" dur="2000" fill="hold"/>
                                        <p:tgtEl>
                                          <p:spTgt spid="40"/>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 presetClass="emph" presetSubtype="2" fill="hold" nodeType="clickEffect">
                                  <p:stCondLst>
                                    <p:cond delay="0"/>
                                  </p:stCondLst>
                                  <p:childTnLst>
                                    <p:animClr clrSpc="rgb" dir="cw">
                                      <p:cBhvr>
                                        <p:cTn id="138" dur="2000" fill="hold"/>
                                        <p:tgtEl>
                                          <p:spTgt spid="41"/>
                                        </p:tgtEl>
                                        <p:attrNameLst>
                                          <p:attrName>fillcolor</p:attrName>
                                        </p:attrNameLst>
                                      </p:cBhvr>
                                      <p:to>
                                        <a:srgbClr val="F6C026"/>
                                      </p:to>
                                    </p:animClr>
                                    <p:set>
                                      <p:cBhvr>
                                        <p:cTn id="139" dur="2000" fill="hold"/>
                                        <p:tgtEl>
                                          <p:spTgt spid="41"/>
                                        </p:tgtEl>
                                        <p:attrNameLst>
                                          <p:attrName>fill.type</p:attrName>
                                        </p:attrNameLst>
                                      </p:cBhvr>
                                      <p:to>
                                        <p:strVal val="solid"/>
                                      </p:to>
                                    </p:set>
                                    <p:set>
                                      <p:cBhvr>
                                        <p:cTn id="140" dur="2000" fill="hold"/>
                                        <p:tgtEl>
                                          <p:spTgt spid="41"/>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mph" presetSubtype="2" fill="hold" nodeType="clickEffect">
                                  <p:stCondLst>
                                    <p:cond delay="0"/>
                                  </p:stCondLst>
                                  <p:childTnLst>
                                    <p:animClr clrSpc="rgb" dir="cw">
                                      <p:cBhvr>
                                        <p:cTn id="144" dur="2000" fill="hold"/>
                                        <p:tgtEl>
                                          <p:spTgt spid="42"/>
                                        </p:tgtEl>
                                        <p:attrNameLst>
                                          <p:attrName>fillcolor</p:attrName>
                                        </p:attrNameLst>
                                      </p:cBhvr>
                                      <p:to>
                                        <a:srgbClr val="F6C026"/>
                                      </p:to>
                                    </p:animClr>
                                    <p:set>
                                      <p:cBhvr>
                                        <p:cTn id="145" dur="2000" fill="hold"/>
                                        <p:tgtEl>
                                          <p:spTgt spid="42"/>
                                        </p:tgtEl>
                                        <p:attrNameLst>
                                          <p:attrName>fill.type</p:attrName>
                                        </p:attrNameLst>
                                      </p:cBhvr>
                                      <p:to>
                                        <p:strVal val="solid"/>
                                      </p:to>
                                    </p:set>
                                    <p:set>
                                      <p:cBhvr>
                                        <p:cTn id="146"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15"/>
                    </p:tgtEl>
                  </p:cond>
                </p:stCondLst>
                <p:endSync evt="end" delay="0">
                  <p:rtn val="all"/>
                </p:endSync>
                <p:childTnLst>
                  <p:par>
                    <p:cTn id="148" fill="hold">
                      <p:stCondLst>
                        <p:cond delay="0"/>
                      </p:stCondLst>
                      <p:childTnLst>
                        <p:par>
                          <p:cTn id="149" fill="hold">
                            <p:stCondLst>
                              <p:cond delay="0"/>
                            </p:stCondLst>
                            <p:childTnLst>
                              <p:par>
                                <p:cTn id="150" presetID="12" presetClass="exit" presetSubtype="4" fill="hold" nodeType="afterEffect">
                                  <p:stCondLst>
                                    <p:cond delay="0"/>
                                  </p:stCondLst>
                                  <p:childTnLst>
                                    <p:animEffect transition="out" filter="slide(fromBottom)">
                                      <p:cBhvr>
                                        <p:cTn id="151" dur="20000"/>
                                        <p:tgtEl>
                                          <p:spTgt spid="7"/>
                                        </p:tgtEl>
                                      </p:cBhvr>
                                    </p:animEffect>
                                    <p:set>
                                      <p:cBhvr>
                                        <p:cTn id="15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4</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2.2 Week 1]</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rPr>
              <a:t>Year 8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German Term 1.2 Week 5]</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Qr code&#10;&#10;Description automatically generated">
            <a:extLst>
              <a:ext uri="{FF2B5EF4-FFF2-40B4-BE49-F238E27FC236}">
                <a16:creationId xmlns:a16="http://schemas.microsoft.com/office/drawing/2014/main" id="{BED48436-9F27-42A5-9DED-7415194485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3710" y="1023219"/>
            <a:ext cx="1268212" cy="1268212"/>
          </a:xfrm>
          <a:prstGeom prst="rect">
            <a:avLst/>
          </a:prstGeom>
        </p:spPr>
      </p:pic>
      <p:pic>
        <p:nvPicPr>
          <p:cNvPr id="5" name="Picture 4" descr="Qr code&#10;&#10;Description automatically generated">
            <a:extLst>
              <a:ext uri="{FF2B5EF4-FFF2-40B4-BE49-F238E27FC236}">
                <a16:creationId xmlns:a16="http://schemas.microsoft.com/office/drawing/2014/main" id="{E20C0361-DC65-4EF9-8174-A4FCC172E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21" y="2320646"/>
            <a:ext cx="1428750" cy="1428750"/>
          </a:xfrm>
          <a:prstGeom prst="rect">
            <a:avLst/>
          </a:prstGeom>
        </p:spPr>
      </p:pic>
      <p:pic>
        <p:nvPicPr>
          <p:cNvPr id="7" name="Picture 6" descr="Qr code&#10;&#10;Description automatically generated">
            <a:extLst>
              <a:ext uri="{FF2B5EF4-FFF2-40B4-BE49-F238E27FC236}">
                <a16:creationId xmlns:a16="http://schemas.microsoft.com/office/drawing/2014/main" id="{641612E5-0A77-4803-BAEF-0620A3F196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7762" y="3861328"/>
            <a:ext cx="1428751" cy="1428751"/>
          </a:xfrm>
          <a:prstGeom prst="rect">
            <a:avLst/>
          </a:prstGeom>
        </p:spPr>
      </p:pic>
    </p:spTree>
    <p:extLst>
      <p:ext uri="{BB962C8B-B14F-4D97-AF65-F5344CB8AC3E}">
        <p14:creationId xmlns:p14="http://schemas.microsoft.com/office/powerpoint/2010/main" val="3680390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457594"/>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Year 8 Term 2.2 Week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Year 8 Term 1.2 Week 5</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5032" y="2464600"/>
            <a:ext cx="1492918" cy="1492918"/>
          </a:xfrm>
          <a:prstGeom prst="rect">
            <a:avLst/>
          </a:prstGeom>
        </p:spPr>
      </p:pic>
    </p:spTree>
    <p:extLst>
      <p:ext uri="{BB962C8B-B14F-4D97-AF65-F5344CB8AC3E}">
        <p14:creationId xmlns:p14="http://schemas.microsoft.com/office/powerpoint/2010/main" val="3108807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05181" y="247046"/>
            <a:ext cx="215214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ADDEE254-D6E3-47C2-BC5A-DF7DB72AB54D}"/>
              </a:ext>
            </a:extLst>
          </p:cNvPr>
          <p:cNvGraphicFramePr>
            <a:graphicFrameLocks noGrp="1"/>
          </p:cNvGraphicFramePr>
          <p:nvPr>
            <p:extLst>
              <p:ext uri="{D42A27DB-BD31-4B8C-83A1-F6EECF244321}">
                <p14:modId xmlns:p14="http://schemas.microsoft.com/office/powerpoint/2010/main" val="762931723"/>
              </p:ext>
            </p:extLst>
          </p:nvPr>
        </p:nvGraphicFramePr>
        <p:xfrm>
          <a:off x="3238537" y="1156422"/>
          <a:ext cx="5517818" cy="475733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was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für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what type of</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Art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kind</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das Bild</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picture</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Musik</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music</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Stimme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voice</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modern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modern</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traditionell</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traditional</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besonders</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particularly</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lieber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rather</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statt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instead of</a:t>
                      </a:r>
                    </a:p>
                  </a:txBody>
                  <a:tcPr marL="68580" marR="68580" marT="0" marB="0" anchor="ctr"/>
                </a:tc>
                <a:extLst>
                  <a:ext uri="{0D108BD9-81ED-4DB2-BD59-A6C34878D82A}">
                    <a16:rowId xmlns:a16="http://schemas.microsoft.com/office/drawing/2014/main" val="2532063707"/>
                  </a:ext>
                </a:extLst>
              </a:tr>
            </a:tbl>
          </a:graphicData>
        </a:graphic>
      </p:graphicFrame>
      <p:sp>
        <p:nvSpPr>
          <p:cNvPr id="29" name="Rectangle 2">
            <a:extLst>
              <a:ext uri="{FF2B5EF4-FFF2-40B4-BE49-F238E27FC236}">
                <a16:creationId xmlns:a16="http://schemas.microsoft.com/office/drawing/2014/main" id="{B6FA339F-6346-4F36-83A5-AB60FC9079EC}"/>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Rectangle 3">
            <a:extLst>
              <a:ext uri="{FF2B5EF4-FFF2-40B4-BE49-F238E27FC236}">
                <a16:creationId xmlns:a16="http://schemas.microsoft.com/office/drawing/2014/main" id="{A51E52F5-1140-456B-A2E4-7F7F0830B114}"/>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Line 4">
            <a:extLst>
              <a:ext uri="{FF2B5EF4-FFF2-40B4-BE49-F238E27FC236}">
                <a16:creationId xmlns:a16="http://schemas.microsoft.com/office/drawing/2014/main" id="{2E055BF0-FC70-40CF-8417-05F08C30A80C}"/>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Line 7">
            <a:extLst>
              <a:ext uri="{FF2B5EF4-FFF2-40B4-BE49-F238E27FC236}">
                <a16:creationId xmlns:a16="http://schemas.microsoft.com/office/drawing/2014/main" id="{5FC76389-59E3-40E3-AF3E-47BD73419822}"/>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Line 9">
            <a:extLst>
              <a:ext uri="{FF2B5EF4-FFF2-40B4-BE49-F238E27FC236}">
                <a16:creationId xmlns:a16="http://schemas.microsoft.com/office/drawing/2014/main" id="{552FD8E4-CD67-4282-B81C-55CC37E86674}"/>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 Box 10">
            <a:extLst>
              <a:ext uri="{FF2B5EF4-FFF2-40B4-BE49-F238E27FC236}">
                <a16:creationId xmlns:a16="http://schemas.microsoft.com/office/drawing/2014/main" id="{90221DE0-F0CC-4224-9F73-4D79CCA1F0F5}"/>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5" name="Text Box 12">
            <a:extLst>
              <a:ext uri="{FF2B5EF4-FFF2-40B4-BE49-F238E27FC236}">
                <a16:creationId xmlns:a16="http://schemas.microsoft.com/office/drawing/2014/main" id="{8F4AC826-6F9D-42D3-B036-E4BFC49EBABC}"/>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6" name="Text Box 14">
            <a:extLst>
              <a:ext uri="{FF2B5EF4-FFF2-40B4-BE49-F238E27FC236}">
                <a16:creationId xmlns:a16="http://schemas.microsoft.com/office/drawing/2014/main" id="{7C13B415-4884-46A9-AB62-BEAD0FE38167}"/>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7" name="Rectangle 36">
            <a:extLst>
              <a:ext uri="{FF2B5EF4-FFF2-40B4-BE49-F238E27FC236}">
                <a16:creationId xmlns:a16="http://schemas.microsoft.com/office/drawing/2014/main" id="{879C7BEA-7BB7-41B5-BCF6-F5D0E8C2D62D}"/>
              </a:ext>
            </a:extLst>
          </p:cNvPr>
          <p:cNvSpPr/>
          <p:nvPr/>
        </p:nvSpPr>
        <p:spPr>
          <a:xfrm>
            <a:off x="9958365" y="548914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AutoShape 11">
            <a:hlinkClick r:id="" action="ppaction://noaction" highlightClick="1"/>
            <a:extLst>
              <a:ext uri="{FF2B5EF4-FFF2-40B4-BE49-F238E27FC236}">
                <a16:creationId xmlns:a16="http://schemas.microsoft.com/office/drawing/2014/main" id="{18E81C83-41EB-4E4A-B113-39D23B26185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44" name="Group 43">
            <a:extLst>
              <a:ext uri="{FF2B5EF4-FFF2-40B4-BE49-F238E27FC236}">
                <a16:creationId xmlns:a16="http://schemas.microsoft.com/office/drawing/2014/main" id="{1E8FA86B-DE8C-934F-983A-6BF0E22561AE}"/>
              </a:ext>
            </a:extLst>
          </p:cNvPr>
          <p:cNvGrpSpPr/>
          <p:nvPr/>
        </p:nvGrpSpPr>
        <p:grpSpPr>
          <a:xfrm>
            <a:off x="3849854" y="1638702"/>
            <a:ext cx="2006648" cy="4227605"/>
            <a:chOff x="3849854" y="1638702"/>
            <a:chExt cx="2006648" cy="4227605"/>
          </a:xfrm>
        </p:grpSpPr>
        <p:sp>
          <p:nvSpPr>
            <p:cNvPr id="8" name="Rectangle 7">
              <a:extLst>
                <a:ext uri="{FF2B5EF4-FFF2-40B4-BE49-F238E27FC236}">
                  <a16:creationId xmlns:a16="http://schemas.microsoft.com/office/drawing/2014/main" id="{EFFEFA42-6DAA-4193-9191-6A3ABDA75330}"/>
                </a:ext>
              </a:extLst>
            </p:cNvPr>
            <p:cNvSpPr/>
            <p:nvPr/>
          </p:nvSpPr>
          <p:spPr>
            <a:xfrm>
              <a:off x="3849854" y="1638702"/>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1218282-24ED-4410-B12B-0000BB2D5156}"/>
                </a:ext>
              </a:extLst>
            </p:cNvPr>
            <p:cNvSpPr/>
            <p:nvPr/>
          </p:nvSpPr>
          <p:spPr>
            <a:xfrm>
              <a:off x="3849855" y="2075240"/>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AF8DFCC7-6DD4-480A-8A60-14C69E7C06EC}"/>
                </a:ext>
              </a:extLst>
            </p:cNvPr>
            <p:cNvSpPr/>
            <p:nvPr/>
          </p:nvSpPr>
          <p:spPr>
            <a:xfrm>
              <a:off x="3849855" y="2493519"/>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68FB4E7-37D6-4834-ADE7-52DEC11F8ADB}"/>
                </a:ext>
              </a:extLst>
            </p:cNvPr>
            <p:cNvSpPr/>
            <p:nvPr/>
          </p:nvSpPr>
          <p:spPr>
            <a:xfrm>
              <a:off x="3849855" y="2954787"/>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7BA3BFCE-C3EB-47C4-AB18-81237A4DC51E}"/>
                </a:ext>
              </a:extLst>
            </p:cNvPr>
            <p:cNvSpPr/>
            <p:nvPr/>
          </p:nvSpPr>
          <p:spPr>
            <a:xfrm>
              <a:off x="3849855" y="3371263"/>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018A63C6-3736-4B23-9EF4-F7A0B766B4FE}"/>
                </a:ext>
              </a:extLst>
            </p:cNvPr>
            <p:cNvSpPr/>
            <p:nvPr/>
          </p:nvSpPr>
          <p:spPr>
            <a:xfrm>
              <a:off x="3849855" y="3779477"/>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5390B840-4650-4EC0-9871-880EB28506BB}"/>
                </a:ext>
              </a:extLst>
            </p:cNvPr>
            <p:cNvSpPr/>
            <p:nvPr/>
          </p:nvSpPr>
          <p:spPr>
            <a:xfrm>
              <a:off x="3849855" y="4219207"/>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B5E4767-C0C2-4325-8B7B-592B7D685129}"/>
                </a:ext>
              </a:extLst>
            </p:cNvPr>
            <p:cNvSpPr/>
            <p:nvPr/>
          </p:nvSpPr>
          <p:spPr>
            <a:xfrm>
              <a:off x="3849854" y="4653765"/>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45072441-D62C-4DE2-B536-C16D14ED58DD}"/>
                </a:ext>
              </a:extLst>
            </p:cNvPr>
            <p:cNvSpPr/>
            <p:nvPr/>
          </p:nvSpPr>
          <p:spPr>
            <a:xfrm>
              <a:off x="3849855" y="5085344"/>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E65C5F17-AAC2-4D71-B8A3-759DD79F35C3}"/>
                </a:ext>
              </a:extLst>
            </p:cNvPr>
            <p:cNvSpPr/>
            <p:nvPr/>
          </p:nvSpPr>
          <p:spPr>
            <a:xfrm>
              <a:off x="3849854" y="5534819"/>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45" name="Group 44">
            <a:extLst>
              <a:ext uri="{FF2B5EF4-FFF2-40B4-BE49-F238E27FC236}">
                <a16:creationId xmlns:a16="http://schemas.microsoft.com/office/drawing/2014/main" id="{25B5323F-6BF3-8B47-8F24-9444FEBB108B}"/>
              </a:ext>
            </a:extLst>
          </p:cNvPr>
          <p:cNvGrpSpPr/>
          <p:nvPr/>
        </p:nvGrpSpPr>
        <p:grpSpPr>
          <a:xfrm>
            <a:off x="6146026" y="1625798"/>
            <a:ext cx="2379502" cy="4227605"/>
            <a:chOff x="6146026" y="1625798"/>
            <a:chExt cx="2379502" cy="4227605"/>
          </a:xfrm>
        </p:grpSpPr>
        <p:sp>
          <p:nvSpPr>
            <p:cNvPr id="19" name="Rectangle 18">
              <a:extLst>
                <a:ext uri="{FF2B5EF4-FFF2-40B4-BE49-F238E27FC236}">
                  <a16:creationId xmlns:a16="http://schemas.microsoft.com/office/drawing/2014/main" id="{B678E13B-2510-406D-AC5A-8AF6EED2A639}"/>
                </a:ext>
              </a:extLst>
            </p:cNvPr>
            <p:cNvSpPr/>
            <p:nvPr/>
          </p:nvSpPr>
          <p:spPr>
            <a:xfrm>
              <a:off x="6146026" y="1625798"/>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D985B429-154D-4196-816A-BB0D94285E46}"/>
                </a:ext>
              </a:extLst>
            </p:cNvPr>
            <p:cNvSpPr/>
            <p:nvPr/>
          </p:nvSpPr>
          <p:spPr>
            <a:xfrm>
              <a:off x="6146027" y="2062336"/>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3F6F819-247F-4F11-95D7-03F5088FA9E6}"/>
                </a:ext>
              </a:extLst>
            </p:cNvPr>
            <p:cNvSpPr/>
            <p:nvPr/>
          </p:nvSpPr>
          <p:spPr>
            <a:xfrm>
              <a:off x="6146027" y="2480615"/>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276EA14D-322A-4745-92E9-215FE22E309E}"/>
                </a:ext>
              </a:extLst>
            </p:cNvPr>
            <p:cNvSpPr/>
            <p:nvPr/>
          </p:nvSpPr>
          <p:spPr>
            <a:xfrm>
              <a:off x="6146027" y="2941883"/>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01857084-2E8E-4065-AABF-3D7CECD0411E}"/>
                </a:ext>
              </a:extLst>
            </p:cNvPr>
            <p:cNvSpPr/>
            <p:nvPr/>
          </p:nvSpPr>
          <p:spPr>
            <a:xfrm>
              <a:off x="6146027" y="3358359"/>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A38A3323-959B-4F8A-8D89-BC5E5F0A7CDD}"/>
                </a:ext>
              </a:extLst>
            </p:cNvPr>
            <p:cNvSpPr/>
            <p:nvPr/>
          </p:nvSpPr>
          <p:spPr>
            <a:xfrm>
              <a:off x="6146027" y="3766573"/>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0AF6FA26-F6F5-4D1E-AD64-88B1A2405346}"/>
                </a:ext>
              </a:extLst>
            </p:cNvPr>
            <p:cNvSpPr/>
            <p:nvPr/>
          </p:nvSpPr>
          <p:spPr>
            <a:xfrm>
              <a:off x="6146027" y="4206303"/>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9EE3E06A-56F3-41A0-8444-4D36081DEC51}"/>
                </a:ext>
              </a:extLst>
            </p:cNvPr>
            <p:cNvSpPr/>
            <p:nvPr/>
          </p:nvSpPr>
          <p:spPr>
            <a:xfrm>
              <a:off x="6146026" y="4640861"/>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CE97DB93-6FC2-4207-B0F0-00D0A83DFDE1}"/>
                </a:ext>
              </a:extLst>
            </p:cNvPr>
            <p:cNvSpPr/>
            <p:nvPr/>
          </p:nvSpPr>
          <p:spPr>
            <a:xfrm>
              <a:off x="6146027" y="5072440"/>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5D9979E4-B85B-4C1C-9F0B-AD37F569229A}"/>
                </a:ext>
              </a:extLst>
            </p:cNvPr>
            <p:cNvSpPr/>
            <p:nvPr/>
          </p:nvSpPr>
          <p:spPr>
            <a:xfrm>
              <a:off x="6146026" y="552191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45"/>
                                        </p:tgtEl>
                                      </p:cBhvr>
                                    </p:animEffect>
                                    <p:set>
                                      <p:cBhvr>
                                        <p:cTn id="11" dur="1" fill="hold">
                                          <p:stCondLst>
                                            <p:cond delay="499"/>
                                          </p:stCondLst>
                                        </p:cTn>
                                        <p:tgtEl>
                                          <p:spTgt spid="4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4"/>
                                        </p:tgtEl>
                                      </p:cBhvr>
                                    </p:animEffect>
                                    <p:set>
                                      <p:cBhvr>
                                        <p:cTn id="20"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8"/>
                    </p:tgtEl>
                  </p:cond>
                </p:stCondLst>
                <p:endSync evt="end" delay="0">
                  <p:rtn val="all"/>
                </p:endSync>
                <p:childTnLst>
                  <p:par>
                    <p:cTn id="22" fill="hold">
                      <p:stCondLst>
                        <p:cond delay="0"/>
                      </p:stCondLst>
                      <p:childTnLst>
                        <p:par>
                          <p:cTn id="23" fill="hold">
                            <p:stCondLst>
                              <p:cond delay="0"/>
                            </p:stCondLst>
                            <p:childTnLst>
                              <p:par>
                                <p:cTn id="24" presetID="12" presetClass="exit" presetSubtype="4" fill="hold" nodeType="afterEffect">
                                  <p:stCondLst>
                                    <p:cond delay="0"/>
                                  </p:stCondLst>
                                  <p:childTnLst>
                                    <p:animEffect transition="out" filter="slide(fromBottom)">
                                      <p:cBhvr>
                                        <p:cTn id="25" dur="59000"/>
                                        <p:tgtEl>
                                          <p:spTgt spid="30"/>
                                        </p:tgtEl>
                                      </p:cBhvr>
                                    </p:animEffect>
                                    <p:set>
                                      <p:cBhvr>
                                        <p:cTn id="26" dur="1" fill="hold">
                                          <p:stCondLst>
                                            <p:cond delay="58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Geschichte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extLst>
              <p:ext uri="{D42A27DB-BD31-4B8C-83A1-F6EECF244321}">
                <p14:modId xmlns:p14="http://schemas.microsoft.com/office/powerpoint/2010/main" val="964643119"/>
              </p:ext>
            </p:extLst>
          </p:nvPr>
        </p:nvGraphicFramePr>
        <p:xfrm>
          <a:off x="0" y="1180458"/>
          <a:ext cx="12168000" cy="4679903"/>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1800" dirty="0">
                          <a:solidFill>
                            <a:srgbClr val="115076"/>
                          </a:solidFill>
                        </a:rPr>
                        <a:t>I like walking </a:t>
                      </a:r>
                      <a:r>
                        <a:rPr lang="en-GB" sz="1800" b="1" dirty="0">
                          <a:solidFill>
                            <a:srgbClr val="115076"/>
                          </a:solidFill>
                        </a:rPr>
                        <a:t>through the woods</a:t>
                      </a:r>
                      <a:r>
                        <a:rPr lang="en-GB" sz="1800" dirty="0">
                          <a:solidFill>
                            <a:srgbClr val="115076"/>
                          </a:solidFill>
                        </a:rPr>
                        <a:t> because I </a:t>
                      </a:r>
                      <a:r>
                        <a:rPr lang="en-GB" sz="1800" b="1" dirty="0">
                          <a:solidFill>
                            <a:srgbClr val="115076"/>
                          </a:solidFill>
                        </a:rPr>
                        <a:t>need</a:t>
                      </a:r>
                      <a:r>
                        <a:rPr lang="en-GB" sz="1800" dirty="0">
                          <a:solidFill>
                            <a:srgbClr val="115076"/>
                          </a:solidFill>
                        </a:rPr>
                        <a:t> the fresh air</a:t>
                      </a:r>
                      <a:r>
                        <a:rPr lang="en-GB" sz="1800" baseline="0" dirty="0">
                          <a:solidFill>
                            <a:srgbClr val="115076"/>
                          </a:solidFill>
                        </a:rPr>
                        <a:t>.</a:t>
                      </a:r>
                      <a:endParaRPr lang="en-GB" sz="1800" dirty="0">
                        <a:solidFill>
                          <a:srgbClr val="115076"/>
                        </a:solidFill>
                      </a:endParaRPr>
                    </a:p>
                  </a:txBody>
                  <a:tcPr anchor="ctr"/>
                </a:tc>
                <a:tc>
                  <a:txBody>
                    <a:bodyPr/>
                    <a:lstStyle/>
                    <a:p>
                      <a:r>
                        <a:rPr lang="en-GB" sz="1800" dirty="0">
                          <a:solidFill>
                            <a:srgbClr val="115076"/>
                          </a:solidFill>
                        </a:rPr>
                        <a:t>I like walking </a:t>
                      </a:r>
                      <a:r>
                        <a:rPr lang="en-GB" sz="1800" b="1" dirty="0">
                          <a:solidFill>
                            <a:srgbClr val="115076"/>
                          </a:solidFill>
                        </a:rPr>
                        <a:t>on the mountain</a:t>
                      </a:r>
                      <a:r>
                        <a:rPr lang="en-GB" sz="1800" dirty="0">
                          <a:solidFill>
                            <a:srgbClr val="115076"/>
                          </a:solidFill>
                        </a:rPr>
                        <a:t> because I </a:t>
                      </a:r>
                      <a:r>
                        <a:rPr lang="en-GB" sz="1800" b="1" dirty="0">
                          <a:solidFill>
                            <a:srgbClr val="115076"/>
                          </a:solidFill>
                        </a:rPr>
                        <a:t>need</a:t>
                      </a:r>
                      <a:r>
                        <a:rPr lang="en-GB" sz="1800" dirty="0">
                          <a:solidFill>
                            <a:srgbClr val="115076"/>
                          </a:solidFill>
                        </a:rPr>
                        <a:t> the fresh air</a:t>
                      </a:r>
                      <a:r>
                        <a:rPr lang="en-GB" sz="1800" baseline="0" dirty="0">
                          <a:solidFill>
                            <a:srgbClr val="115076"/>
                          </a:solidFill>
                        </a:rPr>
                        <a:t>.</a:t>
                      </a:r>
                      <a:endParaRPr lang="en-GB" sz="1800" dirty="0">
                        <a:solidFill>
                          <a:srgbClr val="115076"/>
                        </a:solidFill>
                      </a:endParaRPr>
                    </a:p>
                  </a:txBody>
                  <a:tcPr anchor="ctr"/>
                </a:tc>
                <a:tc>
                  <a:txBody>
                    <a:bodyPr/>
                    <a:lstStyle/>
                    <a:p>
                      <a:r>
                        <a:rPr lang="en-GB" sz="1800" dirty="0">
                          <a:solidFill>
                            <a:srgbClr val="115076"/>
                          </a:solidFill>
                        </a:rPr>
                        <a:t>I like walking </a:t>
                      </a:r>
                      <a:r>
                        <a:rPr lang="en-GB" sz="1800" b="1" dirty="0">
                          <a:solidFill>
                            <a:srgbClr val="115076"/>
                          </a:solidFill>
                        </a:rPr>
                        <a:t>through the woods</a:t>
                      </a:r>
                      <a:r>
                        <a:rPr lang="en-GB" sz="1800" dirty="0">
                          <a:solidFill>
                            <a:srgbClr val="115076"/>
                          </a:solidFill>
                        </a:rPr>
                        <a:t> because I </a:t>
                      </a:r>
                      <a:r>
                        <a:rPr lang="en-GB" sz="1800" b="1" dirty="0">
                          <a:solidFill>
                            <a:srgbClr val="115076"/>
                          </a:solidFill>
                        </a:rPr>
                        <a:t>like</a:t>
                      </a:r>
                      <a:r>
                        <a:rPr lang="en-GB" sz="1800" dirty="0">
                          <a:solidFill>
                            <a:srgbClr val="115076"/>
                          </a:solidFill>
                        </a:rPr>
                        <a:t> the fresh air</a:t>
                      </a:r>
                      <a:r>
                        <a:rPr lang="en-GB" sz="1800" baseline="0" dirty="0">
                          <a:solidFill>
                            <a:srgbClr val="115076"/>
                          </a:solidFill>
                        </a:rPr>
                        <a:t>.</a:t>
                      </a:r>
                      <a:endParaRPr lang="en-GB" sz="1800" dirty="0">
                        <a:solidFill>
                          <a:srgbClr val="115076"/>
                        </a:solidFill>
                      </a:endParaRP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1800" dirty="0">
                          <a:solidFill>
                            <a:srgbClr val="115076"/>
                          </a:solidFill>
                        </a:rPr>
                        <a:t>She frequently did long train rides because she loves them.</a:t>
                      </a:r>
                    </a:p>
                  </a:txBody>
                  <a:tcPr anchor="ctr"/>
                </a:tc>
                <a:tc>
                  <a:txBody>
                    <a:bodyPr/>
                    <a:lstStyle/>
                    <a:p>
                      <a:r>
                        <a:rPr lang="en-GB" sz="1800" dirty="0">
                          <a:solidFill>
                            <a:srgbClr val="115076"/>
                          </a:solidFill>
                        </a:rPr>
                        <a:t>She often did long boat rides because she loves them.</a:t>
                      </a:r>
                    </a:p>
                  </a:txBody>
                  <a:tcPr anchor="ctr"/>
                </a:tc>
                <a:tc>
                  <a:txBody>
                    <a:bodyPr/>
                    <a:lstStyle/>
                    <a:p>
                      <a:r>
                        <a:rPr lang="en-GB" sz="1800" dirty="0">
                          <a:solidFill>
                            <a:srgbClr val="115076"/>
                          </a:solidFill>
                        </a:rPr>
                        <a:t>She frequently did long boat rides because she loves them.</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1800" dirty="0">
                          <a:solidFill>
                            <a:srgbClr val="115076"/>
                          </a:solidFill>
                        </a:rPr>
                        <a:t>He likes to climb because it is more dangerous than hiking</a:t>
                      </a:r>
                      <a:r>
                        <a:rPr lang="en-GB" sz="1800" baseline="0" dirty="0">
                          <a:solidFill>
                            <a:srgbClr val="115076"/>
                          </a:solidFill>
                        </a:rPr>
                        <a:t>.</a:t>
                      </a:r>
                      <a:endParaRPr lang="en-GB" sz="1800" dirty="0">
                        <a:solidFill>
                          <a:srgbClr val="115076"/>
                        </a:solidFill>
                      </a:endParaRPr>
                    </a:p>
                  </a:txBody>
                  <a:tcPr anchor="ctr"/>
                </a:tc>
                <a:tc>
                  <a:txBody>
                    <a:bodyPr/>
                    <a:lstStyle/>
                    <a:p>
                      <a:r>
                        <a:rPr lang="en-GB" sz="1800" dirty="0">
                          <a:solidFill>
                            <a:srgbClr val="115076"/>
                          </a:solidFill>
                        </a:rPr>
                        <a:t>He likes to climb because it is more exciting than hiking</a:t>
                      </a:r>
                      <a:r>
                        <a:rPr lang="en-GB" sz="1800" baseline="0" dirty="0">
                          <a:solidFill>
                            <a:srgbClr val="115076"/>
                          </a:solidFill>
                        </a:rPr>
                        <a:t>.</a:t>
                      </a:r>
                      <a:endParaRPr lang="en-GB" sz="1800" dirty="0">
                        <a:solidFill>
                          <a:srgbClr val="115076"/>
                        </a:solidFill>
                      </a:endParaRPr>
                    </a:p>
                  </a:txBody>
                  <a:tcPr anchor="ctr"/>
                </a:tc>
                <a:tc>
                  <a:txBody>
                    <a:bodyPr/>
                    <a:lstStyle/>
                    <a:p>
                      <a:r>
                        <a:rPr lang="en-GB" sz="1800" dirty="0">
                          <a:solidFill>
                            <a:srgbClr val="115076"/>
                          </a:solidFill>
                        </a:rPr>
                        <a:t>He likes to climb because it is more dangerous than swimming</a:t>
                      </a:r>
                      <a:r>
                        <a:rPr lang="en-GB" sz="1800" baseline="0" dirty="0">
                          <a:solidFill>
                            <a:srgbClr val="115076"/>
                          </a:solidFill>
                        </a:rPr>
                        <a:t>.</a:t>
                      </a:r>
                      <a:endParaRPr lang="en-GB" sz="1800" dirty="0">
                        <a:solidFill>
                          <a:srgbClr val="115076"/>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1800" dirty="0">
                          <a:solidFill>
                            <a:srgbClr val="115076"/>
                          </a:solidFill>
                        </a:rPr>
                        <a:t>The female pupils climbed the mountain because it was a good experience.</a:t>
                      </a:r>
                    </a:p>
                  </a:txBody>
                  <a:tcPr anchor="ctr"/>
                </a:tc>
                <a:tc>
                  <a:txBody>
                    <a:bodyPr/>
                    <a:lstStyle/>
                    <a:p>
                      <a:r>
                        <a:rPr lang="en-GB" sz="1800" dirty="0">
                          <a:solidFill>
                            <a:srgbClr val="115076"/>
                          </a:solidFill>
                        </a:rPr>
                        <a:t>The male pupils climbed the mountain because it was a good experience.</a:t>
                      </a:r>
                    </a:p>
                  </a:txBody>
                  <a:tcPr anchor="ctr"/>
                </a:tc>
                <a:tc>
                  <a:txBody>
                    <a:bodyPr/>
                    <a:lstStyle/>
                    <a:p>
                      <a:r>
                        <a:rPr lang="en-GB" sz="1800" dirty="0">
                          <a:solidFill>
                            <a:srgbClr val="115076"/>
                          </a:solidFill>
                        </a:rPr>
                        <a:t>The male pupils climbed the tree because it was a good experience.</a:t>
                      </a:r>
                    </a:p>
                  </a:txBody>
                  <a:tcPr anchor="ctr"/>
                </a:tc>
                <a:extLst>
                  <a:ext uri="{0D108BD9-81ED-4DB2-BD59-A6C34878D82A}">
                    <a16:rowId xmlns:a16="http://schemas.microsoft.com/office/drawing/2014/main" val="10003"/>
                  </a:ext>
                </a:extLst>
              </a:tr>
              <a:tr h="759729">
                <a:tc>
                  <a:txBody>
                    <a:bodyPr/>
                    <a:lstStyle/>
                    <a:p>
                      <a:endParaRPr lang="en-GB" sz="2000">
                        <a:solidFill>
                          <a:srgbClr val="115076"/>
                        </a:solidFill>
                      </a:endParaRPr>
                    </a:p>
                  </a:txBody>
                  <a:tcPr/>
                </a:tc>
                <a:tc>
                  <a:txBody>
                    <a:bodyPr/>
                    <a:lstStyle/>
                    <a:p>
                      <a:r>
                        <a:rPr lang="en-GB" sz="1800" dirty="0">
                          <a:solidFill>
                            <a:srgbClr val="115076"/>
                          </a:solidFill>
                        </a:rPr>
                        <a:t>The girl swam in the pool because the water was warmer</a:t>
                      </a:r>
                      <a:r>
                        <a:rPr lang="en-GB" sz="1800" baseline="0" dirty="0">
                          <a:solidFill>
                            <a:srgbClr val="115076"/>
                          </a:solidFill>
                        </a:rPr>
                        <a:t>.</a:t>
                      </a:r>
                      <a:endParaRPr lang="en-GB" sz="1800" dirty="0">
                        <a:solidFill>
                          <a:srgbClr val="115076"/>
                        </a:solidFill>
                      </a:endParaRPr>
                    </a:p>
                  </a:txBody>
                  <a:tcPr anchor="ctr"/>
                </a:tc>
                <a:tc>
                  <a:txBody>
                    <a:bodyPr/>
                    <a:lstStyle/>
                    <a:p>
                      <a:r>
                        <a:rPr lang="en-GB" sz="1800" dirty="0">
                          <a:solidFill>
                            <a:srgbClr val="115076"/>
                          </a:solidFill>
                        </a:rPr>
                        <a:t>The girl swam in the lake because the water was colder</a:t>
                      </a:r>
                      <a:r>
                        <a:rPr lang="en-GB" sz="1800" baseline="0" dirty="0">
                          <a:solidFill>
                            <a:srgbClr val="115076"/>
                          </a:solidFill>
                        </a:rPr>
                        <a:t>.</a:t>
                      </a:r>
                      <a:endParaRPr lang="en-GB" sz="1800" dirty="0">
                        <a:solidFill>
                          <a:srgbClr val="115076"/>
                        </a:solidFill>
                      </a:endParaRPr>
                    </a:p>
                  </a:txBody>
                  <a:tcPr anchor="ctr"/>
                </a:tc>
                <a:tc>
                  <a:txBody>
                    <a:bodyPr/>
                    <a:lstStyle/>
                    <a:p>
                      <a:r>
                        <a:rPr lang="en-GB" sz="1800" dirty="0">
                          <a:solidFill>
                            <a:srgbClr val="115076"/>
                          </a:solidFill>
                        </a:rPr>
                        <a:t>The girl swam in the lake because the water was warmer</a:t>
                      </a:r>
                      <a:r>
                        <a:rPr lang="en-GB" sz="1800" baseline="0" dirty="0">
                          <a:solidFill>
                            <a:srgbClr val="115076"/>
                          </a:solidFill>
                        </a:rPr>
                        <a:t>.</a:t>
                      </a:r>
                      <a:endParaRPr lang="en-GB" sz="1800" dirty="0">
                        <a:solidFill>
                          <a:srgbClr val="115076"/>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1800" dirty="0">
                          <a:solidFill>
                            <a:srgbClr val="115076"/>
                          </a:solidFill>
                        </a:rPr>
                        <a:t>I stayed at school because I came too late for the bus.</a:t>
                      </a:r>
                    </a:p>
                  </a:txBody>
                  <a:tcPr anchor="ctr"/>
                </a:tc>
                <a:tc>
                  <a:txBody>
                    <a:bodyPr/>
                    <a:lstStyle/>
                    <a:p>
                      <a:r>
                        <a:rPr lang="en-GB" sz="1800" dirty="0">
                          <a:solidFill>
                            <a:srgbClr val="115076"/>
                          </a:solidFill>
                        </a:rPr>
                        <a:t>I stayed at home because I came too late for the train.</a:t>
                      </a:r>
                    </a:p>
                  </a:txBody>
                  <a:tcPr anchor="ctr"/>
                </a:tc>
                <a:tc>
                  <a:txBody>
                    <a:bodyPr/>
                    <a:lstStyle/>
                    <a:p>
                      <a:r>
                        <a:rPr lang="en-GB" sz="1800" dirty="0">
                          <a:solidFill>
                            <a:srgbClr val="115076"/>
                          </a:solidFill>
                        </a:rPr>
                        <a:t>I stayed at home because </a:t>
                      </a:r>
                      <a:r>
                        <a:rPr lang="en-GB" sz="1800">
                          <a:solidFill>
                            <a:srgbClr val="115076"/>
                          </a:solidFill>
                        </a:rPr>
                        <a:t>I came </a:t>
                      </a:r>
                      <a:r>
                        <a:rPr lang="en-GB" sz="1800" dirty="0">
                          <a:solidFill>
                            <a:srgbClr val="115076"/>
                          </a:solidFill>
                        </a:rPr>
                        <a:t>too late for the bus.</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631628" y="354932"/>
            <a:ext cx="4320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a:hlinkClick r:id="" action="ppaction://noaction">
              <a:snd r:embed="rId4" name="5. 1. Ich wandere.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5. 2. Sie hat.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Slide5_no3.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5. 4. Die Schühler.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5. 5. das Mädchen.wav"/>
            </a:hlinkClick>
            <a:extLst>
              <a:ext uri="{FF2B5EF4-FFF2-40B4-BE49-F238E27FC236}">
                <a16:creationId xmlns:a16="http://schemas.microsoft.com/office/drawing/2014/main" id="{18A26402-D9E5-6648-8517-A054F452F126}"/>
              </a:ext>
            </a:extLst>
          </p:cNvPr>
          <p:cNvSpPr/>
          <p:nvPr/>
        </p:nvSpPr>
        <p:spPr>
          <a:xfrm>
            <a:off x="-1" y="4399923"/>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5. 6. Ich bin.wav"/>
            </a:hlinkClick>
            <a:extLst>
              <a:ext uri="{FF2B5EF4-FFF2-40B4-BE49-F238E27FC236}">
                <a16:creationId xmlns:a16="http://schemas.microsoft.com/office/drawing/2014/main" id="{8D6B492D-98B3-B149-9584-E3E6BF88D2EE}"/>
              </a:ext>
            </a:extLst>
          </p:cNvPr>
          <p:cNvSpPr/>
          <p:nvPr/>
        </p:nvSpPr>
        <p:spPr>
          <a:xfrm>
            <a:off x="-19174" y="520725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4707" y="1319241"/>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6462" y="1850197"/>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1772" y="2579924"/>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96572" y="3701265"/>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6462" y="4195650"/>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20928" y="5353128"/>
            <a:ext cx="422500" cy="440105"/>
          </a:xfrm>
          <a:prstGeom prst="rect">
            <a:avLst/>
          </a:prstGeom>
        </p:spPr>
      </p:pic>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3411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Adverb </a:t>
            </a:r>
            <a:r>
              <a:rPr lang="en-GB" sz="3600" b="1" i="1" dirty="0" err="1">
                <a:solidFill>
                  <a:schemeClr val="bg1"/>
                </a:solidFill>
              </a:rPr>
              <a:t>lieber</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Rectangle 7">
            <a:extLst>
              <a:ext uri="{FF2B5EF4-FFF2-40B4-BE49-F238E27FC236}">
                <a16:creationId xmlns:a16="http://schemas.microsoft.com/office/drawing/2014/main" id="{248CBFD7-CBF8-A548-980B-4C1D6ED269A9}"/>
              </a:ext>
            </a:extLst>
          </p:cNvPr>
          <p:cNvSpPr/>
          <p:nvPr/>
        </p:nvSpPr>
        <p:spPr>
          <a:xfrm>
            <a:off x="300306" y="4773715"/>
            <a:ext cx="6093121"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4CDB53C-E41C-8C40-8A56-13274E2102D0}"/>
              </a:ext>
            </a:extLst>
          </p:cNvPr>
          <p:cNvSpPr txBox="1"/>
          <p:nvPr/>
        </p:nvSpPr>
        <p:spPr>
          <a:xfrm>
            <a:off x="342510" y="4320874"/>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10" name="TextBox 9">
            <a:extLst>
              <a:ext uri="{FF2B5EF4-FFF2-40B4-BE49-F238E27FC236}">
                <a16:creationId xmlns:a16="http://schemas.microsoft.com/office/drawing/2014/main" id="{67C4D886-7F16-394B-8C01-9F65383F8B94}"/>
              </a:ext>
            </a:extLst>
          </p:cNvPr>
          <p:cNvSpPr txBox="1"/>
          <p:nvPr/>
        </p:nvSpPr>
        <p:spPr>
          <a:xfrm>
            <a:off x="2473426" y="4320474"/>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11" name="TextBox 10">
            <a:extLst>
              <a:ext uri="{FF2B5EF4-FFF2-40B4-BE49-F238E27FC236}">
                <a16:creationId xmlns:a16="http://schemas.microsoft.com/office/drawing/2014/main" id="{118DEA32-27CA-9E4A-A177-156D8CF83689}"/>
              </a:ext>
            </a:extLst>
          </p:cNvPr>
          <p:cNvSpPr txBox="1"/>
          <p:nvPr/>
        </p:nvSpPr>
        <p:spPr>
          <a:xfrm>
            <a:off x="4534450" y="4319184"/>
            <a:ext cx="1723550" cy="400110"/>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NOUN</a:t>
            </a:r>
          </a:p>
        </p:txBody>
      </p:sp>
      <p:sp>
        <p:nvSpPr>
          <p:cNvPr id="12" name="TextBox 11">
            <a:extLst>
              <a:ext uri="{FF2B5EF4-FFF2-40B4-BE49-F238E27FC236}">
                <a16:creationId xmlns:a16="http://schemas.microsoft.com/office/drawing/2014/main" id="{B77DBCAA-B338-214D-9594-754E84D93160}"/>
              </a:ext>
            </a:extLst>
          </p:cNvPr>
          <p:cNvSpPr txBox="1"/>
          <p:nvPr/>
        </p:nvSpPr>
        <p:spPr>
          <a:xfrm>
            <a:off x="285862" y="4790783"/>
            <a:ext cx="1866364" cy="400110"/>
          </a:xfrm>
          <a:prstGeom prst="rect">
            <a:avLst/>
          </a:prstGeom>
          <a:noFill/>
        </p:spPr>
        <p:txBody>
          <a:bodyPr wrap="square" rtlCol="0">
            <a:spAutoFit/>
          </a:bodyPr>
          <a:lstStyle/>
          <a:p>
            <a:pPr algn="ctr"/>
            <a:r>
              <a:rPr lang="en-GB" sz="2000" dirty="0">
                <a:solidFill>
                  <a:schemeClr val="accent5">
                    <a:lumMod val="50000"/>
                  </a:schemeClr>
                </a:solidFill>
              </a:rPr>
              <a:t>Ich</a:t>
            </a:r>
          </a:p>
        </p:txBody>
      </p:sp>
      <p:sp>
        <p:nvSpPr>
          <p:cNvPr id="13" name="TextBox 12">
            <a:extLst>
              <a:ext uri="{FF2B5EF4-FFF2-40B4-BE49-F238E27FC236}">
                <a16:creationId xmlns:a16="http://schemas.microsoft.com/office/drawing/2014/main" id="{99FC73CB-647D-B447-A486-5F3D1771F555}"/>
              </a:ext>
            </a:extLst>
          </p:cNvPr>
          <p:cNvSpPr txBox="1"/>
          <p:nvPr/>
        </p:nvSpPr>
        <p:spPr>
          <a:xfrm>
            <a:off x="2515715" y="4768251"/>
            <a:ext cx="1866364" cy="400110"/>
          </a:xfrm>
          <a:prstGeom prst="rect">
            <a:avLst/>
          </a:prstGeom>
          <a:noFill/>
        </p:spPr>
        <p:txBody>
          <a:bodyPr wrap="square" rtlCol="0">
            <a:spAutoFit/>
          </a:bodyPr>
          <a:lstStyle/>
          <a:p>
            <a:pPr algn="ctr"/>
            <a:r>
              <a:rPr lang="en-GB" sz="2000" b="1" dirty="0" err="1">
                <a:solidFill>
                  <a:schemeClr val="accent5">
                    <a:lumMod val="50000"/>
                  </a:schemeClr>
                </a:solidFill>
              </a:rPr>
              <a:t>liebe</a:t>
            </a:r>
            <a:endParaRPr lang="en-GB" sz="2000" b="1" dirty="0">
              <a:solidFill>
                <a:schemeClr val="accent5">
                  <a:lumMod val="50000"/>
                </a:schemeClr>
              </a:solidFill>
            </a:endParaRPr>
          </a:p>
        </p:txBody>
      </p:sp>
      <p:sp>
        <p:nvSpPr>
          <p:cNvPr id="14" name="TextBox 13">
            <a:extLst>
              <a:ext uri="{FF2B5EF4-FFF2-40B4-BE49-F238E27FC236}">
                <a16:creationId xmlns:a16="http://schemas.microsoft.com/office/drawing/2014/main" id="{EFE74374-1503-944D-BDF7-739A315FFFA5}"/>
              </a:ext>
            </a:extLst>
          </p:cNvPr>
          <p:cNvSpPr txBox="1"/>
          <p:nvPr/>
        </p:nvSpPr>
        <p:spPr>
          <a:xfrm>
            <a:off x="4629296" y="4761601"/>
            <a:ext cx="1628504" cy="400110"/>
          </a:xfrm>
          <a:prstGeom prst="rect">
            <a:avLst/>
          </a:prstGeom>
          <a:noFill/>
        </p:spPr>
        <p:txBody>
          <a:bodyPr wrap="square" rtlCol="0">
            <a:spAutoFit/>
          </a:bodyPr>
          <a:lstStyle/>
          <a:p>
            <a:pPr algn="ctr"/>
            <a:r>
              <a:rPr lang="en-GB" sz="2000" dirty="0" err="1">
                <a:solidFill>
                  <a:schemeClr val="accent5">
                    <a:lumMod val="50000"/>
                  </a:schemeClr>
                </a:solidFill>
              </a:rPr>
              <a:t>Tanzen</a:t>
            </a:r>
            <a:r>
              <a:rPr lang="en-GB" sz="2000" b="1" dirty="0">
                <a:solidFill>
                  <a:schemeClr val="accent5">
                    <a:lumMod val="50000"/>
                  </a:schemeClr>
                </a:solidFill>
              </a:rPr>
              <a:t>.</a:t>
            </a:r>
          </a:p>
        </p:txBody>
      </p:sp>
      <p:sp>
        <p:nvSpPr>
          <p:cNvPr id="15" name="Rectangle 14">
            <a:extLst>
              <a:ext uri="{FF2B5EF4-FFF2-40B4-BE49-F238E27FC236}">
                <a16:creationId xmlns:a16="http://schemas.microsoft.com/office/drawing/2014/main" id="{DDBE0B7B-2150-3D49-8C28-01A71FEC95DE}"/>
              </a:ext>
            </a:extLst>
          </p:cNvPr>
          <p:cNvSpPr/>
          <p:nvPr/>
        </p:nvSpPr>
        <p:spPr>
          <a:xfrm>
            <a:off x="300306" y="5826178"/>
            <a:ext cx="596820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21C3FF3-DC71-914F-9DB8-727A6A655911}"/>
              </a:ext>
            </a:extLst>
          </p:cNvPr>
          <p:cNvSpPr txBox="1"/>
          <p:nvPr/>
        </p:nvSpPr>
        <p:spPr>
          <a:xfrm>
            <a:off x="285862" y="5815651"/>
            <a:ext cx="1866364" cy="400110"/>
          </a:xfrm>
          <a:prstGeom prst="rect">
            <a:avLst/>
          </a:prstGeom>
          <a:noFill/>
        </p:spPr>
        <p:txBody>
          <a:bodyPr wrap="square" rtlCol="0">
            <a:spAutoFit/>
          </a:bodyPr>
          <a:lstStyle/>
          <a:p>
            <a:pPr algn="ctr"/>
            <a:r>
              <a:rPr lang="en-GB" sz="2000" b="1" dirty="0">
                <a:solidFill>
                  <a:schemeClr val="accent5">
                    <a:lumMod val="50000"/>
                  </a:schemeClr>
                </a:solidFill>
              </a:rPr>
              <a:t>Mia</a:t>
            </a:r>
          </a:p>
        </p:txBody>
      </p:sp>
      <p:sp>
        <p:nvSpPr>
          <p:cNvPr id="17" name="TextBox 16">
            <a:extLst>
              <a:ext uri="{FF2B5EF4-FFF2-40B4-BE49-F238E27FC236}">
                <a16:creationId xmlns:a16="http://schemas.microsoft.com/office/drawing/2014/main" id="{A388ACB4-EA0A-C243-A72A-80871A3920A4}"/>
              </a:ext>
            </a:extLst>
          </p:cNvPr>
          <p:cNvSpPr txBox="1"/>
          <p:nvPr/>
        </p:nvSpPr>
        <p:spPr>
          <a:xfrm>
            <a:off x="2439010" y="5827365"/>
            <a:ext cx="1866364" cy="400110"/>
          </a:xfrm>
          <a:prstGeom prst="rect">
            <a:avLst/>
          </a:prstGeom>
          <a:noFill/>
        </p:spPr>
        <p:txBody>
          <a:bodyPr wrap="square" rtlCol="0">
            <a:spAutoFit/>
          </a:bodyPr>
          <a:lstStyle/>
          <a:p>
            <a:pPr algn="ctr"/>
            <a:r>
              <a:rPr lang="en-GB" sz="2000" dirty="0" err="1">
                <a:solidFill>
                  <a:schemeClr val="accent5">
                    <a:lumMod val="50000"/>
                  </a:schemeClr>
                </a:solidFill>
              </a:rPr>
              <a:t>singt</a:t>
            </a:r>
            <a:endParaRPr lang="en-GB" sz="2000" dirty="0">
              <a:solidFill>
                <a:schemeClr val="accent5">
                  <a:lumMod val="50000"/>
                </a:schemeClr>
              </a:solidFill>
            </a:endParaRPr>
          </a:p>
        </p:txBody>
      </p:sp>
      <p:sp>
        <p:nvSpPr>
          <p:cNvPr id="18" name="TextBox 17">
            <a:extLst>
              <a:ext uri="{FF2B5EF4-FFF2-40B4-BE49-F238E27FC236}">
                <a16:creationId xmlns:a16="http://schemas.microsoft.com/office/drawing/2014/main" id="{50A80732-EA9B-C540-9773-CB33701A8338}"/>
              </a:ext>
            </a:extLst>
          </p:cNvPr>
          <p:cNvSpPr txBox="1"/>
          <p:nvPr/>
        </p:nvSpPr>
        <p:spPr>
          <a:xfrm>
            <a:off x="4640005" y="5814064"/>
            <a:ext cx="1628504" cy="400110"/>
          </a:xfrm>
          <a:prstGeom prst="rect">
            <a:avLst/>
          </a:prstGeom>
          <a:noFill/>
        </p:spPr>
        <p:txBody>
          <a:bodyPr wrap="square" rtlCol="0">
            <a:spAutoFit/>
          </a:bodyPr>
          <a:lstStyle/>
          <a:p>
            <a:pPr algn="ctr"/>
            <a:r>
              <a:rPr lang="en-GB" sz="2000" b="1" dirty="0" err="1">
                <a:solidFill>
                  <a:schemeClr val="accent5">
                    <a:lumMod val="50000"/>
                  </a:schemeClr>
                </a:solidFill>
              </a:rPr>
              <a:t>lieber</a:t>
            </a:r>
            <a:r>
              <a:rPr lang="en-GB" sz="2000" b="1" dirty="0">
                <a:solidFill>
                  <a:schemeClr val="accent5">
                    <a:lumMod val="50000"/>
                  </a:schemeClr>
                </a:solidFill>
              </a:rPr>
              <a:t>.</a:t>
            </a:r>
          </a:p>
        </p:txBody>
      </p:sp>
      <p:sp>
        <p:nvSpPr>
          <p:cNvPr id="19" name="TextBox 18">
            <a:extLst>
              <a:ext uri="{FF2B5EF4-FFF2-40B4-BE49-F238E27FC236}">
                <a16:creationId xmlns:a16="http://schemas.microsoft.com/office/drawing/2014/main" id="{9B669E35-D942-8B4B-942B-35002EC7BB8A}"/>
              </a:ext>
            </a:extLst>
          </p:cNvPr>
          <p:cNvSpPr txBox="1"/>
          <p:nvPr/>
        </p:nvSpPr>
        <p:spPr>
          <a:xfrm>
            <a:off x="353020" y="5325448"/>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20" name="TextBox 19">
            <a:extLst>
              <a:ext uri="{FF2B5EF4-FFF2-40B4-BE49-F238E27FC236}">
                <a16:creationId xmlns:a16="http://schemas.microsoft.com/office/drawing/2014/main" id="{D98BD188-C23E-E445-82C1-BE6C6E8BC89D}"/>
              </a:ext>
            </a:extLst>
          </p:cNvPr>
          <p:cNvSpPr txBox="1"/>
          <p:nvPr/>
        </p:nvSpPr>
        <p:spPr>
          <a:xfrm>
            <a:off x="2483936" y="532504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21" name="TextBox 20">
            <a:extLst>
              <a:ext uri="{FF2B5EF4-FFF2-40B4-BE49-F238E27FC236}">
                <a16:creationId xmlns:a16="http://schemas.microsoft.com/office/drawing/2014/main" id="{14643D0C-3106-7546-9EAF-512F89DB5379}"/>
              </a:ext>
            </a:extLst>
          </p:cNvPr>
          <p:cNvSpPr txBox="1"/>
          <p:nvPr/>
        </p:nvSpPr>
        <p:spPr>
          <a:xfrm>
            <a:off x="4544960" y="5323758"/>
            <a:ext cx="1723550" cy="400110"/>
          </a:xfrm>
          <a:prstGeom prst="rect">
            <a:avLst/>
          </a:prstGeom>
          <a:solidFill>
            <a:srgbClr val="92D050"/>
          </a:solidFill>
          <a:ln w="19050">
            <a:solidFill>
              <a:schemeClr val="tx1"/>
            </a:solidFill>
          </a:ln>
        </p:spPr>
        <p:txBody>
          <a:bodyPr wrap="square" rtlCol="0">
            <a:spAutoFit/>
          </a:bodyPr>
          <a:lstStyle/>
          <a:p>
            <a:pPr algn="ctr"/>
            <a:r>
              <a:rPr lang="en-GB" sz="2000" b="1" dirty="0">
                <a:solidFill>
                  <a:schemeClr val="accent5">
                    <a:lumMod val="50000"/>
                  </a:schemeClr>
                </a:solidFill>
              </a:rPr>
              <a:t>ADVERB</a:t>
            </a:r>
          </a:p>
        </p:txBody>
      </p:sp>
      <p:sp>
        <p:nvSpPr>
          <p:cNvPr id="22" name="Rounded Rectangular Callout 21">
            <a:extLst>
              <a:ext uri="{FF2B5EF4-FFF2-40B4-BE49-F238E27FC236}">
                <a16:creationId xmlns:a16="http://schemas.microsoft.com/office/drawing/2014/main" id="{46FA66E3-FBBB-5349-9ABF-1CDC9B3901D4}"/>
              </a:ext>
            </a:extLst>
          </p:cNvPr>
          <p:cNvSpPr/>
          <p:nvPr/>
        </p:nvSpPr>
        <p:spPr>
          <a:xfrm rot="240678">
            <a:off x="8455640" y="4865844"/>
            <a:ext cx="2968734" cy="963318"/>
          </a:xfrm>
          <a:prstGeom prst="wedgeRoundRectCallout">
            <a:avLst>
              <a:gd name="adj1" fmla="val -126356"/>
              <a:gd name="adj2" fmla="val 4556"/>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1" dirty="0" err="1">
                <a:solidFill>
                  <a:prstClr val="white"/>
                </a:solidFill>
                <a:latin typeface="Century Gothic" panose="020F0302020204030204"/>
              </a:rPr>
              <a:t>T</a:t>
            </a:r>
            <a:r>
              <a:rPr lang="en-GB" sz="2000" i="1" dirty="0" err="1">
                <a:solidFill>
                  <a:prstClr val="white"/>
                </a:solidFill>
                <a:latin typeface="Century Gothic" panose="020F0302020204030204"/>
              </a:rPr>
              <a:t>anzen</a:t>
            </a:r>
            <a:r>
              <a:rPr lang="en-GB" sz="2000" dirty="0">
                <a:solidFill>
                  <a:prstClr val="white"/>
                </a:solidFill>
                <a:latin typeface="Century Gothic" panose="020F0302020204030204"/>
              </a:rPr>
              <a:t> starts with a capital letter here, because it is a noun.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94C575C-B88E-1F4B-99E3-D38E412C847B}"/>
              </a:ext>
            </a:extLst>
          </p:cNvPr>
          <p:cNvSpPr txBox="1"/>
          <p:nvPr/>
        </p:nvSpPr>
        <p:spPr>
          <a:xfrm>
            <a:off x="6400404" y="4762788"/>
            <a:ext cx="2039341" cy="400110"/>
          </a:xfrm>
          <a:prstGeom prst="rect">
            <a:avLst/>
          </a:prstGeom>
          <a:noFill/>
        </p:spPr>
        <p:txBody>
          <a:bodyPr wrap="none" rtlCol="0">
            <a:spAutoFit/>
          </a:bodyPr>
          <a:lstStyle/>
          <a:p>
            <a:pPr algn="l"/>
            <a:r>
              <a:rPr lang="en-US" sz="2000" i="1" dirty="0">
                <a:solidFill>
                  <a:schemeClr val="accent5">
                    <a:lumMod val="50000"/>
                  </a:schemeClr>
                </a:solidFill>
              </a:rPr>
              <a:t>I love dancing.</a:t>
            </a:r>
          </a:p>
        </p:txBody>
      </p:sp>
      <p:sp>
        <p:nvSpPr>
          <p:cNvPr id="24" name="TextBox 23">
            <a:extLst>
              <a:ext uri="{FF2B5EF4-FFF2-40B4-BE49-F238E27FC236}">
                <a16:creationId xmlns:a16="http://schemas.microsoft.com/office/drawing/2014/main" id="{C94F6888-6D13-7743-8DA5-E46C79DA9DBB}"/>
              </a:ext>
            </a:extLst>
          </p:cNvPr>
          <p:cNvSpPr txBox="1"/>
          <p:nvPr/>
        </p:nvSpPr>
        <p:spPr>
          <a:xfrm>
            <a:off x="6282102" y="5791282"/>
            <a:ext cx="2561920" cy="400110"/>
          </a:xfrm>
          <a:prstGeom prst="rect">
            <a:avLst/>
          </a:prstGeom>
          <a:noFill/>
        </p:spPr>
        <p:txBody>
          <a:bodyPr wrap="none" rtlCol="0">
            <a:spAutoFit/>
          </a:bodyPr>
          <a:lstStyle/>
          <a:p>
            <a:pPr algn="l"/>
            <a:r>
              <a:rPr lang="en-US" sz="2000" i="1" dirty="0">
                <a:solidFill>
                  <a:schemeClr val="accent5">
                    <a:lumMod val="50000"/>
                  </a:schemeClr>
                </a:solidFill>
              </a:rPr>
              <a:t>Mia prefers singing.</a:t>
            </a:r>
          </a:p>
        </p:txBody>
      </p:sp>
      <p:sp>
        <p:nvSpPr>
          <p:cNvPr id="28" name="TextBox 27">
            <a:extLst>
              <a:ext uri="{FF2B5EF4-FFF2-40B4-BE49-F238E27FC236}">
                <a16:creationId xmlns:a16="http://schemas.microsoft.com/office/drawing/2014/main" id="{EE09BAD9-7DD1-CB43-A084-F6BE3FB46C27}"/>
              </a:ext>
            </a:extLst>
          </p:cNvPr>
          <p:cNvSpPr txBox="1"/>
          <p:nvPr/>
        </p:nvSpPr>
        <p:spPr>
          <a:xfrm>
            <a:off x="1012352" y="2797543"/>
            <a:ext cx="3199915" cy="400110"/>
          </a:xfrm>
          <a:prstGeom prst="rect">
            <a:avLst/>
          </a:prstGeom>
          <a:solidFill>
            <a:srgbClr val="FFF4E7"/>
          </a:solidFill>
          <a:ln>
            <a:solidFill>
              <a:srgbClr val="115076"/>
            </a:solidFill>
          </a:ln>
        </p:spPr>
        <p:txBody>
          <a:bodyPr wrap="none" rtlCol="0">
            <a:spAutoFit/>
          </a:bodyPr>
          <a:lstStyle/>
          <a:p>
            <a:pPr algn="l"/>
            <a:r>
              <a:rPr lang="en-US" sz="2000" dirty="0">
                <a:solidFill>
                  <a:schemeClr val="accent5">
                    <a:lumMod val="50000"/>
                  </a:schemeClr>
                </a:solidFill>
              </a:rPr>
              <a:t>Ich </a:t>
            </a:r>
            <a:r>
              <a:rPr lang="en-US" sz="2000" dirty="0" err="1">
                <a:solidFill>
                  <a:schemeClr val="accent5">
                    <a:lumMod val="50000"/>
                  </a:schemeClr>
                </a:solidFill>
              </a:rPr>
              <a:t>spiele</a:t>
            </a:r>
            <a:r>
              <a:rPr lang="en-US" sz="2000" dirty="0">
                <a:solidFill>
                  <a:schemeClr val="accent5">
                    <a:lumMod val="50000"/>
                  </a:schemeClr>
                </a:solidFill>
              </a:rPr>
              <a:t> </a:t>
            </a:r>
            <a:r>
              <a:rPr lang="en-US" sz="2000" b="1" dirty="0" err="1">
                <a:solidFill>
                  <a:schemeClr val="accent5">
                    <a:lumMod val="50000"/>
                  </a:schemeClr>
                </a:solidFill>
              </a:rPr>
              <a:t>gern</a:t>
            </a:r>
            <a:r>
              <a:rPr lang="en-US" sz="2000" dirty="0">
                <a:solidFill>
                  <a:schemeClr val="accent5">
                    <a:lumMod val="50000"/>
                  </a:schemeClr>
                </a:solidFill>
              </a:rPr>
              <a:t> Tennis, …</a:t>
            </a:r>
          </a:p>
        </p:txBody>
      </p:sp>
      <p:sp>
        <p:nvSpPr>
          <p:cNvPr id="29" name="TextBox 28">
            <a:extLst>
              <a:ext uri="{FF2B5EF4-FFF2-40B4-BE49-F238E27FC236}">
                <a16:creationId xmlns:a16="http://schemas.microsoft.com/office/drawing/2014/main" id="{6D01C3EE-4FF1-5F47-BC08-50FB9E7C2E57}"/>
              </a:ext>
            </a:extLst>
          </p:cNvPr>
          <p:cNvSpPr txBox="1"/>
          <p:nvPr/>
        </p:nvSpPr>
        <p:spPr>
          <a:xfrm>
            <a:off x="300306" y="3339794"/>
            <a:ext cx="3911961" cy="400110"/>
          </a:xfrm>
          <a:prstGeom prst="rect">
            <a:avLst/>
          </a:prstGeom>
          <a:solidFill>
            <a:srgbClr val="FFF4E7"/>
          </a:solidFill>
          <a:ln>
            <a:solidFill>
              <a:srgbClr val="115076"/>
            </a:solidFill>
          </a:ln>
        </p:spPr>
        <p:txBody>
          <a:bodyPr wrap="square" rtlCol="0">
            <a:spAutoFit/>
          </a:bodyPr>
          <a:lstStyle/>
          <a:p>
            <a:pPr algn="l"/>
            <a:r>
              <a:rPr lang="en-US" sz="2000" dirty="0" err="1">
                <a:solidFill>
                  <a:schemeClr val="accent5">
                    <a:lumMod val="50000"/>
                  </a:schemeClr>
                </a:solidFill>
              </a:rPr>
              <a:t>aber</a:t>
            </a:r>
            <a:r>
              <a:rPr lang="en-US" sz="2000" dirty="0">
                <a:solidFill>
                  <a:schemeClr val="accent5">
                    <a:lumMod val="50000"/>
                  </a:schemeClr>
                </a:solidFill>
              </a:rPr>
              <a:t> ich </a:t>
            </a:r>
            <a:r>
              <a:rPr lang="en-US" sz="2000" dirty="0" err="1">
                <a:solidFill>
                  <a:schemeClr val="accent5">
                    <a:lumMod val="50000"/>
                  </a:schemeClr>
                </a:solidFill>
              </a:rPr>
              <a:t>spiele</a:t>
            </a:r>
            <a:r>
              <a:rPr lang="en-US" sz="2000" dirty="0">
                <a:solidFill>
                  <a:schemeClr val="accent5">
                    <a:lumMod val="50000"/>
                  </a:schemeClr>
                </a:solidFill>
              </a:rPr>
              <a:t> </a:t>
            </a:r>
            <a:r>
              <a:rPr lang="en-US" sz="2000" b="1" dirty="0" err="1">
                <a:solidFill>
                  <a:schemeClr val="accent5">
                    <a:lumMod val="50000"/>
                  </a:schemeClr>
                </a:solidFill>
              </a:rPr>
              <a:t>lieber</a:t>
            </a:r>
            <a:r>
              <a:rPr lang="en-US" sz="2000" dirty="0">
                <a:solidFill>
                  <a:schemeClr val="accent5">
                    <a:lumMod val="50000"/>
                  </a:schemeClr>
                </a:solidFill>
              </a:rPr>
              <a:t> Golf.</a:t>
            </a:r>
          </a:p>
        </p:txBody>
      </p:sp>
      <p:sp>
        <p:nvSpPr>
          <p:cNvPr id="33" name="TextBox 32">
            <a:extLst>
              <a:ext uri="{FF2B5EF4-FFF2-40B4-BE49-F238E27FC236}">
                <a16:creationId xmlns:a16="http://schemas.microsoft.com/office/drawing/2014/main" id="{31A7A31F-1794-554C-A1CF-AA15747B4E07}"/>
              </a:ext>
            </a:extLst>
          </p:cNvPr>
          <p:cNvSpPr txBox="1"/>
          <p:nvPr/>
        </p:nvSpPr>
        <p:spPr>
          <a:xfrm>
            <a:off x="4348108" y="2783479"/>
            <a:ext cx="2909771" cy="400110"/>
          </a:xfrm>
          <a:prstGeom prst="rect">
            <a:avLst/>
          </a:prstGeom>
          <a:noFill/>
        </p:spPr>
        <p:txBody>
          <a:bodyPr wrap="none" rtlCol="0">
            <a:spAutoFit/>
          </a:bodyPr>
          <a:lstStyle/>
          <a:p>
            <a:pPr algn="l"/>
            <a:r>
              <a:rPr lang="en-US" sz="2000" i="1" dirty="0">
                <a:solidFill>
                  <a:schemeClr val="accent5">
                    <a:lumMod val="50000"/>
                  </a:schemeClr>
                </a:solidFill>
              </a:rPr>
              <a:t>I </a:t>
            </a:r>
            <a:r>
              <a:rPr lang="en-US" sz="2000" b="1" i="1" dirty="0">
                <a:solidFill>
                  <a:schemeClr val="accent5">
                    <a:lumMod val="50000"/>
                  </a:schemeClr>
                </a:solidFill>
              </a:rPr>
              <a:t>like </a:t>
            </a:r>
            <a:r>
              <a:rPr lang="en-US" sz="2000" i="1" dirty="0">
                <a:solidFill>
                  <a:schemeClr val="accent5">
                    <a:lumMod val="50000"/>
                  </a:schemeClr>
                </a:solidFill>
              </a:rPr>
              <a:t>playing tennis, …</a:t>
            </a:r>
          </a:p>
        </p:txBody>
      </p:sp>
      <p:sp>
        <p:nvSpPr>
          <p:cNvPr id="34" name="TextBox 33">
            <a:extLst>
              <a:ext uri="{FF2B5EF4-FFF2-40B4-BE49-F238E27FC236}">
                <a16:creationId xmlns:a16="http://schemas.microsoft.com/office/drawing/2014/main" id="{B69E8943-DC4F-F14F-9D94-837926A4AFAD}"/>
              </a:ext>
            </a:extLst>
          </p:cNvPr>
          <p:cNvSpPr txBox="1"/>
          <p:nvPr/>
        </p:nvSpPr>
        <p:spPr>
          <a:xfrm>
            <a:off x="4278492" y="3370804"/>
            <a:ext cx="3454792" cy="400110"/>
          </a:xfrm>
          <a:prstGeom prst="rect">
            <a:avLst/>
          </a:prstGeom>
          <a:noFill/>
        </p:spPr>
        <p:txBody>
          <a:bodyPr wrap="none" rtlCol="0">
            <a:spAutoFit/>
          </a:bodyPr>
          <a:lstStyle/>
          <a:p>
            <a:pPr algn="l"/>
            <a:r>
              <a:rPr lang="en-US" sz="2000" i="1" dirty="0">
                <a:solidFill>
                  <a:schemeClr val="accent5">
                    <a:lumMod val="50000"/>
                  </a:schemeClr>
                </a:solidFill>
              </a:rPr>
              <a:t>…but I </a:t>
            </a:r>
            <a:r>
              <a:rPr lang="en-US" sz="2000" b="1" i="1" dirty="0">
                <a:solidFill>
                  <a:schemeClr val="accent5">
                    <a:lumMod val="50000"/>
                  </a:schemeClr>
                </a:solidFill>
              </a:rPr>
              <a:t>prefer</a:t>
            </a:r>
            <a:r>
              <a:rPr lang="en-US" sz="2000" i="1" dirty="0">
                <a:solidFill>
                  <a:schemeClr val="accent5">
                    <a:lumMod val="50000"/>
                  </a:schemeClr>
                </a:solidFill>
              </a:rPr>
              <a:t> playing golf</a:t>
            </a:r>
            <a:r>
              <a:rPr lang="en-US" sz="2000" dirty="0">
                <a:solidFill>
                  <a:schemeClr val="accent5">
                    <a:lumMod val="50000"/>
                  </a:schemeClr>
                </a:solidFill>
              </a:rPr>
              <a:t>.</a:t>
            </a:r>
          </a:p>
        </p:txBody>
      </p:sp>
      <p:sp>
        <p:nvSpPr>
          <p:cNvPr id="35" name="TextBox 34">
            <a:extLst>
              <a:ext uri="{FF2B5EF4-FFF2-40B4-BE49-F238E27FC236}">
                <a16:creationId xmlns:a16="http://schemas.microsoft.com/office/drawing/2014/main" id="{3B78704D-129F-6B42-985E-4A44EC545D66}"/>
              </a:ext>
            </a:extLst>
          </p:cNvPr>
          <p:cNvSpPr txBox="1"/>
          <p:nvPr/>
        </p:nvSpPr>
        <p:spPr>
          <a:xfrm>
            <a:off x="134206" y="1260113"/>
            <a:ext cx="10035119" cy="400110"/>
          </a:xfrm>
          <a:prstGeom prst="rect">
            <a:avLst/>
          </a:prstGeom>
          <a:noFill/>
        </p:spPr>
        <p:txBody>
          <a:bodyPr wrap="none" rtlCol="0">
            <a:spAutoFit/>
          </a:bodyPr>
          <a:lstStyle/>
          <a:p>
            <a:pPr algn="l"/>
            <a:r>
              <a:rPr lang="en-US" sz="2000" dirty="0">
                <a:solidFill>
                  <a:schemeClr val="accent5">
                    <a:lumMod val="50000"/>
                  </a:schemeClr>
                </a:solidFill>
              </a:rPr>
              <a:t>Remember, the adverb of manner </a:t>
            </a:r>
            <a:r>
              <a:rPr lang="en-US" sz="2000" b="1" i="1" dirty="0" err="1">
                <a:solidFill>
                  <a:schemeClr val="accent5">
                    <a:lumMod val="50000"/>
                  </a:schemeClr>
                </a:solidFill>
              </a:rPr>
              <a:t>gern</a:t>
            </a:r>
            <a:r>
              <a:rPr lang="en-US" sz="2000" i="1" dirty="0">
                <a:solidFill>
                  <a:schemeClr val="accent5">
                    <a:lumMod val="50000"/>
                  </a:schemeClr>
                </a:solidFill>
              </a:rPr>
              <a:t> </a:t>
            </a:r>
            <a:r>
              <a:rPr lang="en-US" sz="2000" dirty="0">
                <a:solidFill>
                  <a:schemeClr val="accent5">
                    <a:lumMod val="50000"/>
                  </a:schemeClr>
                </a:solidFill>
              </a:rPr>
              <a:t>comes after a verb and before a noun:</a:t>
            </a:r>
          </a:p>
        </p:txBody>
      </p:sp>
      <p:sp>
        <p:nvSpPr>
          <p:cNvPr id="36" name="TextBox 35">
            <a:extLst>
              <a:ext uri="{FF2B5EF4-FFF2-40B4-BE49-F238E27FC236}">
                <a16:creationId xmlns:a16="http://schemas.microsoft.com/office/drawing/2014/main" id="{89106793-EC84-D142-934F-CDEBCE94DAF2}"/>
              </a:ext>
            </a:extLst>
          </p:cNvPr>
          <p:cNvSpPr txBox="1"/>
          <p:nvPr/>
        </p:nvSpPr>
        <p:spPr>
          <a:xfrm>
            <a:off x="259960" y="1795541"/>
            <a:ext cx="2058577" cy="400110"/>
          </a:xfrm>
          <a:prstGeom prst="rect">
            <a:avLst/>
          </a:prstGeom>
          <a:solidFill>
            <a:srgbClr val="FFF4E7"/>
          </a:solidFill>
          <a:ln>
            <a:solidFill>
              <a:srgbClr val="115076"/>
            </a:solidFill>
          </a:ln>
        </p:spPr>
        <p:txBody>
          <a:bodyPr wrap="none" rtlCol="0">
            <a:spAutoFit/>
          </a:bodyPr>
          <a:lstStyle/>
          <a:p>
            <a:pPr algn="l"/>
            <a:r>
              <a:rPr lang="en-US" sz="2000" dirty="0">
                <a:solidFill>
                  <a:schemeClr val="accent5">
                    <a:lumMod val="50000"/>
                  </a:schemeClr>
                </a:solidFill>
              </a:rPr>
              <a:t>Ich </a:t>
            </a:r>
            <a:r>
              <a:rPr lang="en-US" sz="2000" dirty="0" err="1">
                <a:solidFill>
                  <a:schemeClr val="accent5">
                    <a:lumMod val="50000"/>
                  </a:schemeClr>
                </a:solidFill>
              </a:rPr>
              <a:t>spiele</a:t>
            </a:r>
            <a:r>
              <a:rPr lang="en-US" sz="2000" dirty="0">
                <a:solidFill>
                  <a:schemeClr val="accent5">
                    <a:lumMod val="50000"/>
                  </a:schemeClr>
                </a:solidFill>
              </a:rPr>
              <a:t> </a:t>
            </a:r>
            <a:r>
              <a:rPr lang="en-US" sz="2000" b="1" dirty="0" err="1">
                <a:solidFill>
                  <a:schemeClr val="accent5">
                    <a:lumMod val="50000"/>
                  </a:schemeClr>
                </a:solidFill>
              </a:rPr>
              <a:t>gern</a:t>
            </a:r>
            <a:r>
              <a:rPr lang="en-US" sz="2000" b="1" dirty="0">
                <a:solidFill>
                  <a:schemeClr val="accent5">
                    <a:lumMod val="50000"/>
                  </a:schemeClr>
                </a:solidFill>
              </a:rPr>
              <a:t>.</a:t>
            </a:r>
          </a:p>
        </p:txBody>
      </p:sp>
      <p:sp>
        <p:nvSpPr>
          <p:cNvPr id="38" name="TextBox 37">
            <a:extLst>
              <a:ext uri="{FF2B5EF4-FFF2-40B4-BE49-F238E27FC236}">
                <a16:creationId xmlns:a16="http://schemas.microsoft.com/office/drawing/2014/main" id="{1055E29A-67F6-D144-A5EE-4529E6D0CE36}"/>
              </a:ext>
            </a:extLst>
          </p:cNvPr>
          <p:cNvSpPr txBox="1"/>
          <p:nvPr/>
        </p:nvSpPr>
        <p:spPr>
          <a:xfrm>
            <a:off x="2949328" y="1795541"/>
            <a:ext cx="2868093" cy="400110"/>
          </a:xfrm>
          <a:prstGeom prst="rect">
            <a:avLst/>
          </a:prstGeom>
          <a:solidFill>
            <a:srgbClr val="FFF4E7"/>
          </a:solidFill>
          <a:ln>
            <a:solidFill>
              <a:srgbClr val="115076"/>
            </a:solidFill>
          </a:ln>
        </p:spPr>
        <p:txBody>
          <a:bodyPr wrap="none" rtlCol="0">
            <a:spAutoFit/>
          </a:bodyPr>
          <a:lstStyle/>
          <a:p>
            <a:pPr algn="l"/>
            <a:r>
              <a:rPr lang="en-US" sz="2000" dirty="0">
                <a:solidFill>
                  <a:schemeClr val="accent5">
                    <a:lumMod val="50000"/>
                  </a:schemeClr>
                </a:solidFill>
              </a:rPr>
              <a:t>Ich </a:t>
            </a:r>
            <a:r>
              <a:rPr lang="en-US" sz="2000" dirty="0" err="1">
                <a:solidFill>
                  <a:schemeClr val="accent5">
                    <a:lumMod val="50000"/>
                  </a:schemeClr>
                </a:solidFill>
              </a:rPr>
              <a:t>spiele</a:t>
            </a:r>
            <a:r>
              <a:rPr lang="en-US" sz="2000" dirty="0">
                <a:solidFill>
                  <a:schemeClr val="accent5">
                    <a:lumMod val="50000"/>
                  </a:schemeClr>
                </a:solidFill>
              </a:rPr>
              <a:t> </a:t>
            </a:r>
            <a:r>
              <a:rPr lang="en-US" sz="2000" b="1" dirty="0" err="1">
                <a:solidFill>
                  <a:schemeClr val="accent5">
                    <a:lumMod val="50000"/>
                  </a:schemeClr>
                </a:solidFill>
              </a:rPr>
              <a:t>gern</a:t>
            </a:r>
            <a:r>
              <a:rPr lang="en-US" sz="2000" dirty="0">
                <a:solidFill>
                  <a:schemeClr val="accent5">
                    <a:lumMod val="50000"/>
                  </a:schemeClr>
                </a:solidFill>
              </a:rPr>
              <a:t> Tennis.</a:t>
            </a:r>
          </a:p>
        </p:txBody>
      </p:sp>
      <p:sp>
        <p:nvSpPr>
          <p:cNvPr id="39" name="TextBox 38">
            <a:extLst>
              <a:ext uri="{FF2B5EF4-FFF2-40B4-BE49-F238E27FC236}">
                <a16:creationId xmlns:a16="http://schemas.microsoft.com/office/drawing/2014/main" id="{B0A32078-3001-A84B-8217-A0CCAE16861E}"/>
              </a:ext>
            </a:extLst>
          </p:cNvPr>
          <p:cNvSpPr txBox="1"/>
          <p:nvPr/>
        </p:nvSpPr>
        <p:spPr>
          <a:xfrm>
            <a:off x="134206" y="2276910"/>
            <a:ext cx="6647974" cy="400110"/>
          </a:xfrm>
          <a:prstGeom prst="rect">
            <a:avLst/>
          </a:prstGeom>
          <a:noFill/>
        </p:spPr>
        <p:txBody>
          <a:bodyPr wrap="none" rtlCol="0">
            <a:spAutoFit/>
          </a:bodyPr>
          <a:lstStyle/>
          <a:p>
            <a:pPr algn="l"/>
            <a:r>
              <a:rPr lang="en-US" sz="2000" dirty="0">
                <a:solidFill>
                  <a:schemeClr val="accent5">
                    <a:lumMod val="50000"/>
                  </a:schemeClr>
                </a:solidFill>
              </a:rPr>
              <a:t>The adverb </a:t>
            </a:r>
            <a:r>
              <a:rPr lang="en-US" sz="2000" b="1" i="1" dirty="0" err="1">
                <a:solidFill>
                  <a:schemeClr val="accent5">
                    <a:lumMod val="50000"/>
                  </a:schemeClr>
                </a:solidFill>
              </a:rPr>
              <a:t>lieber</a:t>
            </a:r>
            <a:r>
              <a:rPr lang="en-US" sz="2000" dirty="0">
                <a:solidFill>
                  <a:schemeClr val="accent5">
                    <a:lumMod val="50000"/>
                  </a:schemeClr>
                </a:solidFill>
              </a:rPr>
              <a:t> comes in exactly the same place:</a:t>
            </a:r>
            <a:endParaRPr lang="en-US" sz="2400" dirty="0">
              <a:solidFill>
                <a:schemeClr val="accent5">
                  <a:lumMod val="50000"/>
                </a:schemeClr>
              </a:solidFill>
            </a:endParaRPr>
          </a:p>
        </p:txBody>
      </p:sp>
      <p:sp>
        <p:nvSpPr>
          <p:cNvPr id="41" name="TextBox 40">
            <a:extLst>
              <a:ext uri="{FF2B5EF4-FFF2-40B4-BE49-F238E27FC236}">
                <a16:creationId xmlns:a16="http://schemas.microsoft.com/office/drawing/2014/main" id="{3CB27ACA-82C1-1B40-AC1E-58FBF3FFCF3B}"/>
              </a:ext>
            </a:extLst>
          </p:cNvPr>
          <p:cNvSpPr txBox="1"/>
          <p:nvPr/>
        </p:nvSpPr>
        <p:spPr>
          <a:xfrm>
            <a:off x="134206" y="3850006"/>
            <a:ext cx="12072536" cy="400110"/>
          </a:xfrm>
          <a:prstGeom prst="rect">
            <a:avLst/>
          </a:prstGeom>
          <a:noFill/>
        </p:spPr>
        <p:txBody>
          <a:bodyPr wrap="none" rtlCol="0">
            <a:spAutoFit/>
          </a:bodyPr>
          <a:lstStyle/>
          <a:p>
            <a:pPr algn="l"/>
            <a:r>
              <a:rPr lang="en-US" sz="2000" dirty="0">
                <a:solidFill>
                  <a:schemeClr val="accent5">
                    <a:lumMod val="50000"/>
                  </a:schemeClr>
                </a:solidFill>
              </a:rPr>
              <a:t>Careful! The adverb </a:t>
            </a:r>
            <a:r>
              <a:rPr lang="en-US" sz="2000" b="1" i="1" dirty="0" err="1">
                <a:solidFill>
                  <a:schemeClr val="accent5">
                    <a:lumMod val="50000"/>
                  </a:schemeClr>
                </a:solidFill>
              </a:rPr>
              <a:t>lieber</a:t>
            </a:r>
            <a:r>
              <a:rPr lang="en-US" sz="2000" b="1" i="1" dirty="0">
                <a:solidFill>
                  <a:schemeClr val="accent5">
                    <a:lumMod val="50000"/>
                  </a:schemeClr>
                </a:solidFill>
              </a:rPr>
              <a:t> </a:t>
            </a:r>
            <a:r>
              <a:rPr lang="en-US" sz="2000" dirty="0">
                <a:solidFill>
                  <a:schemeClr val="accent5">
                    <a:lumMod val="50000"/>
                  </a:schemeClr>
                </a:solidFill>
              </a:rPr>
              <a:t>(rather) and the verb</a:t>
            </a:r>
            <a:r>
              <a:rPr lang="en-US" sz="2000" i="1" dirty="0">
                <a:solidFill>
                  <a:schemeClr val="accent5">
                    <a:lumMod val="50000"/>
                  </a:schemeClr>
                </a:solidFill>
              </a:rPr>
              <a:t> </a:t>
            </a:r>
            <a:r>
              <a:rPr lang="en-US" sz="2000" b="1" i="1" dirty="0" err="1">
                <a:solidFill>
                  <a:schemeClr val="accent5">
                    <a:lumMod val="50000"/>
                  </a:schemeClr>
                </a:solidFill>
              </a:rPr>
              <a:t>lieben</a:t>
            </a:r>
            <a:r>
              <a:rPr lang="en-US" sz="2000" i="1" dirty="0">
                <a:solidFill>
                  <a:schemeClr val="accent5">
                    <a:lumMod val="50000"/>
                  </a:schemeClr>
                </a:solidFill>
              </a:rPr>
              <a:t> </a:t>
            </a:r>
            <a:r>
              <a:rPr lang="en-US" sz="2000" dirty="0">
                <a:solidFill>
                  <a:schemeClr val="accent5">
                    <a:lumMod val="50000"/>
                  </a:schemeClr>
                </a:solidFill>
              </a:rPr>
              <a:t>(to love / loving) are two different words:</a:t>
            </a:r>
            <a:endParaRPr lang="en-US" sz="2000" i="1" dirty="0">
              <a:solidFill>
                <a:schemeClr val="accent5">
                  <a:lumMod val="50000"/>
                </a:schemeClr>
              </a:solidFill>
            </a:endParaRPr>
          </a:p>
        </p:txBody>
      </p:sp>
      <p:sp>
        <p:nvSpPr>
          <p:cNvPr id="2" name="Rectangle: Rounded Corners 1">
            <a:extLst>
              <a:ext uri="{FF2B5EF4-FFF2-40B4-BE49-F238E27FC236}">
                <a16:creationId xmlns:a16="http://schemas.microsoft.com/office/drawing/2014/main" id="{A7338897-A2DF-42C5-95B0-804DA2AE017C}"/>
              </a:ext>
            </a:extLst>
          </p:cNvPr>
          <p:cNvSpPr/>
          <p:nvPr/>
        </p:nvSpPr>
        <p:spPr>
          <a:xfrm>
            <a:off x="2483936" y="4319184"/>
            <a:ext cx="1855854" cy="843714"/>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853DDDC8-6613-4B9B-A357-257DD0134FF3}"/>
              </a:ext>
            </a:extLst>
          </p:cNvPr>
          <p:cNvSpPr/>
          <p:nvPr/>
        </p:nvSpPr>
        <p:spPr>
          <a:xfrm>
            <a:off x="4558553" y="5345756"/>
            <a:ext cx="1709956" cy="843714"/>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358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animBg="1"/>
      <p:bldP spid="16" grpId="0"/>
      <p:bldP spid="17" grpId="0"/>
      <p:bldP spid="18" grpId="0"/>
      <p:bldP spid="19" grpId="0" animBg="1"/>
      <p:bldP spid="20" grpId="0" animBg="1"/>
      <p:bldP spid="21" grpId="0" animBg="1"/>
      <p:bldP spid="22" grpId="0" animBg="1"/>
      <p:bldP spid="23" grpId="0"/>
      <p:bldP spid="24" grpId="0"/>
      <p:bldP spid="28" grpId="0" animBg="1"/>
      <p:bldP spid="29" grpId="0" animBg="1"/>
      <p:bldP spid="33" grpId="0"/>
      <p:bldP spid="34" grpId="0"/>
      <p:bldP spid="35" grpId="0"/>
      <p:bldP spid="36" grpId="0" animBg="1"/>
      <p:bldP spid="38" grpId="0" animBg="1"/>
      <p:bldP spid="39" grpId="0"/>
      <p:bldP spid="41" grpId="0"/>
      <p:bldP spid="2"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1DC5484-D7B8-FB43-8291-1CDA5DE09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048"/>
          <a:stretch/>
        </p:blipFill>
        <p:spPr>
          <a:xfrm>
            <a:off x="9747216" y="0"/>
            <a:ext cx="950400" cy="146365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370934" cy="869950"/>
          </a:xfrm>
          <a:prstGeom prst="rect">
            <a:avLst/>
          </a:prstGeom>
        </p:spPr>
      </p:pic>
      <p:sp>
        <p:nvSpPr>
          <p:cNvPr id="4" name="Title 3"/>
          <p:cNvSpPr>
            <a:spLocks noGrp="1"/>
          </p:cNvSpPr>
          <p:nvPr>
            <p:ph type="title"/>
          </p:nvPr>
        </p:nvSpPr>
        <p:spPr>
          <a:xfrm>
            <a:off x="0" y="294041"/>
            <a:ext cx="5632704" cy="707849"/>
          </a:xfrm>
        </p:spPr>
        <p:txBody>
          <a:bodyPr>
            <a:normAutofit/>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64090" y="1179779"/>
            <a:ext cx="12415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Heidi schreiben einander.</a:t>
            </a:r>
            <a:r>
              <a:rPr kumimoji="0" lang="de-DE"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de-DE" sz="2400" b="1" i="1" u="none" strike="noStrike" kern="1200" cap="none" spc="0" normalizeH="0" baseline="0" noProof="0" dirty="0">
                <a:ln>
                  <a:noFill/>
                </a:ln>
                <a:solidFill>
                  <a:srgbClr val="DAA520"/>
                </a:solidFill>
                <a:effectLst/>
                <a:uLnTx/>
                <a:uFillTx/>
                <a:latin typeface="Century Gothic" panose="020F0302020204030204"/>
                <a:ea typeface="+mn-ea"/>
                <a:cs typeface="+mn-cs"/>
              </a:rPr>
              <a:t>–r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oder </a:t>
            </a:r>
            <a:r>
              <a:rPr kumimoji="0" lang="de-DE" sz="2400" b="1" i="1" u="none" strike="noStrike" kern="1200" cap="none" spc="0" normalizeH="0" baseline="0" noProof="0" dirty="0">
                <a:ln>
                  <a:noFill/>
                </a:ln>
                <a:solidFill>
                  <a:srgbClr val="DAA520"/>
                </a:solidFill>
                <a:effectLst/>
                <a:uLnTx/>
                <a:uFillTx/>
                <a:latin typeface="Century Gothic" panose="020F0302020204030204"/>
                <a:ea typeface="+mn-ea"/>
                <a:cs typeface="+mn-cs"/>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C5BB0EB3-DCBA-4696-AFFF-001B315F2A94}"/>
              </a:ext>
            </a:extLst>
          </p:cNvPr>
          <p:cNvGrpSpPr/>
          <p:nvPr/>
        </p:nvGrpSpPr>
        <p:grpSpPr>
          <a:xfrm>
            <a:off x="450126" y="1705673"/>
            <a:ext cx="3152078" cy="4386210"/>
            <a:chOff x="4719331" y="2191837"/>
            <a:chExt cx="2314515" cy="4003200"/>
          </a:xfrm>
        </p:grpSpPr>
        <p:grpSp>
          <p:nvGrpSpPr>
            <p:cNvPr id="26" name="Group 25">
              <a:extLst>
                <a:ext uri="{FF2B5EF4-FFF2-40B4-BE49-F238E27FC236}">
                  <a16:creationId xmlns:a16="http://schemas.microsoft.com/office/drawing/2014/main" id="{6C18BFC4-43ED-4A0B-B59D-86D9BD455E3B}"/>
                </a:ext>
              </a:extLst>
            </p:cNvPr>
            <p:cNvGrpSpPr/>
            <p:nvPr/>
          </p:nvGrpSpPr>
          <p:grpSpPr>
            <a:xfrm>
              <a:off x="4719331" y="2191837"/>
              <a:ext cx="2314515" cy="4003200"/>
              <a:chOff x="4719331" y="2191837"/>
              <a:chExt cx="2198943" cy="4003200"/>
            </a:xfrm>
          </p:grpSpPr>
          <p:grpSp>
            <p:nvGrpSpPr>
              <p:cNvPr id="29" name="Group 28">
                <a:extLst>
                  <a:ext uri="{FF2B5EF4-FFF2-40B4-BE49-F238E27FC236}">
                    <a16:creationId xmlns:a16="http://schemas.microsoft.com/office/drawing/2014/main" id="{93E1F6CE-C79D-402D-9891-E7200DBE7D36}"/>
                  </a:ext>
                </a:extLst>
              </p:cNvPr>
              <p:cNvGrpSpPr/>
              <p:nvPr/>
            </p:nvGrpSpPr>
            <p:grpSpPr>
              <a:xfrm>
                <a:off x="4719331" y="2191837"/>
                <a:ext cx="2198943" cy="4003200"/>
                <a:chOff x="-30479" y="22860"/>
                <a:chExt cx="3394710" cy="6004560"/>
              </a:xfrm>
            </p:grpSpPr>
            <p:grpSp>
              <p:nvGrpSpPr>
                <p:cNvPr id="31" name="Group 30">
                  <a:extLst>
                    <a:ext uri="{FF2B5EF4-FFF2-40B4-BE49-F238E27FC236}">
                      <a16:creationId xmlns:a16="http://schemas.microsoft.com/office/drawing/2014/main" id="{A17FF765-352E-473B-8C0C-54B636CD1575}"/>
                    </a:ext>
                  </a:extLst>
                </p:cNvPr>
                <p:cNvGrpSpPr/>
                <p:nvPr/>
              </p:nvGrpSpPr>
              <p:grpSpPr>
                <a:xfrm>
                  <a:off x="-30479" y="22860"/>
                  <a:ext cx="3394710" cy="6004560"/>
                  <a:chOff x="-30479" y="22860"/>
                  <a:chExt cx="3394710" cy="6004560"/>
                </a:xfrm>
              </p:grpSpPr>
              <p:grpSp>
                <p:nvGrpSpPr>
                  <p:cNvPr id="33" name="Group 32">
                    <a:extLst>
                      <a:ext uri="{FF2B5EF4-FFF2-40B4-BE49-F238E27FC236}">
                        <a16:creationId xmlns:a16="http://schemas.microsoft.com/office/drawing/2014/main" id="{F46C4E3E-9674-4356-AA90-DC0CAB253C08}"/>
                      </a:ext>
                    </a:extLst>
                  </p:cNvPr>
                  <p:cNvGrpSpPr/>
                  <p:nvPr/>
                </p:nvGrpSpPr>
                <p:grpSpPr>
                  <a:xfrm>
                    <a:off x="-30479" y="22860"/>
                    <a:ext cx="3394710" cy="6004560"/>
                    <a:chOff x="-30479" y="22860"/>
                    <a:chExt cx="3394710" cy="6004560"/>
                  </a:xfrm>
                </p:grpSpPr>
                <p:sp>
                  <p:nvSpPr>
                    <p:cNvPr id="35" name="Rectangle: Rounded Corners 59">
                      <a:extLst>
                        <a:ext uri="{FF2B5EF4-FFF2-40B4-BE49-F238E27FC236}">
                          <a16:creationId xmlns:a16="http://schemas.microsoft.com/office/drawing/2014/main" id="{55AB7120-DDFA-4C09-8842-B4FB0149198E}"/>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7E7CB2AE-121B-4DAA-95FD-62F47B923C9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4" name="Oval 33">
                    <a:extLst>
                      <a:ext uri="{FF2B5EF4-FFF2-40B4-BE49-F238E27FC236}">
                        <a16:creationId xmlns:a16="http://schemas.microsoft.com/office/drawing/2014/main" id="{D7FDBC49-7D6D-4F15-97EB-004F92C24768}"/>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2" name="Speech Bubble: Rectangle with Corners Rounded 56">
                  <a:extLst>
                    <a:ext uri="{FF2B5EF4-FFF2-40B4-BE49-F238E27FC236}">
                      <a16:creationId xmlns:a16="http://schemas.microsoft.com/office/drawing/2014/main" id="{2FFED569-9040-4BB6-98F7-5863301C06AD}"/>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0" name="TextBox 29">
                <a:extLst>
                  <a:ext uri="{FF2B5EF4-FFF2-40B4-BE49-F238E27FC236}">
                    <a16:creationId xmlns:a16="http://schemas.microsoft.com/office/drawing/2014/main" id="{486DAA45-051F-4CF3-B72F-02DDCD370EC9}"/>
                  </a:ext>
                </a:extLst>
              </p:cNvPr>
              <p:cNvSpPr txBox="1"/>
              <p:nvPr/>
            </p:nvSpPr>
            <p:spPr>
              <a:xfrm>
                <a:off x="4910366" y="2760544"/>
                <a:ext cx="1906490" cy="1320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a:t>
                </a:r>
                <a:r>
                  <a:rPr kumimoji="0" lang="de-DE"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liebe   Fußball spielen</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sp>
          <p:nvSpPr>
            <p:cNvPr id="27" name="Speech Bubble: Rectangle with Corners Rounded 49">
              <a:extLst>
                <a:ext uri="{FF2B5EF4-FFF2-40B4-BE49-F238E27FC236}">
                  <a16:creationId xmlns:a16="http://schemas.microsoft.com/office/drawing/2014/main" id="{AFA63EC5-E988-4D93-B035-126A2B559BDD}"/>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ECDF714-8F5C-4439-AFAF-AF786029F0C3}"/>
                </a:ext>
              </a:extLst>
            </p:cNvPr>
            <p:cNvSpPr txBox="1"/>
            <p:nvPr/>
          </p:nvSpPr>
          <p:spPr>
            <a:xfrm>
              <a:off x="4960281" y="4656129"/>
              <a:ext cx="1881210" cy="10112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Heidi</a:t>
              </a:r>
              <a:r>
                <a:rPr kumimoji="0" lang="de-DE"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Ja? ich liebe   Yoga machen.</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pic>
        <p:nvPicPr>
          <p:cNvPr id="8" name="Picture 7" descr="A close up of a logo&#10;&#10;Description automatically generated">
            <a:extLst>
              <a:ext uri="{FF2B5EF4-FFF2-40B4-BE49-F238E27FC236}">
                <a16:creationId xmlns:a16="http://schemas.microsoft.com/office/drawing/2014/main" id="{766A26ED-A240-C546-BA89-AD5955AD2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5161" y="122451"/>
            <a:ext cx="1427255" cy="1373319"/>
          </a:xfrm>
          <a:prstGeom prst="rect">
            <a:avLst/>
          </a:prstGeom>
        </p:spPr>
      </p:pic>
      <p:grpSp>
        <p:nvGrpSpPr>
          <p:cNvPr id="23" name="Group 22">
            <a:extLst>
              <a:ext uri="{FF2B5EF4-FFF2-40B4-BE49-F238E27FC236}">
                <a16:creationId xmlns:a16="http://schemas.microsoft.com/office/drawing/2014/main" id="{A1EDE7F8-0BD7-354D-B771-B349D0CA4967}"/>
              </a:ext>
            </a:extLst>
          </p:cNvPr>
          <p:cNvGrpSpPr/>
          <p:nvPr/>
        </p:nvGrpSpPr>
        <p:grpSpPr>
          <a:xfrm>
            <a:off x="4117430" y="1695805"/>
            <a:ext cx="3152078" cy="4386210"/>
            <a:chOff x="4719331" y="2191837"/>
            <a:chExt cx="2314515" cy="4003200"/>
          </a:xfrm>
        </p:grpSpPr>
        <p:grpSp>
          <p:nvGrpSpPr>
            <p:cNvPr id="24" name="Group 23">
              <a:extLst>
                <a:ext uri="{FF2B5EF4-FFF2-40B4-BE49-F238E27FC236}">
                  <a16:creationId xmlns:a16="http://schemas.microsoft.com/office/drawing/2014/main" id="{F945A5E7-CF04-234B-AAB5-E1B5B37D5AFB}"/>
                </a:ext>
              </a:extLst>
            </p:cNvPr>
            <p:cNvGrpSpPr/>
            <p:nvPr/>
          </p:nvGrpSpPr>
          <p:grpSpPr>
            <a:xfrm>
              <a:off x="4719331" y="2191837"/>
              <a:ext cx="2314515" cy="4003200"/>
              <a:chOff x="4719331" y="2191837"/>
              <a:chExt cx="2198943" cy="4003200"/>
            </a:xfrm>
          </p:grpSpPr>
          <p:grpSp>
            <p:nvGrpSpPr>
              <p:cNvPr id="39" name="Group 38">
                <a:extLst>
                  <a:ext uri="{FF2B5EF4-FFF2-40B4-BE49-F238E27FC236}">
                    <a16:creationId xmlns:a16="http://schemas.microsoft.com/office/drawing/2014/main" id="{75505AAA-C5BC-C749-BE59-14AABF330F44}"/>
                  </a:ext>
                </a:extLst>
              </p:cNvPr>
              <p:cNvGrpSpPr/>
              <p:nvPr/>
            </p:nvGrpSpPr>
            <p:grpSpPr>
              <a:xfrm>
                <a:off x="4719331" y="2191837"/>
                <a:ext cx="2198943" cy="4003200"/>
                <a:chOff x="-30479" y="22860"/>
                <a:chExt cx="3394710" cy="6004560"/>
              </a:xfrm>
            </p:grpSpPr>
            <p:grpSp>
              <p:nvGrpSpPr>
                <p:cNvPr id="41" name="Group 40">
                  <a:extLst>
                    <a:ext uri="{FF2B5EF4-FFF2-40B4-BE49-F238E27FC236}">
                      <a16:creationId xmlns:a16="http://schemas.microsoft.com/office/drawing/2014/main" id="{2F7D2ABD-80AC-EB4E-8F84-4970D4A36E95}"/>
                    </a:ext>
                  </a:extLst>
                </p:cNvPr>
                <p:cNvGrpSpPr/>
                <p:nvPr/>
              </p:nvGrpSpPr>
              <p:grpSpPr>
                <a:xfrm>
                  <a:off x="-30479" y="22860"/>
                  <a:ext cx="3394710" cy="6004560"/>
                  <a:chOff x="-30479" y="22860"/>
                  <a:chExt cx="3394710" cy="6004560"/>
                </a:xfrm>
              </p:grpSpPr>
              <p:grpSp>
                <p:nvGrpSpPr>
                  <p:cNvPr id="43" name="Group 42">
                    <a:extLst>
                      <a:ext uri="{FF2B5EF4-FFF2-40B4-BE49-F238E27FC236}">
                        <a16:creationId xmlns:a16="http://schemas.microsoft.com/office/drawing/2014/main" id="{33F7BFF3-5405-6942-9B9B-6445485A7446}"/>
                      </a:ext>
                    </a:extLst>
                  </p:cNvPr>
                  <p:cNvGrpSpPr/>
                  <p:nvPr/>
                </p:nvGrpSpPr>
                <p:grpSpPr>
                  <a:xfrm>
                    <a:off x="-30479" y="22860"/>
                    <a:ext cx="3394710" cy="6004560"/>
                    <a:chOff x="-30479" y="22860"/>
                    <a:chExt cx="3394710" cy="6004560"/>
                  </a:xfrm>
                </p:grpSpPr>
                <p:sp>
                  <p:nvSpPr>
                    <p:cNvPr id="45" name="Rectangle: Rounded Corners 59">
                      <a:extLst>
                        <a:ext uri="{FF2B5EF4-FFF2-40B4-BE49-F238E27FC236}">
                          <a16:creationId xmlns:a16="http://schemas.microsoft.com/office/drawing/2014/main" id="{B8CDC99E-13ED-B548-AE46-3E5CFA8D8F8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751D40B1-10B3-FE41-A7D9-5D6C8D7643A5}"/>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4" name="Oval 43">
                    <a:extLst>
                      <a:ext uri="{FF2B5EF4-FFF2-40B4-BE49-F238E27FC236}">
                        <a16:creationId xmlns:a16="http://schemas.microsoft.com/office/drawing/2014/main" id="{A4A5DB4B-0AD4-B44C-B92F-8BB1D3A2FBB7}"/>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2" name="Speech Bubble: Rectangle with Corners Rounded 56">
                  <a:extLst>
                    <a:ext uri="{FF2B5EF4-FFF2-40B4-BE49-F238E27FC236}">
                      <a16:creationId xmlns:a16="http://schemas.microsoft.com/office/drawing/2014/main" id="{230E8A49-BA7E-D04A-A13D-FD99D4FC9FE7}"/>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CFB51BD7-AE11-A848-A09C-F93A5AA9B1FD}"/>
                  </a:ext>
                </a:extLst>
              </p:cNvPr>
              <p:cNvSpPr txBox="1"/>
              <p:nvPr/>
            </p:nvSpPr>
            <p:spPr>
              <a:xfrm>
                <a:off x="4900614" y="2788803"/>
                <a:ext cx="1906490" cy="10112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a:t>
                </a:r>
                <a:r>
                  <a:rPr kumimoji="0" lang="de-DE"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mache lieber   Karate.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37" name="Speech Bubble: Rectangle with Corners Rounded 49">
              <a:extLst>
                <a:ext uri="{FF2B5EF4-FFF2-40B4-BE49-F238E27FC236}">
                  <a16:creationId xmlns:a16="http://schemas.microsoft.com/office/drawing/2014/main" id="{7F8091A4-7336-164E-AEE6-F5AF799FC260}"/>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EF65F5A7-B80E-8D4B-A18B-614066DE02B8}"/>
                </a:ext>
              </a:extLst>
            </p:cNvPr>
            <p:cNvSpPr txBox="1"/>
            <p:nvPr/>
          </p:nvSpPr>
          <p:spPr>
            <a:xfrm>
              <a:off x="4960282" y="4656129"/>
              <a:ext cx="2000230" cy="10112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Heidi</a:t>
              </a:r>
              <a:r>
                <a:rPr kumimoji="0" lang="de-DE"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besuche lieber  Freunde.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47" name="Group 46">
            <a:extLst>
              <a:ext uri="{FF2B5EF4-FFF2-40B4-BE49-F238E27FC236}">
                <a16:creationId xmlns:a16="http://schemas.microsoft.com/office/drawing/2014/main" id="{292BC246-0958-F842-BC7A-AB32452F1D25}"/>
              </a:ext>
            </a:extLst>
          </p:cNvPr>
          <p:cNvGrpSpPr/>
          <p:nvPr/>
        </p:nvGrpSpPr>
        <p:grpSpPr>
          <a:xfrm>
            <a:off x="7932749" y="1729054"/>
            <a:ext cx="3152078" cy="4386210"/>
            <a:chOff x="4719331" y="2191837"/>
            <a:chExt cx="2314515" cy="4003200"/>
          </a:xfrm>
        </p:grpSpPr>
        <p:grpSp>
          <p:nvGrpSpPr>
            <p:cNvPr id="48" name="Group 47">
              <a:extLst>
                <a:ext uri="{FF2B5EF4-FFF2-40B4-BE49-F238E27FC236}">
                  <a16:creationId xmlns:a16="http://schemas.microsoft.com/office/drawing/2014/main" id="{9F038909-8E31-4244-8C97-AA1905E33E74}"/>
                </a:ext>
              </a:extLst>
            </p:cNvPr>
            <p:cNvGrpSpPr/>
            <p:nvPr/>
          </p:nvGrpSpPr>
          <p:grpSpPr>
            <a:xfrm>
              <a:off x="4719331" y="2191837"/>
              <a:ext cx="2314515" cy="4003200"/>
              <a:chOff x="4719331" y="2191837"/>
              <a:chExt cx="2198943" cy="4003200"/>
            </a:xfrm>
          </p:grpSpPr>
          <p:grpSp>
            <p:nvGrpSpPr>
              <p:cNvPr id="51" name="Group 50">
                <a:extLst>
                  <a:ext uri="{FF2B5EF4-FFF2-40B4-BE49-F238E27FC236}">
                    <a16:creationId xmlns:a16="http://schemas.microsoft.com/office/drawing/2014/main" id="{6513B664-609E-3347-B0B9-B5C5D1B4A5E8}"/>
                  </a:ext>
                </a:extLst>
              </p:cNvPr>
              <p:cNvGrpSpPr/>
              <p:nvPr/>
            </p:nvGrpSpPr>
            <p:grpSpPr>
              <a:xfrm>
                <a:off x="4719331" y="2191837"/>
                <a:ext cx="2198943" cy="4003200"/>
                <a:chOff x="-30479" y="22860"/>
                <a:chExt cx="3394710" cy="6004560"/>
              </a:xfrm>
            </p:grpSpPr>
            <p:grpSp>
              <p:nvGrpSpPr>
                <p:cNvPr id="53" name="Group 52">
                  <a:extLst>
                    <a:ext uri="{FF2B5EF4-FFF2-40B4-BE49-F238E27FC236}">
                      <a16:creationId xmlns:a16="http://schemas.microsoft.com/office/drawing/2014/main" id="{59693FB8-9E91-8145-A6C5-604CB43EAEAD}"/>
                    </a:ext>
                  </a:extLst>
                </p:cNvPr>
                <p:cNvGrpSpPr/>
                <p:nvPr/>
              </p:nvGrpSpPr>
              <p:grpSpPr>
                <a:xfrm>
                  <a:off x="-30479" y="22860"/>
                  <a:ext cx="3394710" cy="6004560"/>
                  <a:chOff x="-30479" y="22860"/>
                  <a:chExt cx="3394710" cy="6004560"/>
                </a:xfrm>
              </p:grpSpPr>
              <p:grpSp>
                <p:nvGrpSpPr>
                  <p:cNvPr id="55" name="Group 54">
                    <a:extLst>
                      <a:ext uri="{FF2B5EF4-FFF2-40B4-BE49-F238E27FC236}">
                        <a16:creationId xmlns:a16="http://schemas.microsoft.com/office/drawing/2014/main" id="{1F0F4471-F310-BB44-8E66-934721578C70}"/>
                      </a:ext>
                    </a:extLst>
                  </p:cNvPr>
                  <p:cNvGrpSpPr/>
                  <p:nvPr/>
                </p:nvGrpSpPr>
                <p:grpSpPr>
                  <a:xfrm>
                    <a:off x="-30479" y="22860"/>
                    <a:ext cx="3394710" cy="6004560"/>
                    <a:chOff x="-30479" y="22860"/>
                    <a:chExt cx="3394710" cy="6004560"/>
                  </a:xfrm>
                </p:grpSpPr>
                <p:sp>
                  <p:nvSpPr>
                    <p:cNvPr id="57" name="Rectangle: Rounded Corners 59">
                      <a:extLst>
                        <a:ext uri="{FF2B5EF4-FFF2-40B4-BE49-F238E27FC236}">
                          <a16:creationId xmlns:a16="http://schemas.microsoft.com/office/drawing/2014/main" id="{10C072F5-B273-054E-980B-7B1CEFB0655D}"/>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AD257835-9D41-5C49-9E8E-43205977913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6" name="Oval 55">
                    <a:extLst>
                      <a:ext uri="{FF2B5EF4-FFF2-40B4-BE49-F238E27FC236}">
                        <a16:creationId xmlns:a16="http://schemas.microsoft.com/office/drawing/2014/main" id="{89F7E6E0-6C48-ED40-A898-AADC0C85C4D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4" name="Speech Bubble: Rectangle with Corners Rounded 56">
                  <a:extLst>
                    <a:ext uri="{FF2B5EF4-FFF2-40B4-BE49-F238E27FC236}">
                      <a16:creationId xmlns:a16="http://schemas.microsoft.com/office/drawing/2014/main" id="{78C1EC18-44AE-0D4D-86E8-5A38C1B1CA14}"/>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2" name="TextBox 51">
                <a:extLst>
                  <a:ext uri="{FF2B5EF4-FFF2-40B4-BE49-F238E27FC236}">
                    <a16:creationId xmlns:a16="http://schemas.microsoft.com/office/drawing/2014/main" id="{7BF47CAE-1D77-A94F-AC4F-584BAD3543C8}"/>
                  </a:ext>
                </a:extLst>
              </p:cNvPr>
              <p:cNvSpPr txBox="1"/>
              <p:nvPr/>
            </p:nvSpPr>
            <p:spPr>
              <a:xfrm>
                <a:off x="4910366" y="2760544"/>
                <a:ext cx="1906490" cy="10112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a:t>
                </a:r>
                <a:r>
                  <a:rPr kumimoji="0" lang="de-DE"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Ja, das ist toll. Ich liebe Einkaufen.</a:t>
                </a:r>
              </a:p>
            </p:txBody>
          </p:sp>
        </p:grpSp>
        <p:sp>
          <p:nvSpPr>
            <p:cNvPr id="49" name="Speech Bubble: Rectangle with Corners Rounded 49">
              <a:extLst>
                <a:ext uri="{FF2B5EF4-FFF2-40B4-BE49-F238E27FC236}">
                  <a16:creationId xmlns:a16="http://schemas.microsoft.com/office/drawing/2014/main" id="{4EA05C32-1040-1B4F-B849-F19276175B65}"/>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D2518778-D0A8-2B45-B3EF-5C37343470E5}"/>
                </a:ext>
              </a:extLst>
            </p:cNvPr>
            <p:cNvSpPr txBox="1"/>
            <p:nvPr/>
          </p:nvSpPr>
          <p:spPr>
            <a:xfrm>
              <a:off x="4923990" y="4519312"/>
              <a:ext cx="1929966" cy="10112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Heidi</a:t>
              </a:r>
              <a:r>
                <a:rPr kumimoji="0" lang="de-DE"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Na ja. Ich gehe lieber  ins Kino.</a:t>
              </a: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 name="Rectangle: Rounded Corners 5">
            <a:extLst>
              <a:ext uri="{FF2B5EF4-FFF2-40B4-BE49-F238E27FC236}">
                <a16:creationId xmlns:a16="http://schemas.microsoft.com/office/drawing/2014/main" id="{DA491875-5702-4917-8DC8-5BD084B91891}"/>
              </a:ext>
            </a:extLst>
          </p:cNvPr>
          <p:cNvSpPr/>
          <p:nvPr/>
        </p:nvSpPr>
        <p:spPr>
          <a:xfrm>
            <a:off x="1477534" y="2703942"/>
            <a:ext cx="192832" cy="311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9" name="TextBox 8">
            <a:extLst>
              <a:ext uri="{FF2B5EF4-FFF2-40B4-BE49-F238E27FC236}">
                <a16:creationId xmlns:a16="http://schemas.microsoft.com/office/drawing/2014/main" id="{213DF400-A65F-45D8-8093-D34BA51A9629}"/>
              </a:ext>
            </a:extLst>
          </p:cNvPr>
          <p:cNvSpPr txBox="1"/>
          <p:nvPr/>
        </p:nvSpPr>
        <p:spPr>
          <a:xfrm>
            <a:off x="109974" y="2370755"/>
            <a:ext cx="482753" cy="461665"/>
          </a:xfrm>
          <a:prstGeom prst="rect">
            <a:avLst/>
          </a:prstGeom>
          <a:noFill/>
        </p:spPr>
        <p:txBody>
          <a:bodyPr wrap="square" rtlCol="0">
            <a:spAutoFit/>
          </a:bodyPr>
          <a:lstStyle/>
          <a:p>
            <a:pPr algn="l"/>
            <a:r>
              <a:rPr lang="en-GB" sz="2400" b="1" dirty="0">
                <a:solidFill>
                  <a:srgbClr val="DAA520"/>
                </a:solidFill>
              </a:rPr>
              <a:t>1</a:t>
            </a:r>
          </a:p>
        </p:txBody>
      </p:sp>
      <p:sp>
        <p:nvSpPr>
          <p:cNvPr id="63" name="TextBox 62">
            <a:extLst>
              <a:ext uri="{FF2B5EF4-FFF2-40B4-BE49-F238E27FC236}">
                <a16:creationId xmlns:a16="http://schemas.microsoft.com/office/drawing/2014/main" id="{19A10FBA-2FAD-422D-864C-4E568E9734D6}"/>
              </a:ext>
            </a:extLst>
          </p:cNvPr>
          <p:cNvSpPr txBox="1"/>
          <p:nvPr/>
        </p:nvSpPr>
        <p:spPr>
          <a:xfrm>
            <a:off x="103980" y="4395871"/>
            <a:ext cx="482753" cy="461665"/>
          </a:xfrm>
          <a:prstGeom prst="rect">
            <a:avLst/>
          </a:prstGeom>
          <a:noFill/>
        </p:spPr>
        <p:txBody>
          <a:bodyPr wrap="square" rtlCol="0">
            <a:spAutoFit/>
          </a:bodyPr>
          <a:lstStyle/>
          <a:p>
            <a:pPr algn="l"/>
            <a:r>
              <a:rPr lang="en-GB" sz="2400" b="1" dirty="0">
                <a:solidFill>
                  <a:srgbClr val="DAA520"/>
                </a:solidFill>
              </a:rPr>
              <a:t>2</a:t>
            </a:r>
          </a:p>
        </p:txBody>
      </p:sp>
      <p:sp>
        <p:nvSpPr>
          <p:cNvPr id="64" name="TextBox 63">
            <a:extLst>
              <a:ext uri="{FF2B5EF4-FFF2-40B4-BE49-F238E27FC236}">
                <a16:creationId xmlns:a16="http://schemas.microsoft.com/office/drawing/2014/main" id="{395A05DC-584C-4E33-9E17-FAF319ABC6AF}"/>
              </a:ext>
            </a:extLst>
          </p:cNvPr>
          <p:cNvSpPr txBox="1"/>
          <p:nvPr/>
        </p:nvSpPr>
        <p:spPr>
          <a:xfrm>
            <a:off x="3772012" y="2370755"/>
            <a:ext cx="482753" cy="461665"/>
          </a:xfrm>
          <a:prstGeom prst="rect">
            <a:avLst/>
          </a:prstGeom>
          <a:noFill/>
        </p:spPr>
        <p:txBody>
          <a:bodyPr wrap="square" rtlCol="0">
            <a:spAutoFit/>
          </a:bodyPr>
          <a:lstStyle/>
          <a:p>
            <a:pPr algn="l"/>
            <a:r>
              <a:rPr lang="en-GB" sz="2400" b="1" dirty="0">
                <a:solidFill>
                  <a:srgbClr val="DAA520"/>
                </a:solidFill>
              </a:rPr>
              <a:t>3</a:t>
            </a:r>
          </a:p>
        </p:txBody>
      </p:sp>
      <p:sp>
        <p:nvSpPr>
          <p:cNvPr id="65" name="TextBox 64">
            <a:extLst>
              <a:ext uri="{FF2B5EF4-FFF2-40B4-BE49-F238E27FC236}">
                <a16:creationId xmlns:a16="http://schemas.microsoft.com/office/drawing/2014/main" id="{26A290ED-FA76-4E62-BF84-2F6C9D912FD9}"/>
              </a:ext>
            </a:extLst>
          </p:cNvPr>
          <p:cNvSpPr txBox="1"/>
          <p:nvPr/>
        </p:nvSpPr>
        <p:spPr>
          <a:xfrm>
            <a:off x="3766018" y="4395871"/>
            <a:ext cx="482753" cy="461665"/>
          </a:xfrm>
          <a:prstGeom prst="rect">
            <a:avLst/>
          </a:prstGeom>
          <a:noFill/>
        </p:spPr>
        <p:txBody>
          <a:bodyPr wrap="square" rtlCol="0">
            <a:spAutoFit/>
          </a:bodyPr>
          <a:lstStyle/>
          <a:p>
            <a:pPr algn="l"/>
            <a:r>
              <a:rPr lang="en-GB" sz="2400" b="1" dirty="0">
                <a:solidFill>
                  <a:srgbClr val="DAA520"/>
                </a:solidFill>
              </a:rPr>
              <a:t>4</a:t>
            </a:r>
          </a:p>
        </p:txBody>
      </p:sp>
      <p:sp>
        <p:nvSpPr>
          <p:cNvPr id="66" name="TextBox 65">
            <a:extLst>
              <a:ext uri="{FF2B5EF4-FFF2-40B4-BE49-F238E27FC236}">
                <a16:creationId xmlns:a16="http://schemas.microsoft.com/office/drawing/2014/main" id="{F8C8FA3B-9C9C-4C40-98A6-C46D9C108721}"/>
              </a:ext>
            </a:extLst>
          </p:cNvPr>
          <p:cNvSpPr txBox="1"/>
          <p:nvPr/>
        </p:nvSpPr>
        <p:spPr>
          <a:xfrm>
            <a:off x="7602829" y="2370755"/>
            <a:ext cx="482753" cy="461665"/>
          </a:xfrm>
          <a:prstGeom prst="rect">
            <a:avLst/>
          </a:prstGeom>
          <a:noFill/>
        </p:spPr>
        <p:txBody>
          <a:bodyPr wrap="square" rtlCol="0">
            <a:spAutoFit/>
          </a:bodyPr>
          <a:lstStyle/>
          <a:p>
            <a:pPr algn="l"/>
            <a:r>
              <a:rPr lang="en-GB" sz="2400" b="1" dirty="0">
                <a:solidFill>
                  <a:srgbClr val="DAA520"/>
                </a:solidFill>
              </a:rPr>
              <a:t>5</a:t>
            </a:r>
          </a:p>
        </p:txBody>
      </p:sp>
      <p:sp>
        <p:nvSpPr>
          <p:cNvPr id="67" name="TextBox 66">
            <a:extLst>
              <a:ext uri="{FF2B5EF4-FFF2-40B4-BE49-F238E27FC236}">
                <a16:creationId xmlns:a16="http://schemas.microsoft.com/office/drawing/2014/main" id="{958A8497-AE63-46A6-B5D1-58F03CED59C5}"/>
              </a:ext>
            </a:extLst>
          </p:cNvPr>
          <p:cNvSpPr txBox="1"/>
          <p:nvPr/>
        </p:nvSpPr>
        <p:spPr>
          <a:xfrm>
            <a:off x="7596835" y="4395871"/>
            <a:ext cx="482753" cy="461665"/>
          </a:xfrm>
          <a:prstGeom prst="rect">
            <a:avLst/>
          </a:prstGeom>
          <a:noFill/>
        </p:spPr>
        <p:txBody>
          <a:bodyPr wrap="square" rtlCol="0">
            <a:spAutoFit/>
          </a:bodyPr>
          <a:lstStyle/>
          <a:p>
            <a:pPr algn="l"/>
            <a:r>
              <a:rPr lang="en-GB" sz="2400" b="1" dirty="0">
                <a:solidFill>
                  <a:srgbClr val="DAA520"/>
                </a:solidFill>
              </a:rPr>
              <a:t>6</a:t>
            </a:r>
          </a:p>
        </p:txBody>
      </p:sp>
      <p:sp>
        <p:nvSpPr>
          <p:cNvPr id="68" name="Rectangle: Rounded Corners 67">
            <a:extLst>
              <a:ext uri="{FF2B5EF4-FFF2-40B4-BE49-F238E27FC236}">
                <a16:creationId xmlns:a16="http://schemas.microsoft.com/office/drawing/2014/main" id="{A7A5EDAC-0EA4-480A-9A45-CC42F520C66E}"/>
              </a:ext>
            </a:extLst>
          </p:cNvPr>
          <p:cNvSpPr/>
          <p:nvPr/>
        </p:nvSpPr>
        <p:spPr>
          <a:xfrm>
            <a:off x="1520720" y="4777950"/>
            <a:ext cx="192832" cy="311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69" name="Rectangle: Rounded Corners 68">
            <a:extLst>
              <a:ext uri="{FF2B5EF4-FFF2-40B4-BE49-F238E27FC236}">
                <a16:creationId xmlns:a16="http://schemas.microsoft.com/office/drawing/2014/main" id="{BD7D8120-0154-485A-AD48-FAB5A6F5F944}"/>
              </a:ext>
            </a:extLst>
          </p:cNvPr>
          <p:cNvSpPr/>
          <p:nvPr/>
        </p:nvSpPr>
        <p:spPr>
          <a:xfrm>
            <a:off x="6182604" y="2734514"/>
            <a:ext cx="192832" cy="311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70" name="Rectangle: Rounded Corners 69">
            <a:extLst>
              <a:ext uri="{FF2B5EF4-FFF2-40B4-BE49-F238E27FC236}">
                <a16:creationId xmlns:a16="http://schemas.microsoft.com/office/drawing/2014/main" id="{FB82AA4F-7851-4E84-A6D0-7B41454854EB}"/>
              </a:ext>
            </a:extLst>
          </p:cNvPr>
          <p:cNvSpPr/>
          <p:nvPr/>
        </p:nvSpPr>
        <p:spPr>
          <a:xfrm>
            <a:off x="5206076" y="4753866"/>
            <a:ext cx="192832" cy="311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71" name="Rectangle: Rounded Corners 70">
            <a:extLst>
              <a:ext uri="{FF2B5EF4-FFF2-40B4-BE49-F238E27FC236}">
                <a16:creationId xmlns:a16="http://schemas.microsoft.com/office/drawing/2014/main" id="{C9E6C5DF-623F-4A05-9E9A-7B32D1AAE6C2}"/>
              </a:ext>
            </a:extLst>
          </p:cNvPr>
          <p:cNvSpPr/>
          <p:nvPr/>
        </p:nvSpPr>
        <p:spPr>
          <a:xfrm>
            <a:off x="10333888" y="2734514"/>
            <a:ext cx="192832" cy="311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
        <p:nvSpPr>
          <p:cNvPr id="72" name="Rectangle: Rounded Corners 71">
            <a:extLst>
              <a:ext uri="{FF2B5EF4-FFF2-40B4-BE49-F238E27FC236}">
                <a16:creationId xmlns:a16="http://schemas.microsoft.com/office/drawing/2014/main" id="{57183B0E-E73C-4E36-A614-2B9F5DEBEC49}"/>
              </a:ext>
            </a:extLst>
          </p:cNvPr>
          <p:cNvSpPr/>
          <p:nvPr/>
        </p:nvSpPr>
        <p:spPr>
          <a:xfrm>
            <a:off x="9747216" y="4677548"/>
            <a:ext cx="192832" cy="3113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a:t>
            </a:r>
          </a:p>
        </p:txBody>
      </p:sp>
    </p:spTree>
    <p:extLst>
      <p:ext uri="{BB962C8B-B14F-4D97-AF65-F5344CB8AC3E}">
        <p14:creationId xmlns:p14="http://schemas.microsoft.com/office/powerpoint/2010/main" val="14470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P spid="69" grpId="0" animBg="1"/>
      <p:bldP spid="70" grpId="0" animBg="1"/>
      <p:bldP spid="71" grpId="0" animBg="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65684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Meinungen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169732882"/>
              </p:ext>
            </p:extLst>
          </p:nvPr>
        </p:nvGraphicFramePr>
        <p:xfrm>
          <a:off x="3493299" y="1602341"/>
          <a:ext cx="8416622" cy="4473603"/>
        </p:xfrm>
        <a:graphic>
          <a:graphicData uri="http://schemas.openxmlformats.org/drawingml/2006/table">
            <a:tbl>
              <a:tblPr firstRow="1" bandRow="1">
                <a:tableStyleId>{00A15C55-8517-42AA-B614-E9B94910E393}</a:tableStyleId>
              </a:tblPr>
              <a:tblGrid>
                <a:gridCol w="574204">
                  <a:extLst>
                    <a:ext uri="{9D8B030D-6E8A-4147-A177-3AD203B41FA5}">
                      <a16:colId xmlns:a16="http://schemas.microsoft.com/office/drawing/2014/main" val="2607353726"/>
                    </a:ext>
                  </a:extLst>
                </a:gridCol>
                <a:gridCol w="3704897">
                  <a:extLst>
                    <a:ext uri="{9D8B030D-6E8A-4147-A177-3AD203B41FA5}">
                      <a16:colId xmlns:a16="http://schemas.microsoft.com/office/drawing/2014/main" val="1600817978"/>
                    </a:ext>
                  </a:extLst>
                </a:gridCol>
                <a:gridCol w="2191407">
                  <a:extLst>
                    <a:ext uri="{9D8B030D-6E8A-4147-A177-3AD203B41FA5}">
                      <a16:colId xmlns:a16="http://schemas.microsoft.com/office/drawing/2014/main" val="4128092149"/>
                    </a:ext>
                  </a:extLst>
                </a:gridCol>
                <a:gridCol w="1946114">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prefers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loves</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Ich liebe Tanzen.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Ich schwimme lieber.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Ich höre lieber Musik.</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Ich liebe Lesen.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noProof="0" dirty="0">
                          <a:solidFill>
                            <a:schemeClr val="accent5">
                              <a:lumMod val="50000"/>
                            </a:schemeClr>
                          </a:solidFill>
                        </a:rPr>
                        <a:t>Ich liebe Laufen.</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noProof="0" dirty="0">
                          <a:solidFill>
                            <a:schemeClr val="accent5">
                              <a:lumMod val="50000"/>
                            </a:schemeClr>
                          </a:solidFill>
                        </a:rPr>
                        <a:t>Ich sehe lieber Filme.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noProof="0" dirty="0">
                          <a:solidFill>
                            <a:schemeClr val="accent5">
                              <a:lumMod val="50000"/>
                            </a:schemeClr>
                          </a:solidFill>
                        </a:rPr>
                        <a:t>Ich liebe Radfahren.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noProof="0" dirty="0">
                          <a:solidFill>
                            <a:schemeClr val="accent5">
                              <a:lumMod val="50000"/>
                            </a:schemeClr>
                          </a:solidFill>
                        </a:rPr>
                        <a:t>Ich fahre lieber Skateboard.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8. 1. tanzen.wav"/>
            </a:hlinkClick>
            <a:extLst>
              <a:ext uri="{FF2B5EF4-FFF2-40B4-BE49-F238E27FC236}">
                <a16:creationId xmlns:a16="http://schemas.microsoft.com/office/drawing/2014/main" id="{3B418770-1E72-B240-9307-3BBF955557C6}"/>
              </a:ext>
            </a:extLst>
          </p:cNvPr>
          <p:cNvSpPr/>
          <p:nvPr/>
        </p:nvSpPr>
        <p:spPr>
          <a:xfrm>
            <a:off x="3581496" y="21817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4140603" y="2228401"/>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2181736"/>
            <a:ext cx="282522" cy="294294"/>
          </a:xfrm>
          <a:prstGeom prst="rect">
            <a:avLst/>
          </a:prstGeom>
        </p:spPr>
      </p:pic>
      <p:sp>
        <p:nvSpPr>
          <p:cNvPr id="11" name="Action Button: Custom 16">
            <a:hlinkClick r:id="" action="ppaction://noaction" highlightClick="1">
              <a:snd r:embed="rId6" name="8. 2. schwimme.wav"/>
            </a:hlinkClick>
            <a:extLst>
              <a:ext uri="{FF2B5EF4-FFF2-40B4-BE49-F238E27FC236}">
                <a16:creationId xmlns:a16="http://schemas.microsoft.com/office/drawing/2014/main" id="{F18D09F0-0D24-5B4F-A26E-132DCCD8073A}"/>
              </a:ext>
            </a:extLst>
          </p:cNvPr>
          <p:cNvSpPr/>
          <p:nvPr/>
        </p:nvSpPr>
        <p:spPr>
          <a:xfrm>
            <a:off x="3581496" y="26543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124324" y="2646440"/>
            <a:ext cx="2675853" cy="36314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4" name="Action Button: Custom 16">
            <a:hlinkClick r:id="" action="ppaction://noaction" highlightClick="1">
              <a:snd r:embed="rId7" name="8. 3. Musik.wav"/>
            </a:hlinkClick>
            <a:extLst>
              <a:ext uri="{FF2B5EF4-FFF2-40B4-BE49-F238E27FC236}">
                <a16:creationId xmlns:a16="http://schemas.microsoft.com/office/drawing/2014/main" id="{747EFDEF-0DCF-DB44-BBF0-27990DDE521B}"/>
              </a:ext>
            </a:extLst>
          </p:cNvPr>
          <p:cNvSpPr/>
          <p:nvPr/>
        </p:nvSpPr>
        <p:spPr>
          <a:xfrm>
            <a:off x="3579418" y="31650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4153899" y="3140157"/>
            <a:ext cx="2577451" cy="36314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3204521"/>
            <a:ext cx="282522" cy="294294"/>
          </a:xfrm>
          <a:prstGeom prst="rect">
            <a:avLst/>
          </a:prstGeom>
        </p:spPr>
      </p:pic>
      <p:sp>
        <p:nvSpPr>
          <p:cNvPr id="17" name="Action Button: Custom 16">
            <a:hlinkClick r:id="" action="ppaction://noaction" highlightClick="1">
              <a:snd r:embed="rId8" name="8. 4. Lesen.wav"/>
            </a:hlinkClick>
            <a:extLst>
              <a:ext uri="{FF2B5EF4-FFF2-40B4-BE49-F238E27FC236}">
                <a16:creationId xmlns:a16="http://schemas.microsoft.com/office/drawing/2014/main" id="{408DED6B-8D00-7843-820C-3A35CED50594}"/>
              </a:ext>
            </a:extLst>
          </p:cNvPr>
          <p:cNvSpPr/>
          <p:nvPr/>
        </p:nvSpPr>
        <p:spPr>
          <a:xfrm>
            <a:off x="3579418" y="36472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4130009" y="3647228"/>
            <a:ext cx="1965991" cy="37764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20" name="Action Button: Custom 16">
            <a:hlinkClick r:id="" action="ppaction://noaction" highlightClick="1">
              <a:snd r:embed="rId9" name="8. 5. Laufen.wav"/>
            </a:hlinkClick>
            <a:extLst>
              <a:ext uri="{FF2B5EF4-FFF2-40B4-BE49-F238E27FC236}">
                <a16:creationId xmlns:a16="http://schemas.microsoft.com/office/drawing/2014/main" id="{25121CCC-82F7-F14F-B30E-8A5AD31BE634}"/>
              </a:ext>
            </a:extLst>
          </p:cNvPr>
          <p:cNvSpPr/>
          <p:nvPr/>
        </p:nvSpPr>
        <p:spPr>
          <a:xfrm>
            <a:off x="3579418" y="41647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4102765" y="4143763"/>
            <a:ext cx="2188288" cy="38574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5033" y="4206895"/>
            <a:ext cx="282522" cy="294294"/>
          </a:xfrm>
          <a:prstGeom prst="rect">
            <a:avLst/>
          </a:prstGeom>
        </p:spPr>
      </p:pic>
      <p:sp>
        <p:nvSpPr>
          <p:cNvPr id="23" name="Action Button: Custom 16">
            <a:hlinkClick r:id="" action="ppaction://noaction" highlightClick="1">
              <a:snd r:embed="rId10" name="8. 6. Filme.wav"/>
            </a:hlinkClick>
            <a:extLst>
              <a:ext uri="{FF2B5EF4-FFF2-40B4-BE49-F238E27FC236}">
                <a16:creationId xmlns:a16="http://schemas.microsoft.com/office/drawing/2014/main" id="{DA5FAA28-0FFE-FD44-82BD-8BEA8CA05A2D}"/>
              </a:ext>
            </a:extLst>
          </p:cNvPr>
          <p:cNvSpPr/>
          <p:nvPr/>
        </p:nvSpPr>
        <p:spPr>
          <a:xfrm>
            <a:off x="3584212" y="46506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4102765" y="4615043"/>
            <a:ext cx="2675852" cy="39414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4690170"/>
            <a:ext cx="282522" cy="294294"/>
          </a:xfrm>
          <a:prstGeom prst="rect">
            <a:avLst/>
          </a:prstGeom>
        </p:spPr>
      </p:pic>
      <p:sp>
        <p:nvSpPr>
          <p:cNvPr id="26" name="Action Button: Custom 16">
            <a:hlinkClick r:id="" action="ppaction://noaction" highlightClick="1">
              <a:snd r:embed="rId11" name="8. 7. Radfahren.wav"/>
            </a:hlinkClick>
            <a:extLst>
              <a:ext uri="{FF2B5EF4-FFF2-40B4-BE49-F238E27FC236}">
                <a16:creationId xmlns:a16="http://schemas.microsoft.com/office/drawing/2014/main" id="{B941CF18-9FF3-084E-9E12-F82721CE7509}"/>
              </a:ext>
            </a:extLst>
          </p:cNvPr>
          <p:cNvSpPr/>
          <p:nvPr/>
        </p:nvSpPr>
        <p:spPr>
          <a:xfrm>
            <a:off x="3589612" y="51570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4124324" y="5186716"/>
            <a:ext cx="346468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200199"/>
            <a:ext cx="282522" cy="294294"/>
          </a:xfrm>
          <a:prstGeom prst="rect">
            <a:avLst/>
          </a:prstGeom>
        </p:spPr>
      </p:pic>
      <p:sp>
        <p:nvSpPr>
          <p:cNvPr id="29" name="Action Button: Custom 16">
            <a:hlinkClick r:id="" action="ppaction://noaction" highlightClick="1">
              <a:snd r:embed="rId12" name="8. 8. Skateboard.wav"/>
            </a:hlinkClick>
            <a:extLst>
              <a:ext uri="{FF2B5EF4-FFF2-40B4-BE49-F238E27FC236}">
                <a16:creationId xmlns:a16="http://schemas.microsoft.com/office/drawing/2014/main" id="{13F9AB66-2DAB-A849-89C4-7AF59987F5A8}"/>
              </a:ext>
            </a:extLst>
          </p:cNvPr>
          <p:cNvSpPr/>
          <p:nvPr/>
        </p:nvSpPr>
        <p:spPr>
          <a:xfrm>
            <a:off x="3579418" y="56441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4131765" y="5646084"/>
            <a:ext cx="3526335"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5683796"/>
            <a:ext cx="282522" cy="294294"/>
          </a:xfrm>
          <a:prstGeom prst="rect">
            <a:avLst/>
          </a:prstGeom>
        </p:spPr>
      </p:pic>
      <p:sp>
        <p:nvSpPr>
          <p:cNvPr id="2" name="TextBox 1">
            <a:extLst>
              <a:ext uri="{FF2B5EF4-FFF2-40B4-BE49-F238E27FC236}">
                <a16:creationId xmlns:a16="http://schemas.microsoft.com/office/drawing/2014/main" id="{55AD7C79-4939-CF41-8748-CFAEA8AA0F2C}"/>
              </a:ext>
            </a:extLst>
          </p:cNvPr>
          <p:cNvSpPr txBox="1"/>
          <p:nvPr/>
        </p:nvSpPr>
        <p:spPr>
          <a:xfrm>
            <a:off x="3485032" y="621480"/>
            <a:ext cx="8164832" cy="830997"/>
          </a:xfrm>
          <a:prstGeom prst="rect">
            <a:avLst/>
          </a:prstGeom>
          <a:noFill/>
        </p:spPr>
        <p:txBody>
          <a:bodyPr wrap="square" rtlCol="0">
            <a:spAutoFit/>
          </a:bodyPr>
          <a:lstStyle/>
          <a:p>
            <a:r>
              <a:rPr lang="en-US" sz="2400" dirty="0">
                <a:solidFill>
                  <a:srgbClr val="4472C4">
                    <a:lumMod val="50000"/>
                  </a:srgbClr>
                </a:solidFill>
              </a:rPr>
              <a:t>Is s/he saying what s/he loves or what s/he prefers?</a:t>
            </a:r>
            <a:br>
              <a:rPr lang="en-US" sz="2400" dirty="0">
                <a:solidFill>
                  <a:srgbClr val="4472C4">
                    <a:lumMod val="50000"/>
                  </a:srgbClr>
                </a:solidFill>
              </a:rPr>
            </a:br>
            <a:r>
              <a:rPr lang="en-US" sz="2400" dirty="0" err="1">
                <a:solidFill>
                  <a:srgbClr val="4472C4">
                    <a:lumMod val="50000"/>
                  </a:srgbClr>
                </a:solidFill>
              </a:rPr>
              <a:t>Schreib</a:t>
            </a:r>
            <a:r>
              <a:rPr lang="en-US" sz="2400" dirty="0">
                <a:solidFill>
                  <a:srgbClr val="4472C4">
                    <a:lumMod val="50000"/>
                  </a:srgbClr>
                </a:solidFill>
              </a:rPr>
              <a:t> 1-8 und ‘prefers’ </a:t>
            </a:r>
            <a:r>
              <a:rPr lang="en-US" sz="2400" dirty="0" err="1">
                <a:solidFill>
                  <a:srgbClr val="4472C4">
                    <a:lumMod val="50000"/>
                  </a:srgbClr>
                </a:solidFill>
              </a:rPr>
              <a:t>oder</a:t>
            </a:r>
            <a:r>
              <a:rPr lang="en-US" sz="2400" dirty="0">
                <a:solidFill>
                  <a:srgbClr val="4472C4">
                    <a:lumMod val="50000"/>
                  </a:srgbClr>
                </a:solidFill>
              </a:rPr>
              <a:t> ‘loves’.</a:t>
            </a:r>
            <a:endParaRPr lang="en-US" sz="2400" dirty="0">
              <a:solidFill>
                <a:schemeClr val="accent5">
                  <a:lumMod val="50000"/>
                </a:schemeClr>
              </a:solidFill>
            </a:endParaRPr>
          </a:p>
        </p:txBody>
      </p:sp>
      <p:grpSp>
        <p:nvGrpSpPr>
          <p:cNvPr id="34" name="Group 33">
            <a:extLst>
              <a:ext uri="{FF2B5EF4-FFF2-40B4-BE49-F238E27FC236}">
                <a16:creationId xmlns:a16="http://schemas.microsoft.com/office/drawing/2014/main" id="{C473C99F-72A2-D24C-BA11-870495F5599C}"/>
              </a:ext>
            </a:extLst>
          </p:cNvPr>
          <p:cNvGrpSpPr/>
          <p:nvPr/>
        </p:nvGrpSpPr>
        <p:grpSpPr>
          <a:xfrm>
            <a:off x="102031" y="1317024"/>
            <a:ext cx="1061011" cy="930952"/>
            <a:chOff x="204302" y="4928713"/>
            <a:chExt cx="1061011" cy="930952"/>
          </a:xfrm>
        </p:grpSpPr>
        <p:pic>
          <p:nvPicPr>
            <p:cNvPr id="48" name="Picture 47" descr="A close up of a logo&#10;&#10;Description automatically generated">
              <a:extLst>
                <a:ext uri="{FF2B5EF4-FFF2-40B4-BE49-F238E27FC236}">
                  <a16:creationId xmlns:a16="http://schemas.microsoft.com/office/drawing/2014/main" id="{49CE7347-8ADE-481B-929B-ECBB27EE66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853" y="4928713"/>
              <a:ext cx="967460" cy="930952"/>
            </a:xfrm>
            <a:prstGeom prst="rect">
              <a:avLst/>
            </a:prstGeom>
          </p:spPr>
        </p:pic>
        <p:sp>
          <p:nvSpPr>
            <p:cNvPr id="33" name="TextBox 32">
              <a:extLst>
                <a:ext uri="{FF2B5EF4-FFF2-40B4-BE49-F238E27FC236}">
                  <a16:creationId xmlns:a16="http://schemas.microsoft.com/office/drawing/2014/main" id="{81F946F5-5836-DD43-8B41-3C4587513119}"/>
                </a:ext>
              </a:extLst>
            </p:cNvPr>
            <p:cNvSpPr txBox="1"/>
            <p:nvPr/>
          </p:nvSpPr>
          <p:spPr>
            <a:xfrm>
              <a:off x="204302" y="5322226"/>
              <a:ext cx="354584" cy="461665"/>
            </a:xfrm>
            <a:prstGeom prst="rect">
              <a:avLst/>
            </a:prstGeom>
            <a:noFill/>
          </p:spPr>
          <p:txBody>
            <a:bodyPr wrap="none" rtlCol="0">
              <a:spAutoFit/>
            </a:bodyPr>
            <a:lstStyle/>
            <a:p>
              <a:pPr algn="l"/>
              <a:r>
                <a:rPr lang="en-US" sz="2400" b="1" dirty="0">
                  <a:solidFill>
                    <a:schemeClr val="accent5">
                      <a:lumMod val="50000"/>
                    </a:schemeClr>
                  </a:solidFill>
                </a:rPr>
                <a:t>1</a:t>
              </a:r>
            </a:p>
          </p:txBody>
        </p:sp>
      </p:grpSp>
      <p:grpSp>
        <p:nvGrpSpPr>
          <p:cNvPr id="37" name="Group 36">
            <a:extLst>
              <a:ext uri="{FF2B5EF4-FFF2-40B4-BE49-F238E27FC236}">
                <a16:creationId xmlns:a16="http://schemas.microsoft.com/office/drawing/2014/main" id="{B698A703-7B49-1348-BD01-142AFA04A54E}"/>
              </a:ext>
            </a:extLst>
          </p:cNvPr>
          <p:cNvGrpSpPr/>
          <p:nvPr/>
        </p:nvGrpSpPr>
        <p:grpSpPr>
          <a:xfrm>
            <a:off x="1119452" y="1950775"/>
            <a:ext cx="965235" cy="895275"/>
            <a:chOff x="1177253" y="2440494"/>
            <a:chExt cx="965235" cy="895275"/>
          </a:xfrm>
        </p:grpSpPr>
        <p:pic>
          <p:nvPicPr>
            <p:cNvPr id="46" name="Picture 45" descr="A close up of a logo&#10;&#10;Description automatically generated">
              <a:extLst>
                <a:ext uri="{FF2B5EF4-FFF2-40B4-BE49-F238E27FC236}">
                  <a16:creationId xmlns:a16="http://schemas.microsoft.com/office/drawing/2014/main" id="{0E18BA62-9B70-4CBB-844F-D839ABAEA3D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65313" y="2440494"/>
              <a:ext cx="877175" cy="895275"/>
            </a:xfrm>
            <a:prstGeom prst="rect">
              <a:avLst/>
            </a:prstGeom>
          </p:spPr>
        </p:pic>
        <p:sp>
          <p:nvSpPr>
            <p:cNvPr id="41" name="TextBox 40">
              <a:extLst>
                <a:ext uri="{FF2B5EF4-FFF2-40B4-BE49-F238E27FC236}">
                  <a16:creationId xmlns:a16="http://schemas.microsoft.com/office/drawing/2014/main" id="{CE2EE479-744F-4949-A245-E02082D6DAA4}"/>
                </a:ext>
              </a:extLst>
            </p:cNvPr>
            <p:cNvSpPr txBox="1"/>
            <p:nvPr/>
          </p:nvSpPr>
          <p:spPr>
            <a:xfrm>
              <a:off x="1177253" y="2560109"/>
              <a:ext cx="357790" cy="461665"/>
            </a:xfrm>
            <a:prstGeom prst="rect">
              <a:avLst/>
            </a:prstGeom>
            <a:noFill/>
          </p:spPr>
          <p:txBody>
            <a:bodyPr wrap="none" rtlCol="0">
              <a:spAutoFit/>
            </a:bodyPr>
            <a:lstStyle/>
            <a:p>
              <a:pPr algn="l"/>
              <a:r>
                <a:rPr lang="en-US" sz="2400" b="1" dirty="0">
                  <a:solidFill>
                    <a:schemeClr val="accent5">
                      <a:lumMod val="50000"/>
                    </a:schemeClr>
                  </a:solidFill>
                </a:rPr>
                <a:t>2</a:t>
              </a:r>
            </a:p>
          </p:txBody>
        </p:sp>
      </p:grpSp>
      <p:grpSp>
        <p:nvGrpSpPr>
          <p:cNvPr id="39" name="Group 38">
            <a:extLst>
              <a:ext uri="{FF2B5EF4-FFF2-40B4-BE49-F238E27FC236}">
                <a16:creationId xmlns:a16="http://schemas.microsoft.com/office/drawing/2014/main" id="{E8FFB5FF-F4DD-7E41-A712-DDFA8D479265}"/>
              </a:ext>
            </a:extLst>
          </p:cNvPr>
          <p:cNvGrpSpPr/>
          <p:nvPr/>
        </p:nvGrpSpPr>
        <p:grpSpPr>
          <a:xfrm>
            <a:off x="1943380" y="1275233"/>
            <a:ext cx="864827" cy="979514"/>
            <a:chOff x="2306574" y="3029657"/>
            <a:chExt cx="864827" cy="979514"/>
          </a:xfrm>
        </p:grpSpPr>
        <p:pic>
          <p:nvPicPr>
            <p:cNvPr id="42" name="Picture 41" descr="A drawing of a cartoon character&#10;&#10;Description automatically generated">
              <a:extLst>
                <a:ext uri="{FF2B5EF4-FFF2-40B4-BE49-F238E27FC236}">
                  <a16:creationId xmlns:a16="http://schemas.microsoft.com/office/drawing/2014/main" id="{FB2490BD-F03E-4265-8170-AC517A4AAD0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80182" y="3029657"/>
              <a:ext cx="791219" cy="979514"/>
            </a:xfrm>
            <a:prstGeom prst="rect">
              <a:avLst/>
            </a:prstGeom>
          </p:spPr>
        </p:pic>
        <p:sp>
          <p:nvSpPr>
            <p:cNvPr id="43" name="TextBox 42">
              <a:extLst>
                <a:ext uri="{FF2B5EF4-FFF2-40B4-BE49-F238E27FC236}">
                  <a16:creationId xmlns:a16="http://schemas.microsoft.com/office/drawing/2014/main" id="{866307A3-57AB-2249-84DD-EC75E46BF7D8}"/>
                </a:ext>
              </a:extLst>
            </p:cNvPr>
            <p:cNvSpPr txBox="1"/>
            <p:nvPr/>
          </p:nvSpPr>
          <p:spPr>
            <a:xfrm>
              <a:off x="2306574" y="3330662"/>
              <a:ext cx="357790" cy="461665"/>
            </a:xfrm>
            <a:prstGeom prst="rect">
              <a:avLst/>
            </a:prstGeom>
            <a:noFill/>
          </p:spPr>
          <p:txBody>
            <a:bodyPr wrap="none" rtlCol="0">
              <a:spAutoFit/>
            </a:bodyPr>
            <a:lstStyle/>
            <a:p>
              <a:pPr algn="l"/>
              <a:r>
                <a:rPr lang="en-US" sz="2400" b="1" dirty="0">
                  <a:solidFill>
                    <a:schemeClr val="accent5">
                      <a:lumMod val="50000"/>
                    </a:schemeClr>
                  </a:solidFill>
                </a:rPr>
                <a:t>3</a:t>
              </a:r>
            </a:p>
          </p:txBody>
        </p:sp>
      </p:grpSp>
      <p:grpSp>
        <p:nvGrpSpPr>
          <p:cNvPr id="52" name="Group 51">
            <a:extLst>
              <a:ext uri="{FF2B5EF4-FFF2-40B4-BE49-F238E27FC236}">
                <a16:creationId xmlns:a16="http://schemas.microsoft.com/office/drawing/2014/main" id="{01AA234D-701F-DE42-BB22-BEFBBDDBBAB0}"/>
              </a:ext>
            </a:extLst>
          </p:cNvPr>
          <p:cNvGrpSpPr/>
          <p:nvPr/>
        </p:nvGrpSpPr>
        <p:grpSpPr>
          <a:xfrm>
            <a:off x="1034047" y="3253833"/>
            <a:ext cx="992501" cy="1194162"/>
            <a:chOff x="1462329" y="3982647"/>
            <a:chExt cx="992501" cy="1194162"/>
          </a:xfrm>
        </p:grpSpPr>
        <p:pic>
          <p:nvPicPr>
            <p:cNvPr id="38" name="Picture 37" descr="A close up of a logo&#10;&#10;Description automatically generated">
              <a:extLst>
                <a:ext uri="{FF2B5EF4-FFF2-40B4-BE49-F238E27FC236}">
                  <a16:creationId xmlns:a16="http://schemas.microsoft.com/office/drawing/2014/main" id="{2D98D90A-5CD8-4924-8925-F01FB58F5A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7084" y="3982647"/>
              <a:ext cx="887746" cy="1194162"/>
            </a:xfrm>
            <a:prstGeom prst="rect">
              <a:avLst/>
            </a:prstGeom>
          </p:spPr>
        </p:pic>
        <p:sp>
          <p:nvSpPr>
            <p:cNvPr id="44" name="TextBox 43">
              <a:extLst>
                <a:ext uri="{FF2B5EF4-FFF2-40B4-BE49-F238E27FC236}">
                  <a16:creationId xmlns:a16="http://schemas.microsoft.com/office/drawing/2014/main" id="{BC39D80A-E96E-3145-9DE3-A16160271D09}"/>
                </a:ext>
              </a:extLst>
            </p:cNvPr>
            <p:cNvSpPr txBox="1"/>
            <p:nvPr/>
          </p:nvSpPr>
          <p:spPr>
            <a:xfrm>
              <a:off x="1462329" y="4304511"/>
              <a:ext cx="357790" cy="461665"/>
            </a:xfrm>
            <a:prstGeom prst="rect">
              <a:avLst/>
            </a:prstGeom>
            <a:noFill/>
          </p:spPr>
          <p:txBody>
            <a:bodyPr wrap="none" rtlCol="0">
              <a:spAutoFit/>
            </a:bodyPr>
            <a:lstStyle/>
            <a:p>
              <a:pPr algn="l"/>
              <a:r>
                <a:rPr lang="en-US" sz="2400" b="1" dirty="0">
                  <a:solidFill>
                    <a:schemeClr val="accent5">
                      <a:lumMod val="50000"/>
                    </a:schemeClr>
                  </a:solidFill>
                </a:rPr>
                <a:t>4</a:t>
              </a:r>
            </a:p>
          </p:txBody>
        </p:sp>
      </p:grpSp>
      <p:grpSp>
        <p:nvGrpSpPr>
          <p:cNvPr id="55" name="Group 54">
            <a:extLst>
              <a:ext uri="{FF2B5EF4-FFF2-40B4-BE49-F238E27FC236}">
                <a16:creationId xmlns:a16="http://schemas.microsoft.com/office/drawing/2014/main" id="{BAC497B5-A2CA-824F-B03C-EC3A010D38B3}"/>
              </a:ext>
            </a:extLst>
          </p:cNvPr>
          <p:cNvGrpSpPr/>
          <p:nvPr/>
        </p:nvGrpSpPr>
        <p:grpSpPr>
          <a:xfrm>
            <a:off x="2091450" y="3152748"/>
            <a:ext cx="912932" cy="1285801"/>
            <a:chOff x="103171" y="3222411"/>
            <a:chExt cx="912932" cy="1285801"/>
          </a:xfrm>
        </p:grpSpPr>
        <p:pic>
          <p:nvPicPr>
            <p:cNvPr id="36" name="Picture 35" descr="A close up of a mans face&#10;&#10;Description automatically generated">
              <a:extLst>
                <a:ext uri="{FF2B5EF4-FFF2-40B4-BE49-F238E27FC236}">
                  <a16:creationId xmlns:a16="http://schemas.microsoft.com/office/drawing/2014/main" id="{85088404-26B2-4CDC-9200-E768DF3DE8B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8356" y="3222411"/>
              <a:ext cx="887747" cy="1285801"/>
            </a:xfrm>
            <a:prstGeom prst="rect">
              <a:avLst/>
            </a:prstGeom>
          </p:spPr>
        </p:pic>
        <p:sp>
          <p:nvSpPr>
            <p:cNvPr id="45" name="TextBox 44">
              <a:extLst>
                <a:ext uri="{FF2B5EF4-FFF2-40B4-BE49-F238E27FC236}">
                  <a16:creationId xmlns:a16="http://schemas.microsoft.com/office/drawing/2014/main" id="{BF36A0C8-3958-2D46-A237-D5FD06765048}"/>
                </a:ext>
              </a:extLst>
            </p:cNvPr>
            <p:cNvSpPr txBox="1"/>
            <p:nvPr/>
          </p:nvSpPr>
          <p:spPr>
            <a:xfrm>
              <a:off x="103171" y="4009171"/>
              <a:ext cx="357790" cy="461665"/>
            </a:xfrm>
            <a:prstGeom prst="rect">
              <a:avLst/>
            </a:prstGeom>
            <a:noFill/>
          </p:spPr>
          <p:txBody>
            <a:bodyPr wrap="none" rtlCol="0">
              <a:spAutoFit/>
            </a:bodyPr>
            <a:lstStyle/>
            <a:p>
              <a:pPr algn="l"/>
              <a:r>
                <a:rPr lang="en-US" sz="2400" b="1" dirty="0">
                  <a:solidFill>
                    <a:schemeClr val="accent5">
                      <a:lumMod val="50000"/>
                    </a:schemeClr>
                  </a:solidFill>
                </a:rPr>
                <a:t>5</a:t>
              </a:r>
            </a:p>
          </p:txBody>
        </p:sp>
      </p:grpSp>
      <p:grpSp>
        <p:nvGrpSpPr>
          <p:cNvPr id="56" name="Group 55">
            <a:extLst>
              <a:ext uri="{FF2B5EF4-FFF2-40B4-BE49-F238E27FC236}">
                <a16:creationId xmlns:a16="http://schemas.microsoft.com/office/drawing/2014/main" id="{6A0513FE-EDE0-A64E-A629-18B3829B6209}"/>
              </a:ext>
            </a:extLst>
          </p:cNvPr>
          <p:cNvGrpSpPr/>
          <p:nvPr/>
        </p:nvGrpSpPr>
        <p:grpSpPr>
          <a:xfrm>
            <a:off x="252085" y="4658068"/>
            <a:ext cx="831047" cy="1306888"/>
            <a:chOff x="475845" y="1202965"/>
            <a:chExt cx="831047" cy="1306888"/>
          </a:xfrm>
        </p:grpSpPr>
        <p:pic>
          <p:nvPicPr>
            <p:cNvPr id="40" name="Picture 39" descr="A close up of a logo&#10;&#10;Description automatically generated">
              <a:extLst>
                <a:ext uri="{FF2B5EF4-FFF2-40B4-BE49-F238E27FC236}">
                  <a16:creationId xmlns:a16="http://schemas.microsoft.com/office/drawing/2014/main" id="{A111CA41-14F1-4AD7-94B6-E7927F22B7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5845" y="1202965"/>
              <a:ext cx="831047" cy="1306888"/>
            </a:xfrm>
            <a:prstGeom prst="rect">
              <a:avLst/>
            </a:prstGeom>
          </p:spPr>
        </p:pic>
        <p:sp>
          <p:nvSpPr>
            <p:cNvPr id="47" name="TextBox 46">
              <a:extLst>
                <a:ext uri="{FF2B5EF4-FFF2-40B4-BE49-F238E27FC236}">
                  <a16:creationId xmlns:a16="http://schemas.microsoft.com/office/drawing/2014/main" id="{D41CE3CC-CACE-CB43-BE3B-80933A2DE2CF}"/>
                </a:ext>
              </a:extLst>
            </p:cNvPr>
            <p:cNvSpPr txBox="1"/>
            <p:nvPr/>
          </p:nvSpPr>
          <p:spPr>
            <a:xfrm>
              <a:off x="503828" y="1946732"/>
              <a:ext cx="357790" cy="461665"/>
            </a:xfrm>
            <a:prstGeom prst="rect">
              <a:avLst/>
            </a:prstGeom>
            <a:noFill/>
          </p:spPr>
          <p:txBody>
            <a:bodyPr wrap="none" rtlCol="0">
              <a:spAutoFit/>
            </a:bodyPr>
            <a:lstStyle/>
            <a:p>
              <a:pPr algn="l"/>
              <a:r>
                <a:rPr lang="en-US" sz="2400" b="1" dirty="0">
                  <a:solidFill>
                    <a:schemeClr val="accent5">
                      <a:lumMod val="50000"/>
                    </a:schemeClr>
                  </a:solidFill>
                </a:rPr>
                <a:t>6</a:t>
              </a:r>
            </a:p>
          </p:txBody>
        </p:sp>
      </p:grpSp>
      <p:grpSp>
        <p:nvGrpSpPr>
          <p:cNvPr id="57" name="Group 56">
            <a:extLst>
              <a:ext uri="{FF2B5EF4-FFF2-40B4-BE49-F238E27FC236}">
                <a16:creationId xmlns:a16="http://schemas.microsoft.com/office/drawing/2014/main" id="{CF39D62D-2B14-2447-B3FF-57BFF0BBDB73}"/>
              </a:ext>
            </a:extLst>
          </p:cNvPr>
          <p:cNvGrpSpPr/>
          <p:nvPr/>
        </p:nvGrpSpPr>
        <p:grpSpPr>
          <a:xfrm>
            <a:off x="1242746" y="4999648"/>
            <a:ext cx="911002" cy="1227228"/>
            <a:chOff x="2368830" y="4983344"/>
            <a:chExt cx="911002" cy="1227228"/>
          </a:xfrm>
        </p:grpSpPr>
        <p:pic>
          <p:nvPicPr>
            <p:cNvPr id="32" name="Picture 31" descr="A picture containing toy, doll&#10;&#10;Description automatically generated">
              <a:extLst>
                <a:ext uri="{FF2B5EF4-FFF2-40B4-BE49-F238E27FC236}">
                  <a16:creationId xmlns:a16="http://schemas.microsoft.com/office/drawing/2014/main" id="{96F3B51E-E9ED-4575-AE20-F5D8CC9E638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72854" y="4983344"/>
              <a:ext cx="806978" cy="1227228"/>
            </a:xfrm>
            <a:prstGeom prst="rect">
              <a:avLst/>
            </a:prstGeom>
          </p:spPr>
        </p:pic>
        <p:sp>
          <p:nvSpPr>
            <p:cNvPr id="51" name="TextBox 50">
              <a:extLst>
                <a:ext uri="{FF2B5EF4-FFF2-40B4-BE49-F238E27FC236}">
                  <a16:creationId xmlns:a16="http://schemas.microsoft.com/office/drawing/2014/main" id="{F891DC7D-A8D3-4143-9239-888D0201924B}"/>
                </a:ext>
              </a:extLst>
            </p:cNvPr>
            <p:cNvSpPr txBox="1"/>
            <p:nvPr/>
          </p:nvSpPr>
          <p:spPr>
            <a:xfrm>
              <a:off x="2368830" y="5422031"/>
              <a:ext cx="357790" cy="461665"/>
            </a:xfrm>
            <a:prstGeom prst="rect">
              <a:avLst/>
            </a:prstGeom>
            <a:noFill/>
          </p:spPr>
          <p:txBody>
            <a:bodyPr wrap="none" rtlCol="0">
              <a:spAutoFit/>
            </a:bodyPr>
            <a:lstStyle/>
            <a:p>
              <a:pPr algn="l"/>
              <a:r>
                <a:rPr lang="en-US" sz="2400" b="1" dirty="0">
                  <a:solidFill>
                    <a:schemeClr val="accent5">
                      <a:lumMod val="50000"/>
                    </a:schemeClr>
                  </a:solidFill>
                </a:rPr>
                <a:t>7</a:t>
              </a:r>
            </a:p>
          </p:txBody>
        </p:sp>
      </p:grpSp>
      <p:grpSp>
        <p:nvGrpSpPr>
          <p:cNvPr id="58" name="Group 57">
            <a:extLst>
              <a:ext uri="{FF2B5EF4-FFF2-40B4-BE49-F238E27FC236}">
                <a16:creationId xmlns:a16="http://schemas.microsoft.com/office/drawing/2014/main" id="{D5D541EA-B528-459D-9380-3AF8F556DC97}"/>
              </a:ext>
            </a:extLst>
          </p:cNvPr>
          <p:cNvGrpSpPr/>
          <p:nvPr/>
        </p:nvGrpSpPr>
        <p:grpSpPr>
          <a:xfrm>
            <a:off x="2179701" y="4837317"/>
            <a:ext cx="992501" cy="1194162"/>
            <a:chOff x="1462329" y="3982647"/>
            <a:chExt cx="992501" cy="1194162"/>
          </a:xfrm>
        </p:grpSpPr>
        <p:pic>
          <p:nvPicPr>
            <p:cNvPr id="59" name="Picture 58" descr="A close up of a logo&#10;&#10;Description automatically generated">
              <a:extLst>
                <a:ext uri="{FF2B5EF4-FFF2-40B4-BE49-F238E27FC236}">
                  <a16:creationId xmlns:a16="http://schemas.microsoft.com/office/drawing/2014/main" id="{DC7E7AFD-5CCA-4034-AF1C-00B4D7414E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7084" y="3982647"/>
              <a:ext cx="887746" cy="1194162"/>
            </a:xfrm>
            <a:prstGeom prst="rect">
              <a:avLst/>
            </a:prstGeom>
          </p:spPr>
        </p:pic>
        <p:sp>
          <p:nvSpPr>
            <p:cNvPr id="60" name="TextBox 59">
              <a:extLst>
                <a:ext uri="{FF2B5EF4-FFF2-40B4-BE49-F238E27FC236}">
                  <a16:creationId xmlns:a16="http://schemas.microsoft.com/office/drawing/2014/main" id="{B5DF655B-017D-48B2-ADD6-5BD1E20B4461}"/>
                </a:ext>
              </a:extLst>
            </p:cNvPr>
            <p:cNvSpPr txBox="1"/>
            <p:nvPr/>
          </p:nvSpPr>
          <p:spPr>
            <a:xfrm>
              <a:off x="1462329" y="4304511"/>
              <a:ext cx="357790" cy="461665"/>
            </a:xfrm>
            <a:prstGeom prst="rect">
              <a:avLst/>
            </a:prstGeom>
            <a:noFill/>
          </p:spPr>
          <p:txBody>
            <a:bodyPr wrap="none" rtlCol="0">
              <a:spAutoFit/>
            </a:bodyPr>
            <a:lstStyle/>
            <a:p>
              <a:pPr algn="l"/>
              <a:r>
                <a:rPr lang="en-US" sz="2400" b="1" dirty="0">
                  <a:solidFill>
                    <a:schemeClr val="accent5">
                      <a:lumMod val="50000"/>
                    </a:schemeClr>
                  </a:solidFill>
                </a:rPr>
                <a:t>8</a:t>
              </a:r>
            </a:p>
          </p:txBody>
        </p:sp>
      </p:grpSp>
    </p:spTree>
    <p:extLst>
      <p:ext uri="{BB962C8B-B14F-4D97-AF65-F5344CB8AC3E}">
        <p14:creationId xmlns:p14="http://schemas.microsoft.com/office/powerpoint/2010/main" val="9427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2435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Was </a:t>
            </a:r>
            <a:r>
              <a:rPr lang="en-GB" sz="3600" b="1" dirty="0" err="1">
                <a:solidFill>
                  <a:schemeClr val="bg1"/>
                </a:solidFill>
              </a:rPr>
              <a:t>meinen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93F0FDA-8593-9243-A4FC-DE300A1EF166}"/>
              </a:ext>
            </a:extLst>
          </p:cNvPr>
          <p:cNvSpPr txBox="1"/>
          <p:nvPr/>
        </p:nvSpPr>
        <p:spPr>
          <a:xfrm>
            <a:off x="1529256" y="2254469"/>
            <a:ext cx="1568058" cy="461665"/>
          </a:xfrm>
          <a:prstGeom prst="rect">
            <a:avLst/>
          </a:prstGeom>
          <a:noFill/>
        </p:spPr>
        <p:txBody>
          <a:bodyPr wrap="none" rtlCol="0">
            <a:spAutoFit/>
          </a:bodyPr>
          <a:lstStyle/>
          <a:p>
            <a:pPr algn="l"/>
            <a:r>
              <a:rPr lang="en-US" sz="2400" b="1" dirty="0">
                <a:solidFill>
                  <a:schemeClr val="accent5">
                    <a:lumMod val="50000"/>
                  </a:schemeClr>
                </a:solidFill>
              </a:rPr>
              <a:t>Partner A</a:t>
            </a:r>
          </a:p>
        </p:txBody>
      </p:sp>
      <p:sp>
        <p:nvSpPr>
          <p:cNvPr id="8" name="TextBox 7">
            <a:extLst>
              <a:ext uri="{FF2B5EF4-FFF2-40B4-BE49-F238E27FC236}">
                <a16:creationId xmlns:a16="http://schemas.microsoft.com/office/drawing/2014/main" id="{ED2C0AB6-38C7-E740-B99E-C8574523DF14}"/>
              </a:ext>
            </a:extLst>
          </p:cNvPr>
          <p:cNvSpPr txBox="1"/>
          <p:nvPr/>
        </p:nvSpPr>
        <p:spPr>
          <a:xfrm>
            <a:off x="8245366" y="2254469"/>
            <a:ext cx="1516762" cy="461665"/>
          </a:xfrm>
          <a:prstGeom prst="rect">
            <a:avLst/>
          </a:prstGeom>
          <a:noFill/>
        </p:spPr>
        <p:txBody>
          <a:bodyPr wrap="none" rtlCol="0">
            <a:spAutoFit/>
          </a:bodyPr>
          <a:lstStyle/>
          <a:p>
            <a:pPr algn="l"/>
            <a:r>
              <a:rPr lang="en-US" sz="2400" b="1" dirty="0">
                <a:solidFill>
                  <a:schemeClr val="accent5">
                    <a:lumMod val="50000"/>
                  </a:schemeClr>
                </a:solidFill>
              </a:rPr>
              <a:t>Partner B</a:t>
            </a:r>
          </a:p>
        </p:txBody>
      </p:sp>
      <p:sp>
        <p:nvSpPr>
          <p:cNvPr id="9" name="TextBox 8">
            <a:extLst>
              <a:ext uri="{FF2B5EF4-FFF2-40B4-BE49-F238E27FC236}">
                <a16:creationId xmlns:a16="http://schemas.microsoft.com/office/drawing/2014/main" id="{3D44EB60-0ECD-9E49-B867-3DEE1104EAC6}"/>
              </a:ext>
            </a:extLst>
          </p:cNvPr>
          <p:cNvSpPr txBox="1"/>
          <p:nvPr/>
        </p:nvSpPr>
        <p:spPr>
          <a:xfrm>
            <a:off x="1464442" y="2967335"/>
            <a:ext cx="1765227"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liebe</a:t>
            </a:r>
            <a:r>
              <a:rPr lang="en-US" sz="2400" dirty="0">
                <a:solidFill>
                  <a:schemeClr val="accent5">
                    <a:lumMod val="50000"/>
                  </a:schemeClr>
                </a:solidFill>
              </a:rPr>
              <a:t>…</a:t>
            </a:r>
          </a:p>
        </p:txBody>
      </p:sp>
      <p:sp>
        <p:nvSpPr>
          <p:cNvPr id="10" name="TextBox 9">
            <a:extLst>
              <a:ext uri="{FF2B5EF4-FFF2-40B4-BE49-F238E27FC236}">
                <a16:creationId xmlns:a16="http://schemas.microsoft.com/office/drawing/2014/main" id="{DFF18995-5A8A-3645-A5AA-5CF9ACD0878C}"/>
              </a:ext>
            </a:extLst>
          </p:cNvPr>
          <p:cNvSpPr txBox="1"/>
          <p:nvPr/>
        </p:nvSpPr>
        <p:spPr>
          <a:xfrm>
            <a:off x="7260764" y="2967334"/>
            <a:ext cx="4435830" cy="461665"/>
          </a:xfrm>
          <a:prstGeom prst="rect">
            <a:avLst/>
          </a:prstGeom>
          <a:solidFill>
            <a:srgbClr val="FBF0D5"/>
          </a:solidFill>
          <a:ln>
            <a:solidFill>
              <a:srgbClr val="115076"/>
            </a:solidFill>
          </a:ln>
        </p:spPr>
        <p:txBody>
          <a:bodyPr wrap="none" rtlCol="0">
            <a:spAutoFit/>
          </a:bodyPr>
          <a:lstStyle/>
          <a:p>
            <a:pPr algn="l"/>
            <a:r>
              <a:rPr lang="en-US" sz="2400" dirty="0">
                <a:solidFill>
                  <a:schemeClr val="accent5">
                    <a:lumMod val="50000"/>
                  </a:schemeClr>
                </a:solidFill>
              </a:rPr>
              <a:t>…Uno </a:t>
            </a:r>
            <a:r>
              <a:rPr lang="en-US" sz="2400" dirty="0" err="1">
                <a:solidFill>
                  <a:schemeClr val="accent5">
                    <a:lumMod val="50000"/>
                  </a:schemeClr>
                </a:solidFill>
              </a:rPr>
              <a:t>spielen</a:t>
            </a:r>
            <a:r>
              <a:rPr lang="en-US" sz="2400" dirty="0">
                <a:solidFill>
                  <a:schemeClr val="accent5">
                    <a:lumMod val="50000"/>
                  </a:schemeClr>
                </a:solidFill>
              </a:rPr>
              <a:t> / …</a:t>
            </a:r>
            <a:r>
              <a:rPr lang="en-US" sz="2400" dirty="0" err="1">
                <a:solidFill>
                  <a:schemeClr val="accent5">
                    <a:lumMod val="50000"/>
                  </a:schemeClr>
                </a:solidFill>
              </a:rPr>
              <a:t>spiele</a:t>
            </a:r>
            <a:r>
              <a:rPr lang="en-US" sz="2400" dirty="0">
                <a:solidFill>
                  <a:schemeClr val="accent5">
                    <a:lumMod val="50000"/>
                  </a:schemeClr>
                </a:solidFill>
              </a:rPr>
              <a:t> Uno.</a:t>
            </a:r>
          </a:p>
        </p:txBody>
      </p:sp>
      <p:sp>
        <p:nvSpPr>
          <p:cNvPr id="12" name="Rounded Rectangular Callout 11">
            <a:extLst>
              <a:ext uri="{FF2B5EF4-FFF2-40B4-BE49-F238E27FC236}">
                <a16:creationId xmlns:a16="http://schemas.microsoft.com/office/drawing/2014/main" id="{EBA214B3-13B8-F548-91C5-3698EC10414D}"/>
              </a:ext>
            </a:extLst>
          </p:cNvPr>
          <p:cNvSpPr/>
          <p:nvPr/>
        </p:nvSpPr>
        <p:spPr>
          <a:xfrm>
            <a:off x="1188893" y="3806613"/>
            <a:ext cx="2968734" cy="712866"/>
          </a:xfrm>
          <a:prstGeom prst="wedgeRoundRectCallout">
            <a:avLst>
              <a:gd name="adj1" fmla="val -57476"/>
              <a:gd name="adj2" fmla="val 10009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Ich </a:t>
            </a:r>
            <a:r>
              <a:rPr lang="en-GB" sz="2400" dirty="0" err="1">
                <a:solidFill>
                  <a:prstClr val="white"/>
                </a:solidFill>
                <a:latin typeface="Century Gothic" panose="020F0302020204030204"/>
              </a:rPr>
              <a:t>liebe</a:t>
            </a:r>
            <a:r>
              <a:rPr lang="en-GB" sz="2400" dirty="0">
                <a:solidFill>
                  <a:prstClr val="white"/>
                </a:solidFill>
                <a:latin typeface="Century Gothic" panose="020F0302020204030204"/>
              </a:rPr>
              <a: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ounded Rectangular Callout 12">
            <a:extLst>
              <a:ext uri="{FF2B5EF4-FFF2-40B4-BE49-F238E27FC236}">
                <a16:creationId xmlns:a16="http://schemas.microsoft.com/office/drawing/2014/main" id="{EF804DF1-8E11-FD45-A63B-ECEC59E5B633}"/>
              </a:ext>
            </a:extLst>
          </p:cNvPr>
          <p:cNvSpPr/>
          <p:nvPr/>
        </p:nvSpPr>
        <p:spPr>
          <a:xfrm>
            <a:off x="7867652" y="3730944"/>
            <a:ext cx="2968734" cy="712866"/>
          </a:xfrm>
          <a:prstGeom prst="wedgeRoundRectCallout">
            <a:avLst>
              <a:gd name="adj1" fmla="val 72101"/>
              <a:gd name="adj2" fmla="val 10452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lang="en-GB" sz="2400" dirty="0">
                <a:solidFill>
                  <a:prstClr val="white"/>
                </a:solidFill>
                <a:latin typeface="Century Gothic" panose="020F0302020204030204"/>
              </a:rPr>
              <a:t>Uno </a:t>
            </a:r>
            <a:r>
              <a:rPr lang="en-GB" sz="2400" dirty="0" err="1">
                <a:solidFill>
                  <a:prstClr val="white"/>
                </a:solidFill>
                <a:latin typeface="Century Gothic" panose="020F0302020204030204"/>
              </a:rPr>
              <a:t>spielen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1" name="Picture 2" descr="Image result for lined up talking clipart">
            <a:extLst>
              <a:ext uri="{FF2B5EF4-FFF2-40B4-BE49-F238E27FC236}">
                <a16:creationId xmlns:a16="http://schemas.microsoft.com/office/drawing/2014/main" id="{70A39248-D9BA-4C19-9302-0FDFB1D4B55F}"/>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1" r="-791"/>
          <a:stretch/>
        </p:blipFill>
        <p:spPr bwMode="auto">
          <a:xfrm>
            <a:off x="3543303" y="619615"/>
            <a:ext cx="4324349" cy="217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1294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3073</TotalTime>
  <Words>7453</Words>
  <Application>Microsoft Office PowerPoint</Application>
  <PresentationFormat>Widescreen</PresentationFormat>
  <Paragraphs>910</Paragraphs>
  <Slides>31</Slides>
  <Notes>31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31</vt:i4>
      </vt:variant>
    </vt:vector>
  </HeadingPairs>
  <TitlesOfParts>
    <vt:vector size="38" baseType="lpstr">
      <vt:lpstr>Arial</vt:lpstr>
      <vt:lpstr>Calibri</vt:lpstr>
      <vt:lpstr>Century Gothic</vt:lpstr>
      <vt:lpstr>1_Office Theme</vt:lpstr>
      <vt:lpstr>4_Office Theme</vt:lpstr>
      <vt:lpstr>6_Office Theme</vt:lpstr>
      <vt:lpstr>3_Office Theme</vt:lpstr>
      <vt:lpstr>Talking about what you and others prefer to do</vt:lpstr>
      <vt:lpstr>Phonetik</vt:lpstr>
      <vt:lpstr>Phonetik</vt:lpstr>
      <vt:lpstr>Vokabeln</vt:lpstr>
      <vt:lpstr>eine Geschichte</vt:lpstr>
      <vt:lpstr>Adverb lieber</vt:lpstr>
      <vt:lpstr>Was meinen sie?</vt:lpstr>
      <vt:lpstr>Meinungen</vt:lpstr>
      <vt:lpstr>Was meinen sie?</vt:lpstr>
      <vt:lpstr>Was meinen sie?</vt:lpstr>
      <vt:lpstr>Was meinen sie?</vt:lpstr>
      <vt:lpstr>Was meinen sie?</vt:lpstr>
      <vt:lpstr>Bingo</vt:lpstr>
      <vt:lpstr>Talking about what you and others prefer to do</vt:lpstr>
      <vt:lpstr>Phonetik</vt:lpstr>
      <vt:lpstr>Phonetik</vt:lpstr>
      <vt:lpstr>Vokabeln</vt:lpstr>
      <vt:lpstr>Vokabeln</vt:lpstr>
      <vt:lpstr>weil / denn + lieber</vt:lpstr>
      <vt:lpstr>Virtueller Austausch*</vt:lpstr>
      <vt:lpstr>Mias Klasse hilft weiter…</vt:lpstr>
      <vt:lpstr>Wer ist das?</vt:lpstr>
      <vt:lpstr>Wer ist das?</vt:lpstr>
      <vt:lpstr>Adverb statt</vt:lpstr>
      <vt:lpstr>In der Schule</vt:lpstr>
      <vt:lpstr>Zu Hause</vt:lpstr>
      <vt:lpstr>Meinungen</vt:lpstr>
      <vt:lpstr>Antworten</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Inge Alferink</cp:lastModifiedBy>
  <cp:revision>309</cp:revision>
  <dcterms:created xsi:type="dcterms:W3CDTF">2020-07-18T21:51:12Z</dcterms:created>
  <dcterms:modified xsi:type="dcterms:W3CDTF">2021-07-07T12:08:10Z</dcterms:modified>
</cp:coreProperties>
</file>