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66" r:id="rId2"/>
    <p:sldId id="264" r:id="rId3"/>
    <p:sldId id="275" r:id="rId4"/>
    <p:sldId id="265" r:id="rId5"/>
    <p:sldId id="267" r:id="rId6"/>
    <p:sldId id="274" r:id="rId7"/>
    <p:sldId id="268" r:id="rId8"/>
    <p:sldId id="270" r:id="rId9"/>
    <p:sldId id="271" r:id="rId10"/>
    <p:sldId id="272" r:id="rId11"/>
    <p:sldId id="273" r:id="rId12"/>
    <p:sldId id="269" r:id="rId13"/>
    <p:sldId id="802" r:id="rId14"/>
    <p:sldId id="276" r:id="rId15"/>
    <p:sldId id="786" r:id="rId16"/>
    <p:sldId id="762" r:id="rId17"/>
    <p:sldId id="787" r:id="rId18"/>
    <p:sldId id="788" r:id="rId19"/>
    <p:sldId id="779" r:id="rId20"/>
    <p:sldId id="795" r:id="rId21"/>
    <p:sldId id="800" r:id="rId22"/>
    <p:sldId id="801" r:id="rId23"/>
    <p:sldId id="782" r:id="rId24"/>
    <p:sldId id="783" r:id="rId25"/>
    <p:sldId id="784" r:id="rId26"/>
    <p:sldId id="803" r:id="rId27"/>
    <p:sldId id="7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518"/>
    <a:srgbClr val="0055A5"/>
    <a:srgbClr val="FFCC00"/>
    <a:srgbClr val="FFF6D4"/>
    <a:srgbClr val="FFEEAB"/>
    <a:srgbClr val="3D3C3C"/>
    <a:srgbClr val="AC8300"/>
    <a:srgbClr val="525050"/>
    <a:srgbClr val="DAA520"/>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2" autoAdjust="0"/>
    <p:restoredTop sz="77628" autoAdjust="0"/>
  </p:normalViewPr>
  <p:slideViewPr>
    <p:cSldViewPr snapToGrid="0">
      <p:cViewPr>
        <p:scale>
          <a:sx n="86" d="100"/>
          <a:sy n="86" d="100"/>
        </p:scale>
        <p:origin x="944" y="2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15/11/2022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creativecommons.org/licenses/by/2.0/deed.en"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esources.ncelp.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Hello. This is the screencast for Key Stage 4. </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1034168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Next is the phonics tracker.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Here we have recorded when each SSC / stress pattern will be revisited and which grammar features it is relevant to in those weeks.</a:t>
            </a:r>
          </a:p>
          <a:p>
            <a:r>
              <a:rPr lang="en-GB" dirty="0"/>
              <a:t>[Click]</a:t>
            </a:r>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1908621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The grammar tracker tab lists all of the grammar features included in the GCSE subject content, it details whether they are required knowledge for all students or higher only.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and details when they are introduced and revisited.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The document also contains hyperlinks to resources which taught and revisited the grammar, so the teacher can see to what depth the feature was covered and the context in which it was practised.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997794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The GCSE revision weeks tab </a:t>
            </a:r>
            <a:r>
              <a:rPr kumimoji="0" lang="en-GB" sz="1200" b="0" i="0" u="none" strike="noStrike" kern="1200" cap="none" spc="0" normalizeH="0" noProof="0" dirty="0">
                <a:ln>
                  <a:noFill/>
                </a:ln>
                <a:solidFill>
                  <a:srgbClr val="FFFFFF"/>
                </a:solidFill>
                <a:effectLst/>
                <a:uLnTx/>
                <a:uFillTx/>
                <a:latin typeface="Century Gothic"/>
                <a:ea typeface="+mn-ea"/>
                <a:cs typeface="+mn-cs"/>
              </a:rPr>
              <a:t>shows which words are to be covered in each of the 9 revision weeks.</a:t>
            </a:r>
            <a:endParaRPr kumimoji="0" lang="en-GB" sz="1200" b="0" i="0" u="none" strike="noStrike" kern="1200" cap="none" spc="0" normalizeH="0" baseline="0" noProof="0" dirty="0">
              <a:ln>
                <a:noFill/>
              </a:ln>
              <a:solidFill>
                <a:srgbClr val="FFFFFF"/>
              </a:solidFill>
              <a:effectLst/>
              <a:uLnTx/>
              <a:uFillTx/>
              <a:latin typeface="Century Gothic"/>
              <a:ea typeface="+mn-ea"/>
              <a:cs typeface="+mn-cs"/>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2633707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The final</a:t>
            </a:r>
            <a:r>
              <a:rPr kumimoji="0" lang="en-GB" sz="1200" b="0" i="0" u="none" strike="noStrike" kern="1200" cap="none" spc="0" normalizeH="0" noProof="0" dirty="0">
                <a:ln>
                  <a:noFill/>
                </a:ln>
                <a:solidFill>
                  <a:srgbClr val="FFFFFF"/>
                </a:solidFill>
                <a:effectLst/>
                <a:uLnTx/>
                <a:uFillTx/>
                <a:latin typeface="Century Gothic"/>
                <a:ea typeface="+mn-ea"/>
                <a:cs typeface="+mn-cs"/>
              </a:rPr>
              <a:t> tab on the spreadsheet contains links to the lesson resource for each week and accompanying </a:t>
            </a:r>
            <a:r>
              <a:rPr kumimoji="0" lang="en-GB" sz="1200" b="0" i="0" u="none" strike="noStrike" kern="1200" cap="none" spc="0" normalizeH="0" noProof="0" dirty="0" err="1">
                <a:ln>
                  <a:noFill/>
                </a:ln>
                <a:solidFill>
                  <a:srgbClr val="FFFFFF"/>
                </a:solidFill>
                <a:effectLst/>
                <a:uLnTx/>
                <a:uFillTx/>
                <a:latin typeface="Century Gothic"/>
                <a:ea typeface="+mn-ea"/>
                <a:cs typeface="+mn-cs"/>
              </a:rPr>
              <a:t>homeworks</a:t>
            </a:r>
            <a:r>
              <a:rPr kumimoji="0" lang="en-GB" sz="1200" b="0" i="0" u="none" strike="noStrike" kern="1200" cap="none" spc="0" normalizeH="0" noProof="0" dirty="0">
                <a:ln>
                  <a:noFill/>
                </a:ln>
                <a:solidFill>
                  <a:srgbClr val="FFFFFF"/>
                </a:solidFill>
                <a:effectLst/>
                <a:uLnTx/>
                <a:uFillTx/>
                <a:latin typeface="Century Gothic"/>
                <a:ea typeface="+mn-ea"/>
                <a:cs typeface="+mn-cs"/>
              </a:rPr>
              <a:t> and answer sheets, Quizlet sets and Gaming Grammar activities.</a:t>
            </a:r>
            <a:endParaRPr kumimoji="0" lang="en-GB" sz="12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Clicking on the hyperlink takes you directly to the resource on our resource portal.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[Click]</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489885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Having completed the walkthrough of the KS4 Scheme of Work document, I’m going to move on now to showcase some of the activities that you’ll find in the KS4 resources. I’ve chosen activities that really showcase the progress students have made since KS3 in the three strands of Phonics, Vocabulary and Grammar.</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0" i="0" kern="1200" dirty="0">
                <a:solidFill>
                  <a:schemeClr val="tx1"/>
                </a:solidFill>
                <a:effectLst/>
                <a:latin typeface="+mn-lt"/>
                <a:ea typeface="+mn-ea"/>
                <a:cs typeface="+mn-cs"/>
              </a:rPr>
              <a:t>Steve Clarke / Katie Marsden</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208297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First we have a phonics activity, where the sounds are practised as part of a longer text, in the context of the lesson.  Students take it in turns to read a sentence from the text, taking care with their pronunciation, particularly of the words in bold. Students will need ample opportunity to practise reading aloud texts over the GCSE course. This year, phonics activities will focus on sounds that are relevant to the grammar / vocabulary taught in that week.  This week’s grammar features are verbs ending in –car, -gar, and -car and </a:t>
            </a:r>
            <a:r>
              <a:rPr lang="en-GB" b="0" dirty="0" err="1"/>
              <a:t>algún</a:t>
            </a:r>
            <a:r>
              <a:rPr lang="en-GB" b="0" dirty="0"/>
              <a:t> / </a:t>
            </a:r>
            <a:r>
              <a:rPr lang="en-GB" b="0" dirty="0" err="1"/>
              <a:t>alguno</a:t>
            </a:r>
            <a:r>
              <a:rPr lang="en-GB" b="0" dirty="0"/>
              <a:t>. As students know already been taught the SSCs and stress patterns in Key Stage 3, phonics activities may practise a range of sounds, rather than one or two.  At the end of the activity the teacher asks students to share anything they have learnt about Valencia from reading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 by Nacho </a:t>
            </a:r>
            <a:r>
              <a:rPr lang="en-GB" dirty="0" err="1"/>
              <a:t>Pinotos</a:t>
            </a:r>
            <a:r>
              <a:rPr lang="en-GB" dirty="0"/>
              <a:t> from Barcelona, available at: https://commons.wikimedia.org/wiki/File:Horchata_(8508343768).jpg. License: </a:t>
            </a:r>
            <a:r>
              <a:rPr lang="en-US" sz="1200" b="0" i="0" u="sng"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 2.0 Generic</a:t>
            </a:r>
            <a:r>
              <a:rPr lang="en-US" sz="1200" b="0" i="0" kern="1200" dirty="0">
                <a:solidFill>
                  <a:schemeClr val="tx1"/>
                </a:solidFill>
                <a:effectLst/>
                <a:latin typeface="+mn-lt"/>
                <a:ea typeface="+mn-ea"/>
                <a:cs typeface="+mn-cs"/>
              </a:rPr>
              <a:t> </a:t>
            </a:r>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0" dirty="0"/>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075780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0" dirty="0"/>
              <a:t>Following homework to pre-learn this week’s new vocabulary, this consolidation activity requires students read through the text and write the most appropriate word to fit in each gap.  This activity has been differentiated to support mixed ability classes.  The first click brings up a list of suitable words to fill the gaps to support students in step 1.  The first task does not require knowledge of higher vocabulary.  The second task asks students to suggest where a phrase could appear the text.  Although this task focuses specifically on higher vocabulary, at this early stage, teachers may not have decided which tier students will be entered for, and so it is labelled simply as an ‘extension’ activity, available for all students to have a go at.</a:t>
            </a:r>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362260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baseline="0" dirty="0"/>
              <a:t>Grammar features, including higher only grammar, are introduced and revisited in the same way as in KS3 with a brief explanation followed by practice.  Higher grammar are clearly labelled, so teachers can decided when planning the lesson, if they wish to include the slide as part of the presentation for the whole class.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In this task, students work on the same task and fill in the correct form of ‘</a:t>
            </a:r>
            <a:r>
              <a:rPr lang="en-GB" b="0" dirty="0" err="1"/>
              <a:t>alguno</a:t>
            </a:r>
            <a:r>
              <a:rPr lang="en-GB" b="0" dirty="0"/>
              <a:t>’ in the gaps. There is a higher only task which requires students to write the first person singular form of the verbs in brackets, practising the higher grammar explained on the previous slide.  There are follow up questions to check the understanding of the vocabulary and to discuss what students have understood about Las </a:t>
            </a:r>
            <a:r>
              <a:rPr lang="en-GB" b="0" dirty="0" err="1"/>
              <a:t>Fallas</a:t>
            </a:r>
            <a:r>
              <a:rPr lang="en-GB" b="0" dirty="0"/>
              <a:t>.</a:t>
            </a:r>
          </a:p>
          <a:p>
            <a:endParaRPr lang="en-ES"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223355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This is a translation task</a:t>
            </a:r>
            <a:r>
              <a:rPr lang="en-GB" dirty="0"/>
              <a:t> which deliberately targets words and grammar from this week, whilst including other previously taught language, which is not credited in the </a:t>
            </a:r>
            <a:r>
              <a:rPr lang="en-GB" dirty="0" err="1"/>
              <a:t>markscheme</a:t>
            </a:r>
            <a:r>
              <a:rPr lang="en-GB" dirty="0"/>
              <a:t>.  Students should attempt full sentences, but they should also be clear which words are targeted.</a:t>
            </a:r>
            <a:br>
              <a:rPr lang="en-GB" dirty="0"/>
            </a:br>
            <a:r>
              <a:rPr lang="en-GB" dirty="0"/>
              <a:t>Each underlined section is worth 2 points, giving a total of 20 for the task.</a:t>
            </a:r>
            <a:br>
              <a:rPr lang="en-GB" dirty="0"/>
            </a:br>
            <a:br>
              <a:rPr lang="en-GB" dirty="0"/>
            </a:br>
            <a:r>
              <a:rPr lang="en-GB" b="1" dirty="0" err="1"/>
              <a:t>Markscheme</a:t>
            </a:r>
            <a:r>
              <a:rPr lang="en-GB" dirty="0"/>
              <a:t>:</a:t>
            </a:r>
            <a:br>
              <a:rPr lang="en-GB" dirty="0"/>
            </a:br>
            <a:r>
              <a:rPr lang="en-GB" dirty="0"/>
              <a:t>2 points – message communicated accurately</a:t>
            </a:r>
            <a:br>
              <a:rPr lang="en-GB" dirty="0"/>
            </a:br>
            <a:r>
              <a:rPr lang="en-GB" dirty="0"/>
              <a:t>1 point – message communicated</a:t>
            </a:r>
            <a:br>
              <a:rPr lang="en-GB" dirty="0"/>
            </a:br>
            <a:r>
              <a:rPr lang="en-GB" dirty="0"/>
              <a:t>0 – message not communicated</a:t>
            </a:r>
            <a:br>
              <a:rPr lang="en-GB" dirty="0"/>
            </a:br>
            <a:br>
              <a:rPr lang="en-GB" dirty="0"/>
            </a:br>
            <a:r>
              <a:rPr lang="en-GB" dirty="0"/>
              <a:t>Note that item 3 repeats the same target structure as item 2.  This is a 2</a:t>
            </a:r>
            <a:r>
              <a:rPr lang="en-GB" baseline="30000" dirty="0"/>
              <a:t>nd</a:t>
            </a:r>
            <a:r>
              <a:rPr lang="en-GB" dirty="0"/>
              <a:t> chance for students to get the 2 points for this structure.  If they get it right in both items, they still receive two points (i.e., they do not score 22/20).</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b="1" dirty="0"/>
              <a:t>Image attribution</a:t>
            </a:r>
            <a:r>
              <a:rPr lang="en-GB" dirty="0"/>
              <a:t>:</a:t>
            </a:r>
            <a:br>
              <a:rPr lang="en-GB" dirty="0"/>
            </a:br>
            <a:r>
              <a:rPr lang="en-GB" dirty="0"/>
              <a:t>Paul </a:t>
            </a:r>
            <a:r>
              <a:rPr lang="en-GB" dirty="0" err="1"/>
              <a:t>Lannuier</a:t>
            </a:r>
            <a:r>
              <a:rPr lang="en-GB" dirty="0"/>
              <a:t> from Sussex, NJ, USA, CC BY-SA 2.0 via Wikimedia Commons</a:t>
            </a:r>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session is going to be divided in three parts. First, I will talk about the excel file that contains the Spanish Scheme of Work and talk you through the different tabs and the information that these contain. Then, I’m going to showcase a selection of new styles of activity that we’ve introduced at Key Stage 4 and how these cater for different abilities and help to prepare students for the new GCSE exam. Finally, I will show you where you can find these resources on the NCELP </a:t>
            </a:r>
            <a:r>
              <a:rPr lang="en-GB" sz="1200" u="sng" kern="1200" dirty="0">
                <a:solidFill>
                  <a:schemeClr val="tx1"/>
                </a:solidFill>
                <a:effectLst/>
                <a:latin typeface="+mn-lt"/>
                <a:ea typeface="+mn-ea"/>
                <a:cs typeface="+mn-cs"/>
                <a:hlinkClick r:id="rId3"/>
              </a:rPr>
              <a:t>resource portal</a:t>
            </a:r>
            <a:r>
              <a:rPr lang="en-GB" sz="1200" kern="1200" dirty="0">
                <a:solidFill>
                  <a:schemeClr val="tx1"/>
                </a:solidFill>
                <a:effectLst/>
                <a:latin typeface="+mn-lt"/>
                <a:ea typeface="+mn-ea"/>
                <a:cs typeface="+mn-cs"/>
              </a:rPr>
              <a:t> and invite you to browse them at your leisure. If you’re interested in German or French then you can find similar presentations about those schemes of work on our portal.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0" i="0" kern="1200" dirty="0">
                <a:solidFill>
                  <a:schemeClr val="tx1"/>
                </a:solidFill>
                <a:effectLst/>
                <a:latin typeface="+mn-lt"/>
                <a:ea typeface="+mn-ea"/>
                <a:cs typeface="+mn-cs"/>
              </a:rPr>
              <a:t>Steve Clarke / Katie Marsden</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1096863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Higher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English into Spanish.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attempt full sentences, but they should also be clear which words are targeted.</a:t>
            </a:r>
            <a:br>
              <a:rPr lang="en-GB" dirty="0"/>
            </a:br>
            <a:r>
              <a:rPr lang="en-GB" dirty="0"/>
              <a:t>Each underlined section is worth 2 points, giving a total of 20 for the task.</a:t>
            </a:r>
            <a:br>
              <a:rPr lang="en-GB" dirty="0"/>
            </a:br>
            <a:br>
              <a:rPr lang="en-GB" dirty="0"/>
            </a:br>
            <a:r>
              <a:rPr lang="en-GB" b="1" dirty="0" err="1"/>
              <a:t>Markscheme</a:t>
            </a:r>
            <a:r>
              <a:rPr lang="en-GB" dirty="0"/>
              <a:t>:</a:t>
            </a:r>
            <a:br>
              <a:rPr lang="en-GB" dirty="0"/>
            </a:br>
            <a:r>
              <a:rPr lang="en-GB" dirty="0"/>
              <a:t>2 points – message communicated accurately</a:t>
            </a:r>
            <a:br>
              <a:rPr lang="en-GB" dirty="0"/>
            </a:br>
            <a:r>
              <a:rPr lang="en-GB" dirty="0"/>
              <a:t>1 point – message communicated</a:t>
            </a:r>
            <a:br>
              <a:rPr lang="en-GB" dirty="0"/>
            </a:br>
            <a:r>
              <a:rPr lang="en-GB" dirty="0"/>
              <a:t>0 – message not communicated</a:t>
            </a:r>
            <a:br>
              <a:rPr lang="en-GB" dirty="0"/>
            </a:br>
            <a:br>
              <a:rPr lang="en-GB" dirty="0"/>
            </a:br>
            <a:r>
              <a:rPr lang="en-GB" dirty="0"/>
              <a:t>Note that item 5 repeats the same target structure as item 3.  This is a 2</a:t>
            </a:r>
            <a:r>
              <a:rPr lang="en-GB" baseline="30000" dirty="0"/>
              <a:t>nd</a:t>
            </a:r>
            <a:r>
              <a:rPr lang="en-GB" dirty="0"/>
              <a:t> chance for students to get the 2 points for this structure.  If they get it right in both items, they still receive two points (i.e., they do not score 22/20).</a:t>
            </a:r>
          </a:p>
          <a:p>
            <a:pPr marL="0" lvl="0" indent="0" algn="l" rtl="0">
              <a:lnSpc>
                <a:spcPct val="100000"/>
              </a:lnSpc>
              <a:spcBef>
                <a:spcPts val="0"/>
              </a:spcBef>
              <a:spcAft>
                <a:spcPts val="0"/>
              </a:spcAft>
              <a:buSzPts val="1400"/>
              <a:buNone/>
            </a:pPr>
            <a:r>
              <a:rPr lang="en-US" dirty="0"/>
              <a:t>Similarly 5 and 6 repeat the same target structure.</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b="1" dirty="0"/>
              <a:t>Image attribution</a:t>
            </a:r>
            <a:r>
              <a:rPr lang="en-GB" dirty="0"/>
              <a:t>:</a:t>
            </a:r>
            <a:br>
              <a:rPr lang="en-GB" dirty="0"/>
            </a:br>
            <a:r>
              <a:rPr lang="en-GB" dirty="0"/>
              <a:t>Paul </a:t>
            </a:r>
            <a:r>
              <a:rPr lang="en-GB" dirty="0" err="1"/>
              <a:t>Lannuier</a:t>
            </a:r>
            <a:r>
              <a:rPr lang="en-GB" dirty="0"/>
              <a:t> from Sussex, NJ, USA, CC BY-SA 2.0 via Wikimedia Commons</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extLst>
      <p:ext uri="{BB962C8B-B14F-4D97-AF65-F5344CB8AC3E}">
        <p14:creationId xmlns:p14="http://schemas.microsoft.com/office/powerpoint/2010/main" val="26952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r>
              <a:rPr lang="en-US" b="0" dirty="0"/>
              <a:t>This activity practices spoken production of prepared questions, without reference to notes, but with English translations as support.</a:t>
            </a:r>
          </a:p>
          <a:p>
            <a:pPr marL="0" lvl="0" indent="0" algn="l" rtl="0">
              <a:spcBef>
                <a:spcPts val="0"/>
              </a:spcBef>
              <a:spcAft>
                <a:spcPts val="0"/>
              </a:spcAft>
              <a:buNone/>
            </a:pPr>
            <a:endParaRPr lang="en-US" dirty="0"/>
          </a:p>
        </p:txBody>
      </p:sp>
      <p:sp>
        <p:nvSpPr>
          <p:cNvPr id="400" name="Google Shape;40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mj-lt"/>
              <a:buNone/>
            </a:pPr>
            <a:endParaRPr lang="en-US" b="0" dirty="0"/>
          </a:p>
          <a:p>
            <a:pPr marL="228600" indent="-228600">
              <a:buFont typeface="+mj-lt"/>
              <a:buAutoNum type="arabicPeriod"/>
            </a:pPr>
            <a:r>
              <a:rPr lang="en-US" dirty="0"/>
              <a:t>Student A faces away from the board and starts by asking their question in Spanish to Student B.</a:t>
            </a:r>
          </a:p>
          <a:p>
            <a:pPr marL="228600" indent="-228600">
              <a:buFont typeface="+mj-lt"/>
              <a:buAutoNum type="arabicPeriod"/>
            </a:pPr>
            <a:r>
              <a:rPr lang="en-US" dirty="0"/>
              <a:t>Student B listens out for the verb ending. </a:t>
            </a:r>
          </a:p>
          <a:p>
            <a:pPr marL="228600" indent="-228600">
              <a:buFont typeface="+mj-lt"/>
              <a:buAutoNum type="arabicPeriod"/>
            </a:pPr>
            <a:r>
              <a:rPr lang="en-US" dirty="0"/>
              <a:t>Student B looks at the yellow table and chooses a verb to answer with, </a:t>
            </a:r>
            <a:r>
              <a:rPr lang="en-US" b="0" dirty="0"/>
              <a:t>taking care to use </a:t>
            </a:r>
            <a:r>
              <a:rPr lang="en-US" b="1" dirty="0"/>
              <a:t>the correct verb ending </a:t>
            </a:r>
            <a:r>
              <a:rPr lang="en-US" b="0" dirty="0"/>
              <a:t>according to if the question has been asked about you (with the –</a:t>
            </a:r>
            <a:r>
              <a:rPr lang="en-US" b="0" dirty="0" err="1"/>
              <a:t>aste</a:t>
            </a:r>
            <a:r>
              <a:rPr lang="en-US" b="0" dirty="0"/>
              <a:t> ending) or s/he (with the -ó ending). </a:t>
            </a:r>
            <a:endParaRPr lang="en-US" dirty="0"/>
          </a:p>
          <a:p>
            <a:pPr marL="228600" indent="-228600">
              <a:buFont typeface="+mj-lt"/>
              <a:buAutoNum type="arabicPeriod"/>
            </a:pPr>
            <a:r>
              <a:rPr lang="en-US" dirty="0"/>
              <a:t>Student B finishes their phrase with an appropriate option from the second column (</a:t>
            </a:r>
            <a:r>
              <a:rPr lang="en-US" u="sng" dirty="0"/>
              <a:t>option for Higher</a:t>
            </a:r>
            <a:r>
              <a:rPr lang="en-US" dirty="0"/>
              <a:t>: students could be encouraged to think of their own appropriate ending).</a:t>
            </a:r>
          </a:p>
          <a:p>
            <a:pPr marL="228600" indent="-228600">
              <a:buFont typeface="+mj-lt"/>
              <a:buAutoNum type="arabicPeriod"/>
            </a:pPr>
            <a:r>
              <a:rPr lang="en-US" dirty="0"/>
              <a:t>Student A then writes the phrase in English.</a:t>
            </a:r>
          </a:p>
          <a:p>
            <a:pPr marL="0" indent="0">
              <a:buFont typeface="+mj-lt"/>
              <a:buNone/>
            </a:pPr>
            <a:endParaRPr dirty="0"/>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will finish the session by looking at the NCELP resource portal.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Image: </a:t>
            </a:r>
            <a:r>
              <a:rPr lang="en-GB" sz="1200" b="0" i="0" kern="1200" dirty="0">
                <a:solidFill>
                  <a:schemeClr val="tx1"/>
                </a:solidFill>
                <a:effectLst/>
                <a:latin typeface="+mn-lt"/>
                <a:ea typeface="+mn-ea"/>
                <a:cs typeface="+mn-cs"/>
              </a:rPr>
              <a:t>Steve Clarke / Katie Marsden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2615001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resource portal contains schemes of work, lessons, </a:t>
            </a:r>
            <a:r>
              <a:rPr lang="en-GB" sz="1200" kern="1200" dirty="0" err="1">
                <a:solidFill>
                  <a:schemeClr val="tx1"/>
                </a:solidFill>
                <a:effectLst/>
                <a:latin typeface="+mn-lt"/>
                <a:ea typeface="+mn-ea"/>
                <a:cs typeface="+mn-cs"/>
              </a:rPr>
              <a:t>homeworks</a:t>
            </a:r>
            <a:r>
              <a:rPr lang="en-GB" sz="1200" kern="1200" dirty="0">
                <a:solidFill>
                  <a:schemeClr val="tx1"/>
                </a:solidFill>
                <a:effectLst/>
                <a:latin typeface="+mn-lt"/>
                <a:ea typeface="+mn-ea"/>
                <a:cs typeface="+mn-cs"/>
              </a:rPr>
              <a:t>, assessments, language guides and CPD materials. One option to find what you’re looking for is to type key words in to the search bar.</a:t>
            </a:r>
          </a:p>
        </p:txBody>
      </p:sp>
      <p:sp>
        <p:nvSpPr>
          <p:cNvPr id="4" name="Slide Number Placeholder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2534931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However if you scroll down, you can see there are different methods of browsing including by collection.</a:t>
            </a:r>
          </a:p>
          <a:p>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 on </a:t>
            </a:r>
            <a:r>
              <a:rPr lang="en-US" sz="1200" dirty="0"/>
              <a:t>the </a:t>
            </a:r>
            <a:r>
              <a:rPr lang="en-US" sz="1200" b="1" dirty="0"/>
              <a:t>All collections</a:t>
            </a:r>
            <a:r>
              <a:rPr lang="en-US" sz="1200" dirty="0"/>
              <a:t> tab and scroll to the bottom to see the SOW and all materials’ collections.</a:t>
            </a:r>
            <a:endParaRPr lang="en-GB" sz="1200" dirty="0"/>
          </a:p>
          <a:p>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Click on a link to find all the resources for that term. </a:t>
            </a:r>
            <a:endParaRPr lang="en-GB" sz="1200" dirty="0"/>
          </a:p>
          <a:p>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Then scroll to the bottom of the page and click to </a:t>
            </a:r>
            <a:r>
              <a:rPr lang="en-US" sz="1200" b="1" dirty="0"/>
              <a:t>download all</a:t>
            </a:r>
            <a:r>
              <a:rPr lang="en-US" sz="1200" dirty="0"/>
              <a:t>.</a:t>
            </a:r>
            <a:endParaRPr lang="en-GB" sz="1200" dirty="0"/>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2059347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You can see the Key Stage 4 scheme of work</a:t>
            </a:r>
          </a:p>
          <a:p>
            <a:r>
              <a:rPr lang="en-GB" sz="1200" kern="1200" dirty="0">
                <a:solidFill>
                  <a:schemeClr val="tx1"/>
                </a:solidFill>
                <a:effectLst/>
                <a:latin typeface="+mn-lt"/>
                <a:ea typeface="+mn-ea"/>
                <a:cs typeface="+mn-cs"/>
              </a:rPr>
              <a:t>[Click]</a:t>
            </a:r>
          </a:p>
          <a:p>
            <a:r>
              <a:rPr lang="en-GB" sz="1200" kern="1200" dirty="0">
                <a:solidFill>
                  <a:schemeClr val="tx1"/>
                </a:solidFill>
                <a:effectLst/>
                <a:latin typeface="+mn-lt"/>
                <a:ea typeface="+mn-ea"/>
                <a:cs typeface="+mn-cs"/>
              </a:rPr>
              <a:t>Click on the link to the full lessons for our list of resources for Year 10 Term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1478726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That brings us to the end of this screencast presentation. I hope you’ve found it a useful starting point for using NCELP resources.</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a:t>
            </a:r>
            <a:r>
              <a:rPr lang="en-GB" sz="1200" b="0" i="0" kern="1200" dirty="0">
                <a:solidFill>
                  <a:schemeClr val="tx1"/>
                </a:solidFill>
                <a:effectLst/>
                <a:latin typeface="+mn-lt"/>
                <a:ea typeface="+mn-ea"/>
                <a:cs typeface="+mn-cs"/>
              </a:rPr>
              <a:t>Steve Clarke / Katie Marsden</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39199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Excel file containing the Key Stage 4 Scheme of Work has a series of coloured tabs at the bottom.  The first two yellow tabs are the Y10 and Y11 grammar week by week overviews of the new and revisited grammar points that provide the structure for that week’s teaching.</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826784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Y10 Grammar Overview tab.</a:t>
            </a:r>
            <a:br>
              <a:rPr lang="en-GB" dirty="0"/>
            </a:br>
            <a:r>
              <a:rPr lang="en-GB" dirty="0"/>
              <a:t>[Click]</a:t>
            </a:r>
            <a:br>
              <a:rPr lang="en-GB" dirty="0"/>
            </a:br>
            <a:r>
              <a:rPr lang="en-GB" sz="1200" dirty="0"/>
              <a:t>There is continuity in the content from KS3. All non-bold text shows previously-taught knowledge.</a:t>
            </a:r>
          </a:p>
          <a:p>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New grammar features are in bold type.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Higher only features are preceded by H in brackets.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column denotes the focus tense for that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column gives the learning context.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 also gives a GCSE theme.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There are </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five</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themes in our SOW:  Identity | Everyday</a:t>
            </a:r>
            <a:r>
              <a:rPr kumimoji="0" lang="en-GB" sz="12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living | My future | Exploring | Global matters.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the end of Term 1, there is a revision week followed by a test week. Revision and assessment weeks will aim to recap and assess knowledge of all the new grammar content, phonics and vocabulary covered since the start of the year or since the last assessment week. There are two further revision and assessment fortnights built into the scheme of work in Term 2.2 week 1 (just after the February half term) and Term 3.2 week 1 (just after May half term).  Of course, teachers may wish to move these to align with school reporting deadlines or Y10 mock exams.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2568646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Y11 Grammar Overview tab.</a:t>
            </a:r>
            <a:br>
              <a:rPr lang="en-GB" dirty="0"/>
            </a:br>
            <a:r>
              <a:rPr lang="en-GB" dirty="0"/>
              <a:t>[Click]</a:t>
            </a:r>
            <a:br>
              <a:rPr lang="en-GB" dirty="0"/>
            </a:br>
            <a:r>
              <a:rPr kumimoji="0" lang="en-GB" sz="1200" b="0" i="0" u="none" strike="noStrike" kern="1200" cap="none" spc="0" normalizeH="0" baseline="0" noProof="0" dirty="0">
                <a:ln>
                  <a:noFill/>
                </a:ln>
                <a:solidFill>
                  <a:srgbClr val="FFFFFF"/>
                </a:solidFill>
                <a:effectLst/>
                <a:uLnTx/>
                <a:uFillTx/>
                <a:latin typeface="Century Gothic"/>
                <a:ea typeface="+mn-ea"/>
                <a:cs typeface="+mn-cs"/>
              </a:rPr>
              <a:t>The</a:t>
            </a:r>
            <a:r>
              <a:rPr kumimoji="0" lang="en-GB" sz="1200" b="0" i="0" u="none" strike="noStrike" kern="1200" cap="none" spc="0" normalizeH="0" noProof="0" dirty="0">
                <a:ln>
                  <a:noFill/>
                </a:ln>
                <a:solidFill>
                  <a:srgbClr val="FFFFFF"/>
                </a:solidFill>
                <a:effectLst/>
                <a:uLnTx/>
                <a:uFillTx/>
                <a:latin typeface="Century Gothic"/>
                <a:ea typeface="+mn-ea"/>
                <a:cs typeface="+mn-cs"/>
              </a:rPr>
              <a:t> Y11 week by week overview follows the same structure as the Y10 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No new content is taught</a:t>
            </a:r>
            <a:r>
              <a:rPr kumimoji="0" lang="en-GB" sz="1200" b="0" i="0" u="none" strike="noStrike" kern="1200" cap="none" spc="0" normalizeH="0" noProof="0" dirty="0">
                <a:ln>
                  <a:noFill/>
                </a:ln>
                <a:solidFill>
                  <a:srgbClr val="FFFFFF"/>
                </a:solidFill>
                <a:effectLst/>
                <a:uLnTx/>
                <a:uFillTx/>
                <a:latin typeface="Century Gothic"/>
                <a:ea typeface="+mn-ea"/>
                <a:cs typeface="+mn-cs"/>
              </a:rPr>
              <a:t> after February half term.</a:t>
            </a:r>
            <a:endParaRPr kumimoji="0" lang="en-GB" sz="12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The GCSE content to be revised is divided</a:t>
            </a:r>
            <a:r>
              <a:rPr kumimoji="0" lang="en-GB" sz="1200" b="0" i="0" u="none" strike="noStrike" kern="1200" cap="none" spc="0" normalizeH="0" noProof="0" dirty="0">
                <a:ln>
                  <a:noFill/>
                </a:ln>
                <a:solidFill>
                  <a:srgbClr val="FFFFFF"/>
                </a:solidFill>
                <a:effectLst/>
                <a:uLnTx/>
                <a:uFillTx/>
                <a:latin typeface="Century Gothic"/>
                <a:ea typeface="+mn-ea"/>
                <a:cs typeface="+mn-cs"/>
              </a:rPr>
              <a:t> up over the final 9 weeks, were the focus is exam practice.</a:t>
            </a:r>
            <a:endParaRPr kumimoji="0" lang="en-GB" sz="12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447498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GCSE SOW tab is, as you would expect, full and detailed.</a:t>
            </a:r>
            <a:br>
              <a:rPr lang="en-GB" dirty="0"/>
            </a:br>
            <a:r>
              <a:rPr lang="en-GB" dirty="0"/>
              <a:t>[Click]</a:t>
            </a:r>
          </a:p>
          <a:p>
            <a:r>
              <a:rPr lang="en-GB" dirty="0"/>
              <a:t>This column repeats the grammar information from the overview.</a:t>
            </a:r>
            <a:br>
              <a:rPr lang="en-GB" dirty="0"/>
            </a:br>
            <a:r>
              <a:rPr lang="en-GB" dirty="0"/>
              <a:t>[Click]</a:t>
            </a:r>
            <a:br>
              <a:rPr lang="en-GB" dirty="0"/>
            </a:br>
            <a:r>
              <a:rPr lang="en-GB" dirty="0"/>
              <a:t>This column lists all of the function words (the words that are compulsory for all awarding bodies to include) which were taught at KS3 and will be revisited at KS4.  They recur multiple times each and are listed every time, for transparency.</a:t>
            </a:r>
          </a:p>
          <a:p>
            <a:r>
              <a:rPr lang="en-GB" dirty="0"/>
              <a:t>[Click]</a:t>
            </a:r>
          </a:p>
          <a:p>
            <a:r>
              <a:rPr lang="en-GB" dirty="0"/>
              <a:t>The new vocabulary column contains all words that are new to KS4.  </a:t>
            </a:r>
          </a:p>
          <a:p>
            <a:r>
              <a:rPr lang="en-GB" dirty="0"/>
              <a:t>[Click]</a:t>
            </a:r>
          </a:p>
          <a:p>
            <a:r>
              <a:rPr lang="en-GB" dirty="0"/>
              <a:t>Higher only vocabulary is in orange font. </a:t>
            </a:r>
          </a:p>
          <a:p>
            <a:r>
              <a:rPr lang="en-GB" dirty="0"/>
              <a:t>[Click]</a:t>
            </a:r>
          </a:p>
          <a:p>
            <a:r>
              <a:rPr lang="en-GB" dirty="0"/>
              <a:t>The next two columns show the spaced revisiting schedule for the new KS4 words, which are first revisited after three weeks, and revisited for a 2</a:t>
            </a:r>
            <a:r>
              <a:rPr lang="en-GB" baseline="30000" dirty="0"/>
              <a:t>nd</a:t>
            </a:r>
            <a:r>
              <a:rPr lang="en-GB" dirty="0"/>
              <a:t> time after nine weeks.</a:t>
            </a:r>
            <a:br>
              <a:rPr lang="en-GB" dirty="0"/>
            </a:br>
            <a:r>
              <a:rPr lang="en-GB" dirty="0"/>
              <a:t>[Click]</a:t>
            </a:r>
          </a:p>
          <a:p>
            <a:r>
              <a:rPr lang="en-GB" dirty="0"/>
              <a:t>The final vocabulary column sets out the words taught at KS3 that have been selected for revisiting in that particular week.  All KS3 words are intentionally revisited </a:t>
            </a:r>
            <a:r>
              <a:rPr lang="en-GB" b="1" u="sng" dirty="0"/>
              <a:t>three times each </a:t>
            </a:r>
            <a:r>
              <a:rPr lang="en-GB" dirty="0"/>
              <a:t>across KS4, twice as part of themed teaching weeks and again as part of the final nine-week revision schedule in the lead up to the exams. </a:t>
            </a:r>
            <a:br>
              <a:rPr lang="en-GB" dirty="0"/>
            </a:br>
            <a:r>
              <a:rPr lang="en-GB" dirty="0"/>
              <a:t>[Click]</a:t>
            </a:r>
          </a:p>
          <a:p>
            <a:r>
              <a:rPr lang="en-GB" dirty="0"/>
              <a:t>Words followed by a superscript number show whether it is the first, second or even third definition of the word to be introduced.</a:t>
            </a:r>
          </a:p>
          <a:p>
            <a:r>
              <a:rPr lang="en-GB" dirty="0"/>
              <a:t>[Click]</a:t>
            </a:r>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1278497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r>
              <a:rPr lang="en-GB" dirty="0"/>
              <a:t>Phonics are set out in the Sounds of the language column, which also includes other elements such as intonation, stress patterns in Spanish.  This is largely revisiting sounds taught at Key Stage 3 as they appear in the grammar and vocabulary taught in that week.</a:t>
            </a:r>
            <a:br>
              <a:rPr lang="en-GB" dirty="0"/>
            </a:br>
            <a:r>
              <a:rPr lang="en-GB" dirty="0"/>
              <a:t>[Click x 2]</a:t>
            </a:r>
          </a:p>
          <a:p>
            <a:r>
              <a:rPr lang="en-GB" dirty="0"/>
              <a:t>The Lesson context column repeats the final column on the Grammar Overview tabs with the weekly lesson context and the overarching GCSE theme it belongs to. We have also included examples of the language students might be expected to produce, bringing together the grammar, vocabulary, phonics and cultural context.</a:t>
            </a:r>
          </a:p>
          <a:p>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Each row on the SOW represents one week of teaching, notionally 3 x 50 minute lessons.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All lesson resources will be free and fully adaptable by teachers for us in their contexts.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812619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GCSE List tab is a full word list for GCSE, and the word list that </a:t>
            </a:r>
            <a:r>
              <a:rPr lang="en-GB" dirty="0" err="1"/>
              <a:t>Eduqas</a:t>
            </a:r>
            <a:r>
              <a:rPr lang="en-GB" dirty="0"/>
              <a:t> will be using for its new suite of GCSE exams.</a:t>
            </a:r>
          </a:p>
          <a:p>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 the list is in excel it can be easy sorted or filtered, making it easy to customise the display to show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different parts of speech,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all the F or H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all the ‘R’ (required words – these are the words that are 100% common to all awarding bodies),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O (optional words) – these are the remaining words up to a total of 1200 F / 1700 H words, of which at least 85% items come from a list of the most common 2000 words, and up to 15% may be of any frequency.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You can also see the ‘C’ (20 cultural terms) and ‘MWP’ (30 Multiword phrases) that make up the final totals of 1250 and 1750.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solidFill>
                  <a:srgbClr val="FFFFFF"/>
                </a:solidFill>
                <a:latin typeface="Century Gothic"/>
              </a:rPr>
              <a:t>Pink words are higher only.  Items shaded in blue, are an additional meaning of present tense verbs for higher students, which is taught with the phrase ‘</a:t>
            </a:r>
            <a:r>
              <a:rPr lang="en-GB" sz="1200" noProof="0" dirty="0" err="1">
                <a:solidFill>
                  <a:srgbClr val="FFFFFF"/>
                </a:solidFill>
                <a:latin typeface="Century Gothic"/>
              </a:rPr>
              <a:t>desde</a:t>
            </a:r>
            <a:r>
              <a:rPr lang="en-GB" sz="1200" dirty="0">
                <a:solidFill>
                  <a:srgbClr val="FFFFFF"/>
                </a:solidFill>
                <a:latin typeface="Century Gothic"/>
              </a:rPr>
              <a:t> </a:t>
            </a:r>
            <a:r>
              <a:rPr lang="en-GB" sz="1200" dirty="0" err="1">
                <a:solidFill>
                  <a:srgbClr val="FFFFFF"/>
                </a:solidFill>
                <a:latin typeface="Century Gothic"/>
              </a:rPr>
              <a:t>hace</a:t>
            </a:r>
            <a:r>
              <a:rPr lang="en-GB" sz="1200" dirty="0">
                <a:solidFill>
                  <a:srgbClr val="FFFFFF"/>
                </a:solidFill>
                <a:latin typeface="Century Gothic"/>
              </a:rPr>
              <a:t>’.</a:t>
            </a:r>
            <a:endParaRPr kumimoji="0" lang="en-GB" sz="12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[Click] </a:t>
            </a:r>
          </a:p>
          <a:p>
            <a:r>
              <a:rPr lang="en-GB" dirty="0"/>
              <a:t>These two columns give the year and the week when words were/are taught, </a:t>
            </a:r>
          </a:p>
          <a:p>
            <a:r>
              <a:rPr lang="en-GB" dirty="0"/>
              <a:t>[Click]</a:t>
            </a:r>
          </a:p>
          <a:p>
            <a:r>
              <a:rPr lang="en-GB" dirty="0"/>
              <a:t>and you can see that 2</a:t>
            </a:r>
            <a:r>
              <a:rPr lang="en-GB" baseline="30000" dirty="0"/>
              <a:t>nd</a:t>
            </a:r>
            <a:r>
              <a:rPr lang="en-GB" dirty="0"/>
              <a:t> and 3</a:t>
            </a:r>
            <a:r>
              <a:rPr lang="en-GB" baseline="30000" dirty="0"/>
              <a:t>rd</a:t>
            </a:r>
            <a:r>
              <a:rPr lang="en-GB" dirty="0"/>
              <a:t> meanings of words are taught and tracked separately.</a:t>
            </a:r>
          </a:p>
          <a:p>
            <a:r>
              <a:rPr lang="en-GB" sz="1200" noProof="0" dirty="0">
                <a:solidFill>
                  <a:srgbClr val="FFFFFF"/>
                </a:solidFill>
                <a:latin typeface="Century Gothic"/>
              </a:rPr>
              <a:t>Words shaded in orange are taught / revisited as part of the grammar feature for that week, not as a separate vocabulary item.</a:t>
            </a:r>
            <a:endParaRPr kumimoji="0" lang="en-GB" sz="12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[Click] </a:t>
            </a:r>
          </a:p>
          <a:p>
            <a:r>
              <a:rPr lang="en-GB" dirty="0"/>
              <a:t>The final two columns show where words from key stage 3 are to be revisited in key stage 4.  Each word will be revisited at least twice.</a:t>
            </a:r>
          </a:p>
          <a:p>
            <a:r>
              <a:rPr lang="en-GB" dirty="0"/>
              <a:t>[Click]</a:t>
            </a:r>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676027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entury Gothic"/>
                <a:ea typeface="+mn-ea"/>
                <a:cs typeface="+mn-cs"/>
              </a:rPr>
              <a:t>Note that words that are not in the top 5000 words, this included the names of countries, or multi</a:t>
            </a:r>
            <a:r>
              <a:rPr lang="en-GB" sz="1200" dirty="0">
                <a:solidFill>
                  <a:srgbClr val="FFFFFF"/>
                </a:solidFill>
                <a:latin typeface="Century Gothic"/>
              </a:rPr>
              <a:t>-word phrases, do not have frequency value.  You will see that some words have been selected for their relevance to students rather than their frequency value, e.g. ‘</a:t>
            </a:r>
            <a:r>
              <a:rPr lang="en-GB" sz="1200" dirty="0" err="1">
                <a:solidFill>
                  <a:srgbClr val="FFFFFF"/>
                </a:solidFill>
                <a:latin typeface="Century Gothic"/>
              </a:rPr>
              <a:t>bolígrafo</a:t>
            </a:r>
            <a:r>
              <a:rPr lang="en-GB" sz="1200" dirty="0">
                <a:solidFill>
                  <a:srgbClr val="FFFFFF"/>
                </a:solidFill>
                <a:latin typeface="Century Gothic"/>
              </a:rPr>
              <a:t>’ / pen and ‘</a:t>
            </a:r>
            <a:r>
              <a:rPr lang="en-GB" sz="1200" dirty="0" err="1">
                <a:solidFill>
                  <a:srgbClr val="FFFFFF"/>
                </a:solidFill>
                <a:latin typeface="Century Gothic"/>
              </a:rPr>
              <a:t>estresado</a:t>
            </a:r>
            <a:r>
              <a:rPr lang="en-GB" sz="1200" dirty="0">
                <a:solidFill>
                  <a:srgbClr val="FFFFFF"/>
                </a:solidFill>
                <a:latin typeface="Century Gothic"/>
              </a:rPr>
              <a:t>’ / stressed.</a:t>
            </a:r>
            <a:endParaRPr kumimoji="0" lang="en-GB" sz="1200" b="0" i="0" u="none" strike="noStrike" kern="1200" cap="none" spc="0" normalizeH="0" baseline="0" noProof="0" dirty="0">
              <a:ln>
                <a:noFill/>
              </a:ln>
              <a:solidFill>
                <a:srgbClr val="FFFFFF"/>
              </a:solidFill>
              <a:effectLst/>
              <a:uLnTx/>
              <a:uFillTx/>
              <a:latin typeface="Century Gothic"/>
              <a:ea typeface="+mn-ea"/>
              <a:cs typeface="+mn-cs"/>
            </a:endParaRPr>
          </a:p>
          <a:p>
            <a:r>
              <a:rPr lang="en-GB" dirty="0"/>
              <a:t>[Click]</a:t>
            </a:r>
          </a:p>
        </p:txBody>
      </p:sp>
      <p:sp>
        <p:nvSpPr>
          <p:cNvPr id="4" name="Slide Number Placeholder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2023706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3350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80"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3.png"/><Relationship Id="rId5" Type="http://schemas.openxmlformats.org/officeDocument/2006/relationships/audio" Target="../media/audio33.wav"/><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audio" Target="../media/audio36.wav"/><Relationship Id="rId4" Type="http://schemas.openxmlformats.org/officeDocument/2006/relationships/audio" Target="../media/audio35.wav"/></Relationships>
</file>

<file path=ppt/slides/_rels/slide12.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6.png"/><Relationship Id="rId5" Type="http://schemas.openxmlformats.org/officeDocument/2006/relationships/audio" Target="../media/audio38.wav"/><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hyperlink" Target="https://resources.ncelp.org/" TargetMode="External"/><Relationship Id="rId5" Type="http://schemas.openxmlformats.org/officeDocument/2006/relationships/oleObject" Target="../embeddings/oleObject1.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microsoft.com/office/2007/relationships/media" Target="../media/media12.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notesSlide" Target="../notesSlides/notesSlide15.xml"/><Relationship Id="rId11" Type="http://schemas.openxmlformats.org/officeDocument/2006/relationships/image" Target="../media/image21.jpeg"/><Relationship Id="rId5" Type="http://schemas.openxmlformats.org/officeDocument/2006/relationships/slideLayout" Target="../slideLayouts/slideLayout15.xml"/><Relationship Id="rId10" Type="http://schemas.openxmlformats.org/officeDocument/2006/relationships/image" Target="../media/image20.jpeg"/><Relationship Id="rId4" Type="http://schemas.openxmlformats.org/officeDocument/2006/relationships/audio" Target="../media/media12.wav"/><Relationship Id="rId9" Type="http://schemas.openxmlformats.org/officeDocument/2006/relationships/image" Target="../media/image19.jpeg"/><Relationship Id="rId1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5.xml"/><Relationship Id="rId7" Type="http://schemas.openxmlformats.org/officeDocument/2006/relationships/image" Target="../media/image24.jpe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hyperlink" Target="https://www.renfe.com/es/es" TargetMode="External"/><Relationship Id="rId5" Type="http://schemas.openxmlformats.org/officeDocument/2006/relationships/hyperlink" Target="http://www.visitvalencia.com/" TargetMode="External"/><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microsoft.com/office/2007/relationships/media" Target="../media/media16.wav"/><Relationship Id="rId7" Type="http://schemas.openxmlformats.org/officeDocument/2006/relationships/image" Target="../media/image26.jpe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notesSlide" Target="../notesSlides/notesSlide18.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17.png"/><Relationship Id="rId4" Type="http://schemas.openxmlformats.org/officeDocument/2006/relationships/audio" Target="../media/media16.wav"/><Relationship Id="rId9"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31.jpe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hyperlink" Target="https://resources.ncelp.org/" TargetMode="External"/><Relationship Id="rId5" Type="http://schemas.openxmlformats.org/officeDocument/2006/relationships/oleObject" Target="../embeddings/oleObject1.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5.png"/><Relationship Id="rId5" Type="http://schemas.openxmlformats.org/officeDocument/2006/relationships/image" Target="../media/image29.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hyperlink" Target="https://resources.ncelp.org/" TargetMode="External"/><Relationship Id="rId5" Type="http://schemas.openxmlformats.org/officeDocument/2006/relationships/oleObject" Target="../embeddings/oleObject1.bin"/><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36.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hyperlink" Target="https://resources.ncelp.org/" TargetMode="External"/><Relationship Id="rId5" Type="http://schemas.openxmlformats.org/officeDocument/2006/relationships/oleObject" Target="../embeddings/oleObject1.bin"/><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audio" Target="../media/audio41.wav"/><Relationship Id="rId12" Type="http://schemas.openxmlformats.org/officeDocument/2006/relationships/image" Target="../media/image39.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audio" Target="../media/audio40.wav"/><Relationship Id="rId11" Type="http://schemas.openxmlformats.org/officeDocument/2006/relationships/image" Target="../media/image38.png"/><Relationship Id="rId5" Type="http://schemas.openxmlformats.org/officeDocument/2006/relationships/audio" Target="../media/audio39.wav"/><Relationship Id="rId10" Type="http://schemas.openxmlformats.org/officeDocument/2006/relationships/image" Target="../media/image37.png"/><Relationship Id="rId4" Type="http://schemas.openxmlformats.org/officeDocument/2006/relationships/notesSlide" Target="../notesSlides/notesSlide25.xml"/><Relationship Id="rId9" Type="http://schemas.openxmlformats.org/officeDocument/2006/relationships/hyperlink" Target="https://resources.ncelp.org/" TargetMode="Externa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image" Target="../media/image41.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40.png"/><Relationship Id="rId5" Type="http://schemas.openxmlformats.org/officeDocument/2006/relationships/audio" Target="../media/audio42.wav"/><Relationship Id="rId10" Type="http://schemas.openxmlformats.org/officeDocument/2006/relationships/image" Target="../media/image5.png"/><Relationship Id="rId4" Type="http://schemas.openxmlformats.org/officeDocument/2006/relationships/notesSlide" Target="../notesSlides/notesSlide26.xml"/><Relationship Id="rId9" Type="http://schemas.openxmlformats.org/officeDocument/2006/relationships/hyperlink" Target="https://resources.ncelp.org/"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hyperlink" Target="https://resources.ncelp.org/" TargetMode="External"/><Relationship Id="rId5" Type="http://schemas.openxmlformats.org/officeDocument/2006/relationships/oleObject" Target="../embeddings/oleObject1.bin"/><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png"/><Relationship Id="rId5" Type="http://schemas.openxmlformats.org/officeDocument/2006/relationships/oleObject" Target="../embeddings/oleObject1.bin"/><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notesSlide" Target="../notesSlides/notesSlide4.xml"/><Relationship Id="rId9" Type="http://schemas.openxmlformats.org/officeDocument/2006/relationships/audio" Target="../media/audio5.wav"/><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audio" Target="../media/audio11.wav"/><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audio" Target="../media/audio14.wav"/><Relationship Id="rId12" Type="http://schemas.openxmlformats.org/officeDocument/2006/relationships/image" Target="../media/image10.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audio" Target="../media/audio13.wav"/><Relationship Id="rId11" Type="http://schemas.openxmlformats.org/officeDocument/2006/relationships/audio" Target="../media/audio18.wav"/><Relationship Id="rId5" Type="http://schemas.openxmlformats.org/officeDocument/2006/relationships/audio" Target="../media/audio12.wav"/><Relationship Id="rId10" Type="http://schemas.openxmlformats.org/officeDocument/2006/relationships/audio" Target="../media/audio17.wav"/><Relationship Id="rId4" Type="http://schemas.openxmlformats.org/officeDocument/2006/relationships/notesSlide" Target="../notesSlides/notesSlide6.xml"/><Relationship Id="rId9" Type="http://schemas.openxmlformats.org/officeDocument/2006/relationships/audio" Target="../media/audio16.wav"/></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9.wav"/><Relationship Id="rId7" Type="http://schemas.openxmlformats.org/officeDocument/2006/relationships/audio" Target="../media/audio23.wav"/><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audio" Target="../media/audio20.wav"/></Relationships>
</file>

<file path=ppt/slides/_rels/slide8.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audio" Target="../media/audio26.wav"/><Relationship Id="rId12" Type="http://schemas.openxmlformats.org/officeDocument/2006/relationships/audio" Target="../media/audio31.wav"/><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notesSlide" Target="../notesSlides/notesSlide8.xml"/><Relationship Id="rId9" Type="http://schemas.openxmlformats.org/officeDocument/2006/relationships/audio" Target="../media/audio28.wav"/><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FC0D7F-7A98-4220-9908-4F363F2456B7}"/>
              </a:ext>
            </a:extLst>
          </p:cNvPr>
          <p:cNvSpPr>
            <a:spLocks noGrp="1"/>
          </p:cNvSpPr>
          <p:nvPr>
            <p:ph type="body" sz="quarter" idx="12"/>
          </p:nvPr>
        </p:nvSpPr>
        <p:spPr/>
        <p:txBody>
          <a:bodyPr/>
          <a:lstStyle/>
          <a:p>
            <a:r>
              <a:rPr lang="en-GB" dirty="0"/>
              <a:t>Amanda </a:t>
            </a:r>
            <a:r>
              <a:rPr lang="en-GB" dirty="0" err="1"/>
              <a:t>Izquierdo</a:t>
            </a:r>
            <a:endParaRPr lang="en-GB" dirty="0"/>
          </a:p>
          <a:p>
            <a:r>
              <a:rPr lang="en-GB" dirty="0"/>
              <a:t>Louise Caruso</a:t>
            </a:r>
          </a:p>
        </p:txBody>
      </p:sp>
      <p:sp>
        <p:nvSpPr>
          <p:cNvPr id="4" name="Text Placeholder 3">
            <a:extLst>
              <a:ext uri="{FF2B5EF4-FFF2-40B4-BE49-F238E27FC236}">
                <a16:creationId xmlns:a16="http://schemas.microsoft.com/office/drawing/2014/main" id="{49548A65-0BFC-44E3-93B4-ED2FF0D6BE1A}"/>
              </a:ext>
            </a:extLst>
          </p:cNvPr>
          <p:cNvSpPr>
            <a:spLocks noGrp="1"/>
          </p:cNvSpPr>
          <p:nvPr>
            <p:ph type="body" sz="quarter" idx="14"/>
          </p:nvPr>
        </p:nvSpPr>
        <p:spPr>
          <a:xfrm>
            <a:off x="363537" y="1952624"/>
            <a:ext cx="7996692" cy="1646253"/>
          </a:xfrm>
        </p:spPr>
        <p:txBody>
          <a:bodyPr>
            <a:normAutofit/>
          </a:bodyPr>
          <a:lstStyle/>
          <a:p>
            <a:r>
              <a:rPr lang="en-GB" sz="3600" dirty="0"/>
              <a:t>An introduction to the key stage 4 scheme of work</a:t>
            </a:r>
          </a:p>
        </p:txBody>
      </p:sp>
      <p:pic>
        <p:nvPicPr>
          <p:cNvPr id="3" name="Slide 1">
            <a:hlinkClick r:id="" action="ppaction://media"/>
            <a:extLst>
              <a:ext uri="{FF2B5EF4-FFF2-40B4-BE49-F238E27FC236}">
                <a16:creationId xmlns:a16="http://schemas.microsoft.com/office/drawing/2014/main" id="{D09F89A1-0825-FF08-35ED-1BA3F6746B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6670" y="397539"/>
            <a:ext cx="406400" cy="406400"/>
          </a:xfrm>
          <a:prstGeom prst="rect">
            <a:avLst/>
          </a:prstGeom>
        </p:spPr>
      </p:pic>
    </p:spTree>
    <p:extLst>
      <p:ext uri="{BB962C8B-B14F-4D97-AF65-F5344CB8AC3E}">
        <p14:creationId xmlns:p14="http://schemas.microsoft.com/office/powerpoint/2010/main" val="117822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E4F846-E49F-45EC-A2D9-16DDC919D95D}"/>
              </a:ext>
            </a:extLst>
          </p:cNvPr>
          <p:cNvSpPr>
            <a:spLocks noGrp="1"/>
          </p:cNvSpPr>
          <p:nvPr>
            <p:ph type="title"/>
          </p:nvPr>
        </p:nvSpPr>
        <p:spPr>
          <a:xfrm>
            <a:off x="-1" y="213557"/>
            <a:ext cx="4358243" cy="647577"/>
          </a:xfrm>
        </p:spPr>
        <p:txBody>
          <a:bodyPr/>
          <a:lstStyle/>
          <a:p>
            <a:r>
              <a:rPr lang="en-GB" dirty="0"/>
              <a:t>Phonics tracker</a:t>
            </a:r>
          </a:p>
        </p:txBody>
      </p:sp>
      <p:sp>
        <p:nvSpPr>
          <p:cNvPr id="6" name="Speech Bubble: Rectangle with Corners Rounded 5">
            <a:extLst>
              <a:ext uri="{FF2B5EF4-FFF2-40B4-BE49-F238E27FC236}">
                <a16:creationId xmlns:a16="http://schemas.microsoft.com/office/drawing/2014/main" id="{1D3195A9-096F-4551-B30E-2CBE0E08BA73}"/>
              </a:ext>
            </a:extLst>
          </p:cNvPr>
          <p:cNvSpPr/>
          <p:nvPr/>
        </p:nvSpPr>
        <p:spPr>
          <a:xfrm>
            <a:off x="890649" y="3257308"/>
            <a:ext cx="3099459" cy="2252844"/>
          </a:xfrm>
          <a:prstGeom prst="wedgeRoundRectCallout">
            <a:avLst>
              <a:gd name="adj1" fmla="val 61615"/>
              <a:gd name="adj2" fmla="val -2591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srgbClr val="FFFFFF"/>
                </a:solidFill>
              </a:rPr>
              <a:t>Here we have recorded when each SSC / stress pattern will be revisited and which grammar features it is relevant to in those weeks.</a:t>
            </a:r>
          </a:p>
        </p:txBody>
      </p:sp>
      <p:pic>
        <p:nvPicPr>
          <p:cNvPr id="5" name="Picture 4">
            <a:extLst>
              <a:ext uri="{FF2B5EF4-FFF2-40B4-BE49-F238E27FC236}">
                <a16:creationId xmlns:a16="http://schemas.microsoft.com/office/drawing/2014/main" id="{1C96CDEC-8560-4540-B0D1-AF51655B2121}"/>
              </a:ext>
            </a:extLst>
          </p:cNvPr>
          <p:cNvPicPr>
            <a:picLocks noChangeAspect="1"/>
          </p:cNvPicPr>
          <p:nvPr/>
        </p:nvPicPr>
        <p:blipFill rotWithShape="1">
          <a:blip r:embed="rId6"/>
          <a:srcRect l="1528" t="12473" r="46358" b="6554"/>
          <a:stretch/>
        </p:blipFill>
        <p:spPr>
          <a:xfrm>
            <a:off x="4358242" y="653142"/>
            <a:ext cx="6363479" cy="5374434"/>
          </a:xfrm>
          <a:prstGeom prst="rect">
            <a:avLst/>
          </a:prstGeom>
        </p:spPr>
      </p:pic>
      <p:pic>
        <p:nvPicPr>
          <p:cNvPr id="2" name="Slide 10.1">
            <a:hlinkClick r:id="" action="ppaction://media"/>
            <a:extLst>
              <a:ext uri="{FF2B5EF4-FFF2-40B4-BE49-F238E27FC236}">
                <a16:creationId xmlns:a16="http://schemas.microsoft.com/office/drawing/2014/main" id="{DC9A2752-718A-DA22-93B7-A49A096A63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51609" y="213557"/>
            <a:ext cx="406400" cy="406400"/>
          </a:xfrm>
          <a:prstGeom prst="rect">
            <a:avLst/>
          </a:prstGeom>
        </p:spPr>
      </p:pic>
    </p:spTree>
    <p:extLst>
      <p:ext uri="{BB962C8B-B14F-4D97-AF65-F5344CB8AC3E}">
        <p14:creationId xmlns:p14="http://schemas.microsoft.com/office/powerpoint/2010/main" val="119630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5" name="Slide 10.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AD292A-F4F1-4CCC-8F0B-4D6FD2D3163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30" t="13040" r="1505" b="15267"/>
          <a:stretch/>
        </p:blipFill>
        <p:spPr>
          <a:xfrm>
            <a:off x="763131" y="1745671"/>
            <a:ext cx="10839938" cy="4356549"/>
          </a:xfrm>
          <a:prstGeom prst="rect">
            <a:avLst/>
          </a:prstGeom>
        </p:spPr>
      </p:pic>
      <p:sp>
        <p:nvSpPr>
          <p:cNvPr id="3" name="Title 2">
            <a:extLst>
              <a:ext uri="{FF2B5EF4-FFF2-40B4-BE49-F238E27FC236}">
                <a16:creationId xmlns:a16="http://schemas.microsoft.com/office/drawing/2014/main" id="{CBE4F846-E49F-45EC-A2D9-16DDC919D95D}"/>
              </a:ext>
            </a:extLst>
          </p:cNvPr>
          <p:cNvSpPr>
            <a:spLocks noGrp="1"/>
          </p:cNvSpPr>
          <p:nvPr>
            <p:ph type="title"/>
          </p:nvPr>
        </p:nvSpPr>
        <p:spPr>
          <a:xfrm>
            <a:off x="-1" y="213557"/>
            <a:ext cx="4358243" cy="647577"/>
          </a:xfrm>
        </p:spPr>
        <p:txBody>
          <a:bodyPr/>
          <a:lstStyle/>
          <a:p>
            <a:r>
              <a:rPr lang="en-GB" dirty="0"/>
              <a:t>Grammar tracker</a:t>
            </a:r>
          </a:p>
        </p:txBody>
      </p:sp>
      <p:sp>
        <p:nvSpPr>
          <p:cNvPr id="6" name="Speech Bubble: Rectangle with Corners Rounded 5">
            <a:extLst>
              <a:ext uri="{FF2B5EF4-FFF2-40B4-BE49-F238E27FC236}">
                <a16:creationId xmlns:a16="http://schemas.microsoft.com/office/drawing/2014/main" id="{1D3195A9-096F-4551-B30E-2CBE0E08BA73}"/>
              </a:ext>
            </a:extLst>
          </p:cNvPr>
          <p:cNvSpPr/>
          <p:nvPr/>
        </p:nvSpPr>
        <p:spPr>
          <a:xfrm>
            <a:off x="1831482" y="965153"/>
            <a:ext cx="3847309" cy="614364"/>
          </a:xfrm>
          <a:prstGeom prst="wedgeRoundRectCallout">
            <a:avLst>
              <a:gd name="adj1" fmla="val 17665"/>
              <a:gd name="adj2" fmla="val 6405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List of features</a:t>
            </a:r>
            <a:r>
              <a:rPr kumimoji="0" lang="en-GB" sz="2000" b="0" i="0" u="none" strike="noStrike" kern="1200" cap="none" spc="0" normalizeH="0" noProof="0" dirty="0">
                <a:ln>
                  <a:noFill/>
                </a:ln>
                <a:solidFill>
                  <a:srgbClr val="FFFFFF"/>
                </a:solidFill>
                <a:effectLst/>
                <a:uLnTx/>
                <a:uFillTx/>
                <a:latin typeface="Century Gothic"/>
                <a:ea typeface="+mn-ea"/>
                <a:cs typeface="+mn-cs"/>
              </a:rPr>
              <a:t> included in the GCSE subject content.</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7" name="Speech Bubble: Rectangle with Corners Rounded 6">
            <a:extLst>
              <a:ext uri="{FF2B5EF4-FFF2-40B4-BE49-F238E27FC236}">
                <a16:creationId xmlns:a16="http://schemas.microsoft.com/office/drawing/2014/main" id="{2CE0FB7B-9CBF-4BF5-ACC9-65570A5F97E9}"/>
              </a:ext>
            </a:extLst>
          </p:cNvPr>
          <p:cNvSpPr/>
          <p:nvPr/>
        </p:nvSpPr>
        <p:spPr>
          <a:xfrm>
            <a:off x="259278" y="1104306"/>
            <a:ext cx="683119" cy="475211"/>
          </a:xfrm>
          <a:prstGeom prst="wedgeRoundRectCallout">
            <a:avLst>
              <a:gd name="adj1" fmla="val 48956"/>
              <a:gd name="adj2" fmla="val 7904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Tier</a:t>
            </a:r>
          </a:p>
        </p:txBody>
      </p:sp>
      <p:sp>
        <p:nvSpPr>
          <p:cNvPr id="8" name="Speech Bubble: Rectangle with Corners Rounded 7">
            <a:extLst>
              <a:ext uri="{FF2B5EF4-FFF2-40B4-BE49-F238E27FC236}">
                <a16:creationId xmlns:a16="http://schemas.microsoft.com/office/drawing/2014/main" id="{8F304A4F-A1A7-406F-970A-A10C1CD31148}"/>
              </a:ext>
            </a:extLst>
          </p:cNvPr>
          <p:cNvSpPr/>
          <p:nvPr/>
        </p:nvSpPr>
        <p:spPr>
          <a:xfrm>
            <a:off x="5822715" y="427008"/>
            <a:ext cx="3018740" cy="1076290"/>
          </a:xfrm>
          <a:prstGeom prst="wedgeRoundRectCallout">
            <a:avLst>
              <a:gd name="adj1" fmla="val 14401"/>
              <a:gd name="adj2" fmla="val 6821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Details of when</a:t>
            </a:r>
            <a:r>
              <a:rPr kumimoji="0" lang="en-GB" sz="2000" b="0" i="0" u="none" strike="noStrike" kern="1200" cap="none" spc="0" normalizeH="0" noProof="0" dirty="0">
                <a:ln>
                  <a:noFill/>
                </a:ln>
                <a:solidFill>
                  <a:srgbClr val="FFFFFF"/>
                </a:solidFill>
                <a:effectLst/>
                <a:uLnTx/>
                <a:uFillTx/>
                <a:latin typeface="Century Gothic"/>
                <a:ea typeface="+mn-ea"/>
                <a:cs typeface="+mn-cs"/>
              </a:rPr>
              <a:t> the grammar was introduced / revisited.</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9" name="Speech Bubble: Rectangle with Corners Rounded 8">
            <a:extLst>
              <a:ext uri="{FF2B5EF4-FFF2-40B4-BE49-F238E27FC236}">
                <a16:creationId xmlns:a16="http://schemas.microsoft.com/office/drawing/2014/main" id="{802AF85D-CEF0-4C7F-979A-5C3F9BAF19FE}"/>
              </a:ext>
            </a:extLst>
          </p:cNvPr>
          <p:cNvSpPr/>
          <p:nvPr/>
        </p:nvSpPr>
        <p:spPr>
          <a:xfrm>
            <a:off x="9113035" y="673738"/>
            <a:ext cx="2819687" cy="861135"/>
          </a:xfrm>
          <a:prstGeom prst="wedgeRoundRectCallout">
            <a:avLst>
              <a:gd name="adj1" fmla="val 13739"/>
              <a:gd name="adj2" fmla="val 9079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Hyperlinks</a:t>
            </a:r>
            <a:r>
              <a:rPr kumimoji="0" lang="en-GB" sz="2000" b="0" i="0" u="none" strike="noStrike" kern="1200" cap="none" spc="0" normalizeH="0" noProof="0" dirty="0">
                <a:ln>
                  <a:noFill/>
                </a:ln>
                <a:solidFill>
                  <a:srgbClr val="FFFFFF"/>
                </a:solidFill>
                <a:effectLst/>
                <a:uLnTx/>
                <a:uFillTx/>
                <a:latin typeface="Century Gothic"/>
                <a:ea typeface="+mn-ea"/>
                <a:cs typeface="+mn-cs"/>
              </a:rPr>
              <a:t> to previous resources.</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224654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lide 11.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Slide 11.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Slide 1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E4F846-E49F-45EC-A2D9-16DDC919D95D}"/>
              </a:ext>
            </a:extLst>
          </p:cNvPr>
          <p:cNvSpPr>
            <a:spLocks noGrp="1"/>
          </p:cNvSpPr>
          <p:nvPr>
            <p:ph type="title"/>
          </p:nvPr>
        </p:nvSpPr>
        <p:spPr>
          <a:xfrm>
            <a:off x="-1" y="213557"/>
            <a:ext cx="6412675" cy="647577"/>
          </a:xfrm>
        </p:spPr>
        <p:txBody>
          <a:bodyPr/>
          <a:lstStyle/>
          <a:p>
            <a:r>
              <a:rPr lang="en-GB" dirty="0"/>
              <a:t>GCSE revision weeks</a:t>
            </a:r>
          </a:p>
        </p:txBody>
      </p:sp>
      <p:pic>
        <p:nvPicPr>
          <p:cNvPr id="4" name="Picture 3">
            <a:extLst>
              <a:ext uri="{FF2B5EF4-FFF2-40B4-BE49-F238E27FC236}">
                <a16:creationId xmlns:a16="http://schemas.microsoft.com/office/drawing/2014/main" id="{0E0475BE-8273-4962-9446-627A501AA152}"/>
              </a:ext>
            </a:extLst>
          </p:cNvPr>
          <p:cNvPicPr>
            <a:picLocks noChangeAspect="1"/>
          </p:cNvPicPr>
          <p:nvPr/>
        </p:nvPicPr>
        <p:blipFill rotWithShape="1">
          <a:blip r:embed="rId4"/>
          <a:srcRect l="1558" t="12773" r="48182" b="5337"/>
          <a:stretch/>
        </p:blipFill>
        <p:spPr>
          <a:xfrm>
            <a:off x="190004" y="961901"/>
            <a:ext cx="6127669" cy="5427024"/>
          </a:xfrm>
          <a:prstGeom prst="rect">
            <a:avLst/>
          </a:prstGeom>
        </p:spPr>
      </p:pic>
      <p:sp>
        <p:nvSpPr>
          <p:cNvPr id="5" name="Speech Bubble: Rectangle with Corners Rounded 4">
            <a:extLst>
              <a:ext uri="{FF2B5EF4-FFF2-40B4-BE49-F238E27FC236}">
                <a16:creationId xmlns:a16="http://schemas.microsoft.com/office/drawing/2014/main" id="{8C3C81DA-691A-407C-9811-C80F99BF5625}"/>
              </a:ext>
            </a:extLst>
          </p:cNvPr>
          <p:cNvSpPr/>
          <p:nvPr/>
        </p:nvSpPr>
        <p:spPr>
          <a:xfrm>
            <a:off x="5539837" y="1246909"/>
            <a:ext cx="3342905" cy="1686296"/>
          </a:xfrm>
          <a:prstGeom prst="wedgeRoundRectCallout">
            <a:avLst>
              <a:gd name="adj1" fmla="val -56901"/>
              <a:gd name="adj2" fmla="val -25984"/>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The final</a:t>
            </a:r>
            <a:r>
              <a:rPr kumimoji="0" lang="en-GB" sz="2000" b="0" i="0" u="none" strike="noStrike" kern="1200" cap="none" spc="0" normalizeH="0" noProof="0" dirty="0">
                <a:ln>
                  <a:noFill/>
                </a:ln>
                <a:solidFill>
                  <a:srgbClr val="FFFFFF"/>
                </a:solidFill>
                <a:effectLst/>
                <a:uLnTx/>
                <a:uFillTx/>
                <a:latin typeface="Century Gothic"/>
                <a:ea typeface="+mn-ea"/>
                <a:cs typeface="+mn-cs"/>
              </a:rPr>
              <a:t> tab on the spreadsheet shows which words are to be covered in each of the 9 revision weeks.</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42128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lide 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E4F846-E49F-45EC-A2D9-16DDC919D95D}"/>
              </a:ext>
            </a:extLst>
          </p:cNvPr>
          <p:cNvSpPr>
            <a:spLocks noGrp="1"/>
          </p:cNvSpPr>
          <p:nvPr>
            <p:ph type="title"/>
          </p:nvPr>
        </p:nvSpPr>
        <p:spPr>
          <a:xfrm>
            <a:off x="-1" y="213557"/>
            <a:ext cx="6412675" cy="647577"/>
          </a:xfrm>
        </p:spPr>
        <p:txBody>
          <a:bodyPr/>
          <a:lstStyle/>
          <a:p>
            <a:r>
              <a:rPr lang="en-GB" dirty="0"/>
              <a:t>Resources</a:t>
            </a:r>
          </a:p>
        </p:txBody>
      </p:sp>
      <p:pic>
        <p:nvPicPr>
          <p:cNvPr id="4" name="Picture 3">
            <a:extLst>
              <a:ext uri="{FF2B5EF4-FFF2-40B4-BE49-F238E27FC236}">
                <a16:creationId xmlns:a16="http://schemas.microsoft.com/office/drawing/2014/main" id="{DA94EA2F-3DD2-449D-A248-997B7C85C924}"/>
              </a:ext>
            </a:extLst>
          </p:cNvPr>
          <p:cNvPicPr>
            <a:picLocks noChangeAspect="1"/>
          </p:cNvPicPr>
          <p:nvPr/>
        </p:nvPicPr>
        <p:blipFill rotWithShape="1">
          <a:blip r:embed="rId6"/>
          <a:srcRect l="2108" t="11252" r="1172" b="52156"/>
          <a:stretch/>
        </p:blipFill>
        <p:spPr>
          <a:xfrm>
            <a:off x="200024" y="1880309"/>
            <a:ext cx="11791951" cy="2424991"/>
          </a:xfrm>
          <a:prstGeom prst="rect">
            <a:avLst/>
          </a:prstGeom>
        </p:spPr>
      </p:pic>
      <p:sp>
        <p:nvSpPr>
          <p:cNvPr id="5" name="Speech Bubble: Rectangle with Corners Rounded 4">
            <a:extLst>
              <a:ext uri="{FF2B5EF4-FFF2-40B4-BE49-F238E27FC236}">
                <a16:creationId xmlns:a16="http://schemas.microsoft.com/office/drawing/2014/main" id="{8C3C81DA-691A-407C-9811-C80F99BF5625}"/>
              </a:ext>
            </a:extLst>
          </p:cNvPr>
          <p:cNvSpPr/>
          <p:nvPr/>
        </p:nvSpPr>
        <p:spPr>
          <a:xfrm>
            <a:off x="8820150" y="4423607"/>
            <a:ext cx="3062967" cy="1666752"/>
          </a:xfrm>
          <a:prstGeom prst="wedgeRoundRectCallout">
            <a:avLst>
              <a:gd name="adj1" fmla="val -37175"/>
              <a:gd name="adj2" fmla="val -116999"/>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Clicking on the hyperlink takes you directly to the resource on our resource portal.</a:t>
            </a:r>
          </a:p>
        </p:txBody>
      </p:sp>
      <p:pic>
        <p:nvPicPr>
          <p:cNvPr id="6" name="Slide 13.1">
            <a:hlinkClick r:id="" action="ppaction://media"/>
            <a:extLst>
              <a:ext uri="{FF2B5EF4-FFF2-40B4-BE49-F238E27FC236}">
                <a16:creationId xmlns:a16="http://schemas.microsoft.com/office/drawing/2014/main" id="{3E6100C3-E63E-2D04-2C7A-96CA1E151A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75163" y="393601"/>
            <a:ext cx="406400" cy="406400"/>
          </a:xfrm>
          <a:prstGeom prst="rect">
            <a:avLst/>
          </a:prstGeom>
        </p:spPr>
      </p:pic>
    </p:spTree>
    <p:extLst>
      <p:ext uri="{BB962C8B-B14F-4D97-AF65-F5344CB8AC3E}">
        <p14:creationId xmlns:p14="http://schemas.microsoft.com/office/powerpoint/2010/main" val="282139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5" name="Slide 13.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5" imgW="0" imgH="0" progId="Paint.Picture">
                  <p:embed/>
                </p:oleObj>
              </mc:Choice>
              <mc:Fallback>
                <p:oleObj name="Bitmap Image" r:id="rId5"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D8A24B51-99AF-440B-B4B2-2018E0C3FC34}"/>
              </a:ext>
            </a:extLst>
          </p:cNvPr>
          <p:cNvSpPr>
            <a:spLocks noGrp="1"/>
          </p:cNvSpPr>
          <p:nvPr>
            <p:ph type="body" sz="quarter" idx="10"/>
          </p:nvPr>
        </p:nvSpPr>
        <p:spPr>
          <a:xfrm>
            <a:off x="373063" y="1366715"/>
            <a:ext cx="11514137" cy="4803897"/>
          </a:xfrm>
        </p:spPr>
        <p:txBody>
          <a:bodyPr/>
          <a:lstStyle/>
          <a:p>
            <a:pPr marL="342900" indent="-342900">
              <a:lnSpc>
                <a:spcPct val="150000"/>
              </a:lnSpc>
              <a:buClr>
                <a:schemeClr val="tx1"/>
              </a:buClr>
              <a:buFont typeface="Arial" panose="020B0604020202020204" pitchFamily="34" charset="0"/>
              <a:buChar char="•"/>
            </a:pPr>
            <a:r>
              <a:rPr lang="en-GB" dirty="0">
                <a:solidFill>
                  <a:schemeClr val="tx1"/>
                </a:solidFill>
              </a:rPr>
              <a:t>Walk through of Key Stage 4 Spanish SoW document </a:t>
            </a:r>
          </a:p>
          <a:p>
            <a:pPr marL="342900" indent="-342900">
              <a:lnSpc>
                <a:spcPct val="150000"/>
              </a:lnSpc>
              <a:buClr>
                <a:schemeClr val="tx1"/>
              </a:buClr>
              <a:buFont typeface="Arial" panose="020B0604020202020204" pitchFamily="34" charset="0"/>
              <a:buChar char="•"/>
            </a:pPr>
            <a:r>
              <a:rPr lang="en-GB" dirty="0">
                <a:solidFill>
                  <a:schemeClr val="tx1"/>
                </a:solidFill>
              </a:rPr>
              <a:t>Presentation of Key Stage 4 sample resources based on SoW </a:t>
            </a:r>
          </a:p>
          <a:p>
            <a:pPr marL="342900" indent="-342900">
              <a:lnSpc>
                <a:spcPct val="150000"/>
              </a:lnSpc>
              <a:buClr>
                <a:schemeClr val="tx1"/>
              </a:buClr>
              <a:buFont typeface="Arial" panose="020B0604020202020204" pitchFamily="34" charset="0"/>
              <a:buChar char="•"/>
            </a:pPr>
            <a:r>
              <a:rPr lang="en-GB" dirty="0">
                <a:solidFill>
                  <a:schemeClr val="tx1"/>
                </a:solidFill>
              </a:rPr>
              <a:t>NCELP </a:t>
            </a:r>
            <a:r>
              <a:rPr lang="en-GB" u="sng" dirty="0">
                <a:solidFill>
                  <a:schemeClr val="tx1"/>
                </a:solidFill>
                <a:hlinkClick r:id="rId6"/>
              </a:rPr>
              <a:t>resource portal</a:t>
            </a:r>
            <a:endParaRPr lang="en-GB" dirty="0">
              <a:solidFill>
                <a:schemeClr val="tx1"/>
              </a:solidFill>
            </a:endParaRPr>
          </a:p>
        </p:txBody>
      </p:sp>
      <p:sp>
        <p:nvSpPr>
          <p:cNvPr id="3" name="Title 2">
            <a:extLst>
              <a:ext uri="{FF2B5EF4-FFF2-40B4-BE49-F238E27FC236}">
                <a16:creationId xmlns:a16="http://schemas.microsoft.com/office/drawing/2014/main" id="{5049ABC8-F306-4914-8802-2DD85335817E}"/>
              </a:ext>
            </a:extLst>
          </p:cNvPr>
          <p:cNvSpPr>
            <a:spLocks noGrp="1"/>
          </p:cNvSpPr>
          <p:nvPr>
            <p:ph type="title"/>
          </p:nvPr>
        </p:nvSpPr>
        <p:spPr>
          <a:xfrm>
            <a:off x="-1" y="213557"/>
            <a:ext cx="3313217" cy="647577"/>
          </a:xfrm>
        </p:spPr>
        <p:txBody>
          <a:bodyPr>
            <a:normAutofit/>
          </a:bodyPr>
          <a:lstStyle/>
          <a:p>
            <a:r>
              <a:rPr lang="en-GB" dirty="0"/>
              <a:t>This session…</a:t>
            </a:r>
          </a:p>
        </p:txBody>
      </p:sp>
      <p:pic>
        <p:nvPicPr>
          <p:cNvPr id="16" name="Picture 15">
            <a:extLst>
              <a:ext uri="{FF2B5EF4-FFF2-40B4-BE49-F238E27FC236}">
                <a16:creationId xmlns:a16="http://schemas.microsoft.com/office/drawing/2014/main" id="{4C3E48EE-B391-4DF0-B7FA-C39E50A650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87491" y="3768663"/>
            <a:ext cx="4904509" cy="2452255"/>
          </a:xfrm>
          <a:prstGeom prst="rect">
            <a:avLst/>
          </a:prstGeom>
        </p:spPr>
      </p:pic>
      <p:pic>
        <p:nvPicPr>
          <p:cNvPr id="4" name="Slide 14">
            <a:hlinkClick r:id="" action="ppaction://media"/>
            <a:extLst>
              <a:ext uri="{FF2B5EF4-FFF2-40B4-BE49-F238E27FC236}">
                <a16:creationId xmlns:a16="http://schemas.microsoft.com/office/drawing/2014/main" id="{F9E6E293-52C4-A960-6517-B8820EB2D6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20400" y="433327"/>
            <a:ext cx="406400" cy="406400"/>
          </a:xfrm>
          <a:prstGeom prst="rect">
            <a:avLst/>
          </a:prstGeom>
        </p:spPr>
      </p:pic>
    </p:spTree>
    <p:extLst>
      <p:ext uri="{BB962C8B-B14F-4D97-AF65-F5344CB8AC3E}">
        <p14:creationId xmlns:p14="http://schemas.microsoft.com/office/powerpoint/2010/main" val="131409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ola, llegué a Valencia el lunes full text Slide 4.wav" descr="Hola, llegué a Valencia el lunes full text Slide 4.wav">
            <a:hlinkClick r:id="" action="ppaction://media"/>
            <a:extLst>
              <a:ext uri="{FF2B5EF4-FFF2-40B4-BE49-F238E27FC236}">
                <a16:creationId xmlns:a16="http://schemas.microsoft.com/office/drawing/2014/main" id="{08FD0FC9-C7FC-B972-7624-044B7C2FB977}"/>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8997664" y="246607"/>
            <a:ext cx="812800" cy="812800"/>
          </a:xfrm>
        </p:spPr>
      </p:pic>
      <p:pic>
        <p:nvPicPr>
          <p:cNvPr id="9" name="Picture 4" descr="File:Mercat central interior.jpg">
            <a:extLst>
              <a:ext uri="{FF2B5EF4-FFF2-40B4-BE49-F238E27FC236}">
                <a16:creationId xmlns:a16="http://schemas.microsoft.com/office/drawing/2014/main" id="{DAC82E90-C493-4C08-A4C6-A27C9EA2BFE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336157">
            <a:off x="7021738" y="2781665"/>
            <a:ext cx="2083067" cy="20325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3490872-2045-38CA-D07C-280E4B35F6A8}"/>
              </a:ext>
            </a:extLst>
          </p:cNvPr>
          <p:cNvSpPr>
            <a:spLocks noGrp="1"/>
          </p:cNvSpPr>
          <p:nvPr>
            <p:ph type="title"/>
          </p:nvPr>
        </p:nvSpPr>
        <p:spPr>
          <a:xfrm>
            <a:off x="263857" y="38289"/>
            <a:ext cx="8733807" cy="1001679"/>
          </a:xfrm>
        </p:spPr>
        <p:txBody>
          <a:bodyPr>
            <a:normAutofit/>
          </a:bodyPr>
          <a:lstStyle/>
          <a:p>
            <a:r>
              <a:rPr lang="en-GB" sz="2800" dirty="0" err="1"/>
              <a:t>Recibiste</a:t>
            </a:r>
            <a:r>
              <a:rPr lang="en-GB" sz="2800" dirty="0"/>
              <a:t> </a:t>
            </a:r>
            <a:r>
              <a:rPr lang="en-GB" sz="2800" dirty="0" err="1"/>
              <a:t>una</a:t>
            </a:r>
            <a:r>
              <a:rPr lang="en-GB" sz="2800" dirty="0"/>
              <a:t> postal* de </a:t>
            </a:r>
            <a:r>
              <a:rPr lang="en-GB" sz="2800" dirty="0" err="1"/>
              <a:t>tu</a:t>
            </a:r>
            <a:r>
              <a:rPr lang="en-GB" sz="2800" dirty="0"/>
              <a:t> amigo. Lee la postal. </a:t>
            </a:r>
            <a:endParaRPr lang="en-ES" sz="2800" dirty="0"/>
          </a:p>
        </p:txBody>
      </p:sp>
      <p:sp>
        <p:nvSpPr>
          <p:cNvPr id="4" name="Rounded Rectangle 11">
            <a:extLst>
              <a:ext uri="{FF2B5EF4-FFF2-40B4-BE49-F238E27FC236}">
                <a16:creationId xmlns:a16="http://schemas.microsoft.com/office/drawing/2014/main" id="{5D8C9589-59F6-FE8E-CEF8-326AD17D6093}"/>
              </a:ext>
            </a:extLst>
          </p:cNvPr>
          <p:cNvSpPr/>
          <p:nvPr/>
        </p:nvSpPr>
        <p:spPr>
          <a:xfrm>
            <a:off x="10210800" y="258166"/>
            <a:ext cx="17173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pic>
        <p:nvPicPr>
          <p:cNvPr id="1026" name="Picture 2" descr="Spain, Value, Bell Tower, Miguelete">
            <a:extLst>
              <a:ext uri="{FF2B5EF4-FFF2-40B4-BE49-F238E27FC236}">
                <a16:creationId xmlns:a16="http://schemas.microsoft.com/office/drawing/2014/main" id="{C8103388-3DBF-4494-ACE3-A32AA1AA594A}"/>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l="10803" t="-1269" r="28894" b="7475"/>
          <a:stretch/>
        </p:blipFill>
        <p:spPr bwMode="auto">
          <a:xfrm rot="390043">
            <a:off x="7337105" y="1158035"/>
            <a:ext cx="1985237" cy="2107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ople on beach during daytime">
            <a:extLst>
              <a:ext uri="{FF2B5EF4-FFF2-40B4-BE49-F238E27FC236}">
                <a16:creationId xmlns:a16="http://schemas.microsoft.com/office/drawing/2014/main" id="{9041B8CC-8F0B-43F7-A280-F29825D06D9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372699">
            <a:off x="9296219" y="1439000"/>
            <a:ext cx="2580666" cy="19400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lencia, Spain, Calatrava, Sunset">
            <a:extLst>
              <a:ext uri="{FF2B5EF4-FFF2-40B4-BE49-F238E27FC236}">
                <a16:creationId xmlns:a16="http://schemas.microsoft.com/office/drawing/2014/main" id="{ECC57D25-2E83-426C-BDD1-DC8B03C7BB5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rot="340334">
            <a:off x="9073329" y="3319931"/>
            <a:ext cx="2609065" cy="1722095"/>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2">
            <a:extLst>
              <a:ext uri="{FF2B5EF4-FFF2-40B4-BE49-F238E27FC236}">
                <a16:creationId xmlns:a16="http://schemas.microsoft.com/office/drawing/2014/main" id="{A22E73E8-34F3-49A5-98D9-8571EB8E62B0}"/>
              </a:ext>
            </a:extLst>
          </p:cNvPr>
          <p:cNvSpPr txBox="1">
            <a:spLocks/>
          </p:cNvSpPr>
          <p:nvPr/>
        </p:nvSpPr>
        <p:spPr>
          <a:xfrm>
            <a:off x="308917" y="829016"/>
            <a:ext cx="7119337" cy="5466099"/>
          </a:xfrm>
          <a:prstGeom prst="rect">
            <a:avLst/>
          </a:prstGeom>
          <a:ln w="57150"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170000"/>
              </a:lnSpc>
            </a:pPr>
            <a:r>
              <a:rPr lang="en-GB" sz="2000" i="1" dirty="0"/>
              <a:t>¡Hola!</a:t>
            </a:r>
          </a:p>
          <a:p>
            <a:pPr>
              <a:lnSpc>
                <a:spcPct val="170000"/>
              </a:lnSpc>
            </a:pPr>
            <a:r>
              <a:rPr lang="en-GB" sz="2000" i="1" dirty="0" err="1"/>
              <a:t>Lle</a:t>
            </a:r>
            <a:r>
              <a:rPr lang="en-GB" sz="2000" b="1" i="1" dirty="0" err="1"/>
              <a:t>gué</a:t>
            </a:r>
            <a:r>
              <a:rPr lang="en-GB" sz="2000" i="1" dirty="0"/>
              <a:t> a Valencia el lunes. </a:t>
            </a:r>
            <a:r>
              <a:rPr lang="en-GB" sz="2000" b="1" i="1" dirty="0" err="1"/>
              <a:t>Ge</a:t>
            </a:r>
            <a:r>
              <a:rPr lang="en-GB" sz="2000" i="1" dirty="0" err="1"/>
              <a:t>neralmente</a:t>
            </a:r>
            <a:r>
              <a:rPr lang="en-GB" sz="2000" i="1" dirty="0"/>
              <a:t> </a:t>
            </a:r>
            <a:r>
              <a:rPr lang="en-GB" sz="2000" i="1" dirty="0" err="1"/>
              <a:t>hace</a:t>
            </a:r>
            <a:r>
              <a:rPr lang="en-GB" sz="2000" i="1" dirty="0"/>
              <a:t> </a:t>
            </a:r>
            <a:r>
              <a:rPr lang="en-GB" sz="2000" i="1" dirty="0" err="1"/>
              <a:t>calor</a:t>
            </a:r>
            <a:r>
              <a:rPr lang="en-GB" sz="2000" i="1" dirty="0"/>
              <a:t>. Mi </a:t>
            </a:r>
            <a:r>
              <a:rPr lang="en-GB" sz="2000" i="1" dirty="0" err="1"/>
              <a:t>apartamento</a:t>
            </a:r>
            <a:r>
              <a:rPr lang="en-GB" sz="2000" i="1" dirty="0"/>
              <a:t> es </a:t>
            </a:r>
            <a:r>
              <a:rPr lang="en-GB" sz="2000" b="1" i="1" dirty="0"/>
              <a:t>ge</a:t>
            </a:r>
            <a:r>
              <a:rPr lang="en-GB" sz="2000" i="1" dirty="0"/>
              <a:t>nial.  Tiene una vista </a:t>
            </a:r>
            <a:r>
              <a:rPr lang="en-GB" sz="2000" i="1" dirty="0" err="1"/>
              <a:t>bonita</a:t>
            </a:r>
            <a:r>
              <a:rPr lang="en-GB" sz="2000" i="1" dirty="0"/>
              <a:t> de la </a:t>
            </a:r>
            <a:r>
              <a:rPr lang="en-GB" sz="2000" i="1" dirty="0" err="1"/>
              <a:t>catedral</a:t>
            </a:r>
            <a:r>
              <a:rPr lang="en-GB" sz="2000" i="1" dirty="0"/>
              <a:t> y la </a:t>
            </a:r>
            <a:r>
              <a:rPr lang="en-GB" sz="2000" i="1" dirty="0" err="1"/>
              <a:t>torre</a:t>
            </a:r>
            <a:r>
              <a:rPr lang="en-GB" sz="2000" i="1" dirty="0"/>
              <a:t> </a:t>
            </a:r>
            <a:r>
              <a:rPr lang="en-GB" sz="2000" i="1" dirty="0" err="1"/>
              <a:t>Mi</a:t>
            </a:r>
            <a:r>
              <a:rPr lang="en-GB" sz="2000" b="1" i="1" dirty="0" err="1"/>
              <a:t>gue</a:t>
            </a:r>
            <a:r>
              <a:rPr lang="en-GB" sz="2000" i="1" dirty="0" err="1"/>
              <a:t>lete</a:t>
            </a:r>
            <a:r>
              <a:rPr lang="en-GB" sz="2000" i="1" dirty="0"/>
              <a:t> (la </a:t>
            </a:r>
            <a:r>
              <a:rPr lang="en-GB" sz="2000" i="1" dirty="0" err="1"/>
              <a:t>primera</a:t>
            </a:r>
            <a:r>
              <a:rPr lang="en-GB" sz="2000" i="1" dirty="0"/>
              <a:t> ima</a:t>
            </a:r>
            <a:r>
              <a:rPr lang="en-GB" sz="2000" b="1" i="1" dirty="0"/>
              <a:t>ge</a:t>
            </a:r>
            <a:r>
              <a:rPr lang="en-GB" sz="2000" i="1" dirty="0"/>
              <a:t>n). Ayer </a:t>
            </a:r>
            <a:r>
              <a:rPr lang="en-GB" sz="2000" i="1" dirty="0" err="1"/>
              <a:t>visité</a:t>
            </a:r>
            <a:r>
              <a:rPr lang="en-GB" sz="2000" i="1" dirty="0"/>
              <a:t> el </a:t>
            </a:r>
            <a:r>
              <a:rPr lang="en-GB" sz="2000" i="1" dirty="0" err="1"/>
              <a:t>museo</a:t>
            </a:r>
            <a:r>
              <a:rPr lang="en-GB" sz="2000" i="1" dirty="0"/>
              <a:t> de las </a:t>
            </a:r>
            <a:r>
              <a:rPr lang="en-GB" sz="2000" i="1" dirty="0" err="1"/>
              <a:t>ciencias</a:t>
            </a:r>
            <a:r>
              <a:rPr lang="en-GB" sz="2000" i="1" dirty="0"/>
              <a:t> (la </a:t>
            </a:r>
            <a:r>
              <a:rPr lang="en-GB" sz="2000" i="1" dirty="0" err="1"/>
              <a:t>última</a:t>
            </a:r>
            <a:r>
              <a:rPr lang="en-GB" sz="2000" i="1" dirty="0"/>
              <a:t> ima</a:t>
            </a:r>
            <a:r>
              <a:rPr lang="en-GB" sz="2000" b="1" i="1" dirty="0"/>
              <a:t>ge</a:t>
            </a:r>
            <a:r>
              <a:rPr lang="en-GB" sz="2000" i="1" dirty="0"/>
              <a:t>n) y </a:t>
            </a:r>
            <a:r>
              <a:rPr lang="en-GB" sz="2000" i="1" dirty="0" err="1"/>
              <a:t>luego</a:t>
            </a:r>
            <a:r>
              <a:rPr lang="en-GB" sz="2000" i="1" dirty="0"/>
              <a:t> </a:t>
            </a:r>
            <a:r>
              <a:rPr lang="en-GB" sz="2000" i="1" dirty="0" err="1"/>
              <a:t>jug</a:t>
            </a:r>
            <a:r>
              <a:rPr lang="en-GB" sz="2000" b="1" i="1" dirty="0" err="1"/>
              <a:t>ué</a:t>
            </a:r>
            <a:r>
              <a:rPr lang="en-GB" sz="2000" i="1" dirty="0"/>
              <a:t> a </a:t>
            </a:r>
            <a:r>
              <a:rPr lang="en-GB" sz="2000" i="1" dirty="0" err="1"/>
              <a:t>fútbol</a:t>
            </a:r>
            <a:r>
              <a:rPr lang="en-GB" sz="2000" i="1" dirty="0"/>
              <a:t> </a:t>
            </a:r>
            <a:r>
              <a:rPr lang="en-GB" sz="2000" i="1" dirty="0" err="1"/>
              <a:t>en</a:t>
            </a:r>
            <a:r>
              <a:rPr lang="en-GB" sz="2000" i="1" dirty="0"/>
              <a:t> la playa Las Arenas. </a:t>
            </a:r>
            <a:r>
              <a:rPr lang="en-GB" sz="2000" i="1" dirty="0" err="1"/>
              <a:t>Había</a:t>
            </a:r>
            <a:r>
              <a:rPr lang="en-GB" sz="2000" i="1" dirty="0"/>
              <a:t> </a:t>
            </a:r>
            <a:r>
              <a:rPr lang="en-GB" sz="2000" i="1" dirty="0" err="1"/>
              <a:t>mucha</a:t>
            </a:r>
            <a:r>
              <a:rPr lang="en-GB" sz="2000" i="1" dirty="0"/>
              <a:t> </a:t>
            </a:r>
            <a:r>
              <a:rPr lang="en-GB" sz="2000" b="1" i="1" dirty="0" err="1"/>
              <a:t>ge</a:t>
            </a:r>
            <a:r>
              <a:rPr lang="en-GB" sz="2000" i="1" dirty="0" err="1"/>
              <a:t>nte</a:t>
            </a:r>
            <a:r>
              <a:rPr lang="en-GB" sz="2000" i="1" dirty="0"/>
              <a:t>. </a:t>
            </a:r>
            <a:r>
              <a:rPr lang="en-GB" sz="2000" i="1" dirty="0" err="1"/>
              <a:t>Probé</a:t>
            </a:r>
            <a:r>
              <a:rPr lang="en-GB" sz="2000" i="1" dirty="0"/>
              <a:t> la paella </a:t>
            </a:r>
            <a:r>
              <a:rPr lang="en-GB" sz="2000" i="1" dirty="0" err="1"/>
              <a:t>valenciana</a:t>
            </a:r>
            <a:r>
              <a:rPr lang="en-GB" sz="2000" i="1" dirty="0"/>
              <a:t>. Por la </a:t>
            </a:r>
            <a:r>
              <a:rPr lang="en-GB" sz="2000" i="1" dirty="0" err="1"/>
              <a:t>mañana</a:t>
            </a:r>
            <a:r>
              <a:rPr lang="en-GB" sz="2000" i="1" dirty="0"/>
              <a:t> </a:t>
            </a:r>
            <a:r>
              <a:rPr lang="en-GB" sz="2000" i="1" dirty="0" err="1"/>
              <a:t>fui</a:t>
            </a:r>
            <a:r>
              <a:rPr lang="en-GB" sz="2000" i="1" dirty="0"/>
              <a:t> a </a:t>
            </a:r>
            <a:r>
              <a:rPr lang="en-GB" sz="2000" i="1" dirty="0" err="1"/>
              <a:t>reco</a:t>
            </a:r>
            <a:r>
              <a:rPr lang="en-GB" sz="2000" b="1" i="1" dirty="0" err="1"/>
              <a:t>ge</a:t>
            </a:r>
            <a:r>
              <a:rPr lang="en-GB" sz="2000" i="1" dirty="0" err="1"/>
              <a:t>r</a:t>
            </a:r>
            <a:r>
              <a:rPr lang="en-GB" sz="2000" i="1" dirty="0"/>
              <a:t> </a:t>
            </a:r>
            <a:r>
              <a:rPr lang="en-GB" sz="2000" i="1" dirty="0" err="1"/>
              <a:t>naranjas</a:t>
            </a:r>
            <a:r>
              <a:rPr lang="en-GB" sz="2000" i="1" dirty="0"/>
              <a:t> con Jor</a:t>
            </a:r>
            <a:r>
              <a:rPr lang="en-GB" sz="2000" b="1" i="1" dirty="0"/>
              <a:t>ge. </a:t>
            </a:r>
            <a:r>
              <a:rPr lang="en-GB" sz="2000" i="1" dirty="0" err="1"/>
              <a:t>Depués</a:t>
            </a:r>
            <a:r>
              <a:rPr lang="en-GB" sz="2000" i="1" dirty="0"/>
              <a:t> le </a:t>
            </a:r>
            <a:r>
              <a:rPr lang="en-GB" sz="2000" i="1" dirty="0" err="1"/>
              <a:t>pa</a:t>
            </a:r>
            <a:r>
              <a:rPr lang="en-GB" sz="2000" b="1" i="1" dirty="0" err="1"/>
              <a:t>gué</a:t>
            </a:r>
            <a:r>
              <a:rPr lang="en-GB" sz="2000" i="1" dirty="0"/>
              <a:t> una horchata* </a:t>
            </a:r>
            <a:r>
              <a:rPr lang="en-GB" sz="2000" i="1" dirty="0" err="1"/>
              <a:t>en</a:t>
            </a:r>
            <a:r>
              <a:rPr lang="en-GB" sz="2000" i="1" dirty="0"/>
              <a:t> </a:t>
            </a:r>
            <a:r>
              <a:rPr lang="en-GB" sz="2000" i="1" dirty="0" err="1"/>
              <a:t>el</a:t>
            </a:r>
            <a:r>
              <a:rPr lang="en-GB" sz="2000" i="1" dirty="0"/>
              <a:t> Mercado Central.  </a:t>
            </a:r>
          </a:p>
          <a:p>
            <a:pPr>
              <a:lnSpc>
                <a:spcPct val="170000"/>
              </a:lnSpc>
            </a:pPr>
            <a:r>
              <a:rPr lang="en-GB" sz="2000" i="1" dirty="0"/>
              <a:t>¡Hasta pronto!</a:t>
            </a:r>
            <a:endParaRPr lang="en-ES" sz="2000" i="1" dirty="0"/>
          </a:p>
        </p:txBody>
      </p:sp>
      <p:pic>
        <p:nvPicPr>
          <p:cNvPr id="1032" name="Picture 8" descr="Orange, Vector, Fruit, Citrus, Food">
            <a:extLst>
              <a:ext uri="{FF2B5EF4-FFF2-40B4-BE49-F238E27FC236}">
                <a16:creationId xmlns:a16="http://schemas.microsoft.com/office/drawing/2014/main" id="{D623377A-FF9E-4BCF-9987-5B680DBF19CE}"/>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rot="1918055">
            <a:off x="8616675" y="2757244"/>
            <a:ext cx="1080621" cy="9641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7F0963-77AC-4D3E-8CC3-05C89047043F}"/>
              </a:ext>
            </a:extLst>
          </p:cNvPr>
          <p:cNvSpPr txBox="1"/>
          <p:nvPr/>
        </p:nvSpPr>
        <p:spPr>
          <a:xfrm rot="380094">
            <a:off x="8573503" y="3004482"/>
            <a:ext cx="1176544" cy="405954"/>
          </a:xfrm>
          <a:prstGeom prst="rect">
            <a:avLst/>
          </a:prstGeom>
          <a:solidFill>
            <a:schemeClr val="bg1"/>
          </a:solidFill>
          <a:ln>
            <a:solidFill>
              <a:schemeClr val="tx1"/>
            </a:solidFill>
          </a:ln>
        </p:spPr>
        <p:txBody>
          <a:bodyPr wrap="square" rtlCol="0">
            <a:spAutoFit/>
          </a:bodyPr>
          <a:lstStyle/>
          <a:p>
            <a:pPr algn="ctr"/>
            <a:r>
              <a:rPr lang="en-GB" sz="2000" dirty="0">
                <a:latin typeface="Berlin Sans FB Demi" panose="020E0802020502020306" pitchFamily="34" charset="0"/>
              </a:rPr>
              <a:t>Valencia</a:t>
            </a:r>
          </a:p>
        </p:txBody>
      </p:sp>
      <p:sp>
        <p:nvSpPr>
          <p:cNvPr id="8" name="TextBox 7">
            <a:extLst>
              <a:ext uri="{FF2B5EF4-FFF2-40B4-BE49-F238E27FC236}">
                <a16:creationId xmlns:a16="http://schemas.microsoft.com/office/drawing/2014/main" id="{6E4B9330-F31F-4698-94B2-2B98072CABFC}"/>
              </a:ext>
            </a:extLst>
          </p:cNvPr>
          <p:cNvSpPr txBox="1"/>
          <p:nvPr/>
        </p:nvSpPr>
        <p:spPr>
          <a:xfrm>
            <a:off x="8536824" y="5173579"/>
            <a:ext cx="3662727" cy="1200329"/>
          </a:xfrm>
          <a:prstGeom prst="rect">
            <a:avLst/>
          </a:prstGeom>
          <a:noFill/>
        </p:spPr>
        <p:txBody>
          <a:bodyPr wrap="square" rtlCol="0">
            <a:spAutoFit/>
          </a:bodyPr>
          <a:lstStyle/>
          <a:p>
            <a:r>
              <a:rPr lang="en-GB" dirty="0"/>
              <a:t>*la postal = postcard</a:t>
            </a:r>
          </a:p>
          <a:p>
            <a:r>
              <a:rPr lang="en-GB" dirty="0"/>
              <a:t>*la horchata = typical Valencian drink made with tiger nuts.</a:t>
            </a:r>
          </a:p>
        </p:txBody>
      </p:sp>
      <p:pic>
        <p:nvPicPr>
          <p:cNvPr id="10" name="Picture 6" descr="File:Horchata (8508343768).jpg">
            <a:extLst>
              <a:ext uri="{FF2B5EF4-FFF2-40B4-BE49-F238E27FC236}">
                <a16:creationId xmlns:a16="http://schemas.microsoft.com/office/drawing/2014/main" id="{19187AFA-5F04-40E8-AD4E-009DCEAB346A}"/>
              </a:ext>
            </a:extLst>
          </p:cNvPr>
          <p:cNvPicPr>
            <a:picLocks noChangeAspect="1" noChangeArrowheads="1"/>
          </p:cNvPicPr>
          <p:nvPr/>
        </p:nvPicPr>
        <p:blipFill rotWithShape="1">
          <a:blip r:embed="rId13">
            <a:extLst>
              <a:ext uri="{28A0092B-C50C-407E-A947-70E740481C1C}">
                <a14:useLocalDpi xmlns:a14="http://schemas.microsoft.com/office/drawing/2010/main"/>
              </a:ext>
            </a:extLst>
          </a:blip>
          <a:srcRect l="34535" t="20279" r="26908" b="2406"/>
          <a:stretch/>
        </p:blipFill>
        <p:spPr bwMode="auto">
          <a:xfrm>
            <a:off x="7486755" y="4911796"/>
            <a:ext cx="991568" cy="1325563"/>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15">
            <a:hlinkClick r:id="" action="ppaction://media"/>
            <a:extLst>
              <a:ext uri="{FF2B5EF4-FFF2-40B4-BE49-F238E27FC236}">
                <a16:creationId xmlns:a16="http://schemas.microsoft.com/office/drawing/2014/main" id="{DE50C597-F157-5FD1-DA7E-2AD546950C2A}"/>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069471" y="880156"/>
            <a:ext cx="406400" cy="406400"/>
          </a:xfrm>
          <a:prstGeom prst="rect">
            <a:avLst/>
          </a:prstGeom>
        </p:spPr>
      </p:pic>
    </p:spTree>
    <p:extLst>
      <p:ext uri="{BB962C8B-B14F-4D97-AF65-F5344CB8AC3E}">
        <p14:creationId xmlns:p14="http://schemas.microsoft.com/office/powerpoint/2010/main" val="277056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audio>
              <p:cMediaNode vol="80000">
                <p:cTn id="8"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C764-29A5-5930-3715-221F85259B02}"/>
              </a:ext>
            </a:extLst>
          </p:cNvPr>
          <p:cNvSpPr>
            <a:spLocks noGrp="1"/>
          </p:cNvSpPr>
          <p:nvPr>
            <p:ph type="title"/>
          </p:nvPr>
        </p:nvSpPr>
        <p:spPr>
          <a:xfrm>
            <a:off x="0" y="213557"/>
            <a:ext cx="3093930" cy="647577"/>
          </a:xfrm>
        </p:spPr>
        <p:txBody>
          <a:bodyPr>
            <a:normAutofit/>
          </a:bodyPr>
          <a:lstStyle/>
          <a:p>
            <a:r>
              <a:rPr lang="en-GB" dirty="0"/>
              <a:t>Las </a:t>
            </a:r>
            <a:r>
              <a:rPr lang="en-GB" dirty="0" err="1"/>
              <a:t>Fallas</a:t>
            </a:r>
            <a:endParaRPr lang="en-ES" dirty="0"/>
          </a:p>
        </p:txBody>
      </p:sp>
      <p:sp>
        <p:nvSpPr>
          <p:cNvPr id="3" name="Content Placeholder 2">
            <a:extLst>
              <a:ext uri="{FF2B5EF4-FFF2-40B4-BE49-F238E27FC236}">
                <a16:creationId xmlns:a16="http://schemas.microsoft.com/office/drawing/2014/main" id="{04918F5B-0314-32B3-4D2F-4162E8518B8D}"/>
              </a:ext>
            </a:extLst>
          </p:cNvPr>
          <p:cNvSpPr>
            <a:spLocks noGrp="1"/>
          </p:cNvSpPr>
          <p:nvPr>
            <p:ph idx="4294967295"/>
          </p:nvPr>
        </p:nvSpPr>
        <p:spPr>
          <a:xfrm>
            <a:off x="274889" y="1268488"/>
            <a:ext cx="7837753" cy="5043487"/>
          </a:xfrm>
        </p:spPr>
        <p:style>
          <a:lnRef idx="2">
            <a:schemeClr val="dk1"/>
          </a:lnRef>
          <a:fillRef idx="1">
            <a:schemeClr val="lt1"/>
          </a:fillRef>
          <a:effectRef idx="0">
            <a:schemeClr val="dk1"/>
          </a:effectRef>
          <a:fontRef idx="minor">
            <a:schemeClr val="dk1"/>
          </a:fontRef>
        </p:style>
        <p:txBody>
          <a:bodyPr anchor="ctr">
            <a:normAutofit fontScale="92500" lnSpcReduction="20000"/>
          </a:bodyPr>
          <a:lstStyle/>
          <a:p>
            <a:pPr>
              <a:lnSpc>
                <a:spcPct val="120000"/>
              </a:lnSpc>
            </a:pPr>
            <a:r>
              <a:rPr lang="en-GB" sz="2000" dirty="0"/>
              <a:t>La fiesta de las 1) [name] </a:t>
            </a:r>
            <a:r>
              <a:rPr lang="en-GB" sz="2000" dirty="0" err="1"/>
              <a:t>tiene</a:t>
            </a:r>
            <a:r>
              <a:rPr lang="en-GB" sz="2000" dirty="0"/>
              <a:t> </a:t>
            </a:r>
            <a:r>
              <a:rPr lang="en-GB" sz="2000" dirty="0" err="1"/>
              <a:t>lugar</a:t>
            </a:r>
            <a:r>
              <a:rPr lang="en-GB" sz="2000" dirty="0"/>
              <a:t> </a:t>
            </a:r>
            <a:r>
              <a:rPr lang="en-GB" sz="2000" dirty="0" err="1"/>
              <a:t>en</a:t>
            </a:r>
            <a:r>
              <a:rPr lang="en-GB" sz="2000" dirty="0"/>
              <a:t> Valencia </a:t>
            </a:r>
            <a:r>
              <a:rPr lang="en-GB" sz="2000" dirty="0" err="1"/>
              <a:t>cada</a:t>
            </a:r>
            <a:r>
              <a:rPr lang="en-GB" sz="2000" dirty="0"/>
              <a:t> </a:t>
            </a:r>
            <a:r>
              <a:rPr lang="en-GB" sz="2000" dirty="0" err="1"/>
              <a:t>año</a:t>
            </a:r>
            <a:r>
              <a:rPr lang="en-GB" sz="2000" dirty="0"/>
              <a:t> </a:t>
            </a:r>
            <a:r>
              <a:rPr lang="en-GB" sz="2000" dirty="0" err="1"/>
              <a:t>en</a:t>
            </a:r>
            <a:r>
              <a:rPr lang="en-GB" sz="2000" dirty="0"/>
              <a:t> 2) [March].  Las </a:t>
            </a:r>
            <a:r>
              <a:rPr lang="en-GB" sz="2000" dirty="0" err="1"/>
              <a:t>Fallas</a:t>
            </a:r>
            <a:r>
              <a:rPr lang="en-GB" sz="2000" dirty="0"/>
              <a:t> son </a:t>
            </a:r>
            <a:r>
              <a:rPr lang="en-GB" sz="2000" dirty="0" err="1"/>
              <a:t>figuras</a:t>
            </a:r>
            <a:r>
              <a:rPr lang="en-GB" sz="2000" dirty="0"/>
              <a:t> de </a:t>
            </a:r>
            <a:r>
              <a:rPr lang="en-GB" sz="2000" dirty="0" err="1"/>
              <a:t>cartón</a:t>
            </a:r>
            <a:r>
              <a:rPr lang="en-GB" sz="2000" dirty="0"/>
              <a:t>*.  </a:t>
            </a:r>
            <a:r>
              <a:rPr lang="en-GB" sz="2000" dirty="0" err="1"/>
              <a:t>Pueden</a:t>
            </a:r>
            <a:r>
              <a:rPr lang="en-GB" sz="2000" dirty="0"/>
              <a:t> ser </a:t>
            </a:r>
            <a:r>
              <a:rPr lang="en-GB" sz="2000" dirty="0" err="1"/>
              <a:t>grandes</a:t>
            </a:r>
            <a:r>
              <a:rPr lang="en-GB" sz="2000" dirty="0"/>
              <a:t> o </a:t>
            </a:r>
            <a:r>
              <a:rPr lang="en-GB" sz="2000" dirty="0" err="1"/>
              <a:t>pequeñas</a:t>
            </a:r>
            <a:r>
              <a:rPr lang="en-GB" sz="2000" dirty="0"/>
              <a:t> y 3)   [some]   son </a:t>
            </a:r>
            <a:r>
              <a:rPr lang="en-GB" sz="2000" dirty="0" err="1"/>
              <a:t>bonitas</a:t>
            </a:r>
            <a:r>
              <a:rPr lang="en-GB" sz="2000" dirty="0"/>
              <a:t> y </a:t>
            </a:r>
            <a:r>
              <a:rPr lang="en-GB" sz="2000" dirty="0" err="1"/>
              <a:t>otras</a:t>
            </a:r>
            <a:r>
              <a:rPr lang="en-GB" sz="2000" dirty="0"/>
              <a:t> </a:t>
            </a:r>
            <a:r>
              <a:rPr lang="en-GB" sz="2000" dirty="0" err="1"/>
              <a:t>feas</a:t>
            </a:r>
            <a:r>
              <a:rPr lang="en-GB" sz="2000" dirty="0"/>
              <a:t> y </a:t>
            </a:r>
            <a:r>
              <a:rPr lang="en-GB" sz="2000" dirty="0" err="1"/>
              <a:t>representan</a:t>
            </a:r>
            <a:r>
              <a:rPr lang="en-GB" sz="2000" dirty="0"/>
              <a:t> a personas </a:t>
            </a:r>
            <a:r>
              <a:rPr lang="en-GB" sz="2000" dirty="0" err="1"/>
              <a:t>famosas</a:t>
            </a:r>
            <a:r>
              <a:rPr lang="en-GB" sz="2000" dirty="0"/>
              <a:t> de </a:t>
            </a:r>
            <a:r>
              <a:rPr lang="en-GB" sz="2000" dirty="0" err="1"/>
              <a:t>todo</a:t>
            </a:r>
            <a:r>
              <a:rPr lang="en-GB" sz="2000" dirty="0"/>
              <a:t> el </a:t>
            </a:r>
            <a:r>
              <a:rPr lang="en-GB" sz="2000" dirty="0" err="1"/>
              <a:t>mundo</a:t>
            </a:r>
            <a:r>
              <a:rPr lang="en-GB" sz="2000" dirty="0"/>
              <a:t>. Los </a:t>
            </a:r>
            <a:r>
              <a:rPr lang="en-GB" sz="2000" dirty="0" err="1"/>
              <a:t>ciudadanos</a:t>
            </a:r>
            <a:r>
              <a:rPr lang="en-GB" sz="2000" dirty="0"/>
              <a:t> las </a:t>
            </a:r>
            <a:r>
              <a:rPr lang="en-GB" sz="2000" dirty="0" err="1"/>
              <a:t>ponen</a:t>
            </a:r>
            <a:r>
              <a:rPr lang="en-GB" sz="2000" dirty="0"/>
              <a:t> </a:t>
            </a:r>
            <a:r>
              <a:rPr lang="en-GB" sz="2000" dirty="0" err="1"/>
              <a:t>en</a:t>
            </a:r>
            <a:r>
              <a:rPr lang="en-GB" sz="2000" dirty="0"/>
              <a:t> las </a:t>
            </a:r>
            <a:r>
              <a:rPr lang="en-GB" sz="2000" dirty="0" err="1"/>
              <a:t>calles</a:t>
            </a:r>
            <a:r>
              <a:rPr lang="en-GB" sz="2000" dirty="0"/>
              <a:t> […].  Hay </a:t>
            </a:r>
            <a:r>
              <a:rPr lang="en-GB" sz="2000" dirty="0" err="1"/>
              <a:t>premios</a:t>
            </a:r>
            <a:r>
              <a:rPr lang="en-GB" sz="2000" dirty="0"/>
              <a:t> para las </a:t>
            </a:r>
            <a:r>
              <a:rPr lang="en-GB" sz="2000" dirty="0" err="1"/>
              <a:t>mejores</a:t>
            </a:r>
            <a:r>
              <a:rPr lang="en-GB" sz="2000" dirty="0"/>
              <a:t> </a:t>
            </a:r>
            <a:r>
              <a:rPr lang="en-GB" sz="2000" dirty="0" err="1"/>
              <a:t>fallas</a:t>
            </a:r>
            <a:r>
              <a:rPr lang="en-GB" sz="2000" dirty="0"/>
              <a:t> de </a:t>
            </a:r>
            <a:r>
              <a:rPr lang="en-GB" sz="2000" dirty="0" err="1"/>
              <a:t>distintas</a:t>
            </a:r>
            <a:r>
              <a:rPr lang="en-GB" sz="2000" dirty="0"/>
              <a:t> </a:t>
            </a:r>
            <a:r>
              <a:rPr lang="en-GB" sz="2000" dirty="0" err="1"/>
              <a:t>categorías</a:t>
            </a:r>
            <a:r>
              <a:rPr lang="en-GB" sz="2000" dirty="0"/>
              <a:t>, </a:t>
            </a:r>
            <a:r>
              <a:rPr lang="en-GB" sz="2000" dirty="0" err="1"/>
              <a:t>por</a:t>
            </a:r>
            <a:r>
              <a:rPr lang="en-GB" sz="2000" dirty="0"/>
              <a:t> </a:t>
            </a:r>
            <a:r>
              <a:rPr lang="en-GB" sz="2000" dirty="0" err="1"/>
              <a:t>su</a:t>
            </a:r>
            <a:r>
              <a:rPr lang="en-GB" sz="2000" dirty="0"/>
              <a:t> </a:t>
            </a:r>
            <a:r>
              <a:rPr lang="en-GB" sz="2000" dirty="0" err="1"/>
              <a:t>diseño</a:t>
            </a:r>
            <a:r>
              <a:rPr lang="en-GB" sz="2000" dirty="0"/>
              <a:t> […] y </a:t>
            </a:r>
            <a:r>
              <a:rPr lang="en-GB" sz="2000" dirty="0" err="1"/>
              <a:t>su</a:t>
            </a:r>
            <a:r>
              <a:rPr lang="en-GB" sz="2000" dirty="0"/>
              <a:t> </a:t>
            </a:r>
            <a:r>
              <a:rPr lang="en-GB" sz="2000" dirty="0" err="1"/>
              <a:t>originalidad</a:t>
            </a:r>
            <a:r>
              <a:rPr lang="en-GB" sz="2000" dirty="0"/>
              <a:t>. El </a:t>
            </a:r>
            <a:r>
              <a:rPr lang="en-GB" sz="2000" dirty="0" err="1"/>
              <a:t>último</a:t>
            </a:r>
            <a:r>
              <a:rPr lang="en-GB" sz="2000" dirty="0"/>
              <a:t> día […] hay </a:t>
            </a:r>
            <a:r>
              <a:rPr lang="en-GB" sz="2000" dirty="0" err="1"/>
              <a:t>una</a:t>
            </a:r>
            <a:r>
              <a:rPr lang="en-GB" sz="2000" dirty="0"/>
              <a:t> gran fiesta a medianoche […].  </a:t>
            </a:r>
            <a:r>
              <a:rPr lang="en-GB" sz="2000" dirty="0" err="1"/>
              <a:t>También</a:t>
            </a:r>
            <a:r>
              <a:rPr lang="en-GB" sz="2000" dirty="0"/>
              <a:t> hay </a:t>
            </a:r>
            <a:r>
              <a:rPr lang="en-GB" sz="2000" dirty="0" err="1"/>
              <a:t>fuegos</a:t>
            </a:r>
            <a:r>
              <a:rPr lang="en-GB" sz="2000" dirty="0"/>
              <a:t> </a:t>
            </a:r>
            <a:r>
              <a:rPr lang="en-GB" sz="2000" dirty="0" err="1"/>
              <a:t>artificiales</a:t>
            </a:r>
            <a:r>
              <a:rPr lang="en-GB" sz="2000" dirty="0"/>
              <a:t>, y el </a:t>
            </a:r>
            <a:r>
              <a:rPr lang="en-GB" sz="2000" dirty="0" err="1"/>
              <a:t>cielo</a:t>
            </a:r>
            <a:r>
              <a:rPr lang="en-GB" sz="2000" dirty="0"/>
              <a:t> </a:t>
            </a:r>
            <a:r>
              <a:rPr lang="en-GB" sz="2000" dirty="0" err="1"/>
              <a:t>está</a:t>
            </a:r>
            <a:r>
              <a:rPr lang="en-GB" sz="2000" dirty="0"/>
              <a:t> </a:t>
            </a:r>
            <a:r>
              <a:rPr lang="en-GB" sz="2000" dirty="0" err="1"/>
              <a:t>lleno</a:t>
            </a:r>
            <a:r>
              <a:rPr lang="en-GB" sz="2000" dirty="0"/>
              <a:t> de luz y </a:t>
            </a:r>
            <a:r>
              <a:rPr lang="en-GB" sz="2000" dirty="0" err="1"/>
              <a:t>color</a:t>
            </a:r>
            <a:r>
              <a:rPr lang="en-GB" sz="2000" dirty="0"/>
              <a:t> […]. </a:t>
            </a:r>
          </a:p>
          <a:p>
            <a:pPr>
              <a:lnSpc>
                <a:spcPct val="120000"/>
              </a:lnSpc>
            </a:pPr>
            <a:r>
              <a:rPr lang="en-GB" sz="2000" dirty="0"/>
              <a:t>Para </a:t>
            </a:r>
            <a:r>
              <a:rPr lang="en-GB" sz="2000" dirty="0" err="1"/>
              <a:t>más</a:t>
            </a:r>
            <a:r>
              <a:rPr lang="en-GB" sz="2000" dirty="0"/>
              <a:t> </a:t>
            </a:r>
            <a:r>
              <a:rPr lang="en-GB" sz="2000" dirty="0" err="1"/>
              <a:t>información</a:t>
            </a:r>
            <a:r>
              <a:rPr lang="en-GB" sz="2000" dirty="0"/>
              <a:t> </a:t>
            </a:r>
            <a:r>
              <a:rPr lang="en-GB" sz="2000" dirty="0" err="1"/>
              <a:t>sobre</a:t>
            </a:r>
            <a:r>
              <a:rPr lang="en-GB" sz="2000" dirty="0"/>
              <a:t> </a:t>
            </a:r>
            <a:r>
              <a:rPr lang="en-GB" sz="2000" dirty="0" err="1"/>
              <a:t>cómo</a:t>
            </a:r>
            <a:r>
              <a:rPr lang="en-GB" sz="2000" dirty="0"/>
              <a:t> </a:t>
            </a:r>
            <a:r>
              <a:rPr lang="en-GB" sz="2000" dirty="0" err="1"/>
              <a:t>llegar</a:t>
            </a:r>
            <a:r>
              <a:rPr lang="en-GB" sz="2000" dirty="0"/>
              <a:t>, para 4) [book]             5)  [hotels]  y </a:t>
            </a:r>
            <a:r>
              <a:rPr lang="en-GB" sz="2000" dirty="0" err="1"/>
              <a:t>saber</a:t>
            </a:r>
            <a:r>
              <a:rPr lang="en-GB" sz="2000" dirty="0"/>
              <a:t> </a:t>
            </a:r>
            <a:r>
              <a:rPr lang="en-GB" sz="2000" dirty="0" err="1"/>
              <a:t>dónde</a:t>
            </a:r>
            <a:r>
              <a:rPr lang="en-GB" sz="2000" dirty="0"/>
              <a:t> 6) [to have for lunch] la </a:t>
            </a:r>
            <a:r>
              <a:rPr lang="en-GB" sz="2000" dirty="0" err="1"/>
              <a:t>mejor</a:t>
            </a:r>
            <a:r>
              <a:rPr lang="en-GB" sz="2000" dirty="0"/>
              <a:t> paella y </a:t>
            </a:r>
            <a:r>
              <a:rPr lang="en-GB" sz="2000" dirty="0" err="1"/>
              <a:t>el</a:t>
            </a:r>
            <a:r>
              <a:rPr lang="en-GB" sz="2000" dirty="0"/>
              <a:t> 7)       [fish]      fresco […] </a:t>
            </a:r>
            <a:r>
              <a:rPr lang="en-GB" sz="2000" dirty="0" err="1"/>
              <a:t>puedes</a:t>
            </a:r>
            <a:r>
              <a:rPr lang="en-GB" sz="2000" dirty="0"/>
              <a:t> </a:t>
            </a:r>
            <a:r>
              <a:rPr lang="en-GB" sz="2000" dirty="0" err="1"/>
              <a:t>vistar</a:t>
            </a:r>
            <a:r>
              <a:rPr lang="en-GB" sz="2000" dirty="0"/>
              <a:t> el sitio: </a:t>
            </a:r>
            <a:r>
              <a:rPr lang="en-GB" sz="2000" dirty="0">
                <a:hlinkClick r:id="rId5"/>
              </a:rPr>
              <a:t>www.visitvalencia.com</a:t>
            </a:r>
            <a:endParaRPr lang="en-GB" sz="2000" dirty="0"/>
          </a:p>
          <a:p>
            <a:pPr marL="342900" indent="-342900">
              <a:lnSpc>
                <a:spcPct val="120000"/>
              </a:lnSpc>
              <a:buFont typeface="Wingdings" panose="05000000000000000000" pitchFamily="2" charset="2"/>
              <a:buChar char="Ø"/>
            </a:pPr>
            <a:r>
              <a:rPr lang="en-GB" sz="2000" dirty="0"/>
              <a:t>Para los </a:t>
            </a:r>
            <a:r>
              <a:rPr lang="en-GB" sz="2000" dirty="0" err="1"/>
              <a:t>billetes</a:t>
            </a:r>
            <a:r>
              <a:rPr lang="en-GB" sz="2000" dirty="0"/>
              <a:t> de </a:t>
            </a:r>
            <a:r>
              <a:rPr lang="en-GB" sz="2000" dirty="0" err="1"/>
              <a:t>tren</a:t>
            </a:r>
            <a:r>
              <a:rPr lang="en-GB" sz="2000" dirty="0"/>
              <a:t>, </a:t>
            </a:r>
            <a:r>
              <a:rPr lang="en-GB" sz="2000" dirty="0" err="1"/>
              <a:t>puedes</a:t>
            </a:r>
            <a:r>
              <a:rPr lang="en-GB" sz="2000" dirty="0"/>
              <a:t> </a:t>
            </a:r>
            <a:r>
              <a:rPr lang="en-GB" sz="2000" dirty="0" err="1"/>
              <a:t>visitar</a:t>
            </a:r>
            <a:r>
              <a:rPr lang="en-GB" sz="2000" dirty="0"/>
              <a:t> el sitio de 8) [name] : </a:t>
            </a:r>
            <a:r>
              <a:rPr lang="en-GB" sz="2000" dirty="0">
                <a:hlinkClick r:id="rId6"/>
              </a:rPr>
              <a:t>https://www.renfe.com/es/es</a:t>
            </a:r>
            <a:r>
              <a:rPr lang="en-GB" sz="2000" dirty="0"/>
              <a:t> </a:t>
            </a:r>
            <a:endParaRPr lang="en-ES" sz="2000" dirty="0"/>
          </a:p>
        </p:txBody>
      </p:sp>
      <p:sp>
        <p:nvSpPr>
          <p:cNvPr id="8" name="Rounded Rectangle 11">
            <a:extLst>
              <a:ext uri="{FF2B5EF4-FFF2-40B4-BE49-F238E27FC236}">
                <a16:creationId xmlns:a16="http://schemas.microsoft.com/office/drawing/2014/main" id="{14508201-39F6-C1E8-2CBD-B1EB9A7134B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sp>
        <p:nvSpPr>
          <p:cNvPr id="20" name="Rectangle 19">
            <a:extLst>
              <a:ext uri="{FF2B5EF4-FFF2-40B4-BE49-F238E27FC236}">
                <a16:creationId xmlns:a16="http://schemas.microsoft.com/office/drawing/2014/main" id="{E977CED7-3023-48CB-B17C-0A3B3CA9B476}"/>
              </a:ext>
            </a:extLst>
          </p:cNvPr>
          <p:cNvSpPr/>
          <p:nvPr/>
        </p:nvSpPr>
        <p:spPr>
          <a:xfrm>
            <a:off x="629283" y="1736439"/>
            <a:ext cx="957022" cy="400110"/>
          </a:xfrm>
          <a:prstGeom prst="rect">
            <a:avLst/>
          </a:prstGeom>
          <a:solidFill>
            <a:schemeClr val="bg1"/>
          </a:solidFill>
        </p:spPr>
        <p:txBody>
          <a:bodyPr wrap="square">
            <a:spAutoFit/>
          </a:bodyPr>
          <a:lstStyle/>
          <a:p>
            <a:r>
              <a:rPr lang="en-GB" sz="2000" b="1" dirty="0" err="1">
                <a:solidFill>
                  <a:srgbClr val="C00000"/>
                </a:solidFill>
              </a:rPr>
              <a:t>marzo</a:t>
            </a:r>
            <a:endParaRPr lang="en-GB" sz="2000" b="1" dirty="0">
              <a:solidFill>
                <a:srgbClr val="C00000"/>
              </a:solidFill>
            </a:endParaRPr>
          </a:p>
        </p:txBody>
      </p:sp>
      <p:sp>
        <p:nvSpPr>
          <p:cNvPr id="21" name="Rectangle 20">
            <a:extLst>
              <a:ext uri="{FF2B5EF4-FFF2-40B4-BE49-F238E27FC236}">
                <a16:creationId xmlns:a16="http://schemas.microsoft.com/office/drawing/2014/main" id="{0A5E69B3-454A-4939-8D83-0B3C72B9AE24}"/>
              </a:ext>
            </a:extLst>
          </p:cNvPr>
          <p:cNvSpPr/>
          <p:nvPr/>
        </p:nvSpPr>
        <p:spPr>
          <a:xfrm>
            <a:off x="2428961" y="1389573"/>
            <a:ext cx="957022" cy="425181"/>
          </a:xfrm>
          <a:prstGeom prst="rect">
            <a:avLst/>
          </a:prstGeom>
          <a:solidFill>
            <a:schemeClr val="bg1"/>
          </a:solidFill>
        </p:spPr>
        <p:txBody>
          <a:bodyPr wrap="square">
            <a:spAutoFit/>
          </a:bodyPr>
          <a:lstStyle/>
          <a:p>
            <a:pPr>
              <a:lnSpc>
                <a:spcPct val="120000"/>
              </a:lnSpc>
            </a:pPr>
            <a:r>
              <a:rPr lang="en-GB" sz="2000" b="1" dirty="0" err="1">
                <a:solidFill>
                  <a:srgbClr val="C00000"/>
                </a:solidFill>
              </a:rPr>
              <a:t>Fallas</a:t>
            </a:r>
            <a:endParaRPr lang="en-GB" sz="2000" b="1" dirty="0">
              <a:solidFill>
                <a:srgbClr val="C00000"/>
              </a:solidFill>
            </a:endParaRPr>
          </a:p>
        </p:txBody>
      </p:sp>
      <p:sp>
        <p:nvSpPr>
          <p:cNvPr id="22" name="Rectangle 21">
            <a:extLst>
              <a:ext uri="{FF2B5EF4-FFF2-40B4-BE49-F238E27FC236}">
                <a16:creationId xmlns:a16="http://schemas.microsoft.com/office/drawing/2014/main" id="{40B14D1E-BD30-442E-95C1-D69C069CFDD5}"/>
              </a:ext>
            </a:extLst>
          </p:cNvPr>
          <p:cNvSpPr/>
          <p:nvPr/>
        </p:nvSpPr>
        <p:spPr>
          <a:xfrm>
            <a:off x="3303178" y="2017186"/>
            <a:ext cx="1184288" cy="400110"/>
          </a:xfrm>
          <a:prstGeom prst="rect">
            <a:avLst/>
          </a:prstGeom>
          <a:solidFill>
            <a:schemeClr val="bg1"/>
          </a:solidFill>
        </p:spPr>
        <p:txBody>
          <a:bodyPr wrap="square">
            <a:spAutoFit/>
          </a:bodyPr>
          <a:lstStyle/>
          <a:p>
            <a:r>
              <a:rPr lang="en-GB" sz="2000" b="1" dirty="0" err="1">
                <a:solidFill>
                  <a:srgbClr val="C00000"/>
                </a:solidFill>
              </a:rPr>
              <a:t>algunas</a:t>
            </a:r>
            <a:endParaRPr lang="en-GB" sz="2000" b="1" dirty="0">
              <a:solidFill>
                <a:srgbClr val="C00000"/>
              </a:solidFill>
            </a:endParaRPr>
          </a:p>
        </p:txBody>
      </p:sp>
      <p:sp>
        <p:nvSpPr>
          <p:cNvPr id="23" name="Rectangle 22">
            <a:extLst>
              <a:ext uri="{FF2B5EF4-FFF2-40B4-BE49-F238E27FC236}">
                <a16:creationId xmlns:a16="http://schemas.microsoft.com/office/drawing/2014/main" id="{1BB65445-9213-4969-9F9A-86DA446FC670}"/>
              </a:ext>
            </a:extLst>
          </p:cNvPr>
          <p:cNvSpPr/>
          <p:nvPr/>
        </p:nvSpPr>
        <p:spPr>
          <a:xfrm>
            <a:off x="6157986" y="4152463"/>
            <a:ext cx="1183337" cy="400110"/>
          </a:xfrm>
          <a:prstGeom prst="rect">
            <a:avLst/>
          </a:prstGeom>
          <a:solidFill>
            <a:schemeClr val="bg1"/>
          </a:solidFill>
        </p:spPr>
        <p:txBody>
          <a:bodyPr wrap="none">
            <a:spAutoFit/>
          </a:bodyPr>
          <a:lstStyle/>
          <a:p>
            <a:r>
              <a:rPr lang="en-GB" sz="2000" b="1" dirty="0" err="1">
                <a:solidFill>
                  <a:srgbClr val="C00000"/>
                </a:solidFill>
              </a:rPr>
              <a:t>reservar</a:t>
            </a:r>
            <a:endParaRPr lang="en-GB" sz="2000" b="1" dirty="0">
              <a:solidFill>
                <a:srgbClr val="C00000"/>
              </a:solidFill>
            </a:endParaRPr>
          </a:p>
        </p:txBody>
      </p:sp>
      <p:sp>
        <p:nvSpPr>
          <p:cNvPr id="25" name="Rectangle 24">
            <a:extLst>
              <a:ext uri="{FF2B5EF4-FFF2-40B4-BE49-F238E27FC236}">
                <a16:creationId xmlns:a16="http://schemas.microsoft.com/office/drawing/2014/main" id="{7426EB85-B680-49E1-BACB-88E23A548621}"/>
              </a:ext>
            </a:extLst>
          </p:cNvPr>
          <p:cNvSpPr/>
          <p:nvPr/>
        </p:nvSpPr>
        <p:spPr>
          <a:xfrm>
            <a:off x="629283" y="4465213"/>
            <a:ext cx="1079142" cy="400110"/>
          </a:xfrm>
          <a:prstGeom prst="rect">
            <a:avLst/>
          </a:prstGeom>
          <a:solidFill>
            <a:schemeClr val="bg1"/>
          </a:solidFill>
        </p:spPr>
        <p:txBody>
          <a:bodyPr wrap="none">
            <a:spAutoFit/>
          </a:bodyPr>
          <a:lstStyle/>
          <a:p>
            <a:r>
              <a:rPr lang="en-GB" sz="2000" b="1" dirty="0" err="1">
                <a:solidFill>
                  <a:srgbClr val="C00000"/>
                </a:solidFill>
              </a:rPr>
              <a:t>hoteles</a:t>
            </a:r>
            <a:endParaRPr lang="en-GB" sz="2000" b="1" dirty="0">
              <a:solidFill>
                <a:srgbClr val="C00000"/>
              </a:solidFill>
            </a:endParaRPr>
          </a:p>
        </p:txBody>
      </p:sp>
      <p:sp>
        <p:nvSpPr>
          <p:cNvPr id="26" name="Rectangle 25">
            <a:extLst>
              <a:ext uri="{FF2B5EF4-FFF2-40B4-BE49-F238E27FC236}">
                <a16:creationId xmlns:a16="http://schemas.microsoft.com/office/drawing/2014/main" id="{C6ED4BFC-FCFC-4CF4-A2A4-B0133736193B}"/>
              </a:ext>
            </a:extLst>
          </p:cNvPr>
          <p:cNvSpPr/>
          <p:nvPr/>
        </p:nvSpPr>
        <p:spPr>
          <a:xfrm>
            <a:off x="3727437" y="4468119"/>
            <a:ext cx="2202967" cy="400110"/>
          </a:xfrm>
          <a:prstGeom prst="rect">
            <a:avLst/>
          </a:prstGeom>
          <a:solidFill>
            <a:schemeClr val="bg1"/>
          </a:solidFill>
        </p:spPr>
        <p:txBody>
          <a:bodyPr wrap="square">
            <a:spAutoFit/>
          </a:bodyPr>
          <a:lstStyle/>
          <a:p>
            <a:pPr algn="ctr"/>
            <a:r>
              <a:rPr lang="en-GB" sz="2000" b="1" dirty="0" err="1">
                <a:solidFill>
                  <a:srgbClr val="C00000"/>
                </a:solidFill>
              </a:rPr>
              <a:t>almorzar</a:t>
            </a:r>
            <a:r>
              <a:rPr lang="en-GB" sz="2000" b="1" dirty="0">
                <a:solidFill>
                  <a:srgbClr val="C00000"/>
                </a:solidFill>
              </a:rPr>
              <a:t>                </a:t>
            </a:r>
          </a:p>
        </p:txBody>
      </p:sp>
      <p:sp>
        <p:nvSpPr>
          <p:cNvPr id="27" name="Rectangle 26">
            <a:extLst>
              <a:ext uri="{FF2B5EF4-FFF2-40B4-BE49-F238E27FC236}">
                <a16:creationId xmlns:a16="http://schemas.microsoft.com/office/drawing/2014/main" id="{569607AB-98A7-4474-A709-5A91637079D3}"/>
              </a:ext>
            </a:extLst>
          </p:cNvPr>
          <p:cNvSpPr/>
          <p:nvPr/>
        </p:nvSpPr>
        <p:spPr>
          <a:xfrm>
            <a:off x="893599" y="4763729"/>
            <a:ext cx="1320193" cy="400110"/>
          </a:xfrm>
          <a:prstGeom prst="rect">
            <a:avLst/>
          </a:prstGeom>
          <a:solidFill>
            <a:schemeClr val="bg1"/>
          </a:solidFill>
        </p:spPr>
        <p:txBody>
          <a:bodyPr wrap="square">
            <a:spAutoFit/>
          </a:bodyPr>
          <a:lstStyle/>
          <a:p>
            <a:r>
              <a:rPr lang="en-GB" sz="2000" b="1" dirty="0" err="1">
                <a:solidFill>
                  <a:srgbClr val="C00000"/>
                </a:solidFill>
              </a:rPr>
              <a:t>pescado</a:t>
            </a:r>
            <a:endParaRPr lang="en-GB" sz="2000" b="1" dirty="0">
              <a:solidFill>
                <a:srgbClr val="C00000"/>
              </a:solidFill>
            </a:endParaRPr>
          </a:p>
        </p:txBody>
      </p:sp>
      <p:sp>
        <p:nvSpPr>
          <p:cNvPr id="28" name="Rectangle 27">
            <a:extLst>
              <a:ext uri="{FF2B5EF4-FFF2-40B4-BE49-F238E27FC236}">
                <a16:creationId xmlns:a16="http://schemas.microsoft.com/office/drawing/2014/main" id="{B4157315-4EDF-4651-8284-F2DD5622F611}"/>
              </a:ext>
            </a:extLst>
          </p:cNvPr>
          <p:cNvSpPr/>
          <p:nvPr/>
        </p:nvSpPr>
        <p:spPr>
          <a:xfrm>
            <a:off x="6634542" y="5468704"/>
            <a:ext cx="930063" cy="400110"/>
          </a:xfrm>
          <a:prstGeom prst="rect">
            <a:avLst/>
          </a:prstGeom>
          <a:solidFill>
            <a:schemeClr val="bg1"/>
          </a:solidFill>
        </p:spPr>
        <p:txBody>
          <a:bodyPr wrap="none">
            <a:spAutoFit/>
          </a:bodyPr>
          <a:lstStyle/>
          <a:p>
            <a:r>
              <a:rPr lang="en-GB" sz="2000" b="1" dirty="0">
                <a:solidFill>
                  <a:srgbClr val="C00000"/>
                </a:solidFill>
              </a:rPr>
              <a:t>RENFE</a:t>
            </a:r>
          </a:p>
        </p:txBody>
      </p:sp>
      <p:sp>
        <p:nvSpPr>
          <p:cNvPr id="29" name="Rectangle 28">
            <a:extLst>
              <a:ext uri="{FF2B5EF4-FFF2-40B4-BE49-F238E27FC236}">
                <a16:creationId xmlns:a16="http://schemas.microsoft.com/office/drawing/2014/main" id="{A476E2D3-4110-4EF9-8B53-C7CC2426E5E1}"/>
              </a:ext>
            </a:extLst>
          </p:cNvPr>
          <p:cNvSpPr/>
          <p:nvPr/>
        </p:nvSpPr>
        <p:spPr>
          <a:xfrm>
            <a:off x="3057224" y="4711283"/>
            <a:ext cx="426720" cy="400110"/>
          </a:xfrm>
          <a:prstGeom prst="rect">
            <a:avLst/>
          </a:prstGeom>
          <a:noFill/>
        </p:spPr>
        <p:txBody>
          <a:bodyPr wrap="none">
            <a:spAutoFit/>
          </a:bodyPr>
          <a:lstStyle/>
          <a:p>
            <a:r>
              <a:rPr lang="en-GB" sz="2000" b="1" dirty="0">
                <a:solidFill>
                  <a:srgbClr val="0055A5"/>
                </a:solidFill>
              </a:rPr>
              <a:t>a.</a:t>
            </a:r>
          </a:p>
        </p:txBody>
      </p:sp>
      <p:sp>
        <p:nvSpPr>
          <p:cNvPr id="30" name="Rectangle 29">
            <a:extLst>
              <a:ext uri="{FF2B5EF4-FFF2-40B4-BE49-F238E27FC236}">
                <a16:creationId xmlns:a16="http://schemas.microsoft.com/office/drawing/2014/main" id="{41420943-5688-4665-A346-0C234C61974D}"/>
              </a:ext>
            </a:extLst>
          </p:cNvPr>
          <p:cNvSpPr/>
          <p:nvPr/>
        </p:nvSpPr>
        <p:spPr>
          <a:xfrm flipH="1">
            <a:off x="360719" y="3398453"/>
            <a:ext cx="426720" cy="400110"/>
          </a:xfrm>
          <a:prstGeom prst="rect">
            <a:avLst/>
          </a:prstGeom>
          <a:noFill/>
        </p:spPr>
        <p:txBody>
          <a:bodyPr wrap="square">
            <a:spAutoFit/>
          </a:bodyPr>
          <a:lstStyle/>
          <a:p>
            <a:r>
              <a:rPr lang="en-GB" sz="2000" b="1" dirty="0">
                <a:solidFill>
                  <a:srgbClr val="0055A5"/>
                </a:solidFill>
              </a:rPr>
              <a:t>b.</a:t>
            </a:r>
          </a:p>
        </p:txBody>
      </p:sp>
      <p:sp>
        <p:nvSpPr>
          <p:cNvPr id="31" name="Rectangle 30">
            <a:extLst>
              <a:ext uri="{FF2B5EF4-FFF2-40B4-BE49-F238E27FC236}">
                <a16:creationId xmlns:a16="http://schemas.microsoft.com/office/drawing/2014/main" id="{12DF1C76-03FD-4D51-8DB4-0FA1C7DC5973}"/>
              </a:ext>
            </a:extLst>
          </p:cNvPr>
          <p:cNvSpPr/>
          <p:nvPr/>
        </p:nvSpPr>
        <p:spPr>
          <a:xfrm>
            <a:off x="1048328" y="3691986"/>
            <a:ext cx="426720" cy="400110"/>
          </a:xfrm>
          <a:prstGeom prst="rect">
            <a:avLst/>
          </a:prstGeom>
          <a:noFill/>
        </p:spPr>
        <p:txBody>
          <a:bodyPr wrap="none">
            <a:spAutoFit/>
          </a:bodyPr>
          <a:lstStyle/>
          <a:p>
            <a:r>
              <a:rPr lang="en-GB" sz="2000" b="1" dirty="0">
                <a:solidFill>
                  <a:srgbClr val="0055A5"/>
                </a:solidFill>
              </a:rPr>
              <a:t>c.</a:t>
            </a:r>
          </a:p>
        </p:txBody>
      </p:sp>
      <p:sp>
        <p:nvSpPr>
          <p:cNvPr id="32" name="Rectangle 31">
            <a:extLst>
              <a:ext uri="{FF2B5EF4-FFF2-40B4-BE49-F238E27FC236}">
                <a16:creationId xmlns:a16="http://schemas.microsoft.com/office/drawing/2014/main" id="{9BF3C29C-F3A6-44FA-8382-861817C862DD}"/>
              </a:ext>
            </a:extLst>
          </p:cNvPr>
          <p:cNvSpPr/>
          <p:nvPr/>
        </p:nvSpPr>
        <p:spPr>
          <a:xfrm>
            <a:off x="4605625" y="2549364"/>
            <a:ext cx="446590" cy="400110"/>
          </a:xfrm>
          <a:prstGeom prst="rect">
            <a:avLst/>
          </a:prstGeom>
          <a:noFill/>
        </p:spPr>
        <p:txBody>
          <a:bodyPr wrap="square">
            <a:spAutoFit/>
          </a:bodyPr>
          <a:lstStyle/>
          <a:p>
            <a:r>
              <a:rPr lang="en-GB" sz="2000" b="1" dirty="0">
                <a:solidFill>
                  <a:srgbClr val="0055A5"/>
                </a:solidFill>
              </a:rPr>
              <a:t>f.</a:t>
            </a:r>
          </a:p>
        </p:txBody>
      </p:sp>
      <p:sp>
        <p:nvSpPr>
          <p:cNvPr id="7" name="Rectangle 6">
            <a:extLst>
              <a:ext uri="{FF2B5EF4-FFF2-40B4-BE49-F238E27FC236}">
                <a16:creationId xmlns:a16="http://schemas.microsoft.com/office/drawing/2014/main" id="{2B04992C-86DB-4201-BF54-476702DFEC7A}"/>
              </a:ext>
            </a:extLst>
          </p:cNvPr>
          <p:cNvSpPr/>
          <p:nvPr/>
        </p:nvSpPr>
        <p:spPr>
          <a:xfrm>
            <a:off x="2918095" y="400586"/>
            <a:ext cx="6815826" cy="769441"/>
          </a:xfrm>
          <a:prstGeom prst="rect">
            <a:avLst/>
          </a:prstGeom>
        </p:spPr>
        <p:txBody>
          <a:bodyPr wrap="square">
            <a:spAutoFit/>
          </a:bodyPr>
          <a:lstStyle/>
          <a:p>
            <a:r>
              <a:rPr lang="en-GB" sz="2200" dirty="0"/>
              <a:t>Lee </a:t>
            </a:r>
            <a:r>
              <a:rPr lang="en-GB" sz="2200" dirty="0" err="1"/>
              <a:t>este</a:t>
            </a:r>
            <a:r>
              <a:rPr lang="en-GB" sz="2200" dirty="0"/>
              <a:t> </a:t>
            </a:r>
            <a:r>
              <a:rPr lang="en-GB" sz="2200" dirty="0" err="1"/>
              <a:t>artículo</a:t>
            </a:r>
            <a:r>
              <a:rPr lang="en-GB" sz="2200" dirty="0"/>
              <a:t> de una </a:t>
            </a:r>
            <a:r>
              <a:rPr lang="en-GB" sz="2200" dirty="0" err="1"/>
              <a:t>revista</a:t>
            </a:r>
            <a:r>
              <a:rPr lang="en-GB" sz="2200" dirty="0"/>
              <a:t> </a:t>
            </a:r>
            <a:r>
              <a:rPr lang="en-GB" sz="2200" dirty="0" err="1"/>
              <a:t>española</a:t>
            </a:r>
            <a:r>
              <a:rPr lang="en-GB" sz="2200" dirty="0"/>
              <a:t> y escribe las palabras </a:t>
            </a:r>
            <a:r>
              <a:rPr lang="en-GB" sz="2200" dirty="0" err="1"/>
              <a:t>correctas</a:t>
            </a:r>
            <a:r>
              <a:rPr lang="en-GB" sz="2200" dirty="0"/>
              <a:t> </a:t>
            </a:r>
            <a:r>
              <a:rPr lang="en-GB" sz="2200" dirty="0" err="1"/>
              <a:t>en</a:t>
            </a:r>
            <a:r>
              <a:rPr lang="en-GB" sz="2200" dirty="0"/>
              <a:t> </a:t>
            </a:r>
            <a:r>
              <a:rPr lang="en-GB" sz="2200" dirty="0" err="1"/>
              <a:t>cada</a:t>
            </a:r>
            <a:r>
              <a:rPr lang="en-GB" sz="2200" dirty="0"/>
              <a:t> </a:t>
            </a:r>
            <a:r>
              <a:rPr lang="en-GB" sz="2200" dirty="0" err="1"/>
              <a:t>espacio</a:t>
            </a:r>
            <a:r>
              <a:rPr lang="en-GB" sz="2200" dirty="0"/>
              <a:t>.</a:t>
            </a:r>
          </a:p>
        </p:txBody>
      </p:sp>
      <p:pic>
        <p:nvPicPr>
          <p:cNvPr id="1026" name="Picture 2" descr="Free photos of Fireworks">
            <a:extLst>
              <a:ext uri="{FF2B5EF4-FFF2-40B4-BE49-F238E27FC236}">
                <a16:creationId xmlns:a16="http://schemas.microsoft.com/office/drawing/2014/main" id="{6ACADB42-9592-4078-9FB5-7CB0B6D08AD0}"/>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9368"/>
          <a:stretch/>
        </p:blipFill>
        <p:spPr bwMode="auto">
          <a:xfrm>
            <a:off x="10706037" y="1474595"/>
            <a:ext cx="1164101" cy="15556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photos of People">
            <a:extLst>
              <a:ext uri="{FF2B5EF4-FFF2-40B4-BE49-F238E27FC236}">
                <a16:creationId xmlns:a16="http://schemas.microsoft.com/office/drawing/2014/main" id="{668979C0-15D2-4CF6-8DDF-D4FED3E87F5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254114" y="1474595"/>
            <a:ext cx="2333445" cy="15556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04DE4D-3A48-D763-65A2-CA4ECE6E27AE}"/>
              </a:ext>
            </a:extLst>
          </p:cNvPr>
          <p:cNvSpPr txBox="1"/>
          <p:nvPr/>
        </p:nvSpPr>
        <p:spPr>
          <a:xfrm>
            <a:off x="9626287" y="726792"/>
            <a:ext cx="2506134" cy="1325563"/>
          </a:xfrm>
          <a:prstGeom prst="rect">
            <a:avLst/>
          </a:prstGeom>
          <a:solidFill>
            <a:schemeClr val="accent6">
              <a:lumMod val="20000"/>
              <a:lumOff val="80000"/>
            </a:schemeClr>
          </a:solidFill>
          <a:ln>
            <a:solidFill>
              <a:schemeClr val="tx1"/>
            </a:solidFill>
          </a:ln>
        </p:spPr>
        <p:txBody>
          <a:bodyPr wrap="square" numCol="2" rtlCol="0">
            <a:spAutoFit/>
          </a:bodyPr>
          <a:lstStyle/>
          <a:p>
            <a:r>
              <a:rPr lang="en-GB" sz="2000" dirty="0"/>
              <a:t>RENFE </a:t>
            </a:r>
            <a:r>
              <a:rPr lang="en-GB" sz="2000" dirty="0" err="1"/>
              <a:t>marzo</a:t>
            </a:r>
            <a:endParaRPr lang="en-GB" sz="2000" dirty="0"/>
          </a:p>
          <a:p>
            <a:r>
              <a:rPr lang="en-GB" sz="2000" dirty="0" err="1"/>
              <a:t>Fallas</a:t>
            </a:r>
            <a:endParaRPr lang="en-GB" sz="2000" dirty="0"/>
          </a:p>
          <a:p>
            <a:r>
              <a:rPr lang="en-GB" sz="2000" dirty="0" err="1"/>
              <a:t>pescado</a:t>
            </a:r>
            <a:endParaRPr lang="en-GB" sz="2000" dirty="0"/>
          </a:p>
          <a:p>
            <a:r>
              <a:rPr lang="en-GB" sz="2000" dirty="0" err="1"/>
              <a:t>algunas</a:t>
            </a:r>
            <a:endParaRPr lang="en-GB" sz="2000" dirty="0"/>
          </a:p>
          <a:p>
            <a:r>
              <a:rPr lang="en-GB" sz="2000" dirty="0" err="1"/>
              <a:t>almorzar</a:t>
            </a:r>
            <a:endParaRPr lang="en-GB" sz="2000" dirty="0"/>
          </a:p>
          <a:p>
            <a:r>
              <a:rPr lang="en-GB" sz="2000" dirty="0" err="1"/>
              <a:t>reservar</a:t>
            </a:r>
            <a:endParaRPr lang="en-GB" sz="2000" dirty="0"/>
          </a:p>
          <a:p>
            <a:r>
              <a:rPr lang="en-GB" sz="2000" dirty="0" err="1"/>
              <a:t>hoteles</a:t>
            </a:r>
            <a:endParaRPr lang="en-GB" sz="2000" dirty="0"/>
          </a:p>
        </p:txBody>
      </p:sp>
      <p:sp>
        <p:nvSpPr>
          <p:cNvPr id="6" name="TextBox 5">
            <a:extLst>
              <a:ext uri="{FF2B5EF4-FFF2-40B4-BE49-F238E27FC236}">
                <a16:creationId xmlns:a16="http://schemas.microsoft.com/office/drawing/2014/main" id="{FB755B7C-DEEA-9FD7-7E7E-757A98AB0C19}"/>
              </a:ext>
            </a:extLst>
          </p:cNvPr>
          <p:cNvSpPr txBox="1"/>
          <p:nvPr/>
        </p:nvSpPr>
        <p:spPr>
          <a:xfrm>
            <a:off x="7578843" y="73500"/>
            <a:ext cx="2506135" cy="369332"/>
          </a:xfrm>
          <a:prstGeom prst="rect">
            <a:avLst/>
          </a:prstGeom>
          <a:noFill/>
        </p:spPr>
        <p:txBody>
          <a:bodyPr wrap="square" rtlCol="0">
            <a:spAutoFit/>
          </a:bodyPr>
          <a:lstStyle/>
          <a:p>
            <a:r>
              <a:rPr lang="en-ES" dirty="0"/>
              <a:t>*cartón = cardboard</a:t>
            </a:r>
          </a:p>
        </p:txBody>
      </p:sp>
      <p:sp>
        <p:nvSpPr>
          <p:cNvPr id="9" name="Rectangle 8">
            <a:extLst>
              <a:ext uri="{FF2B5EF4-FFF2-40B4-BE49-F238E27FC236}">
                <a16:creationId xmlns:a16="http://schemas.microsoft.com/office/drawing/2014/main" id="{0DC5E40E-4247-C54C-139E-B8371237126D}"/>
              </a:ext>
            </a:extLst>
          </p:cNvPr>
          <p:cNvSpPr/>
          <p:nvPr/>
        </p:nvSpPr>
        <p:spPr>
          <a:xfrm>
            <a:off x="6411247" y="2836222"/>
            <a:ext cx="446590" cy="400110"/>
          </a:xfrm>
          <a:prstGeom prst="rect">
            <a:avLst/>
          </a:prstGeom>
          <a:noFill/>
        </p:spPr>
        <p:txBody>
          <a:bodyPr wrap="square">
            <a:spAutoFit/>
          </a:bodyPr>
          <a:lstStyle/>
          <a:p>
            <a:r>
              <a:rPr lang="en-GB" sz="2000" b="1" dirty="0">
                <a:solidFill>
                  <a:srgbClr val="0055A5"/>
                </a:solidFill>
              </a:rPr>
              <a:t>e.</a:t>
            </a:r>
          </a:p>
        </p:txBody>
      </p:sp>
      <p:sp>
        <p:nvSpPr>
          <p:cNvPr id="10" name="Rectangle 9">
            <a:extLst>
              <a:ext uri="{FF2B5EF4-FFF2-40B4-BE49-F238E27FC236}">
                <a16:creationId xmlns:a16="http://schemas.microsoft.com/office/drawing/2014/main" id="{D7B54D52-CC46-9A1F-0AA4-D88EB9796E5C}"/>
              </a:ext>
            </a:extLst>
          </p:cNvPr>
          <p:cNvSpPr/>
          <p:nvPr/>
        </p:nvSpPr>
        <p:spPr>
          <a:xfrm>
            <a:off x="3385983" y="3116364"/>
            <a:ext cx="426720" cy="400110"/>
          </a:xfrm>
          <a:prstGeom prst="rect">
            <a:avLst/>
          </a:prstGeom>
          <a:noFill/>
        </p:spPr>
        <p:txBody>
          <a:bodyPr wrap="none">
            <a:spAutoFit/>
          </a:bodyPr>
          <a:lstStyle/>
          <a:p>
            <a:r>
              <a:rPr lang="en-GB" sz="2000" b="1" dirty="0">
                <a:solidFill>
                  <a:srgbClr val="0055A5"/>
                </a:solidFill>
              </a:rPr>
              <a:t>d.</a:t>
            </a:r>
          </a:p>
        </p:txBody>
      </p:sp>
      <p:sp>
        <p:nvSpPr>
          <p:cNvPr id="19" name="TextBox 18">
            <a:extLst>
              <a:ext uri="{FF2B5EF4-FFF2-40B4-BE49-F238E27FC236}">
                <a16:creationId xmlns:a16="http://schemas.microsoft.com/office/drawing/2014/main" id="{06B33C3C-E89F-4D1B-9E4D-2C5A475C839D}"/>
              </a:ext>
            </a:extLst>
          </p:cNvPr>
          <p:cNvSpPr txBox="1"/>
          <p:nvPr/>
        </p:nvSpPr>
        <p:spPr>
          <a:xfrm>
            <a:off x="8172908" y="2850793"/>
            <a:ext cx="3917492" cy="3477875"/>
          </a:xfrm>
          <a:prstGeom prst="rect">
            <a:avLst/>
          </a:prstGeom>
          <a:solidFill>
            <a:schemeClr val="accent4"/>
          </a:solidFill>
        </p:spPr>
        <p:txBody>
          <a:bodyPr wrap="square" rtlCol="0">
            <a:spAutoFit/>
          </a:bodyPr>
          <a:lstStyle/>
          <a:p>
            <a:r>
              <a:rPr lang="en-GB" sz="2000" b="1" dirty="0"/>
              <a:t>Extension: </a:t>
            </a:r>
          </a:p>
          <a:p>
            <a:r>
              <a:rPr lang="en-GB" sz="2000" dirty="0"/>
              <a:t>Suggest where these phrases could appear in the text.</a:t>
            </a:r>
          </a:p>
          <a:p>
            <a:pPr marL="457200" indent="-457200">
              <a:buAutoNum type="alphaLcPeriod"/>
            </a:pPr>
            <a:r>
              <a:rPr lang="en-GB" sz="2000" dirty="0"/>
              <a:t>… </a:t>
            </a:r>
            <a:r>
              <a:rPr lang="en-GB" sz="2000" dirty="0" err="1"/>
              <a:t>en</a:t>
            </a:r>
            <a:r>
              <a:rPr lang="en-GB" sz="2000" dirty="0"/>
              <a:t> </a:t>
            </a:r>
            <a:r>
              <a:rPr lang="en-GB" sz="2000" dirty="0" err="1"/>
              <a:t>restaurantes</a:t>
            </a:r>
            <a:r>
              <a:rPr lang="en-GB" sz="2000" dirty="0"/>
              <a:t> </a:t>
            </a:r>
            <a:r>
              <a:rPr lang="en-GB" sz="2000" dirty="0" err="1"/>
              <a:t>cerca</a:t>
            </a:r>
            <a:r>
              <a:rPr lang="en-GB" sz="2000" dirty="0"/>
              <a:t> del Puerto…</a:t>
            </a:r>
          </a:p>
          <a:p>
            <a:pPr marL="457200" indent="-457200">
              <a:buAutoNum type="alphaLcPeriod"/>
            </a:pPr>
            <a:r>
              <a:rPr lang="en-GB" sz="2000" dirty="0"/>
              <a:t>… y </a:t>
            </a:r>
            <a:r>
              <a:rPr lang="en-GB" sz="2000" dirty="0" err="1"/>
              <a:t>queman</a:t>
            </a:r>
            <a:r>
              <a:rPr lang="en-GB" sz="2000" dirty="0"/>
              <a:t> las </a:t>
            </a:r>
            <a:r>
              <a:rPr lang="en-GB" sz="2000" dirty="0" err="1"/>
              <a:t>fallas</a:t>
            </a:r>
            <a:r>
              <a:rPr lang="en-GB" sz="2000" dirty="0"/>
              <a:t>… </a:t>
            </a:r>
          </a:p>
          <a:p>
            <a:pPr marL="457200" indent="-457200">
              <a:buAutoNum type="alphaLcPeriod"/>
            </a:pPr>
            <a:r>
              <a:rPr lang="en-GB" sz="2000" dirty="0"/>
              <a:t>… </a:t>
            </a:r>
            <a:r>
              <a:rPr lang="en-GB" sz="2000" dirty="0" err="1"/>
              <a:t>en</a:t>
            </a:r>
            <a:r>
              <a:rPr lang="en-GB" sz="2000" dirty="0"/>
              <a:t> un </a:t>
            </a:r>
            <a:r>
              <a:rPr lang="en-GB" sz="2000" dirty="0" err="1"/>
              <a:t>instante</a:t>
            </a:r>
            <a:r>
              <a:rPr lang="en-GB" sz="2000" dirty="0"/>
              <a:t>…</a:t>
            </a:r>
          </a:p>
          <a:p>
            <a:pPr marL="457200" indent="-457200">
              <a:buAutoNum type="alphaLcPeriod"/>
            </a:pPr>
            <a:r>
              <a:rPr lang="en-GB" sz="2000" dirty="0"/>
              <a:t>… es </a:t>
            </a:r>
            <a:r>
              <a:rPr lang="en-GB" sz="2000" dirty="0" err="1"/>
              <a:t>muy</a:t>
            </a:r>
            <a:r>
              <a:rPr lang="en-GB" sz="2000" dirty="0"/>
              <a:t> </a:t>
            </a:r>
            <a:r>
              <a:rPr lang="en-GB" sz="2000" dirty="0" err="1"/>
              <a:t>lindo</a:t>
            </a:r>
            <a:r>
              <a:rPr lang="en-GB" sz="2000" dirty="0"/>
              <a:t> </a:t>
            </a:r>
            <a:r>
              <a:rPr lang="en-GB" sz="2000" dirty="0" err="1"/>
              <a:t>porque</a:t>
            </a:r>
            <a:r>
              <a:rPr lang="en-GB" sz="2000" dirty="0"/>
              <a:t>…</a:t>
            </a:r>
          </a:p>
          <a:p>
            <a:pPr marL="457200" indent="-457200">
              <a:buAutoNum type="alphaLcPeriod"/>
            </a:pPr>
            <a:r>
              <a:rPr lang="en-GB" sz="2000" dirty="0"/>
              <a:t>… </a:t>
            </a:r>
            <a:r>
              <a:rPr lang="en-GB" sz="2000" dirty="0" err="1"/>
              <a:t>su</a:t>
            </a:r>
            <a:r>
              <a:rPr lang="en-GB" sz="2000" dirty="0"/>
              <a:t> </a:t>
            </a:r>
            <a:r>
              <a:rPr lang="en-GB" sz="2000" dirty="0" err="1"/>
              <a:t>calidad</a:t>
            </a:r>
            <a:r>
              <a:rPr lang="en-GB" sz="2000" dirty="0"/>
              <a:t>…</a:t>
            </a:r>
          </a:p>
          <a:p>
            <a:pPr marL="457200" indent="-457200">
              <a:buAutoNum type="alphaLcPeriod"/>
            </a:pPr>
            <a:r>
              <a:rPr lang="en-GB" sz="2000" dirty="0"/>
              <a:t>… con la </a:t>
            </a:r>
            <a:r>
              <a:rPr lang="en-GB" sz="2000" dirty="0" err="1"/>
              <a:t>arquitectura</a:t>
            </a:r>
            <a:r>
              <a:rPr lang="en-GB" sz="2000" dirty="0"/>
              <a:t> </a:t>
            </a:r>
            <a:r>
              <a:rPr lang="en-GB" sz="2000" dirty="0" err="1"/>
              <a:t>valenciana</a:t>
            </a:r>
            <a:r>
              <a:rPr lang="en-GB" sz="2000" dirty="0"/>
              <a:t> </a:t>
            </a:r>
            <a:r>
              <a:rPr lang="en-GB" sz="2000" dirty="0" err="1"/>
              <a:t>en</a:t>
            </a:r>
            <a:r>
              <a:rPr lang="en-GB" sz="2000" dirty="0"/>
              <a:t> </a:t>
            </a:r>
            <a:r>
              <a:rPr lang="en-GB" sz="2000" dirty="0" err="1"/>
              <a:t>su</a:t>
            </a:r>
            <a:r>
              <a:rPr lang="en-GB" sz="2000" dirty="0"/>
              <a:t> </a:t>
            </a:r>
            <a:r>
              <a:rPr lang="en-GB" sz="2000" dirty="0" err="1"/>
              <a:t>entorno</a:t>
            </a:r>
            <a:r>
              <a:rPr lang="en-GB" sz="2000" dirty="0"/>
              <a:t>.</a:t>
            </a:r>
          </a:p>
        </p:txBody>
      </p:sp>
      <p:pic>
        <p:nvPicPr>
          <p:cNvPr id="4" name="Slide 16">
            <a:hlinkClick r:id="" action="ppaction://media"/>
            <a:extLst>
              <a:ext uri="{FF2B5EF4-FFF2-40B4-BE49-F238E27FC236}">
                <a16:creationId xmlns:a16="http://schemas.microsoft.com/office/drawing/2014/main" id="{9B4BE883-0356-41CB-5158-B8FF1014F90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70705" y="400586"/>
            <a:ext cx="406400" cy="406400"/>
          </a:xfrm>
          <a:prstGeom prst="rect">
            <a:avLst/>
          </a:prstGeom>
        </p:spPr>
      </p:pic>
    </p:spTree>
    <p:extLst>
      <p:ext uri="{BB962C8B-B14F-4D97-AF65-F5344CB8AC3E}">
        <p14:creationId xmlns:p14="http://schemas.microsoft.com/office/powerpoint/2010/main" val="213113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9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4"/>
                </p:tgtEl>
              </p:cMediaNode>
            </p:audio>
          </p:childTnLst>
        </p:cTn>
      </p:par>
    </p:tnLst>
    <p:bldLst>
      <p:bldP spid="20" grpId="0" animBg="1"/>
      <p:bldP spid="21" grpId="0" animBg="1"/>
      <p:bldP spid="22" grpId="0" animBg="1"/>
      <p:bldP spid="23" grpId="0" animBg="1"/>
      <p:bldP spid="25" grpId="0" animBg="1"/>
      <p:bldP spid="26" grpId="0" animBg="1"/>
      <p:bldP spid="27" grpId="0" animBg="1"/>
      <p:bldP spid="28" grpId="0" animBg="1"/>
      <p:bldP spid="29" grpId="0"/>
      <p:bldP spid="30" grpId="0"/>
      <p:bldP spid="31" grpId="0"/>
      <p:bldP spid="32" grpId="0"/>
      <p:bldP spid="9" grpId="0"/>
      <p:bldP spid="10"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44083" y="989262"/>
            <a:ext cx="11051822" cy="432000"/>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Remember that the spelling of –</a:t>
            </a:r>
            <a:r>
              <a:rPr kumimoji="0" lang="en-US" sz="2200" b="0" i="0" u="none" strike="noStrike" kern="1200" cap="none" spc="0" normalizeH="0" baseline="0" noProof="0" dirty="0" err="1">
                <a:ln>
                  <a:noFill/>
                </a:ln>
                <a:effectLst/>
                <a:uLnTx/>
                <a:uFillTx/>
                <a:latin typeface="Century Gothic" panose="020F0302020204030204"/>
                <a:ea typeface="+mn-ea"/>
                <a:cs typeface="+mn-cs"/>
              </a:rPr>
              <a:t>ar</a:t>
            </a:r>
            <a:r>
              <a:rPr kumimoji="0" lang="en-US" sz="2200" b="0" i="0" u="none" strike="noStrike" kern="1200" cap="none" spc="0" normalizeH="0" baseline="0" noProof="0" dirty="0">
                <a:ln>
                  <a:noFill/>
                </a:ln>
                <a:effectLst/>
                <a:uLnTx/>
                <a:uFillTx/>
                <a:latin typeface="Century Gothic" panose="020F0302020204030204"/>
                <a:ea typeface="+mn-ea"/>
                <a:cs typeface="+mn-cs"/>
              </a:rPr>
              <a:t> verbs changes in the past. </a:t>
            </a:r>
          </a:p>
        </p:txBody>
      </p:sp>
      <p:sp>
        <p:nvSpPr>
          <p:cNvPr id="2" name="Title 1"/>
          <p:cNvSpPr>
            <a:spLocks noGrp="1"/>
          </p:cNvSpPr>
          <p:nvPr>
            <p:ph type="title"/>
          </p:nvPr>
        </p:nvSpPr>
        <p:spPr>
          <a:xfrm>
            <a:off x="0" y="213557"/>
            <a:ext cx="10445366" cy="647577"/>
          </a:xfrm>
        </p:spPr>
        <p:txBody>
          <a:bodyPr>
            <a:noAutofit/>
          </a:bodyPr>
          <a:lstStyle/>
          <a:p>
            <a:pPr>
              <a:lnSpc>
                <a:spcPct val="100000"/>
              </a:lnSpc>
            </a:pPr>
            <a:r>
              <a:rPr lang="en-GB" sz="2400" b="1" dirty="0"/>
              <a:t>Talking about the past - </a:t>
            </a:r>
            <a:r>
              <a:rPr lang="en-GB" sz="2400" dirty="0"/>
              <a:t>Verb ending in ‘-car’, ‘-gar’ or ‘-</a:t>
            </a:r>
            <a:r>
              <a:rPr lang="en-GB" sz="2400" dirty="0" err="1"/>
              <a:t>zar</a:t>
            </a:r>
            <a:r>
              <a:rPr lang="en-GB" sz="2400" dirty="0"/>
              <a:t>’</a:t>
            </a:r>
            <a:endParaRPr lang="en-US" dirty="0"/>
          </a:p>
        </p:txBody>
      </p:sp>
      <p:cxnSp>
        <p:nvCxnSpPr>
          <p:cNvPr id="5" name="Straight Arrow Connector 4"/>
          <p:cNvCxnSpPr/>
          <p:nvPr/>
        </p:nvCxnSpPr>
        <p:spPr>
          <a:xfrm>
            <a:off x="2890233" y="4211934"/>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10" name="Rectangle 9"/>
          <p:cNvSpPr/>
          <p:nvPr/>
        </p:nvSpPr>
        <p:spPr>
          <a:xfrm>
            <a:off x="1897365" y="4002215"/>
            <a:ext cx="107614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Century Gothic" panose="020F0302020204030204"/>
                <a:ea typeface="+mn-ea"/>
                <a:cs typeface="+mn-cs"/>
              </a:rPr>
              <a:t>llegar</a:t>
            </a:r>
            <a:endParaRPr kumimoji="0" lang="en-GB" sz="2200" b="1" i="1" u="none" strike="noStrike" kern="1200" cap="none" spc="0" normalizeH="0" baseline="0" noProof="0">
              <a:ln>
                <a:noFill/>
              </a:ln>
              <a:effectLst/>
              <a:uLnTx/>
              <a:uFillTx/>
              <a:latin typeface="Century Gothic" panose="020F0302020204030204"/>
              <a:ea typeface="+mn-ea"/>
              <a:cs typeface="+mn-cs"/>
            </a:endParaRPr>
          </a:p>
        </p:txBody>
      </p:sp>
      <p:sp>
        <p:nvSpPr>
          <p:cNvPr id="11" name="Rectangle 10"/>
          <p:cNvSpPr/>
          <p:nvPr/>
        </p:nvSpPr>
        <p:spPr>
          <a:xfrm>
            <a:off x="3632716" y="3979158"/>
            <a:ext cx="103746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lle</a:t>
            </a:r>
            <a:r>
              <a:rPr kumimoji="0" lang="en-US" sz="2200" b="1" i="0" u="none" strike="noStrike" kern="1200" cap="none" spc="0" normalizeH="0" baseline="0" noProof="0" dirty="0" err="1">
                <a:ln>
                  <a:noFill/>
                </a:ln>
                <a:solidFill>
                  <a:srgbClr val="AE1518"/>
                </a:solidFill>
                <a:effectLst/>
                <a:uLnTx/>
                <a:uFillTx/>
                <a:latin typeface="Century Gothic" panose="020F0302020204030204"/>
                <a:ea typeface="+mn-ea"/>
                <a:cs typeface="+mn-cs"/>
              </a:rPr>
              <a:t>gué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12" name="Rectangle 11"/>
          <p:cNvSpPr/>
          <p:nvPr/>
        </p:nvSpPr>
        <p:spPr>
          <a:xfrm>
            <a:off x="3581975" y="4353673"/>
            <a:ext cx="136768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(I arrived)</a:t>
            </a:r>
            <a:endParaRPr kumimoji="0" lang="en-GB" sz="2000" b="0" i="1" u="none" strike="noStrike" kern="1200" cap="none" spc="0" normalizeH="0" baseline="0" noProof="0">
              <a:ln>
                <a:noFill/>
              </a:ln>
              <a:effectLst/>
              <a:uLnTx/>
              <a:uFillTx/>
              <a:latin typeface="Century Gothic" panose="020F0302020204030204"/>
              <a:ea typeface="+mn-ea"/>
              <a:cs typeface="+mn-cs"/>
            </a:endParaRPr>
          </a:p>
        </p:txBody>
      </p:sp>
      <p:sp>
        <p:nvSpPr>
          <p:cNvPr id="18" name="Rectangle 17"/>
          <p:cNvSpPr/>
          <p:nvPr/>
        </p:nvSpPr>
        <p:spPr>
          <a:xfrm>
            <a:off x="8287932" y="3970679"/>
            <a:ext cx="109356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pe</a:t>
            </a:r>
            <a:r>
              <a:rPr kumimoji="0" lang="en-US" sz="2200" b="1" i="0" u="none" strike="noStrike" kern="1200" cap="none" spc="0" normalizeH="0" baseline="0" noProof="0" dirty="0" err="1">
                <a:ln>
                  <a:noFill/>
                </a:ln>
                <a:solidFill>
                  <a:srgbClr val="AE1518"/>
                </a:solidFill>
                <a:effectLst/>
                <a:uLnTx/>
                <a:uFillTx/>
                <a:latin typeface="Century Gothic" panose="020F0302020204030204"/>
                <a:ea typeface="+mn-ea"/>
                <a:cs typeface="+mn-cs"/>
              </a:rPr>
              <a:t>gué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19" name="Rectangle 18"/>
          <p:cNvSpPr/>
          <p:nvPr/>
        </p:nvSpPr>
        <p:spPr>
          <a:xfrm>
            <a:off x="3949475" y="2359736"/>
            <a:ext cx="118974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entury Gothic" panose="020F0302020204030204"/>
                <a:ea typeface="+mn-ea"/>
                <a:cs typeface="+mn-cs"/>
              </a:rPr>
              <a:t> </a:t>
            </a:r>
            <a:r>
              <a:rPr kumimoji="0" lang="en-US" sz="2200" b="1" i="0" u="none" strike="noStrike" kern="1200" cap="none" spc="0" normalizeH="0" baseline="0" noProof="0" dirty="0" err="1">
                <a:ln>
                  <a:noFill/>
                </a:ln>
                <a:effectLst/>
                <a:uLnTx/>
                <a:uFillTx/>
                <a:latin typeface="Century Gothic" panose="020F0302020204030204"/>
                <a:ea typeface="+mn-ea"/>
                <a:cs typeface="+mn-cs"/>
              </a:rPr>
              <a:t>sa</a:t>
            </a:r>
            <a:r>
              <a:rPr kumimoji="0" lang="en-US" sz="2200" b="1" i="0" u="none" strike="noStrike" kern="1200" cap="none" spc="0" normalizeH="0" baseline="0" noProof="0" dirty="0" err="1">
                <a:ln>
                  <a:noFill/>
                </a:ln>
                <a:solidFill>
                  <a:srgbClr val="AE1518"/>
                </a:solidFill>
                <a:effectLst/>
                <a:uLnTx/>
                <a:uFillTx/>
                <a:latin typeface="Century Gothic" panose="020F0302020204030204"/>
                <a:ea typeface="+mn-ea"/>
                <a:cs typeface="+mn-cs"/>
              </a:rPr>
              <a:t>qué</a:t>
            </a:r>
            <a:r>
              <a:rPr kumimoji="0" lang="en-US" sz="2200" b="1" i="0" u="none" strike="noStrike" kern="1200" cap="none" spc="0" normalizeH="0" baseline="0" noProof="0" dirty="0">
                <a:ln>
                  <a:noFill/>
                </a:ln>
                <a:effectLst/>
                <a:uLnTx/>
                <a:uFillTx/>
                <a:latin typeface="Century Gothic" panose="020F0302020204030204"/>
                <a:ea typeface="+mn-ea"/>
                <a:cs typeface="+mn-cs"/>
              </a:rPr>
              <a:t> </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20" name="Rectangle 19"/>
          <p:cNvSpPr/>
          <p:nvPr/>
        </p:nvSpPr>
        <p:spPr>
          <a:xfrm>
            <a:off x="8926016" y="2348716"/>
            <a:ext cx="120417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bus</a:t>
            </a:r>
            <a:r>
              <a:rPr kumimoji="0" lang="en-US" sz="2200" b="1" i="0" u="none" strike="noStrike" kern="1200" cap="none" spc="0" normalizeH="0" baseline="0" noProof="0" dirty="0" err="1">
                <a:ln>
                  <a:noFill/>
                </a:ln>
                <a:solidFill>
                  <a:srgbClr val="AE1518"/>
                </a:solidFill>
                <a:effectLst/>
                <a:uLnTx/>
                <a:uFillTx/>
                <a:latin typeface="Century Gothic" panose="020F0302020204030204"/>
                <a:ea typeface="+mn-ea"/>
                <a:cs typeface="+mn-cs"/>
              </a:rPr>
              <a:t>qué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21" name="Rectangle 20"/>
          <p:cNvSpPr/>
          <p:nvPr/>
        </p:nvSpPr>
        <p:spPr>
          <a:xfrm>
            <a:off x="3955783" y="2765465"/>
            <a:ext cx="15343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effectLst/>
                <a:uLnTx/>
                <a:uFillTx/>
                <a:latin typeface="Century Gothic" panose="020F0302020204030204"/>
                <a:ea typeface="+mn-ea"/>
                <a:cs typeface="+mn-cs"/>
              </a:rPr>
              <a:t>(I took out)</a:t>
            </a:r>
            <a:endParaRPr kumimoji="0" lang="en-GB" sz="2000" b="0" i="1" u="none" strike="noStrike" kern="1200" cap="none" spc="0" normalizeH="0" baseline="0" noProof="0" dirty="0">
              <a:ln>
                <a:noFill/>
              </a:ln>
              <a:effectLst/>
              <a:uLnTx/>
              <a:uFillTx/>
              <a:latin typeface="Century Gothic" panose="020F0302020204030204"/>
              <a:ea typeface="+mn-ea"/>
              <a:cs typeface="+mn-cs"/>
            </a:endParaRPr>
          </a:p>
        </p:txBody>
      </p:sp>
      <p:sp>
        <p:nvSpPr>
          <p:cNvPr id="22" name="Rectangle 21"/>
          <p:cNvSpPr/>
          <p:nvPr/>
        </p:nvSpPr>
        <p:spPr>
          <a:xfrm>
            <a:off x="8818783" y="2765465"/>
            <a:ext cx="17572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(I looked for)</a:t>
            </a:r>
            <a:endParaRPr kumimoji="0" lang="en-GB" sz="2000" b="0" i="1" u="none" strike="noStrike" kern="1200" cap="none" spc="0" normalizeH="0" baseline="0" noProof="0">
              <a:ln>
                <a:noFill/>
              </a:ln>
              <a:effectLst/>
              <a:uLnTx/>
              <a:uFillTx/>
              <a:latin typeface="Century Gothic" panose="020F0302020204030204"/>
              <a:ea typeface="+mn-ea"/>
              <a:cs typeface="+mn-cs"/>
            </a:endParaRPr>
          </a:p>
        </p:txBody>
      </p:sp>
      <p:sp>
        <p:nvSpPr>
          <p:cNvPr id="24" name="Rectangle 23"/>
          <p:cNvSpPr/>
          <p:nvPr/>
        </p:nvSpPr>
        <p:spPr>
          <a:xfrm>
            <a:off x="6655331" y="2773303"/>
            <a:ext cx="161133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(to look for)</a:t>
            </a:r>
            <a:endParaRPr kumimoji="0" lang="en-GB" sz="2000" b="0" i="1" u="none" strike="noStrike" kern="1200" cap="none" spc="0" normalizeH="0" baseline="0" noProof="0">
              <a:ln>
                <a:noFill/>
              </a:ln>
              <a:effectLst/>
              <a:uLnTx/>
              <a:uFillTx/>
              <a:latin typeface="Century Gothic" panose="020F0302020204030204"/>
              <a:ea typeface="+mn-ea"/>
              <a:cs typeface="+mn-cs"/>
            </a:endParaRPr>
          </a:p>
        </p:txBody>
      </p:sp>
      <p:sp>
        <p:nvSpPr>
          <p:cNvPr id="26" name="Rectangle 25"/>
          <p:cNvSpPr/>
          <p:nvPr/>
        </p:nvSpPr>
        <p:spPr>
          <a:xfrm>
            <a:off x="6902194" y="2435946"/>
            <a:ext cx="111761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effectLst/>
                <a:uLnTx/>
                <a:uFillTx/>
                <a:latin typeface="Century Gothic" panose="020F0302020204030204"/>
                <a:ea typeface="+mn-ea"/>
                <a:cs typeface="+mn-cs"/>
              </a:rPr>
              <a:t>buscar</a:t>
            </a:r>
            <a:endParaRPr kumimoji="0" lang="en-GB" sz="2200" b="1" i="0" u="none" strike="noStrike" kern="1200" cap="none" spc="0" normalizeH="0" baseline="0" noProof="0">
              <a:ln>
                <a:noFill/>
              </a:ln>
              <a:effectLst/>
              <a:uLnTx/>
              <a:uFillTx/>
              <a:latin typeface="Century Gothic" panose="020F0302020204030204"/>
              <a:ea typeface="+mn-ea"/>
              <a:cs typeface="+mn-cs"/>
            </a:endParaRPr>
          </a:p>
        </p:txBody>
      </p:sp>
      <p:sp>
        <p:nvSpPr>
          <p:cNvPr id="27" name="Rectangle 26"/>
          <p:cNvSpPr/>
          <p:nvPr/>
        </p:nvSpPr>
        <p:spPr>
          <a:xfrm>
            <a:off x="1689964" y="2779041"/>
            <a:ext cx="180690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(to take out) </a:t>
            </a:r>
            <a:endParaRPr kumimoji="0" lang="en-GB" sz="2000" b="0" i="0" u="none" strike="noStrike" kern="1200" cap="none" spc="0" normalizeH="0" baseline="0" noProof="0">
              <a:ln>
                <a:noFill/>
              </a:ln>
              <a:effectLst/>
              <a:uLnTx/>
              <a:uFillTx/>
              <a:latin typeface="Century Gothic" panose="020F0302020204030204"/>
              <a:ea typeface="+mn-ea"/>
              <a:cs typeface="+mn-cs"/>
            </a:endParaRPr>
          </a:p>
        </p:txBody>
      </p:sp>
      <p:sp>
        <p:nvSpPr>
          <p:cNvPr id="28" name="Rectangle 27"/>
          <p:cNvSpPr/>
          <p:nvPr/>
        </p:nvSpPr>
        <p:spPr>
          <a:xfrm>
            <a:off x="1918421" y="2402912"/>
            <a:ext cx="110799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sac</a:t>
            </a:r>
            <a:r>
              <a:rPr kumimoji="0" lang="en-US" sz="2200" b="1" i="0" u="none" strike="noStrike" kern="1200" cap="none" spc="0" normalizeH="0" baseline="0" noProof="0" dirty="0" err="1">
                <a:ln>
                  <a:noFill/>
                </a:ln>
                <a:solidFill>
                  <a:srgbClr val="3D3C3C"/>
                </a:solidFill>
                <a:effectLst/>
                <a:uLnTx/>
                <a:uFillTx/>
                <a:latin typeface="Century Gothic" panose="020F0302020204030204"/>
                <a:ea typeface="+mn-ea"/>
                <a:cs typeface="+mn-cs"/>
              </a:rPr>
              <a:t>ar</a:t>
            </a:r>
            <a:r>
              <a:rPr kumimoji="0" lang="en-US" sz="2200" b="1" i="0" u="none" strike="noStrike" kern="1200" cap="none" spc="0" normalizeH="0" baseline="0" noProof="0" dirty="0">
                <a:ln>
                  <a:noFill/>
                </a:ln>
                <a:effectLst/>
                <a:uLnTx/>
                <a:uFillTx/>
                <a:latin typeface="Century Gothic" panose="020F0302020204030204"/>
                <a:ea typeface="+mn-ea"/>
                <a:cs typeface="+mn-cs"/>
              </a:rPr>
              <a:t> 	</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29" name="Rectangle 28"/>
          <p:cNvSpPr/>
          <p:nvPr/>
        </p:nvSpPr>
        <p:spPr>
          <a:xfrm>
            <a:off x="6028252" y="3966800"/>
            <a:ext cx="1018227"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pegar</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30" name="Rectangle 29"/>
          <p:cNvSpPr/>
          <p:nvPr/>
        </p:nvSpPr>
        <p:spPr>
          <a:xfrm>
            <a:off x="344083" y="4029524"/>
            <a:ext cx="15392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panose="020F0302020204030204"/>
                <a:ea typeface="+mn-ea"/>
                <a:cs typeface="+mn-cs"/>
              </a:rPr>
              <a:t>Ejemplos: </a:t>
            </a:r>
            <a:endParaRPr kumimoji="0" lang="en-GB" sz="2200" b="0" i="0" u="none" strike="noStrike" kern="1200" cap="none" spc="0" normalizeH="0" baseline="0" noProof="0">
              <a:ln>
                <a:noFill/>
              </a:ln>
              <a:effectLst/>
              <a:uLnTx/>
              <a:uFillTx/>
              <a:latin typeface="Century Gothic" panose="020F0302020204030204"/>
              <a:ea typeface="+mn-ea"/>
              <a:cs typeface="+mn-cs"/>
            </a:endParaRPr>
          </a:p>
        </p:txBody>
      </p:sp>
      <p:sp>
        <p:nvSpPr>
          <p:cNvPr id="33" name="Rectangle 32"/>
          <p:cNvSpPr/>
          <p:nvPr/>
        </p:nvSpPr>
        <p:spPr>
          <a:xfrm>
            <a:off x="380468" y="1845988"/>
            <a:ext cx="986643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For –</a:t>
            </a:r>
            <a:r>
              <a:rPr kumimoji="0" lang="en-US" sz="2200" b="0" i="0" u="none" strike="noStrike" kern="1200" cap="none" spc="0" normalizeH="0" baseline="0" noProof="0" dirty="0" err="1">
                <a:ln>
                  <a:noFill/>
                </a:ln>
                <a:effectLst/>
                <a:uLnTx/>
                <a:uFillTx/>
                <a:latin typeface="Century Gothic" panose="020F0302020204030204"/>
                <a:ea typeface="+mn-ea"/>
                <a:cs typeface="+mn-cs"/>
              </a:rPr>
              <a:t>ar</a:t>
            </a:r>
            <a:r>
              <a:rPr kumimoji="0" lang="en-US" sz="2200" b="0" i="0" u="none" strike="noStrike" kern="1200" cap="none" spc="0" normalizeH="0" baseline="0" noProof="0" dirty="0">
                <a:ln>
                  <a:noFill/>
                </a:ln>
                <a:effectLst/>
                <a:uLnTx/>
                <a:uFillTx/>
                <a:latin typeface="Century Gothic" panose="020F0302020204030204"/>
                <a:ea typeface="+mn-ea"/>
                <a:cs typeface="+mn-cs"/>
              </a:rPr>
              <a:t> verbs ending in ‘-</a:t>
            </a:r>
            <a:r>
              <a:rPr kumimoji="0" lang="en-US" sz="2200" b="1" i="0" u="none" strike="noStrike" kern="1200" cap="none" spc="0" normalizeH="0" baseline="0" noProof="0" dirty="0">
                <a:ln>
                  <a:noFill/>
                </a:ln>
                <a:effectLst/>
                <a:uLnTx/>
                <a:uFillTx/>
                <a:latin typeface="Century Gothic" panose="020F0302020204030204"/>
                <a:ea typeface="+mn-ea"/>
                <a:cs typeface="+mn-cs"/>
              </a:rPr>
              <a:t>car</a:t>
            </a:r>
            <a:r>
              <a:rPr kumimoji="0" lang="en-US" sz="2200" b="0" i="0" u="none" strike="noStrike" kern="1200" cap="none" spc="0" normalizeH="0" baseline="0" noProof="0" dirty="0">
                <a:ln>
                  <a:noFill/>
                </a:ln>
                <a:effectLst/>
                <a:uLnTx/>
                <a:uFillTx/>
                <a:latin typeface="Century Gothic" panose="020F0302020204030204"/>
                <a:ea typeface="+mn-ea"/>
                <a:cs typeface="+mn-cs"/>
              </a:rPr>
              <a:t>’, we remove –car and add </a:t>
            </a:r>
            <a:r>
              <a:rPr kumimoji="0" lang="en-US" sz="2200" b="1" i="0" u="none" strike="noStrike" kern="1200" cap="none" spc="0" normalizeH="0" baseline="0" noProof="0" dirty="0">
                <a:ln>
                  <a:noFill/>
                </a:ln>
                <a:effectLst/>
                <a:uLnTx/>
                <a:uFillTx/>
                <a:latin typeface="Century Gothic" panose="020F0302020204030204"/>
                <a:ea typeface="+mn-ea"/>
                <a:cs typeface="+mn-cs"/>
              </a:rPr>
              <a:t>–</a:t>
            </a:r>
            <a:r>
              <a:rPr kumimoji="0" lang="en-US" sz="2200" b="1" i="0" u="none" strike="noStrike" kern="1200" cap="none" spc="0" normalizeH="0" baseline="0" noProof="0" dirty="0" err="1">
                <a:ln>
                  <a:noFill/>
                </a:ln>
                <a:effectLst/>
                <a:uLnTx/>
                <a:uFillTx/>
                <a:latin typeface="Century Gothic" panose="020F0302020204030204"/>
                <a:ea typeface="+mn-ea"/>
                <a:cs typeface="+mn-cs"/>
              </a:rPr>
              <a:t>qué</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Rectangle 33"/>
          <p:cNvSpPr/>
          <p:nvPr/>
        </p:nvSpPr>
        <p:spPr>
          <a:xfrm>
            <a:off x="385673" y="2443996"/>
            <a:ext cx="15392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panose="020F0302020204030204"/>
                <a:ea typeface="+mn-ea"/>
                <a:cs typeface="+mn-cs"/>
              </a:rPr>
              <a:t>Ejemplos: </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sp>
        <p:nvSpPr>
          <p:cNvPr id="36" name="Rectangle 35"/>
          <p:cNvSpPr/>
          <p:nvPr/>
        </p:nvSpPr>
        <p:spPr>
          <a:xfrm>
            <a:off x="1740441" y="4357690"/>
            <a:ext cx="138852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effectLst/>
                <a:uLnTx/>
                <a:uFillTx/>
                <a:latin typeface="Century Gothic" panose="020F0302020204030204"/>
                <a:ea typeface="+mn-ea"/>
                <a:cs typeface="+mn-cs"/>
              </a:rPr>
              <a:t>(to arrive)</a:t>
            </a:r>
            <a:endParaRPr kumimoji="0" lang="en-GB" sz="2000" b="0" i="1" u="none" strike="noStrike" kern="1200" cap="none" spc="0" normalizeH="0" baseline="0" noProof="0">
              <a:ln>
                <a:noFill/>
              </a:ln>
              <a:effectLst/>
              <a:uLnTx/>
              <a:uFillTx/>
              <a:latin typeface="Century Gothic" panose="020F0302020204030204"/>
              <a:ea typeface="+mn-ea"/>
              <a:cs typeface="+mn-cs"/>
            </a:endParaRPr>
          </a:p>
        </p:txBody>
      </p:sp>
      <p:sp>
        <p:nvSpPr>
          <p:cNvPr id="38" name="Rectangle 37"/>
          <p:cNvSpPr/>
          <p:nvPr/>
        </p:nvSpPr>
        <p:spPr>
          <a:xfrm>
            <a:off x="6024504" y="4314815"/>
            <a:ext cx="130195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a:t>
            </a:r>
            <a:r>
              <a:rPr kumimoji="0" lang="en-US" sz="2000" b="0" i="1" u="none" strike="noStrike" kern="1200" cap="none" spc="0" normalizeH="0" baseline="0" noProof="0" dirty="0">
                <a:ln>
                  <a:noFill/>
                </a:ln>
                <a:effectLst/>
                <a:uLnTx/>
                <a:uFillTx/>
                <a:latin typeface="Century Gothic" panose="020F0302020204030204"/>
                <a:ea typeface="+mn-ea"/>
                <a:cs typeface="+mn-cs"/>
              </a:rPr>
              <a:t>to stick</a:t>
            </a:r>
            <a:r>
              <a:rPr kumimoji="0" lang="en-US" sz="2000" b="0" i="0" u="none" strike="noStrike" kern="1200" cap="none" spc="0" normalizeH="0" baseline="0" noProof="0" dirty="0">
                <a:ln>
                  <a:noFill/>
                </a:ln>
                <a:effectLst/>
                <a:uLnTx/>
                <a:uFillTx/>
                <a:latin typeface="Century Gothic" panose="020F0302020204030204"/>
                <a:ea typeface="+mn-ea"/>
                <a:cs typeface="+mn-cs"/>
              </a:rPr>
              <a:t>) </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39" name="Rectangle 38"/>
          <p:cNvSpPr/>
          <p:nvPr/>
        </p:nvSpPr>
        <p:spPr>
          <a:xfrm>
            <a:off x="8259879" y="4316549"/>
            <a:ext cx="110799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F0302020204030204"/>
                <a:ea typeface="+mn-ea"/>
                <a:cs typeface="+mn-cs"/>
              </a:rPr>
              <a:t>(</a:t>
            </a:r>
            <a:r>
              <a:rPr kumimoji="0" lang="en-US" sz="1800" b="0" i="1" u="none" strike="noStrike" kern="1200" cap="none" spc="0" normalizeH="0" baseline="0" noProof="0" dirty="0">
                <a:ln>
                  <a:noFill/>
                </a:ln>
                <a:effectLst/>
                <a:uLnTx/>
                <a:uFillTx/>
                <a:latin typeface="Century Gothic" panose="020F0302020204030204"/>
                <a:ea typeface="+mn-ea"/>
                <a:cs typeface="+mn-cs"/>
              </a:rPr>
              <a:t>I </a:t>
            </a:r>
            <a:r>
              <a:rPr kumimoji="0" lang="en-US" sz="2000" b="0" i="1" u="none" strike="noStrike" kern="1200" cap="none" spc="0" normalizeH="0" baseline="0" noProof="0" dirty="0">
                <a:ln>
                  <a:noFill/>
                </a:ln>
                <a:effectLst/>
                <a:uLnTx/>
                <a:uFillTx/>
                <a:latin typeface="Century Gothic" panose="020F0302020204030204"/>
                <a:ea typeface="+mn-ea"/>
                <a:cs typeface="+mn-cs"/>
              </a:rPr>
              <a:t>stuck</a:t>
            </a:r>
            <a:r>
              <a:rPr kumimoji="0" lang="en-US" sz="1800" b="0" i="0" u="none" strike="noStrike" kern="1200" cap="none" spc="0" normalizeH="0" baseline="0" noProof="0" dirty="0">
                <a:ln>
                  <a:noFill/>
                </a:ln>
                <a:effectLst/>
                <a:uLnTx/>
                <a:uFillTx/>
                <a:latin typeface="Century Gothic" panose="020F0302020204030204"/>
                <a:ea typeface="+mn-ea"/>
                <a:cs typeface="+mn-cs"/>
              </a:rPr>
              <a:t>)</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cxnSp>
        <p:nvCxnSpPr>
          <p:cNvPr id="40" name="Straight Arrow Connector 39"/>
          <p:cNvCxnSpPr/>
          <p:nvPr/>
        </p:nvCxnSpPr>
        <p:spPr>
          <a:xfrm>
            <a:off x="7328066" y="4211934"/>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41" name="Straight Arrow Connector 40"/>
          <p:cNvCxnSpPr/>
          <p:nvPr/>
        </p:nvCxnSpPr>
        <p:spPr>
          <a:xfrm>
            <a:off x="3264041" y="2681088"/>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42" name="Straight Arrow Connector 41"/>
          <p:cNvCxnSpPr/>
          <p:nvPr/>
        </p:nvCxnSpPr>
        <p:spPr>
          <a:xfrm>
            <a:off x="8127041" y="2651389"/>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43" name="Rectangle 42"/>
          <p:cNvSpPr/>
          <p:nvPr/>
        </p:nvSpPr>
        <p:spPr>
          <a:xfrm>
            <a:off x="380468" y="3439566"/>
            <a:ext cx="986643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panose="020F0302020204030204"/>
                <a:ea typeface="+mn-ea"/>
                <a:cs typeface="+mn-cs"/>
              </a:rPr>
              <a:t>For –ar verbs ending in ‘-</a:t>
            </a:r>
            <a:r>
              <a:rPr kumimoji="0" lang="en-US" sz="2200" b="1" i="0" u="none" strike="noStrike" kern="1200" cap="none" spc="0" normalizeH="0" baseline="0" noProof="0">
                <a:ln>
                  <a:noFill/>
                </a:ln>
                <a:effectLst/>
                <a:uLnTx/>
                <a:uFillTx/>
                <a:latin typeface="Century Gothic" panose="020F0302020204030204"/>
                <a:ea typeface="+mn-ea"/>
                <a:cs typeface="+mn-cs"/>
              </a:rPr>
              <a:t>gar</a:t>
            </a:r>
            <a:r>
              <a:rPr kumimoji="0" lang="en-US" sz="2200" b="0" i="0" u="none" strike="noStrike" kern="1200" cap="none" spc="0" normalizeH="0" baseline="0" noProof="0">
                <a:ln>
                  <a:noFill/>
                </a:ln>
                <a:effectLst/>
                <a:uLnTx/>
                <a:uFillTx/>
                <a:latin typeface="Century Gothic" panose="020F0302020204030204"/>
                <a:ea typeface="+mn-ea"/>
                <a:cs typeface="+mn-cs"/>
              </a:rPr>
              <a:t>’, we remove –gar and add </a:t>
            </a:r>
            <a:r>
              <a:rPr kumimoji="0" lang="en-US" sz="2200" b="1" i="0" u="none" strike="noStrike" kern="1200" cap="none" spc="0" normalizeH="0" baseline="0" noProof="0">
                <a:ln>
                  <a:noFill/>
                </a:ln>
                <a:effectLst/>
                <a:uLnTx/>
                <a:uFillTx/>
                <a:latin typeface="Century Gothic" panose="020F0302020204030204"/>
                <a:ea typeface="+mn-ea"/>
                <a:cs typeface="+mn-cs"/>
              </a:rPr>
              <a:t>–gué</a:t>
            </a:r>
            <a:r>
              <a:rPr kumimoji="0" lang="en-US" sz="2200" b="0" i="0" u="none" strike="noStrike" kern="1200" cap="none" spc="0" normalizeH="0" baseline="0" noProof="0">
                <a:ln>
                  <a:noFill/>
                </a:ln>
                <a:effectLst/>
                <a:uLnTx/>
                <a:uFillTx/>
                <a:latin typeface="Century Gothic" panose="020F0302020204030204"/>
                <a:ea typeface="+mn-ea"/>
                <a:cs typeface="+mn-cs"/>
              </a:rPr>
              <a:t>.</a:t>
            </a:r>
            <a:endParaRPr kumimoji="0" lang="en-US" sz="2200" b="0" i="0" u="none" strike="noStrike" kern="1200" cap="none" spc="0" normalizeH="0" baseline="0" noProof="0" dirty="0">
              <a:ln>
                <a:noFill/>
              </a:ln>
              <a:effectLst/>
              <a:uLnTx/>
              <a:uFillTx/>
              <a:latin typeface="Century Gothic" panose="020F0302020204030204"/>
              <a:ea typeface="+mn-ea"/>
              <a:cs typeface="+mn-cs"/>
            </a:endParaRPr>
          </a:p>
        </p:txBody>
      </p:sp>
      <p:sp>
        <p:nvSpPr>
          <p:cNvPr id="4" name="Rectangle 3"/>
          <p:cNvSpPr/>
          <p:nvPr/>
        </p:nvSpPr>
        <p:spPr>
          <a:xfrm>
            <a:off x="344083" y="1389809"/>
            <a:ext cx="4618572" cy="459613"/>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This is due to their pronunciation!</a:t>
            </a:r>
          </a:p>
        </p:txBody>
      </p:sp>
      <p:sp>
        <p:nvSpPr>
          <p:cNvPr id="44" name="Rounded Rectangle 11">
            <a:extLst>
              <a:ext uri="{FF2B5EF4-FFF2-40B4-BE49-F238E27FC236}">
                <a16:creationId xmlns:a16="http://schemas.microsoft.com/office/drawing/2014/main" id="{62915EEE-4F12-4C5B-83F9-EF38BDD4B48D}"/>
              </a:ext>
            </a:extLst>
          </p:cNvPr>
          <p:cNvSpPr/>
          <p:nvPr/>
        </p:nvSpPr>
        <p:spPr>
          <a:xfrm>
            <a:off x="10409354" y="202410"/>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cxnSp>
        <p:nvCxnSpPr>
          <p:cNvPr id="45" name="Straight Arrow Connector 44">
            <a:extLst>
              <a:ext uri="{FF2B5EF4-FFF2-40B4-BE49-F238E27FC236}">
                <a16:creationId xmlns:a16="http://schemas.microsoft.com/office/drawing/2014/main" id="{21344179-E20B-459B-B8D7-7C16C5AC8DC2}"/>
              </a:ext>
            </a:extLst>
          </p:cNvPr>
          <p:cNvCxnSpPr/>
          <p:nvPr/>
        </p:nvCxnSpPr>
        <p:spPr>
          <a:xfrm>
            <a:off x="3128963" y="5756586"/>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46" name="Rectangle 45">
            <a:extLst>
              <a:ext uri="{FF2B5EF4-FFF2-40B4-BE49-F238E27FC236}">
                <a16:creationId xmlns:a16="http://schemas.microsoft.com/office/drawing/2014/main" id="{92C167D2-284E-42D4-8B80-001577494CF6}"/>
              </a:ext>
            </a:extLst>
          </p:cNvPr>
          <p:cNvSpPr/>
          <p:nvPr/>
        </p:nvSpPr>
        <p:spPr>
          <a:xfrm>
            <a:off x="1764570" y="5549659"/>
            <a:ext cx="144595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empezar</a:t>
            </a:r>
            <a:endParaRPr kumimoji="0" lang="en-GB" sz="2200" b="1" i="1" u="none" strike="noStrike" kern="1200" cap="none" spc="0" normalizeH="0" baseline="0" noProof="0" dirty="0">
              <a:ln>
                <a:noFill/>
              </a:ln>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5B6533CD-D3FE-46F1-BA6C-4363DC3F0B6D}"/>
              </a:ext>
            </a:extLst>
          </p:cNvPr>
          <p:cNvSpPr/>
          <p:nvPr/>
        </p:nvSpPr>
        <p:spPr>
          <a:xfrm>
            <a:off x="3831246" y="5550573"/>
            <a:ext cx="135966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latin typeface="Century Gothic" panose="020F0302020204030204"/>
              </a:rPr>
              <a:t>empe</a:t>
            </a:r>
            <a:r>
              <a:rPr lang="en-US" sz="2200" b="1" dirty="0" err="1">
                <a:solidFill>
                  <a:srgbClr val="AE1518"/>
                </a:solidFill>
                <a:latin typeface="Century Gothic" panose="020F0302020204030204"/>
              </a:rPr>
              <a:t>c</a:t>
            </a:r>
            <a:r>
              <a:rPr kumimoji="0" lang="en-US" sz="2200" b="1" i="0" u="none" strike="noStrike" kern="1200" cap="none" spc="0" normalizeH="0" baseline="0" noProof="0" dirty="0">
                <a:ln>
                  <a:noFill/>
                </a:ln>
                <a:solidFill>
                  <a:srgbClr val="AE1518"/>
                </a:solidFill>
                <a:effectLst/>
                <a:uLnTx/>
                <a:uFillTx/>
                <a:latin typeface="Century Gothic" panose="020F0302020204030204"/>
                <a:ea typeface="+mn-ea"/>
                <a:cs typeface="+mn-cs"/>
              </a:rPr>
              <a:t>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CDF812E8-546D-4EB6-9D83-596FBAE81BA0}"/>
              </a:ext>
            </a:extLst>
          </p:cNvPr>
          <p:cNvSpPr/>
          <p:nvPr/>
        </p:nvSpPr>
        <p:spPr>
          <a:xfrm>
            <a:off x="3618360" y="5890242"/>
            <a:ext cx="134844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effectLst/>
                <a:uLnTx/>
                <a:uFillTx/>
                <a:latin typeface="Century Gothic" panose="020F0302020204030204"/>
                <a:ea typeface="+mn-ea"/>
                <a:cs typeface="+mn-cs"/>
              </a:rPr>
              <a:t>(I began)</a:t>
            </a:r>
            <a:endParaRPr kumimoji="0" lang="en-GB" sz="2000" b="0" i="1" u="none" strike="noStrike" kern="1200" cap="none" spc="0" normalizeH="0" baseline="0" noProof="0" dirty="0">
              <a:ln>
                <a:noFill/>
              </a:ln>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54EE72BE-FAFE-497F-9F9D-B0C2E17CFDB1}"/>
              </a:ext>
            </a:extLst>
          </p:cNvPr>
          <p:cNvSpPr/>
          <p:nvPr/>
        </p:nvSpPr>
        <p:spPr>
          <a:xfrm>
            <a:off x="8324317" y="5507248"/>
            <a:ext cx="133562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almor</a:t>
            </a:r>
            <a:r>
              <a:rPr lang="en-US" sz="2200" b="1" dirty="0" err="1">
                <a:solidFill>
                  <a:srgbClr val="AE1518"/>
                </a:solidFill>
                <a:latin typeface="Century Gothic" panose="020F0302020204030204"/>
              </a:rPr>
              <a:t>cé</a:t>
            </a:r>
            <a:endParaRPr kumimoji="0" lang="en-GB" sz="2200" b="1" i="0" u="none" strike="noStrike" kern="1200" cap="none" spc="0" normalizeH="0" baseline="0" noProof="0" dirty="0">
              <a:ln>
                <a:noFill/>
              </a:ln>
              <a:solidFill>
                <a:srgbClr val="AE1518"/>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D3BB4B47-2707-451C-8F1A-E15D66482FF8}"/>
              </a:ext>
            </a:extLst>
          </p:cNvPr>
          <p:cNvSpPr/>
          <p:nvPr/>
        </p:nvSpPr>
        <p:spPr>
          <a:xfrm>
            <a:off x="5985547" y="5503369"/>
            <a:ext cx="13789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panose="020F0302020204030204"/>
                <a:ea typeface="+mn-ea"/>
                <a:cs typeface="+mn-cs"/>
              </a:rPr>
              <a:t>almorzar</a:t>
            </a:r>
            <a:endParaRPr kumimoji="0" lang="en-GB" sz="2200" b="1" i="0" u="none" strike="noStrike" kern="1200" cap="none" spc="0" normalizeH="0" baseline="0" noProof="0" dirty="0">
              <a:ln>
                <a:noFill/>
              </a:ln>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7DE0643E-D9AC-403C-BA96-282450538F82}"/>
              </a:ext>
            </a:extLst>
          </p:cNvPr>
          <p:cNvSpPr/>
          <p:nvPr/>
        </p:nvSpPr>
        <p:spPr>
          <a:xfrm>
            <a:off x="380468" y="5566093"/>
            <a:ext cx="15392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panose="020F0302020204030204"/>
                <a:ea typeface="+mn-ea"/>
                <a:cs typeface="+mn-cs"/>
              </a:rPr>
              <a:t>Ejemplos: </a:t>
            </a:r>
            <a:endParaRPr kumimoji="0" lang="en-GB" sz="2200" b="0" i="0" u="none" strike="noStrike" kern="1200" cap="none" spc="0" normalizeH="0" baseline="0" noProof="0">
              <a:ln>
                <a:noFill/>
              </a:ln>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3FA215B8-5EB5-40BC-BD29-B8B9C571AED1}"/>
              </a:ext>
            </a:extLst>
          </p:cNvPr>
          <p:cNvSpPr/>
          <p:nvPr/>
        </p:nvSpPr>
        <p:spPr>
          <a:xfrm>
            <a:off x="1776826" y="5894259"/>
            <a:ext cx="14221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effectLst/>
                <a:uLnTx/>
                <a:uFillTx/>
                <a:latin typeface="Century Gothic" panose="020F0302020204030204"/>
                <a:ea typeface="+mn-ea"/>
                <a:cs typeface="+mn-cs"/>
              </a:rPr>
              <a:t>(to begin)</a:t>
            </a:r>
            <a:endParaRPr kumimoji="0" lang="en-GB" sz="2000" b="0" i="1" u="none" strike="noStrike" kern="1200" cap="none" spc="0" normalizeH="0" baseline="0" noProof="0" dirty="0">
              <a:ln>
                <a:noFill/>
              </a:ln>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A6672ED6-2155-4CDE-BD43-9E0BBD5E690D}"/>
              </a:ext>
            </a:extLst>
          </p:cNvPr>
          <p:cNvSpPr/>
          <p:nvPr/>
        </p:nvSpPr>
        <p:spPr>
          <a:xfrm>
            <a:off x="5645333" y="5853118"/>
            <a:ext cx="21691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panose="020F0302020204030204"/>
                <a:ea typeface="+mn-ea"/>
                <a:cs typeface="+mn-cs"/>
              </a:rPr>
              <a:t>(</a:t>
            </a:r>
            <a:r>
              <a:rPr kumimoji="0" lang="en-US" sz="2000" b="0" i="1" u="none" strike="noStrike" kern="1200" cap="none" spc="0" normalizeH="0" baseline="0" noProof="0" dirty="0">
                <a:ln>
                  <a:noFill/>
                </a:ln>
                <a:effectLst/>
                <a:uLnTx/>
                <a:uFillTx/>
                <a:latin typeface="Century Gothic" panose="020F0302020204030204"/>
                <a:ea typeface="+mn-ea"/>
                <a:cs typeface="+mn-cs"/>
              </a:rPr>
              <a:t>to have lunch</a:t>
            </a:r>
            <a:r>
              <a:rPr kumimoji="0" lang="en-US" sz="2000" b="0" i="0" u="none" strike="noStrike" kern="1200" cap="none" spc="0" normalizeH="0" baseline="0" noProof="0" dirty="0">
                <a:ln>
                  <a:noFill/>
                </a:ln>
                <a:effectLst/>
                <a:uLnTx/>
                <a:uFillTx/>
                <a:latin typeface="Century Gothic" panose="020F0302020204030204"/>
                <a:ea typeface="+mn-ea"/>
                <a:cs typeface="+mn-cs"/>
              </a:rPr>
              <a:t>) </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AFD9D06A-D0E0-4D6F-BF9D-B49790D471DF}"/>
              </a:ext>
            </a:extLst>
          </p:cNvPr>
          <p:cNvSpPr/>
          <p:nvPr/>
        </p:nvSpPr>
        <p:spPr>
          <a:xfrm>
            <a:off x="8296264" y="5853118"/>
            <a:ext cx="173797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entury Gothic" panose="020F0302020204030204"/>
                <a:ea typeface="+mn-ea"/>
                <a:cs typeface="+mn-cs"/>
              </a:rPr>
              <a:t>(</a:t>
            </a:r>
            <a:r>
              <a:rPr kumimoji="0" lang="en-US" sz="1800" b="0" i="1" u="none" strike="noStrike" kern="1200" cap="none" spc="0" normalizeH="0" baseline="0" noProof="0" dirty="0">
                <a:ln>
                  <a:noFill/>
                </a:ln>
                <a:effectLst/>
                <a:uLnTx/>
                <a:uFillTx/>
                <a:latin typeface="Century Gothic" panose="020F0302020204030204"/>
                <a:ea typeface="+mn-ea"/>
                <a:cs typeface="+mn-cs"/>
              </a:rPr>
              <a:t>I </a:t>
            </a:r>
            <a:r>
              <a:rPr kumimoji="0" lang="en-US" sz="2000" b="0" i="1" u="none" strike="noStrike" kern="1200" cap="none" spc="0" normalizeH="0" baseline="0" noProof="0" dirty="0">
                <a:ln>
                  <a:noFill/>
                </a:ln>
                <a:effectLst/>
                <a:uLnTx/>
                <a:uFillTx/>
                <a:latin typeface="Century Gothic" panose="020F0302020204030204"/>
                <a:ea typeface="+mn-ea"/>
                <a:cs typeface="+mn-cs"/>
              </a:rPr>
              <a:t>had lunch</a:t>
            </a:r>
            <a:r>
              <a:rPr kumimoji="0" lang="en-US" sz="1800" b="0" i="0" u="none" strike="noStrike" kern="1200" cap="none" spc="0" normalizeH="0" baseline="0" noProof="0" dirty="0">
                <a:ln>
                  <a:noFill/>
                </a:ln>
                <a:effectLst/>
                <a:uLnTx/>
                <a:uFillTx/>
                <a:latin typeface="Century Gothic" panose="020F0302020204030204"/>
                <a:ea typeface="+mn-ea"/>
                <a:cs typeface="+mn-cs"/>
              </a:rPr>
              <a:t>)</a:t>
            </a:r>
            <a:endParaRPr kumimoji="0" lang="en-GB" sz="1800" b="0" i="0" u="none" strike="noStrike" kern="1200" cap="none" spc="0" normalizeH="0" baseline="0" noProof="0" dirty="0">
              <a:ln>
                <a:noFill/>
              </a:ln>
              <a:effectLst/>
              <a:uLnTx/>
              <a:uFillTx/>
              <a:latin typeface="Century Gothic" panose="020F0302020204030204"/>
              <a:ea typeface="+mn-ea"/>
              <a:cs typeface="+mn-cs"/>
            </a:endParaRPr>
          </a:p>
        </p:txBody>
      </p:sp>
      <p:cxnSp>
        <p:nvCxnSpPr>
          <p:cNvPr id="55" name="Straight Arrow Connector 54">
            <a:extLst>
              <a:ext uri="{FF2B5EF4-FFF2-40B4-BE49-F238E27FC236}">
                <a16:creationId xmlns:a16="http://schemas.microsoft.com/office/drawing/2014/main" id="{36573B7C-9CD3-424A-B75D-431EC23BC237}"/>
              </a:ext>
            </a:extLst>
          </p:cNvPr>
          <p:cNvCxnSpPr/>
          <p:nvPr/>
        </p:nvCxnSpPr>
        <p:spPr>
          <a:xfrm>
            <a:off x="7364451" y="5748503"/>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56" name="Rectangle 55">
            <a:extLst>
              <a:ext uri="{FF2B5EF4-FFF2-40B4-BE49-F238E27FC236}">
                <a16:creationId xmlns:a16="http://schemas.microsoft.com/office/drawing/2014/main" id="{89593FE8-6E40-4724-83EF-34E3142A08B3}"/>
              </a:ext>
            </a:extLst>
          </p:cNvPr>
          <p:cNvSpPr/>
          <p:nvPr/>
        </p:nvSpPr>
        <p:spPr>
          <a:xfrm>
            <a:off x="416853" y="4976135"/>
            <a:ext cx="986643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panose="020F0302020204030204"/>
                <a:ea typeface="+mn-ea"/>
                <a:cs typeface="+mn-cs"/>
              </a:rPr>
              <a:t>For –</a:t>
            </a:r>
            <a:r>
              <a:rPr kumimoji="0" lang="en-US" sz="2200" b="0" i="0" u="none" strike="noStrike" kern="1200" cap="none" spc="0" normalizeH="0" baseline="0" noProof="0" dirty="0" err="1">
                <a:ln>
                  <a:noFill/>
                </a:ln>
                <a:effectLst/>
                <a:uLnTx/>
                <a:uFillTx/>
                <a:latin typeface="Century Gothic" panose="020F0302020204030204"/>
                <a:ea typeface="+mn-ea"/>
                <a:cs typeface="+mn-cs"/>
              </a:rPr>
              <a:t>ar</a:t>
            </a:r>
            <a:r>
              <a:rPr kumimoji="0" lang="en-US" sz="2200" b="0" i="0" u="none" strike="noStrike" kern="1200" cap="none" spc="0" normalizeH="0" baseline="0" noProof="0" dirty="0">
                <a:ln>
                  <a:noFill/>
                </a:ln>
                <a:effectLst/>
                <a:uLnTx/>
                <a:uFillTx/>
                <a:latin typeface="Century Gothic" panose="020F0302020204030204"/>
                <a:ea typeface="+mn-ea"/>
                <a:cs typeface="+mn-cs"/>
              </a:rPr>
              <a:t> verbs ending in ‘-</a:t>
            </a:r>
            <a:r>
              <a:rPr kumimoji="0" lang="en-US" sz="2200" b="1" i="0" u="none" strike="noStrike" kern="1200" cap="none" spc="0" normalizeH="0" baseline="0" noProof="0" dirty="0" err="1">
                <a:ln>
                  <a:noFill/>
                </a:ln>
                <a:effectLst/>
                <a:uLnTx/>
                <a:uFillTx/>
                <a:latin typeface="Century Gothic" panose="020F0302020204030204"/>
                <a:ea typeface="+mn-ea"/>
                <a:cs typeface="+mn-cs"/>
              </a:rPr>
              <a:t>zar</a:t>
            </a:r>
            <a:r>
              <a:rPr kumimoji="0" lang="en-US" sz="2200" b="0" i="0" u="none" strike="noStrike" kern="1200" cap="none" spc="0" normalizeH="0" baseline="0" noProof="0" dirty="0">
                <a:ln>
                  <a:noFill/>
                </a:ln>
                <a:effectLst/>
                <a:uLnTx/>
                <a:uFillTx/>
                <a:latin typeface="Century Gothic" panose="020F0302020204030204"/>
                <a:ea typeface="+mn-ea"/>
                <a:cs typeface="+mn-cs"/>
              </a:rPr>
              <a:t>’, we remove –gar and add </a:t>
            </a:r>
            <a:r>
              <a:rPr kumimoji="0" lang="en-US" sz="2200" b="1" i="0" u="none" strike="noStrike" kern="1200" cap="none" spc="0" normalizeH="0" baseline="0" noProof="0" dirty="0">
                <a:ln>
                  <a:noFill/>
                </a:ln>
                <a:effectLst/>
                <a:uLnTx/>
                <a:uFillTx/>
                <a:latin typeface="Century Gothic" panose="020F0302020204030204"/>
                <a:ea typeface="+mn-ea"/>
                <a:cs typeface="+mn-cs"/>
              </a:rPr>
              <a:t>–</a:t>
            </a:r>
            <a:r>
              <a:rPr kumimoji="0" lang="en-US" sz="2200" b="1" i="0" u="none" strike="noStrike" kern="1200" cap="none" spc="0" normalizeH="0" baseline="0" noProof="0" dirty="0" err="1">
                <a:ln>
                  <a:noFill/>
                </a:ln>
                <a:effectLst/>
                <a:uLnTx/>
                <a:uFillTx/>
                <a:latin typeface="Century Gothic" panose="020F0302020204030204"/>
                <a:ea typeface="+mn-ea"/>
                <a:cs typeface="+mn-cs"/>
              </a:rPr>
              <a:t>cé</a:t>
            </a:r>
            <a:r>
              <a:rPr kumimoji="0" lang="en-US" sz="2200" b="0" i="0" u="none" strike="noStrike" kern="1200" cap="none" spc="0" normalizeH="0" baseline="0" noProof="0" dirty="0">
                <a:ln>
                  <a:noFill/>
                </a:ln>
                <a:effectLst/>
                <a:uLnTx/>
                <a:uFillTx/>
                <a:latin typeface="Century Gothic" panose="020F0302020204030204"/>
                <a:ea typeface="+mn-ea"/>
                <a:cs typeface="+mn-cs"/>
              </a:rPr>
              <a:t>.</a:t>
            </a:r>
          </a:p>
        </p:txBody>
      </p:sp>
      <p:grpSp>
        <p:nvGrpSpPr>
          <p:cNvPr id="6" name="Group 5">
            <a:extLst>
              <a:ext uri="{FF2B5EF4-FFF2-40B4-BE49-F238E27FC236}">
                <a16:creationId xmlns:a16="http://schemas.microsoft.com/office/drawing/2014/main" id="{37E9E8D2-8542-42A0-B4A3-F74AF73DC407}"/>
              </a:ext>
            </a:extLst>
          </p:cNvPr>
          <p:cNvGrpSpPr/>
          <p:nvPr/>
        </p:nvGrpSpPr>
        <p:grpSpPr>
          <a:xfrm>
            <a:off x="10672390" y="873405"/>
            <a:ext cx="1026169" cy="344128"/>
            <a:chOff x="-10929" y="752330"/>
            <a:chExt cx="1026169" cy="344128"/>
          </a:xfrm>
        </p:grpSpPr>
        <p:sp>
          <p:nvSpPr>
            <p:cNvPr id="3" name="TextBox 2">
              <a:extLst>
                <a:ext uri="{FF2B5EF4-FFF2-40B4-BE49-F238E27FC236}">
                  <a16:creationId xmlns:a16="http://schemas.microsoft.com/office/drawing/2014/main" id="{8FA2B250-B1A6-E44B-6FD3-FFBC010F9DBD}"/>
                </a:ext>
              </a:extLst>
            </p:cNvPr>
            <p:cNvSpPr txBox="1"/>
            <p:nvPr/>
          </p:nvSpPr>
          <p:spPr>
            <a:xfrm>
              <a:off x="0" y="752330"/>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7" name="Straight Connector 6">
              <a:extLst>
                <a:ext uri="{FF2B5EF4-FFF2-40B4-BE49-F238E27FC236}">
                  <a16:creationId xmlns:a16="http://schemas.microsoft.com/office/drawing/2014/main" id="{F4920D1B-AD24-47D6-9D66-9A7857812D37}"/>
                </a:ext>
              </a:extLst>
            </p:cNvPr>
            <p:cNvCxnSpPr>
              <a:cxnSpLocks/>
            </p:cNvCxnSpPr>
            <p:nvPr/>
          </p:nvCxnSpPr>
          <p:spPr>
            <a:xfrm>
              <a:off x="-5882"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8561439-88F9-414F-88B6-2F62CF5507E9}"/>
                </a:ext>
              </a:extLst>
            </p:cNvPr>
            <p:cNvCxnSpPr>
              <a:cxnSpLocks/>
            </p:cNvCxnSpPr>
            <p:nvPr/>
          </p:nvCxnSpPr>
          <p:spPr>
            <a:xfrm>
              <a:off x="1004310" y="773513"/>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32D2D98-5925-4631-9E8F-1B562F5273DF}"/>
                </a:ext>
              </a:extLst>
            </p:cNvPr>
            <p:cNvCxnSpPr>
              <a:cxnSpLocks/>
            </p:cNvCxnSpPr>
            <p:nvPr/>
          </p:nvCxnSpPr>
          <p:spPr>
            <a:xfrm flipH="1" flipV="1">
              <a:off x="-10929" y="1085244"/>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811A89A-0F99-44E8-82BB-9ACCF51504DB}"/>
              </a:ext>
            </a:extLst>
          </p:cNvPr>
          <p:cNvGrpSpPr/>
          <p:nvPr/>
        </p:nvGrpSpPr>
        <p:grpSpPr>
          <a:xfrm>
            <a:off x="2388565" y="2590939"/>
            <a:ext cx="323068" cy="82061"/>
            <a:chOff x="93785" y="3165575"/>
            <a:chExt cx="323068" cy="82061"/>
          </a:xfrm>
        </p:grpSpPr>
        <p:cxnSp>
          <p:nvCxnSpPr>
            <p:cNvPr id="13" name="Straight Connector 12">
              <a:extLst>
                <a:ext uri="{FF2B5EF4-FFF2-40B4-BE49-F238E27FC236}">
                  <a16:creationId xmlns:a16="http://schemas.microsoft.com/office/drawing/2014/main" id="{DBB9C963-EC66-4D90-B3DC-2B2FF95D0C82}"/>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61F227-52BF-4400-B6F8-DFEFF4CEEA82}"/>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E45D8CDF-D7B2-49AF-9304-D574D19D3B43}"/>
              </a:ext>
            </a:extLst>
          </p:cNvPr>
          <p:cNvGrpSpPr/>
          <p:nvPr/>
        </p:nvGrpSpPr>
        <p:grpSpPr>
          <a:xfrm>
            <a:off x="7519704" y="2626624"/>
            <a:ext cx="323068" cy="82061"/>
            <a:chOff x="93785" y="3165575"/>
            <a:chExt cx="323068" cy="82061"/>
          </a:xfrm>
        </p:grpSpPr>
        <p:cxnSp>
          <p:nvCxnSpPr>
            <p:cNvPr id="61" name="Straight Connector 60">
              <a:extLst>
                <a:ext uri="{FF2B5EF4-FFF2-40B4-BE49-F238E27FC236}">
                  <a16:creationId xmlns:a16="http://schemas.microsoft.com/office/drawing/2014/main" id="{1A2E27EF-D070-4138-8139-4D0600FE2563}"/>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745E900-8AE5-4B60-9E78-0304CF59565F}"/>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7AB739CF-20FD-4A74-840A-5A2721E4BE39}"/>
              </a:ext>
            </a:extLst>
          </p:cNvPr>
          <p:cNvGrpSpPr/>
          <p:nvPr/>
        </p:nvGrpSpPr>
        <p:grpSpPr>
          <a:xfrm>
            <a:off x="2330301" y="4186302"/>
            <a:ext cx="323068" cy="82061"/>
            <a:chOff x="93785" y="3165575"/>
            <a:chExt cx="323068" cy="82061"/>
          </a:xfrm>
        </p:grpSpPr>
        <p:cxnSp>
          <p:nvCxnSpPr>
            <p:cNvPr id="64" name="Straight Connector 63">
              <a:extLst>
                <a:ext uri="{FF2B5EF4-FFF2-40B4-BE49-F238E27FC236}">
                  <a16:creationId xmlns:a16="http://schemas.microsoft.com/office/drawing/2014/main" id="{7DD41BD9-8CC2-40EA-B89B-98DAE776B8F1}"/>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24928F7-8F6E-4874-86DB-F4E0BA884A0B}"/>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9125F0B4-6E59-40E5-9941-4F97BE63B09A}"/>
              </a:ext>
            </a:extLst>
          </p:cNvPr>
          <p:cNvGrpSpPr/>
          <p:nvPr/>
        </p:nvGrpSpPr>
        <p:grpSpPr>
          <a:xfrm>
            <a:off x="6513465" y="4148254"/>
            <a:ext cx="323068" cy="82061"/>
            <a:chOff x="93785" y="3165575"/>
            <a:chExt cx="323068" cy="82061"/>
          </a:xfrm>
        </p:grpSpPr>
        <p:cxnSp>
          <p:nvCxnSpPr>
            <p:cNvPr id="67" name="Straight Connector 66">
              <a:extLst>
                <a:ext uri="{FF2B5EF4-FFF2-40B4-BE49-F238E27FC236}">
                  <a16:creationId xmlns:a16="http://schemas.microsoft.com/office/drawing/2014/main" id="{EFA5CB6F-B202-4B05-B2CA-884A7E28983F}"/>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A1023F0-344A-4633-8DE5-F8CB8EFAC1F7}"/>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0A0D0524-B43D-4EBD-BA16-65DC6030D7F7}"/>
              </a:ext>
            </a:extLst>
          </p:cNvPr>
          <p:cNvGrpSpPr/>
          <p:nvPr/>
        </p:nvGrpSpPr>
        <p:grpSpPr>
          <a:xfrm>
            <a:off x="2657192" y="5721960"/>
            <a:ext cx="323068" cy="82061"/>
            <a:chOff x="93785" y="3165575"/>
            <a:chExt cx="323068" cy="82061"/>
          </a:xfrm>
        </p:grpSpPr>
        <p:cxnSp>
          <p:nvCxnSpPr>
            <p:cNvPr id="70" name="Straight Connector 69">
              <a:extLst>
                <a:ext uri="{FF2B5EF4-FFF2-40B4-BE49-F238E27FC236}">
                  <a16:creationId xmlns:a16="http://schemas.microsoft.com/office/drawing/2014/main" id="{6F2B45ED-6BC4-4C27-9606-090677F38322}"/>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C7E520F-7221-4563-B1D1-53BEFD7B4B12}"/>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6E801573-37E1-4CE5-94B7-2F2F76926F31}"/>
              </a:ext>
            </a:extLst>
          </p:cNvPr>
          <p:cNvGrpSpPr/>
          <p:nvPr/>
        </p:nvGrpSpPr>
        <p:grpSpPr>
          <a:xfrm>
            <a:off x="6836533" y="5698598"/>
            <a:ext cx="323068" cy="82061"/>
            <a:chOff x="93785" y="3165575"/>
            <a:chExt cx="323068" cy="82061"/>
          </a:xfrm>
        </p:grpSpPr>
        <p:cxnSp>
          <p:nvCxnSpPr>
            <p:cNvPr id="73" name="Straight Connector 72">
              <a:extLst>
                <a:ext uri="{FF2B5EF4-FFF2-40B4-BE49-F238E27FC236}">
                  <a16:creationId xmlns:a16="http://schemas.microsoft.com/office/drawing/2014/main" id="{6ABCDA2C-5821-42BD-B610-7E075FAE929A}"/>
                </a:ext>
              </a:extLst>
            </p:cNvPr>
            <p:cNvCxnSpPr/>
            <p:nvPr/>
          </p:nvCxnSpPr>
          <p:spPr>
            <a:xfrm>
              <a:off x="93785" y="3165575"/>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656C268-87D9-4F1B-B138-DE0F3C055387}"/>
                </a:ext>
              </a:extLst>
            </p:cNvPr>
            <p:cNvCxnSpPr/>
            <p:nvPr/>
          </p:nvCxnSpPr>
          <p:spPr>
            <a:xfrm>
              <a:off x="93785" y="3247636"/>
              <a:ext cx="323068" cy="0"/>
            </a:xfrm>
            <a:prstGeom prst="line">
              <a:avLst/>
            </a:prstGeom>
            <a:ln w="38100">
              <a:solidFill>
                <a:srgbClr val="AF1517"/>
              </a:solidFill>
            </a:ln>
          </p:spPr>
          <p:style>
            <a:lnRef idx="1">
              <a:schemeClr val="accent1"/>
            </a:lnRef>
            <a:fillRef idx="0">
              <a:schemeClr val="accent1"/>
            </a:fillRef>
            <a:effectRef idx="0">
              <a:schemeClr val="accent1"/>
            </a:effectRef>
            <a:fontRef idx="minor">
              <a:schemeClr val="tx1"/>
            </a:fontRef>
          </p:style>
        </p:cxnSp>
      </p:grpSp>
      <p:pic>
        <p:nvPicPr>
          <p:cNvPr id="8" name="Slide 17">
            <a:hlinkClick r:id="" action="ppaction://media"/>
            <a:extLst>
              <a:ext uri="{FF2B5EF4-FFF2-40B4-BE49-F238E27FC236}">
                <a16:creationId xmlns:a16="http://schemas.microsoft.com/office/drawing/2014/main" id="{354C8817-CC09-56AC-2D56-2F13E5DBB0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6696" y="712535"/>
            <a:ext cx="406400" cy="406400"/>
          </a:xfrm>
          <a:prstGeom prst="rect">
            <a:avLst/>
          </a:prstGeom>
        </p:spPr>
      </p:pic>
    </p:spTree>
    <p:extLst>
      <p:ext uri="{BB962C8B-B14F-4D97-AF65-F5344CB8AC3E}">
        <p14:creationId xmlns:p14="http://schemas.microsoft.com/office/powerpoint/2010/main" val="45923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0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6"/>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69"/>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4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47"/>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8"/>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50"/>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5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72"/>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55"/>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49"/>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3" fill="hold" display="0">
                  <p:stCondLst>
                    <p:cond delay="indefinite"/>
                  </p:stCondLst>
                  <p:endCondLst>
                    <p:cond evt="onStopAudio" delay="0">
                      <p:tgtEl>
                        <p:sldTgt/>
                      </p:tgtEl>
                    </p:cond>
                  </p:endCondLst>
                </p:cTn>
                <p:tgtEl>
                  <p:spTgt spid="8"/>
                </p:tgtEl>
              </p:cMediaNode>
            </p:audio>
          </p:childTnLst>
        </p:cTn>
      </p:par>
    </p:tnLst>
    <p:bldLst>
      <p:bldP spid="32" grpId="0"/>
      <p:bldP spid="10" grpId="0"/>
      <p:bldP spid="11" grpId="0"/>
      <p:bldP spid="12" grpId="0"/>
      <p:bldP spid="18" grpId="0"/>
      <p:bldP spid="19" grpId="0"/>
      <p:bldP spid="20" grpId="0"/>
      <p:bldP spid="21" grpId="0"/>
      <p:bldP spid="22" grpId="0"/>
      <p:bldP spid="24" grpId="0"/>
      <p:bldP spid="26" grpId="0"/>
      <p:bldP spid="27" grpId="0"/>
      <p:bldP spid="28" grpId="0"/>
      <p:bldP spid="29" grpId="0"/>
      <p:bldP spid="30" grpId="0"/>
      <p:bldP spid="33" grpId="0"/>
      <p:bldP spid="34" grpId="0"/>
      <p:bldP spid="36" grpId="0"/>
      <p:bldP spid="38" grpId="0"/>
      <p:bldP spid="39" grpId="0"/>
      <p:bldP spid="43" grpId="0"/>
      <p:bldP spid="4" grpId="0"/>
      <p:bldP spid="46" grpId="0"/>
      <p:bldP spid="47" grpId="0"/>
      <p:bldP spid="48" grpId="0"/>
      <p:bldP spid="49" grpId="0"/>
      <p:bldP spid="50" grpId="0"/>
      <p:bldP spid="51" grpId="0"/>
      <p:bldP spid="52" grpId="0"/>
      <p:bldP spid="53" grpId="0"/>
      <p:bldP spid="54" grpId="0"/>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photos of Light">
            <a:extLst>
              <a:ext uri="{FF2B5EF4-FFF2-40B4-BE49-F238E27FC236}">
                <a16:creationId xmlns:a16="http://schemas.microsoft.com/office/drawing/2014/main" id="{B0AA4D21-225F-4DE8-BA83-72B14520E58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15997" y="3242373"/>
            <a:ext cx="1436563" cy="212365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1696892-1610-46DE-A0D7-0C4D4FEB5915}"/>
              </a:ext>
            </a:extLst>
          </p:cNvPr>
          <p:cNvSpPr/>
          <p:nvPr/>
        </p:nvSpPr>
        <p:spPr>
          <a:xfrm>
            <a:off x="325090" y="3823686"/>
            <a:ext cx="8925787" cy="2462213"/>
          </a:xfrm>
          <a:prstGeom prst="rect">
            <a:avLst/>
          </a:prstGeom>
        </p:spPr>
        <p:txBody>
          <a:bodyPr wrap="square">
            <a:spAutoFit/>
          </a:bodyPr>
          <a:lstStyle/>
          <a:p>
            <a:r>
              <a:rPr lang="en-ES" sz="2200" dirty="0"/>
              <a:t>Allí participé en Las Fallas y disfruté el ambiente de la ciudad. ¡En  5) </a:t>
            </a:r>
            <a:r>
              <a:rPr lang="en-GB" sz="2200" dirty="0"/>
              <a:t>_________</a:t>
            </a:r>
            <a:r>
              <a:rPr lang="en-ES" sz="2200" dirty="0"/>
              <a:t> calles había tanta gente! Y en  6) </a:t>
            </a:r>
            <a:r>
              <a:rPr lang="en-GB" sz="2200" dirty="0"/>
              <a:t>_________</a:t>
            </a:r>
            <a:r>
              <a:rPr lang="en-ES" sz="2200" dirty="0"/>
              <a:t> zonas había música muy fuerte y muchos fuegos artificiales*. Por la tarde llamé a mi madre ¡pero</a:t>
            </a:r>
            <a:r>
              <a:rPr lang="en-GB" sz="2200" dirty="0"/>
              <a:t> </a:t>
            </a:r>
            <a:r>
              <a:rPr lang="en-ES" sz="2200" dirty="0"/>
              <a:t> </a:t>
            </a:r>
            <a:r>
              <a:rPr lang="en-GB" sz="2200" u="sng" dirty="0">
                <a:ln>
                  <a:solidFill>
                    <a:srgbClr val="FABD00"/>
                  </a:solidFill>
                </a:ln>
                <a:solidFill>
                  <a:srgbClr val="FABD00"/>
                </a:solidFill>
                <a:uFill>
                  <a:solidFill>
                    <a:schemeClr val="tx1"/>
                  </a:solidFill>
                </a:uFill>
              </a:rPr>
              <a:t>[</a:t>
            </a:r>
            <a:r>
              <a:rPr lang="en-GB" sz="2200" u="sng" dirty="0" err="1">
                <a:ln>
                  <a:solidFill>
                    <a:srgbClr val="FABD00"/>
                  </a:solidFill>
                </a:ln>
                <a:solidFill>
                  <a:srgbClr val="FABD00"/>
                </a:solidFill>
                <a:uFill>
                  <a:solidFill>
                    <a:schemeClr val="tx1"/>
                  </a:solidFill>
                </a:uFill>
              </a:rPr>
              <a:t>colgar</a:t>
            </a:r>
            <a:r>
              <a:rPr lang="en-GB" sz="2200" u="sng" dirty="0">
                <a:ln>
                  <a:solidFill>
                    <a:srgbClr val="FABD00"/>
                  </a:solidFill>
                </a:ln>
                <a:solidFill>
                  <a:srgbClr val="FABD00"/>
                </a:solidFill>
                <a:uFill>
                  <a:solidFill>
                    <a:schemeClr val="tx1"/>
                  </a:solidFill>
                </a:uFill>
              </a:rPr>
              <a:t>]</a:t>
            </a:r>
            <a:r>
              <a:rPr lang="en-GB" sz="2200" dirty="0"/>
              <a:t>*</a:t>
            </a:r>
            <a:r>
              <a:rPr lang="en-ES" sz="2200" dirty="0"/>
              <a:t> rápido por el ruido! </a:t>
            </a:r>
          </a:p>
          <a:p>
            <a:endParaRPr lang="en-ES" sz="2200" dirty="0"/>
          </a:p>
          <a:p>
            <a:r>
              <a:rPr lang="en-ES" sz="2200" dirty="0"/>
              <a:t>Además, encontré  7) </a:t>
            </a:r>
            <a:r>
              <a:rPr lang="en-GB" sz="2200" dirty="0"/>
              <a:t>_________</a:t>
            </a:r>
            <a:r>
              <a:rPr lang="en-ES" sz="2200" dirty="0"/>
              <a:t> tiendas baratas. Compré  </a:t>
            </a:r>
          </a:p>
          <a:p>
            <a:r>
              <a:rPr lang="en-ES" sz="2200" dirty="0"/>
              <a:t>8) </a:t>
            </a:r>
            <a:r>
              <a:rPr lang="en-GB" sz="2200" dirty="0"/>
              <a:t>_________</a:t>
            </a:r>
            <a:r>
              <a:rPr lang="en-ES" sz="2200" dirty="0"/>
              <a:t> recuerdos b</a:t>
            </a:r>
            <a:r>
              <a:rPr lang="en-GB" sz="2200" dirty="0" err="1"/>
              <a:t>onitos</a:t>
            </a:r>
            <a:r>
              <a:rPr lang="en-ES" sz="2200" dirty="0"/>
              <a:t> ¡y solo </a:t>
            </a:r>
            <a:r>
              <a:rPr lang="en-GB" sz="2200" u="sng" dirty="0">
                <a:ln>
                  <a:solidFill>
                    <a:srgbClr val="FABD00"/>
                  </a:solidFill>
                </a:ln>
                <a:solidFill>
                  <a:srgbClr val="FABD00"/>
                </a:solidFill>
                <a:uFill>
                  <a:solidFill>
                    <a:schemeClr val="tx1"/>
                  </a:solidFill>
                </a:uFill>
              </a:rPr>
              <a:t>[</a:t>
            </a:r>
            <a:r>
              <a:rPr lang="en-GB" sz="2200" u="sng" dirty="0" err="1">
                <a:ln>
                  <a:solidFill>
                    <a:srgbClr val="FABD00"/>
                  </a:solidFill>
                </a:ln>
                <a:solidFill>
                  <a:srgbClr val="FABD00"/>
                </a:solidFill>
                <a:uFill>
                  <a:solidFill>
                    <a:schemeClr val="tx1"/>
                  </a:solidFill>
                </a:uFill>
              </a:rPr>
              <a:t>pagar</a:t>
            </a:r>
            <a:r>
              <a:rPr lang="en-GB" sz="2200" u="sng" dirty="0">
                <a:ln>
                  <a:solidFill>
                    <a:srgbClr val="FABD00"/>
                  </a:solidFill>
                </a:ln>
                <a:solidFill>
                  <a:srgbClr val="FABD00"/>
                </a:solidFill>
                <a:uFill>
                  <a:solidFill>
                    <a:schemeClr val="tx1"/>
                  </a:solidFill>
                </a:uFill>
              </a:rPr>
              <a:t>]</a:t>
            </a:r>
            <a:r>
              <a:rPr lang="en-ES" sz="2200" dirty="0"/>
              <a:t> veinte euros! </a:t>
            </a:r>
          </a:p>
        </p:txBody>
      </p:sp>
      <p:sp>
        <p:nvSpPr>
          <p:cNvPr id="2" name="Title 1">
            <a:extLst>
              <a:ext uri="{FF2B5EF4-FFF2-40B4-BE49-F238E27FC236}">
                <a16:creationId xmlns:a16="http://schemas.microsoft.com/office/drawing/2014/main" id="{B7F8A154-6D55-9D1C-8934-38851981C9C6}"/>
              </a:ext>
            </a:extLst>
          </p:cNvPr>
          <p:cNvSpPr>
            <a:spLocks noGrp="1"/>
          </p:cNvSpPr>
          <p:nvPr>
            <p:ph type="title"/>
          </p:nvPr>
        </p:nvSpPr>
        <p:spPr>
          <a:xfrm>
            <a:off x="-1" y="213557"/>
            <a:ext cx="7086601" cy="647577"/>
          </a:xfrm>
        </p:spPr>
        <p:txBody>
          <a:bodyPr>
            <a:normAutofit/>
          </a:bodyPr>
          <a:lstStyle/>
          <a:p>
            <a:r>
              <a:rPr lang="en-ES" dirty="0"/>
              <a:t>Un viaje para ver las Fallas</a:t>
            </a:r>
            <a:r>
              <a:rPr lang="en-GB" dirty="0"/>
              <a:t> (2)</a:t>
            </a:r>
            <a:endParaRPr lang="en-ES" dirty="0"/>
          </a:p>
        </p:txBody>
      </p:sp>
      <p:sp>
        <p:nvSpPr>
          <p:cNvPr id="4" name="Rounded Rectangle 11">
            <a:extLst>
              <a:ext uri="{FF2B5EF4-FFF2-40B4-BE49-F238E27FC236}">
                <a16:creationId xmlns:a16="http://schemas.microsoft.com/office/drawing/2014/main" id="{A441014A-A691-317E-FC19-E3692CFEBC4A}"/>
              </a:ext>
            </a:extLst>
          </p:cNvPr>
          <p:cNvSpPr/>
          <p:nvPr/>
        </p:nvSpPr>
        <p:spPr>
          <a:xfrm>
            <a:off x="9872133" y="258166"/>
            <a:ext cx="2056011" cy="42287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2" name="TextBox 11">
            <a:extLst>
              <a:ext uri="{FF2B5EF4-FFF2-40B4-BE49-F238E27FC236}">
                <a16:creationId xmlns:a16="http://schemas.microsoft.com/office/drawing/2014/main" id="{4E2B05E9-BEDC-6439-9CA9-090D2F630EDC}"/>
              </a:ext>
            </a:extLst>
          </p:cNvPr>
          <p:cNvSpPr txBox="1"/>
          <p:nvPr/>
        </p:nvSpPr>
        <p:spPr>
          <a:xfrm>
            <a:off x="326397" y="1689320"/>
            <a:ext cx="9328242" cy="2462213"/>
          </a:xfrm>
          <a:prstGeom prst="rect">
            <a:avLst/>
          </a:prstGeom>
          <a:noFill/>
        </p:spPr>
        <p:txBody>
          <a:bodyPr wrap="square" rtlCol="0">
            <a:spAutoFit/>
          </a:bodyPr>
          <a:lstStyle/>
          <a:p>
            <a:r>
              <a:rPr lang="en-ES" sz="2200" dirty="0"/>
              <a:t>¿La última vez que viajé en tren? Cuando visité Valencia en marzo. </a:t>
            </a:r>
            <a:r>
              <a:rPr lang="en-GB" sz="2200" u="sng" dirty="0">
                <a:ln>
                  <a:solidFill>
                    <a:srgbClr val="FABD00"/>
                  </a:solidFill>
                </a:ln>
                <a:solidFill>
                  <a:srgbClr val="FABD00"/>
                </a:solidFill>
                <a:uFill>
                  <a:solidFill>
                    <a:schemeClr val="tx1"/>
                  </a:solidFill>
                </a:uFill>
              </a:rPr>
              <a:t>[</a:t>
            </a:r>
            <a:r>
              <a:rPr lang="en-GB" sz="2200" u="sng" dirty="0" err="1">
                <a:ln>
                  <a:solidFill>
                    <a:srgbClr val="FABD00"/>
                  </a:solidFill>
                </a:ln>
                <a:solidFill>
                  <a:srgbClr val="FABD00"/>
                </a:solidFill>
                <a:uFill>
                  <a:solidFill>
                    <a:schemeClr val="tx1"/>
                  </a:solidFill>
                </a:uFill>
              </a:rPr>
              <a:t>Organizar</a:t>
            </a:r>
            <a:r>
              <a:rPr lang="en-GB" sz="2200" u="sng" dirty="0">
                <a:ln>
                  <a:solidFill>
                    <a:srgbClr val="FABD00"/>
                  </a:solidFill>
                </a:ln>
                <a:solidFill>
                  <a:srgbClr val="FABD00"/>
                </a:solidFill>
                <a:uFill>
                  <a:solidFill>
                    <a:schemeClr val="tx1"/>
                  </a:solidFill>
                </a:uFill>
              </a:rPr>
              <a:t>]</a:t>
            </a:r>
            <a:r>
              <a:rPr lang="en-GB" sz="2200" dirty="0">
                <a:ln>
                  <a:solidFill>
                    <a:srgbClr val="FABD00"/>
                  </a:solidFill>
                </a:ln>
                <a:solidFill>
                  <a:srgbClr val="FABD00"/>
                </a:solidFill>
                <a:uFill>
                  <a:solidFill>
                    <a:schemeClr val="tx1"/>
                  </a:solidFill>
                </a:uFill>
              </a:rPr>
              <a:t> </a:t>
            </a:r>
            <a:r>
              <a:rPr lang="en-ES" sz="2200" dirty="0"/>
              <a:t>el viaje con mi hermano y 1) </a:t>
            </a:r>
            <a:r>
              <a:rPr lang="en-GB" sz="2200" dirty="0"/>
              <a:t>_________</a:t>
            </a:r>
            <a:r>
              <a:rPr lang="en-ES" sz="2200" dirty="0"/>
              <a:t>amigos. Yo </a:t>
            </a:r>
            <a:r>
              <a:rPr lang="en-GB" sz="2200" u="sng" dirty="0">
                <a:ln>
                  <a:solidFill>
                    <a:srgbClr val="FABD00"/>
                  </a:solidFill>
                </a:ln>
                <a:solidFill>
                  <a:srgbClr val="FABD00"/>
                </a:solidFill>
                <a:uFill>
                  <a:solidFill>
                    <a:schemeClr val="tx1"/>
                  </a:solidFill>
                </a:uFill>
              </a:rPr>
              <a:t>[</a:t>
            </a:r>
            <a:r>
              <a:rPr lang="en-GB" sz="2200" u="sng" dirty="0" err="1">
                <a:ln>
                  <a:solidFill>
                    <a:srgbClr val="FABD00"/>
                  </a:solidFill>
                </a:ln>
                <a:solidFill>
                  <a:srgbClr val="FABD00"/>
                </a:solidFill>
                <a:uFill>
                  <a:solidFill>
                    <a:schemeClr val="tx1"/>
                  </a:solidFill>
                </a:uFill>
              </a:rPr>
              <a:t>buscar</a:t>
            </a:r>
            <a:r>
              <a:rPr lang="en-GB" sz="2200" u="sng" dirty="0">
                <a:ln>
                  <a:solidFill>
                    <a:srgbClr val="FABD00"/>
                  </a:solidFill>
                </a:ln>
                <a:solidFill>
                  <a:srgbClr val="FABD00"/>
                </a:solidFill>
                <a:uFill>
                  <a:solidFill>
                    <a:schemeClr val="tx1"/>
                  </a:solidFill>
                </a:uFill>
              </a:rPr>
              <a:t>]</a:t>
            </a:r>
            <a:r>
              <a:rPr lang="en-ES" sz="2200" dirty="0"/>
              <a:t> información sobre  2) </a:t>
            </a:r>
            <a:r>
              <a:rPr lang="en-GB" sz="2200" dirty="0"/>
              <a:t>_________</a:t>
            </a:r>
            <a:r>
              <a:rPr lang="en-ES" sz="2200" dirty="0"/>
              <a:t> actividades interesantes y él reservó  3) </a:t>
            </a:r>
            <a:r>
              <a:rPr lang="en-GB" sz="2200" dirty="0"/>
              <a:t>_________</a:t>
            </a:r>
            <a:r>
              <a:rPr lang="en-ES" sz="2200" dirty="0"/>
              <a:t> entradas. También intentó encontrar  4) </a:t>
            </a:r>
            <a:r>
              <a:rPr lang="en-GB" sz="2200" dirty="0"/>
              <a:t>_________</a:t>
            </a:r>
            <a:r>
              <a:rPr lang="en-ES" sz="2200" dirty="0"/>
              <a:t> restaurantes buenos donde comer una paella tradicional. ¡El origen de este plato popular está en Valencia!</a:t>
            </a:r>
          </a:p>
          <a:p>
            <a:endParaRPr lang="en-ES" sz="2200" dirty="0"/>
          </a:p>
        </p:txBody>
      </p:sp>
      <p:sp>
        <p:nvSpPr>
          <p:cNvPr id="3" name="Rectangle 2">
            <a:extLst>
              <a:ext uri="{FF2B5EF4-FFF2-40B4-BE49-F238E27FC236}">
                <a16:creationId xmlns:a16="http://schemas.microsoft.com/office/drawing/2014/main" id="{AF80DBEB-6169-4376-80D9-08F3822805E9}"/>
              </a:ext>
            </a:extLst>
          </p:cNvPr>
          <p:cNvSpPr/>
          <p:nvPr/>
        </p:nvSpPr>
        <p:spPr>
          <a:xfrm>
            <a:off x="5914492" y="2003678"/>
            <a:ext cx="1346844"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lgunos</a:t>
            </a:r>
            <a:r>
              <a:rPr lang="en-ES" sz="2200" dirty="0">
                <a:solidFill>
                  <a:schemeClr val="tx2"/>
                </a:solidFill>
              </a:rPr>
              <a:t> </a:t>
            </a:r>
            <a:endParaRPr lang="en-GB" sz="2200" dirty="0">
              <a:solidFill>
                <a:schemeClr val="tx2"/>
              </a:solidFill>
            </a:endParaRPr>
          </a:p>
        </p:txBody>
      </p:sp>
      <p:sp>
        <p:nvSpPr>
          <p:cNvPr id="7" name="Rectangle 6">
            <a:extLst>
              <a:ext uri="{FF2B5EF4-FFF2-40B4-BE49-F238E27FC236}">
                <a16:creationId xmlns:a16="http://schemas.microsoft.com/office/drawing/2014/main" id="{2EEEAED3-3096-44EE-9935-6A1961B61037}"/>
              </a:ext>
            </a:extLst>
          </p:cNvPr>
          <p:cNvSpPr/>
          <p:nvPr/>
        </p:nvSpPr>
        <p:spPr>
          <a:xfrm>
            <a:off x="4527048" y="2332364"/>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8" name="Rectangle 7">
            <a:extLst>
              <a:ext uri="{FF2B5EF4-FFF2-40B4-BE49-F238E27FC236}">
                <a16:creationId xmlns:a16="http://schemas.microsoft.com/office/drawing/2014/main" id="{882A5BBA-D935-444E-8C23-57A5391610E3}"/>
              </a:ext>
            </a:extLst>
          </p:cNvPr>
          <p:cNvSpPr/>
          <p:nvPr/>
        </p:nvSpPr>
        <p:spPr>
          <a:xfrm>
            <a:off x="2198777" y="2668489"/>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9" name="Rectangle 8">
            <a:extLst>
              <a:ext uri="{FF2B5EF4-FFF2-40B4-BE49-F238E27FC236}">
                <a16:creationId xmlns:a16="http://schemas.microsoft.com/office/drawing/2014/main" id="{C6AC3C21-0051-4066-B48C-6A4A90823088}"/>
              </a:ext>
            </a:extLst>
          </p:cNvPr>
          <p:cNvSpPr/>
          <p:nvPr/>
        </p:nvSpPr>
        <p:spPr>
          <a:xfrm>
            <a:off x="432935" y="2992384"/>
            <a:ext cx="1346844"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o</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0" name="Rectangle 9">
            <a:extLst>
              <a:ext uri="{FF2B5EF4-FFF2-40B4-BE49-F238E27FC236}">
                <a16:creationId xmlns:a16="http://schemas.microsoft.com/office/drawing/2014/main" id="{5982D013-AA70-4C6D-ACA5-B1EA1EB55537}"/>
              </a:ext>
            </a:extLst>
          </p:cNvPr>
          <p:cNvSpPr/>
          <p:nvPr/>
        </p:nvSpPr>
        <p:spPr>
          <a:xfrm>
            <a:off x="3449656" y="5487581"/>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1" name="Rectangle 10">
            <a:extLst>
              <a:ext uri="{FF2B5EF4-FFF2-40B4-BE49-F238E27FC236}">
                <a16:creationId xmlns:a16="http://schemas.microsoft.com/office/drawing/2014/main" id="{987E8601-C452-4F72-AF98-77E3C4F04949}"/>
              </a:ext>
            </a:extLst>
          </p:cNvPr>
          <p:cNvSpPr/>
          <p:nvPr/>
        </p:nvSpPr>
        <p:spPr>
          <a:xfrm>
            <a:off x="1308969" y="4126945"/>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3" name="Rectangle 12">
            <a:extLst>
              <a:ext uri="{FF2B5EF4-FFF2-40B4-BE49-F238E27FC236}">
                <a16:creationId xmlns:a16="http://schemas.microsoft.com/office/drawing/2014/main" id="{BCF749BC-65E2-4E31-B9B0-CC6237422F7D}"/>
              </a:ext>
            </a:extLst>
          </p:cNvPr>
          <p:cNvSpPr/>
          <p:nvPr/>
        </p:nvSpPr>
        <p:spPr>
          <a:xfrm>
            <a:off x="7219992" y="4139239"/>
            <a:ext cx="1351652"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a</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4" name="Rectangle 13">
            <a:extLst>
              <a:ext uri="{FF2B5EF4-FFF2-40B4-BE49-F238E27FC236}">
                <a16:creationId xmlns:a16="http://schemas.microsoft.com/office/drawing/2014/main" id="{CB8E7195-7A41-422E-8DAF-596CE40BA20F}"/>
              </a:ext>
            </a:extLst>
          </p:cNvPr>
          <p:cNvSpPr/>
          <p:nvPr/>
        </p:nvSpPr>
        <p:spPr>
          <a:xfrm>
            <a:off x="724140" y="5833521"/>
            <a:ext cx="1346844" cy="430887"/>
          </a:xfrm>
          <a:prstGeom prst="rect">
            <a:avLst/>
          </a:prstGeom>
        </p:spPr>
        <p:txBody>
          <a:bodyPr wrap="none">
            <a:spAutoFit/>
          </a:bodyPr>
          <a:lstStyle/>
          <a:p>
            <a:r>
              <a:rPr lang="en-GB" sz="2200" b="1" dirty="0">
                <a:solidFill>
                  <a:schemeClr val="tx2"/>
                </a:solidFill>
              </a:rPr>
              <a:t>a</a:t>
            </a:r>
            <a:r>
              <a:rPr lang="en-ES" sz="2200" b="1" dirty="0">
                <a:solidFill>
                  <a:schemeClr val="tx2"/>
                </a:solidFill>
              </a:rPr>
              <a:t>lgun</a:t>
            </a:r>
            <a:r>
              <a:rPr lang="en-GB" sz="2200" b="1" dirty="0">
                <a:solidFill>
                  <a:schemeClr val="tx2"/>
                </a:solidFill>
              </a:rPr>
              <a:t>o</a:t>
            </a:r>
            <a:r>
              <a:rPr lang="en-ES" sz="2200" b="1" dirty="0">
                <a:solidFill>
                  <a:schemeClr val="tx2"/>
                </a:solidFill>
              </a:rPr>
              <a:t>s</a:t>
            </a:r>
            <a:r>
              <a:rPr lang="en-ES" sz="2200" dirty="0">
                <a:solidFill>
                  <a:schemeClr val="tx2"/>
                </a:solidFill>
              </a:rPr>
              <a:t> </a:t>
            </a:r>
            <a:endParaRPr lang="en-GB" sz="2200" dirty="0">
              <a:solidFill>
                <a:schemeClr val="tx2"/>
              </a:solidFill>
            </a:endParaRPr>
          </a:p>
        </p:txBody>
      </p:sp>
      <p:sp>
        <p:nvSpPr>
          <p:cNvPr id="15" name="Rectangle 14">
            <a:extLst>
              <a:ext uri="{FF2B5EF4-FFF2-40B4-BE49-F238E27FC236}">
                <a16:creationId xmlns:a16="http://schemas.microsoft.com/office/drawing/2014/main" id="{9E0C8A4C-BF50-4E96-AF12-AB581B175D6B}"/>
              </a:ext>
            </a:extLst>
          </p:cNvPr>
          <p:cNvSpPr/>
          <p:nvPr/>
        </p:nvSpPr>
        <p:spPr>
          <a:xfrm>
            <a:off x="406804" y="2024527"/>
            <a:ext cx="1577991" cy="430887"/>
          </a:xfrm>
          <a:prstGeom prst="rect">
            <a:avLst/>
          </a:prstGeom>
          <a:solidFill>
            <a:schemeClr val="bg1"/>
          </a:solidFill>
        </p:spPr>
        <p:txBody>
          <a:bodyPr wrap="square">
            <a:spAutoFit/>
          </a:bodyPr>
          <a:lstStyle/>
          <a:p>
            <a:r>
              <a:rPr lang="en-GB" sz="2200" b="1" dirty="0" err="1">
                <a:solidFill>
                  <a:schemeClr val="tx2"/>
                </a:solidFill>
              </a:rPr>
              <a:t>Organicé</a:t>
            </a:r>
            <a:endParaRPr lang="en-GB" sz="2200" dirty="0">
              <a:solidFill>
                <a:schemeClr val="tx2"/>
              </a:solidFill>
            </a:endParaRPr>
          </a:p>
        </p:txBody>
      </p:sp>
      <p:sp>
        <p:nvSpPr>
          <p:cNvPr id="16" name="Rectangle 15">
            <a:extLst>
              <a:ext uri="{FF2B5EF4-FFF2-40B4-BE49-F238E27FC236}">
                <a16:creationId xmlns:a16="http://schemas.microsoft.com/office/drawing/2014/main" id="{3BF865D5-F529-493A-B6D1-0E03B335A7D5}"/>
              </a:ext>
            </a:extLst>
          </p:cNvPr>
          <p:cNvSpPr/>
          <p:nvPr/>
        </p:nvSpPr>
        <p:spPr>
          <a:xfrm>
            <a:off x="371012" y="2376563"/>
            <a:ext cx="1202743" cy="430887"/>
          </a:xfrm>
          <a:prstGeom prst="rect">
            <a:avLst/>
          </a:prstGeom>
          <a:solidFill>
            <a:schemeClr val="bg1"/>
          </a:solidFill>
        </p:spPr>
        <p:txBody>
          <a:bodyPr wrap="square">
            <a:spAutoFit/>
          </a:bodyPr>
          <a:lstStyle/>
          <a:p>
            <a:r>
              <a:rPr lang="en-GB" sz="2200" b="1" dirty="0" err="1">
                <a:solidFill>
                  <a:schemeClr val="tx2"/>
                </a:solidFill>
              </a:rPr>
              <a:t>busqué</a:t>
            </a:r>
            <a:endParaRPr lang="en-GB" sz="2200" dirty="0">
              <a:solidFill>
                <a:schemeClr val="tx2"/>
              </a:solidFill>
            </a:endParaRPr>
          </a:p>
        </p:txBody>
      </p:sp>
      <p:sp>
        <p:nvSpPr>
          <p:cNvPr id="17" name="Rectangle 16">
            <a:extLst>
              <a:ext uri="{FF2B5EF4-FFF2-40B4-BE49-F238E27FC236}">
                <a16:creationId xmlns:a16="http://schemas.microsoft.com/office/drawing/2014/main" id="{6DD27F17-9E30-4925-AB88-1B0683664A6D}"/>
              </a:ext>
            </a:extLst>
          </p:cNvPr>
          <p:cNvSpPr/>
          <p:nvPr/>
        </p:nvSpPr>
        <p:spPr>
          <a:xfrm>
            <a:off x="4747609" y="4819505"/>
            <a:ext cx="1351652" cy="430887"/>
          </a:xfrm>
          <a:prstGeom prst="rect">
            <a:avLst/>
          </a:prstGeom>
          <a:solidFill>
            <a:schemeClr val="bg1"/>
          </a:solidFill>
        </p:spPr>
        <p:txBody>
          <a:bodyPr wrap="square">
            <a:spAutoFit/>
          </a:bodyPr>
          <a:lstStyle/>
          <a:p>
            <a:r>
              <a:rPr lang="en-GB" sz="2200" b="1" dirty="0" err="1">
                <a:solidFill>
                  <a:schemeClr val="tx2"/>
                </a:solidFill>
              </a:rPr>
              <a:t>colgué</a:t>
            </a:r>
            <a:r>
              <a:rPr lang="en-GB" sz="2200" b="1" dirty="0">
                <a:solidFill>
                  <a:schemeClr val="tx2"/>
                </a:solidFill>
              </a:rPr>
              <a:t>*</a:t>
            </a:r>
            <a:endParaRPr lang="en-GB" sz="2200" dirty="0">
              <a:solidFill>
                <a:schemeClr val="tx2"/>
              </a:solidFill>
            </a:endParaRPr>
          </a:p>
        </p:txBody>
      </p:sp>
      <p:sp>
        <p:nvSpPr>
          <p:cNvPr id="18" name="TextBox 17">
            <a:extLst>
              <a:ext uri="{FF2B5EF4-FFF2-40B4-BE49-F238E27FC236}">
                <a16:creationId xmlns:a16="http://schemas.microsoft.com/office/drawing/2014/main" id="{A04260B7-C578-4E63-8F6D-D5E57C0F4811}"/>
              </a:ext>
            </a:extLst>
          </p:cNvPr>
          <p:cNvSpPr txBox="1"/>
          <p:nvPr/>
        </p:nvSpPr>
        <p:spPr>
          <a:xfrm>
            <a:off x="326396" y="959623"/>
            <a:ext cx="11865604" cy="707886"/>
          </a:xfrm>
          <a:prstGeom prst="rect">
            <a:avLst/>
          </a:prstGeom>
          <a:noFill/>
        </p:spPr>
        <p:txBody>
          <a:bodyPr wrap="square" rtlCol="0">
            <a:spAutoFit/>
          </a:bodyPr>
          <a:lstStyle/>
          <a:p>
            <a:r>
              <a:rPr lang="en-GB" sz="2000" dirty="0"/>
              <a:t>Lee el </a:t>
            </a:r>
            <a:r>
              <a:rPr lang="en-GB" sz="2000" dirty="0" err="1"/>
              <a:t>texto</a:t>
            </a:r>
            <a:r>
              <a:rPr lang="en-GB" sz="2000" dirty="0"/>
              <a:t> y escribe ‘</a:t>
            </a:r>
            <a:r>
              <a:rPr lang="en-GB" sz="2000" dirty="0" err="1"/>
              <a:t>algunos</a:t>
            </a:r>
            <a:r>
              <a:rPr lang="en-GB" sz="2000" dirty="0"/>
              <a:t>’ o ‘</a:t>
            </a:r>
            <a:r>
              <a:rPr lang="en-GB" sz="2000" dirty="0" err="1"/>
              <a:t>algunas</a:t>
            </a:r>
            <a:r>
              <a:rPr lang="en-GB" sz="2000" dirty="0"/>
              <a:t>’ </a:t>
            </a:r>
            <a:r>
              <a:rPr lang="en-GB" sz="2000" dirty="0" err="1"/>
              <a:t>en</a:t>
            </a:r>
            <a:r>
              <a:rPr lang="en-GB" sz="2000" dirty="0"/>
              <a:t> los </a:t>
            </a:r>
            <a:r>
              <a:rPr lang="en-GB" sz="2000" dirty="0" err="1"/>
              <a:t>espacios</a:t>
            </a:r>
            <a:r>
              <a:rPr lang="en-GB" sz="2000" dirty="0"/>
              <a:t>. </a:t>
            </a:r>
          </a:p>
          <a:p>
            <a:r>
              <a:rPr lang="en-GB" sz="2000" dirty="0" err="1"/>
              <a:t>Luego</a:t>
            </a:r>
            <a:r>
              <a:rPr lang="en-GB" sz="2000" dirty="0"/>
              <a:t>, </a:t>
            </a:r>
            <a:r>
              <a:rPr lang="en-GB" sz="2000" dirty="0" err="1"/>
              <a:t>escucha</a:t>
            </a:r>
            <a:r>
              <a:rPr lang="en-GB" sz="2000" dirty="0"/>
              <a:t> y </a:t>
            </a:r>
            <a:r>
              <a:rPr lang="en-GB" sz="2000" dirty="0" err="1"/>
              <a:t>comprueba</a:t>
            </a:r>
            <a:r>
              <a:rPr lang="en-GB" sz="2000" dirty="0"/>
              <a:t>* las </a:t>
            </a:r>
            <a:r>
              <a:rPr lang="en-GB" sz="2000" dirty="0" err="1"/>
              <a:t>respuestas</a:t>
            </a:r>
            <a:r>
              <a:rPr lang="en-GB" sz="2000" dirty="0"/>
              <a:t>. ¿</a:t>
            </a:r>
            <a:r>
              <a:rPr lang="en-GB" sz="2000" dirty="0" err="1"/>
              <a:t>Qué</a:t>
            </a:r>
            <a:r>
              <a:rPr lang="en-GB" sz="2000" dirty="0"/>
              <a:t> palabras </a:t>
            </a:r>
            <a:r>
              <a:rPr lang="en-GB" sz="2000" dirty="0" err="1"/>
              <a:t>tienen</a:t>
            </a:r>
            <a:r>
              <a:rPr lang="en-GB" sz="2000" dirty="0"/>
              <a:t> SSC [</a:t>
            </a:r>
            <a:r>
              <a:rPr lang="en-GB" sz="2000" dirty="0" err="1"/>
              <a:t>gu</a:t>
            </a:r>
            <a:r>
              <a:rPr lang="en-GB" sz="2000" dirty="0"/>
              <a:t>], [que] o [</a:t>
            </a:r>
            <a:r>
              <a:rPr lang="en-GB" sz="2000" dirty="0" err="1"/>
              <a:t>gué</a:t>
            </a:r>
            <a:r>
              <a:rPr lang="en-GB" sz="2000" dirty="0"/>
              <a:t>]? </a:t>
            </a:r>
            <a:endParaRPr lang="en-ES" sz="2000" dirty="0"/>
          </a:p>
        </p:txBody>
      </p:sp>
      <p:pic>
        <p:nvPicPr>
          <p:cNvPr id="2050" name="Picture 2" descr="Failures, Valencia, Camera, Spain">
            <a:extLst>
              <a:ext uri="{FF2B5EF4-FFF2-40B4-BE49-F238E27FC236}">
                <a16:creationId xmlns:a16="http://schemas.microsoft.com/office/drawing/2014/main" id="{9884A518-90BB-4FA0-9D87-6C0093154CE3}"/>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3887" r="6900"/>
          <a:stretch/>
        </p:blipFill>
        <p:spPr bwMode="auto">
          <a:xfrm>
            <a:off x="10637210" y="3242133"/>
            <a:ext cx="1256077" cy="15086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photos of Failures">
            <a:extLst>
              <a:ext uri="{FF2B5EF4-FFF2-40B4-BE49-F238E27FC236}">
                <a16:creationId xmlns:a16="http://schemas.microsoft.com/office/drawing/2014/main" id="{4C3EC7A5-C917-49F4-8A12-2257EC17E6B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188696" y="4750761"/>
            <a:ext cx="2712147" cy="143193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CC0ACB8-62CD-4426-8FF2-4A70B67F1ADC}"/>
              </a:ext>
            </a:extLst>
          </p:cNvPr>
          <p:cNvSpPr/>
          <p:nvPr/>
        </p:nvSpPr>
        <p:spPr>
          <a:xfrm>
            <a:off x="5481665" y="5855012"/>
            <a:ext cx="1144331" cy="430887"/>
          </a:xfrm>
          <a:prstGeom prst="rect">
            <a:avLst/>
          </a:prstGeom>
          <a:solidFill>
            <a:schemeClr val="bg1"/>
          </a:solidFill>
        </p:spPr>
        <p:txBody>
          <a:bodyPr wrap="square">
            <a:spAutoFit/>
          </a:bodyPr>
          <a:lstStyle/>
          <a:p>
            <a:r>
              <a:rPr lang="en-GB" sz="2200" b="1" dirty="0" err="1">
                <a:solidFill>
                  <a:schemeClr val="tx2"/>
                </a:solidFill>
              </a:rPr>
              <a:t>pagué</a:t>
            </a:r>
            <a:endParaRPr lang="en-GB" sz="2200" dirty="0">
              <a:solidFill>
                <a:schemeClr val="tx2"/>
              </a:solidFill>
            </a:endParaRPr>
          </a:p>
        </p:txBody>
      </p:sp>
      <p:sp>
        <p:nvSpPr>
          <p:cNvPr id="24" name="TextBox 23">
            <a:extLst>
              <a:ext uri="{FF2B5EF4-FFF2-40B4-BE49-F238E27FC236}">
                <a16:creationId xmlns:a16="http://schemas.microsoft.com/office/drawing/2014/main" id="{CBD39C33-4D67-45CA-B642-94FE952BB5D0}"/>
              </a:ext>
            </a:extLst>
          </p:cNvPr>
          <p:cNvSpPr txBox="1"/>
          <p:nvPr/>
        </p:nvSpPr>
        <p:spPr>
          <a:xfrm>
            <a:off x="9654639" y="1766767"/>
            <a:ext cx="2273189" cy="1323439"/>
          </a:xfrm>
          <a:prstGeom prst="rect">
            <a:avLst/>
          </a:prstGeom>
          <a:solidFill>
            <a:schemeClr val="accent4"/>
          </a:solidFill>
        </p:spPr>
        <p:txBody>
          <a:bodyPr wrap="square" rtlCol="0">
            <a:spAutoFit/>
          </a:bodyPr>
          <a:lstStyle/>
          <a:p>
            <a:r>
              <a:rPr lang="en-GB" sz="2000" b="1" dirty="0"/>
              <a:t>Higher: </a:t>
            </a:r>
          </a:p>
          <a:p>
            <a:r>
              <a:rPr lang="en-GB" sz="2000" dirty="0"/>
              <a:t>Escribe la forma </a:t>
            </a:r>
            <a:r>
              <a:rPr lang="en-GB" sz="2000" dirty="0" err="1"/>
              <a:t>correcta</a:t>
            </a:r>
            <a:r>
              <a:rPr lang="en-GB" sz="2000" dirty="0"/>
              <a:t> del verbo para ‘</a:t>
            </a:r>
            <a:r>
              <a:rPr lang="en-GB" sz="2000" dirty="0" err="1"/>
              <a:t>yo</a:t>
            </a:r>
            <a:r>
              <a:rPr lang="en-GB" sz="2000" dirty="0"/>
              <a:t>’.</a:t>
            </a:r>
          </a:p>
        </p:txBody>
      </p:sp>
      <p:sp>
        <p:nvSpPr>
          <p:cNvPr id="6" name="TextBox 5">
            <a:extLst>
              <a:ext uri="{FF2B5EF4-FFF2-40B4-BE49-F238E27FC236}">
                <a16:creationId xmlns:a16="http://schemas.microsoft.com/office/drawing/2014/main" id="{F7B9F75C-58B6-7BA5-5D15-D6F60FCC2A28}"/>
              </a:ext>
            </a:extLst>
          </p:cNvPr>
          <p:cNvSpPr txBox="1"/>
          <p:nvPr/>
        </p:nvSpPr>
        <p:spPr>
          <a:xfrm>
            <a:off x="9118632" y="771309"/>
            <a:ext cx="2874505" cy="400110"/>
          </a:xfrm>
          <a:prstGeom prst="rect">
            <a:avLst/>
          </a:prstGeom>
          <a:noFill/>
        </p:spPr>
        <p:txBody>
          <a:bodyPr wrap="none" rtlCol="0">
            <a:spAutoFit/>
          </a:bodyPr>
          <a:lstStyle/>
          <a:p>
            <a:r>
              <a:rPr lang="en-ES" sz="2000" dirty="0"/>
              <a:t>*comprueba = check</a:t>
            </a:r>
          </a:p>
        </p:txBody>
      </p:sp>
      <p:sp>
        <p:nvSpPr>
          <p:cNvPr id="20" name="Rounded Rectangular Callout 19">
            <a:extLst>
              <a:ext uri="{FF2B5EF4-FFF2-40B4-BE49-F238E27FC236}">
                <a16:creationId xmlns:a16="http://schemas.microsoft.com/office/drawing/2014/main" id="{3B384322-0B49-5D28-7004-E7B813F06442}"/>
              </a:ext>
            </a:extLst>
          </p:cNvPr>
          <p:cNvSpPr/>
          <p:nvPr/>
        </p:nvSpPr>
        <p:spPr>
          <a:xfrm>
            <a:off x="8395855" y="4567995"/>
            <a:ext cx="1476278" cy="933908"/>
          </a:xfrm>
          <a:prstGeom prst="wedgeRound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1" name="Rounded Rectangular Callout 20">
            <a:extLst>
              <a:ext uri="{FF2B5EF4-FFF2-40B4-BE49-F238E27FC236}">
                <a16:creationId xmlns:a16="http://schemas.microsoft.com/office/drawing/2014/main" id="{3DE50B25-BAC5-2BCF-0FDE-76BFD6DFFFB0}"/>
              </a:ext>
            </a:extLst>
          </p:cNvPr>
          <p:cNvSpPr/>
          <p:nvPr/>
        </p:nvSpPr>
        <p:spPr>
          <a:xfrm>
            <a:off x="8683342" y="5231750"/>
            <a:ext cx="1795169" cy="952123"/>
          </a:xfrm>
          <a:prstGeom prst="wedgeRoundRectCallout">
            <a:avLst>
              <a:gd name="adj1" fmla="val -96246"/>
              <a:gd name="adj2" fmla="val -44131"/>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solidFill>
                  <a:srgbClr val="3D3C3C"/>
                </a:solidFill>
              </a:rPr>
              <a:t>*Colgar is used to say ‘hang up’. </a:t>
            </a:r>
          </a:p>
        </p:txBody>
      </p:sp>
      <p:sp>
        <p:nvSpPr>
          <p:cNvPr id="5" name="TextBox 4">
            <a:extLst>
              <a:ext uri="{FF2B5EF4-FFF2-40B4-BE49-F238E27FC236}">
                <a16:creationId xmlns:a16="http://schemas.microsoft.com/office/drawing/2014/main" id="{4D347598-1A27-B526-D044-926BCECD1F70}"/>
              </a:ext>
            </a:extLst>
          </p:cNvPr>
          <p:cNvSpPr txBox="1"/>
          <p:nvPr/>
        </p:nvSpPr>
        <p:spPr>
          <a:xfrm>
            <a:off x="5202874" y="6435974"/>
            <a:ext cx="4185761" cy="400110"/>
          </a:xfrm>
          <a:prstGeom prst="rect">
            <a:avLst/>
          </a:prstGeom>
          <a:noFill/>
        </p:spPr>
        <p:txBody>
          <a:bodyPr wrap="none" rtlCol="0">
            <a:spAutoFit/>
          </a:bodyPr>
          <a:lstStyle/>
          <a:p>
            <a:r>
              <a:rPr lang="en-ES" sz="2000" dirty="0">
                <a:highlight>
                  <a:srgbClr val="FFFFFF"/>
                </a:highlight>
              </a:rPr>
              <a:t>*los fuegos artificiales = fireworks</a:t>
            </a:r>
          </a:p>
        </p:txBody>
      </p:sp>
      <p:pic>
        <p:nvPicPr>
          <p:cNvPr id="25" name="La última vez que viajé en tren - (do not use) EXTRA" descr="La última vez que viajé en tren - (do not use) EXTRA">
            <a:hlinkClick r:id="" action="ppaction://media"/>
            <a:extLst>
              <a:ext uri="{FF2B5EF4-FFF2-40B4-BE49-F238E27FC236}">
                <a16:creationId xmlns:a16="http://schemas.microsoft.com/office/drawing/2014/main" id="{7D21309D-D5A3-53F2-86E7-0254931120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33121" y="267727"/>
            <a:ext cx="812800" cy="812800"/>
          </a:xfrm>
          <a:prstGeom prst="rect">
            <a:avLst/>
          </a:prstGeom>
        </p:spPr>
      </p:pic>
      <p:pic>
        <p:nvPicPr>
          <p:cNvPr id="22" name="Slide 18">
            <a:hlinkClick r:id="" action="ppaction://media"/>
            <a:extLst>
              <a:ext uri="{FF2B5EF4-FFF2-40B4-BE49-F238E27FC236}">
                <a16:creationId xmlns:a16="http://schemas.microsoft.com/office/drawing/2014/main" id="{F4F48C68-1BD2-8D91-26C4-D05D0190EEC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50877" y="180764"/>
            <a:ext cx="406400" cy="406400"/>
          </a:xfrm>
          <a:prstGeom prst="rect">
            <a:avLst/>
          </a:prstGeom>
        </p:spPr>
      </p:pic>
    </p:spTree>
    <p:extLst>
      <p:ext uri="{BB962C8B-B14F-4D97-AF65-F5344CB8AC3E}">
        <p14:creationId xmlns:p14="http://schemas.microsoft.com/office/powerpoint/2010/main" val="337265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50"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8297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25"/>
                </p:tgtEl>
              </p:cMediaNode>
            </p:audio>
            <p:audio>
              <p:cMediaNode vol="80000">
                <p:cTn id="64" fill="hold" display="0">
                  <p:stCondLst>
                    <p:cond delay="indefinite"/>
                  </p:stCondLst>
                  <p:endCondLst>
                    <p:cond evt="onStopAudio" delay="0">
                      <p:tgtEl>
                        <p:sldTgt/>
                      </p:tgtEl>
                    </p:cond>
                  </p:endCondLst>
                </p:cTn>
                <p:tgtEl>
                  <p:spTgt spid="22"/>
                </p:tgtEl>
              </p:cMediaNode>
            </p:audio>
          </p:childTnLst>
        </p:cTn>
      </p:par>
    </p:tnLst>
    <p:bldLst>
      <p:bldP spid="3" grpId="0"/>
      <p:bldP spid="7" grpId="0"/>
      <p:bldP spid="8" grpId="0"/>
      <p:bldP spid="9" grpId="0"/>
      <p:bldP spid="10" grpId="0"/>
      <p:bldP spid="11" grpId="0"/>
      <p:bldP spid="13" grpId="0"/>
      <p:bldP spid="14" grpId="0"/>
      <p:bldP spid="15" grpId="0" animBg="1"/>
      <p:bldP spid="16" grpId="0" animBg="1"/>
      <p:bldP spid="17" grpId="0" animBg="1"/>
      <p:bldP spid="23"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nvGraphicFramePr>
        <p:xfrm>
          <a:off x="357979" y="923860"/>
          <a:ext cx="11550650" cy="5370510"/>
        </p:xfrm>
        <a:graphic>
          <a:graphicData uri="http://schemas.openxmlformats.org/drawingml/2006/table">
            <a:tbl>
              <a:tblPr firstRow="1" bandRow="1">
                <a:noFill/>
              </a:tblPr>
              <a:tblGrid>
                <a:gridCol w="11550650">
                  <a:extLst>
                    <a:ext uri="{9D8B030D-6E8A-4147-A177-3AD203B41FA5}">
                      <a16:colId xmlns:a16="http://schemas.microsoft.com/office/drawing/2014/main" val="20000"/>
                    </a:ext>
                  </a:extLst>
                </a:gridCol>
              </a:tblGrid>
              <a:tr h="435875">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t>Escribe las </a:t>
                      </a:r>
                      <a:r>
                        <a:rPr lang="en-GB" sz="2400" u="none" strike="noStrike" cap="none" dirty="0" err="1"/>
                        <a:t>frases</a:t>
                      </a:r>
                      <a:r>
                        <a:rPr lang="en-GB" sz="2400" u="none" strike="noStrike" cap="none" dirty="0"/>
                        <a:t> </a:t>
                      </a:r>
                      <a:r>
                        <a:rPr lang="en-GB" sz="2400" u="none" strike="noStrike" cap="none" dirty="0" err="1"/>
                        <a:t>en</a:t>
                      </a:r>
                      <a:r>
                        <a:rPr lang="en-GB" sz="2400" u="none" strike="noStrike" cap="none" dirty="0"/>
                        <a:t> </a:t>
                      </a:r>
                      <a:r>
                        <a:rPr lang="en-GB" sz="2400" u="none" strike="noStrike" cap="none" dirty="0" err="1"/>
                        <a:t>español</a:t>
                      </a:r>
                      <a:r>
                        <a:rPr lang="en-GB" sz="2400" u="none" strike="noStrike" cap="none" dirty="0"/>
                        <a:t>.</a:t>
                      </a:r>
                      <a:endParaRPr sz="1600" u="none" strike="noStrike" cap="none" dirty="0"/>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1. </a:t>
                      </a:r>
                      <a:r>
                        <a:rPr lang="en-GB" sz="2000" u="sng" strike="noStrike" cap="none" dirty="0"/>
                        <a:t>I visited </a:t>
                      </a:r>
                      <a:r>
                        <a:rPr lang="en-GB" sz="2000" u="none" strike="noStrike" cap="none" dirty="0"/>
                        <a:t>the city of Valencia in March.</a:t>
                      </a:r>
                      <a:endParaRPr sz="1400" u="none" strike="noStrike" cap="none" dirty="0"/>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 My mother </a:t>
                      </a:r>
                      <a:r>
                        <a:rPr lang="en-GB" sz="2000" u="sng" strike="noStrike" cap="none" dirty="0"/>
                        <a:t>reserved</a:t>
                      </a:r>
                      <a:r>
                        <a:rPr lang="en-GB" sz="2000" u="none" strike="noStrike" cap="none" dirty="0"/>
                        <a:t> RENFE tickets.</a:t>
                      </a: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t>3. </a:t>
                      </a:r>
                      <a:r>
                        <a:rPr lang="en-US" sz="2000" u="none" strike="noStrike" cap="none" dirty="0"/>
                        <a:t>My father </a:t>
                      </a:r>
                      <a:r>
                        <a:rPr lang="en-US" sz="2000" u="sng" strike="noStrike" cap="none" dirty="0"/>
                        <a:t>found</a:t>
                      </a:r>
                      <a:r>
                        <a:rPr lang="en-US" sz="2000" u="none" strike="noStrike" cap="none" dirty="0"/>
                        <a:t> a hotel with a </a:t>
                      </a:r>
                      <a:r>
                        <a:rPr lang="en-US" sz="2000" u="sng" strike="noStrike" cap="none" dirty="0"/>
                        <a:t>good</a:t>
                      </a:r>
                      <a:r>
                        <a:rPr lang="en-US" sz="2000" u="none" strike="noStrike" cap="none" dirty="0"/>
                        <a:t> restaurant. </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4. It had </a:t>
                      </a:r>
                      <a:r>
                        <a:rPr lang="en-GB" sz="2000" u="sng" strike="noStrike" cap="none" dirty="0"/>
                        <a:t>some </a:t>
                      </a:r>
                      <a:r>
                        <a:rPr lang="en-GB" sz="2000" u="none" strike="noStrike" cap="none" dirty="0"/>
                        <a:t>very pretty views</a:t>
                      </a:r>
                      <a:endParaRPr sz="1400" u="none" strike="noStrike" cap="none" dirty="0"/>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a:t>
                      </a:r>
                      <a:r>
                        <a:rPr lang="en-GB" sz="2000" u="sng" strike="noStrike" cap="none" dirty="0"/>
                        <a:t>Did you look </a:t>
                      </a:r>
                      <a:r>
                        <a:rPr lang="en-GB" sz="2000" u="none" strike="noStrike" cap="none" dirty="0"/>
                        <a:t>at </a:t>
                      </a:r>
                      <a:r>
                        <a:rPr lang="en-GB" sz="2000" u="sng" strike="noStrike" cap="none" dirty="0"/>
                        <a:t>some of</a:t>
                      </a:r>
                      <a:r>
                        <a:rPr lang="en-GB" sz="2000" u="none" strike="noStrike" cap="none" dirty="0"/>
                        <a:t> my photos on Facebook?</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6. </a:t>
                      </a:r>
                      <a:r>
                        <a:rPr lang="en-GB" sz="2000" u="sng" strike="noStrike" cap="none" dirty="0"/>
                        <a:t>Did you try</a:t>
                      </a:r>
                      <a:r>
                        <a:rPr lang="en-GB" sz="2000" u="none" strike="noStrike" cap="none" dirty="0"/>
                        <a:t> </a:t>
                      </a:r>
                      <a:r>
                        <a:rPr lang="en-GB" sz="2000" u="sng" strike="noStrike" cap="none" dirty="0"/>
                        <a:t>any</a:t>
                      </a:r>
                      <a:r>
                        <a:rPr lang="en-GB" sz="2000" u="none" strike="noStrike" cap="none" dirty="0"/>
                        <a:t> well-known dish from Valencia?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a:t>
                      </a:r>
                      <a:r>
                        <a:rPr lang="en-GB" sz="2000" u="sng" strike="noStrike" cap="none" dirty="0"/>
                        <a:t>. He ate for lunch</a:t>
                      </a:r>
                      <a:r>
                        <a:rPr lang="en-GB" sz="2000" u="none" strike="noStrike" cap="none" dirty="0"/>
                        <a:t> the fish, but </a:t>
                      </a:r>
                      <a:r>
                        <a:rPr lang="en-GB" sz="2000" b="0" u="sng" strike="noStrike" cap="none" dirty="0"/>
                        <a:t>I tried </a:t>
                      </a:r>
                      <a:r>
                        <a:rPr lang="en-GB" sz="2000" u="none" strike="noStrike" cap="none" dirty="0"/>
                        <a:t>the traditional paella.</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17" name="Google Shape;717;p15"/>
          <p:cNvSpPr txBox="1"/>
          <p:nvPr/>
        </p:nvSpPr>
        <p:spPr>
          <a:xfrm>
            <a:off x="614363" y="1628521"/>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u="sng" dirty="0" err="1">
                <a:solidFill>
                  <a:schemeClr val="dk1"/>
                </a:solidFill>
                <a:latin typeface="Century Gothic"/>
                <a:ea typeface="Century Gothic"/>
                <a:cs typeface="Century Gothic"/>
                <a:sym typeface="Century Gothic"/>
              </a:rPr>
              <a:t>Visité</a:t>
            </a:r>
            <a:r>
              <a:rPr lang="en-GB" sz="2000" b="1" dirty="0">
                <a:solidFill>
                  <a:schemeClr val="dk1"/>
                </a:solidFill>
                <a:latin typeface="Century Gothic"/>
                <a:ea typeface="Century Gothic"/>
                <a:cs typeface="Century Gothic"/>
                <a:sym typeface="Century Gothic"/>
              </a:rPr>
              <a:t> la ciudad de Valencia </a:t>
            </a:r>
            <a:r>
              <a:rPr lang="en-GB" sz="2000" b="1" dirty="0" err="1">
                <a:solidFill>
                  <a:schemeClr val="dk1"/>
                </a:solidFill>
                <a:latin typeface="Century Gothic"/>
                <a:ea typeface="Century Gothic"/>
                <a:cs typeface="Century Gothic"/>
                <a:sym typeface="Century Gothic"/>
              </a:rPr>
              <a:t>en</a:t>
            </a:r>
            <a:r>
              <a:rPr lang="en-GB" sz="2000" b="1"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marzo</a:t>
            </a:r>
            <a:r>
              <a:rPr lang="en-GB" sz="2000" b="1" i="0" u="none" strike="noStrike" cap="none" dirty="0">
                <a:solidFill>
                  <a:schemeClr val="dk1"/>
                </a:solidFill>
                <a:latin typeface="Century Gothic"/>
                <a:ea typeface="Century Gothic"/>
                <a:cs typeface="Century Gothic"/>
                <a:sym typeface="Century Gothic"/>
              </a:rPr>
              <a:t>.</a:t>
            </a:r>
            <a:endParaRPr sz="2000" b="1" i="0" u="none" strike="noStrike" cap="none" dirty="0">
              <a:solidFill>
                <a:schemeClr val="dk1"/>
              </a:solidFill>
              <a:latin typeface="Century Gothic"/>
              <a:ea typeface="Century Gothic"/>
              <a:cs typeface="Century Gothic"/>
              <a:sym typeface="Century Gothic"/>
            </a:endParaRPr>
          </a:p>
        </p:txBody>
      </p:sp>
      <p:sp>
        <p:nvSpPr>
          <p:cNvPr id="718" name="Google Shape;718;p15"/>
          <p:cNvSpPr txBox="1"/>
          <p:nvPr/>
        </p:nvSpPr>
        <p:spPr>
          <a:xfrm>
            <a:off x="614363" y="3767672"/>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ES" sz="2000" b="1" dirty="0">
                <a:solidFill>
                  <a:schemeClr val="dk1"/>
                </a:solidFill>
                <a:ea typeface="Century Gothic"/>
                <a:cs typeface="Century Gothic"/>
                <a:sym typeface="Century Gothic"/>
              </a:rPr>
              <a:t>Tenía </a:t>
            </a:r>
            <a:r>
              <a:rPr lang="es-ES" sz="2000" b="1" u="sng" dirty="0">
                <a:solidFill>
                  <a:schemeClr val="dk1"/>
                </a:solidFill>
                <a:ea typeface="Century Gothic"/>
                <a:cs typeface="Century Gothic"/>
                <a:sym typeface="Century Gothic"/>
              </a:rPr>
              <a:t>algunas vistas</a:t>
            </a:r>
            <a:r>
              <a:rPr lang="es-ES" sz="2000" b="1" dirty="0">
                <a:solidFill>
                  <a:schemeClr val="dk1"/>
                </a:solidFill>
                <a:ea typeface="Century Gothic"/>
                <a:cs typeface="Century Gothic"/>
                <a:sym typeface="Century Gothic"/>
              </a:rPr>
              <a:t> muy bonitas.</a:t>
            </a:r>
          </a:p>
        </p:txBody>
      </p:sp>
      <p:sp>
        <p:nvSpPr>
          <p:cNvPr id="719" name="Google Shape;719;p15"/>
          <p:cNvSpPr txBox="1"/>
          <p:nvPr/>
        </p:nvSpPr>
        <p:spPr>
          <a:xfrm>
            <a:off x="614363" y="2356152"/>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entury Gothic"/>
                <a:ea typeface="Century Gothic"/>
                <a:cs typeface="Century Gothic"/>
                <a:sym typeface="Century Gothic"/>
              </a:rPr>
              <a:t>Mi </a:t>
            </a:r>
            <a:r>
              <a:rPr lang="en-GB" sz="2000" b="1" i="0" u="none" strike="noStrike" cap="none" dirty="0" err="1">
                <a:solidFill>
                  <a:schemeClr val="dk1"/>
                </a:solidFill>
                <a:latin typeface="Century Gothic"/>
                <a:ea typeface="Century Gothic"/>
                <a:cs typeface="Century Gothic"/>
                <a:sym typeface="Century Gothic"/>
              </a:rPr>
              <a:t>madre</a:t>
            </a:r>
            <a:r>
              <a:rPr lang="en-GB" sz="2000" b="1" i="0" u="none" strike="noStrike" cap="none" dirty="0">
                <a:solidFill>
                  <a:schemeClr val="dk1"/>
                </a:solidFill>
                <a:latin typeface="Century Gothic"/>
                <a:ea typeface="Century Gothic"/>
                <a:cs typeface="Century Gothic"/>
                <a:sym typeface="Century Gothic"/>
              </a:rPr>
              <a:t> </a:t>
            </a:r>
            <a:r>
              <a:rPr lang="en-GB" sz="2000" b="1" i="0" u="sng" strike="noStrike" cap="none" dirty="0" err="1">
                <a:solidFill>
                  <a:schemeClr val="dk1"/>
                </a:solidFill>
                <a:latin typeface="Century Gothic"/>
                <a:ea typeface="Century Gothic"/>
                <a:cs typeface="Century Gothic"/>
                <a:sym typeface="Century Gothic"/>
              </a:rPr>
              <a:t>reservó</a:t>
            </a:r>
            <a:r>
              <a:rPr lang="en-GB" sz="2000" b="1" i="0" u="none" strike="noStrike" cap="none" dirty="0">
                <a:solidFill>
                  <a:schemeClr val="dk1"/>
                </a:solidFill>
                <a:latin typeface="Century Gothic"/>
                <a:ea typeface="Century Gothic"/>
                <a:cs typeface="Century Gothic"/>
                <a:sym typeface="Century Gothic"/>
              </a:rPr>
              <a:t> </a:t>
            </a:r>
            <a:r>
              <a:rPr lang="en-GB" sz="2000" b="1" i="0" u="none" strike="noStrike" cap="none" dirty="0" err="1">
                <a:solidFill>
                  <a:schemeClr val="dk1"/>
                </a:solidFill>
                <a:latin typeface="Century Gothic"/>
                <a:ea typeface="Century Gothic"/>
                <a:cs typeface="Century Gothic"/>
                <a:sym typeface="Century Gothic"/>
              </a:rPr>
              <a:t>billetes</a:t>
            </a:r>
            <a:r>
              <a:rPr lang="en-GB" sz="2000" b="1" i="0" u="none" strike="noStrike" cap="none" dirty="0">
                <a:solidFill>
                  <a:schemeClr val="dk1"/>
                </a:solidFill>
                <a:latin typeface="Century Gothic"/>
                <a:ea typeface="Century Gothic"/>
                <a:cs typeface="Century Gothic"/>
                <a:sym typeface="Century Gothic"/>
              </a:rPr>
              <a:t> de RENFE.</a:t>
            </a:r>
            <a:endParaRPr sz="2000" b="1" i="0" u="none" strike="noStrike" cap="none" dirty="0">
              <a:solidFill>
                <a:schemeClr val="dk1"/>
              </a:solidFill>
              <a:latin typeface="Century Gothic"/>
              <a:ea typeface="Century Gothic"/>
              <a:cs typeface="Century Gothic"/>
              <a:sym typeface="Century Gothic"/>
            </a:endParaRPr>
          </a:p>
        </p:txBody>
      </p:sp>
      <p:sp>
        <p:nvSpPr>
          <p:cNvPr id="720" name="Google Shape;720;p15"/>
          <p:cNvSpPr txBox="1"/>
          <p:nvPr/>
        </p:nvSpPr>
        <p:spPr>
          <a:xfrm>
            <a:off x="573882" y="3063581"/>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ES" sz="2000" b="1" dirty="0">
                <a:solidFill>
                  <a:schemeClr val="dk1"/>
                </a:solidFill>
                <a:ea typeface="Century Gothic"/>
                <a:cs typeface="Century Gothic"/>
                <a:sym typeface="Century Gothic"/>
              </a:rPr>
              <a:t>Mi padre </a:t>
            </a:r>
            <a:r>
              <a:rPr lang="es-ES" sz="2000" b="1" u="sng" dirty="0">
                <a:solidFill>
                  <a:schemeClr val="dk1"/>
                </a:solidFill>
                <a:ea typeface="Century Gothic"/>
                <a:cs typeface="Century Gothic"/>
                <a:sym typeface="Century Gothic"/>
              </a:rPr>
              <a:t>encontró</a:t>
            </a:r>
            <a:r>
              <a:rPr lang="es-ES" sz="2000" b="1" dirty="0">
                <a:solidFill>
                  <a:schemeClr val="dk1"/>
                </a:solidFill>
                <a:ea typeface="Century Gothic"/>
                <a:cs typeface="Century Gothic"/>
                <a:sym typeface="Century Gothic"/>
              </a:rPr>
              <a:t> un hotel con un </a:t>
            </a:r>
            <a:r>
              <a:rPr lang="es-ES" sz="2000" b="1" u="sng" dirty="0">
                <a:solidFill>
                  <a:schemeClr val="dk1"/>
                </a:solidFill>
                <a:ea typeface="Century Gothic"/>
                <a:cs typeface="Century Gothic"/>
                <a:sym typeface="Century Gothic"/>
              </a:rPr>
              <a:t>buen</a:t>
            </a:r>
            <a:r>
              <a:rPr lang="es-ES" sz="2000" b="1" dirty="0">
                <a:solidFill>
                  <a:schemeClr val="dk1"/>
                </a:solidFill>
                <a:ea typeface="Century Gothic"/>
                <a:cs typeface="Century Gothic"/>
                <a:sym typeface="Century Gothic"/>
              </a:rPr>
              <a:t> restaurante</a:t>
            </a:r>
            <a:endParaRPr sz="2000" b="1" i="0" u="none" strike="noStrike" cap="none" dirty="0">
              <a:solidFill>
                <a:schemeClr val="dk1"/>
              </a:solidFill>
              <a:latin typeface="Century Gothic"/>
              <a:ea typeface="Century Gothic"/>
              <a:cs typeface="Century Gothic"/>
              <a:sym typeface="Century Gothic"/>
            </a:endParaRPr>
          </a:p>
        </p:txBody>
      </p:sp>
      <p:sp>
        <p:nvSpPr>
          <p:cNvPr id="721" name="Google Shape;721;p15"/>
          <p:cNvSpPr txBox="1"/>
          <p:nvPr/>
        </p:nvSpPr>
        <p:spPr>
          <a:xfrm>
            <a:off x="573882" y="4471763"/>
            <a:ext cx="11294267"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b="1" dirty="0">
                <a:solidFill>
                  <a:schemeClr val="dk1"/>
                </a:solidFill>
                <a:ea typeface="Century Gothic"/>
                <a:cs typeface="Century Gothic"/>
                <a:sym typeface="Century Gothic"/>
              </a:rPr>
              <a:t>¿</a:t>
            </a:r>
            <a:r>
              <a:rPr lang="en-GB" sz="2000" b="1" u="sng" dirty="0" err="1">
                <a:solidFill>
                  <a:schemeClr val="dk1"/>
                </a:solidFill>
                <a:ea typeface="Century Gothic"/>
                <a:cs typeface="Century Gothic"/>
                <a:sym typeface="Century Gothic"/>
              </a:rPr>
              <a:t>Miraste</a:t>
            </a:r>
            <a:r>
              <a:rPr lang="en-GB" sz="2000" b="1" dirty="0">
                <a:solidFill>
                  <a:schemeClr val="dk1"/>
                </a:solidFill>
                <a:ea typeface="Century Gothic"/>
                <a:cs typeface="Century Gothic"/>
                <a:sym typeface="Century Gothic"/>
              </a:rPr>
              <a:t> </a:t>
            </a:r>
            <a:r>
              <a:rPr lang="en-GB" sz="2000" b="1" u="sng" dirty="0" err="1">
                <a:solidFill>
                  <a:schemeClr val="dk1"/>
                </a:solidFill>
                <a:ea typeface="Century Gothic"/>
                <a:cs typeface="Century Gothic"/>
                <a:sym typeface="Century Gothic"/>
              </a:rPr>
              <a:t>algunas</a:t>
            </a:r>
            <a:r>
              <a:rPr lang="en-GB" sz="2000" b="1" u="sng" dirty="0">
                <a:solidFill>
                  <a:schemeClr val="dk1"/>
                </a:solidFill>
                <a:ea typeface="Century Gothic"/>
                <a:cs typeface="Century Gothic"/>
                <a:sym typeface="Century Gothic"/>
              </a:rPr>
              <a:t> de </a:t>
            </a:r>
            <a:r>
              <a:rPr lang="en-GB" sz="2000" b="1" dirty="0">
                <a:solidFill>
                  <a:schemeClr val="dk1"/>
                </a:solidFill>
                <a:ea typeface="Century Gothic"/>
                <a:cs typeface="Century Gothic"/>
                <a:sym typeface="Century Gothic"/>
              </a:rPr>
              <a:t>mis </a:t>
            </a:r>
            <a:r>
              <a:rPr lang="en-GB" sz="2000" b="1" dirty="0" err="1">
                <a:solidFill>
                  <a:schemeClr val="dk1"/>
                </a:solidFill>
                <a:ea typeface="Century Gothic"/>
                <a:cs typeface="Century Gothic"/>
                <a:sym typeface="Century Gothic"/>
              </a:rPr>
              <a:t>fotos</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en</a:t>
            </a:r>
            <a:r>
              <a:rPr lang="en-GB" sz="2000" b="1" dirty="0">
                <a:solidFill>
                  <a:schemeClr val="dk1"/>
                </a:solidFill>
                <a:ea typeface="Century Gothic"/>
                <a:cs typeface="Century Gothic"/>
                <a:sym typeface="Century Gothic"/>
              </a:rPr>
              <a:t> Facebook?</a:t>
            </a:r>
          </a:p>
        </p:txBody>
      </p:sp>
      <p:sp>
        <p:nvSpPr>
          <p:cNvPr id="722" name="Google Shape;722;p15"/>
          <p:cNvSpPr txBox="1"/>
          <p:nvPr/>
        </p:nvSpPr>
        <p:spPr>
          <a:xfrm>
            <a:off x="614362" y="5130879"/>
            <a:ext cx="11294267" cy="400069"/>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GB" sz="2000" b="1" dirty="0">
                <a:solidFill>
                  <a:schemeClr val="dk1"/>
                </a:solidFill>
                <a:ea typeface="Century Gothic"/>
                <a:cs typeface="Century Gothic"/>
                <a:sym typeface="Century Gothic"/>
              </a:rPr>
              <a:t>¿</a:t>
            </a:r>
            <a:r>
              <a:rPr lang="en-GB" sz="2000" b="1" dirty="0" err="1">
                <a:solidFill>
                  <a:schemeClr val="dk1"/>
                </a:solidFill>
                <a:ea typeface="Century Gothic"/>
                <a:cs typeface="Century Gothic"/>
                <a:sym typeface="Century Gothic"/>
              </a:rPr>
              <a:t>Probaste</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algún</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plato</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conocido</a:t>
            </a:r>
            <a:r>
              <a:rPr lang="en-GB" sz="2000" b="1" dirty="0">
                <a:solidFill>
                  <a:schemeClr val="dk1"/>
                </a:solidFill>
                <a:ea typeface="Century Gothic"/>
                <a:cs typeface="Century Gothic"/>
                <a:sym typeface="Century Gothic"/>
              </a:rPr>
              <a:t> de Valencia?</a:t>
            </a:r>
            <a:endParaRPr lang="es-ES" sz="2000" b="1" dirty="0">
              <a:solidFill>
                <a:schemeClr val="dk1"/>
              </a:solidFill>
              <a:ea typeface="Century Gothic"/>
              <a:cs typeface="Century Gothic"/>
              <a:sym typeface="Century Gothic"/>
            </a:endParaRPr>
          </a:p>
        </p:txBody>
      </p:sp>
      <p:sp>
        <p:nvSpPr>
          <p:cNvPr id="723" name="Google Shape;723;p15"/>
          <p:cNvSpPr txBox="1"/>
          <p:nvPr/>
        </p:nvSpPr>
        <p:spPr>
          <a:xfrm>
            <a:off x="486170" y="5879945"/>
            <a:ext cx="112942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u="sng" dirty="0" err="1">
                <a:solidFill>
                  <a:schemeClr val="dk1"/>
                </a:solidFill>
                <a:latin typeface="Century Gothic"/>
                <a:ea typeface="Century Gothic"/>
                <a:cs typeface="Century Gothic"/>
                <a:sym typeface="Century Gothic"/>
              </a:rPr>
              <a:t>Él</a:t>
            </a:r>
            <a:r>
              <a:rPr lang="en-GB" sz="2000" b="1" u="sng"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almorzó</a:t>
            </a:r>
            <a:r>
              <a:rPr lang="en-GB" sz="2000" b="1" dirty="0">
                <a:solidFill>
                  <a:schemeClr val="dk1"/>
                </a:solidFill>
                <a:latin typeface="Century Gothic"/>
                <a:ea typeface="Century Gothic"/>
                <a:cs typeface="Century Gothic"/>
                <a:sym typeface="Century Gothic"/>
              </a:rPr>
              <a:t> el </a:t>
            </a:r>
            <a:r>
              <a:rPr lang="en-GB" sz="2000" b="1" dirty="0" err="1">
                <a:solidFill>
                  <a:schemeClr val="dk1"/>
                </a:solidFill>
                <a:latin typeface="Century Gothic"/>
                <a:ea typeface="Century Gothic"/>
                <a:cs typeface="Century Gothic"/>
                <a:sym typeface="Century Gothic"/>
              </a:rPr>
              <a:t>pescado</a:t>
            </a:r>
            <a:r>
              <a:rPr lang="en-GB" sz="2000" b="1"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pero</a:t>
            </a:r>
            <a:r>
              <a:rPr lang="en-GB" sz="2000" b="1"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yo</a:t>
            </a:r>
            <a:r>
              <a:rPr lang="en-GB" sz="2000" b="1" u="sng"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probé</a:t>
            </a:r>
            <a:r>
              <a:rPr lang="en-GB" sz="2000" b="1" dirty="0">
                <a:solidFill>
                  <a:schemeClr val="dk1"/>
                </a:solidFill>
                <a:latin typeface="Century Gothic"/>
                <a:ea typeface="Century Gothic"/>
                <a:cs typeface="Century Gothic"/>
                <a:sym typeface="Century Gothic"/>
              </a:rPr>
              <a:t> la paella </a:t>
            </a:r>
            <a:r>
              <a:rPr lang="en-GB" sz="2000" b="1" dirty="0" err="1">
                <a:solidFill>
                  <a:schemeClr val="dk1"/>
                </a:solidFill>
                <a:latin typeface="Century Gothic"/>
                <a:ea typeface="Century Gothic"/>
                <a:cs typeface="Century Gothic"/>
                <a:sym typeface="Century Gothic"/>
              </a:rPr>
              <a:t>tradicional</a:t>
            </a:r>
            <a:r>
              <a:rPr lang="en-GB" sz="2000" b="1" dirty="0">
                <a:solidFill>
                  <a:schemeClr val="dk1"/>
                </a:solidFill>
                <a:latin typeface="Century Gothic"/>
                <a:ea typeface="Century Gothic"/>
                <a:cs typeface="Century Gothic"/>
                <a:sym typeface="Century Gothic"/>
              </a:rPr>
              <a:t>.</a:t>
            </a:r>
            <a:endParaRPr sz="2000" b="1" i="0" u="none" strike="noStrike" cap="none" dirty="0">
              <a:solidFill>
                <a:schemeClr val="dk1"/>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 </a:t>
            </a:r>
            <a:r>
              <a:rPr lang="en-GB" dirty="0" err="1"/>
              <a:t>viaje</a:t>
            </a:r>
            <a:r>
              <a:rPr lang="en-GB" dirty="0"/>
              <a:t> a Valencia</a:t>
            </a:r>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9353550" y="2527932"/>
            <a:ext cx="2555079" cy="1169747"/>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happens to a prenominal adjective before a masculine noun?</a:t>
            </a:r>
          </a:p>
        </p:txBody>
      </p:sp>
      <p:sp>
        <p:nvSpPr>
          <p:cNvPr id="14" name="Speech Bubble: Rectangle with Corners Rounded 13">
            <a:extLst>
              <a:ext uri="{FF2B5EF4-FFF2-40B4-BE49-F238E27FC236}">
                <a16:creationId xmlns:a16="http://schemas.microsoft.com/office/drawing/2014/main" id="{5E0A4C93-E6E1-4AEA-B52F-EB5FACFED89F}"/>
              </a:ext>
            </a:extLst>
          </p:cNvPr>
          <p:cNvSpPr/>
          <p:nvPr/>
        </p:nvSpPr>
        <p:spPr>
          <a:xfrm>
            <a:off x="9313069" y="3917499"/>
            <a:ext cx="2555079" cy="1169747"/>
          </a:xfrm>
          <a:prstGeom prst="wedgeRoundRectCallout">
            <a:avLst>
              <a:gd name="adj1" fmla="val -68792"/>
              <a:gd name="adj2" fmla="val 308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there’s no word for ‘did’ in Spanish.</a:t>
            </a:r>
          </a:p>
        </p:txBody>
      </p:sp>
      <p:sp>
        <p:nvSpPr>
          <p:cNvPr id="15" name="Speech Bubble: Rectangle with Corners Rounded 14">
            <a:extLst>
              <a:ext uri="{FF2B5EF4-FFF2-40B4-BE49-F238E27FC236}">
                <a16:creationId xmlns:a16="http://schemas.microsoft.com/office/drawing/2014/main" id="{CCA9CFB4-9C9E-4841-9787-6D46098BE704}"/>
              </a:ext>
            </a:extLst>
          </p:cNvPr>
          <p:cNvSpPr/>
          <p:nvPr/>
        </p:nvSpPr>
        <p:spPr>
          <a:xfrm>
            <a:off x="9313069" y="5223365"/>
            <a:ext cx="2555079" cy="1119664"/>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Subject pronouns would be useful here!</a:t>
            </a:r>
          </a:p>
        </p:txBody>
      </p:sp>
      <p:pic>
        <p:nvPicPr>
          <p:cNvPr id="3" name="Picture 2">
            <a:extLst>
              <a:ext uri="{FF2B5EF4-FFF2-40B4-BE49-F238E27FC236}">
                <a16:creationId xmlns:a16="http://schemas.microsoft.com/office/drawing/2014/main" id="{DA6AE4D0-4446-F5E8-4849-B984F51CBA61}"/>
              </a:ext>
            </a:extLst>
          </p:cNvPr>
          <p:cNvPicPr>
            <a:picLocks noChangeAspect="1"/>
          </p:cNvPicPr>
          <p:nvPr/>
        </p:nvPicPr>
        <p:blipFill>
          <a:blip r:embed="rId5">
            <a:clrChange>
              <a:clrFrom>
                <a:srgbClr val="FFFEFF"/>
              </a:clrFrom>
              <a:clrTo>
                <a:srgbClr val="FFFEFF">
                  <a:alpha val="0"/>
                </a:srgbClr>
              </a:clrTo>
            </a:clrChange>
          </a:blip>
          <a:stretch>
            <a:fillRect/>
          </a:stretch>
        </p:blipFill>
        <p:spPr>
          <a:xfrm>
            <a:off x="9916321" y="1192142"/>
            <a:ext cx="1917700" cy="1054100"/>
          </a:xfrm>
          <a:prstGeom prst="rect">
            <a:avLst/>
          </a:prstGeom>
        </p:spPr>
      </p:pic>
      <p:pic>
        <p:nvPicPr>
          <p:cNvPr id="4" name="Picture 3">
            <a:extLst>
              <a:ext uri="{FF2B5EF4-FFF2-40B4-BE49-F238E27FC236}">
                <a16:creationId xmlns:a16="http://schemas.microsoft.com/office/drawing/2014/main" id="{A6B21A8D-4FBC-4338-40CF-408694DAA1B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8844" y="5125551"/>
            <a:ext cx="1646034" cy="791763"/>
          </a:xfrm>
          <a:prstGeom prst="rect">
            <a:avLst/>
          </a:prstGeom>
        </p:spPr>
      </p:pic>
      <p:pic>
        <p:nvPicPr>
          <p:cNvPr id="5" name="Picture 4">
            <a:extLst>
              <a:ext uri="{FF2B5EF4-FFF2-40B4-BE49-F238E27FC236}">
                <a16:creationId xmlns:a16="http://schemas.microsoft.com/office/drawing/2014/main" id="{95B4C4A5-63BB-B0BE-F8A8-B868BC5F4B70}"/>
              </a:ext>
            </a:extLst>
          </p:cNvPr>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38844" y="2163368"/>
            <a:ext cx="1048587" cy="1311433"/>
          </a:xfrm>
          <a:prstGeom prst="rect">
            <a:avLst/>
          </a:prstGeom>
        </p:spPr>
      </p:pic>
      <p:pic>
        <p:nvPicPr>
          <p:cNvPr id="2" name="Slide 19">
            <a:hlinkClick r:id="" action="ppaction://media"/>
            <a:extLst>
              <a:ext uri="{FF2B5EF4-FFF2-40B4-BE49-F238E27FC236}">
                <a16:creationId xmlns:a16="http://schemas.microsoft.com/office/drawing/2014/main" id="{B88F7BA7-7D95-8EC1-E03E-15FED1F6CA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82070" y="19402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0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5" imgW="0" imgH="0" progId="Paint.Picture">
                  <p:embed/>
                </p:oleObj>
              </mc:Choice>
              <mc:Fallback>
                <p:oleObj name="Bitmap Image" r:id="rId5" imgW="0" imgH="0" progId="Paint.Picture">
                  <p:embed/>
                  <p:pic>
                    <p:nvPicPr>
                      <p:cNvPr id="0" name=""/>
                      <p:cNvPicPr/>
                      <p:nvPr/>
                    </p:nvPicPr>
                    <p:blipFill/>
                    <p:spPr>
                      <a:xfrm>
                        <a:off x="2032000" y="719138"/>
                        <a:ext cx="8128000" cy="5418137"/>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D8A24B51-99AF-440B-B4B2-2018E0C3FC34}"/>
              </a:ext>
            </a:extLst>
          </p:cNvPr>
          <p:cNvSpPr>
            <a:spLocks noGrp="1"/>
          </p:cNvSpPr>
          <p:nvPr>
            <p:ph type="body" sz="quarter" idx="10"/>
          </p:nvPr>
        </p:nvSpPr>
        <p:spPr>
          <a:xfrm>
            <a:off x="373063" y="1366715"/>
            <a:ext cx="11514137" cy="4803897"/>
          </a:xfrm>
        </p:spPr>
        <p:txBody>
          <a:bodyPr/>
          <a:lstStyle/>
          <a:p>
            <a:pPr marL="342900" indent="-342900">
              <a:lnSpc>
                <a:spcPct val="150000"/>
              </a:lnSpc>
              <a:buClr>
                <a:schemeClr val="tx1"/>
              </a:buClr>
              <a:buFont typeface="Arial" panose="020B0604020202020204" pitchFamily="34" charset="0"/>
              <a:buChar char="•"/>
            </a:pPr>
            <a:r>
              <a:rPr lang="en-GB" dirty="0">
                <a:solidFill>
                  <a:schemeClr val="tx1"/>
                </a:solidFill>
              </a:rPr>
              <a:t>Walk through of Key Stage 4 Spanish SoW document </a:t>
            </a:r>
          </a:p>
          <a:p>
            <a:pPr marL="342900" indent="-342900">
              <a:lnSpc>
                <a:spcPct val="150000"/>
              </a:lnSpc>
              <a:buClr>
                <a:schemeClr val="tx1"/>
              </a:buClr>
              <a:buFont typeface="Arial" panose="020B0604020202020204" pitchFamily="34" charset="0"/>
              <a:buChar char="•"/>
            </a:pPr>
            <a:r>
              <a:rPr lang="en-GB" dirty="0">
                <a:solidFill>
                  <a:schemeClr val="tx1"/>
                </a:solidFill>
              </a:rPr>
              <a:t>Presentation of Key Stage 4 sample resources based on SoW </a:t>
            </a:r>
          </a:p>
          <a:p>
            <a:pPr marL="342900" indent="-342900">
              <a:lnSpc>
                <a:spcPct val="150000"/>
              </a:lnSpc>
              <a:buClr>
                <a:schemeClr val="tx1"/>
              </a:buClr>
              <a:buFont typeface="Arial" panose="020B0604020202020204" pitchFamily="34" charset="0"/>
              <a:buChar char="•"/>
            </a:pPr>
            <a:r>
              <a:rPr lang="en-GB" dirty="0">
                <a:solidFill>
                  <a:schemeClr val="tx1"/>
                </a:solidFill>
              </a:rPr>
              <a:t>NCELP </a:t>
            </a:r>
            <a:r>
              <a:rPr lang="en-GB" u="sng" dirty="0">
                <a:solidFill>
                  <a:schemeClr val="tx1"/>
                </a:solidFill>
                <a:hlinkClick r:id="rId6"/>
              </a:rPr>
              <a:t>resource portal</a:t>
            </a:r>
            <a:endParaRPr lang="en-GB" dirty="0">
              <a:solidFill>
                <a:schemeClr val="tx1"/>
              </a:solidFill>
            </a:endParaRPr>
          </a:p>
        </p:txBody>
      </p:sp>
      <p:sp>
        <p:nvSpPr>
          <p:cNvPr id="3" name="Title 2">
            <a:extLst>
              <a:ext uri="{FF2B5EF4-FFF2-40B4-BE49-F238E27FC236}">
                <a16:creationId xmlns:a16="http://schemas.microsoft.com/office/drawing/2014/main" id="{5049ABC8-F306-4914-8802-2DD85335817E}"/>
              </a:ext>
            </a:extLst>
          </p:cNvPr>
          <p:cNvSpPr>
            <a:spLocks noGrp="1"/>
          </p:cNvSpPr>
          <p:nvPr>
            <p:ph type="title"/>
          </p:nvPr>
        </p:nvSpPr>
        <p:spPr>
          <a:xfrm>
            <a:off x="-1" y="213557"/>
            <a:ext cx="3313217" cy="647577"/>
          </a:xfrm>
        </p:spPr>
        <p:txBody>
          <a:bodyPr>
            <a:normAutofit/>
          </a:bodyPr>
          <a:lstStyle/>
          <a:p>
            <a:r>
              <a:rPr lang="en-GB" dirty="0"/>
              <a:t>This session…</a:t>
            </a:r>
          </a:p>
        </p:txBody>
      </p:sp>
      <p:pic>
        <p:nvPicPr>
          <p:cNvPr id="16" name="Picture 15">
            <a:extLst>
              <a:ext uri="{FF2B5EF4-FFF2-40B4-BE49-F238E27FC236}">
                <a16:creationId xmlns:a16="http://schemas.microsoft.com/office/drawing/2014/main" id="{4C3E48EE-B391-4DF0-B7FA-C39E50A650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87491" y="3768663"/>
            <a:ext cx="4904509" cy="2452255"/>
          </a:xfrm>
          <a:prstGeom prst="rect">
            <a:avLst/>
          </a:prstGeom>
        </p:spPr>
      </p:pic>
      <p:pic>
        <p:nvPicPr>
          <p:cNvPr id="4" name="Slide 2">
            <a:hlinkClick r:id="" action="ppaction://media"/>
            <a:extLst>
              <a:ext uri="{FF2B5EF4-FFF2-40B4-BE49-F238E27FC236}">
                <a16:creationId xmlns:a16="http://schemas.microsoft.com/office/drawing/2014/main" id="{D797C8C5-0FDA-8679-7214-FBAD827B76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15404" y="454734"/>
            <a:ext cx="406400" cy="406400"/>
          </a:xfrm>
          <a:prstGeom prst="rect">
            <a:avLst/>
          </a:prstGeom>
        </p:spPr>
      </p:pic>
    </p:spTree>
    <p:extLst>
      <p:ext uri="{BB962C8B-B14F-4D97-AF65-F5344CB8AC3E}">
        <p14:creationId xmlns:p14="http://schemas.microsoft.com/office/powerpoint/2010/main" val="33525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nvGraphicFramePr>
        <p:xfrm>
          <a:off x="376100" y="774186"/>
          <a:ext cx="10294421" cy="5590687"/>
        </p:xfrm>
        <a:graphic>
          <a:graphicData uri="http://schemas.openxmlformats.org/drawingml/2006/table">
            <a:tbl>
              <a:tblPr firstRow="1" bandRow="1">
                <a:noFill/>
              </a:tblPr>
              <a:tblGrid>
                <a:gridCol w="10294421">
                  <a:extLst>
                    <a:ext uri="{9D8B030D-6E8A-4147-A177-3AD203B41FA5}">
                      <a16:colId xmlns:a16="http://schemas.microsoft.com/office/drawing/2014/main" val="20000"/>
                    </a:ext>
                  </a:extLst>
                </a:gridCol>
              </a:tblGrid>
              <a:tr h="402487">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t>Escribe las </a:t>
                      </a:r>
                      <a:r>
                        <a:rPr lang="en-GB" sz="2400" u="none" strike="noStrike" cap="none" dirty="0" err="1"/>
                        <a:t>frases</a:t>
                      </a:r>
                      <a:r>
                        <a:rPr lang="en-GB" sz="2400" u="none" strike="noStrike" cap="none" dirty="0"/>
                        <a:t> </a:t>
                      </a:r>
                      <a:r>
                        <a:rPr lang="en-GB" sz="2400" u="none" strike="noStrike" cap="none" dirty="0" err="1"/>
                        <a:t>en</a:t>
                      </a:r>
                      <a:r>
                        <a:rPr lang="en-GB" sz="2400" u="none" strike="noStrike" cap="none" dirty="0"/>
                        <a:t> </a:t>
                      </a:r>
                      <a:r>
                        <a:rPr lang="en-GB" sz="2400" u="none" strike="noStrike" cap="none" dirty="0" err="1"/>
                        <a:t>español</a:t>
                      </a:r>
                      <a:r>
                        <a:rPr lang="en-GB" sz="2400" u="none" strike="noStrike" cap="none" dirty="0"/>
                        <a:t>.</a:t>
                      </a:r>
                      <a:endParaRPr sz="1600" u="none" strike="noStrike" cap="none" dirty="0"/>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1. </a:t>
                      </a:r>
                      <a:r>
                        <a:rPr lang="en-GB" sz="2000" u="sng" strike="noStrike" cap="none" dirty="0"/>
                        <a:t>I visited </a:t>
                      </a:r>
                      <a:r>
                        <a:rPr lang="en-GB" sz="2000" u="none" strike="noStrike" cap="none" dirty="0"/>
                        <a:t>the city of Valencia in March.</a:t>
                      </a:r>
                      <a:endParaRPr sz="1400" u="none" strike="noStrike" cap="none" dirty="0"/>
                    </a:p>
                  </a:txBody>
                  <a:tcPr marL="91450" marR="91450" marT="45725" marB="45725"/>
                </a:tc>
                <a:extLst>
                  <a:ext uri="{0D108BD9-81ED-4DB2-BD59-A6C34878D82A}">
                    <a16:rowId xmlns:a16="http://schemas.microsoft.com/office/drawing/2014/main" val="10001"/>
                  </a:ext>
                </a:extLst>
              </a:tr>
              <a:tr h="82380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2. </a:t>
                      </a:r>
                      <a:r>
                        <a:rPr lang="en-GB" sz="2000" u="sng" strike="noStrike" cap="none" dirty="0"/>
                        <a:t>I paid for</a:t>
                      </a:r>
                      <a:r>
                        <a:rPr lang="en-GB" sz="2000" u="none" strike="noStrike" cap="none" dirty="0"/>
                        <a:t> the RENFE tickets.</a:t>
                      </a: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t>3. </a:t>
                      </a:r>
                      <a:r>
                        <a:rPr lang="en-US" sz="2000" u="none" strike="noStrike" cap="none" dirty="0"/>
                        <a:t>My father </a:t>
                      </a:r>
                      <a:r>
                        <a:rPr lang="en-US" sz="2000" u="sng" strike="noStrike" cap="none" dirty="0"/>
                        <a:t>found</a:t>
                      </a:r>
                      <a:r>
                        <a:rPr lang="en-US" sz="2000" u="none" strike="noStrike" cap="none" dirty="0"/>
                        <a:t> a hotel near the port with a </a:t>
                      </a:r>
                      <a:r>
                        <a:rPr lang="en-US" sz="2000" u="sng" strike="noStrike" cap="none" dirty="0"/>
                        <a:t>good</a:t>
                      </a:r>
                      <a:r>
                        <a:rPr lang="en-US" sz="2000" u="none" strike="noStrike" cap="none" dirty="0"/>
                        <a:t> restaurant. </a:t>
                      </a:r>
                      <a:endParaRPr sz="1400" u="none" strike="noStrike" cap="none" dirty="0"/>
                    </a:p>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4. It had </a:t>
                      </a:r>
                      <a:r>
                        <a:rPr lang="en-GB" sz="2000" u="sng" strike="noStrike" cap="none" dirty="0"/>
                        <a:t>some </a:t>
                      </a:r>
                      <a:r>
                        <a:rPr lang="en-GB" sz="2000" u="none" strike="noStrike" cap="none" dirty="0"/>
                        <a:t>lovely views of the architecture, so </a:t>
                      </a:r>
                      <a:r>
                        <a:rPr lang="en-GB" sz="2000" u="sng" strike="noStrike" cap="none" dirty="0"/>
                        <a:t>I took </a:t>
                      </a:r>
                      <a:r>
                        <a:rPr lang="en-GB" sz="2000" u="none" strike="noStrike" cap="none" dirty="0"/>
                        <a:t>lots of photos.</a:t>
                      </a:r>
                      <a:endParaRPr sz="1400" u="none" strike="noStrike" cap="none" dirty="0"/>
                    </a:p>
                  </a:txBody>
                  <a:tcPr marL="91450" marR="91450" marT="45725" marB="45725"/>
                </a:tc>
                <a:extLst>
                  <a:ext uri="{0D108BD9-81ED-4DB2-BD59-A6C34878D82A}">
                    <a16:rowId xmlns:a16="http://schemas.microsoft.com/office/drawing/2014/main" val="10004"/>
                  </a:ext>
                </a:extLst>
              </a:tr>
              <a:tr h="800173">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5. </a:t>
                      </a:r>
                      <a:r>
                        <a:rPr lang="en-GB" sz="2000" u="sng" strike="noStrike" cap="none" dirty="0"/>
                        <a:t>Did you look </a:t>
                      </a:r>
                      <a:r>
                        <a:rPr lang="en-GB" sz="2000" u="none" strike="noStrike" cap="none" dirty="0"/>
                        <a:t>at the photos that my mother </a:t>
                      </a:r>
                      <a:r>
                        <a:rPr lang="en-GB" sz="2000" u="sng" strike="noStrike" cap="none" dirty="0"/>
                        <a:t>hung</a:t>
                      </a:r>
                      <a:r>
                        <a:rPr lang="en-GB" sz="2000" u="none" strike="noStrike" cap="none" dirty="0"/>
                        <a:t> on the wall? They are all mine!</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6. </a:t>
                      </a:r>
                      <a:r>
                        <a:rPr lang="en-GB" sz="2000" u="sng" strike="noStrike" cap="none" dirty="0"/>
                        <a:t>Did you try</a:t>
                      </a:r>
                      <a:r>
                        <a:rPr lang="en-GB" sz="2000" u="none" strike="noStrike" cap="none" dirty="0"/>
                        <a:t> </a:t>
                      </a:r>
                      <a:r>
                        <a:rPr lang="en-GB" sz="2000" u="sng" strike="noStrike" cap="none" dirty="0"/>
                        <a:t>any</a:t>
                      </a:r>
                      <a:r>
                        <a:rPr lang="en-GB" sz="2000" u="none" strike="noStrike" cap="none" dirty="0"/>
                        <a:t> well-known dish from Valencia?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a:t>
                      </a:r>
                      <a:r>
                        <a:rPr lang="en-GB" sz="2000" u="sng" strike="noStrike" cap="none" dirty="0"/>
                        <a:t>. I ate for lunch</a:t>
                      </a:r>
                      <a:r>
                        <a:rPr lang="en-GB" sz="2000" u="none" strike="noStrike" cap="none" dirty="0"/>
                        <a:t> the fish, but </a:t>
                      </a:r>
                      <a:r>
                        <a:rPr lang="en-GB" sz="2000" b="0" u="sng" strike="noStrike" cap="none" dirty="0"/>
                        <a:t>he tried </a:t>
                      </a:r>
                      <a:r>
                        <a:rPr lang="en-GB" sz="2000" u="none" strike="noStrike" cap="none" dirty="0"/>
                        <a:t>the paella </a:t>
                      </a:r>
                      <a:r>
                        <a:rPr lang="en-GB" sz="2000" u="none" strike="noStrike" cap="none" dirty="0" err="1"/>
                        <a:t>valenciana</a:t>
                      </a:r>
                      <a:r>
                        <a:rPr lang="en-GB" sz="2000" u="none" strike="noStrike" cap="none" dirty="0"/>
                        <a:t>.</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17" name="Google Shape;717;p15"/>
          <p:cNvSpPr txBox="1"/>
          <p:nvPr/>
        </p:nvSpPr>
        <p:spPr>
          <a:xfrm>
            <a:off x="500063" y="1588765"/>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u="sng" dirty="0" err="1">
                <a:solidFill>
                  <a:schemeClr val="dk1"/>
                </a:solidFill>
                <a:latin typeface="Century Gothic"/>
                <a:ea typeface="Century Gothic"/>
                <a:cs typeface="Century Gothic"/>
                <a:sym typeface="Century Gothic"/>
              </a:rPr>
              <a:t>Visité</a:t>
            </a:r>
            <a:r>
              <a:rPr lang="en-GB" sz="2000" b="1" dirty="0">
                <a:solidFill>
                  <a:schemeClr val="dk1"/>
                </a:solidFill>
                <a:latin typeface="Century Gothic"/>
                <a:ea typeface="Century Gothic"/>
                <a:cs typeface="Century Gothic"/>
                <a:sym typeface="Century Gothic"/>
              </a:rPr>
              <a:t> la ciudad de Valencia </a:t>
            </a:r>
            <a:r>
              <a:rPr lang="en-GB" sz="2000" b="1" dirty="0" err="1">
                <a:solidFill>
                  <a:schemeClr val="dk1"/>
                </a:solidFill>
                <a:latin typeface="Century Gothic"/>
                <a:ea typeface="Century Gothic"/>
                <a:cs typeface="Century Gothic"/>
                <a:sym typeface="Century Gothic"/>
              </a:rPr>
              <a:t>en</a:t>
            </a:r>
            <a:r>
              <a:rPr lang="en-GB" sz="2000" b="1"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marzo</a:t>
            </a:r>
            <a:r>
              <a:rPr lang="en-GB" sz="2000" b="1" i="0" u="none" strike="noStrike" cap="none" dirty="0">
                <a:solidFill>
                  <a:schemeClr val="dk1"/>
                </a:solidFill>
                <a:latin typeface="Century Gothic"/>
                <a:ea typeface="Century Gothic"/>
                <a:cs typeface="Century Gothic"/>
                <a:sym typeface="Century Gothic"/>
              </a:rPr>
              <a:t>.</a:t>
            </a:r>
            <a:endParaRPr sz="2000" b="1" i="0" u="none" strike="noStrike" cap="none" dirty="0">
              <a:solidFill>
                <a:schemeClr val="dk1"/>
              </a:solidFill>
              <a:latin typeface="Century Gothic"/>
              <a:ea typeface="Century Gothic"/>
              <a:cs typeface="Century Gothic"/>
              <a:sym typeface="Century Gothic"/>
            </a:endParaRPr>
          </a:p>
        </p:txBody>
      </p:sp>
      <p:sp>
        <p:nvSpPr>
          <p:cNvPr id="718" name="Google Shape;718;p15"/>
          <p:cNvSpPr txBox="1"/>
          <p:nvPr/>
        </p:nvSpPr>
        <p:spPr>
          <a:xfrm>
            <a:off x="500063" y="3727916"/>
            <a:ext cx="10440468"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ES" sz="2000" b="1" dirty="0">
                <a:solidFill>
                  <a:schemeClr val="dk1"/>
                </a:solidFill>
                <a:ea typeface="Century Gothic"/>
                <a:cs typeface="Century Gothic"/>
                <a:sym typeface="Century Gothic"/>
              </a:rPr>
              <a:t>Tenía </a:t>
            </a:r>
            <a:r>
              <a:rPr lang="es-ES" sz="2000" b="1" u="sng" dirty="0">
                <a:solidFill>
                  <a:schemeClr val="dk1"/>
                </a:solidFill>
                <a:ea typeface="Century Gothic"/>
                <a:cs typeface="Century Gothic"/>
                <a:sym typeface="Century Gothic"/>
              </a:rPr>
              <a:t>algunas</a:t>
            </a:r>
            <a:r>
              <a:rPr lang="es-ES" sz="2000" b="1" dirty="0">
                <a:solidFill>
                  <a:schemeClr val="dk1"/>
                </a:solidFill>
                <a:ea typeface="Century Gothic"/>
                <a:cs typeface="Century Gothic"/>
                <a:sym typeface="Century Gothic"/>
              </a:rPr>
              <a:t> vistas lindas de la arquitectura, así que </a:t>
            </a:r>
            <a:r>
              <a:rPr lang="es-ES" sz="2000" b="1" u="sng" dirty="0">
                <a:solidFill>
                  <a:schemeClr val="dk1"/>
                </a:solidFill>
                <a:ea typeface="Century Gothic"/>
                <a:cs typeface="Century Gothic"/>
                <a:sym typeface="Century Gothic"/>
              </a:rPr>
              <a:t>saqué</a:t>
            </a:r>
            <a:r>
              <a:rPr lang="es-ES" sz="2000" b="1" dirty="0">
                <a:solidFill>
                  <a:schemeClr val="dk1"/>
                </a:solidFill>
                <a:ea typeface="Century Gothic"/>
                <a:cs typeface="Century Gothic"/>
                <a:sym typeface="Century Gothic"/>
              </a:rPr>
              <a:t> muchas fotos.</a:t>
            </a:r>
          </a:p>
        </p:txBody>
      </p:sp>
      <p:sp>
        <p:nvSpPr>
          <p:cNvPr id="719" name="Google Shape;719;p15"/>
          <p:cNvSpPr txBox="1"/>
          <p:nvPr/>
        </p:nvSpPr>
        <p:spPr>
          <a:xfrm>
            <a:off x="500063" y="2316396"/>
            <a:ext cx="955357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dirty="0" err="1">
                <a:solidFill>
                  <a:schemeClr val="dk1"/>
                </a:solidFill>
                <a:latin typeface="Century Gothic"/>
                <a:ea typeface="Century Gothic"/>
                <a:cs typeface="Century Gothic"/>
                <a:sym typeface="Century Gothic"/>
              </a:rPr>
              <a:t>Pagué</a:t>
            </a:r>
            <a:r>
              <a:rPr lang="en-GB" sz="2000" b="1" i="0" u="none" strike="noStrike" cap="none" dirty="0">
                <a:solidFill>
                  <a:schemeClr val="dk1"/>
                </a:solidFill>
                <a:latin typeface="Century Gothic"/>
                <a:ea typeface="Century Gothic"/>
                <a:cs typeface="Century Gothic"/>
                <a:sym typeface="Century Gothic"/>
              </a:rPr>
              <a:t> los </a:t>
            </a:r>
            <a:r>
              <a:rPr lang="en-GB" sz="2000" b="1" i="0" u="none" strike="noStrike" cap="none" dirty="0" err="1">
                <a:solidFill>
                  <a:schemeClr val="dk1"/>
                </a:solidFill>
                <a:latin typeface="Century Gothic"/>
                <a:ea typeface="Century Gothic"/>
                <a:cs typeface="Century Gothic"/>
                <a:sym typeface="Century Gothic"/>
              </a:rPr>
              <a:t>billetes</a:t>
            </a:r>
            <a:r>
              <a:rPr lang="en-GB" sz="2000" b="1" i="0" u="none" strike="noStrike" cap="none" dirty="0">
                <a:solidFill>
                  <a:schemeClr val="dk1"/>
                </a:solidFill>
                <a:latin typeface="Century Gothic"/>
                <a:ea typeface="Century Gothic"/>
                <a:cs typeface="Century Gothic"/>
                <a:sym typeface="Century Gothic"/>
              </a:rPr>
              <a:t> de RENFE.</a:t>
            </a:r>
            <a:endParaRPr sz="2000" b="1" i="0" u="none" strike="noStrike" cap="none" dirty="0">
              <a:solidFill>
                <a:schemeClr val="dk1"/>
              </a:solidFill>
              <a:latin typeface="Century Gothic"/>
              <a:ea typeface="Century Gothic"/>
              <a:cs typeface="Century Gothic"/>
              <a:sym typeface="Century Gothic"/>
            </a:endParaRPr>
          </a:p>
        </p:txBody>
      </p:sp>
      <p:sp>
        <p:nvSpPr>
          <p:cNvPr id="720" name="Google Shape;720;p15"/>
          <p:cNvSpPr txBox="1"/>
          <p:nvPr/>
        </p:nvSpPr>
        <p:spPr>
          <a:xfrm>
            <a:off x="500063" y="3023825"/>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s-ES" sz="2000" b="1" u="sng" dirty="0">
                <a:solidFill>
                  <a:schemeClr val="dk1"/>
                </a:solidFill>
                <a:ea typeface="Century Gothic"/>
                <a:cs typeface="Century Gothic"/>
                <a:sym typeface="Century Gothic"/>
              </a:rPr>
              <a:t>Mi madre reservó</a:t>
            </a:r>
            <a:r>
              <a:rPr lang="es-ES" sz="2000" b="1" dirty="0">
                <a:solidFill>
                  <a:schemeClr val="dk1"/>
                </a:solidFill>
                <a:ea typeface="Century Gothic"/>
                <a:cs typeface="Century Gothic"/>
                <a:sym typeface="Century Gothic"/>
              </a:rPr>
              <a:t> un hotel cerca del puerto con un </a:t>
            </a:r>
            <a:r>
              <a:rPr lang="es-ES" sz="2000" b="1" u="sng" dirty="0">
                <a:solidFill>
                  <a:schemeClr val="dk1"/>
                </a:solidFill>
                <a:ea typeface="Century Gothic"/>
                <a:cs typeface="Century Gothic"/>
                <a:sym typeface="Century Gothic"/>
              </a:rPr>
              <a:t>buen</a:t>
            </a:r>
            <a:r>
              <a:rPr lang="es-ES" sz="2000" b="1" dirty="0">
                <a:solidFill>
                  <a:schemeClr val="dk1"/>
                </a:solidFill>
                <a:ea typeface="Century Gothic"/>
                <a:cs typeface="Century Gothic"/>
                <a:sym typeface="Century Gothic"/>
              </a:rPr>
              <a:t> restaurante</a:t>
            </a:r>
            <a:endParaRPr sz="2000" b="1" i="0" u="none" strike="noStrike" cap="none" dirty="0">
              <a:solidFill>
                <a:schemeClr val="dk1"/>
              </a:solidFill>
              <a:latin typeface="Century Gothic"/>
              <a:ea typeface="Century Gothic"/>
              <a:cs typeface="Century Gothic"/>
              <a:sym typeface="Century Gothic"/>
            </a:endParaRPr>
          </a:p>
        </p:txBody>
      </p:sp>
      <p:sp>
        <p:nvSpPr>
          <p:cNvPr id="721" name="Google Shape;721;p15"/>
          <p:cNvSpPr txBox="1"/>
          <p:nvPr/>
        </p:nvSpPr>
        <p:spPr>
          <a:xfrm>
            <a:off x="503617" y="4471217"/>
            <a:ext cx="10294422" cy="39790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b="1" dirty="0">
                <a:solidFill>
                  <a:schemeClr val="dk1"/>
                </a:solidFill>
                <a:ea typeface="Century Gothic"/>
                <a:cs typeface="Century Gothic"/>
                <a:sym typeface="Century Gothic"/>
              </a:rPr>
              <a:t>¿</a:t>
            </a:r>
            <a:r>
              <a:rPr lang="en-GB" sz="2000" b="1" u="sng" dirty="0" err="1">
                <a:solidFill>
                  <a:schemeClr val="dk1"/>
                </a:solidFill>
                <a:ea typeface="Century Gothic"/>
                <a:cs typeface="Century Gothic"/>
                <a:sym typeface="Century Gothic"/>
              </a:rPr>
              <a:t>Miraste</a:t>
            </a:r>
            <a:r>
              <a:rPr lang="en-GB" sz="2000" b="1" dirty="0">
                <a:solidFill>
                  <a:schemeClr val="dk1"/>
                </a:solidFill>
                <a:ea typeface="Century Gothic"/>
                <a:cs typeface="Century Gothic"/>
                <a:sym typeface="Century Gothic"/>
              </a:rPr>
              <a:t> las </a:t>
            </a:r>
            <a:r>
              <a:rPr lang="en-GB" sz="2000" b="1" dirty="0" err="1">
                <a:solidFill>
                  <a:schemeClr val="dk1"/>
                </a:solidFill>
                <a:ea typeface="Century Gothic"/>
                <a:cs typeface="Century Gothic"/>
                <a:sym typeface="Century Gothic"/>
              </a:rPr>
              <a:t>fotos</a:t>
            </a:r>
            <a:r>
              <a:rPr lang="en-GB" sz="2000" b="1" dirty="0">
                <a:solidFill>
                  <a:schemeClr val="dk1"/>
                </a:solidFill>
                <a:ea typeface="Century Gothic"/>
                <a:cs typeface="Century Gothic"/>
                <a:sym typeface="Century Gothic"/>
              </a:rPr>
              <a:t> que mi </a:t>
            </a:r>
            <a:r>
              <a:rPr lang="en-GB" sz="2000" b="1" dirty="0" err="1">
                <a:solidFill>
                  <a:schemeClr val="dk1"/>
                </a:solidFill>
                <a:ea typeface="Century Gothic"/>
                <a:cs typeface="Century Gothic"/>
                <a:sym typeface="Century Gothic"/>
              </a:rPr>
              <a:t>madre</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colgó</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en</a:t>
            </a:r>
            <a:r>
              <a:rPr lang="en-GB" sz="2000" b="1" dirty="0">
                <a:solidFill>
                  <a:schemeClr val="dk1"/>
                </a:solidFill>
                <a:ea typeface="Century Gothic"/>
                <a:cs typeface="Century Gothic"/>
                <a:sym typeface="Century Gothic"/>
              </a:rPr>
              <a:t> la pared? ¡son </a:t>
            </a:r>
            <a:r>
              <a:rPr lang="en-GB" sz="2000" b="1" dirty="0" err="1">
                <a:solidFill>
                  <a:schemeClr val="dk1"/>
                </a:solidFill>
                <a:ea typeface="Century Gothic"/>
                <a:cs typeface="Century Gothic"/>
                <a:sym typeface="Century Gothic"/>
              </a:rPr>
              <a:t>todas</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mías</a:t>
            </a:r>
            <a:r>
              <a:rPr lang="en-GB" sz="2000" b="1" dirty="0">
                <a:solidFill>
                  <a:schemeClr val="dk1"/>
                </a:solidFill>
                <a:ea typeface="Century Gothic"/>
                <a:cs typeface="Century Gothic"/>
                <a:sym typeface="Century Gothic"/>
              </a:rPr>
              <a:t>!</a:t>
            </a:r>
          </a:p>
        </p:txBody>
      </p:sp>
      <p:sp>
        <p:nvSpPr>
          <p:cNvPr id="722" name="Google Shape;722;p15"/>
          <p:cNvSpPr txBox="1"/>
          <p:nvPr/>
        </p:nvSpPr>
        <p:spPr>
          <a:xfrm>
            <a:off x="519113" y="5227297"/>
            <a:ext cx="10294422" cy="397868"/>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GB" sz="2000" b="1" dirty="0">
                <a:solidFill>
                  <a:schemeClr val="dk1"/>
                </a:solidFill>
                <a:ea typeface="Century Gothic"/>
                <a:cs typeface="Century Gothic"/>
                <a:sym typeface="Century Gothic"/>
              </a:rPr>
              <a:t>¿</a:t>
            </a:r>
            <a:r>
              <a:rPr lang="en-GB" sz="2000" b="1" u="sng" dirty="0" err="1">
                <a:solidFill>
                  <a:schemeClr val="dk1"/>
                </a:solidFill>
                <a:ea typeface="Century Gothic"/>
                <a:cs typeface="Century Gothic"/>
                <a:sym typeface="Century Gothic"/>
              </a:rPr>
              <a:t>Probaste</a:t>
            </a:r>
            <a:r>
              <a:rPr lang="en-GB" sz="2000" b="1" dirty="0">
                <a:solidFill>
                  <a:schemeClr val="dk1"/>
                </a:solidFill>
                <a:ea typeface="Century Gothic"/>
                <a:cs typeface="Century Gothic"/>
                <a:sym typeface="Century Gothic"/>
              </a:rPr>
              <a:t> </a:t>
            </a:r>
            <a:r>
              <a:rPr lang="en-GB" sz="2000" b="1" u="sng" dirty="0" err="1">
                <a:solidFill>
                  <a:schemeClr val="dk1"/>
                </a:solidFill>
                <a:ea typeface="Century Gothic"/>
                <a:cs typeface="Century Gothic"/>
                <a:sym typeface="Century Gothic"/>
              </a:rPr>
              <a:t>algún</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plato</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conocido</a:t>
            </a:r>
            <a:r>
              <a:rPr lang="en-GB" sz="2000" b="1" dirty="0">
                <a:solidFill>
                  <a:schemeClr val="dk1"/>
                </a:solidFill>
                <a:ea typeface="Century Gothic"/>
                <a:cs typeface="Century Gothic"/>
                <a:sym typeface="Century Gothic"/>
              </a:rPr>
              <a:t> de Valencia?</a:t>
            </a:r>
            <a:endParaRPr lang="es-ES" sz="2000" b="1" dirty="0">
              <a:solidFill>
                <a:schemeClr val="dk1"/>
              </a:solidFill>
              <a:ea typeface="Century Gothic"/>
              <a:cs typeface="Century Gothic"/>
              <a:sym typeface="Century Gothic"/>
            </a:endParaRPr>
          </a:p>
        </p:txBody>
      </p:sp>
      <p:sp>
        <p:nvSpPr>
          <p:cNvPr id="723" name="Google Shape;723;p15"/>
          <p:cNvSpPr txBox="1"/>
          <p:nvPr/>
        </p:nvSpPr>
        <p:spPr>
          <a:xfrm>
            <a:off x="519113" y="5948978"/>
            <a:ext cx="10294422" cy="3979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u="sng" dirty="0" err="1">
                <a:solidFill>
                  <a:schemeClr val="dk1"/>
                </a:solidFill>
                <a:latin typeface="Century Gothic"/>
                <a:ea typeface="Century Gothic"/>
                <a:cs typeface="Century Gothic"/>
                <a:sym typeface="Century Gothic"/>
              </a:rPr>
              <a:t>Yo</a:t>
            </a:r>
            <a:r>
              <a:rPr lang="en-GB" sz="2000" b="1" u="sng"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almorcé</a:t>
            </a:r>
            <a:r>
              <a:rPr lang="en-GB" sz="2000" b="1" dirty="0">
                <a:solidFill>
                  <a:schemeClr val="dk1"/>
                </a:solidFill>
                <a:latin typeface="Century Gothic"/>
                <a:ea typeface="Century Gothic"/>
                <a:cs typeface="Century Gothic"/>
                <a:sym typeface="Century Gothic"/>
              </a:rPr>
              <a:t> el </a:t>
            </a:r>
            <a:r>
              <a:rPr lang="en-GB" sz="2000" b="1" dirty="0" err="1">
                <a:solidFill>
                  <a:schemeClr val="dk1"/>
                </a:solidFill>
                <a:latin typeface="Century Gothic"/>
                <a:ea typeface="Century Gothic"/>
                <a:cs typeface="Century Gothic"/>
                <a:sym typeface="Century Gothic"/>
              </a:rPr>
              <a:t>pescado</a:t>
            </a:r>
            <a:r>
              <a:rPr lang="en-GB" sz="2000" b="1" dirty="0">
                <a:solidFill>
                  <a:schemeClr val="dk1"/>
                </a:solidFill>
                <a:latin typeface="Century Gothic"/>
                <a:ea typeface="Century Gothic"/>
                <a:cs typeface="Century Gothic"/>
                <a:sym typeface="Century Gothic"/>
              </a:rPr>
              <a:t>, </a:t>
            </a:r>
            <a:r>
              <a:rPr lang="en-GB" sz="2000" b="1" dirty="0" err="1">
                <a:solidFill>
                  <a:schemeClr val="dk1"/>
                </a:solidFill>
                <a:latin typeface="Century Gothic"/>
                <a:ea typeface="Century Gothic"/>
                <a:cs typeface="Century Gothic"/>
                <a:sym typeface="Century Gothic"/>
              </a:rPr>
              <a:t>pero</a:t>
            </a:r>
            <a:r>
              <a:rPr lang="en-GB" sz="2000" b="1"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él</a:t>
            </a:r>
            <a:r>
              <a:rPr lang="en-GB" sz="2000" b="1" u="sng" dirty="0">
                <a:solidFill>
                  <a:schemeClr val="dk1"/>
                </a:solidFill>
                <a:latin typeface="Century Gothic"/>
                <a:ea typeface="Century Gothic"/>
                <a:cs typeface="Century Gothic"/>
                <a:sym typeface="Century Gothic"/>
              </a:rPr>
              <a:t> </a:t>
            </a:r>
            <a:r>
              <a:rPr lang="en-GB" sz="2000" b="1" u="sng" dirty="0" err="1">
                <a:solidFill>
                  <a:schemeClr val="dk1"/>
                </a:solidFill>
                <a:latin typeface="Century Gothic"/>
                <a:ea typeface="Century Gothic"/>
                <a:cs typeface="Century Gothic"/>
                <a:sym typeface="Century Gothic"/>
              </a:rPr>
              <a:t>probó</a:t>
            </a:r>
            <a:r>
              <a:rPr lang="en-GB" sz="2000" b="1" dirty="0">
                <a:solidFill>
                  <a:schemeClr val="dk1"/>
                </a:solidFill>
                <a:latin typeface="Century Gothic"/>
                <a:ea typeface="Century Gothic"/>
                <a:cs typeface="Century Gothic"/>
                <a:sym typeface="Century Gothic"/>
              </a:rPr>
              <a:t> la paella </a:t>
            </a:r>
            <a:r>
              <a:rPr lang="en-GB" sz="2000" b="1" dirty="0" err="1">
                <a:solidFill>
                  <a:schemeClr val="dk1"/>
                </a:solidFill>
                <a:latin typeface="Century Gothic"/>
                <a:ea typeface="Century Gothic"/>
                <a:cs typeface="Century Gothic"/>
                <a:sym typeface="Century Gothic"/>
              </a:rPr>
              <a:t>valenciana</a:t>
            </a:r>
            <a:r>
              <a:rPr lang="en-GB" sz="2000" b="1" i="0" u="none" strike="noStrike" cap="none" dirty="0">
                <a:solidFill>
                  <a:schemeClr val="dk1"/>
                </a:solidFill>
                <a:latin typeface="Century Gothic"/>
                <a:ea typeface="Century Gothic"/>
                <a:cs typeface="Century Gothic"/>
                <a:sym typeface="Century Gothic"/>
              </a:rPr>
              <a:t>.</a:t>
            </a:r>
            <a:endParaRPr sz="2000" b="1" i="0" u="none" strike="noStrike" cap="none" dirty="0">
              <a:solidFill>
                <a:schemeClr val="dk1"/>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883442" cy="647577"/>
          </a:xfrm>
        </p:spPr>
        <p:txBody>
          <a:bodyPr>
            <a:normAutofit/>
          </a:bodyPr>
          <a:lstStyle/>
          <a:p>
            <a:r>
              <a:rPr lang="en-GB" dirty="0"/>
              <a:t>Un </a:t>
            </a:r>
            <a:r>
              <a:rPr lang="en-GB" dirty="0" err="1"/>
              <a:t>viaje</a:t>
            </a:r>
            <a:r>
              <a:rPr lang="en-GB" dirty="0"/>
              <a:t> a Valencia</a:t>
            </a:r>
          </a:p>
        </p:txBody>
      </p:sp>
      <p:sp>
        <p:nvSpPr>
          <p:cNvPr id="15" name="Speech Bubble: Rectangle with Corners Rounded 14">
            <a:extLst>
              <a:ext uri="{FF2B5EF4-FFF2-40B4-BE49-F238E27FC236}">
                <a16:creationId xmlns:a16="http://schemas.microsoft.com/office/drawing/2014/main" id="{7CA9F463-04F5-40E8-91FE-11A8FC598126}"/>
              </a:ext>
            </a:extLst>
          </p:cNvPr>
          <p:cNvSpPr/>
          <p:nvPr/>
        </p:nvSpPr>
        <p:spPr>
          <a:xfrm>
            <a:off x="9260821" y="1670101"/>
            <a:ext cx="2555079" cy="1169747"/>
          </a:xfrm>
          <a:prstGeom prst="wedgeRoundRectCallout">
            <a:avLst>
              <a:gd name="adj1" fmla="val -64318"/>
              <a:gd name="adj2" fmla="val 422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happens to a prenominal adjective before a masculine noun?</a:t>
            </a:r>
          </a:p>
        </p:txBody>
      </p:sp>
      <p:sp>
        <p:nvSpPr>
          <p:cNvPr id="16" name="Speech Bubble: Rectangle with Corners Rounded 15">
            <a:extLst>
              <a:ext uri="{FF2B5EF4-FFF2-40B4-BE49-F238E27FC236}">
                <a16:creationId xmlns:a16="http://schemas.microsoft.com/office/drawing/2014/main" id="{D63135B5-B5EC-4EEE-B9B8-6E0D36FA3742}"/>
              </a:ext>
            </a:extLst>
          </p:cNvPr>
          <p:cNvSpPr/>
          <p:nvPr/>
        </p:nvSpPr>
        <p:spPr>
          <a:xfrm>
            <a:off x="9649555" y="4542923"/>
            <a:ext cx="2383555" cy="815561"/>
          </a:xfrm>
          <a:prstGeom prst="wedgeRoundRectCallout">
            <a:avLst>
              <a:gd name="adj1" fmla="val -69817"/>
              <a:gd name="adj2" fmla="val -1142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there’s no word for ‘did’ in Spanish.</a:t>
            </a:r>
          </a:p>
        </p:txBody>
      </p:sp>
      <p:sp>
        <p:nvSpPr>
          <p:cNvPr id="17" name="Speech Bubble: Rectangle with Corners Rounded 16">
            <a:extLst>
              <a:ext uri="{FF2B5EF4-FFF2-40B4-BE49-F238E27FC236}">
                <a16:creationId xmlns:a16="http://schemas.microsoft.com/office/drawing/2014/main" id="{E1016956-7037-46A0-AE28-1F5AC2D22E46}"/>
              </a:ext>
            </a:extLst>
          </p:cNvPr>
          <p:cNvSpPr/>
          <p:nvPr/>
        </p:nvSpPr>
        <p:spPr>
          <a:xfrm>
            <a:off x="9394967" y="5706743"/>
            <a:ext cx="2674444" cy="629348"/>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Subject pronouns would be useful here!</a:t>
            </a:r>
          </a:p>
        </p:txBody>
      </p:sp>
      <p:sp>
        <p:nvSpPr>
          <p:cNvPr id="18" name="Speech Bubble: Rectangle with Corners Rounded 17">
            <a:extLst>
              <a:ext uri="{FF2B5EF4-FFF2-40B4-BE49-F238E27FC236}">
                <a16:creationId xmlns:a16="http://schemas.microsoft.com/office/drawing/2014/main" id="{87E7DE2B-FE8F-41B9-89F3-E4E73221A014}"/>
              </a:ext>
            </a:extLst>
          </p:cNvPr>
          <p:cNvSpPr/>
          <p:nvPr/>
        </p:nvSpPr>
        <p:spPr>
          <a:xfrm>
            <a:off x="9682300" y="3037975"/>
            <a:ext cx="2387110" cy="672635"/>
          </a:xfrm>
          <a:prstGeom prst="wedgeRoundRectCallout">
            <a:avLst>
              <a:gd name="adj1" fmla="val -58076"/>
              <a:gd name="adj2" fmla="val -1042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*Watch out for the spelling change*.</a:t>
            </a:r>
          </a:p>
        </p:txBody>
      </p:sp>
      <p:sp>
        <p:nvSpPr>
          <p:cNvPr id="19" name="Speech Bubble: Rectangle with Corners Rounded 18">
            <a:extLst>
              <a:ext uri="{FF2B5EF4-FFF2-40B4-BE49-F238E27FC236}">
                <a16:creationId xmlns:a16="http://schemas.microsoft.com/office/drawing/2014/main" id="{14A03717-EBFA-4C74-8FDA-32BB6D0FF88A}"/>
              </a:ext>
            </a:extLst>
          </p:cNvPr>
          <p:cNvSpPr/>
          <p:nvPr/>
        </p:nvSpPr>
        <p:spPr>
          <a:xfrm>
            <a:off x="7001888" y="5068130"/>
            <a:ext cx="2383554" cy="672635"/>
          </a:xfrm>
          <a:prstGeom prst="wedgeRoundRectCallout">
            <a:avLst>
              <a:gd name="adj1" fmla="val -62072"/>
              <a:gd name="adj2" fmla="val 4622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*Watch out for the spelling change*.</a:t>
            </a:r>
          </a:p>
        </p:txBody>
      </p:sp>
      <p:sp>
        <p:nvSpPr>
          <p:cNvPr id="20" name="Speech Bubble: Rectangle with Corners Rounded 19">
            <a:extLst>
              <a:ext uri="{FF2B5EF4-FFF2-40B4-BE49-F238E27FC236}">
                <a16:creationId xmlns:a16="http://schemas.microsoft.com/office/drawing/2014/main" id="{294D2899-E419-4994-B52A-74F83D2AEFBC}"/>
              </a:ext>
            </a:extLst>
          </p:cNvPr>
          <p:cNvSpPr/>
          <p:nvPr/>
        </p:nvSpPr>
        <p:spPr>
          <a:xfrm>
            <a:off x="6545996" y="1725987"/>
            <a:ext cx="2387110" cy="672635"/>
          </a:xfrm>
          <a:prstGeom prst="wedgeRoundRectCallout">
            <a:avLst>
              <a:gd name="adj1" fmla="val -59672"/>
              <a:gd name="adj2" fmla="val -475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*Watch out for the spelling change*.</a:t>
            </a:r>
          </a:p>
        </p:txBody>
      </p:sp>
      <p:pic>
        <p:nvPicPr>
          <p:cNvPr id="2" name="Picture 1">
            <a:extLst>
              <a:ext uri="{FF2B5EF4-FFF2-40B4-BE49-F238E27FC236}">
                <a16:creationId xmlns:a16="http://schemas.microsoft.com/office/drawing/2014/main" id="{E131F76A-8B68-E6A7-1885-0CCAA66273F4}"/>
              </a:ext>
            </a:extLst>
          </p:cNvPr>
          <p:cNvPicPr>
            <a:picLocks noChangeAspect="1"/>
          </p:cNvPicPr>
          <p:nvPr/>
        </p:nvPicPr>
        <p:blipFill>
          <a:blip r:embed="rId5">
            <a:clrChange>
              <a:clrFrom>
                <a:srgbClr val="FFFEFF"/>
              </a:clrFrom>
              <a:clrTo>
                <a:srgbClr val="FFFEFF">
                  <a:alpha val="0"/>
                </a:srgbClr>
              </a:clrTo>
            </a:clrChange>
          </a:blip>
          <a:stretch>
            <a:fillRect/>
          </a:stretch>
        </p:blipFill>
        <p:spPr>
          <a:xfrm>
            <a:off x="9128921" y="492193"/>
            <a:ext cx="1917700" cy="1054100"/>
          </a:xfrm>
          <a:prstGeom prst="rect">
            <a:avLst/>
          </a:prstGeom>
        </p:spPr>
      </p:pic>
      <p:pic>
        <p:nvPicPr>
          <p:cNvPr id="3" name="Slide 20">
            <a:hlinkClick r:id="" action="ppaction://media"/>
            <a:extLst>
              <a:ext uri="{FF2B5EF4-FFF2-40B4-BE49-F238E27FC236}">
                <a16:creationId xmlns:a16="http://schemas.microsoft.com/office/drawing/2014/main" id="{7E3DB6CC-B622-03A1-272A-AC48BFE7D2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2521" y="125875"/>
            <a:ext cx="406400" cy="406400"/>
          </a:xfrm>
          <a:prstGeom prst="rect">
            <a:avLst/>
          </a:prstGeom>
        </p:spPr>
      </p:pic>
    </p:spTree>
    <p:extLst>
      <p:ext uri="{BB962C8B-B14F-4D97-AF65-F5344CB8AC3E}">
        <p14:creationId xmlns:p14="http://schemas.microsoft.com/office/powerpoint/2010/main" val="61192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3"/>
                </p:tgtEl>
              </p:cMediaNode>
            </p:audio>
          </p:childTnLst>
        </p:cTn>
      </p:par>
    </p:tnLst>
    <p:bldLst>
      <p:bldP spid="15" grpId="0" animBg="1"/>
      <p:bldP spid="16" grpId="0" animBg="1"/>
      <p:bldP spid="17"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3" name="Google Shape;403;p14"/>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sp>
        <p:nvSpPr>
          <p:cNvPr id="406" name="Google Shape;406;p14"/>
          <p:cNvSpPr/>
          <p:nvPr/>
        </p:nvSpPr>
        <p:spPr>
          <a:xfrm>
            <a:off x="215484" y="5142993"/>
            <a:ext cx="5023450" cy="928626"/>
          </a:xfrm>
          <a:prstGeom prst="rect">
            <a:avLst/>
          </a:prstGeom>
          <a:no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407" name="Google Shape;407;p14"/>
          <p:cNvSpPr/>
          <p:nvPr/>
        </p:nvSpPr>
        <p:spPr>
          <a:xfrm>
            <a:off x="255129" y="4129667"/>
            <a:ext cx="4992731" cy="549668"/>
          </a:xfrm>
          <a:prstGeom prst="rect">
            <a:avLst/>
          </a:prstGeom>
          <a:solidFill>
            <a:schemeClr val="accent1">
              <a:lumMod val="20000"/>
              <a:lumOff val="80000"/>
            </a:schemeClr>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408" name="Google Shape;408;p14"/>
          <p:cNvSpPr txBox="1"/>
          <p:nvPr/>
        </p:nvSpPr>
        <p:spPr>
          <a:xfrm>
            <a:off x="114921" y="1249750"/>
            <a:ext cx="773471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b="0" i="0" u="none" strike="noStrike" cap="none" dirty="0" err="1">
                <a:solidFill>
                  <a:srgbClr val="525050"/>
                </a:solidFill>
                <a:latin typeface="Century Gothic"/>
                <a:ea typeface="Century Gothic"/>
                <a:cs typeface="Century Gothic"/>
                <a:sym typeface="Century Gothic"/>
              </a:rPr>
              <a:t>Estudiante</a:t>
            </a:r>
            <a:r>
              <a:rPr lang="en-GB" sz="2000" b="0" i="0" u="none" strike="noStrike" cap="none" dirty="0">
                <a:solidFill>
                  <a:srgbClr val="525050"/>
                </a:solidFill>
                <a:latin typeface="Century Gothic"/>
                <a:ea typeface="Century Gothic"/>
                <a:cs typeface="Century Gothic"/>
                <a:sym typeface="Century Gothic"/>
              </a:rPr>
              <a:t> B </a:t>
            </a:r>
            <a:r>
              <a:rPr lang="en-GB" sz="2000" b="0" i="0" u="none" strike="noStrike" cap="none" dirty="0" err="1">
                <a:solidFill>
                  <a:srgbClr val="525050"/>
                </a:solidFill>
                <a:latin typeface="Century Gothic"/>
                <a:ea typeface="Century Gothic"/>
                <a:cs typeface="Century Gothic"/>
                <a:sym typeface="Century Gothic"/>
              </a:rPr>
              <a:t>elige</a:t>
            </a:r>
            <a:r>
              <a:rPr lang="en-GB" sz="2000" b="0" i="0" u="none" strike="noStrike" cap="none" dirty="0">
                <a:solidFill>
                  <a:srgbClr val="525050"/>
                </a:solidFill>
                <a:latin typeface="Century Gothic"/>
                <a:ea typeface="Century Gothic"/>
                <a:cs typeface="Century Gothic"/>
                <a:sym typeface="Century Gothic"/>
              </a:rPr>
              <a:t> un </a:t>
            </a:r>
            <a:r>
              <a:rPr lang="en-GB" sz="2000" b="0" i="0" u="none" strike="noStrike" cap="none" dirty="0" err="1">
                <a:solidFill>
                  <a:srgbClr val="525050"/>
                </a:solidFill>
                <a:latin typeface="Century Gothic"/>
                <a:ea typeface="Century Gothic"/>
                <a:cs typeface="Century Gothic"/>
                <a:sym typeface="Century Gothic"/>
              </a:rPr>
              <a:t>verbo</a:t>
            </a:r>
            <a:r>
              <a:rPr lang="en-GB" sz="2000" b="0" i="0" u="none" strike="noStrike" cap="none" dirty="0">
                <a:solidFill>
                  <a:srgbClr val="525050"/>
                </a:solidFill>
                <a:latin typeface="Century Gothic"/>
                <a:ea typeface="Century Gothic"/>
                <a:cs typeface="Century Gothic"/>
                <a:sym typeface="Century Gothic"/>
              </a:rPr>
              <a:t> y </a:t>
            </a:r>
            <a:r>
              <a:rPr lang="en-GB" sz="2000" b="0" i="0" u="none" strike="noStrike" cap="none" dirty="0" err="1">
                <a:solidFill>
                  <a:srgbClr val="525050"/>
                </a:solidFill>
                <a:latin typeface="Century Gothic"/>
                <a:ea typeface="Century Gothic"/>
                <a:cs typeface="Century Gothic"/>
                <a:sym typeface="Century Gothic"/>
              </a:rPr>
              <a:t>termina</a:t>
            </a:r>
            <a:r>
              <a:rPr lang="en-GB" sz="2000" b="0" i="0" u="none" strike="noStrike" cap="none" dirty="0">
                <a:solidFill>
                  <a:srgbClr val="525050"/>
                </a:solidFill>
                <a:latin typeface="Century Gothic"/>
                <a:ea typeface="Century Gothic"/>
                <a:cs typeface="Century Gothic"/>
                <a:sym typeface="Century Gothic"/>
              </a:rPr>
              <a:t> la </a:t>
            </a:r>
            <a:r>
              <a:rPr lang="en-GB" sz="2000" b="0" i="0" u="none" strike="noStrike" cap="none" dirty="0" err="1">
                <a:solidFill>
                  <a:srgbClr val="525050"/>
                </a:solidFill>
                <a:latin typeface="Century Gothic"/>
                <a:ea typeface="Century Gothic"/>
                <a:cs typeface="Century Gothic"/>
                <a:sym typeface="Century Gothic"/>
              </a:rPr>
              <a:t>frase</a:t>
            </a:r>
            <a:r>
              <a:rPr lang="en-GB" sz="2000" b="0" i="0" u="none" strike="noStrike" cap="none" dirty="0">
                <a:solidFill>
                  <a:srgbClr val="525050"/>
                </a:solidFill>
                <a:latin typeface="Century Gothic"/>
                <a:ea typeface="Century Gothic"/>
                <a:cs typeface="Century Gothic"/>
                <a:sym typeface="Century Gothic"/>
              </a:rPr>
              <a:t> con palabras de la </a:t>
            </a:r>
            <a:r>
              <a:rPr lang="en-GB" sz="2000" b="0" i="0" u="none" strike="noStrike" cap="none" dirty="0" err="1">
                <a:solidFill>
                  <a:srgbClr val="525050"/>
                </a:solidFill>
                <a:latin typeface="Century Gothic"/>
                <a:ea typeface="Century Gothic"/>
                <a:cs typeface="Century Gothic"/>
                <a:sym typeface="Century Gothic"/>
              </a:rPr>
              <a:t>caja</a:t>
            </a:r>
            <a:r>
              <a:rPr lang="en-GB" sz="2000" b="0" i="0" u="none" strike="noStrike" cap="none" dirty="0">
                <a:solidFill>
                  <a:srgbClr val="525050"/>
                </a:solidFill>
                <a:latin typeface="Century Gothic"/>
                <a:ea typeface="Century Gothic"/>
                <a:cs typeface="Century Gothic"/>
                <a:sym typeface="Century Gothic"/>
              </a:rPr>
              <a:t> amarilla. </a:t>
            </a:r>
            <a:r>
              <a:rPr lang="en-GB" sz="2000" b="1" i="0" u="none" strike="noStrike" cap="none" dirty="0">
                <a:solidFill>
                  <a:srgbClr val="525050"/>
                </a:solidFill>
                <a:latin typeface="Century Gothic"/>
                <a:ea typeface="Century Gothic"/>
                <a:cs typeface="Century Gothic"/>
                <a:sym typeface="Century Gothic"/>
              </a:rPr>
              <a:t>Debe </a:t>
            </a:r>
            <a:r>
              <a:rPr lang="en-GB" sz="2000" b="1" i="0" u="none" strike="noStrike" cap="none" dirty="0" err="1">
                <a:solidFill>
                  <a:srgbClr val="525050"/>
                </a:solidFill>
                <a:latin typeface="Century Gothic"/>
                <a:ea typeface="Century Gothic"/>
                <a:cs typeface="Century Gothic"/>
                <a:sym typeface="Century Gothic"/>
              </a:rPr>
              <a:t>usar</a:t>
            </a:r>
            <a:r>
              <a:rPr lang="en-GB" sz="2000" b="1" i="0" u="none" strike="noStrike" cap="none" dirty="0">
                <a:solidFill>
                  <a:srgbClr val="525050"/>
                </a:solidFill>
                <a:latin typeface="Century Gothic"/>
                <a:ea typeface="Century Gothic"/>
                <a:cs typeface="Century Gothic"/>
                <a:sym typeface="Century Gothic"/>
              </a:rPr>
              <a:t> la forma </a:t>
            </a:r>
            <a:r>
              <a:rPr lang="en-GB" sz="2000" b="1" i="0" u="none" strike="noStrike" cap="none" dirty="0" err="1">
                <a:solidFill>
                  <a:srgbClr val="525050"/>
                </a:solidFill>
                <a:latin typeface="Century Gothic"/>
                <a:ea typeface="Century Gothic"/>
                <a:cs typeface="Century Gothic"/>
                <a:sym typeface="Century Gothic"/>
              </a:rPr>
              <a:t>correcta</a:t>
            </a:r>
            <a:r>
              <a:rPr lang="en-GB" sz="2000" b="1" i="0" u="none" strike="noStrike" cap="none" dirty="0">
                <a:solidFill>
                  <a:srgbClr val="525050"/>
                </a:solidFill>
                <a:latin typeface="Century Gothic"/>
                <a:ea typeface="Century Gothic"/>
                <a:cs typeface="Century Gothic"/>
                <a:sym typeface="Century Gothic"/>
              </a:rPr>
              <a:t> del </a:t>
            </a:r>
            <a:r>
              <a:rPr lang="en-GB" sz="2000" b="1" i="0" u="none" strike="noStrike" cap="none" dirty="0" err="1">
                <a:solidFill>
                  <a:srgbClr val="525050"/>
                </a:solidFill>
                <a:latin typeface="Century Gothic"/>
                <a:ea typeface="Century Gothic"/>
                <a:cs typeface="Century Gothic"/>
                <a:sym typeface="Century Gothic"/>
              </a:rPr>
              <a:t>verbo</a:t>
            </a:r>
            <a:r>
              <a:rPr lang="en-GB" sz="2000" b="1" i="0" u="none" strike="noStrike" cap="none" dirty="0">
                <a:solidFill>
                  <a:srgbClr val="525050"/>
                </a:solidFill>
                <a:latin typeface="Century Gothic"/>
                <a:ea typeface="Century Gothic"/>
                <a:cs typeface="Century Gothic"/>
                <a:sym typeface="Century Gothic"/>
              </a:rPr>
              <a:t>.</a:t>
            </a:r>
            <a:endParaRPr b="1" dirty="0"/>
          </a:p>
        </p:txBody>
      </p:sp>
      <p:sp>
        <p:nvSpPr>
          <p:cNvPr id="409" name="Google Shape;409;p14"/>
          <p:cNvSpPr txBox="1"/>
          <p:nvPr/>
        </p:nvSpPr>
        <p:spPr>
          <a:xfrm>
            <a:off x="255130" y="4202062"/>
            <a:ext cx="5023451" cy="461624"/>
          </a:xfrm>
          <a:prstGeom prst="rect">
            <a:avLst/>
          </a:prstGeom>
          <a:noFill/>
          <a:ln>
            <a:noFill/>
          </a:ln>
        </p:spPr>
        <p:txBody>
          <a:bodyPr spcFirstLastPara="1" wrap="square" lIns="91425" tIns="45700" rIns="91425" bIns="45700" anchor="t" anchorCtr="0">
            <a:spAutoFit/>
          </a:bodyPr>
          <a:lstStyle/>
          <a:p>
            <a:pPr lvl="0">
              <a:buClr>
                <a:srgbClr val="525050"/>
              </a:buClr>
              <a:buSzPts val="2000"/>
            </a:pPr>
            <a:r>
              <a:rPr lang="en-GB" sz="2400" dirty="0">
                <a:solidFill>
                  <a:srgbClr val="525050"/>
                </a:solidFill>
                <a:ea typeface="Century Gothic"/>
                <a:cs typeface="Century Gothic"/>
                <a:sym typeface="Century Gothic"/>
              </a:rPr>
              <a:t>1. Did </a:t>
            </a:r>
            <a:r>
              <a:rPr lang="en-GB" sz="2400" b="1" dirty="0">
                <a:solidFill>
                  <a:srgbClr val="525050"/>
                </a:solidFill>
                <a:ea typeface="Century Gothic"/>
                <a:cs typeface="Century Gothic"/>
                <a:sym typeface="Century Gothic"/>
              </a:rPr>
              <a:t>you </a:t>
            </a:r>
            <a:r>
              <a:rPr lang="en-GB" sz="2400" dirty="0">
                <a:solidFill>
                  <a:srgbClr val="525050"/>
                </a:solidFill>
                <a:ea typeface="Century Gothic"/>
                <a:cs typeface="Century Gothic"/>
                <a:sym typeface="Century Gothic"/>
              </a:rPr>
              <a:t>visit</a:t>
            </a:r>
            <a:r>
              <a:rPr lang="en-GB" sz="2400" b="1" dirty="0">
                <a:solidFill>
                  <a:srgbClr val="525050"/>
                </a:solidFill>
                <a:ea typeface="Century Gothic"/>
                <a:cs typeface="Century Gothic"/>
                <a:sym typeface="Century Gothic"/>
              </a:rPr>
              <a:t> </a:t>
            </a:r>
            <a:r>
              <a:rPr lang="en-GB" sz="2400" dirty="0">
                <a:solidFill>
                  <a:srgbClr val="525050"/>
                </a:solidFill>
                <a:ea typeface="Century Gothic"/>
                <a:cs typeface="Century Gothic"/>
                <a:sym typeface="Century Gothic"/>
              </a:rPr>
              <a:t>any new city?</a:t>
            </a:r>
            <a:endParaRPr sz="2400" b="0" i="0" u="none" strike="noStrike" cap="none" dirty="0">
              <a:solidFill>
                <a:srgbClr val="525050"/>
              </a:solidFill>
              <a:latin typeface="Century Gothic"/>
              <a:ea typeface="Century Gothic"/>
              <a:cs typeface="Century Gothic"/>
              <a:sym typeface="Century Gothic"/>
            </a:endParaRPr>
          </a:p>
        </p:txBody>
      </p:sp>
      <p:sp>
        <p:nvSpPr>
          <p:cNvPr id="410" name="Google Shape;410;p14"/>
          <p:cNvSpPr txBox="1"/>
          <p:nvPr/>
        </p:nvSpPr>
        <p:spPr>
          <a:xfrm>
            <a:off x="114921" y="2368277"/>
            <a:ext cx="1583467"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000" b="0" i="0" u="none" strike="noStrike" cap="none" dirty="0" err="1">
                <a:solidFill>
                  <a:srgbClr val="525050"/>
                </a:solidFill>
                <a:latin typeface="Century Gothic"/>
                <a:ea typeface="Century Gothic"/>
                <a:cs typeface="Century Gothic"/>
                <a:sym typeface="Century Gothic"/>
              </a:rPr>
              <a:t>Ejemplo</a:t>
            </a:r>
            <a:r>
              <a:rPr lang="en-GB" sz="2000" b="0" i="0" u="none" strike="noStrike" cap="none" dirty="0">
                <a:solidFill>
                  <a:srgbClr val="525050"/>
                </a:solidFill>
                <a:latin typeface="Century Gothic"/>
                <a:ea typeface="Century Gothic"/>
                <a:cs typeface="Century Gothic"/>
                <a:sym typeface="Century Gothic"/>
              </a:rPr>
              <a:t>:</a:t>
            </a:r>
            <a:endParaRPr sz="2000" dirty="0"/>
          </a:p>
        </p:txBody>
      </p:sp>
      <p:sp>
        <p:nvSpPr>
          <p:cNvPr id="412" name="Google Shape;412;p14"/>
          <p:cNvSpPr txBox="1"/>
          <p:nvPr/>
        </p:nvSpPr>
        <p:spPr>
          <a:xfrm>
            <a:off x="215484" y="3664167"/>
            <a:ext cx="242832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A</a:t>
            </a:r>
            <a:endParaRPr dirty="0"/>
          </a:p>
        </p:txBody>
      </p:sp>
      <p:sp>
        <p:nvSpPr>
          <p:cNvPr id="413" name="Google Shape;413;p14"/>
          <p:cNvSpPr/>
          <p:nvPr/>
        </p:nvSpPr>
        <p:spPr>
          <a:xfrm>
            <a:off x="6718854" y="3118812"/>
            <a:ext cx="2822713" cy="887523"/>
          </a:xfrm>
          <a:prstGeom prst="wedgeRoundRectCallout">
            <a:avLst>
              <a:gd name="adj1" fmla="val 40204"/>
              <a:gd name="adj2" fmla="val 84497"/>
              <a:gd name="adj3" fmla="val 16667"/>
            </a:avLst>
          </a:prstGeom>
          <a:solidFill>
            <a:schemeClr val="accent1"/>
          </a:solidFill>
          <a:ln w="12700" cap="flat" cmpd="sng">
            <a:no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err="1">
                <a:solidFill>
                  <a:srgbClr val="FFFAEF"/>
                </a:solidFill>
                <a:latin typeface="Century Gothic"/>
                <a:ea typeface="Century Gothic"/>
                <a:cs typeface="Century Gothic"/>
                <a:sym typeface="Century Gothic"/>
              </a:rPr>
              <a:t>Viaj</a:t>
            </a:r>
            <a:r>
              <a:rPr lang="en-GB" sz="2400" b="1" u="sng" dirty="0" err="1">
                <a:solidFill>
                  <a:srgbClr val="FFFAEF"/>
                </a:solidFill>
                <a:latin typeface="Century Gothic"/>
                <a:ea typeface="Century Gothic"/>
                <a:cs typeface="Century Gothic"/>
                <a:sym typeface="Century Gothic"/>
              </a:rPr>
              <a:t>é</a:t>
            </a:r>
            <a:r>
              <a:rPr lang="en-GB" sz="2400" dirty="0">
                <a:solidFill>
                  <a:srgbClr val="FFFAEF"/>
                </a:solidFill>
                <a:latin typeface="Century Gothic"/>
                <a:ea typeface="Century Gothic"/>
                <a:cs typeface="Century Gothic"/>
                <a:sym typeface="Century Gothic"/>
              </a:rPr>
              <a:t> a Valencia.</a:t>
            </a:r>
            <a:endParaRPr dirty="0"/>
          </a:p>
        </p:txBody>
      </p:sp>
      <p:pic>
        <p:nvPicPr>
          <p:cNvPr id="414" name="Google Shape;414;p14" descr="A picture containing kite, umbrella&#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69630" y="5327602"/>
            <a:ext cx="703266" cy="601622"/>
          </a:xfrm>
          <a:prstGeom prst="rect">
            <a:avLst/>
          </a:prstGeom>
          <a:noFill/>
          <a:ln>
            <a:noFill/>
          </a:ln>
        </p:spPr>
      </p:pic>
      <p:graphicFrame>
        <p:nvGraphicFramePr>
          <p:cNvPr id="415" name="Google Shape;415;p14"/>
          <p:cNvGraphicFramePr/>
          <p:nvPr/>
        </p:nvGraphicFramePr>
        <p:xfrm>
          <a:off x="6334539" y="4354932"/>
          <a:ext cx="5457300" cy="1554480"/>
        </p:xfrm>
        <a:graphic>
          <a:graphicData uri="http://schemas.openxmlformats.org/drawingml/2006/table">
            <a:tbl>
              <a:tblPr>
                <a:noFill/>
              </a:tblPr>
              <a:tblGrid>
                <a:gridCol w="2728650">
                  <a:extLst>
                    <a:ext uri="{9D8B030D-6E8A-4147-A177-3AD203B41FA5}">
                      <a16:colId xmlns:a16="http://schemas.microsoft.com/office/drawing/2014/main" val="20000"/>
                    </a:ext>
                  </a:extLst>
                </a:gridCol>
                <a:gridCol w="2728650">
                  <a:extLst>
                    <a:ext uri="{9D8B030D-6E8A-4147-A177-3AD203B41FA5}">
                      <a16:colId xmlns:a16="http://schemas.microsoft.com/office/drawing/2014/main" val="20001"/>
                    </a:ext>
                  </a:extLst>
                </a:gridCol>
              </a:tblGrid>
              <a:tr h="802713">
                <a:tc>
                  <a:txBody>
                    <a:bodyPr/>
                    <a:lstStyle/>
                    <a:p>
                      <a:r>
                        <a:rPr lang="en-GB" sz="2300" b="0" dirty="0">
                          <a:solidFill>
                            <a:schemeClr val="tx1"/>
                          </a:solidFill>
                        </a:rPr>
                        <a:t>1. </a:t>
                      </a:r>
                      <a:r>
                        <a:rPr lang="en-GB" sz="2300" b="0" dirty="0" err="1">
                          <a:solidFill>
                            <a:schemeClr val="tx1"/>
                          </a:solidFill>
                        </a:rPr>
                        <a:t>visit</a:t>
                      </a:r>
                      <a:r>
                        <a:rPr lang="en-GB" sz="2300" b="1" dirty="0" err="1">
                          <a:solidFill>
                            <a:schemeClr val="tx1"/>
                          </a:solidFill>
                        </a:rPr>
                        <a:t>ar</a:t>
                      </a:r>
                      <a:r>
                        <a:rPr lang="en-GB" sz="2300" b="1" dirty="0">
                          <a:solidFill>
                            <a:schemeClr val="tx1"/>
                          </a:solidFill>
                        </a:rPr>
                        <a:t> / </a:t>
                      </a:r>
                      <a:r>
                        <a:rPr lang="en-GB" sz="2300" b="0" dirty="0" err="1">
                          <a:solidFill>
                            <a:schemeClr val="tx1"/>
                          </a:solidFill>
                        </a:rPr>
                        <a:t>viaj</a:t>
                      </a:r>
                      <a:r>
                        <a:rPr lang="en-GB" sz="2300" b="1" dirty="0" err="1">
                          <a:solidFill>
                            <a:schemeClr val="tx1"/>
                          </a:solidFill>
                        </a:rPr>
                        <a:t>ar</a:t>
                      </a:r>
                      <a:r>
                        <a:rPr lang="en-GB" sz="2300" b="1" dirty="0">
                          <a:solidFill>
                            <a:schemeClr val="tx1"/>
                          </a:solidFill>
                        </a:rPr>
                        <a:t> </a:t>
                      </a:r>
                      <a:r>
                        <a:rPr lang="en-GB" sz="2300" b="0" dirty="0">
                          <a:solidFill>
                            <a:schemeClr val="tx1"/>
                          </a:solidFill>
                        </a:rPr>
                        <a:t>a</a:t>
                      </a:r>
                    </a:p>
                  </a:txBody>
                  <a:tcPr anchor="ctr">
                    <a:lnL w="12700" cap="flat" cmpd="sng">
                      <a:solidFill>
                        <a:srgbClr val="525050"/>
                      </a:solidFill>
                      <a:prstDash val="solid"/>
                      <a:round/>
                      <a:headEnd type="none" w="sm" len="sm"/>
                      <a:tailEnd type="none" w="sm" len="sm"/>
                    </a:lnL>
                    <a:lnR w="12700" cap="flat" cmpd="sng">
                      <a:solidFill>
                        <a:srgbClr val="525050"/>
                      </a:solidFill>
                      <a:prstDash val="solid"/>
                      <a:round/>
                      <a:headEnd type="none" w="sm" len="sm"/>
                      <a:tailEnd type="none" w="sm" len="sm"/>
                    </a:lnR>
                    <a:lnT w="12700" cap="flat" cmpd="sng">
                      <a:solidFill>
                        <a:srgbClr val="525050"/>
                      </a:solidFill>
                      <a:prstDash val="solid"/>
                      <a:round/>
                      <a:headEnd type="none" w="sm" len="sm"/>
                      <a:tailEnd type="none" w="sm" len="sm"/>
                    </a:lnT>
                    <a:lnB w="12700" cap="flat" cmpd="sng">
                      <a:solidFill>
                        <a:srgbClr val="525050"/>
                      </a:solidFill>
                      <a:prstDash val="solid"/>
                      <a:round/>
                      <a:headEnd type="none" w="sm" len="sm"/>
                      <a:tailEnd type="none" w="sm" len="sm"/>
                    </a:lnB>
                    <a:solidFill>
                      <a:schemeClr val="accent4"/>
                    </a:solidFill>
                  </a:tcPr>
                </a:tc>
                <a:tc rowSpan="2">
                  <a:txBody>
                    <a:bodyPr/>
                    <a:lstStyle/>
                    <a:p>
                      <a:r>
                        <a:rPr lang="en-GB" sz="2400" b="0" dirty="0">
                          <a:solidFill>
                            <a:schemeClr val="tx1"/>
                          </a:solidFill>
                          <a:sym typeface="Wingdings" pitchFamily="2" charset="2"/>
                        </a:rPr>
                        <a:t></a:t>
                      </a:r>
                      <a:r>
                        <a:rPr lang="en-GB" sz="2300" b="0" dirty="0" err="1">
                          <a:solidFill>
                            <a:schemeClr val="tx1"/>
                          </a:solidFill>
                        </a:rPr>
                        <a:t>el</a:t>
                      </a:r>
                      <a:r>
                        <a:rPr lang="en-GB" sz="2300" b="0" dirty="0">
                          <a:solidFill>
                            <a:schemeClr val="tx1"/>
                          </a:solidFill>
                        </a:rPr>
                        <a:t> </a:t>
                      </a:r>
                      <a:r>
                        <a:rPr lang="en-GB" sz="2300" b="0" dirty="0" err="1">
                          <a:solidFill>
                            <a:schemeClr val="tx1"/>
                          </a:solidFill>
                        </a:rPr>
                        <a:t>fútbol</a:t>
                      </a:r>
                      <a:endParaRPr lang="en-GB" sz="2300" b="0" dirty="0">
                        <a:solidFill>
                          <a:schemeClr val="tx1"/>
                        </a:solidFill>
                      </a:endParaRPr>
                    </a:p>
                    <a:p>
                      <a:r>
                        <a:rPr lang="en-GB" sz="2400" b="0" dirty="0">
                          <a:solidFill>
                            <a:schemeClr val="tx1"/>
                          </a:solidFill>
                          <a:sym typeface="Wingdings" pitchFamily="2" charset="2"/>
                        </a:rPr>
                        <a:t></a:t>
                      </a:r>
                      <a:r>
                        <a:rPr lang="en-GB" sz="2300" b="0" dirty="0">
                          <a:solidFill>
                            <a:schemeClr val="tx1"/>
                          </a:solidFill>
                        </a:rPr>
                        <a:t>bien</a:t>
                      </a:r>
                    </a:p>
                    <a:p>
                      <a:r>
                        <a:rPr lang="en-GB" sz="2400" b="0" dirty="0">
                          <a:solidFill>
                            <a:schemeClr val="tx1"/>
                          </a:solidFill>
                          <a:sym typeface="Wingdings" pitchFamily="2" charset="2"/>
                        </a:rPr>
                        <a:t></a:t>
                      </a:r>
                      <a:r>
                        <a:rPr lang="en-GB" sz="2300" b="0" dirty="0">
                          <a:solidFill>
                            <a:schemeClr val="tx1"/>
                          </a:solidFill>
                        </a:rPr>
                        <a:t>Valencia</a:t>
                      </a:r>
                    </a:p>
                    <a:p>
                      <a:r>
                        <a:rPr lang="en-GB" sz="2400" b="0" dirty="0">
                          <a:solidFill>
                            <a:schemeClr val="tx1"/>
                          </a:solidFill>
                          <a:sym typeface="Wingdings" pitchFamily="2" charset="2"/>
                        </a:rPr>
                        <a:t></a:t>
                      </a:r>
                      <a:r>
                        <a:rPr lang="en-GB" sz="2300" b="0" dirty="0">
                          <a:solidFill>
                            <a:schemeClr val="tx1"/>
                          </a:solidFill>
                        </a:rPr>
                        <a:t>Madrid</a:t>
                      </a:r>
                    </a:p>
                  </a:txBody>
                  <a:tcPr>
                    <a:lnL w="12700" cap="flat" cmpd="sng">
                      <a:solidFill>
                        <a:srgbClr val="525050"/>
                      </a:solidFill>
                      <a:prstDash val="solid"/>
                      <a:round/>
                      <a:headEnd type="none" w="sm" len="sm"/>
                      <a:tailEnd type="none" w="sm" len="sm"/>
                    </a:lnL>
                    <a:lnR w="12700" cap="flat" cmpd="sng" algn="ctr">
                      <a:solidFill>
                        <a:srgbClr val="525050"/>
                      </a:solidFill>
                      <a:prstDash val="solid"/>
                      <a:round/>
                      <a:headEnd type="none" w="sm" len="sm"/>
                      <a:tailEnd type="none" w="sm" len="sm"/>
                    </a:lnR>
                    <a:lnT w="12700" cap="flat" cmpd="sng">
                      <a:solidFill>
                        <a:srgbClr val="525050"/>
                      </a:solidFill>
                      <a:prstDash val="solid"/>
                      <a:round/>
                      <a:headEnd type="none" w="sm" len="sm"/>
                      <a:tailEnd type="none" w="sm" len="sm"/>
                    </a:lnT>
                    <a:lnB w="12700" cap="flat" cmpd="sng" algn="ctr">
                      <a:solidFill>
                        <a:srgbClr val="525050"/>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471425">
                <a:tc>
                  <a:txBody>
                    <a:bodyPr/>
                    <a:lstStyle/>
                    <a:p>
                      <a:pPr marL="0" marR="0" lvl="0" indent="0" algn="ctr" rtl="0">
                        <a:spcBef>
                          <a:spcPts val="0"/>
                        </a:spcBef>
                        <a:spcAft>
                          <a:spcPts val="0"/>
                        </a:spcAft>
                        <a:buNone/>
                      </a:pPr>
                      <a:endParaRPr sz="2400" b="1" dirty="0">
                        <a:solidFill>
                          <a:srgbClr val="525050"/>
                        </a:solidFill>
                      </a:endParaRPr>
                    </a:p>
                  </a:txBody>
                  <a:tcPr marL="91450" marR="91450" marT="45725" marB="45725" anchor="ctr">
                    <a:lnL w="12700" cap="flat" cmpd="sng">
                      <a:solidFill>
                        <a:srgbClr val="525050"/>
                      </a:solidFill>
                      <a:prstDash val="solid"/>
                      <a:round/>
                      <a:headEnd type="none" w="sm" len="sm"/>
                      <a:tailEnd type="none" w="sm" len="sm"/>
                    </a:lnL>
                    <a:lnR w="12700" cap="flat" cmpd="sng">
                      <a:solidFill>
                        <a:srgbClr val="525050"/>
                      </a:solidFill>
                      <a:prstDash val="solid"/>
                      <a:round/>
                      <a:headEnd type="none" w="sm" len="sm"/>
                      <a:tailEnd type="none" w="sm" len="sm"/>
                    </a:lnR>
                    <a:lnT w="12700" cap="flat" cmpd="sng" algn="ctr">
                      <a:solidFill>
                        <a:srgbClr val="525050"/>
                      </a:solidFill>
                      <a:prstDash val="solid"/>
                      <a:round/>
                      <a:headEnd type="none" w="sm" len="sm"/>
                      <a:tailEnd type="none" w="sm" len="sm"/>
                    </a:lnT>
                    <a:lnB w="12700" cap="flat" cmpd="sng">
                      <a:solidFill>
                        <a:srgbClr val="525050"/>
                      </a:solidFill>
                      <a:prstDash val="solid"/>
                      <a:round/>
                      <a:headEnd type="none" w="sm" len="sm"/>
                      <a:tailEnd type="none" w="sm" len="sm"/>
                    </a:lnB>
                    <a:solidFill>
                      <a:schemeClr val="accent4"/>
                    </a:solidFill>
                  </a:tcPr>
                </a:tc>
                <a:tc vMerge="1">
                  <a:txBody>
                    <a:bodyPr/>
                    <a:lstStyle/>
                    <a:p>
                      <a:pPr marL="0" marR="0" lvl="0" indent="0" algn="ctr" rtl="0">
                        <a:spcBef>
                          <a:spcPts val="0"/>
                        </a:spcBef>
                        <a:spcAft>
                          <a:spcPts val="0"/>
                        </a:spcAft>
                        <a:buNone/>
                      </a:pPr>
                      <a:endParaRPr sz="2400" b="1" dirty="0">
                        <a:solidFill>
                          <a:srgbClr val="525050"/>
                        </a:solidFill>
                      </a:endParaRPr>
                    </a:p>
                  </a:txBody>
                  <a:tcPr marL="91450" marR="91450" marT="45725" marB="45725" anchor="ctr">
                    <a:lnL w="12700" cap="flat" cmpd="sng">
                      <a:solidFill>
                        <a:srgbClr val="525050"/>
                      </a:solidFill>
                      <a:prstDash val="solid"/>
                      <a:round/>
                      <a:headEnd type="none" w="sm" len="sm"/>
                      <a:tailEnd type="none" w="sm" len="sm"/>
                    </a:lnL>
                    <a:lnR w="12700" cap="flat" cmpd="sng">
                      <a:solidFill>
                        <a:srgbClr val="525050"/>
                      </a:solidFill>
                      <a:prstDash val="solid"/>
                      <a:round/>
                      <a:headEnd type="none" w="sm" len="sm"/>
                      <a:tailEnd type="none" w="sm" len="sm"/>
                    </a:lnR>
                    <a:lnT w="12700" cap="flat" cmpd="sng" algn="ctr">
                      <a:solidFill>
                        <a:srgbClr val="525050"/>
                      </a:solidFill>
                      <a:prstDash val="solid"/>
                      <a:round/>
                      <a:headEnd type="none" w="sm" len="sm"/>
                      <a:tailEnd type="none" w="sm" len="sm"/>
                    </a:lnT>
                    <a:lnB w="12700" cap="flat" cmpd="sng">
                      <a:solidFill>
                        <a:srgbClr val="525050"/>
                      </a:solidFill>
                      <a:prstDash val="solid"/>
                      <a:round/>
                      <a:headEnd type="none" w="sm" len="sm"/>
                      <a:tailEnd type="none" w="sm" len="sm"/>
                    </a:lnB>
                    <a:solidFill>
                      <a:srgbClr val="FEF9E9"/>
                    </a:solidFill>
                  </a:tcPr>
                </a:tc>
                <a:extLst>
                  <a:ext uri="{0D108BD9-81ED-4DB2-BD59-A6C34878D82A}">
                    <a16:rowId xmlns:a16="http://schemas.microsoft.com/office/drawing/2014/main" val="10001"/>
                  </a:ext>
                </a:extLst>
              </a:tr>
            </a:tbl>
          </a:graphicData>
        </a:graphic>
      </p:graphicFrame>
      <p:sp>
        <p:nvSpPr>
          <p:cNvPr id="416" name="Google Shape;416;p14"/>
          <p:cNvSpPr txBox="1"/>
          <p:nvPr/>
        </p:nvSpPr>
        <p:spPr>
          <a:xfrm>
            <a:off x="114921" y="1932742"/>
            <a:ext cx="6314879" cy="398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000" dirty="0" err="1">
                <a:solidFill>
                  <a:srgbClr val="525050"/>
                </a:solidFill>
                <a:latin typeface="Century Gothic"/>
                <a:ea typeface="Century Gothic"/>
                <a:cs typeface="Century Gothic"/>
                <a:sym typeface="Century Gothic"/>
              </a:rPr>
              <a:t>Estudiante</a:t>
            </a:r>
            <a:r>
              <a:rPr lang="en-GB" sz="2000" dirty="0">
                <a:solidFill>
                  <a:srgbClr val="525050"/>
                </a:solidFill>
                <a:latin typeface="Century Gothic"/>
                <a:ea typeface="Century Gothic"/>
                <a:cs typeface="Century Gothic"/>
                <a:sym typeface="Century Gothic"/>
              </a:rPr>
              <a:t> A escribe la </a:t>
            </a:r>
            <a:r>
              <a:rPr lang="en-GB" sz="2000" dirty="0" err="1">
                <a:solidFill>
                  <a:srgbClr val="525050"/>
                </a:solidFill>
                <a:latin typeface="Century Gothic"/>
                <a:ea typeface="Century Gothic"/>
                <a:cs typeface="Century Gothic"/>
                <a:sym typeface="Century Gothic"/>
              </a:rPr>
              <a:t>respuesta</a:t>
            </a:r>
            <a:r>
              <a:rPr lang="en-GB" sz="2000" dirty="0">
                <a:solidFill>
                  <a:srgbClr val="525050"/>
                </a:solidFill>
                <a:latin typeface="Century Gothic"/>
                <a:ea typeface="Century Gothic"/>
                <a:cs typeface="Century Gothic"/>
                <a:sym typeface="Century Gothic"/>
              </a:rPr>
              <a:t> </a:t>
            </a:r>
            <a:r>
              <a:rPr lang="en-GB" sz="2000" dirty="0" err="1">
                <a:solidFill>
                  <a:srgbClr val="525050"/>
                </a:solidFill>
                <a:latin typeface="Century Gothic"/>
                <a:ea typeface="Century Gothic"/>
                <a:cs typeface="Century Gothic"/>
                <a:sym typeface="Century Gothic"/>
              </a:rPr>
              <a:t>en</a:t>
            </a:r>
            <a:r>
              <a:rPr lang="en-GB" sz="2000" dirty="0">
                <a:solidFill>
                  <a:srgbClr val="525050"/>
                </a:solidFill>
                <a:latin typeface="Century Gothic"/>
                <a:ea typeface="Century Gothic"/>
                <a:cs typeface="Century Gothic"/>
                <a:sym typeface="Century Gothic"/>
              </a:rPr>
              <a:t> </a:t>
            </a:r>
            <a:r>
              <a:rPr lang="en-GB" sz="2000" dirty="0" err="1">
                <a:solidFill>
                  <a:srgbClr val="525050"/>
                </a:solidFill>
                <a:latin typeface="Century Gothic"/>
                <a:ea typeface="Century Gothic"/>
                <a:cs typeface="Century Gothic"/>
                <a:sym typeface="Century Gothic"/>
              </a:rPr>
              <a:t>inglés</a:t>
            </a:r>
            <a:r>
              <a:rPr lang="en-GB" sz="2000" b="0" i="0" u="none" strike="noStrike" cap="none" dirty="0">
                <a:solidFill>
                  <a:srgbClr val="525050"/>
                </a:solidFill>
                <a:latin typeface="Century Gothic"/>
                <a:ea typeface="Century Gothic"/>
                <a:cs typeface="Century Gothic"/>
                <a:sym typeface="Century Gothic"/>
              </a:rPr>
              <a:t>.</a:t>
            </a:r>
            <a:endParaRPr dirty="0"/>
          </a:p>
        </p:txBody>
      </p:sp>
      <p:sp>
        <p:nvSpPr>
          <p:cNvPr id="417" name="Google Shape;417;p14"/>
          <p:cNvSpPr txBox="1"/>
          <p:nvPr/>
        </p:nvSpPr>
        <p:spPr>
          <a:xfrm>
            <a:off x="255129" y="5376494"/>
            <a:ext cx="484676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25050"/>
              </a:buClr>
              <a:buSzPts val="2400"/>
              <a:buFont typeface="Century Gothic"/>
              <a:buNone/>
            </a:pPr>
            <a:r>
              <a:rPr lang="en-GB" sz="2400" dirty="0">
                <a:solidFill>
                  <a:srgbClr val="525050"/>
                </a:solidFill>
                <a:latin typeface="Century Gothic"/>
                <a:sym typeface="Century Gothic"/>
              </a:rPr>
              <a:t>I travelled to Valencia.</a:t>
            </a:r>
            <a:endParaRPr dirty="0"/>
          </a:p>
        </p:txBody>
      </p:sp>
      <p:sp>
        <p:nvSpPr>
          <p:cNvPr id="6" name="Title 5">
            <a:extLst>
              <a:ext uri="{FF2B5EF4-FFF2-40B4-BE49-F238E27FC236}">
                <a16:creationId xmlns:a16="http://schemas.microsoft.com/office/drawing/2014/main" id="{69C68E62-BC27-4928-89E3-4E0A7C8CAEA4}"/>
              </a:ext>
            </a:extLst>
          </p:cNvPr>
          <p:cNvSpPr>
            <a:spLocks noGrp="1"/>
          </p:cNvSpPr>
          <p:nvPr>
            <p:ph type="title"/>
          </p:nvPr>
        </p:nvSpPr>
        <p:spPr>
          <a:xfrm>
            <a:off x="-1" y="213557"/>
            <a:ext cx="8640418" cy="647577"/>
          </a:xfrm>
        </p:spPr>
        <p:txBody>
          <a:bodyPr>
            <a:normAutofit/>
          </a:bodyPr>
          <a:lstStyle/>
          <a:p>
            <a:r>
              <a:rPr lang="en-GB" dirty="0" err="1"/>
              <a:t>Habla</a:t>
            </a:r>
            <a:r>
              <a:rPr lang="en-GB" dirty="0"/>
              <a:t> con </a:t>
            </a:r>
            <a:r>
              <a:rPr lang="en-GB" dirty="0" err="1"/>
              <a:t>tu</a:t>
            </a:r>
            <a:r>
              <a:rPr lang="en-GB" dirty="0"/>
              <a:t> pareja: las </a:t>
            </a:r>
            <a:r>
              <a:rPr lang="en-GB" dirty="0" err="1"/>
              <a:t>vacaciones</a:t>
            </a:r>
            <a:endParaRPr lang="en-GB" dirty="0"/>
          </a:p>
        </p:txBody>
      </p:sp>
      <p:sp>
        <p:nvSpPr>
          <p:cNvPr id="7" name="Rectangle 6">
            <a:extLst>
              <a:ext uri="{FF2B5EF4-FFF2-40B4-BE49-F238E27FC236}">
                <a16:creationId xmlns:a16="http://schemas.microsoft.com/office/drawing/2014/main" id="{832D0AD8-B7FB-4C64-BCA9-C5826F879328}"/>
              </a:ext>
            </a:extLst>
          </p:cNvPr>
          <p:cNvSpPr/>
          <p:nvPr/>
        </p:nvSpPr>
        <p:spPr>
          <a:xfrm>
            <a:off x="114921" y="874495"/>
            <a:ext cx="5107488" cy="400110"/>
          </a:xfrm>
          <a:prstGeom prst="rect">
            <a:avLst/>
          </a:prstGeom>
        </p:spPr>
        <p:txBody>
          <a:bodyPr wrap="none">
            <a:spAutoFit/>
          </a:bodyPr>
          <a:lstStyle/>
          <a:p>
            <a:r>
              <a:rPr lang="en-GB" sz="2000" dirty="0" err="1">
                <a:solidFill>
                  <a:srgbClr val="525050"/>
                </a:solidFill>
                <a:ea typeface="Century Gothic"/>
                <a:cs typeface="Century Gothic"/>
                <a:sym typeface="Century Gothic"/>
              </a:rPr>
              <a:t>Estudiante</a:t>
            </a:r>
            <a:r>
              <a:rPr lang="en-GB" sz="2000" dirty="0">
                <a:solidFill>
                  <a:srgbClr val="525050"/>
                </a:solidFill>
                <a:ea typeface="Century Gothic"/>
                <a:cs typeface="Century Gothic"/>
                <a:sym typeface="Century Gothic"/>
              </a:rPr>
              <a:t> A </a:t>
            </a:r>
            <a:r>
              <a:rPr lang="en-GB" sz="2000" dirty="0" err="1">
                <a:solidFill>
                  <a:srgbClr val="525050"/>
                </a:solidFill>
                <a:ea typeface="Century Gothic"/>
                <a:cs typeface="Century Gothic"/>
                <a:sym typeface="Century Gothic"/>
              </a:rPr>
              <a:t>hace</a:t>
            </a:r>
            <a:r>
              <a:rPr lang="en-GB" sz="2000" dirty="0">
                <a:solidFill>
                  <a:srgbClr val="525050"/>
                </a:solidFill>
                <a:ea typeface="Century Gothic"/>
                <a:cs typeface="Century Gothic"/>
                <a:sym typeface="Century Gothic"/>
              </a:rPr>
              <a:t> la </a:t>
            </a:r>
            <a:r>
              <a:rPr lang="en-GB" sz="2000" dirty="0" err="1">
                <a:solidFill>
                  <a:srgbClr val="525050"/>
                </a:solidFill>
                <a:ea typeface="Century Gothic"/>
                <a:cs typeface="Century Gothic"/>
                <a:sym typeface="Century Gothic"/>
              </a:rPr>
              <a:t>primera</a:t>
            </a:r>
            <a:r>
              <a:rPr lang="en-GB" sz="2000" dirty="0">
                <a:solidFill>
                  <a:srgbClr val="525050"/>
                </a:solidFill>
                <a:ea typeface="Century Gothic"/>
                <a:cs typeface="Century Gothic"/>
                <a:sym typeface="Century Gothic"/>
              </a:rPr>
              <a:t> </a:t>
            </a:r>
            <a:r>
              <a:rPr lang="en-GB" sz="2000" dirty="0" err="1">
                <a:solidFill>
                  <a:srgbClr val="525050"/>
                </a:solidFill>
                <a:ea typeface="Century Gothic"/>
                <a:cs typeface="Century Gothic"/>
                <a:sym typeface="Century Gothic"/>
              </a:rPr>
              <a:t>pregunta</a:t>
            </a:r>
            <a:r>
              <a:rPr lang="en-GB" sz="2000" dirty="0">
                <a:solidFill>
                  <a:srgbClr val="525050"/>
                </a:solidFill>
                <a:ea typeface="Century Gothic"/>
                <a:cs typeface="Century Gothic"/>
                <a:sym typeface="Century Gothic"/>
              </a:rPr>
              <a:t>.</a:t>
            </a:r>
            <a:endParaRPr lang="en-GB" sz="2000" dirty="0"/>
          </a:p>
        </p:txBody>
      </p:sp>
      <p:sp>
        <p:nvSpPr>
          <p:cNvPr id="8" name="Speech Bubble: Rectangle with Corners Rounded 7">
            <a:extLst>
              <a:ext uri="{FF2B5EF4-FFF2-40B4-BE49-F238E27FC236}">
                <a16:creationId xmlns:a16="http://schemas.microsoft.com/office/drawing/2014/main" id="{391CF8D0-9631-483A-91FD-F542F4BE0BA3}"/>
              </a:ext>
            </a:extLst>
          </p:cNvPr>
          <p:cNvSpPr/>
          <p:nvPr/>
        </p:nvSpPr>
        <p:spPr>
          <a:xfrm>
            <a:off x="2491409" y="2663687"/>
            <a:ext cx="2981739" cy="1121696"/>
          </a:xfrm>
          <a:prstGeom prst="wedgeRoundRectCallout">
            <a:avLst>
              <a:gd name="adj1" fmla="val -43503"/>
              <a:gd name="adj2" fmla="val 7549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525050"/>
              </a:buClr>
              <a:buSzPts val="2000"/>
            </a:pPr>
            <a:r>
              <a:rPr lang="en-GB" sz="2400" dirty="0">
                <a:solidFill>
                  <a:schemeClr val="bg1"/>
                </a:solidFill>
                <a:ea typeface="Century Gothic"/>
                <a:cs typeface="Century Gothic"/>
                <a:sym typeface="Century Gothic"/>
              </a:rPr>
              <a:t>¿</a:t>
            </a:r>
            <a:r>
              <a:rPr lang="en-GB" sz="2400" dirty="0" err="1">
                <a:solidFill>
                  <a:schemeClr val="bg1"/>
                </a:solidFill>
                <a:ea typeface="Century Gothic"/>
                <a:cs typeface="Century Gothic"/>
                <a:sym typeface="Century Gothic"/>
              </a:rPr>
              <a:t>Visit</a:t>
            </a:r>
            <a:r>
              <a:rPr lang="en-GB" sz="2400" b="1" u="sng" dirty="0" err="1">
                <a:solidFill>
                  <a:schemeClr val="bg1"/>
                </a:solidFill>
                <a:ea typeface="Century Gothic"/>
                <a:cs typeface="Century Gothic"/>
                <a:sym typeface="Century Gothic"/>
              </a:rPr>
              <a:t>aste</a:t>
            </a:r>
            <a:r>
              <a:rPr lang="en-GB" sz="2400" dirty="0">
                <a:solidFill>
                  <a:schemeClr val="bg1"/>
                </a:solidFill>
                <a:ea typeface="Century Gothic"/>
                <a:cs typeface="Century Gothic"/>
                <a:sym typeface="Century Gothic"/>
              </a:rPr>
              <a:t> </a:t>
            </a:r>
            <a:r>
              <a:rPr lang="en-GB" sz="2400" dirty="0" err="1">
                <a:solidFill>
                  <a:schemeClr val="bg1"/>
                </a:solidFill>
                <a:ea typeface="Century Gothic"/>
                <a:cs typeface="Century Gothic"/>
                <a:sym typeface="Century Gothic"/>
              </a:rPr>
              <a:t>alguna</a:t>
            </a:r>
            <a:r>
              <a:rPr lang="en-GB" sz="2400" dirty="0">
                <a:solidFill>
                  <a:schemeClr val="bg1"/>
                </a:solidFill>
                <a:ea typeface="Century Gothic"/>
                <a:cs typeface="Century Gothic"/>
                <a:sym typeface="Century Gothic"/>
              </a:rPr>
              <a:t> ciudad </a:t>
            </a:r>
            <a:r>
              <a:rPr lang="en-GB" sz="2400" dirty="0" err="1">
                <a:solidFill>
                  <a:schemeClr val="bg1"/>
                </a:solidFill>
                <a:ea typeface="Century Gothic"/>
                <a:cs typeface="Century Gothic"/>
                <a:sym typeface="Century Gothic"/>
              </a:rPr>
              <a:t>nueva</a:t>
            </a:r>
            <a:r>
              <a:rPr lang="en-GB" sz="2400" dirty="0">
                <a:solidFill>
                  <a:schemeClr val="bg1"/>
                </a:solidFill>
                <a:ea typeface="Century Gothic"/>
                <a:cs typeface="Century Gothic"/>
                <a:sym typeface="Century Gothic"/>
              </a:rPr>
              <a:t> ?</a:t>
            </a:r>
            <a:endParaRPr lang="en-GB" sz="2400" dirty="0">
              <a:solidFill>
                <a:schemeClr val="bg1"/>
              </a:solidFill>
            </a:endParaRPr>
          </a:p>
        </p:txBody>
      </p:sp>
      <p:pic>
        <p:nvPicPr>
          <p:cNvPr id="1026" name="Picture 2" descr="Free photos of Luggage">
            <a:extLst>
              <a:ext uri="{FF2B5EF4-FFF2-40B4-BE49-F238E27FC236}">
                <a16:creationId xmlns:a16="http://schemas.microsoft.com/office/drawing/2014/main" id="{5F34595C-F709-4D1F-B78D-6DB37106517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57321" y="1032968"/>
            <a:ext cx="2822713" cy="1881809"/>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412;p14">
            <a:extLst>
              <a:ext uri="{FF2B5EF4-FFF2-40B4-BE49-F238E27FC236}">
                <a16:creationId xmlns:a16="http://schemas.microsoft.com/office/drawing/2014/main" id="{6F932A93-A838-4DF5-ADB9-FB6C68D2BC1D}"/>
              </a:ext>
            </a:extLst>
          </p:cNvPr>
          <p:cNvSpPr txBox="1"/>
          <p:nvPr/>
        </p:nvSpPr>
        <p:spPr>
          <a:xfrm>
            <a:off x="9763675" y="3669995"/>
            <a:ext cx="242832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1" i="0" u="none" strike="noStrike" cap="none" dirty="0" err="1">
                <a:solidFill>
                  <a:srgbClr val="525050"/>
                </a:solidFill>
                <a:latin typeface="Century Gothic"/>
                <a:ea typeface="Century Gothic"/>
                <a:cs typeface="Century Gothic"/>
                <a:sym typeface="Century Gothic"/>
              </a:rPr>
              <a:t>Estudiante</a:t>
            </a:r>
            <a:r>
              <a:rPr lang="en-GB" sz="2400" b="1" i="0" u="none" strike="noStrike" cap="none" dirty="0">
                <a:solidFill>
                  <a:srgbClr val="525050"/>
                </a:solidFill>
                <a:latin typeface="Century Gothic"/>
                <a:ea typeface="Century Gothic"/>
                <a:cs typeface="Century Gothic"/>
                <a:sym typeface="Century Gothic"/>
              </a:rPr>
              <a:t> B</a:t>
            </a:r>
            <a:endParaRPr dirty="0"/>
          </a:p>
        </p:txBody>
      </p:sp>
      <p:pic>
        <p:nvPicPr>
          <p:cNvPr id="2" name="Slide 21">
            <a:hlinkClick r:id="" action="ppaction://media"/>
            <a:extLst>
              <a:ext uri="{FF2B5EF4-FFF2-40B4-BE49-F238E27FC236}">
                <a16:creationId xmlns:a16="http://schemas.microsoft.com/office/drawing/2014/main" id="{92635D33-7943-EE95-8E54-0239D7EF73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92660" y="27325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
                </p:tgtEl>
              </p:cMediaNode>
            </p:audio>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15"/>
          <p:cNvSpPr/>
          <p:nvPr/>
        </p:nvSpPr>
        <p:spPr>
          <a:xfrm>
            <a:off x="10657116" y="56622"/>
            <a:ext cx="1461605" cy="494531"/>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hablar</a:t>
            </a:r>
            <a:endParaRPr sz="2000" b="1" i="0" u="none" strike="noStrike" cap="none" dirty="0">
              <a:solidFill>
                <a:schemeClr val="lt1"/>
              </a:solidFill>
              <a:latin typeface="Century Gothic"/>
              <a:ea typeface="Century Gothic"/>
              <a:cs typeface="Century Gothic"/>
              <a:sym typeface="Century Gothic"/>
            </a:endParaRPr>
          </a:p>
        </p:txBody>
      </p:sp>
      <p:sp>
        <p:nvSpPr>
          <p:cNvPr id="425" name="Google Shape;425;p15"/>
          <p:cNvSpPr txBox="1"/>
          <p:nvPr/>
        </p:nvSpPr>
        <p:spPr>
          <a:xfrm>
            <a:off x="5689633" y="848922"/>
            <a:ext cx="728424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300" b="1" i="0" u="none" strike="noStrike" cap="none" dirty="0" err="1">
                <a:solidFill>
                  <a:srgbClr val="525050"/>
                </a:solidFill>
                <a:latin typeface="Century Gothic"/>
                <a:ea typeface="Century Gothic"/>
                <a:cs typeface="Century Gothic"/>
                <a:sym typeface="Century Gothic"/>
              </a:rPr>
              <a:t>Estudiante</a:t>
            </a:r>
            <a:r>
              <a:rPr lang="en-GB" sz="2300" b="1" i="0" u="none" strike="noStrike" cap="none" dirty="0">
                <a:solidFill>
                  <a:srgbClr val="525050"/>
                </a:solidFill>
                <a:latin typeface="Century Gothic"/>
                <a:ea typeface="Century Gothic"/>
                <a:cs typeface="Century Gothic"/>
                <a:sym typeface="Century Gothic"/>
              </a:rPr>
              <a:t> B </a:t>
            </a:r>
            <a:r>
              <a:rPr lang="en-GB" sz="2300" b="1" i="0" u="none" strike="noStrike" cap="none" dirty="0" err="1">
                <a:solidFill>
                  <a:srgbClr val="525050"/>
                </a:solidFill>
                <a:latin typeface="Century Gothic"/>
                <a:ea typeface="Century Gothic"/>
                <a:cs typeface="Century Gothic"/>
                <a:sym typeface="Century Gothic"/>
              </a:rPr>
              <a:t>elige</a:t>
            </a:r>
            <a:r>
              <a:rPr lang="en-GB" sz="2300" b="1" i="0" u="none" strike="noStrike" cap="none" dirty="0">
                <a:solidFill>
                  <a:srgbClr val="525050"/>
                </a:solidFill>
                <a:latin typeface="Century Gothic"/>
                <a:ea typeface="Century Gothic"/>
                <a:cs typeface="Century Gothic"/>
                <a:sym typeface="Century Gothic"/>
              </a:rPr>
              <a:t> el </a:t>
            </a:r>
            <a:r>
              <a:rPr lang="en-GB" sz="2300" b="1" i="0" u="none" strike="noStrike" cap="none" dirty="0" err="1">
                <a:solidFill>
                  <a:srgbClr val="525050"/>
                </a:solidFill>
                <a:latin typeface="Century Gothic"/>
                <a:ea typeface="Century Gothic"/>
                <a:cs typeface="Century Gothic"/>
                <a:sym typeface="Century Gothic"/>
              </a:rPr>
              <a:t>verbo</a:t>
            </a:r>
            <a:r>
              <a:rPr lang="en-GB" sz="2300" b="1" i="0" u="none" strike="noStrike" cap="none" dirty="0">
                <a:solidFill>
                  <a:srgbClr val="525050"/>
                </a:solidFill>
                <a:latin typeface="Century Gothic"/>
                <a:ea typeface="Century Gothic"/>
                <a:cs typeface="Century Gothic"/>
                <a:sym typeface="Century Gothic"/>
              </a:rPr>
              <a:t> y </a:t>
            </a:r>
            <a:r>
              <a:rPr lang="en-GB" sz="2300" b="1" i="0" u="none" strike="noStrike" cap="none" dirty="0" err="1">
                <a:solidFill>
                  <a:srgbClr val="525050"/>
                </a:solidFill>
                <a:latin typeface="Century Gothic"/>
                <a:ea typeface="Century Gothic"/>
                <a:cs typeface="Century Gothic"/>
                <a:sym typeface="Century Gothic"/>
              </a:rPr>
              <a:t>termina</a:t>
            </a:r>
            <a:r>
              <a:rPr lang="en-GB" sz="2300" b="1" i="0" u="none" strike="noStrike" cap="none" dirty="0">
                <a:solidFill>
                  <a:srgbClr val="525050"/>
                </a:solidFill>
                <a:latin typeface="Century Gothic"/>
                <a:ea typeface="Century Gothic"/>
                <a:cs typeface="Century Gothic"/>
                <a:sym typeface="Century Gothic"/>
              </a:rPr>
              <a:t> la </a:t>
            </a:r>
            <a:r>
              <a:rPr lang="en-GB" sz="2300" b="1" i="0" u="none" strike="noStrike" cap="none" dirty="0" err="1">
                <a:solidFill>
                  <a:srgbClr val="525050"/>
                </a:solidFill>
                <a:latin typeface="Century Gothic"/>
                <a:ea typeface="Century Gothic"/>
                <a:cs typeface="Century Gothic"/>
                <a:sym typeface="Century Gothic"/>
              </a:rPr>
              <a:t>frase</a:t>
            </a:r>
            <a:r>
              <a:rPr lang="en-GB" sz="2300" b="1" i="0" u="none" strike="noStrike" cap="none" dirty="0">
                <a:solidFill>
                  <a:srgbClr val="525050"/>
                </a:solidFill>
                <a:latin typeface="Century Gothic"/>
                <a:ea typeface="Century Gothic"/>
                <a:cs typeface="Century Gothic"/>
                <a:sym typeface="Century Gothic"/>
              </a:rPr>
              <a:t>.</a:t>
            </a:r>
            <a:endParaRPr sz="2300" b="1" dirty="0"/>
          </a:p>
        </p:txBody>
      </p:sp>
      <p:sp>
        <p:nvSpPr>
          <p:cNvPr id="430" name="Google Shape;430;p15"/>
          <p:cNvSpPr txBox="1"/>
          <p:nvPr/>
        </p:nvSpPr>
        <p:spPr>
          <a:xfrm>
            <a:off x="5197229" y="5918068"/>
            <a:ext cx="6393088"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200" b="1" i="0" u="none" strike="noStrike" cap="none" dirty="0" err="1">
                <a:solidFill>
                  <a:srgbClr val="525050"/>
                </a:solidFill>
                <a:latin typeface="Century Gothic"/>
                <a:ea typeface="Century Gothic"/>
                <a:cs typeface="Century Gothic"/>
                <a:sym typeface="Century Gothic"/>
              </a:rPr>
              <a:t>Estudiante</a:t>
            </a:r>
            <a:r>
              <a:rPr lang="en-GB" sz="2200" b="1" i="0" u="none" strike="noStrike" cap="none" dirty="0">
                <a:solidFill>
                  <a:srgbClr val="525050"/>
                </a:solidFill>
                <a:latin typeface="Century Gothic"/>
                <a:ea typeface="Century Gothic"/>
                <a:cs typeface="Century Gothic"/>
                <a:sym typeface="Century Gothic"/>
              </a:rPr>
              <a:t> A, escribe las </a:t>
            </a:r>
            <a:r>
              <a:rPr lang="en-GB" sz="2200" b="1" i="0" u="none" strike="noStrike" cap="none" dirty="0" err="1">
                <a:solidFill>
                  <a:srgbClr val="525050"/>
                </a:solidFill>
                <a:latin typeface="Century Gothic"/>
                <a:ea typeface="Century Gothic"/>
                <a:cs typeface="Century Gothic"/>
                <a:sym typeface="Century Gothic"/>
              </a:rPr>
              <a:t>respuestas</a:t>
            </a:r>
            <a:r>
              <a:rPr lang="en-GB" sz="2200" b="1" i="0" u="none" strike="noStrike" cap="none" dirty="0">
                <a:solidFill>
                  <a:srgbClr val="525050"/>
                </a:solidFill>
                <a:latin typeface="Century Gothic"/>
                <a:ea typeface="Century Gothic"/>
                <a:cs typeface="Century Gothic"/>
                <a:sym typeface="Century Gothic"/>
              </a:rPr>
              <a:t> </a:t>
            </a:r>
            <a:r>
              <a:rPr lang="en-GB" sz="2200" b="1" i="0" u="none" strike="noStrike" cap="none" dirty="0" err="1">
                <a:solidFill>
                  <a:srgbClr val="525050"/>
                </a:solidFill>
                <a:latin typeface="Century Gothic"/>
                <a:ea typeface="Century Gothic"/>
                <a:cs typeface="Century Gothic"/>
                <a:sym typeface="Century Gothic"/>
              </a:rPr>
              <a:t>en</a:t>
            </a:r>
            <a:r>
              <a:rPr lang="en-GB" sz="2200" b="1" i="0" u="none" strike="noStrike" cap="none" dirty="0">
                <a:solidFill>
                  <a:srgbClr val="525050"/>
                </a:solidFill>
                <a:latin typeface="Century Gothic"/>
                <a:ea typeface="Century Gothic"/>
                <a:cs typeface="Century Gothic"/>
                <a:sym typeface="Century Gothic"/>
              </a:rPr>
              <a:t> </a:t>
            </a:r>
            <a:r>
              <a:rPr lang="en-GB" sz="2200" b="1" i="0" u="none" strike="noStrike" cap="none" dirty="0" err="1">
                <a:solidFill>
                  <a:srgbClr val="525050"/>
                </a:solidFill>
                <a:latin typeface="Century Gothic"/>
                <a:ea typeface="Century Gothic"/>
                <a:cs typeface="Century Gothic"/>
                <a:sym typeface="Century Gothic"/>
              </a:rPr>
              <a:t>inglés</a:t>
            </a:r>
            <a:r>
              <a:rPr lang="en-GB" sz="2200" b="1" i="0" u="none" strike="noStrike" cap="none" dirty="0">
                <a:solidFill>
                  <a:srgbClr val="525050"/>
                </a:solidFill>
                <a:latin typeface="Century Gothic"/>
                <a:ea typeface="Century Gothic"/>
                <a:cs typeface="Century Gothic"/>
                <a:sym typeface="Century Gothic"/>
              </a:rPr>
              <a:t> </a:t>
            </a:r>
            <a:endParaRPr sz="2200" b="1" dirty="0"/>
          </a:p>
        </p:txBody>
      </p:sp>
      <p:sp>
        <p:nvSpPr>
          <p:cNvPr id="20" name="Round Diagonal Corner of Rectangle 22">
            <a:extLst>
              <a:ext uri="{FF2B5EF4-FFF2-40B4-BE49-F238E27FC236}">
                <a16:creationId xmlns:a16="http://schemas.microsoft.com/office/drawing/2014/main" id="{C4EE5477-F799-4C38-940E-CC2818ABA128}"/>
              </a:ext>
            </a:extLst>
          </p:cNvPr>
          <p:cNvSpPr/>
          <p:nvPr/>
        </p:nvSpPr>
        <p:spPr>
          <a:xfrm>
            <a:off x="172087" y="1152939"/>
            <a:ext cx="5517546" cy="4933829"/>
          </a:xfrm>
          <a:prstGeom prst="round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1" name="Google Shape;335;p11">
            <a:extLst>
              <a:ext uri="{FF2B5EF4-FFF2-40B4-BE49-F238E27FC236}">
                <a16:creationId xmlns:a16="http://schemas.microsoft.com/office/drawing/2014/main" id="{E09C41F9-7288-400E-B12F-75A4457CDA81}"/>
              </a:ext>
            </a:extLst>
          </p:cNvPr>
          <p:cNvSpPr txBox="1"/>
          <p:nvPr/>
        </p:nvSpPr>
        <p:spPr>
          <a:xfrm>
            <a:off x="172087" y="1918296"/>
            <a:ext cx="4896301"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1 Did you visit any new city?</a:t>
            </a:r>
            <a:endParaRPr sz="2200" dirty="0"/>
          </a:p>
        </p:txBody>
      </p:sp>
      <p:sp>
        <p:nvSpPr>
          <p:cNvPr id="22" name="Google Shape;336;p11">
            <a:extLst>
              <a:ext uri="{FF2B5EF4-FFF2-40B4-BE49-F238E27FC236}">
                <a16:creationId xmlns:a16="http://schemas.microsoft.com/office/drawing/2014/main" id="{B12E19FB-1E46-4FEA-838A-26149EECE640}"/>
              </a:ext>
            </a:extLst>
          </p:cNvPr>
          <p:cNvSpPr txBox="1"/>
          <p:nvPr/>
        </p:nvSpPr>
        <p:spPr>
          <a:xfrm>
            <a:off x="172087" y="2608378"/>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2 Did s/he spend a good summer?</a:t>
            </a:r>
            <a:endParaRPr sz="2200" dirty="0"/>
          </a:p>
        </p:txBody>
      </p:sp>
      <p:sp>
        <p:nvSpPr>
          <p:cNvPr id="23" name="Google Shape;337;p11">
            <a:extLst>
              <a:ext uri="{FF2B5EF4-FFF2-40B4-BE49-F238E27FC236}">
                <a16:creationId xmlns:a16="http://schemas.microsoft.com/office/drawing/2014/main" id="{D05663EA-0844-4056-979B-3787CC620FAC}"/>
              </a:ext>
            </a:extLst>
          </p:cNvPr>
          <p:cNvSpPr txBox="1"/>
          <p:nvPr/>
        </p:nvSpPr>
        <p:spPr>
          <a:xfrm>
            <a:off x="172087" y="3298460"/>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3 Did s/he practise any sport?</a:t>
            </a:r>
            <a:endParaRPr sz="2200" dirty="0"/>
          </a:p>
        </p:txBody>
      </p:sp>
      <p:sp>
        <p:nvSpPr>
          <p:cNvPr id="24" name="Google Shape;338;p11">
            <a:extLst>
              <a:ext uri="{FF2B5EF4-FFF2-40B4-BE49-F238E27FC236}">
                <a16:creationId xmlns:a16="http://schemas.microsoft.com/office/drawing/2014/main" id="{44F750F6-159F-4B23-A4AD-C1C037B29317}"/>
              </a:ext>
            </a:extLst>
          </p:cNvPr>
          <p:cNvSpPr txBox="1"/>
          <p:nvPr/>
        </p:nvSpPr>
        <p:spPr>
          <a:xfrm>
            <a:off x="172087" y="3988542"/>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4 Did you participate in a big festival?</a:t>
            </a:r>
            <a:endParaRPr sz="2200" dirty="0"/>
          </a:p>
        </p:txBody>
      </p:sp>
      <p:sp>
        <p:nvSpPr>
          <p:cNvPr id="25" name="Google Shape;339;p11">
            <a:extLst>
              <a:ext uri="{FF2B5EF4-FFF2-40B4-BE49-F238E27FC236}">
                <a16:creationId xmlns:a16="http://schemas.microsoft.com/office/drawing/2014/main" id="{5638B77D-358C-4006-B99A-B5CC4894B4E5}"/>
              </a:ext>
            </a:extLst>
          </p:cNvPr>
          <p:cNvSpPr txBox="1"/>
          <p:nvPr/>
        </p:nvSpPr>
        <p:spPr>
          <a:xfrm>
            <a:off x="172087" y="4678624"/>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5 Did you buy some souvenirs?</a:t>
            </a:r>
            <a:endParaRPr sz="2200" dirty="0"/>
          </a:p>
        </p:txBody>
      </p:sp>
      <p:sp>
        <p:nvSpPr>
          <p:cNvPr id="26" name="Google Shape;340;p11">
            <a:extLst>
              <a:ext uri="{FF2B5EF4-FFF2-40B4-BE49-F238E27FC236}">
                <a16:creationId xmlns:a16="http://schemas.microsoft.com/office/drawing/2014/main" id="{D48908DC-6FF5-490D-BB26-8611F4992AD2}"/>
              </a:ext>
            </a:extLst>
          </p:cNvPr>
          <p:cNvSpPr txBox="1"/>
          <p:nvPr/>
        </p:nvSpPr>
        <p:spPr>
          <a:xfrm>
            <a:off x="172087" y="5368707"/>
            <a:ext cx="591807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200" b="0" i="0" u="none" strike="noStrike" cap="none" dirty="0">
                <a:solidFill>
                  <a:srgbClr val="525050"/>
                </a:solidFill>
                <a:latin typeface="Century Gothic"/>
                <a:ea typeface="Century Gothic"/>
                <a:cs typeface="Century Gothic"/>
                <a:sym typeface="Century Gothic"/>
              </a:rPr>
              <a:t>6 Did s/he take any photos?</a:t>
            </a:r>
            <a:endParaRPr sz="2200" dirty="0"/>
          </a:p>
        </p:txBody>
      </p:sp>
      <p:sp>
        <p:nvSpPr>
          <p:cNvPr id="27" name="Google Shape;335;p11">
            <a:extLst>
              <a:ext uri="{FF2B5EF4-FFF2-40B4-BE49-F238E27FC236}">
                <a16:creationId xmlns:a16="http://schemas.microsoft.com/office/drawing/2014/main" id="{96805813-AD0D-4E91-A27A-29201218D56E}"/>
              </a:ext>
            </a:extLst>
          </p:cNvPr>
          <p:cNvSpPr txBox="1"/>
          <p:nvPr/>
        </p:nvSpPr>
        <p:spPr>
          <a:xfrm>
            <a:off x="275147" y="1379911"/>
            <a:ext cx="551754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000"/>
              <a:buFont typeface="Century Gothic"/>
              <a:buNone/>
            </a:pPr>
            <a:r>
              <a:rPr lang="en-GB" sz="2300" b="1" i="0" u="none" strike="noStrike" cap="none" dirty="0" err="1">
                <a:solidFill>
                  <a:srgbClr val="525050"/>
                </a:solidFill>
                <a:latin typeface="Century Gothic"/>
                <a:ea typeface="Century Gothic"/>
                <a:cs typeface="Century Gothic"/>
                <a:sym typeface="Century Gothic"/>
              </a:rPr>
              <a:t>Estudiante</a:t>
            </a:r>
            <a:r>
              <a:rPr lang="en-GB" sz="2300" b="1" i="0" u="none" strike="noStrike" cap="none" dirty="0">
                <a:solidFill>
                  <a:srgbClr val="525050"/>
                </a:solidFill>
                <a:latin typeface="Century Gothic"/>
                <a:ea typeface="Century Gothic"/>
                <a:cs typeface="Century Gothic"/>
                <a:sym typeface="Century Gothic"/>
              </a:rPr>
              <a:t> A </a:t>
            </a:r>
            <a:r>
              <a:rPr lang="en-GB" sz="2300" b="1" i="0" u="none" strike="noStrike" cap="none" dirty="0" err="1">
                <a:solidFill>
                  <a:srgbClr val="525050"/>
                </a:solidFill>
                <a:latin typeface="Century Gothic"/>
                <a:ea typeface="Century Gothic"/>
                <a:cs typeface="Century Gothic"/>
                <a:sym typeface="Century Gothic"/>
              </a:rPr>
              <a:t>hace</a:t>
            </a:r>
            <a:r>
              <a:rPr lang="en-GB" sz="2300" b="1" i="0" u="none" strike="noStrike" cap="none" dirty="0">
                <a:solidFill>
                  <a:srgbClr val="525050"/>
                </a:solidFill>
                <a:latin typeface="Century Gothic"/>
                <a:ea typeface="Century Gothic"/>
                <a:cs typeface="Century Gothic"/>
                <a:sym typeface="Century Gothic"/>
              </a:rPr>
              <a:t> las </a:t>
            </a:r>
            <a:r>
              <a:rPr lang="en-GB" sz="2300" b="1" i="0" u="none" strike="noStrike" cap="none" dirty="0" err="1">
                <a:solidFill>
                  <a:srgbClr val="525050"/>
                </a:solidFill>
                <a:latin typeface="Century Gothic"/>
                <a:ea typeface="Century Gothic"/>
                <a:cs typeface="Century Gothic"/>
                <a:sym typeface="Century Gothic"/>
              </a:rPr>
              <a:t>preguntas</a:t>
            </a:r>
            <a:r>
              <a:rPr lang="en-GB" sz="2300" b="1" i="0" u="none" strike="noStrike" cap="none" dirty="0">
                <a:solidFill>
                  <a:srgbClr val="525050"/>
                </a:solidFill>
                <a:latin typeface="Century Gothic"/>
                <a:ea typeface="Century Gothic"/>
                <a:cs typeface="Century Gothic"/>
                <a:sym typeface="Century Gothic"/>
              </a:rPr>
              <a:t> 6-1</a:t>
            </a:r>
            <a:endParaRPr sz="2300" b="1" dirty="0"/>
          </a:p>
        </p:txBody>
      </p:sp>
      <p:graphicFrame>
        <p:nvGraphicFramePr>
          <p:cNvPr id="28" name="Table 27">
            <a:extLst>
              <a:ext uri="{FF2B5EF4-FFF2-40B4-BE49-F238E27FC236}">
                <a16:creationId xmlns:a16="http://schemas.microsoft.com/office/drawing/2014/main" id="{C0B41827-7ABF-47B2-91D5-98F603EEE767}"/>
              </a:ext>
            </a:extLst>
          </p:cNvPr>
          <p:cNvGraphicFramePr>
            <a:graphicFrameLocks noGrp="1"/>
          </p:cNvGraphicFramePr>
          <p:nvPr/>
        </p:nvGraphicFramePr>
        <p:xfrm>
          <a:off x="5792693" y="1319137"/>
          <a:ext cx="6222969" cy="4559340"/>
        </p:xfrm>
        <a:graphic>
          <a:graphicData uri="http://schemas.openxmlformats.org/drawingml/2006/table">
            <a:tbl>
              <a:tblPr firstRow="1" bandRow="1">
                <a:tableStyleId>{5C22544A-7EE6-4342-B048-85BDC9FD1C3A}</a:tableStyleId>
              </a:tblPr>
              <a:tblGrid>
                <a:gridCol w="3766943">
                  <a:extLst>
                    <a:ext uri="{9D8B030D-6E8A-4147-A177-3AD203B41FA5}">
                      <a16:colId xmlns:a16="http://schemas.microsoft.com/office/drawing/2014/main" val="3662959886"/>
                    </a:ext>
                  </a:extLst>
                </a:gridCol>
                <a:gridCol w="2456026">
                  <a:extLst>
                    <a:ext uri="{9D8B030D-6E8A-4147-A177-3AD203B41FA5}">
                      <a16:colId xmlns:a16="http://schemas.microsoft.com/office/drawing/2014/main" val="4038655614"/>
                    </a:ext>
                  </a:extLst>
                </a:gridCol>
              </a:tblGrid>
              <a:tr h="757780">
                <a:tc>
                  <a:txBody>
                    <a:bodyPr/>
                    <a:lstStyle/>
                    <a:p>
                      <a:r>
                        <a:rPr lang="en-GB" sz="2200" b="0" dirty="0">
                          <a:solidFill>
                            <a:schemeClr val="tx1"/>
                          </a:solidFill>
                        </a:rPr>
                        <a:t>1. </a:t>
                      </a:r>
                      <a:r>
                        <a:rPr lang="en-GB" sz="2200" b="0" dirty="0" err="1">
                          <a:solidFill>
                            <a:schemeClr val="tx1"/>
                          </a:solidFill>
                        </a:rPr>
                        <a:t>Sí</a:t>
                      </a:r>
                      <a:r>
                        <a:rPr lang="en-GB" sz="2200" b="0" dirty="0">
                          <a:solidFill>
                            <a:schemeClr val="tx1"/>
                          </a:solidFill>
                        </a:rPr>
                        <a:t>, [</a:t>
                      </a:r>
                      <a:r>
                        <a:rPr lang="en-GB" sz="2200" b="0" dirty="0" err="1">
                          <a:solidFill>
                            <a:schemeClr val="tx1"/>
                          </a:solidFill>
                        </a:rPr>
                        <a:t>visit</a:t>
                      </a:r>
                      <a:r>
                        <a:rPr lang="en-GB" sz="2200" b="1" dirty="0" err="1">
                          <a:solidFill>
                            <a:schemeClr val="tx1"/>
                          </a:solidFill>
                        </a:rPr>
                        <a:t>ar</a:t>
                      </a:r>
                      <a:r>
                        <a:rPr lang="en-GB" sz="2200" b="1" dirty="0">
                          <a:solidFill>
                            <a:schemeClr val="tx1"/>
                          </a:solidFill>
                        </a:rPr>
                        <a:t> / </a:t>
                      </a:r>
                      <a:r>
                        <a:rPr lang="en-GB" sz="2200" b="0" dirty="0" err="1">
                          <a:solidFill>
                            <a:schemeClr val="tx1"/>
                          </a:solidFill>
                        </a:rPr>
                        <a:t>viaj</a:t>
                      </a:r>
                      <a:r>
                        <a:rPr lang="en-GB" sz="2200" b="1" dirty="0" err="1">
                          <a:solidFill>
                            <a:schemeClr val="tx1"/>
                          </a:solidFill>
                        </a:rPr>
                        <a:t>ar</a:t>
                      </a:r>
                      <a:r>
                        <a:rPr lang="en-GB" sz="2200" b="0" dirty="0">
                          <a:solidFill>
                            <a:schemeClr val="tx1"/>
                          </a:solidFill>
                        </a:rPr>
                        <a:t>]</a:t>
                      </a:r>
                      <a:r>
                        <a:rPr lang="en-GB" sz="2200" b="1" dirty="0">
                          <a:solidFill>
                            <a:schemeClr val="tx1"/>
                          </a:solidFill>
                        </a:rPr>
                        <a:t> </a:t>
                      </a:r>
                      <a:r>
                        <a:rPr lang="en-GB" sz="2200" b="0" dirty="0">
                          <a:solidFill>
                            <a:schemeClr val="tx1"/>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rowSpan="6">
                  <a:txBody>
                    <a:bodyPr/>
                    <a:lstStyle/>
                    <a:p>
                      <a:r>
                        <a:rPr lang="en-GB" sz="2200" b="0" dirty="0">
                          <a:solidFill>
                            <a:schemeClr val="tx1"/>
                          </a:solidFill>
                          <a:sym typeface="Wingdings" pitchFamily="2" charset="2"/>
                        </a:rPr>
                        <a:t> </a:t>
                      </a:r>
                      <a:r>
                        <a:rPr lang="en-GB" sz="2200" b="0" dirty="0" err="1">
                          <a:solidFill>
                            <a:schemeClr val="tx1"/>
                          </a:solidFill>
                        </a:rPr>
                        <a:t>el</a:t>
                      </a:r>
                      <a:r>
                        <a:rPr lang="en-GB" sz="2200" b="0" dirty="0">
                          <a:solidFill>
                            <a:schemeClr val="tx1"/>
                          </a:solidFill>
                        </a:rPr>
                        <a:t> </a:t>
                      </a:r>
                      <a:r>
                        <a:rPr lang="en-GB" sz="2200" b="0" dirty="0" err="1">
                          <a:solidFill>
                            <a:schemeClr val="tx1"/>
                          </a:solidFill>
                        </a:rPr>
                        <a:t>fútbol</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bien</a:t>
                      </a:r>
                    </a:p>
                    <a:p>
                      <a:r>
                        <a:rPr lang="en-GB" sz="2200" b="0" dirty="0">
                          <a:solidFill>
                            <a:schemeClr val="tx1"/>
                          </a:solidFill>
                          <a:sym typeface="Wingdings" pitchFamily="2" charset="2"/>
                        </a:rPr>
                        <a:t> </a:t>
                      </a:r>
                      <a:r>
                        <a:rPr lang="en-GB" sz="2200" b="0" dirty="0">
                          <a:solidFill>
                            <a:schemeClr val="tx1"/>
                          </a:solidFill>
                        </a:rPr>
                        <a:t>mal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tx1"/>
                          </a:solidFill>
                          <a:sym typeface="Wingdings" pitchFamily="2" charset="2"/>
                        </a:rPr>
                        <a:t> </a:t>
                      </a:r>
                      <a:r>
                        <a:rPr lang="en-GB" sz="2200" b="0" dirty="0" err="1">
                          <a:solidFill>
                            <a:schemeClr val="tx1"/>
                          </a:solidFill>
                        </a:rPr>
                        <a:t>una</a:t>
                      </a:r>
                      <a:r>
                        <a:rPr lang="en-GB" sz="2200" b="0" dirty="0">
                          <a:solidFill>
                            <a:schemeClr val="tx1"/>
                          </a:solidFill>
                        </a:rPr>
                        <a:t> </a:t>
                      </a:r>
                      <a:r>
                        <a:rPr lang="en-GB" sz="2200" b="0" dirty="0" err="1">
                          <a:solidFill>
                            <a:schemeClr val="tx1"/>
                          </a:solidFill>
                        </a:rPr>
                        <a:t>camiseta</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las </a:t>
                      </a:r>
                      <a:r>
                        <a:rPr lang="en-GB" sz="2200" b="0" dirty="0" err="1">
                          <a:solidFill>
                            <a:schemeClr val="tx1"/>
                          </a:solidFill>
                        </a:rPr>
                        <a:t>Fallas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Glastonbury</a:t>
                      </a:r>
                    </a:p>
                    <a:p>
                      <a:r>
                        <a:rPr lang="en-GB" sz="2200" b="0" dirty="0">
                          <a:solidFill>
                            <a:schemeClr val="tx1"/>
                          </a:solidFill>
                          <a:sym typeface="Wingdings" pitchFamily="2" charset="2"/>
                        </a:rPr>
                        <a:t> </a:t>
                      </a:r>
                      <a:r>
                        <a:rPr lang="en-GB" sz="2200" b="0" dirty="0">
                          <a:solidFill>
                            <a:schemeClr val="tx1"/>
                          </a:solidFill>
                        </a:rPr>
                        <a:t>Madrid</a:t>
                      </a:r>
                    </a:p>
                    <a:p>
                      <a:r>
                        <a:rPr lang="en-GB" sz="2200" b="0" dirty="0">
                          <a:solidFill>
                            <a:schemeClr val="tx1"/>
                          </a:solidFill>
                          <a:sym typeface="Wingdings" pitchFamily="2" charset="2"/>
                        </a:rPr>
                        <a:t> </a:t>
                      </a:r>
                      <a:r>
                        <a:rPr lang="en-GB" sz="2200" b="0" dirty="0">
                          <a:solidFill>
                            <a:schemeClr val="tx1"/>
                          </a:solidFill>
                        </a:rPr>
                        <a:t>nada</a:t>
                      </a:r>
                    </a:p>
                    <a:p>
                      <a:r>
                        <a:rPr lang="en-GB" sz="2200" b="0" dirty="0">
                          <a:solidFill>
                            <a:schemeClr val="tx1"/>
                          </a:solidFill>
                          <a:sym typeface="Wingdings" pitchFamily="2" charset="2"/>
                        </a:rPr>
                        <a:t> </a:t>
                      </a:r>
                      <a:r>
                        <a:rPr lang="en-GB" sz="2200" b="0" dirty="0" err="1">
                          <a:solidFill>
                            <a:schemeClr val="tx1"/>
                          </a:solidFill>
                        </a:rPr>
                        <a:t>muchas</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Valencia</a:t>
                      </a:r>
                    </a:p>
                    <a:p>
                      <a:r>
                        <a:rPr lang="en-GB" sz="2200" b="0" dirty="0">
                          <a:solidFill>
                            <a:schemeClr val="tx1"/>
                          </a:solidFill>
                          <a:sym typeface="Wingdings" pitchFamily="2" charset="2"/>
                        </a:rPr>
                        <a:t> </a:t>
                      </a:r>
                      <a:r>
                        <a:rPr lang="en-GB" sz="2200" b="0" dirty="0">
                          <a:solidFill>
                            <a:schemeClr val="tx1"/>
                          </a:solidFill>
                        </a:rPr>
                        <a:t>la </a:t>
                      </a:r>
                      <a:r>
                        <a:rPr lang="en-GB" sz="2200" b="0" dirty="0" err="1">
                          <a:solidFill>
                            <a:schemeClr val="tx1"/>
                          </a:solidFill>
                        </a:rPr>
                        <a:t>cámara</a:t>
                      </a:r>
                      <a:endParaRPr lang="en-GB" sz="2200" b="0" dirty="0">
                        <a:solidFill>
                          <a:schemeClr val="tx1"/>
                        </a:solidFill>
                      </a:endParaRPr>
                    </a:p>
                    <a:p>
                      <a:r>
                        <a:rPr lang="en-GB" sz="2200" b="0" dirty="0">
                          <a:solidFill>
                            <a:schemeClr val="tx1"/>
                          </a:solidFill>
                          <a:sym typeface="Wingdings" pitchFamily="2" charset="2"/>
                        </a:rPr>
                        <a:t> </a:t>
                      </a:r>
                      <a:r>
                        <a:rPr lang="en-GB" sz="2200" b="0" dirty="0" err="1">
                          <a:solidFill>
                            <a:schemeClr val="tx1"/>
                          </a:solidFill>
                        </a:rPr>
                        <a:t>el</a:t>
                      </a:r>
                      <a:r>
                        <a:rPr lang="en-GB" sz="2200" b="0" dirty="0">
                          <a:solidFill>
                            <a:schemeClr val="tx1"/>
                          </a:solidFill>
                        </a:rPr>
                        <a:t> </a:t>
                      </a:r>
                      <a:r>
                        <a:rPr lang="en-GB" sz="2200" b="0" dirty="0" err="1">
                          <a:solidFill>
                            <a:schemeClr val="tx1"/>
                          </a:solidFill>
                        </a:rPr>
                        <a:t>verano</a:t>
                      </a:r>
                      <a:endParaRPr lang="en-GB" sz="2200" b="0" dirty="0">
                        <a:solidFill>
                          <a:schemeClr val="tx1"/>
                        </a:solidFill>
                      </a:endParaRPr>
                    </a:p>
                    <a:p>
                      <a:r>
                        <a:rPr lang="en-GB" sz="2200" b="0" dirty="0">
                          <a:solidFill>
                            <a:schemeClr val="tx1"/>
                          </a:solidFill>
                          <a:sym typeface="Wingdings" pitchFamily="2" charset="2"/>
                        </a:rPr>
                        <a:t> </a:t>
                      </a:r>
                      <a:r>
                        <a:rPr lang="en-GB" sz="2200" b="0" dirty="0">
                          <a:solidFill>
                            <a:schemeClr val="tx1"/>
                          </a:solidFill>
                        </a:rPr>
                        <a:t>la playa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163801181"/>
                  </a:ext>
                </a:extLst>
              </a:tr>
              <a:tr h="757780">
                <a:tc>
                  <a:txBody>
                    <a:bodyPr/>
                    <a:lstStyle/>
                    <a:p>
                      <a:r>
                        <a:rPr lang="en-GB" sz="2200" b="0" dirty="0">
                          <a:solidFill>
                            <a:schemeClr val="tx1"/>
                          </a:solidFill>
                        </a:rPr>
                        <a:t>2. </a:t>
                      </a:r>
                      <a:r>
                        <a:rPr lang="en-GB" sz="2200" b="0" dirty="0" err="1">
                          <a:solidFill>
                            <a:schemeClr val="tx1"/>
                          </a:solidFill>
                        </a:rPr>
                        <a:t>Sí</a:t>
                      </a:r>
                      <a:r>
                        <a:rPr lang="en-GB" sz="2200" b="0" dirty="0">
                          <a:solidFill>
                            <a:schemeClr val="tx1"/>
                          </a:solidFill>
                        </a:rPr>
                        <a:t>, [pas</a:t>
                      </a:r>
                      <a:r>
                        <a:rPr lang="en-GB" sz="2200" b="1" dirty="0">
                          <a:solidFill>
                            <a:schemeClr val="tx1"/>
                          </a:solidFill>
                        </a:rPr>
                        <a:t>ar </a:t>
                      </a:r>
                      <a:r>
                        <a:rPr lang="en-GB" sz="2200" b="0" dirty="0" err="1">
                          <a:solidFill>
                            <a:schemeClr val="tx1"/>
                          </a:solidFill>
                        </a:rPr>
                        <a:t>tiempo</a:t>
                      </a:r>
                      <a:r>
                        <a:rPr lang="en-GB" sz="2200" b="0" dirty="0">
                          <a:solidFill>
                            <a:schemeClr val="tx1"/>
                          </a:solidFill>
                        </a:rPr>
                        <a:t> </a:t>
                      </a:r>
                      <a:r>
                        <a:rPr lang="en-GB" sz="2200" b="0" dirty="0" err="1">
                          <a:solidFill>
                            <a:schemeClr val="tx1"/>
                          </a:solidFill>
                        </a:rPr>
                        <a:t>en</a:t>
                      </a:r>
                      <a:r>
                        <a:rPr lang="en-GB" sz="2200" b="1" dirty="0">
                          <a:solidFill>
                            <a:schemeClr val="tx1"/>
                          </a:solidFill>
                        </a:rPr>
                        <a:t>/ </a:t>
                      </a:r>
                      <a:r>
                        <a:rPr lang="en-GB" sz="2200" b="0" dirty="0" err="1">
                          <a:solidFill>
                            <a:schemeClr val="tx1"/>
                          </a:solidFill>
                        </a:rPr>
                        <a:t>disfrut</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35690819"/>
                  </a:ext>
                </a:extLst>
              </a:tr>
              <a:tr h="757780">
                <a:tc>
                  <a:txBody>
                    <a:bodyPr/>
                    <a:lstStyle/>
                    <a:p>
                      <a:r>
                        <a:rPr lang="en-GB" sz="2200" dirty="0">
                          <a:solidFill>
                            <a:schemeClr val="tx1"/>
                          </a:solidFill>
                        </a:rPr>
                        <a:t>3. </a:t>
                      </a:r>
                      <a:r>
                        <a:rPr lang="en-GB" sz="2200" b="0" dirty="0" err="1">
                          <a:solidFill>
                            <a:schemeClr val="tx1"/>
                          </a:solidFill>
                        </a:rPr>
                        <a:t>Sí</a:t>
                      </a:r>
                      <a:r>
                        <a:rPr lang="en-GB" sz="2200" b="0" dirty="0">
                          <a:solidFill>
                            <a:schemeClr val="tx1"/>
                          </a:solidFill>
                        </a:rPr>
                        <a:t>, [</a:t>
                      </a:r>
                      <a:r>
                        <a:rPr lang="en-GB" sz="2200" dirty="0" err="1">
                          <a:solidFill>
                            <a:schemeClr val="tx1"/>
                          </a:solidFill>
                        </a:rPr>
                        <a:t>practic</a:t>
                      </a:r>
                      <a:r>
                        <a:rPr lang="en-GB" sz="2200" b="1" i="0" dirty="0" err="1">
                          <a:solidFill>
                            <a:schemeClr val="tx1"/>
                          </a:solidFill>
                        </a:rPr>
                        <a:t>ar</a:t>
                      </a:r>
                      <a:r>
                        <a:rPr lang="en-GB" sz="2200" b="1" i="0" dirty="0">
                          <a:solidFill>
                            <a:schemeClr val="tx1"/>
                          </a:solidFill>
                        </a:rPr>
                        <a:t> / </a:t>
                      </a:r>
                      <a:r>
                        <a:rPr lang="en-GB" sz="2200" b="0" i="0" dirty="0" err="1">
                          <a:solidFill>
                            <a:schemeClr val="tx1"/>
                          </a:solidFill>
                        </a:rPr>
                        <a:t>jug</a:t>
                      </a:r>
                      <a:r>
                        <a:rPr lang="en-GB" sz="2200" b="1" i="0" dirty="0" err="1">
                          <a:solidFill>
                            <a:schemeClr val="tx1"/>
                          </a:solidFill>
                        </a:rPr>
                        <a:t>ar</a:t>
                      </a:r>
                      <a:r>
                        <a:rPr lang="en-GB" sz="2200" b="0" i="0" dirty="0">
                          <a:solidFill>
                            <a:schemeClr val="tx1"/>
                          </a:solidFill>
                        </a:rPr>
                        <a:t>] a</a:t>
                      </a:r>
                      <a:endParaRPr lang="en-GB" sz="2200" b="1" i="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826745531"/>
                  </a:ext>
                </a:extLst>
              </a:tr>
              <a:tr h="757780">
                <a:tc>
                  <a:txBody>
                    <a:bodyPr/>
                    <a:lstStyle/>
                    <a:p>
                      <a:r>
                        <a:rPr lang="en-GB" sz="2200" dirty="0">
                          <a:solidFill>
                            <a:schemeClr val="tx1"/>
                          </a:solidFill>
                        </a:rPr>
                        <a:t>4. </a:t>
                      </a:r>
                      <a:r>
                        <a:rPr lang="en-GB" sz="2200" b="0" dirty="0" err="1">
                          <a:solidFill>
                            <a:schemeClr val="tx1"/>
                          </a:solidFill>
                        </a:rPr>
                        <a:t>Sí</a:t>
                      </a:r>
                      <a:r>
                        <a:rPr lang="en-GB" sz="2200" b="0" dirty="0">
                          <a:solidFill>
                            <a:schemeClr val="tx1"/>
                          </a:solidFill>
                        </a:rPr>
                        <a:t>, [</a:t>
                      </a:r>
                      <a:r>
                        <a:rPr lang="en-GB" sz="2200" dirty="0" err="1">
                          <a:solidFill>
                            <a:schemeClr val="tx1"/>
                          </a:solidFill>
                        </a:rPr>
                        <a:t>particip</a:t>
                      </a:r>
                      <a:r>
                        <a:rPr lang="en-GB" sz="2200" b="1" dirty="0" err="1">
                          <a:solidFill>
                            <a:schemeClr val="tx1"/>
                          </a:solidFill>
                        </a:rPr>
                        <a:t>ar</a:t>
                      </a:r>
                      <a:r>
                        <a:rPr lang="en-GB" sz="2200" b="1" dirty="0">
                          <a:solidFill>
                            <a:schemeClr val="tx1"/>
                          </a:solidFill>
                        </a:rPr>
                        <a:t> </a:t>
                      </a:r>
                      <a:r>
                        <a:rPr lang="en-GB" sz="2200" b="0" dirty="0" err="1">
                          <a:solidFill>
                            <a:schemeClr val="tx1"/>
                          </a:solidFill>
                        </a:rPr>
                        <a:t>en</a:t>
                      </a:r>
                      <a:r>
                        <a:rPr lang="en-GB" sz="2200" b="0" dirty="0">
                          <a:solidFill>
                            <a:schemeClr val="tx1"/>
                          </a:solidFill>
                        </a:rPr>
                        <a:t> </a:t>
                      </a:r>
                      <a:r>
                        <a:rPr lang="en-GB" sz="2200" b="1" dirty="0">
                          <a:solidFill>
                            <a:schemeClr val="tx1"/>
                          </a:solidFill>
                        </a:rPr>
                        <a:t>/ </a:t>
                      </a:r>
                      <a:r>
                        <a:rPr lang="en-GB" sz="2200" b="0" dirty="0" err="1">
                          <a:solidFill>
                            <a:schemeClr val="tx1"/>
                          </a:solidFill>
                        </a:rPr>
                        <a:t>disfrut</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1113239230"/>
                  </a:ext>
                </a:extLst>
              </a:tr>
              <a:tr h="757780">
                <a:tc>
                  <a:txBody>
                    <a:bodyPr/>
                    <a:lstStyle/>
                    <a:p>
                      <a:r>
                        <a:rPr lang="en-GB" sz="2200" dirty="0">
                          <a:solidFill>
                            <a:schemeClr val="tx1"/>
                          </a:solidFill>
                        </a:rPr>
                        <a:t>5. </a:t>
                      </a:r>
                      <a:r>
                        <a:rPr lang="en-GB" sz="2200" b="0" dirty="0" err="1">
                          <a:solidFill>
                            <a:schemeClr val="tx1"/>
                          </a:solidFill>
                        </a:rPr>
                        <a:t>Sí</a:t>
                      </a:r>
                      <a:r>
                        <a:rPr lang="en-GB" sz="2200" b="0" dirty="0">
                          <a:solidFill>
                            <a:schemeClr val="tx1"/>
                          </a:solidFill>
                        </a:rPr>
                        <a:t>, [</a:t>
                      </a:r>
                      <a:r>
                        <a:rPr lang="en-GB" sz="2200" dirty="0" err="1">
                          <a:solidFill>
                            <a:schemeClr val="tx1"/>
                          </a:solidFill>
                        </a:rPr>
                        <a:t>compr</a:t>
                      </a:r>
                      <a:r>
                        <a:rPr lang="en-GB" sz="2200" b="1" dirty="0" err="1">
                          <a:solidFill>
                            <a:schemeClr val="tx1"/>
                          </a:solidFill>
                        </a:rPr>
                        <a:t>ar</a:t>
                      </a:r>
                      <a:r>
                        <a:rPr lang="en-GB" sz="2200" b="1" dirty="0">
                          <a:solidFill>
                            <a:schemeClr val="tx1"/>
                          </a:solidFill>
                        </a:rPr>
                        <a:t> / </a:t>
                      </a:r>
                      <a:r>
                        <a:rPr lang="en-GB" sz="2200" b="0" dirty="0">
                          <a:solidFill>
                            <a:schemeClr val="tx1"/>
                          </a:solidFill>
                        </a:rPr>
                        <a:t>no, no </a:t>
                      </a:r>
                      <a:r>
                        <a:rPr lang="en-GB" sz="2200" b="0" dirty="0" err="1">
                          <a:solidFill>
                            <a:schemeClr val="tx1"/>
                          </a:solidFill>
                        </a:rPr>
                        <a:t>encontr</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837900580"/>
                  </a:ext>
                </a:extLst>
              </a:tr>
              <a:tr h="757780">
                <a:tc>
                  <a:txBody>
                    <a:bodyPr/>
                    <a:lstStyle/>
                    <a:p>
                      <a:r>
                        <a:rPr lang="en-GB" sz="2200" dirty="0">
                          <a:solidFill>
                            <a:schemeClr val="tx1"/>
                          </a:solidFill>
                        </a:rPr>
                        <a:t>6. </a:t>
                      </a:r>
                      <a:r>
                        <a:rPr lang="en-GB" sz="2200" b="0" dirty="0" err="1">
                          <a:solidFill>
                            <a:schemeClr val="tx1"/>
                          </a:solidFill>
                        </a:rPr>
                        <a:t>Sí</a:t>
                      </a:r>
                      <a:r>
                        <a:rPr lang="en-GB" sz="2200" b="0" dirty="0">
                          <a:solidFill>
                            <a:schemeClr val="tx1"/>
                          </a:solidFill>
                        </a:rPr>
                        <a:t>, [</a:t>
                      </a:r>
                      <a:r>
                        <a:rPr lang="en-GB" sz="2200" dirty="0" err="1">
                          <a:solidFill>
                            <a:schemeClr val="tx1"/>
                          </a:solidFill>
                        </a:rPr>
                        <a:t>sac</a:t>
                      </a:r>
                      <a:r>
                        <a:rPr lang="en-GB" sz="2200" b="1" dirty="0" err="1">
                          <a:solidFill>
                            <a:schemeClr val="tx1"/>
                          </a:solidFill>
                        </a:rPr>
                        <a:t>ar</a:t>
                      </a:r>
                      <a:r>
                        <a:rPr lang="en-GB" sz="2200" b="1" dirty="0">
                          <a:solidFill>
                            <a:schemeClr val="tx1"/>
                          </a:solidFill>
                        </a:rPr>
                        <a:t> / </a:t>
                      </a:r>
                      <a:r>
                        <a:rPr lang="en-GB" sz="2200" b="0" dirty="0">
                          <a:solidFill>
                            <a:schemeClr val="tx1"/>
                          </a:solidFill>
                        </a:rPr>
                        <a:t>no, </a:t>
                      </a:r>
                      <a:r>
                        <a:rPr lang="en-GB" sz="2200" b="0" dirty="0" err="1">
                          <a:solidFill>
                            <a:schemeClr val="tx1"/>
                          </a:solidFill>
                        </a:rPr>
                        <a:t>olvid</a:t>
                      </a:r>
                      <a:r>
                        <a:rPr lang="en-GB" sz="2200" b="1" dirty="0" err="1">
                          <a:solidFill>
                            <a:schemeClr val="tx1"/>
                          </a:solidFill>
                        </a:rPr>
                        <a:t>ar</a:t>
                      </a:r>
                      <a:r>
                        <a:rPr lang="en-GB" sz="22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EAB"/>
                    </a:solidFill>
                  </a:tcPr>
                </a:tc>
                <a:extLst>
                  <a:ext uri="{0D108BD9-81ED-4DB2-BD59-A6C34878D82A}">
                    <a16:rowId xmlns:a16="http://schemas.microsoft.com/office/drawing/2014/main" val="2672505071"/>
                  </a:ext>
                </a:extLst>
              </a:tr>
            </a:tbl>
          </a:graphicData>
        </a:graphic>
      </p:graphicFrame>
      <p:sp>
        <p:nvSpPr>
          <p:cNvPr id="4" name="Title 3">
            <a:extLst>
              <a:ext uri="{FF2B5EF4-FFF2-40B4-BE49-F238E27FC236}">
                <a16:creationId xmlns:a16="http://schemas.microsoft.com/office/drawing/2014/main" id="{E9648AE9-F431-4B25-A066-80E490185270}"/>
              </a:ext>
            </a:extLst>
          </p:cNvPr>
          <p:cNvSpPr>
            <a:spLocks noGrp="1"/>
          </p:cNvSpPr>
          <p:nvPr>
            <p:ph type="title"/>
          </p:nvPr>
        </p:nvSpPr>
        <p:spPr>
          <a:xfrm>
            <a:off x="-1" y="213557"/>
            <a:ext cx="4896301" cy="647577"/>
          </a:xfrm>
        </p:spPr>
        <p:txBody>
          <a:bodyPr/>
          <a:lstStyle/>
          <a:p>
            <a:r>
              <a:rPr lang="en-GB" dirty="0" err="1"/>
              <a:t>Habla</a:t>
            </a:r>
            <a:r>
              <a:rPr lang="en-GB" dirty="0"/>
              <a:t> con </a:t>
            </a:r>
            <a:r>
              <a:rPr lang="en-GB" dirty="0" err="1"/>
              <a:t>tu</a:t>
            </a:r>
            <a:r>
              <a:rPr lang="en-GB" dirty="0"/>
              <a:t> pareja</a:t>
            </a:r>
          </a:p>
        </p:txBody>
      </p:sp>
      <p:sp>
        <p:nvSpPr>
          <p:cNvPr id="33" name="Title 5">
            <a:extLst>
              <a:ext uri="{FF2B5EF4-FFF2-40B4-BE49-F238E27FC236}">
                <a16:creationId xmlns:a16="http://schemas.microsoft.com/office/drawing/2014/main" id="{045274A3-A94E-46CC-89EF-14B940C5F819}"/>
              </a:ext>
            </a:extLst>
          </p:cNvPr>
          <p:cNvSpPr txBox="1">
            <a:spLocks/>
          </p:cNvSpPr>
          <p:nvPr/>
        </p:nvSpPr>
        <p:spPr>
          <a:xfrm>
            <a:off x="-1" y="213557"/>
            <a:ext cx="8640418" cy="647577"/>
          </a:xfrm>
          <a:prstGeom prst="rect">
            <a:avLst/>
          </a:prstGeom>
          <a:blipFill>
            <a:blip r:embed="rId3">
              <a:extLst>
                <a:ext uri="{28A0092B-C50C-407E-A947-70E740481C1C}">
                  <a14:useLocalDpi xmlns:a14="http://schemas.microsoft.com/office/drawing/2010/main"/>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a:t>Habla con tu pareja: las vacaciones</a:t>
            </a:r>
            <a:endParaRPr lang="en-GB" dirty="0"/>
          </a:p>
        </p:txBody>
      </p:sp>
      <p:pic>
        <p:nvPicPr>
          <p:cNvPr id="429" name="Google Shape;429;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20342922">
            <a:off x="11376715" y="5622958"/>
            <a:ext cx="645297" cy="6602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5" imgW="0" imgH="0" progId="Paint.Picture">
                  <p:embed/>
                </p:oleObj>
              </mc:Choice>
              <mc:Fallback>
                <p:oleObj name="Bitmap Image" r:id="rId5"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D8A24B51-99AF-440B-B4B2-2018E0C3FC34}"/>
              </a:ext>
            </a:extLst>
          </p:cNvPr>
          <p:cNvSpPr>
            <a:spLocks noGrp="1"/>
          </p:cNvSpPr>
          <p:nvPr>
            <p:ph type="body" sz="quarter" idx="10"/>
          </p:nvPr>
        </p:nvSpPr>
        <p:spPr>
          <a:xfrm>
            <a:off x="373063" y="1366715"/>
            <a:ext cx="11514137" cy="4803897"/>
          </a:xfrm>
        </p:spPr>
        <p:txBody>
          <a:bodyPr/>
          <a:lstStyle/>
          <a:p>
            <a:pPr marL="342900" indent="-342900">
              <a:lnSpc>
                <a:spcPct val="150000"/>
              </a:lnSpc>
              <a:buClr>
                <a:schemeClr val="tx1"/>
              </a:buClr>
              <a:buFont typeface="Arial" panose="020B0604020202020204" pitchFamily="34" charset="0"/>
              <a:buChar char="•"/>
            </a:pPr>
            <a:r>
              <a:rPr lang="en-GB" dirty="0">
                <a:solidFill>
                  <a:schemeClr val="tx1"/>
                </a:solidFill>
              </a:rPr>
              <a:t>Walk through of Key Stage 4 Spanish SoW document </a:t>
            </a:r>
          </a:p>
          <a:p>
            <a:pPr marL="342900" indent="-342900">
              <a:lnSpc>
                <a:spcPct val="150000"/>
              </a:lnSpc>
              <a:buClr>
                <a:schemeClr val="tx1"/>
              </a:buClr>
              <a:buFont typeface="Arial" panose="020B0604020202020204" pitchFamily="34" charset="0"/>
              <a:buChar char="•"/>
            </a:pPr>
            <a:r>
              <a:rPr lang="en-GB" dirty="0">
                <a:solidFill>
                  <a:schemeClr val="tx1"/>
                </a:solidFill>
              </a:rPr>
              <a:t>Presentation of Key Stage 4 sample resources based on SoW </a:t>
            </a:r>
          </a:p>
          <a:p>
            <a:pPr marL="342900" indent="-342900">
              <a:lnSpc>
                <a:spcPct val="150000"/>
              </a:lnSpc>
              <a:buClr>
                <a:schemeClr val="tx1"/>
              </a:buClr>
              <a:buFont typeface="Arial" panose="020B0604020202020204" pitchFamily="34" charset="0"/>
              <a:buChar char="•"/>
            </a:pPr>
            <a:r>
              <a:rPr lang="en-GB" dirty="0">
                <a:solidFill>
                  <a:schemeClr val="tx1"/>
                </a:solidFill>
              </a:rPr>
              <a:t>NCELP </a:t>
            </a:r>
            <a:r>
              <a:rPr lang="en-GB" u="sng" dirty="0">
                <a:solidFill>
                  <a:schemeClr val="tx1"/>
                </a:solidFill>
                <a:hlinkClick r:id="rId6"/>
              </a:rPr>
              <a:t>resource portal</a:t>
            </a:r>
            <a:endParaRPr lang="en-GB" dirty="0">
              <a:solidFill>
                <a:schemeClr val="tx1"/>
              </a:solidFill>
            </a:endParaRPr>
          </a:p>
        </p:txBody>
      </p:sp>
      <p:sp>
        <p:nvSpPr>
          <p:cNvPr id="3" name="Title 2">
            <a:extLst>
              <a:ext uri="{FF2B5EF4-FFF2-40B4-BE49-F238E27FC236}">
                <a16:creationId xmlns:a16="http://schemas.microsoft.com/office/drawing/2014/main" id="{5049ABC8-F306-4914-8802-2DD85335817E}"/>
              </a:ext>
            </a:extLst>
          </p:cNvPr>
          <p:cNvSpPr>
            <a:spLocks noGrp="1"/>
          </p:cNvSpPr>
          <p:nvPr>
            <p:ph type="title"/>
          </p:nvPr>
        </p:nvSpPr>
        <p:spPr>
          <a:xfrm>
            <a:off x="-1" y="213557"/>
            <a:ext cx="3313217" cy="647577"/>
          </a:xfrm>
        </p:spPr>
        <p:txBody>
          <a:bodyPr>
            <a:normAutofit/>
          </a:bodyPr>
          <a:lstStyle/>
          <a:p>
            <a:r>
              <a:rPr lang="en-GB" dirty="0"/>
              <a:t>This session…</a:t>
            </a:r>
          </a:p>
        </p:txBody>
      </p:sp>
      <p:pic>
        <p:nvPicPr>
          <p:cNvPr id="16" name="Picture 15">
            <a:extLst>
              <a:ext uri="{FF2B5EF4-FFF2-40B4-BE49-F238E27FC236}">
                <a16:creationId xmlns:a16="http://schemas.microsoft.com/office/drawing/2014/main" id="{4C3E48EE-B391-4DF0-B7FA-C39E50A650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87491" y="3768663"/>
            <a:ext cx="4904509" cy="2452255"/>
          </a:xfrm>
          <a:prstGeom prst="rect">
            <a:avLst/>
          </a:prstGeom>
        </p:spPr>
      </p:pic>
      <p:pic>
        <p:nvPicPr>
          <p:cNvPr id="4" name="Slide 23">
            <a:hlinkClick r:id="" action="ppaction://media"/>
            <a:extLst>
              <a:ext uri="{FF2B5EF4-FFF2-40B4-BE49-F238E27FC236}">
                <a16:creationId xmlns:a16="http://schemas.microsoft.com/office/drawing/2014/main" id="{98A5A350-C0EB-34F9-5377-3D48A2277A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15674" y="230682"/>
            <a:ext cx="406400" cy="406400"/>
          </a:xfrm>
          <a:prstGeom prst="rect">
            <a:avLst/>
          </a:prstGeom>
        </p:spPr>
      </p:pic>
    </p:spTree>
    <p:extLst>
      <p:ext uri="{BB962C8B-B14F-4D97-AF65-F5344CB8AC3E}">
        <p14:creationId xmlns:p14="http://schemas.microsoft.com/office/powerpoint/2010/main" val="352809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5" imgW="0" imgH="0" progId="Paint.Picture">
                  <p:embed/>
                </p:oleObj>
              </mc:Choice>
              <mc:Fallback>
                <p:oleObj name="Bitmap Image" r:id="rId5"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D8A24B51-99AF-440B-B4B2-2018E0C3FC34}"/>
              </a:ext>
            </a:extLst>
          </p:cNvPr>
          <p:cNvSpPr>
            <a:spLocks noGrp="1"/>
          </p:cNvSpPr>
          <p:nvPr>
            <p:ph type="body" sz="quarter" idx="10"/>
          </p:nvPr>
        </p:nvSpPr>
        <p:spPr>
          <a:xfrm>
            <a:off x="7787399" y="255378"/>
            <a:ext cx="4745202" cy="647577"/>
          </a:xfrm>
        </p:spPr>
        <p:txBody>
          <a:bodyPr/>
          <a:lstStyle/>
          <a:p>
            <a:pPr>
              <a:lnSpc>
                <a:spcPct val="150000"/>
              </a:lnSpc>
              <a:buClr>
                <a:schemeClr val="tx1"/>
              </a:buClr>
            </a:pPr>
            <a:r>
              <a:rPr lang="en-GB" u="sng" dirty="0">
                <a:solidFill>
                  <a:schemeClr val="tx1"/>
                </a:solidFill>
                <a:hlinkClick r:id="rId6"/>
              </a:rPr>
              <a:t>https://resources.ncelp.org/</a:t>
            </a:r>
            <a:endParaRPr lang="en-GB" dirty="0">
              <a:solidFill>
                <a:schemeClr val="tx1"/>
              </a:solidFill>
            </a:endParaRPr>
          </a:p>
        </p:txBody>
      </p:sp>
      <p:sp>
        <p:nvSpPr>
          <p:cNvPr id="3" name="Title 2">
            <a:extLst>
              <a:ext uri="{FF2B5EF4-FFF2-40B4-BE49-F238E27FC236}">
                <a16:creationId xmlns:a16="http://schemas.microsoft.com/office/drawing/2014/main" id="{5049ABC8-F306-4914-8802-2DD85335817E}"/>
              </a:ext>
            </a:extLst>
          </p:cNvPr>
          <p:cNvSpPr>
            <a:spLocks noGrp="1"/>
          </p:cNvSpPr>
          <p:nvPr>
            <p:ph type="title"/>
          </p:nvPr>
        </p:nvSpPr>
        <p:spPr>
          <a:xfrm>
            <a:off x="-1" y="213557"/>
            <a:ext cx="8253352" cy="647577"/>
          </a:xfrm>
        </p:spPr>
        <p:txBody>
          <a:bodyPr>
            <a:normAutofit/>
          </a:bodyPr>
          <a:lstStyle/>
          <a:p>
            <a:r>
              <a:rPr lang="en-GB" dirty="0"/>
              <a:t>NCELP resource portal</a:t>
            </a:r>
          </a:p>
        </p:txBody>
      </p:sp>
      <p:pic>
        <p:nvPicPr>
          <p:cNvPr id="8" name="Picture 7">
            <a:extLst>
              <a:ext uri="{FF2B5EF4-FFF2-40B4-BE49-F238E27FC236}">
                <a16:creationId xmlns:a16="http://schemas.microsoft.com/office/drawing/2014/main" id="{E05F5386-2002-4D8E-845C-9DE1CDBB47FA}"/>
              </a:ext>
            </a:extLst>
          </p:cNvPr>
          <p:cNvPicPr>
            <a:picLocks noChangeAspect="1"/>
          </p:cNvPicPr>
          <p:nvPr/>
        </p:nvPicPr>
        <p:blipFill rotWithShape="1">
          <a:blip r:embed="rId7"/>
          <a:srcRect l="6721" t="14590" r="7273" b="2801"/>
          <a:stretch/>
        </p:blipFill>
        <p:spPr>
          <a:xfrm>
            <a:off x="1716644" y="1359075"/>
            <a:ext cx="8443356" cy="4322080"/>
          </a:xfrm>
          <a:prstGeom prst="rect">
            <a:avLst/>
          </a:prstGeom>
        </p:spPr>
      </p:pic>
      <p:pic>
        <p:nvPicPr>
          <p:cNvPr id="4" name="Slidd 24">
            <a:hlinkClick r:id="" action="ppaction://media"/>
            <a:extLst>
              <a:ext uri="{FF2B5EF4-FFF2-40B4-BE49-F238E27FC236}">
                <a16:creationId xmlns:a16="http://schemas.microsoft.com/office/drawing/2014/main" id="{F3EC2F95-DFD5-2019-04BD-62214D5FB0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39900" y="944776"/>
            <a:ext cx="406400" cy="406400"/>
          </a:xfrm>
          <a:prstGeom prst="rect">
            <a:avLst/>
          </a:prstGeom>
        </p:spPr>
      </p:pic>
    </p:spTree>
    <p:extLst>
      <p:ext uri="{BB962C8B-B14F-4D97-AF65-F5344CB8AC3E}">
        <p14:creationId xmlns:p14="http://schemas.microsoft.com/office/powerpoint/2010/main" val="163765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8" imgW="0" imgH="0" progId="Paint.Picture">
                  <p:embed/>
                </p:oleObj>
              </mc:Choice>
              <mc:Fallback>
                <p:oleObj name="Bitmap Image" r:id="rId8"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D8A24B51-99AF-440B-B4B2-2018E0C3FC34}"/>
              </a:ext>
            </a:extLst>
          </p:cNvPr>
          <p:cNvSpPr>
            <a:spLocks noGrp="1"/>
          </p:cNvSpPr>
          <p:nvPr>
            <p:ph type="body" sz="quarter" idx="10"/>
          </p:nvPr>
        </p:nvSpPr>
        <p:spPr>
          <a:xfrm>
            <a:off x="6335464" y="213556"/>
            <a:ext cx="4745202" cy="647577"/>
          </a:xfrm>
        </p:spPr>
        <p:txBody>
          <a:bodyPr/>
          <a:lstStyle/>
          <a:p>
            <a:pPr>
              <a:lnSpc>
                <a:spcPct val="150000"/>
              </a:lnSpc>
              <a:buClr>
                <a:schemeClr val="tx1"/>
              </a:buClr>
            </a:pPr>
            <a:r>
              <a:rPr lang="en-GB" u="sng" dirty="0">
                <a:solidFill>
                  <a:schemeClr val="tx1"/>
                </a:solidFill>
                <a:hlinkClick r:id="rId9"/>
              </a:rPr>
              <a:t>https://resources.ncelp.org/</a:t>
            </a:r>
            <a:endParaRPr lang="en-GB" dirty="0">
              <a:solidFill>
                <a:schemeClr val="tx1"/>
              </a:solidFill>
            </a:endParaRPr>
          </a:p>
        </p:txBody>
      </p:sp>
      <p:sp>
        <p:nvSpPr>
          <p:cNvPr id="3" name="Title 2">
            <a:extLst>
              <a:ext uri="{FF2B5EF4-FFF2-40B4-BE49-F238E27FC236}">
                <a16:creationId xmlns:a16="http://schemas.microsoft.com/office/drawing/2014/main" id="{5049ABC8-F306-4914-8802-2DD85335817E}"/>
              </a:ext>
            </a:extLst>
          </p:cNvPr>
          <p:cNvSpPr>
            <a:spLocks noGrp="1"/>
          </p:cNvSpPr>
          <p:nvPr>
            <p:ph type="title"/>
          </p:nvPr>
        </p:nvSpPr>
        <p:spPr>
          <a:xfrm>
            <a:off x="-1" y="213557"/>
            <a:ext cx="6096001" cy="647577"/>
          </a:xfrm>
        </p:spPr>
        <p:txBody>
          <a:bodyPr>
            <a:normAutofit/>
          </a:bodyPr>
          <a:lstStyle/>
          <a:p>
            <a:r>
              <a:rPr lang="en-GB" dirty="0"/>
              <a:t>NCELP resource portal</a:t>
            </a:r>
          </a:p>
        </p:txBody>
      </p:sp>
      <p:sp>
        <p:nvSpPr>
          <p:cNvPr id="9" name="Speech Bubble: Rectangle with Corners Rounded 10">
            <a:extLst>
              <a:ext uri="{FF2B5EF4-FFF2-40B4-BE49-F238E27FC236}">
                <a16:creationId xmlns:a16="http://schemas.microsoft.com/office/drawing/2014/main" id="{01E67E99-2E36-B8B5-9344-8E7E8E0DD591}"/>
              </a:ext>
            </a:extLst>
          </p:cNvPr>
          <p:cNvSpPr/>
          <p:nvPr/>
        </p:nvSpPr>
        <p:spPr>
          <a:xfrm>
            <a:off x="9143588" y="2370228"/>
            <a:ext cx="2966114" cy="1171770"/>
          </a:xfrm>
          <a:prstGeom prst="wedgeRoundRectCallout">
            <a:avLst>
              <a:gd name="adj1" fmla="val -27386"/>
              <a:gd name="adj2" fmla="val 7496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Scroll to the bottom of the page and click to </a:t>
            </a:r>
            <a:r>
              <a:rPr lang="en-US" sz="2000" b="1" dirty="0"/>
              <a:t>download all</a:t>
            </a:r>
            <a:r>
              <a:rPr lang="en-US" sz="2000" dirty="0"/>
              <a:t>.</a:t>
            </a:r>
            <a:endParaRPr lang="en-GB" sz="2000" dirty="0"/>
          </a:p>
        </p:txBody>
      </p:sp>
      <p:pic>
        <p:nvPicPr>
          <p:cNvPr id="13" name="Picture 12" descr="Graphical user interface, website&#10;&#10;Description automatically generated">
            <a:extLst>
              <a:ext uri="{FF2B5EF4-FFF2-40B4-BE49-F238E27FC236}">
                <a16:creationId xmlns:a16="http://schemas.microsoft.com/office/drawing/2014/main" id="{7902548C-1D5C-E5E0-DD07-BB1ACCC1AB72}"/>
              </a:ext>
            </a:extLst>
          </p:cNvPr>
          <p:cNvPicPr>
            <a:picLocks noChangeAspect="1"/>
          </p:cNvPicPr>
          <p:nvPr/>
        </p:nvPicPr>
        <p:blipFill rotWithShape="1">
          <a:blip r:embed="rId10">
            <a:extLst>
              <a:ext uri="{28A0092B-C50C-407E-A947-70E740481C1C}">
                <a14:useLocalDpi xmlns:a14="http://schemas.microsoft.com/office/drawing/2010/main" val="0"/>
              </a:ext>
            </a:extLst>
          </a:blip>
          <a:srcRect l="8142" r="26915"/>
          <a:stretch/>
        </p:blipFill>
        <p:spPr>
          <a:xfrm>
            <a:off x="82298" y="999483"/>
            <a:ext cx="4630139" cy="4870740"/>
          </a:xfrm>
          <a:prstGeom prst="rect">
            <a:avLst/>
          </a:prstGeom>
        </p:spPr>
      </p:pic>
      <p:pic>
        <p:nvPicPr>
          <p:cNvPr id="17" name="Picture 16" descr="Graphical user interface, text, application, email&#10;&#10;Description automatically generated">
            <a:extLst>
              <a:ext uri="{FF2B5EF4-FFF2-40B4-BE49-F238E27FC236}">
                <a16:creationId xmlns:a16="http://schemas.microsoft.com/office/drawing/2014/main" id="{2A406E3C-628F-D3BF-506D-8F02466B32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2437" y="1441544"/>
            <a:ext cx="7447528" cy="3700490"/>
          </a:xfrm>
          <a:prstGeom prst="rect">
            <a:avLst/>
          </a:prstGeom>
        </p:spPr>
      </p:pic>
      <p:sp>
        <p:nvSpPr>
          <p:cNvPr id="18" name="Speech Bubble: Rectangle with Corners Rounded 12">
            <a:extLst>
              <a:ext uri="{FF2B5EF4-FFF2-40B4-BE49-F238E27FC236}">
                <a16:creationId xmlns:a16="http://schemas.microsoft.com/office/drawing/2014/main" id="{6B197E24-A675-E413-7C66-CF40386E0812}"/>
              </a:ext>
            </a:extLst>
          </p:cNvPr>
          <p:cNvSpPr/>
          <p:nvPr/>
        </p:nvSpPr>
        <p:spPr>
          <a:xfrm>
            <a:off x="2143499" y="909658"/>
            <a:ext cx="3302758" cy="1792541"/>
          </a:xfrm>
          <a:prstGeom prst="wedgeRoundRectCallout">
            <a:avLst>
              <a:gd name="adj1" fmla="val -75596"/>
              <a:gd name="adj2" fmla="val 63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Click on the </a:t>
            </a:r>
            <a:r>
              <a:rPr lang="en-US" sz="2000" b="1" dirty="0"/>
              <a:t>All collections</a:t>
            </a:r>
            <a:r>
              <a:rPr lang="en-US" sz="2000" dirty="0"/>
              <a:t> tab and scroll to the bottom to see the SOW and all materials collections.</a:t>
            </a:r>
            <a:endParaRPr lang="en-GB" sz="2000" dirty="0"/>
          </a:p>
        </p:txBody>
      </p:sp>
      <p:pic>
        <p:nvPicPr>
          <p:cNvPr id="21" name="Picture 20" descr="Graphical user interface, text, application, email&#10;&#10;Description automatically generated">
            <a:extLst>
              <a:ext uri="{FF2B5EF4-FFF2-40B4-BE49-F238E27FC236}">
                <a16:creationId xmlns:a16="http://schemas.microsoft.com/office/drawing/2014/main" id="{65808496-7131-807F-C374-54806F220313}"/>
              </a:ext>
            </a:extLst>
          </p:cNvPr>
          <p:cNvPicPr>
            <a:picLocks noChangeAspect="1"/>
          </p:cNvPicPr>
          <p:nvPr/>
        </p:nvPicPr>
        <p:blipFill rotWithShape="1">
          <a:blip r:embed="rId12">
            <a:extLst>
              <a:ext uri="{28A0092B-C50C-407E-A947-70E740481C1C}">
                <a14:useLocalDpi xmlns:a14="http://schemas.microsoft.com/office/drawing/2010/main" val="0"/>
              </a:ext>
            </a:extLst>
          </a:blip>
          <a:srcRect l="8515" t="27762" r="63709"/>
          <a:stretch/>
        </p:blipFill>
        <p:spPr>
          <a:xfrm>
            <a:off x="7879715" y="2146777"/>
            <a:ext cx="3296285" cy="3723446"/>
          </a:xfrm>
          <a:prstGeom prst="rect">
            <a:avLst/>
          </a:prstGeom>
        </p:spPr>
      </p:pic>
      <p:sp>
        <p:nvSpPr>
          <p:cNvPr id="22" name="Speech Bubble: Rectangle with Corners Rounded 6">
            <a:extLst>
              <a:ext uri="{FF2B5EF4-FFF2-40B4-BE49-F238E27FC236}">
                <a16:creationId xmlns:a16="http://schemas.microsoft.com/office/drawing/2014/main" id="{1F2C526B-1439-F2A6-76B6-E70486992CBB}"/>
              </a:ext>
            </a:extLst>
          </p:cNvPr>
          <p:cNvSpPr/>
          <p:nvPr/>
        </p:nvSpPr>
        <p:spPr>
          <a:xfrm>
            <a:off x="5633103" y="4901222"/>
            <a:ext cx="2897590" cy="1367321"/>
          </a:xfrm>
          <a:prstGeom prst="wedgeRoundRectCallout">
            <a:avLst>
              <a:gd name="adj1" fmla="val -14669"/>
              <a:gd name="adj2" fmla="val -8474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Click on a link to find all the resources for that term. </a:t>
            </a:r>
            <a:endParaRPr lang="en-GB" sz="2000" dirty="0"/>
          </a:p>
        </p:txBody>
      </p:sp>
      <p:sp>
        <p:nvSpPr>
          <p:cNvPr id="23" name="Speech Bubble: Rectangle with Corners Rounded 10">
            <a:extLst>
              <a:ext uri="{FF2B5EF4-FFF2-40B4-BE49-F238E27FC236}">
                <a16:creationId xmlns:a16="http://schemas.microsoft.com/office/drawing/2014/main" id="{49ABF161-57E4-C40C-08A9-23946AD9F238}"/>
              </a:ext>
            </a:extLst>
          </p:cNvPr>
          <p:cNvSpPr/>
          <p:nvPr/>
        </p:nvSpPr>
        <p:spPr>
          <a:xfrm>
            <a:off x="8426208" y="3661346"/>
            <a:ext cx="2966114" cy="1171770"/>
          </a:xfrm>
          <a:prstGeom prst="wedgeRoundRectCallout">
            <a:avLst>
              <a:gd name="adj1" fmla="val -27386"/>
              <a:gd name="adj2" fmla="val 7496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Scroll to the bottom of the page and click to </a:t>
            </a:r>
            <a:r>
              <a:rPr lang="en-US" sz="2000" b="1" dirty="0"/>
              <a:t>download all</a:t>
            </a:r>
            <a:r>
              <a:rPr lang="en-US" sz="2000" dirty="0"/>
              <a:t>.</a:t>
            </a:r>
            <a:endParaRPr lang="en-GB" sz="2000" dirty="0"/>
          </a:p>
        </p:txBody>
      </p:sp>
      <p:pic>
        <p:nvPicPr>
          <p:cNvPr id="25" name="Slide 25 1.wav">
            <a:hlinkClick r:id="" action="ppaction://media"/>
            <a:extLst>
              <a:ext uri="{FF2B5EF4-FFF2-40B4-BE49-F238E27FC236}">
                <a16:creationId xmlns:a16="http://schemas.microsoft.com/office/drawing/2014/main" id="{9C84FFD1-1A1E-3561-F39D-8F422460B86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176000" y="294165"/>
            <a:ext cx="693612" cy="693612"/>
          </a:xfrm>
          <a:prstGeom prst="rect">
            <a:avLst/>
          </a:prstGeom>
        </p:spPr>
      </p:pic>
    </p:spTree>
    <p:extLst>
      <p:ext uri="{BB962C8B-B14F-4D97-AF65-F5344CB8AC3E}">
        <p14:creationId xmlns:p14="http://schemas.microsoft.com/office/powerpoint/2010/main" val="217220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3"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5" name="Slide 25 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6" name="Slide 25 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7" name="Slide 25 4.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5"/>
                </p:tgtEl>
              </p:cMediaNode>
            </p:audio>
          </p:childTnLst>
        </p:cTn>
      </p:par>
    </p:tnLst>
    <p:bldLst>
      <p:bldP spid="18"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E62847-FE1D-435B-A98A-3A810EEBDAC3}"/>
              </a:ext>
            </a:extLst>
          </p:cNvPr>
          <p:cNvPicPr>
            <a:picLocks noChangeAspect="1"/>
          </p:cNvPicPr>
          <p:nvPr/>
        </p:nvPicPr>
        <p:blipFill rotWithShape="1">
          <a:blip r:embed="rId6"/>
          <a:srcRect l="57209" t="9535" r="15407" b="36069"/>
          <a:stretch/>
        </p:blipFill>
        <p:spPr>
          <a:xfrm>
            <a:off x="6209414" y="1279830"/>
            <a:ext cx="5539563" cy="4483017"/>
          </a:xfrm>
          <a:prstGeom prst="rect">
            <a:avLst/>
          </a:prstGeom>
        </p:spPr>
      </p:pic>
      <p:pic>
        <p:nvPicPr>
          <p:cNvPr id="4" name="Picture 3">
            <a:extLst>
              <a:ext uri="{FF2B5EF4-FFF2-40B4-BE49-F238E27FC236}">
                <a16:creationId xmlns:a16="http://schemas.microsoft.com/office/drawing/2014/main" id="{13429B30-9BDF-4AED-8AA2-6846C0426865}"/>
              </a:ext>
            </a:extLst>
          </p:cNvPr>
          <p:cNvPicPr>
            <a:picLocks noChangeAspect="1"/>
          </p:cNvPicPr>
          <p:nvPr/>
        </p:nvPicPr>
        <p:blipFill rotWithShape="1">
          <a:blip r:embed="rId7"/>
          <a:srcRect l="57209" t="9535" r="14360" b="26518"/>
          <a:stretch/>
        </p:blipFill>
        <p:spPr>
          <a:xfrm>
            <a:off x="223283" y="1158949"/>
            <a:ext cx="5656522" cy="4835737"/>
          </a:xfrm>
          <a:prstGeom prst="rect">
            <a:avLst/>
          </a:prstGeom>
        </p:spPr>
      </p:pic>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8" imgW="0" imgH="0" progId="Paint.Picture">
                  <p:embed/>
                </p:oleObj>
              </mc:Choice>
              <mc:Fallback>
                <p:oleObj name="Bitmap Image" r:id="rId8"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D8A24B51-99AF-440B-B4B2-2018E0C3FC34}"/>
              </a:ext>
            </a:extLst>
          </p:cNvPr>
          <p:cNvSpPr>
            <a:spLocks noGrp="1"/>
          </p:cNvSpPr>
          <p:nvPr>
            <p:ph type="body" sz="quarter" idx="10"/>
          </p:nvPr>
        </p:nvSpPr>
        <p:spPr>
          <a:xfrm>
            <a:off x="6335464" y="213556"/>
            <a:ext cx="4745202" cy="647577"/>
          </a:xfrm>
        </p:spPr>
        <p:txBody>
          <a:bodyPr/>
          <a:lstStyle/>
          <a:p>
            <a:pPr>
              <a:lnSpc>
                <a:spcPct val="150000"/>
              </a:lnSpc>
              <a:buClr>
                <a:schemeClr val="tx1"/>
              </a:buClr>
            </a:pPr>
            <a:r>
              <a:rPr lang="en-GB" u="sng" dirty="0">
                <a:solidFill>
                  <a:schemeClr val="tx1"/>
                </a:solidFill>
                <a:hlinkClick r:id="rId9"/>
              </a:rPr>
              <a:t>https://resources.ncelp.org/</a:t>
            </a:r>
            <a:endParaRPr lang="en-GB" dirty="0">
              <a:solidFill>
                <a:schemeClr val="tx1"/>
              </a:solidFill>
            </a:endParaRPr>
          </a:p>
        </p:txBody>
      </p:sp>
      <p:sp>
        <p:nvSpPr>
          <p:cNvPr id="3" name="Title 2">
            <a:extLst>
              <a:ext uri="{FF2B5EF4-FFF2-40B4-BE49-F238E27FC236}">
                <a16:creationId xmlns:a16="http://schemas.microsoft.com/office/drawing/2014/main" id="{5049ABC8-F306-4914-8802-2DD85335817E}"/>
              </a:ext>
            </a:extLst>
          </p:cNvPr>
          <p:cNvSpPr>
            <a:spLocks noGrp="1"/>
          </p:cNvSpPr>
          <p:nvPr>
            <p:ph type="title"/>
          </p:nvPr>
        </p:nvSpPr>
        <p:spPr>
          <a:xfrm>
            <a:off x="-1" y="213557"/>
            <a:ext cx="6096001" cy="647577"/>
          </a:xfrm>
        </p:spPr>
        <p:txBody>
          <a:bodyPr>
            <a:normAutofit/>
          </a:bodyPr>
          <a:lstStyle/>
          <a:p>
            <a:r>
              <a:rPr lang="en-GB" dirty="0"/>
              <a:t>NCELP resource portal</a:t>
            </a:r>
          </a:p>
        </p:txBody>
      </p:sp>
      <p:cxnSp>
        <p:nvCxnSpPr>
          <p:cNvPr id="12" name="Straight Arrow Connector 11">
            <a:extLst>
              <a:ext uri="{FF2B5EF4-FFF2-40B4-BE49-F238E27FC236}">
                <a16:creationId xmlns:a16="http://schemas.microsoft.com/office/drawing/2014/main" id="{08274E23-A05F-49B9-A18C-F7244B6F5252}"/>
              </a:ext>
            </a:extLst>
          </p:cNvPr>
          <p:cNvCxnSpPr>
            <a:cxnSpLocks/>
          </p:cNvCxnSpPr>
          <p:nvPr/>
        </p:nvCxnSpPr>
        <p:spPr>
          <a:xfrm flipH="1">
            <a:off x="2031999" y="4766411"/>
            <a:ext cx="919126" cy="367557"/>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pic>
        <p:nvPicPr>
          <p:cNvPr id="6" name="Slide 26">
            <a:hlinkClick r:id="" action="ppaction://media"/>
            <a:extLst>
              <a:ext uri="{FF2B5EF4-FFF2-40B4-BE49-F238E27FC236}">
                <a16:creationId xmlns:a16="http://schemas.microsoft.com/office/drawing/2014/main" id="{B700187C-A416-D231-C1A7-EBB96CBDD80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80666" y="125874"/>
            <a:ext cx="406400" cy="406400"/>
          </a:xfrm>
          <a:prstGeom prst="rect">
            <a:avLst/>
          </a:prstGeom>
        </p:spPr>
      </p:pic>
    </p:spTree>
    <p:extLst>
      <p:ext uri="{BB962C8B-B14F-4D97-AF65-F5344CB8AC3E}">
        <p14:creationId xmlns:p14="http://schemas.microsoft.com/office/powerpoint/2010/main" val="266977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5" name="Slide 26..2wav.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5" imgW="0" imgH="0" progId="Paint.Picture">
                  <p:embed/>
                </p:oleObj>
              </mc:Choice>
              <mc:Fallback>
                <p:oleObj name="Bitmap Image" r:id="rId5"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D8A24B51-99AF-440B-B4B2-2018E0C3FC34}"/>
              </a:ext>
            </a:extLst>
          </p:cNvPr>
          <p:cNvSpPr>
            <a:spLocks noGrp="1"/>
          </p:cNvSpPr>
          <p:nvPr>
            <p:ph type="body" sz="quarter" idx="10"/>
          </p:nvPr>
        </p:nvSpPr>
        <p:spPr>
          <a:xfrm>
            <a:off x="373063" y="1366715"/>
            <a:ext cx="11514137" cy="4803897"/>
          </a:xfrm>
        </p:spPr>
        <p:txBody>
          <a:bodyPr/>
          <a:lstStyle/>
          <a:p>
            <a:pPr marL="342900" indent="-342900">
              <a:lnSpc>
                <a:spcPct val="150000"/>
              </a:lnSpc>
              <a:buClr>
                <a:schemeClr val="tx1"/>
              </a:buClr>
              <a:buFont typeface="Arial" panose="020B0604020202020204" pitchFamily="34" charset="0"/>
              <a:buChar char="•"/>
            </a:pPr>
            <a:r>
              <a:rPr lang="en-GB" dirty="0">
                <a:solidFill>
                  <a:schemeClr val="tx1"/>
                </a:solidFill>
              </a:rPr>
              <a:t>Walk through of Key Stage 4 Spanish SoW document </a:t>
            </a:r>
          </a:p>
          <a:p>
            <a:pPr marL="342900" indent="-342900">
              <a:lnSpc>
                <a:spcPct val="150000"/>
              </a:lnSpc>
              <a:buClr>
                <a:schemeClr val="tx1"/>
              </a:buClr>
              <a:buFont typeface="Arial" panose="020B0604020202020204" pitchFamily="34" charset="0"/>
              <a:buChar char="•"/>
            </a:pPr>
            <a:r>
              <a:rPr lang="en-GB" dirty="0">
                <a:solidFill>
                  <a:schemeClr val="tx1"/>
                </a:solidFill>
              </a:rPr>
              <a:t>Presentation of Key Stage 4 sample resources based on SoW </a:t>
            </a:r>
          </a:p>
          <a:p>
            <a:pPr marL="342900" indent="-342900">
              <a:lnSpc>
                <a:spcPct val="150000"/>
              </a:lnSpc>
              <a:buClr>
                <a:schemeClr val="tx1"/>
              </a:buClr>
              <a:buFont typeface="Arial" panose="020B0604020202020204" pitchFamily="34" charset="0"/>
              <a:buChar char="•"/>
            </a:pPr>
            <a:r>
              <a:rPr lang="en-GB" dirty="0">
                <a:solidFill>
                  <a:schemeClr val="tx1"/>
                </a:solidFill>
              </a:rPr>
              <a:t>NCELP </a:t>
            </a:r>
            <a:r>
              <a:rPr lang="en-GB" u="sng" dirty="0">
                <a:solidFill>
                  <a:schemeClr val="tx1"/>
                </a:solidFill>
                <a:hlinkClick r:id="rId6"/>
              </a:rPr>
              <a:t>resource portal</a:t>
            </a:r>
            <a:endParaRPr lang="en-GB" dirty="0">
              <a:solidFill>
                <a:schemeClr val="tx1"/>
              </a:solidFill>
            </a:endParaRPr>
          </a:p>
        </p:txBody>
      </p:sp>
      <p:sp>
        <p:nvSpPr>
          <p:cNvPr id="3" name="Title 2">
            <a:extLst>
              <a:ext uri="{FF2B5EF4-FFF2-40B4-BE49-F238E27FC236}">
                <a16:creationId xmlns:a16="http://schemas.microsoft.com/office/drawing/2014/main" id="{5049ABC8-F306-4914-8802-2DD85335817E}"/>
              </a:ext>
            </a:extLst>
          </p:cNvPr>
          <p:cNvSpPr>
            <a:spLocks noGrp="1"/>
          </p:cNvSpPr>
          <p:nvPr>
            <p:ph type="title"/>
          </p:nvPr>
        </p:nvSpPr>
        <p:spPr>
          <a:xfrm>
            <a:off x="-1" y="213557"/>
            <a:ext cx="3313217" cy="647577"/>
          </a:xfrm>
        </p:spPr>
        <p:txBody>
          <a:bodyPr>
            <a:normAutofit/>
          </a:bodyPr>
          <a:lstStyle/>
          <a:p>
            <a:r>
              <a:rPr lang="en-GB" dirty="0"/>
              <a:t>This session…</a:t>
            </a:r>
          </a:p>
        </p:txBody>
      </p:sp>
      <p:pic>
        <p:nvPicPr>
          <p:cNvPr id="16" name="Picture 15">
            <a:extLst>
              <a:ext uri="{FF2B5EF4-FFF2-40B4-BE49-F238E27FC236}">
                <a16:creationId xmlns:a16="http://schemas.microsoft.com/office/drawing/2014/main" id="{4C3E48EE-B391-4DF0-B7FA-C39E50A650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87491" y="3768663"/>
            <a:ext cx="4904509" cy="2452255"/>
          </a:xfrm>
          <a:prstGeom prst="rect">
            <a:avLst/>
          </a:prstGeom>
        </p:spPr>
      </p:pic>
      <p:pic>
        <p:nvPicPr>
          <p:cNvPr id="4" name="Slide 27">
            <a:hlinkClick r:id="" action="ppaction://media"/>
            <a:extLst>
              <a:ext uri="{FF2B5EF4-FFF2-40B4-BE49-F238E27FC236}">
                <a16:creationId xmlns:a16="http://schemas.microsoft.com/office/drawing/2014/main" id="{1BFB01B0-6A6F-0286-2866-D2F37F6D0C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28325" y="334145"/>
            <a:ext cx="406400" cy="406400"/>
          </a:xfrm>
          <a:prstGeom prst="rect">
            <a:avLst/>
          </a:prstGeom>
        </p:spPr>
      </p:pic>
    </p:spTree>
    <p:extLst>
      <p:ext uri="{BB962C8B-B14F-4D97-AF65-F5344CB8AC3E}">
        <p14:creationId xmlns:p14="http://schemas.microsoft.com/office/powerpoint/2010/main" val="16455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5" imgW="0" imgH="0" progId="Paint.Picture">
                  <p:embed/>
                </p:oleObj>
              </mc:Choice>
              <mc:Fallback>
                <p:oleObj name="Bitmap Image" r:id="rId5"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D8A24B51-99AF-440B-B4B2-2018E0C3FC34}"/>
              </a:ext>
            </a:extLst>
          </p:cNvPr>
          <p:cNvSpPr>
            <a:spLocks noGrp="1"/>
          </p:cNvSpPr>
          <p:nvPr>
            <p:ph type="body" sz="quarter" idx="10"/>
          </p:nvPr>
        </p:nvSpPr>
        <p:spPr>
          <a:xfrm>
            <a:off x="373063" y="2491529"/>
            <a:ext cx="11514137" cy="3679083"/>
          </a:xfrm>
        </p:spPr>
        <p:txBody>
          <a:bodyPr/>
          <a:lstStyle/>
          <a:p>
            <a:pPr marL="342900" indent="-342900" defTabSz="966155">
              <a:buFont typeface="Arial" panose="020B0604020202020204" pitchFamily="34" charset="0"/>
              <a:buChar char="•"/>
              <a:defRPr/>
            </a:pPr>
            <a:r>
              <a:rPr lang="en-GB" dirty="0"/>
              <a:t>Y10 and Y11 Grammar Overviews</a:t>
            </a:r>
          </a:p>
          <a:p>
            <a:pPr marL="342900" indent="-342900" defTabSz="966155">
              <a:buFont typeface="Arial" panose="020B0604020202020204" pitchFamily="34" charset="0"/>
              <a:buChar char="•"/>
              <a:defRPr/>
            </a:pPr>
            <a:r>
              <a:rPr lang="en-GB" dirty="0"/>
              <a:t>GCSE SOW </a:t>
            </a:r>
          </a:p>
          <a:p>
            <a:pPr marL="342900" indent="-342900" defTabSz="966155">
              <a:buFont typeface="Arial" panose="020B0604020202020204" pitchFamily="34" charset="0"/>
              <a:buChar char="•"/>
              <a:defRPr/>
            </a:pPr>
            <a:r>
              <a:rPr lang="en-GB" dirty="0"/>
              <a:t>Phonics Tracker</a:t>
            </a:r>
          </a:p>
          <a:p>
            <a:pPr marL="342900" indent="-342900" defTabSz="966155">
              <a:buFont typeface="Arial" panose="020B0604020202020204" pitchFamily="34" charset="0"/>
              <a:buChar char="•"/>
              <a:defRPr/>
            </a:pPr>
            <a:r>
              <a:rPr lang="en-GB" dirty="0"/>
              <a:t>GCSE Spanish Grammar tracker</a:t>
            </a:r>
          </a:p>
          <a:p>
            <a:pPr marL="342900" indent="-342900" defTabSz="966155">
              <a:buFont typeface="Arial" panose="020B0604020202020204" pitchFamily="34" charset="0"/>
              <a:buChar char="•"/>
              <a:defRPr/>
            </a:pPr>
            <a:r>
              <a:rPr lang="en-GB" dirty="0"/>
              <a:t>GCSE list</a:t>
            </a:r>
          </a:p>
          <a:p>
            <a:pPr marL="342900" indent="-342900" defTabSz="966155">
              <a:buFont typeface="Arial" panose="020B0604020202020204" pitchFamily="34" charset="0"/>
              <a:buChar char="•"/>
              <a:defRPr/>
            </a:pPr>
            <a:r>
              <a:rPr lang="en-GB" dirty="0"/>
              <a:t>KS3 Revisits</a:t>
            </a:r>
          </a:p>
          <a:p>
            <a:pPr marL="342900" indent="-342900" defTabSz="966155">
              <a:buFont typeface="Arial" panose="020B0604020202020204" pitchFamily="34" charset="0"/>
              <a:buChar char="•"/>
              <a:defRPr/>
            </a:pPr>
            <a:r>
              <a:rPr lang="en-GB" dirty="0"/>
              <a:t>GCSE Revision Weeks</a:t>
            </a:r>
          </a:p>
        </p:txBody>
      </p:sp>
      <p:sp>
        <p:nvSpPr>
          <p:cNvPr id="3" name="Title 2">
            <a:extLst>
              <a:ext uri="{FF2B5EF4-FFF2-40B4-BE49-F238E27FC236}">
                <a16:creationId xmlns:a16="http://schemas.microsoft.com/office/drawing/2014/main" id="{5049ABC8-F306-4914-8802-2DD85335817E}"/>
              </a:ext>
            </a:extLst>
          </p:cNvPr>
          <p:cNvSpPr>
            <a:spLocks noGrp="1"/>
          </p:cNvSpPr>
          <p:nvPr>
            <p:ph type="title"/>
          </p:nvPr>
        </p:nvSpPr>
        <p:spPr>
          <a:xfrm>
            <a:off x="-1" y="213557"/>
            <a:ext cx="6543413" cy="647577"/>
          </a:xfrm>
        </p:spPr>
        <p:txBody>
          <a:bodyPr>
            <a:normAutofit/>
          </a:bodyPr>
          <a:lstStyle/>
          <a:p>
            <a:r>
              <a:rPr lang="en-GB" dirty="0"/>
              <a:t>Tabs in the NCELP KS4 SOW</a:t>
            </a:r>
          </a:p>
        </p:txBody>
      </p:sp>
      <p:pic>
        <p:nvPicPr>
          <p:cNvPr id="4" name="Picture 3">
            <a:extLst>
              <a:ext uri="{FF2B5EF4-FFF2-40B4-BE49-F238E27FC236}">
                <a16:creationId xmlns:a16="http://schemas.microsoft.com/office/drawing/2014/main" id="{77FC7307-B3C0-4FA3-BF50-D47995BFFA14}"/>
              </a:ext>
            </a:extLst>
          </p:cNvPr>
          <p:cNvPicPr>
            <a:picLocks noChangeAspect="1"/>
          </p:cNvPicPr>
          <p:nvPr/>
        </p:nvPicPr>
        <p:blipFill rotWithShape="1">
          <a:blip r:embed="rId6"/>
          <a:srcRect l="5495" t="94201" r="37994" b="2911"/>
          <a:stretch/>
        </p:blipFill>
        <p:spPr>
          <a:xfrm>
            <a:off x="74431" y="1324183"/>
            <a:ext cx="11887200" cy="330198"/>
          </a:xfrm>
          <a:prstGeom prst="rect">
            <a:avLst/>
          </a:prstGeom>
        </p:spPr>
      </p:pic>
      <p:pic>
        <p:nvPicPr>
          <p:cNvPr id="7" name="Slide 3">
            <a:hlinkClick r:id="" action="ppaction://media"/>
            <a:extLst>
              <a:ext uri="{FF2B5EF4-FFF2-40B4-BE49-F238E27FC236}">
                <a16:creationId xmlns:a16="http://schemas.microsoft.com/office/drawing/2014/main" id="{6E258785-6B5F-9E4B-BF5C-799E1288DC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96428" y="412061"/>
            <a:ext cx="406400" cy="406400"/>
          </a:xfrm>
          <a:prstGeom prst="rect">
            <a:avLst/>
          </a:prstGeom>
        </p:spPr>
      </p:pic>
    </p:spTree>
    <p:extLst>
      <p:ext uri="{BB962C8B-B14F-4D97-AF65-F5344CB8AC3E}">
        <p14:creationId xmlns:p14="http://schemas.microsoft.com/office/powerpoint/2010/main" val="409979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BE3336-5A58-4423-9F28-ACFC6BFCF3DF}"/>
              </a:ext>
            </a:extLst>
          </p:cNvPr>
          <p:cNvPicPr>
            <a:picLocks noChangeAspect="1"/>
          </p:cNvPicPr>
          <p:nvPr/>
        </p:nvPicPr>
        <p:blipFill rotWithShape="1">
          <a:blip r:embed="rId13"/>
          <a:srcRect l="1169" t="11253" r="10487" b="5325"/>
          <a:stretch/>
        </p:blipFill>
        <p:spPr>
          <a:xfrm>
            <a:off x="142504" y="861134"/>
            <a:ext cx="9806438" cy="5528539"/>
          </a:xfrm>
          <a:prstGeom prst="rect">
            <a:avLst/>
          </a:prstGeom>
        </p:spPr>
      </p:pic>
      <p:sp>
        <p:nvSpPr>
          <p:cNvPr id="11" name="Speech Bubble: Rectangle with Corners Rounded 10">
            <a:extLst>
              <a:ext uri="{FF2B5EF4-FFF2-40B4-BE49-F238E27FC236}">
                <a16:creationId xmlns:a16="http://schemas.microsoft.com/office/drawing/2014/main" id="{A5B2546D-D92F-4ED8-9094-C1DFD40F1146}"/>
              </a:ext>
            </a:extLst>
          </p:cNvPr>
          <p:cNvSpPr/>
          <p:nvPr/>
        </p:nvSpPr>
        <p:spPr>
          <a:xfrm>
            <a:off x="5632602" y="307284"/>
            <a:ext cx="2842682" cy="871588"/>
          </a:xfrm>
          <a:prstGeom prst="wedgeRoundRectCallout">
            <a:avLst>
              <a:gd name="adj1" fmla="val 14896"/>
              <a:gd name="adj2" fmla="val 98419"/>
              <a:gd name="adj3" fmla="val 16667"/>
            </a:avLst>
          </a:prstGeom>
          <a:solidFill>
            <a:schemeClr val="tx2"/>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column denotes the focus tense for that week.</a:t>
            </a:r>
          </a:p>
        </p:txBody>
      </p:sp>
      <p:sp>
        <p:nvSpPr>
          <p:cNvPr id="12" name="Speech Bubble: Rectangle with Corners Rounded 11">
            <a:extLst>
              <a:ext uri="{FF2B5EF4-FFF2-40B4-BE49-F238E27FC236}">
                <a16:creationId xmlns:a16="http://schemas.microsoft.com/office/drawing/2014/main" id="{FF78F34C-61FF-48CC-8F2B-81DB63BA55ED}"/>
              </a:ext>
            </a:extLst>
          </p:cNvPr>
          <p:cNvSpPr/>
          <p:nvPr/>
        </p:nvSpPr>
        <p:spPr>
          <a:xfrm>
            <a:off x="4015303" y="1414984"/>
            <a:ext cx="2163760" cy="1075509"/>
          </a:xfrm>
          <a:prstGeom prst="wedgeRoundRectCallout">
            <a:avLst>
              <a:gd name="adj1" fmla="val -64372"/>
              <a:gd name="adj2" fmla="val -42790"/>
              <a:gd name="adj3" fmla="val 16667"/>
            </a:avLst>
          </a:prstGeom>
          <a:solidFill>
            <a:schemeClr val="tx2"/>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New grammar features are in bold type.</a:t>
            </a:r>
          </a:p>
        </p:txBody>
      </p:sp>
      <p:sp>
        <p:nvSpPr>
          <p:cNvPr id="13" name="Speech Bubble: Rectangle with Corners Rounded 12">
            <a:extLst>
              <a:ext uri="{FF2B5EF4-FFF2-40B4-BE49-F238E27FC236}">
                <a16:creationId xmlns:a16="http://schemas.microsoft.com/office/drawing/2014/main" id="{14645F91-4FEF-4E1C-A1DE-022B374D322F}"/>
              </a:ext>
            </a:extLst>
          </p:cNvPr>
          <p:cNvSpPr/>
          <p:nvPr/>
        </p:nvSpPr>
        <p:spPr>
          <a:xfrm>
            <a:off x="589925" y="2322205"/>
            <a:ext cx="2459052" cy="957073"/>
          </a:xfrm>
          <a:prstGeom prst="wedgeRoundRectCallout">
            <a:avLst>
              <a:gd name="adj1" fmla="val -45181"/>
              <a:gd name="adj2" fmla="val -84981"/>
              <a:gd name="adj3" fmla="val 16667"/>
            </a:avLst>
          </a:prstGeom>
          <a:solidFill>
            <a:schemeClr val="tx2"/>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Higher only features are preceded</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by (H)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4" name="Speech Bubble: Rectangle with Corners Rounded 13">
            <a:extLst>
              <a:ext uri="{FF2B5EF4-FFF2-40B4-BE49-F238E27FC236}">
                <a16:creationId xmlns:a16="http://schemas.microsoft.com/office/drawing/2014/main" id="{920DF580-4F2C-4A16-B9FF-98DF0F0A4A10}"/>
              </a:ext>
            </a:extLst>
          </p:cNvPr>
          <p:cNvSpPr/>
          <p:nvPr/>
        </p:nvSpPr>
        <p:spPr>
          <a:xfrm>
            <a:off x="9792470" y="468327"/>
            <a:ext cx="2399530" cy="1075509"/>
          </a:xfrm>
          <a:prstGeom prst="wedgeRoundRectCallout">
            <a:avLst>
              <a:gd name="adj1" fmla="val -59397"/>
              <a:gd name="adj2" fmla="val 17566"/>
              <a:gd name="adj3" fmla="val 16667"/>
            </a:avLst>
          </a:prstGeom>
          <a:solidFill>
            <a:schemeClr val="tx2"/>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column gives the learning context.</a:t>
            </a:r>
          </a:p>
        </p:txBody>
      </p:sp>
      <p:sp>
        <p:nvSpPr>
          <p:cNvPr id="15" name="Speech Bubble: Rectangle with Corners Rounded 14">
            <a:extLst>
              <a:ext uri="{FF2B5EF4-FFF2-40B4-BE49-F238E27FC236}">
                <a16:creationId xmlns:a16="http://schemas.microsoft.com/office/drawing/2014/main" id="{2BD98D02-096E-4A4B-86B6-12D85F7C6979}"/>
              </a:ext>
            </a:extLst>
          </p:cNvPr>
          <p:cNvSpPr/>
          <p:nvPr/>
        </p:nvSpPr>
        <p:spPr>
          <a:xfrm>
            <a:off x="3211341" y="3425361"/>
            <a:ext cx="3191570" cy="1310930"/>
          </a:xfrm>
          <a:prstGeom prst="wedgeRoundRectCallout">
            <a:avLst>
              <a:gd name="adj1" fmla="val -34221"/>
              <a:gd name="adj2" fmla="val -119298"/>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There is continuity from KS3. All non-bold text shows previously-taught knowledge.</a:t>
            </a:r>
          </a:p>
        </p:txBody>
      </p:sp>
      <p:sp>
        <p:nvSpPr>
          <p:cNvPr id="16" name="Speech Bubble: Rectangle with Corners Rounded 15">
            <a:extLst>
              <a:ext uri="{FF2B5EF4-FFF2-40B4-BE49-F238E27FC236}">
                <a16:creationId xmlns:a16="http://schemas.microsoft.com/office/drawing/2014/main" id="{7EE60CB0-D9AE-4DA5-A5D8-D952457D718B}"/>
              </a:ext>
            </a:extLst>
          </p:cNvPr>
          <p:cNvSpPr/>
          <p:nvPr/>
        </p:nvSpPr>
        <p:spPr>
          <a:xfrm>
            <a:off x="9948942" y="1940837"/>
            <a:ext cx="1981800" cy="671057"/>
          </a:xfrm>
          <a:prstGeom prst="wedgeRoundRectCallout">
            <a:avLst>
              <a:gd name="adj1" fmla="val -75999"/>
              <a:gd name="adj2" fmla="val 25131"/>
              <a:gd name="adj3" fmla="val 16667"/>
            </a:avLst>
          </a:prstGeom>
          <a:solidFill>
            <a:schemeClr val="tx2"/>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 also gives a GCSE theme.</a:t>
            </a:r>
          </a:p>
        </p:txBody>
      </p:sp>
      <p:sp>
        <p:nvSpPr>
          <p:cNvPr id="17" name="Speech Bubble: Rectangle with Corners Rounded 16">
            <a:extLst>
              <a:ext uri="{FF2B5EF4-FFF2-40B4-BE49-F238E27FC236}">
                <a16:creationId xmlns:a16="http://schemas.microsoft.com/office/drawing/2014/main" id="{3D531153-C835-4183-BBF9-1D8103689808}"/>
              </a:ext>
            </a:extLst>
          </p:cNvPr>
          <p:cNvSpPr/>
          <p:nvPr/>
        </p:nvSpPr>
        <p:spPr>
          <a:xfrm>
            <a:off x="9756845" y="2750430"/>
            <a:ext cx="2399530" cy="2660792"/>
          </a:xfrm>
          <a:prstGeom prst="wedgeRoundRectCallout">
            <a:avLst>
              <a:gd name="adj1" fmla="val -60473"/>
              <a:gd name="adj2" fmla="val -23844"/>
              <a:gd name="adj3" fmla="val 16667"/>
            </a:avLst>
          </a:prstGeom>
          <a:solidFill>
            <a:schemeClr val="tx2"/>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There are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five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themes in our SOW:</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Identity, Everyday living, My future, Exploring, Global matters.</a:t>
            </a:r>
          </a:p>
        </p:txBody>
      </p:sp>
      <p:sp>
        <p:nvSpPr>
          <p:cNvPr id="20" name="Title 19">
            <a:extLst>
              <a:ext uri="{FF2B5EF4-FFF2-40B4-BE49-F238E27FC236}">
                <a16:creationId xmlns:a16="http://schemas.microsoft.com/office/drawing/2014/main" id="{7287A6E2-F616-4833-BB5B-824889A32361}"/>
              </a:ext>
            </a:extLst>
          </p:cNvPr>
          <p:cNvSpPr>
            <a:spLocks noGrp="1"/>
          </p:cNvSpPr>
          <p:nvPr>
            <p:ph type="title"/>
          </p:nvPr>
        </p:nvSpPr>
        <p:spPr>
          <a:xfrm>
            <a:off x="0" y="213557"/>
            <a:ext cx="5632602" cy="647577"/>
          </a:xfrm>
        </p:spPr>
        <p:txBody>
          <a:bodyPr/>
          <a:lstStyle/>
          <a:p>
            <a:r>
              <a:rPr lang="en-GB" dirty="0"/>
              <a:t>Y10 Grammar Overview</a:t>
            </a:r>
          </a:p>
        </p:txBody>
      </p:sp>
      <p:sp>
        <p:nvSpPr>
          <p:cNvPr id="22" name="Speech Bubble: Rectangle with Corners Rounded 21">
            <a:extLst>
              <a:ext uri="{FF2B5EF4-FFF2-40B4-BE49-F238E27FC236}">
                <a16:creationId xmlns:a16="http://schemas.microsoft.com/office/drawing/2014/main" id="{D088469A-0378-46B1-BC8D-F11C1A0425DA}"/>
              </a:ext>
            </a:extLst>
          </p:cNvPr>
          <p:cNvSpPr/>
          <p:nvPr/>
        </p:nvSpPr>
        <p:spPr>
          <a:xfrm>
            <a:off x="4481508" y="4788071"/>
            <a:ext cx="2399530" cy="1388801"/>
          </a:xfrm>
          <a:prstGeom prst="wedgeRoundRectCallout">
            <a:avLst>
              <a:gd name="adj1" fmla="val -60473"/>
              <a:gd name="adj2" fmla="val 47983"/>
              <a:gd name="adj3" fmla="val 16667"/>
            </a:avLst>
          </a:prstGeom>
          <a:solidFill>
            <a:schemeClr val="tx2"/>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Revision and test weeks have been built into the SOW</a:t>
            </a:r>
          </a:p>
        </p:txBody>
      </p:sp>
      <p:pic>
        <p:nvPicPr>
          <p:cNvPr id="4" name="Slide 4.1">
            <a:hlinkClick r:id="" action="ppaction://media"/>
            <a:extLst>
              <a:ext uri="{FF2B5EF4-FFF2-40B4-BE49-F238E27FC236}">
                <a16:creationId xmlns:a16="http://schemas.microsoft.com/office/drawing/2014/main" id="{21F53DAC-D357-60A2-D5E4-BC21C56E9B7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923589" y="307284"/>
            <a:ext cx="406400" cy="406400"/>
          </a:xfrm>
          <a:prstGeom prst="rect">
            <a:avLst/>
          </a:prstGeom>
        </p:spPr>
      </p:pic>
    </p:spTree>
    <p:extLst>
      <p:ext uri="{BB962C8B-B14F-4D97-AF65-F5344CB8AC3E}">
        <p14:creationId xmlns:p14="http://schemas.microsoft.com/office/powerpoint/2010/main" val="406406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subTnLst>
                                    <p:audio>
                                      <p:cMediaNode>
                                        <p:cTn display="0" masterRel="sameClick">
                                          <p:stCondLst>
                                            <p:cond evt="begin" delay="0">
                                              <p:tn val="9"/>
                                            </p:cond>
                                          </p:stCondLst>
                                          <p:endCondLst>
                                            <p:cond evt="onStopAudio" delay="0">
                                              <p:tgtEl>
                                                <p:sldTgt/>
                                              </p:tgtEl>
                                            </p:cond>
                                          </p:endCondLst>
                                        </p:cTn>
                                        <p:tgtEl>
                                          <p:sndTgt r:embed="rId5" name="Slide 4.3.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6" name="Slide 4.3.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7" name="Slide 4.5.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8" name="Slide 4.6.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9" name="Slide 4.7.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10" name="Slide 4.8.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11" name="Slide 4.9.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12" name="Slide 4.10.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bldLst>
      <p:bldP spid="11" grpId="0" animBg="1"/>
      <p:bldP spid="12" grpId="0" animBg="1"/>
      <p:bldP spid="13" grpId="0" animBg="1"/>
      <p:bldP spid="14" grpId="0" animBg="1"/>
      <p:bldP spid="15" grpId="0" animBg="1"/>
      <p:bldP spid="16" grpId="0" animBg="1"/>
      <p:bldP spid="17"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7287A6E2-F616-4833-BB5B-824889A32361}"/>
              </a:ext>
            </a:extLst>
          </p:cNvPr>
          <p:cNvSpPr>
            <a:spLocks noGrp="1"/>
          </p:cNvSpPr>
          <p:nvPr>
            <p:ph type="title"/>
          </p:nvPr>
        </p:nvSpPr>
        <p:spPr>
          <a:xfrm>
            <a:off x="0" y="213557"/>
            <a:ext cx="5632602" cy="647577"/>
          </a:xfrm>
        </p:spPr>
        <p:txBody>
          <a:bodyPr/>
          <a:lstStyle/>
          <a:p>
            <a:r>
              <a:rPr lang="en-GB" dirty="0"/>
              <a:t>Y11 Grammar Overview</a:t>
            </a:r>
          </a:p>
        </p:txBody>
      </p:sp>
      <p:sp>
        <p:nvSpPr>
          <p:cNvPr id="18" name="Speech Bubble: Rectangle with Corners Rounded 17">
            <a:extLst>
              <a:ext uri="{FF2B5EF4-FFF2-40B4-BE49-F238E27FC236}">
                <a16:creationId xmlns:a16="http://schemas.microsoft.com/office/drawing/2014/main" id="{6BEAB4FA-ACFA-48AC-98A6-84513183184D}"/>
              </a:ext>
            </a:extLst>
          </p:cNvPr>
          <p:cNvSpPr/>
          <p:nvPr/>
        </p:nvSpPr>
        <p:spPr>
          <a:xfrm>
            <a:off x="9434944" y="861134"/>
            <a:ext cx="2667989" cy="1739562"/>
          </a:xfrm>
          <a:prstGeom prst="wedgeRoundRectCallout">
            <a:avLst>
              <a:gd name="adj1" fmla="val -56901"/>
              <a:gd name="adj2" fmla="val -25984"/>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The</a:t>
            </a:r>
            <a:r>
              <a:rPr kumimoji="0" lang="en-GB" sz="2000" b="0" i="0" u="none" strike="noStrike" kern="1200" cap="none" spc="0" normalizeH="0" noProof="0" dirty="0">
                <a:ln>
                  <a:noFill/>
                </a:ln>
                <a:solidFill>
                  <a:srgbClr val="FFFFFF"/>
                </a:solidFill>
                <a:effectLst/>
                <a:uLnTx/>
                <a:uFillTx/>
                <a:latin typeface="Century Gothic"/>
                <a:ea typeface="+mn-ea"/>
                <a:cs typeface="+mn-cs"/>
              </a:rPr>
              <a:t> Y11 week by week overview follows the same structure as the Y10 overview.</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1" name="Speech Bubble: Rectangle with Corners Rounded 20">
            <a:extLst>
              <a:ext uri="{FF2B5EF4-FFF2-40B4-BE49-F238E27FC236}">
                <a16:creationId xmlns:a16="http://schemas.microsoft.com/office/drawing/2014/main" id="{2EC1ABD6-8731-4ED8-B545-14C97CA20801}"/>
              </a:ext>
            </a:extLst>
          </p:cNvPr>
          <p:cNvSpPr/>
          <p:nvPr/>
        </p:nvSpPr>
        <p:spPr>
          <a:xfrm>
            <a:off x="9434944" y="3378530"/>
            <a:ext cx="2667989" cy="1071748"/>
          </a:xfrm>
          <a:prstGeom prst="wedgeRoundRectCallout">
            <a:avLst>
              <a:gd name="adj1" fmla="val -57542"/>
              <a:gd name="adj2" fmla="val -19005"/>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No new content is taught</a:t>
            </a:r>
            <a:r>
              <a:rPr kumimoji="0" lang="en-GB" sz="2000" b="0" i="0" u="none" strike="noStrike" kern="1200" cap="none" spc="0" normalizeH="0" noProof="0" dirty="0">
                <a:ln>
                  <a:noFill/>
                </a:ln>
                <a:solidFill>
                  <a:srgbClr val="FFFFFF"/>
                </a:solidFill>
                <a:effectLst/>
                <a:uLnTx/>
                <a:uFillTx/>
                <a:latin typeface="Century Gothic"/>
                <a:ea typeface="+mn-ea"/>
                <a:cs typeface="+mn-cs"/>
              </a:rPr>
              <a:t> after February half term.</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3" name="Speech Bubble: Rectangle with Corners Rounded 22">
            <a:extLst>
              <a:ext uri="{FF2B5EF4-FFF2-40B4-BE49-F238E27FC236}">
                <a16:creationId xmlns:a16="http://schemas.microsoft.com/office/drawing/2014/main" id="{6543A9CD-A3E5-4CEC-AFE7-A70DDA3783B7}"/>
              </a:ext>
            </a:extLst>
          </p:cNvPr>
          <p:cNvSpPr/>
          <p:nvPr/>
        </p:nvSpPr>
        <p:spPr>
          <a:xfrm>
            <a:off x="9434944" y="4548249"/>
            <a:ext cx="2667989" cy="1792912"/>
          </a:xfrm>
          <a:prstGeom prst="wedgeRoundRectCallout">
            <a:avLst>
              <a:gd name="adj1" fmla="val -56207"/>
              <a:gd name="adj2" fmla="val -28691"/>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The GCSE content to be revised is divided</a:t>
            </a:r>
            <a:r>
              <a:rPr kumimoji="0" lang="en-GB" sz="2000" b="0" i="0" u="none" strike="noStrike" kern="1200" cap="none" spc="0" normalizeH="0" noProof="0" dirty="0">
                <a:ln>
                  <a:noFill/>
                </a:ln>
                <a:solidFill>
                  <a:srgbClr val="FFFFFF"/>
                </a:solidFill>
                <a:effectLst/>
                <a:uLnTx/>
                <a:uFillTx/>
                <a:latin typeface="Century Gothic"/>
                <a:ea typeface="+mn-ea"/>
                <a:cs typeface="+mn-cs"/>
              </a:rPr>
              <a:t> up over the final 9 weeks, where the focus is exam practice.</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2" name="Picture 1">
            <a:extLst>
              <a:ext uri="{FF2B5EF4-FFF2-40B4-BE49-F238E27FC236}">
                <a16:creationId xmlns:a16="http://schemas.microsoft.com/office/drawing/2014/main" id="{20B916B6-EDFD-4829-8DAC-20E0EF232052}"/>
              </a:ext>
            </a:extLst>
          </p:cNvPr>
          <p:cNvPicPr>
            <a:picLocks noChangeAspect="1"/>
          </p:cNvPicPr>
          <p:nvPr/>
        </p:nvPicPr>
        <p:blipFill rotWithShape="1">
          <a:blip r:embed="rId8"/>
          <a:srcRect l="731" t="12014" r="9902" b="8024"/>
          <a:stretch/>
        </p:blipFill>
        <p:spPr>
          <a:xfrm>
            <a:off x="101670" y="961053"/>
            <a:ext cx="9333274" cy="5380108"/>
          </a:xfrm>
          <a:prstGeom prst="rect">
            <a:avLst/>
          </a:prstGeom>
        </p:spPr>
      </p:pic>
      <p:pic>
        <p:nvPicPr>
          <p:cNvPr id="3" name="Slide 5.1">
            <a:hlinkClick r:id="" action="ppaction://media"/>
            <a:extLst>
              <a:ext uri="{FF2B5EF4-FFF2-40B4-BE49-F238E27FC236}">
                <a16:creationId xmlns:a16="http://schemas.microsoft.com/office/drawing/2014/main" id="{FE8157D7-9007-5E04-C9B0-C05EC682858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48921" y="301494"/>
            <a:ext cx="406400" cy="406400"/>
          </a:xfrm>
          <a:prstGeom prst="rect">
            <a:avLst/>
          </a:prstGeom>
        </p:spPr>
      </p:pic>
    </p:spTree>
    <p:extLst>
      <p:ext uri="{BB962C8B-B14F-4D97-AF65-F5344CB8AC3E}">
        <p14:creationId xmlns:p14="http://schemas.microsoft.com/office/powerpoint/2010/main" val="209377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subTnLst>
                                    <p:audio>
                                      <p:cMediaNode>
                                        <p:cTn display="0" masterRel="sameClick">
                                          <p:stCondLst>
                                            <p:cond evt="begin" delay="0">
                                              <p:tn val="9"/>
                                            </p:cond>
                                          </p:stCondLst>
                                          <p:endCondLst>
                                            <p:cond evt="onStopAudio" delay="0">
                                              <p:tgtEl>
                                                <p:sldTgt/>
                                              </p:tgtEl>
                                            </p:cond>
                                          </p:endCondLst>
                                        </p:cTn>
                                        <p:tgtEl>
                                          <p:sndTgt r:embed="rId5" name="Slide 5.2.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6" name="Slide 5.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7" name="Slide 5.4.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8" grpId="0" animBg="1"/>
      <p:bldP spid="21"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A13A9-2250-4569-86E9-54D953EC9635}"/>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995" t="11559" r="1352" b="5861"/>
          <a:stretch/>
        </p:blipFill>
        <p:spPr>
          <a:xfrm>
            <a:off x="121298" y="1156996"/>
            <a:ext cx="11017747" cy="5197152"/>
          </a:xfrm>
          <a:prstGeom prst="rect">
            <a:avLst/>
          </a:prstGeom>
        </p:spPr>
      </p:pic>
      <p:sp>
        <p:nvSpPr>
          <p:cNvPr id="3" name="Title 2">
            <a:extLst>
              <a:ext uri="{FF2B5EF4-FFF2-40B4-BE49-F238E27FC236}">
                <a16:creationId xmlns:a16="http://schemas.microsoft.com/office/drawing/2014/main" id="{D47854A0-5575-4965-B90C-9A616E5C8754}"/>
              </a:ext>
            </a:extLst>
          </p:cNvPr>
          <p:cNvSpPr>
            <a:spLocks noGrp="1"/>
          </p:cNvSpPr>
          <p:nvPr>
            <p:ph type="title"/>
          </p:nvPr>
        </p:nvSpPr>
        <p:spPr>
          <a:xfrm>
            <a:off x="-1" y="213557"/>
            <a:ext cx="2600697" cy="647577"/>
          </a:xfrm>
        </p:spPr>
        <p:txBody>
          <a:bodyPr/>
          <a:lstStyle/>
          <a:p>
            <a:r>
              <a:rPr lang="en-GB" dirty="0"/>
              <a:t>GCSE SOW</a:t>
            </a:r>
          </a:p>
        </p:txBody>
      </p:sp>
      <p:sp>
        <p:nvSpPr>
          <p:cNvPr id="5" name="Speech Bubble: Rectangle with Corners Rounded 4">
            <a:extLst>
              <a:ext uri="{FF2B5EF4-FFF2-40B4-BE49-F238E27FC236}">
                <a16:creationId xmlns:a16="http://schemas.microsoft.com/office/drawing/2014/main" id="{C91233F1-4EF9-47EB-B040-BDBC56AF1CF3}"/>
              </a:ext>
            </a:extLst>
          </p:cNvPr>
          <p:cNvSpPr/>
          <p:nvPr/>
        </p:nvSpPr>
        <p:spPr>
          <a:xfrm>
            <a:off x="0" y="811030"/>
            <a:ext cx="3181611" cy="909458"/>
          </a:xfrm>
          <a:prstGeom prst="wedgeRoundRectCallout">
            <a:avLst>
              <a:gd name="adj1" fmla="val 21246"/>
              <a:gd name="adj2" fmla="val 6555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This column repeats the grammar information from the overview tab.</a:t>
            </a:r>
          </a:p>
        </p:txBody>
      </p:sp>
      <p:sp>
        <p:nvSpPr>
          <p:cNvPr id="6" name="Speech Bubble: Rectangle with Corners Rounded 5">
            <a:extLst>
              <a:ext uri="{FF2B5EF4-FFF2-40B4-BE49-F238E27FC236}">
                <a16:creationId xmlns:a16="http://schemas.microsoft.com/office/drawing/2014/main" id="{9EDA27A1-C63E-40DB-B670-50D8D5E5F8AC}"/>
              </a:ext>
            </a:extLst>
          </p:cNvPr>
          <p:cNvSpPr/>
          <p:nvPr/>
        </p:nvSpPr>
        <p:spPr>
          <a:xfrm>
            <a:off x="121298" y="4624284"/>
            <a:ext cx="3324077" cy="1244434"/>
          </a:xfrm>
          <a:prstGeom prst="wedgeRoundRectCallout">
            <a:avLst>
              <a:gd name="adj1" fmla="val 38853"/>
              <a:gd name="adj2" fmla="val -6626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This column lists all of the function words which were taught at KS3 and will be revisited at KS4.</a:t>
            </a:r>
          </a:p>
        </p:txBody>
      </p:sp>
      <p:sp>
        <p:nvSpPr>
          <p:cNvPr id="7" name="Speech Bubble: Rectangle with Corners Rounded 6">
            <a:extLst>
              <a:ext uri="{FF2B5EF4-FFF2-40B4-BE49-F238E27FC236}">
                <a16:creationId xmlns:a16="http://schemas.microsoft.com/office/drawing/2014/main" id="{45A82919-475B-4585-B096-2D2161EE07BF}"/>
              </a:ext>
            </a:extLst>
          </p:cNvPr>
          <p:cNvSpPr/>
          <p:nvPr/>
        </p:nvSpPr>
        <p:spPr>
          <a:xfrm>
            <a:off x="3338413" y="18675"/>
            <a:ext cx="2988767" cy="972052"/>
          </a:xfrm>
          <a:prstGeom prst="wedgeRoundRectCallout">
            <a:avLst>
              <a:gd name="adj1" fmla="val -20682"/>
              <a:gd name="adj2" fmla="val 6853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The new vocabulary column contains all new KS4 words.</a:t>
            </a:r>
          </a:p>
        </p:txBody>
      </p:sp>
      <p:sp>
        <p:nvSpPr>
          <p:cNvPr id="8" name="Speech Bubble: Rectangle with Corners Rounded 7">
            <a:extLst>
              <a:ext uri="{FF2B5EF4-FFF2-40B4-BE49-F238E27FC236}">
                <a16:creationId xmlns:a16="http://schemas.microsoft.com/office/drawing/2014/main" id="{E11BCAB9-0C44-4D10-A6B3-CEDA1B7541BB}"/>
              </a:ext>
            </a:extLst>
          </p:cNvPr>
          <p:cNvSpPr/>
          <p:nvPr/>
        </p:nvSpPr>
        <p:spPr>
          <a:xfrm>
            <a:off x="4407979" y="2938044"/>
            <a:ext cx="2286550" cy="981911"/>
          </a:xfrm>
          <a:prstGeom prst="wedgeRoundRectCallout">
            <a:avLst>
              <a:gd name="adj1" fmla="val 12385"/>
              <a:gd name="adj2" fmla="val -6624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Higher only vocabulary is in orange font. </a:t>
            </a:r>
          </a:p>
        </p:txBody>
      </p:sp>
      <p:sp>
        <p:nvSpPr>
          <p:cNvPr id="9" name="Speech Bubble: Rectangle with Corners Rounded 8">
            <a:extLst>
              <a:ext uri="{FF2B5EF4-FFF2-40B4-BE49-F238E27FC236}">
                <a16:creationId xmlns:a16="http://schemas.microsoft.com/office/drawing/2014/main" id="{4EE429F6-93CD-4C56-A52A-96A4674F2D4F}"/>
              </a:ext>
            </a:extLst>
          </p:cNvPr>
          <p:cNvSpPr/>
          <p:nvPr/>
        </p:nvSpPr>
        <p:spPr>
          <a:xfrm>
            <a:off x="6782873" y="65676"/>
            <a:ext cx="2158288" cy="931497"/>
          </a:xfrm>
          <a:prstGeom prst="wedgeRoundRectCallout">
            <a:avLst>
              <a:gd name="adj1" fmla="val -59498"/>
              <a:gd name="adj2" fmla="val 6641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1</a:t>
            </a:r>
            <a:r>
              <a:rPr kumimoji="0" lang="en-GB" sz="2000" b="0" i="0" u="none" strike="noStrike" kern="1200" cap="none" spc="0" normalizeH="0" baseline="30000" noProof="0" dirty="0">
                <a:ln>
                  <a:noFill/>
                </a:ln>
                <a:solidFill>
                  <a:srgbClr val="FFFFFF"/>
                </a:solidFill>
                <a:effectLst/>
                <a:uLnTx/>
                <a:uFillTx/>
                <a:latin typeface="Century Gothic"/>
                <a:ea typeface="+mn-ea"/>
                <a:cs typeface="+mn-cs"/>
              </a:rPr>
              <a:t>st</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and 2</a:t>
            </a:r>
            <a:r>
              <a:rPr kumimoji="0" lang="en-GB" sz="2000" b="0" i="0" u="none" strike="noStrike" kern="1200" cap="none" spc="0" normalizeH="0" baseline="30000" noProof="0" dirty="0">
                <a:ln>
                  <a:noFill/>
                </a:ln>
                <a:solidFill>
                  <a:srgbClr val="FFFFFF"/>
                </a:solidFill>
                <a:effectLst/>
                <a:uLnTx/>
                <a:uFillTx/>
                <a:latin typeface="Century Gothic"/>
                <a:ea typeface="+mn-ea"/>
                <a:cs typeface="+mn-cs"/>
              </a:rPr>
              <a:t>nd</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revisits of new KS4 words.</a:t>
            </a:r>
          </a:p>
        </p:txBody>
      </p:sp>
      <p:sp>
        <p:nvSpPr>
          <p:cNvPr id="10" name="Speech Bubble: Rectangle with Corners Rounded 9">
            <a:extLst>
              <a:ext uri="{FF2B5EF4-FFF2-40B4-BE49-F238E27FC236}">
                <a16:creationId xmlns:a16="http://schemas.microsoft.com/office/drawing/2014/main" id="{08EDA4A0-B05A-45D6-B9BB-EE7F2E33A505}"/>
              </a:ext>
            </a:extLst>
          </p:cNvPr>
          <p:cNvSpPr/>
          <p:nvPr/>
        </p:nvSpPr>
        <p:spPr>
          <a:xfrm>
            <a:off x="7543245" y="2812134"/>
            <a:ext cx="2874102" cy="700657"/>
          </a:xfrm>
          <a:prstGeom prst="wedgeRoundRectCallout">
            <a:avLst>
              <a:gd name="adj1" fmla="val -58259"/>
              <a:gd name="adj2" fmla="val -4029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Revisited thematic vocabulary from KS3.</a:t>
            </a:r>
          </a:p>
        </p:txBody>
      </p:sp>
      <p:sp>
        <p:nvSpPr>
          <p:cNvPr id="17" name="Speech Bubble: Rectangle with Corners Rounded 16">
            <a:extLst>
              <a:ext uri="{FF2B5EF4-FFF2-40B4-BE49-F238E27FC236}">
                <a16:creationId xmlns:a16="http://schemas.microsoft.com/office/drawing/2014/main" id="{E147C666-32DA-4A9A-8368-B88A063C2F26}"/>
              </a:ext>
            </a:extLst>
          </p:cNvPr>
          <p:cNvSpPr/>
          <p:nvPr/>
        </p:nvSpPr>
        <p:spPr>
          <a:xfrm>
            <a:off x="4832796" y="1548706"/>
            <a:ext cx="2988767" cy="857723"/>
          </a:xfrm>
          <a:prstGeom prst="wedgeRoundRectCallout">
            <a:avLst>
              <a:gd name="adj1" fmla="val -68530"/>
              <a:gd name="adj2" fmla="val 8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Superscript numbers for</a:t>
            </a:r>
            <a:r>
              <a:rPr kumimoji="0" lang="en-GB" sz="2000" b="0" i="0" u="none" strike="noStrike" kern="1200" cap="none" spc="0" normalizeH="0" noProof="0" dirty="0">
                <a:ln>
                  <a:noFill/>
                </a:ln>
                <a:solidFill>
                  <a:srgbClr val="FFFFFF"/>
                </a:solidFill>
                <a:effectLst/>
                <a:uLnTx/>
                <a:uFillTx/>
                <a:latin typeface="Century Gothic"/>
                <a:ea typeface="+mn-ea"/>
                <a:cs typeface="+mn-cs"/>
              </a:rPr>
              <a:t> words with multiple meanings</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4" name="Slide 6.1">
            <a:hlinkClick r:id="" action="ppaction://media"/>
            <a:extLst>
              <a:ext uri="{FF2B5EF4-FFF2-40B4-BE49-F238E27FC236}">
                <a16:creationId xmlns:a16="http://schemas.microsoft.com/office/drawing/2014/main" id="{145C6C52-AD39-5DD6-1BFB-2EADB5E165D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31524" y="300652"/>
            <a:ext cx="406400" cy="406400"/>
          </a:xfrm>
          <a:prstGeom prst="rect">
            <a:avLst/>
          </a:prstGeom>
        </p:spPr>
      </p:pic>
    </p:spTree>
    <p:extLst>
      <p:ext uri="{BB962C8B-B14F-4D97-AF65-F5344CB8AC3E}">
        <p14:creationId xmlns:p14="http://schemas.microsoft.com/office/powerpoint/2010/main" val="157913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5" name="Slide 6.2.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6" name="Slide 6.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7" name="Slide 6.4.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8" name="Slide 6.5.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9" name="Slide 6.6.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10" name="Slide 6.7.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11" name="Slide 6.8.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4"/>
                </p:tgtEl>
              </p:cMediaNode>
            </p:audio>
          </p:childTnLst>
        </p:cTn>
      </p:par>
    </p:tnLst>
    <p:bldLst>
      <p:bldP spid="5" grpId="0" animBg="1"/>
      <p:bldP spid="6" grpId="0" animBg="1"/>
      <p:bldP spid="7" grpId="0" animBg="1"/>
      <p:bldP spid="8" grpId="0" animBg="1"/>
      <p:bldP spid="9" grpId="0" animBg="1"/>
      <p:bldP spid="10"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DDF1D4-169B-4367-BBFC-FE96A9A801A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995" t="11559" r="1352" b="5861"/>
          <a:stretch/>
        </p:blipFill>
        <p:spPr>
          <a:xfrm>
            <a:off x="164363" y="887743"/>
            <a:ext cx="11017747" cy="5197152"/>
          </a:xfrm>
          <a:prstGeom prst="rect">
            <a:avLst/>
          </a:prstGeom>
        </p:spPr>
      </p:pic>
      <p:sp>
        <p:nvSpPr>
          <p:cNvPr id="3" name="Title 2">
            <a:extLst>
              <a:ext uri="{FF2B5EF4-FFF2-40B4-BE49-F238E27FC236}">
                <a16:creationId xmlns:a16="http://schemas.microsoft.com/office/drawing/2014/main" id="{D47854A0-5575-4965-B90C-9A616E5C8754}"/>
              </a:ext>
            </a:extLst>
          </p:cNvPr>
          <p:cNvSpPr>
            <a:spLocks noGrp="1"/>
          </p:cNvSpPr>
          <p:nvPr>
            <p:ph type="title"/>
          </p:nvPr>
        </p:nvSpPr>
        <p:spPr>
          <a:xfrm>
            <a:off x="-1" y="213557"/>
            <a:ext cx="5466724" cy="647577"/>
          </a:xfrm>
        </p:spPr>
        <p:txBody>
          <a:bodyPr/>
          <a:lstStyle/>
          <a:p>
            <a:r>
              <a:rPr lang="en-GB" dirty="0"/>
              <a:t>GCSE SOW continued…</a:t>
            </a:r>
          </a:p>
        </p:txBody>
      </p:sp>
      <p:sp>
        <p:nvSpPr>
          <p:cNvPr id="11" name="Speech Bubble: Rectangle with Corners Rounded 10">
            <a:extLst>
              <a:ext uri="{FF2B5EF4-FFF2-40B4-BE49-F238E27FC236}">
                <a16:creationId xmlns:a16="http://schemas.microsoft.com/office/drawing/2014/main" id="{85C98203-A487-4154-B2D1-9E910F23E656}"/>
              </a:ext>
            </a:extLst>
          </p:cNvPr>
          <p:cNvSpPr/>
          <p:nvPr/>
        </p:nvSpPr>
        <p:spPr>
          <a:xfrm>
            <a:off x="5466723" y="186948"/>
            <a:ext cx="3033408" cy="635506"/>
          </a:xfrm>
          <a:prstGeom prst="wedgeRoundRectCallout">
            <a:avLst>
              <a:gd name="adj1" fmla="val 51507"/>
              <a:gd name="adj2" fmla="val 6395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Phonics,</a:t>
            </a:r>
            <a:r>
              <a:rPr kumimoji="0" lang="en-GB" sz="2000" b="0" i="0" u="none" strike="noStrike" kern="1200" cap="none" spc="0" normalizeH="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stress patterns and intonation</a:t>
            </a:r>
          </a:p>
        </p:txBody>
      </p:sp>
      <p:sp>
        <p:nvSpPr>
          <p:cNvPr id="12" name="Speech Bubble: Rectangle with Corners Rounded 11">
            <a:extLst>
              <a:ext uri="{FF2B5EF4-FFF2-40B4-BE49-F238E27FC236}">
                <a16:creationId xmlns:a16="http://schemas.microsoft.com/office/drawing/2014/main" id="{2B531583-9DA0-44EC-AA59-5561643C8290}"/>
              </a:ext>
            </a:extLst>
          </p:cNvPr>
          <p:cNvSpPr/>
          <p:nvPr/>
        </p:nvSpPr>
        <p:spPr>
          <a:xfrm>
            <a:off x="10581537" y="1243842"/>
            <a:ext cx="1446099" cy="665783"/>
          </a:xfrm>
          <a:prstGeom prst="wedgeRoundRectCallout">
            <a:avLst>
              <a:gd name="adj1" fmla="val -81271"/>
              <a:gd name="adj2" fmla="val -2490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Weekly context</a:t>
            </a:r>
          </a:p>
        </p:txBody>
      </p:sp>
      <p:sp>
        <p:nvSpPr>
          <p:cNvPr id="13" name="Speech Bubble: Rectangle with Corners Rounded 12">
            <a:extLst>
              <a:ext uri="{FF2B5EF4-FFF2-40B4-BE49-F238E27FC236}">
                <a16:creationId xmlns:a16="http://schemas.microsoft.com/office/drawing/2014/main" id="{D8FD8746-AD2C-4183-B3E5-27F63DA3379C}"/>
              </a:ext>
            </a:extLst>
          </p:cNvPr>
          <p:cNvSpPr/>
          <p:nvPr/>
        </p:nvSpPr>
        <p:spPr>
          <a:xfrm>
            <a:off x="10581536" y="2763217"/>
            <a:ext cx="1446099" cy="665783"/>
          </a:xfrm>
          <a:prstGeom prst="wedgeRoundRectCallout">
            <a:avLst>
              <a:gd name="adj1" fmla="val -78909"/>
              <a:gd name="adj2" fmla="val -2099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GCSE theme</a:t>
            </a:r>
          </a:p>
        </p:txBody>
      </p:sp>
      <p:sp>
        <p:nvSpPr>
          <p:cNvPr id="14" name="Speech Bubble: Rectangle with Corners Rounded 13">
            <a:extLst>
              <a:ext uri="{FF2B5EF4-FFF2-40B4-BE49-F238E27FC236}">
                <a16:creationId xmlns:a16="http://schemas.microsoft.com/office/drawing/2014/main" id="{E05AB873-FF5E-42CE-B404-296DCC78560C}"/>
              </a:ext>
            </a:extLst>
          </p:cNvPr>
          <p:cNvSpPr/>
          <p:nvPr/>
        </p:nvSpPr>
        <p:spPr>
          <a:xfrm>
            <a:off x="1009890" y="2902539"/>
            <a:ext cx="3181611" cy="1535946"/>
          </a:xfrm>
          <a:prstGeom prst="wedgeRoundRectCallout">
            <a:avLst>
              <a:gd name="adj1" fmla="val -69875"/>
              <a:gd name="adj2" fmla="val -4926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Each row on the SOW represents one week of teaching, notionally 3 x 50 minute lessons.</a:t>
            </a:r>
          </a:p>
        </p:txBody>
      </p:sp>
      <p:sp>
        <p:nvSpPr>
          <p:cNvPr id="15" name="Speech Bubble: Rectangle with Corners Rounded 14">
            <a:extLst>
              <a:ext uri="{FF2B5EF4-FFF2-40B4-BE49-F238E27FC236}">
                <a16:creationId xmlns:a16="http://schemas.microsoft.com/office/drawing/2014/main" id="{35113031-4EA7-4B86-96F3-9CF6E6827251}"/>
              </a:ext>
            </a:extLst>
          </p:cNvPr>
          <p:cNvSpPr/>
          <p:nvPr/>
        </p:nvSpPr>
        <p:spPr>
          <a:xfrm>
            <a:off x="4283422" y="5007523"/>
            <a:ext cx="4373690" cy="1246909"/>
          </a:xfrm>
          <a:prstGeom prst="wedgeRoundRectCallout">
            <a:avLst>
              <a:gd name="adj1" fmla="val -49096"/>
              <a:gd name="adj2" fmla="val -2767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All lesson resources will be free and fully adaptable by teachers in their contexts.</a:t>
            </a:r>
          </a:p>
        </p:txBody>
      </p:sp>
      <p:sp>
        <p:nvSpPr>
          <p:cNvPr id="16" name="Speech Bubble: Rectangle with Corners Rounded 15">
            <a:extLst>
              <a:ext uri="{FF2B5EF4-FFF2-40B4-BE49-F238E27FC236}">
                <a16:creationId xmlns:a16="http://schemas.microsoft.com/office/drawing/2014/main" id="{A6DC4002-359B-4A10-B655-248D962A9E7D}"/>
              </a:ext>
            </a:extLst>
          </p:cNvPr>
          <p:cNvSpPr/>
          <p:nvPr/>
        </p:nvSpPr>
        <p:spPr>
          <a:xfrm>
            <a:off x="9882163" y="4438485"/>
            <a:ext cx="2145474" cy="1246909"/>
          </a:xfrm>
          <a:prstGeom prst="wedgeRoundRectCallout">
            <a:avLst>
              <a:gd name="adj1" fmla="val -36192"/>
              <a:gd name="adj2" fmla="val -7347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FFFFFF"/>
                </a:solidFill>
                <a:latin typeface="Century Gothic"/>
              </a:rPr>
              <a:t>Sample language – red denotes higher content</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98961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Slide 7.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Slide 7.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5" name="Slide 7.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6" name="Slide 7.4.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7" name="Slide 7.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08076EF-E18A-472C-9D6E-D4945D7EDE74}"/>
              </a:ext>
            </a:extLst>
          </p:cNvPr>
          <p:cNvPicPr>
            <a:picLocks noChangeAspect="1"/>
          </p:cNvPicPr>
          <p:nvPr/>
        </p:nvPicPr>
        <p:blipFill rotWithShape="1">
          <a:blip r:embed="rId13"/>
          <a:srcRect l="974" t="11427" r="59841" b="8138"/>
          <a:stretch/>
        </p:blipFill>
        <p:spPr>
          <a:xfrm>
            <a:off x="4587833" y="238577"/>
            <a:ext cx="7228115" cy="5695771"/>
          </a:xfrm>
          <a:prstGeom prst="rect">
            <a:avLst/>
          </a:prstGeom>
        </p:spPr>
      </p:pic>
      <p:sp>
        <p:nvSpPr>
          <p:cNvPr id="3" name="Title 2">
            <a:extLst>
              <a:ext uri="{FF2B5EF4-FFF2-40B4-BE49-F238E27FC236}">
                <a16:creationId xmlns:a16="http://schemas.microsoft.com/office/drawing/2014/main" id="{CBE4F846-E49F-45EC-A2D9-16DDC919D95D}"/>
              </a:ext>
            </a:extLst>
          </p:cNvPr>
          <p:cNvSpPr>
            <a:spLocks noGrp="1"/>
          </p:cNvSpPr>
          <p:nvPr>
            <p:ph type="title"/>
          </p:nvPr>
        </p:nvSpPr>
        <p:spPr>
          <a:xfrm>
            <a:off x="0" y="213557"/>
            <a:ext cx="2351314" cy="647577"/>
          </a:xfrm>
        </p:spPr>
        <p:txBody>
          <a:bodyPr/>
          <a:lstStyle/>
          <a:p>
            <a:r>
              <a:rPr lang="en-GB" dirty="0"/>
              <a:t>GCSE list</a:t>
            </a:r>
          </a:p>
        </p:txBody>
      </p:sp>
      <p:sp>
        <p:nvSpPr>
          <p:cNvPr id="6" name="Speech Bubble: Rectangle with Corners Rounded 5">
            <a:extLst>
              <a:ext uri="{FF2B5EF4-FFF2-40B4-BE49-F238E27FC236}">
                <a16:creationId xmlns:a16="http://schemas.microsoft.com/office/drawing/2014/main" id="{1D3195A9-096F-4551-B30E-2CBE0E08BA73}"/>
              </a:ext>
            </a:extLst>
          </p:cNvPr>
          <p:cNvSpPr/>
          <p:nvPr/>
        </p:nvSpPr>
        <p:spPr>
          <a:xfrm>
            <a:off x="241358" y="977244"/>
            <a:ext cx="3630658" cy="2941613"/>
          </a:xfrm>
          <a:prstGeom prst="wedgeRoundRectCallout">
            <a:avLst>
              <a:gd name="adj1" fmla="val 60961"/>
              <a:gd name="adj2" fmla="val -3156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As the list is in excel it can be easy sorted by or filtered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part of speech,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F/H tier,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R (required), </a:t>
            </a:r>
            <a:br>
              <a:rPr kumimoji="0" lang="en-GB" sz="2000" b="0" i="0" u="none" strike="noStrike" kern="1200" cap="none" spc="0" normalizeH="0" baseline="0" noProof="0" dirty="0">
                <a:ln>
                  <a:noFill/>
                </a:ln>
                <a:solidFill>
                  <a:srgbClr val="FFFFFF"/>
                </a:solidFill>
                <a:effectLst/>
                <a:uLnTx/>
                <a:uFillTx/>
                <a:latin typeface="Century Gothic"/>
                <a:ea typeface="+mn-ea"/>
                <a:cs typeface="+mn-cs"/>
              </a:rPr>
            </a:br>
            <a:r>
              <a:rPr kumimoji="0" lang="en-GB" sz="2000" b="0" i="0" u="none" strike="noStrike" kern="1200" cap="none" spc="0" normalizeH="0" baseline="0" noProof="0" dirty="0">
                <a:ln>
                  <a:noFill/>
                </a:ln>
                <a:solidFill>
                  <a:srgbClr val="FFFFFF"/>
                </a:solidFill>
                <a:effectLst/>
                <a:uLnTx/>
                <a:uFillTx/>
                <a:latin typeface="Century Gothic"/>
                <a:ea typeface="+mn-ea"/>
                <a:cs typeface="+mn-cs"/>
              </a:rPr>
              <a:t>O (optional), </a:t>
            </a:r>
            <a:br>
              <a:rPr kumimoji="0" lang="en-GB" sz="2000" b="0" i="0" u="none" strike="noStrike" kern="1200" cap="none" spc="0" normalizeH="0" baseline="0" noProof="0" dirty="0">
                <a:ln>
                  <a:noFill/>
                </a:ln>
                <a:solidFill>
                  <a:srgbClr val="FFFFFF"/>
                </a:solidFill>
                <a:effectLst/>
                <a:uLnTx/>
                <a:uFillTx/>
                <a:latin typeface="Century Gothic"/>
                <a:ea typeface="+mn-ea"/>
                <a:cs typeface="+mn-cs"/>
              </a:rPr>
            </a:br>
            <a:r>
              <a:rPr kumimoji="0" lang="en-GB" sz="2000" b="0" i="0" u="none" strike="noStrike" kern="1200" cap="none" spc="0" normalizeH="0" baseline="0" noProof="0" dirty="0">
                <a:ln>
                  <a:noFill/>
                </a:ln>
                <a:solidFill>
                  <a:srgbClr val="FFFFFF"/>
                </a:solidFill>
                <a:effectLst/>
                <a:uLnTx/>
                <a:uFillTx/>
                <a:latin typeface="Century Gothic"/>
                <a:ea typeface="+mn-ea"/>
                <a:cs typeface="+mn-cs"/>
              </a:rPr>
              <a:t>C (culture),</a:t>
            </a:r>
            <a:br>
              <a:rPr kumimoji="0" lang="en-GB" sz="2000" b="0" i="0" u="none" strike="noStrike" kern="1200" cap="none" spc="0" normalizeH="0" baseline="0" noProof="0" dirty="0">
                <a:ln>
                  <a:noFill/>
                </a:ln>
                <a:solidFill>
                  <a:srgbClr val="FFFFFF"/>
                </a:solidFill>
                <a:effectLst/>
                <a:uLnTx/>
                <a:uFillTx/>
                <a:latin typeface="Century Gothic"/>
                <a:ea typeface="+mn-ea"/>
                <a:cs typeface="+mn-cs"/>
              </a:rPr>
            </a:br>
            <a:r>
              <a:rPr kumimoji="0" lang="en-GB" sz="2000" b="0" i="0" u="none" strike="noStrike" kern="1200" cap="none" spc="0" normalizeH="0" baseline="0" noProof="0" dirty="0">
                <a:ln>
                  <a:noFill/>
                </a:ln>
                <a:solidFill>
                  <a:srgbClr val="FFFFFF"/>
                </a:solidFill>
                <a:effectLst/>
                <a:uLnTx/>
                <a:uFillTx/>
                <a:latin typeface="Century Gothic"/>
                <a:ea typeface="+mn-ea"/>
                <a:cs typeface="+mn-cs"/>
              </a:rPr>
              <a:t>MWP (multiword phrase).</a:t>
            </a:r>
          </a:p>
        </p:txBody>
      </p:sp>
      <p:sp>
        <p:nvSpPr>
          <p:cNvPr id="7" name="Speech Bubble: Rectangle with Corners Rounded 6">
            <a:hlinkClick r:id="" action="ppaction://noaction">
              <a:snd r:embed="rId10" name="Slide 8.6.wav"/>
            </a:hlinkClick>
            <a:extLst>
              <a:ext uri="{FF2B5EF4-FFF2-40B4-BE49-F238E27FC236}">
                <a16:creationId xmlns:a16="http://schemas.microsoft.com/office/drawing/2014/main" id="{B83BC792-6724-497C-B096-DAA6D0834EFC}"/>
              </a:ext>
            </a:extLst>
          </p:cNvPr>
          <p:cNvSpPr/>
          <p:nvPr/>
        </p:nvSpPr>
        <p:spPr>
          <a:xfrm>
            <a:off x="522514" y="4264090"/>
            <a:ext cx="3349500" cy="1946334"/>
          </a:xfrm>
          <a:prstGeom prst="wedgeRoundRectCallout">
            <a:avLst>
              <a:gd name="adj1" fmla="val 58739"/>
              <a:gd name="adj2" fmla="val -2522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err="1">
                <a:solidFill>
                  <a:srgbClr val="FFFFFF"/>
                </a:solidFill>
              </a:rPr>
              <a:t>Colour</a:t>
            </a:r>
            <a:r>
              <a:rPr lang="en-US" sz="2000" dirty="0">
                <a:solidFill>
                  <a:srgbClr val="FFFFFF"/>
                </a:solidFill>
              </a:rPr>
              <a:t> shading denotes year of first teaching:</a:t>
            </a:r>
            <a:br>
              <a:rPr lang="en-US" sz="2000" dirty="0">
                <a:solidFill>
                  <a:srgbClr val="FFFFFF"/>
                </a:solidFill>
              </a:rPr>
            </a:br>
            <a:r>
              <a:rPr lang="en-US" sz="2000" dirty="0">
                <a:solidFill>
                  <a:srgbClr val="FFFFFF"/>
                </a:solidFill>
              </a:rPr>
              <a:t>pink = Y7</a:t>
            </a:r>
          </a:p>
          <a:p>
            <a:pPr lvl="0" algn="ctr">
              <a:defRPr/>
            </a:pPr>
            <a:r>
              <a:rPr lang="en-US" sz="2000" dirty="0">
                <a:solidFill>
                  <a:srgbClr val="FFFFFF"/>
                </a:solidFill>
              </a:rPr>
              <a:t>blue = Y8</a:t>
            </a:r>
          </a:p>
          <a:p>
            <a:pPr lvl="0" algn="ctr">
              <a:defRPr/>
            </a:pPr>
            <a:r>
              <a:rPr lang="en-US" sz="2000" dirty="0">
                <a:solidFill>
                  <a:srgbClr val="FFFFFF"/>
                </a:solidFill>
              </a:rPr>
              <a:t>green = Y9</a:t>
            </a:r>
          </a:p>
        </p:txBody>
      </p:sp>
      <p:sp>
        <p:nvSpPr>
          <p:cNvPr id="9" name="Rectangle: Rounded Corners 8">
            <a:extLst>
              <a:ext uri="{FF2B5EF4-FFF2-40B4-BE49-F238E27FC236}">
                <a16:creationId xmlns:a16="http://schemas.microsoft.com/office/drawing/2014/main" id="{B9EC4A8C-05CD-4007-86DF-C8FC63E64439}"/>
              </a:ext>
            </a:extLst>
          </p:cNvPr>
          <p:cNvSpPr/>
          <p:nvPr/>
        </p:nvSpPr>
        <p:spPr>
          <a:xfrm>
            <a:off x="4810168" y="381898"/>
            <a:ext cx="344384" cy="1083507"/>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DED6CE91-9660-47A6-85EF-FC7908B5F1FF}"/>
              </a:ext>
            </a:extLst>
          </p:cNvPr>
          <p:cNvSpPr/>
          <p:nvPr/>
        </p:nvSpPr>
        <p:spPr>
          <a:xfrm>
            <a:off x="6558028" y="446241"/>
            <a:ext cx="546303" cy="1083507"/>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4AA610A9-2BD5-443D-AE25-97ED0E4BDEBF}"/>
              </a:ext>
            </a:extLst>
          </p:cNvPr>
          <p:cNvSpPr/>
          <p:nvPr/>
        </p:nvSpPr>
        <p:spPr>
          <a:xfrm>
            <a:off x="7116206" y="435488"/>
            <a:ext cx="354590" cy="1083507"/>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F7190D04-43BC-44ED-824A-FC88386DB647}"/>
              </a:ext>
            </a:extLst>
          </p:cNvPr>
          <p:cNvSpPr/>
          <p:nvPr/>
        </p:nvSpPr>
        <p:spPr>
          <a:xfrm>
            <a:off x="7482671" y="435489"/>
            <a:ext cx="752101" cy="1083507"/>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BCACF69B-A7E9-420D-ACBF-383CFD9DC360}"/>
              </a:ext>
            </a:extLst>
          </p:cNvPr>
          <p:cNvSpPr/>
          <p:nvPr/>
        </p:nvSpPr>
        <p:spPr>
          <a:xfrm>
            <a:off x="8234772" y="446240"/>
            <a:ext cx="1574247" cy="1083507"/>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4" name="Rectangle: Rounded Corners 13">
            <a:extLst>
              <a:ext uri="{FF2B5EF4-FFF2-40B4-BE49-F238E27FC236}">
                <a16:creationId xmlns:a16="http://schemas.microsoft.com/office/drawing/2014/main" id="{A480B138-88F1-4ACA-95F3-3815ED29F43E}"/>
              </a:ext>
            </a:extLst>
          </p:cNvPr>
          <p:cNvSpPr/>
          <p:nvPr/>
        </p:nvSpPr>
        <p:spPr>
          <a:xfrm>
            <a:off x="9785269" y="446240"/>
            <a:ext cx="1816924" cy="1083507"/>
          </a:xfrm>
          <a:prstGeom prst="roundRect">
            <a:avLst/>
          </a:prstGeom>
          <a:noFill/>
          <a:ln w="38100">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2" name="Slide 8.1">
            <a:hlinkClick r:id="" action="ppaction://media"/>
            <a:extLst>
              <a:ext uri="{FF2B5EF4-FFF2-40B4-BE49-F238E27FC236}">
                <a16:creationId xmlns:a16="http://schemas.microsoft.com/office/drawing/2014/main" id="{0BA36E81-C5CA-379C-4F69-32BA537D1E9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12748" y="115387"/>
            <a:ext cx="406400" cy="406400"/>
          </a:xfrm>
          <a:prstGeom prst="rect">
            <a:avLst/>
          </a:prstGeom>
        </p:spPr>
      </p:pic>
    </p:spTree>
    <p:extLst>
      <p:ext uri="{BB962C8B-B14F-4D97-AF65-F5344CB8AC3E}">
        <p14:creationId xmlns:p14="http://schemas.microsoft.com/office/powerpoint/2010/main" val="83951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5" name="Slide 8.2.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6" name="Slide 8.3.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7" name="Slide 8.4.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8" name="Slide 8.5.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9" name="Slide 8.7.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10" name="Slide 8.6.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11" name="Slide 8.8wav.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12" name="Slide 8.9.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E4F846-E49F-45EC-A2D9-16DDC919D95D}"/>
              </a:ext>
            </a:extLst>
          </p:cNvPr>
          <p:cNvSpPr>
            <a:spLocks noGrp="1"/>
          </p:cNvSpPr>
          <p:nvPr>
            <p:ph type="title"/>
          </p:nvPr>
        </p:nvSpPr>
        <p:spPr>
          <a:xfrm>
            <a:off x="0" y="213557"/>
            <a:ext cx="2351314" cy="647577"/>
          </a:xfrm>
        </p:spPr>
        <p:txBody>
          <a:bodyPr/>
          <a:lstStyle/>
          <a:p>
            <a:r>
              <a:rPr lang="en-GB" dirty="0"/>
              <a:t>GCSE list</a:t>
            </a:r>
          </a:p>
        </p:txBody>
      </p:sp>
      <p:sp>
        <p:nvSpPr>
          <p:cNvPr id="6" name="Speech Bubble: Rectangle with Corners Rounded 5">
            <a:extLst>
              <a:ext uri="{FF2B5EF4-FFF2-40B4-BE49-F238E27FC236}">
                <a16:creationId xmlns:a16="http://schemas.microsoft.com/office/drawing/2014/main" id="{1D3195A9-096F-4551-B30E-2CBE0E08BA73}"/>
              </a:ext>
            </a:extLst>
          </p:cNvPr>
          <p:cNvSpPr/>
          <p:nvPr/>
        </p:nvSpPr>
        <p:spPr>
          <a:xfrm>
            <a:off x="950026" y="3257307"/>
            <a:ext cx="2993242" cy="2181591"/>
          </a:xfrm>
          <a:prstGeom prst="wedgeRoundRectCallout">
            <a:avLst>
              <a:gd name="adj1" fmla="val 61615"/>
              <a:gd name="adj2" fmla="val -2591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Note that words that are not in the top 5000 words, or multi</a:t>
            </a:r>
            <a:r>
              <a:rPr lang="en-GB" sz="2000" dirty="0">
                <a:solidFill>
                  <a:srgbClr val="FFFFFF"/>
                </a:solidFill>
                <a:latin typeface="Century Gothic"/>
              </a:rPr>
              <a:t>-word phrases, do not have frequency value</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2" name="Picture 1">
            <a:extLst>
              <a:ext uri="{FF2B5EF4-FFF2-40B4-BE49-F238E27FC236}">
                <a16:creationId xmlns:a16="http://schemas.microsoft.com/office/drawing/2014/main" id="{6E52C353-A2D7-4A18-8093-377D235C275B}"/>
              </a:ext>
            </a:extLst>
          </p:cNvPr>
          <p:cNvPicPr>
            <a:picLocks noChangeAspect="1"/>
          </p:cNvPicPr>
          <p:nvPr/>
        </p:nvPicPr>
        <p:blipFill rotWithShape="1">
          <a:blip r:embed="rId4"/>
          <a:srcRect l="1989" t="12339" r="50026" b="16020"/>
          <a:stretch/>
        </p:blipFill>
        <p:spPr>
          <a:xfrm>
            <a:off x="4394718" y="478481"/>
            <a:ext cx="6550089" cy="5315829"/>
          </a:xfrm>
          <a:prstGeom prst="rect">
            <a:avLst/>
          </a:prstGeom>
        </p:spPr>
      </p:pic>
    </p:spTree>
    <p:extLst>
      <p:ext uri="{BB962C8B-B14F-4D97-AF65-F5344CB8AC3E}">
        <p14:creationId xmlns:p14="http://schemas.microsoft.com/office/powerpoint/2010/main" val="11000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Slide 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anish_Master_Template" id="{36A2373B-57EA-442B-ABBD-50818630D245}" vid="{9AE01F9D-6AB8-4352-9FBE-6524C006D1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NCELP_Spanish_Powerpoint_Template (2)</Template>
  <TotalTime>6467</TotalTime>
  <Words>5187</Words>
  <Application>Microsoft Macintosh PowerPoint</Application>
  <PresentationFormat>Widescreen</PresentationFormat>
  <Paragraphs>442</Paragraphs>
  <Slides>27</Slides>
  <Notes>27</Notes>
  <HiddenSlides>0</HiddenSlides>
  <MMClips>24</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4" baseType="lpstr">
      <vt:lpstr>Arial</vt:lpstr>
      <vt:lpstr>Berlin Sans FB Demi</vt:lpstr>
      <vt:lpstr>Calibri</vt:lpstr>
      <vt:lpstr>Century Gothic</vt:lpstr>
      <vt:lpstr>Wingdings</vt:lpstr>
      <vt:lpstr>NCELP_German_2022</vt:lpstr>
      <vt:lpstr>Bitmap Image</vt:lpstr>
      <vt:lpstr>PowerPoint Presentation</vt:lpstr>
      <vt:lpstr>This session…</vt:lpstr>
      <vt:lpstr>Tabs in the NCELP KS4 SOW</vt:lpstr>
      <vt:lpstr>Y10 Grammar Overview</vt:lpstr>
      <vt:lpstr>Y11 Grammar Overview</vt:lpstr>
      <vt:lpstr>GCSE SOW</vt:lpstr>
      <vt:lpstr>GCSE SOW continued…</vt:lpstr>
      <vt:lpstr>GCSE list</vt:lpstr>
      <vt:lpstr>GCSE list</vt:lpstr>
      <vt:lpstr>Phonics tracker</vt:lpstr>
      <vt:lpstr>Grammar tracker</vt:lpstr>
      <vt:lpstr>GCSE revision weeks</vt:lpstr>
      <vt:lpstr>Resources</vt:lpstr>
      <vt:lpstr>This session…</vt:lpstr>
      <vt:lpstr>Recibiste una postal* de tu amigo. Lee la postal. </vt:lpstr>
      <vt:lpstr>Las Fallas</vt:lpstr>
      <vt:lpstr>Talking about the past - Verb ending in ‘-car’, ‘-gar’ or ‘-zar’</vt:lpstr>
      <vt:lpstr>Un viaje para ver las Fallas (2)</vt:lpstr>
      <vt:lpstr>Un viaje a Valencia</vt:lpstr>
      <vt:lpstr>Un viaje a Valencia</vt:lpstr>
      <vt:lpstr>Habla con tu pareja: las vacaciones</vt:lpstr>
      <vt:lpstr>Habla con tu pareja</vt:lpstr>
      <vt:lpstr>This session…</vt:lpstr>
      <vt:lpstr>NCELP resource portal</vt:lpstr>
      <vt:lpstr>NCELP resource portal</vt:lpstr>
      <vt:lpstr>NCELP resource portal</vt:lpstr>
      <vt:lpstr>This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Caruso</dc:creator>
  <cp:lastModifiedBy>Amanda Izquierdo</cp:lastModifiedBy>
  <cp:revision>65</cp:revision>
  <dcterms:created xsi:type="dcterms:W3CDTF">2022-07-28T10:16:17Z</dcterms:created>
  <dcterms:modified xsi:type="dcterms:W3CDTF">2022-11-15T12:20:25Z</dcterms:modified>
</cp:coreProperties>
</file>