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tags/tag6.xml" ContentType="application/vnd.openxmlformats-officedocument.presentationml.tags+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tags/tag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9.xml" ContentType="application/vnd.openxmlformats-officedocument.presentationml.tags+xml"/>
  <Override PartName="/ppt/notesSlides/notesSlide33.xml" ContentType="application/vnd.openxmlformats-officedocument.presentationml.notesSlide+xml"/>
  <Override PartName="/ppt/tags/tag10.xml" ContentType="application/vnd.openxmlformats-officedocument.presentationml.tags+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1" r:id="rId4"/>
    <p:sldMasterId id="2147483733" r:id="rId5"/>
  </p:sldMasterIdLst>
  <p:notesMasterIdLst>
    <p:notesMasterId r:id="rId65"/>
  </p:notesMasterIdLst>
  <p:sldIdLst>
    <p:sldId id="257" r:id="rId6"/>
    <p:sldId id="274" r:id="rId7"/>
    <p:sldId id="305" r:id="rId8"/>
    <p:sldId id="303" r:id="rId9"/>
    <p:sldId id="271" r:id="rId10"/>
    <p:sldId id="267" r:id="rId11"/>
    <p:sldId id="258" r:id="rId12"/>
    <p:sldId id="306" r:id="rId13"/>
    <p:sldId id="304" r:id="rId14"/>
    <p:sldId id="764" r:id="rId15"/>
    <p:sldId id="275" r:id="rId16"/>
    <p:sldId id="276" r:id="rId17"/>
    <p:sldId id="277" r:id="rId18"/>
    <p:sldId id="280" r:id="rId19"/>
    <p:sldId id="279" r:id="rId20"/>
    <p:sldId id="763" r:id="rId21"/>
    <p:sldId id="281" r:id="rId22"/>
    <p:sldId id="282" r:id="rId23"/>
    <p:sldId id="284" r:id="rId24"/>
    <p:sldId id="370" r:id="rId25"/>
    <p:sldId id="278" r:id="rId26"/>
    <p:sldId id="302" r:id="rId27"/>
    <p:sldId id="765" r:id="rId28"/>
    <p:sldId id="769" r:id="rId29"/>
    <p:sldId id="285" r:id="rId30"/>
    <p:sldId id="770" r:id="rId31"/>
    <p:sldId id="308" r:id="rId32"/>
    <p:sldId id="528" r:id="rId33"/>
    <p:sldId id="505" r:id="rId34"/>
    <p:sldId id="506" r:id="rId35"/>
    <p:sldId id="507" r:id="rId36"/>
    <p:sldId id="508" r:id="rId37"/>
    <p:sldId id="509" r:id="rId38"/>
    <p:sldId id="510" r:id="rId39"/>
    <p:sldId id="511" r:id="rId40"/>
    <p:sldId id="512" r:id="rId41"/>
    <p:sldId id="273" r:id="rId42"/>
    <p:sldId id="684" r:id="rId43"/>
    <p:sldId id="766"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767" r:id="rId61"/>
    <p:sldId id="762" r:id="rId62"/>
    <p:sldId id="761" r:id="rId63"/>
    <p:sldId id="759" r:id="rId64"/>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1F4E79"/>
    <a:srgbClr val="FBF0D5"/>
    <a:srgbClr val="F66400"/>
    <a:srgbClr val="EE6000"/>
    <a:srgbClr val="E25B00"/>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6" autoAdjust="0"/>
    <p:restoredTop sz="86376" autoAdjust="0"/>
  </p:normalViewPr>
  <p:slideViewPr>
    <p:cSldViewPr snapToGrid="0">
      <p:cViewPr varScale="1">
        <p:scale>
          <a:sx n="70" d="100"/>
          <a:sy n="70" d="100"/>
        </p:scale>
        <p:origin x="200" y="9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F79BAE9C-ACF2-4362-814B-1AB50972AD2E}" type="datetimeFigureOut">
              <a:rPr lang="en-GB" smtClean="0"/>
              <a:t>08/06/2021</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resources.ncelp.org/concern/resources/1j92g777t?locale=en"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resources.ncelp.org/concern/resources/73666474j?locale=en" TargetMode="External"/><Relationship Id="rId4" Type="http://schemas.openxmlformats.org/officeDocument/2006/relationships/hyperlink" Target="https://resources.ncelp.org/concern/resources/vt150j69j?locale=en"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a:t>Images from www.pixabay.com – no attribution required.</a:t>
            </a:r>
          </a:p>
          <a:p>
            <a:endParaRPr lang="en-GB" sz="1300"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3763572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i="0" baseline="0"/>
              <a:t>So what’s the alternative? What could a SOW be like if topics didn’t come first? What would take their place as the ‘driver’ of the curriculum? </a:t>
            </a:r>
          </a:p>
          <a:p>
            <a:pPr defTabSz="966155">
              <a:defRPr/>
            </a:pPr>
            <a:endParaRPr lang="en-GB" b="0" i="0" baseline="0"/>
          </a:p>
          <a:p>
            <a:pPr defTabSz="966155">
              <a:defRPr/>
            </a:pPr>
            <a:r>
              <a:rPr lang="en-GB" b="0" i="0" baseline="0"/>
              <a:t>Without topics in the foreground, there is no need to make the language ‘fit’ a pre-selected topic. The language itself becomes the starting point for curriculum design. We can think about the structures and patterns that are likely to be most useful and learnable for our students. </a:t>
            </a:r>
          </a:p>
          <a:p>
            <a:pPr defTabSz="966155">
              <a:defRPr/>
            </a:pPr>
            <a:endParaRPr lang="en-GB" b="0" i="0" baseline="0"/>
          </a:p>
          <a:p>
            <a:pPr defTabSz="966155">
              <a:defRPr/>
            </a:pPr>
            <a:r>
              <a:rPr lang="en-GB" b="0" i="0" baseline="0"/>
              <a:t>This also allows us to sequence the teaching more logically. We can group grammar features that are naturally used together and bring them together for practice. For example, when we introduce forms of the verb ‘tener’, it seems logical to incorporate practice with indefinite articles (un/una), as people often use these features together to talk about possessions. </a:t>
            </a:r>
          </a:p>
          <a:p>
            <a:pPr defTabSz="966155">
              <a:defRPr/>
            </a:pPr>
            <a:endParaRPr lang="en-GB" b="0" i="0" baseline="0"/>
          </a:p>
          <a:p>
            <a:pPr defTabSz="966155">
              <a:defRPr/>
            </a:pPr>
            <a:r>
              <a:rPr lang="en-GB" b="0" i="0" baseline="0"/>
              <a:t>Without topics coming first, we can also think more about the cohesion between the different aspects of language that we plan to teach. For example, if our grammar focus is indefinite articles, which need to agree in gender with nouns, our selection of vocabulary might include nouns with regular gender marking patterns (-o for masculine, -a for feminine), and we can get students to make connections between vocabulary and grammar here.</a:t>
            </a:r>
          </a:p>
          <a:p>
            <a:pPr defTabSz="966155">
              <a:defRPr/>
            </a:pPr>
            <a:endParaRPr lang="en-GB" b="0" i="0" baseline="0"/>
          </a:p>
          <a:p>
            <a:pPr defTabSz="966155">
              <a:defRPr/>
            </a:pPr>
            <a:r>
              <a:rPr lang="en-GB" b="0" i="0" baseline="0"/>
              <a:t>The topics and contexts are still there, but with language taking precedence they can be made broader. For example, rather than a lesson on hobbies, we could have a lesson on ‘things that people do’ at different times and in different places.</a:t>
            </a:r>
          </a:p>
          <a:p>
            <a:pPr defTabSz="966155">
              <a:defRPr/>
            </a:pPr>
            <a:endParaRPr lang="en-GB" b="0" i="0" baseline="0"/>
          </a:p>
          <a:p>
            <a:pPr defTabSz="966155">
              <a:defRPr/>
            </a:pPr>
            <a:r>
              <a:rPr lang="en-GB" b="0" i="0" baseline="0"/>
              <a:t>Additional notes:</a:t>
            </a:r>
          </a:p>
          <a:p>
            <a:pPr defTabSz="966155">
              <a:defRPr/>
            </a:pPr>
            <a:r>
              <a:rPr lang="en-GB" b="0" i="0" baseline="0"/>
              <a:t>Re logical sequencing – in a topic-driven course reflexive pronouns are likely to be taught very early (je m’appelle, me llamo…). However, this is actually a complex grammar feature (word order is different from English, pronoun requires agreement with verb ending, and English often just omits it!). So if we think about the language itself, some traditional early topics probably aren’t optimal for a complete beginner in terms of language complexity.</a:t>
            </a:r>
          </a:p>
          <a:p>
            <a:pPr marL="181154" indent="-181154" defTabSz="966155">
              <a:buFont typeface="Arial" panose="020B0604020202020204" pitchFamily="34" charset="0"/>
              <a:buChar char="•"/>
              <a:defRPr/>
            </a:pPr>
            <a:endParaRPr lang="en-GB" b="0" i="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3104691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a:t>On the last slide I mentioned three language components: phonics, vocabulary and grammar.</a:t>
            </a:r>
          </a:p>
          <a:p>
            <a:pPr defTabSz="966155">
              <a:defRPr/>
            </a:pPr>
            <a:r>
              <a:rPr lang="en-GB" b="0" baseline="0"/>
              <a:t>There will be sessions on each of these as part of NCELP’s series of talks at Bath Spa, but I’d like to outline a few of principles for each of these :</a:t>
            </a:r>
          </a:p>
          <a:p>
            <a:pPr defTabSz="966155">
              <a:defRPr/>
            </a:pPr>
            <a:endParaRPr lang="en-GB" b="0" baseline="0"/>
          </a:p>
          <a:p>
            <a:pPr marL="181154" indent="-181154">
              <a:buFont typeface="Arial" panose="020B0604020202020204" pitchFamily="34" charset="0"/>
              <a:buChar char="•"/>
            </a:pPr>
            <a:r>
              <a:rPr lang="en-GB" sz="1300">
                <a:latin typeface="Century Gothic" panose="020B0502020202020204" pitchFamily="34" charset="0"/>
              </a:rPr>
              <a:t>The first is to plan a SOW where </a:t>
            </a:r>
            <a:r>
              <a:rPr lang="en-GB" sz="1300" i="1">
                <a:latin typeface="Century Gothic" panose="020B0502020202020204" pitchFamily="34" charset="0"/>
              </a:rPr>
              <a:t>pairs</a:t>
            </a:r>
            <a:r>
              <a:rPr lang="en-GB" sz="1300">
                <a:latin typeface="Century Gothic" panose="020B0502020202020204" pitchFamily="34" charset="0"/>
              </a:rPr>
              <a:t> of grammar features are practised. For example, two verb endings with contrasing meanings (or functions) can be juxtaposed. Practising a whole new set of features together, e.g., a full range of verb endings, is unlikely to be effective, as it is beyond what most learners can pay attention to at any one time. </a:t>
            </a:r>
          </a:p>
          <a:p>
            <a:pPr marL="181154" indent="-181154">
              <a:buFont typeface="Arial" panose="020B0604020202020204" pitchFamily="34" charset="0"/>
              <a:buChar char="•"/>
            </a:pPr>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The practice itself should require attention to form </a:t>
            </a:r>
            <a:r>
              <a:rPr lang="en-GB" sz="1300" i="1">
                <a:latin typeface="Century Gothic" panose="020B0502020202020204" pitchFamily="34" charset="0"/>
              </a:rPr>
              <a:t>and </a:t>
            </a:r>
            <a:r>
              <a:rPr lang="en-GB" sz="1300">
                <a:latin typeface="Century Gothic" panose="020B0502020202020204" pitchFamily="34" charset="0"/>
              </a:rPr>
              <a:t>meaning. We might need to strip out other language in order to make attention to the grammar essential for task completion. </a:t>
            </a:r>
          </a:p>
          <a:p>
            <a:pPr marL="181154" indent="-181154">
              <a:buFont typeface="Arial" panose="020B0604020202020204" pitchFamily="34" charset="0"/>
              <a:buChar char="•"/>
            </a:pPr>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After a brief explanation, students are given plenty of practice, initially in reading and listening, with the new features before scaffolded production. </a:t>
            </a:r>
          </a:p>
          <a:p>
            <a:pPr marL="181154" indent="-181154">
              <a:buFont typeface="Arial" panose="020B0604020202020204" pitchFamily="34" charset="0"/>
              <a:buChar char="•"/>
            </a:pPr>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When features are revisited, they can be used more freely.</a:t>
            </a:r>
          </a:p>
          <a:p>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There is an emphasis on true manipulation of language (as opposed to chunks) as this gives students the best chance of being able to communicate meaning themselves.</a:t>
            </a:r>
          </a:p>
          <a:p>
            <a:pPr defTabSz="966155">
              <a:defRPr/>
            </a:pPr>
            <a:endParaRPr lang="en-GB" b="0" baseline="0"/>
          </a:p>
          <a:p>
            <a:pPr defTabSz="966155">
              <a:defRPr/>
            </a:pPr>
            <a:endParaRPr lang="en-GB" b="0" baseline="0"/>
          </a:p>
          <a:p>
            <a:pPr defTabSz="966155">
              <a:defRPr/>
            </a:pPr>
            <a:endParaRPr lang="en-GB" b="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139717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a:t>Up until now we’ve had to rely on</a:t>
            </a:r>
            <a:r>
              <a:rPr lang="en-GB" baseline="0"/>
              <a:t> intuition about which words might be useful to learn. However, t</a:t>
            </a:r>
            <a:r>
              <a:rPr lang="en-GB"/>
              <a:t>here</a:t>
            </a:r>
            <a:r>
              <a:rPr lang="en-GB" baseline="0"/>
              <a:t> is now data available from corpora (large electronic collections of oral and written language) on the frequency with which words occur in the language. As high-frequency words can be used across contexts (rather than for a single topic), they are particularly useful in a time-limited teaching context.</a:t>
            </a:r>
          </a:p>
          <a:p>
            <a:pPr defTabSz="966155">
              <a:defRPr/>
            </a:pPr>
            <a:endParaRPr lang="en-GB" baseline="0"/>
          </a:p>
          <a:p>
            <a:pPr defTabSz="966155">
              <a:defRPr/>
            </a:pPr>
            <a:r>
              <a:rPr lang="en-GB" baseline="0"/>
              <a:t>The current GCSE proposals suggest teaching 90% of words that are among the 2000 most frequent in the language – on the next slide I will show a graph illustrating the potential implications of this for text comprehension.</a:t>
            </a:r>
          </a:p>
          <a:p>
            <a:pPr defTabSz="966155">
              <a:defRPr/>
            </a:pPr>
            <a:endParaRPr lang="en-GB" baseline="0"/>
          </a:p>
          <a:p>
            <a:pPr defTabSz="966155">
              <a:defRPr/>
            </a:pPr>
            <a:r>
              <a:rPr lang="en-GB" baseline="0"/>
              <a:t>Other principles for vocabulary teaching include:</a:t>
            </a:r>
          </a:p>
          <a:p>
            <a:pPr marL="181154" indent="-181154" defTabSz="966155">
              <a:buFont typeface="Arial" panose="020B0604020202020204" pitchFamily="34" charset="0"/>
              <a:buChar char="•"/>
              <a:defRPr/>
            </a:pPr>
            <a:r>
              <a:rPr lang="en-GB" baseline="0"/>
              <a:t>combining different word classes in a each vocabulary set. This offers greater potential for sentence building than, say, a list of nouns used to fill a slot after a verb.</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aseline="0"/>
              <a:t>choosing words that are closely related to the grammar being practised – again, this is the cohesion between different language components that I mentioned on the last slide.</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aseline="0"/>
              <a:t>teaching each meaning of a word separately to avoid unnecessary difficulty. High-frequency words often have more than one meaning – e.g. rico for rich and tasty. </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0" i="0" baseline="0"/>
              <a:t>systematically revisiting previously taught words. This is the crucial factor leading to long-term retention. </a:t>
            </a:r>
          </a:p>
          <a:p>
            <a:pPr marL="181154" indent="-181154" defTabSz="966155">
              <a:buFontTx/>
              <a:buChar char="-"/>
              <a:defRPr/>
            </a:pPr>
            <a:endParaRPr lang="en-GB"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317052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US" dirty="0"/>
              <a:t>To illustrate my</a:t>
            </a:r>
            <a:r>
              <a:rPr lang="en-US" baseline="0" dirty="0"/>
              <a:t> first point about the usefulness of high-frequency words, here is a graph based </a:t>
            </a:r>
            <a:r>
              <a:rPr lang="en-US" dirty="0"/>
              <a:t>on data about the English language. </a:t>
            </a:r>
          </a:p>
          <a:p>
            <a:r>
              <a:rPr lang="en-US" dirty="0"/>
              <a:t>The findings come from 100s of millions of words collected from a wide range of contexts. </a:t>
            </a:r>
          </a:p>
          <a:p>
            <a:r>
              <a:rPr lang="en-US" dirty="0"/>
              <a:t>You will see that the x axis along the bottom is ‘words by frequency’ – so, 1,000 means the most frequent 1000 words in a language. </a:t>
            </a:r>
          </a:p>
          <a:p>
            <a:r>
              <a:rPr lang="en-US" dirty="0"/>
              <a:t>The y axis is called ‘coverage’ – this is the amount of words in a text you will understand if you know the 1,000 or 2,000 most frequent words etc. </a:t>
            </a:r>
          </a:p>
          <a:p>
            <a:endParaRPr lang="en-US" dirty="0"/>
          </a:p>
          <a:p>
            <a:r>
              <a:rPr lang="en-US" dirty="0"/>
              <a:t>The top grey line is the estimation for general conversation – very high frequency vocabulary is the most important for this</a:t>
            </a:r>
          </a:p>
          <a:p>
            <a:r>
              <a:rPr lang="en-US" dirty="0"/>
              <a:t>The middle line is the estimation for more formal speech – the media, educational contexts, </a:t>
            </a:r>
          </a:p>
          <a:p>
            <a:r>
              <a:rPr lang="en-US" dirty="0"/>
              <a:t>The bottom line is the estimation for written language – you tend to get rarer words being used in written texts – though this massively varies according to context and genre (type of text)</a:t>
            </a:r>
          </a:p>
          <a:p>
            <a:endParaRPr lang="en-US" dirty="0"/>
          </a:p>
          <a:p>
            <a:r>
              <a:rPr lang="en-US" dirty="0"/>
              <a:t>I want to highlight three things about this visual: </a:t>
            </a:r>
          </a:p>
          <a:p>
            <a:r>
              <a:rPr lang="en-US" dirty="0"/>
              <a:t>First – you will see that knowing just the most frequent 200 words gives you a massive boost – you can see a really, really steep curve here – knowing these words gives you access to between 50% and 75% of any input you hear or read </a:t>
            </a:r>
          </a:p>
          <a:p>
            <a:r>
              <a:rPr lang="en-US" dirty="0"/>
              <a:t>Second – If you know somewhere around 1,700 of the most frequent words you can probably understand between 70% and 92% of things you read and hear. </a:t>
            </a:r>
          </a:p>
          <a:p>
            <a:r>
              <a:rPr lang="en-US" dirty="0"/>
              <a:t>Third - This very clear value of knowing really high frequency words tends to almost completely plateau after </a:t>
            </a:r>
            <a:r>
              <a:rPr lang="en-US" i="1" dirty="0"/>
              <a:t>about </a:t>
            </a:r>
            <a:r>
              <a:rPr lang="en-US" dirty="0"/>
              <a:t>the 1,700 to 2,000 most frequent words; but this plateauing starts even earlier, at between 1,000 and 1,500 most frequent words. So, after knowing </a:t>
            </a:r>
            <a:r>
              <a:rPr lang="en-US" i="1" dirty="0"/>
              <a:t>about</a:t>
            </a:r>
            <a:r>
              <a:rPr lang="en-US" dirty="0"/>
              <a:t> the 1,500 most frequent words, how much you understand depends on whether you happen to know those other, rarer words. We need to know A LOT of words to be able to be sure that we will understand any more of a text. </a:t>
            </a:r>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1314899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People</a:t>
            </a:r>
            <a:r>
              <a:rPr lang="en-GB" b="0" baseline="0"/>
              <a:t> have rightly asked questions about frequency data informing vocabulary selection.</a:t>
            </a:r>
          </a:p>
          <a:p>
            <a:r>
              <a:rPr lang="en-GB" b="0" baseline="0"/>
              <a:t>One of these is whether learning the most frequent words actually allows you talk to about anything meaningful.</a:t>
            </a:r>
          </a:p>
          <a:p>
            <a:r>
              <a:rPr lang="en-GB" b="0" baseline="0"/>
              <a:t>The answer is ‘yes’!</a:t>
            </a:r>
          </a:p>
          <a:p>
            <a:r>
              <a:rPr lang="en-GB" b="0" baseline="0"/>
              <a:t>In the Spanish frequency dictionary published by Routledge, most words in the top 2000 are nouns, verbs and adjectives – typically the ‘content’ words – whereas fewer than 8% are prepositions, conjunctions and articles (usually considered the ‘function’ words).</a:t>
            </a:r>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223384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a:t>Another question is just how different vocabulary selection would be in a frequency-informed SOW compared to a traditional one. </a:t>
            </a:r>
          </a:p>
          <a:p>
            <a:endParaRPr lang="en-GB" b="0" baseline="0"/>
          </a:p>
          <a:p>
            <a:r>
              <a:rPr lang="en-GB" b="0" baseline="0"/>
              <a:t>Obviously this would depend on each individual SOW, but a look at texts and word lists being used by exam boards suggests </a:t>
            </a:r>
            <a:r>
              <a:rPr lang="en-GB" b="0" i="0" baseline="0"/>
              <a:t>that the words being used in assessments are a mix of both high- </a:t>
            </a:r>
            <a:r>
              <a:rPr lang="en-GB" b="0" i="1" baseline="0"/>
              <a:t>and</a:t>
            </a:r>
            <a:r>
              <a:rPr lang="en-GB" b="0" i="0" baseline="0"/>
              <a:t> low-frequency words. I</a:t>
            </a:r>
            <a:r>
              <a:rPr lang="en-GB" b="0" baseline="0"/>
              <a:t>’ll show a specific example on the next slide.</a:t>
            </a:r>
          </a:p>
          <a:p>
            <a:endParaRPr lang="en-GB" b="0" baseline="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410156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This screenshot shows the output from the </a:t>
            </a:r>
            <a:r>
              <a:rPr lang="en-GB" sz="1300" dirty="0" err="1"/>
              <a:t>MultiLingProfiler</a:t>
            </a:r>
            <a:r>
              <a:rPr lang="en-GB" sz="1300" dirty="0"/>
              <a:t>, a tool developed by NCELP that allows you to measure the percentage of words in a text that are within the 2000 most frequent words in the language. We profiled an AQA GCSE French reading paper from 2018.</a:t>
            </a:r>
          </a:p>
          <a:p>
            <a:endParaRPr lang="en-GB" sz="1300" dirty="0"/>
          </a:p>
          <a:p>
            <a:pPr defTabSz="966155">
              <a:defRPr/>
            </a:pPr>
            <a:r>
              <a:rPr lang="en-GB" sz="1300" dirty="0"/>
              <a:t>All words that are orange are those that are outside of the 1-2000 range. NCELP profiled a number of texts and this was the one with the </a:t>
            </a:r>
            <a:r>
              <a:rPr lang="en-US" dirty="0"/>
              <a:t>highest percentage of words not</a:t>
            </a:r>
            <a:r>
              <a:rPr lang="en-US" baseline="0" dirty="0"/>
              <a:t> in the top 2000. Even so, coverage is 79% before proper nouns removed. When you add those to the list (because proper nouns are not included in the frequency dictionary), then the text has 83% already in the most frequent 2,000. </a:t>
            </a:r>
            <a:endParaRPr lang="en-US" dirty="0"/>
          </a:p>
          <a:p>
            <a:pPr defTabSz="966155">
              <a:defRPr/>
            </a:pPr>
            <a:endParaRPr lang="en-US" baseline="0" dirty="0"/>
          </a:p>
          <a:p>
            <a:r>
              <a:rPr lang="en-GB" sz="1300" dirty="0"/>
              <a:t>So we aren’t really looking at using </a:t>
            </a:r>
            <a:r>
              <a:rPr lang="en-GB" sz="1300" i="1" dirty="0"/>
              <a:t>such</a:t>
            </a:r>
            <a:r>
              <a:rPr lang="en-GB" sz="1300" dirty="0"/>
              <a:t> different vocabulary. It seems that quite a lot of the vocabulary already being taught and assessed is highly frequent, supporting our intuitions. It is just that we now have data to confirm it and can spot the examples of low-frequency vocabulary where we might reconsider the usefulness of a word.</a:t>
            </a:r>
          </a:p>
          <a:p>
            <a:endParaRPr lang="en-US" dirty="0"/>
          </a:p>
        </p:txBody>
      </p:sp>
      <p:sp>
        <p:nvSpPr>
          <p:cNvPr id="4" name="Slide Number Placeholder 3"/>
          <p:cNvSpPr>
            <a:spLocks noGrp="1"/>
          </p:cNvSpPr>
          <p:nvPr>
            <p:ph type="sldNum" sz="quarter" idx="5"/>
          </p:nvPr>
        </p:nvSpPr>
        <p:spPr/>
        <p:txBody>
          <a:bodyPr/>
          <a:lstStyle/>
          <a:p>
            <a:pPr defTabSz="966155">
              <a:defRPr/>
            </a:pPr>
            <a:fld id="{051212F4-EB5A-464B-92EC-DACFCB1CC2CD}" type="slidenum">
              <a:rPr lang="en-GB">
                <a:solidFill>
                  <a:prstClr val="black"/>
                </a:solidFill>
                <a:latin typeface="Calibri" panose="020F0502020204030204"/>
              </a:rPr>
              <a:pPr defTabSz="966155">
                <a:defRPr/>
              </a:pPr>
              <a:t>17</a:t>
            </a:fld>
            <a:endParaRPr lang="en-GB">
              <a:solidFill>
                <a:prstClr val="black"/>
              </a:solidFill>
              <a:latin typeface="Calibri" panose="020F0502020204030204"/>
            </a:endParaRPr>
          </a:p>
        </p:txBody>
      </p:sp>
    </p:spTree>
    <p:extLst>
      <p:ext uri="{BB962C8B-B14F-4D97-AF65-F5344CB8AC3E}">
        <p14:creationId xmlns:p14="http://schemas.microsoft.com/office/powerpoint/2010/main" val="3912107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sz="1300" dirty="0"/>
              <a:t>With a few small changes to the text we can increase the proportion of words within the top 2000 to over 90% leading to a greater likelihood of text comprehension. </a:t>
            </a:r>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18</a:t>
            </a:fld>
            <a:endParaRPr lang="en-GB">
              <a:solidFill>
                <a:prstClr val="black"/>
              </a:solidFill>
              <a:latin typeface="Calibri" panose="020F0502020204030204"/>
            </a:endParaRPr>
          </a:p>
        </p:txBody>
      </p:sp>
    </p:spTree>
    <p:extLst>
      <p:ext uri="{BB962C8B-B14F-4D97-AF65-F5344CB8AC3E}">
        <p14:creationId xmlns:p14="http://schemas.microsoft.com/office/powerpoint/2010/main" val="390573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Another question is whether the 2000 most </a:t>
            </a:r>
            <a:r>
              <a:rPr lang="en-GB" b="0" baseline="0"/>
              <a:t>frequent words vary </a:t>
            </a:r>
            <a:r>
              <a:rPr lang="en-GB" b="0" baseline="0" dirty="0"/>
              <a:t>according to the corpus used</a:t>
            </a:r>
            <a:r>
              <a:rPr lang="en-GB" b="0" baseline="0"/>
              <a:t>. </a:t>
            </a:r>
          </a:p>
          <a:p>
            <a:endParaRPr lang="en-GB" b="0" baseline="0"/>
          </a:p>
          <a:p>
            <a:r>
              <a:rPr lang="en-GB" b="0" baseline="0"/>
              <a:t>We </a:t>
            </a:r>
            <a:r>
              <a:rPr lang="en-GB" b="0" baseline="0" dirty="0"/>
              <a:t>have done </a:t>
            </a:r>
            <a:r>
              <a:rPr lang="en-GB" b="0" baseline="0"/>
              <a:t>some work at NCELP comparing corpora to explore this. </a:t>
            </a:r>
            <a:r>
              <a:rPr lang="en-GB" b="0" baseline="0" dirty="0"/>
              <a:t>We found a large </a:t>
            </a:r>
            <a:r>
              <a:rPr lang="en-GB" b="0" baseline="0"/>
              <a:t>overlap of 81% between the 2000 most frequent words in two </a:t>
            </a:r>
            <a:r>
              <a:rPr lang="en-GB" b="0" i="0" baseline="0" dirty="0"/>
              <a:t>general</a:t>
            </a:r>
            <a:r>
              <a:rPr lang="en-GB" b="0" baseline="0" dirty="0"/>
              <a:t> </a:t>
            </a:r>
            <a:r>
              <a:rPr lang="en-GB" b="0" baseline="0"/>
              <a:t>corpora of German (deTenTen13 </a:t>
            </a:r>
            <a:r>
              <a:rPr lang="en-GB" b="0" baseline="0" dirty="0"/>
              <a:t>and Jones </a:t>
            </a:r>
            <a:r>
              <a:rPr lang="en-GB" b="0" baseline="0"/>
              <a:t>&amp; Tschirner). Similar comparisons have been done for English, French and Spanish, again pointing towards a considerable overlap, even when making comparisons with specialised corpora (like legal or political texts). </a:t>
            </a:r>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912334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4202053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sz="1300"/>
              <a:t>Another concern raised is whether the proposed 1200 at foundation tier and 1700 tier is enough, and whether students should actually be taught </a:t>
            </a:r>
            <a:r>
              <a:rPr lang="en-GB" sz="1300" i="1"/>
              <a:t>more</a:t>
            </a:r>
            <a:r>
              <a:rPr lang="en-GB" sz="1300"/>
              <a:t> words.</a:t>
            </a:r>
          </a:p>
          <a:p>
            <a:endParaRPr lang="en-GB" sz="1300"/>
          </a:p>
          <a:p>
            <a:r>
              <a:rPr lang="en-GB" sz="1300"/>
              <a:t>A couple of studies have been done on the average vocabulary size of a student at GCSE level, and have found that students can pass a GCSE with only 500-800 words known </a:t>
            </a:r>
            <a:r>
              <a:rPr lang="en-GB" sz="1300" i="1"/>
              <a:t>receptively </a:t>
            </a:r>
            <a:r>
              <a:rPr lang="en-GB" sz="1300"/>
              <a:t>(the number of words in their </a:t>
            </a:r>
            <a:r>
              <a:rPr lang="en-GB" sz="1300" i="1"/>
              <a:t>productive</a:t>
            </a:r>
            <a:r>
              <a:rPr lang="en-GB" sz="1300"/>
              <a:t> vocabulary would be smaller). So we do need to think about what is realistically possible to learn securely, given existing constraints on curriculum time, and also what would be fair to assess on that basis.</a:t>
            </a:r>
          </a:p>
          <a:p>
            <a:endParaRPr lang="en-GB" sz="1300"/>
          </a:p>
          <a:p>
            <a:r>
              <a:rPr lang="en-GB" sz="1300"/>
              <a:t>In our own schemes of work, we envisage that 364 words could be taught per year, with 1699 words that could be understood and produced, following a programme of systematic revisiting and active practice.</a:t>
            </a:r>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3290109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a:t>The final component is phonics teaching: explicit teaching of the relationships between the letters of written words and their sounds.</a:t>
            </a:r>
          </a:p>
          <a:p>
            <a:pPr defTabSz="966155">
              <a:defRPr/>
            </a:pPr>
            <a:r>
              <a:rPr lang="en-GB" b="0" baseline="0"/>
              <a:t>Research has found that this improves students’ phonological decoding ability (their ability to sound out unknown words).</a:t>
            </a:r>
          </a:p>
          <a:p>
            <a:pPr defTabSz="966155">
              <a:defRPr/>
            </a:pPr>
            <a:r>
              <a:rPr lang="en-GB" b="0" baseline="0"/>
              <a:t>There are also many related benefits in terms of motivation and confidence in oral and written production.</a:t>
            </a:r>
          </a:p>
          <a:p>
            <a:pPr defTabSz="966155">
              <a:defRPr/>
            </a:pPr>
            <a:r>
              <a:rPr lang="en-GB" b="0" baseline="0"/>
              <a:t>And this also supports errorless learning – avoiding inaccurate representations regarding how the how new language sounds and is spelt.</a:t>
            </a:r>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21</a:t>
            </a:fld>
            <a:endParaRPr lang="en-GB">
              <a:solidFill>
                <a:prstClr val="black"/>
              </a:solidFill>
              <a:latin typeface="Calibri" panose="020F0502020204030204"/>
            </a:endParaRPr>
          </a:p>
        </p:txBody>
      </p:sp>
    </p:spTree>
    <p:extLst>
      <p:ext uri="{BB962C8B-B14F-4D97-AF65-F5344CB8AC3E}">
        <p14:creationId xmlns:p14="http://schemas.microsoft.com/office/powerpoint/2010/main" val="2925043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dirty="0">
                <a:solidFill>
                  <a:srgbClr val="002060"/>
                </a:solidFill>
                <a:latin typeface="Century Gothic" panose="020B0502020202020204" pitchFamily="34" charset="0"/>
              </a:rPr>
              <a:t>In this part of the presentation I’ve spoken about potential solutions. We can’t claim to present all of them here, not least because there is no single one-size-fits-all scheme of work. Different </a:t>
            </a:r>
          </a:p>
          <a:p>
            <a:pPr defTabSz="966155">
              <a:defRPr/>
            </a:pPr>
            <a:r>
              <a:rPr lang="en-GB" sz="1300" dirty="0">
                <a:solidFill>
                  <a:srgbClr val="002060"/>
                </a:solidFill>
                <a:latin typeface="Century Gothic" panose="020B0502020202020204" pitchFamily="34" charset="0"/>
              </a:rPr>
              <a:t>SOWs may be successful with different learners in different contexts. But to be confident in the planning, here are some key questions that we can ask:</a:t>
            </a:r>
          </a:p>
          <a:p>
            <a:pPr defTabSz="966155">
              <a:defRPr/>
            </a:pPr>
            <a:endParaRPr lang="en-GB" sz="1300" dirty="0">
              <a:solidFill>
                <a:srgbClr val="002060"/>
              </a:solidFill>
              <a:latin typeface="Century Gothic" panose="020B0502020202020204" pitchFamily="34" charset="0"/>
            </a:endParaRPr>
          </a:p>
          <a:p>
            <a:pPr defTabSz="966155">
              <a:defRPr/>
            </a:pPr>
            <a:r>
              <a:rPr lang="en-GB" sz="1300" dirty="0">
                <a:solidFill>
                  <a:srgbClr val="002060"/>
                </a:solidFill>
                <a:latin typeface="Century Gothic" panose="020B0502020202020204" pitchFamily="34" charset="0"/>
              </a:rPr>
              <a:t>Firstly, what is driving the choice of language and the order in which it is taught? Is it the usefulness of the language itself, or are we compromising (students’ ability to make progress in language learning) by making the language ‘fit’ a certain topic?</a:t>
            </a:r>
          </a:p>
          <a:p>
            <a:pPr defTabSz="966155">
              <a:defRPr/>
            </a:pPr>
            <a:r>
              <a:rPr lang="en-GB" sz="1300" dirty="0">
                <a:solidFill>
                  <a:srgbClr val="002060"/>
                </a:solidFill>
                <a:latin typeface="Century Gothic" panose="020B0502020202020204" pitchFamily="34" charset="0"/>
              </a:rPr>
              <a:t>Secondly, when is each grammar feature taught? Why then? Here we might think about things like cross-linguistic complexity (does the feature exist in English? If so, does it work in the same way?).</a:t>
            </a:r>
          </a:p>
          <a:p>
            <a:pPr defTabSz="966155">
              <a:defRPr/>
            </a:pPr>
            <a:r>
              <a:rPr lang="en-GB" sz="1300" dirty="0">
                <a:solidFill>
                  <a:srgbClr val="002060"/>
                </a:solidFill>
                <a:latin typeface="Century Gothic" panose="020B0502020202020204" pitchFamily="34" charset="0"/>
              </a:rPr>
              <a:t>Thirdly, how frequent is the vocabulary and what is our source? One published source of frequency data is the Routledge series of frequency dictionaries.</a:t>
            </a:r>
          </a:p>
          <a:p>
            <a:pPr defTabSz="966155">
              <a:defRPr/>
            </a:pPr>
            <a:r>
              <a:rPr lang="en-GB" sz="1300" dirty="0">
                <a:solidFill>
                  <a:srgbClr val="002060"/>
                </a:solidFill>
                <a:latin typeface="Century Gothic" panose="020B0502020202020204" pitchFamily="34" charset="0"/>
              </a:rPr>
              <a:t>Fourthly, is there explicit phonics teaching – which SSC are taught and why?</a:t>
            </a:r>
          </a:p>
          <a:p>
            <a:pPr defTabSz="966155">
              <a:defRPr/>
            </a:pPr>
            <a:r>
              <a:rPr lang="en-GB" sz="1300" dirty="0">
                <a:solidFill>
                  <a:srgbClr val="002060"/>
                </a:solidFill>
                <a:latin typeface="Century Gothic" panose="020B0502020202020204" pitchFamily="34" charset="0"/>
              </a:rPr>
              <a:t>Finally, how often do we revisit each language feature? And when we revisit them, do we give opportunities for that revisiting to happen in comprehension and production?</a:t>
            </a: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149909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766904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24</a:t>
            </a:fld>
            <a:endParaRPr lang="en-GB">
              <a:solidFill>
                <a:prstClr val="black"/>
              </a:solidFill>
              <a:latin typeface="Calibri" panose="020F0502020204030204"/>
            </a:endParaRPr>
          </a:p>
        </p:txBody>
      </p:sp>
    </p:spTree>
    <p:extLst>
      <p:ext uri="{BB962C8B-B14F-4D97-AF65-F5344CB8AC3E}">
        <p14:creationId xmlns:p14="http://schemas.microsoft.com/office/powerpoint/2010/main" val="2714777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dirty="0"/>
              <a:t>NCELP has planned and fully resourced schemes of work for Y7 and Y8 French, German and Spanish driven by the principles that we explored in part 1.</a:t>
            </a:r>
            <a:br>
              <a:rPr lang="en-GB" sz="1300" dirty="0"/>
            </a:br>
            <a:r>
              <a:rPr lang="en-GB" sz="1300" dirty="0"/>
              <a:t>We are currently working on Y9.  Years 10 and 11 will also be completed next year and by December 2022.</a:t>
            </a:r>
            <a:br>
              <a:rPr lang="en-GB" sz="1300" dirty="0"/>
            </a:br>
            <a:br>
              <a:rPr lang="en-GB" sz="1300" dirty="0"/>
            </a:br>
            <a:r>
              <a:rPr lang="en-GB" sz="1300" dirty="0"/>
              <a:t>It’s important to say that the SOW are </a:t>
            </a:r>
            <a:r>
              <a:rPr lang="en-GB" sz="1300" i="1" dirty="0"/>
              <a:t>an </a:t>
            </a:r>
            <a:r>
              <a:rPr lang="en-GB" sz="1300" dirty="0"/>
              <a:t>example of the principles in practice.</a:t>
            </a:r>
            <a:br>
              <a:rPr lang="en-GB" sz="1300" dirty="0"/>
            </a:br>
            <a:r>
              <a:rPr lang="en-GB" sz="1300" dirty="0"/>
              <a:t>It’s not an accident that the documents are fully editable, as are the resources.</a:t>
            </a:r>
            <a:br>
              <a:rPr lang="en-GB" sz="1300" dirty="0"/>
            </a:br>
            <a:r>
              <a:rPr lang="en-GB" sz="1300" dirty="0"/>
              <a:t>Teachers are of course adapting the SOW and resources for their classes, just like they have always done with textbooks.</a:t>
            </a:r>
            <a:br>
              <a:rPr lang="en-GB" sz="1300" dirty="0"/>
            </a:br>
            <a:br>
              <a:rPr lang="en-GB" sz="1300" dirty="0"/>
            </a:br>
            <a:r>
              <a:rPr lang="en-GB" sz="1300" dirty="0"/>
              <a:t>This is how we describe the SOW on the NCELP resource portal: “an </a:t>
            </a:r>
            <a:r>
              <a:rPr lang="en-GB" sz="1300" b="1" dirty="0"/>
              <a:t>example</a:t>
            </a:r>
            <a:r>
              <a:rPr lang="en-GB" sz="1300" dirty="0"/>
              <a:t> of how language knowledge and practice </a:t>
            </a:r>
            <a:r>
              <a:rPr lang="en-GB" sz="1300" b="1" dirty="0"/>
              <a:t>can</a:t>
            </a:r>
            <a:r>
              <a:rPr lang="en-GB" sz="1300" dirty="0"/>
              <a:t> be sequenced and re-visited systematically to support progression in the early stages of language development within a low exposure foreign language setting.” </a:t>
            </a:r>
          </a:p>
          <a:p>
            <a:pPr defTabSz="966155">
              <a:defRPr/>
            </a:pPr>
            <a:endParaRPr lang="en-GB" sz="1300" dirty="0"/>
          </a:p>
          <a:p>
            <a:pPr defTabSz="966155">
              <a:defRPr/>
            </a:pPr>
            <a:r>
              <a:rPr lang="en-GB" sz="1300" dirty="0"/>
              <a:t>The one thing I would say is that the depth of planning in these SOW is, in my experience, unique.</a:t>
            </a:r>
            <a:br>
              <a:rPr lang="en-GB" sz="1300" dirty="0"/>
            </a:br>
            <a:r>
              <a:rPr lang="en-GB" sz="1300" dirty="0"/>
              <a:t>I’ve written a lot of SOW over the past 25 years – as head of department and as a writer of textbooks.  I’ve always felt that my planning was very detailed and thorough.</a:t>
            </a:r>
            <a:br>
              <a:rPr lang="en-GB" sz="1300" dirty="0"/>
            </a:br>
            <a:r>
              <a:rPr lang="en-GB" sz="1300" dirty="0"/>
              <a:t>And yet, this is something else.</a:t>
            </a:r>
            <a:br>
              <a:rPr lang="en-GB" sz="1300" dirty="0"/>
            </a:br>
            <a:r>
              <a:rPr lang="en-GB" sz="1300" dirty="0"/>
              <a:t>The overriding impression that I hope you take away from this walk through a SOW is the depth of thinking in its planning, and a sense of the implications this has for student progress and therefore their intrinsic motivation for language learning.</a:t>
            </a:r>
            <a:br>
              <a:rPr lang="en-GB" sz="1300" dirty="0"/>
            </a:br>
            <a:br>
              <a:rPr lang="en-GB" sz="1300" dirty="0"/>
            </a:br>
            <a:r>
              <a:rPr lang="en-GB" sz="1300" dirty="0"/>
              <a:t>One of the teachers involved in the project described the approach as empowering, and I can really echo that.</a:t>
            </a:r>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702167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dirty="0"/>
              <a:t>We are going to walk through the Y8 French Scheme of Work.</a:t>
            </a:r>
            <a:br>
              <a:rPr lang="en-GB" sz="1300" dirty="0"/>
            </a:br>
            <a:r>
              <a:rPr lang="en-GB" sz="1300" dirty="0"/>
              <a:t>All the SOW share the same design features.</a:t>
            </a:r>
            <a:br>
              <a:rPr lang="en-GB" sz="1300" dirty="0"/>
            </a:br>
            <a:r>
              <a:rPr lang="en-GB" sz="1300" dirty="0"/>
              <a:t>Before we start, it will be useful for us all to visualise a scheme of work, think about one that we know well.</a:t>
            </a:r>
            <a:br>
              <a:rPr lang="en-GB" sz="1300" dirty="0"/>
            </a:br>
            <a:r>
              <a:rPr lang="en-GB" sz="1300" dirty="0"/>
              <a:t>How is it laid out?  In columns?  What are the headings? What detail does it have?  </a:t>
            </a:r>
            <a:br>
              <a:rPr lang="en-GB" sz="1300" dirty="0"/>
            </a:br>
            <a:r>
              <a:rPr lang="en-GB" sz="1300" b="1" dirty="0"/>
              <a:t>As you conjure up one of the SOW you are currently using, type the features that you see into the chat.</a:t>
            </a:r>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2241351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NCELP SOW are written in excel.</a:t>
            </a:r>
            <a:br>
              <a:rPr lang="en-GB" dirty="0"/>
            </a:br>
            <a:r>
              <a:rPr lang="en-GB" dirty="0"/>
              <a:t>If you look at the bottom of the SOW Excel document you can see a number of useful tabs.</a:t>
            </a:r>
            <a:br>
              <a:rPr lang="en-GB" dirty="0"/>
            </a:br>
            <a:r>
              <a:rPr lang="en-GB" dirty="0"/>
              <a:t>We are going to explore the five main tabs:</a:t>
            </a:r>
          </a:p>
          <a:p>
            <a:endParaRPr lang="en-GB" dirty="0"/>
          </a:p>
          <a:p>
            <a:pPr marL="241539" indent="-241539" defTabSz="966155">
              <a:buFontTx/>
              <a:buAutoNum type="arabicPeriod"/>
              <a:defRPr/>
            </a:pPr>
            <a:r>
              <a:rPr lang="en-GB" b="1" dirty="0"/>
              <a:t>Y8 Grammar tracking</a:t>
            </a:r>
          </a:p>
          <a:p>
            <a:pPr marL="241539" indent="-241539" defTabSz="966155">
              <a:buFontTx/>
              <a:buAutoNum type="arabicPeriod"/>
              <a:defRPr/>
            </a:pPr>
            <a:r>
              <a:rPr lang="en-GB" dirty="0"/>
              <a:t>Y8 SOW </a:t>
            </a:r>
          </a:p>
          <a:p>
            <a:pPr marL="241539" indent="-241539" defTabSz="966155">
              <a:buFontTx/>
              <a:buAutoNum type="arabicPeriod"/>
              <a:defRPr/>
            </a:pPr>
            <a:r>
              <a:rPr lang="en-GB" dirty="0"/>
              <a:t>Y8 Resources</a:t>
            </a:r>
          </a:p>
          <a:p>
            <a:pPr marL="241539" indent="-241539" defTabSz="966155">
              <a:buFontTx/>
              <a:buAutoNum type="arabicPeriod"/>
              <a:defRPr/>
            </a:pPr>
            <a:r>
              <a:rPr lang="en-GB" dirty="0"/>
              <a:t>Y8 Vocabulary List</a:t>
            </a:r>
          </a:p>
          <a:p>
            <a:pPr marL="241539" indent="-241539" defTabSz="966155">
              <a:buFontTx/>
              <a:buAutoNum type="arabicPeriod"/>
              <a:defRPr/>
            </a:pPr>
            <a:r>
              <a:rPr lang="en-GB" dirty="0"/>
              <a:t>Y8 multiple senses</a:t>
            </a:r>
          </a:p>
          <a:p>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entury Gothic" panose="020B0502020202020204" pitchFamily="34" charset="0"/>
              </a:rPr>
              <a:pPr defTabSz="966155">
                <a:defRPr/>
              </a:pPr>
              <a:t>27</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2271699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defTabSz="966155">
              <a:defRPr/>
            </a:pPr>
            <a:fld id="{051212F4-EB5A-464B-92EC-DACFCB1CC2CD}" type="slidenum">
              <a:rPr lang="en-GB">
                <a:solidFill>
                  <a:prstClr val="black"/>
                </a:solidFill>
                <a:latin typeface="Calibri" panose="020F0502020204030204"/>
              </a:rPr>
              <a:pPr defTabSz="966155">
                <a:defRPr/>
              </a:pPr>
              <a:t>28</a:t>
            </a:fld>
            <a:endParaRPr lang="en-GB">
              <a:solidFill>
                <a:prstClr val="black"/>
              </a:solidFill>
              <a:latin typeface="Calibri" panose="020F0502020204030204"/>
            </a:endParaRPr>
          </a:p>
        </p:txBody>
      </p:sp>
    </p:spTree>
    <p:extLst>
      <p:ext uri="{BB962C8B-B14F-4D97-AF65-F5344CB8AC3E}">
        <p14:creationId xmlns:p14="http://schemas.microsoft.com/office/powerpoint/2010/main" val="3751327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entury Gothic" panose="020B0502020202020204" pitchFamily="34" charset="0"/>
              </a:rPr>
              <a:pPr defTabSz="966155">
                <a:defRPr/>
              </a:pPr>
              <a:t>29</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15375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dirty="0"/>
              <a:t>As busy teachers, we make 1000s of decisions in one day, 100s in one lesson.</a:t>
            </a:r>
            <a:br>
              <a:rPr lang="en-GB" b="0" baseline="0" dirty="0"/>
            </a:br>
            <a:r>
              <a:rPr lang="en-GB" b="0" baseline="0" dirty="0"/>
              <a:t>The role is demanding.</a:t>
            </a:r>
            <a:br>
              <a:rPr lang="en-GB" b="0" baseline="0" dirty="0"/>
            </a:br>
            <a:r>
              <a:rPr lang="en-GB" b="0" baseline="0" dirty="0"/>
              <a:t>In each lesson our focus needs to be on the students moment-by-moment, to respond to what and how they are learning what we teach.  </a:t>
            </a:r>
            <a:br>
              <a:rPr lang="en-GB" b="0" baseline="0" dirty="0"/>
            </a:br>
            <a:r>
              <a:rPr lang="en-GB" b="0" baseline="0" dirty="0"/>
              <a:t>Every lesson is different in that respect, and it requires all of our attention and skill.</a:t>
            </a:r>
            <a:br>
              <a:rPr lang="en-GB" b="0" baseline="0" dirty="0"/>
            </a:br>
            <a:r>
              <a:rPr lang="en-GB" b="0" baseline="0" dirty="0"/>
              <a:t>We rely on the planning of our SOW, our published lesson materials, and/or our individual lesson resources to be all there ready in advance.</a:t>
            </a:r>
            <a:br>
              <a:rPr lang="en-GB" b="0" baseline="0" dirty="0"/>
            </a:br>
            <a:br>
              <a:rPr lang="en-GB" b="0" baseline="0" dirty="0"/>
            </a:br>
            <a:r>
              <a:rPr lang="en-GB" b="0" baseline="0" dirty="0"/>
              <a:t>We buy published courses because we know that those producing them have had the time to plan the course in detail, that they have taken every care to ensure that it covers the national curriculum programmes of study, or at KS4, the requirements of the GCSE.</a:t>
            </a:r>
            <a:br>
              <a:rPr lang="en-GB" b="0" baseline="0" dirty="0"/>
            </a:br>
            <a:r>
              <a:rPr lang="en-GB" b="0" baseline="0" dirty="0"/>
              <a:t>Of course, we reserve the right to adapt and supplement (or sometimes ignore) material from a text book or other course, to meet the needs of our classes.</a:t>
            </a:r>
            <a:br>
              <a:rPr lang="en-GB" b="0" baseline="0" dirty="0"/>
            </a:br>
            <a:r>
              <a:rPr lang="en-GB" b="0" baseline="0" dirty="0"/>
              <a:t>We completely get the fact that a text book is just a tool, that there is not enough space on the pages to have all the practice steps that we need for our learners.</a:t>
            </a:r>
            <a:br>
              <a:rPr lang="en-GB" b="0" baseline="0" dirty="0"/>
            </a:br>
            <a:r>
              <a:rPr lang="en-GB" b="0" baseline="0" dirty="0"/>
              <a:t>Many of us like to innovate and create, too.</a:t>
            </a:r>
            <a:br>
              <a:rPr lang="en-GB" b="0" baseline="0" dirty="0"/>
            </a:br>
            <a:r>
              <a:rPr lang="en-GB" b="0" baseline="0" dirty="0"/>
              <a:t>We tend to put in additional vocabulary practice stages, more revisiting activities at the start and ends of lessons, or create scaffolded versions to tasks to support lower proficiency learners or additional tasks to increase the challenge for our higher proficiency learners.  We also like to innovate and add in songs, more culture, or games etc..</a:t>
            </a:r>
          </a:p>
          <a:p>
            <a:pPr defTabSz="966155">
              <a:defRPr/>
            </a:pPr>
            <a:endParaRPr lang="en-GB" b="0" baseline="0" dirty="0"/>
          </a:p>
          <a:p>
            <a:pPr defTabSz="966155">
              <a:defRPr/>
            </a:pPr>
            <a:br>
              <a:rPr lang="en-GB" b="0" baseline="0" dirty="0"/>
            </a:br>
            <a:r>
              <a:rPr lang="en-GB" b="0" baseline="0" dirty="0"/>
              <a:t>But one thing we rarely have the opportunity to do is step back and look at things with different eyes.</a:t>
            </a:r>
            <a:br>
              <a:rPr lang="en-GB" b="0" baseline="0" dirty="0"/>
            </a:br>
            <a:r>
              <a:rPr lang="en-GB" b="0" baseline="0" dirty="0"/>
              <a:t>This is sometimes revealing so we’re going to start with that, here.</a:t>
            </a:r>
            <a:br>
              <a:rPr lang="en-GB" b="0" baseline="0" dirty="0"/>
            </a:br>
            <a:endParaRPr lang="en-GB" b="0" baseline="0"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3366991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layout of the Y8 French SoW looks like – this is from week two of the first term.</a:t>
            </a:r>
          </a:p>
          <a:p>
            <a:r>
              <a:rPr lang="en-US" dirty="0"/>
              <a:t>Starts with grammar introduced – here </a:t>
            </a:r>
            <a:r>
              <a:rPr lang="en-US" i="1" dirty="0" err="1"/>
              <a:t>est-ce</a:t>
            </a:r>
            <a:r>
              <a:rPr lang="en-US" i="1" dirty="0"/>
              <a:t> que </a:t>
            </a:r>
            <a:r>
              <a:rPr lang="en-US" dirty="0"/>
              <a:t>– in addition it references the grammar to be revisited, regular adjective gender agreement and the </a:t>
            </a:r>
            <a:r>
              <a:rPr lang="en-US" dirty="0" err="1"/>
              <a:t>feminisation</a:t>
            </a:r>
            <a:r>
              <a:rPr lang="en-US" dirty="0"/>
              <a:t> of nouns. Revisited for the second or subsequent time are yes/no and intonation questions (in italics).</a:t>
            </a:r>
          </a:p>
          <a:p>
            <a:r>
              <a:rPr lang="en-US" dirty="0"/>
              <a:t>Then we see new vocabulary introduced as well as vocabulary to be revisited – we revisit two sets of vocabulary every lesson from three and nine weeks ago - you can see that the sets differ a little in the number of words in each – the vocabulary is integrated as much as possible, but there are also stand-alone vocabulary tasks, where needed.</a:t>
            </a:r>
          </a:p>
          <a:p>
            <a:endParaRPr lang="en-US" dirty="0"/>
          </a:p>
          <a:p>
            <a:r>
              <a:rPr lang="en-US" dirty="0"/>
              <a:t>Then the sounds of the language  - in this week we are doing stress syllabification and a 2</a:t>
            </a:r>
            <a:r>
              <a:rPr lang="en-US" baseline="30000" dirty="0"/>
              <a:t>nd</a:t>
            </a:r>
            <a:r>
              <a:rPr lang="en-US" dirty="0"/>
              <a:t> revisiting of s-liaison.</a:t>
            </a:r>
            <a:br>
              <a:rPr lang="en-US" dirty="0"/>
            </a:br>
            <a:endParaRPr lang="en-US" dirty="0"/>
          </a:p>
          <a:p>
            <a:r>
              <a:rPr lang="en-US" dirty="0"/>
              <a:t>There is still a context – no traditional topic but a context for language use, here it is ‘Distinguishing between being and having’.</a:t>
            </a:r>
            <a:br>
              <a:rPr lang="en-US" dirty="0"/>
            </a:br>
            <a:br>
              <a:rPr lang="en-US" dirty="0"/>
            </a:br>
            <a:r>
              <a:rPr lang="en-US" dirty="0"/>
              <a:t>This particular week is a typical SOW week.  In addition, at regular intervals there are weeks set aside for some revision and consolidation, assessment (in term 2 and 3) and also for work on “rich” texts or authentic text exploitation, as we saw on the grammar tracking tab.</a:t>
            </a:r>
            <a:endParaRPr lang="en-GB" dirty="0"/>
          </a:p>
        </p:txBody>
      </p:sp>
      <p:sp>
        <p:nvSpPr>
          <p:cNvPr id="4" name="Slide Number Placeholder 3"/>
          <p:cNvSpPr>
            <a:spLocks noGrp="1"/>
          </p:cNvSpPr>
          <p:nvPr>
            <p:ph type="sldNum" sz="quarter" idx="5"/>
          </p:nvPr>
        </p:nvSpPr>
        <p:spPr/>
        <p:txBody>
          <a:bodyPr/>
          <a:lstStyle/>
          <a:p>
            <a:pPr defTabSz="966155">
              <a:defRPr/>
            </a:pPr>
            <a:fld id="{051212F4-EB5A-464B-92EC-DACFCB1CC2CD}" type="slidenum">
              <a:rPr lang="en-GB">
                <a:solidFill>
                  <a:prstClr val="black"/>
                </a:solidFill>
                <a:latin typeface="Calibri" panose="020F0502020204030204"/>
              </a:rPr>
              <a:pPr defTabSz="966155">
                <a:defRPr/>
              </a:pPr>
              <a:t>30</a:t>
            </a:fld>
            <a:endParaRPr lang="en-GB">
              <a:solidFill>
                <a:prstClr val="black"/>
              </a:solidFill>
              <a:latin typeface="Calibri" panose="020F0502020204030204"/>
            </a:endParaRPr>
          </a:p>
        </p:txBody>
      </p:sp>
    </p:spTree>
    <p:extLst>
      <p:ext uri="{BB962C8B-B14F-4D97-AF65-F5344CB8AC3E}">
        <p14:creationId xmlns:p14="http://schemas.microsoft.com/office/powerpoint/2010/main" val="2300983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entury Gothic" panose="020B0502020202020204" pitchFamily="34" charset="0"/>
              </a:rPr>
              <a:pPr defTabSz="966155">
                <a:defRPr/>
              </a:pPr>
              <a:t>31</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3338471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a:t>Each hyperlink takes you to the resource on the portal.  You can choose the full lessons or you can download the PVG elements separately – the </a:t>
            </a:r>
            <a:r>
              <a:rPr lang="en-GB" dirty="0" err="1"/>
              <a:t>quizlet</a:t>
            </a:r>
            <a:r>
              <a:rPr lang="en-GB" dirty="0"/>
              <a:t> links for vocabulary introduced and also the vocabulary learning homework sheets</a:t>
            </a:r>
            <a:endParaRPr lang="fr-FR" dirty="0"/>
          </a:p>
        </p:txBody>
      </p:sp>
      <p:sp>
        <p:nvSpPr>
          <p:cNvPr id="4" name="Slide Number Placeholder 3"/>
          <p:cNvSpPr>
            <a:spLocks noGrp="1"/>
          </p:cNvSpPr>
          <p:nvPr>
            <p:ph type="sldNum" sz="quarter" idx="5"/>
          </p:nvPr>
        </p:nvSpPr>
        <p:spPr/>
        <p:txBody>
          <a:bodyPr/>
          <a:lstStyle/>
          <a:p>
            <a:pPr defTabSz="966155">
              <a:defRPr/>
            </a:pPr>
            <a:fld id="{051212F4-EB5A-464B-92EC-DACFCB1CC2CD}" type="slidenum">
              <a:rPr lang="en-GB">
                <a:solidFill>
                  <a:prstClr val="black"/>
                </a:solidFill>
                <a:latin typeface="Calibri" panose="020F0502020204030204"/>
              </a:rPr>
              <a:pPr defTabSz="966155">
                <a:defRPr/>
              </a:pPr>
              <a:t>32</a:t>
            </a:fld>
            <a:endParaRPr lang="en-GB">
              <a:solidFill>
                <a:prstClr val="black"/>
              </a:solidFill>
              <a:latin typeface="Calibri" panose="020F0502020204030204"/>
            </a:endParaRPr>
          </a:p>
        </p:txBody>
      </p:sp>
    </p:spTree>
    <p:extLst>
      <p:ext uri="{BB962C8B-B14F-4D97-AF65-F5344CB8AC3E}">
        <p14:creationId xmlns:p14="http://schemas.microsoft.com/office/powerpoint/2010/main" val="1259216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entury Gothic" panose="020B0502020202020204" pitchFamily="34" charset="0"/>
              </a:rPr>
              <a:pPr defTabSz="966155">
                <a:defRPr/>
              </a:pPr>
              <a:t>33</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3731036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defTabSz="966155">
              <a:defRPr/>
            </a:pPr>
            <a:fld id="{051212F4-EB5A-464B-92EC-DACFCB1CC2CD}" type="slidenum">
              <a:rPr lang="en-GB">
                <a:solidFill>
                  <a:prstClr val="black"/>
                </a:solidFill>
                <a:latin typeface="Calibri" panose="020F0502020204030204"/>
              </a:rPr>
              <a:pPr defTabSz="966155">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2665668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entury Gothic" panose="020B0502020202020204" pitchFamily="34" charset="0"/>
              </a:rPr>
              <a:pPr defTabSz="966155">
                <a:defRPr/>
              </a:pPr>
              <a:t>35</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564543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solidFill>
                  <a:schemeClr val="dk1"/>
                </a:solidFill>
                <a:latin typeface="Century Gothic" panose="020B0502020202020204" pitchFamily="34" charset="0"/>
                <a:ea typeface="Calibri"/>
                <a:cs typeface="Calibri"/>
                <a:sym typeface="Calibri"/>
              </a:rPr>
              <a:t>Some words in the scheme of work are polysemous – they have multiple meanings. To indicate how this issue is covered in the SOW, the superscript number in each column header refers to the first, second, or third time that a word is introduced, each time with a different meaning or sense. Meanings/senses are introduced in a stepwise fashion and cumulatively, so previously taught meanings/senses are included in the English translations cumulatively. For example ‘bureau’ first taught as ‘desk’ (Y7 Term 3.1, Week 4) is then taught as ‘desk, office’ (Y8 Term 1.1, Week 2)</a:t>
            </a:r>
          </a:p>
          <a:p>
            <a:endParaRPr lang="en-GB" sz="1300" dirty="0">
              <a:solidFill>
                <a:schemeClr val="dk1"/>
              </a:solidFill>
              <a:latin typeface="Century Gothic" panose="020B0502020202020204" pitchFamily="34" charset="0"/>
              <a:cs typeface="Calibri"/>
              <a:sym typeface="Calibri"/>
            </a:endParaRPr>
          </a:p>
          <a:p>
            <a:pPr defTabSz="966155">
              <a:defRPr/>
            </a:pPr>
            <a:r>
              <a:rPr lang="en-GB" dirty="0"/>
              <a:t>There are three categories of polysemous words shown here: those with different meaning that are the same part of speech, e.g. bureau (desk and office) or </a:t>
            </a:r>
            <a:r>
              <a:rPr lang="en-GB" dirty="0" err="1"/>
              <a:t>vous</a:t>
            </a:r>
            <a:r>
              <a:rPr lang="en-GB" dirty="0"/>
              <a:t> (you plural and polite); those with different meanings and different parts of speech (e.g. blanc (white, adjective, and gap/blank, noun) and those with the same meaning but different parts of speech.</a:t>
            </a:r>
          </a:p>
          <a:p>
            <a:endParaRPr lang="fr-FR" dirty="0"/>
          </a:p>
        </p:txBody>
      </p:sp>
      <p:sp>
        <p:nvSpPr>
          <p:cNvPr id="4" name="Slide Number Placeholder 3"/>
          <p:cNvSpPr>
            <a:spLocks noGrp="1"/>
          </p:cNvSpPr>
          <p:nvPr>
            <p:ph type="sldNum" sz="quarter" idx="5"/>
          </p:nvPr>
        </p:nvSpPr>
        <p:spPr/>
        <p:txBody>
          <a:bodyPr/>
          <a:lstStyle/>
          <a:p>
            <a:pPr defTabSz="966155">
              <a:defRPr/>
            </a:pPr>
            <a:fld id="{051212F4-EB5A-464B-92EC-DACFCB1CC2CD}" type="slidenum">
              <a:rPr lang="en-GB">
                <a:solidFill>
                  <a:prstClr val="black"/>
                </a:solidFill>
                <a:latin typeface="Calibri" panose="020F0502020204030204"/>
              </a:rPr>
              <a:pPr defTabSz="966155">
                <a:defRPr/>
              </a:pPr>
              <a:t>36</a:t>
            </a:fld>
            <a:endParaRPr lang="en-GB">
              <a:solidFill>
                <a:prstClr val="black"/>
              </a:solidFill>
              <a:latin typeface="Calibri" panose="020F0502020204030204"/>
            </a:endParaRPr>
          </a:p>
        </p:txBody>
      </p:sp>
    </p:spTree>
    <p:extLst>
      <p:ext uri="{BB962C8B-B14F-4D97-AF65-F5344CB8AC3E}">
        <p14:creationId xmlns:p14="http://schemas.microsoft.com/office/powerpoint/2010/main" val="3788062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In all of the KS3 SOW there are weeks set aside for work on rich, more challenging texts.  Developing on from Y7, short and longer texts and spoken passages are integrated into lesson sequences more frequently, supported by students’ growing vocabulary base. It is this secure, and growing, vocabulary of high frequency words, together with grammar and phonics knowledge, that support the comprehension of longer texts, including authentic, semi-adapted factual and literary texts.  Their readability is checked (using the Word Profiler) to ensure that texts are either 100% comprehensible or 90%+ with key language glossed and/or meanings carefully elicited through the activities in the lesson.</a:t>
            </a:r>
          </a:p>
        </p:txBody>
      </p:sp>
      <p:sp>
        <p:nvSpPr>
          <p:cNvPr id="4" name="Slide Number Placeholder 3"/>
          <p:cNvSpPr>
            <a:spLocks noGrp="1"/>
          </p:cNvSpPr>
          <p:nvPr>
            <p:ph type="sldNum" sz="quarter" idx="10"/>
          </p:nvPr>
        </p:nvSpPr>
        <p:spPr/>
        <p:txBody>
          <a:bodyPr/>
          <a:lstStyle/>
          <a:p>
            <a:pPr defTabSz="966155">
              <a:defRPr/>
            </a:pPr>
            <a:fld id="{61ABF484-F745-43F4-9D6D-713D51D36B5C}" type="slidenum">
              <a:rPr lang="en-GB">
                <a:solidFill>
                  <a:prstClr val="black"/>
                </a:solidFill>
                <a:latin typeface="Calibri" panose="020F0502020204030204"/>
              </a:rPr>
              <a:pPr defTabSz="966155">
                <a:defRPr/>
              </a:pPr>
              <a:t>37</a:t>
            </a:fld>
            <a:endParaRPr lang="en-GB">
              <a:solidFill>
                <a:prstClr val="black"/>
              </a:solidFill>
              <a:latin typeface="Calibri" panose="020F0502020204030204"/>
            </a:endParaRPr>
          </a:p>
        </p:txBody>
      </p:sp>
    </p:spTree>
    <p:extLst>
      <p:ext uri="{BB962C8B-B14F-4D97-AF65-F5344CB8AC3E}">
        <p14:creationId xmlns:p14="http://schemas.microsoft.com/office/powerpoint/2010/main" val="3249089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For all years at KS3 there are two assessment weeks. There are two types of test which, between them, assess the full range of knowledge and skills students should have developed by the end of the first half of the summer term in Year 7 and 8.</a:t>
            </a:r>
          </a:p>
          <a:p>
            <a:r>
              <a:rPr lang="en-GB" sz="1300" dirty="0"/>
              <a:t>The first is the </a:t>
            </a:r>
            <a:r>
              <a:rPr lang="en-GB" sz="1300" b="1" dirty="0"/>
              <a:t>‘achievement’</a:t>
            </a:r>
            <a:r>
              <a:rPr lang="en-GB" sz="1300" dirty="0"/>
              <a:t> test, which is designed to assess students' knowledge of a principled sample of phonics, vocabulary, and grammar (PVG) features. This ‘syllabus-based’ test is trying to find out to what extent students have actually learnt what we are trying to teach them up to the point of testing. The January test follows this model.</a:t>
            </a:r>
          </a:p>
          <a:p>
            <a:pPr defTabSz="966155">
              <a:defRPr/>
            </a:pPr>
            <a:r>
              <a:rPr lang="en-GB" sz="1300" dirty="0"/>
              <a:t>The second assessment type is the </a:t>
            </a:r>
            <a:r>
              <a:rPr lang="en-GB" sz="1300" b="1" dirty="0"/>
              <a:t>'applying your knowledge'</a:t>
            </a:r>
            <a:r>
              <a:rPr lang="en-GB" sz="1300" dirty="0"/>
              <a:t> test, which brings together the PVG strands in a more holistic assessment of listening, reading, writing and speaking. This aims to assess students' ability to apply their knowledge in a fuller context through listening comprehension, oral picture description, and short translation tasks. There is one of these in the summer term of Y7 and Y8, in addition to another achievement test.</a:t>
            </a:r>
            <a:br>
              <a:rPr lang="en-GB" sz="1300" dirty="0"/>
            </a:br>
            <a:br>
              <a:rPr lang="en-GB" sz="1300" dirty="0"/>
            </a:br>
            <a:r>
              <a:rPr lang="en-GB" dirty="0">
                <a:solidFill>
                  <a:schemeClr val="accent5">
                    <a:lumMod val="75000"/>
                  </a:schemeClr>
                </a:solidFill>
              </a:rPr>
              <a:t>Filmed assessment lessons work through two examples of each question type. These are on the Oak academy website.  </a:t>
            </a:r>
            <a:endParaRPr lang="en-GB" sz="1300" dirty="0"/>
          </a:p>
          <a:p>
            <a:r>
              <a:rPr lang="en-GB" sz="1300" dirty="0"/>
              <a:t> </a:t>
            </a:r>
          </a:p>
          <a:p>
            <a:r>
              <a:rPr lang="en-GB" sz="1300" dirty="0"/>
              <a:t>If you would like more detail on the principles of assessment design, please access the following CPD screencast sessions. These contain voiceovers from NCELP specialists on: </a:t>
            </a:r>
            <a:r>
              <a:rPr lang="en-GB" sz="1300" dirty="0" err="1"/>
              <a:t>i</a:t>
            </a:r>
            <a:r>
              <a:rPr lang="en-GB" sz="1300" dirty="0"/>
              <a:t>) </a:t>
            </a:r>
            <a:r>
              <a:rPr lang="en-GB" sz="1300" u="sng" dirty="0">
                <a:hlinkClick r:id="rId3"/>
              </a:rPr>
              <a:t>Phonics</a:t>
            </a:r>
            <a:r>
              <a:rPr lang="en-GB" sz="1300" dirty="0"/>
              <a:t>, ii) </a:t>
            </a:r>
            <a:r>
              <a:rPr lang="en-GB" sz="1300" u="sng" dirty="0">
                <a:hlinkClick r:id="rId4"/>
              </a:rPr>
              <a:t>Vocabulary</a:t>
            </a:r>
            <a:r>
              <a:rPr lang="en-GB" sz="1300" dirty="0"/>
              <a:t>, iii) </a:t>
            </a:r>
            <a:r>
              <a:rPr lang="en-GB" sz="1300" u="sng" dirty="0">
                <a:hlinkClick r:id="rId5"/>
              </a:rPr>
              <a:t>Grammar</a:t>
            </a:r>
            <a:endParaRPr lang="en-GB" sz="1300" dirty="0"/>
          </a:p>
        </p:txBody>
      </p:sp>
      <p:sp>
        <p:nvSpPr>
          <p:cNvPr id="4" name="Slide Number Placeholder 3"/>
          <p:cNvSpPr>
            <a:spLocks noGrp="1"/>
          </p:cNvSpPr>
          <p:nvPr>
            <p:ph type="sldNum" sz="quarter" idx="10"/>
          </p:nvPr>
        </p:nvSpPr>
        <p:spPr/>
        <p:txBody>
          <a:bodyPr/>
          <a:lstStyle/>
          <a:p>
            <a:pPr defTabSz="966155">
              <a:defRPr/>
            </a:pPr>
            <a:fld id="{61ABF484-F745-43F4-9D6D-713D51D36B5C}" type="slidenum">
              <a:rPr lang="en-GB">
                <a:solidFill>
                  <a:prstClr val="black"/>
                </a:solidFill>
                <a:latin typeface="Calibri" panose="020F0502020204030204"/>
              </a:rPr>
              <a:pPr defTabSz="966155">
                <a:defRPr/>
              </a:pPr>
              <a:t>38</a:t>
            </a:fld>
            <a:endParaRPr lang="en-GB">
              <a:solidFill>
                <a:prstClr val="black"/>
              </a:solidFill>
              <a:latin typeface="Calibri" panose="020F0502020204030204"/>
            </a:endParaRPr>
          </a:p>
        </p:txBody>
      </p:sp>
    </p:spTree>
    <p:extLst>
      <p:ext uri="{BB962C8B-B14F-4D97-AF65-F5344CB8AC3E}">
        <p14:creationId xmlns:p14="http://schemas.microsoft.com/office/powerpoint/2010/main" val="2608739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dirty="0"/>
              <a:t>The final part of our input today is a detailed walk through one lesson resource.</a:t>
            </a:r>
            <a:br>
              <a:rPr lang="en-GB" b="0" baseline="0" dirty="0"/>
            </a:br>
            <a:r>
              <a:rPr lang="en-GB" b="0" baseline="0" dirty="0"/>
              <a:t>A session on curriculum design wouldn’t be complete without seeing how the principles that inform the SOW translate into a lesson resource.</a:t>
            </a:r>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39</a:t>
            </a:fld>
            <a:endParaRPr lang="en-GB">
              <a:solidFill>
                <a:prstClr val="black"/>
              </a:solidFill>
              <a:latin typeface="Calibri" panose="020F0502020204030204"/>
            </a:endParaRPr>
          </a:p>
        </p:txBody>
      </p:sp>
    </p:spTree>
    <p:extLst>
      <p:ext uri="{BB962C8B-B14F-4D97-AF65-F5344CB8AC3E}">
        <p14:creationId xmlns:p14="http://schemas.microsoft.com/office/powerpoint/2010/main" val="3850139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take a unit from Y7 Spanish on pets, for example, as exists in many Y7 SOW and published resources.</a:t>
            </a:r>
            <a:br>
              <a:rPr lang="en-GB" dirty="0"/>
            </a:br>
            <a:r>
              <a:rPr lang="en-GB" dirty="0"/>
              <a:t>We might create a slide like this to give stronger visual support to what is in the text book.</a:t>
            </a:r>
            <a:br>
              <a:rPr lang="en-GB" dirty="0"/>
            </a:br>
            <a:endParaRPr lang="en-GB" dirty="0"/>
          </a:p>
          <a:p>
            <a:r>
              <a:rPr lang="en-GB" dirty="0"/>
              <a:t>What</a:t>
            </a:r>
            <a:r>
              <a:rPr lang="en-GB" baseline="0" dirty="0"/>
              <a:t> might we do with this slide?</a:t>
            </a:r>
            <a:br>
              <a:rPr lang="en-GB" baseline="0" dirty="0"/>
            </a:br>
            <a:r>
              <a:rPr lang="en-GB" baseline="0" dirty="0"/>
              <a:t>1. Present the vocabulary (use animations to build up to independent oral recall of the vocabulary items for a few minutes) -</a:t>
            </a:r>
            <a:br>
              <a:rPr lang="en-GB" baseline="0" dirty="0"/>
            </a:br>
            <a:r>
              <a:rPr lang="en-GB" baseline="0" dirty="0"/>
              <a:t>2. Typically we might then do a listening - e.g. listen and put the pets in order.</a:t>
            </a:r>
            <a:endParaRPr lang="en-GB" dirty="0"/>
          </a:p>
          <a:p>
            <a:r>
              <a:rPr lang="es-ES" sz="1300" b="1" dirty="0" err="1"/>
              <a:t>E.g</a:t>
            </a:r>
            <a:r>
              <a:rPr lang="es-ES" sz="1300" b="1" dirty="0"/>
              <a:t>  </a:t>
            </a:r>
            <a:endParaRPr lang="en-GB" sz="1300" b="1" dirty="0"/>
          </a:p>
          <a:p>
            <a:pPr lvl="0"/>
            <a:r>
              <a:rPr lang="es-ES" sz="1300" dirty="0"/>
              <a:t>¿Tienes mascotas?</a:t>
            </a:r>
            <a:endParaRPr lang="en-GB" sz="1300" dirty="0"/>
          </a:p>
          <a:p>
            <a:pPr lvl="0"/>
            <a:r>
              <a:rPr lang="es-ES" sz="1300" dirty="0"/>
              <a:t>Sí. Tengo un gato.</a:t>
            </a:r>
            <a:endParaRPr lang="en-GB" sz="1300" dirty="0"/>
          </a:p>
          <a:p>
            <a:r>
              <a:rPr lang="es-ES" sz="1300" dirty="0"/>
              <a:t> </a:t>
            </a:r>
            <a:endParaRPr lang="en-GB" sz="1300" dirty="0"/>
          </a:p>
          <a:p>
            <a:pPr lvl="0"/>
            <a:r>
              <a:rPr lang="es-ES" sz="1300" dirty="0"/>
              <a:t>¿Tienes mascotas?</a:t>
            </a:r>
            <a:endParaRPr lang="en-GB" sz="1300" dirty="0"/>
          </a:p>
          <a:p>
            <a:pPr lvl="0"/>
            <a:r>
              <a:rPr lang="es-ES" sz="1300" dirty="0"/>
              <a:t>Sí. Tengo una serpiente.</a:t>
            </a:r>
            <a:endParaRPr lang="en-GB" sz="1300" dirty="0"/>
          </a:p>
          <a:p>
            <a:r>
              <a:rPr lang="es-ES" sz="1300" dirty="0"/>
              <a:t> </a:t>
            </a:r>
            <a:endParaRPr lang="en-GB" sz="1300" dirty="0"/>
          </a:p>
          <a:p>
            <a:pPr lvl="0"/>
            <a:r>
              <a:rPr lang="es-ES" sz="1300" dirty="0"/>
              <a:t>¿Tienes mascotas?</a:t>
            </a:r>
            <a:endParaRPr lang="en-GB" sz="1300" dirty="0"/>
          </a:p>
          <a:p>
            <a:pPr lvl="0"/>
            <a:r>
              <a:rPr lang="es-ES" sz="1300" dirty="0"/>
              <a:t>Sí. Tengo una cobaya.</a:t>
            </a:r>
            <a:endParaRPr lang="en-GB" sz="1300" dirty="0"/>
          </a:p>
          <a:p>
            <a:r>
              <a:rPr lang="es-ES" sz="1300" dirty="0"/>
              <a:t>  </a:t>
            </a:r>
          </a:p>
          <a:p>
            <a:r>
              <a:rPr lang="es-ES" sz="1300" dirty="0" err="1"/>
              <a:t>Let’s</a:t>
            </a:r>
            <a:r>
              <a:rPr lang="es-ES" sz="1300" dirty="0"/>
              <a:t> pause </a:t>
            </a:r>
            <a:r>
              <a:rPr lang="es-ES" sz="1300" dirty="0" err="1"/>
              <a:t>for</a:t>
            </a:r>
            <a:r>
              <a:rPr lang="es-ES" sz="1300" dirty="0"/>
              <a:t> a </a:t>
            </a:r>
            <a:r>
              <a:rPr lang="es-ES" sz="1300" dirty="0" err="1"/>
              <a:t>moment</a:t>
            </a:r>
            <a:r>
              <a:rPr lang="es-ES" sz="1300" dirty="0"/>
              <a:t> </a:t>
            </a:r>
            <a:r>
              <a:rPr lang="es-ES" sz="1300" dirty="0" err="1"/>
              <a:t>to</a:t>
            </a:r>
            <a:r>
              <a:rPr lang="es-ES" sz="1300" dirty="0"/>
              <a:t> </a:t>
            </a:r>
            <a:r>
              <a:rPr lang="es-ES" sz="1300" dirty="0" err="1"/>
              <a:t>consider</a:t>
            </a:r>
            <a:r>
              <a:rPr lang="es-ES" sz="1300" dirty="0"/>
              <a:t> </a:t>
            </a:r>
            <a:r>
              <a:rPr lang="es-ES" sz="1300" dirty="0" err="1"/>
              <a:t>what</a:t>
            </a:r>
            <a:r>
              <a:rPr lang="es-ES" sz="1300" dirty="0"/>
              <a:t> </a:t>
            </a:r>
            <a:r>
              <a:rPr lang="es-ES" sz="1300" dirty="0" err="1"/>
              <a:t>content</a:t>
            </a:r>
            <a:r>
              <a:rPr lang="es-ES" sz="1300" dirty="0"/>
              <a:t> </a:t>
            </a:r>
            <a:r>
              <a:rPr lang="es-ES" sz="1300" dirty="0" err="1"/>
              <a:t>we</a:t>
            </a:r>
            <a:r>
              <a:rPr lang="es-ES" sz="1300" dirty="0"/>
              <a:t> are </a:t>
            </a:r>
            <a:r>
              <a:rPr lang="es-ES" sz="1300" dirty="0" err="1"/>
              <a:t>teaching</a:t>
            </a:r>
            <a:r>
              <a:rPr lang="es-ES" sz="1300" dirty="0"/>
              <a:t> </a:t>
            </a:r>
            <a:r>
              <a:rPr lang="es-ES" sz="1300" dirty="0" err="1"/>
              <a:t>here</a:t>
            </a:r>
            <a:r>
              <a:rPr lang="es-ES" sz="1300" dirty="0"/>
              <a:t>.</a:t>
            </a:r>
            <a:br>
              <a:rPr lang="es-ES" sz="1300" dirty="0"/>
            </a:br>
            <a:r>
              <a:rPr lang="es-ES" sz="1300" dirty="0" err="1"/>
              <a:t>What</a:t>
            </a:r>
            <a:r>
              <a:rPr lang="es-ES" sz="1300" dirty="0"/>
              <a:t> </a:t>
            </a:r>
            <a:r>
              <a:rPr lang="es-ES" sz="1300" dirty="0" err="1"/>
              <a:t>is</a:t>
            </a:r>
            <a:r>
              <a:rPr lang="es-ES" sz="1300" dirty="0"/>
              <a:t> </a:t>
            </a:r>
            <a:r>
              <a:rPr lang="es-ES" sz="1300" dirty="0" err="1"/>
              <a:t>the</a:t>
            </a:r>
            <a:r>
              <a:rPr lang="es-ES" sz="1300" dirty="0"/>
              <a:t> </a:t>
            </a:r>
            <a:r>
              <a:rPr lang="es-ES" sz="1300" dirty="0" err="1"/>
              <a:t>aim</a:t>
            </a:r>
            <a:r>
              <a:rPr lang="es-ES" sz="1300" dirty="0"/>
              <a:t> </a:t>
            </a:r>
            <a:r>
              <a:rPr lang="es-ES" sz="1300" dirty="0" err="1"/>
              <a:t>of</a:t>
            </a:r>
            <a:r>
              <a:rPr lang="es-ES" sz="1300" dirty="0"/>
              <a:t> </a:t>
            </a:r>
            <a:r>
              <a:rPr lang="es-ES" sz="1300" dirty="0" err="1"/>
              <a:t>the</a:t>
            </a:r>
            <a:r>
              <a:rPr lang="es-ES" sz="1300" dirty="0"/>
              <a:t> </a:t>
            </a:r>
            <a:r>
              <a:rPr lang="es-ES" sz="1300" dirty="0" err="1"/>
              <a:t>teaching</a:t>
            </a:r>
            <a:r>
              <a:rPr lang="es-ES" sz="1300" dirty="0"/>
              <a:t>?</a:t>
            </a:r>
          </a:p>
          <a:p>
            <a:endParaRPr lang="es-ES" sz="1300" dirty="0"/>
          </a:p>
          <a:p>
            <a:r>
              <a:rPr lang="es-ES" sz="1300" dirty="0" err="1"/>
              <a:t>Insert</a:t>
            </a:r>
            <a:r>
              <a:rPr lang="es-ES" sz="1300" dirty="0"/>
              <a:t> </a:t>
            </a:r>
            <a:r>
              <a:rPr lang="es-ES" sz="1300" dirty="0" err="1"/>
              <a:t>polling</a:t>
            </a:r>
            <a:r>
              <a:rPr lang="es-ES" sz="1300" dirty="0"/>
              <a:t> </a:t>
            </a:r>
            <a:r>
              <a:rPr lang="es-ES" sz="1300" dirty="0" err="1"/>
              <a:t>questions</a:t>
            </a:r>
            <a:r>
              <a:rPr lang="es-ES" sz="1300" dirty="0"/>
              <a:t> (</a:t>
            </a:r>
            <a:r>
              <a:rPr lang="es-ES" sz="1300" dirty="0" err="1"/>
              <a:t>multiple</a:t>
            </a:r>
            <a:r>
              <a:rPr lang="es-ES" sz="1300" dirty="0"/>
              <a:t> </a:t>
            </a:r>
            <a:r>
              <a:rPr lang="es-ES" sz="1300" dirty="0" err="1"/>
              <a:t>choice</a:t>
            </a:r>
            <a:r>
              <a:rPr lang="es-ES" sz="1300" dirty="0"/>
              <a:t>):</a:t>
            </a:r>
            <a:br>
              <a:rPr lang="es-ES" sz="1300" dirty="0"/>
            </a:br>
            <a:r>
              <a:rPr lang="es-ES" sz="1300" dirty="0"/>
              <a:t>Are </a:t>
            </a:r>
            <a:r>
              <a:rPr lang="es-ES" sz="1300" dirty="0" err="1"/>
              <a:t>we</a:t>
            </a:r>
            <a:r>
              <a:rPr lang="es-ES" sz="1300" dirty="0"/>
              <a:t> </a:t>
            </a:r>
            <a:r>
              <a:rPr lang="es-ES" sz="1300" dirty="0" err="1"/>
              <a:t>teaching</a:t>
            </a:r>
            <a:r>
              <a:rPr lang="es-ES" sz="1300" dirty="0"/>
              <a:t> </a:t>
            </a:r>
            <a:r>
              <a:rPr lang="es-ES" sz="1300" dirty="0" err="1"/>
              <a:t>knowledge</a:t>
            </a:r>
            <a:r>
              <a:rPr lang="es-ES" sz="1300" dirty="0"/>
              <a:t> </a:t>
            </a:r>
            <a:r>
              <a:rPr lang="es-ES" sz="1300" dirty="0" err="1"/>
              <a:t>of</a:t>
            </a:r>
            <a:r>
              <a:rPr lang="es-ES" sz="1300" dirty="0"/>
              <a:t>:</a:t>
            </a:r>
            <a:br>
              <a:rPr lang="es-ES" sz="1300" dirty="0"/>
            </a:br>
            <a:r>
              <a:rPr lang="es-ES" sz="1300" dirty="0"/>
              <a:t>a.  individual </a:t>
            </a:r>
            <a:r>
              <a:rPr lang="es-ES" sz="1300" dirty="0" err="1"/>
              <a:t>vocabulary</a:t>
            </a:r>
            <a:r>
              <a:rPr lang="es-ES" sz="1300" dirty="0"/>
              <a:t> ítems?</a:t>
            </a:r>
            <a:br>
              <a:rPr lang="es-ES" sz="1300" dirty="0"/>
            </a:br>
            <a:r>
              <a:rPr lang="es-ES" sz="1300" dirty="0"/>
              <a:t>b. </a:t>
            </a:r>
            <a:r>
              <a:rPr lang="es-ES" sz="1300" dirty="0" err="1"/>
              <a:t>two</a:t>
            </a:r>
            <a:r>
              <a:rPr lang="es-ES" sz="1300" dirty="0"/>
              <a:t> </a:t>
            </a:r>
            <a:r>
              <a:rPr lang="es-ES" sz="1300" dirty="0" err="1"/>
              <a:t>parts</a:t>
            </a:r>
            <a:r>
              <a:rPr lang="es-ES" sz="1300" dirty="0"/>
              <a:t> </a:t>
            </a:r>
            <a:r>
              <a:rPr lang="es-ES" sz="1300" dirty="0" err="1"/>
              <a:t>of</a:t>
            </a:r>
            <a:r>
              <a:rPr lang="es-ES" sz="1300" dirty="0"/>
              <a:t> </a:t>
            </a:r>
            <a:r>
              <a:rPr lang="es-ES" sz="1300" dirty="0" err="1"/>
              <a:t>the</a:t>
            </a:r>
            <a:r>
              <a:rPr lang="es-ES" sz="1300" dirty="0"/>
              <a:t> </a:t>
            </a:r>
            <a:r>
              <a:rPr lang="es-ES" sz="1300" dirty="0" err="1"/>
              <a:t>verb</a:t>
            </a:r>
            <a:r>
              <a:rPr lang="es-ES" sz="1300" dirty="0"/>
              <a:t> tener?</a:t>
            </a:r>
            <a:br>
              <a:rPr lang="es-ES" sz="1300" dirty="0"/>
            </a:br>
            <a:r>
              <a:rPr lang="es-ES" sz="1300" dirty="0"/>
              <a:t>c. </a:t>
            </a:r>
            <a:r>
              <a:rPr lang="es-ES" sz="1300" dirty="0" err="1"/>
              <a:t>knowledge</a:t>
            </a:r>
            <a:r>
              <a:rPr lang="es-ES" sz="1300" dirty="0"/>
              <a:t> </a:t>
            </a:r>
            <a:r>
              <a:rPr lang="es-ES" sz="1300" dirty="0" err="1"/>
              <a:t>of</a:t>
            </a:r>
            <a:r>
              <a:rPr lang="es-ES" sz="1300" dirty="0"/>
              <a:t> </a:t>
            </a:r>
            <a:r>
              <a:rPr lang="es-ES" sz="1300" dirty="0" err="1"/>
              <a:t>gender</a:t>
            </a:r>
            <a:r>
              <a:rPr lang="es-ES" sz="1300" dirty="0"/>
              <a:t> </a:t>
            </a:r>
            <a:r>
              <a:rPr lang="es-ES" sz="1300" dirty="0" err="1"/>
              <a:t>through</a:t>
            </a:r>
            <a:r>
              <a:rPr lang="es-ES" sz="1300" dirty="0"/>
              <a:t> </a:t>
            </a:r>
            <a:r>
              <a:rPr lang="es-ES" sz="1300" dirty="0" err="1"/>
              <a:t>the</a:t>
            </a:r>
            <a:r>
              <a:rPr lang="es-ES" sz="1300" dirty="0"/>
              <a:t> singular </a:t>
            </a:r>
            <a:r>
              <a:rPr lang="es-ES" sz="1300" dirty="0" err="1"/>
              <a:t>indefinite</a:t>
            </a:r>
            <a:r>
              <a:rPr lang="es-ES" sz="1300" dirty="0"/>
              <a:t> </a:t>
            </a:r>
            <a:r>
              <a:rPr lang="es-ES" sz="1300" dirty="0" err="1"/>
              <a:t>article</a:t>
            </a:r>
            <a:r>
              <a:rPr lang="es-ES" sz="1300" dirty="0"/>
              <a:t>?</a:t>
            </a:r>
            <a:br>
              <a:rPr lang="es-ES" sz="1300" dirty="0"/>
            </a:br>
            <a:br>
              <a:rPr lang="es-ES" sz="1300" dirty="0"/>
            </a:br>
            <a:r>
              <a:rPr lang="es-ES" sz="1300" dirty="0"/>
              <a:t>3. </a:t>
            </a:r>
            <a:r>
              <a:rPr lang="es-ES" sz="1300" dirty="0" err="1"/>
              <a:t>Which</a:t>
            </a:r>
            <a:r>
              <a:rPr lang="es-ES" sz="1300" dirty="0"/>
              <a:t> </a:t>
            </a:r>
            <a:r>
              <a:rPr lang="es-ES" sz="1300" dirty="0" err="1"/>
              <a:t>grammar</a:t>
            </a:r>
            <a:r>
              <a:rPr lang="es-ES" sz="1300" dirty="0"/>
              <a:t> </a:t>
            </a:r>
            <a:r>
              <a:rPr lang="es-ES" sz="1300" dirty="0" err="1"/>
              <a:t>is</a:t>
            </a:r>
            <a:r>
              <a:rPr lang="es-ES" sz="1300" dirty="0"/>
              <a:t> </a:t>
            </a:r>
            <a:r>
              <a:rPr lang="es-ES" sz="1300" dirty="0" err="1"/>
              <a:t>meant</a:t>
            </a:r>
            <a:r>
              <a:rPr lang="es-ES" sz="1300" dirty="0"/>
              <a:t> to be in </a:t>
            </a:r>
            <a:r>
              <a:rPr lang="es-ES" sz="1300" dirty="0" err="1"/>
              <a:t>the</a:t>
            </a:r>
            <a:r>
              <a:rPr lang="es-ES" sz="1300" dirty="0"/>
              <a:t> </a:t>
            </a:r>
            <a:r>
              <a:rPr lang="es-ES" sz="1300" dirty="0" err="1"/>
              <a:t>spotlight</a:t>
            </a:r>
            <a:r>
              <a:rPr lang="es-ES" sz="1300" dirty="0"/>
              <a:t> </a:t>
            </a:r>
            <a:r>
              <a:rPr lang="es-ES" sz="1300" dirty="0" err="1"/>
              <a:t>here</a:t>
            </a:r>
            <a:r>
              <a:rPr lang="es-ES" sz="1300" dirty="0"/>
              <a:t>? </a:t>
            </a:r>
            <a:r>
              <a:rPr lang="es-ES" sz="1300" dirty="0" err="1"/>
              <a:t>the</a:t>
            </a:r>
            <a:r>
              <a:rPr lang="es-ES" sz="1300" dirty="0"/>
              <a:t> </a:t>
            </a:r>
            <a:r>
              <a:rPr lang="es-ES" sz="1300" dirty="0" err="1"/>
              <a:t>indef</a:t>
            </a:r>
            <a:r>
              <a:rPr lang="es-ES" sz="1300" dirty="0"/>
              <a:t> </a:t>
            </a:r>
            <a:r>
              <a:rPr lang="es-ES" sz="1300" dirty="0" err="1"/>
              <a:t>articles</a:t>
            </a:r>
            <a:r>
              <a:rPr lang="es-ES" sz="1300" dirty="0"/>
              <a:t> and tener…</a:t>
            </a:r>
            <a:br>
              <a:rPr lang="es-ES" sz="1300" dirty="0"/>
            </a:br>
            <a:r>
              <a:rPr lang="es-ES" sz="1300" dirty="0"/>
              <a:t>So - </a:t>
            </a:r>
            <a:r>
              <a:rPr lang="es-ES" sz="1300" dirty="0" err="1"/>
              <a:t>if</a:t>
            </a:r>
            <a:r>
              <a:rPr lang="es-ES" sz="1300" dirty="0"/>
              <a:t> </a:t>
            </a:r>
            <a:r>
              <a:rPr lang="es-ES" sz="1300" dirty="0" err="1"/>
              <a:t>we</a:t>
            </a:r>
            <a:r>
              <a:rPr lang="es-ES" sz="1300" dirty="0"/>
              <a:t> </a:t>
            </a:r>
            <a:r>
              <a:rPr lang="es-ES" sz="1300" dirty="0" err="1"/>
              <a:t>keep</a:t>
            </a:r>
            <a:r>
              <a:rPr lang="es-ES" sz="1300" dirty="0"/>
              <a:t> </a:t>
            </a:r>
            <a:r>
              <a:rPr lang="es-ES" sz="1300" dirty="0" err="1"/>
              <a:t>the</a:t>
            </a:r>
            <a:r>
              <a:rPr lang="es-ES" sz="1300" dirty="0"/>
              <a:t> </a:t>
            </a:r>
            <a:r>
              <a:rPr lang="es-ES" sz="1300" dirty="0" err="1"/>
              <a:t>articles</a:t>
            </a:r>
            <a:r>
              <a:rPr lang="es-ES" sz="1300" dirty="0"/>
              <a:t> </a:t>
            </a:r>
            <a:r>
              <a:rPr lang="es-ES" sz="1300" dirty="0" err="1"/>
              <a:t>with</a:t>
            </a:r>
            <a:r>
              <a:rPr lang="es-ES" sz="1300" dirty="0"/>
              <a:t> </a:t>
            </a:r>
            <a:r>
              <a:rPr lang="es-ES" sz="1300" dirty="0" err="1"/>
              <a:t>the</a:t>
            </a:r>
            <a:r>
              <a:rPr lang="es-ES" sz="1300" dirty="0"/>
              <a:t> </a:t>
            </a:r>
            <a:r>
              <a:rPr lang="es-ES" sz="1300" dirty="0" err="1"/>
              <a:t>noun</a:t>
            </a:r>
            <a:r>
              <a:rPr lang="es-ES" sz="1300" dirty="0"/>
              <a:t>, </a:t>
            </a:r>
            <a:r>
              <a:rPr lang="es-ES" sz="1300" dirty="0" err="1"/>
              <a:t>the</a:t>
            </a:r>
            <a:r>
              <a:rPr lang="es-ES" sz="1300" dirty="0"/>
              <a:t> chances are </a:t>
            </a:r>
            <a:r>
              <a:rPr lang="es-ES" sz="1300" dirty="0" err="1"/>
              <a:t>that</a:t>
            </a:r>
            <a:r>
              <a:rPr lang="es-ES" sz="1300" dirty="0"/>
              <a:t> </a:t>
            </a:r>
            <a:r>
              <a:rPr lang="es-ES" sz="1300" dirty="0" err="1"/>
              <a:t>students</a:t>
            </a:r>
            <a:r>
              <a:rPr lang="es-ES" sz="1300" dirty="0"/>
              <a:t> </a:t>
            </a:r>
            <a:r>
              <a:rPr lang="es-ES" sz="1300" dirty="0" err="1"/>
              <a:t>will</a:t>
            </a:r>
            <a:r>
              <a:rPr lang="es-ES" sz="1300" dirty="0"/>
              <a:t> </a:t>
            </a:r>
            <a:r>
              <a:rPr lang="es-ES" sz="1300" dirty="0" err="1"/>
              <a:t>retain</a:t>
            </a:r>
            <a:r>
              <a:rPr lang="es-ES" sz="1300" dirty="0"/>
              <a:t> </a:t>
            </a:r>
            <a:r>
              <a:rPr lang="es-ES" sz="1300" dirty="0" err="1"/>
              <a:t>the</a:t>
            </a:r>
            <a:r>
              <a:rPr lang="es-ES" sz="1300" dirty="0"/>
              <a:t> </a:t>
            </a:r>
            <a:r>
              <a:rPr lang="es-ES" sz="1300" dirty="0" err="1"/>
              <a:t>noun</a:t>
            </a:r>
            <a:r>
              <a:rPr lang="es-ES" sz="1300" dirty="0"/>
              <a:t> </a:t>
            </a:r>
            <a:r>
              <a:rPr lang="es-ES" sz="1300" dirty="0" err="1"/>
              <a:t>word</a:t>
            </a:r>
            <a:r>
              <a:rPr lang="es-ES" sz="1300" dirty="0"/>
              <a:t>, </a:t>
            </a:r>
            <a:r>
              <a:rPr lang="es-ES" sz="1300" dirty="0" err="1"/>
              <a:t>but</a:t>
            </a:r>
            <a:r>
              <a:rPr lang="es-ES" sz="1300" dirty="0"/>
              <a:t> </a:t>
            </a:r>
            <a:r>
              <a:rPr lang="es-ES" sz="1300" dirty="0" err="1"/>
              <a:t>might</a:t>
            </a:r>
            <a:r>
              <a:rPr lang="es-ES" sz="1300" dirty="0"/>
              <a:t> </a:t>
            </a:r>
            <a:r>
              <a:rPr lang="es-ES" sz="1300" dirty="0" err="1"/>
              <a:t>forget</a:t>
            </a:r>
            <a:r>
              <a:rPr lang="es-ES" sz="1300" dirty="0"/>
              <a:t> </a:t>
            </a:r>
            <a:r>
              <a:rPr lang="es-ES" sz="1300" dirty="0" err="1"/>
              <a:t>the</a:t>
            </a:r>
            <a:r>
              <a:rPr lang="es-ES" sz="1300" dirty="0"/>
              <a:t> </a:t>
            </a:r>
            <a:r>
              <a:rPr lang="es-ES" sz="1300" dirty="0" err="1"/>
              <a:t>gender</a:t>
            </a:r>
            <a:r>
              <a:rPr lang="es-ES" sz="1300" dirty="0"/>
              <a:t>.  </a:t>
            </a:r>
            <a:r>
              <a:rPr lang="es-ES" sz="1300" dirty="0" err="1"/>
              <a:t>Gender</a:t>
            </a:r>
            <a:r>
              <a:rPr lang="es-ES" sz="1300" dirty="0"/>
              <a:t> </a:t>
            </a:r>
            <a:r>
              <a:rPr lang="es-ES" sz="1300" dirty="0" err="1"/>
              <a:t>is</a:t>
            </a:r>
            <a:r>
              <a:rPr lang="es-ES" sz="1300" dirty="0"/>
              <a:t> non-</a:t>
            </a:r>
            <a:r>
              <a:rPr lang="es-ES" sz="1300" dirty="0" err="1"/>
              <a:t>salient</a:t>
            </a:r>
            <a:r>
              <a:rPr lang="es-ES" sz="1300" dirty="0"/>
              <a:t> </a:t>
            </a:r>
            <a:r>
              <a:rPr lang="es-ES" sz="1300" dirty="0" err="1"/>
              <a:t>for</a:t>
            </a:r>
            <a:r>
              <a:rPr lang="es-ES" sz="1300" dirty="0"/>
              <a:t> English </a:t>
            </a:r>
            <a:r>
              <a:rPr lang="es-ES" sz="1300" dirty="0" err="1"/>
              <a:t>speakers</a:t>
            </a:r>
            <a:r>
              <a:rPr lang="es-ES" sz="1300" dirty="0"/>
              <a:t> - </a:t>
            </a:r>
            <a:r>
              <a:rPr lang="es-ES" sz="1300" dirty="0" err="1"/>
              <a:t>we</a:t>
            </a:r>
            <a:r>
              <a:rPr lang="es-ES" sz="1300" dirty="0"/>
              <a:t> are </a:t>
            </a:r>
            <a:r>
              <a:rPr lang="es-ES" sz="1300" dirty="0" err="1"/>
              <a:t>not</a:t>
            </a:r>
            <a:r>
              <a:rPr lang="es-ES" sz="1300" dirty="0"/>
              <a:t> </a:t>
            </a:r>
            <a:r>
              <a:rPr lang="es-ES" sz="1300" dirty="0" err="1"/>
              <a:t>sensitive</a:t>
            </a:r>
            <a:r>
              <a:rPr lang="es-ES" sz="1300" dirty="0"/>
              <a:t> to </a:t>
            </a:r>
            <a:r>
              <a:rPr lang="es-ES" sz="1300" dirty="0" err="1"/>
              <a:t>it</a:t>
            </a:r>
            <a:r>
              <a:rPr lang="es-ES" sz="1300" dirty="0"/>
              <a:t> </a:t>
            </a:r>
            <a:r>
              <a:rPr lang="es-ES" sz="1300" dirty="0" err="1"/>
              <a:t>because</a:t>
            </a:r>
            <a:r>
              <a:rPr lang="es-ES" sz="1300" dirty="0"/>
              <a:t> </a:t>
            </a:r>
            <a:r>
              <a:rPr lang="es-ES" sz="1300" dirty="0" err="1"/>
              <a:t>we</a:t>
            </a:r>
            <a:r>
              <a:rPr lang="es-ES" sz="1300" dirty="0"/>
              <a:t> </a:t>
            </a:r>
            <a:r>
              <a:rPr lang="es-ES" sz="1300" dirty="0" err="1"/>
              <a:t>don’t</a:t>
            </a:r>
            <a:r>
              <a:rPr lang="es-ES" sz="1300" dirty="0"/>
              <a:t> </a:t>
            </a:r>
            <a:r>
              <a:rPr lang="es-ES" sz="1300" dirty="0" err="1"/>
              <a:t>have</a:t>
            </a:r>
            <a:r>
              <a:rPr lang="es-ES" sz="1300" dirty="0"/>
              <a:t> </a:t>
            </a:r>
            <a:r>
              <a:rPr lang="es-ES" sz="1300" dirty="0" err="1"/>
              <a:t>grammatical</a:t>
            </a:r>
            <a:r>
              <a:rPr lang="es-ES" sz="1300" dirty="0"/>
              <a:t> </a:t>
            </a:r>
            <a:r>
              <a:rPr lang="es-ES" sz="1300" dirty="0" err="1"/>
              <a:t>gender</a:t>
            </a:r>
            <a:r>
              <a:rPr lang="es-ES" sz="1300" dirty="0"/>
              <a:t> in English.</a:t>
            </a:r>
            <a:br>
              <a:rPr lang="es-ES" sz="1300" dirty="0"/>
            </a:br>
            <a:r>
              <a:rPr lang="es-ES" sz="1300" dirty="0"/>
              <a:t>4. </a:t>
            </a:r>
            <a:r>
              <a:rPr lang="es-ES" sz="1300" dirty="0" err="1"/>
              <a:t>The</a:t>
            </a:r>
            <a:r>
              <a:rPr lang="es-ES" sz="1300" dirty="0"/>
              <a:t> use of tener (</a:t>
            </a:r>
            <a:r>
              <a:rPr lang="es-ES" sz="1300" dirty="0" err="1"/>
              <a:t>orally</a:t>
            </a:r>
            <a:r>
              <a:rPr lang="es-ES" sz="1300" dirty="0"/>
              <a:t> and in </a:t>
            </a:r>
            <a:r>
              <a:rPr lang="es-ES" sz="1300" dirty="0" err="1"/>
              <a:t>the</a:t>
            </a:r>
            <a:r>
              <a:rPr lang="es-ES" sz="1300" dirty="0"/>
              <a:t> </a:t>
            </a:r>
            <a:r>
              <a:rPr lang="es-ES" sz="1300" dirty="0" err="1"/>
              <a:t>listening</a:t>
            </a:r>
            <a:r>
              <a:rPr lang="es-ES" sz="1300" dirty="0"/>
              <a:t>) </a:t>
            </a:r>
            <a:r>
              <a:rPr lang="es-ES" sz="1300" dirty="0" err="1"/>
              <a:t>doesn’t</a:t>
            </a:r>
            <a:r>
              <a:rPr lang="es-ES" sz="1300" dirty="0"/>
              <a:t> </a:t>
            </a:r>
            <a:r>
              <a:rPr lang="es-ES" sz="1300" dirty="0" err="1"/>
              <a:t>vary</a:t>
            </a:r>
            <a:r>
              <a:rPr lang="es-ES" sz="1300" dirty="0"/>
              <a:t> - Tienes…? Tengo… Tengo…</a:t>
            </a:r>
            <a:br>
              <a:rPr lang="es-ES" sz="1300" dirty="0"/>
            </a:br>
            <a:r>
              <a:rPr lang="es-ES" sz="1300" dirty="0" err="1"/>
              <a:t>It’s</a:t>
            </a:r>
            <a:r>
              <a:rPr lang="es-ES" sz="1300" dirty="0"/>
              <a:t> </a:t>
            </a:r>
            <a:r>
              <a:rPr lang="es-ES" sz="1300" dirty="0" err="1"/>
              <a:t>not</a:t>
            </a:r>
            <a:r>
              <a:rPr lang="es-ES" sz="1300" dirty="0"/>
              <a:t> </a:t>
            </a:r>
            <a:r>
              <a:rPr lang="es-ES" sz="1300" dirty="0" err="1"/>
              <a:t>necessary</a:t>
            </a:r>
            <a:r>
              <a:rPr lang="es-ES" sz="1300" dirty="0"/>
              <a:t> </a:t>
            </a:r>
            <a:r>
              <a:rPr lang="es-ES" sz="1300" dirty="0" err="1"/>
              <a:t>for</a:t>
            </a:r>
            <a:r>
              <a:rPr lang="es-ES" sz="1300" dirty="0"/>
              <a:t> </a:t>
            </a:r>
            <a:r>
              <a:rPr lang="es-ES" sz="1300" dirty="0" err="1"/>
              <a:t>it</a:t>
            </a:r>
            <a:r>
              <a:rPr lang="es-ES" sz="1300" dirty="0"/>
              <a:t> to be in </a:t>
            </a:r>
            <a:r>
              <a:rPr lang="es-ES" sz="1300" dirty="0" err="1"/>
              <a:t>the</a:t>
            </a:r>
            <a:r>
              <a:rPr lang="es-ES" sz="1300" dirty="0"/>
              <a:t> </a:t>
            </a:r>
            <a:r>
              <a:rPr lang="es-ES" sz="1300" dirty="0" err="1"/>
              <a:t>listening</a:t>
            </a:r>
            <a:r>
              <a:rPr lang="es-ES" sz="1300" dirty="0"/>
              <a:t> at </a:t>
            </a:r>
            <a:r>
              <a:rPr lang="es-ES" sz="1300" dirty="0" err="1"/>
              <a:t>all</a:t>
            </a:r>
            <a:r>
              <a:rPr lang="es-ES" sz="1300" dirty="0"/>
              <a:t>, </a:t>
            </a:r>
            <a:r>
              <a:rPr lang="es-ES" sz="1300" dirty="0" err="1"/>
              <a:t>for</a:t>
            </a:r>
            <a:r>
              <a:rPr lang="es-ES" sz="1300" dirty="0"/>
              <a:t> </a:t>
            </a:r>
            <a:r>
              <a:rPr lang="es-ES" sz="1300" dirty="0" err="1"/>
              <a:t>students</a:t>
            </a:r>
            <a:r>
              <a:rPr lang="es-ES" sz="1300" dirty="0"/>
              <a:t> to do </a:t>
            </a:r>
            <a:r>
              <a:rPr lang="es-ES" sz="1300" dirty="0" err="1"/>
              <a:t>the</a:t>
            </a:r>
            <a:r>
              <a:rPr lang="es-ES" sz="1300" dirty="0"/>
              <a:t> </a:t>
            </a:r>
            <a:r>
              <a:rPr lang="es-ES" sz="1300" dirty="0" err="1"/>
              <a:t>task</a:t>
            </a:r>
            <a:r>
              <a:rPr lang="es-ES" sz="1300" dirty="0"/>
              <a:t>.  </a:t>
            </a:r>
            <a:r>
              <a:rPr lang="es-ES" sz="1300" dirty="0" err="1"/>
              <a:t>Students</a:t>
            </a:r>
            <a:r>
              <a:rPr lang="es-ES" sz="1300" dirty="0"/>
              <a:t> </a:t>
            </a:r>
            <a:r>
              <a:rPr lang="es-ES" sz="1300" dirty="0" err="1"/>
              <a:t>will</a:t>
            </a:r>
            <a:r>
              <a:rPr lang="es-ES" sz="1300" dirty="0"/>
              <a:t> </a:t>
            </a:r>
            <a:r>
              <a:rPr lang="es-ES" sz="1300" dirty="0" err="1"/>
              <a:t>focus</a:t>
            </a:r>
            <a:r>
              <a:rPr lang="es-ES" sz="1300" dirty="0"/>
              <a:t> </a:t>
            </a:r>
            <a:r>
              <a:rPr lang="es-ES" sz="1300" dirty="0" err="1"/>
              <a:t>on</a:t>
            </a:r>
            <a:r>
              <a:rPr lang="es-ES" sz="1300" dirty="0"/>
              <a:t> </a:t>
            </a:r>
            <a:r>
              <a:rPr lang="es-ES" sz="1300" dirty="0" err="1"/>
              <a:t>what</a:t>
            </a:r>
            <a:r>
              <a:rPr lang="es-ES" sz="1300" dirty="0"/>
              <a:t> </a:t>
            </a:r>
            <a:r>
              <a:rPr lang="es-ES" sz="1300" dirty="0" err="1"/>
              <a:t>they</a:t>
            </a:r>
            <a:r>
              <a:rPr lang="es-ES" sz="1300" dirty="0"/>
              <a:t> </a:t>
            </a:r>
            <a:r>
              <a:rPr lang="es-ES" sz="1300" dirty="0" err="1"/>
              <a:t>need</a:t>
            </a:r>
            <a:r>
              <a:rPr lang="es-ES" sz="1300" dirty="0"/>
              <a:t> in </a:t>
            </a:r>
            <a:r>
              <a:rPr lang="es-ES" sz="1300" dirty="0" err="1"/>
              <a:t>order</a:t>
            </a:r>
            <a:r>
              <a:rPr lang="es-ES" sz="1300" dirty="0"/>
              <a:t> to do </a:t>
            </a:r>
            <a:r>
              <a:rPr lang="es-ES" sz="1300" dirty="0" err="1"/>
              <a:t>the</a:t>
            </a:r>
            <a:r>
              <a:rPr lang="es-ES" sz="1300" dirty="0"/>
              <a:t> </a:t>
            </a:r>
            <a:r>
              <a:rPr lang="es-ES" sz="1300" dirty="0" err="1"/>
              <a:t>task</a:t>
            </a:r>
            <a:r>
              <a:rPr lang="es-ES" sz="1300" dirty="0"/>
              <a:t>, i.e., </a:t>
            </a:r>
            <a:r>
              <a:rPr lang="es-ES" sz="1300" dirty="0" err="1"/>
              <a:t>the</a:t>
            </a:r>
            <a:r>
              <a:rPr lang="es-ES" sz="1300" dirty="0"/>
              <a:t> </a:t>
            </a:r>
            <a:r>
              <a:rPr lang="es-ES" sz="1300" dirty="0" err="1"/>
              <a:t>meaning</a:t>
            </a:r>
            <a:r>
              <a:rPr lang="es-ES" sz="1300" dirty="0"/>
              <a:t> of </a:t>
            </a:r>
            <a:r>
              <a:rPr lang="es-ES" sz="1300" dirty="0" err="1"/>
              <a:t>the</a:t>
            </a:r>
            <a:r>
              <a:rPr lang="es-ES" sz="1300" dirty="0"/>
              <a:t> </a:t>
            </a:r>
            <a:r>
              <a:rPr lang="es-ES" sz="1300" dirty="0" err="1"/>
              <a:t>noun</a:t>
            </a:r>
            <a:r>
              <a:rPr lang="es-ES" sz="1300" dirty="0"/>
              <a:t>.  </a:t>
            </a:r>
            <a:br>
              <a:rPr lang="es-ES" sz="1300" dirty="0"/>
            </a:br>
            <a:br>
              <a:rPr lang="es-ES" sz="1300" dirty="0"/>
            </a:br>
            <a:r>
              <a:rPr lang="es-ES" sz="1300" dirty="0"/>
              <a:t>So, </a:t>
            </a:r>
            <a:r>
              <a:rPr lang="es-ES" sz="1300" dirty="0" err="1"/>
              <a:t>from</a:t>
            </a:r>
            <a:r>
              <a:rPr lang="es-ES" sz="1300" dirty="0"/>
              <a:t> </a:t>
            </a:r>
            <a:r>
              <a:rPr lang="es-ES" sz="1300" dirty="0" err="1"/>
              <a:t>this</a:t>
            </a:r>
            <a:r>
              <a:rPr lang="es-ES" sz="1300" dirty="0"/>
              <a:t> </a:t>
            </a:r>
            <a:r>
              <a:rPr lang="es-ES" sz="1300" dirty="0" err="1"/>
              <a:t>teaching</a:t>
            </a:r>
            <a:r>
              <a:rPr lang="es-ES" sz="1300" dirty="0"/>
              <a:t> so </a:t>
            </a:r>
            <a:r>
              <a:rPr lang="es-ES" sz="1300" dirty="0" err="1"/>
              <a:t>far</a:t>
            </a:r>
            <a:r>
              <a:rPr lang="es-ES" sz="1300" dirty="0"/>
              <a:t>, </a:t>
            </a:r>
            <a:r>
              <a:rPr lang="es-ES" sz="1300" dirty="0" err="1"/>
              <a:t>we</a:t>
            </a:r>
            <a:r>
              <a:rPr lang="es-ES" sz="1300" dirty="0"/>
              <a:t> are </a:t>
            </a:r>
            <a:r>
              <a:rPr lang="es-ES" sz="1300" dirty="0" err="1"/>
              <a:t>likely</a:t>
            </a:r>
            <a:r>
              <a:rPr lang="es-ES" sz="1300" dirty="0"/>
              <a:t> to be in </a:t>
            </a:r>
            <a:r>
              <a:rPr lang="es-ES" sz="1300" dirty="0" err="1"/>
              <a:t>the</a:t>
            </a:r>
            <a:r>
              <a:rPr lang="es-ES" sz="1300" dirty="0"/>
              <a:t> </a:t>
            </a:r>
            <a:r>
              <a:rPr lang="es-ES" sz="1300" dirty="0" err="1"/>
              <a:t>process</a:t>
            </a:r>
            <a:r>
              <a:rPr lang="es-ES" sz="1300" dirty="0"/>
              <a:t> of </a:t>
            </a:r>
            <a:r>
              <a:rPr lang="es-ES" sz="1300" dirty="0" err="1"/>
              <a:t>learning</a:t>
            </a:r>
            <a:r>
              <a:rPr lang="es-ES" sz="1300" dirty="0"/>
              <a:t> </a:t>
            </a:r>
            <a:r>
              <a:rPr lang="es-ES" sz="1300" dirty="0" err="1"/>
              <a:t>some</a:t>
            </a:r>
            <a:r>
              <a:rPr lang="es-ES" sz="1300" dirty="0"/>
              <a:t> </a:t>
            </a:r>
            <a:r>
              <a:rPr lang="es-ES" sz="1300" dirty="0" err="1"/>
              <a:t>vocabulary</a:t>
            </a:r>
            <a:r>
              <a:rPr lang="es-ES" sz="1300" dirty="0"/>
              <a:t>, </a:t>
            </a:r>
            <a:r>
              <a:rPr lang="es-ES" sz="1300" dirty="0" err="1"/>
              <a:t>but</a:t>
            </a:r>
            <a:r>
              <a:rPr lang="es-ES" sz="1300" dirty="0"/>
              <a:t> </a:t>
            </a:r>
            <a:r>
              <a:rPr lang="es-ES" sz="1300" dirty="0" err="1"/>
              <a:t>we</a:t>
            </a:r>
            <a:r>
              <a:rPr lang="es-ES" sz="1300" dirty="0"/>
              <a:t> are </a:t>
            </a:r>
            <a:r>
              <a:rPr lang="es-ES" sz="1300" dirty="0" err="1"/>
              <a:t>unlikely</a:t>
            </a:r>
            <a:r>
              <a:rPr lang="es-ES" sz="1300" dirty="0"/>
              <a:t> to </a:t>
            </a:r>
            <a:r>
              <a:rPr lang="es-ES" sz="1300" dirty="0" err="1"/>
              <a:t>retain</a:t>
            </a:r>
            <a:r>
              <a:rPr lang="es-ES" sz="1300" dirty="0"/>
              <a:t> </a:t>
            </a:r>
            <a:r>
              <a:rPr lang="es-ES" sz="1300" dirty="0" err="1"/>
              <a:t>the</a:t>
            </a:r>
            <a:r>
              <a:rPr lang="es-ES" sz="1300" dirty="0"/>
              <a:t> </a:t>
            </a:r>
            <a:r>
              <a:rPr lang="es-ES" sz="1300" dirty="0" err="1"/>
              <a:t>meaning</a:t>
            </a:r>
            <a:r>
              <a:rPr lang="es-ES" sz="1300" dirty="0"/>
              <a:t> of tienes / tengo </a:t>
            </a:r>
            <a:r>
              <a:rPr lang="es-ES" sz="1300" dirty="0" err="1"/>
              <a:t>this</a:t>
            </a:r>
            <a:r>
              <a:rPr lang="es-ES" sz="1300" dirty="0"/>
              <a:t> </a:t>
            </a:r>
            <a:r>
              <a:rPr lang="es-ES" sz="1300" dirty="0" err="1"/>
              <a:t>way</a:t>
            </a:r>
            <a:r>
              <a:rPr lang="es-ES" sz="1300" dirty="0"/>
              <a:t>.  </a:t>
            </a:r>
            <a:br>
              <a:rPr lang="es-ES" sz="1300" dirty="0"/>
            </a:br>
            <a:r>
              <a:rPr lang="es-ES" sz="1300" dirty="0" err="1"/>
              <a:t>Most</a:t>
            </a:r>
            <a:r>
              <a:rPr lang="es-ES" sz="1300" dirty="0"/>
              <a:t> </a:t>
            </a:r>
            <a:r>
              <a:rPr lang="es-ES" sz="1300" dirty="0" err="1"/>
              <a:t>learners</a:t>
            </a:r>
            <a:r>
              <a:rPr lang="es-ES" sz="1300" dirty="0"/>
              <a:t> are </a:t>
            </a:r>
            <a:r>
              <a:rPr lang="es-ES" sz="1300" dirty="0" err="1"/>
              <a:t>not</a:t>
            </a:r>
            <a:r>
              <a:rPr lang="es-ES" sz="1300" dirty="0"/>
              <a:t> </a:t>
            </a:r>
            <a:r>
              <a:rPr lang="es-ES" sz="1300" dirty="0" err="1"/>
              <a:t>well</a:t>
            </a:r>
            <a:r>
              <a:rPr lang="es-ES" sz="1300" dirty="0"/>
              <a:t>-placed </a:t>
            </a:r>
            <a:r>
              <a:rPr lang="es-ES" sz="1300" dirty="0" err="1"/>
              <a:t>to</a:t>
            </a:r>
            <a:r>
              <a:rPr lang="es-ES" sz="1300" dirty="0"/>
              <a:t> </a:t>
            </a:r>
            <a:r>
              <a:rPr lang="es-ES" sz="1300" dirty="0" err="1"/>
              <a:t>learn</a:t>
            </a:r>
            <a:r>
              <a:rPr lang="es-ES" sz="1300" dirty="0"/>
              <a:t> </a:t>
            </a:r>
            <a:r>
              <a:rPr lang="es-ES" sz="1300" dirty="0" err="1"/>
              <a:t>the</a:t>
            </a:r>
            <a:r>
              <a:rPr lang="es-ES" sz="1300" dirty="0"/>
              <a:t> </a:t>
            </a:r>
            <a:r>
              <a:rPr lang="es-ES" sz="1300" dirty="0" err="1"/>
              <a:t>genders</a:t>
            </a:r>
            <a:r>
              <a:rPr lang="es-ES" sz="1300" dirty="0"/>
              <a:t> </a:t>
            </a:r>
            <a:r>
              <a:rPr lang="es-ES" sz="1300" dirty="0" err="1"/>
              <a:t>of</a:t>
            </a:r>
            <a:r>
              <a:rPr lang="es-ES" sz="1300" dirty="0"/>
              <a:t> </a:t>
            </a:r>
            <a:r>
              <a:rPr lang="es-ES" sz="1300" dirty="0" err="1"/>
              <a:t>these</a:t>
            </a:r>
            <a:r>
              <a:rPr lang="es-ES" sz="1300" dirty="0"/>
              <a:t> </a:t>
            </a:r>
            <a:r>
              <a:rPr lang="es-ES" sz="1300" dirty="0" err="1"/>
              <a:t>nouns</a:t>
            </a:r>
            <a:r>
              <a:rPr lang="es-ES" sz="1300" dirty="0"/>
              <a:t> </a:t>
            </a:r>
            <a:r>
              <a:rPr lang="es-ES" sz="1300" dirty="0" err="1"/>
              <a:t>this</a:t>
            </a:r>
            <a:r>
              <a:rPr lang="es-ES" sz="1300" dirty="0"/>
              <a:t> </a:t>
            </a:r>
            <a:r>
              <a:rPr lang="es-ES" sz="1300" dirty="0" err="1"/>
              <a:t>way</a:t>
            </a:r>
            <a:r>
              <a:rPr lang="es-ES" sz="1300" dirty="0"/>
              <a:t>.</a:t>
            </a:r>
            <a:br>
              <a:rPr lang="es-ES" sz="1300" dirty="0"/>
            </a:br>
            <a:br>
              <a:rPr lang="es-ES" sz="1300" dirty="0"/>
            </a:br>
            <a:r>
              <a:rPr lang="es-ES" sz="1300" dirty="0" err="1"/>
              <a:t>Other</a:t>
            </a:r>
            <a:r>
              <a:rPr lang="es-ES" sz="1300" dirty="0"/>
              <a:t> </a:t>
            </a:r>
            <a:r>
              <a:rPr lang="es-ES" sz="1300" dirty="0" err="1"/>
              <a:t>things</a:t>
            </a:r>
            <a:r>
              <a:rPr lang="es-ES" sz="1300" dirty="0"/>
              <a:t> </a:t>
            </a:r>
            <a:r>
              <a:rPr lang="es-ES" sz="1300" dirty="0" err="1"/>
              <a:t>make</a:t>
            </a:r>
            <a:r>
              <a:rPr lang="es-ES" sz="1300" dirty="0"/>
              <a:t> </a:t>
            </a:r>
            <a:r>
              <a:rPr lang="es-ES" sz="1300" dirty="0" err="1"/>
              <a:t>this</a:t>
            </a:r>
            <a:r>
              <a:rPr lang="es-ES" sz="1300" dirty="0"/>
              <a:t> </a:t>
            </a:r>
            <a:r>
              <a:rPr lang="es-ES" sz="1300" dirty="0" err="1"/>
              <a:t>selection</a:t>
            </a:r>
            <a:r>
              <a:rPr lang="es-ES" sz="1300" dirty="0"/>
              <a:t> of </a:t>
            </a:r>
            <a:r>
              <a:rPr lang="es-ES" sz="1300" dirty="0" err="1"/>
              <a:t>vocabulary</a:t>
            </a:r>
            <a:r>
              <a:rPr lang="es-ES" sz="1300" dirty="0"/>
              <a:t> </a:t>
            </a:r>
            <a:r>
              <a:rPr lang="es-ES" sz="1300" dirty="0" err="1"/>
              <a:t>tricky</a:t>
            </a:r>
            <a:r>
              <a:rPr lang="es-ES" sz="1300" dirty="0"/>
              <a:t>:</a:t>
            </a:r>
          </a:p>
          <a:p>
            <a:r>
              <a:rPr lang="es-ES" sz="1300" dirty="0"/>
              <a:t>1. pez, serpiente and ratón do </a:t>
            </a:r>
            <a:r>
              <a:rPr lang="es-ES" sz="1300" dirty="0" err="1"/>
              <a:t>not</a:t>
            </a:r>
            <a:r>
              <a:rPr lang="es-ES" sz="1300" dirty="0"/>
              <a:t> </a:t>
            </a:r>
            <a:r>
              <a:rPr lang="es-ES" sz="1300" dirty="0" err="1"/>
              <a:t>fit</a:t>
            </a:r>
            <a:r>
              <a:rPr lang="es-ES" sz="1300" dirty="0"/>
              <a:t> </a:t>
            </a:r>
            <a:r>
              <a:rPr lang="es-ES" sz="1300" dirty="0" err="1"/>
              <a:t>the</a:t>
            </a:r>
            <a:r>
              <a:rPr lang="es-ES" sz="1300" dirty="0"/>
              <a:t> regular </a:t>
            </a:r>
            <a:r>
              <a:rPr lang="es-ES" sz="1300" dirty="0" err="1"/>
              <a:t>pattern</a:t>
            </a:r>
            <a:r>
              <a:rPr lang="es-ES" sz="1300" dirty="0"/>
              <a:t> so </a:t>
            </a:r>
            <a:r>
              <a:rPr lang="es-ES" sz="1300" dirty="0" err="1"/>
              <a:t>don’t</a:t>
            </a:r>
            <a:r>
              <a:rPr lang="es-ES" sz="1300" dirty="0"/>
              <a:t> </a:t>
            </a:r>
            <a:r>
              <a:rPr lang="es-ES" sz="1300" dirty="0" err="1"/>
              <a:t>help</a:t>
            </a:r>
            <a:r>
              <a:rPr lang="es-ES" sz="1300" dirty="0"/>
              <a:t> </a:t>
            </a:r>
            <a:r>
              <a:rPr lang="es-ES" sz="1300" dirty="0" err="1"/>
              <a:t>students</a:t>
            </a:r>
            <a:r>
              <a:rPr lang="es-ES" sz="1300" dirty="0"/>
              <a:t> </a:t>
            </a:r>
            <a:r>
              <a:rPr lang="es-ES" sz="1300" dirty="0" err="1"/>
              <a:t>establish</a:t>
            </a:r>
            <a:r>
              <a:rPr lang="es-ES" sz="1300" dirty="0"/>
              <a:t> </a:t>
            </a:r>
            <a:r>
              <a:rPr lang="es-ES" sz="1300" dirty="0" err="1"/>
              <a:t>the</a:t>
            </a:r>
            <a:r>
              <a:rPr lang="es-ES" sz="1300" dirty="0"/>
              <a:t> </a:t>
            </a:r>
            <a:r>
              <a:rPr lang="es-ES" sz="1300" dirty="0" err="1"/>
              <a:t>knowledge</a:t>
            </a:r>
            <a:r>
              <a:rPr lang="es-ES" sz="1300" dirty="0"/>
              <a:t> </a:t>
            </a:r>
            <a:r>
              <a:rPr lang="es-ES" sz="1300" dirty="0" err="1"/>
              <a:t>that</a:t>
            </a:r>
            <a:r>
              <a:rPr lang="es-ES" sz="1300" dirty="0"/>
              <a:t> </a:t>
            </a:r>
            <a:r>
              <a:rPr lang="es-ES" sz="1300" dirty="0" err="1"/>
              <a:t>nouns</a:t>
            </a:r>
            <a:r>
              <a:rPr lang="es-ES" sz="1300" dirty="0"/>
              <a:t> </a:t>
            </a:r>
            <a:r>
              <a:rPr lang="es-ES" sz="1300" dirty="0" err="1"/>
              <a:t>ending</a:t>
            </a:r>
            <a:r>
              <a:rPr lang="es-ES" sz="1300" dirty="0"/>
              <a:t> in -o/-a are </a:t>
            </a:r>
            <a:r>
              <a:rPr lang="es-ES" sz="1300" dirty="0" err="1"/>
              <a:t>generally</a:t>
            </a:r>
            <a:r>
              <a:rPr lang="es-ES" sz="1300" dirty="0"/>
              <a:t> </a:t>
            </a:r>
            <a:r>
              <a:rPr lang="es-ES" sz="1300" dirty="0" err="1"/>
              <a:t>masculine</a:t>
            </a:r>
            <a:r>
              <a:rPr lang="es-ES" sz="1300" dirty="0"/>
              <a:t>/</a:t>
            </a:r>
            <a:r>
              <a:rPr lang="es-ES" sz="1300" dirty="0" err="1"/>
              <a:t>feminine</a:t>
            </a:r>
            <a:br>
              <a:rPr lang="es-ES" sz="1300" dirty="0"/>
            </a:br>
            <a:r>
              <a:rPr lang="es-ES" sz="1300" dirty="0"/>
              <a:t>2. caballo and cobaya </a:t>
            </a:r>
            <a:r>
              <a:rPr lang="es-ES" sz="1300" dirty="0" err="1"/>
              <a:t>sound</a:t>
            </a:r>
            <a:r>
              <a:rPr lang="es-ES" sz="1300" dirty="0"/>
              <a:t> </a:t>
            </a:r>
            <a:r>
              <a:rPr lang="es-ES" sz="1300" dirty="0" err="1"/>
              <a:t>very</a:t>
            </a:r>
            <a:r>
              <a:rPr lang="es-ES" sz="1300" dirty="0"/>
              <a:t> similar and </a:t>
            </a:r>
            <a:r>
              <a:rPr lang="es-ES" sz="1300" dirty="0" err="1"/>
              <a:t>tend</a:t>
            </a:r>
            <a:r>
              <a:rPr lang="es-ES" sz="1300" dirty="0"/>
              <a:t> to cause </a:t>
            </a:r>
            <a:r>
              <a:rPr lang="es-ES" sz="1300" dirty="0" err="1"/>
              <a:t>confusion</a:t>
            </a:r>
            <a:r>
              <a:rPr lang="es-ES" sz="1300" dirty="0"/>
              <a:t> in </a:t>
            </a:r>
            <a:r>
              <a:rPr lang="es-ES" sz="1300" dirty="0" err="1"/>
              <a:t>the</a:t>
            </a:r>
            <a:r>
              <a:rPr lang="es-ES" sz="1300" dirty="0"/>
              <a:t> </a:t>
            </a:r>
            <a:r>
              <a:rPr lang="es-ES" sz="1300" dirty="0" err="1"/>
              <a:t>early</a:t>
            </a:r>
            <a:r>
              <a:rPr lang="es-ES" sz="1300" dirty="0"/>
              <a:t> </a:t>
            </a:r>
            <a:r>
              <a:rPr lang="es-ES" sz="1300" dirty="0" err="1"/>
              <a:t>stages</a:t>
            </a:r>
            <a:r>
              <a:rPr lang="es-ES" sz="1300" dirty="0"/>
              <a:t> as </a:t>
            </a:r>
            <a:r>
              <a:rPr lang="es-ES" sz="1300" dirty="0" err="1"/>
              <a:t>students</a:t>
            </a:r>
            <a:r>
              <a:rPr lang="es-ES" sz="1300" dirty="0"/>
              <a:t>’ </a:t>
            </a:r>
            <a:r>
              <a:rPr lang="es-ES" sz="1300" dirty="0" err="1"/>
              <a:t>phonics</a:t>
            </a:r>
            <a:r>
              <a:rPr lang="es-ES" sz="1300" dirty="0"/>
              <a:t> </a:t>
            </a:r>
            <a:r>
              <a:rPr lang="es-ES" sz="1300" dirty="0" err="1"/>
              <a:t>knowledge</a:t>
            </a:r>
            <a:r>
              <a:rPr lang="es-ES" sz="1300" dirty="0"/>
              <a:t> </a:t>
            </a:r>
            <a:r>
              <a:rPr lang="es-ES" sz="1300" dirty="0" err="1"/>
              <a:t>is</a:t>
            </a:r>
            <a:r>
              <a:rPr lang="es-ES" sz="1300" dirty="0"/>
              <a:t> </a:t>
            </a:r>
            <a:r>
              <a:rPr lang="es-ES" sz="1300" dirty="0" err="1"/>
              <a:t>emergent</a:t>
            </a:r>
            <a:r>
              <a:rPr lang="es-ES" sz="1300" dirty="0"/>
              <a:t> and </a:t>
            </a:r>
            <a:r>
              <a:rPr lang="es-ES" sz="1300" dirty="0" err="1"/>
              <a:t>they</a:t>
            </a:r>
            <a:r>
              <a:rPr lang="es-ES" sz="1300" dirty="0"/>
              <a:t> </a:t>
            </a:r>
            <a:r>
              <a:rPr lang="es-ES" sz="1300" dirty="0" err="1"/>
              <a:t>can’t</a:t>
            </a:r>
            <a:r>
              <a:rPr lang="es-ES" sz="1300" dirty="0"/>
              <a:t> </a:t>
            </a:r>
            <a:r>
              <a:rPr lang="es-ES" sz="1300" dirty="0" err="1"/>
              <a:t>easily</a:t>
            </a:r>
            <a:r>
              <a:rPr lang="es-ES" sz="1300" dirty="0"/>
              <a:t> </a:t>
            </a:r>
            <a:r>
              <a:rPr lang="es-ES" sz="1300" dirty="0" err="1"/>
              <a:t>differentiate</a:t>
            </a:r>
            <a:r>
              <a:rPr lang="es-ES" sz="1300" dirty="0"/>
              <a:t> </a:t>
            </a:r>
            <a:r>
              <a:rPr lang="es-ES" sz="1300" dirty="0" err="1"/>
              <a:t>these</a:t>
            </a:r>
            <a:r>
              <a:rPr lang="es-ES" sz="1300" dirty="0"/>
              <a:t> </a:t>
            </a:r>
            <a:r>
              <a:rPr lang="es-ES" sz="1300" dirty="0" err="1"/>
              <a:t>two</a:t>
            </a:r>
            <a:r>
              <a:rPr lang="es-ES" sz="1300" dirty="0"/>
              <a:t> </a:t>
            </a:r>
            <a:r>
              <a:rPr lang="es-ES" sz="1300" dirty="0" err="1"/>
              <a:t>words</a:t>
            </a:r>
            <a:r>
              <a:rPr lang="es-ES" sz="1300" dirty="0"/>
              <a:t> in </a:t>
            </a:r>
            <a:r>
              <a:rPr lang="es-ES" sz="1300" dirty="0" err="1"/>
              <a:t>the</a:t>
            </a:r>
            <a:r>
              <a:rPr lang="es-ES" sz="1300" dirty="0"/>
              <a:t> oral </a:t>
            </a:r>
            <a:r>
              <a:rPr lang="es-ES" sz="1300" dirty="0" err="1"/>
              <a:t>modality</a:t>
            </a:r>
            <a:r>
              <a:rPr lang="es-ES" sz="1300" dirty="0"/>
              <a:t>.</a:t>
            </a:r>
          </a:p>
          <a:p>
            <a:pPr defTabSz="966155">
              <a:defRPr/>
            </a:pPr>
            <a:r>
              <a:rPr lang="es-ES" sz="1300" dirty="0"/>
              <a:t>3. </a:t>
            </a:r>
            <a:r>
              <a:rPr lang="es-ES" sz="1300" dirty="0" err="1"/>
              <a:t>word</a:t>
            </a:r>
            <a:r>
              <a:rPr lang="es-ES" sz="1300" dirty="0"/>
              <a:t> </a:t>
            </a:r>
            <a:r>
              <a:rPr lang="es-ES" sz="1300" dirty="0" err="1"/>
              <a:t>frequency</a:t>
            </a:r>
            <a:r>
              <a:rPr lang="es-ES" sz="1300" dirty="0"/>
              <a:t> - </a:t>
            </a:r>
            <a:r>
              <a:rPr lang="es-ES" sz="1300" dirty="0" err="1"/>
              <a:t>only</a:t>
            </a:r>
            <a:r>
              <a:rPr lang="es-ES" sz="1300" dirty="0"/>
              <a:t> gato [1728] and perro [888], caballo [907] are </a:t>
            </a:r>
            <a:r>
              <a:rPr lang="es-ES" sz="1300" dirty="0" err="1"/>
              <a:t>within</a:t>
            </a:r>
            <a:r>
              <a:rPr lang="es-ES" sz="1300" dirty="0"/>
              <a:t> 2000. </a:t>
            </a:r>
            <a:br>
              <a:rPr lang="es-ES" sz="1300" dirty="0"/>
            </a:br>
            <a:endParaRPr lang="es-ES" sz="1300" dirty="0"/>
          </a:p>
          <a:p>
            <a:pPr defTabSz="966155">
              <a:defRPr/>
            </a:pPr>
            <a:r>
              <a:rPr lang="es-ES" sz="1300" dirty="0"/>
              <a:t>ratón [3415]; pez [3579]; serpiente [3662]; cobaya [&gt;5000] mascota [&gt;5000]</a:t>
            </a:r>
            <a:br>
              <a:rPr lang="es-ES" sz="1300" dirty="0"/>
            </a:br>
            <a:r>
              <a:rPr lang="en-GB" sz="1300" dirty="0"/>
              <a:t>Source: Davies, M. &amp; Davies, K.  (2018). </a:t>
            </a:r>
            <a:r>
              <a:rPr lang="en-GB" sz="1300" i="1" dirty="0"/>
              <a:t>A Frequency Dictionary of Spanish: Core vocabulary for learners </a:t>
            </a:r>
            <a:r>
              <a:rPr lang="en-GB" sz="1300" dirty="0"/>
              <a:t>(2</a:t>
            </a:r>
            <a:r>
              <a:rPr lang="en-GB" sz="1300" baseline="30000" dirty="0"/>
              <a:t>nd</a:t>
            </a:r>
            <a:r>
              <a:rPr lang="en-GB" sz="1300" dirty="0"/>
              <a:t> ed.) London: Routledge</a:t>
            </a:r>
            <a:endParaRPr lang="en-GB" dirty="0"/>
          </a:p>
          <a:p>
            <a:endParaRPr lang="es-ES" sz="1300" dirty="0"/>
          </a:p>
          <a:p>
            <a:endParaRPr lang="en-GB" sz="1300"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3079407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this we have chosen a Y8 Spanish lesson from the second week of the spring term, so January of Y8.</a:t>
            </a:r>
            <a:br>
              <a:rPr lang="en-GB" dirty="0"/>
            </a:br>
            <a:r>
              <a:rPr lang="en-GB" dirty="0"/>
              <a:t>This screen shot shows the relevant week on the SOW document.</a:t>
            </a:r>
          </a:p>
        </p:txBody>
      </p:sp>
      <p:sp>
        <p:nvSpPr>
          <p:cNvPr id="4" name="Slide Number Placeholder 3"/>
          <p:cNvSpPr>
            <a:spLocks noGrp="1"/>
          </p:cNvSpPr>
          <p:nvPr>
            <p:ph type="sldNum" sz="quarter" idx="5"/>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1784468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CA" sz="1300" b="1" dirty="0"/>
              <a:t>RH:  </a:t>
            </a:r>
            <a:r>
              <a:rPr lang="en-CA" sz="1300" dirty="0"/>
              <a:t>As with the SOW every lesson resource is editable.  It is expected that teachers customise activities for their students, beyond the differentiation suggestions detailed in the under slide notes, as appropriate to their context.</a:t>
            </a:r>
            <a:br>
              <a:rPr lang="en-CA" sz="1300" dirty="0"/>
            </a:br>
            <a:br>
              <a:rPr lang="en-CA" sz="1300" dirty="0"/>
            </a:br>
            <a:r>
              <a:rPr lang="en-CA" sz="1300" dirty="0"/>
              <a:t>As you can see from the title slide, the context for the lesson is describing travel.  That is to say, the language (both vocabulary and grammar) that students learn and practise in this lesson equips them to talk about travel in two tenses.</a:t>
            </a:r>
            <a:br>
              <a:rPr lang="en-CA" sz="1300" dirty="0"/>
            </a:br>
            <a:br>
              <a:rPr lang="en-CA" sz="1300" dirty="0"/>
            </a:br>
            <a:r>
              <a:rPr lang="en-CA" sz="1300" dirty="0"/>
              <a:t>You see also the specific grammar focus of the lesson – 3</a:t>
            </a:r>
            <a:r>
              <a:rPr lang="en-CA" sz="1300" baseline="30000" dirty="0"/>
              <a:t>rd</a:t>
            </a:r>
            <a:r>
              <a:rPr lang="en-CA" sz="1300" dirty="0"/>
              <a:t> person </a:t>
            </a:r>
            <a:r>
              <a:rPr lang="en-CA" sz="1300" dirty="0" err="1"/>
              <a:t>preterite</a:t>
            </a:r>
            <a:r>
              <a:rPr lang="en-CA" sz="1300" dirty="0"/>
              <a:t> –</a:t>
            </a:r>
            <a:r>
              <a:rPr lang="en-CA" sz="1300" dirty="0" err="1"/>
              <a:t>er</a:t>
            </a:r>
            <a:r>
              <a:rPr lang="en-CA" sz="1300" dirty="0"/>
              <a:t>/-</a:t>
            </a:r>
            <a:r>
              <a:rPr lang="en-CA" sz="1300" dirty="0" err="1"/>
              <a:t>ir</a:t>
            </a:r>
            <a:r>
              <a:rPr lang="en-CA" sz="1300" dirty="0"/>
              <a:t> verbs, and the sound-symbol correspondence ‘que’ which has been learnt before and is revisited here.</a:t>
            </a:r>
            <a:br>
              <a:rPr lang="en-CA" sz="1300" b="1" dirty="0"/>
            </a:br>
            <a:br>
              <a:rPr lang="en-CA" sz="1300" b="1" dirty="0"/>
            </a:br>
            <a:br>
              <a:rPr lang="en-CA" sz="1300" b="1" dirty="0"/>
            </a:br>
            <a:endParaRPr lang="en-CA" sz="1300" b="1" dirty="0"/>
          </a:p>
          <a:p>
            <a:pPr defTabSz="966155">
              <a:defRPr/>
            </a:pPr>
            <a:endParaRPr lang="en-CA" sz="1300" dirty="0"/>
          </a:p>
          <a:p>
            <a:pPr defTabSz="966155">
              <a:defRPr/>
            </a:pPr>
            <a:r>
              <a:rPr lang="en-CA" sz="1300" dirty="0"/>
              <a:t>Artwork by Mark Davies.  All additional pictures selected are available under a Creative Commons license, no attribution required.</a:t>
            </a:r>
          </a:p>
          <a:p>
            <a:pPr defTabSz="966155">
              <a:defRPr/>
            </a:pPr>
            <a:r>
              <a:rPr lang="en-GB" sz="1300" dirty="0"/>
              <a:t>Native teacher feedback provided by Blanca </a:t>
            </a:r>
            <a:r>
              <a:rPr lang="en-GB" sz="1300" dirty="0" err="1"/>
              <a:t>Román</a:t>
            </a:r>
            <a:r>
              <a:rPr lang="en-GB" sz="1300" dirty="0"/>
              <a:t>.</a:t>
            </a:r>
            <a:endParaRPr lang="en-GB" b="1" dirty="0"/>
          </a:p>
          <a:p>
            <a:endParaRPr lang="en-GB" b="1" dirty="0"/>
          </a:p>
          <a:p>
            <a:r>
              <a:rPr lang="en-GB" b="1" dirty="0"/>
              <a:t>Learning outcomes: </a:t>
            </a:r>
          </a:p>
          <a:p>
            <a:r>
              <a:rPr lang="en-GB" sz="1300" dirty="0"/>
              <a:t>Introduction of </a:t>
            </a:r>
            <a:r>
              <a:rPr lang="en-US" sz="1300" dirty="0"/>
              <a:t>-</a:t>
            </a:r>
            <a:r>
              <a:rPr lang="en-US" sz="1300" dirty="0" err="1"/>
              <a:t>er</a:t>
            </a:r>
            <a:r>
              <a:rPr lang="en-US" sz="1300" dirty="0"/>
              <a:t>/-</a:t>
            </a:r>
            <a:r>
              <a:rPr lang="en-US" sz="1300" dirty="0" err="1"/>
              <a:t>ir</a:t>
            </a:r>
            <a:r>
              <a:rPr lang="en-US" sz="1300" b="1" dirty="0"/>
              <a:t> </a:t>
            </a:r>
            <a:r>
              <a:rPr lang="en-US" sz="1300" dirty="0"/>
              <a:t>verbs 3rd person singular preterite (-</a:t>
            </a:r>
            <a:r>
              <a:rPr lang="en-US" sz="1300" dirty="0" err="1"/>
              <a:t>ió</a:t>
            </a:r>
            <a:r>
              <a:rPr lang="en-US" sz="1300" dirty="0"/>
              <a:t>) </a:t>
            </a:r>
          </a:p>
          <a:p>
            <a:pPr defTabSz="966155">
              <a:defRPr/>
            </a:pPr>
            <a:r>
              <a:rPr lang="en-US" sz="1300" dirty="0"/>
              <a:t>Consolidation of -</a:t>
            </a:r>
            <a:r>
              <a:rPr lang="en-US" sz="1300" dirty="0" err="1"/>
              <a:t>er</a:t>
            </a:r>
            <a:r>
              <a:rPr lang="en-US" sz="1300" dirty="0"/>
              <a:t>/-</a:t>
            </a:r>
            <a:r>
              <a:rPr lang="en-US" sz="1300" dirty="0" err="1"/>
              <a:t>ir</a:t>
            </a:r>
            <a:r>
              <a:rPr lang="en-US" sz="1300" dirty="0"/>
              <a:t> verbs in 1</a:t>
            </a:r>
            <a:r>
              <a:rPr lang="en-US" sz="1300" baseline="30000" dirty="0"/>
              <a:t>st</a:t>
            </a:r>
            <a:r>
              <a:rPr lang="en-US" sz="1300" dirty="0"/>
              <a:t> and 2nd person singular preterite (-í, -</a:t>
            </a:r>
            <a:r>
              <a:rPr lang="en-US" sz="1300" dirty="0" err="1"/>
              <a:t>iste</a:t>
            </a:r>
            <a:r>
              <a:rPr lang="en-US" sz="1300" dirty="0"/>
              <a:t>).</a:t>
            </a:r>
            <a:endParaRPr lang="es-GB" sz="1300" dirty="0"/>
          </a:p>
          <a:p>
            <a:r>
              <a:rPr lang="en-US" sz="1300" dirty="0"/>
              <a:t>Consolidation of 3rd person singular present (-e)</a:t>
            </a:r>
            <a:endParaRPr lang="en-US" sz="1300" b="1" dirty="0"/>
          </a:p>
          <a:p>
            <a:r>
              <a:rPr lang="en-GB" sz="1300" dirty="0"/>
              <a:t>Consolidation of SSC [que]</a:t>
            </a:r>
            <a:endParaRPr lang="es-GB" sz="1300" dirty="0"/>
          </a:p>
          <a:p>
            <a:br>
              <a:rPr lang="en-GB" baseline="0" dirty="0"/>
            </a:br>
            <a:r>
              <a:rPr lang="en-GB" b="1" dirty="0"/>
              <a:t>Word frequency </a:t>
            </a:r>
            <a:r>
              <a:rPr lang="en-GB" b="1" baseline="0" dirty="0"/>
              <a:t>(1 is the most frequent word in Spanish): </a:t>
            </a:r>
            <a:endParaRPr lang="en-GB" sz="1300" b="1" dirty="0">
              <a:ea typeface="Calibri"/>
              <a:cs typeface="Calibri"/>
              <a:sym typeface="Calibri"/>
            </a:endParaRPr>
          </a:p>
          <a:p>
            <a:r>
              <a:rPr lang="en-GB" sz="1300" b="1" dirty="0">
                <a:ea typeface="Calibri"/>
                <a:cs typeface="Calibri"/>
                <a:sym typeface="Calibri"/>
              </a:rPr>
              <a:t>New vocabulary (introduce in lesson 1): </a:t>
            </a:r>
            <a:r>
              <a:rPr lang="es-419" sz="1300" dirty="0"/>
              <a:t>conocer [128]</a:t>
            </a:r>
            <a:r>
              <a:rPr lang="es-GB" sz="1300" dirty="0"/>
              <a:t>; </a:t>
            </a:r>
            <a:r>
              <a:rPr lang="es-419" sz="1300" dirty="0"/>
              <a:t>ofrecer [351]</a:t>
            </a:r>
            <a:r>
              <a:rPr lang="es-GB" sz="1300" dirty="0"/>
              <a:t>; </a:t>
            </a:r>
            <a:r>
              <a:rPr lang="es-419" sz="1300" dirty="0"/>
              <a:t>sufrir [504]</a:t>
            </a:r>
            <a:r>
              <a:rPr lang="es-GB" sz="1300" dirty="0"/>
              <a:t>; </a:t>
            </a:r>
            <a:r>
              <a:rPr lang="es-419" sz="1300" dirty="0"/>
              <a:t>romper [733]</a:t>
            </a:r>
            <a:r>
              <a:rPr lang="es-GB" sz="1300" dirty="0"/>
              <a:t>; </a:t>
            </a:r>
            <a:r>
              <a:rPr lang="es-419" sz="1300" dirty="0"/>
              <a:t>la cultura [469]</a:t>
            </a:r>
            <a:r>
              <a:rPr lang="es-GB" sz="1300" dirty="0"/>
              <a:t>; </a:t>
            </a:r>
            <a:r>
              <a:rPr lang="es-419" sz="1300" dirty="0"/>
              <a:t>apenas [486]</a:t>
            </a:r>
            <a:r>
              <a:rPr lang="es-GB" sz="1300" dirty="0"/>
              <a:t>; </a:t>
            </a:r>
            <a:r>
              <a:rPr lang="es-419" sz="1300" dirty="0"/>
              <a:t>el accidente [1661]</a:t>
            </a:r>
            <a:r>
              <a:rPr lang="es-GB" sz="1300" dirty="0"/>
              <a:t>; </a:t>
            </a:r>
            <a:r>
              <a:rPr lang="es-419" sz="1300" dirty="0"/>
              <a:t>los Estados Unidos [N/A]</a:t>
            </a:r>
            <a:r>
              <a:rPr lang="es-GB" sz="1300" dirty="0"/>
              <a:t>; </a:t>
            </a:r>
            <a:r>
              <a:rPr lang="es-419" sz="1300" dirty="0"/>
              <a:t>ya [39]</a:t>
            </a:r>
            <a:r>
              <a:rPr lang="es-GB" sz="1300" dirty="0"/>
              <a:t>; </a:t>
            </a:r>
            <a:r>
              <a:rPr lang="es-419" sz="1300" dirty="0"/>
              <a:t>pasar³ [68]</a:t>
            </a:r>
          </a:p>
          <a:p>
            <a:endParaRPr lang="es-GB" sz="1300" dirty="0"/>
          </a:p>
          <a:p>
            <a:r>
              <a:rPr lang="es-419" sz="1300" b="1" dirty="0"/>
              <a:t>Vocabulary to revisit:</a:t>
            </a:r>
          </a:p>
          <a:p>
            <a:r>
              <a:rPr lang="es-419" sz="1300" b="1" dirty="0"/>
              <a:t>Y8 1.2.6: </a:t>
            </a:r>
            <a:r>
              <a:rPr lang="es-419" sz="1300" dirty="0"/>
              <a:t>paisaje [1685]; crecer [560]; desaparecer [655]; seco [1183]; lluvia [986]; clima [1675]; mejor [116]; frontera [1507]; ganar² [295]; mil [191]; altura [970]; suficiente [781]; dice [decir-31]; más [23]; vida [85]</a:t>
            </a:r>
            <a:r>
              <a:rPr lang="es-GB" dirty="0">
                <a:effectLst/>
              </a:rPr>
              <a:t> </a:t>
            </a:r>
          </a:p>
          <a:p>
            <a:endParaRPr lang="es-GB" sz="1300" b="1" dirty="0"/>
          </a:p>
          <a:p>
            <a:r>
              <a:rPr lang="es-419" sz="1300" b="1" dirty="0"/>
              <a:t>Y8 1.2.1: </a:t>
            </a:r>
            <a:r>
              <a:rPr lang="es-419" sz="1300" dirty="0"/>
              <a:t>elegir [561]; elijo [561]; describrir [1272]; compartir [579]; imprimir [2736]; diálogo [1466]; corto [1055]; largo [300]; finalmente [948]; mismo [55]; último [188]; primero [82]; segundo [223]; tercero [450]; propio [183];</a:t>
            </a:r>
            <a:r>
              <a:rPr lang="es-GB" dirty="0">
                <a:effectLst/>
              </a:rPr>
              <a:t> </a:t>
            </a:r>
          </a:p>
          <a:p>
            <a:endParaRPr lang="en-GB" dirty="0"/>
          </a:p>
          <a:p>
            <a:r>
              <a:rPr lang="en-CA" sz="1300" dirty="0"/>
              <a:t>The frequency rankings for words that occur in this PowerPoint which have been</a:t>
            </a:r>
            <a:r>
              <a:rPr lang="en-CA" sz="1300" i="1" dirty="0"/>
              <a:t> previously</a:t>
            </a:r>
            <a:r>
              <a:rPr lang="en-CA" sz="1300" dirty="0"/>
              <a:t> introduced in NCELP resources are given in the NCELP SOW and in the resources that first introduced and formally re-visited those words. </a:t>
            </a:r>
          </a:p>
          <a:p>
            <a:r>
              <a:rPr lang="en-CA" sz="1300" dirty="0"/>
              <a:t>For any </a:t>
            </a:r>
            <a:r>
              <a:rPr lang="en-CA" sz="1300" i="1" dirty="0"/>
              <a:t>other </a:t>
            </a:r>
            <a:r>
              <a:rPr lang="en-CA" sz="1300" dirty="0"/>
              <a:t>words that occur incidentally in this PowerPoint, frequency rankings will be provided in the notes field wherever possible.</a:t>
            </a:r>
            <a:endParaRPr lang="en-GB" dirty="0"/>
          </a:p>
          <a:p>
            <a:endParaRPr lang="en-GB" dirty="0"/>
          </a:p>
          <a:p>
            <a:pPr defTabSz="966155">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for </a:t>
            </a:r>
            <a:r>
              <a:rPr lang="es-ES" i="1" baseline="0" dirty="0" err="1"/>
              <a:t>learners</a:t>
            </a:r>
            <a:r>
              <a:rPr lang="es-ES" i="1" baseline="0" dirty="0"/>
              <a:t> </a:t>
            </a:r>
            <a:r>
              <a:rPr lang="es-ES" baseline="0" dirty="0"/>
              <a:t>(2nd ed.). Routledge: London</a:t>
            </a:r>
            <a:endParaRPr lang="en-GB" sz="1300" b="1" dirty="0"/>
          </a:p>
          <a:p>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41</a:t>
            </a:fld>
            <a:endParaRPr lang="en-GB">
              <a:solidFill>
                <a:prstClr val="black"/>
              </a:solidFill>
              <a:latin typeface="Calibri" panose="020F0502020204030204"/>
            </a:endParaRPr>
          </a:p>
        </p:txBody>
      </p:sp>
    </p:spTree>
    <p:extLst>
      <p:ext uri="{BB962C8B-B14F-4D97-AF65-F5344CB8AC3E}">
        <p14:creationId xmlns:p14="http://schemas.microsoft.com/office/powerpoint/2010/main" val="1246829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US" sz="1300" b="1" dirty="0"/>
              <a:t>RH: </a:t>
            </a:r>
            <a:r>
              <a:rPr lang="en-US" sz="1300" dirty="0"/>
              <a:t>in early lessons in Y7 for example when students first learn an SSC or a grammar feature, the knowledge is usually isolated for practice.  This prevents cognitive overload and allows students to focus all of their attention on one aspect.</a:t>
            </a:r>
            <a:br>
              <a:rPr lang="en-US" sz="1300" dirty="0"/>
            </a:br>
            <a:r>
              <a:rPr lang="en-US" sz="1300" dirty="0"/>
              <a:t>However, when revisiting, it is common to combine strands.  Here, we combine phonics and vocabulary revisiting.</a:t>
            </a:r>
            <a:endParaRPr lang="en-US" sz="1300" b="1" dirty="0"/>
          </a:p>
          <a:p>
            <a:r>
              <a:rPr lang="en-US" sz="1300" dirty="0"/>
              <a:t>We focus on a pair of sound-symbol correspondences – que and cue.  Que can cause confusion for students who may naturally pronounce ‘que’ as ‘cue’ because of the cross-linguistic difference from the English pronunciation of  ‘que’, as in ‘question’, for example.</a:t>
            </a:r>
          </a:p>
          <a:p>
            <a:pPr defTabSz="966155">
              <a:defRPr/>
            </a:pPr>
            <a:r>
              <a:rPr lang="en-US" sz="1300" dirty="0"/>
              <a:t>The task requires some sentence-level processing, the recognition of some previously taught words, such as </a:t>
            </a:r>
            <a:r>
              <a:rPr lang="en-US" sz="1300" dirty="0" err="1"/>
              <a:t>quedamos</a:t>
            </a:r>
            <a:r>
              <a:rPr lang="en-US" sz="1300" dirty="0"/>
              <a:t> and </a:t>
            </a:r>
            <a:r>
              <a:rPr lang="en-US" sz="1300" dirty="0" err="1"/>
              <a:t>escuela</a:t>
            </a:r>
            <a:r>
              <a:rPr lang="en-US" sz="1300" dirty="0"/>
              <a:t>, as well as the transcription of some lesser or unknown cognates, e.g. </a:t>
            </a:r>
            <a:r>
              <a:rPr lang="en-US" sz="1300" dirty="0" err="1"/>
              <a:t>frecuencia</a:t>
            </a:r>
            <a:r>
              <a:rPr lang="en-US" sz="1300" dirty="0"/>
              <a:t> or </a:t>
            </a:r>
            <a:r>
              <a:rPr lang="en-US" sz="1300" dirty="0" err="1"/>
              <a:t>consecuencia</a:t>
            </a:r>
            <a:r>
              <a:rPr lang="en-US" sz="1300" dirty="0"/>
              <a:t>.  This is a level of phonics knowledge that is a significant step up from Y7.  Remember that transcription is one of the ways in which the proposed Subject Content envisions the testing of phonics knowledge. Here, t</a:t>
            </a:r>
            <a:r>
              <a:rPr lang="en-US" b="0" baseline="0" dirty="0"/>
              <a:t>he activity could be adapted for higher proficiency learners by removing some or all of the scaffolding for the translations.</a:t>
            </a:r>
            <a:endParaRPr lang="en-US" b="1" dirty="0"/>
          </a:p>
          <a:p>
            <a:r>
              <a:rPr lang="en-US" sz="1300" dirty="0"/>
              <a:t>In the current GCSE examinations we have the style of listening question where students listen to a set of questions and have to write the English meaning for each.</a:t>
            </a:r>
            <a:br>
              <a:rPr lang="en-US" sz="1300" dirty="0"/>
            </a:br>
            <a:r>
              <a:rPr lang="en-US" sz="1300" dirty="0"/>
              <a:t>One possible way to build phonics knowledge into a similar task would be to require students to transcribe the question in the target language, and then write its English meaning.</a:t>
            </a:r>
            <a:br>
              <a:rPr lang="en-US" sz="1300" b="1" dirty="0"/>
            </a:br>
            <a:endParaRPr lang="en-US" sz="1300" b="1" dirty="0"/>
          </a:p>
          <a:p>
            <a:r>
              <a:rPr lang="en-US" sz="1300" b="1" dirty="0"/>
              <a:t>Phonics and vocabulary [1/2]</a:t>
            </a:r>
            <a:br>
              <a:rPr lang="en-US" sz="1300" b="1" dirty="0"/>
            </a:br>
            <a:br>
              <a:rPr lang="en-US" sz="1300" b="1" dirty="0"/>
            </a:br>
            <a:r>
              <a:rPr lang="en-US" sz="1300" b="1" dirty="0"/>
              <a:t>Timing: </a:t>
            </a:r>
            <a:r>
              <a:rPr lang="en-US" sz="1300" dirty="0"/>
              <a:t>7 minutes</a:t>
            </a:r>
          </a:p>
          <a:p>
            <a:endParaRPr lang="en-US" b="1" dirty="0"/>
          </a:p>
          <a:p>
            <a:r>
              <a:rPr lang="en-US" b="1" dirty="0"/>
              <a:t>Aim: </a:t>
            </a:r>
            <a:r>
              <a:rPr lang="en-US" dirty="0"/>
              <a:t>to revisit the SSC [que] and focus on</a:t>
            </a:r>
            <a:r>
              <a:rPr lang="en-US" baseline="0" dirty="0"/>
              <a:t> how it differs from </a:t>
            </a:r>
            <a:r>
              <a:rPr lang="en-US" dirty="0"/>
              <a:t>[cue];</a:t>
            </a:r>
            <a:r>
              <a:rPr lang="en-US" baseline="0" dirty="0"/>
              <a:t> to consolidate understanding of vocabulary</a:t>
            </a:r>
            <a:endParaRPr lang="en-US" dirty="0"/>
          </a:p>
          <a:p>
            <a:endParaRPr lang="en-US" dirty="0"/>
          </a:p>
          <a:p>
            <a:r>
              <a:rPr lang="en-US" b="1" dirty="0"/>
              <a:t>Procedure:</a:t>
            </a:r>
            <a:br>
              <a:rPr lang="en-US" dirty="0"/>
            </a:br>
            <a:r>
              <a:rPr lang="en-US" dirty="0"/>
              <a:t>1. Students copy 1-6 and the two-column grid</a:t>
            </a:r>
            <a:r>
              <a:rPr lang="en-US" baseline="0" dirty="0"/>
              <a:t> into their books.</a:t>
            </a:r>
            <a:endParaRPr lang="en-US" dirty="0"/>
          </a:p>
          <a:p>
            <a:r>
              <a:rPr lang="en-US" dirty="0"/>
              <a:t>2. They listen to each sentence</a:t>
            </a:r>
            <a:r>
              <a:rPr lang="en-US" baseline="0" dirty="0"/>
              <a:t> and write </a:t>
            </a:r>
            <a:r>
              <a:rPr lang="en-US" dirty="0"/>
              <a:t>down any words with [que] in the first column and any words with [cue] in the second column.</a:t>
            </a:r>
          </a:p>
          <a:p>
            <a:r>
              <a:rPr lang="en-US" dirty="0"/>
              <a:t>3. They then listen again and write the missing words in the English translation. Some</a:t>
            </a:r>
            <a:r>
              <a:rPr lang="en-US" baseline="0" dirty="0"/>
              <a:t> of the gaps to translate are the target words with [cue] and [que] that they students have just heard. Others are previously taught vocabulary items that also feature in the sentence.</a:t>
            </a:r>
          </a:p>
          <a:p>
            <a:endParaRPr lang="en-US" dirty="0"/>
          </a:p>
          <a:p>
            <a:r>
              <a:rPr lang="en-US" b="1" dirty="0"/>
              <a:t>Notes:</a:t>
            </a:r>
            <a:r>
              <a:rPr lang="en-US" b="0" dirty="0"/>
              <a:t> </a:t>
            </a:r>
          </a:p>
          <a:p>
            <a:pPr marL="241539" indent="-241539">
              <a:buAutoNum type="arabicPeriod"/>
            </a:pPr>
            <a:r>
              <a:rPr lang="en-US" b="0" dirty="0"/>
              <a:t>Vocabulary selection:</a:t>
            </a:r>
            <a:r>
              <a:rPr lang="en-US" b="0" baseline="0" dirty="0"/>
              <a:t> t</a:t>
            </a:r>
            <a:r>
              <a:rPr lang="en-US" b="0" dirty="0"/>
              <a:t>he activity includes a mix of better known and lesser known words</a:t>
            </a:r>
            <a:r>
              <a:rPr lang="en-US" b="0" baseline="0" dirty="0"/>
              <a:t>. Some words have appeared once before in a phonics activity (</a:t>
            </a:r>
            <a:r>
              <a:rPr lang="en-US" b="0" baseline="0" dirty="0" err="1"/>
              <a:t>cincuenta</a:t>
            </a:r>
            <a:r>
              <a:rPr lang="en-US" b="0" baseline="0" dirty="0"/>
              <a:t>, </a:t>
            </a:r>
            <a:r>
              <a:rPr lang="en-US" b="0" baseline="0" dirty="0" err="1"/>
              <a:t>frecuencia</a:t>
            </a:r>
            <a:r>
              <a:rPr lang="en-US" b="0" baseline="0" dirty="0"/>
              <a:t>, </a:t>
            </a:r>
            <a:r>
              <a:rPr lang="en-US" b="0" baseline="0" dirty="0" err="1"/>
              <a:t>consecuencia</a:t>
            </a:r>
            <a:r>
              <a:rPr lang="en-US" b="0" baseline="0" dirty="0"/>
              <a:t>, </a:t>
            </a:r>
            <a:r>
              <a:rPr lang="en-US" b="0" baseline="0" dirty="0" err="1"/>
              <a:t>cuello</a:t>
            </a:r>
            <a:r>
              <a:rPr lang="en-US" b="0" baseline="0" dirty="0"/>
              <a:t>). Two of these are near-cognates. The translation part of the activity aims to keep the meanings of these words in focus. Other words have been taught as vocabulary items (escuela, </a:t>
            </a:r>
            <a:r>
              <a:rPr lang="en-US" b="0" baseline="0" dirty="0" err="1"/>
              <a:t>quedamos</a:t>
            </a:r>
            <a:r>
              <a:rPr lang="en-US" b="0" baseline="0" dirty="0"/>
              <a:t>, que, </a:t>
            </a:r>
            <a:r>
              <a:rPr lang="en-US" b="0" baseline="0" dirty="0" err="1"/>
              <a:t>querer</a:t>
            </a:r>
            <a:r>
              <a:rPr lang="en-US" b="0" baseline="0" dirty="0"/>
              <a:t>, </a:t>
            </a:r>
            <a:r>
              <a:rPr lang="en-US" b="0" baseline="0" dirty="0" err="1"/>
              <a:t>parque</a:t>
            </a:r>
            <a:r>
              <a:rPr lang="en-US" b="0" baseline="0" dirty="0"/>
              <a:t>, </a:t>
            </a:r>
            <a:r>
              <a:rPr lang="en-US" b="0" baseline="0" dirty="0" err="1"/>
              <a:t>porque</a:t>
            </a:r>
            <a:r>
              <a:rPr lang="en-US" b="0" baseline="0" dirty="0"/>
              <a:t>, </a:t>
            </a:r>
            <a:r>
              <a:rPr lang="en-US" b="0" baseline="0" dirty="0" err="1"/>
              <a:t>pequeño</a:t>
            </a:r>
            <a:r>
              <a:rPr lang="en-US" b="0" baseline="0" dirty="0"/>
              <a:t>, qué, </a:t>
            </a:r>
            <a:r>
              <a:rPr lang="en-US" b="0" baseline="0" dirty="0" err="1"/>
              <a:t>así</a:t>
            </a:r>
            <a:r>
              <a:rPr lang="en-US" b="0" baseline="0" dirty="0"/>
              <a:t> que). As such, this is a hybrid phonics and vocabulary task.</a:t>
            </a:r>
          </a:p>
          <a:p>
            <a:pPr marL="241539" indent="-241539">
              <a:buAutoNum type="arabicPeriod"/>
            </a:pPr>
            <a:r>
              <a:rPr lang="en-US" b="0" baseline="0" dirty="0"/>
              <a:t>It could be pointed out in feedback for item 5 that when talking about body parts, Spanish uses the definite article (“</a:t>
            </a:r>
            <a:r>
              <a:rPr lang="en-US" b="0" baseline="0" dirty="0" err="1"/>
              <a:t>Es</a:t>
            </a:r>
            <a:r>
              <a:rPr lang="en-US" b="0" baseline="0" dirty="0"/>
              <a:t> un animal con el </a:t>
            </a:r>
            <a:r>
              <a:rPr lang="en-US" b="0" baseline="0" dirty="0" err="1"/>
              <a:t>cuello</a:t>
            </a:r>
            <a:r>
              <a:rPr lang="en-US" b="0" baseline="0" dirty="0"/>
              <a:t> </a:t>
            </a:r>
            <a:r>
              <a:rPr lang="en-US" b="0" baseline="0" dirty="0" err="1"/>
              <a:t>muy</a:t>
            </a:r>
            <a:r>
              <a:rPr lang="en-US" b="0" baseline="0" dirty="0"/>
              <a:t> largo”), whereas English would use the indefinite article (“with a long neck”). This is an incidental point and an opportunity for awareness raising, if appropriate.</a:t>
            </a:r>
          </a:p>
          <a:p>
            <a:pPr marL="241539" indent="-241539">
              <a:buAutoNum type="arabicPeriod"/>
            </a:pPr>
            <a:r>
              <a:rPr lang="en-US" b="0" baseline="0" dirty="0"/>
              <a:t>The activity could be adapted for a higher ability group by removing some or all of the scaffolding for the translations.</a:t>
            </a:r>
            <a:endParaRPr lang="en-US" b="1" dirty="0"/>
          </a:p>
          <a:p>
            <a:endParaRPr lang="en-US" dirty="0"/>
          </a:p>
          <a:p>
            <a:r>
              <a:rPr lang="en-US" b="1" dirty="0"/>
              <a:t>Transcript:</a:t>
            </a:r>
          </a:p>
          <a:p>
            <a:pPr marL="241539" indent="-241539">
              <a:buAutoNum type="arabicPeriod"/>
            </a:pPr>
            <a:r>
              <a:rPr lang="en-US" dirty="0" err="1"/>
              <a:t>Siempre</a:t>
            </a:r>
            <a:r>
              <a:rPr lang="en-US" dirty="0"/>
              <a:t> </a:t>
            </a:r>
            <a:r>
              <a:rPr lang="en-US" b="1" dirty="0" err="1"/>
              <a:t>quedamos</a:t>
            </a:r>
            <a:r>
              <a:rPr lang="en-US" b="1" dirty="0"/>
              <a:t> </a:t>
            </a:r>
            <a:r>
              <a:rPr lang="en-US" b="0" dirty="0" err="1"/>
              <a:t>fuera</a:t>
            </a:r>
            <a:r>
              <a:rPr lang="en-US" b="0" dirty="0"/>
              <a:t> de la </a:t>
            </a:r>
            <a:r>
              <a:rPr lang="en-US" b="1" dirty="0" err="1"/>
              <a:t>escuela</a:t>
            </a:r>
            <a:r>
              <a:rPr lang="en-US" b="0" dirty="0"/>
              <a:t>.</a:t>
            </a:r>
          </a:p>
          <a:p>
            <a:pPr marL="241539" indent="-241539">
              <a:buAutoNum type="arabicPeriod"/>
            </a:pPr>
            <a:r>
              <a:rPr lang="en-US" b="0" dirty="0"/>
              <a:t>¿</a:t>
            </a:r>
            <a:r>
              <a:rPr lang="en-US" b="0" dirty="0" err="1"/>
              <a:t>Tú</a:t>
            </a:r>
            <a:r>
              <a:rPr lang="en-US" b="0" dirty="0"/>
              <a:t> </a:t>
            </a:r>
            <a:r>
              <a:rPr lang="en-US" b="0" dirty="0" err="1"/>
              <a:t>sabes</a:t>
            </a:r>
            <a:r>
              <a:rPr lang="en-US" b="0" dirty="0"/>
              <a:t> la </a:t>
            </a:r>
            <a:r>
              <a:rPr lang="en-US" b="1" dirty="0" err="1"/>
              <a:t>frecuencia</a:t>
            </a:r>
            <a:r>
              <a:rPr lang="en-US" b="0" dirty="0"/>
              <a:t> de la palabra? </a:t>
            </a:r>
            <a:r>
              <a:rPr lang="en-US" b="0" dirty="0" err="1"/>
              <a:t>Yo</a:t>
            </a:r>
            <a:r>
              <a:rPr lang="en-US" b="0" baseline="0" dirty="0"/>
              <a:t> </a:t>
            </a:r>
            <a:r>
              <a:rPr lang="en-US" b="0" baseline="0" dirty="0" err="1"/>
              <a:t>sí</a:t>
            </a:r>
            <a:r>
              <a:rPr lang="en-US" b="0" baseline="0" dirty="0"/>
              <a:t>.</a:t>
            </a:r>
            <a:endParaRPr lang="en-US" b="0" dirty="0"/>
          </a:p>
          <a:p>
            <a:pPr marL="241539" indent="-241539">
              <a:buAutoNum type="arabicPeriod"/>
            </a:pPr>
            <a:r>
              <a:rPr lang="en-US" sz="1300" dirty="0"/>
              <a:t>Ella dice </a:t>
            </a:r>
            <a:r>
              <a:rPr lang="en-US" sz="1300" b="1" dirty="0"/>
              <a:t>que</a:t>
            </a:r>
            <a:r>
              <a:rPr lang="en-US" sz="1300" dirty="0"/>
              <a:t> las </a:t>
            </a:r>
            <a:r>
              <a:rPr lang="en-US" sz="1300" b="1" dirty="0" err="1"/>
              <a:t>consecuencias</a:t>
            </a:r>
            <a:r>
              <a:rPr lang="en-US" sz="1300" dirty="0"/>
              <a:t> del </a:t>
            </a:r>
            <a:r>
              <a:rPr lang="en-US" sz="1300" dirty="0" err="1"/>
              <a:t>calor</a:t>
            </a:r>
            <a:r>
              <a:rPr lang="en-US" sz="1300" dirty="0"/>
              <a:t> son </a:t>
            </a:r>
            <a:r>
              <a:rPr lang="en-US" sz="1300" dirty="0" err="1"/>
              <a:t>importantes</a:t>
            </a:r>
            <a:r>
              <a:rPr lang="en-US" sz="1300" dirty="0"/>
              <a:t>.</a:t>
            </a:r>
          </a:p>
          <a:p>
            <a:pPr marL="241539" indent="-241539">
              <a:buAutoNum type="arabicPeriod"/>
            </a:pPr>
            <a:r>
              <a:rPr lang="en-US" sz="1300" dirty="0"/>
              <a:t>Es normal </a:t>
            </a:r>
            <a:r>
              <a:rPr lang="en-US" sz="1300" b="1" dirty="0" err="1"/>
              <a:t>querer</a:t>
            </a:r>
            <a:r>
              <a:rPr lang="en-US" sz="1300" dirty="0"/>
              <a:t> </a:t>
            </a:r>
            <a:r>
              <a:rPr lang="en-US" sz="1300" dirty="0" err="1"/>
              <a:t>ir</a:t>
            </a:r>
            <a:r>
              <a:rPr lang="en-US" sz="1300" dirty="0"/>
              <a:t> al </a:t>
            </a:r>
            <a:r>
              <a:rPr lang="en-US" sz="1300" b="1" dirty="0" err="1"/>
              <a:t>parque</a:t>
            </a:r>
            <a:r>
              <a:rPr lang="en-US" sz="1300" dirty="0"/>
              <a:t> </a:t>
            </a:r>
            <a:r>
              <a:rPr lang="en-US" sz="1300" dirty="0" err="1"/>
              <a:t>en</a:t>
            </a:r>
            <a:r>
              <a:rPr lang="en-US" sz="1300" dirty="0"/>
              <a:t> </a:t>
            </a:r>
            <a:r>
              <a:rPr lang="en-US" sz="1300" dirty="0" err="1"/>
              <a:t>verano</a:t>
            </a:r>
            <a:r>
              <a:rPr lang="en-US" sz="1300" dirty="0"/>
              <a:t> </a:t>
            </a:r>
            <a:r>
              <a:rPr lang="en-US" sz="1300" b="1" dirty="0" err="1"/>
              <a:t>porque</a:t>
            </a:r>
            <a:r>
              <a:rPr lang="en-US" sz="1300" dirty="0"/>
              <a:t> el </a:t>
            </a:r>
            <a:r>
              <a:rPr lang="en-US" sz="1300" dirty="0" err="1"/>
              <a:t>clima</a:t>
            </a:r>
            <a:r>
              <a:rPr lang="en-US" sz="1300" dirty="0"/>
              <a:t> es </a:t>
            </a:r>
            <a:r>
              <a:rPr lang="en-US" sz="1300" dirty="0" err="1"/>
              <a:t>mejor</a:t>
            </a:r>
            <a:r>
              <a:rPr lang="en-US" sz="1300" dirty="0"/>
              <a:t>.</a:t>
            </a:r>
          </a:p>
          <a:p>
            <a:pPr marL="241539" indent="-241539">
              <a:buAutoNum type="arabicPeriod"/>
            </a:pPr>
            <a:r>
              <a:rPr lang="en-US" sz="1300" dirty="0"/>
              <a:t>Es un animal con el </a:t>
            </a:r>
            <a:r>
              <a:rPr lang="en-US" sz="1300" b="1" dirty="0" err="1"/>
              <a:t>cuello</a:t>
            </a:r>
            <a:r>
              <a:rPr lang="en-US" sz="1300" dirty="0"/>
              <a:t> </a:t>
            </a:r>
            <a:r>
              <a:rPr lang="en-US" sz="1300" dirty="0" err="1"/>
              <a:t>muy</a:t>
            </a:r>
            <a:r>
              <a:rPr lang="en-US" sz="1300" dirty="0"/>
              <a:t> largo. ¿</a:t>
            </a:r>
            <a:r>
              <a:rPr lang="en-US" sz="1300" b="1" dirty="0" err="1"/>
              <a:t>Qué</a:t>
            </a:r>
            <a:r>
              <a:rPr lang="en-US" sz="1300" dirty="0"/>
              <a:t> animal es?</a:t>
            </a:r>
          </a:p>
          <a:p>
            <a:pPr marL="241539" indent="-241539">
              <a:buAutoNum type="arabicPeriod"/>
            </a:pPr>
            <a:r>
              <a:rPr lang="en-US" sz="1300" dirty="0"/>
              <a:t>No </a:t>
            </a:r>
            <a:r>
              <a:rPr lang="en-US" sz="1300" dirty="0" err="1"/>
              <a:t>tengo</a:t>
            </a:r>
            <a:r>
              <a:rPr lang="en-US" sz="1300" dirty="0"/>
              <a:t> </a:t>
            </a:r>
            <a:r>
              <a:rPr lang="en-US" sz="1300" b="1" dirty="0" err="1"/>
              <a:t>cincuenta</a:t>
            </a:r>
            <a:r>
              <a:rPr lang="en-US" sz="1300" dirty="0"/>
              <a:t> euros, </a:t>
            </a:r>
            <a:r>
              <a:rPr lang="en-US" sz="1300" dirty="0" err="1"/>
              <a:t>así</a:t>
            </a:r>
            <a:r>
              <a:rPr lang="en-US" sz="1300" dirty="0"/>
              <a:t> </a:t>
            </a:r>
            <a:r>
              <a:rPr lang="en-US" sz="1300" b="1" dirty="0"/>
              <a:t>que</a:t>
            </a:r>
            <a:r>
              <a:rPr lang="en-US" sz="1300" dirty="0"/>
              <a:t> no </a:t>
            </a:r>
            <a:r>
              <a:rPr lang="en-US" sz="1300" dirty="0" err="1"/>
              <a:t>puedo</a:t>
            </a:r>
            <a:r>
              <a:rPr lang="en-US" sz="1300" dirty="0"/>
              <a:t> </a:t>
            </a:r>
            <a:r>
              <a:rPr lang="en-US" sz="1300" dirty="0" err="1"/>
              <a:t>comprar</a:t>
            </a:r>
            <a:r>
              <a:rPr lang="en-US" sz="1300" dirty="0"/>
              <a:t> las entradas.</a:t>
            </a:r>
            <a:endParaRPr lang="es-GB" sz="1300" dirty="0"/>
          </a:p>
          <a:p>
            <a:r>
              <a:rPr lang="en-GB" sz="1300" dirty="0"/>
              <a:t> </a:t>
            </a:r>
            <a:endParaRPr lang="es-GB" sz="1300" dirty="0"/>
          </a:p>
          <a:p>
            <a:pPr defTabSz="966155">
              <a:defRPr/>
            </a:pPr>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42</a:t>
            </a:fld>
            <a:endParaRPr lang="en-GB">
              <a:solidFill>
                <a:prstClr val="black"/>
              </a:solidFill>
              <a:latin typeface="Calibri" panose="020F0502020204030204"/>
            </a:endParaRPr>
          </a:p>
        </p:txBody>
      </p:sp>
    </p:spTree>
    <p:extLst>
      <p:ext uri="{BB962C8B-B14F-4D97-AF65-F5344CB8AC3E}">
        <p14:creationId xmlns:p14="http://schemas.microsoft.com/office/powerpoint/2010/main" val="2556855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sz="1300" dirty="0"/>
              <a:t>[2/2] </a:t>
            </a:r>
            <a:endParaRPr lang="es-GB" sz="1300" dirty="0"/>
          </a:p>
          <a:p>
            <a:pPr defTabSz="966155">
              <a:defRPr/>
            </a:pPr>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43</a:t>
            </a:fld>
            <a:endParaRPr lang="en-GB">
              <a:solidFill>
                <a:prstClr val="black"/>
              </a:solidFill>
              <a:latin typeface="Calibri" panose="020F0502020204030204"/>
            </a:endParaRPr>
          </a:p>
        </p:txBody>
      </p:sp>
    </p:spTree>
    <p:extLst>
      <p:ext uri="{BB962C8B-B14F-4D97-AF65-F5344CB8AC3E}">
        <p14:creationId xmlns:p14="http://schemas.microsoft.com/office/powerpoint/2010/main" val="8441182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US" b="1" dirty="0"/>
              <a:t>RH: </a:t>
            </a:r>
            <a:r>
              <a:rPr lang="en-US" b="0" dirty="0"/>
              <a:t>this next activity practices the new vocabulary for this week.  Students are always given homework to pre-learn the following week’s vocabulary. However, this does not mean it is expected that students arrive at the lesson with complete knowledge of the new words.  Multiple encounters with words are needed for them to be successfully learnt and retained over time.</a:t>
            </a:r>
            <a:br>
              <a:rPr lang="en-US" b="0" dirty="0"/>
            </a:br>
            <a:r>
              <a:rPr lang="en-US" b="0" dirty="0"/>
              <a:t>This type of vocabulary activity, towards the start of the first lesson in the week, aims to reactivate learners’ emergent knowledge of the new words and strengthen it.</a:t>
            </a:r>
            <a:br>
              <a:rPr lang="en-US" b="0" dirty="0"/>
            </a:br>
            <a:r>
              <a:rPr lang="en-US" b="0" dirty="0"/>
              <a:t>The two slides can be used flexibly, but as they are they are designed first to elicit meaning recall, and then to prompt for spoken production.  Students can work in pairs on further rounds of practice, as required.</a:t>
            </a:r>
          </a:p>
          <a:p>
            <a:r>
              <a:rPr lang="en-US" b="0" dirty="0"/>
              <a:t>Note that there is still a place for working at individual word level in these initial stages.   Students need robust knowledge of individual, de-contextualized words, as all words can be re-combined with others to make new, unique utterances.  If learners encounter new vocabulary too often in phrases, collocated with other words that they often co-occur with, they are less able to understand or use them outside of those set phrases or chunks.  This has already proven to be problematic within the existing GCSE, where students are given prompts for the writing tasks, for example, and because they are not in a sentence, they are unable to recall their meaning.</a:t>
            </a:r>
            <a:br>
              <a:rPr lang="en-US" b="0" dirty="0"/>
            </a:br>
            <a:r>
              <a:rPr lang="en-US" b="0" dirty="0"/>
              <a:t>[Example: think back to the French foundation 40-word writing task in 2018 – four single word prompts – </a:t>
            </a:r>
            <a:r>
              <a:rPr lang="en-US" b="0" dirty="0" err="1"/>
              <a:t>professeurs</a:t>
            </a:r>
            <a:r>
              <a:rPr lang="en-US" b="0" dirty="0"/>
              <a:t>, matières, </a:t>
            </a:r>
            <a:r>
              <a:rPr lang="en-US" b="0" dirty="0" err="1"/>
              <a:t>batiments</a:t>
            </a:r>
            <a:r>
              <a:rPr lang="en-US" b="0" dirty="0"/>
              <a:t>, </a:t>
            </a:r>
            <a:r>
              <a:rPr lang="en-US" b="0" dirty="0" err="1"/>
              <a:t>repas</a:t>
            </a:r>
            <a:r>
              <a:rPr lang="en-US" b="0" dirty="0"/>
              <a:t>.  Many students were not able to recall the meanings of </a:t>
            </a:r>
            <a:r>
              <a:rPr lang="en-US" b="0" dirty="0" err="1"/>
              <a:t>batiments</a:t>
            </a:r>
            <a:r>
              <a:rPr lang="en-US" b="0" dirty="0"/>
              <a:t> or </a:t>
            </a:r>
            <a:r>
              <a:rPr lang="en-US" b="0" dirty="0" err="1"/>
              <a:t>repas</a:t>
            </a:r>
            <a:r>
              <a:rPr lang="en-US" b="0" dirty="0"/>
              <a:t>, probably because they had not encountered them before in phrases about school.  We aim to avoid creating these silos of word knowledge by developing secure individual word knowledge.  This benefits students for the current as much as the proposed GCSE.]</a:t>
            </a:r>
            <a:endParaRPr lang="en-US" b="1" dirty="0"/>
          </a:p>
          <a:p>
            <a:endParaRPr lang="en-US" b="1" dirty="0"/>
          </a:p>
          <a:p>
            <a:r>
              <a:rPr lang="en-US" b="1" dirty="0"/>
              <a:t>Vocabulary practice</a:t>
            </a:r>
            <a:r>
              <a:rPr lang="en-US" b="1" baseline="0" dirty="0"/>
              <a:t> slide [1/2]</a:t>
            </a:r>
            <a:endParaRPr lang="en-US" b="1" dirty="0"/>
          </a:p>
          <a:p>
            <a:endParaRPr lang="en-US" b="1" dirty="0"/>
          </a:p>
          <a:p>
            <a:r>
              <a:rPr lang="en-US" b="1" dirty="0"/>
              <a:t>Timing: </a:t>
            </a:r>
            <a:r>
              <a:rPr lang="en-US" b="0" i="0" dirty="0"/>
              <a:t>2 minutes</a:t>
            </a:r>
          </a:p>
          <a:p>
            <a:endParaRPr lang="en-US" b="1" dirty="0"/>
          </a:p>
          <a:p>
            <a:pPr defTabSz="966155">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defTabSz="966155">
              <a:defRPr/>
            </a:pPr>
            <a:endParaRPr lang="en-GB" baseline="0" dirty="0">
              <a:sym typeface="Wingdings" panose="05000000000000000000" pitchFamily="2" charset="2"/>
            </a:endParaRPr>
          </a:p>
          <a:p>
            <a:r>
              <a:rPr lang="en-GB" b="1" dirty="0"/>
              <a:t>Note: </a:t>
            </a:r>
            <a:r>
              <a:rPr lang="en-GB" dirty="0"/>
              <a:t>one of this week’s revisited words,</a:t>
            </a:r>
            <a:r>
              <a:rPr lang="en-GB" baseline="0" dirty="0"/>
              <a:t> ‘</a:t>
            </a:r>
            <a:r>
              <a:rPr lang="en-GB" baseline="0" dirty="0" err="1"/>
              <a:t>desaparecer</a:t>
            </a:r>
            <a:r>
              <a:rPr lang="en-GB" baseline="0" dirty="0"/>
              <a:t>’, is included on this slide for further consolidation.</a:t>
            </a:r>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44</a:t>
            </a:fld>
            <a:endParaRPr lang="en-GB">
              <a:solidFill>
                <a:prstClr val="black"/>
              </a:solidFill>
              <a:latin typeface="Calibri" panose="020F0502020204030204"/>
            </a:endParaRPr>
          </a:p>
        </p:txBody>
      </p:sp>
    </p:spTree>
    <p:extLst>
      <p:ext uri="{BB962C8B-B14F-4D97-AF65-F5344CB8AC3E}">
        <p14:creationId xmlns:p14="http://schemas.microsoft.com/office/powerpoint/2010/main" val="2836927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US" b="1" dirty="0"/>
              <a:t>RH:  </a:t>
            </a:r>
            <a:r>
              <a:rPr lang="en-US" b="0" dirty="0"/>
              <a:t>Note that whilst there are several –</a:t>
            </a:r>
            <a:r>
              <a:rPr lang="en-US" b="0" dirty="0" err="1"/>
              <a:t>er</a:t>
            </a:r>
            <a:r>
              <a:rPr lang="en-US" b="0" dirty="0"/>
              <a:t>/-</a:t>
            </a:r>
            <a:r>
              <a:rPr lang="en-US" b="0" dirty="0" err="1"/>
              <a:t>ir</a:t>
            </a:r>
            <a:r>
              <a:rPr lang="en-US" b="0" dirty="0"/>
              <a:t> verbs in the vocabulary set, as you’d expect in order to support the grammar objective, there are also words from other parts of speech – several nouns and adverbs. Remember we said that this was to facilitate independent sentence construction from the outset.</a:t>
            </a:r>
          </a:p>
          <a:p>
            <a:r>
              <a:rPr lang="en-US" b="0" dirty="0"/>
              <a:t>Back to Nick now to show how the lesson continues from here.</a:t>
            </a:r>
          </a:p>
          <a:p>
            <a:endParaRPr lang="en-US" b="1" dirty="0"/>
          </a:p>
          <a:p>
            <a:r>
              <a:rPr lang="en-US" b="1" dirty="0"/>
              <a:t>Vocabulary practice</a:t>
            </a:r>
            <a:r>
              <a:rPr lang="en-US" b="1" baseline="0" dirty="0"/>
              <a:t> slide [2/2]</a:t>
            </a:r>
            <a:endParaRPr lang="en-US" b="1" dirty="0"/>
          </a:p>
          <a:p>
            <a:endParaRPr lang="en-US" b="1" dirty="0"/>
          </a:p>
          <a:p>
            <a:r>
              <a:rPr lang="en-US" b="1" dirty="0"/>
              <a:t>Timing: </a:t>
            </a:r>
            <a:r>
              <a:rPr lang="en-US" b="0" i="0" dirty="0"/>
              <a:t>2 minutes</a:t>
            </a:r>
          </a:p>
          <a:p>
            <a:endParaRPr lang="en-US" b="1" dirty="0"/>
          </a:p>
          <a:p>
            <a:pPr defTabSz="966155">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defTabSz="966155">
              <a:defRPr/>
            </a:pPr>
            <a:endParaRPr lang="en-GB" baseline="0" dirty="0">
              <a:sym typeface="Wingdings" panose="05000000000000000000" pitchFamily="2" charset="2"/>
            </a:endParaRPr>
          </a:p>
          <a:p>
            <a:r>
              <a:rPr lang="en-GB" b="1" dirty="0"/>
              <a:t>Note: </a:t>
            </a:r>
            <a:r>
              <a:rPr lang="en-GB" dirty="0"/>
              <a:t>one of this week’s revisited words,</a:t>
            </a:r>
            <a:r>
              <a:rPr lang="en-GB" baseline="0" dirty="0"/>
              <a:t> ‘</a:t>
            </a:r>
            <a:r>
              <a:rPr lang="en-GB" baseline="0" dirty="0" err="1"/>
              <a:t>elegir</a:t>
            </a:r>
            <a:r>
              <a:rPr lang="en-GB" baseline="0" dirty="0"/>
              <a:t>’, is included on this slide for further consolidation.</a:t>
            </a:r>
            <a:endParaRPr lang="en-GB" dirty="0"/>
          </a:p>
          <a:p>
            <a:pPr defTabSz="966155">
              <a:defRPr/>
            </a:pPr>
            <a:endParaRPr lang="en-GB" baseline="0" dirty="0">
              <a:sym typeface="Wingdings" panose="05000000000000000000" pitchFamily="2" charset="2"/>
            </a:endParaRPr>
          </a:p>
          <a:p>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45</a:t>
            </a:fld>
            <a:endParaRPr lang="en-GB">
              <a:solidFill>
                <a:prstClr val="black"/>
              </a:solidFill>
              <a:latin typeface="Calibri" panose="020F0502020204030204"/>
            </a:endParaRPr>
          </a:p>
        </p:txBody>
      </p:sp>
    </p:spTree>
    <p:extLst>
      <p:ext uri="{BB962C8B-B14F-4D97-AF65-F5344CB8AC3E}">
        <p14:creationId xmlns:p14="http://schemas.microsoft.com/office/powerpoint/2010/main" val="626191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NA:</a:t>
            </a:r>
            <a:r>
              <a:rPr lang="en-GB" b="0"/>
              <a:t> In this lesson</a:t>
            </a:r>
            <a:r>
              <a:rPr lang="en-GB" b="0" baseline="0"/>
              <a:t>, we introduce the verb ‘conocer’. In Spanish there are two verbs for ‘to know’ (in a similar way to French), so we have a slide here that briefly explains the key difference in meaning. We’re imagining that after showing each Spanish example, the English meaning could be elicited, as these as animated separately.</a:t>
            </a:r>
            <a:endParaRPr lang="en-GB" b="1"/>
          </a:p>
          <a:p>
            <a:endParaRPr lang="en-GB" b="1"/>
          </a:p>
          <a:p>
            <a:r>
              <a:rPr lang="en-GB" b="1"/>
              <a:t>Timing</a:t>
            </a:r>
            <a:r>
              <a:rPr lang="en-GB" dirty="0"/>
              <a:t>: 2 minutes</a:t>
            </a:r>
          </a:p>
          <a:p>
            <a:endParaRPr lang="en-GB" b="1" dirty="0"/>
          </a:p>
          <a:p>
            <a:r>
              <a:rPr lang="en-GB" b="1" dirty="0"/>
              <a:t>Aim: </a:t>
            </a:r>
            <a:r>
              <a:rPr lang="en-GB" dirty="0"/>
              <a:t>Slide to highlight the basic</a:t>
            </a:r>
            <a:r>
              <a:rPr lang="en-GB" baseline="0" dirty="0"/>
              <a:t> difference between ‘saber’ and ‘conocer’. </a:t>
            </a:r>
          </a:p>
          <a:p>
            <a:endParaRPr lang="en-GB" baseline="0" dirty="0"/>
          </a:p>
          <a:p>
            <a:r>
              <a:rPr lang="en-GB" b="1" baseline="0" dirty="0"/>
              <a:t>Procedure:</a:t>
            </a:r>
          </a:p>
          <a:p>
            <a:r>
              <a:rPr lang="en-GB" baseline="0" dirty="0"/>
              <a:t>1. Go through the explanation, eliciting the English translations of the Spanish examples.</a:t>
            </a:r>
            <a:endParaRPr lang="en-GB" dirty="0"/>
          </a:p>
        </p:txBody>
      </p:sp>
      <p:sp>
        <p:nvSpPr>
          <p:cNvPr id="4" name="Slide Number Placeholder 3"/>
          <p:cNvSpPr>
            <a:spLocks noGrp="1"/>
          </p:cNvSpPr>
          <p:nvPr>
            <p:ph type="sldNum" sz="quarter" idx="10"/>
          </p:nvPr>
        </p:nvSpPr>
        <p:spPr/>
        <p:txBody>
          <a:bodyPr/>
          <a:lstStyle/>
          <a:p>
            <a:pPr defTabSz="966155">
              <a:defRPr/>
            </a:pPr>
            <a:fld id="{051212F4-EB5A-464B-92EC-DACFCB1CC2CD}" type="slidenum">
              <a:rPr lang="en-GB">
                <a:solidFill>
                  <a:prstClr val="black"/>
                </a:solidFill>
                <a:latin typeface="Calibri" panose="020F0502020204030204"/>
              </a:rPr>
              <a:pPr defTabSz="966155">
                <a:defRPr/>
              </a:pPr>
              <a:t>46</a:t>
            </a:fld>
            <a:endParaRPr lang="en-GB">
              <a:solidFill>
                <a:prstClr val="black"/>
              </a:solidFill>
              <a:latin typeface="Calibri" panose="020F0502020204030204"/>
            </a:endParaRPr>
          </a:p>
        </p:txBody>
      </p:sp>
    </p:spTree>
    <p:extLst>
      <p:ext uri="{BB962C8B-B14F-4D97-AF65-F5344CB8AC3E}">
        <p14:creationId xmlns:p14="http://schemas.microsoft.com/office/powerpoint/2010/main" val="3585252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US" b="1"/>
              <a:t>NA: </a:t>
            </a:r>
            <a:r>
              <a:rPr lang="en-US" b="0"/>
              <a:t>This is the explanation slide for the new grammar feature: </a:t>
            </a:r>
            <a:r>
              <a:rPr lang="en-US" b="0" baseline="0"/>
              <a:t>the –ió verb ending used to refer to 3</a:t>
            </a:r>
            <a:r>
              <a:rPr lang="en-US" b="0" baseline="30000"/>
              <a:t>rd</a:t>
            </a:r>
            <a:r>
              <a:rPr lang="en-US" b="0" baseline="0"/>
              <a:t> person singular verbs in the preterite. As you can see, we focus here on a ‘pair’ of endings to try and keep the cognitive load manageable. We have left a gap to elicit the known verb ending (-e) and the meaning of the examples. Then we present the new ending (-ió), together with its function, which is to refer to completed events in the past. We also highlight the position of the stress, which differs between the two verb forms.</a:t>
            </a:r>
            <a:endParaRPr lang="en-US" b="0"/>
          </a:p>
          <a:p>
            <a:endParaRPr lang="en-US" b="1"/>
          </a:p>
          <a:p>
            <a:r>
              <a:rPr lang="en-US" b="1"/>
              <a:t>Timing</a:t>
            </a:r>
            <a:r>
              <a:rPr lang="en-US" b="1" dirty="0"/>
              <a:t>: </a:t>
            </a:r>
            <a:r>
              <a:rPr lang="en-US" b="0" dirty="0"/>
              <a:t>2 minutes</a:t>
            </a:r>
          </a:p>
          <a:p>
            <a:endParaRPr lang="en-US" b="1" dirty="0"/>
          </a:p>
          <a:p>
            <a:r>
              <a:rPr lang="en-US" b="1" dirty="0"/>
              <a:t>Aim: </a:t>
            </a:r>
            <a:r>
              <a:rPr lang="en-US" b="0" dirty="0"/>
              <a:t>to recap </a:t>
            </a:r>
            <a:r>
              <a:rPr lang="en-GB" sz="1300" dirty="0"/>
              <a:t>3</a:t>
            </a:r>
            <a:r>
              <a:rPr lang="en-GB" sz="1300" baseline="30000" dirty="0"/>
              <a:t>rd</a:t>
            </a:r>
            <a:r>
              <a:rPr lang="en-GB" sz="1300" dirty="0"/>
              <a:t> person singular form of present tense for –er/–ir verbs (-e) and introduce the 3rd  person singular preterite (-ió)</a:t>
            </a:r>
          </a:p>
          <a:p>
            <a:endParaRPr lang="en-US" b="1" dirty="0"/>
          </a:p>
          <a:p>
            <a:r>
              <a:rPr lang="en-US" b="1" dirty="0"/>
              <a:t>Procedure:</a:t>
            </a:r>
          </a:p>
          <a:p>
            <a:pPr marL="241539" indent="-241539">
              <a:buAutoNum type="arabicPeriod"/>
            </a:pPr>
            <a:r>
              <a:rPr lang="en-US" b="0" dirty="0"/>
              <a:t>Go</a:t>
            </a:r>
            <a:r>
              <a:rPr lang="en-US" b="0" baseline="0" dirty="0"/>
              <a:t> through the grammar explanation with students, revealing each new sentence on a mouse click.</a:t>
            </a:r>
          </a:p>
          <a:p>
            <a:endParaRPr lang="en-US" b="0" dirty="0"/>
          </a:p>
          <a:p>
            <a:endParaRPr lang="en-US" b="0" dirty="0"/>
          </a:p>
          <a:p>
            <a:endParaRPr lang="en-US" b="1" dirty="0"/>
          </a:p>
          <a:p>
            <a:pPr defTabSz="966155">
              <a:defRPr/>
            </a:pPr>
            <a:endParaRPr lang="es-ES" sz="1300" b="1" dirty="0"/>
          </a:p>
          <a:p>
            <a:pPr defTabSz="966155">
              <a:defRPr/>
            </a:pPr>
            <a:endParaRPr lang="es-ES" sz="1300" b="1" dirty="0"/>
          </a:p>
          <a:p>
            <a:r>
              <a:rPr lang="en-GB" sz="1300" dirty="0"/>
              <a:t>  </a:t>
            </a:r>
          </a:p>
          <a:p>
            <a:r>
              <a:rPr lang="en-GB" sz="1300" dirty="0"/>
              <a:t> </a:t>
            </a:r>
          </a:p>
          <a:p>
            <a:r>
              <a:rPr lang="en-GB" sz="1300" dirty="0"/>
              <a:t> </a:t>
            </a:r>
          </a:p>
          <a:p>
            <a:pPr defTabSz="966155">
              <a:defRPr/>
            </a:pPr>
            <a:endParaRPr lang="en-GB" sz="1300" b="1" dirty="0"/>
          </a:p>
          <a:p>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47</a:t>
            </a:fld>
            <a:endParaRPr lang="en-GB">
              <a:solidFill>
                <a:prstClr val="black"/>
              </a:solidFill>
              <a:latin typeface="Calibri" panose="020F0502020204030204"/>
            </a:endParaRPr>
          </a:p>
        </p:txBody>
      </p:sp>
    </p:spTree>
    <p:extLst>
      <p:ext uri="{BB962C8B-B14F-4D97-AF65-F5344CB8AC3E}">
        <p14:creationId xmlns:p14="http://schemas.microsoft.com/office/powerpoint/2010/main" val="2569988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NA: </a:t>
            </a:r>
            <a:r>
              <a:rPr lang="en-US" b="0"/>
              <a:t>This</a:t>
            </a:r>
            <a:r>
              <a:rPr lang="en-US" b="0" baseline="0"/>
              <a:t> is a reading activity that we use to begin the receptive practice. We have Daniel, one of the characters, who’s talking about someone else’s holidays. Students have to read the sentences, which all use an –er/-ir verb in the 3</a:t>
            </a:r>
            <a:r>
              <a:rPr lang="en-US" b="0" baseline="30000"/>
              <a:t>rd</a:t>
            </a:r>
            <a:r>
              <a:rPr lang="en-US" b="0" baseline="0"/>
              <a:t> person, and decide whether the verb ending refers to something that happens every year (cada ano) or something that happened before (antes).  In each sentence an active decision is needed that connects the grammar to the meaning that it communicates. You’ll notice there are no time phrases that could give away the meaning – they </a:t>
            </a:r>
            <a:r>
              <a:rPr lang="en-US" b="0" i="1" baseline="0"/>
              <a:t>have </a:t>
            </a:r>
            <a:r>
              <a:rPr lang="en-US" b="0" i="0" baseline="0"/>
              <a:t>to pay attention to the grammar to understand the meaning that it conveys. </a:t>
            </a:r>
          </a:p>
          <a:p>
            <a:r>
              <a:rPr lang="en-US" b="0" i="0" baseline="0"/>
              <a:t>However, this isn’t all grammar-focused. We also anticipate that students will provide the English for the sentences that they read, either in writing or simply as an oral translation during feedback.</a:t>
            </a:r>
            <a:endParaRPr lang="en-US" b="0" baseline="0"/>
          </a:p>
          <a:p>
            <a:endParaRPr lang="en-US" b="1"/>
          </a:p>
          <a:p>
            <a:endParaRPr lang="en-US" b="1"/>
          </a:p>
          <a:p>
            <a:r>
              <a:rPr lang="en-US" b="1"/>
              <a:t>Timing</a:t>
            </a:r>
            <a:r>
              <a:rPr lang="en-US" b="1" dirty="0"/>
              <a:t>: </a:t>
            </a:r>
            <a:r>
              <a:rPr lang="en-US" b="0" dirty="0"/>
              <a:t>7 minutes.</a:t>
            </a:r>
          </a:p>
          <a:p>
            <a:endParaRPr lang="en-US" b="1" dirty="0"/>
          </a:p>
          <a:p>
            <a:r>
              <a:rPr lang="en-US" b="1" dirty="0"/>
              <a:t>Aim: </a:t>
            </a:r>
            <a:r>
              <a:rPr lang="es-ES" b="0" dirty="0"/>
              <a:t>to </a:t>
            </a:r>
            <a:r>
              <a:rPr lang="es-ES" b="0" dirty="0" err="1"/>
              <a:t>consolidate</a:t>
            </a:r>
            <a:r>
              <a:rPr lang="es-ES" b="0" dirty="0"/>
              <a:t> </a:t>
            </a:r>
            <a:r>
              <a:rPr lang="es-ES" b="0" dirty="0" err="1"/>
              <a:t>understanding</a:t>
            </a:r>
            <a:r>
              <a:rPr lang="es-ES" b="0" dirty="0"/>
              <a:t> of </a:t>
            </a:r>
            <a:r>
              <a:rPr lang="es-ES" b="0" dirty="0" err="1"/>
              <a:t>the</a:t>
            </a:r>
            <a:r>
              <a:rPr lang="es-ES" b="0" dirty="0"/>
              <a:t> </a:t>
            </a:r>
            <a:r>
              <a:rPr lang="es-ES" b="0" dirty="0" err="1"/>
              <a:t>difference</a:t>
            </a:r>
            <a:r>
              <a:rPr lang="es-ES" b="0" dirty="0"/>
              <a:t> </a:t>
            </a:r>
            <a:r>
              <a:rPr lang="es-ES" b="0" dirty="0" err="1"/>
              <a:t>between</a:t>
            </a:r>
            <a:r>
              <a:rPr lang="es-ES" b="0" dirty="0"/>
              <a:t> 3rd </a:t>
            </a:r>
            <a:r>
              <a:rPr lang="es-ES" b="0" dirty="0" err="1"/>
              <a:t>person</a:t>
            </a:r>
            <a:r>
              <a:rPr lang="es-ES" b="0" dirty="0"/>
              <a:t> singular </a:t>
            </a:r>
            <a:r>
              <a:rPr lang="es-ES" b="0" dirty="0" err="1"/>
              <a:t>present</a:t>
            </a:r>
            <a:r>
              <a:rPr lang="es-ES" b="0" dirty="0"/>
              <a:t> (-e) and </a:t>
            </a:r>
            <a:r>
              <a:rPr lang="es-ES" b="0" dirty="0" err="1"/>
              <a:t>preterite</a:t>
            </a:r>
            <a:r>
              <a:rPr lang="es-ES" b="0" dirty="0"/>
              <a:t> (-</a:t>
            </a:r>
            <a:r>
              <a:rPr lang="es-ES" b="0" dirty="0" err="1"/>
              <a:t>ió</a:t>
            </a:r>
            <a:r>
              <a:rPr lang="es-ES" b="0" dirty="0"/>
              <a:t>) </a:t>
            </a:r>
            <a:r>
              <a:rPr lang="es-ES" b="0" dirty="0" err="1"/>
              <a:t>through</a:t>
            </a:r>
            <a:r>
              <a:rPr lang="es-ES" b="0" dirty="0"/>
              <a:t> </a:t>
            </a:r>
            <a:r>
              <a:rPr lang="es-ES" b="0" dirty="0" err="1"/>
              <a:t>reading</a:t>
            </a:r>
            <a:r>
              <a:rPr lang="es-ES" b="0" dirty="0"/>
              <a:t>. To </a:t>
            </a:r>
            <a:r>
              <a:rPr lang="es-ES" b="0" dirty="0" err="1"/>
              <a:t>consolidate</a:t>
            </a:r>
            <a:r>
              <a:rPr lang="es-ES" b="0" dirty="0"/>
              <a:t> </a:t>
            </a:r>
            <a:r>
              <a:rPr lang="es-ES" b="0" dirty="0" err="1"/>
              <a:t>understanding</a:t>
            </a:r>
            <a:r>
              <a:rPr lang="es-ES" b="0" dirty="0"/>
              <a:t> of </a:t>
            </a:r>
            <a:r>
              <a:rPr lang="es-ES" b="0" dirty="0" err="1"/>
              <a:t>vocabulary</a:t>
            </a:r>
            <a:r>
              <a:rPr lang="es-ES" b="0" dirty="0"/>
              <a:t> </a:t>
            </a:r>
            <a:r>
              <a:rPr lang="es-ES" b="0" dirty="0" err="1"/>
              <a:t>through</a:t>
            </a:r>
            <a:r>
              <a:rPr lang="es-ES" b="0" dirty="0"/>
              <a:t> </a:t>
            </a:r>
            <a:r>
              <a:rPr lang="es-ES" b="0" dirty="0" err="1"/>
              <a:t>translation</a:t>
            </a:r>
            <a:r>
              <a:rPr lang="es-ES" b="0" dirty="0"/>
              <a:t>.</a:t>
            </a:r>
            <a:endParaRPr lang="en-GB" sz="1300" dirty="0"/>
          </a:p>
          <a:p>
            <a:endParaRPr lang="en-US" b="1" dirty="0"/>
          </a:p>
          <a:p>
            <a:r>
              <a:rPr lang="en-US" b="1" dirty="0"/>
              <a:t>Procedure:</a:t>
            </a:r>
          </a:p>
          <a:p>
            <a:pPr marL="241539" indent="-241539">
              <a:buAutoNum type="arabicPeriod"/>
            </a:pPr>
            <a:r>
              <a:rPr lang="en-US" b="0" dirty="0"/>
              <a:t>Students read each sentence  and decide whether it refers to the present or the past.</a:t>
            </a:r>
          </a:p>
          <a:p>
            <a:pPr marL="241539" indent="-241539">
              <a:buAutoNum type="arabicPeriod"/>
            </a:pPr>
            <a:r>
              <a:rPr lang="en-US" b="0" baseline="0" dirty="0"/>
              <a:t>Students write each sentence in English.</a:t>
            </a:r>
            <a:endParaRPr lang="es-419" sz="1300" dirty="0"/>
          </a:p>
          <a:p>
            <a:endParaRPr lang="en-GB" sz="1300" dirty="0"/>
          </a:p>
          <a:p>
            <a:r>
              <a:rPr lang="en-GB" sz="1300" b="1" dirty="0"/>
              <a:t>Note: </a:t>
            </a:r>
            <a:r>
              <a:rPr lang="en-GB" sz="1300" dirty="0"/>
              <a:t>the use of ‘de’ for possession features in the first line of the instructions (‘Daniel </a:t>
            </a:r>
            <a:r>
              <a:rPr lang="en-GB" sz="1300" dirty="0" err="1"/>
              <a:t>habla</a:t>
            </a:r>
            <a:r>
              <a:rPr lang="en-GB" sz="1300" dirty="0"/>
              <a:t> </a:t>
            </a:r>
            <a:r>
              <a:rPr lang="en-GB" sz="1300" dirty="0" err="1"/>
              <a:t>sobre</a:t>
            </a:r>
            <a:r>
              <a:rPr lang="en-GB" sz="1300" dirty="0"/>
              <a:t> las </a:t>
            </a:r>
            <a:r>
              <a:rPr lang="en-GB" sz="1300" dirty="0" err="1"/>
              <a:t>vacaciones</a:t>
            </a:r>
            <a:r>
              <a:rPr lang="en-GB" sz="1300" dirty="0"/>
              <a:t> de una </a:t>
            </a:r>
            <a:r>
              <a:rPr lang="en-GB" sz="1300" dirty="0" err="1"/>
              <a:t>amiga</a:t>
            </a:r>
            <a:r>
              <a:rPr lang="en-GB" sz="1300" dirty="0"/>
              <a:t>’). This feature hasn’t yet been explicitly taught, but has appeared incidentally on occasions. If the meaning is unclear, it may be necessary to give this upfront.</a:t>
            </a:r>
            <a:endParaRPr lang="es-GB" sz="1300" b="1" dirty="0"/>
          </a:p>
          <a:p>
            <a:endParaRPr lang="es-GB" dirty="0"/>
          </a:p>
        </p:txBody>
      </p:sp>
      <p:sp>
        <p:nvSpPr>
          <p:cNvPr id="4" name="Marcador de número de diapositiva 3"/>
          <p:cNvSpPr>
            <a:spLocks noGrp="1"/>
          </p:cNvSpPr>
          <p:nvPr>
            <p:ph type="sldNum" sz="quarter" idx="5"/>
          </p:nvPr>
        </p:nvSpPr>
        <p:spPr/>
        <p:txBody>
          <a:bodyPr/>
          <a:lstStyle/>
          <a:p>
            <a:pPr defTabSz="966155">
              <a:defRPr/>
            </a:pPr>
            <a:fld id="{051212F4-EB5A-464B-92EC-DACFCB1CC2CD}" type="slidenum">
              <a:rPr lang="en-GB">
                <a:solidFill>
                  <a:prstClr val="black"/>
                </a:solidFill>
                <a:latin typeface="Calibri" panose="020F0502020204030204"/>
              </a:rPr>
              <a:pPr defTabSz="966155">
                <a:defRPr/>
              </a:pPr>
              <a:t>48</a:t>
            </a:fld>
            <a:endParaRPr lang="en-GB">
              <a:solidFill>
                <a:prstClr val="black"/>
              </a:solidFill>
              <a:latin typeface="Calibri" panose="020F0502020204030204"/>
            </a:endParaRPr>
          </a:p>
        </p:txBody>
      </p:sp>
    </p:spTree>
    <p:extLst>
      <p:ext uri="{BB962C8B-B14F-4D97-AF65-F5344CB8AC3E}">
        <p14:creationId xmlns:p14="http://schemas.microsoft.com/office/powerpoint/2010/main" val="20003872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NA: </a:t>
            </a:r>
            <a:r>
              <a:rPr lang="en-US" b="0"/>
              <a:t>In</a:t>
            </a:r>
            <a:r>
              <a:rPr lang="en-US" b="0" baseline="0"/>
              <a:t> this activity, students are asked to listen to sentences that have the verb ending –e (for a habitual present action) or –ió (for a completed past action). They have to recognise the ending and then decide which meaning it corresponds to (‘happens normally’ or ‘happened last year’). The sentences that students hear do not have any time markers, so the only way to complete the task is to pay attention to the verb ending.</a:t>
            </a:r>
          </a:p>
          <a:p>
            <a:endParaRPr lang="en-US" b="0" baseline="0"/>
          </a:p>
          <a:p>
            <a:r>
              <a:rPr lang="en-US" b="0" baseline="0"/>
              <a:t>Incidentally, the task also gets the learner to transcribe the verb, after listening again, to practise use of the written accent, and also involves note taking to check comprehension of the vocabulary. This is an important thing to note again: grammar and vocabulary practice are closely connected, and happen as part of the same activities.</a:t>
            </a:r>
            <a:endParaRPr lang="en-US" b="1"/>
          </a:p>
          <a:p>
            <a:endParaRPr lang="en-US" b="1"/>
          </a:p>
          <a:p>
            <a:endParaRPr lang="en-US" b="1"/>
          </a:p>
          <a:p>
            <a:endParaRPr lang="en-US" b="1"/>
          </a:p>
          <a:p>
            <a:endParaRPr lang="en-US" b="1"/>
          </a:p>
          <a:p>
            <a:r>
              <a:rPr lang="en-US" b="1"/>
              <a:t>Timing</a:t>
            </a:r>
            <a:r>
              <a:rPr lang="en-US" b="1" dirty="0"/>
              <a:t>: </a:t>
            </a:r>
            <a:r>
              <a:rPr lang="en-US" b="0" dirty="0"/>
              <a:t>8 minutes</a:t>
            </a:r>
          </a:p>
          <a:p>
            <a:endParaRPr lang="en-US" b="1" dirty="0"/>
          </a:p>
          <a:p>
            <a:r>
              <a:rPr lang="en-US" b="1" dirty="0"/>
              <a:t>Aim: </a:t>
            </a:r>
            <a:r>
              <a:rPr lang="en-US" b="0" dirty="0"/>
              <a:t>1)</a:t>
            </a:r>
            <a:r>
              <a:rPr lang="en-US" b="1" dirty="0"/>
              <a:t> </a:t>
            </a:r>
            <a:r>
              <a:rPr lang="es-ES" b="0" dirty="0"/>
              <a:t>to </a:t>
            </a:r>
            <a:r>
              <a:rPr lang="es-ES" b="0" dirty="0" err="1"/>
              <a:t>consolidate</a:t>
            </a:r>
            <a:r>
              <a:rPr lang="es-ES" b="0" dirty="0"/>
              <a:t> </a:t>
            </a:r>
            <a:r>
              <a:rPr lang="es-ES" b="0" dirty="0" err="1"/>
              <a:t>understanding</a:t>
            </a:r>
            <a:r>
              <a:rPr lang="es-ES" b="0" dirty="0"/>
              <a:t> of </a:t>
            </a:r>
            <a:r>
              <a:rPr lang="es-ES" b="0" dirty="0" err="1"/>
              <a:t>the</a:t>
            </a:r>
            <a:r>
              <a:rPr lang="es-ES" b="0" dirty="0"/>
              <a:t> </a:t>
            </a:r>
            <a:r>
              <a:rPr lang="es-ES" b="0" dirty="0" err="1"/>
              <a:t>difference</a:t>
            </a:r>
            <a:r>
              <a:rPr lang="es-ES" b="0" dirty="0"/>
              <a:t> </a:t>
            </a:r>
            <a:r>
              <a:rPr lang="es-ES" b="0" dirty="0" err="1"/>
              <a:t>between</a:t>
            </a:r>
            <a:r>
              <a:rPr lang="es-ES" b="0" dirty="0"/>
              <a:t> 3rd </a:t>
            </a:r>
            <a:r>
              <a:rPr lang="es-ES" b="0" dirty="0" err="1"/>
              <a:t>person</a:t>
            </a:r>
            <a:r>
              <a:rPr lang="es-ES" b="0" dirty="0"/>
              <a:t> singular </a:t>
            </a:r>
            <a:r>
              <a:rPr lang="es-ES" b="0" dirty="0" err="1"/>
              <a:t>present</a:t>
            </a:r>
            <a:r>
              <a:rPr lang="es-ES" b="0" dirty="0"/>
              <a:t> (-e) and </a:t>
            </a:r>
            <a:r>
              <a:rPr lang="es-ES" b="0" dirty="0" err="1"/>
              <a:t>preterite</a:t>
            </a:r>
            <a:r>
              <a:rPr lang="es-ES" b="0" dirty="0"/>
              <a:t> (-</a:t>
            </a:r>
            <a:r>
              <a:rPr lang="es-ES" b="0" dirty="0" err="1"/>
              <a:t>ió</a:t>
            </a:r>
            <a:r>
              <a:rPr lang="es-ES" b="0" dirty="0"/>
              <a:t>) </a:t>
            </a:r>
            <a:r>
              <a:rPr lang="es-ES" b="0" dirty="0" err="1"/>
              <a:t>through</a:t>
            </a:r>
            <a:r>
              <a:rPr lang="es-ES" b="0" dirty="0"/>
              <a:t> </a:t>
            </a:r>
            <a:r>
              <a:rPr lang="es-ES" b="0" dirty="0" err="1"/>
              <a:t>listening</a:t>
            </a:r>
            <a:r>
              <a:rPr lang="es-ES" b="0" dirty="0"/>
              <a:t>; 2) to </a:t>
            </a:r>
            <a:r>
              <a:rPr lang="es-ES" b="0" dirty="0" err="1"/>
              <a:t>focus</a:t>
            </a:r>
            <a:r>
              <a:rPr lang="es-ES" b="0" dirty="0"/>
              <a:t> </a:t>
            </a:r>
            <a:r>
              <a:rPr lang="es-ES" b="0" dirty="0" err="1"/>
              <a:t>on</a:t>
            </a:r>
            <a:r>
              <a:rPr lang="es-ES" b="0" dirty="0"/>
              <a:t> </a:t>
            </a:r>
            <a:r>
              <a:rPr lang="es-ES" b="0" dirty="0" err="1"/>
              <a:t>the</a:t>
            </a:r>
            <a:r>
              <a:rPr lang="es-ES" b="0" dirty="0"/>
              <a:t> position of </a:t>
            </a:r>
            <a:r>
              <a:rPr lang="es-ES" b="0" dirty="0" err="1"/>
              <a:t>the</a:t>
            </a:r>
            <a:r>
              <a:rPr lang="es-ES" b="0" baseline="0" dirty="0"/>
              <a:t> stress and </a:t>
            </a:r>
            <a:r>
              <a:rPr lang="es-ES" b="0" baseline="0" dirty="0" err="1"/>
              <a:t>how</a:t>
            </a:r>
            <a:r>
              <a:rPr lang="es-ES" b="0" baseline="0" dirty="0"/>
              <a:t> </a:t>
            </a:r>
            <a:r>
              <a:rPr lang="es-ES" b="0" baseline="0" dirty="0" err="1"/>
              <a:t>this</a:t>
            </a:r>
            <a:r>
              <a:rPr lang="es-ES" b="0" baseline="0" dirty="0"/>
              <a:t> </a:t>
            </a:r>
            <a:r>
              <a:rPr lang="es-ES" b="0" baseline="0" dirty="0" err="1"/>
              <a:t>affects</a:t>
            </a:r>
            <a:r>
              <a:rPr lang="es-ES" b="0" baseline="0" dirty="0"/>
              <a:t> </a:t>
            </a:r>
            <a:r>
              <a:rPr lang="es-ES" b="0" baseline="0" dirty="0" err="1"/>
              <a:t>the</a:t>
            </a:r>
            <a:r>
              <a:rPr lang="es-ES" b="0" baseline="0" dirty="0"/>
              <a:t> use of </a:t>
            </a:r>
            <a:r>
              <a:rPr lang="es-ES" b="0" baseline="0" dirty="0" err="1"/>
              <a:t>the</a:t>
            </a:r>
            <a:r>
              <a:rPr lang="es-ES" b="0" baseline="0" dirty="0"/>
              <a:t> </a:t>
            </a:r>
            <a:r>
              <a:rPr lang="es-ES" b="0" baseline="0" dirty="0" err="1"/>
              <a:t>written</a:t>
            </a:r>
            <a:r>
              <a:rPr lang="es-ES" b="0" baseline="0" dirty="0"/>
              <a:t> </a:t>
            </a:r>
            <a:r>
              <a:rPr lang="es-ES" b="0" baseline="0" dirty="0" err="1"/>
              <a:t>accent</a:t>
            </a:r>
            <a:r>
              <a:rPr lang="es-ES" b="0" baseline="0" dirty="0"/>
              <a:t>.</a:t>
            </a:r>
            <a:endParaRPr lang="es-ES" b="0" dirty="0"/>
          </a:p>
          <a:p>
            <a:endParaRPr lang="en-US" b="1" dirty="0"/>
          </a:p>
          <a:p>
            <a:r>
              <a:rPr lang="en-US" b="1" dirty="0"/>
              <a:t>Procedure:</a:t>
            </a:r>
          </a:p>
          <a:p>
            <a:pPr marL="241539" indent="-241539">
              <a:buAutoNum type="arabicPeriod"/>
            </a:pPr>
            <a:r>
              <a:rPr lang="en-US" b="0" dirty="0"/>
              <a:t>Students</a:t>
            </a:r>
            <a:r>
              <a:rPr lang="en-US" b="0" baseline="0" dirty="0"/>
              <a:t> l</a:t>
            </a:r>
            <a:r>
              <a:rPr lang="en-US" b="0" dirty="0"/>
              <a:t>isten to each recording.</a:t>
            </a:r>
          </a:p>
          <a:p>
            <a:pPr marL="241539" indent="-241539">
              <a:buAutoNum type="arabicPeriod"/>
            </a:pPr>
            <a:r>
              <a:rPr lang="en-US" b="0" baseline="0" dirty="0"/>
              <a:t>They tick the correct column depending on whether the sentence refers to the present or to a completed action in the past.</a:t>
            </a:r>
          </a:p>
          <a:p>
            <a:pPr marL="241539" indent="-241539">
              <a:buAutoNum type="arabicPeriod"/>
            </a:pPr>
            <a:r>
              <a:rPr lang="en-US" b="0" baseline="0" dirty="0"/>
              <a:t>Students listen again. This time, they write the verb in Spanish and the activity in English.</a:t>
            </a:r>
          </a:p>
          <a:p>
            <a:pPr marL="241539" indent="-241539">
              <a:buAutoNum type="arabicPeriod"/>
            </a:pPr>
            <a:endParaRPr lang="en-US" b="0" baseline="0" dirty="0"/>
          </a:p>
          <a:p>
            <a:r>
              <a:rPr lang="en-US" b="1" baseline="0" dirty="0"/>
              <a:t>Note: </a:t>
            </a:r>
          </a:p>
          <a:p>
            <a:pPr marL="241539" indent="-241539">
              <a:buAutoNum type="arabicPeriod"/>
            </a:pPr>
            <a:r>
              <a:rPr lang="en-US" b="0" baseline="0" dirty="0"/>
              <a:t>Some students may be able to complete the different parts in one go, rather than as separate steps.</a:t>
            </a:r>
          </a:p>
          <a:p>
            <a:endParaRPr lang="en-US" b="0" baseline="0" dirty="0"/>
          </a:p>
          <a:p>
            <a:r>
              <a:rPr lang="en-US" b="1" baseline="0" dirty="0"/>
              <a:t>Transcript</a:t>
            </a:r>
          </a:p>
          <a:p>
            <a:pPr marL="241539" indent="-241539">
              <a:buAutoNum type="arabicPeriod"/>
            </a:pPr>
            <a:r>
              <a:rPr lang="en-GB" sz="1300" dirty="0" err="1">
                <a:ea typeface="Calibri"/>
                <a:cs typeface="Calibri"/>
                <a:sym typeface="Calibri"/>
              </a:rPr>
              <a:t>Vivió</a:t>
            </a:r>
            <a:r>
              <a:rPr lang="en-GB" sz="1300" dirty="0">
                <a:ea typeface="Calibri"/>
                <a:cs typeface="Calibri"/>
                <a:sym typeface="Calibri"/>
              </a:rPr>
              <a:t> un año en México.</a:t>
            </a:r>
          </a:p>
          <a:p>
            <a:pPr marL="241539" indent="-241539">
              <a:buAutoNum type="arabicPeriod"/>
            </a:pPr>
            <a:r>
              <a:rPr lang="en-GB" sz="1300" dirty="0" err="1">
                <a:ea typeface="Calibri"/>
                <a:cs typeface="Calibri"/>
                <a:sym typeface="Calibri"/>
              </a:rPr>
              <a:t>Conoce</a:t>
            </a:r>
            <a:r>
              <a:rPr lang="en-GB" sz="1300" dirty="0">
                <a:ea typeface="Calibri"/>
                <a:cs typeface="Calibri"/>
                <a:sym typeface="Calibri"/>
              </a:rPr>
              <a:t> la </a:t>
            </a:r>
            <a:r>
              <a:rPr lang="en-GB" sz="1300" dirty="0" err="1">
                <a:ea typeface="Calibri"/>
                <a:cs typeface="Calibri"/>
                <a:sym typeface="Calibri"/>
              </a:rPr>
              <a:t>frontera</a:t>
            </a:r>
            <a:r>
              <a:rPr lang="en-GB" sz="1300" dirty="0">
                <a:ea typeface="Calibri"/>
                <a:cs typeface="Calibri"/>
                <a:sym typeface="Calibri"/>
              </a:rPr>
              <a:t> con </a:t>
            </a:r>
            <a:r>
              <a:rPr lang="en-GB" sz="1300" dirty="0" err="1">
                <a:ea typeface="Calibri"/>
                <a:cs typeface="Calibri"/>
                <a:sym typeface="Calibri"/>
              </a:rPr>
              <a:t>Estados</a:t>
            </a:r>
            <a:r>
              <a:rPr lang="en-GB" sz="1300" dirty="0">
                <a:ea typeface="Calibri"/>
                <a:cs typeface="Calibri"/>
                <a:sym typeface="Calibri"/>
              </a:rPr>
              <a:t> Unidos.</a:t>
            </a:r>
          </a:p>
          <a:p>
            <a:pPr marL="241539" indent="-241539">
              <a:buAutoNum type="arabicPeriod"/>
            </a:pPr>
            <a:r>
              <a:rPr lang="en-GB" sz="1300" dirty="0" err="1">
                <a:ea typeface="Calibri"/>
                <a:cs typeface="Calibri"/>
                <a:sym typeface="Calibri"/>
              </a:rPr>
              <a:t>Sufrió</a:t>
            </a:r>
            <a:r>
              <a:rPr lang="en-GB" sz="1300" dirty="0">
                <a:ea typeface="Calibri"/>
                <a:cs typeface="Calibri"/>
                <a:sym typeface="Calibri"/>
              </a:rPr>
              <a:t> un </a:t>
            </a:r>
            <a:r>
              <a:rPr lang="en-GB" sz="1300" dirty="0" err="1">
                <a:ea typeface="Calibri"/>
                <a:cs typeface="Calibri"/>
                <a:sym typeface="Calibri"/>
              </a:rPr>
              <a:t>accidente</a:t>
            </a:r>
            <a:r>
              <a:rPr lang="en-GB" sz="1300" dirty="0">
                <a:ea typeface="Calibri"/>
                <a:cs typeface="Calibri"/>
                <a:sym typeface="Calibri"/>
              </a:rPr>
              <a:t> de </a:t>
            </a:r>
            <a:r>
              <a:rPr lang="en-GB" sz="1300" dirty="0" err="1">
                <a:ea typeface="Calibri"/>
                <a:cs typeface="Calibri"/>
                <a:sym typeface="Calibri"/>
              </a:rPr>
              <a:t>coche</a:t>
            </a:r>
            <a:r>
              <a:rPr lang="en-GB" sz="1300" dirty="0">
                <a:ea typeface="Calibri"/>
                <a:cs typeface="Calibri"/>
                <a:sym typeface="Calibri"/>
              </a:rPr>
              <a:t> </a:t>
            </a:r>
            <a:r>
              <a:rPr lang="en-GB" sz="1300" dirty="0" err="1">
                <a:ea typeface="Calibri"/>
                <a:cs typeface="Calibri"/>
                <a:sym typeface="Calibri"/>
              </a:rPr>
              <a:t>allí</a:t>
            </a:r>
            <a:r>
              <a:rPr lang="en-GB" sz="1300" dirty="0">
                <a:ea typeface="Calibri"/>
                <a:cs typeface="Calibri"/>
                <a:sym typeface="Calibri"/>
              </a:rPr>
              <a:t>.</a:t>
            </a:r>
          </a:p>
          <a:p>
            <a:pPr marL="241539" indent="-241539" defTabSz="966155">
              <a:buFontTx/>
              <a:buAutoNum type="arabicPeriod"/>
              <a:defRPr/>
            </a:pPr>
            <a:r>
              <a:rPr lang="en-GB" sz="1300" dirty="0" err="1">
                <a:ea typeface="Calibri"/>
                <a:cs typeface="Calibri"/>
                <a:sym typeface="Calibri"/>
              </a:rPr>
              <a:t>Ofrece</a:t>
            </a:r>
            <a:r>
              <a:rPr lang="en-GB" sz="1300" dirty="0">
                <a:ea typeface="Calibri"/>
                <a:cs typeface="Calibri"/>
                <a:sym typeface="Calibri"/>
              </a:rPr>
              <a:t> regalos a los amigos después de las </a:t>
            </a:r>
            <a:r>
              <a:rPr lang="en-GB" sz="1300" dirty="0" err="1">
                <a:ea typeface="Calibri"/>
                <a:cs typeface="Calibri"/>
                <a:sym typeface="Calibri"/>
              </a:rPr>
              <a:t>vacaciones</a:t>
            </a:r>
            <a:r>
              <a:rPr lang="en-GB" sz="1300" dirty="0">
                <a:ea typeface="Calibri"/>
                <a:cs typeface="Calibri"/>
                <a:sym typeface="Calibri"/>
              </a:rPr>
              <a:t> .</a:t>
            </a:r>
          </a:p>
          <a:p>
            <a:pPr marL="241539" indent="-241539" defTabSz="966155">
              <a:buFontTx/>
              <a:buAutoNum type="arabicPeriod"/>
              <a:defRPr/>
            </a:pPr>
            <a:r>
              <a:rPr lang="en-GB" sz="1300" dirty="0">
                <a:ea typeface="Calibri"/>
                <a:cs typeface="Calibri"/>
                <a:sym typeface="Calibri"/>
              </a:rPr>
              <a:t>Decide </a:t>
            </a:r>
            <a:r>
              <a:rPr lang="en-GB" sz="1300" dirty="0" err="1">
                <a:ea typeface="Calibri"/>
                <a:cs typeface="Calibri"/>
                <a:sym typeface="Calibri"/>
              </a:rPr>
              <a:t>visitar</a:t>
            </a:r>
            <a:r>
              <a:rPr lang="en-GB" sz="1300" dirty="0">
                <a:ea typeface="Calibri"/>
                <a:cs typeface="Calibri"/>
                <a:sym typeface="Calibri"/>
              </a:rPr>
              <a:t> pueblos </a:t>
            </a:r>
            <a:r>
              <a:rPr lang="en-GB" sz="1300" dirty="0" err="1">
                <a:ea typeface="Calibri"/>
                <a:cs typeface="Calibri"/>
                <a:sym typeface="Calibri"/>
              </a:rPr>
              <a:t>antiguos</a:t>
            </a:r>
            <a:r>
              <a:rPr lang="en-GB" sz="1300" dirty="0">
                <a:ea typeface="Calibri"/>
                <a:cs typeface="Calibri"/>
                <a:sym typeface="Calibri"/>
              </a:rPr>
              <a:t>.</a:t>
            </a:r>
          </a:p>
          <a:p>
            <a:pPr marL="241539" indent="-241539" defTabSz="966155">
              <a:buFontTx/>
              <a:buAutoNum type="arabicPeriod"/>
              <a:defRPr/>
            </a:pPr>
            <a:r>
              <a:rPr lang="en-GB" sz="1300" dirty="0" err="1">
                <a:ea typeface="Calibri"/>
                <a:cs typeface="Calibri"/>
                <a:sym typeface="Calibri"/>
              </a:rPr>
              <a:t>Aprende</a:t>
            </a:r>
            <a:r>
              <a:rPr lang="en-GB" sz="1300" dirty="0">
                <a:ea typeface="Calibri"/>
                <a:cs typeface="Calibri"/>
                <a:sym typeface="Calibri"/>
              </a:rPr>
              <a:t> </a:t>
            </a:r>
            <a:r>
              <a:rPr lang="en-GB" sz="1300" dirty="0" err="1">
                <a:ea typeface="Calibri"/>
                <a:cs typeface="Calibri"/>
                <a:sym typeface="Calibri"/>
              </a:rPr>
              <a:t>cosas</a:t>
            </a:r>
            <a:r>
              <a:rPr lang="en-GB" sz="1300" dirty="0">
                <a:ea typeface="Calibri"/>
                <a:cs typeface="Calibri"/>
                <a:sym typeface="Calibri"/>
              </a:rPr>
              <a:t> sobre la </a:t>
            </a:r>
            <a:r>
              <a:rPr lang="en-GB" sz="1300" dirty="0" err="1">
                <a:ea typeface="Calibri"/>
                <a:cs typeface="Calibri"/>
                <a:sym typeface="Calibri"/>
              </a:rPr>
              <a:t>cultura</a:t>
            </a:r>
            <a:r>
              <a:rPr lang="en-GB" sz="1300" dirty="0">
                <a:ea typeface="Calibri"/>
                <a:cs typeface="Calibri"/>
                <a:sym typeface="Calibri"/>
              </a:rPr>
              <a:t> de las </a:t>
            </a:r>
            <a:r>
              <a:rPr lang="en-GB" sz="1300" dirty="0" err="1">
                <a:ea typeface="Calibri"/>
                <a:cs typeface="Calibri"/>
                <a:sym typeface="Calibri"/>
              </a:rPr>
              <a:t>ciudades</a:t>
            </a:r>
            <a:r>
              <a:rPr lang="en-GB" sz="1300" dirty="0">
                <a:ea typeface="Calibri"/>
                <a:cs typeface="Calibri"/>
                <a:sym typeface="Calibri"/>
              </a:rPr>
              <a:t>.</a:t>
            </a:r>
          </a:p>
          <a:p>
            <a:pPr marL="241539" indent="-241539" defTabSz="966155">
              <a:buFontTx/>
              <a:buAutoNum type="arabicPeriod"/>
              <a:defRPr/>
            </a:pPr>
            <a:r>
              <a:rPr lang="en-GB" sz="1300" dirty="0" err="1">
                <a:ea typeface="Calibri"/>
                <a:cs typeface="Calibri"/>
                <a:sym typeface="Calibri"/>
              </a:rPr>
              <a:t>Rompió</a:t>
            </a:r>
            <a:r>
              <a:rPr lang="en-GB" sz="1300" dirty="0">
                <a:ea typeface="Calibri"/>
                <a:cs typeface="Calibri"/>
                <a:sym typeface="Calibri"/>
              </a:rPr>
              <a:t> la </a:t>
            </a:r>
            <a:r>
              <a:rPr lang="en-GB" sz="1300" dirty="0" err="1">
                <a:ea typeface="Calibri"/>
                <a:cs typeface="Calibri"/>
                <a:sym typeface="Calibri"/>
              </a:rPr>
              <a:t>cámara</a:t>
            </a:r>
            <a:r>
              <a:rPr lang="en-GB" sz="1300" dirty="0">
                <a:ea typeface="Calibri"/>
                <a:cs typeface="Calibri"/>
                <a:sym typeface="Calibri"/>
              </a:rPr>
              <a:t> </a:t>
            </a:r>
            <a:r>
              <a:rPr lang="en-GB" sz="1300" dirty="0" err="1">
                <a:ea typeface="Calibri"/>
                <a:cs typeface="Calibri"/>
                <a:sym typeface="Calibri"/>
              </a:rPr>
              <a:t>cerca</a:t>
            </a:r>
            <a:r>
              <a:rPr lang="en-GB" sz="1300" dirty="0">
                <a:ea typeface="Calibri"/>
                <a:cs typeface="Calibri"/>
                <a:sym typeface="Calibri"/>
              </a:rPr>
              <a:t> de una </a:t>
            </a:r>
            <a:r>
              <a:rPr lang="en-GB" sz="1300" dirty="0" err="1">
                <a:ea typeface="Calibri"/>
                <a:cs typeface="Calibri"/>
                <a:sym typeface="Calibri"/>
              </a:rPr>
              <a:t>montaña</a:t>
            </a:r>
            <a:r>
              <a:rPr lang="en-GB" sz="1300" dirty="0">
                <a:ea typeface="Calibri"/>
                <a:cs typeface="Calibri"/>
                <a:sym typeface="Calibri"/>
              </a:rPr>
              <a:t>.</a:t>
            </a:r>
          </a:p>
          <a:p>
            <a:pPr marL="241539" indent="-241539" defTabSz="966155">
              <a:buFontTx/>
              <a:buAutoNum type="arabicPeriod"/>
              <a:defRPr/>
            </a:pPr>
            <a:r>
              <a:rPr lang="en-GB" sz="1300" dirty="0" err="1">
                <a:ea typeface="Calibri"/>
                <a:cs typeface="Calibri"/>
                <a:sym typeface="Calibri"/>
              </a:rPr>
              <a:t>Salió</a:t>
            </a:r>
            <a:r>
              <a:rPr lang="en-GB" sz="1300" dirty="0">
                <a:ea typeface="Calibri"/>
                <a:cs typeface="Calibri"/>
                <a:sym typeface="Calibri"/>
              </a:rPr>
              <a:t> con un amigo.</a:t>
            </a:r>
          </a:p>
        </p:txBody>
      </p:sp>
      <p:sp>
        <p:nvSpPr>
          <p:cNvPr id="4" name="Marcador de número de diapositiva 3"/>
          <p:cNvSpPr>
            <a:spLocks noGrp="1"/>
          </p:cNvSpPr>
          <p:nvPr>
            <p:ph type="sldNum" sz="quarter" idx="5"/>
          </p:nvPr>
        </p:nvSpPr>
        <p:spPr/>
        <p:txBody>
          <a:bodyPr/>
          <a:lstStyle/>
          <a:p>
            <a:pPr defTabSz="966155">
              <a:defRPr/>
            </a:pPr>
            <a:fld id="{051212F4-EB5A-464B-92EC-DACFCB1CC2CD}" type="slidenum">
              <a:rPr lang="en-GB">
                <a:solidFill>
                  <a:prstClr val="black"/>
                </a:solidFill>
                <a:latin typeface="Calibri" panose="020F0502020204030204"/>
              </a:rPr>
              <a:pPr defTabSz="966155">
                <a:defRPr/>
              </a:pPr>
              <a:t>49</a:t>
            </a:fld>
            <a:endParaRPr lang="en-GB">
              <a:solidFill>
                <a:prstClr val="black"/>
              </a:solidFill>
              <a:latin typeface="Calibri" panose="020F0502020204030204"/>
            </a:endParaRPr>
          </a:p>
        </p:txBody>
      </p:sp>
    </p:spTree>
    <p:extLst>
      <p:ext uri="{BB962C8B-B14F-4D97-AF65-F5344CB8AC3E}">
        <p14:creationId xmlns:p14="http://schemas.microsoft.com/office/powerpoint/2010/main" val="4259270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 might think that this is ok.  We’re just focusing on the nouns themselves and then later we can focus on the grammar.</a:t>
            </a:r>
            <a:br>
              <a:rPr lang="en-GB" baseline="0" dirty="0"/>
            </a:br>
            <a:r>
              <a:rPr lang="en-GB" baseline="0" dirty="0"/>
              <a:t>How is this done in a text book?  </a:t>
            </a:r>
            <a:br>
              <a:rPr lang="en-GB" baseline="0" dirty="0"/>
            </a:br>
            <a:r>
              <a:rPr lang="en-GB" baseline="0" dirty="0"/>
              <a:t>Or, how do we as teachers then ensure that students practise the grammar?</a:t>
            </a:r>
            <a:br>
              <a:rPr lang="en-GB" baseline="0" dirty="0"/>
            </a:br>
            <a:endParaRPr lang="en-GB" baseline="0" dirty="0"/>
          </a:p>
          <a:p>
            <a:r>
              <a:rPr lang="en-GB" baseline="0" dirty="0"/>
              <a:t>Often grammar is practised in written grammar exercises, and usually students have a model to follow and refer to. Sometimes the practice is oral, led by the class teacher, with moment-by-moment feedback.</a:t>
            </a:r>
            <a:br>
              <a:rPr lang="en-GB" baseline="0" dirty="0"/>
            </a:br>
            <a:br>
              <a:rPr lang="en-GB" baseline="0" dirty="0"/>
            </a:br>
            <a:r>
              <a:rPr lang="en-GB" baseline="0" dirty="0"/>
              <a:t>Do these sorts of practice tasks meet our criteria / expectations for meaningful practice?</a:t>
            </a:r>
          </a:p>
          <a:p>
            <a:pPr>
              <a:lnSpc>
                <a:spcPct val="150000"/>
              </a:lnSpc>
            </a:pPr>
            <a:r>
              <a:rPr lang="en-GB" dirty="0"/>
              <a:t>meaning- and form-focused?</a:t>
            </a:r>
          </a:p>
          <a:p>
            <a:pPr>
              <a:lnSpc>
                <a:spcPct val="150000"/>
              </a:lnSpc>
            </a:pPr>
            <a:r>
              <a:rPr lang="en-GB" dirty="0"/>
              <a:t>involving an element of struggle?</a:t>
            </a:r>
          </a:p>
          <a:p>
            <a:pPr>
              <a:lnSpc>
                <a:spcPct val="150000"/>
              </a:lnSpc>
            </a:pPr>
            <a:r>
              <a:rPr lang="en-GB" dirty="0"/>
              <a:t>multi-modal?</a:t>
            </a:r>
          </a:p>
          <a:p>
            <a:endParaRPr lang="en-GB" baseline="0" dirty="0"/>
          </a:p>
          <a:p>
            <a:r>
              <a:rPr lang="en-GB" baseline="0" dirty="0"/>
              <a:t>1. Do we need to know the meaning of any of the words to do the task?</a:t>
            </a:r>
            <a:br>
              <a:rPr lang="en-GB" baseline="0" dirty="0"/>
            </a:br>
            <a:r>
              <a:rPr lang="en-GB" baseline="0" dirty="0"/>
              <a:t>2. Do we need to remember that ‘a’ for masculine words = ‘un’ and for feminine words = ‘</a:t>
            </a:r>
            <a:r>
              <a:rPr lang="en-GB" baseline="0" dirty="0" err="1"/>
              <a:t>una</a:t>
            </a:r>
            <a:r>
              <a:rPr lang="en-GB" baseline="0" dirty="0"/>
              <a:t>’?</a:t>
            </a:r>
            <a:br>
              <a:rPr lang="en-GB" baseline="0" dirty="0"/>
            </a:br>
            <a:r>
              <a:rPr lang="en-GB" baseline="0" dirty="0"/>
              <a:t>3. Do we have to listen and understand, read and understand, speak and understand or write and understand the meaning in these 6 sentences.</a:t>
            </a:r>
            <a:br>
              <a:rPr lang="en-GB" baseline="0" dirty="0"/>
            </a:br>
            <a:endParaRPr lang="en-GB" baseline="0" dirty="0"/>
          </a:p>
          <a:p>
            <a:r>
              <a:rPr lang="en-GB" dirty="0"/>
              <a:t>What are the chances that that</a:t>
            </a:r>
            <a:r>
              <a:rPr lang="en-GB" baseline="0" dirty="0"/>
              <a:t> this is the best way, in a time-poor classroom context, to:</a:t>
            </a:r>
          </a:p>
          <a:p>
            <a:pPr marL="241539" indent="-241539">
              <a:buAutoNum type="arabicPeriod"/>
            </a:pPr>
            <a:r>
              <a:rPr lang="en-GB" baseline="0" dirty="0"/>
              <a:t>practise the knowledge of indefinite articles</a:t>
            </a:r>
          </a:p>
          <a:p>
            <a:pPr marL="241539" indent="-241539">
              <a:buAutoNum type="arabicPeriod"/>
            </a:pPr>
            <a:r>
              <a:rPr lang="en-GB" baseline="0" dirty="0"/>
              <a:t>develop noun gender sensitivity/awareness</a:t>
            </a:r>
          </a:p>
          <a:p>
            <a:pPr marL="241539" indent="-241539">
              <a:buAutoNum type="arabicPeriod"/>
            </a:pPr>
            <a:r>
              <a:rPr lang="en-GB" baseline="0" dirty="0"/>
              <a:t>remember that every noun has gender in Spanish</a:t>
            </a:r>
          </a:p>
          <a:p>
            <a:pPr marL="241539" indent="-241539">
              <a:buAutoNum type="arabicPeriod"/>
            </a:pPr>
            <a:r>
              <a:rPr lang="en-GB" baseline="0" dirty="0"/>
              <a:t>know that the vast majority of nouns ending in ‘o’ are masculine and in ‘a’ are feminine (if the selection of nouns had only focused on those ending is -o/-a, then the gender information in brackets could have been omitted)</a:t>
            </a:r>
          </a:p>
          <a:p>
            <a:pPr marL="241539" indent="-241539">
              <a:buAutoNum type="arabicPeriod"/>
            </a:pPr>
            <a:endParaRPr lang="en-GB" baseline="0" dirty="0"/>
          </a:p>
          <a:p>
            <a:r>
              <a:rPr lang="en-GB" baseline="0" dirty="0"/>
              <a:t>So, it’s quite likely that we might say, ‘yes, I don’t tend to do those sorts of mechanical practice tasks anyway’.  </a:t>
            </a:r>
            <a:br>
              <a:rPr lang="en-GB" baseline="0" dirty="0"/>
            </a:br>
            <a:r>
              <a:rPr lang="en-GB" baseline="0" dirty="0"/>
              <a:t>We might say, ‘Instead, I…. do a lot of oral work to embed the grammar’,  but that probably looks a lot like the previous oral practice slide, the design of which practises the vocabulary but not the grammar very effectively…</a:t>
            </a: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479478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NA: </a:t>
            </a:r>
            <a:r>
              <a:rPr lang="en-GB" b="0"/>
              <a:t>This</a:t>
            </a:r>
            <a:r>
              <a:rPr lang="en-GB" b="0" baseline="0"/>
              <a:t> is the first chance to use some of the language in production. We start with a writing as it allows students a bit more time to reflect on the grammar and vocabulary needed. Here, the activity involves full sentence translation, but for some groups it might be more appropriate to do scaffolded practice (e.g. providing the sentence ending and asking students for the first half of the sentence only). It’s also a chance to bring in a bit of cultural content related to the topic of travel, in this case a church in a Spanish-speaking country. </a:t>
            </a:r>
            <a:endParaRPr lang="en-GB" b="1"/>
          </a:p>
          <a:p>
            <a:endParaRPr lang="en-GB" b="1"/>
          </a:p>
          <a:p>
            <a:endParaRPr lang="en-GB" b="1"/>
          </a:p>
          <a:p>
            <a:r>
              <a:rPr lang="en-GB" b="1"/>
              <a:t>Timing</a:t>
            </a:r>
            <a:r>
              <a:rPr lang="en-GB" b="1" dirty="0"/>
              <a:t>: </a:t>
            </a:r>
            <a:r>
              <a:rPr lang="en-GB" b="0" dirty="0"/>
              <a:t>10 minutes</a:t>
            </a:r>
          </a:p>
          <a:p>
            <a:endParaRPr lang="en-GB" b="1" dirty="0"/>
          </a:p>
          <a:p>
            <a:r>
              <a:rPr lang="en-GB" b="1" dirty="0"/>
              <a:t>Aim: </a:t>
            </a:r>
            <a:r>
              <a:rPr lang="en-GB" b="0" dirty="0"/>
              <a:t>to produce the third person singular forms of –</a:t>
            </a:r>
            <a:r>
              <a:rPr lang="en-GB" b="0" dirty="0" err="1"/>
              <a:t>er</a:t>
            </a:r>
            <a:r>
              <a:rPr lang="en-GB" b="0" dirty="0"/>
              <a:t>/–</a:t>
            </a:r>
            <a:r>
              <a:rPr lang="en-GB" b="0" dirty="0" err="1"/>
              <a:t>ir</a:t>
            </a:r>
            <a:r>
              <a:rPr lang="en-GB" b="0" dirty="0"/>
              <a:t> verbs in present and preterite</a:t>
            </a:r>
            <a:r>
              <a:rPr lang="en-GB" b="0" baseline="0" dirty="0"/>
              <a:t> in writing; to produce vocabulary in writing</a:t>
            </a:r>
            <a:endParaRPr lang="en-GB" b="0" dirty="0"/>
          </a:p>
          <a:p>
            <a:endParaRPr lang="en-GB" b="1" dirty="0"/>
          </a:p>
          <a:p>
            <a:r>
              <a:rPr lang="en-GB" b="1" dirty="0"/>
              <a:t>Procedure:</a:t>
            </a:r>
          </a:p>
          <a:p>
            <a:pPr marL="241539" indent="-241539">
              <a:buAutoNum type="arabicPeriod"/>
            </a:pPr>
            <a:r>
              <a:rPr lang="en-GB" b="0" baseline="0" dirty="0"/>
              <a:t>Students read the English sentences, paying particular attention to whether the verb refers to habitual present or to a completed action in the past.</a:t>
            </a:r>
          </a:p>
          <a:p>
            <a:pPr marL="241539" indent="-241539">
              <a:buAutoNum type="arabicPeriod"/>
            </a:pPr>
            <a:r>
              <a:rPr lang="en-GB" b="0" baseline="0" dirty="0"/>
              <a:t>They write the sentence in Spanish.</a:t>
            </a:r>
            <a:endParaRPr lang="en-GB" b="0" dirty="0"/>
          </a:p>
          <a:p>
            <a:endParaRPr lang="en-GB" b="1" dirty="0"/>
          </a:p>
          <a:p>
            <a:r>
              <a:rPr lang="en-GB" b="1" dirty="0"/>
              <a:t>Notes: </a:t>
            </a:r>
          </a:p>
          <a:p>
            <a:pPr marL="241539" indent="-241539">
              <a:buAutoNum type="arabicPeriod"/>
            </a:pPr>
            <a:r>
              <a:rPr lang="en-GB" b="0" baseline="0" dirty="0"/>
              <a:t>Sentences 1 and 3 are based on real places in the Spanish-speaking world. A picture and caption are included as additional information about these.</a:t>
            </a:r>
          </a:p>
          <a:p>
            <a:pPr marL="241539" indent="-241539">
              <a:buAutoNum type="arabicPeriod"/>
            </a:pPr>
            <a:r>
              <a:rPr lang="en-GB" b="0" baseline="0" dirty="0"/>
              <a:t>The vast majority of the words in this activity have either been practised in the preceding activities or were taught in Y7 (e.g. iglesia). It may be worth recapping the word ‘hasta’ (taught in Year 8 Term 1) with students before the activity.</a:t>
            </a:r>
          </a:p>
        </p:txBody>
      </p:sp>
      <p:sp>
        <p:nvSpPr>
          <p:cNvPr id="4" name="Slide Number Placeholder 3"/>
          <p:cNvSpPr>
            <a:spLocks noGrp="1"/>
          </p:cNvSpPr>
          <p:nvPr>
            <p:ph type="sldNum" sz="quarter" idx="10"/>
          </p:nvPr>
        </p:nvSpPr>
        <p:spPr/>
        <p:txBody>
          <a:bodyPr/>
          <a:lstStyle/>
          <a:p>
            <a:pPr defTabSz="966155">
              <a:defRPr/>
            </a:pPr>
            <a:fld id="{051212F4-EB5A-464B-92EC-DACFCB1CC2CD}" type="slidenum">
              <a:rPr lang="en-GB">
                <a:solidFill>
                  <a:prstClr val="black"/>
                </a:solidFill>
                <a:latin typeface="Calibri" panose="020F0502020204030204"/>
              </a:rPr>
              <a:pPr defTabSz="966155">
                <a:defRPr/>
              </a:pPr>
              <a:t>50</a:t>
            </a:fld>
            <a:endParaRPr lang="en-GB">
              <a:solidFill>
                <a:prstClr val="black"/>
              </a:solidFill>
              <a:latin typeface="Calibri" panose="020F0502020204030204"/>
            </a:endParaRPr>
          </a:p>
        </p:txBody>
      </p:sp>
    </p:spTree>
    <p:extLst>
      <p:ext uri="{BB962C8B-B14F-4D97-AF65-F5344CB8AC3E}">
        <p14:creationId xmlns:p14="http://schemas.microsoft.com/office/powerpoint/2010/main" val="40584190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b="1" noProof="0" dirty="0"/>
              <a:t>NA: </a:t>
            </a:r>
            <a:r>
              <a:rPr lang="en-GB" b="0" noProof="0" dirty="0"/>
              <a:t>This</a:t>
            </a:r>
            <a:r>
              <a:rPr lang="en-GB" b="0" baseline="0" noProof="0" dirty="0"/>
              <a:t> is a paired listening/speaking activity from the end of the same lesson. Person A is prompted to produce sentences that either have a verb with the ending –e or –</a:t>
            </a:r>
            <a:r>
              <a:rPr lang="en-GB" b="0" baseline="0" noProof="0" dirty="0" err="1"/>
              <a:t>ió</a:t>
            </a:r>
            <a:r>
              <a:rPr lang="en-GB" b="0" baseline="0" noProof="0" dirty="0"/>
              <a:t>, depending on the English prompt. The person listening has to decide who that sentence corresponds to, based on the verb ending they hear and the answer option that matches it (which juxtaposes ‘past’ and ‘present’). This isn’t all that different to the last activity, except that a student is now giving the ‘input’ that a native speaker was giving on the last slide.</a:t>
            </a:r>
          </a:p>
          <a:p>
            <a:endParaRPr lang="en-GB" b="0" baseline="0" noProof="0" dirty="0"/>
          </a:p>
          <a:p>
            <a:r>
              <a:rPr lang="en-GB" b="0" baseline="0" noProof="0" dirty="0"/>
              <a:t>Again, there are no time markers to give away the answer. </a:t>
            </a:r>
          </a:p>
          <a:p>
            <a:endParaRPr lang="en-GB" b="0" baseline="0" noProof="0" dirty="0"/>
          </a:p>
          <a:p>
            <a:r>
              <a:rPr lang="en-GB" b="0" baseline="0" noProof="0" dirty="0"/>
              <a:t>As well as making grammar essential to task completion, the activity also allows for productive and receptive practice of the vocabulary used in the lesson.</a:t>
            </a:r>
            <a:endParaRPr lang="en-GB" b="1" noProof="0" dirty="0"/>
          </a:p>
          <a:p>
            <a:endParaRPr lang="en-GB" b="1" noProof="0" dirty="0"/>
          </a:p>
          <a:p>
            <a:endParaRPr lang="en-GB" b="1" noProof="0" dirty="0"/>
          </a:p>
          <a:p>
            <a:endParaRPr lang="en-GB" b="1" noProof="0" dirty="0"/>
          </a:p>
          <a:p>
            <a:r>
              <a:rPr lang="en-GB" b="1" noProof="0" dirty="0"/>
              <a:t>Timing: </a:t>
            </a:r>
            <a:r>
              <a:rPr lang="en-GB" b="0" noProof="0" dirty="0"/>
              <a:t>10 min.</a:t>
            </a:r>
          </a:p>
          <a:p>
            <a:endParaRPr lang="en-GB" b="1" noProof="0" dirty="0"/>
          </a:p>
          <a:p>
            <a:r>
              <a:rPr lang="en-GB" b="1" noProof="0" dirty="0"/>
              <a:t>Aim: </a:t>
            </a:r>
            <a:r>
              <a:rPr lang="en-GB" b="0" noProof="0" dirty="0"/>
              <a:t>to practise producing and understanding the 1</a:t>
            </a:r>
            <a:r>
              <a:rPr lang="en-GB" b="0" baseline="30000" noProof="0" dirty="0"/>
              <a:t>st</a:t>
            </a:r>
            <a:r>
              <a:rPr lang="en-GB" b="0" noProof="0" dirty="0"/>
              <a:t> person singular present and 3</a:t>
            </a:r>
            <a:r>
              <a:rPr lang="en-GB" b="0" baseline="30000" noProof="0" dirty="0"/>
              <a:t>rd</a:t>
            </a:r>
            <a:r>
              <a:rPr lang="en-GB" b="0" noProof="0" dirty="0"/>
              <a:t> person singular preterite forms of –</a:t>
            </a:r>
            <a:r>
              <a:rPr lang="en-GB" b="0" noProof="0" dirty="0" err="1"/>
              <a:t>ar</a:t>
            </a:r>
            <a:r>
              <a:rPr lang="en-GB" b="0" noProof="0" dirty="0"/>
              <a:t> verbs in the oral</a:t>
            </a:r>
            <a:r>
              <a:rPr lang="en-GB" b="0" baseline="0" noProof="0" dirty="0"/>
              <a:t> modality; to practise producing and understanding vocabulary</a:t>
            </a:r>
          </a:p>
          <a:p>
            <a:endParaRPr lang="en-GB" b="1" noProof="0" dirty="0"/>
          </a:p>
          <a:p>
            <a:r>
              <a:rPr lang="en-GB" b="1" noProof="0" dirty="0"/>
              <a:t>Procedure:</a:t>
            </a:r>
          </a:p>
          <a:p>
            <a:r>
              <a:rPr lang="en-GB" b="0" noProof="0" dirty="0"/>
              <a:t>1. Person A says the card number and reads the question aloud in Spanish. (Saying</a:t>
            </a:r>
            <a:r>
              <a:rPr lang="en-GB" b="0" baseline="0" noProof="0" dirty="0"/>
              <a:t> the card number will help the partner to follow the order.)</a:t>
            </a:r>
            <a:endParaRPr lang="en-GB" b="0" noProof="0" dirty="0"/>
          </a:p>
          <a:p>
            <a:r>
              <a:rPr lang="en-GB" b="0" noProof="0" dirty="0"/>
              <a:t>2. Person B </a:t>
            </a:r>
            <a:r>
              <a:rPr lang="en-GB" sz="1300" dirty="0"/>
              <a:t>looks at the card displayed on the interactive whiteboard with the same number that s/he just heard. Depending on what Person A says, Person B writes the name of the person that the sentence corresponds to (e.g. 1. Paula).</a:t>
            </a:r>
          </a:p>
          <a:p>
            <a:endParaRPr lang="en-GB" sz="1300" b="1" dirty="0"/>
          </a:p>
          <a:p>
            <a:r>
              <a:rPr lang="en-GB" sz="1300" b="1" dirty="0"/>
              <a:t>Notes: </a:t>
            </a:r>
            <a:endParaRPr lang="en-GB" sz="1300" dirty="0"/>
          </a:p>
          <a:p>
            <a:pPr marL="241539" indent="-241539">
              <a:buAutoNum type="arabicPeriod"/>
            </a:pPr>
            <a:r>
              <a:rPr lang="en-GB" sz="1300" dirty="0"/>
              <a:t>The cards for the person speaking are on the next slide. These need to be printed. </a:t>
            </a:r>
          </a:p>
          <a:p>
            <a:pPr marL="241539" indent="-241539">
              <a:buAutoNum type="arabicPeriod"/>
            </a:pPr>
            <a:r>
              <a:rPr lang="en-GB" sz="1300" dirty="0"/>
              <a:t>The cards for the person listening are on the following slide. These can be displayed on the board during the activity (no need to print).</a:t>
            </a:r>
            <a:endParaRPr lang="en-GB" b="1" noProof="0"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51</a:t>
            </a:fld>
            <a:endParaRPr lang="en-GB">
              <a:solidFill>
                <a:prstClr val="black"/>
              </a:solidFill>
              <a:latin typeface="Calibri" panose="020F0502020204030204"/>
            </a:endParaRPr>
          </a:p>
        </p:txBody>
      </p:sp>
    </p:spTree>
    <p:extLst>
      <p:ext uri="{BB962C8B-B14F-4D97-AF65-F5344CB8AC3E}">
        <p14:creationId xmlns:p14="http://schemas.microsoft.com/office/powerpoint/2010/main" val="13012635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1"/>
              <a:t>NA:</a:t>
            </a:r>
            <a:r>
              <a:rPr lang="en-GB"/>
              <a:t> These</a:t>
            </a:r>
            <a:r>
              <a:rPr lang="en-GB" baseline="0"/>
              <a:t> are the prompt cards. As you can see, half of the sentences that each person produces are in the present tense and half are in the past, and this cannot be known in advance, so there is no predictability. Every interaction requires the speaker and listener to actively choose between the two verb  forms and the meanings that they convey. There is no other way to successfully complete the task, without cheating!</a:t>
            </a:r>
            <a:endParaRPr lang="en-GB" b="1"/>
          </a:p>
          <a:p>
            <a:pPr defTabSz="966155">
              <a:defRPr/>
            </a:pPr>
            <a:endParaRPr lang="en-GB" b="1"/>
          </a:p>
          <a:p>
            <a:pPr defTabSz="966155">
              <a:defRPr/>
            </a:pPr>
            <a:endParaRPr lang="en-GB" b="1"/>
          </a:p>
          <a:p>
            <a:pPr defTabSz="966155">
              <a:defRPr/>
            </a:pPr>
            <a:endParaRPr lang="en-GB" b="1"/>
          </a:p>
          <a:p>
            <a:pPr defTabSz="966155">
              <a:defRPr/>
            </a:pPr>
            <a:r>
              <a:rPr lang="en-GB" b="1"/>
              <a:t>DO </a:t>
            </a:r>
            <a:r>
              <a:rPr lang="en-GB" b="1" dirty="0"/>
              <a:t>NOT DISPLAY DURING ACTIVITY</a:t>
            </a:r>
          </a:p>
          <a:p>
            <a:pPr defTabSz="966155">
              <a:defRPr/>
            </a:pPr>
            <a:r>
              <a:rPr lang="en-GB" b="0" dirty="0"/>
              <a:t>A</a:t>
            </a:r>
            <a:r>
              <a:rPr lang="en-GB" b="0" baseline="0" dirty="0"/>
              <a:t> printer-friendly version of these speaking cards is available with the resource.</a:t>
            </a: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52</a:t>
            </a:fld>
            <a:endParaRPr lang="en-GB">
              <a:solidFill>
                <a:prstClr val="black"/>
              </a:solidFill>
              <a:latin typeface="Calibri" panose="020F0502020204030204"/>
            </a:endParaRPr>
          </a:p>
        </p:txBody>
      </p:sp>
    </p:spTree>
    <p:extLst>
      <p:ext uri="{BB962C8B-B14F-4D97-AF65-F5344CB8AC3E}">
        <p14:creationId xmlns:p14="http://schemas.microsoft.com/office/powerpoint/2010/main" val="3484527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1"/>
              <a:t>NA: </a:t>
            </a:r>
            <a:r>
              <a:rPr lang="en-GB" b="0"/>
              <a:t>While the other student reads his/her sentences aloud, the other student will be looking at these on the interactive</a:t>
            </a:r>
            <a:r>
              <a:rPr lang="en-GB" b="0" baseline="0"/>
              <a:t> white</a:t>
            </a:r>
            <a:r>
              <a:rPr lang="en-GB" b="0"/>
              <a:t>board,</a:t>
            </a:r>
            <a:r>
              <a:rPr lang="en-GB" b="0" baseline="0"/>
              <a:t> and will decide which person is referred to for each item.</a:t>
            </a:r>
            <a:endParaRPr lang="en-GB" b="1" u="none"/>
          </a:p>
          <a:p>
            <a:pPr defTabSz="966155">
              <a:defRPr/>
            </a:pPr>
            <a:endParaRPr lang="en-GB" b="1" u="none"/>
          </a:p>
          <a:p>
            <a:pPr defTabSz="966155">
              <a:defRPr/>
            </a:pPr>
            <a:endParaRPr lang="en-GB" b="1" u="none"/>
          </a:p>
          <a:p>
            <a:pPr defTabSz="966155">
              <a:defRPr/>
            </a:pPr>
            <a:r>
              <a:rPr lang="en-GB" b="1" u="none"/>
              <a:t>DISPLAY</a:t>
            </a:r>
            <a:r>
              <a:rPr lang="en-GB" b="1"/>
              <a:t> </a:t>
            </a:r>
            <a:r>
              <a:rPr lang="en-GB" b="1" dirty="0"/>
              <a:t>TO CLASS DURING ACTIVITY</a:t>
            </a:r>
          </a:p>
          <a:p>
            <a:pPr defTabSz="966155">
              <a:defRPr/>
            </a:pPr>
            <a:r>
              <a:rPr lang="en-GB" b="0" dirty="0"/>
              <a:t>While the other student reads his/her sentences aloud (see previous slide), the other student will be looking at these on the interactive</a:t>
            </a:r>
            <a:r>
              <a:rPr lang="en-GB" b="0" baseline="0" dirty="0"/>
              <a:t> white</a:t>
            </a:r>
            <a:r>
              <a:rPr lang="en-GB" b="0" dirty="0"/>
              <a:t>board,</a:t>
            </a:r>
            <a:r>
              <a:rPr lang="en-GB" b="0" baseline="0" dirty="0"/>
              <a:t> and will decide which person is referred to for each item.</a:t>
            </a:r>
            <a:endParaRPr lang="en-GB" b="0" dirty="0"/>
          </a:p>
          <a:p>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53</a:t>
            </a:fld>
            <a:endParaRPr lang="en-GB">
              <a:solidFill>
                <a:prstClr val="black"/>
              </a:solidFill>
              <a:latin typeface="Calibri" panose="020F0502020204030204"/>
            </a:endParaRPr>
          </a:p>
        </p:txBody>
      </p:sp>
    </p:spTree>
    <p:extLst>
      <p:ext uri="{BB962C8B-B14F-4D97-AF65-F5344CB8AC3E}">
        <p14:creationId xmlns:p14="http://schemas.microsoft.com/office/powerpoint/2010/main" val="210534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1" u="none" dirty="0"/>
              <a:t>DO NOT DISPLAY DURING ACTIVITY</a:t>
            </a:r>
          </a:p>
          <a:p>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54</a:t>
            </a:fld>
            <a:endParaRPr lang="en-GB">
              <a:solidFill>
                <a:prstClr val="black"/>
              </a:solidFill>
              <a:latin typeface="Calibri" panose="020F0502020204030204"/>
            </a:endParaRPr>
          </a:p>
        </p:txBody>
      </p:sp>
    </p:spTree>
    <p:extLst>
      <p:ext uri="{BB962C8B-B14F-4D97-AF65-F5344CB8AC3E}">
        <p14:creationId xmlns:p14="http://schemas.microsoft.com/office/powerpoint/2010/main" val="10662370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1" u="none" dirty="0"/>
              <a:t>DO NOT DISPLAY DURING ACTIVITY</a:t>
            </a:r>
          </a:p>
          <a:p>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55</a:t>
            </a:fld>
            <a:endParaRPr lang="en-GB">
              <a:solidFill>
                <a:prstClr val="black"/>
              </a:solidFill>
              <a:latin typeface="Calibri" panose="020F0502020204030204"/>
            </a:endParaRPr>
          </a:p>
        </p:txBody>
      </p:sp>
    </p:spTree>
    <p:extLst>
      <p:ext uri="{BB962C8B-B14F-4D97-AF65-F5344CB8AC3E}">
        <p14:creationId xmlns:p14="http://schemas.microsoft.com/office/powerpoint/2010/main" val="19041799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56</a:t>
            </a:fld>
            <a:endParaRPr lang="en-GB">
              <a:solidFill>
                <a:prstClr val="black"/>
              </a:solidFill>
              <a:latin typeface="Calibri" panose="020F0502020204030204"/>
            </a:endParaRPr>
          </a:p>
        </p:txBody>
      </p:sp>
    </p:spTree>
    <p:extLst>
      <p:ext uri="{BB962C8B-B14F-4D97-AF65-F5344CB8AC3E}">
        <p14:creationId xmlns:p14="http://schemas.microsoft.com/office/powerpoint/2010/main" val="34429381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57</a:t>
            </a:fld>
            <a:endParaRPr lang="en-GB">
              <a:solidFill>
                <a:prstClr val="black"/>
              </a:solidFill>
              <a:latin typeface="Calibri" panose="020F0502020204030204"/>
            </a:endParaRPr>
          </a:p>
        </p:txBody>
      </p:sp>
    </p:spTree>
    <p:extLst>
      <p:ext uri="{BB962C8B-B14F-4D97-AF65-F5344CB8AC3E}">
        <p14:creationId xmlns:p14="http://schemas.microsoft.com/office/powerpoint/2010/main" val="27897795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NCELP is a pilot project, set up to work intensively with 45 schools nationally, in the first phase.</a:t>
            </a:r>
            <a:br>
              <a:rPr lang="en-GB" dirty="0"/>
            </a:br>
            <a:r>
              <a:rPr lang="en-GB" dirty="0"/>
              <a:t>We have used the website, the resource portal, our mailing list and around 40 external presentations to date, to reach out to schools more widely.</a:t>
            </a:r>
          </a:p>
          <a:p>
            <a:endParaRPr lang="en-GB" dirty="0"/>
          </a:p>
          <a:p>
            <a:r>
              <a:rPr lang="en-GB" dirty="0"/>
              <a:t>So far, this has meant that… around 6000 teachers have attended one of our external events.</a:t>
            </a:r>
          </a:p>
        </p:txBody>
      </p:sp>
      <p:sp>
        <p:nvSpPr>
          <p:cNvPr id="4" name="Slide Number Placeholder 3"/>
          <p:cNvSpPr>
            <a:spLocks noGrp="1"/>
          </p:cNvSpPr>
          <p:nvPr>
            <p:ph type="sldNum" sz="quarter" idx="5"/>
          </p:nvPr>
        </p:nvSpPr>
        <p:spPr/>
        <p:txBody>
          <a:bodyPr/>
          <a:lstStyle/>
          <a:p>
            <a:pPr defTabSz="966155">
              <a:defRPr/>
            </a:pPr>
            <a:fld id="{1A225E17-E72C-4B13-894A-E5B787C2971E}" type="slidenum">
              <a:rPr lang="en-GB">
                <a:solidFill>
                  <a:prstClr val="black"/>
                </a:solidFill>
                <a:latin typeface="Calibri" panose="020F0502020204030204"/>
              </a:rPr>
              <a:pPr defTabSz="966155">
                <a:defRPr/>
              </a:pPr>
              <a:t>58</a:t>
            </a:fld>
            <a:endParaRPr lang="en-GB">
              <a:solidFill>
                <a:prstClr val="black"/>
              </a:solidFill>
              <a:latin typeface="Calibri" panose="020F0502020204030204"/>
            </a:endParaRPr>
          </a:p>
        </p:txBody>
      </p:sp>
    </p:spTree>
    <p:extLst>
      <p:ext uri="{BB962C8B-B14F-4D97-AF65-F5344CB8AC3E}">
        <p14:creationId xmlns:p14="http://schemas.microsoft.com/office/powerpoint/2010/main" val="42847210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a:t>Two further areas of support that are very recent additions to the website are a collection called NCELP alignment with wider policy, which brings together previous work on Ofsted framework with more recent work on the Early Career Framework and the </a:t>
            </a:r>
            <a:r>
              <a:rPr lang="en-GB" dirty="0" err="1"/>
              <a:t>Rosenshine</a:t>
            </a:r>
            <a:r>
              <a:rPr lang="en-GB" dirty="0"/>
              <a:t> principles.  And at the same time we have put up a screencast and analysis documents as support to engage with the GCSE Subject Content consultation. </a:t>
            </a:r>
            <a:r>
              <a:rPr lang="en-GB" sz="1300" dirty="0"/>
              <a:t>There is a 60-minute screencast comparing the 2015 and the draft 2021 Subject Content that I would commend to you.  I would strongly encourage people to get involved.</a:t>
            </a:r>
            <a:br>
              <a:rPr lang="en-GB" sz="1300" dirty="0"/>
            </a:br>
            <a:r>
              <a:rPr lang="en-GB" sz="1300" dirty="0"/>
              <a:t>There is still time!</a:t>
            </a:r>
          </a:p>
          <a:p>
            <a:endParaRPr lang="en-GB" dirty="0"/>
          </a:p>
        </p:txBody>
      </p:sp>
      <p:sp>
        <p:nvSpPr>
          <p:cNvPr id="4" name="Slide Number Placeholder 3"/>
          <p:cNvSpPr>
            <a:spLocks noGrp="1"/>
          </p:cNvSpPr>
          <p:nvPr>
            <p:ph type="sldNum" sz="quarter" idx="5"/>
          </p:nvPr>
        </p:nvSpPr>
        <p:spPr/>
        <p:txBody>
          <a:bodyPr/>
          <a:lstStyle/>
          <a:p>
            <a:pPr defTabSz="966155">
              <a:defRPr/>
            </a:pPr>
            <a:fld id="{1A225E17-E72C-4B13-894A-E5B787C2971E}" type="slidenum">
              <a:rPr lang="en-GB">
                <a:solidFill>
                  <a:prstClr val="black"/>
                </a:solidFill>
                <a:latin typeface="Calibri" panose="020F0502020204030204"/>
              </a:rPr>
              <a:pPr defTabSz="966155">
                <a:defRPr/>
              </a:pPr>
              <a:t>59</a:t>
            </a:fld>
            <a:endParaRPr lang="en-GB">
              <a:solidFill>
                <a:prstClr val="black"/>
              </a:solidFill>
              <a:latin typeface="Calibri" panose="020F0502020204030204"/>
            </a:endParaRPr>
          </a:p>
        </p:txBody>
      </p:sp>
    </p:spTree>
    <p:extLst>
      <p:ext uri="{BB962C8B-B14F-4D97-AF65-F5344CB8AC3E}">
        <p14:creationId xmlns:p14="http://schemas.microsoft.com/office/powerpoint/2010/main" val="3663176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saw, the previous task had three forms of </a:t>
            </a:r>
            <a:r>
              <a:rPr lang="en-GB" dirty="0" err="1"/>
              <a:t>tener</a:t>
            </a:r>
            <a:r>
              <a:rPr lang="en-GB" dirty="0"/>
              <a:t> in it, but they were ‘incidental’ to the learning, and easily ignored.</a:t>
            </a:r>
            <a:br>
              <a:rPr lang="en-GB" dirty="0"/>
            </a:br>
            <a:r>
              <a:rPr lang="en-GB" dirty="0"/>
              <a:t>What about this reading example?</a:t>
            </a:r>
          </a:p>
          <a:p>
            <a:br>
              <a:rPr lang="en-GB" baseline="0" dirty="0"/>
            </a:br>
            <a:r>
              <a:rPr lang="en-GB" baseline="0" dirty="0"/>
              <a:t>I haven’t been able to find a published resource that has listening, reading, speaking and writing practice tasks that focus on understanding and using TENER.</a:t>
            </a:r>
            <a:br>
              <a:rPr lang="en-GB" baseline="0" dirty="0"/>
            </a:br>
            <a:r>
              <a:rPr lang="en-GB" baseline="0" dirty="0"/>
              <a:t>It’s straightforward to find texts that feature TENER (alongside other features - e.g. reflexive verbs, ER-regular verbs, plural and singular nouns, definite and indefinite articles.</a:t>
            </a:r>
          </a:p>
          <a:p>
            <a:r>
              <a:rPr lang="en-GB" baseline="0" dirty="0"/>
              <a:t>There are six examples of the verb </a:t>
            </a:r>
            <a:r>
              <a:rPr lang="en-GB" baseline="0" dirty="0" err="1"/>
              <a:t>tener</a:t>
            </a:r>
            <a:r>
              <a:rPr lang="en-GB" baseline="0" dirty="0"/>
              <a:t> in these texts.  How many of them are task essential? Which questions require students to know that ‘</a:t>
            </a:r>
            <a:r>
              <a:rPr lang="en-GB" baseline="0" dirty="0" err="1"/>
              <a:t>tengo</a:t>
            </a:r>
            <a:r>
              <a:rPr lang="en-GB" baseline="0" dirty="0"/>
              <a:t>’ means ‘I have’?</a:t>
            </a:r>
            <a:br>
              <a:rPr lang="en-GB" baseline="0" dirty="0"/>
            </a:br>
            <a:r>
              <a:rPr lang="en-GB" baseline="0" dirty="0"/>
              <a:t>And what do we do about that fact that in three of these six examples, ‘</a:t>
            </a:r>
            <a:r>
              <a:rPr lang="en-GB" baseline="0" dirty="0" err="1"/>
              <a:t>tengo</a:t>
            </a:r>
            <a:r>
              <a:rPr lang="en-GB" baseline="0" dirty="0"/>
              <a:t>’ actually translates as ‘I am’.</a:t>
            </a:r>
          </a:p>
          <a:p>
            <a:r>
              <a:rPr lang="en-GB" baseline="0" dirty="0"/>
              <a:t>In these texts we have a number of grammar features represented but none of them is task essential.</a:t>
            </a:r>
            <a:endParaRPr lang="en-GB" dirty="0"/>
          </a:p>
          <a:p>
            <a:r>
              <a:rPr lang="en-GB" dirty="0"/>
              <a:t>To what</a:t>
            </a:r>
            <a:r>
              <a:rPr lang="en-GB" baseline="0" dirty="0"/>
              <a:t> extent </a:t>
            </a:r>
            <a:r>
              <a:rPr lang="en-GB" dirty="0"/>
              <a:t>do </a:t>
            </a:r>
            <a:r>
              <a:rPr lang="en-GB" baseline="0" dirty="0"/>
              <a:t>reading (and listening) comprehension tasks like this support students’ learning of grammar?</a:t>
            </a:r>
            <a:br>
              <a:rPr lang="en-GB" baseline="0" dirty="0"/>
            </a:br>
            <a:r>
              <a:rPr lang="en-GB" baseline="0" dirty="0"/>
              <a:t>In this typical reading comprehension task, it is very easy to avoid any engagement beyond the lexis, i.e., avoid processing, therefore avoid learning, the grammar.</a:t>
            </a:r>
            <a:br>
              <a:rPr lang="en-GB" baseline="0" dirty="0"/>
            </a:br>
            <a:r>
              <a:rPr lang="en-GB" baseline="0" dirty="0"/>
              <a:t>Could we make more efficient use of limited lesson time (i.e. get more learning for our time!) if we could include listening and reading tasks that make the grammar essential.</a:t>
            </a:r>
            <a:br>
              <a:rPr lang="en-GB" baseline="0" dirty="0"/>
            </a:br>
            <a:endParaRPr lang="en-GB" baseline="0" dirty="0"/>
          </a:p>
          <a:p>
            <a:endParaRPr lang="en-GB" baseline="0" dirty="0"/>
          </a:p>
          <a:p>
            <a:r>
              <a:rPr lang="en-GB" b="1" baseline="0" dirty="0"/>
              <a:t>Suggestions in the chat:</a:t>
            </a:r>
          </a:p>
          <a:p>
            <a:r>
              <a:rPr lang="en-GB" baseline="0" dirty="0"/>
              <a:t>How might they look?</a:t>
            </a:r>
            <a:br>
              <a:rPr lang="en-GB" baseline="0" dirty="0"/>
            </a:br>
            <a:r>
              <a:rPr lang="en-GB" baseline="0" dirty="0"/>
              <a:t>How could we make parts of </a:t>
            </a:r>
            <a:r>
              <a:rPr lang="en-GB" baseline="0" dirty="0" err="1"/>
              <a:t>tener</a:t>
            </a:r>
            <a:r>
              <a:rPr lang="en-GB" baseline="0" dirty="0"/>
              <a:t> task essential?</a:t>
            </a:r>
            <a:br>
              <a:rPr lang="en-GB" baseline="0" dirty="0"/>
            </a:br>
            <a:r>
              <a:rPr lang="en-GB" baseline="0" dirty="0"/>
              <a:t>How could we make gender/article knowledge task essential?</a:t>
            </a:r>
          </a:p>
          <a:p>
            <a:endParaRPr lang="en-GB" baseline="0" dirty="0"/>
          </a:p>
          <a:p>
            <a:br>
              <a:rPr lang="en-GB" baseline="0" dirty="0"/>
            </a:b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742407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So, how could we improve the task on the previous slide.</a:t>
            </a:r>
            <a:br>
              <a:rPr lang="en-GB" sz="1300" dirty="0"/>
            </a:br>
            <a:r>
              <a:rPr lang="en-GB" sz="1300" dirty="0"/>
              <a:t>Obviously, it’s always a bit false working in a vacuum, creating a one-off task, but it’s also helpful to go a step further than critiquing an existing task. So…</a:t>
            </a:r>
            <a:br>
              <a:rPr lang="en-GB" sz="1300" dirty="0"/>
            </a:br>
            <a:br>
              <a:rPr lang="en-GB" sz="1300" dirty="0"/>
            </a:br>
            <a:r>
              <a:rPr lang="en-GB" sz="1300" dirty="0"/>
              <a:t>Our context is that this is the introduction to gender of nouns and the indefinite article… We have to assume that students have already met at least two parts of the verb TENER, too.</a:t>
            </a:r>
            <a:br>
              <a:rPr lang="en-GB" sz="1300" dirty="0"/>
            </a:br>
            <a:endParaRPr lang="en-GB" sz="1300" dirty="0"/>
          </a:p>
          <a:p>
            <a:r>
              <a:rPr lang="en-GB" sz="1300" dirty="0"/>
              <a:t>Improvements could include:</a:t>
            </a:r>
          </a:p>
          <a:p>
            <a:r>
              <a:rPr lang="en-GB" sz="1300" dirty="0"/>
              <a:t>1]  Remove the gender information (m) / (f) from the task – to make the students have to notice the form of the noun.</a:t>
            </a:r>
            <a:br>
              <a:rPr lang="en-GB" sz="1300" dirty="0"/>
            </a:br>
            <a:r>
              <a:rPr lang="en-GB" sz="1300" dirty="0"/>
              <a:t>2]  Ensure that the nouns we use consolidate the pattern of a lot of nouns in Spanish (ends in ‘o’ = (m), ends in ‘a’ = (f)</a:t>
            </a:r>
            <a:br>
              <a:rPr lang="en-GB" sz="1300" dirty="0"/>
            </a:br>
            <a:r>
              <a:rPr lang="en-GB" sz="1300" dirty="0"/>
              <a:t>so, leave out ‘</a:t>
            </a:r>
            <a:r>
              <a:rPr lang="en-GB" sz="1300" dirty="0" err="1"/>
              <a:t>pez</a:t>
            </a:r>
            <a:r>
              <a:rPr lang="en-GB" sz="1300" dirty="0"/>
              <a:t>’ and ‘</a:t>
            </a:r>
            <a:r>
              <a:rPr lang="en-GB" sz="1300" dirty="0" err="1"/>
              <a:t>serpiente</a:t>
            </a:r>
            <a:r>
              <a:rPr lang="en-GB" sz="1300" dirty="0"/>
              <a:t>’ and instead use….</a:t>
            </a:r>
            <a:br>
              <a:rPr lang="en-GB" sz="1300" dirty="0"/>
            </a:br>
            <a:r>
              <a:rPr lang="en-GB" sz="1300" dirty="0"/>
              <a:t>‘</a:t>
            </a:r>
            <a:r>
              <a:rPr lang="en-GB" sz="1300" dirty="0" err="1"/>
              <a:t>libro</a:t>
            </a:r>
            <a:r>
              <a:rPr lang="en-GB" sz="1300" dirty="0"/>
              <a:t>’ / ‘casa’</a:t>
            </a:r>
            <a:br>
              <a:rPr lang="en-GB" sz="1300" dirty="0"/>
            </a:br>
            <a:r>
              <a:rPr lang="en-GB" sz="1300" dirty="0"/>
              <a:t>3) Consider the usefulness (i.e. frequency) of the words we include – ‘</a:t>
            </a:r>
            <a:r>
              <a:rPr lang="en-GB" sz="1300" dirty="0" err="1"/>
              <a:t>cobaya</a:t>
            </a:r>
            <a:r>
              <a:rPr lang="en-GB" sz="1300" dirty="0"/>
              <a:t>’ clearly fits the pattern for gender, but is it a useful word?  Why not use grammar tasks to work with useful vocabulary, too?</a:t>
            </a:r>
            <a:br>
              <a:rPr lang="en-GB" sz="1300" dirty="0"/>
            </a:br>
            <a:r>
              <a:rPr lang="en-GB" sz="1300" dirty="0"/>
              <a:t>[This is a prompt again to think outside ‘topic’ lines – the original version of the task is topic-based – pets/family – we could keep the broad theme, potentially, but still include higher-frequency words]</a:t>
            </a:r>
            <a:br>
              <a:rPr lang="en-GB" sz="1300" dirty="0"/>
            </a:br>
            <a:r>
              <a:rPr lang="en-GB" sz="1300" dirty="0"/>
              <a:t>4] Three parts of TENER are used but are completely superfluous to the task.  If we’re not going to focus on them, we might as well get rid of them. OR, we make them a focus.  It’s trickier to make a focus of three persons at once, so suggest we contrast I and s/he, and add a comprehension step.</a:t>
            </a:r>
            <a:br>
              <a:rPr lang="en-GB" sz="1300" dirty="0"/>
            </a:br>
            <a:endParaRPr lang="en-GB"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3935479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sz="1300" dirty="0">
                <a:solidFill>
                  <a:srgbClr val="1F4E79"/>
                </a:solidFill>
              </a:rPr>
              <a:t>So, the first main idea is that our current, very natural assumptions about published courses may need revising.</a:t>
            </a:r>
            <a:br>
              <a:rPr lang="en-GB" sz="1300" dirty="0">
                <a:solidFill>
                  <a:srgbClr val="1F4E79"/>
                </a:solidFill>
              </a:rPr>
            </a:br>
            <a:r>
              <a:rPr lang="en-GB" sz="1300" dirty="0">
                <a:solidFill>
                  <a:srgbClr val="1F4E79"/>
                </a:solidFill>
              </a:rPr>
              <a:t>As we’ve also just seen, we can adapt some text book tasks to make the grammar salient and increase the chances of students learning it.</a:t>
            </a:r>
            <a:br>
              <a:rPr lang="en-GB" sz="1300" dirty="0">
                <a:solidFill>
                  <a:srgbClr val="1F4E79"/>
                </a:solidFill>
              </a:rPr>
            </a:br>
            <a:br>
              <a:rPr lang="en-GB" sz="1300" dirty="0">
                <a:solidFill>
                  <a:srgbClr val="1F4E79"/>
                </a:solidFill>
              </a:rPr>
            </a:br>
            <a:r>
              <a:rPr lang="en-GB" sz="1300" dirty="0">
                <a:solidFill>
                  <a:srgbClr val="1F4E79"/>
                </a:solidFill>
              </a:rPr>
              <a:t>But this is only part of the issue.</a:t>
            </a:r>
            <a:br>
              <a:rPr lang="en-GB" sz="1300" dirty="0">
                <a:solidFill>
                  <a:srgbClr val="1F4E79"/>
                </a:solidFill>
              </a:rPr>
            </a:br>
            <a:endParaRPr lang="en-GB" sz="1300" dirty="0">
              <a:solidFill>
                <a:srgbClr val="1F4E79"/>
              </a:solidFill>
            </a:endParaRPr>
          </a:p>
          <a:p>
            <a:pPr defTabSz="966155">
              <a:defRPr/>
            </a:pPr>
            <a:endParaRPr lang="en-GB" b="0" baseline="0"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1986530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dirty="0"/>
              <a:t>It is worth considering whether all the issues can be solved by re-designing the tasks to include a better grammar focus.</a:t>
            </a:r>
            <a:br>
              <a:rPr lang="en-GB" dirty="0"/>
            </a:br>
            <a:r>
              <a:rPr lang="en-GB" dirty="0"/>
              <a:t>One of the issues we saw (and then changed in the re-designed slide) was the choice of vocabulary.</a:t>
            </a:r>
            <a:br>
              <a:rPr lang="en-GB" dirty="0"/>
            </a:br>
            <a:r>
              <a:rPr lang="en-GB" dirty="0"/>
              <a:t>We swapped out some of the animals (those which didn’t have a helpful, regular pattern for students to grasp hold of and embed) for other items.  </a:t>
            </a:r>
            <a:br>
              <a:rPr lang="en-GB" dirty="0"/>
            </a:br>
            <a:r>
              <a:rPr lang="en-GB" dirty="0"/>
              <a:t>These items – plant, book, coin were more suited to learning the dominant gender pattern  - ends in –o  = masculine, ends in –a = feminine.</a:t>
            </a:r>
            <a:br>
              <a:rPr lang="en-GB" dirty="0"/>
            </a:br>
            <a:r>
              <a:rPr lang="en-GB" dirty="0"/>
              <a:t>However, what has been de-emphasised is the topic of pets.</a:t>
            </a:r>
            <a:br>
              <a:rPr lang="en-GB" dirty="0"/>
            </a:br>
            <a:r>
              <a:rPr lang="en-GB" dirty="0"/>
              <a:t>This has taken a backseat, been backgrounded, if you like, in order for the regular pattern in the language to be foregrounded.</a:t>
            </a:r>
            <a:br>
              <a:rPr lang="en-GB" dirty="0"/>
            </a:br>
            <a:br>
              <a:rPr lang="en-GB" dirty="0"/>
            </a:br>
            <a:r>
              <a:rPr lang="en-GB" dirty="0"/>
              <a:t>Why?  Because it makes the patterns more salient, easier to learn.</a:t>
            </a:r>
            <a:br>
              <a:rPr lang="en-GB" dirty="0"/>
            </a:br>
            <a:endParaRPr lang="en-GB" dirty="0"/>
          </a:p>
          <a:p>
            <a:pPr defTabSz="966155">
              <a:defRPr/>
            </a:pPr>
            <a:r>
              <a:rPr lang="en-GB" dirty="0"/>
              <a:t>This one example is indicative of the wider issue.</a:t>
            </a:r>
            <a:br>
              <a:rPr lang="en-GB" dirty="0"/>
            </a:br>
            <a:r>
              <a:rPr lang="en-GB" dirty="0"/>
              <a:t>There is a tension between organising teaching (at the initial stages, at least) principally around topics (meaning the topics are king – they come first and other elements come after),  and presenting students with the clearest, most learnable patterns that will give them maximum confidence in creating their own sentences.</a:t>
            </a:r>
            <a:br>
              <a:rPr lang="en-GB" dirty="0"/>
            </a:br>
            <a:br>
              <a:rPr lang="en-GB" dirty="0"/>
            </a:br>
            <a:r>
              <a:rPr lang="en-GB" dirty="0"/>
              <a:t>The fundamental issue : when topics are the main organising principle of curriculum design this leads to compromises in terms of progression and language development</a:t>
            </a:r>
            <a:endParaRPr lang="en-GB" b="0" baseline="0" dirty="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3246573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61642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2713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35589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4688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657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116227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82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67968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5585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310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7459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92100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780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12384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7910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8045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39962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339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12360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38432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90425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34376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62840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3132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88562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5423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66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5043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10235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55544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838801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07109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103543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81243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7191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51600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2891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384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19017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204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88495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234129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29557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54209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63887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743938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8736000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86013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resources.ncelp.org/concern/resources/p2676v62m?locale=e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0.xml"/><Relationship Id="rId1" Type="http://schemas.openxmlformats.org/officeDocument/2006/relationships/tags" Target="../tags/tag4.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0.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0.xml"/><Relationship Id="rId1" Type="http://schemas.openxmlformats.org/officeDocument/2006/relationships/tags" Target="../tags/tag6.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0.xml"/><Relationship Id="rId1" Type="http://schemas.openxmlformats.org/officeDocument/2006/relationships/tags" Target="../tags/tag7.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0.xml"/><Relationship Id="rId1" Type="http://schemas.openxmlformats.org/officeDocument/2006/relationships/tags" Target="../tags/tag8.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0.xml"/><Relationship Id="rId1" Type="http://schemas.openxmlformats.org/officeDocument/2006/relationships/tags" Target="../tags/tag9.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0.xml"/><Relationship Id="rId1" Type="http://schemas.openxmlformats.org/officeDocument/2006/relationships/tags" Target="../tags/tag10.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0.xml"/><Relationship Id="rId1" Type="http://schemas.openxmlformats.org/officeDocument/2006/relationships/tags" Target="../tags/tag11.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hyperlink" Target="https://resources.ncelp.org/concern/resources/1j92g777t?locale=en" TargetMode="External"/><Relationship Id="rId2" Type="http://schemas.openxmlformats.org/officeDocument/2006/relationships/notesSlide" Target="../notesSlides/notesSlide38.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hyperlink" Target="https://resources.ncelp.org/concern/resources/73666474j?locale=en" TargetMode="External"/><Relationship Id="rId4" Type="http://schemas.openxmlformats.org/officeDocument/2006/relationships/hyperlink" Target="https://resources.ncelp.org/concern/resources/vt150j69j?locale=e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audio" Target="../media/audio3.wav"/><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audio" Target="../media/audio6.wav"/><Relationship Id="rId4" Type="http://schemas.openxmlformats.org/officeDocument/2006/relationships/audio" Target="../media/audio5.wav"/></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tiff"/><Relationship Id="rId4" Type="http://schemas.openxmlformats.org/officeDocument/2006/relationships/image" Target="../media/image31.tiff"/></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tiff"/><Relationship Id="rId4" Type="http://schemas.openxmlformats.org/officeDocument/2006/relationships/image" Target="../media/image34.tiff"/></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audio" Target="../media/audio8.wav"/><Relationship Id="rId4" Type="http://schemas.openxmlformats.org/officeDocument/2006/relationships/audio" Target="../media/audio7.wav"/></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tiff"/></Relationships>
</file>

<file path=ppt/slides/_rels/slide49.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41.tiff"/><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audio" Target="../media/audio14.wav"/><Relationship Id="rId5" Type="http://schemas.openxmlformats.org/officeDocument/2006/relationships/audio" Target="../media/audio9.wav"/><Relationship Id="rId10" Type="http://schemas.openxmlformats.org/officeDocument/2006/relationships/audio" Target="../media/audio13.wav"/><Relationship Id="rId4" Type="http://schemas.openxmlformats.org/officeDocument/2006/relationships/image" Target="../media/image42.png"/><Relationship Id="rId9" Type="http://schemas.openxmlformats.org/officeDocument/2006/relationships/audio" Target="../media/audio1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image" Target="../media/image44.tiff"/><Relationship Id="rId7" Type="http://schemas.microsoft.com/office/2007/relationships/hdphoto" Target="../media/hdphoto3.wdp"/><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3.tiff"/><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2.tiff"/><Relationship Id="rId17" Type="http://schemas.microsoft.com/office/2007/relationships/hdphoto" Target="../media/hdphoto8.wdp"/><Relationship Id="rId2" Type="http://schemas.openxmlformats.org/officeDocument/2006/relationships/notesSlide" Target="../notesSlides/notesSlide53.xml"/><Relationship Id="rId16" Type="http://schemas.microsoft.com/office/2007/relationships/hdphoto" Target="../media/hdphoto7.wdp"/><Relationship Id="rId1" Type="http://schemas.openxmlformats.org/officeDocument/2006/relationships/slideLayout" Target="../slideLayouts/slideLayout13.xml"/><Relationship Id="rId6" Type="http://schemas.microsoft.com/office/2007/relationships/hdphoto" Target="../media/hdphoto5.wdp"/><Relationship Id="rId11" Type="http://schemas.openxmlformats.org/officeDocument/2006/relationships/image" Target="../media/image51.tiff"/><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0.tiff"/><Relationship Id="rId4" Type="http://schemas.microsoft.com/office/2007/relationships/hdphoto" Target="../media/hdphoto4.wdp"/><Relationship Id="rId9" Type="http://schemas.openxmlformats.org/officeDocument/2006/relationships/image" Target="../media/image49.png"/><Relationship Id="rId14" Type="http://schemas.openxmlformats.org/officeDocument/2006/relationships/image" Target="../media/image54.tiff"/></Relationships>
</file>

<file path=ppt/slides/_rels/slide5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tiff"/><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2.tiff"/><Relationship Id="rId17" Type="http://schemas.microsoft.com/office/2007/relationships/hdphoto" Target="../media/hdphoto11.wdp"/><Relationship Id="rId2" Type="http://schemas.openxmlformats.org/officeDocument/2006/relationships/notesSlide" Target="../notesSlides/notesSlide54.xml"/><Relationship Id="rId16" Type="http://schemas.microsoft.com/office/2007/relationships/hdphoto" Target="../media/hdphoto10.wdp"/><Relationship Id="rId1" Type="http://schemas.openxmlformats.org/officeDocument/2006/relationships/slideLayout" Target="../slideLayouts/slideLayout13.xml"/><Relationship Id="rId6" Type="http://schemas.microsoft.com/office/2007/relationships/hdphoto" Target="../media/hdphoto5.wdp"/><Relationship Id="rId11" Type="http://schemas.openxmlformats.org/officeDocument/2006/relationships/image" Target="../media/image51.tiff"/><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0.tiff"/><Relationship Id="rId4" Type="http://schemas.microsoft.com/office/2007/relationships/hdphoto" Target="../media/hdphoto9.wdp"/><Relationship Id="rId9" Type="http://schemas.microsoft.com/office/2007/relationships/hdphoto" Target="../media/hdphoto6.wdp"/><Relationship Id="rId14" Type="http://schemas.openxmlformats.org/officeDocument/2006/relationships/image" Target="../media/image54.tiff"/></Relationships>
</file>

<file path=ppt/slides/_rels/slide55.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53.tiff"/><Relationship Id="rId18" Type="http://schemas.microsoft.com/office/2007/relationships/hdphoto" Target="../media/hdphoto15.wdp"/><Relationship Id="rId3" Type="http://schemas.openxmlformats.org/officeDocument/2006/relationships/image" Target="../media/image45.png"/><Relationship Id="rId7" Type="http://schemas.openxmlformats.org/officeDocument/2006/relationships/image" Target="../media/image56.png"/><Relationship Id="rId12" Type="http://schemas.openxmlformats.org/officeDocument/2006/relationships/image" Target="../media/image52.tiff"/><Relationship Id="rId17" Type="http://schemas.openxmlformats.org/officeDocument/2006/relationships/image" Target="../media/image57.png"/><Relationship Id="rId2" Type="http://schemas.openxmlformats.org/officeDocument/2006/relationships/notesSlide" Target="../notesSlides/notesSlide55.xml"/><Relationship Id="rId16" Type="http://schemas.microsoft.com/office/2007/relationships/hdphoto" Target="../media/hdphoto7.wdp"/><Relationship Id="rId1" Type="http://schemas.openxmlformats.org/officeDocument/2006/relationships/slideLayout" Target="../slideLayouts/slideLayout13.xml"/><Relationship Id="rId6" Type="http://schemas.microsoft.com/office/2007/relationships/hdphoto" Target="../media/hdphoto13.wdp"/><Relationship Id="rId11" Type="http://schemas.openxmlformats.org/officeDocument/2006/relationships/image" Target="../media/image51.tiff"/><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0.tiff"/><Relationship Id="rId4" Type="http://schemas.microsoft.com/office/2007/relationships/hdphoto" Target="../media/hdphoto12.wdp"/><Relationship Id="rId9" Type="http://schemas.openxmlformats.org/officeDocument/2006/relationships/image" Target="../media/image49.png"/><Relationship Id="rId14" Type="http://schemas.openxmlformats.org/officeDocument/2006/relationships/image" Target="../media/image54.tiff"/></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6.xml"/><Relationship Id="rId4" Type="http://schemas.openxmlformats.org/officeDocument/2006/relationships/hyperlink" Target="https://docs.google.com/forms/d/e/1FAIpQLSeJy-sMKW_1qQQMJWxatdS_FBS2a8IMIBT_XOSoNf9nvsCb_w/viewform"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resources.ncelp.org/collections/9p290b10f?locale=en" TargetMode="External"/><Relationship Id="rId2" Type="http://schemas.openxmlformats.org/officeDocument/2006/relationships/notesSlide" Target="../notesSlides/notesSlide59.xml"/><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hyperlink" Target="https://ncelp.org/ncelp-alignment-with-wider-policy/" TargetMode="Externa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72703" y="2549525"/>
            <a:ext cx="9828024" cy="879475"/>
          </a:xfrm>
        </p:spPr>
        <p:txBody>
          <a:bodyPr>
            <a:normAutofit/>
          </a:bodyPr>
          <a:lstStyle/>
          <a:p>
            <a:pPr algn="l"/>
            <a:r>
              <a:rPr lang="en-GB" sz="2700" b="1" dirty="0">
                <a:solidFill>
                  <a:prstClr val="white"/>
                </a:solidFill>
              </a:rPr>
              <a:t>Principles of curriculum design in MFL:</a:t>
            </a:r>
            <a:br>
              <a:rPr lang="en-GB" sz="2700" b="1" dirty="0">
                <a:solidFill>
                  <a:prstClr val="white"/>
                </a:solidFill>
              </a:rPr>
            </a:br>
            <a:r>
              <a:rPr lang="en-GB" sz="2700" b="1" dirty="0">
                <a:solidFill>
                  <a:prstClr val="white"/>
                </a:solidFill>
              </a:rPr>
              <a:t>How to plan a scheme of work for KS3 and KS4</a:t>
            </a:r>
            <a:endParaRPr lang="en-US" sz="2700" dirty="0"/>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41566" y="6015823"/>
            <a:ext cx="4240530"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Presenters: Rachel Hawkes / Nick Avery</a:t>
            </a:r>
            <a:endParaRPr kumimoji="0" lang="en-GB" sz="1400" b="0" i="0" u="none" strike="noStrike" kern="1200" cap="none" spc="0" normalizeH="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08/06/2021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5" y="1163991"/>
            <a:ext cx="10899032" cy="50081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1</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understand the rationale for a new approach to curriculum design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identifying issues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setting out potential solutions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2</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explore one SOW design in detail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understand individual lesson planning within this approach to curriculum design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Questions, discussion and next steps</a:t>
            </a:r>
          </a:p>
        </p:txBody>
      </p:sp>
      <p:pic>
        <p:nvPicPr>
          <p:cNvPr id="6" name="Picture 2" descr="Image of a green tick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560" y="2339992"/>
            <a:ext cx="371910" cy="38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247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Exploring alternatives</a:t>
            </a:r>
            <a:endParaRPr lang="en-GB" sz="3200" b="1" dirty="0">
              <a:solidFill>
                <a:schemeClr val="bg1"/>
              </a:solidFill>
            </a:endParaRPr>
          </a:p>
        </p:txBody>
      </p:sp>
      <p:sp>
        <p:nvSpPr>
          <p:cNvPr id="6" name="CuadroTexto 5">
            <a:extLst>
              <a:ext uri="{FF2B5EF4-FFF2-40B4-BE49-F238E27FC236}">
                <a16:creationId xmlns:a16="http://schemas.microsoft.com/office/drawing/2014/main" id="{99197521-A95C-C944-9E79-8F64FF54529A}"/>
              </a:ext>
            </a:extLst>
          </p:cNvPr>
          <p:cNvSpPr txBox="1"/>
          <p:nvPr/>
        </p:nvSpPr>
        <p:spPr>
          <a:xfrm>
            <a:off x="82286" y="1509137"/>
            <a:ext cx="9014006" cy="461665"/>
          </a:xfrm>
          <a:prstGeom prst="rect">
            <a:avLst/>
          </a:prstGeom>
          <a:noFill/>
        </p:spPr>
        <p:txBody>
          <a:bodyPr wrap="none" rtlCol="0">
            <a:spAutoFit/>
          </a:bodyPr>
          <a:lstStyle/>
          <a:p>
            <a:r>
              <a:rPr lang="en-GB" sz="2400" b="1">
                <a:solidFill>
                  <a:srgbClr val="002060"/>
                </a:solidFill>
              </a:rPr>
              <a:t>If we don’t foreground topics, what kind of SOW is possible?</a:t>
            </a:r>
            <a:endParaRPr lang="es-GB" sz="2400" b="1" dirty="0">
              <a:solidFill>
                <a:srgbClr val="002060"/>
              </a:solidFill>
            </a:endParaRPr>
          </a:p>
        </p:txBody>
      </p:sp>
      <p:sp>
        <p:nvSpPr>
          <p:cNvPr id="4" name="TextBox 3"/>
          <p:cNvSpPr txBox="1"/>
          <p:nvPr/>
        </p:nvSpPr>
        <p:spPr>
          <a:xfrm>
            <a:off x="261257" y="2280958"/>
            <a:ext cx="11930743" cy="363791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sz="2400" dirty="0">
                <a:solidFill>
                  <a:srgbClr val="002060"/>
                </a:solidFill>
              </a:rPr>
              <a:t>A scheme of work driven </a:t>
            </a:r>
            <a:r>
              <a:rPr lang="en-GB" sz="2400">
                <a:solidFill>
                  <a:srgbClr val="002060"/>
                </a:solidFill>
              </a:rPr>
              <a:t>by the language itself</a:t>
            </a:r>
            <a:endParaRPr lang="en-GB" sz="2400" dirty="0">
              <a:solidFill>
                <a:srgbClr val="002060"/>
              </a:solidFill>
            </a:endParaRPr>
          </a:p>
          <a:p>
            <a:pPr marL="285750" indent="-285750">
              <a:lnSpc>
                <a:spcPct val="120000"/>
              </a:lnSpc>
              <a:buFont typeface="Arial" panose="020B0604020202020204" pitchFamily="34" charset="0"/>
              <a:buChar char="•"/>
            </a:pPr>
            <a:endParaRPr lang="en-GB" sz="2400" dirty="0">
              <a:solidFill>
                <a:srgbClr val="002060"/>
              </a:solidFill>
            </a:endParaRPr>
          </a:p>
          <a:p>
            <a:pPr marL="285750" indent="-285750">
              <a:lnSpc>
                <a:spcPct val="120000"/>
              </a:lnSpc>
              <a:buFont typeface="Arial" panose="020B0604020202020204" pitchFamily="34" charset="0"/>
              <a:buChar char="•"/>
            </a:pPr>
            <a:r>
              <a:rPr lang="en-GB" sz="2400" dirty="0">
                <a:solidFill>
                  <a:srgbClr val="002060"/>
                </a:solidFill>
              </a:rPr>
              <a:t>More logical sequencing</a:t>
            </a:r>
          </a:p>
          <a:p>
            <a:pPr marL="285750" indent="-285750">
              <a:lnSpc>
                <a:spcPct val="120000"/>
              </a:lnSpc>
              <a:buFont typeface="Arial" panose="020B0604020202020204" pitchFamily="34" charset="0"/>
              <a:buChar char="•"/>
            </a:pPr>
            <a:endParaRPr lang="en-GB" sz="2400" dirty="0">
              <a:solidFill>
                <a:srgbClr val="002060"/>
              </a:solidFill>
            </a:endParaRPr>
          </a:p>
          <a:p>
            <a:pPr marL="285750" indent="-285750">
              <a:lnSpc>
                <a:spcPct val="120000"/>
              </a:lnSpc>
              <a:buFont typeface="Arial" panose="020B0604020202020204" pitchFamily="34" charset="0"/>
              <a:buChar char="•"/>
            </a:pPr>
            <a:r>
              <a:rPr lang="en-GB" sz="2400" dirty="0">
                <a:solidFill>
                  <a:srgbClr val="002060"/>
                </a:solidFill>
              </a:rPr>
              <a:t>Cohesion of different aspects of language (phonics, vocabulary, grammar)</a:t>
            </a:r>
          </a:p>
          <a:p>
            <a:pPr marL="285750" indent="-285750">
              <a:lnSpc>
                <a:spcPct val="120000"/>
              </a:lnSpc>
              <a:buFont typeface="Arial" panose="020B0604020202020204" pitchFamily="34" charset="0"/>
              <a:buChar char="•"/>
            </a:pPr>
            <a:endParaRPr lang="en-GB" sz="2400" dirty="0">
              <a:solidFill>
                <a:srgbClr val="002060"/>
              </a:solidFill>
            </a:endParaRPr>
          </a:p>
          <a:p>
            <a:pPr marL="285750" indent="-285750">
              <a:lnSpc>
                <a:spcPct val="120000"/>
              </a:lnSpc>
              <a:buFont typeface="Arial" panose="020B0604020202020204" pitchFamily="34" charset="0"/>
              <a:buChar char="•"/>
            </a:pPr>
            <a:r>
              <a:rPr lang="en-GB" sz="2400">
                <a:solidFill>
                  <a:srgbClr val="002060"/>
                </a:solidFill>
              </a:rPr>
              <a:t>Broader </a:t>
            </a:r>
            <a:r>
              <a:rPr lang="en-GB" sz="2400" dirty="0">
                <a:solidFill>
                  <a:srgbClr val="002060"/>
                </a:solidFill>
              </a:rPr>
              <a:t>contexts for teaching</a:t>
            </a:r>
          </a:p>
          <a:p>
            <a:pPr marL="285750" indent="-285750">
              <a:lnSpc>
                <a:spcPct val="120000"/>
              </a:lnSpc>
              <a:buFont typeface="Arial" panose="020B0604020202020204" pitchFamily="34" charset="0"/>
              <a:buChar char="•"/>
            </a:pPr>
            <a:endParaRPr lang="en-GB" sz="2400" dirty="0">
              <a:solidFill>
                <a:srgbClr val="002060"/>
              </a:solidFill>
            </a:endParaRPr>
          </a:p>
        </p:txBody>
      </p:sp>
    </p:spTree>
    <p:extLst>
      <p:ext uri="{BB962C8B-B14F-4D97-AF65-F5344CB8AC3E}">
        <p14:creationId xmlns:p14="http://schemas.microsoft.com/office/powerpoint/2010/main" val="85747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Grammar</a:t>
            </a:r>
            <a:endParaRPr lang="en-GB" sz="3200" b="1" dirty="0">
              <a:solidFill>
                <a:schemeClr val="bg1"/>
              </a:solidFill>
            </a:endParaRPr>
          </a:p>
        </p:txBody>
      </p:sp>
      <p:sp>
        <p:nvSpPr>
          <p:cNvPr id="7" name="TextBox 6"/>
          <p:cNvSpPr txBox="1"/>
          <p:nvPr/>
        </p:nvSpPr>
        <p:spPr>
          <a:xfrm>
            <a:off x="490691" y="1622426"/>
            <a:ext cx="12152357"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practice </a:t>
            </a:r>
            <a:r>
              <a:rPr lang="en-GB" sz="2400" dirty="0">
                <a:solidFill>
                  <a:srgbClr val="002060"/>
                </a:solidFill>
                <a:latin typeface="Century Gothic" panose="020B0502020202020204" pitchFamily="34" charset="0"/>
              </a:rPr>
              <a:t>with</a:t>
            </a:r>
            <a:r>
              <a:rPr lang="en-GB" sz="2400" i="1" dirty="0">
                <a:solidFill>
                  <a:srgbClr val="002060"/>
                </a:solidFill>
                <a:latin typeface="Century Gothic" panose="020B0502020202020204" pitchFamily="34" charset="0"/>
              </a:rPr>
              <a:t> ‘pairs’ </a:t>
            </a:r>
            <a:r>
              <a:rPr lang="en-GB" sz="2400">
                <a:solidFill>
                  <a:srgbClr val="002060"/>
                </a:solidFill>
                <a:latin typeface="Century Gothic" panose="020B0502020202020204" pitchFamily="34" charset="0"/>
              </a:rPr>
              <a:t>of features (not whole paradigms)</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compels thinking about form </a:t>
            </a:r>
            <a:r>
              <a:rPr lang="en-GB" sz="2400" i="1">
                <a:solidFill>
                  <a:srgbClr val="002060"/>
                </a:solidFill>
                <a:latin typeface="Century Gothic" panose="020B0502020202020204" pitchFamily="34" charset="0"/>
              </a:rPr>
              <a:t>and </a:t>
            </a:r>
            <a:r>
              <a:rPr lang="en-GB" sz="2400">
                <a:solidFill>
                  <a:srgbClr val="002060"/>
                </a:solidFill>
                <a:latin typeface="Century Gothic" panose="020B0502020202020204" pitchFamily="34" charset="0"/>
              </a:rPr>
              <a:t>meaning</a:t>
            </a:r>
            <a:endParaRPr lang="en-GB" sz="2400" dirty="0">
              <a:solidFill>
                <a:srgbClr val="002060"/>
              </a:solidFill>
              <a:latin typeface="Century Gothic" panose="020B0502020202020204" pitchFamily="34" charset="0"/>
            </a:endParaRPr>
          </a:p>
          <a:p>
            <a:pPr>
              <a:lnSpc>
                <a:spcPct val="120000"/>
              </a:lnSpc>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brief explanation followed by input practice, then scaffolded production</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revisiting leads to freer production activities</a:t>
            </a:r>
          </a:p>
          <a:p>
            <a:pPr>
              <a:lnSpc>
                <a:spcPct val="120000"/>
              </a:lnSpc>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promotes true manipulation of language, where possible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6763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Vocabulary</a:t>
            </a:r>
            <a:endParaRPr lang="en-GB" sz="3200" b="1" dirty="0">
              <a:solidFill>
                <a:schemeClr val="bg1"/>
              </a:solidFill>
            </a:endParaRPr>
          </a:p>
        </p:txBody>
      </p:sp>
      <p:sp>
        <p:nvSpPr>
          <p:cNvPr id="7" name="TextBox 6"/>
          <p:cNvSpPr txBox="1"/>
          <p:nvPr/>
        </p:nvSpPr>
        <p:spPr>
          <a:xfrm>
            <a:off x="490691" y="1622426"/>
            <a:ext cx="12152357"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using frequency to inform vocabulary selection</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mixed word classes – allowing for sentence creation</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word selection to support grammar practice</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teaching one new meaning at a time (e.g., rico – rich, tasty)</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systematic revisiting</a:t>
            </a:r>
          </a:p>
        </p:txBody>
      </p:sp>
    </p:spTree>
    <p:extLst>
      <p:ext uri="{BB962C8B-B14F-4D97-AF65-F5344CB8AC3E}">
        <p14:creationId xmlns:p14="http://schemas.microsoft.com/office/powerpoint/2010/main" val="316952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8438"/>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Usefulness of words</a:t>
            </a:r>
          </a:p>
        </p:txBody>
      </p:sp>
      <p:sp>
        <p:nvSpPr>
          <p:cNvPr id="12" name="TextBox 11">
            <a:extLst>
              <a:ext uri="{FF2B5EF4-FFF2-40B4-BE49-F238E27FC236}">
                <a16:creationId xmlns:a16="http://schemas.microsoft.com/office/drawing/2014/main" id="{A494A105-6781-4BE2-90D7-9B9E4EA1F70B}"/>
              </a:ext>
            </a:extLst>
          </p:cNvPr>
          <p:cNvSpPr txBox="1"/>
          <p:nvPr/>
        </p:nvSpPr>
        <p:spPr>
          <a:xfrm>
            <a:off x="244825" y="1325563"/>
            <a:ext cx="1170235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usefulness of the most frequent 1,000-1,300 words!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How many words in a text do you know if you know very high frequency words? </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9" name="Content Placeholder 3" descr="Graph demonstrating importance of high frequency words ">
            <a:extLst>
              <a:ext uri="{FF2B5EF4-FFF2-40B4-BE49-F238E27FC236}">
                <a16:creationId xmlns:a16="http://schemas.microsoft.com/office/drawing/2014/main" id="{4FED4385-7392-4AAF-A194-CFB7889A425E}"/>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18002"/>
          <a:stretch/>
        </p:blipFill>
        <p:spPr>
          <a:xfrm>
            <a:off x="849870" y="2643713"/>
            <a:ext cx="8835260" cy="2888724"/>
          </a:xfrm>
          <a:prstGeom prst="rect">
            <a:avLst/>
          </a:prstGeom>
        </p:spPr>
      </p:pic>
      <p:sp>
        <p:nvSpPr>
          <p:cNvPr id="20" name="TextBox 19">
            <a:extLst>
              <a:ext uri="{FF2B5EF4-FFF2-40B4-BE49-F238E27FC236}">
                <a16:creationId xmlns:a16="http://schemas.microsoft.com/office/drawing/2014/main" id="{9C1480E7-1E57-4953-B974-38733C14C96C}"/>
              </a:ext>
            </a:extLst>
          </p:cNvPr>
          <p:cNvSpPr txBox="1"/>
          <p:nvPr/>
        </p:nvSpPr>
        <p:spPr>
          <a:xfrm>
            <a:off x="588771" y="5537636"/>
            <a:ext cx="32688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7E6E6">
                    <a:lumMod val="75000"/>
                  </a:srgbClr>
                </a:solidFill>
                <a:effectLst/>
                <a:uLnTx/>
                <a:uFillTx/>
                <a:latin typeface="Century Gothic" panose="020B0502020202020204" pitchFamily="34" charset="0"/>
                <a:ea typeface="+mn-ea"/>
                <a:cs typeface="+mn-cs"/>
                <a:sym typeface="Wingdings" panose="05000000000000000000" pitchFamily="2" charset="2"/>
              </a:rPr>
              <a: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 General conversation  </a:t>
            </a:r>
            <a:b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b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 More formal speech – e.g. lectures</a:t>
            </a:r>
            <a:b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b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3" panose="05040102010807070707" pitchFamily="18" charset="2"/>
              </a:rPr>
              <a:t> Written language </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BD75C22A-DAA2-4625-B7D7-0D67E353A204}"/>
              </a:ext>
            </a:extLst>
          </p:cNvPr>
          <p:cNvSpPr/>
          <p:nvPr/>
        </p:nvSpPr>
        <p:spPr>
          <a:xfrm>
            <a:off x="3616681" y="6045467"/>
            <a:ext cx="9435372" cy="276999"/>
          </a:xfrm>
          <a:prstGeom prst="rect">
            <a:avLst/>
          </a:prstGeom>
        </p:spPr>
        <p:txBody>
          <a:bodyPr wrap="square">
            <a:spAutoFit/>
          </a:bodyPr>
          <a:lstStyle/>
          <a:p>
            <a:pPr lvl="0">
              <a:defRPr/>
            </a:pPr>
            <a:r>
              <a:rPr lang="en-GB" sz="1200" dirty="0">
                <a:solidFill>
                  <a:srgbClr val="115076"/>
                </a:solidFill>
              </a:rPr>
              <a:t>worked cited in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Milton, J. (2009) </a:t>
            </a:r>
            <a:r>
              <a:rPr kumimoji="0" lang="en-GB" sz="1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Measuring second language vocabulary acquisition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 58). Multilingual Matters. </a:t>
            </a:r>
          </a:p>
        </p:txBody>
      </p:sp>
      <p:sp>
        <p:nvSpPr>
          <p:cNvPr id="22" name="Oval 21">
            <a:extLst>
              <a:ext uri="{FF2B5EF4-FFF2-40B4-BE49-F238E27FC236}">
                <a16:creationId xmlns:a16="http://schemas.microsoft.com/office/drawing/2014/main" id="{955E55DA-8D8B-40E5-9F6A-D84B3BF0C028}"/>
              </a:ext>
              <a:ext uri="{C183D7F6-B498-43B3-948B-1728B52AA6E4}">
                <adec:decorative xmlns:adec="http://schemas.microsoft.com/office/drawing/2017/decorative" val="1"/>
              </a:ext>
            </a:extLst>
          </p:cNvPr>
          <p:cNvSpPr/>
          <p:nvPr/>
        </p:nvSpPr>
        <p:spPr>
          <a:xfrm>
            <a:off x="1003563" y="3016463"/>
            <a:ext cx="1508240" cy="1598288"/>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Oval 22">
            <a:extLst>
              <a:ext uri="{FF2B5EF4-FFF2-40B4-BE49-F238E27FC236}">
                <a16:creationId xmlns:a16="http://schemas.microsoft.com/office/drawing/2014/main" id="{B6FEA13D-DDEF-46BF-9FD6-2321D8BF28F9}"/>
              </a:ext>
              <a:ext uri="{C183D7F6-B498-43B3-948B-1728B52AA6E4}">
                <adec:decorative xmlns:adec="http://schemas.microsoft.com/office/drawing/2017/decorative" val="1"/>
              </a:ext>
            </a:extLst>
          </p:cNvPr>
          <p:cNvSpPr/>
          <p:nvPr/>
        </p:nvSpPr>
        <p:spPr>
          <a:xfrm>
            <a:off x="4785115" y="2479947"/>
            <a:ext cx="1326272" cy="1109063"/>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id="{C8ED4303-4DBA-4472-B41E-A96F37D0982A}"/>
              </a:ext>
              <a:ext uri="{C183D7F6-B498-43B3-948B-1728B52AA6E4}">
                <adec:decorative xmlns:adec="http://schemas.microsoft.com/office/drawing/2017/decorative" val="1"/>
              </a:ext>
            </a:extLst>
          </p:cNvPr>
          <p:cNvSpPr/>
          <p:nvPr/>
        </p:nvSpPr>
        <p:spPr>
          <a:xfrm>
            <a:off x="6747007" y="2479946"/>
            <a:ext cx="2938123" cy="973649"/>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custDataLst>
      <p:tags r:id="rId1"/>
    </p:custDataLst>
    <p:extLst>
      <p:ext uri="{BB962C8B-B14F-4D97-AF65-F5344CB8AC3E}">
        <p14:creationId xmlns:p14="http://schemas.microsoft.com/office/powerpoint/2010/main" val="631818089"/>
      </p:ext>
    </p:extLst>
  </p:cSld>
  <p:clrMapOvr>
    <a:masterClrMapping/>
  </p:clrMapOvr>
  <mc:AlternateContent xmlns:mc="http://schemas.openxmlformats.org/markup-compatibility/2006" xmlns:p14="http://schemas.microsoft.com/office/powerpoint/2010/main">
    <mc:Choice Requires="p14">
      <p:transition spd="slow" p14:dur="2000" advTm="86801"/>
    </mc:Choice>
    <mc:Fallback xmlns="">
      <p:transition spd="slow" advTm="868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71995" y="0"/>
            <a:ext cx="4517571" cy="1325563"/>
          </a:xfrm>
        </p:spPr>
        <p:txBody>
          <a:bodyPr>
            <a:normAutofit/>
          </a:bodyPr>
          <a:lstStyle/>
          <a:p>
            <a:r>
              <a:rPr lang="en-GB" sz="3200" b="1">
                <a:solidFill>
                  <a:schemeClr val="bg1"/>
                </a:solidFill>
              </a:rPr>
              <a:t>Common concerns</a:t>
            </a:r>
          </a:p>
        </p:txBody>
      </p:sp>
      <p:sp>
        <p:nvSpPr>
          <p:cNvPr id="5" name="TextBox 4"/>
          <p:cNvSpPr txBox="1"/>
          <p:nvPr/>
        </p:nvSpPr>
        <p:spPr>
          <a:xfrm>
            <a:off x="406470" y="1838338"/>
            <a:ext cx="12152357" cy="978729"/>
          </a:xfrm>
          <a:prstGeom prst="rect">
            <a:avLst/>
          </a:prstGeom>
          <a:noFill/>
        </p:spPr>
        <p:txBody>
          <a:bodyPr wrap="square" rtlCol="0">
            <a:spAutoFit/>
          </a:bodyPr>
          <a:lstStyle/>
          <a:p>
            <a:pPr>
              <a:lnSpc>
                <a:spcPct val="120000"/>
              </a:lnSpc>
            </a:pPr>
            <a:r>
              <a:rPr lang="en-GB" sz="2400">
                <a:solidFill>
                  <a:srgbClr val="002060"/>
                </a:solidFill>
                <a:latin typeface="Century Gothic" panose="020B0502020202020204" pitchFamily="34" charset="0"/>
              </a:rPr>
              <a:t>1) Aren’t high-frequency words just the ‘function’ words?</a:t>
            </a:r>
          </a:p>
          <a:p>
            <a:pPr>
              <a:lnSpc>
                <a:spcPct val="120000"/>
              </a:lnSpc>
            </a:pPr>
            <a:r>
              <a:rPr lang="en-GB" sz="2400">
                <a:solidFill>
                  <a:srgbClr val="002060"/>
                </a:solidFill>
                <a:latin typeface="Century Gothic" panose="020B0502020202020204" pitchFamily="34" charset="0"/>
              </a:rPr>
              <a:t>How are they going to be able to talk about anything meaningful?</a:t>
            </a:r>
            <a:endParaRPr lang="en-GB" sz="2400" dirty="0">
              <a:solidFill>
                <a:srgbClr val="002060"/>
              </a:solidFill>
              <a:latin typeface="Century Gothic" panose="020B0502020202020204" pitchFamily="34" charset="0"/>
            </a:endParaRPr>
          </a:p>
        </p:txBody>
      </p:sp>
      <p:sp>
        <p:nvSpPr>
          <p:cNvPr id="6" name="TextBox 5"/>
          <p:cNvSpPr txBox="1"/>
          <p:nvPr/>
        </p:nvSpPr>
        <p:spPr>
          <a:xfrm>
            <a:off x="406470" y="3275502"/>
            <a:ext cx="10770867"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majority of words in top 2000 are nouns, verbs and adjectives</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a much smaller proportion (&lt;5% of the total) is made up of prepositions, conjunctions and articles</a:t>
            </a:r>
          </a:p>
          <a:p>
            <a:pPr>
              <a:lnSpc>
                <a:spcPct val="120000"/>
              </a:lnSpc>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p:txBody>
      </p:sp>
      <p:sp>
        <p:nvSpPr>
          <p:cNvPr id="3" name="Rounded Rectangular Callout 2"/>
          <p:cNvSpPr/>
          <p:nvPr/>
        </p:nvSpPr>
        <p:spPr>
          <a:xfrm>
            <a:off x="8983579" y="239007"/>
            <a:ext cx="2803176" cy="1599331"/>
          </a:xfrm>
          <a:prstGeom prst="wedgeRoundRectCallout">
            <a:avLst>
              <a:gd name="adj1" fmla="val -31585"/>
              <a:gd name="adj2" fmla="val 6588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000">
                <a:solidFill>
                  <a:srgbClr val="002060"/>
                </a:solidFill>
              </a:rPr>
              <a:t>47.5% nouns</a:t>
            </a:r>
          </a:p>
          <a:p>
            <a:pPr marL="342900" indent="-342900">
              <a:buFont typeface="Arial" panose="020B0604020202020204" pitchFamily="34" charset="0"/>
              <a:buChar char="•"/>
            </a:pPr>
            <a:r>
              <a:rPr lang="en-GB" sz="2000">
                <a:solidFill>
                  <a:srgbClr val="002060"/>
                </a:solidFill>
              </a:rPr>
              <a:t>25.1% verbs</a:t>
            </a:r>
          </a:p>
          <a:p>
            <a:pPr marL="342900" indent="-342900">
              <a:buFont typeface="Arial" panose="020B0604020202020204" pitchFamily="34" charset="0"/>
              <a:buChar char="•"/>
            </a:pPr>
            <a:r>
              <a:rPr lang="en-GB" sz="2000">
                <a:solidFill>
                  <a:srgbClr val="002060"/>
                </a:solidFill>
              </a:rPr>
              <a:t>16.3% adjectives</a:t>
            </a:r>
          </a:p>
        </p:txBody>
      </p:sp>
      <p:sp>
        <p:nvSpPr>
          <p:cNvPr id="7" name="Rectangle 6">
            <a:extLst>
              <a:ext uri="{FF2B5EF4-FFF2-40B4-BE49-F238E27FC236}">
                <a16:creationId xmlns:a16="http://schemas.microsoft.com/office/drawing/2014/main" id="{BD75C22A-DAA2-4625-B7D7-0D67E353A204}"/>
              </a:ext>
            </a:extLst>
          </p:cNvPr>
          <p:cNvSpPr/>
          <p:nvPr/>
        </p:nvSpPr>
        <p:spPr>
          <a:xfrm>
            <a:off x="3930316" y="5649540"/>
            <a:ext cx="7856439" cy="646331"/>
          </a:xfrm>
          <a:prstGeom prst="rect">
            <a:avLst/>
          </a:prstGeom>
        </p:spPr>
        <p:txBody>
          <a:bodyPr wrap="square">
            <a:spAutoFit/>
          </a:bodyPr>
          <a:lstStyle/>
          <a:p>
            <a:pPr>
              <a:defRPr/>
            </a:pPr>
            <a:r>
              <a:rPr lang="es-ES" sz="1200">
                <a:solidFill>
                  <a:srgbClr val="002060"/>
                </a:solidFill>
              </a:rPr>
              <a:t>Source: Davies, M. &amp; Davies, K. (2018)</a:t>
            </a:r>
            <a:r>
              <a:rPr lang="es-ES" sz="1200" i="1">
                <a:solidFill>
                  <a:srgbClr val="002060"/>
                </a:solidFill>
              </a:rPr>
              <a:t>. A frequency dictionary of Spanish: Core vocabulary for learners </a:t>
            </a:r>
            <a:r>
              <a:rPr lang="es-ES" sz="1200">
                <a:solidFill>
                  <a:srgbClr val="002060"/>
                </a:solidFill>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10813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71995" y="0"/>
            <a:ext cx="4517571" cy="1325563"/>
          </a:xfrm>
        </p:spPr>
        <p:txBody>
          <a:bodyPr>
            <a:normAutofit/>
          </a:bodyPr>
          <a:lstStyle/>
          <a:p>
            <a:r>
              <a:rPr lang="en-GB" sz="3200" b="1" dirty="0">
                <a:solidFill>
                  <a:schemeClr val="bg1"/>
                </a:solidFill>
              </a:rPr>
              <a:t>Common concerns</a:t>
            </a:r>
          </a:p>
        </p:txBody>
      </p:sp>
      <p:sp>
        <p:nvSpPr>
          <p:cNvPr id="5" name="TextBox 4"/>
          <p:cNvSpPr txBox="1"/>
          <p:nvPr/>
        </p:nvSpPr>
        <p:spPr>
          <a:xfrm>
            <a:off x="330270" y="1460854"/>
            <a:ext cx="10770867" cy="978729"/>
          </a:xfrm>
          <a:prstGeom prst="rect">
            <a:avLst/>
          </a:prstGeom>
          <a:noFill/>
        </p:spPr>
        <p:txBody>
          <a:bodyPr wrap="square" rtlCol="0">
            <a:spAutoFit/>
          </a:bodyPr>
          <a:lstStyle/>
          <a:p>
            <a:pPr>
              <a:lnSpc>
                <a:spcPct val="120000"/>
              </a:lnSpc>
            </a:pPr>
            <a:r>
              <a:rPr lang="en-GB" sz="2400">
                <a:solidFill>
                  <a:srgbClr val="002060"/>
                </a:solidFill>
                <a:latin typeface="Century Gothic" panose="020B0502020202020204" pitchFamily="34" charset="0"/>
              </a:rPr>
              <a:t>2) Does this mean teaching completely different words to those typically taught now? </a:t>
            </a:r>
            <a:endParaRPr lang="en-GB" sz="2400" dirty="0">
              <a:solidFill>
                <a:srgbClr val="002060"/>
              </a:solidFill>
              <a:latin typeface="Century Gothic" panose="020B0502020202020204" pitchFamily="34" charset="0"/>
            </a:endParaRPr>
          </a:p>
        </p:txBody>
      </p:sp>
      <p:sp>
        <p:nvSpPr>
          <p:cNvPr id="6" name="TextBox 5"/>
          <p:cNvSpPr txBox="1"/>
          <p:nvPr/>
        </p:nvSpPr>
        <p:spPr>
          <a:xfrm>
            <a:off x="330270" y="2898018"/>
            <a:ext cx="10770867"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Some of our intuitions about ‘useful’ language seem right!</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But there are also useful words that haven’t been regularly taught before (especially words that are not topic-specific) </a:t>
            </a:r>
          </a:p>
          <a:p>
            <a:pPr>
              <a:lnSpc>
                <a:spcPct val="120000"/>
              </a:lnSpc>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9721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of lexical profiler">
            <a:extLst>
              <a:ext uri="{FF2B5EF4-FFF2-40B4-BE49-F238E27FC236}">
                <a16:creationId xmlns:a16="http://schemas.microsoft.com/office/drawing/2014/main" id="{F545561B-CF9B-4AC7-988E-01AADD3473EB}"/>
              </a:ext>
            </a:extLst>
          </p:cNvPr>
          <p:cNvPicPr>
            <a:picLocks noChangeAspect="1"/>
          </p:cNvPicPr>
          <p:nvPr/>
        </p:nvPicPr>
        <p:blipFill rotWithShape="1">
          <a:blip r:embed="rId3"/>
          <a:srcRect b="7134"/>
          <a:stretch/>
        </p:blipFill>
        <p:spPr>
          <a:xfrm>
            <a:off x="82285" y="1153264"/>
            <a:ext cx="12106722" cy="5626677"/>
          </a:xfrm>
          <a:prstGeom prst="rect">
            <a:avLst/>
          </a:prstGeom>
        </p:spPr>
      </p:pic>
      <p:sp>
        <p:nvSpPr>
          <p:cNvPr id="9" name="Oval Callout 4">
            <a:extLst>
              <a:ext uri="{FF2B5EF4-FFF2-40B4-BE49-F238E27FC236}">
                <a16:creationId xmlns:a16="http://schemas.microsoft.com/office/drawing/2014/main" id="{DE4F020D-F3B9-4984-9B30-F0DD160A6858}"/>
              </a:ext>
            </a:extLst>
          </p:cNvPr>
          <p:cNvSpPr>
            <a:spLocks noGrp="1"/>
          </p:cNvSpPr>
          <p:nvPr>
            <p:ph type="title" idx="4294967295"/>
          </p:nvPr>
        </p:nvSpPr>
        <p:spPr>
          <a:xfrm>
            <a:off x="7713579" y="147053"/>
            <a:ext cx="3475789" cy="2152315"/>
          </a:xfrm>
          <a:prstGeom prst="wedgeEllipseCallout">
            <a:avLst/>
          </a:prstGeom>
          <a:solidFill>
            <a:srgbClr val="105076"/>
          </a:solidFill>
          <a:ln w="6350" cap="flat" cmpd="sng" algn="ctr">
            <a:solidFill>
              <a:schemeClr val="bg1"/>
            </a:solidFill>
            <a:prstDash val="solid"/>
            <a:miter lim="800000"/>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Percentage of words in most frequent 2,000 = 83%</a:t>
            </a:r>
          </a:p>
        </p:txBody>
      </p:sp>
      <p:pic>
        <p:nvPicPr>
          <p:cNvPr id="7" name="Picture 6"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a:extLst>
              <a:ext uri="{FF2B5EF4-FFF2-40B4-BE49-F238E27FC236}">
                <a16:creationId xmlns:a16="http://schemas.microsoft.com/office/drawing/2014/main" id="{A490A791-C0AC-C449-94F4-7BEEB9DA530F}"/>
              </a:ext>
            </a:extLst>
          </p:cNvPr>
          <p:cNvSpPr>
            <a:spLocks noGrp="1"/>
          </p:cNvSpPr>
          <p:nvPr>
            <p:ph type="title"/>
          </p:nvPr>
        </p:nvSpPr>
        <p:spPr>
          <a:xfrm>
            <a:off x="82285" y="-248375"/>
            <a:ext cx="5468283" cy="1797067"/>
          </a:xfrm>
        </p:spPr>
        <p:txBody>
          <a:bodyPr>
            <a:normAutofit/>
          </a:bodyPr>
          <a:lstStyle/>
          <a:p>
            <a:r>
              <a:rPr lang="en-GB" sz="2800" b="1" dirty="0">
                <a:solidFill>
                  <a:schemeClr val="bg1"/>
                </a:solidFill>
              </a:rPr>
              <a:t>AQA French GCSE 2018 Reading Higher Tier</a:t>
            </a:r>
            <a:endParaRPr lang="en-GB" sz="2400" b="1" dirty="0">
              <a:solidFill>
                <a:schemeClr val="bg1"/>
              </a:solidFill>
            </a:endParaRPr>
          </a:p>
        </p:txBody>
      </p:sp>
    </p:spTree>
    <p:extLst>
      <p:ext uri="{BB962C8B-B14F-4D97-AF65-F5344CB8AC3E}">
        <p14:creationId xmlns:p14="http://schemas.microsoft.com/office/powerpoint/2010/main" val="413102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rectangle">
            <a:extLst>
              <a:ext uri="{FF2B5EF4-FFF2-40B4-BE49-F238E27FC236}">
                <a16:creationId xmlns:a16="http://schemas.microsoft.com/office/drawing/2014/main" id="{38CF427D-E5BD-4001-8002-09E8AF2678A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8438"/>
            <a:ext cx="6649156" cy="867128"/>
          </a:xfrm>
          <a:prstGeom prst="rect">
            <a:avLst/>
          </a:prstGeom>
        </p:spPr>
      </p:pic>
      <p:sp>
        <p:nvSpPr>
          <p:cNvPr id="2" name="Title 1"/>
          <p:cNvSpPr>
            <a:spLocks noGrp="1"/>
          </p:cNvSpPr>
          <p:nvPr>
            <p:ph type="title"/>
          </p:nvPr>
        </p:nvSpPr>
        <p:spPr>
          <a:xfrm>
            <a:off x="82285" y="16042"/>
            <a:ext cx="6414768" cy="1325563"/>
          </a:xfrm>
        </p:spPr>
        <p:txBody>
          <a:bodyPr>
            <a:normAutofit/>
          </a:bodyPr>
          <a:lstStyle/>
          <a:p>
            <a:r>
              <a:rPr lang="en-GB" sz="2900" b="1" dirty="0">
                <a:solidFill>
                  <a:schemeClr val="bg1"/>
                </a:solidFill>
              </a:rPr>
              <a:t>Adapted text following profiling</a:t>
            </a:r>
          </a:p>
        </p:txBody>
      </p:sp>
      <p:sp>
        <p:nvSpPr>
          <p:cNvPr id="8" name="Oval Callout 4">
            <a:extLst>
              <a:ext uri="{FF2B5EF4-FFF2-40B4-BE49-F238E27FC236}">
                <a16:creationId xmlns:a16="http://schemas.microsoft.com/office/drawing/2014/main" id="{325D8D45-1748-F04C-9968-8A58CD401809}"/>
              </a:ext>
            </a:extLst>
          </p:cNvPr>
          <p:cNvSpPr txBox="1">
            <a:spLocks/>
          </p:cNvSpPr>
          <p:nvPr/>
        </p:nvSpPr>
        <p:spPr>
          <a:xfrm>
            <a:off x="8171782" y="33323"/>
            <a:ext cx="3943684" cy="2245895"/>
          </a:xfrm>
          <a:prstGeom prst="wedgeEllipseCallout">
            <a:avLst>
              <a:gd name="adj1" fmla="val -73861"/>
              <a:gd name="adj2" fmla="val -1451"/>
            </a:avLst>
          </a:prstGeom>
          <a:solidFill>
            <a:srgbClr val="105076"/>
          </a:solidFill>
          <a:ln w="6350" cap="flat" cmpd="sng" algn="ctr">
            <a:solidFill>
              <a:schemeClr val="bg1"/>
            </a:solidFill>
            <a:prstDash val="solid"/>
            <a:miter lim="800000"/>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a:ea typeface="+mn-ea"/>
                <a:cs typeface="+mn-cs"/>
              </a:rPr>
              <a:t>With changes and glossing</a:t>
            </a:r>
            <a:br>
              <a:rPr kumimoji="0" lang="en-US" sz="2800" b="0" i="0" u="none" strike="noStrike" kern="1200" cap="none" spc="0" normalizeH="0" baseline="0" noProof="0" dirty="0">
                <a:ln>
                  <a:noFill/>
                </a:ln>
                <a:solidFill>
                  <a:prstClr val="white"/>
                </a:solidFill>
                <a:effectLst/>
                <a:uLnTx/>
                <a:uFillTx/>
                <a:latin typeface="Century Gothic"/>
                <a:ea typeface="+mn-ea"/>
                <a:cs typeface="+mn-cs"/>
              </a:rPr>
            </a:br>
            <a:r>
              <a:rPr kumimoji="0" lang="en-US" sz="2800" b="0" i="0" u="none" strike="noStrike" kern="1200" cap="none" spc="0" normalizeH="0" baseline="0" noProof="0" dirty="0">
                <a:ln>
                  <a:noFill/>
                </a:ln>
                <a:solidFill>
                  <a:prstClr val="white"/>
                </a:solidFill>
                <a:effectLst/>
                <a:uLnTx/>
                <a:uFillTx/>
                <a:latin typeface="Century Gothic"/>
                <a:ea typeface="+mn-ea"/>
                <a:cs typeface="+mn-cs"/>
              </a:rPr>
              <a:t>91%</a:t>
            </a:r>
          </a:p>
        </p:txBody>
      </p:sp>
      <p:sp>
        <p:nvSpPr>
          <p:cNvPr id="9" name="TextBox 8">
            <a:extLst>
              <a:ext uri="{FF2B5EF4-FFF2-40B4-BE49-F238E27FC236}">
                <a16:creationId xmlns:a16="http://schemas.microsoft.com/office/drawing/2014/main" id="{7DDDB3C4-28FC-3348-98FE-18BE1521F962}"/>
              </a:ext>
            </a:extLst>
          </p:cNvPr>
          <p:cNvSpPr txBox="1"/>
          <p:nvPr/>
        </p:nvSpPr>
        <p:spPr>
          <a:xfrm>
            <a:off x="244825" y="1341605"/>
            <a:ext cx="11702350" cy="42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s-E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La Cachette - </a:t>
            </a:r>
            <a:r>
              <a:rPr kumimoji="0" lang="fr-FR" sz="2400" b="0" i="0" u="none" strike="noStrike" kern="1200" cap="none" spc="0" normalizeH="0" baseline="0" noProof="0" dirty="0">
                <a:ln>
                  <a:noFill/>
                </a:ln>
                <a:solidFill>
                  <a:srgbClr val="70AD47"/>
                </a:solidFill>
                <a:effectLst/>
                <a:uLnTx/>
                <a:uFillTx/>
                <a:latin typeface="Century Gothic" panose="020F0302020204030204"/>
                <a:ea typeface="+mn-ea"/>
                <a:cs typeface="+mn-cs"/>
              </a:rPr>
              <a:t>Restaurant</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fr-FR" sz="2400" b="0" i="0" u="none" strike="sngStrike" kern="1200" cap="none" spc="0" normalizeH="0" baseline="0" noProof="0" dirty="0">
                <a:ln>
                  <a:noFill/>
                </a:ln>
                <a:solidFill>
                  <a:srgbClr val="105076"/>
                </a:solidFill>
                <a:effectLst/>
                <a:uLnTx/>
                <a:uFillTx/>
                <a:latin typeface="Century Gothic" panose="020F0302020204030204"/>
                <a:ea typeface="+mn-ea"/>
                <a:cs typeface="+mn-cs"/>
              </a:rPr>
              <a:t>sympa</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46700"/>
                </a:solidFill>
                <a:effectLst/>
                <a:uLnTx/>
                <a:uFillTx/>
                <a:latin typeface="Century Gothic" panose="020F0302020204030204"/>
                <a:ea typeface="+mn-ea"/>
                <a:cs typeface="+mn-cs"/>
              </a:rPr>
              <a:t>accueillant</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qui vient de changer de nom et de propriétaire. Le rapport qualité/prix est plus que satisfaisant et tous les </a:t>
            </a:r>
            <a:r>
              <a:rPr kumimoji="0" lang="fr-FR" sz="2400" b="0" i="0" u="none" strike="noStrike" kern="1200" cap="none" spc="0" normalizeH="0" baseline="0" noProof="0" dirty="0">
                <a:ln>
                  <a:noFill/>
                </a:ln>
                <a:solidFill>
                  <a:srgbClr val="70AD47"/>
                </a:solidFill>
                <a:effectLst/>
                <a:uLnTx/>
                <a:uFillTx/>
                <a:latin typeface="Century Gothic" panose="020F0302020204030204"/>
                <a:ea typeface="+mn-ea"/>
                <a:cs typeface="+mn-cs"/>
              </a:rPr>
              <a:t>plats</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sont préparés avec des produits locaux. La carte des vins est très variée. La </a:t>
            </a:r>
            <a:r>
              <a:rPr kumimoji="0" lang="fr-FR" sz="2400" b="0" i="0" u="none" strike="noStrike" kern="1200" cap="none" spc="0" normalizeH="0" baseline="0" noProof="0" dirty="0">
                <a:ln>
                  <a:noFill/>
                </a:ln>
                <a:solidFill>
                  <a:srgbClr val="70AD47"/>
                </a:solidFill>
                <a:effectLst/>
                <a:uLnTx/>
                <a:uFillTx/>
                <a:latin typeface="Century Gothic" panose="020F0302020204030204"/>
                <a:ea typeface="+mn-ea"/>
                <a:cs typeface="+mn-cs"/>
              </a:rPr>
              <a:t>crêperie</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Ker </a:t>
            </a:r>
            <a:r>
              <a:rPr kumimoji="0" lang="fr-FR" sz="2400" b="0" i="0" u="none" strike="noStrike" kern="1200" cap="none" spc="0" normalizeH="0" baseline="0" noProof="0" dirty="0" err="1">
                <a:ln>
                  <a:noFill/>
                </a:ln>
                <a:solidFill>
                  <a:srgbClr val="105076"/>
                </a:solidFill>
                <a:effectLst/>
                <a:uLnTx/>
                <a:uFillTx/>
                <a:latin typeface="Century Gothic" panose="020F0302020204030204"/>
                <a:ea typeface="+mn-ea"/>
                <a:cs typeface="+mn-cs"/>
              </a:rPr>
              <a:t>Breiz</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 Le service est </a:t>
            </a:r>
            <a:r>
              <a:rPr kumimoji="0" lang="fr-FR" sz="2400" b="0" i="0" u="none" strike="sngStrike" kern="1200" cap="none" spc="0" normalizeH="0" baseline="0" noProof="0" dirty="0">
                <a:ln>
                  <a:noFill/>
                </a:ln>
                <a:solidFill>
                  <a:srgbClr val="105076"/>
                </a:solidFill>
                <a:effectLst/>
                <a:uLnTx/>
                <a:uFillTx/>
                <a:latin typeface="Century Gothic" panose="020F0302020204030204"/>
                <a:ea typeface="+mn-ea"/>
                <a:cs typeface="+mn-cs"/>
              </a:rPr>
              <a:t>impeccable</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46700"/>
                </a:solidFill>
                <a:effectLst/>
                <a:uLnTx/>
                <a:uFillTx/>
                <a:latin typeface="Century Gothic" panose="020F0302020204030204"/>
                <a:ea typeface="+mn-ea"/>
                <a:cs typeface="+mn-cs"/>
              </a:rPr>
              <a:t>excellent</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et souriant ! </a:t>
            </a:r>
            <a:r>
              <a:rPr kumimoji="0" lang="fr-FR" sz="2400" b="0" i="0" u="none" strike="sngStrike" kern="1200" cap="none" spc="0" normalizeH="0" baseline="0" noProof="0" dirty="0">
                <a:ln>
                  <a:noFill/>
                </a:ln>
                <a:solidFill>
                  <a:srgbClr val="105076"/>
                </a:solidFill>
                <a:effectLst/>
                <a:uLnTx/>
                <a:uFillTx/>
                <a:latin typeface="Century Gothic" panose="020F0302020204030204"/>
                <a:ea typeface="+mn-ea"/>
                <a:cs typeface="+mn-cs"/>
              </a:rPr>
              <a:t>Réservation obligatoire</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46700"/>
                </a:solidFill>
                <a:effectLst/>
                <a:uLnTx/>
                <a:uFillTx/>
                <a:latin typeface="Century Gothic" panose="020F0302020204030204"/>
                <a:ea typeface="+mn-ea"/>
                <a:cs typeface="+mn-cs"/>
              </a:rPr>
              <a:t>Il faut réserver</a:t>
            </a:r>
            <a:r>
              <a:rPr kumimoji="0" lang="fr-FR" sz="2400" b="0" i="0" u="none" strike="noStrike" kern="1200" cap="none" spc="0" normalizeH="0" baseline="0" noProof="0" dirty="0">
                <a:ln>
                  <a:noFill/>
                </a:ln>
                <a:solidFill>
                  <a:srgbClr val="E46700"/>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si vous souhaitez </a:t>
            </a:r>
            <a:r>
              <a:rPr kumimoji="0" lang="fr-FR" sz="2400" b="0" i="0" u="none" strike="sngStrike" kern="1200" cap="none" spc="0" normalizeH="0" baseline="0" noProof="0" dirty="0">
                <a:ln>
                  <a:noFill/>
                </a:ln>
                <a:solidFill>
                  <a:srgbClr val="105076"/>
                </a:solidFill>
                <a:effectLst/>
                <a:uLnTx/>
                <a:uFillTx/>
                <a:latin typeface="Century Gothic" panose="020F0302020204030204"/>
                <a:ea typeface="+mn-ea"/>
                <a:cs typeface="+mn-cs"/>
              </a:rPr>
              <a:t>goûter</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46700"/>
                </a:solidFill>
                <a:effectLst/>
                <a:uLnTx/>
                <a:uFillTx/>
                <a:latin typeface="Century Gothic" panose="020F0302020204030204"/>
                <a:ea typeface="+mn-ea"/>
                <a:cs typeface="+mn-cs"/>
              </a:rPr>
              <a:t>manger</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les meilleures galettes de Nantes. Seule petite </a:t>
            </a:r>
            <a:r>
              <a:rPr kumimoji="0" lang="fr-FR" sz="2400" b="0" i="0" u="none" strike="sngStrike" kern="1200" cap="none" spc="0" normalizeH="0" baseline="0" noProof="0" dirty="0">
                <a:ln>
                  <a:noFill/>
                </a:ln>
                <a:solidFill>
                  <a:srgbClr val="105076"/>
                </a:solidFill>
                <a:effectLst/>
                <a:uLnTx/>
                <a:uFillTx/>
                <a:latin typeface="Century Gothic" panose="020F0302020204030204"/>
                <a:ea typeface="+mn-ea"/>
                <a:cs typeface="+mn-cs"/>
              </a:rPr>
              <a:t>déception</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46700"/>
                </a:solidFill>
                <a:effectLst/>
                <a:uLnTx/>
                <a:uFillTx/>
                <a:latin typeface="Century Gothic" panose="020F0302020204030204"/>
                <a:ea typeface="+mn-ea"/>
                <a:cs typeface="+mn-cs"/>
              </a:rPr>
              <a:t>critique</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 il n’y a pas un grand choix de </a:t>
            </a:r>
            <a:r>
              <a:rPr kumimoji="0" lang="fr-FR" sz="2400" b="0" i="0" u="none" strike="noStrike" kern="1200" cap="none" spc="0" normalizeH="0" baseline="0" noProof="0" dirty="0">
                <a:ln>
                  <a:noFill/>
                </a:ln>
                <a:solidFill>
                  <a:srgbClr val="70AD47"/>
                </a:solidFill>
                <a:effectLst/>
                <a:uLnTx/>
                <a:uFillTx/>
                <a:latin typeface="Century Gothic" panose="020F0302020204030204"/>
                <a:ea typeface="+mn-ea"/>
                <a:cs typeface="+mn-cs"/>
              </a:rPr>
              <a:t>desserts</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fr-FR" sz="2400" b="0" i="0" u="none" strike="sngStrike" kern="1200" cap="none" spc="0" normalizeH="0" baseline="0" noProof="0" dirty="0">
                <a:ln>
                  <a:noFill/>
                </a:ln>
                <a:solidFill>
                  <a:srgbClr val="105076"/>
                </a:solidFill>
                <a:effectLst/>
                <a:uLnTx/>
                <a:uFillTx/>
                <a:latin typeface="Century Gothic" panose="020F0302020204030204"/>
                <a:ea typeface="+mn-ea"/>
                <a:cs typeface="+mn-cs"/>
              </a:rPr>
              <a:t>Prix raisonnables </a:t>
            </a:r>
            <a:r>
              <a:rPr kumimoji="0" lang="fr-FR" sz="2400" b="1" i="0" u="none" strike="noStrike" kern="1200" cap="none" spc="0" normalizeH="0" baseline="0" noProof="0" dirty="0">
                <a:ln>
                  <a:noFill/>
                </a:ln>
                <a:solidFill>
                  <a:srgbClr val="E46700"/>
                </a:solidFill>
                <a:effectLst/>
                <a:uLnTx/>
                <a:uFillTx/>
                <a:latin typeface="Century Gothic" panose="020F0302020204030204"/>
                <a:ea typeface="+mn-ea"/>
                <a:cs typeface="+mn-cs"/>
              </a:rPr>
              <a:t>Pas trop cher</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La bonne auberge - Toujours bon, le gérant toujours </a:t>
            </a:r>
            <a:r>
              <a:rPr kumimoji="0" lang="fr-FR" sz="2400" b="0" i="0" u="none" strike="sngStrike" kern="1200" cap="none" spc="0" normalizeH="0" baseline="0" noProof="0" dirty="0">
                <a:ln>
                  <a:noFill/>
                </a:ln>
                <a:solidFill>
                  <a:srgbClr val="105076"/>
                </a:solidFill>
                <a:effectLst/>
                <a:uLnTx/>
                <a:uFillTx/>
                <a:latin typeface="Century Gothic" panose="020F0302020204030204"/>
                <a:ea typeface="+mn-ea"/>
                <a:cs typeface="+mn-cs"/>
              </a:rPr>
              <a:t>sympa </a:t>
            </a:r>
            <a:r>
              <a:rPr kumimoji="0" lang="fr-FR" sz="2400" b="1" i="0" u="none" strike="noStrike" kern="1200" cap="none" spc="0" normalizeH="0" baseline="0" noProof="0" dirty="0">
                <a:ln>
                  <a:noFill/>
                </a:ln>
                <a:solidFill>
                  <a:srgbClr val="E46700"/>
                </a:solidFill>
                <a:effectLst/>
                <a:uLnTx/>
                <a:uFillTx/>
                <a:latin typeface="Century Gothic" panose="020F0302020204030204"/>
                <a:ea typeface="+mn-ea"/>
                <a:cs typeface="+mn-cs"/>
              </a:rPr>
              <a:t>heureux de vous voir</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pas trop de tables donc on arrive à entendre son partenaire. </a:t>
            </a:r>
            <a:r>
              <a:rPr kumimoji="0" lang="fr-FR" sz="2400" b="0" i="0" u="none" strike="noStrike" kern="1200" cap="none" spc="0" normalizeH="0" baseline="0" noProof="0" dirty="0">
                <a:ln>
                  <a:noFill/>
                </a:ln>
                <a:solidFill>
                  <a:srgbClr val="70AD47"/>
                </a:solidFill>
                <a:effectLst/>
                <a:uLnTx/>
                <a:uFillTx/>
                <a:latin typeface="Century Gothic" panose="020F0302020204030204"/>
                <a:ea typeface="+mn-ea"/>
                <a:cs typeface="+mn-cs"/>
              </a:rPr>
              <a:t>Mention</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spéciale pour le gigot d’agneau. Les prix sont assez élevés.</a:t>
            </a:r>
            <a:endParaRPr kumimoji="0" lang="en-GB" sz="2400" b="0" i="0" u="none" strike="noStrike" kern="1200" cap="none" spc="0" normalizeH="0" baseline="0" noProof="0" dirty="0">
              <a:ln>
                <a:noFill/>
              </a:ln>
              <a:solidFill>
                <a:srgbClr val="10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810DAEF4-4F0C-3347-9337-A2BDA7B2D111}"/>
              </a:ext>
            </a:extLst>
          </p:cNvPr>
          <p:cNvSpPr txBox="1"/>
          <p:nvPr/>
        </p:nvSpPr>
        <p:spPr>
          <a:xfrm>
            <a:off x="7423686" y="5108630"/>
            <a:ext cx="4344736" cy="1569660"/>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05076"/>
                </a:solidFill>
                <a:effectLst/>
                <a:uLnTx/>
                <a:uFillTx/>
                <a:latin typeface="Century Gothic"/>
                <a:ea typeface="+mn-ea"/>
                <a:cs typeface="+mn-cs"/>
              </a:rPr>
              <a:t>Glossed: vins, </a:t>
            </a:r>
            <a:r>
              <a:rPr kumimoji="0" lang="en-US" sz="2000" b="0" i="0" u="none" strike="noStrike" kern="1200" cap="none" spc="0" normalizeH="0" baseline="0" noProof="0" dirty="0" err="1">
                <a:ln>
                  <a:noFill/>
                </a:ln>
                <a:solidFill>
                  <a:srgbClr val="105076"/>
                </a:solidFill>
                <a:effectLst/>
                <a:uLnTx/>
                <a:uFillTx/>
                <a:latin typeface="Century Gothic"/>
                <a:ea typeface="+mn-ea"/>
                <a:cs typeface="+mn-cs"/>
              </a:rPr>
              <a:t>galettes</a:t>
            </a:r>
            <a:r>
              <a:rPr kumimoji="0" lang="en-US" sz="2000" b="0" i="0" u="none" strike="noStrike" kern="1200" cap="none" spc="0" normalizeH="0" baseline="0" noProof="0" dirty="0">
                <a:ln>
                  <a:noFill/>
                </a:ln>
                <a:solidFill>
                  <a:srgbClr val="105076"/>
                </a:solidFill>
                <a:effectLst/>
                <a:uLnTx/>
                <a:uFillTx/>
                <a:latin typeface="Century Gothic"/>
                <a:ea typeface="+mn-ea"/>
                <a:cs typeface="+mn-cs"/>
              </a:rPr>
              <a:t>, gigot </a:t>
            </a:r>
            <a:r>
              <a:rPr kumimoji="0" lang="en-US" sz="2000" b="0" i="0" u="none" strike="noStrike" kern="1200" cap="none" spc="0" normalizeH="0" baseline="0" noProof="0" dirty="0" err="1">
                <a:ln>
                  <a:noFill/>
                </a:ln>
                <a:solidFill>
                  <a:srgbClr val="105076"/>
                </a:solidFill>
                <a:effectLst/>
                <a:uLnTx/>
                <a:uFillTx/>
                <a:latin typeface="Century Gothic"/>
                <a:ea typeface="+mn-ea"/>
                <a:cs typeface="+mn-cs"/>
              </a:rPr>
              <a:t>d’agneau</a:t>
            </a:r>
            <a:r>
              <a:rPr kumimoji="0" lang="en-US" sz="2000" b="0" i="0" u="none" strike="noStrike" kern="1200" cap="none" spc="0" normalizeH="0" baseline="0" noProof="0" dirty="0">
                <a:ln>
                  <a:noFill/>
                </a:ln>
                <a:solidFill>
                  <a:srgbClr val="105076"/>
                </a:solidFill>
                <a:effectLst/>
                <a:uLnTx/>
                <a:uFillTx/>
                <a:latin typeface="Century Gothic"/>
                <a:ea typeface="+mn-ea"/>
                <a:cs typeface="+mn-cs"/>
              </a:rPr>
              <a:t>, 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05076"/>
                </a:solidFill>
                <a:effectLst/>
                <a:uLnTx/>
                <a:uFillTx/>
                <a:latin typeface="Century Gothic"/>
                <a:ea typeface="+mn-ea"/>
                <a:cs typeface="+mn-cs"/>
              </a:rPr>
              <a:t>Plus: desserts, restaurant, </a:t>
            </a:r>
            <a:r>
              <a:rPr kumimoji="0" lang="en-US" sz="2000" b="0" i="0" u="none" strike="noStrike" kern="1200" cap="none" spc="0" normalizeH="0" baseline="0" noProof="0" dirty="0" err="1">
                <a:ln>
                  <a:noFill/>
                </a:ln>
                <a:solidFill>
                  <a:srgbClr val="105076"/>
                </a:solidFill>
                <a:effectLst/>
                <a:uLnTx/>
                <a:uFillTx/>
                <a:latin typeface="Century Gothic"/>
                <a:ea typeface="+mn-ea"/>
                <a:cs typeface="+mn-cs"/>
              </a:rPr>
              <a:t>crêperie</a:t>
            </a:r>
            <a:r>
              <a:rPr kumimoji="0" lang="en-US" sz="2000" b="0" i="0" u="none" strike="noStrike" kern="1200" cap="none" spc="0" normalizeH="0" baseline="0" noProof="0" dirty="0">
                <a:ln>
                  <a:noFill/>
                </a:ln>
                <a:solidFill>
                  <a:srgbClr val="105076"/>
                </a:solidFill>
                <a:effectLst/>
                <a:uLnTx/>
                <a:uFillTx/>
                <a:latin typeface="Century Gothic"/>
                <a:ea typeface="+mn-ea"/>
                <a:cs typeface="+mn-cs"/>
              </a:rPr>
              <a:t>, mention </a:t>
            </a:r>
            <a:r>
              <a:rPr kumimoji="0" lang="en-US" sz="1600" b="0" i="0" u="none" strike="noStrike" kern="1200" cap="none" spc="0" normalizeH="0" baseline="0" noProof="0" dirty="0">
                <a:ln>
                  <a:noFill/>
                </a:ln>
                <a:solidFill>
                  <a:srgbClr val="105076"/>
                </a:solidFill>
                <a:effectLst/>
                <a:uLnTx/>
                <a:uFillTx/>
                <a:latin typeface="Century Gothic"/>
                <a:ea typeface="+mn-ea"/>
                <a:cs typeface="+mn-cs"/>
              </a:rPr>
              <a:t>(if no cognates can be added)</a:t>
            </a:r>
            <a:endParaRPr kumimoji="0" lang="en-US" sz="2000" b="0" i="0" u="none" strike="noStrike" kern="1200" cap="none" spc="0" normalizeH="0" baseline="0" noProof="0" dirty="0">
              <a:ln>
                <a:noFill/>
              </a:ln>
              <a:solidFill>
                <a:srgbClr val="105076"/>
              </a:solidFill>
              <a:effectLst/>
              <a:uLnTx/>
              <a:uFillTx/>
              <a:latin typeface="Century Gothic"/>
              <a:ea typeface="+mn-ea"/>
              <a:cs typeface="+mn-cs"/>
            </a:endParaRPr>
          </a:p>
        </p:txBody>
      </p:sp>
    </p:spTree>
    <p:custDataLst>
      <p:tags r:id="rId1"/>
    </p:custDataLst>
    <p:extLst>
      <p:ext uri="{BB962C8B-B14F-4D97-AF65-F5344CB8AC3E}">
        <p14:creationId xmlns:p14="http://schemas.microsoft.com/office/powerpoint/2010/main" val="3986952503"/>
      </p:ext>
    </p:extLst>
  </p:cSld>
  <p:clrMapOvr>
    <a:masterClrMapping/>
  </p:clrMapOvr>
  <mc:AlternateContent xmlns:mc="http://schemas.openxmlformats.org/markup-compatibility/2006" xmlns:p14="http://schemas.microsoft.com/office/powerpoint/2010/main">
    <mc:Choice Requires="p14">
      <p:transition spd="slow" p14:dur="2000" advTm="206433"/>
    </mc:Choice>
    <mc:Fallback xmlns="">
      <p:transition spd="slow" advTm="20643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71995" y="0"/>
            <a:ext cx="4517571" cy="1325563"/>
          </a:xfrm>
        </p:spPr>
        <p:txBody>
          <a:bodyPr>
            <a:normAutofit/>
          </a:bodyPr>
          <a:lstStyle/>
          <a:p>
            <a:r>
              <a:rPr lang="en-GB" sz="3200" b="1" dirty="0">
                <a:solidFill>
                  <a:schemeClr val="bg1"/>
                </a:solidFill>
              </a:rPr>
              <a:t>Common concerns</a:t>
            </a:r>
          </a:p>
        </p:txBody>
      </p:sp>
      <p:sp>
        <p:nvSpPr>
          <p:cNvPr id="5" name="TextBox 4"/>
          <p:cNvSpPr txBox="1"/>
          <p:nvPr/>
        </p:nvSpPr>
        <p:spPr>
          <a:xfrm>
            <a:off x="490691" y="1622426"/>
            <a:ext cx="12152357" cy="535531"/>
          </a:xfrm>
          <a:prstGeom prst="rect">
            <a:avLst/>
          </a:prstGeom>
          <a:noFill/>
        </p:spPr>
        <p:txBody>
          <a:bodyPr wrap="square" rtlCol="0">
            <a:spAutoFit/>
          </a:bodyPr>
          <a:lstStyle/>
          <a:p>
            <a:pPr>
              <a:lnSpc>
                <a:spcPct val="120000"/>
              </a:lnSpc>
            </a:pPr>
            <a:r>
              <a:rPr lang="en-GB" sz="2400" dirty="0">
                <a:solidFill>
                  <a:srgbClr val="002060"/>
                </a:solidFill>
                <a:latin typeface="Century Gothic" panose="020B0502020202020204" pitchFamily="34" charset="0"/>
              </a:rPr>
              <a:t>3) Don’t the most highly frequent words depend on which corpus you use?</a:t>
            </a:r>
          </a:p>
        </p:txBody>
      </p:sp>
      <p:sp>
        <p:nvSpPr>
          <p:cNvPr id="6" name="TextBox 5"/>
          <p:cNvSpPr txBox="1"/>
          <p:nvPr/>
        </p:nvSpPr>
        <p:spPr>
          <a:xfrm>
            <a:off x="490691" y="2454820"/>
            <a:ext cx="11030749"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comparisons of different corpora suggest significant overlap</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E.g. German web 2013 (deTenTen13) shares </a:t>
            </a:r>
            <a:r>
              <a:rPr lang="en-GB" sz="2400" b="1">
                <a:solidFill>
                  <a:srgbClr val="002060"/>
                </a:solidFill>
                <a:latin typeface="Century Gothic" panose="020B0502020202020204" pitchFamily="34" charset="0"/>
              </a:rPr>
              <a:t>81% </a:t>
            </a:r>
            <a:r>
              <a:rPr lang="en-GB" sz="2400">
                <a:solidFill>
                  <a:srgbClr val="002060"/>
                </a:solidFill>
                <a:latin typeface="Century Gothic" panose="020B0502020202020204" pitchFamily="34" charset="0"/>
              </a:rPr>
              <a:t>of the 2000 most frequent words in Jones &amp; Tschirner (2019).</a:t>
            </a:r>
          </a:p>
          <a:p>
            <a:pPr>
              <a:lnSpc>
                <a:spcPct val="120000"/>
              </a:lnSpc>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24888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5" y="1163991"/>
            <a:ext cx="10899032" cy="5008102"/>
          </a:xfrm>
          <a:prstGeom prst="rect">
            <a:avLst/>
          </a:prstGeom>
          <a:noFill/>
        </p:spPr>
        <p:txBody>
          <a:bodyPr wrap="square" rtlCol="0">
            <a:spAutoFit/>
          </a:bodyPr>
          <a:lstStyle/>
          <a:p>
            <a:pPr>
              <a:lnSpc>
                <a:spcPct val="150000"/>
              </a:lnSpc>
            </a:pPr>
            <a:r>
              <a:rPr lang="en-GB" sz="2400" b="1" dirty="0">
                <a:solidFill>
                  <a:srgbClr val="002060"/>
                </a:solidFill>
              </a:rPr>
              <a:t>Part 1</a:t>
            </a:r>
            <a:r>
              <a:rPr lang="en-GB" sz="2400" dirty="0">
                <a:solidFill>
                  <a:srgbClr val="002060"/>
                </a:solidFill>
              </a:rPr>
              <a:t>:</a:t>
            </a:r>
          </a:p>
          <a:p>
            <a:pPr marL="285750" indent="-285750">
              <a:lnSpc>
                <a:spcPct val="150000"/>
              </a:lnSpc>
              <a:buFont typeface="Arial" panose="020B0604020202020204" pitchFamily="34" charset="0"/>
              <a:buChar char="•"/>
            </a:pPr>
            <a:r>
              <a:rPr lang="en-GB" sz="2400" dirty="0">
                <a:solidFill>
                  <a:srgbClr val="002060"/>
                </a:solidFill>
              </a:rPr>
              <a:t>to understand the rationale for a new approach to curriculum design</a:t>
            </a:r>
          </a:p>
          <a:p>
            <a:pPr marL="742950" lvl="1" indent="-285750">
              <a:lnSpc>
                <a:spcPct val="150000"/>
              </a:lnSpc>
              <a:buFont typeface="Arial" panose="020B0604020202020204" pitchFamily="34" charset="0"/>
              <a:buChar char="•"/>
            </a:pPr>
            <a:r>
              <a:rPr lang="en-GB" sz="2400" dirty="0">
                <a:solidFill>
                  <a:srgbClr val="002060"/>
                </a:solidFill>
              </a:rPr>
              <a:t>identifying issues</a:t>
            </a:r>
          </a:p>
          <a:p>
            <a:pPr marL="742950" lvl="1" indent="-285750">
              <a:lnSpc>
                <a:spcPct val="150000"/>
              </a:lnSpc>
              <a:buFont typeface="Arial" panose="020B0604020202020204" pitchFamily="34" charset="0"/>
              <a:buChar char="•"/>
            </a:pPr>
            <a:r>
              <a:rPr lang="en-GB" sz="2400" dirty="0">
                <a:solidFill>
                  <a:srgbClr val="002060"/>
                </a:solidFill>
              </a:rPr>
              <a:t>setting out potential solutions</a:t>
            </a:r>
          </a:p>
          <a:p>
            <a:pPr>
              <a:lnSpc>
                <a:spcPct val="150000"/>
              </a:lnSpc>
            </a:pPr>
            <a:r>
              <a:rPr lang="en-GB" sz="2400" b="1" dirty="0">
                <a:solidFill>
                  <a:srgbClr val="002060"/>
                </a:solidFill>
              </a:rPr>
              <a:t>Part 2</a:t>
            </a:r>
            <a:r>
              <a:rPr lang="en-GB" sz="2400" dirty="0">
                <a:solidFill>
                  <a:srgbClr val="002060"/>
                </a:solidFill>
              </a:rPr>
              <a:t>:</a:t>
            </a:r>
          </a:p>
          <a:p>
            <a:pPr marL="285750" indent="-285750">
              <a:lnSpc>
                <a:spcPct val="150000"/>
              </a:lnSpc>
              <a:buFont typeface="Arial" panose="020B0604020202020204" pitchFamily="34" charset="0"/>
              <a:buChar char="•"/>
            </a:pPr>
            <a:r>
              <a:rPr lang="en-GB" sz="2400" dirty="0">
                <a:solidFill>
                  <a:srgbClr val="002060"/>
                </a:solidFill>
              </a:rPr>
              <a:t>to explore one SOW design in detail </a:t>
            </a:r>
          </a:p>
          <a:p>
            <a:pPr marL="285750" indent="-285750">
              <a:lnSpc>
                <a:spcPct val="150000"/>
              </a:lnSpc>
              <a:buFont typeface="Arial" panose="020B0604020202020204" pitchFamily="34" charset="0"/>
              <a:buChar char="•"/>
            </a:pPr>
            <a:r>
              <a:rPr lang="en-GB" sz="2400" dirty="0">
                <a:solidFill>
                  <a:srgbClr val="002060"/>
                </a:solidFill>
              </a:rPr>
              <a:t>to understand individual lesson planning within this approach to curriculum design</a:t>
            </a:r>
          </a:p>
          <a:p>
            <a:pPr>
              <a:lnSpc>
                <a:spcPct val="150000"/>
              </a:lnSpc>
            </a:pPr>
            <a:r>
              <a:rPr lang="en-GB" sz="2400" b="1" dirty="0">
                <a:solidFill>
                  <a:srgbClr val="002060"/>
                </a:solidFill>
              </a:rPr>
              <a:t>Questions, discussion and next steps</a:t>
            </a:r>
          </a:p>
        </p:txBody>
      </p:sp>
    </p:spTree>
    <p:extLst>
      <p:ext uri="{BB962C8B-B14F-4D97-AF65-F5344CB8AC3E}">
        <p14:creationId xmlns:p14="http://schemas.microsoft.com/office/powerpoint/2010/main" val="3451984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FF2B5EF4-FFF2-40B4-BE49-F238E27FC236}">
                <a16:creationId xmlns:a16="http://schemas.microsoft.com/office/drawing/2014/main" id="{53879A8D-0AF5-4E13-AEEE-D293C789F48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254333"/>
            <a:ext cx="9320795" cy="867128"/>
          </a:xfrm>
        </p:spPr>
        <p:txBody>
          <a:bodyPr>
            <a:normAutofit/>
          </a:bodyPr>
          <a:lstStyle/>
          <a:p>
            <a:r>
              <a:rPr lang="en-GB" sz="3200" b="1" dirty="0">
                <a:solidFill>
                  <a:schemeClr val="bg1"/>
                </a:solidFill>
              </a:rPr>
              <a:t>Common concerns</a:t>
            </a:r>
          </a:p>
        </p:txBody>
      </p:sp>
      <p:sp>
        <p:nvSpPr>
          <p:cNvPr id="9" name="TextBox 8">
            <a:extLst>
              <a:ext uri="{FF2B5EF4-FFF2-40B4-BE49-F238E27FC236}">
                <a16:creationId xmlns:a16="http://schemas.microsoft.com/office/drawing/2014/main" id="{7DDDB3C4-28FC-3348-98FE-18BE1521F962}"/>
              </a:ext>
            </a:extLst>
          </p:cNvPr>
          <p:cNvSpPr txBox="1"/>
          <p:nvPr/>
        </p:nvSpPr>
        <p:spPr>
          <a:xfrm>
            <a:off x="489650" y="2441368"/>
            <a:ext cx="11702350"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Can </a:t>
            </a:r>
            <a:r>
              <a:rPr kumimoji="0" lang="en-GB" sz="2400" b="0" i="1" u="none" strike="noStrike" kern="1200" cap="none" spc="0" normalizeH="0" baseline="0" noProof="0" dirty="0">
                <a:ln>
                  <a:noFill/>
                </a:ln>
                <a:solidFill>
                  <a:srgbClr val="002060"/>
                </a:solidFill>
                <a:effectLst/>
                <a:uLnTx/>
                <a:uFillTx/>
                <a:latin typeface="Century Gothic" panose="020F0302020204030204"/>
                <a:ea typeface="+mn-ea"/>
                <a:cs typeface="+mn-cs"/>
              </a:rPr>
              <a:t>pass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 GCSE with…(receptive knowledge)</a:t>
            </a:r>
          </a:p>
          <a:p>
            <a:pPr marL="800100" lvl="1" indent="-342900">
              <a:buFont typeface="Arial" panose="020B0604020202020204" pitchFamily="34" charset="0"/>
              <a:buChar cha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852 words by year 11 (Milton, 2006) </a:t>
            </a:r>
          </a:p>
          <a:p>
            <a:pPr marL="800100" lvl="1" indent="-342900">
              <a:buFont typeface="Arial" panose="020B0604020202020204" pitchFamily="34" charset="0"/>
              <a:buChar cha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564 words by year 11 (David, 2008) </a:t>
            </a: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NCELP curriculum design suggests: </a:t>
            </a:r>
          </a:p>
          <a:p>
            <a:pPr marL="800100" lvl="1" indent="-342900">
              <a:buFont typeface="Arial" panose="020B0604020202020204" pitchFamily="34" charset="0"/>
              <a:buChar char="•"/>
            </a:pPr>
            <a:r>
              <a:rPr kumimoji="0" lang="en-GB" sz="2400" b="0" i="0" u="none" strike="noStrike" kern="1200" cap="none" spc="0" normalizeH="0" baseline="0" noProof="0" dirty="0">
                <a:ln>
                  <a:noFill/>
                </a:ln>
                <a:solidFill>
                  <a:srgbClr val="002060"/>
                </a:solidFill>
                <a:effectLst/>
                <a:uLnTx/>
                <a:uFillTx/>
                <a:latin typeface="Century Gothic" panose="020F0302020204030204"/>
              </a:rPr>
              <a:t>With systematic revisiting &amp; active practice</a:t>
            </a:r>
            <a:r>
              <a:rPr lang="en-GB" sz="2400" dirty="0">
                <a:solidFill>
                  <a:srgbClr val="002060"/>
                </a:solidFill>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over 5 years (approx. 450 hours): </a:t>
            </a:r>
          </a:p>
          <a:p>
            <a:pPr marL="1257300" lvl="2" indent="-342900">
              <a:buFont typeface="Arial" panose="020B0604020202020204" pitchFamily="34" charset="0"/>
              <a:buChar cha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364 words per year * 5 years (minus one term in year 11) </a:t>
            </a:r>
          </a:p>
          <a:p>
            <a:pPr marL="1257300" lvl="2" indent="-342900">
              <a:buFont typeface="Arial" panose="020B0604020202020204" pitchFamily="34" charset="0"/>
              <a:buChar cha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1699 words, if all are retained and can be both understood </a:t>
            </a:r>
            <a:r>
              <a:rPr kumimoji="0" lang="en-GB" sz="2400" b="0" i="1" u="none" strike="noStrike" kern="1200" cap="none" spc="0" normalizeH="0" baseline="0" noProof="0" dirty="0">
                <a:ln>
                  <a:noFill/>
                </a:ln>
                <a:solidFill>
                  <a:srgbClr val="002060"/>
                </a:solidFill>
                <a:effectLst/>
                <a:uLnTx/>
                <a:uFillTx/>
                <a:latin typeface="Century Gothic" panose="020F0302020204030204"/>
                <a:ea typeface="+mn-ea"/>
                <a:cs typeface="+mn-cs"/>
              </a:rPr>
              <a:t>and produced</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15BCE25-2E6E-4BF3-A054-A9E07874F50B}"/>
              </a:ext>
            </a:extLst>
          </p:cNvPr>
          <p:cNvSpPr txBox="1"/>
          <p:nvPr/>
        </p:nvSpPr>
        <p:spPr>
          <a:xfrm>
            <a:off x="489650" y="1350678"/>
            <a:ext cx="12152357" cy="936218"/>
          </a:xfrm>
          <a:prstGeom prst="rect">
            <a:avLst/>
          </a:prstGeom>
          <a:noFill/>
        </p:spPr>
        <p:txBody>
          <a:bodyPr wrap="square" rtlCol="0">
            <a:spAutoFit/>
          </a:bodyPr>
          <a:lstStyle/>
          <a:p>
            <a:pPr>
              <a:lnSpc>
                <a:spcPct val="120000"/>
              </a:lnSpc>
            </a:pPr>
            <a:r>
              <a:rPr lang="en-GB" sz="2400" dirty="0">
                <a:solidFill>
                  <a:srgbClr val="002060"/>
                </a:solidFill>
                <a:latin typeface="Century Gothic" panose="020B0502020202020204" pitchFamily="34" charset="0"/>
              </a:rPr>
              <a:t>4) Are 1200 and 1700 enough words?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Shouldn’t students be learning way more words than this?</a:t>
            </a:r>
          </a:p>
        </p:txBody>
      </p:sp>
    </p:spTree>
    <p:custDataLst>
      <p:tags r:id="rId1"/>
    </p:custDataLst>
    <p:extLst>
      <p:ext uri="{BB962C8B-B14F-4D97-AF65-F5344CB8AC3E}">
        <p14:creationId xmlns:p14="http://schemas.microsoft.com/office/powerpoint/2010/main" val="1484408477"/>
      </p:ext>
    </p:extLst>
  </p:cSld>
  <p:clrMapOvr>
    <a:masterClrMapping/>
  </p:clrMapOvr>
  <mc:AlternateContent xmlns:mc="http://schemas.openxmlformats.org/markup-compatibility/2006" xmlns:p14="http://schemas.microsoft.com/office/powerpoint/2010/main">
    <mc:Choice Requires="p14">
      <p:transition spd="slow" p14:dur="2000" advTm="206433"/>
    </mc:Choice>
    <mc:Fallback xmlns="">
      <p:transition spd="slow" advTm="2064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Phonics</a:t>
            </a:r>
            <a:endParaRPr lang="en-GB" sz="3200" b="1" dirty="0">
              <a:solidFill>
                <a:schemeClr val="bg1"/>
              </a:solidFill>
            </a:endParaRPr>
          </a:p>
        </p:txBody>
      </p:sp>
      <p:sp>
        <p:nvSpPr>
          <p:cNvPr id="8" name="TextBox 7"/>
          <p:cNvSpPr txBox="1"/>
          <p:nvPr/>
        </p:nvSpPr>
        <p:spPr>
          <a:xfrm>
            <a:off x="490691" y="1768862"/>
            <a:ext cx="11426989"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explicit teaching of the key sound-spelling correspondences (SSCs)</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improves ability to accurately sound out unknown words</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positively associated with motivation and confidence in spoken and written production</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supports errorless learning (accurate representation of the language from first exposure)</a:t>
            </a:r>
          </a:p>
        </p:txBody>
      </p:sp>
    </p:spTree>
    <p:extLst>
      <p:ext uri="{BB962C8B-B14F-4D97-AF65-F5344CB8AC3E}">
        <p14:creationId xmlns:p14="http://schemas.microsoft.com/office/powerpoint/2010/main" val="24136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208280" y="0"/>
            <a:ext cx="10515600" cy="1325563"/>
          </a:xfrm>
        </p:spPr>
        <p:txBody>
          <a:bodyPr>
            <a:normAutofit/>
          </a:bodyPr>
          <a:lstStyle/>
          <a:p>
            <a:r>
              <a:rPr lang="en-GB" sz="2800" b="1">
                <a:solidFill>
                  <a:schemeClr val="bg1"/>
                </a:solidFill>
              </a:rPr>
              <a:t>Summing up</a:t>
            </a:r>
          </a:p>
        </p:txBody>
      </p:sp>
      <p:sp>
        <p:nvSpPr>
          <p:cNvPr id="6" name="TextBox 5"/>
          <p:cNvSpPr txBox="1"/>
          <p:nvPr/>
        </p:nvSpPr>
        <p:spPr>
          <a:xfrm>
            <a:off x="467831" y="1338616"/>
            <a:ext cx="11442229" cy="4893647"/>
          </a:xfrm>
          <a:prstGeom prst="rect">
            <a:avLst/>
          </a:prstGeom>
          <a:noFill/>
        </p:spPr>
        <p:txBody>
          <a:bodyPr wrap="square" rtlCol="0">
            <a:spAutoFit/>
          </a:bodyPr>
          <a:lstStyle/>
          <a:p>
            <a:r>
              <a:rPr lang="en-GB" sz="2400">
                <a:solidFill>
                  <a:srgbClr val="002060"/>
                </a:solidFill>
                <a:latin typeface="Century Gothic" panose="020B0502020202020204" pitchFamily="34" charset="0"/>
              </a:rPr>
              <a:t>Five questions for SOW evaluation:</a:t>
            </a:r>
          </a:p>
          <a:p>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What is ‘driving’ the choice of the language and order of teaching?</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When is each </a:t>
            </a:r>
            <a:r>
              <a:rPr lang="en-GB" sz="2400" b="1" i="1">
                <a:solidFill>
                  <a:srgbClr val="002060"/>
                </a:solidFill>
                <a:latin typeface="Century Gothic" panose="020B0502020202020204" pitchFamily="34" charset="0"/>
              </a:rPr>
              <a:t>grammar</a:t>
            </a:r>
            <a:r>
              <a:rPr lang="en-GB" sz="2400">
                <a:solidFill>
                  <a:srgbClr val="002060"/>
                </a:solidFill>
                <a:latin typeface="Century Gothic" panose="020B0502020202020204" pitchFamily="34" charset="0"/>
              </a:rPr>
              <a:t> feature taught and why then – what is the rationale for the sequencing? </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Is the </a:t>
            </a:r>
            <a:r>
              <a:rPr lang="en-GB" sz="2400" b="1" i="1">
                <a:solidFill>
                  <a:srgbClr val="002060"/>
                </a:solidFill>
                <a:latin typeface="Century Gothic" panose="020B0502020202020204" pitchFamily="34" charset="0"/>
              </a:rPr>
              <a:t>vocabulary</a:t>
            </a:r>
            <a:r>
              <a:rPr lang="en-GB" sz="2400">
                <a:solidFill>
                  <a:srgbClr val="002060"/>
                </a:solidFill>
                <a:latin typeface="Century Gothic" panose="020B0502020202020204" pitchFamily="34" charset="0"/>
              </a:rPr>
              <a:t> highly frequent? How is the frequency known?</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Is there explicit </a:t>
            </a:r>
            <a:r>
              <a:rPr lang="en-GB" sz="2400" b="1" i="1">
                <a:solidFill>
                  <a:srgbClr val="002060"/>
                </a:solidFill>
                <a:latin typeface="Century Gothic" panose="020B0502020202020204" pitchFamily="34" charset="0"/>
              </a:rPr>
              <a:t>phonics</a:t>
            </a:r>
            <a:r>
              <a:rPr lang="en-GB" sz="2400">
                <a:solidFill>
                  <a:srgbClr val="002060"/>
                </a:solidFill>
                <a:latin typeface="Century Gothic" panose="020B0502020202020204" pitchFamily="34" charset="0"/>
              </a:rPr>
              <a:t> teaching? Which SSC are taught and why?</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How often is each language feature re-visited? Is it practised in both comprehension and production?</a:t>
            </a:r>
            <a:endParaRPr lang="en-GB" sz="2400" dirty="0">
              <a:solidFill>
                <a:srgbClr val="002060"/>
              </a:solidFill>
              <a:latin typeface="Century Gothic" panose="020B0502020202020204" pitchFamily="34" charset="0"/>
            </a:endParaRPr>
          </a:p>
        </p:txBody>
      </p:sp>
      <p:sp>
        <p:nvSpPr>
          <p:cNvPr id="3" name="Rectangle 2"/>
          <p:cNvSpPr/>
          <p:nvPr/>
        </p:nvSpPr>
        <p:spPr>
          <a:xfrm>
            <a:off x="7571740" y="253373"/>
            <a:ext cx="4338320" cy="954107"/>
          </a:xfrm>
          <a:prstGeom prst="rect">
            <a:avLst/>
          </a:prstGeom>
        </p:spPr>
        <p:txBody>
          <a:bodyPr wrap="square">
            <a:spAutoFit/>
          </a:bodyPr>
          <a:lstStyle/>
          <a:p>
            <a:r>
              <a:rPr lang="en-GB" sz="2000" b="1">
                <a:solidFill>
                  <a:srgbClr val="002060"/>
                </a:solidFill>
              </a:rPr>
              <a:t>Full SOW evaluation doc here!</a:t>
            </a:r>
            <a:endParaRPr lang="en-GB" sz="2000" b="1">
              <a:solidFill>
                <a:srgbClr val="002060"/>
              </a:solidFill>
              <a:hlinkClick r:id="rId4"/>
            </a:endParaRPr>
          </a:p>
          <a:p>
            <a:r>
              <a:rPr lang="en-GB">
                <a:hlinkClick r:id="rId4"/>
              </a:rPr>
              <a:t>https://resources.ncelp.org/concern/resources/p2676v62m?locale=en</a:t>
            </a:r>
            <a:r>
              <a:rPr lang="en-GB"/>
              <a:t> </a:t>
            </a:r>
          </a:p>
        </p:txBody>
      </p:sp>
    </p:spTree>
    <p:extLst>
      <p:ext uri="{BB962C8B-B14F-4D97-AF65-F5344CB8AC3E}">
        <p14:creationId xmlns:p14="http://schemas.microsoft.com/office/powerpoint/2010/main" val="46816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5" y="1163991"/>
            <a:ext cx="10899032" cy="50081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1</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understand the rationale for a new approach to curriculum design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identifying issues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setting out potential solutions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2</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explore one SOW design in detail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understand individual lesson planning within this approach to curriculum design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Questions, discussion and next steps</a:t>
            </a:r>
          </a:p>
        </p:txBody>
      </p:sp>
      <p:pic>
        <p:nvPicPr>
          <p:cNvPr id="6"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560" y="233999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0816" y="2934352"/>
            <a:ext cx="371910" cy="38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71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9600" b="1" dirty="0">
                <a:solidFill>
                  <a:srgbClr val="002060"/>
                </a:solidFill>
              </a:rPr>
              <a:t>BREAK</a:t>
            </a:r>
            <a:endParaRPr lang="en-GB" sz="19900" dirty="0">
              <a:solidFill>
                <a:srgbClr val="002060"/>
              </a:solidFill>
            </a:endParaRPr>
          </a:p>
        </p:txBody>
      </p:sp>
      <p:pic>
        <p:nvPicPr>
          <p:cNvPr id="6" name="Content Placeholder 4" descr="Image of a pause button">
            <a:extLst>
              <a:ext uri="{FF2B5EF4-FFF2-40B4-BE49-F238E27FC236}">
                <a16:creationId xmlns:a16="http://schemas.microsoft.com/office/drawing/2014/main" id="{A2434ABD-747C-483D-A2C9-CF8FE1012242}"/>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678324" y="2137333"/>
            <a:ext cx="2019725" cy="2019725"/>
          </a:xfrm>
          <a:prstGeom prst="rect">
            <a:avLst/>
          </a:prstGeom>
        </p:spPr>
      </p:pic>
      <p:pic>
        <p:nvPicPr>
          <p:cNvPr id="15" name="Picture 14" descr="NCELP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22744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5936105" cy="867128"/>
          </a:xfrm>
          <a:prstGeom prst="rect">
            <a:avLst/>
          </a:prstGeom>
        </p:spPr>
      </p:pic>
      <p:sp>
        <p:nvSpPr>
          <p:cNvPr id="2" name="Title 1"/>
          <p:cNvSpPr>
            <a:spLocks noGrp="1"/>
          </p:cNvSpPr>
          <p:nvPr>
            <p:ph type="title"/>
          </p:nvPr>
        </p:nvSpPr>
        <p:spPr>
          <a:xfrm>
            <a:off x="-21470" y="0"/>
            <a:ext cx="10515600" cy="1325563"/>
          </a:xfrm>
        </p:spPr>
        <p:txBody>
          <a:bodyPr>
            <a:normAutofit/>
          </a:bodyPr>
          <a:lstStyle/>
          <a:p>
            <a:r>
              <a:rPr lang="en-GB" sz="3200" b="1" dirty="0">
                <a:solidFill>
                  <a:schemeClr val="bg1"/>
                </a:solidFill>
              </a:rPr>
              <a:t>Explore one SOW in detail</a:t>
            </a:r>
          </a:p>
        </p:txBody>
      </p:sp>
      <p:sp>
        <p:nvSpPr>
          <p:cNvPr id="6" name="Speech Bubble: Rectangle with Corners Rounded 5" descr="A rectangle speech bubble">
            <a:extLst>
              <a:ext uri="{FF2B5EF4-FFF2-40B4-BE49-F238E27FC236}">
                <a16:creationId xmlns:a16="http://schemas.microsoft.com/office/drawing/2014/main" id="{6C01E0DA-4FEA-4BC4-A77F-2790DF7FD31E}"/>
              </a:ext>
            </a:extLst>
          </p:cNvPr>
          <p:cNvSpPr/>
          <p:nvPr/>
        </p:nvSpPr>
        <p:spPr>
          <a:xfrm>
            <a:off x="2694416" y="1212586"/>
            <a:ext cx="6803168" cy="1687722"/>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4058BBC4-612F-42EF-B530-3FCAAD04EC52}"/>
              </a:ext>
            </a:extLst>
          </p:cNvPr>
          <p:cNvSpPr/>
          <p:nvPr/>
        </p:nvSpPr>
        <p:spPr>
          <a:xfrm>
            <a:off x="3141005" y="1240839"/>
            <a:ext cx="6696488" cy="1631216"/>
          </a:xfrm>
          <a:prstGeom prst="rect">
            <a:avLst/>
          </a:prstGeom>
        </p:spPr>
        <p:txBody>
          <a:bodyPr wrap="square">
            <a:spAutoFit/>
          </a:bodyPr>
          <a:lstStyle/>
          <a:p>
            <a:r>
              <a:rPr lang="en-GB" sz="2000" dirty="0">
                <a:solidFill>
                  <a:schemeClr val="bg1"/>
                </a:solidFill>
              </a:rPr>
              <a:t>“an </a:t>
            </a:r>
            <a:r>
              <a:rPr lang="en-GB" sz="2000" b="1" dirty="0">
                <a:solidFill>
                  <a:schemeClr val="bg1"/>
                </a:solidFill>
              </a:rPr>
              <a:t>example</a:t>
            </a:r>
            <a:r>
              <a:rPr lang="en-GB" sz="2000" dirty="0">
                <a:solidFill>
                  <a:schemeClr val="bg1"/>
                </a:solidFill>
              </a:rPr>
              <a:t> of how language knowledge and practice can be sequenced and re-visited systematically to support progression in the early stages of language development within a low exposure foreign language setting.” </a:t>
            </a:r>
          </a:p>
        </p:txBody>
      </p:sp>
      <p:sp>
        <p:nvSpPr>
          <p:cNvPr id="7" name="Content Placeholder 2">
            <a:extLst>
              <a:ext uri="{FF2B5EF4-FFF2-40B4-BE49-F238E27FC236}">
                <a16:creationId xmlns:a16="http://schemas.microsoft.com/office/drawing/2014/main" id="{584453F3-9091-4F6D-9228-EB4FC0EAD378}"/>
              </a:ext>
            </a:extLst>
          </p:cNvPr>
          <p:cNvSpPr>
            <a:spLocks noGrp="1"/>
          </p:cNvSpPr>
          <p:nvPr>
            <p:ph idx="1"/>
          </p:nvPr>
        </p:nvSpPr>
        <p:spPr>
          <a:xfrm>
            <a:off x="668079" y="3231710"/>
            <a:ext cx="10515600" cy="4351338"/>
          </a:xfrm>
        </p:spPr>
        <p:txBody>
          <a:bodyPr>
            <a:normAutofit/>
          </a:bodyPr>
          <a:lstStyle/>
          <a:p>
            <a:pPr>
              <a:lnSpc>
                <a:spcPct val="150000"/>
              </a:lnSpc>
              <a:buClr>
                <a:schemeClr val="accent2"/>
              </a:buClr>
            </a:pPr>
            <a:r>
              <a:rPr lang="en-GB" dirty="0">
                <a:solidFill>
                  <a:srgbClr val="002060"/>
                </a:solidFill>
              </a:rPr>
              <a:t>Teaching is carefully planned…</a:t>
            </a:r>
          </a:p>
          <a:p>
            <a:pPr>
              <a:lnSpc>
                <a:spcPct val="150000"/>
              </a:lnSpc>
              <a:buClr>
                <a:schemeClr val="accent2"/>
              </a:buClr>
            </a:pPr>
            <a:r>
              <a:rPr lang="en-GB" dirty="0">
                <a:solidFill>
                  <a:srgbClr val="002060"/>
                </a:solidFill>
              </a:rPr>
              <a:t>…to compel thinking,</a:t>
            </a:r>
          </a:p>
          <a:p>
            <a:pPr>
              <a:lnSpc>
                <a:spcPct val="150000"/>
              </a:lnSpc>
              <a:buClr>
                <a:schemeClr val="accent2"/>
              </a:buClr>
            </a:pPr>
            <a:r>
              <a:rPr lang="en-GB" dirty="0">
                <a:solidFill>
                  <a:srgbClr val="002060"/>
                </a:solidFill>
              </a:rPr>
              <a:t>thinking drives learning, and…</a:t>
            </a:r>
          </a:p>
          <a:p>
            <a:pPr>
              <a:lnSpc>
                <a:spcPct val="150000"/>
              </a:lnSpc>
              <a:buClr>
                <a:schemeClr val="accent2"/>
              </a:buClr>
            </a:pPr>
            <a:r>
              <a:rPr lang="en-GB" dirty="0">
                <a:solidFill>
                  <a:srgbClr val="002060"/>
                </a:solidFill>
              </a:rPr>
              <a:t>success in learning is motivational.</a:t>
            </a:r>
          </a:p>
        </p:txBody>
      </p:sp>
      <p:sp>
        <p:nvSpPr>
          <p:cNvPr id="8" name="Speech Bubble: Rectangle with Corners Rounded 7">
            <a:extLst>
              <a:ext uri="{FF2B5EF4-FFF2-40B4-BE49-F238E27FC236}">
                <a16:creationId xmlns:a16="http://schemas.microsoft.com/office/drawing/2014/main" id="{92182B91-3379-475E-99B1-9F0C47B1BB78}"/>
              </a:ext>
            </a:extLst>
          </p:cNvPr>
          <p:cNvSpPr/>
          <p:nvPr/>
        </p:nvSpPr>
        <p:spPr>
          <a:xfrm>
            <a:off x="8359030" y="4693478"/>
            <a:ext cx="3611561" cy="1418924"/>
          </a:xfrm>
          <a:prstGeom prst="wedgeRoundRectCallout">
            <a:avLst>
              <a:gd name="adj1" fmla="val -59105"/>
              <a:gd name="adj2" fmla="val 22036"/>
              <a:gd name="adj3" fmla="val 16667"/>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teacher described the approach as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empowering</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57807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096000"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200" b="1" dirty="0">
                <a:solidFill>
                  <a:schemeClr val="bg1"/>
                </a:solidFill>
              </a:rPr>
              <a:t>Explore one SOW in detail</a:t>
            </a:r>
          </a:p>
        </p:txBody>
      </p:sp>
      <p:sp>
        <p:nvSpPr>
          <p:cNvPr id="7" name="Content Placeholder 2">
            <a:extLst>
              <a:ext uri="{FF2B5EF4-FFF2-40B4-BE49-F238E27FC236}">
                <a16:creationId xmlns:a16="http://schemas.microsoft.com/office/drawing/2014/main" id="{584453F3-9091-4F6D-9228-EB4FC0EAD378}"/>
              </a:ext>
            </a:extLst>
          </p:cNvPr>
          <p:cNvSpPr>
            <a:spLocks noGrp="1"/>
          </p:cNvSpPr>
          <p:nvPr>
            <p:ph idx="1"/>
          </p:nvPr>
        </p:nvSpPr>
        <p:spPr>
          <a:xfrm>
            <a:off x="668079" y="1622426"/>
            <a:ext cx="10515600" cy="4351338"/>
          </a:xfrm>
        </p:spPr>
        <p:txBody>
          <a:bodyPr>
            <a:normAutofit/>
          </a:bodyPr>
          <a:lstStyle/>
          <a:p>
            <a:pPr>
              <a:lnSpc>
                <a:spcPct val="150000"/>
              </a:lnSpc>
              <a:buClr>
                <a:schemeClr val="accent2"/>
              </a:buClr>
            </a:pPr>
            <a:r>
              <a:rPr lang="en-GB" dirty="0">
                <a:solidFill>
                  <a:srgbClr val="002060"/>
                </a:solidFill>
              </a:rPr>
              <a:t>Think of a SOW you are currently using</a:t>
            </a:r>
          </a:p>
          <a:p>
            <a:pPr>
              <a:lnSpc>
                <a:spcPct val="150000"/>
              </a:lnSpc>
              <a:buClr>
                <a:schemeClr val="accent2"/>
              </a:buClr>
            </a:pPr>
            <a:r>
              <a:rPr lang="en-GB" dirty="0">
                <a:solidFill>
                  <a:srgbClr val="002060"/>
                </a:solidFill>
              </a:rPr>
              <a:t>How is it laid out?  in columns?  </a:t>
            </a:r>
          </a:p>
          <a:p>
            <a:pPr>
              <a:lnSpc>
                <a:spcPct val="150000"/>
              </a:lnSpc>
              <a:buClr>
                <a:schemeClr val="accent2"/>
              </a:buClr>
            </a:pPr>
            <a:r>
              <a:rPr lang="en-GB" dirty="0">
                <a:solidFill>
                  <a:srgbClr val="002060"/>
                </a:solidFill>
              </a:rPr>
              <a:t>What headings does each column have?</a:t>
            </a:r>
          </a:p>
          <a:p>
            <a:pPr>
              <a:lnSpc>
                <a:spcPct val="150000"/>
              </a:lnSpc>
              <a:buClr>
                <a:schemeClr val="accent2"/>
              </a:buClr>
            </a:pPr>
            <a:r>
              <a:rPr lang="en-GB" dirty="0">
                <a:solidFill>
                  <a:srgbClr val="002060"/>
                </a:solidFill>
              </a:rPr>
              <a:t>What detail is included – about the language content?</a:t>
            </a:r>
          </a:p>
        </p:txBody>
      </p:sp>
    </p:spTree>
    <p:extLst>
      <p:ext uri="{BB962C8B-B14F-4D97-AF65-F5344CB8AC3E}">
        <p14:creationId xmlns:p14="http://schemas.microsoft.com/office/powerpoint/2010/main" val="280121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descr="Speech bubble pointing to 'Y8 grammar tracking' tab of the NCELP SOW tabs">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sp>
        <p:nvSpPr>
          <p:cNvPr id="9" name="Oval Callout 5">
            <a:extLst>
              <a:ext uri="{FF2B5EF4-FFF2-40B4-BE49-F238E27FC236}">
                <a16:creationId xmlns:a16="http://schemas.microsoft.com/office/drawing/2014/main" id="{69DB7B27-0082-444E-A1F3-3ABF36AAC6F5}"/>
              </a:ext>
            </a:extLst>
          </p:cNvPr>
          <p:cNvSpPr/>
          <p:nvPr/>
        </p:nvSpPr>
        <p:spPr>
          <a:xfrm>
            <a:off x="1266092" y="3076173"/>
            <a:ext cx="7007950" cy="2348089"/>
          </a:xfrm>
          <a:prstGeom prst="wedgeEllipseCallout">
            <a:avLst>
              <a:gd name="adj1" fmla="val -36488"/>
              <a:gd name="adj2" fmla="val -94065"/>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grammar tracking tab is a week-by-week overview of the grammar spine, listing the new and revisited grammar features.</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5" name="Picture 14" descr="Image of the NCELP SOW Tabs including: Y8 grammar tracking, Y8 SOW, Resources, Y8 NCELP Vocabulary list, Multiple senses. ">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Tree>
    <p:custDataLst>
      <p:tags r:id="rId1"/>
    </p:custDataLst>
    <p:extLst>
      <p:ext uri="{BB962C8B-B14F-4D97-AF65-F5344CB8AC3E}">
        <p14:creationId xmlns:p14="http://schemas.microsoft.com/office/powerpoint/2010/main" val="152994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F3D1196-9A7D-4B3F-95BE-17B5A6247A91}"/>
              </a:ext>
              <a:ext uri="{C183D7F6-B498-43B3-948B-1728B52AA6E4}">
                <adec:decorative xmlns:adec="http://schemas.microsoft.com/office/drawing/2017/decorative" val="1"/>
              </a:ext>
            </a:extLst>
          </p:cNvPr>
          <p:cNvSpPr txBox="1">
            <a:spLocks/>
          </p:cNvSpPr>
          <p:nvPr/>
        </p:nvSpPr>
        <p:spPr>
          <a:xfrm>
            <a:off x="112542" y="70338"/>
            <a:ext cx="3629464" cy="506436"/>
          </a:xfrm>
          <a:prstGeom prst="rect">
            <a:avLst/>
          </a:prstGeom>
          <a:solidFill>
            <a:srgbClr val="F77819"/>
          </a:solidFill>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j-ea"/>
              <a:cs typeface="+mj-cs"/>
            </a:endParaRPr>
          </a:p>
        </p:txBody>
      </p:sp>
      <p:sp>
        <p:nvSpPr>
          <p:cNvPr id="4" name="Title 3">
            <a:extLst>
              <a:ext uri="{FF2B5EF4-FFF2-40B4-BE49-F238E27FC236}">
                <a16:creationId xmlns:a16="http://schemas.microsoft.com/office/drawing/2014/main" id="{D1369A92-E54A-DA4B-979B-C3E0BF70DCE8}"/>
              </a:ext>
            </a:extLst>
          </p:cNvPr>
          <p:cNvSpPr>
            <a:spLocks noGrp="1"/>
          </p:cNvSpPr>
          <p:nvPr>
            <p:ph type="title"/>
          </p:nvPr>
        </p:nvSpPr>
        <p:spPr>
          <a:xfrm>
            <a:off x="112542" y="111153"/>
            <a:ext cx="3629464" cy="465622"/>
          </a:xfrm>
        </p:spPr>
        <p:txBody>
          <a:bodyPr/>
          <a:lstStyle/>
          <a:p>
            <a:r>
              <a:rPr lang="en-US" sz="2400" b="1" dirty="0">
                <a:solidFill>
                  <a:schemeClr val="bg1"/>
                </a:solidFill>
                <a:latin typeface="+mj-lt"/>
              </a:rPr>
              <a:t>Grammar tracking tab</a:t>
            </a:r>
            <a:endParaRPr lang="en-US" dirty="0"/>
          </a:p>
        </p:txBody>
      </p:sp>
      <p:grpSp>
        <p:nvGrpSpPr>
          <p:cNvPr id="27" name="Group 26" descr="Image of the Grammar tracking tab in the SOW">
            <a:extLst>
              <a:ext uri="{FF2B5EF4-FFF2-40B4-BE49-F238E27FC236}">
                <a16:creationId xmlns:a16="http://schemas.microsoft.com/office/drawing/2014/main" id="{FC406BA1-87BC-410A-9E9A-99C3BE1C2793}"/>
              </a:ext>
            </a:extLst>
          </p:cNvPr>
          <p:cNvGrpSpPr/>
          <p:nvPr/>
        </p:nvGrpSpPr>
        <p:grpSpPr>
          <a:xfrm>
            <a:off x="189554" y="1340182"/>
            <a:ext cx="11581778" cy="4739558"/>
            <a:chOff x="189554" y="915819"/>
            <a:chExt cx="11581778" cy="4739558"/>
          </a:xfrm>
        </p:grpSpPr>
        <p:pic>
          <p:nvPicPr>
            <p:cNvPr id="24" name="Picture 23" descr="Image of the Grammar tracking tab in the SOW">
              <a:extLst>
                <a:ext uri="{FF2B5EF4-FFF2-40B4-BE49-F238E27FC236}">
                  <a16:creationId xmlns:a16="http://schemas.microsoft.com/office/drawing/2014/main" id="{1A9E7E0F-DC6C-4A78-B9CF-40F913D32FEE}"/>
                </a:ext>
              </a:extLst>
            </p:cNvPr>
            <p:cNvPicPr>
              <a:picLocks noChangeAspect="1"/>
            </p:cNvPicPr>
            <p:nvPr/>
          </p:nvPicPr>
          <p:blipFill>
            <a:blip r:embed="rId4"/>
            <a:stretch>
              <a:fillRect/>
            </a:stretch>
          </p:blipFill>
          <p:spPr>
            <a:xfrm>
              <a:off x="189554" y="915819"/>
              <a:ext cx="11581778" cy="4416197"/>
            </a:xfrm>
            <a:prstGeom prst="rect">
              <a:avLst/>
            </a:prstGeom>
          </p:spPr>
        </p:pic>
        <p:pic>
          <p:nvPicPr>
            <p:cNvPr id="26" name="Picture 25" descr="Image of the Grammar tracking tab in the SOW">
              <a:extLst>
                <a:ext uri="{FF2B5EF4-FFF2-40B4-BE49-F238E27FC236}">
                  <a16:creationId xmlns:a16="http://schemas.microsoft.com/office/drawing/2014/main" id="{08D56C99-0FD0-4AA3-BC8F-935F71AA1E4B}"/>
                </a:ext>
              </a:extLst>
            </p:cNvPr>
            <p:cNvPicPr>
              <a:picLocks noChangeAspect="1"/>
            </p:cNvPicPr>
            <p:nvPr/>
          </p:nvPicPr>
          <p:blipFill>
            <a:blip r:embed="rId5"/>
            <a:stretch>
              <a:fillRect/>
            </a:stretch>
          </p:blipFill>
          <p:spPr>
            <a:xfrm>
              <a:off x="189554" y="5311704"/>
              <a:ext cx="11581778" cy="343673"/>
            </a:xfrm>
            <a:prstGeom prst="rect">
              <a:avLst/>
            </a:prstGeom>
          </p:spPr>
        </p:pic>
      </p:grpSp>
      <p:sp>
        <p:nvSpPr>
          <p:cNvPr id="2" name="Speech Bubble: Rectangle with Corners Rounded 1">
            <a:extLst>
              <a:ext uri="{FF2B5EF4-FFF2-40B4-BE49-F238E27FC236}">
                <a16:creationId xmlns:a16="http://schemas.microsoft.com/office/drawing/2014/main" id="{D4499744-BBDD-4519-9089-702AE3B2FB65}"/>
              </a:ext>
            </a:extLst>
          </p:cNvPr>
          <p:cNvSpPr/>
          <p:nvPr/>
        </p:nvSpPr>
        <p:spPr>
          <a:xfrm>
            <a:off x="611257" y="480241"/>
            <a:ext cx="4089344" cy="1251857"/>
          </a:xfrm>
          <a:prstGeom prst="wedgeRoundRectCallout">
            <a:avLst>
              <a:gd name="adj1" fmla="val -21591"/>
              <a:gd name="adj2" fmla="val 71288"/>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consolidation week revises vocabulary from Y7 and grammar features from either Y7 or Y8.</a:t>
            </a:r>
          </a:p>
        </p:txBody>
      </p:sp>
      <p:sp>
        <p:nvSpPr>
          <p:cNvPr id="9" name="Speech Bubble: Rectangle with Corners Rounded 8">
            <a:extLst>
              <a:ext uri="{FF2B5EF4-FFF2-40B4-BE49-F238E27FC236}">
                <a16:creationId xmlns:a16="http://schemas.microsoft.com/office/drawing/2014/main" id="{E67540AA-EFCC-4286-84B4-25DCC1C748C5}"/>
              </a:ext>
            </a:extLst>
          </p:cNvPr>
          <p:cNvSpPr/>
          <p:nvPr/>
        </p:nvSpPr>
        <p:spPr>
          <a:xfrm>
            <a:off x="5380971" y="145518"/>
            <a:ext cx="2842682" cy="1075509"/>
          </a:xfrm>
          <a:prstGeom prst="wedgeRoundRectCallout">
            <a:avLst>
              <a:gd name="adj1" fmla="val 33061"/>
              <a:gd name="adj2" fmla="val 79905"/>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columns denote the focus tense for that week.</a:t>
            </a:r>
          </a:p>
        </p:txBody>
      </p:sp>
      <p:sp>
        <p:nvSpPr>
          <p:cNvPr id="10" name="Speech Bubble: Rectangle with Corners Rounded 9">
            <a:extLst>
              <a:ext uri="{FF2B5EF4-FFF2-40B4-BE49-F238E27FC236}">
                <a16:creationId xmlns:a16="http://schemas.microsoft.com/office/drawing/2014/main" id="{C49E5153-5ACB-45CA-8B0F-58A07ACD7FC4}"/>
              </a:ext>
            </a:extLst>
          </p:cNvPr>
          <p:cNvSpPr/>
          <p:nvPr/>
        </p:nvSpPr>
        <p:spPr>
          <a:xfrm>
            <a:off x="9182248" y="149938"/>
            <a:ext cx="2399530" cy="1075509"/>
          </a:xfrm>
          <a:prstGeom prst="wedgeRoundRectCallout">
            <a:avLst>
              <a:gd name="adj1" fmla="val -7961"/>
              <a:gd name="adj2" fmla="val 73091"/>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column gives the learning context.</a:t>
            </a:r>
          </a:p>
        </p:txBody>
      </p:sp>
      <p:sp>
        <p:nvSpPr>
          <p:cNvPr id="6" name="Speech Bubble: Rectangle with Corners Rounded 5">
            <a:extLst>
              <a:ext uri="{FF2B5EF4-FFF2-40B4-BE49-F238E27FC236}">
                <a16:creationId xmlns:a16="http://schemas.microsoft.com/office/drawing/2014/main" id="{AA75DFC1-B315-412C-9D65-62908C55C480}"/>
              </a:ext>
            </a:extLst>
          </p:cNvPr>
          <p:cNvSpPr/>
          <p:nvPr/>
        </p:nvSpPr>
        <p:spPr>
          <a:xfrm>
            <a:off x="4178122" y="2353491"/>
            <a:ext cx="2177675" cy="1075509"/>
          </a:xfrm>
          <a:prstGeom prst="wedgeRoundRectCallout">
            <a:avLst>
              <a:gd name="adj1" fmla="val -64117"/>
              <a:gd name="adj2" fmla="val 39598"/>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New grammar features are in bold type.</a:t>
            </a:r>
          </a:p>
        </p:txBody>
      </p:sp>
      <p:sp>
        <p:nvSpPr>
          <p:cNvPr id="7" name="Speech Bubble: Rectangle with Corners Rounded 6">
            <a:extLst>
              <a:ext uri="{FF2B5EF4-FFF2-40B4-BE49-F238E27FC236}">
                <a16:creationId xmlns:a16="http://schemas.microsoft.com/office/drawing/2014/main" id="{D6A14119-5973-465E-A6C1-70DB9594FD38}"/>
              </a:ext>
            </a:extLst>
          </p:cNvPr>
          <p:cNvSpPr/>
          <p:nvPr/>
        </p:nvSpPr>
        <p:spPr>
          <a:xfrm>
            <a:off x="4600907" y="3525063"/>
            <a:ext cx="2490652" cy="1075509"/>
          </a:xfrm>
          <a:prstGeom prst="wedgeRoundRectCallout">
            <a:avLst>
              <a:gd name="adj1" fmla="val -143505"/>
              <a:gd name="adj2" fmla="val -32995"/>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Features for 1</a:t>
            </a:r>
            <a:r>
              <a:rPr kumimoji="0" lang="en-GB" sz="2000" b="0"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st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time revisiting are in normal type.</a:t>
            </a:r>
          </a:p>
        </p:txBody>
      </p:sp>
      <p:sp>
        <p:nvSpPr>
          <p:cNvPr id="8" name="Speech Bubble: Rectangle with Corners Rounded 7">
            <a:extLst>
              <a:ext uri="{FF2B5EF4-FFF2-40B4-BE49-F238E27FC236}">
                <a16:creationId xmlns:a16="http://schemas.microsoft.com/office/drawing/2014/main" id="{A28EFF55-5292-44CA-A583-35777AC649C3}"/>
              </a:ext>
            </a:extLst>
          </p:cNvPr>
          <p:cNvSpPr/>
          <p:nvPr/>
        </p:nvSpPr>
        <p:spPr>
          <a:xfrm>
            <a:off x="3742006" y="4808280"/>
            <a:ext cx="2803200" cy="1075509"/>
          </a:xfrm>
          <a:prstGeom prst="wedgeRoundRectCallout">
            <a:avLst>
              <a:gd name="adj1" fmla="val -52105"/>
              <a:gd name="adj2" fmla="val -76623"/>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r>
              <a:rPr kumimoji="0" lang="en-GB" sz="2000" b="0"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nd</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subsequent revisits are in italics.</a:t>
            </a:r>
          </a:p>
        </p:txBody>
      </p:sp>
      <p:sp>
        <p:nvSpPr>
          <p:cNvPr id="15" name="Speech Bubble: Rectangle with Corners Rounded 14">
            <a:extLst>
              <a:ext uri="{FF2B5EF4-FFF2-40B4-BE49-F238E27FC236}">
                <a16:creationId xmlns:a16="http://schemas.microsoft.com/office/drawing/2014/main" id="{330D6677-BE2B-4444-935B-7A13784AB7CA}"/>
              </a:ext>
            </a:extLst>
          </p:cNvPr>
          <p:cNvSpPr/>
          <p:nvPr/>
        </p:nvSpPr>
        <p:spPr>
          <a:xfrm>
            <a:off x="1900770" y="6049754"/>
            <a:ext cx="3744313" cy="658445"/>
          </a:xfrm>
          <a:prstGeom prst="wedgeRoundRectCallout">
            <a:avLst>
              <a:gd name="adj1" fmla="val -55525"/>
              <a:gd name="adj2" fmla="val -50504"/>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Extended text exploitation weeks are in blue type.</a:t>
            </a:r>
          </a:p>
        </p:txBody>
      </p:sp>
    </p:spTree>
    <p:custDataLst>
      <p:tags r:id="rId1"/>
    </p:custDataLst>
    <p:extLst>
      <p:ext uri="{BB962C8B-B14F-4D97-AF65-F5344CB8AC3E}">
        <p14:creationId xmlns:p14="http://schemas.microsoft.com/office/powerpoint/2010/main" val="380481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6" grpId="0" animBg="1"/>
      <p:bldP spid="7" grpId="0" animBg="1"/>
      <p:bldP spid="8"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descr="Blue speech bubble pointing to 'Y8 SOW' tab of the NCELP SOW tabs">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15" name="Picture 14" descr="Image of the NCELP SOW tabs including: Y8 grammar tracking, Y8 SOW, Resources, Y8 NCELP vocabulary list, Multiple senses. ">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
        <p:nvSpPr>
          <p:cNvPr id="8" name="Oval Callout 5">
            <a:extLst>
              <a:ext uri="{FF2B5EF4-FFF2-40B4-BE49-F238E27FC236}">
                <a16:creationId xmlns:a16="http://schemas.microsoft.com/office/drawing/2014/main" id="{B682869A-4893-43BC-9913-436AC57F8FFD}"/>
              </a:ext>
            </a:extLst>
          </p:cNvPr>
          <p:cNvSpPr/>
          <p:nvPr/>
        </p:nvSpPr>
        <p:spPr>
          <a:xfrm>
            <a:off x="1266092" y="3076173"/>
            <a:ext cx="7395308" cy="2765827"/>
          </a:xfrm>
          <a:prstGeom prst="wedgeEllipseCallout">
            <a:avLst>
              <a:gd name="adj1" fmla="val -11189"/>
              <a:gd name="adj2" fmla="val -91697"/>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Y8 SOW tab is the detailed planning document for each week, with grammar, vocabulary, sounds of the language, and lesson overviews.</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38521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Identifying issues</a:t>
            </a:r>
          </a:p>
        </p:txBody>
      </p:sp>
      <p:sp>
        <p:nvSpPr>
          <p:cNvPr id="3" name="TextBox 2"/>
          <p:cNvSpPr txBox="1"/>
          <p:nvPr/>
        </p:nvSpPr>
        <p:spPr>
          <a:xfrm>
            <a:off x="235133" y="1173403"/>
            <a:ext cx="10899032" cy="57490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solidFill>
                  <a:srgbClr val="002060"/>
                </a:solidFill>
              </a:rPr>
              <a:t>Step back to look at things differently</a:t>
            </a:r>
          </a:p>
        </p:txBody>
      </p:sp>
      <p:pic>
        <p:nvPicPr>
          <p:cNvPr id="6" name="Picture 5" descr="aerial photo of the sea with a shoreline">
            <a:extLst>
              <a:ext uri="{FF2B5EF4-FFF2-40B4-BE49-F238E27FC236}">
                <a16:creationId xmlns:a16="http://schemas.microsoft.com/office/drawing/2014/main" id="{7CC0958F-5F58-4152-8E82-595808D05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732" y="1757716"/>
            <a:ext cx="7272170" cy="4545106"/>
          </a:xfrm>
          <a:prstGeom prst="rect">
            <a:avLst/>
          </a:prstGeom>
        </p:spPr>
      </p:pic>
      <p:pic>
        <p:nvPicPr>
          <p:cNvPr id="8" name="Picture 7" descr="spectacles">
            <a:extLst>
              <a:ext uri="{FF2B5EF4-FFF2-40B4-BE49-F238E27FC236}">
                <a16:creationId xmlns:a16="http://schemas.microsoft.com/office/drawing/2014/main" id="{6B202818-6318-4C4A-AB09-60E7C4E38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86" y="2198779"/>
            <a:ext cx="7637929" cy="3818965"/>
          </a:xfrm>
          <a:prstGeom prst="rect">
            <a:avLst/>
          </a:prstGeom>
        </p:spPr>
      </p:pic>
    </p:spTree>
    <p:extLst>
      <p:ext uri="{BB962C8B-B14F-4D97-AF65-F5344CB8AC3E}">
        <p14:creationId xmlns:p14="http://schemas.microsoft.com/office/powerpoint/2010/main" val="2977124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BBA1FB-3F39-463D-A078-EBB2FBAB1187}"/>
              </a:ext>
              <a:ext uri="{C183D7F6-B498-43B3-948B-1728B52AA6E4}">
                <adec:decorative xmlns:adec="http://schemas.microsoft.com/office/drawing/2017/decorative" val="1"/>
              </a:ext>
            </a:extLst>
          </p:cNvPr>
          <p:cNvSpPr txBox="1">
            <a:spLocks/>
          </p:cNvSpPr>
          <p:nvPr/>
        </p:nvSpPr>
        <p:spPr>
          <a:xfrm>
            <a:off x="112542" y="70338"/>
            <a:ext cx="1392701" cy="506436"/>
          </a:xfrm>
          <a:prstGeom prst="rect">
            <a:avLst/>
          </a:prstGeom>
          <a:solidFill>
            <a:srgbClr val="F77819"/>
          </a:solidFill>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j-ea"/>
              <a:cs typeface="+mj-cs"/>
            </a:endParaRPr>
          </a:p>
        </p:txBody>
      </p:sp>
      <p:sp>
        <p:nvSpPr>
          <p:cNvPr id="2" name="Title 1">
            <a:extLst>
              <a:ext uri="{FF2B5EF4-FFF2-40B4-BE49-F238E27FC236}">
                <a16:creationId xmlns:a16="http://schemas.microsoft.com/office/drawing/2014/main" id="{700FA4D9-1F2F-E84A-8E8A-DD152352DFD4}"/>
              </a:ext>
            </a:extLst>
          </p:cNvPr>
          <p:cNvSpPr>
            <a:spLocks noGrp="1"/>
          </p:cNvSpPr>
          <p:nvPr>
            <p:ph type="title"/>
          </p:nvPr>
        </p:nvSpPr>
        <p:spPr>
          <a:xfrm>
            <a:off x="112542" y="136797"/>
            <a:ext cx="1392701" cy="439977"/>
          </a:xfrm>
        </p:spPr>
        <p:txBody>
          <a:bodyPr/>
          <a:lstStyle/>
          <a:p>
            <a:pPr algn="ctr"/>
            <a:r>
              <a:rPr lang="en-US" sz="2400" b="1" dirty="0">
                <a:solidFill>
                  <a:schemeClr val="bg1"/>
                </a:solidFill>
                <a:latin typeface="Century Gothic" panose="020B0502020202020204" pitchFamily="34" charset="0"/>
              </a:rPr>
              <a:t>Y8 SOW</a:t>
            </a:r>
          </a:p>
        </p:txBody>
      </p:sp>
      <p:graphicFrame>
        <p:nvGraphicFramePr>
          <p:cNvPr id="12" name="Table 14">
            <a:extLst>
              <a:ext uri="{FF2B5EF4-FFF2-40B4-BE49-F238E27FC236}">
                <a16:creationId xmlns:a16="http://schemas.microsoft.com/office/drawing/2014/main" id="{8C1C2FE3-6573-420A-B200-65DC83821D70}"/>
              </a:ext>
            </a:extLst>
          </p:cNvPr>
          <p:cNvGraphicFramePr>
            <a:graphicFrameLocks noGrp="1"/>
          </p:cNvGraphicFramePr>
          <p:nvPr>
            <p:extLst>
              <p:ext uri="{D42A27DB-BD31-4B8C-83A1-F6EECF244321}">
                <p14:modId xmlns:p14="http://schemas.microsoft.com/office/powerpoint/2010/main" val="4259038650"/>
              </p:ext>
            </p:extLst>
          </p:nvPr>
        </p:nvGraphicFramePr>
        <p:xfrm>
          <a:off x="2715569" y="3614520"/>
          <a:ext cx="5661241" cy="2481480"/>
        </p:xfrm>
        <a:graphic>
          <a:graphicData uri="http://schemas.openxmlformats.org/drawingml/2006/table">
            <a:tbl>
              <a:tblPr firstRow="1" bandRow="1"/>
              <a:tblGrid>
                <a:gridCol w="2482073">
                  <a:extLst>
                    <a:ext uri="{9D8B030D-6E8A-4147-A177-3AD203B41FA5}">
                      <a16:colId xmlns:a16="http://schemas.microsoft.com/office/drawing/2014/main" val="2745695066"/>
                    </a:ext>
                  </a:extLst>
                </a:gridCol>
                <a:gridCol w="1576137">
                  <a:extLst>
                    <a:ext uri="{9D8B030D-6E8A-4147-A177-3AD203B41FA5}">
                      <a16:colId xmlns:a16="http://schemas.microsoft.com/office/drawing/2014/main" val="3806306475"/>
                    </a:ext>
                  </a:extLst>
                </a:gridCol>
                <a:gridCol w="1603031">
                  <a:extLst>
                    <a:ext uri="{9D8B030D-6E8A-4147-A177-3AD203B41FA5}">
                      <a16:colId xmlns:a16="http://schemas.microsoft.com/office/drawing/2014/main" val="4098391719"/>
                    </a:ext>
                  </a:extLst>
                </a:gridCol>
              </a:tblGrid>
              <a:tr h="2481480">
                <a:tc>
                  <a:txBody>
                    <a:bodyPr/>
                    <a:lstStyle/>
                    <a:p>
                      <a:pPr algn="ctr"/>
                      <a:r>
                        <a:rPr lang="en-GB" sz="2400" b="1" dirty="0">
                          <a:solidFill>
                            <a:schemeClr val="accent5">
                              <a:lumMod val="50000"/>
                            </a:schemeClr>
                          </a:solidFill>
                        </a:rPr>
                        <a:t>new</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tc>
                  <a:txBody>
                    <a:bodyPr/>
                    <a:lstStyle/>
                    <a:p>
                      <a:pPr algn="ctr"/>
                      <a:r>
                        <a:rPr lang="en-GB" sz="2400" b="1" dirty="0">
                          <a:solidFill>
                            <a:schemeClr val="accent5">
                              <a:lumMod val="50000"/>
                            </a:schemeClr>
                          </a:solidFill>
                        </a:rPr>
                        <a:t>revisit</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tc>
                  <a:txBody>
                    <a:bodyPr/>
                    <a:lstStyle/>
                    <a:p>
                      <a:pPr algn="ctr"/>
                      <a:r>
                        <a:rPr lang="en-GB" sz="2400" b="1" dirty="0">
                          <a:solidFill>
                            <a:schemeClr val="accent5">
                              <a:lumMod val="50000"/>
                            </a:schemeClr>
                          </a:solidFill>
                        </a:rPr>
                        <a:t>revisit</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753336654"/>
                  </a:ext>
                </a:extLst>
              </a:tr>
            </a:tbl>
          </a:graphicData>
        </a:graphic>
      </p:graphicFrame>
      <p:pic>
        <p:nvPicPr>
          <p:cNvPr id="3" name="Picture 2" descr="Image of the Y8 SOW spreadsheet">
            <a:extLst>
              <a:ext uri="{FF2B5EF4-FFF2-40B4-BE49-F238E27FC236}">
                <a16:creationId xmlns:a16="http://schemas.microsoft.com/office/drawing/2014/main" id="{561096DC-2218-4FCC-B501-604E263599CE}"/>
              </a:ext>
            </a:extLst>
          </p:cNvPr>
          <p:cNvPicPr>
            <a:picLocks noChangeAspect="1"/>
          </p:cNvPicPr>
          <p:nvPr/>
        </p:nvPicPr>
        <p:blipFill>
          <a:blip r:embed="rId4"/>
          <a:stretch>
            <a:fillRect/>
          </a:stretch>
        </p:blipFill>
        <p:spPr>
          <a:xfrm>
            <a:off x="228600" y="762000"/>
            <a:ext cx="11734800" cy="5334000"/>
          </a:xfrm>
          <a:prstGeom prst="rect">
            <a:avLst/>
          </a:prstGeom>
        </p:spPr>
      </p:pic>
      <p:sp>
        <p:nvSpPr>
          <p:cNvPr id="10" name="Speech Bubble: Rectangle with Corners Rounded 9">
            <a:extLst>
              <a:ext uri="{FF2B5EF4-FFF2-40B4-BE49-F238E27FC236}">
                <a16:creationId xmlns:a16="http://schemas.microsoft.com/office/drawing/2014/main" id="{50BDC0A6-00E6-4BAE-9757-9D6DF16364BF}"/>
              </a:ext>
            </a:extLst>
          </p:cNvPr>
          <p:cNvSpPr/>
          <p:nvPr/>
        </p:nvSpPr>
        <p:spPr>
          <a:xfrm>
            <a:off x="1100964" y="422338"/>
            <a:ext cx="3209779" cy="1075509"/>
          </a:xfrm>
          <a:prstGeom prst="wedgeRoundRectCallout">
            <a:avLst>
              <a:gd name="adj1" fmla="val 31612"/>
              <a:gd name="adj2" fmla="val 106325"/>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Systematic revisiting of vocabulary every 3 weeks and 9 weeks.</a:t>
            </a:r>
          </a:p>
        </p:txBody>
      </p:sp>
      <p:sp>
        <p:nvSpPr>
          <p:cNvPr id="13" name="Speech Bubble: Rectangle with Corners Rounded 12">
            <a:extLst>
              <a:ext uri="{FF2B5EF4-FFF2-40B4-BE49-F238E27FC236}">
                <a16:creationId xmlns:a16="http://schemas.microsoft.com/office/drawing/2014/main" id="{506F4C62-D12F-448D-A9F5-2BE3EBE55F01}"/>
              </a:ext>
            </a:extLst>
          </p:cNvPr>
          <p:cNvSpPr/>
          <p:nvPr/>
        </p:nvSpPr>
        <p:spPr>
          <a:xfrm>
            <a:off x="4771961" y="136798"/>
            <a:ext cx="2648077" cy="1075509"/>
          </a:xfrm>
          <a:prstGeom prst="wedgeRoundRectCallout">
            <a:avLst>
              <a:gd name="adj1" fmla="val -8654"/>
              <a:gd name="adj2" fmla="val 69282"/>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Sounds of the language practice in every lesson.</a:t>
            </a:r>
          </a:p>
        </p:txBody>
      </p:sp>
      <p:sp>
        <p:nvSpPr>
          <p:cNvPr id="8" name="Speech Bubble: Rectangle with Corners Rounded 7">
            <a:extLst>
              <a:ext uri="{FF2B5EF4-FFF2-40B4-BE49-F238E27FC236}">
                <a16:creationId xmlns:a16="http://schemas.microsoft.com/office/drawing/2014/main" id="{581B040E-3A1C-4D7F-88AF-8595511C0772}"/>
              </a:ext>
            </a:extLst>
          </p:cNvPr>
          <p:cNvSpPr/>
          <p:nvPr/>
        </p:nvSpPr>
        <p:spPr>
          <a:xfrm>
            <a:off x="112542" y="5205717"/>
            <a:ext cx="5661241" cy="1075509"/>
          </a:xfrm>
          <a:prstGeom prst="wedgeRoundRectCallout">
            <a:avLst>
              <a:gd name="adj1" fmla="val -22067"/>
              <a:gd name="adj2" fmla="val -82540"/>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marR="0" lvl="0" indent="-857250" algn="ctr"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The grammar column reproduces the</a:t>
            </a:r>
          </a:p>
          <a:p>
            <a:pPr marL="857250" marR="0" lvl="0" indent="-857250" algn="l"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information from the grammar tracking tab.</a:t>
            </a:r>
          </a:p>
        </p:txBody>
      </p:sp>
      <p:sp>
        <p:nvSpPr>
          <p:cNvPr id="15" name="Speech Bubble: Rectangle with Corners Rounded 14">
            <a:extLst>
              <a:ext uri="{FF2B5EF4-FFF2-40B4-BE49-F238E27FC236}">
                <a16:creationId xmlns:a16="http://schemas.microsoft.com/office/drawing/2014/main" id="{9F5AC41F-37FA-479E-917B-85EEDA2D1FD7}"/>
              </a:ext>
            </a:extLst>
          </p:cNvPr>
          <p:cNvSpPr/>
          <p:nvPr/>
        </p:nvSpPr>
        <p:spPr>
          <a:xfrm>
            <a:off x="7845752" y="5177450"/>
            <a:ext cx="3209779" cy="1075509"/>
          </a:xfrm>
          <a:prstGeom prst="wedgeRoundRectCallout">
            <a:avLst>
              <a:gd name="adj1" fmla="val 9195"/>
              <a:gd name="adj2" fmla="val -67460"/>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Additional notes detailing the content of each lesson.</a:t>
            </a:r>
          </a:p>
        </p:txBody>
      </p:sp>
    </p:spTree>
    <p:custDataLst>
      <p:tags r:id="rId1"/>
    </p:custDataLst>
    <p:extLst>
      <p:ext uri="{BB962C8B-B14F-4D97-AF65-F5344CB8AC3E}">
        <p14:creationId xmlns:p14="http://schemas.microsoft.com/office/powerpoint/2010/main" val="246815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8"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descr="Speech bubble pointing to 'Resources' tab on the NCELP SOW tabs">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15" name="Picture 14" descr="Image of the NCELP SOW tabs including: Y8 grammar tracking, Y8 SOW, Resources, Y8 NCELP vocabulary list, Multiple senses. ">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
        <p:nvSpPr>
          <p:cNvPr id="9" name="Oval Callout 5">
            <a:extLst>
              <a:ext uri="{FF2B5EF4-FFF2-40B4-BE49-F238E27FC236}">
                <a16:creationId xmlns:a16="http://schemas.microsoft.com/office/drawing/2014/main" id="{ED9BD5A3-39E2-405C-AE60-098D9DDA9FA6}"/>
              </a:ext>
            </a:extLst>
          </p:cNvPr>
          <p:cNvSpPr/>
          <p:nvPr/>
        </p:nvSpPr>
        <p:spPr>
          <a:xfrm>
            <a:off x="2032000" y="3076173"/>
            <a:ext cx="6629400" cy="1889527"/>
          </a:xfrm>
          <a:prstGeom prst="wedgeEllipseCallout">
            <a:avLst>
              <a:gd name="adj1" fmla="val 2452"/>
              <a:gd name="adj2" fmla="val -112342"/>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RESOURCES tab is a page of individual links to each SOW resource.</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201393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1495F07-9D1A-41F1-A921-49987B761FF6}"/>
              </a:ext>
            </a:extLst>
          </p:cNvPr>
          <p:cNvSpPr>
            <a:spLocks noGrp="1"/>
          </p:cNvSpPr>
          <p:nvPr>
            <p:ph type="title"/>
          </p:nvPr>
        </p:nvSpPr>
        <p:spPr>
          <a:xfrm>
            <a:off x="112543" y="70338"/>
            <a:ext cx="1647677" cy="506436"/>
          </a:xfrm>
          <a:solidFill>
            <a:srgbClr val="F77819"/>
          </a:solidFill>
        </p:spPr>
        <p:txBody>
          <a:bodyPr anchor="ctr">
            <a:normAutofit fontScale="90000"/>
          </a:bodyPr>
          <a:lstStyle/>
          <a:p>
            <a:r>
              <a:rPr lang="en-GB" sz="2400" b="1" dirty="0">
                <a:solidFill>
                  <a:schemeClr val="bg1"/>
                </a:solidFill>
                <a:latin typeface="+mj-lt"/>
              </a:rPr>
              <a:t>Resources</a:t>
            </a:r>
          </a:p>
        </p:txBody>
      </p:sp>
      <p:pic>
        <p:nvPicPr>
          <p:cNvPr id="9" name="Picture 8" descr="Image of the 'Resources' tab of the NCELP SOW">
            <a:extLst>
              <a:ext uri="{FF2B5EF4-FFF2-40B4-BE49-F238E27FC236}">
                <a16:creationId xmlns:a16="http://schemas.microsoft.com/office/drawing/2014/main" id="{C8B99569-E7AC-47BF-BE3B-3C9A4AB9B9E5}"/>
              </a:ext>
            </a:extLst>
          </p:cNvPr>
          <p:cNvPicPr>
            <a:picLocks noChangeAspect="1"/>
          </p:cNvPicPr>
          <p:nvPr/>
        </p:nvPicPr>
        <p:blipFill>
          <a:blip r:embed="rId3"/>
          <a:stretch>
            <a:fillRect/>
          </a:stretch>
        </p:blipFill>
        <p:spPr>
          <a:xfrm>
            <a:off x="217857" y="1478727"/>
            <a:ext cx="11756286" cy="3900546"/>
          </a:xfrm>
          <a:prstGeom prst="rect">
            <a:avLst/>
          </a:prstGeom>
        </p:spPr>
      </p:pic>
    </p:spTree>
    <p:extLst>
      <p:ext uri="{BB962C8B-B14F-4D97-AF65-F5344CB8AC3E}">
        <p14:creationId xmlns:p14="http://schemas.microsoft.com/office/powerpoint/2010/main" val="665977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descr="Speech bubble point to 'Y8 NCELP vocabulary list' tab of the NCELP SOW spreadsheet tabs ">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15" name="Picture 14" descr="Image of the NCELP SOW tabs including: Y8 grammar tracking, Y8 SOW, Resources, Y8 NCELP vocabulary list, Multiple senses. ">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
        <p:nvSpPr>
          <p:cNvPr id="8" name="Oval Callout 5">
            <a:extLst>
              <a:ext uri="{FF2B5EF4-FFF2-40B4-BE49-F238E27FC236}">
                <a16:creationId xmlns:a16="http://schemas.microsoft.com/office/drawing/2014/main" id="{0C41DD30-BB91-488A-8B3A-B15F5C508CEC}"/>
              </a:ext>
            </a:extLst>
          </p:cNvPr>
          <p:cNvSpPr/>
          <p:nvPr/>
        </p:nvSpPr>
        <p:spPr>
          <a:xfrm>
            <a:off x="2781299" y="3196530"/>
            <a:ext cx="6629400" cy="2416870"/>
          </a:xfrm>
          <a:prstGeom prst="wedgeEllipseCallout">
            <a:avLst>
              <a:gd name="adj1" fmla="val 26820"/>
              <a:gd name="adj2" fmla="val -103321"/>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NCELP Y8 vocabulary list contains all French words taught in Y8, with English meanings, parts of speech and frequency information.</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392026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18746421-3352-4FBA-A565-078536BEF3BF}"/>
              </a:ext>
              <a:ext uri="{C183D7F6-B498-43B3-948B-1728B52AA6E4}">
                <adec:decorative xmlns:adec="http://schemas.microsoft.com/office/drawing/2017/decorative" val="1"/>
              </a:ext>
            </a:extLst>
          </p:cNvPr>
          <p:cNvSpPr txBox="1">
            <a:spLocks/>
          </p:cNvSpPr>
          <p:nvPr/>
        </p:nvSpPr>
        <p:spPr>
          <a:xfrm>
            <a:off x="112543" y="70338"/>
            <a:ext cx="3953020" cy="506436"/>
          </a:xfrm>
          <a:prstGeom prst="rect">
            <a:avLst/>
          </a:prstGeom>
          <a:solidFill>
            <a:srgbClr val="F77819"/>
          </a:solidFill>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j-ea"/>
              <a:cs typeface="+mj-cs"/>
            </a:endParaRPr>
          </a:p>
        </p:txBody>
      </p:sp>
      <p:sp>
        <p:nvSpPr>
          <p:cNvPr id="2" name="Title 1">
            <a:extLst>
              <a:ext uri="{FF2B5EF4-FFF2-40B4-BE49-F238E27FC236}">
                <a16:creationId xmlns:a16="http://schemas.microsoft.com/office/drawing/2014/main" id="{918DE495-22EC-8348-B69F-2C796CF0CA0B}"/>
              </a:ext>
            </a:extLst>
          </p:cNvPr>
          <p:cNvSpPr>
            <a:spLocks noGrp="1"/>
          </p:cNvSpPr>
          <p:nvPr>
            <p:ph type="title"/>
          </p:nvPr>
        </p:nvSpPr>
        <p:spPr>
          <a:xfrm>
            <a:off x="112543" y="106915"/>
            <a:ext cx="3953020" cy="490494"/>
          </a:xfrm>
        </p:spPr>
        <p:txBody>
          <a:bodyPr/>
          <a:lstStyle/>
          <a:p>
            <a:pPr rtl="0" eaLnBrk="1" fontAlgn="auto" latinLnBrk="0" hangingPunct="1"/>
            <a:r>
              <a:rPr lang="en-GB" sz="2400" b="1" i="0" kern="1200" spc="0" baseline="0" dirty="0">
                <a:ln>
                  <a:noFill/>
                </a:ln>
                <a:solidFill>
                  <a:srgbClr val="FFFFFF"/>
                </a:solidFill>
                <a:effectLst/>
                <a:latin typeface="Century Gothic" panose="020B0502020202020204" pitchFamily="34" charset="0"/>
                <a:ea typeface="+mn-ea"/>
                <a:cs typeface="+mn-cs"/>
              </a:rPr>
              <a:t>Y8 NCELP vocabulary list</a:t>
            </a:r>
            <a:endParaRPr lang="en-CA" dirty="0">
              <a:effectLst/>
            </a:endParaRPr>
          </a:p>
        </p:txBody>
      </p:sp>
      <p:pic>
        <p:nvPicPr>
          <p:cNvPr id="12" name="Picture 11" descr="Image of the Y8 NCELP SOW vocabulary list ">
            <a:extLst>
              <a:ext uri="{FF2B5EF4-FFF2-40B4-BE49-F238E27FC236}">
                <a16:creationId xmlns:a16="http://schemas.microsoft.com/office/drawing/2014/main" id="{4ED84A8A-9B77-4033-98A3-1C9E279401FE}"/>
              </a:ext>
            </a:extLst>
          </p:cNvPr>
          <p:cNvPicPr>
            <a:picLocks noChangeAspect="1"/>
          </p:cNvPicPr>
          <p:nvPr/>
        </p:nvPicPr>
        <p:blipFill>
          <a:blip r:embed="rId4"/>
          <a:stretch>
            <a:fillRect/>
          </a:stretch>
        </p:blipFill>
        <p:spPr>
          <a:xfrm>
            <a:off x="121861" y="912458"/>
            <a:ext cx="11948277" cy="4186145"/>
          </a:xfrm>
          <a:prstGeom prst="rect">
            <a:avLst/>
          </a:prstGeom>
        </p:spPr>
      </p:pic>
      <p:sp>
        <p:nvSpPr>
          <p:cNvPr id="6" name="Speech Bubble: Rectangle with Corners Rounded 5">
            <a:extLst>
              <a:ext uri="{FF2B5EF4-FFF2-40B4-BE49-F238E27FC236}">
                <a16:creationId xmlns:a16="http://schemas.microsoft.com/office/drawing/2014/main" id="{45AEFCB0-AC29-4397-AA1D-B209FA914F84}"/>
              </a:ext>
            </a:extLst>
          </p:cNvPr>
          <p:cNvSpPr/>
          <p:nvPr/>
        </p:nvSpPr>
        <p:spPr>
          <a:xfrm>
            <a:off x="7384431" y="5434287"/>
            <a:ext cx="3553644" cy="820913"/>
          </a:xfrm>
          <a:prstGeom prst="wedgeRoundRectCallout">
            <a:avLst>
              <a:gd name="adj1" fmla="val -14158"/>
              <a:gd name="adj2" fmla="val -82253"/>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Frequency ranking of all words is provided, here.</a:t>
            </a:r>
          </a:p>
        </p:txBody>
      </p:sp>
      <p:sp>
        <p:nvSpPr>
          <p:cNvPr id="9" name="Rectangle 8">
            <a:extLst>
              <a:ext uri="{FF2B5EF4-FFF2-40B4-BE49-F238E27FC236}">
                <a16:creationId xmlns:a16="http://schemas.microsoft.com/office/drawing/2014/main" id="{2E755CC9-2ADC-4D7E-B374-5794A5CFBC6B}"/>
              </a:ext>
            </a:extLst>
          </p:cNvPr>
          <p:cNvSpPr/>
          <p:nvPr/>
        </p:nvSpPr>
        <p:spPr>
          <a:xfrm>
            <a:off x="112543" y="5450229"/>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Source of frequency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Londsale</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 &amp; Le Bras, Y.  (2009). </a:t>
            </a:r>
            <a:r>
              <a:rPr kumimoji="0" lang="en-GB" sz="1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Frequency Dictionary of French: Core vocabulary for learners </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London: Routledge.</a:t>
            </a:r>
          </a:p>
        </p:txBody>
      </p:sp>
    </p:spTree>
    <p:custDataLst>
      <p:tags r:id="rId1"/>
    </p:custDataLst>
    <p:extLst>
      <p:ext uri="{BB962C8B-B14F-4D97-AF65-F5344CB8AC3E}">
        <p14:creationId xmlns:p14="http://schemas.microsoft.com/office/powerpoint/2010/main" val="119492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descr="Speech bubble pointing to 'Multiple senses' tab of the NCELP SOW">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15" name="Picture 14" descr="Image of the NCELP SOW tabs including: Y8 grammar tracking, Y8 SOW, Resources, Y8 NCELP vocabulary list, Multiple senses. ">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
        <p:nvSpPr>
          <p:cNvPr id="8" name="Oval Callout 5">
            <a:extLst>
              <a:ext uri="{FF2B5EF4-FFF2-40B4-BE49-F238E27FC236}">
                <a16:creationId xmlns:a16="http://schemas.microsoft.com/office/drawing/2014/main" id="{27BEFF88-9A81-4747-9E1B-2DEA672EF0A0}"/>
              </a:ext>
            </a:extLst>
          </p:cNvPr>
          <p:cNvSpPr/>
          <p:nvPr/>
        </p:nvSpPr>
        <p:spPr>
          <a:xfrm>
            <a:off x="2739362" y="3180298"/>
            <a:ext cx="6629400" cy="2416870"/>
          </a:xfrm>
          <a:prstGeom prst="wedgeEllipseCallout">
            <a:avLst>
              <a:gd name="adj1" fmla="val 59847"/>
              <a:gd name="adj2" fmla="val -101640"/>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multiple senses tab lists all the Y8 words that have more than one meaning.  These meanings are taught cumulatively.</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390284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0E5FFF1-32F4-42D1-8FDC-D3FEAF060F95}"/>
              </a:ext>
            </a:extLst>
          </p:cNvPr>
          <p:cNvSpPr>
            <a:spLocks noGrp="1"/>
          </p:cNvSpPr>
          <p:nvPr>
            <p:ph type="title"/>
          </p:nvPr>
        </p:nvSpPr>
        <p:spPr>
          <a:xfrm>
            <a:off x="112543" y="70338"/>
            <a:ext cx="2518115" cy="506436"/>
          </a:xfrm>
          <a:solidFill>
            <a:srgbClr val="F77819"/>
          </a:solidFill>
        </p:spPr>
        <p:txBody>
          <a:bodyPr anchor="ctr">
            <a:normAutofit/>
          </a:bodyPr>
          <a:lstStyle/>
          <a:p>
            <a:r>
              <a:rPr lang="en-GB" sz="2400" b="1" dirty="0">
                <a:solidFill>
                  <a:schemeClr val="bg1"/>
                </a:solidFill>
                <a:latin typeface="+mj-lt"/>
              </a:rPr>
              <a:t>Multiple senses</a:t>
            </a:r>
          </a:p>
        </p:txBody>
      </p:sp>
      <p:pic>
        <p:nvPicPr>
          <p:cNvPr id="5" name="Picture 4" descr="Image of the 'Multiple senses' sheet in the NCELP SOW">
            <a:extLst>
              <a:ext uri="{FF2B5EF4-FFF2-40B4-BE49-F238E27FC236}">
                <a16:creationId xmlns:a16="http://schemas.microsoft.com/office/drawing/2014/main" id="{E8CF6DDB-3DD7-4F3B-A978-E32CC6337790}"/>
              </a:ext>
            </a:extLst>
          </p:cNvPr>
          <p:cNvPicPr>
            <a:picLocks noChangeAspect="1"/>
          </p:cNvPicPr>
          <p:nvPr/>
        </p:nvPicPr>
        <p:blipFill rotWithShape="1">
          <a:blip r:embed="rId3"/>
          <a:srcRect l="2015" t="34326" r="19749" b="11314"/>
          <a:stretch/>
        </p:blipFill>
        <p:spPr>
          <a:xfrm>
            <a:off x="292494" y="1161903"/>
            <a:ext cx="11607012" cy="4534194"/>
          </a:xfrm>
          <a:prstGeom prst="rect">
            <a:avLst/>
          </a:prstGeom>
        </p:spPr>
      </p:pic>
    </p:spTree>
    <p:extLst>
      <p:ext uri="{BB962C8B-B14F-4D97-AF65-F5344CB8AC3E}">
        <p14:creationId xmlns:p14="http://schemas.microsoft.com/office/powerpoint/2010/main" val="4073830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5" y="0"/>
            <a:ext cx="10515600" cy="1325563"/>
          </a:xfrm>
        </p:spPr>
        <p:txBody>
          <a:bodyPr/>
          <a:lstStyle/>
          <a:p>
            <a:pPr algn="ctr"/>
            <a:r>
              <a:rPr lang="en-GB" b="1" dirty="0" err="1"/>
              <a:t>Textploitation</a:t>
            </a:r>
            <a:r>
              <a:rPr lang="en-GB" b="1" dirty="0"/>
              <a:t> and cultural context</a:t>
            </a:r>
            <a:endParaRPr lang="en-GB" dirty="0"/>
          </a:p>
        </p:txBody>
      </p:sp>
      <p:sp>
        <p:nvSpPr>
          <p:cNvPr id="3" name="Content Placeholder 2"/>
          <p:cNvSpPr>
            <a:spLocks noGrp="1"/>
          </p:cNvSpPr>
          <p:nvPr>
            <p:ph idx="4294967295"/>
          </p:nvPr>
        </p:nvSpPr>
        <p:spPr>
          <a:xfrm>
            <a:off x="373062" y="1505072"/>
            <a:ext cx="11445875" cy="4351337"/>
          </a:xfrm>
        </p:spPr>
        <p:txBody>
          <a:bodyPr>
            <a:noAutofit/>
          </a:bodyPr>
          <a:lstStyle/>
          <a:p>
            <a:pPr>
              <a:lnSpc>
                <a:spcPct val="150000"/>
              </a:lnSpc>
              <a:buClr>
                <a:schemeClr val="accent2"/>
              </a:buClr>
            </a:pPr>
            <a:r>
              <a:rPr lang="en-GB" sz="2800" dirty="0">
                <a:latin typeface="Century Gothic" panose="020B0502020202020204" pitchFamily="34" charset="0"/>
              </a:rPr>
              <a:t>Weeks to focus on rich, more challenging texts</a:t>
            </a:r>
          </a:p>
          <a:p>
            <a:pPr>
              <a:lnSpc>
                <a:spcPct val="150000"/>
              </a:lnSpc>
              <a:buClr>
                <a:schemeClr val="accent2"/>
              </a:buClr>
            </a:pPr>
            <a:r>
              <a:rPr lang="en-GB" dirty="0"/>
              <a:t>Secure, (and growing) vocabulary of high frequency words supports the understanding of longer texts</a:t>
            </a:r>
            <a:endParaRPr lang="en-GB" sz="2800" dirty="0"/>
          </a:p>
          <a:p>
            <a:pPr>
              <a:lnSpc>
                <a:spcPct val="150000"/>
              </a:lnSpc>
              <a:buClr>
                <a:schemeClr val="accent2"/>
              </a:buClr>
            </a:pPr>
            <a:r>
              <a:rPr lang="en-GB" sz="2800" dirty="0">
                <a:latin typeface="Century Gothic" panose="020B0502020202020204" pitchFamily="34" charset="0"/>
              </a:rPr>
              <a:t> </a:t>
            </a:r>
            <a:r>
              <a:rPr lang="en-GB" dirty="0"/>
              <a:t>Inclusion of authentic, semi-adapted factual and literary texts</a:t>
            </a:r>
          </a:p>
          <a:p>
            <a:pPr>
              <a:lnSpc>
                <a:spcPct val="150000"/>
              </a:lnSpc>
              <a:buClr>
                <a:schemeClr val="accent2"/>
              </a:buClr>
            </a:pPr>
            <a:r>
              <a:rPr lang="en-GB" sz="2800" dirty="0">
                <a:latin typeface="Century Gothic" panose="020B0502020202020204" pitchFamily="34" charset="0"/>
              </a:rPr>
              <a:t>Readability checked using the Word Profiler</a:t>
            </a:r>
          </a:p>
        </p:txBody>
      </p:sp>
    </p:spTree>
    <p:extLst>
      <p:ext uri="{BB962C8B-B14F-4D97-AF65-F5344CB8AC3E}">
        <p14:creationId xmlns:p14="http://schemas.microsoft.com/office/powerpoint/2010/main" val="178375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5" y="0"/>
            <a:ext cx="10515600" cy="1325563"/>
          </a:xfrm>
        </p:spPr>
        <p:txBody>
          <a:bodyPr/>
          <a:lstStyle/>
          <a:p>
            <a:pPr algn="ctr"/>
            <a:r>
              <a:rPr lang="en-GB" b="1" dirty="0"/>
              <a:t>Assessment</a:t>
            </a:r>
            <a:endParaRPr lang="en-GB" dirty="0"/>
          </a:p>
        </p:txBody>
      </p:sp>
      <p:sp>
        <p:nvSpPr>
          <p:cNvPr id="3" name="Content Placeholder 2"/>
          <p:cNvSpPr>
            <a:spLocks noGrp="1"/>
          </p:cNvSpPr>
          <p:nvPr>
            <p:ph idx="4294967295"/>
          </p:nvPr>
        </p:nvSpPr>
        <p:spPr>
          <a:xfrm>
            <a:off x="280987" y="1253331"/>
            <a:ext cx="11445875" cy="4351337"/>
          </a:xfrm>
        </p:spPr>
        <p:txBody>
          <a:bodyPr>
            <a:noAutofit/>
          </a:bodyPr>
          <a:lstStyle/>
          <a:p>
            <a:pPr>
              <a:lnSpc>
                <a:spcPct val="150000"/>
              </a:lnSpc>
              <a:buClr>
                <a:schemeClr val="accent2"/>
              </a:buClr>
            </a:pPr>
            <a:r>
              <a:rPr lang="en-GB" sz="2800" dirty="0">
                <a:latin typeface="Century Gothic" panose="020B0502020202020204" pitchFamily="34" charset="0"/>
              </a:rPr>
              <a:t>Two Y8 assessment weeks</a:t>
            </a:r>
          </a:p>
          <a:p>
            <a:pPr>
              <a:lnSpc>
                <a:spcPct val="150000"/>
              </a:lnSpc>
              <a:buClr>
                <a:schemeClr val="accent2"/>
              </a:buClr>
            </a:pPr>
            <a:r>
              <a:rPr lang="en-GB" sz="2800" dirty="0">
                <a:latin typeface="Century Gothic" panose="020B0502020202020204" pitchFamily="34" charset="0"/>
              </a:rPr>
              <a:t>Achievement (two) </a:t>
            </a:r>
            <a:r>
              <a:rPr lang="en-GB" dirty="0"/>
              <a:t>and Applying your knowledge tests (one only)</a:t>
            </a:r>
          </a:p>
          <a:p>
            <a:pPr>
              <a:lnSpc>
                <a:spcPct val="150000"/>
              </a:lnSpc>
              <a:buClr>
                <a:schemeClr val="accent2"/>
              </a:buClr>
            </a:pPr>
            <a:r>
              <a:rPr lang="en-GB" dirty="0"/>
              <a:t>Filmed assessment lessons work through two examples of each question type</a:t>
            </a:r>
          </a:p>
          <a:p>
            <a:pPr>
              <a:lnSpc>
                <a:spcPct val="150000"/>
              </a:lnSpc>
              <a:buClr>
                <a:schemeClr val="accent2"/>
              </a:buClr>
            </a:pPr>
            <a:r>
              <a:rPr lang="en-GB" dirty="0"/>
              <a:t>More detail on assessment principles available here: </a:t>
            </a:r>
            <a:r>
              <a:rPr lang="en-GB" u="sng" dirty="0">
                <a:hlinkClick r:id="rId3">
                  <a:extLst>
                    <a:ext uri="{A12FA001-AC4F-418D-AE19-62706E023703}">
                      <ahyp:hlinkClr xmlns:ahyp="http://schemas.microsoft.com/office/drawing/2018/hyperlinkcolor" val="tx"/>
                    </a:ext>
                  </a:extLst>
                </a:hlinkClick>
              </a:rPr>
              <a:t>Phonics</a:t>
            </a:r>
            <a:r>
              <a:rPr lang="en-GB" dirty="0"/>
              <a:t>, </a:t>
            </a:r>
            <a:r>
              <a:rPr lang="en-GB" u="sng" dirty="0">
                <a:hlinkClick r:id="rId4">
                  <a:extLst>
                    <a:ext uri="{A12FA001-AC4F-418D-AE19-62706E023703}">
                      <ahyp:hlinkClr xmlns:ahyp="http://schemas.microsoft.com/office/drawing/2018/hyperlinkcolor" val="tx"/>
                    </a:ext>
                  </a:extLst>
                </a:hlinkClick>
              </a:rPr>
              <a:t>Vocabulary</a:t>
            </a:r>
            <a:r>
              <a:rPr lang="en-GB" dirty="0"/>
              <a:t>, </a:t>
            </a:r>
            <a:r>
              <a:rPr lang="en-GB" u="sng" dirty="0">
                <a:hlinkClick r:id="rId5">
                  <a:extLst>
                    <a:ext uri="{A12FA001-AC4F-418D-AE19-62706E023703}">
                      <ahyp:hlinkClr xmlns:ahyp="http://schemas.microsoft.com/office/drawing/2018/hyperlinkcolor" val="tx"/>
                    </a:ext>
                  </a:extLst>
                </a:hlinkClick>
              </a:rPr>
              <a:t>Grammar</a:t>
            </a:r>
            <a:endParaRPr lang="en-GB" dirty="0"/>
          </a:p>
          <a:p>
            <a:pPr>
              <a:lnSpc>
                <a:spcPct val="150000"/>
              </a:lnSpc>
              <a:buClr>
                <a:schemeClr val="accent2"/>
              </a:buClr>
            </a:pPr>
            <a:endParaRPr lang="en-GB" dirty="0"/>
          </a:p>
        </p:txBody>
      </p:sp>
      <p:pic>
        <p:nvPicPr>
          <p:cNvPr id="4" name="Picture 3" descr="Image of the Oak National Academy 'acorn' logo. ">
            <a:extLst>
              <a:ext uri="{FF2B5EF4-FFF2-40B4-BE49-F238E27FC236}">
                <a16:creationId xmlns:a16="http://schemas.microsoft.com/office/drawing/2014/main" id="{66629447-2B8C-46E7-AA47-0EE33BF5FD40}"/>
              </a:ext>
            </a:extLst>
          </p:cNvPr>
          <p:cNvPicPr>
            <a:picLocks noChangeAspect="1"/>
          </p:cNvPicPr>
          <p:nvPr/>
        </p:nvPicPr>
        <p:blipFill>
          <a:blip r:embed="rId6"/>
          <a:stretch>
            <a:fillRect/>
          </a:stretch>
        </p:blipFill>
        <p:spPr>
          <a:xfrm>
            <a:off x="3154206" y="4079631"/>
            <a:ext cx="651024" cy="896116"/>
          </a:xfrm>
          <a:prstGeom prst="rect">
            <a:avLst/>
          </a:prstGeom>
        </p:spPr>
      </p:pic>
    </p:spTree>
    <p:extLst>
      <p:ext uri="{BB962C8B-B14F-4D97-AF65-F5344CB8AC3E}">
        <p14:creationId xmlns:p14="http://schemas.microsoft.com/office/powerpoint/2010/main" val="396608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5" y="1163991"/>
            <a:ext cx="10899032" cy="50081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1</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understand the rationale for a new approach to curriculum design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identifying issues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setting out potential solutions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2</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explore one SOW design in detail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understand individual lesson planning within this approach to curriculum design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Questions, discussion and next steps</a:t>
            </a:r>
          </a:p>
        </p:txBody>
      </p:sp>
      <p:pic>
        <p:nvPicPr>
          <p:cNvPr id="6"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560" y="233999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0816" y="293435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9217" y="4031632"/>
            <a:ext cx="371910" cy="38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816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86AC0-FFA4-C54F-B115-A0E46D4E73CB}"/>
              </a:ext>
            </a:extLst>
          </p:cNvPr>
          <p:cNvSpPr>
            <a:spLocks noGrp="1"/>
          </p:cNvSpPr>
          <p:nvPr>
            <p:ph type="title"/>
          </p:nvPr>
        </p:nvSpPr>
        <p:spPr>
          <a:xfrm>
            <a:off x="415945" y="35976"/>
            <a:ext cx="10515600" cy="1325563"/>
          </a:xfrm>
        </p:spPr>
        <p:txBody>
          <a:bodyPr>
            <a:normAutofit/>
          </a:bodyPr>
          <a:lstStyle/>
          <a:p>
            <a:r>
              <a:rPr lang="en-US" sz="4000" b="1" dirty="0"/>
              <a:t>¿</a:t>
            </a:r>
            <a:r>
              <a:rPr lang="en-US" sz="4000" b="1" dirty="0" err="1"/>
              <a:t>Tienes</a:t>
            </a:r>
            <a:r>
              <a:rPr lang="en-US" sz="4000" b="1" dirty="0"/>
              <a:t> </a:t>
            </a:r>
            <a:r>
              <a:rPr lang="en-US" sz="4000" b="1" dirty="0" err="1"/>
              <a:t>mascotas</a:t>
            </a:r>
            <a:r>
              <a:rPr lang="en-US" sz="4000" b="1" dirty="0"/>
              <a:t>? Tengo…</a:t>
            </a:r>
            <a:endParaRPr lang="en-US" dirty="0"/>
          </a:p>
        </p:txBody>
      </p:sp>
      <p:graphicFrame>
        <p:nvGraphicFramePr>
          <p:cNvPr id="5" name="Table 4"/>
          <p:cNvGraphicFramePr>
            <a:graphicFrameLocks noGrp="1"/>
          </p:cNvGraphicFramePr>
          <p:nvPr/>
        </p:nvGraphicFramePr>
        <p:xfrm>
          <a:off x="450850" y="1100666"/>
          <a:ext cx="11512552" cy="4728634"/>
        </p:xfrm>
        <a:graphic>
          <a:graphicData uri="http://schemas.openxmlformats.org/drawingml/2006/table">
            <a:tbl>
              <a:tblPr firstRow="1" bandRow="1">
                <a:tableStyleId>{5940675A-B579-460E-94D1-54222C63F5DA}</a:tableStyleId>
              </a:tblPr>
              <a:tblGrid>
                <a:gridCol w="2878138">
                  <a:extLst>
                    <a:ext uri="{9D8B030D-6E8A-4147-A177-3AD203B41FA5}">
                      <a16:colId xmlns:a16="http://schemas.microsoft.com/office/drawing/2014/main" val="20000"/>
                    </a:ext>
                  </a:extLst>
                </a:gridCol>
                <a:gridCol w="2878138">
                  <a:extLst>
                    <a:ext uri="{9D8B030D-6E8A-4147-A177-3AD203B41FA5}">
                      <a16:colId xmlns:a16="http://schemas.microsoft.com/office/drawing/2014/main" val="20001"/>
                    </a:ext>
                  </a:extLst>
                </a:gridCol>
                <a:gridCol w="2878138">
                  <a:extLst>
                    <a:ext uri="{9D8B030D-6E8A-4147-A177-3AD203B41FA5}">
                      <a16:colId xmlns:a16="http://schemas.microsoft.com/office/drawing/2014/main" val="20002"/>
                    </a:ext>
                  </a:extLst>
                </a:gridCol>
                <a:gridCol w="2878138">
                  <a:extLst>
                    <a:ext uri="{9D8B030D-6E8A-4147-A177-3AD203B41FA5}">
                      <a16:colId xmlns:a16="http://schemas.microsoft.com/office/drawing/2014/main" val="20003"/>
                    </a:ext>
                  </a:extLst>
                </a:gridCol>
              </a:tblGrid>
              <a:tr h="2364317">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2364317">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6" name="Picture 5" descr="Image of a ca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87" y="1176866"/>
            <a:ext cx="2552781" cy="1701854"/>
          </a:xfrm>
          <a:prstGeom prst="rect">
            <a:avLst/>
          </a:prstGeom>
        </p:spPr>
      </p:pic>
      <p:sp>
        <p:nvSpPr>
          <p:cNvPr id="14" name="TextBox 13"/>
          <p:cNvSpPr txBox="1"/>
          <p:nvPr/>
        </p:nvSpPr>
        <p:spPr>
          <a:xfrm>
            <a:off x="626887" y="2878720"/>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gato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7" name="Picture 6" descr="Image of do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720" y="1176866"/>
            <a:ext cx="2554777" cy="1701854"/>
          </a:xfrm>
          <a:prstGeom prst="rect">
            <a:avLst/>
          </a:prstGeom>
        </p:spPr>
      </p:pic>
      <p:sp>
        <p:nvSpPr>
          <p:cNvPr id="15" name="TextBox 14"/>
          <p:cNvSpPr txBox="1"/>
          <p:nvPr/>
        </p:nvSpPr>
        <p:spPr>
          <a:xfrm>
            <a:off x="3451720" y="2878720"/>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perro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8" name="Picture 7" descr="Image of hors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269" y="1176866"/>
            <a:ext cx="2467083" cy="1619023"/>
          </a:xfrm>
          <a:prstGeom prst="rect">
            <a:avLst/>
          </a:prstGeom>
        </p:spPr>
      </p:pic>
      <p:sp>
        <p:nvSpPr>
          <p:cNvPr id="16" name="TextBox 15"/>
          <p:cNvSpPr txBox="1"/>
          <p:nvPr/>
        </p:nvSpPr>
        <p:spPr>
          <a:xfrm>
            <a:off x="6425676" y="2878720"/>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caballo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2" name="Picture 11" descr="Image of mouse"/>
          <p:cNvPicPr>
            <a:picLocks noChangeAspect="1"/>
          </p:cNvPicPr>
          <p:nvPr/>
        </p:nvPicPr>
        <p:blipFill rotWithShape="1">
          <a:blip r:embed="rId6" cstate="print">
            <a:extLst>
              <a:ext uri="{28A0092B-C50C-407E-A947-70E740481C1C}">
                <a14:useLocalDpi xmlns:a14="http://schemas.microsoft.com/office/drawing/2010/main" val="0"/>
              </a:ext>
            </a:extLst>
          </a:blip>
          <a:srcRect l="23023"/>
          <a:stretch/>
        </p:blipFill>
        <p:spPr>
          <a:xfrm>
            <a:off x="9386438" y="1196621"/>
            <a:ext cx="2432557" cy="1662344"/>
          </a:xfrm>
          <a:prstGeom prst="rect">
            <a:avLst/>
          </a:prstGeom>
        </p:spPr>
      </p:pic>
      <p:sp>
        <p:nvSpPr>
          <p:cNvPr id="17" name="TextBox 16"/>
          <p:cNvSpPr txBox="1"/>
          <p:nvPr/>
        </p:nvSpPr>
        <p:spPr>
          <a:xfrm>
            <a:off x="9272185" y="2858965"/>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ratón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1" name="Picture 10" descr="Image of fis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887" y="3536497"/>
            <a:ext cx="2403744" cy="1802808"/>
          </a:xfrm>
          <a:prstGeom prst="rect">
            <a:avLst/>
          </a:prstGeom>
        </p:spPr>
      </p:pic>
      <p:sp>
        <p:nvSpPr>
          <p:cNvPr id="18" name="TextBox 17"/>
          <p:cNvSpPr txBox="1"/>
          <p:nvPr/>
        </p:nvSpPr>
        <p:spPr>
          <a:xfrm>
            <a:off x="620754" y="5263638"/>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pez</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0" name="Picture 9" descr="Image of snak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1720" y="3553340"/>
            <a:ext cx="2612282" cy="1798665"/>
          </a:xfrm>
          <a:prstGeom prst="rect">
            <a:avLst/>
          </a:prstGeom>
        </p:spPr>
      </p:pic>
      <p:sp>
        <p:nvSpPr>
          <p:cNvPr id="19" name="TextBox 18"/>
          <p:cNvSpPr txBox="1"/>
          <p:nvPr/>
        </p:nvSpPr>
        <p:spPr>
          <a:xfrm>
            <a:off x="3345435" y="5262140"/>
            <a:ext cx="3007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serpiente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9" name="Picture 8" descr="Image of guinea pi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53065" y="3553340"/>
            <a:ext cx="2573489" cy="1710298"/>
          </a:xfrm>
          <a:prstGeom prst="rect">
            <a:avLst/>
          </a:prstGeom>
        </p:spPr>
      </p:pic>
      <p:sp>
        <p:nvSpPr>
          <p:cNvPr id="20" name="TextBox 19"/>
          <p:cNvSpPr txBox="1"/>
          <p:nvPr/>
        </p:nvSpPr>
        <p:spPr>
          <a:xfrm>
            <a:off x="6150603" y="5244525"/>
            <a:ext cx="3007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cobaya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3" name="Picture 12" descr="Image of a no entry sign, meaning 'I don't have pet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38246" y="3594550"/>
            <a:ext cx="1328939" cy="1328939"/>
          </a:xfrm>
          <a:prstGeom prst="rect">
            <a:avLst/>
          </a:prstGeom>
        </p:spPr>
      </p:pic>
      <p:sp>
        <p:nvSpPr>
          <p:cNvPr id="21" name="TextBox 20"/>
          <p:cNvSpPr txBox="1"/>
          <p:nvPr/>
        </p:nvSpPr>
        <p:spPr>
          <a:xfrm>
            <a:off x="9042373" y="4863550"/>
            <a:ext cx="30076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mascotas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75099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950A5509-7CDD-4056-AA39-E1D260191E5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8255"/>
            <a:ext cx="10515600" cy="1325563"/>
          </a:xfrm>
        </p:spPr>
        <p:txBody>
          <a:bodyPr>
            <a:normAutofit/>
          </a:bodyPr>
          <a:lstStyle/>
          <a:p>
            <a:r>
              <a:rPr lang="en-GB" sz="3200" b="1" dirty="0">
                <a:solidFill>
                  <a:schemeClr val="bg1"/>
                </a:solidFill>
              </a:rPr>
              <a:t>Walk through of a resource</a:t>
            </a:r>
          </a:p>
        </p:txBody>
      </p:sp>
      <p:pic>
        <p:nvPicPr>
          <p:cNvPr id="5" name="Picture 4" descr="Image of a screenshot of the Y8 NCELP SOW, Spanish lesson from the second week of the spring term">
            <a:extLst>
              <a:ext uri="{FF2B5EF4-FFF2-40B4-BE49-F238E27FC236}">
                <a16:creationId xmlns:a16="http://schemas.microsoft.com/office/drawing/2014/main" id="{D14CC2C5-15BD-4F23-B08B-2761CB90513F}"/>
              </a:ext>
            </a:extLst>
          </p:cNvPr>
          <p:cNvPicPr>
            <a:picLocks noChangeAspect="1"/>
          </p:cNvPicPr>
          <p:nvPr/>
        </p:nvPicPr>
        <p:blipFill>
          <a:blip r:embed="rId4"/>
          <a:stretch>
            <a:fillRect/>
          </a:stretch>
        </p:blipFill>
        <p:spPr>
          <a:xfrm>
            <a:off x="194488" y="1798820"/>
            <a:ext cx="11803024" cy="4319405"/>
          </a:xfrm>
          <a:prstGeom prst="rect">
            <a:avLst/>
          </a:prstGeom>
        </p:spPr>
      </p:pic>
    </p:spTree>
    <p:extLst>
      <p:ext uri="{BB962C8B-B14F-4D97-AF65-F5344CB8AC3E}">
        <p14:creationId xmlns:p14="http://schemas.microsoft.com/office/powerpoint/2010/main" val="197775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90328" y="1849851"/>
            <a:ext cx="8886765" cy="1124296"/>
          </a:xfrm>
        </p:spPr>
        <p:txBody>
          <a:bodyPr>
            <a:normAutofit fontScale="90000"/>
          </a:bodyPr>
          <a:lstStyle/>
          <a:p>
            <a:pPr algn="l"/>
            <a:r>
              <a:rPr lang="en-GB" sz="4000" b="1" dirty="0">
                <a:solidFill>
                  <a:prstClr val="white"/>
                </a:solidFill>
              </a:rPr>
              <a:t>Describing travel in the past and present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06729" y="3015755"/>
            <a:ext cx="8175619" cy="1301969"/>
          </a:xfrm>
        </p:spPr>
        <p:txBody>
          <a:bodyPr>
            <a:noAutofit/>
          </a:bodyPr>
          <a:lstStyle/>
          <a:p>
            <a:pPr algn="l"/>
            <a:r>
              <a:rPr lang="en-GB" sz="2600" dirty="0">
                <a:solidFill>
                  <a:prstClr val="white"/>
                </a:solidFill>
              </a:rPr>
              <a:t>–er &amp; –ir verbs in 3rd person singular preterite (-ió) </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23130" y="3546761"/>
            <a:ext cx="5993571" cy="5139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[que]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2 – Lesson 31 </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2" y="6147055"/>
            <a:ext cx="4648910"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18/10/20</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458601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 uri="{C183D7F6-B498-43B3-948B-1728B52AA6E4}">
                <adec:decorative xmlns:adec="http://schemas.microsoft.com/office/drawing/2017/decorative" val="1"/>
              </a:ext>
            </a:extLst>
          </p:cNvPr>
          <p:cNvSpPr/>
          <p:nvPr/>
        </p:nvSpPr>
        <p:spPr>
          <a:xfrm>
            <a:off x="9461518" y="258166"/>
            <a:ext cx="24666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337745" y="184219"/>
            <a:ext cx="2714171" cy="555757"/>
          </a:xfrm>
        </p:spPr>
        <p:txBody>
          <a:bodyPr>
            <a:normAutofit/>
          </a:bodyPr>
          <a:lstStyle/>
          <a:p>
            <a:pPr lvl="0" algn="ctr">
              <a:lnSpc>
                <a:spcPct val="100000"/>
              </a:lnSpc>
              <a:spcBef>
                <a:spcPts val="0"/>
              </a:spcBef>
              <a:defRPr/>
            </a:pPr>
            <a:r>
              <a:rPr lang="en-GB" sz="2000" b="1" dirty="0" err="1">
                <a:solidFill>
                  <a:prstClr val="white"/>
                </a:solidFill>
              </a:rPr>
              <a:t>escuchar</a:t>
            </a:r>
            <a:r>
              <a:rPr lang="en-GB" sz="2000" b="1" dirty="0">
                <a:solidFill>
                  <a:prstClr val="white"/>
                </a:solidFill>
              </a:rPr>
              <a:t> / </a:t>
            </a:r>
            <a:r>
              <a:rPr lang="en-GB" sz="2000" b="1" dirty="0" err="1">
                <a:solidFill>
                  <a:prstClr val="white"/>
                </a:solidFill>
              </a:rPr>
              <a:t>escribir</a:t>
            </a:r>
            <a:endParaRPr lang="en-GB" sz="2000" b="1" dirty="0">
              <a:solidFill>
                <a:prstClr val="white"/>
              </a:solidFill>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196215" y="255756"/>
            <a:ext cx="993475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Escucha</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las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frases</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Escribe las palabras con [que] en la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primera</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columna</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y las palabras con [cue] en la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segunda</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columna</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No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siempre</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hay palabras en las dos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columnas</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Luego</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completa</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la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frase</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en </a:t>
            </a: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inglés</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8" name="TextBox 67"/>
          <p:cNvSpPr txBox="1"/>
          <p:nvPr/>
        </p:nvSpPr>
        <p:spPr>
          <a:xfrm>
            <a:off x="10895210" y="675637"/>
            <a:ext cx="1032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sp>
        <p:nvSpPr>
          <p:cNvPr id="3" name="Rectangle 2"/>
          <p:cNvSpPr/>
          <p:nvPr/>
        </p:nvSpPr>
        <p:spPr>
          <a:xfrm>
            <a:off x="3956969" y="1386714"/>
            <a:ext cx="96532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203864"/>
                </a:solidFill>
                <a:effectLst/>
                <a:uLnTx/>
                <a:uFillTx/>
                <a:latin typeface="Century Gothic" panose="020F0302020204030204"/>
                <a:ea typeface="+mn-ea"/>
                <a:cs typeface="+mn-cs"/>
              </a:rPr>
              <a:t>[que]</a:t>
            </a:r>
          </a:p>
        </p:txBody>
      </p:sp>
      <p:sp>
        <p:nvSpPr>
          <p:cNvPr id="9" name="Rectangle 8"/>
          <p:cNvSpPr/>
          <p:nvPr/>
        </p:nvSpPr>
        <p:spPr>
          <a:xfrm>
            <a:off x="8718228" y="1380141"/>
            <a:ext cx="95891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203864"/>
                </a:solidFill>
                <a:effectLst/>
                <a:uLnTx/>
                <a:uFillTx/>
                <a:latin typeface="Century Gothic" panose="020F0302020204030204"/>
                <a:ea typeface="+mn-ea"/>
                <a:cs typeface="+mn-cs"/>
              </a:rPr>
              <a:t>[cue]</a:t>
            </a:r>
          </a:p>
        </p:txBody>
      </p:sp>
      <p:graphicFrame>
        <p:nvGraphicFramePr>
          <p:cNvPr id="7" name="Tabla 6">
            <a:extLst>
              <a:ext uri="{FF2B5EF4-FFF2-40B4-BE49-F238E27FC236}">
                <a16:creationId xmlns:a16="http://schemas.microsoft.com/office/drawing/2014/main" id="{D7BA8642-3CA7-E341-841F-FA8272E69D84}"/>
              </a:ext>
            </a:extLst>
          </p:cNvPr>
          <p:cNvGraphicFramePr>
            <a:graphicFrameLocks noGrp="1"/>
          </p:cNvGraphicFramePr>
          <p:nvPr>
            <p:extLst>
              <p:ext uri="{D42A27DB-BD31-4B8C-83A1-F6EECF244321}">
                <p14:modId xmlns:p14="http://schemas.microsoft.com/office/powerpoint/2010/main" val="2942085383"/>
              </p:ext>
            </p:extLst>
          </p:nvPr>
        </p:nvGraphicFramePr>
        <p:xfrm>
          <a:off x="599415" y="1835092"/>
          <a:ext cx="11014516" cy="1165164"/>
        </p:xfrm>
        <a:graphic>
          <a:graphicData uri="http://schemas.openxmlformats.org/drawingml/2006/table">
            <a:tbl>
              <a:tblPr firstRow="1" bandRow="1">
                <a:tableStyleId>{5940675A-B579-460E-94D1-54222C63F5DA}</a:tableStyleId>
              </a:tblPr>
              <a:tblGrid>
                <a:gridCol w="984084">
                  <a:extLst>
                    <a:ext uri="{9D8B030D-6E8A-4147-A177-3AD203B41FA5}">
                      <a16:colId xmlns:a16="http://schemas.microsoft.com/office/drawing/2014/main" val="4006178676"/>
                    </a:ext>
                  </a:extLst>
                </a:gridCol>
                <a:gridCol w="5015216">
                  <a:extLst>
                    <a:ext uri="{9D8B030D-6E8A-4147-A177-3AD203B41FA5}">
                      <a16:colId xmlns:a16="http://schemas.microsoft.com/office/drawing/2014/main" val="3341961501"/>
                    </a:ext>
                  </a:extLst>
                </a:gridCol>
                <a:gridCol w="5015216">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sp>
        <p:nvSpPr>
          <p:cNvPr id="18" name="Action Button: Custom 30">
            <a:hlinkClick r:id="" action="ppaction://noaction" highlightClick="1">
              <a:snd r:embed="rId3" name="Siempre quedamos fuera de la escuela.wav"/>
            </a:hlinkClick>
            <a:extLst>
              <a:ext uri="{FF2B5EF4-FFF2-40B4-BE49-F238E27FC236}">
                <a16:creationId xmlns:a16="http://schemas.microsoft.com/office/drawing/2014/main" id="{83C11B64-3180-E04F-A5A1-21980B14252B}"/>
              </a:ext>
            </a:extLst>
          </p:cNvPr>
          <p:cNvSpPr/>
          <p:nvPr/>
        </p:nvSpPr>
        <p:spPr>
          <a:xfrm>
            <a:off x="802458" y="1919692"/>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8" name="CuadroTexto 7">
            <a:extLst>
              <a:ext uri="{FF2B5EF4-FFF2-40B4-BE49-F238E27FC236}">
                <a16:creationId xmlns:a16="http://schemas.microsoft.com/office/drawing/2014/main" id="{DDF89EF1-AAC0-4540-A277-5D91C84B7D0E}"/>
              </a:ext>
            </a:extLst>
          </p:cNvPr>
          <p:cNvSpPr txBox="1"/>
          <p:nvPr/>
        </p:nvSpPr>
        <p:spPr>
          <a:xfrm>
            <a:off x="3151119" y="1908901"/>
            <a:ext cx="15408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que</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damos</a:t>
            </a:r>
          </a:p>
        </p:txBody>
      </p:sp>
      <p:sp>
        <p:nvSpPr>
          <p:cNvPr id="43" name="CuadroTexto 7">
            <a:extLst>
              <a:ext uri="{FF2B5EF4-FFF2-40B4-BE49-F238E27FC236}">
                <a16:creationId xmlns:a16="http://schemas.microsoft.com/office/drawing/2014/main" id="{DDF89EF1-AAC0-4540-A277-5D91C84B7D0E}"/>
              </a:ext>
            </a:extLst>
          </p:cNvPr>
          <p:cNvSpPr txBox="1"/>
          <p:nvPr/>
        </p:nvSpPr>
        <p:spPr>
          <a:xfrm>
            <a:off x="2270312" y="2480162"/>
            <a:ext cx="14596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meet up </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4" name="CuadroTexto 23">
            <a:extLst>
              <a:ext uri="{FF2B5EF4-FFF2-40B4-BE49-F238E27FC236}">
                <a16:creationId xmlns:a16="http://schemas.microsoft.com/office/drawing/2014/main" id="{77E535EF-0B80-FD4C-8429-69684CC58713}"/>
              </a:ext>
            </a:extLst>
          </p:cNvPr>
          <p:cNvSpPr txBox="1"/>
          <p:nvPr/>
        </p:nvSpPr>
        <p:spPr>
          <a:xfrm>
            <a:off x="8511441" y="1919692"/>
            <a:ext cx="11657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es</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cue</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la</a:t>
            </a:r>
          </a:p>
        </p:txBody>
      </p:sp>
      <p:sp>
        <p:nvSpPr>
          <p:cNvPr id="45" name="CuadroTexto 7">
            <a:extLst>
              <a:ext uri="{FF2B5EF4-FFF2-40B4-BE49-F238E27FC236}">
                <a16:creationId xmlns:a16="http://schemas.microsoft.com/office/drawing/2014/main" id="{DDF89EF1-AAC0-4540-A277-5D91C84B7D0E}"/>
              </a:ext>
            </a:extLst>
          </p:cNvPr>
          <p:cNvSpPr txBox="1"/>
          <p:nvPr/>
        </p:nvSpPr>
        <p:spPr>
          <a:xfrm>
            <a:off x="4717389" y="2472091"/>
            <a:ext cx="11903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school</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 name="TextBox 9"/>
          <p:cNvSpPr txBox="1"/>
          <p:nvPr/>
        </p:nvSpPr>
        <p:spPr>
          <a:xfrm>
            <a:off x="746585" y="2480162"/>
            <a:ext cx="75722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We always __________ outside ___________.</a:t>
            </a:r>
          </a:p>
        </p:txBody>
      </p:sp>
      <p:graphicFrame>
        <p:nvGraphicFramePr>
          <p:cNvPr id="46" name="Tabla 6">
            <a:extLst>
              <a:ext uri="{FF2B5EF4-FFF2-40B4-BE49-F238E27FC236}">
                <a16:creationId xmlns:a16="http://schemas.microsoft.com/office/drawing/2014/main" id="{D7BA8642-3CA7-E341-841F-FA8272E69D84}"/>
              </a:ext>
            </a:extLst>
          </p:cNvPr>
          <p:cNvGraphicFramePr>
            <a:graphicFrameLocks noGrp="1"/>
          </p:cNvGraphicFramePr>
          <p:nvPr>
            <p:extLst>
              <p:ext uri="{D42A27DB-BD31-4B8C-83A1-F6EECF244321}">
                <p14:modId xmlns:p14="http://schemas.microsoft.com/office/powerpoint/2010/main" val="3376305801"/>
              </p:ext>
            </p:extLst>
          </p:nvPr>
        </p:nvGraphicFramePr>
        <p:xfrm>
          <a:off x="599414" y="3321310"/>
          <a:ext cx="11014516" cy="1165164"/>
        </p:xfrm>
        <a:graphic>
          <a:graphicData uri="http://schemas.openxmlformats.org/drawingml/2006/table">
            <a:tbl>
              <a:tblPr firstRow="1" bandRow="1">
                <a:tableStyleId>{5940675A-B579-460E-94D1-54222C63F5DA}</a:tableStyleId>
              </a:tblPr>
              <a:tblGrid>
                <a:gridCol w="984084">
                  <a:extLst>
                    <a:ext uri="{9D8B030D-6E8A-4147-A177-3AD203B41FA5}">
                      <a16:colId xmlns:a16="http://schemas.microsoft.com/office/drawing/2014/main" val="4006178676"/>
                    </a:ext>
                  </a:extLst>
                </a:gridCol>
                <a:gridCol w="5015216">
                  <a:extLst>
                    <a:ext uri="{9D8B030D-6E8A-4147-A177-3AD203B41FA5}">
                      <a16:colId xmlns:a16="http://schemas.microsoft.com/office/drawing/2014/main" val="3341961501"/>
                    </a:ext>
                  </a:extLst>
                </a:gridCol>
                <a:gridCol w="5015216">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sp>
        <p:nvSpPr>
          <p:cNvPr id="19" name="Action Button: Custom 30">
            <a:hlinkClick r:id="" action="ppaction://noaction" highlightClick="1">
              <a:snd r:embed="rId4" name="Tú sabes la frecuencia de la palabra_ Yo sí.wav"/>
            </a:hlinkClick>
            <a:extLst>
              <a:ext uri="{FF2B5EF4-FFF2-40B4-BE49-F238E27FC236}">
                <a16:creationId xmlns:a16="http://schemas.microsoft.com/office/drawing/2014/main" id="{6B2A27BB-6317-124A-B0DA-34CE0DCC5AF0}"/>
              </a:ext>
            </a:extLst>
          </p:cNvPr>
          <p:cNvSpPr/>
          <p:nvPr/>
        </p:nvSpPr>
        <p:spPr>
          <a:xfrm>
            <a:off x="819172" y="3378833"/>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5" name="CuadroTexto 24">
            <a:extLst>
              <a:ext uri="{FF2B5EF4-FFF2-40B4-BE49-F238E27FC236}">
                <a16:creationId xmlns:a16="http://schemas.microsoft.com/office/drawing/2014/main" id="{C4074BF3-D056-5C4B-A8DE-432CDA874948}"/>
              </a:ext>
            </a:extLst>
          </p:cNvPr>
          <p:cNvSpPr txBox="1"/>
          <p:nvPr/>
        </p:nvSpPr>
        <p:spPr>
          <a:xfrm>
            <a:off x="8431857" y="3415217"/>
            <a:ext cx="15472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fre</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cue</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ncia</a:t>
            </a:r>
          </a:p>
        </p:txBody>
      </p:sp>
      <p:sp>
        <p:nvSpPr>
          <p:cNvPr id="56" name="CuadroTexto 24">
            <a:extLst>
              <a:ext uri="{FF2B5EF4-FFF2-40B4-BE49-F238E27FC236}">
                <a16:creationId xmlns:a16="http://schemas.microsoft.com/office/drawing/2014/main" id="{C4074BF3-D056-5C4B-A8DE-432CDA874948}"/>
              </a:ext>
            </a:extLst>
          </p:cNvPr>
          <p:cNvSpPr txBox="1"/>
          <p:nvPr/>
        </p:nvSpPr>
        <p:spPr>
          <a:xfrm>
            <a:off x="3190864" y="3974812"/>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frequency</a:t>
            </a:r>
            <a:endPar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3" name="TextBox 52"/>
          <p:cNvSpPr txBox="1"/>
          <p:nvPr/>
        </p:nvSpPr>
        <p:spPr>
          <a:xfrm>
            <a:off x="819172" y="3995498"/>
            <a:ext cx="75722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Do you know the _____________ of the word? I do!</a:t>
            </a:r>
          </a:p>
        </p:txBody>
      </p:sp>
      <p:graphicFrame>
        <p:nvGraphicFramePr>
          <p:cNvPr id="58" name="Tabla 6">
            <a:extLst>
              <a:ext uri="{FF2B5EF4-FFF2-40B4-BE49-F238E27FC236}">
                <a16:creationId xmlns:a16="http://schemas.microsoft.com/office/drawing/2014/main" id="{D7BA8642-3CA7-E341-841F-FA8272E69D84}"/>
              </a:ext>
            </a:extLst>
          </p:cNvPr>
          <p:cNvGraphicFramePr>
            <a:graphicFrameLocks noGrp="1"/>
          </p:cNvGraphicFramePr>
          <p:nvPr>
            <p:extLst>
              <p:ext uri="{D42A27DB-BD31-4B8C-83A1-F6EECF244321}">
                <p14:modId xmlns:p14="http://schemas.microsoft.com/office/powerpoint/2010/main" val="1158222945"/>
              </p:ext>
            </p:extLst>
          </p:nvPr>
        </p:nvGraphicFramePr>
        <p:xfrm>
          <a:off x="582701" y="4883800"/>
          <a:ext cx="11031229" cy="1165164"/>
        </p:xfrm>
        <a:graphic>
          <a:graphicData uri="http://schemas.openxmlformats.org/drawingml/2006/table">
            <a:tbl>
              <a:tblPr firstRow="1" bandRow="1">
                <a:tableStyleId>{5940675A-B579-460E-94D1-54222C63F5DA}</a:tableStyleId>
              </a:tblPr>
              <a:tblGrid>
                <a:gridCol w="985577">
                  <a:extLst>
                    <a:ext uri="{9D8B030D-6E8A-4147-A177-3AD203B41FA5}">
                      <a16:colId xmlns:a16="http://schemas.microsoft.com/office/drawing/2014/main" val="4006178676"/>
                    </a:ext>
                  </a:extLst>
                </a:gridCol>
                <a:gridCol w="5022826">
                  <a:extLst>
                    <a:ext uri="{9D8B030D-6E8A-4147-A177-3AD203B41FA5}">
                      <a16:colId xmlns:a16="http://schemas.microsoft.com/office/drawing/2014/main" val="3341961501"/>
                    </a:ext>
                  </a:extLst>
                </a:gridCol>
                <a:gridCol w="5022826">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sp>
        <p:nvSpPr>
          <p:cNvPr id="20" name="Action Button: Custom 30">
            <a:hlinkClick r:id="" action="ppaction://noaction" highlightClick="1">
              <a:snd r:embed="rId5" name="Ella dice que las consecuencias del calor son importantes.wav"/>
            </a:hlinkClick>
            <a:extLst>
              <a:ext uri="{FF2B5EF4-FFF2-40B4-BE49-F238E27FC236}">
                <a16:creationId xmlns:a16="http://schemas.microsoft.com/office/drawing/2014/main" id="{DCFEE892-63E8-1248-A266-D26A5781F32D}"/>
              </a:ext>
            </a:extLst>
          </p:cNvPr>
          <p:cNvSpPr/>
          <p:nvPr/>
        </p:nvSpPr>
        <p:spPr>
          <a:xfrm>
            <a:off x="806093" y="4964354"/>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60" name="CuadroTexto 24">
            <a:extLst>
              <a:ext uri="{FF2B5EF4-FFF2-40B4-BE49-F238E27FC236}">
                <a16:creationId xmlns:a16="http://schemas.microsoft.com/office/drawing/2014/main" id="{C4074BF3-D056-5C4B-A8DE-432CDA874948}"/>
              </a:ext>
            </a:extLst>
          </p:cNvPr>
          <p:cNvSpPr txBox="1"/>
          <p:nvPr/>
        </p:nvSpPr>
        <p:spPr>
          <a:xfrm>
            <a:off x="3803494" y="4968317"/>
            <a:ext cx="6815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que</a:t>
            </a:r>
            <a:endPar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4" name="CuadroTexto 24">
            <a:extLst>
              <a:ext uri="{FF2B5EF4-FFF2-40B4-BE49-F238E27FC236}">
                <a16:creationId xmlns:a16="http://schemas.microsoft.com/office/drawing/2014/main" id="{C4074BF3-D056-5C4B-A8DE-432CDA874948}"/>
              </a:ext>
            </a:extLst>
          </p:cNvPr>
          <p:cNvSpPr txBox="1"/>
          <p:nvPr/>
        </p:nvSpPr>
        <p:spPr>
          <a:xfrm>
            <a:off x="8346272" y="4959828"/>
            <a:ext cx="20730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conse</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cue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ncias</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 name="TextBox 60"/>
          <p:cNvSpPr txBox="1"/>
          <p:nvPr/>
        </p:nvSpPr>
        <p:spPr>
          <a:xfrm>
            <a:off x="802458" y="5557988"/>
            <a:ext cx="81510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She ______ ____ the ________________ of the heat are important. </a:t>
            </a:r>
          </a:p>
        </p:txBody>
      </p:sp>
      <p:sp>
        <p:nvSpPr>
          <p:cNvPr id="65" name="CuadroTexto 24">
            <a:extLst>
              <a:ext uri="{FF2B5EF4-FFF2-40B4-BE49-F238E27FC236}">
                <a16:creationId xmlns:a16="http://schemas.microsoft.com/office/drawing/2014/main" id="{C4074BF3-D056-5C4B-A8DE-432CDA874948}"/>
              </a:ext>
            </a:extLst>
          </p:cNvPr>
          <p:cNvSpPr txBox="1"/>
          <p:nvPr/>
        </p:nvSpPr>
        <p:spPr>
          <a:xfrm>
            <a:off x="1446820" y="5557988"/>
            <a:ext cx="728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says</a:t>
            </a:r>
            <a:endPar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6" name="CuadroTexto 24">
            <a:extLst>
              <a:ext uri="{FF2B5EF4-FFF2-40B4-BE49-F238E27FC236}">
                <a16:creationId xmlns:a16="http://schemas.microsoft.com/office/drawing/2014/main" id="{C4074BF3-D056-5C4B-A8DE-432CDA874948}"/>
              </a:ext>
            </a:extLst>
          </p:cNvPr>
          <p:cNvSpPr txBox="1"/>
          <p:nvPr/>
        </p:nvSpPr>
        <p:spPr>
          <a:xfrm>
            <a:off x="2114821" y="5557988"/>
            <a:ext cx="66236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that</a:t>
            </a:r>
            <a:endPar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7" name="CuadroTexto 24">
            <a:extLst>
              <a:ext uri="{FF2B5EF4-FFF2-40B4-BE49-F238E27FC236}">
                <a16:creationId xmlns:a16="http://schemas.microsoft.com/office/drawing/2014/main" id="{C4074BF3-D056-5C4B-A8DE-432CDA874948}"/>
              </a:ext>
            </a:extLst>
          </p:cNvPr>
          <p:cNvSpPr txBox="1"/>
          <p:nvPr/>
        </p:nvSpPr>
        <p:spPr>
          <a:xfrm>
            <a:off x="3335993" y="5559595"/>
            <a:ext cx="20217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consequences</a:t>
            </a:r>
            <a:endPar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0314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3" grpId="0"/>
      <p:bldP spid="24" grpId="0"/>
      <p:bldP spid="45" grpId="0"/>
      <p:bldP spid="25" grpId="0"/>
      <p:bldP spid="56" grpId="0"/>
      <p:bldP spid="60" grpId="0"/>
      <p:bldP spid="64" grpId="0"/>
      <p:bldP spid="65" grpId="0"/>
      <p:bldP spid="66" grpId="0"/>
      <p:bldP spid="6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 uri="{C183D7F6-B498-43B3-948B-1728B52AA6E4}">
                <adec:decorative xmlns:adec="http://schemas.microsoft.com/office/drawing/2017/decorative" val="1"/>
              </a:ext>
            </a:extLst>
          </p:cNvPr>
          <p:cNvSpPr/>
          <p:nvPr/>
        </p:nvSpPr>
        <p:spPr>
          <a:xfrm>
            <a:off x="9461518" y="258166"/>
            <a:ext cx="24666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337745" y="184219"/>
            <a:ext cx="2714171" cy="555757"/>
          </a:xfrm>
        </p:spPr>
        <p:txBody>
          <a:bodyPr>
            <a:normAutofit/>
          </a:bodyPr>
          <a:lstStyle/>
          <a:p>
            <a:pPr lvl="0" algn="ctr">
              <a:lnSpc>
                <a:spcPct val="100000"/>
              </a:lnSpc>
              <a:spcBef>
                <a:spcPts val="0"/>
              </a:spcBef>
              <a:defRPr/>
            </a:pPr>
            <a:r>
              <a:rPr lang="en-GB" sz="2000" b="1" dirty="0" err="1">
                <a:solidFill>
                  <a:prstClr val="white"/>
                </a:solidFill>
              </a:rPr>
              <a:t>escuchar</a:t>
            </a:r>
            <a:r>
              <a:rPr lang="en-GB" sz="2000" b="1" dirty="0">
                <a:solidFill>
                  <a:prstClr val="white"/>
                </a:solidFill>
              </a:rPr>
              <a:t> / </a:t>
            </a:r>
            <a:r>
              <a:rPr lang="en-GB" sz="2000" b="1" dirty="0" err="1">
                <a:solidFill>
                  <a:prstClr val="white"/>
                </a:solidFill>
              </a:rPr>
              <a:t>escribir</a:t>
            </a:r>
            <a:endParaRPr lang="en-GB" sz="2000" b="1" dirty="0">
              <a:solidFill>
                <a:prstClr val="white"/>
              </a:solidFill>
            </a:endParaRPr>
          </a:p>
        </p:txBody>
      </p:sp>
      <p:sp>
        <p:nvSpPr>
          <p:cNvPr id="68" name="TextBox 67"/>
          <p:cNvSpPr txBox="1"/>
          <p:nvPr/>
        </p:nvSpPr>
        <p:spPr>
          <a:xfrm>
            <a:off x="10907804" y="700128"/>
            <a:ext cx="1032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[2/2]</a:t>
            </a:r>
          </a:p>
        </p:txBody>
      </p:sp>
      <p:sp>
        <p:nvSpPr>
          <p:cNvPr id="3" name="Rectangle 2"/>
          <p:cNvSpPr/>
          <p:nvPr/>
        </p:nvSpPr>
        <p:spPr>
          <a:xfrm>
            <a:off x="3806087" y="915813"/>
            <a:ext cx="96532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203864"/>
                </a:solidFill>
                <a:effectLst/>
                <a:uLnTx/>
                <a:uFillTx/>
                <a:latin typeface="Century Gothic" panose="020F0302020204030204"/>
                <a:ea typeface="+mn-ea"/>
                <a:cs typeface="+mn-cs"/>
              </a:rPr>
              <a:t>[que]</a:t>
            </a:r>
          </a:p>
        </p:txBody>
      </p:sp>
      <p:sp>
        <p:nvSpPr>
          <p:cNvPr id="9" name="Rectangle 8"/>
          <p:cNvSpPr/>
          <p:nvPr/>
        </p:nvSpPr>
        <p:spPr>
          <a:xfrm>
            <a:off x="9120737" y="952422"/>
            <a:ext cx="95891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203864"/>
                </a:solidFill>
                <a:effectLst/>
                <a:uLnTx/>
                <a:uFillTx/>
                <a:latin typeface="Century Gothic" panose="020F0302020204030204"/>
                <a:ea typeface="+mn-ea"/>
                <a:cs typeface="+mn-cs"/>
              </a:rPr>
              <a:t>[cue]</a:t>
            </a:r>
          </a:p>
        </p:txBody>
      </p:sp>
      <p:graphicFrame>
        <p:nvGraphicFramePr>
          <p:cNvPr id="7" name="Tabla 6">
            <a:extLst>
              <a:ext uri="{FF2B5EF4-FFF2-40B4-BE49-F238E27FC236}">
                <a16:creationId xmlns:a16="http://schemas.microsoft.com/office/drawing/2014/main" id="{D7BA8642-3CA7-E341-841F-FA8272E69D84}"/>
              </a:ext>
            </a:extLst>
          </p:cNvPr>
          <p:cNvGraphicFramePr>
            <a:graphicFrameLocks noGrp="1"/>
          </p:cNvGraphicFramePr>
          <p:nvPr/>
        </p:nvGraphicFramePr>
        <p:xfrm>
          <a:off x="612115" y="1463165"/>
          <a:ext cx="11002034" cy="1165164"/>
        </p:xfrm>
        <a:graphic>
          <a:graphicData uri="http://schemas.openxmlformats.org/drawingml/2006/table">
            <a:tbl>
              <a:tblPr firstRow="1" bandRow="1">
                <a:tableStyleId>{5940675A-B579-460E-94D1-54222C63F5DA}</a:tableStyleId>
              </a:tblPr>
              <a:tblGrid>
                <a:gridCol w="982968">
                  <a:extLst>
                    <a:ext uri="{9D8B030D-6E8A-4147-A177-3AD203B41FA5}">
                      <a16:colId xmlns:a16="http://schemas.microsoft.com/office/drawing/2014/main" val="4006178676"/>
                    </a:ext>
                  </a:extLst>
                </a:gridCol>
                <a:gridCol w="5009533">
                  <a:extLst>
                    <a:ext uri="{9D8B030D-6E8A-4147-A177-3AD203B41FA5}">
                      <a16:colId xmlns:a16="http://schemas.microsoft.com/office/drawing/2014/main" val="3341961501"/>
                    </a:ext>
                  </a:extLst>
                </a:gridCol>
                <a:gridCol w="5009533">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sp>
        <p:nvSpPr>
          <p:cNvPr id="18" name="Action Button: Custom 30">
            <a:hlinkClick r:id="" action="ppaction://noaction" highlightClick="1">
              <a:snd r:embed="rId3" name="Es normal querer ir al parque en verano porque el clima es mejor.wav"/>
            </a:hlinkClick>
            <a:extLst>
              <a:ext uri="{FF2B5EF4-FFF2-40B4-BE49-F238E27FC236}">
                <a16:creationId xmlns:a16="http://schemas.microsoft.com/office/drawing/2014/main" id="{83C11B64-3180-E04F-A5A1-21980B14252B}"/>
              </a:ext>
            </a:extLst>
          </p:cNvPr>
          <p:cNvSpPr/>
          <p:nvPr/>
        </p:nvSpPr>
        <p:spPr>
          <a:xfrm>
            <a:off x="815158" y="1547765"/>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8" name="CuadroTexto 27">
            <a:extLst>
              <a:ext uri="{FF2B5EF4-FFF2-40B4-BE49-F238E27FC236}">
                <a16:creationId xmlns:a16="http://schemas.microsoft.com/office/drawing/2014/main" id="{E1928B91-9B99-C847-AB8C-B84078D995D9}"/>
              </a:ext>
            </a:extLst>
          </p:cNvPr>
          <p:cNvSpPr txBox="1"/>
          <p:nvPr/>
        </p:nvSpPr>
        <p:spPr>
          <a:xfrm>
            <a:off x="2610428" y="1540976"/>
            <a:ext cx="10021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rer</a:t>
            </a:r>
          </a:p>
        </p:txBody>
      </p:sp>
      <p:sp>
        <p:nvSpPr>
          <p:cNvPr id="29" name="CuadroTexto 28">
            <a:extLst>
              <a:ext uri="{FF2B5EF4-FFF2-40B4-BE49-F238E27FC236}">
                <a16:creationId xmlns:a16="http://schemas.microsoft.com/office/drawing/2014/main" id="{5E7F8AE7-7895-2C46-9E99-1A93166E8C00}"/>
              </a:ext>
            </a:extLst>
          </p:cNvPr>
          <p:cNvSpPr txBox="1"/>
          <p:nvPr/>
        </p:nvSpPr>
        <p:spPr>
          <a:xfrm>
            <a:off x="3758571" y="1540976"/>
            <a:ext cx="11079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p>
        </p:txBody>
      </p:sp>
      <p:sp>
        <p:nvSpPr>
          <p:cNvPr id="30" name="CuadroTexto 29">
            <a:extLst>
              <a:ext uri="{FF2B5EF4-FFF2-40B4-BE49-F238E27FC236}">
                <a16:creationId xmlns:a16="http://schemas.microsoft.com/office/drawing/2014/main" id="{2891E287-8562-3E4F-9815-CB293D018540}"/>
              </a:ext>
            </a:extLst>
          </p:cNvPr>
          <p:cNvSpPr txBox="1"/>
          <p:nvPr/>
        </p:nvSpPr>
        <p:spPr>
          <a:xfrm>
            <a:off x="4919403" y="1529129"/>
            <a:ext cx="11015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por</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p>
        </p:txBody>
      </p:sp>
      <p:sp>
        <p:nvSpPr>
          <p:cNvPr id="61" name="TextBox 60"/>
          <p:cNvSpPr txBox="1"/>
          <p:nvPr/>
        </p:nvSpPr>
        <p:spPr>
          <a:xfrm>
            <a:off x="621738" y="2152385"/>
            <a:ext cx="111383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It’s normal ________ to go to the park ___ ________ because the ________________ is better.</a:t>
            </a:r>
          </a:p>
        </p:txBody>
      </p:sp>
      <p:sp>
        <p:nvSpPr>
          <p:cNvPr id="47" name="CuadroTexto 7">
            <a:extLst>
              <a:ext uri="{FF2B5EF4-FFF2-40B4-BE49-F238E27FC236}">
                <a16:creationId xmlns:a16="http://schemas.microsoft.com/office/drawing/2014/main" id="{DDF89EF1-AAC0-4540-A277-5D91C84B7D0E}"/>
              </a:ext>
            </a:extLst>
          </p:cNvPr>
          <p:cNvSpPr txBox="1"/>
          <p:nvPr/>
        </p:nvSpPr>
        <p:spPr>
          <a:xfrm>
            <a:off x="2036764" y="2142352"/>
            <a:ext cx="14596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to want</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 name="CuadroTexto 7">
            <a:extLst>
              <a:ext uri="{FF2B5EF4-FFF2-40B4-BE49-F238E27FC236}">
                <a16:creationId xmlns:a16="http://schemas.microsoft.com/office/drawing/2014/main" id="{DDF89EF1-AAC0-4540-A277-5D91C84B7D0E}"/>
              </a:ext>
            </a:extLst>
          </p:cNvPr>
          <p:cNvSpPr txBox="1"/>
          <p:nvPr/>
        </p:nvSpPr>
        <p:spPr>
          <a:xfrm>
            <a:off x="5295247" y="2150774"/>
            <a:ext cx="4084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in</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 name="CuadroTexto 7">
            <a:extLst>
              <a:ext uri="{FF2B5EF4-FFF2-40B4-BE49-F238E27FC236}">
                <a16:creationId xmlns:a16="http://schemas.microsoft.com/office/drawing/2014/main" id="{DDF89EF1-AAC0-4540-A277-5D91C84B7D0E}"/>
              </a:ext>
            </a:extLst>
          </p:cNvPr>
          <p:cNvSpPr txBox="1"/>
          <p:nvPr/>
        </p:nvSpPr>
        <p:spPr>
          <a:xfrm>
            <a:off x="5614476" y="2147536"/>
            <a:ext cx="13369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summer</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 name="CuadroTexto 7">
            <a:extLst>
              <a:ext uri="{FF2B5EF4-FFF2-40B4-BE49-F238E27FC236}">
                <a16:creationId xmlns:a16="http://schemas.microsoft.com/office/drawing/2014/main" id="{DDF89EF1-AAC0-4540-A277-5D91C84B7D0E}"/>
              </a:ext>
            </a:extLst>
          </p:cNvPr>
          <p:cNvSpPr txBox="1"/>
          <p:nvPr/>
        </p:nvSpPr>
        <p:spPr>
          <a:xfrm>
            <a:off x="8390604" y="2164955"/>
            <a:ext cx="2349515"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203864"/>
                </a:solidFill>
                <a:effectLst/>
                <a:uLnTx/>
                <a:uFillTx/>
                <a:latin typeface="Century Gothic" panose="020F0302020204030204"/>
                <a:ea typeface="+mn-ea"/>
                <a:cs typeface="+mn-cs"/>
              </a:rPr>
              <a:t>climate/weather</a:t>
            </a:r>
            <a:endParaRPr kumimoji="0" lang="es-GB" sz="19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graphicFrame>
        <p:nvGraphicFramePr>
          <p:cNvPr id="46" name="Tabla 6">
            <a:extLst>
              <a:ext uri="{FF2B5EF4-FFF2-40B4-BE49-F238E27FC236}">
                <a16:creationId xmlns:a16="http://schemas.microsoft.com/office/drawing/2014/main" id="{D7BA8642-3CA7-E341-841F-FA8272E69D84}"/>
              </a:ext>
            </a:extLst>
          </p:cNvPr>
          <p:cNvGraphicFramePr>
            <a:graphicFrameLocks noGrp="1"/>
          </p:cNvGraphicFramePr>
          <p:nvPr/>
        </p:nvGraphicFramePr>
        <p:xfrm>
          <a:off x="612115" y="2949383"/>
          <a:ext cx="11002034" cy="1165164"/>
        </p:xfrm>
        <a:graphic>
          <a:graphicData uri="http://schemas.openxmlformats.org/drawingml/2006/table">
            <a:tbl>
              <a:tblPr firstRow="1" bandRow="1">
                <a:tableStyleId>{5940675A-B579-460E-94D1-54222C63F5DA}</a:tableStyleId>
              </a:tblPr>
              <a:tblGrid>
                <a:gridCol w="982968">
                  <a:extLst>
                    <a:ext uri="{9D8B030D-6E8A-4147-A177-3AD203B41FA5}">
                      <a16:colId xmlns:a16="http://schemas.microsoft.com/office/drawing/2014/main" val="4006178676"/>
                    </a:ext>
                  </a:extLst>
                </a:gridCol>
                <a:gridCol w="5009533">
                  <a:extLst>
                    <a:ext uri="{9D8B030D-6E8A-4147-A177-3AD203B41FA5}">
                      <a16:colId xmlns:a16="http://schemas.microsoft.com/office/drawing/2014/main" val="3341961501"/>
                    </a:ext>
                  </a:extLst>
                </a:gridCol>
                <a:gridCol w="5009533">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sp>
        <p:nvSpPr>
          <p:cNvPr id="19" name="Action Button: Custom 30">
            <a:hlinkClick r:id="" action="ppaction://noaction" highlightClick="1">
              <a:snd r:embed="rId4" name="Es un animal con el cuello muy largo ¿Qué animal es_.wav"/>
            </a:hlinkClick>
            <a:extLst>
              <a:ext uri="{FF2B5EF4-FFF2-40B4-BE49-F238E27FC236}">
                <a16:creationId xmlns:a16="http://schemas.microsoft.com/office/drawing/2014/main" id="{6B2A27BB-6317-124A-B0DA-34CE0DCC5AF0}"/>
              </a:ext>
            </a:extLst>
          </p:cNvPr>
          <p:cNvSpPr/>
          <p:nvPr/>
        </p:nvSpPr>
        <p:spPr>
          <a:xfrm>
            <a:off x="831872" y="3006906"/>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4" name="CuadroTexto 33">
            <a:extLst>
              <a:ext uri="{FF2B5EF4-FFF2-40B4-BE49-F238E27FC236}">
                <a16:creationId xmlns:a16="http://schemas.microsoft.com/office/drawing/2014/main" id="{4A27EF19-DDE3-4E42-9DF7-C55E4D00832A}"/>
              </a:ext>
            </a:extLst>
          </p:cNvPr>
          <p:cNvSpPr txBox="1"/>
          <p:nvPr/>
        </p:nvSpPr>
        <p:spPr>
          <a:xfrm>
            <a:off x="3860424" y="3042249"/>
            <a:ext cx="9861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qué</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3" name="CuadroTexto 32">
            <a:extLst>
              <a:ext uri="{FF2B5EF4-FFF2-40B4-BE49-F238E27FC236}">
                <a16:creationId xmlns:a16="http://schemas.microsoft.com/office/drawing/2014/main" id="{084E6609-C6A1-494D-B45E-613C70B1027E}"/>
              </a:ext>
            </a:extLst>
          </p:cNvPr>
          <p:cNvSpPr txBox="1"/>
          <p:nvPr/>
        </p:nvSpPr>
        <p:spPr>
          <a:xfrm>
            <a:off x="9093118" y="3042249"/>
            <a:ext cx="9444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llo</a:t>
            </a:r>
          </a:p>
        </p:txBody>
      </p:sp>
      <p:sp>
        <p:nvSpPr>
          <p:cNvPr id="41" name="TextBox 40"/>
          <p:cNvSpPr txBox="1"/>
          <p:nvPr/>
        </p:nvSpPr>
        <p:spPr>
          <a:xfrm>
            <a:off x="621738" y="3608942"/>
            <a:ext cx="111383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It’s an animal with a ______ ______ ______. What animal is it?</a:t>
            </a:r>
          </a:p>
        </p:txBody>
      </p:sp>
      <p:sp>
        <p:nvSpPr>
          <p:cNvPr id="51" name="CuadroTexto 7">
            <a:extLst>
              <a:ext uri="{FF2B5EF4-FFF2-40B4-BE49-F238E27FC236}">
                <a16:creationId xmlns:a16="http://schemas.microsoft.com/office/drawing/2014/main" id="{DDF89EF1-AAC0-4540-A277-5D91C84B7D0E}"/>
              </a:ext>
            </a:extLst>
          </p:cNvPr>
          <p:cNvSpPr txBox="1"/>
          <p:nvPr/>
        </p:nvSpPr>
        <p:spPr>
          <a:xfrm>
            <a:off x="3251562" y="3586051"/>
            <a:ext cx="7410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very</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2" name="CuadroTexto 7">
            <a:extLst>
              <a:ext uri="{FF2B5EF4-FFF2-40B4-BE49-F238E27FC236}">
                <a16:creationId xmlns:a16="http://schemas.microsoft.com/office/drawing/2014/main" id="{DDF89EF1-AAC0-4540-A277-5D91C84B7D0E}"/>
              </a:ext>
            </a:extLst>
          </p:cNvPr>
          <p:cNvSpPr txBox="1"/>
          <p:nvPr/>
        </p:nvSpPr>
        <p:spPr>
          <a:xfrm>
            <a:off x="4091890" y="3594010"/>
            <a:ext cx="7410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long</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 name="CuadroTexto 7">
            <a:extLst>
              <a:ext uri="{FF2B5EF4-FFF2-40B4-BE49-F238E27FC236}">
                <a16:creationId xmlns:a16="http://schemas.microsoft.com/office/drawing/2014/main" id="{DDF89EF1-AAC0-4540-A277-5D91C84B7D0E}"/>
              </a:ext>
            </a:extLst>
          </p:cNvPr>
          <p:cNvSpPr txBox="1"/>
          <p:nvPr/>
        </p:nvSpPr>
        <p:spPr>
          <a:xfrm>
            <a:off x="4868348" y="3597547"/>
            <a:ext cx="8537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neck</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graphicFrame>
        <p:nvGraphicFramePr>
          <p:cNvPr id="42" name="Tabla 6">
            <a:extLst>
              <a:ext uri="{FF2B5EF4-FFF2-40B4-BE49-F238E27FC236}">
                <a16:creationId xmlns:a16="http://schemas.microsoft.com/office/drawing/2014/main" id="{D7BA8642-3CA7-E341-841F-FA8272E69D84}"/>
              </a:ext>
            </a:extLst>
          </p:cNvPr>
          <p:cNvGraphicFramePr>
            <a:graphicFrameLocks noGrp="1"/>
          </p:cNvGraphicFramePr>
          <p:nvPr/>
        </p:nvGraphicFramePr>
        <p:xfrm>
          <a:off x="621738" y="4469104"/>
          <a:ext cx="11002034" cy="1165164"/>
        </p:xfrm>
        <a:graphic>
          <a:graphicData uri="http://schemas.openxmlformats.org/drawingml/2006/table">
            <a:tbl>
              <a:tblPr firstRow="1" bandRow="1">
                <a:tableStyleId>{5940675A-B579-460E-94D1-54222C63F5DA}</a:tableStyleId>
              </a:tblPr>
              <a:tblGrid>
                <a:gridCol w="982968">
                  <a:extLst>
                    <a:ext uri="{9D8B030D-6E8A-4147-A177-3AD203B41FA5}">
                      <a16:colId xmlns:a16="http://schemas.microsoft.com/office/drawing/2014/main" val="4006178676"/>
                    </a:ext>
                  </a:extLst>
                </a:gridCol>
                <a:gridCol w="5009533">
                  <a:extLst>
                    <a:ext uri="{9D8B030D-6E8A-4147-A177-3AD203B41FA5}">
                      <a16:colId xmlns:a16="http://schemas.microsoft.com/office/drawing/2014/main" val="3341961501"/>
                    </a:ext>
                  </a:extLst>
                </a:gridCol>
                <a:gridCol w="5009533">
                  <a:extLst>
                    <a:ext uri="{9D8B030D-6E8A-4147-A177-3AD203B41FA5}">
                      <a16:colId xmlns:a16="http://schemas.microsoft.com/office/drawing/2014/main" val="1131098492"/>
                    </a:ext>
                  </a:extLst>
                </a:gridCol>
              </a:tblGrid>
              <a:tr h="582582">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975470140"/>
                  </a:ext>
                </a:extLst>
              </a:tr>
              <a:tr h="582582">
                <a:tc gridSpan="3">
                  <a:txBody>
                    <a:bodyPr/>
                    <a:lstStyle/>
                    <a:p>
                      <a:endParaRPr lang="es-GB" dirty="0"/>
                    </a:p>
                  </a:txBody>
                  <a:tcPr>
                    <a:solidFill>
                      <a:schemeClr val="accent4">
                        <a:lumMod val="20000"/>
                        <a:lumOff val="80000"/>
                      </a:schemeClr>
                    </a:solidFill>
                  </a:tcPr>
                </a:tc>
                <a:tc hMerge="1">
                  <a:txBody>
                    <a:bodyPr/>
                    <a:lstStyle/>
                    <a:p>
                      <a:endParaRPr lang="es-GB" dirty="0"/>
                    </a:p>
                  </a:txBody>
                  <a:tcPr/>
                </a:tc>
                <a:tc hMerge="1">
                  <a:txBody>
                    <a:bodyPr/>
                    <a:lstStyle/>
                    <a:p>
                      <a:endParaRPr lang="es-GB" dirty="0"/>
                    </a:p>
                  </a:txBody>
                  <a:tcPr/>
                </a:tc>
                <a:extLst>
                  <a:ext uri="{0D108BD9-81ED-4DB2-BD59-A6C34878D82A}">
                    <a16:rowId xmlns:a16="http://schemas.microsoft.com/office/drawing/2014/main" val="3009063230"/>
                  </a:ext>
                </a:extLst>
              </a:tr>
            </a:tbl>
          </a:graphicData>
        </a:graphic>
      </p:graphicFrame>
      <p:sp>
        <p:nvSpPr>
          <p:cNvPr id="20" name="Action Button: Custom 30">
            <a:hlinkClick r:id="" action="ppaction://noaction" highlightClick="1">
              <a:snd r:embed="rId5" name="No tengo cincuenta euros, así que no puedo comprar las entradas.wav"/>
            </a:hlinkClick>
            <a:extLst>
              <a:ext uri="{FF2B5EF4-FFF2-40B4-BE49-F238E27FC236}">
                <a16:creationId xmlns:a16="http://schemas.microsoft.com/office/drawing/2014/main" id="{DCFEE892-63E8-1248-A266-D26A5781F32D}"/>
              </a:ext>
            </a:extLst>
          </p:cNvPr>
          <p:cNvSpPr/>
          <p:nvPr/>
        </p:nvSpPr>
        <p:spPr>
          <a:xfrm>
            <a:off x="828416" y="4508728"/>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6" name="CuadroTexto 35">
            <a:extLst>
              <a:ext uri="{FF2B5EF4-FFF2-40B4-BE49-F238E27FC236}">
                <a16:creationId xmlns:a16="http://schemas.microsoft.com/office/drawing/2014/main" id="{FBE7F962-F9F3-234C-9876-15F1034CAD1C}"/>
              </a:ext>
            </a:extLst>
          </p:cNvPr>
          <p:cNvSpPr txBox="1"/>
          <p:nvPr/>
        </p:nvSpPr>
        <p:spPr>
          <a:xfrm>
            <a:off x="3631724" y="4508728"/>
            <a:ext cx="10775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así </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p>
        </p:txBody>
      </p:sp>
      <p:sp>
        <p:nvSpPr>
          <p:cNvPr id="35" name="CuadroTexto 34">
            <a:extLst>
              <a:ext uri="{FF2B5EF4-FFF2-40B4-BE49-F238E27FC236}">
                <a16:creationId xmlns:a16="http://schemas.microsoft.com/office/drawing/2014/main" id="{DEEBC342-51E5-A84F-B33E-BC2DC338289D}"/>
              </a:ext>
            </a:extLst>
          </p:cNvPr>
          <p:cNvSpPr txBox="1"/>
          <p:nvPr/>
        </p:nvSpPr>
        <p:spPr>
          <a:xfrm>
            <a:off x="8796788" y="4578336"/>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cin</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nta</a:t>
            </a:r>
          </a:p>
        </p:txBody>
      </p:sp>
      <p:sp>
        <p:nvSpPr>
          <p:cNvPr id="44" name="TextBox 43"/>
          <p:cNvSpPr txBox="1"/>
          <p:nvPr/>
        </p:nvSpPr>
        <p:spPr>
          <a:xfrm>
            <a:off x="631360" y="5137886"/>
            <a:ext cx="111383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don’t have _______ euros, _____ I can’t _______ the ___________.</a:t>
            </a:r>
          </a:p>
        </p:txBody>
      </p:sp>
      <p:sp>
        <p:nvSpPr>
          <p:cNvPr id="63" name="CuadroTexto 7">
            <a:extLst>
              <a:ext uri="{FF2B5EF4-FFF2-40B4-BE49-F238E27FC236}">
                <a16:creationId xmlns:a16="http://schemas.microsoft.com/office/drawing/2014/main" id="{DDF89EF1-AAC0-4540-A277-5D91C84B7D0E}"/>
              </a:ext>
            </a:extLst>
          </p:cNvPr>
          <p:cNvSpPr txBox="1"/>
          <p:nvPr/>
        </p:nvSpPr>
        <p:spPr>
          <a:xfrm>
            <a:off x="2450503" y="5129424"/>
            <a:ext cx="7410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fifty</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5" name="CuadroTexto 7">
            <a:extLst>
              <a:ext uri="{FF2B5EF4-FFF2-40B4-BE49-F238E27FC236}">
                <a16:creationId xmlns:a16="http://schemas.microsoft.com/office/drawing/2014/main" id="{DDF89EF1-AAC0-4540-A277-5D91C84B7D0E}"/>
              </a:ext>
            </a:extLst>
          </p:cNvPr>
          <p:cNvSpPr txBox="1"/>
          <p:nvPr/>
        </p:nvSpPr>
        <p:spPr>
          <a:xfrm>
            <a:off x="4113933" y="5135530"/>
            <a:ext cx="7410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so</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9" name="CuadroTexto 7">
            <a:extLst>
              <a:ext uri="{FF2B5EF4-FFF2-40B4-BE49-F238E27FC236}">
                <a16:creationId xmlns:a16="http://schemas.microsoft.com/office/drawing/2014/main" id="{DDF89EF1-AAC0-4540-A277-5D91C84B7D0E}"/>
              </a:ext>
            </a:extLst>
          </p:cNvPr>
          <p:cNvSpPr txBox="1"/>
          <p:nvPr/>
        </p:nvSpPr>
        <p:spPr>
          <a:xfrm>
            <a:off x="5690441" y="5129424"/>
            <a:ext cx="7410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buy</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2" name="CuadroTexto 7">
            <a:extLst>
              <a:ext uri="{FF2B5EF4-FFF2-40B4-BE49-F238E27FC236}">
                <a16:creationId xmlns:a16="http://schemas.microsoft.com/office/drawing/2014/main" id="{DDF89EF1-AAC0-4540-A277-5D91C84B7D0E}"/>
              </a:ext>
            </a:extLst>
          </p:cNvPr>
          <p:cNvSpPr txBox="1"/>
          <p:nvPr/>
        </p:nvSpPr>
        <p:spPr>
          <a:xfrm>
            <a:off x="7142427" y="5137886"/>
            <a:ext cx="10938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tickets</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4191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7" grpId="0"/>
      <p:bldP spid="48" grpId="0"/>
      <p:bldP spid="49" grpId="0"/>
      <p:bldP spid="50" grpId="0"/>
      <p:bldP spid="51" grpId="0"/>
      <p:bldP spid="52" grpId="0"/>
      <p:bldP spid="54" grpId="0"/>
      <p:bldP spid="36" grpId="0"/>
      <p:bldP spid="35" grpId="0"/>
      <p:bldP spid="63" grpId="0"/>
      <p:bldP spid="55" grpId="0"/>
      <p:bldP spid="59" grpId="0"/>
      <p:bldP spid="6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10" name="TextBox 9"/>
          <p:cNvSpPr txBox="1"/>
          <p:nvPr/>
        </p:nvSpPr>
        <p:spPr>
          <a:xfrm>
            <a:off x="2415330" y="1597126"/>
            <a:ext cx="22432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conocer</a:t>
            </a:r>
          </a:p>
        </p:txBody>
      </p:sp>
      <p:sp>
        <p:nvSpPr>
          <p:cNvPr id="11" name="TextBox 10"/>
          <p:cNvSpPr txBox="1"/>
          <p:nvPr/>
        </p:nvSpPr>
        <p:spPr>
          <a:xfrm>
            <a:off x="2450384" y="5344619"/>
            <a:ext cx="13917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sufrir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9581646" y="513951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romper</a:t>
            </a:r>
          </a:p>
        </p:txBody>
      </p:sp>
      <p:sp>
        <p:nvSpPr>
          <p:cNvPr id="14" name="TextBox 13"/>
          <p:cNvSpPr txBox="1"/>
          <p:nvPr/>
        </p:nvSpPr>
        <p:spPr>
          <a:xfrm>
            <a:off x="9581646" y="3322613"/>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apenas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2415330" y="3397719"/>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ofrecer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CuadroTexto 36">
            <a:extLst>
              <a:ext uri="{FF2B5EF4-FFF2-40B4-BE49-F238E27FC236}">
                <a16:creationId xmlns:a16="http://schemas.microsoft.com/office/drawing/2014/main" id="{791FDE87-6A2E-E342-B094-5ED775B6809C}"/>
              </a:ext>
            </a:extLst>
          </p:cNvPr>
          <p:cNvSpPr txBox="1"/>
          <p:nvPr/>
        </p:nvSpPr>
        <p:spPr>
          <a:xfrm>
            <a:off x="588822" y="3663168"/>
            <a:ext cx="137088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2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to offer</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 name="Imagen 2" descr="Image of a student offering an apple to a teacher">
            <a:extLst>
              <a:ext uri="{FF2B5EF4-FFF2-40B4-BE49-F238E27FC236}">
                <a16:creationId xmlns:a16="http://schemas.microsoft.com/office/drawing/2014/main" id="{B4CFB910-AA17-2D44-8340-57484C840F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218" y="2441128"/>
            <a:ext cx="1034819" cy="1144637"/>
          </a:xfrm>
          <a:prstGeom prst="rect">
            <a:avLst/>
          </a:prstGeom>
        </p:spPr>
      </p:pic>
      <p:pic>
        <p:nvPicPr>
          <p:cNvPr id="6" name="Imagen 5" descr="Image of person with their head in their hands suffering">
            <a:extLst>
              <a:ext uri="{FF2B5EF4-FFF2-40B4-BE49-F238E27FC236}">
                <a16:creationId xmlns:a16="http://schemas.microsoft.com/office/drawing/2014/main" id="{0EAACEA9-05CA-A043-BD46-3859B4336BD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6053" y="4738382"/>
            <a:ext cx="1013984" cy="675258"/>
          </a:xfrm>
          <a:prstGeom prst="rect">
            <a:avLst/>
          </a:prstGeom>
        </p:spPr>
      </p:pic>
      <p:sp>
        <p:nvSpPr>
          <p:cNvPr id="36" name="CuadroTexto 35">
            <a:extLst>
              <a:ext uri="{FF2B5EF4-FFF2-40B4-BE49-F238E27FC236}">
                <a16:creationId xmlns:a16="http://schemas.microsoft.com/office/drawing/2014/main" id="{A20B41BA-3474-9B40-98DD-3055DA5EC61A}"/>
              </a:ext>
            </a:extLst>
          </p:cNvPr>
          <p:cNvSpPr txBox="1"/>
          <p:nvPr/>
        </p:nvSpPr>
        <p:spPr>
          <a:xfrm>
            <a:off x="588822" y="5524238"/>
            <a:ext cx="146706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2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to suffer</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 name="Imagen 6" descr="Image of hands breaking a stick">
            <a:extLst>
              <a:ext uri="{FF2B5EF4-FFF2-40B4-BE49-F238E27FC236}">
                <a16:creationId xmlns:a16="http://schemas.microsoft.com/office/drawing/2014/main" id="{694D47E3-E3A6-F04B-BC3F-255C56385B2A}"/>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2250">
                        <a14:foregroundMark x1="39000" y1="35208" x2="26375" y2="49583"/>
                        <a14:foregroundMark x1="26375" y1="49583" x2="11625" y2="82917"/>
                        <a14:foregroundMark x1="37000" y1="17917" x2="35750" y2="17500"/>
                        <a14:foregroundMark x1="44250" y1="14375" x2="44875" y2="15625"/>
                        <a14:foregroundMark x1="64250" y1="13958" x2="61750" y2="14375"/>
                        <a14:foregroundMark x1="50000" y1="42083" x2="50000" y2="41042"/>
                        <a14:foregroundMark x1="91375" y1="77917" x2="92250" y2="75417"/>
                      </a14:backgroundRemoval>
                    </a14:imgEffect>
                  </a14:imgLayer>
                </a14:imgProps>
              </a:ext>
              <a:ext uri="{28A0092B-C50C-407E-A947-70E740481C1C}">
                <a14:useLocalDpi xmlns:a14="http://schemas.microsoft.com/office/drawing/2010/main"/>
              </a:ext>
            </a:extLst>
          </a:blip>
          <a:stretch>
            <a:fillRect/>
          </a:stretch>
        </p:blipFill>
        <p:spPr>
          <a:xfrm>
            <a:off x="7895267" y="4916368"/>
            <a:ext cx="1173263" cy="703958"/>
          </a:xfrm>
          <a:prstGeom prst="rect">
            <a:avLst/>
          </a:prstGeom>
        </p:spPr>
      </p:pic>
      <p:sp>
        <p:nvSpPr>
          <p:cNvPr id="38" name="CuadroTexto 37">
            <a:extLst>
              <a:ext uri="{FF2B5EF4-FFF2-40B4-BE49-F238E27FC236}">
                <a16:creationId xmlns:a16="http://schemas.microsoft.com/office/drawing/2014/main" id="{1A706A72-BB7C-744B-8171-B983B60275D1}"/>
              </a:ext>
            </a:extLst>
          </p:cNvPr>
          <p:cNvSpPr txBox="1"/>
          <p:nvPr/>
        </p:nvSpPr>
        <p:spPr>
          <a:xfrm>
            <a:off x="7784588" y="5463546"/>
            <a:ext cx="153599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2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to break</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0895210" y="933158"/>
            <a:ext cx="1032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sp>
        <p:nvSpPr>
          <p:cNvPr id="39" name="TextBox 38"/>
          <p:cNvSpPr txBox="1"/>
          <p:nvPr/>
        </p:nvSpPr>
        <p:spPr>
          <a:xfrm>
            <a:off x="9193979" y="1653192"/>
            <a:ext cx="2998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desaparecer</a:t>
            </a:r>
          </a:p>
        </p:txBody>
      </p:sp>
      <p:sp>
        <p:nvSpPr>
          <p:cNvPr id="15" name="TextBox 14"/>
          <p:cNvSpPr txBox="1"/>
          <p:nvPr/>
        </p:nvSpPr>
        <p:spPr>
          <a:xfrm>
            <a:off x="6679594" y="1643979"/>
            <a:ext cx="29383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disappear, disappearing]</a:t>
            </a:r>
          </a:p>
        </p:txBody>
      </p:sp>
      <p:sp>
        <p:nvSpPr>
          <p:cNvPr id="44" name="TextBox 43"/>
          <p:cNvSpPr txBox="1"/>
          <p:nvPr/>
        </p:nvSpPr>
        <p:spPr>
          <a:xfrm>
            <a:off x="251062" y="1381126"/>
            <a:ext cx="23864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know, to get to know]</a:t>
            </a:r>
          </a:p>
        </p:txBody>
      </p:sp>
      <p:sp>
        <p:nvSpPr>
          <p:cNvPr id="21" name="TextBox 20"/>
          <p:cNvSpPr txBox="1"/>
          <p:nvPr/>
        </p:nvSpPr>
        <p:spPr>
          <a:xfrm>
            <a:off x="6679594" y="3384167"/>
            <a:ext cx="29383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[hardly, barely]</a:t>
            </a:r>
          </a:p>
        </p:txBody>
      </p:sp>
    </p:spTree>
    <p:extLst>
      <p:ext uri="{BB962C8B-B14F-4D97-AF65-F5344CB8AC3E}">
        <p14:creationId xmlns:p14="http://schemas.microsoft.com/office/powerpoint/2010/main" val="168362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14" grpId="0"/>
      <p:bldP spid="14" grpId="1"/>
      <p:bldP spid="20" grpId="0"/>
      <p:bldP spid="20" grpId="1"/>
      <p:bldP spid="37" grpId="0"/>
      <p:bldP spid="37" grpId="1"/>
      <p:bldP spid="36" grpId="0"/>
      <p:bldP spid="36" grpId="1"/>
      <p:bldP spid="38" grpId="0"/>
      <p:bldP spid="38" grpId="1"/>
      <p:bldP spid="39" grpId="0"/>
      <p:bldP spid="39" grpId="1"/>
      <p:bldP spid="15" grpId="0"/>
      <p:bldP spid="15" grpId="1"/>
      <p:bldP spid="44" grpId="0"/>
      <p:bldP spid="44" grpId="1"/>
      <p:bldP spid="21" grpId="0"/>
      <p:bldP spid="21"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39" name="TextBox 38"/>
          <p:cNvSpPr txBox="1"/>
          <p:nvPr/>
        </p:nvSpPr>
        <p:spPr>
          <a:xfrm>
            <a:off x="8913439" y="1727318"/>
            <a:ext cx="27438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accidente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p:cNvSpPr txBox="1"/>
          <p:nvPr/>
        </p:nvSpPr>
        <p:spPr>
          <a:xfrm>
            <a:off x="2427325" y="3489621"/>
            <a:ext cx="43985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Estados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Unidos</a:t>
            </a:r>
          </a:p>
        </p:txBody>
      </p:sp>
      <p:sp>
        <p:nvSpPr>
          <p:cNvPr id="44" name="TextBox 20">
            <a:extLst>
              <a:ext uri="{FF2B5EF4-FFF2-40B4-BE49-F238E27FC236}">
                <a16:creationId xmlns:a16="http://schemas.microsoft.com/office/drawing/2014/main" id="{E1C5FD85-FA57-0441-BB01-ED14F7FE09EB}"/>
              </a:ext>
            </a:extLst>
          </p:cNvPr>
          <p:cNvSpPr txBox="1"/>
          <p:nvPr/>
        </p:nvSpPr>
        <p:spPr>
          <a:xfrm>
            <a:off x="2427325" y="5092391"/>
            <a:ext cx="10051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ya </a:t>
            </a:r>
          </a:p>
        </p:txBody>
      </p:sp>
      <p:sp>
        <p:nvSpPr>
          <p:cNvPr id="48" name="CuadroTexto 44">
            <a:extLst>
              <a:ext uri="{FF2B5EF4-FFF2-40B4-BE49-F238E27FC236}">
                <a16:creationId xmlns:a16="http://schemas.microsoft.com/office/drawing/2014/main" id="{30FBBD92-AFAD-F445-919F-256D6DA6988E}"/>
              </a:ext>
            </a:extLst>
          </p:cNvPr>
          <p:cNvSpPr txBox="1"/>
          <p:nvPr/>
        </p:nvSpPr>
        <p:spPr>
          <a:xfrm>
            <a:off x="6659796" y="2166041"/>
            <a:ext cx="164179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2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accident</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CuadroTexto 45">
            <a:extLst>
              <a:ext uri="{FF2B5EF4-FFF2-40B4-BE49-F238E27FC236}">
                <a16:creationId xmlns:a16="http://schemas.microsoft.com/office/drawing/2014/main" id="{5021A432-4569-C04C-AAFB-5AD87266CD47}"/>
              </a:ext>
            </a:extLst>
          </p:cNvPr>
          <p:cNvSpPr txBox="1"/>
          <p:nvPr/>
        </p:nvSpPr>
        <p:spPr>
          <a:xfrm>
            <a:off x="170024" y="3654733"/>
            <a:ext cx="216437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2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United States</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1" name="TextBox 20">
            <a:extLst>
              <a:ext uri="{FF2B5EF4-FFF2-40B4-BE49-F238E27FC236}">
                <a16:creationId xmlns:a16="http://schemas.microsoft.com/office/drawing/2014/main" id="{F5500BD5-0A41-AC4A-B1CC-C408D10E0048}"/>
              </a:ext>
            </a:extLst>
          </p:cNvPr>
          <p:cNvSpPr txBox="1"/>
          <p:nvPr/>
        </p:nvSpPr>
        <p:spPr>
          <a:xfrm>
            <a:off x="8913439" y="3654733"/>
            <a:ext cx="15661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pasar</a:t>
            </a:r>
          </a:p>
        </p:txBody>
      </p:sp>
      <p:pic>
        <p:nvPicPr>
          <p:cNvPr id="52" name="Imagen 15" descr="Image of two cars crashed and paramedics with stretcher. ">
            <a:extLst>
              <a:ext uri="{FF2B5EF4-FFF2-40B4-BE49-F238E27FC236}">
                <a16:creationId xmlns:a16="http://schemas.microsoft.com/office/drawing/2014/main" id="{01536E21-315C-0147-A567-D286131AD4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9156" y="1039921"/>
            <a:ext cx="2649027" cy="962480"/>
          </a:xfrm>
          <a:prstGeom prst="rect">
            <a:avLst/>
          </a:prstGeom>
        </p:spPr>
      </p:pic>
      <p:pic>
        <p:nvPicPr>
          <p:cNvPr id="53" name="Imagen 18" descr="Image of flag of the United States of America">
            <a:extLst>
              <a:ext uri="{FF2B5EF4-FFF2-40B4-BE49-F238E27FC236}">
                <a16:creationId xmlns:a16="http://schemas.microsoft.com/office/drawing/2014/main" id="{98D21F37-55A4-334B-A0B5-7F209D3D24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2950" y="2628024"/>
            <a:ext cx="1709945" cy="1077693"/>
          </a:xfrm>
          <a:prstGeom prst="rect">
            <a:avLst/>
          </a:prstGeom>
        </p:spPr>
      </p:pic>
      <p:pic>
        <p:nvPicPr>
          <p:cNvPr id="54" name="Imagen 27" descr="Image of the word: 'Already'">
            <a:extLst>
              <a:ext uri="{FF2B5EF4-FFF2-40B4-BE49-F238E27FC236}">
                <a16:creationId xmlns:a16="http://schemas.microsoft.com/office/drawing/2014/main" id="{DB4A7354-D186-C94D-AC8E-73A92B855A2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4208" y="5133876"/>
            <a:ext cx="1634068" cy="493178"/>
          </a:xfrm>
          <a:prstGeom prst="rect">
            <a:avLst/>
          </a:prstGeom>
        </p:spPr>
      </p:pic>
      <p:sp>
        <p:nvSpPr>
          <p:cNvPr id="56" name="CuadroTexto 46">
            <a:extLst>
              <a:ext uri="{FF2B5EF4-FFF2-40B4-BE49-F238E27FC236}">
                <a16:creationId xmlns:a16="http://schemas.microsoft.com/office/drawing/2014/main" id="{7C391977-EC4A-0748-B38F-E0E851E5F331}"/>
              </a:ext>
            </a:extLst>
          </p:cNvPr>
          <p:cNvSpPr txBox="1"/>
          <p:nvPr/>
        </p:nvSpPr>
        <p:spPr>
          <a:xfrm>
            <a:off x="6649156" y="3270012"/>
            <a:ext cx="379690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2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to</a:t>
            </a:r>
            <a:r>
              <a:rPr kumimoji="0" lang="en-GB" sz="22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GB" sz="22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pass, to spend (time)</a:t>
            </a:r>
            <a:r>
              <a:rPr kumimoji="0" lang="en-GB" sz="22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to happen</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7" name="TextBox 13">
            <a:extLst>
              <a:ext uri="{FF2B5EF4-FFF2-40B4-BE49-F238E27FC236}">
                <a16:creationId xmlns:a16="http://schemas.microsoft.com/office/drawing/2014/main" id="{A8E9E737-46AB-4F4A-8D31-937B64EFFEFE}"/>
              </a:ext>
            </a:extLst>
          </p:cNvPr>
          <p:cNvSpPr txBox="1"/>
          <p:nvPr/>
        </p:nvSpPr>
        <p:spPr>
          <a:xfrm>
            <a:off x="2427325" y="1556307"/>
            <a:ext cx="30547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cultura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8" name="Imagen 8" descr="Image with the word 'culture'">
            <a:extLst>
              <a:ext uri="{FF2B5EF4-FFF2-40B4-BE49-F238E27FC236}">
                <a16:creationId xmlns:a16="http://schemas.microsoft.com/office/drawing/2014/main" id="{8357E596-A649-A546-B4D9-1EB41D5676F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34208" y="1567590"/>
            <a:ext cx="1361270" cy="465754"/>
          </a:xfrm>
          <a:prstGeom prst="rect">
            <a:avLst/>
          </a:prstGeom>
        </p:spPr>
      </p:pic>
      <p:sp>
        <p:nvSpPr>
          <p:cNvPr id="59" name="Llamada rectangular redondeada 49" descr="Image with the word 'Culture'. ">
            <a:extLst>
              <a:ext uri="{FF2B5EF4-FFF2-40B4-BE49-F238E27FC236}">
                <a16:creationId xmlns:a16="http://schemas.microsoft.com/office/drawing/2014/main" id="{F054C172-BEAC-CE4F-879F-E28F926D3B35}"/>
              </a:ext>
            </a:extLst>
          </p:cNvPr>
          <p:cNvSpPr/>
          <p:nvPr/>
        </p:nvSpPr>
        <p:spPr>
          <a:xfrm>
            <a:off x="126155" y="1325563"/>
            <a:ext cx="6396846" cy="3233231"/>
          </a:xfrm>
          <a:prstGeom prst="wedgeRoundRectCallout">
            <a:avLst>
              <a:gd name="adj1" fmla="val -6808"/>
              <a:gd name="adj2" fmla="val 69004"/>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You</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can use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ya</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in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different</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tenses: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Miguel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ya</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está</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aquí.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Miguel is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already</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here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present</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El concierto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ya</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pasó</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concert</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already</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happened</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preterite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60" name="TextBox 59"/>
          <p:cNvSpPr txBox="1"/>
          <p:nvPr/>
        </p:nvSpPr>
        <p:spPr>
          <a:xfrm>
            <a:off x="10895210" y="933158"/>
            <a:ext cx="1032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[2/2]</a:t>
            </a:r>
          </a:p>
        </p:txBody>
      </p:sp>
      <p:sp>
        <p:nvSpPr>
          <p:cNvPr id="61" name="TextBox 60"/>
          <p:cNvSpPr txBox="1"/>
          <p:nvPr/>
        </p:nvSpPr>
        <p:spPr>
          <a:xfrm>
            <a:off x="6607385" y="4811592"/>
            <a:ext cx="23864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choose, choosing]</a:t>
            </a:r>
          </a:p>
        </p:txBody>
      </p:sp>
      <p:sp>
        <p:nvSpPr>
          <p:cNvPr id="62" name="TextBox 20">
            <a:extLst>
              <a:ext uri="{FF2B5EF4-FFF2-40B4-BE49-F238E27FC236}">
                <a16:creationId xmlns:a16="http://schemas.microsoft.com/office/drawing/2014/main" id="{F5500BD5-0A41-AC4A-B1CC-C408D10E0048}"/>
              </a:ext>
            </a:extLst>
          </p:cNvPr>
          <p:cNvSpPr txBox="1"/>
          <p:nvPr/>
        </p:nvSpPr>
        <p:spPr>
          <a:xfrm>
            <a:off x="8937195" y="4953848"/>
            <a:ext cx="15661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elegir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473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5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0" grpId="0"/>
      <p:bldP spid="40" grpId="1"/>
      <p:bldP spid="44" grpId="0"/>
      <p:bldP spid="44" grpId="1"/>
      <p:bldP spid="48" grpId="0"/>
      <p:bldP spid="48" grpId="1"/>
      <p:bldP spid="49" grpId="0"/>
      <p:bldP spid="49" grpId="1"/>
      <p:bldP spid="51" grpId="0"/>
      <p:bldP spid="51" grpId="1"/>
      <p:bldP spid="56" grpId="0"/>
      <p:bldP spid="56" grpId="1"/>
      <p:bldP spid="57" grpId="0"/>
      <p:bldP spid="57" grpId="1"/>
      <p:bldP spid="59" grpId="0" animBg="1"/>
      <p:bldP spid="59" grpId="1" animBg="1"/>
      <p:bldP spid="61" grpId="0"/>
      <p:bldP spid="61" grpId="1"/>
      <p:bldP spid="62" grpId="0"/>
      <p:bldP spid="62"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264922"/>
            <a:ext cx="6649156" cy="877727"/>
          </a:xfrm>
        </p:spPr>
        <p:txBody>
          <a:bodyPr>
            <a:normAutofit/>
          </a:bodyPr>
          <a:lstStyle/>
          <a:p>
            <a:r>
              <a:rPr lang="en-GB" sz="2400" b="1" dirty="0">
                <a:solidFill>
                  <a:schemeClr val="bg1"/>
                </a:solidFill>
              </a:rPr>
              <a:t>Talking about ‘knowing’: </a:t>
            </a:r>
            <a:br>
              <a:rPr lang="en-GB" sz="2400" b="1" dirty="0">
                <a:solidFill>
                  <a:schemeClr val="bg1"/>
                </a:solidFill>
              </a:rPr>
            </a:br>
            <a:r>
              <a:rPr lang="en-GB" sz="2400" b="1" dirty="0">
                <a:solidFill>
                  <a:schemeClr val="bg1"/>
                </a:solidFill>
              </a:rPr>
              <a:t>using the verbs ‘saber’ and ‘conocer’</a:t>
            </a:r>
          </a:p>
        </p:txBody>
      </p:sp>
      <p:sp>
        <p:nvSpPr>
          <p:cNvPr id="7" name="TextBox 6"/>
          <p:cNvSpPr txBox="1"/>
          <p:nvPr/>
        </p:nvSpPr>
        <p:spPr>
          <a:xfrm>
            <a:off x="474133" y="1195932"/>
            <a:ext cx="11023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verbs ‘saber’ and ‘conocer’ are both used to mean ‘know’, but there are some important differences.</a:t>
            </a:r>
          </a:p>
        </p:txBody>
      </p:sp>
      <p:sp>
        <p:nvSpPr>
          <p:cNvPr id="8" name="Rectangle 7"/>
          <p:cNvSpPr/>
          <p:nvPr/>
        </p:nvSpPr>
        <p:spPr>
          <a:xfrm>
            <a:off x="474133" y="2381266"/>
            <a:ext cx="1048807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Saber is used for </a:t>
            </a:r>
            <a:r>
              <a:rPr kumimoji="0" lang="es-ES" sz="2400" b="1" i="0" u="none" strike="noStrike" kern="1200" cap="none" spc="0" normalizeH="0" baseline="0" noProof="0" dirty="0">
                <a:ln>
                  <a:noFill/>
                </a:ln>
                <a:solidFill>
                  <a:srgbClr val="203864"/>
                </a:solidFill>
                <a:effectLst/>
                <a:uLnTx/>
                <a:uFillTx/>
                <a:latin typeface="Century Gothic" panose="020F0302020204030204"/>
                <a:ea typeface="+mn-ea"/>
                <a:cs typeface="+mn-cs"/>
              </a:rPr>
              <a:t>facts and information. </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Rectangle 8"/>
          <p:cNvSpPr/>
          <p:nvPr/>
        </p:nvSpPr>
        <p:spPr>
          <a:xfrm>
            <a:off x="383822" y="2842931"/>
            <a:ext cx="498404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¿Sabes mi número de teléfono? </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ectangle 9"/>
          <p:cNvSpPr/>
          <p:nvPr/>
        </p:nvSpPr>
        <p:spPr>
          <a:xfrm>
            <a:off x="5853289" y="2842930"/>
            <a:ext cx="564444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Do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you</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know</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my</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phone</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number</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Rectangle 10"/>
          <p:cNvSpPr/>
          <p:nvPr/>
        </p:nvSpPr>
        <p:spPr>
          <a:xfrm>
            <a:off x="474133" y="4094487"/>
            <a:ext cx="1119293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Conocer refers to </a:t>
            </a:r>
            <a:r>
              <a:rPr kumimoji="0" lang="es-ES" sz="2400" b="1" i="0" u="none" strike="noStrike" kern="1200" cap="none" spc="0" normalizeH="0" baseline="0" noProof="0" dirty="0">
                <a:ln>
                  <a:noFill/>
                </a:ln>
                <a:solidFill>
                  <a:srgbClr val="203864"/>
                </a:solidFill>
                <a:effectLst/>
                <a:uLnTx/>
                <a:uFillTx/>
                <a:latin typeface="Century Gothic" panose="020F0302020204030204"/>
                <a:ea typeface="+mn-ea"/>
                <a:cs typeface="+mn-cs"/>
              </a:rPr>
              <a:t>familiarity</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with a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person</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place or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thing</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This</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can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also</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include</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becoming</a:t>
            </a:r>
            <a:r>
              <a:rPr kumimoji="0" lang="es-ES" sz="2400" b="1" i="0" u="none" strike="noStrike" kern="1200" cap="none" spc="0" normalizeH="0" baseline="0" noProof="0" dirty="0">
                <a:ln>
                  <a:noFill/>
                </a:ln>
                <a:solidFill>
                  <a:srgbClr val="203864"/>
                </a:solidFill>
                <a:effectLst/>
                <a:uLnTx/>
                <a:uFillTx/>
                <a:latin typeface="Century Gothic" panose="020F0302020204030204"/>
                <a:ea typeface="+mn-ea"/>
                <a:cs typeface="+mn-cs"/>
              </a:rPr>
              <a:t> familiar </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with it (‘to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get</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to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know</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Rectangle 11"/>
          <p:cNvSpPr/>
          <p:nvPr/>
        </p:nvSpPr>
        <p:spPr>
          <a:xfrm>
            <a:off x="383820" y="5060554"/>
            <a:ext cx="498404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¿Conoces España? </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12"/>
          <p:cNvSpPr/>
          <p:nvPr/>
        </p:nvSpPr>
        <p:spPr>
          <a:xfrm>
            <a:off x="5853289" y="5053491"/>
            <a:ext cx="564444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Do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you</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know</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Spain</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Rectangle 14"/>
          <p:cNvSpPr/>
          <p:nvPr/>
        </p:nvSpPr>
        <p:spPr>
          <a:xfrm>
            <a:off x="383820" y="3334455"/>
            <a:ext cx="498404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¿Sabes qué hacer? </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Rectangle 15"/>
          <p:cNvSpPr/>
          <p:nvPr/>
        </p:nvSpPr>
        <p:spPr>
          <a:xfrm>
            <a:off x="5853289" y="3304595"/>
            <a:ext cx="564444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Do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you</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know</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what</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to do?</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Rectangle 16"/>
          <p:cNvSpPr/>
          <p:nvPr/>
        </p:nvSpPr>
        <p:spPr>
          <a:xfrm>
            <a:off x="427927" y="5575941"/>
            <a:ext cx="498404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Quiero conocer la cultura.</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Rectangle 17"/>
          <p:cNvSpPr/>
          <p:nvPr/>
        </p:nvSpPr>
        <p:spPr>
          <a:xfrm>
            <a:off x="5853289" y="5547135"/>
            <a:ext cx="564444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I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want</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to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get</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to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know</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culture.</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809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P spid="16" grpId="0"/>
      <p:bldP spid="17" grpId="0"/>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51970" y="8304"/>
            <a:ext cx="6484584" cy="1325563"/>
          </a:xfrm>
        </p:spPr>
        <p:txBody>
          <a:bodyPr>
            <a:normAutofit/>
          </a:bodyPr>
          <a:lstStyle/>
          <a:p>
            <a:r>
              <a:rPr lang="en-GB" sz="2400" b="1" dirty="0">
                <a:solidFill>
                  <a:schemeClr val="bg1"/>
                </a:solidFill>
              </a:rPr>
              <a:t>Talking about completed actions in the past: 3</a:t>
            </a:r>
            <a:r>
              <a:rPr lang="en-GB" sz="2400" b="1" baseline="30000" dirty="0">
                <a:solidFill>
                  <a:schemeClr val="bg1"/>
                </a:solidFill>
              </a:rPr>
              <a:t>rd</a:t>
            </a:r>
            <a:r>
              <a:rPr lang="en-GB" sz="2400" b="1" dirty="0">
                <a:solidFill>
                  <a:schemeClr val="bg1"/>
                </a:solidFill>
              </a:rPr>
              <a:t> person singular (preterite)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60177" y="1226600"/>
            <a:ext cx="1142599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in Spanish the verb ending changes depending on who the verb refers to.</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CuadroTexto 14">
            <a:extLst>
              <a:ext uri="{FF2B5EF4-FFF2-40B4-BE49-F238E27FC236}">
                <a16:creationId xmlns:a16="http://schemas.microsoft.com/office/drawing/2014/main" id="{B2C9FF7E-6291-014F-A787-4A1C5AF35BFD}"/>
              </a:ext>
            </a:extLst>
          </p:cNvPr>
          <p:cNvSpPr txBox="1"/>
          <p:nvPr/>
        </p:nvSpPr>
        <p:spPr>
          <a:xfrm>
            <a:off x="279642" y="2215882"/>
            <a:ext cx="8008924"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also depends on when the action takes place.</a:t>
            </a:r>
          </a:p>
        </p:txBody>
      </p:sp>
      <p:sp>
        <p:nvSpPr>
          <p:cNvPr id="9" name="TextBox 8"/>
          <p:cNvSpPr txBox="1"/>
          <p:nvPr/>
        </p:nvSpPr>
        <p:spPr>
          <a:xfrm>
            <a:off x="298097" y="2886146"/>
            <a:ext cx="1189390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present with an –er or –ir verb, remove –er or –ir and add </a:t>
            </a:r>
            <a:r>
              <a:rPr kumimoji="0" lang="en-GB" sz="2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a:t>
            </a:r>
          </a:p>
        </p:txBody>
      </p:sp>
      <p:sp>
        <p:nvSpPr>
          <p:cNvPr id="3" name="Rectangle 2"/>
          <p:cNvSpPr/>
          <p:nvPr/>
        </p:nvSpPr>
        <p:spPr>
          <a:xfrm>
            <a:off x="2534333" y="3275423"/>
            <a:ext cx="564578"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–e</a:t>
            </a:r>
            <a:endParaRPr kumimoji="0" lang="en-GB" sz="26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0" name="TextBox 9"/>
          <p:cNvSpPr txBox="1"/>
          <p:nvPr/>
        </p:nvSpPr>
        <p:spPr>
          <a:xfrm>
            <a:off x="298097" y="3831404"/>
            <a:ext cx="707726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Conoc</a:t>
            </a:r>
            <a:r>
              <a:rPr kumimoji="0" lang="en-GB" sz="26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e</a:t>
            </a:r>
            <a:r>
              <a:rPr kumimoji="0" lang="en-GB" sz="2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_____________________________.</a:t>
            </a:r>
          </a:p>
        </p:txBody>
      </p:sp>
      <p:sp>
        <p:nvSpPr>
          <p:cNvPr id="11" name="Rectangle 10"/>
          <p:cNvSpPr/>
          <p:nvPr/>
        </p:nvSpPr>
        <p:spPr>
          <a:xfrm>
            <a:off x="2172992" y="3786141"/>
            <a:ext cx="493757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it knows, gets to know</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7259045" y="3771531"/>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Ofrec</a:t>
            </a:r>
            <a:r>
              <a:rPr kumimoji="0" lang="en-GB" sz="26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e</a:t>
            </a:r>
            <a:r>
              <a:rPr kumimoji="0" lang="en-GB" sz="2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_________________.</a:t>
            </a:r>
          </a:p>
        </p:txBody>
      </p:sp>
      <p:sp>
        <p:nvSpPr>
          <p:cNvPr id="13" name="Rectangle 12"/>
          <p:cNvSpPr/>
          <p:nvPr/>
        </p:nvSpPr>
        <p:spPr>
          <a:xfrm>
            <a:off x="8985457" y="3736960"/>
            <a:ext cx="254589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it offers</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329233" y="4381645"/>
            <a:ext cx="1174797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a completed action in the past with an –er verb or –ir verb, remove –er or –ir and add </a:t>
            </a:r>
            <a:r>
              <a:rPr kumimoji="0" lang="en-GB" sz="26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–ió</a:t>
            </a:r>
            <a:r>
              <a:rPr kumimoji="0" lang="en-GB" sz="2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p>
        </p:txBody>
      </p:sp>
      <p:sp>
        <p:nvSpPr>
          <p:cNvPr id="23" name="TextBox 22"/>
          <p:cNvSpPr txBox="1"/>
          <p:nvPr/>
        </p:nvSpPr>
        <p:spPr>
          <a:xfrm>
            <a:off x="649924" y="5525436"/>
            <a:ext cx="21666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Romp</a:t>
            </a:r>
            <a:r>
              <a:rPr kumimoji="0" lang="en-GB" sz="2600" b="0" i="0" u="none" strike="sng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6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endParaRPr kumimoji="0" lang="en-GB" sz="2600" b="1" i="0" u="none" strike="sng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cxnSp>
        <p:nvCxnSpPr>
          <p:cNvPr id="24" name="Straight Arrow Connector 23" descr="Straight arrow going from Romper to romp"/>
          <p:cNvCxnSpPr/>
          <p:nvPr/>
        </p:nvCxnSpPr>
        <p:spPr>
          <a:xfrm>
            <a:off x="2864455" y="5813056"/>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89169" y="5525436"/>
            <a:ext cx="1729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romp</a:t>
            </a:r>
            <a:endPar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cxnSp>
        <p:nvCxnSpPr>
          <p:cNvPr id="21" name="Straight Arrow Connector 20" descr="Straight arrow connector going from romp to rompió&#10;"/>
          <p:cNvCxnSpPr/>
          <p:nvPr/>
        </p:nvCxnSpPr>
        <p:spPr>
          <a:xfrm>
            <a:off x="6462632" y="5810524"/>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847374" y="5478681"/>
            <a:ext cx="26621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romp</a:t>
            </a:r>
            <a:r>
              <a:rPr kumimoji="0" lang="en-GB" sz="26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ió</a:t>
            </a:r>
            <a:endParaRPr kumimoji="0" lang="en-GB" sz="26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22" name="TextBox 21"/>
          <p:cNvSpPr txBox="1"/>
          <p:nvPr/>
        </p:nvSpPr>
        <p:spPr>
          <a:xfrm>
            <a:off x="8595246" y="5841295"/>
            <a:ext cx="316636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it broke)</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ounded Rectangular Callout 5"/>
          <p:cNvSpPr/>
          <p:nvPr/>
        </p:nvSpPr>
        <p:spPr>
          <a:xfrm>
            <a:off x="4518050" y="1714401"/>
            <a:ext cx="7541032" cy="3034896"/>
          </a:xfrm>
          <a:prstGeom prst="wedgeRoundRectCallout">
            <a:avLst>
              <a:gd name="adj1" fmla="val 23206"/>
              <a:gd name="adj2" fmla="val 7445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Notice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position of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stress. In 3rd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person</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singular </a:t>
            </a:r>
            <a:r>
              <a:rPr kumimoji="0" lang="es-ES" sz="2200" b="0" i="1" u="none" strike="noStrike" kern="1200" cap="none" spc="0" normalizeH="0" baseline="0" noProof="0" dirty="0" err="1">
                <a:ln>
                  <a:noFill/>
                </a:ln>
                <a:solidFill>
                  <a:srgbClr val="203864"/>
                </a:solidFill>
                <a:effectLst/>
                <a:uLnTx/>
                <a:uFillTx/>
                <a:latin typeface="Century Gothic" panose="020F0302020204030204"/>
                <a:ea typeface="+mn-ea"/>
                <a:cs typeface="+mn-cs"/>
              </a:rPr>
              <a:t>present</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it is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on</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penultimate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syllable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In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3rd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person</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singular </a:t>
            </a:r>
            <a:r>
              <a:rPr kumimoji="0" lang="es-ES" sz="2200" b="0" i="1" u="none" strike="noStrike" kern="1200" cap="none" spc="0" normalizeH="0" baseline="0" noProof="0" dirty="0" err="1">
                <a:ln>
                  <a:noFill/>
                </a:ln>
                <a:solidFill>
                  <a:srgbClr val="203864"/>
                </a:solidFill>
                <a:effectLst/>
                <a:uLnTx/>
                <a:uFillTx/>
                <a:latin typeface="Century Gothic" panose="020F0302020204030204"/>
                <a:ea typeface="+mn-ea"/>
                <a:cs typeface="+mn-cs"/>
              </a:rPr>
              <a:t>preterite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it is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always</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on</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final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syllable</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sng" strike="noStrike" kern="1200" cap="none" spc="0" normalizeH="0" baseline="0" noProof="0" dirty="0">
                <a:ln>
                  <a:noFill/>
                </a:ln>
                <a:solidFill>
                  <a:srgbClr val="203864"/>
                </a:solidFill>
                <a:effectLst/>
                <a:uLnTx/>
                <a:uFillTx/>
                <a:latin typeface="Century Gothic" panose="020F0302020204030204"/>
                <a:ea typeface="+mn-ea"/>
                <a:cs typeface="+mn-cs"/>
              </a:rPr>
              <a:t>Su</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fre = s/he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or </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it suffers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Su</a:t>
            </a:r>
            <a:r>
              <a:rPr kumimoji="0" lang="es-ES" sz="2200" b="0" i="0" u="sng" strike="noStrike" kern="1200" cap="none" spc="0" normalizeH="0" baseline="0" noProof="0" dirty="0">
                <a:ln>
                  <a:noFill/>
                </a:ln>
                <a:solidFill>
                  <a:srgbClr val="203864"/>
                </a:solidFill>
                <a:effectLst/>
                <a:uLnTx/>
                <a:uFillTx/>
                <a:latin typeface="Century Gothic" panose="020F0302020204030204"/>
                <a:ea typeface="+mn-ea"/>
                <a:cs typeface="+mn-cs"/>
              </a:rPr>
              <a:t>frió</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 s/he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or</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it suffered</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Action Button: Custom 30">
            <a:hlinkClick r:id="" action="ppaction://noaction" highlightClick="1">
              <a:snd r:embed="rId4" name="sufre.wav"/>
            </a:hlinkClick>
            <a:extLst>
              <a:ext uri="{FF2B5EF4-FFF2-40B4-BE49-F238E27FC236}">
                <a16:creationId xmlns:a16="http://schemas.microsoft.com/office/drawing/2014/main" id="{357175EF-76F9-FD44-B0C5-EEEE9C6A5049}"/>
              </a:ext>
            </a:extLst>
          </p:cNvPr>
          <p:cNvSpPr/>
          <p:nvPr/>
        </p:nvSpPr>
        <p:spPr>
          <a:xfrm>
            <a:off x="5979346" y="3495318"/>
            <a:ext cx="406086" cy="39610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6" name="Action Button: Custom 30">
            <a:hlinkClick r:id="" action="ppaction://noaction" highlightClick="1">
              <a:snd r:embed="rId5" name="sufrió.wav"/>
            </a:hlinkClick>
            <a:extLst>
              <a:ext uri="{FF2B5EF4-FFF2-40B4-BE49-F238E27FC236}">
                <a16:creationId xmlns:a16="http://schemas.microsoft.com/office/drawing/2014/main" id="{02A7B944-AEAC-9F4B-840B-F1A0AB2EACF7}"/>
              </a:ext>
            </a:extLst>
          </p:cNvPr>
          <p:cNvSpPr/>
          <p:nvPr/>
        </p:nvSpPr>
        <p:spPr>
          <a:xfrm>
            <a:off x="5979346" y="4044398"/>
            <a:ext cx="406086" cy="39610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328426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10" grpId="0"/>
      <p:bldP spid="11" grpId="0"/>
      <p:bldP spid="12" grpId="0"/>
      <p:bldP spid="13" grpId="0"/>
      <p:bldP spid="14" grpId="0"/>
      <p:bldP spid="23" grpId="0"/>
      <p:bldP spid="19" grpId="0"/>
      <p:bldP spid="20" grpId="0"/>
      <p:bldP spid="22" grpId="0"/>
      <p:bldP spid="6" grpId="0" animBg="1"/>
      <p:bldP spid="25" grpId="0" animBg="1"/>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45748-7264-AC40-89DF-070A9B9D8C1C}"/>
              </a:ext>
            </a:extLst>
          </p:cNvPr>
          <p:cNvSpPr>
            <a:spLocks noGrp="1"/>
          </p:cNvSpPr>
          <p:nvPr>
            <p:ph type="title"/>
          </p:nvPr>
        </p:nvSpPr>
        <p:spPr>
          <a:xfrm>
            <a:off x="267726" y="493718"/>
            <a:ext cx="9865728" cy="645788"/>
          </a:xfrm>
        </p:spPr>
        <p:txBody>
          <a:bodyPr>
            <a:normAutofit fontScale="90000"/>
          </a:bodyPr>
          <a:lstStyle/>
          <a:p>
            <a:pPr>
              <a:lnSpc>
                <a:spcPct val="100000"/>
              </a:lnSpc>
            </a:pPr>
            <a:r>
              <a:rPr lang="es-ES" sz="2400" b="1" dirty="0"/>
              <a:t>Daniel habla sobre las vacaciones de una amiga. </a:t>
            </a:r>
            <a:br>
              <a:rPr lang="es-ES" sz="2400" b="1" dirty="0"/>
            </a:br>
            <a:r>
              <a:rPr lang="es-ES" sz="2400" b="1" dirty="0"/>
              <a:t>Lee las frases. ¿Son las vacaciones de antes o son las vacaciones cada año? Elige la opción correcta y </a:t>
            </a:r>
            <a:r>
              <a:rPr lang="es-GB" sz="2400" b="1" dirty="0"/>
              <a:t>escribe la frase en inglés.</a:t>
            </a:r>
            <a:br>
              <a:rPr lang="es-GB" sz="2400" b="1" dirty="0"/>
            </a:br>
            <a:endParaRPr lang="es-GB" sz="2400" dirty="0"/>
          </a:p>
        </p:txBody>
      </p:sp>
      <p:sp>
        <p:nvSpPr>
          <p:cNvPr id="32"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1" name="Picture 30" descr="Image of young boy sat on a benc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 y="1147951"/>
            <a:ext cx="2419787" cy="1361130"/>
          </a:xfrm>
          <a:prstGeom prst="rect">
            <a:avLst/>
          </a:prstGeom>
        </p:spPr>
      </p:pic>
      <p:pic>
        <p:nvPicPr>
          <p:cNvPr id="7" name="Imagen 6" descr="Image of someone taking a photograph of a bridge">
            <a:extLst>
              <a:ext uri="{FF2B5EF4-FFF2-40B4-BE49-F238E27FC236}">
                <a16:creationId xmlns:a16="http://schemas.microsoft.com/office/drawing/2014/main" id="{5F7F90E0-195A-AD4B-8335-C2A62ECC6B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6962" y="1236664"/>
            <a:ext cx="1165307" cy="1165307"/>
          </a:xfrm>
          <a:prstGeom prst="rect">
            <a:avLst/>
          </a:prstGeom>
        </p:spPr>
      </p:pic>
      <p:graphicFrame>
        <p:nvGraphicFramePr>
          <p:cNvPr id="5" name="Tabla 4">
            <a:extLst>
              <a:ext uri="{FF2B5EF4-FFF2-40B4-BE49-F238E27FC236}">
                <a16:creationId xmlns:a16="http://schemas.microsoft.com/office/drawing/2014/main" id="{E189A2E4-F90E-D44D-8854-DC2DF8EE05BC}"/>
              </a:ext>
            </a:extLst>
          </p:cNvPr>
          <p:cNvGraphicFramePr>
            <a:graphicFrameLocks noGrp="1"/>
          </p:cNvGraphicFramePr>
          <p:nvPr/>
        </p:nvGraphicFramePr>
        <p:xfrm>
          <a:off x="284730" y="1200797"/>
          <a:ext cx="6990963" cy="5124214"/>
        </p:xfrm>
        <a:graphic>
          <a:graphicData uri="http://schemas.openxmlformats.org/drawingml/2006/table">
            <a:tbl>
              <a:tblPr firstRow="1" bandRow="1">
                <a:tableStyleId>{5DA37D80-6434-44D0-A028-1B22A696006F}</a:tableStyleId>
              </a:tblPr>
              <a:tblGrid>
                <a:gridCol w="4211070">
                  <a:extLst>
                    <a:ext uri="{9D8B030D-6E8A-4147-A177-3AD203B41FA5}">
                      <a16:colId xmlns:a16="http://schemas.microsoft.com/office/drawing/2014/main" val="3638835627"/>
                    </a:ext>
                  </a:extLst>
                </a:gridCol>
                <a:gridCol w="1460500">
                  <a:extLst>
                    <a:ext uri="{9D8B030D-6E8A-4147-A177-3AD203B41FA5}">
                      <a16:colId xmlns:a16="http://schemas.microsoft.com/office/drawing/2014/main" val="2663478142"/>
                    </a:ext>
                  </a:extLst>
                </a:gridCol>
                <a:gridCol w="1319393">
                  <a:extLst>
                    <a:ext uri="{9D8B030D-6E8A-4147-A177-3AD203B41FA5}">
                      <a16:colId xmlns:a16="http://schemas.microsoft.com/office/drawing/2014/main" val="3026718160"/>
                    </a:ext>
                  </a:extLst>
                </a:gridCol>
              </a:tblGrid>
              <a:tr h="1261072">
                <a:tc>
                  <a:txBody>
                    <a:bodyPr/>
                    <a:lstStyle/>
                    <a:p>
                      <a:pPr algn="ctr"/>
                      <a:endParaRPr lang="es-GB" sz="2000" dirty="0">
                        <a:solidFill>
                          <a:srgbClr val="203864"/>
                        </a:solidFill>
                      </a:endParaRPr>
                    </a:p>
                  </a:txBody>
                  <a:tcPr anchor="ctr"/>
                </a:tc>
                <a:tc>
                  <a:txBody>
                    <a:bodyPr/>
                    <a:lstStyle/>
                    <a:p>
                      <a:pPr algn="ctr"/>
                      <a:r>
                        <a:rPr lang="es-GB" sz="2000" dirty="0">
                          <a:solidFill>
                            <a:srgbClr val="203864"/>
                          </a:solidFill>
                        </a:rPr>
                        <a:t>  </a:t>
                      </a:r>
                      <a:endParaRPr lang="en-GB" sz="2000" dirty="0">
                        <a:solidFill>
                          <a:srgbClr val="203864"/>
                        </a:solidFill>
                      </a:endParaRPr>
                    </a:p>
                    <a:p>
                      <a:pPr algn="ctr"/>
                      <a:endParaRPr lang="en-GB" sz="2000" dirty="0">
                        <a:solidFill>
                          <a:srgbClr val="203864"/>
                        </a:solidFill>
                      </a:endParaRPr>
                    </a:p>
                    <a:p>
                      <a:pPr algn="ctr"/>
                      <a:r>
                        <a:rPr lang="en-GB" sz="2000" dirty="0">
                          <a:solidFill>
                            <a:srgbClr val="203864"/>
                          </a:solidFill>
                        </a:rPr>
                        <a:t>Cada año</a:t>
                      </a:r>
                      <a:endParaRPr lang="es-GB" sz="2000" dirty="0">
                        <a:solidFill>
                          <a:srgbClr val="203864"/>
                        </a:solidFill>
                      </a:endParaRPr>
                    </a:p>
                  </a:txBody>
                  <a:tcPr anchor="ctr"/>
                </a:tc>
                <a:tc>
                  <a:txBody>
                    <a:bodyPr/>
                    <a:lstStyle/>
                    <a:p>
                      <a:pPr algn="ctr"/>
                      <a:endParaRPr lang="en-GB" sz="2000" dirty="0">
                        <a:solidFill>
                          <a:srgbClr val="203864"/>
                        </a:solidFill>
                      </a:endParaRPr>
                    </a:p>
                    <a:p>
                      <a:pPr algn="ctr"/>
                      <a:endParaRPr lang="en-GB" sz="2000" dirty="0">
                        <a:solidFill>
                          <a:srgbClr val="203864"/>
                        </a:solidFill>
                      </a:endParaRPr>
                    </a:p>
                    <a:p>
                      <a:pPr algn="ctr"/>
                      <a:r>
                        <a:rPr lang="en-GB" sz="2000" dirty="0">
                          <a:solidFill>
                            <a:srgbClr val="203864"/>
                          </a:solidFill>
                        </a:rPr>
                        <a:t>Antes</a:t>
                      </a:r>
                      <a:r>
                        <a:rPr lang="es-GB" sz="2000" dirty="0">
                          <a:solidFill>
                            <a:srgbClr val="203864"/>
                          </a:solidFill>
                        </a:rPr>
                        <a:t> </a:t>
                      </a:r>
                    </a:p>
                  </a:txBody>
                  <a:tcPr anchor="ctr"/>
                </a:tc>
                <a:extLst>
                  <a:ext uri="{0D108BD9-81ED-4DB2-BD59-A6C34878D82A}">
                    <a16:rowId xmlns:a16="http://schemas.microsoft.com/office/drawing/2014/main" val="1077881034"/>
                  </a:ext>
                </a:extLst>
              </a:tr>
              <a:tr h="643857">
                <a:tc>
                  <a:txBody>
                    <a:bodyPr/>
                    <a:lstStyle/>
                    <a:p>
                      <a:pPr algn="ctr"/>
                      <a:endParaRPr lang="es-GB" sz="2200" dirty="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920744521"/>
                  </a:ext>
                </a:extLst>
              </a:tr>
              <a:tr h="643857">
                <a:tc>
                  <a:txBody>
                    <a:bodyPr/>
                    <a:lstStyle/>
                    <a:p>
                      <a:pPr algn="ctr"/>
                      <a:endParaRPr lang="es-GB" sz="220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514814108"/>
                  </a:ext>
                </a:extLst>
              </a:tr>
              <a:tr h="643857">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2624153016"/>
                  </a:ext>
                </a:extLst>
              </a:tr>
              <a:tr h="643857">
                <a:tc>
                  <a:txBody>
                    <a:bodyPr/>
                    <a:lstStyle/>
                    <a:p>
                      <a:pPr algn="ctr"/>
                      <a:endParaRPr lang="es-GB" sz="220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1968203151"/>
                  </a:ext>
                </a:extLst>
              </a:tr>
              <a:tr h="643857">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208402634"/>
                  </a:ext>
                </a:extLst>
              </a:tr>
              <a:tr h="643857">
                <a:tc>
                  <a:txBody>
                    <a:bodyPr/>
                    <a:lstStyle/>
                    <a:p>
                      <a:pPr algn="ctr"/>
                      <a:endParaRPr lang="es-GB" sz="2200" dirty="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74660371"/>
                  </a:ext>
                </a:extLst>
              </a:tr>
            </a:tbl>
          </a:graphicData>
        </a:graphic>
      </p:graphicFrame>
      <p:graphicFrame>
        <p:nvGraphicFramePr>
          <p:cNvPr id="8" name="Tabla 7">
            <a:extLst>
              <a:ext uri="{FF2B5EF4-FFF2-40B4-BE49-F238E27FC236}">
                <a16:creationId xmlns:a16="http://schemas.microsoft.com/office/drawing/2014/main" id="{CD3958A5-7333-354B-8B84-C97682B39746}"/>
              </a:ext>
            </a:extLst>
          </p:cNvPr>
          <p:cNvGraphicFramePr>
            <a:graphicFrameLocks noGrp="1"/>
          </p:cNvGraphicFramePr>
          <p:nvPr/>
        </p:nvGraphicFramePr>
        <p:xfrm>
          <a:off x="7483829" y="1200798"/>
          <a:ext cx="4423441" cy="5124215"/>
        </p:xfrm>
        <a:graphic>
          <a:graphicData uri="http://schemas.openxmlformats.org/drawingml/2006/table">
            <a:tbl>
              <a:tblPr firstRow="1" bandRow="1">
                <a:tableStyleId>{5DA37D80-6434-44D0-A028-1B22A696006F}</a:tableStyleId>
              </a:tblPr>
              <a:tblGrid>
                <a:gridCol w="4423441">
                  <a:extLst>
                    <a:ext uri="{9D8B030D-6E8A-4147-A177-3AD203B41FA5}">
                      <a16:colId xmlns:a16="http://schemas.microsoft.com/office/drawing/2014/main" val="3638835627"/>
                    </a:ext>
                  </a:extLst>
                </a:gridCol>
              </a:tblGrid>
              <a:tr h="1246469">
                <a:tc>
                  <a:txBody>
                    <a:bodyPr/>
                    <a:lstStyle/>
                    <a:p>
                      <a:pPr algn="ctr"/>
                      <a:r>
                        <a:rPr lang="es-GB" sz="2000" dirty="0">
                          <a:solidFill>
                            <a:srgbClr val="203864"/>
                          </a:solidFill>
                        </a:rPr>
                        <a:t>En inglés</a:t>
                      </a:r>
                    </a:p>
                  </a:txBody>
                  <a:tcPr anchor="ctr"/>
                </a:tc>
                <a:extLst>
                  <a:ext uri="{0D108BD9-81ED-4DB2-BD59-A6C34878D82A}">
                    <a16:rowId xmlns:a16="http://schemas.microsoft.com/office/drawing/2014/main" val="1077881034"/>
                  </a:ext>
                </a:extLst>
              </a:tr>
              <a:tr h="646291">
                <a:tc>
                  <a:txBody>
                    <a:bodyPr/>
                    <a:lstStyle/>
                    <a:p>
                      <a:pPr algn="l"/>
                      <a:endParaRPr lang="es-GB" sz="2200" dirty="0">
                        <a:solidFill>
                          <a:srgbClr val="203864"/>
                        </a:solidFill>
                      </a:endParaRPr>
                    </a:p>
                  </a:txBody>
                  <a:tcPr anchor="ctr"/>
                </a:tc>
                <a:extLst>
                  <a:ext uri="{0D108BD9-81ED-4DB2-BD59-A6C34878D82A}">
                    <a16:rowId xmlns:a16="http://schemas.microsoft.com/office/drawing/2014/main" val="3920744521"/>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514814108"/>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2624153016"/>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1968203151"/>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208402634"/>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74660371"/>
                  </a:ext>
                </a:extLst>
              </a:tr>
            </a:tbl>
          </a:graphicData>
        </a:graphic>
      </p:graphicFrame>
      <p:sp>
        <p:nvSpPr>
          <p:cNvPr id="9" name="CuadroTexto 8">
            <a:extLst>
              <a:ext uri="{FF2B5EF4-FFF2-40B4-BE49-F238E27FC236}">
                <a16:creationId xmlns:a16="http://schemas.microsoft.com/office/drawing/2014/main" id="{08B3587F-186F-D34F-B219-83DB4CCC4944}"/>
              </a:ext>
            </a:extLst>
          </p:cNvPr>
          <p:cNvSpPr txBox="1"/>
          <p:nvPr/>
        </p:nvSpPr>
        <p:spPr>
          <a:xfrm>
            <a:off x="301735" y="2616600"/>
            <a:ext cx="43188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Decidió ir a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los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Estados Unidos. </a:t>
            </a:r>
          </a:p>
        </p:txBody>
      </p:sp>
      <p:pic>
        <p:nvPicPr>
          <p:cNvPr id="21" name="Picture 8" descr="green checkmark">
            <a:extLst>
              <a:ext uri="{FF2B5EF4-FFF2-40B4-BE49-F238E27FC236}">
                <a16:creationId xmlns:a16="http://schemas.microsoft.com/office/drawing/2014/main" id="{9CA3039F-3045-8B49-9B73-031DA83D62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0125" y="2604895"/>
            <a:ext cx="406580" cy="423521"/>
          </a:xfrm>
          <a:prstGeom prst="rect">
            <a:avLst/>
          </a:prstGeom>
        </p:spPr>
      </p:pic>
      <p:sp>
        <p:nvSpPr>
          <p:cNvPr id="15" name="CuadroTexto 14">
            <a:extLst>
              <a:ext uri="{FF2B5EF4-FFF2-40B4-BE49-F238E27FC236}">
                <a16:creationId xmlns:a16="http://schemas.microsoft.com/office/drawing/2014/main" id="{20F5750B-E0A3-3441-A6B4-3C1CAB2B06EB}"/>
              </a:ext>
            </a:extLst>
          </p:cNvPr>
          <p:cNvSpPr txBox="1"/>
          <p:nvPr/>
        </p:nvSpPr>
        <p:spPr>
          <a:xfrm>
            <a:off x="7483827" y="2418012"/>
            <a:ext cx="43450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She decided to go to the United States.</a:t>
            </a:r>
          </a:p>
        </p:txBody>
      </p:sp>
      <p:sp>
        <p:nvSpPr>
          <p:cNvPr id="10" name="CuadroTexto 9">
            <a:extLst>
              <a:ext uri="{FF2B5EF4-FFF2-40B4-BE49-F238E27FC236}">
                <a16:creationId xmlns:a16="http://schemas.microsoft.com/office/drawing/2014/main" id="{90B7D2AF-AA5F-2F45-BD64-826057126D18}"/>
              </a:ext>
            </a:extLst>
          </p:cNvPr>
          <p:cNvSpPr txBox="1"/>
          <p:nvPr/>
        </p:nvSpPr>
        <p:spPr>
          <a:xfrm>
            <a:off x="284730" y="3087544"/>
            <a:ext cx="43170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Conoció los lugares famosos del país.</a:t>
            </a:r>
          </a:p>
        </p:txBody>
      </p:sp>
      <p:pic>
        <p:nvPicPr>
          <p:cNvPr id="22" name="Picture 8" descr="green checkmark">
            <a:extLst>
              <a:ext uri="{FF2B5EF4-FFF2-40B4-BE49-F238E27FC236}">
                <a16:creationId xmlns:a16="http://schemas.microsoft.com/office/drawing/2014/main" id="{B8430A7A-1D38-6541-A5EA-B5A033ADE8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9555" y="3308925"/>
            <a:ext cx="406580" cy="423521"/>
          </a:xfrm>
          <a:prstGeom prst="rect">
            <a:avLst/>
          </a:prstGeom>
        </p:spPr>
      </p:pic>
      <p:sp>
        <p:nvSpPr>
          <p:cNvPr id="16" name="Rectángulo 15">
            <a:extLst>
              <a:ext uri="{FF2B5EF4-FFF2-40B4-BE49-F238E27FC236}">
                <a16:creationId xmlns:a16="http://schemas.microsoft.com/office/drawing/2014/main" id="{0560C64A-9946-F544-9463-A16CBA40DA9B}"/>
              </a:ext>
            </a:extLst>
          </p:cNvPr>
          <p:cNvSpPr/>
          <p:nvPr/>
        </p:nvSpPr>
        <p:spPr>
          <a:xfrm>
            <a:off x="7483827" y="3040305"/>
            <a:ext cx="434506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She got to know the famous places in the country.</a:t>
            </a:r>
          </a:p>
        </p:txBody>
      </p:sp>
      <p:sp>
        <p:nvSpPr>
          <p:cNvPr id="11" name="CuadroTexto 10">
            <a:extLst>
              <a:ext uri="{FF2B5EF4-FFF2-40B4-BE49-F238E27FC236}">
                <a16:creationId xmlns:a16="http://schemas.microsoft.com/office/drawing/2014/main" id="{3056E1DB-8B10-F542-BA17-C20ED52F4223}"/>
              </a:ext>
            </a:extLst>
          </p:cNvPr>
          <p:cNvSpPr txBox="1"/>
          <p:nvPr/>
        </p:nvSpPr>
        <p:spPr>
          <a:xfrm>
            <a:off x="267726" y="3725084"/>
            <a:ext cx="44017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Comparte una casa con unos amigos.</a:t>
            </a:r>
          </a:p>
        </p:txBody>
      </p:sp>
      <p:pic>
        <p:nvPicPr>
          <p:cNvPr id="23" name="Picture 8" descr="green checkmark">
            <a:extLst>
              <a:ext uri="{FF2B5EF4-FFF2-40B4-BE49-F238E27FC236}">
                <a16:creationId xmlns:a16="http://schemas.microsoft.com/office/drawing/2014/main" id="{1E4B4212-2B1F-C04A-9BEC-030C739766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68608" y="3931065"/>
            <a:ext cx="406580" cy="423521"/>
          </a:xfrm>
          <a:prstGeom prst="rect">
            <a:avLst/>
          </a:prstGeom>
        </p:spPr>
      </p:pic>
      <p:sp>
        <p:nvSpPr>
          <p:cNvPr id="18" name="Rectángulo 17">
            <a:extLst>
              <a:ext uri="{FF2B5EF4-FFF2-40B4-BE49-F238E27FC236}">
                <a16:creationId xmlns:a16="http://schemas.microsoft.com/office/drawing/2014/main" id="{267F64F7-D518-6D48-8B25-1CC328230D51}"/>
              </a:ext>
            </a:extLst>
          </p:cNvPr>
          <p:cNvSpPr/>
          <p:nvPr/>
        </p:nvSpPr>
        <p:spPr>
          <a:xfrm>
            <a:off x="7483828" y="3702469"/>
            <a:ext cx="417353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She shares a house with some friends.</a:t>
            </a:r>
          </a:p>
        </p:txBody>
      </p:sp>
      <p:sp>
        <p:nvSpPr>
          <p:cNvPr id="12" name="CuadroTexto 11">
            <a:extLst>
              <a:ext uri="{FF2B5EF4-FFF2-40B4-BE49-F238E27FC236}">
                <a16:creationId xmlns:a16="http://schemas.microsoft.com/office/drawing/2014/main" id="{342992A8-F34C-1E48-A302-4D2DA1C3463D}"/>
              </a:ext>
            </a:extLst>
          </p:cNvPr>
          <p:cNvSpPr txBox="1"/>
          <p:nvPr/>
        </p:nvSpPr>
        <p:spPr>
          <a:xfrm>
            <a:off x="267726" y="4484924"/>
            <a:ext cx="43170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Apenas aprendió inglés. </a:t>
            </a:r>
          </a:p>
        </p:txBody>
      </p:sp>
      <p:pic>
        <p:nvPicPr>
          <p:cNvPr id="24" name="Picture 8" descr="green checkmark">
            <a:extLst>
              <a:ext uri="{FF2B5EF4-FFF2-40B4-BE49-F238E27FC236}">
                <a16:creationId xmlns:a16="http://schemas.microsoft.com/office/drawing/2014/main" id="{F0738937-6AC6-4A45-8D73-7D66F796A5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20860" y="4536307"/>
            <a:ext cx="406580" cy="423521"/>
          </a:xfrm>
          <a:prstGeom prst="rect">
            <a:avLst/>
          </a:prstGeom>
        </p:spPr>
      </p:pic>
      <p:sp>
        <p:nvSpPr>
          <p:cNvPr id="17" name="Rectángulo 16">
            <a:extLst>
              <a:ext uri="{FF2B5EF4-FFF2-40B4-BE49-F238E27FC236}">
                <a16:creationId xmlns:a16="http://schemas.microsoft.com/office/drawing/2014/main" id="{FDB28641-0322-774D-9FEE-B324346086C2}"/>
              </a:ext>
            </a:extLst>
          </p:cNvPr>
          <p:cNvSpPr/>
          <p:nvPr/>
        </p:nvSpPr>
        <p:spPr>
          <a:xfrm>
            <a:off x="7464092" y="4517635"/>
            <a:ext cx="438453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She </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hardly/</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barely learned English.</a:t>
            </a:r>
          </a:p>
        </p:txBody>
      </p:sp>
      <p:sp>
        <p:nvSpPr>
          <p:cNvPr id="13" name="CuadroTexto 12">
            <a:extLst>
              <a:ext uri="{FF2B5EF4-FFF2-40B4-BE49-F238E27FC236}">
                <a16:creationId xmlns:a16="http://schemas.microsoft.com/office/drawing/2014/main" id="{21CC7538-A909-6C44-8FDE-4E28DE073DFC}"/>
              </a:ext>
            </a:extLst>
          </p:cNvPr>
          <p:cNvSpPr txBox="1"/>
          <p:nvPr/>
        </p:nvSpPr>
        <p:spPr>
          <a:xfrm>
            <a:off x="267726" y="5011433"/>
            <a:ext cx="43170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Imprime los billetes antes del viaje.</a:t>
            </a:r>
          </a:p>
        </p:txBody>
      </p:sp>
      <p:pic>
        <p:nvPicPr>
          <p:cNvPr id="25" name="Picture 8" descr="green checkmark">
            <a:extLst>
              <a:ext uri="{FF2B5EF4-FFF2-40B4-BE49-F238E27FC236}">
                <a16:creationId xmlns:a16="http://schemas.microsoft.com/office/drawing/2014/main" id="{229D674F-3D8D-B942-8BD7-3AB7B5C0EE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68608" y="5173959"/>
            <a:ext cx="406580" cy="423521"/>
          </a:xfrm>
          <a:prstGeom prst="rect">
            <a:avLst/>
          </a:prstGeom>
        </p:spPr>
      </p:pic>
      <p:sp>
        <p:nvSpPr>
          <p:cNvPr id="19" name="Rectángulo 18">
            <a:extLst>
              <a:ext uri="{FF2B5EF4-FFF2-40B4-BE49-F238E27FC236}">
                <a16:creationId xmlns:a16="http://schemas.microsoft.com/office/drawing/2014/main" id="{D071846C-BAC4-FB44-8745-062555CDE1F4}"/>
              </a:ext>
            </a:extLst>
          </p:cNvPr>
          <p:cNvSpPr/>
          <p:nvPr/>
        </p:nvSpPr>
        <p:spPr>
          <a:xfrm>
            <a:off x="7483828" y="4979037"/>
            <a:ext cx="434506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She prints the tickets before the trip.</a:t>
            </a:r>
          </a:p>
        </p:txBody>
      </p:sp>
      <p:sp>
        <p:nvSpPr>
          <p:cNvPr id="14" name="CuadroTexto 13">
            <a:extLst>
              <a:ext uri="{FF2B5EF4-FFF2-40B4-BE49-F238E27FC236}">
                <a16:creationId xmlns:a16="http://schemas.microsoft.com/office/drawing/2014/main" id="{8F8940E7-E0E2-A842-9499-A6DF18C53A7E}"/>
              </a:ext>
            </a:extLst>
          </p:cNvPr>
          <p:cNvSpPr txBox="1"/>
          <p:nvPr/>
        </p:nvSpPr>
        <p:spPr>
          <a:xfrm>
            <a:off x="267725" y="5648973"/>
            <a:ext cx="40207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Descubre partes del mundo en el extranjero. </a:t>
            </a:r>
          </a:p>
        </p:txBody>
      </p:sp>
      <p:pic>
        <p:nvPicPr>
          <p:cNvPr id="26" name="Picture 8" descr="green checkmark">
            <a:extLst>
              <a:ext uri="{FF2B5EF4-FFF2-40B4-BE49-F238E27FC236}">
                <a16:creationId xmlns:a16="http://schemas.microsoft.com/office/drawing/2014/main" id="{DC48F8C9-4310-F043-A6D7-8C033002C6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68608" y="5811151"/>
            <a:ext cx="406580" cy="423521"/>
          </a:xfrm>
          <a:prstGeom prst="rect">
            <a:avLst/>
          </a:prstGeom>
        </p:spPr>
      </p:pic>
      <p:sp>
        <p:nvSpPr>
          <p:cNvPr id="20" name="Rectángulo 19">
            <a:extLst>
              <a:ext uri="{FF2B5EF4-FFF2-40B4-BE49-F238E27FC236}">
                <a16:creationId xmlns:a16="http://schemas.microsoft.com/office/drawing/2014/main" id="{7683DBA6-FC3F-6B4E-A72A-6DE7E099C6FB}"/>
              </a:ext>
            </a:extLst>
          </p:cNvPr>
          <p:cNvSpPr/>
          <p:nvPr/>
        </p:nvSpPr>
        <p:spPr>
          <a:xfrm>
            <a:off x="7483829" y="5665967"/>
            <a:ext cx="480513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She discovers parts of the world abroad.</a:t>
            </a:r>
          </a:p>
        </p:txBody>
      </p:sp>
    </p:spTree>
    <p:extLst>
      <p:ext uri="{BB962C8B-B14F-4D97-AF65-F5344CB8AC3E}">
        <p14:creationId xmlns:p14="http://schemas.microsoft.com/office/powerpoint/2010/main" val="53881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EE017-B605-7E4B-B18E-7A00B6C842C9}"/>
              </a:ext>
            </a:extLst>
          </p:cNvPr>
          <p:cNvSpPr>
            <a:spLocks noGrp="1"/>
          </p:cNvSpPr>
          <p:nvPr>
            <p:ph type="title"/>
          </p:nvPr>
        </p:nvSpPr>
        <p:spPr>
          <a:xfrm>
            <a:off x="258078" y="807843"/>
            <a:ext cx="10515600" cy="443618"/>
          </a:xfrm>
        </p:spPr>
        <p:txBody>
          <a:bodyPr>
            <a:noAutofit/>
          </a:bodyPr>
          <a:lstStyle/>
          <a:p>
            <a:pPr>
              <a:lnSpc>
                <a:spcPct val="110000"/>
              </a:lnSpc>
            </a:pPr>
            <a:r>
              <a:rPr lang="es-GB" sz="2100" b="1" dirty="0"/>
              <a:t>Ahora Lucía habla de las vacaciones de un amigo, Enrique.</a:t>
            </a:r>
            <a:br>
              <a:rPr lang="en-GB" sz="2100" b="1" dirty="0"/>
            </a:br>
            <a:r>
              <a:rPr lang="es-GB" sz="2100" b="1" dirty="0"/>
              <a:t>Escucha las frases. ¿</a:t>
            </a:r>
            <a:r>
              <a:rPr lang="en-GB" sz="2100" b="1" dirty="0"/>
              <a:t>La acción p</a:t>
            </a:r>
            <a:r>
              <a:rPr lang="es-GB" sz="2100" b="1" dirty="0"/>
              <a:t>asa </a:t>
            </a:r>
            <a:r>
              <a:rPr lang="en-GB" sz="2100" b="1" dirty="0"/>
              <a:t>normalmente </a:t>
            </a:r>
            <a:r>
              <a:rPr lang="es-GB" sz="2100" b="1" dirty="0"/>
              <a:t>o ya pasó?</a:t>
            </a:r>
            <a:br>
              <a:rPr lang="en-GB" sz="2100" b="1" dirty="0"/>
            </a:br>
            <a:r>
              <a:rPr lang="en-GB" sz="2100" b="1" dirty="0"/>
              <a:t>También</a:t>
            </a:r>
            <a:r>
              <a:rPr lang="es-GB" sz="2100" b="1" dirty="0"/>
              <a:t> escribe el verbo en español</a:t>
            </a:r>
            <a:r>
              <a:rPr lang="en-GB" sz="2100" b="1" dirty="0"/>
              <a:t> y</a:t>
            </a:r>
            <a:r>
              <a:rPr lang="es-GB" sz="2100" b="1" dirty="0"/>
              <a:t> la actividad en inglés.</a:t>
            </a:r>
            <a:br>
              <a:rPr lang="es-GB" sz="2100" b="1" dirty="0"/>
            </a:br>
            <a:br>
              <a:rPr lang="es-GB" sz="2100" b="1" dirty="0"/>
            </a:br>
            <a:endParaRPr lang="es-GB" sz="2100" b="1" dirty="0"/>
          </a:p>
        </p:txBody>
      </p:sp>
      <p:pic>
        <p:nvPicPr>
          <p:cNvPr id="48" name="Imagen 47" descr="Image of a man with a suitcase dressed in holiday shorts and shirt. ">
            <a:extLst>
              <a:ext uri="{FF2B5EF4-FFF2-40B4-BE49-F238E27FC236}">
                <a16:creationId xmlns:a16="http://schemas.microsoft.com/office/drawing/2014/main" id="{C18AEADC-5E59-9E45-80A8-8CAFB06E3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6030" y="70300"/>
            <a:ext cx="1146332" cy="1273702"/>
          </a:xfrm>
          <a:prstGeom prst="rect">
            <a:avLst/>
          </a:prstGeom>
        </p:spPr>
      </p:pic>
      <p:pic>
        <p:nvPicPr>
          <p:cNvPr id="3" name="Picture 2" descr="Image of girl"/>
          <p:cNvPicPr>
            <a:picLocks noChangeAspect="1"/>
          </p:cNvPicPr>
          <p:nvPr/>
        </p:nvPicPr>
        <p:blipFill rotWithShape="1">
          <a:blip r:embed="rId4" cstate="print">
            <a:extLst>
              <a:ext uri="{28A0092B-C50C-407E-A947-70E740481C1C}">
                <a14:useLocalDpi xmlns:a14="http://schemas.microsoft.com/office/drawing/2010/main" val="0"/>
              </a:ext>
            </a:extLst>
          </a:blip>
          <a:srcRect l="52150"/>
          <a:stretch/>
        </p:blipFill>
        <p:spPr>
          <a:xfrm>
            <a:off x="9353229" y="-83569"/>
            <a:ext cx="1203881" cy="1415223"/>
          </a:xfrm>
          <a:prstGeom prst="rect">
            <a:avLst/>
          </a:prstGeom>
        </p:spPr>
      </p:pic>
      <p:sp>
        <p:nvSpPr>
          <p:cNvPr id="49"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a 5">
            <a:extLst>
              <a:ext uri="{FF2B5EF4-FFF2-40B4-BE49-F238E27FC236}">
                <a16:creationId xmlns:a16="http://schemas.microsoft.com/office/drawing/2014/main" id="{4ABFA7EE-09BE-B041-A8DA-46F27AF98C54}"/>
              </a:ext>
            </a:extLst>
          </p:cNvPr>
          <p:cNvGraphicFramePr>
            <a:graphicFrameLocks noGrp="1"/>
          </p:cNvGraphicFramePr>
          <p:nvPr/>
        </p:nvGraphicFramePr>
        <p:xfrm>
          <a:off x="281609" y="1334022"/>
          <a:ext cx="4157863" cy="4886880"/>
        </p:xfrm>
        <a:graphic>
          <a:graphicData uri="http://schemas.openxmlformats.org/drawingml/2006/table">
            <a:tbl>
              <a:tblPr firstRow="1" bandRow="1">
                <a:tableStyleId>{5DA37D80-6434-44D0-A028-1B22A696006F}</a:tableStyleId>
              </a:tblPr>
              <a:tblGrid>
                <a:gridCol w="654614">
                  <a:extLst>
                    <a:ext uri="{9D8B030D-6E8A-4147-A177-3AD203B41FA5}">
                      <a16:colId xmlns:a16="http://schemas.microsoft.com/office/drawing/2014/main" val="2450722576"/>
                    </a:ext>
                  </a:extLst>
                </a:gridCol>
                <a:gridCol w="1719891">
                  <a:extLst>
                    <a:ext uri="{9D8B030D-6E8A-4147-A177-3AD203B41FA5}">
                      <a16:colId xmlns:a16="http://schemas.microsoft.com/office/drawing/2014/main" val="2199670438"/>
                    </a:ext>
                  </a:extLst>
                </a:gridCol>
                <a:gridCol w="1783358">
                  <a:extLst>
                    <a:ext uri="{9D8B030D-6E8A-4147-A177-3AD203B41FA5}">
                      <a16:colId xmlns:a16="http://schemas.microsoft.com/office/drawing/2014/main" val="2532695452"/>
                    </a:ext>
                  </a:extLst>
                </a:gridCol>
              </a:tblGrid>
              <a:tr h="530850">
                <a:tc>
                  <a:txBody>
                    <a:bodyPr/>
                    <a:lstStyle/>
                    <a:p>
                      <a:pPr algn="ctr"/>
                      <a:endParaRPr lang="es-GB" dirty="0">
                        <a:solidFill>
                          <a:srgbClr val="203864"/>
                        </a:solidFill>
                      </a:endParaRPr>
                    </a:p>
                  </a:txBody>
                  <a:tcPr/>
                </a:tc>
                <a:tc>
                  <a:txBody>
                    <a:bodyPr/>
                    <a:lstStyle/>
                    <a:p>
                      <a:pPr algn="ctr"/>
                      <a:r>
                        <a:rPr lang="es-GB" dirty="0">
                          <a:solidFill>
                            <a:srgbClr val="203864"/>
                          </a:solidFill>
                        </a:rPr>
                        <a:t> Pasa </a:t>
                      </a:r>
                      <a:r>
                        <a:rPr lang="en-GB" dirty="0">
                          <a:solidFill>
                            <a:srgbClr val="203864"/>
                          </a:solidFill>
                        </a:rPr>
                        <a:t>normalmente</a:t>
                      </a:r>
                      <a:endParaRPr lang="es-GB" dirty="0">
                        <a:solidFill>
                          <a:srgbClr val="203864"/>
                        </a:solidFill>
                      </a:endParaRPr>
                    </a:p>
                  </a:txBody>
                  <a:tcPr anchor="ctr"/>
                </a:tc>
                <a:tc>
                  <a:txBody>
                    <a:bodyPr/>
                    <a:lstStyle/>
                    <a:p>
                      <a:pPr algn="ctr"/>
                      <a:r>
                        <a:rPr lang="es-GB" dirty="0">
                          <a:solidFill>
                            <a:srgbClr val="203864"/>
                          </a:solidFill>
                        </a:rPr>
                        <a:t>Ya pasó en el pasado</a:t>
                      </a:r>
                    </a:p>
                  </a:txBody>
                  <a:tcPr anchor="ctr"/>
                </a:tc>
                <a:extLst>
                  <a:ext uri="{0D108BD9-81ED-4DB2-BD59-A6C34878D82A}">
                    <a16:rowId xmlns:a16="http://schemas.microsoft.com/office/drawing/2014/main" val="426368054"/>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173943590"/>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225568364"/>
                  </a:ext>
                </a:extLst>
              </a:tr>
              <a:tr h="530850">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30850">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graphicFrame>
        <p:nvGraphicFramePr>
          <p:cNvPr id="19" name="Tabla 18">
            <a:extLst>
              <a:ext uri="{FF2B5EF4-FFF2-40B4-BE49-F238E27FC236}">
                <a16:creationId xmlns:a16="http://schemas.microsoft.com/office/drawing/2014/main" id="{32D7640B-D78E-674B-AD35-DD40911A4021}"/>
              </a:ext>
            </a:extLst>
          </p:cNvPr>
          <p:cNvGraphicFramePr>
            <a:graphicFrameLocks noGrp="1"/>
          </p:cNvGraphicFramePr>
          <p:nvPr/>
        </p:nvGraphicFramePr>
        <p:xfrm>
          <a:off x="4559198" y="1331471"/>
          <a:ext cx="1671662" cy="4889362"/>
        </p:xfrm>
        <a:graphic>
          <a:graphicData uri="http://schemas.openxmlformats.org/drawingml/2006/table">
            <a:tbl>
              <a:tblPr firstRow="1" bandRow="1">
                <a:tableStyleId>{5DA37D80-6434-44D0-A028-1B22A696006F}</a:tableStyleId>
              </a:tblPr>
              <a:tblGrid>
                <a:gridCol w="1671662">
                  <a:extLst>
                    <a:ext uri="{9D8B030D-6E8A-4147-A177-3AD203B41FA5}">
                      <a16:colId xmlns:a16="http://schemas.microsoft.com/office/drawing/2014/main" val="2199670438"/>
                    </a:ext>
                  </a:extLst>
                </a:gridCol>
              </a:tblGrid>
              <a:tr h="649922">
                <a:tc>
                  <a:txBody>
                    <a:bodyPr/>
                    <a:lstStyle/>
                    <a:p>
                      <a:pPr algn="ctr"/>
                      <a:r>
                        <a:rPr lang="es-GB" dirty="0">
                          <a:solidFill>
                            <a:srgbClr val="203864"/>
                          </a:solidFill>
                        </a:rPr>
                        <a:t>El verbo en español</a:t>
                      </a:r>
                    </a:p>
                  </a:txBody>
                  <a:tcPr anchor="ctr"/>
                </a:tc>
                <a:extLst>
                  <a:ext uri="{0D108BD9-81ED-4DB2-BD59-A6C34878D82A}">
                    <a16:rowId xmlns:a16="http://schemas.microsoft.com/office/drawing/2014/main" val="426368054"/>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3173943590"/>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2225568364"/>
                  </a:ext>
                </a:extLst>
              </a:tr>
              <a:tr h="529930">
                <a:tc>
                  <a:txBody>
                    <a:bodyPr/>
                    <a:lstStyle/>
                    <a:p>
                      <a:pPr algn="ctr"/>
                      <a:endParaRPr lang="es-GB">
                        <a:solidFill>
                          <a:srgbClr val="203864"/>
                        </a:solidFill>
                      </a:endParaRPr>
                    </a:p>
                  </a:txBody>
                  <a:tcPr/>
                </a:tc>
                <a:extLst>
                  <a:ext uri="{0D108BD9-81ED-4DB2-BD59-A6C34878D82A}">
                    <a16:rowId xmlns:a16="http://schemas.microsoft.com/office/drawing/2014/main" val="2726000417"/>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29930">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graphicFrame>
        <p:nvGraphicFramePr>
          <p:cNvPr id="20" name="Tabla 19">
            <a:extLst>
              <a:ext uri="{FF2B5EF4-FFF2-40B4-BE49-F238E27FC236}">
                <a16:creationId xmlns:a16="http://schemas.microsoft.com/office/drawing/2014/main" id="{0A0C53DD-AEBD-034A-96A7-73F72FE47B3D}"/>
              </a:ext>
            </a:extLst>
          </p:cNvPr>
          <p:cNvGraphicFramePr>
            <a:graphicFrameLocks noGrp="1"/>
          </p:cNvGraphicFramePr>
          <p:nvPr/>
        </p:nvGraphicFramePr>
        <p:xfrm>
          <a:off x="6343877" y="1356349"/>
          <a:ext cx="5657198" cy="4864485"/>
        </p:xfrm>
        <a:graphic>
          <a:graphicData uri="http://schemas.openxmlformats.org/drawingml/2006/table">
            <a:tbl>
              <a:tblPr firstRow="1" bandRow="1">
                <a:tableStyleId>{5DA37D80-6434-44D0-A028-1B22A696006F}</a:tableStyleId>
              </a:tblPr>
              <a:tblGrid>
                <a:gridCol w="5657198">
                  <a:extLst>
                    <a:ext uri="{9D8B030D-6E8A-4147-A177-3AD203B41FA5}">
                      <a16:colId xmlns:a16="http://schemas.microsoft.com/office/drawing/2014/main" val="2199670438"/>
                    </a:ext>
                  </a:extLst>
                </a:gridCol>
              </a:tblGrid>
              <a:tr h="648285">
                <a:tc>
                  <a:txBody>
                    <a:bodyPr/>
                    <a:lstStyle/>
                    <a:p>
                      <a:pPr algn="ctr"/>
                      <a:r>
                        <a:rPr lang="es-GB" dirty="0">
                          <a:solidFill>
                            <a:srgbClr val="203864"/>
                          </a:solidFill>
                        </a:rPr>
                        <a:t>La actividad en inglés</a:t>
                      </a:r>
                    </a:p>
                  </a:txBody>
                  <a:tcPr anchor="ctr"/>
                </a:tc>
                <a:extLst>
                  <a:ext uri="{0D108BD9-81ED-4DB2-BD59-A6C34878D82A}">
                    <a16:rowId xmlns:a16="http://schemas.microsoft.com/office/drawing/2014/main" val="426368054"/>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184961900"/>
                  </a:ext>
                </a:extLst>
              </a:tr>
              <a:tr h="527025">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3173943590"/>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225568364"/>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27025">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sp>
        <p:nvSpPr>
          <p:cNvPr id="10" name="Action Button: Custom 20">
            <a:hlinkClick r:id="" action="ppaction://noaction" highlightClick="1">
              <a:snd r:embed="rId5" name="Vivió un año en México.wav"/>
            </a:hlinkClick>
            <a:extLst>
              <a:ext uri="{FF2B5EF4-FFF2-40B4-BE49-F238E27FC236}">
                <a16:creationId xmlns:a16="http://schemas.microsoft.com/office/drawing/2014/main" id="{C1D7154A-00F0-8348-A771-891935738EA5}"/>
              </a:ext>
            </a:extLst>
          </p:cNvPr>
          <p:cNvSpPr/>
          <p:nvPr/>
        </p:nvSpPr>
        <p:spPr>
          <a:xfrm>
            <a:off x="401335" y="203310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23" name="Picture 8" descr="green checkmark">
            <a:extLst>
              <a:ext uri="{FF2B5EF4-FFF2-40B4-BE49-F238E27FC236}">
                <a16:creationId xmlns:a16="http://schemas.microsoft.com/office/drawing/2014/main" id="{5A2BB093-C392-7549-A36F-91EA410EF9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70643" y="2028820"/>
            <a:ext cx="406580" cy="423521"/>
          </a:xfrm>
          <a:prstGeom prst="rect">
            <a:avLst/>
          </a:prstGeom>
        </p:spPr>
      </p:pic>
      <p:sp>
        <p:nvSpPr>
          <p:cNvPr id="31" name="CuadroTexto 30">
            <a:extLst>
              <a:ext uri="{FF2B5EF4-FFF2-40B4-BE49-F238E27FC236}">
                <a16:creationId xmlns:a16="http://schemas.microsoft.com/office/drawing/2014/main" id="{071B59E5-AB19-CF41-B927-8069791AB51F}"/>
              </a:ext>
            </a:extLst>
          </p:cNvPr>
          <p:cNvSpPr txBox="1"/>
          <p:nvPr/>
        </p:nvSpPr>
        <p:spPr>
          <a:xfrm>
            <a:off x="5021253" y="2004006"/>
            <a:ext cx="7409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vivió</a:t>
            </a:r>
          </a:p>
        </p:txBody>
      </p:sp>
      <p:sp>
        <p:nvSpPr>
          <p:cNvPr id="40" name="CuadroTexto 39">
            <a:extLst>
              <a:ext uri="{FF2B5EF4-FFF2-40B4-BE49-F238E27FC236}">
                <a16:creationId xmlns:a16="http://schemas.microsoft.com/office/drawing/2014/main" id="{02CA31BF-E673-C64F-99C4-0D8456842AB4}"/>
              </a:ext>
            </a:extLst>
          </p:cNvPr>
          <p:cNvSpPr txBox="1"/>
          <p:nvPr/>
        </p:nvSpPr>
        <p:spPr>
          <a:xfrm>
            <a:off x="6450348" y="2054674"/>
            <a:ext cx="3369833"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lived for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year in Mexico</a:t>
            </a:r>
          </a:p>
        </p:txBody>
      </p:sp>
      <p:sp>
        <p:nvSpPr>
          <p:cNvPr id="11" name="Action Button: Custom 20">
            <a:hlinkClick r:id="" action="ppaction://noaction" highlightClick="1">
              <a:snd r:embed="rId7" name="Conoce la frontera con Estados Unidos.wav"/>
            </a:hlinkClick>
            <a:extLst>
              <a:ext uri="{FF2B5EF4-FFF2-40B4-BE49-F238E27FC236}">
                <a16:creationId xmlns:a16="http://schemas.microsoft.com/office/drawing/2014/main" id="{DBBA22FF-3A1B-4442-8720-90F13A0511B6}"/>
              </a:ext>
            </a:extLst>
          </p:cNvPr>
          <p:cNvSpPr/>
          <p:nvPr/>
        </p:nvSpPr>
        <p:spPr>
          <a:xfrm>
            <a:off x="401335" y="255872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2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7104" y="2570806"/>
            <a:ext cx="406580" cy="423521"/>
          </a:xfrm>
          <a:prstGeom prst="rect">
            <a:avLst/>
          </a:prstGeom>
        </p:spPr>
      </p:pic>
      <p:sp>
        <p:nvSpPr>
          <p:cNvPr id="32" name="CuadroTexto 31">
            <a:extLst>
              <a:ext uri="{FF2B5EF4-FFF2-40B4-BE49-F238E27FC236}">
                <a16:creationId xmlns:a16="http://schemas.microsoft.com/office/drawing/2014/main" id="{B02CE49B-09FB-7E43-9B1C-BDDA6DAF3717}"/>
              </a:ext>
            </a:extLst>
          </p:cNvPr>
          <p:cNvSpPr txBox="1"/>
          <p:nvPr/>
        </p:nvSpPr>
        <p:spPr>
          <a:xfrm>
            <a:off x="4802441" y="2564143"/>
            <a:ext cx="11785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conoce</a:t>
            </a:r>
          </a:p>
        </p:txBody>
      </p:sp>
      <p:sp>
        <p:nvSpPr>
          <p:cNvPr id="41" name="CuadroTexto 40">
            <a:extLst>
              <a:ext uri="{FF2B5EF4-FFF2-40B4-BE49-F238E27FC236}">
                <a16:creationId xmlns:a16="http://schemas.microsoft.com/office/drawing/2014/main" id="{456B80AC-337D-1143-953C-6B7DBB71F9A5}"/>
              </a:ext>
            </a:extLst>
          </p:cNvPr>
          <p:cNvSpPr txBox="1"/>
          <p:nvPr/>
        </p:nvSpPr>
        <p:spPr>
          <a:xfrm>
            <a:off x="6474103" y="2582013"/>
            <a:ext cx="5091458"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knows the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border with the United States</a:t>
            </a:r>
          </a:p>
        </p:txBody>
      </p:sp>
      <p:sp>
        <p:nvSpPr>
          <p:cNvPr id="12" name="Action Button: Custom 20">
            <a:hlinkClick r:id="" action="ppaction://noaction" highlightClick="1">
              <a:snd r:embed="rId8" name="Sufrió un accidente de coche allí.wav"/>
            </a:hlinkClick>
            <a:extLst>
              <a:ext uri="{FF2B5EF4-FFF2-40B4-BE49-F238E27FC236}">
                <a16:creationId xmlns:a16="http://schemas.microsoft.com/office/drawing/2014/main" id="{8329F690-DFAF-DA41-AD64-A29A074276AA}"/>
              </a:ext>
            </a:extLst>
          </p:cNvPr>
          <p:cNvSpPr/>
          <p:nvPr/>
        </p:nvSpPr>
        <p:spPr>
          <a:xfrm>
            <a:off x="401335" y="308403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5" name="Picture 8" descr="green checkmark">
            <a:extLst>
              <a:ext uri="{FF2B5EF4-FFF2-40B4-BE49-F238E27FC236}">
                <a16:creationId xmlns:a16="http://schemas.microsoft.com/office/drawing/2014/main" id="{A99A1A74-16BA-0747-AFA5-E6E0EBAD7B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71834" y="3079754"/>
            <a:ext cx="406580" cy="423521"/>
          </a:xfrm>
          <a:prstGeom prst="rect">
            <a:avLst/>
          </a:prstGeom>
        </p:spPr>
      </p:pic>
      <p:sp>
        <p:nvSpPr>
          <p:cNvPr id="33" name="CuadroTexto 32">
            <a:extLst>
              <a:ext uri="{FF2B5EF4-FFF2-40B4-BE49-F238E27FC236}">
                <a16:creationId xmlns:a16="http://schemas.microsoft.com/office/drawing/2014/main" id="{93C1AADC-CFA3-1D4D-8516-AC7E41622D5E}"/>
              </a:ext>
            </a:extLst>
          </p:cNvPr>
          <p:cNvSpPr txBox="1"/>
          <p:nvPr/>
        </p:nvSpPr>
        <p:spPr>
          <a:xfrm>
            <a:off x="4983581" y="3088425"/>
            <a:ext cx="8162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sufrió</a:t>
            </a:r>
          </a:p>
        </p:txBody>
      </p:sp>
      <p:sp>
        <p:nvSpPr>
          <p:cNvPr id="42" name="CuadroTexto 41">
            <a:extLst>
              <a:ext uri="{FF2B5EF4-FFF2-40B4-BE49-F238E27FC236}">
                <a16:creationId xmlns:a16="http://schemas.microsoft.com/office/drawing/2014/main" id="{EBEFD6D9-1E49-284F-8241-E87C5FF17A0D}"/>
              </a:ext>
            </a:extLst>
          </p:cNvPr>
          <p:cNvSpPr txBox="1"/>
          <p:nvPr/>
        </p:nvSpPr>
        <p:spPr>
          <a:xfrm>
            <a:off x="6495052" y="3088425"/>
            <a:ext cx="3861955"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suffered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car accident there</a:t>
            </a:r>
          </a:p>
        </p:txBody>
      </p:sp>
      <p:sp>
        <p:nvSpPr>
          <p:cNvPr id="13" name="Action Button: Custom 20">
            <a:hlinkClick r:id="" action="ppaction://noaction" highlightClick="1">
              <a:snd r:embed="rId9" name="Ofrece regalos a los amigos después de las vacaciones .wav"/>
            </a:hlinkClick>
            <a:extLst>
              <a:ext uri="{FF2B5EF4-FFF2-40B4-BE49-F238E27FC236}">
                <a16:creationId xmlns:a16="http://schemas.microsoft.com/office/drawing/2014/main" id="{46706D74-7B07-D24A-B0D2-BE1A8109F96F}"/>
              </a:ext>
            </a:extLst>
          </p:cNvPr>
          <p:cNvSpPr/>
          <p:nvPr/>
        </p:nvSpPr>
        <p:spPr>
          <a:xfrm>
            <a:off x="401335" y="361291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6" name="Picture 8" descr="green checkmark">
            <a:extLst>
              <a:ext uri="{FF2B5EF4-FFF2-40B4-BE49-F238E27FC236}">
                <a16:creationId xmlns:a16="http://schemas.microsoft.com/office/drawing/2014/main" id="{49651E3A-ED96-8049-94B4-D580860657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7104" y="3601295"/>
            <a:ext cx="406580" cy="423521"/>
          </a:xfrm>
          <a:prstGeom prst="rect">
            <a:avLst/>
          </a:prstGeom>
        </p:spPr>
      </p:pic>
      <p:sp>
        <p:nvSpPr>
          <p:cNvPr id="34" name="CuadroTexto 33">
            <a:extLst>
              <a:ext uri="{FF2B5EF4-FFF2-40B4-BE49-F238E27FC236}">
                <a16:creationId xmlns:a16="http://schemas.microsoft.com/office/drawing/2014/main" id="{D2AAD46F-81DC-7447-83D0-B74154CFF315}"/>
              </a:ext>
            </a:extLst>
          </p:cNvPr>
          <p:cNvSpPr txBox="1"/>
          <p:nvPr/>
        </p:nvSpPr>
        <p:spPr>
          <a:xfrm>
            <a:off x="4886600" y="3624635"/>
            <a:ext cx="10102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ofrece</a:t>
            </a:r>
          </a:p>
        </p:txBody>
      </p:sp>
      <p:sp>
        <p:nvSpPr>
          <p:cNvPr id="43" name="CuadroTexto 42">
            <a:extLst>
              <a:ext uri="{FF2B5EF4-FFF2-40B4-BE49-F238E27FC236}">
                <a16:creationId xmlns:a16="http://schemas.microsoft.com/office/drawing/2014/main" id="{22DB41D3-3E3C-6140-9FB8-18C9D84B82A3}"/>
              </a:ext>
            </a:extLst>
          </p:cNvPr>
          <p:cNvSpPr txBox="1"/>
          <p:nvPr/>
        </p:nvSpPr>
        <p:spPr>
          <a:xfrm>
            <a:off x="6495052" y="3641380"/>
            <a:ext cx="4969630"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offers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gifts to friends after the holidays </a:t>
            </a:r>
          </a:p>
        </p:txBody>
      </p:sp>
      <p:sp>
        <p:nvSpPr>
          <p:cNvPr id="14" name="Action Button: Custom 20">
            <a:hlinkClick r:id="" action="ppaction://noaction" highlightClick="1">
              <a:snd r:embed="rId10" name="Decide visitar pueblos antiguos.wav"/>
            </a:hlinkClick>
            <a:extLst>
              <a:ext uri="{FF2B5EF4-FFF2-40B4-BE49-F238E27FC236}">
                <a16:creationId xmlns:a16="http://schemas.microsoft.com/office/drawing/2014/main" id="{C0B0CC88-5F46-1049-820B-D19B8B34A87B}"/>
              </a:ext>
            </a:extLst>
          </p:cNvPr>
          <p:cNvSpPr/>
          <p:nvPr/>
        </p:nvSpPr>
        <p:spPr>
          <a:xfrm>
            <a:off x="401335" y="414673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7" name="Picture 8" descr="green checkmark">
            <a:extLst>
              <a:ext uri="{FF2B5EF4-FFF2-40B4-BE49-F238E27FC236}">
                <a16:creationId xmlns:a16="http://schemas.microsoft.com/office/drawing/2014/main" id="{BD6BC666-D4AC-0942-92C4-BF4CCACD2F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3658" y="4157136"/>
            <a:ext cx="406580" cy="423521"/>
          </a:xfrm>
          <a:prstGeom prst="rect">
            <a:avLst/>
          </a:prstGeom>
        </p:spPr>
      </p:pic>
      <p:sp>
        <p:nvSpPr>
          <p:cNvPr id="35" name="CuadroTexto 34">
            <a:extLst>
              <a:ext uri="{FF2B5EF4-FFF2-40B4-BE49-F238E27FC236}">
                <a16:creationId xmlns:a16="http://schemas.microsoft.com/office/drawing/2014/main" id="{0E2DE323-D5FC-0541-A7BC-25B87C48E1BD}"/>
              </a:ext>
            </a:extLst>
          </p:cNvPr>
          <p:cNvSpPr txBox="1"/>
          <p:nvPr/>
        </p:nvSpPr>
        <p:spPr>
          <a:xfrm>
            <a:off x="4847327" y="4157065"/>
            <a:ext cx="10887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decide</a:t>
            </a:r>
          </a:p>
        </p:txBody>
      </p:sp>
      <p:sp>
        <p:nvSpPr>
          <p:cNvPr id="44" name="CuadroTexto 43">
            <a:extLst>
              <a:ext uri="{FF2B5EF4-FFF2-40B4-BE49-F238E27FC236}">
                <a16:creationId xmlns:a16="http://schemas.microsoft.com/office/drawing/2014/main" id="{0FC35474-9487-1F49-9067-8147909B4F39}"/>
              </a:ext>
            </a:extLst>
          </p:cNvPr>
          <p:cNvSpPr txBox="1"/>
          <p:nvPr/>
        </p:nvSpPr>
        <p:spPr>
          <a:xfrm>
            <a:off x="6474103" y="4153453"/>
            <a:ext cx="4299575"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decides to</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visit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old villages/towns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Action Button: Custom 20">
            <a:hlinkClick r:id="" action="ppaction://noaction" highlightClick="1">
              <a:snd r:embed="rId11" name="Aprende cosas sobre la cultura de las ciudades.wav"/>
            </a:hlinkClick>
            <a:extLst>
              <a:ext uri="{FF2B5EF4-FFF2-40B4-BE49-F238E27FC236}">
                <a16:creationId xmlns:a16="http://schemas.microsoft.com/office/drawing/2014/main" id="{2FC734F0-1D50-6048-BDBB-417EAB890887}"/>
              </a:ext>
            </a:extLst>
          </p:cNvPr>
          <p:cNvSpPr/>
          <p:nvPr/>
        </p:nvSpPr>
        <p:spPr>
          <a:xfrm>
            <a:off x="401335" y="46716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8" name="Picture 8" descr="green checkmark">
            <a:extLst>
              <a:ext uri="{FF2B5EF4-FFF2-40B4-BE49-F238E27FC236}">
                <a16:creationId xmlns:a16="http://schemas.microsoft.com/office/drawing/2014/main" id="{083F9281-B775-E84E-8EEF-3624A6308D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6829" y="4663079"/>
            <a:ext cx="406580" cy="423521"/>
          </a:xfrm>
          <a:prstGeom prst="rect">
            <a:avLst/>
          </a:prstGeom>
        </p:spPr>
      </p:pic>
      <p:sp>
        <p:nvSpPr>
          <p:cNvPr id="36" name="CuadroTexto 35">
            <a:extLst>
              <a:ext uri="{FF2B5EF4-FFF2-40B4-BE49-F238E27FC236}">
                <a16:creationId xmlns:a16="http://schemas.microsoft.com/office/drawing/2014/main" id="{E5CFB38E-4B19-8249-822F-D4DD4CD0A069}"/>
              </a:ext>
            </a:extLst>
          </p:cNvPr>
          <p:cNvSpPr txBox="1"/>
          <p:nvPr/>
        </p:nvSpPr>
        <p:spPr>
          <a:xfrm>
            <a:off x="4752750" y="4643857"/>
            <a:ext cx="1277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aprende</a:t>
            </a:r>
          </a:p>
        </p:txBody>
      </p:sp>
      <p:sp>
        <p:nvSpPr>
          <p:cNvPr id="45" name="CuadroTexto 44">
            <a:extLst>
              <a:ext uri="{FF2B5EF4-FFF2-40B4-BE49-F238E27FC236}">
                <a16:creationId xmlns:a16="http://schemas.microsoft.com/office/drawing/2014/main" id="{9F99C8FE-A24C-5944-A0BF-D0936BBCA920}"/>
              </a:ext>
            </a:extLst>
          </p:cNvPr>
          <p:cNvSpPr txBox="1"/>
          <p:nvPr/>
        </p:nvSpPr>
        <p:spPr>
          <a:xfrm>
            <a:off x="6496214" y="4707886"/>
            <a:ext cx="5439310"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learns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things about the culture of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cities</a:t>
            </a:r>
          </a:p>
        </p:txBody>
      </p:sp>
      <p:sp>
        <p:nvSpPr>
          <p:cNvPr id="16" name="Action Button: Custom 20">
            <a:hlinkClick r:id="" action="ppaction://noaction" highlightClick="1">
              <a:snd r:embed="rId12" name="Rompió la cámara cerca de una montaña.wav"/>
            </a:hlinkClick>
            <a:extLst>
              <a:ext uri="{FF2B5EF4-FFF2-40B4-BE49-F238E27FC236}">
                <a16:creationId xmlns:a16="http://schemas.microsoft.com/office/drawing/2014/main" id="{9B471C4D-2DC0-4246-8AEC-5B14F249D4D4}"/>
              </a:ext>
            </a:extLst>
          </p:cNvPr>
          <p:cNvSpPr/>
          <p:nvPr/>
        </p:nvSpPr>
        <p:spPr>
          <a:xfrm>
            <a:off x="401335" y="519654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9" name="Picture 8" descr="green checkmark">
            <a:extLst>
              <a:ext uri="{FF2B5EF4-FFF2-40B4-BE49-F238E27FC236}">
                <a16:creationId xmlns:a16="http://schemas.microsoft.com/office/drawing/2014/main" id="{C07EE95B-459E-0144-A488-6478AD0236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70643" y="5196548"/>
            <a:ext cx="406580" cy="423521"/>
          </a:xfrm>
          <a:prstGeom prst="rect">
            <a:avLst/>
          </a:prstGeom>
        </p:spPr>
      </p:pic>
      <p:sp>
        <p:nvSpPr>
          <p:cNvPr id="37" name="CuadroTexto 36">
            <a:extLst>
              <a:ext uri="{FF2B5EF4-FFF2-40B4-BE49-F238E27FC236}">
                <a16:creationId xmlns:a16="http://schemas.microsoft.com/office/drawing/2014/main" id="{F4DAC0F8-B0EE-3B41-813A-803EF8F57831}"/>
              </a:ext>
            </a:extLst>
          </p:cNvPr>
          <p:cNvSpPr txBox="1"/>
          <p:nvPr/>
        </p:nvSpPr>
        <p:spPr>
          <a:xfrm>
            <a:off x="4872412" y="5203901"/>
            <a:ext cx="10647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rompió</a:t>
            </a:r>
          </a:p>
        </p:txBody>
      </p:sp>
      <p:sp>
        <p:nvSpPr>
          <p:cNvPr id="46" name="CuadroTexto 45">
            <a:extLst>
              <a:ext uri="{FF2B5EF4-FFF2-40B4-BE49-F238E27FC236}">
                <a16:creationId xmlns:a16="http://schemas.microsoft.com/office/drawing/2014/main" id="{D05BBAE6-62AF-A445-B76E-016965ADFAD3}"/>
              </a:ext>
            </a:extLst>
          </p:cNvPr>
          <p:cNvSpPr txBox="1"/>
          <p:nvPr/>
        </p:nvSpPr>
        <p:spPr>
          <a:xfrm>
            <a:off x="6529088" y="5219959"/>
            <a:ext cx="4743606"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broke the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camera near a mountain</a:t>
            </a:r>
          </a:p>
        </p:txBody>
      </p:sp>
      <p:sp>
        <p:nvSpPr>
          <p:cNvPr id="17" name="Action Button: Custom 20">
            <a:hlinkClick r:id="" action="ppaction://noaction" highlightClick="1">
              <a:snd r:embed="rId13" name="Todas las noches salió con un amigo.wav"/>
            </a:hlinkClick>
            <a:extLst>
              <a:ext uri="{FF2B5EF4-FFF2-40B4-BE49-F238E27FC236}">
                <a16:creationId xmlns:a16="http://schemas.microsoft.com/office/drawing/2014/main" id="{A3AEE2F8-B636-FF42-A3DA-AC82F8BA1F08}"/>
              </a:ext>
            </a:extLst>
          </p:cNvPr>
          <p:cNvSpPr/>
          <p:nvPr/>
        </p:nvSpPr>
        <p:spPr>
          <a:xfrm>
            <a:off x="401335" y="572117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0" name="Picture 8" descr="green checkmark">
            <a:extLst>
              <a:ext uri="{FF2B5EF4-FFF2-40B4-BE49-F238E27FC236}">
                <a16:creationId xmlns:a16="http://schemas.microsoft.com/office/drawing/2014/main" id="{260EB327-EA5F-C842-8DF6-D23EF694E8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70643" y="5728412"/>
            <a:ext cx="406580" cy="423521"/>
          </a:xfrm>
          <a:prstGeom prst="rect">
            <a:avLst/>
          </a:prstGeom>
        </p:spPr>
      </p:pic>
      <p:sp>
        <p:nvSpPr>
          <p:cNvPr id="38" name="CuadroTexto 37">
            <a:extLst>
              <a:ext uri="{FF2B5EF4-FFF2-40B4-BE49-F238E27FC236}">
                <a16:creationId xmlns:a16="http://schemas.microsoft.com/office/drawing/2014/main" id="{135A88BD-6802-3F4A-9D5D-F1C443400150}"/>
              </a:ext>
            </a:extLst>
          </p:cNvPr>
          <p:cNvSpPr txBox="1"/>
          <p:nvPr/>
        </p:nvSpPr>
        <p:spPr>
          <a:xfrm>
            <a:off x="5047152" y="5766980"/>
            <a:ext cx="7296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salió</a:t>
            </a:r>
          </a:p>
        </p:txBody>
      </p:sp>
      <p:sp>
        <p:nvSpPr>
          <p:cNvPr id="47" name="CuadroTexto 46">
            <a:extLst>
              <a:ext uri="{FF2B5EF4-FFF2-40B4-BE49-F238E27FC236}">
                <a16:creationId xmlns:a16="http://schemas.microsoft.com/office/drawing/2014/main" id="{77005FAE-7F74-B040-A7ED-41ED8746D7C5}"/>
              </a:ext>
            </a:extLst>
          </p:cNvPr>
          <p:cNvSpPr txBox="1"/>
          <p:nvPr/>
        </p:nvSpPr>
        <p:spPr>
          <a:xfrm>
            <a:off x="6529088" y="5736028"/>
            <a:ext cx="2892138" cy="4001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went out with a friend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ounded Rectangular Callout 6"/>
          <p:cNvSpPr/>
          <p:nvPr/>
        </p:nvSpPr>
        <p:spPr>
          <a:xfrm>
            <a:off x="6164779" y="488379"/>
            <a:ext cx="2327332" cy="945125"/>
          </a:xfrm>
          <a:prstGeom prst="wedgeRoundRectCallout">
            <a:avLst>
              <a:gd name="adj1" fmla="val -47026"/>
              <a:gd name="adj2" fmla="val 8324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1800" b="0" i="0" u="none" strike="noStrike" kern="1200" cap="none" spc="0" normalizeH="0" baseline="0" noProof="0" dirty="0">
                <a:ln>
                  <a:noFill/>
                </a:ln>
                <a:solidFill>
                  <a:srgbClr val="203864"/>
                </a:solidFill>
                <a:effectLst/>
                <a:uLnTx/>
                <a:uFillTx/>
                <a:latin typeface="Century Gothic" panose="020F0302020204030204"/>
                <a:ea typeface="+mn-ea"/>
                <a:cs typeface="+mn-cs"/>
              </a:rPr>
              <a:t>Where is the stress? Does it need an accent?</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8578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1" grpId="0"/>
      <p:bldP spid="33" grpId="0"/>
      <p:bldP spid="42" grpId="0"/>
      <p:bldP spid="34" grpId="0"/>
      <p:bldP spid="43" grpId="0"/>
      <p:bldP spid="35" grpId="0"/>
      <p:bldP spid="44" grpId="0"/>
      <p:bldP spid="36" grpId="0"/>
      <p:bldP spid="45" grpId="0"/>
      <p:bldP spid="37" grpId="0"/>
      <p:bldP spid="46" grpId="0"/>
      <p:bldP spid="38" grpId="0"/>
      <p:bldP spid="47" grpId="0"/>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FF2B5EF4-FFF2-40B4-BE49-F238E27FC236}">
                <a16:creationId xmlns:a16="http://schemas.microsoft.com/office/drawing/2014/main" id="{298F8425-F02E-724E-8745-B173824D3B8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0" name="Title 1">
            <a:extLst>
              <a:ext uri="{FF2B5EF4-FFF2-40B4-BE49-F238E27FC236}">
                <a16:creationId xmlns:a16="http://schemas.microsoft.com/office/drawing/2014/main" id="{CAACDE71-7FE3-424F-BA76-C592F9BDA0C3}"/>
              </a:ext>
            </a:extLst>
          </p:cNvPr>
          <p:cNvSpPr>
            <a:spLocks noGrp="1"/>
          </p:cNvSpPr>
          <p:nvPr>
            <p:ph type="title"/>
          </p:nvPr>
        </p:nvSpPr>
        <p:spPr>
          <a:xfrm>
            <a:off x="171995" y="0"/>
            <a:ext cx="4517571" cy="1325563"/>
          </a:xfrm>
        </p:spPr>
        <p:txBody>
          <a:bodyPr>
            <a:normAutofit/>
          </a:bodyPr>
          <a:lstStyle/>
          <a:p>
            <a:r>
              <a:rPr lang="en-GB" sz="3200" b="1" dirty="0">
                <a:solidFill>
                  <a:schemeClr val="bg1"/>
                </a:solidFill>
              </a:rPr>
              <a:t>The indefinite article</a:t>
            </a:r>
          </a:p>
        </p:txBody>
      </p:sp>
      <p:sp>
        <p:nvSpPr>
          <p:cNvPr id="5" name="TextBox 4"/>
          <p:cNvSpPr txBox="1"/>
          <p:nvPr/>
        </p:nvSpPr>
        <p:spPr>
          <a:xfrm>
            <a:off x="337744" y="1252300"/>
            <a:ext cx="110311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words for ‘a’ change according to whether the noun is masculine or feminine.</a:t>
            </a:r>
          </a:p>
        </p:txBody>
      </p:sp>
      <p:graphicFrame>
        <p:nvGraphicFramePr>
          <p:cNvPr id="6" name="Table 5"/>
          <p:cNvGraphicFramePr>
            <a:graphicFrameLocks noGrp="1"/>
          </p:cNvGraphicFramePr>
          <p:nvPr>
            <p:extLst>
              <p:ext uri="{D42A27DB-BD31-4B8C-83A1-F6EECF244321}">
                <p14:modId xmlns:p14="http://schemas.microsoft.com/office/powerpoint/2010/main" val="2184797009"/>
              </p:ext>
            </p:extLst>
          </p:nvPr>
        </p:nvGraphicFramePr>
        <p:xfrm>
          <a:off x="2576749" y="2415984"/>
          <a:ext cx="6139233" cy="792480"/>
        </p:xfrm>
        <a:graphic>
          <a:graphicData uri="http://schemas.openxmlformats.org/drawingml/2006/table">
            <a:tbl>
              <a:tblPr firstRow="1" bandRow="1">
                <a:tableStyleId>{5940675A-B579-460E-94D1-54222C63F5DA}</a:tableStyleId>
              </a:tblPr>
              <a:tblGrid>
                <a:gridCol w="2046411">
                  <a:extLst>
                    <a:ext uri="{9D8B030D-6E8A-4147-A177-3AD203B41FA5}">
                      <a16:colId xmlns:a16="http://schemas.microsoft.com/office/drawing/2014/main" val="20000"/>
                    </a:ext>
                  </a:extLst>
                </a:gridCol>
                <a:gridCol w="2046411">
                  <a:extLst>
                    <a:ext uri="{9D8B030D-6E8A-4147-A177-3AD203B41FA5}">
                      <a16:colId xmlns:a16="http://schemas.microsoft.com/office/drawing/2014/main" val="20001"/>
                    </a:ext>
                  </a:extLst>
                </a:gridCol>
                <a:gridCol w="2046411">
                  <a:extLst>
                    <a:ext uri="{9D8B030D-6E8A-4147-A177-3AD203B41FA5}">
                      <a16:colId xmlns:a16="http://schemas.microsoft.com/office/drawing/2014/main" val="20002"/>
                    </a:ext>
                  </a:extLst>
                </a:gridCol>
              </a:tblGrid>
              <a:tr h="370840">
                <a:tc>
                  <a:txBody>
                    <a:bodyPr/>
                    <a:lstStyle/>
                    <a:p>
                      <a:r>
                        <a:rPr lang="en-GB" sz="2000" b="1" dirty="0">
                          <a:solidFill>
                            <a:srgbClr val="0070C0"/>
                          </a:solidFill>
                          <a:latin typeface="Century Gothic" panose="020B0502020202020204" pitchFamily="34" charset="0"/>
                        </a:rPr>
                        <a:t>masculine</a:t>
                      </a:r>
                    </a:p>
                  </a:txBody>
                  <a:tcPr/>
                </a:tc>
                <a:tc>
                  <a:txBody>
                    <a:bodyPr/>
                    <a:lstStyle/>
                    <a:p>
                      <a:r>
                        <a:rPr lang="en-GB" sz="2000" b="1" dirty="0">
                          <a:solidFill>
                            <a:srgbClr val="0070C0"/>
                          </a:solidFill>
                          <a:latin typeface="Century Gothic" panose="020B0502020202020204" pitchFamily="34" charset="0"/>
                        </a:rPr>
                        <a:t>un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dog</a:t>
                      </a:r>
                    </a:p>
                  </a:txBody>
                  <a:tcPr/>
                </a:tc>
                <a:extLst>
                  <a:ext uri="{0D108BD9-81ED-4DB2-BD59-A6C34878D82A}">
                    <a16:rowId xmlns:a16="http://schemas.microsoft.com/office/drawing/2014/main" val="10000"/>
                  </a:ext>
                </a:extLst>
              </a:tr>
              <a:tr h="370840">
                <a:tc>
                  <a:txBody>
                    <a:bodyPr/>
                    <a:lstStyle/>
                    <a:p>
                      <a:r>
                        <a:rPr lang="en-GB" sz="2000" b="1" dirty="0">
                          <a:solidFill>
                            <a:srgbClr val="FF0000"/>
                          </a:solidFill>
                          <a:latin typeface="Century Gothic" panose="020B0502020202020204" pitchFamily="34" charset="0"/>
                        </a:rPr>
                        <a:t>feminine</a:t>
                      </a:r>
                    </a:p>
                  </a:txBody>
                  <a:tcPr/>
                </a:tc>
                <a:tc>
                  <a:txBody>
                    <a:bodyPr/>
                    <a:lstStyle/>
                    <a:p>
                      <a:r>
                        <a:rPr lang="en-GB" sz="2000" b="1" dirty="0" err="1">
                          <a:solidFill>
                            <a:srgbClr val="FF0000"/>
                          </a:solidFill>
                          <a:latin typeface="Century Gothic" panose="020B0502020202020204" pitchFamily="34" charset="0"/>
                        </a:rPr>
                        <a:t>una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tortuga</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tortoise</a:t>
                      </a:r>
                    </a:p>
                  </a:txBody>
                  <a:tcPr/>
                </a:tc>
                <a:extLst>
                  <a:ext uri="{0D108BD9-81ED-4DB2-BD59-A6C34878D82A}">
                    <a16:rowId xmlns:a16="http://schemas.microsoft.com/office/drawing/2014/main" val="10001"/>
                  </a:ext>
                </a:extLst>
              </a:tr>
            </a:tbl>
          </a:graphicData>
        </a:graphic>
      </p:graphicFrame>
      <p:sp>
        <p:nvSpPr>
          <p:cNvPr id="8" name="TextBox 7"/>
          <p:cNvSpPr txBox="1"/>
          <p:nvPr/>
        </p:nvSpPr>
        <p:spPr>
          <a:xfrm>
            <a:off x="587980" y="3255278"/>
            <a:ext cx="11031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Copy the sentences and put in the correct word for ‘a’.</a:t>
            </a:r>
          </a:p>
        </p:txBody>
      </p:sp>
      <p:graphicFrame>
        <p:nvGraphicFramePr>
          <p:cNvPr id="7" name="Table 6"/>
          <p:cNvGraphicFramePr>
            <a:graphicFrameLocks noGrp="1"/>
          </p:cNvGraphicFramePr>
          <p:nvPr>
            <p:extLst>
              <p:ext uri="{D42A27DB-BD31-4B8C-83A1-F6EECF244321}">
                <p14:modId xmlns:p14="http://schemas.microsoft.com/office/powerpoint/2010/main" val="2721651840"/>
              </p:ext>
            </p:extLst>
          </p:nvPr>
        </p:nvGraphicFramePr>
        <p:xfrm>
          <a:off x="587980" y="3778498"/>
          <a:ext cx="11318674" cy="2452791"/>
        </p:xfrm>
        <a:graphic>
          <a:graphicData uri="http://schemas.openxmlformats.org/drawingml/2006/table">
            <a:tbl>
              <a:tblPr firstRow="1" bandRow="1">
                <a:tableStyleId>{5940675A-B579-460E-94D1-54222C63F5DA}</a:tableStyleId>
              </a:tblPr>
              <a:tblGrid>
                <a:gridCol w="5659337">
                  <a:extLst>
                    <a:ext uri="{9D8B030D-6E8A-4147-A177-3AD203B41FA5}">
                      <a16:colId xmlns:a16="http://schemas.microsoft.com/office/drawing/2014/main" val="20000"/>
                    </a:ext>
                  </a:extLst>
                </a:gridCol>
                <a:gridCol w="5659337">
                  <a:extLst>
                    <a:ext uri="{9D8B030D-6E8A-4147-A177-3AD203B41FA5}">
                      <a16:colId xmlns:a16="http://schemas.microsoft.com/office/drawing/2014/main" val="20001"/>
                    </a:ext>
                  </a:extLst>
                </a:gridCol>
              </a:tblGrid>
              <a:tr h="817597">
                <a:tc>
                  <a:txBody>
                    <a:bodyPr/>
                    <a:lstStyle/>
                    <a:p>
                      <a:r>
                        <a:rPr lang="en-GB" sz="2400" dirty="0">
                          <a:solidFill>
                            <a:schemeClr val="accent5">
                              <a:lumMod val="50000"/>
                            </a:schemeClr>
                          </a:solidFill>
                          <a:latin typeface="Century Gothic" panose="020B0502020202020204" pitchFamily="34" charset="0"/>
                        </a:rPr>
                        <a:t>1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gato</a:t>
                      </a:r>
                      <a:r>
                        <a:rPr lang="en-GB" sz="2400" dirty="0">
                          <a:solidFill>
                            <a:schemeClr val="accent5">
                              <a:lumMod val="50000"/>
                            </a:schemeClr>
                          </a:solidFill>
                          <a:latin typeface="Century Gothic" panose="020B0502020202020204" pitchFamily="34" charset="0"/>
                        </a:rPr>
                        <a:t>. (m)</a:t>
                      </a:r>
                    </a:p>
                  </a:txBody>
                  <a:tcPr anchor="ctr"/>
                </a:tc>
                <a:tc>
                  <a:txBody>
                    <a:bodyPr/>
                    <a:lstStyle/>
                    <a:p>
                      <a:r>
                        <a:rPr lang="en-GB" sz="2400" dirty="0">
                          <a:solidFill>
                            <a:schemeClr val="accent5">
                              <a:lumMod val="50000"/>
                            </a:schemeClr>
                          </a:solidFill>
                          <a:latin typeface="Century Gothic" panose="020B0502020202020204" pitchFamily="34" charset="0"/>
                        </a:rPr>
                        <a:t>4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pez</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0"/>
                  </a:ext>
                </a:extLst>
              </a:tr>
              <a:tr h="817597">
                <a:tc>
                  <a:txBody>
                    <a:bodyPr/>
                    <a:lstStyle/>
                    <a:p>
                      <a:r>
                        <a:rPr lang="en-GB" sz="2400" dirty="0">
                          <a:solidFill>
                            <a:schemeClr val="accent5">
                              <a:lumMod val="50000"/>
                            </a:schemeClr>
                          </a:solidFill>
                          <a:latin typeface="Century Gothic" panose="020B0502020202020204" pitchFamily="34" charset="0"/>
                        </a:rPr>
                        <a:t>2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cobaya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5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 </a:t>
                      </a:r>
                      <a:r>
                        <a:rPr lang="en-GB" sz="2400" dirty="0" err="1">
                          <a:solidFill>
                            <a:schemeClr val="accent5">
                              <a:lumMod val="50000"/>
                            </a:schemeClr>
                          </a:solidFill>
                          <a:latin typeface="Century Gothic" panose="020B0502020202020204" pitchFamily="34" charset="0"/>
                        </a:rPr>
                        <a:t>hermanastro</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1"/>
                  </a:ext>
                </a:extLst>
              </a:tr>
              <a:tr h="817597">
                <a:tc>
                  <a:txBody>
                    <a:bodyPr/>
                    <a:lstStyle/>
                    <a:p>
                      <a:r>
                        <a:rPr lang="en-GB" sz="2400" dirty="0">
                          <a:solidFill>
                            <a:schemeClr val="accent5">
                              <a:lumMod val="50000"/>
                            </a:schemeClr>
                          </a:solidFill>
                          <a:latin typeface="Century Gothic" panose="020B0502020202020204" pitchFamily="34" charset="0"/>
                        </a:rPr>
                        <a:t>3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hermana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6  </a:t>
                      </a:r>
                      <a:r>
                        <a:rPr lang="en-GB" sz="2400" dirty="0" err="1">
                          <a:solidFill>
                            <a:schemeClr val="accent5">
                              <a:lumMod val="50000"/>
                            </a:schemeClr>
                          </a:solidFill>
                          <a:latin typeface="Century Gothic" panose="020B0502020202020204" pitchFamily="34" charset="0"/>
                        </a:rPr>
                        <a:t>Tiene</a:t>
                      </a:r>
                      <a:r>
                        <a:rPr lang="en-GB" sz="2400" baseline="0" dirty="0">
                          <a:solidFill>
                            <a:schemeClr val="accent5">
                              <a:lumMod val="50000"/>
                            </a:schemeClr>
                          </a:solidFill>
                          <a:latin typeface="Century Gothic" panose="020B0502020202020204" pitchFamily="34" charset="0"/>
                        </a:rPr>
                        <a:t> _____ </a:t>
                      </a:r>
                      <a:r>
                        <a:rPr lang="en-GB" sz="2400" baseline="0" dirty="0" err="1">
                          <a:solidFill>
                            <a:schemeClr val="accent5">
                              <a:lumMod val="50000"/>
                            </a:schemeClr>
                          </a:solidFill>
                          <a:latin typeface="Century Gothic" panose="020B0502020202020204" pitchFamily="34" charset="0"/>
                        </a:rPr>
                        <a:t>serpiente</a:t>
                      </a:r>
                      <a:r>
                        <a:rPr lang="en-GB" sz="2400" baseline="0" dirty="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3220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09" y="27348"/>
            <a:ext cx="8651839" cy="1245170"/>
          </a:xfrm>
        </p:spPr>
        <p:txBody>
          <a:bodyPr>
            <a:noAutofit/>
          </a:bodyPr>
          <a:lstStyle/>
          <a:p>
            <a:pPr>
              <a:lnSpc>
                <a:spcPct val="100000"/>
              </a:lnSpc>
            </a:pPr>
            <a:r>
              <a:rPr lang="en-GB" sz="2200" b="1" dirty="0" err="1"/>
              <a:t>Ahora</a:t>
            </a:r>
            <a:r>
              <a:rPr lang="en-GB" sz="2200" b="1" dirty="0"/>
              <a:t> escribe </a:t>
            </a:r>
            <a:r>
              <a:rPr lang="en-GB" sz="2200" b="1" dirty="0" err="1"/>
              <a:t>unas</a:t>
            </a:r>
            <a:r>
              <a:rPr lang="en-GB" sz="2200" b="1" dirty="0"/>
              <a:t> </a:t>
            </a:r>
            <a:r>
              <a:rPr lang="en-GB" sz="2200" b="1" dirty="0" err="1"/>
              <a:t>frases</a:t>
            </a:r>
            <a:r>
              <a:rPr lang="en-GB" sz="2200" b="1" dirty="0"/>
              <a:t> </a:t>
            </a:r>
            <a:r>
              <a:rPr lang="en-GB" sz="2200" b="1" dirty="0" err="1"/>
              <a:t>sobre</a:t>
            </a:r>
            <a:r>
              <a:rPr lang="en-GB" sz="2200" b="1" dirty="0"/>
              <a:t> </a:t>
            </a:r>
            <a:r>
              <a:rPr lang="en-GB" sz="2200" b="1" dirty="0" err="1"/>
              <a:t>los</a:t>
            </a:r>
            <a:r>
              <a:rPr lang="en-GB" sz="2200" b="1" dirty="0"/>
              <a:t> </a:t>
            </a:r>
            <a:r>
              <a:rPr lang="en-GB" sz="2200" b="1" dirty="0" err="1"/>
              <a:t>viajes</a:t>
            </a:r>
            <a:r>
              <a:rPr lang="en-GB" sz="2200" b="1" dirty="0"/>
              <a:t> de Enrique. </a:t>
            </a:r>
            <a:r>
              <a:rPr lang="es-ES" sz="2200" b="1" dirty="0"/>
              <a:t>¿Son las vacaciones de antes o son las vacaciones cada año? </a:t>
            </a:r>
            <a:r>
              <a:rPr lang="en-GB" sz="2200" b="1" dirty="0" err="1"/>
              <a:t>Usa</a:t>
            </a:r>
            <a:r>
              <a:rPr lang="en-GB" sz="2200" b="1" dirty="0"/>
              <a:t> la forma </a:t>
            </a:r>
            <a:r>
              <a:rPr lang="en-GB" sz="2200" b="1" dirty="0" err="1"/>
              <a:t>correcta</a:t>
            </a:r>
            <a:r>
              <a:rPr lang="en-GB" sz="2200" b="1" dirty="0"/>
              <a:t> del </a:t>
            </a:r>
            <a:r>
              <a:rPr lang="en-GB" sz="2200" b="1" dirty="0" err="1"/>
              <a:t>verbo</a:t>
            </a:r>
            <a:r>
              <a:rPr lang="en-GB" sz="2200" b="1" dirty="0"/>
              <a:t> (‘–e’ o ‘–ió’), </a:t>
            </a:r>
            <a:r>
              <a:rPr lang="en-GB" sz="2200" b="1" dirty="0" err="1"/>
              <a:t>según</a:t>
            </a:r>
            <a:r>
              <a:rPr lang="en-GB" sz="2200" b="1" dirty="0"/>
              <a:t> la </a:t>
            </a:r>
            <a:r>
              <a:rPr lang="en-GB" sz="2200" b="1" dirty="0" err="1"/>
              <a:t>frase</a:t>
            </a:r>
            <a:r>
              <a:rPr lang="en-GB" sz="2200" b="1" dirty="0"/>
              <a:t>.</a:t>
            </a:r>
          </a:p>
        </p:txBody>
      </p:sp>
      <p:sp>
        <p:nvSpPr>
          <p:cNvPr id="5"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Imagen 47" descr="Image of man with suitcase dressed in holiday clothes and sunglasses">
            <a:extLst>
              <a:ext uri="{FF2B5EF4-FFF2-40B4-BE49-F238E27FC236}">
                <a16:creationId xmlns:a16="http://schemas.microsoft.com/office/drawing/2014/main" id="{C18AEADC-5E59-9E45-80A8-8CAFB06E3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2377" y="1078124"/>
            <a:ext cx="1146332" cy="1273702"/>
          </a:xfrm>
          <a:prstGeom prst="rect">
            <a:avLst/>
          </a:prstGeom>
        </p:spPr>
      </p:pic>
      <p:sp>
        <p:nvSpPr>
          <p:cNvPr id="14" name="TextBox 13"/>
          <p:cNvSpPr txBox="1"/>
          <p:nvPr/>
        </p:nvSpPr>
        <p:spPr>
          <a:xfrm>
            <a:off x="305084" y="1154678"/>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He got to know a famous church in Colombia.</a:t>
            </a:r>
          </a:p>
        </p:txBody>
      </p:sp>
      <p:sp>
        <p:nvSpPr>
          <p:cNvPr id="22" name="TextBox 21"/>
          <p:cNvSpPr txBox="1"/>
          <p:nvPr/>
        </p:nvSpPr>
        <p:spPr>
          <a:xfrm>
            <a:off x="318121" y="1521870"/>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Conoció una iglesias famosa en Colombia.</a:t>
            </a:r>
          </a:p>
        </p:txBody>
      </p:sp>
      <p:sp>
        <p:nvSpPr>
          <p:cNvPr id="17" name="Rounded Rectangle 16"/>
          <p:cNvSpPr/>
          <p:nvPr/>
        </p:nvSpPr>
        <p:spPr>
          <a:xfrm>
            <a:off x="385383" y="1581423"/>
            <a:ext cx="59011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18" name="TextBox 17"/>
          <p:cNvSpPr txBox="1"/>
          <p:nvPr/>
        </p:nvSpPr>
        <p:spPr>
          <a:xfrm>
            <a:off x="300322" y="2031242"/>
            <a:ext cx="90325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He always breaks something.</a:t>
            </a:r>
          </a:p>
        </p:txBody>
      </p:sp>
      <p:sp>
        <p:nvSpPr>
          <p:cNvPr id="23" name="TextBox 22"/>
          <p:cNvSpPr txBox="1"/>
          <p:nvPr/>
        </p:nvSpPr>
        <p:spPr>
          <a:xfrm>
            <a:off x="305084" y="2393503"/>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Siempre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rompe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algo</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Rounded Rectangle 34"/>
          <p:cNvSpPr/>
          <p:nvPr/>
        </p:nvSpPr>
        <p:spPr>
          <a:xfrm>
            <a:off x="385383" y="2452847"/>
            <a:ext cx="59011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15" name="TextBox 14"/>
          <p:cNvSpPr txBox="1"/>
          <p:nvPr/>
        </p:nvSpPr>
        <p:spPr>
          <a:xfrm>
            <a:off x="297109" y="2930314"/>
            <a:ext cx="91561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He decided to travel up to/as far as the border with Ecuador.</a:t>
            </a:r>
          </a:p>
        </p:txBody>
      </p:sp>
      <p:sp>
        <p:nvSpPr>
          <p:cNvPr id="24" name="TextBox 23"/>
          <p:cNvSpPr txBox="1"/>
          <p:nvPr/>
        </p:nvSpPr>
        <p:spPr>
          <a:xfrm>
            <a:off x="305084" y="3289207"/>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Decidió</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viajar</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hasta la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frontera</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Ecuador.</a:t>
            </a:r>
          </a:p>
        </p:txBody>
      </p:sp>
      <p:sp>
        <p:nvSpPr>
          <p:cNvPr id="36" name="Rounded Rectangle 35"/>
          <p:cNvSpPr/>
          <p:nvPr/>
        </p:nvSpPr>
        <p:spPr>
          <a:xfrm>
            <a:off x="385382" y="3337111"/>
            <a:ext cx="61932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19" name="TextBox 18"/>
          <p:cNvSpPr txBox="1"/>
          <p:nvPr/>
        </p:nvSpPr>
        <p:spPr>
          <a:xfrm>
            <a:off x="300322" y="3781044"/>
            <a:ext cx="90325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He suffers many accidents during the holidays.</a:t>
            </a:r>
          </a:p>
        </p:txBody>
      </p:sp>
      <p:sp>
        <p:nvSpPr>
          <p:cNvPr id="25" name="TextBox 24"/>
          <p:cNvSpPr txBox="1"/>
          <p:nvPr/>
        </p:nvSpPr>
        <p:spPr>
          <a:xfrm>
            <a:off x="305084" y="4146864"/>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Sufre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accidentes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durante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Rounded Rectangle 36"/>
          <p:cNvSpPr/>
          <p:nvPr/>
        </p:nvSpPr>
        <p:spPr>
          <a:xfrm>
            <a:off x="385382" y="4189938"/>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20" name="TextBox 19"/>
          <p:cNvSpPr txBox="1"/>
          <p:nvPr/>
        </p:nvSpPr>
        <p:spPr>
          <a:xfrm>
            <a:off x="318121" y="4619642"/>
            <a:ext cx="69243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He offers presents to some friends after the trips.</a:t>
            </a:r>
          </a:p>
        </p:txBody>
      </p:sp>
      <p:sp>
        <p:nvSpPr>
          <p:cNvPr id="27" name="TextBox 26"/>
          <p:cNvSpPr txBox="1"/>
          <p:nvPr/>
        </p:nvSpPr>
        <p:spPr>
          <a:xfrm>
            <a:off x="318121" y="4966403"/>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Ofrece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regalos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amigos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después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viajes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8" name="Rounded Rectangle 37"/>
          <p:cNvSpPr/>
          <p:nvPr/>
        </p:nvSpPr>
        <p:spPr>
          <a:xfrm>
            <a:off x="385382" y="5024602"/>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21" name="TextBox 20"/>
          <p:cNvSpPr txBox="1"/>
          <p:nvPr/>
        </p:nvSpPr>
        <p:spPr>
          <a:xfrm>
            <a:off x="297109" y="5439181"/>
            <a:ext cx="67073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He barely learnt English in the United States.</a:t>
            </a:r>
          </a:p>
        </p:txBody>
      </p:sp>
      <p:sp>
        <p:nvSpPr>
          <p:cNvPr id="28" name="TextBox 27"/>
          <p:cNvSpPr txBox="1"/>
          <p:nvPr/>
        </p:nvSpPr>
        <p:spPr>
          <a:xfrm>
            <a:off x="305084" y="5769910"/>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Apenas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aprendió</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Estados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Unidos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Rounded Rectangle 38"/>
          <p:cNvSpPr/>
          <p:nvPr/>
        </p:nvSpPr>
        <p:spPr>
          <a:xfrm>
            <a:off x="385382" y="5864288"/>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pic>
        <p:nvPicPr>
          <p:cNvPr id="1026" name="Picture 2" descr="Las Lajas, Colombia, The Sanctuary, Bridge, Church"/>
          <p:cNvPicPr>
            <a:picLocks noChangeAspect="1" noChangeArrowheads="1"/>
          </p:cNvPicPr>
          <p:nvPr/>
        </p:nvPicPr>
        <p:blipFill rotWithShape="1">
          <a:blip r:embed="rId4">
            <a:extLst>
              <a:ext uri="{28A0092B-C50C-407E-A947-70E740481C1C}">
                <a14:useLocalDpi xmlns:a14="http://schemas.microsoft.com/office/drawing/2010/main" val="0"/>
              </a:ext>
            </a:extLst>
          </a:blip>
          <a:srcRect t="1330" r="1748" b="1359"/>
          <a:stretch/>
        </p:blipFill>
        <p:spPr bwMode="auto">
          <a:xfrm>
            <a:off x="9310272" y="1282682"/>
            <a:ext cx="2520404" cy="35310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462312" y="4813765"/>
            <a:ext cx="372968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Santuario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Lajas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iglesia en el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suroeste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Colombia.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cerca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frontera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Ecuador. </a:t>
            </a:r>
          </a:p>
        </p:txBody>
      </p:sp>
    </p:spTree>
    <p:extLst>
      <p:ext uri="{BB962C8B-B14F-4D97-AF65-F5344CB8AC3E}">
        <p14:creationId xmlns:p14="http://schemas.microsoft.com/office/powerpoint/2010/main" val="762160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5"/>
                                        </p:tgtEl>
                                      </p:cBhvr>
                                    </p:animEffect>
                                    <p:set>
                                      <p:cBhvr>
                                        <p:cTn id="1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7" grpId="0" animBg="1"/>
      <p:bldP spid="35" grpId="0" animBg="1"/>
      <p:bldP spid="36" grpId="0" animBg="1"/>
      <p:bldP spid="37" grpId="0" animBg="1"/>
      <p:bldP spid="38" grpId="0" animBg="1"/>
      <p:bldP spid="3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11">
            <a:extLst>
              <a:ext uri="{FF2B5EF4-FFF2-40B4-BE49-F238E27FC236}">
                <a16:creationId xmlns:a16="http://schemas.microsoft.com/office/drawing/2014/main" id="{A316DD52-7894-4A75-969C-CA0645DA2978}"/>
              </a:ext>
              <a:ext uri="{C183D7F6-B498-43B3-948B-1728B52AA6E4}">
                <adec:decorative xmlns:adec="http://schemas.microsoft.com/office/drawing/2017/decorative" val="1"/>
              </a:ext>
            </a:extLst>
          </p:cNvPr>
          <p:cNvSpPr/>
          <p:nvPr/>
        </p:nvSpPr>
        <p:spPr>
          <a:xfrm>
            <a:off x="9347200" y="258166"/>
            <a:ext cx="25809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29398" y="129082"/>
            <a:ext cx="2579247" cy="65908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7" name="TextBox 6">
            <a:extLst>
              <a:ext uri="{FF2B5EF4-FFF2-40B4-BE49-F238E27FC236}">
                <a16:creationId xmlns:a16="http://schemas.microsoft.com/office/drawing/2014/main" id="{EB2573ED-B4A5-1D4C-AFCC-06101CBAFA6A}"/>
              </a:ext>
              <a:ext uri="{C183D7F6-B498-43B3-948B-1728B52AA6E4}">
                <adec:decorative xmlns:adec="http://schemas.microsoft.com/office/drawing/2017/decorative" val="1"/>
              </a:ext>
            </a:extLst>
          </p:cNvPr>
          <p:cNvSpPr txBox="1"/>
          <p:nvPr/>
        </p:nvSpPr>
        <p:spPr>
          <a:xfrm>
            <a:off x="238837" y="288933"/>
            <a:ext cx="5857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Hablamos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lee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tarjeta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10368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opciones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mismo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número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presente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pasado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escribe 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nombre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según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2498" y="2083551"/>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683196" y="2396503"/>
            <a:ext cx="421718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mira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las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opciones</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y escribe el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nombre</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correcto</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una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lista</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pic>
        <p:nvPicPr>
          <p:cNvPr id="5" name="Imagen 4">
            <a:extLst>
              <a:ext uri="{FF2B5EF4-FFF2-40B4-BE49-F238E27FC236}">
                <a16:creationId xmlns:a16="http://schemas.microsoft.com/office/drawing/2014/main" id="{A9FAC5B8-4E8C-9A45-B46D-FEBBDDA5D2D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0112" y="1654789"/>
            <a:ext cx="1571485" cy="846234"/>
          </a:xfrm>
          <a:prstGeom prst="rect">
            <a:avLst/>
          </a:prstGeom>
        </p:spPr>
      </p:pic>
      <p:sp>
        <p:nvSpPr>
          <p:cNvPr id="21" name="Rectangle 1">
            <a:extLst>
              <a:ext uri="{FF2B5EF4-FFF2-40B4-BE49-F238E27FC236}">
                <a16:creationId xmlns:a16="http://schemas.microsoft.com/office/drawing/2014/main" id="{2644006F-A92B-EA48-83E5-A6A318E84B93}"/>
              </a:ext>
              <a:ext uri="{C183D7F6-B498-43B3-948B-1728B52AA6E4}">
                <adec:decorative xmlns:adec="http://schemas.microsoft.com/office/drawing/2017/decorative" val="1"/>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771795" y="4869481"/>
            <a:ext cx="1912611"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lost a camera.</a:t>
            </a:r>
            <a:endParaRPr kumimoji="0" lang="es-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691818" y="3101956"/>
            <a:ext cx="1896471" cy="1255860"/>
          </a:xfrm>
          <a:prstGeom prst="wedgeRoundRectCallout">
            <a:avLst>
              <a:gd name="adj1" fmla="val -112203"/>
              <a:gd name="adj2" fmla="val 7588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Perdió una cámara.</a:t>
            </a:r>
          </a:p>
        </p:txBody>
      </p:sp>
      <p:sp>
        <p:nvSpPr>
          <p:cNvPr id="31" name="Rectangle 1">
            <a:extLst>
              <a:ext uri="{FF2B5EF4-FFF2-40B4-BE49-F238E27FC236}">
                <a16:creationId xmlns:a16="http://schemas.microsoft.com/office/drawing/2014/main" id="{19DD7021-1199-7344-998E-C542ACB3E60F}"/>
              </a:ext>
              <a:ext uri="{C183D7F6-B498-43B3-948B-1728B52AA6E4}">
                <adec:decorative xmlns:adec="http://schemas.microsoft.com/office/drawing/2017/decorative" val="1"/>
              </a:ext>
            </a:extLst>
          </p:cNvPr>
          <p:cNvSpPr/>
          <p:nvPr/>
        </p:nvSpPr>
        <p:spPr>
          <a:xfrm>
            <a:off x="4895836" y="3719711"/>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2" name="Text Box 10">
            <a:extLst>
              <a:ext uri="{FF2B5EF4-FFF2-40B4-BE49-F238E27FC236}">
                <a16:creationId xmlns:a16="http://schemas.microsoft.com/office/drawing/2014/main" id="{EFC67971-E8E7-C047-A44D-37FE4E34F8A5}"/>
              </a:ext>
            </a:extLst>
          </p:cNvPr>
          <p:cNvSpPr txBox="1">
            <a:spLocks noChangeArrowheads="1"/>
          </p:cNvSpPr>
          <p:nvPr/>
        </p:nvSpPr>
        <p:spPr bwMode="auto">
          <a:xfrm>
            <a:off x="4963905" y="382243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5" name="Picture 7" descr="Image of a girl's face (Marta)">
            <a:extLst>
              <a:ext uri="{FF2B5EF4-FFF2-40B4-BE49-F238E27FC236}">
                <a16:creationId xmlns:a16="http://schemas.microsoft.com/office/drawing/2014/main" id="{F2BFE075-592E-434B-A43C-357FA0E1DD2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5411593" y="3779874"/>
            <a:ext cx="593300" cy="581018"/>
          </a:xfrm>
          <a:prstGeom prst="rect">
            <a:avLst/>
          </a:prstGeom>
        </p:spPr>
      </p:pic>
      <p:sp>
        <p:nvSpPr>
          <p:cNvPr id="33" name="CuadroTexto 32">
            <a:extLst>
              <a:ext uri="{FF2B5EF4-FFF2-40B4-BE49-F238E27FC236}">
                <a16:creationId xmlns:a16="http://schemas.microsoft.com/office/drawing/2014/main" id="{D67A9580-91A0-9B49-8DA1-EC908D1DDEF2}"/>
              </a:ext>
            </a:extLst>
          </p:cNvPr>
          <p:cNvSpPr txBox="1"/>
          <p:nvPr/>
        </p:nvSpPr>
        <p:spPr>
          <a:xfrm>
            <a:off x="4977946" y="4296937"/>
            <a:ext cx="14605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loses a camera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pic>
        <p:nvPicPr>
          <p:cNvPr id="36" name="Picture 8" descr="Image of girls face (Paula)">
            <a:extLst>
              <a:ext uri="{FF2B5EF4-FFF2-40B4-BE49-F238E27FC236}">
                <a16:creationId xmlns:a16="http://schemas.microsoft.com/office/drawing/2014/main" id="{5128030D-11FF-814B-A5A4-32AED8E48DE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7287931" y="3750024"/>
            <a:ext cx="569970" cy="604125"/>
          </a:xfrm>
          <a:prstGeom prst="rect">
            <a:avLst/>
          </a:prstGeom>
        </p:spPr>
      </p:pic>
      <p:sp>
        <p:nvSpPr>
          <p:cNvPr id="34" name="CuadroTexto 33">
            <a:extLst>
              <a:ext uri="{FF2B5EF4-FFF2-40B4-BE49-F238E27FC236}">
                <a16:creationId xmlns:a16="http://schemas.microsoft.com/office/drawing/2014/main" id="{5F2028A6-5B0B-5940-9849-28047EB73C5B}"/>
              </a:ext>
            </a:extLst>
          </p:cNvPr>
          <p:cNvSpPr txBox="1"/>
          <p:nvPr/>
        </p:nvSpPr>
        <p:spPr>
          <a:xfrm>
            <a:off x="6613860" y="4296937"/>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lost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camera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[Paula]</a:t>
            </a:r>
          </a:p>
        </p:txBody>
      </p:sp>
      <p:sp>
        <p:nvSpPr>
          <p:cNvPr id="8" name="CuadroTexto 7">
            <a:extLst>
              <a:ext uri="{FF2B5EF4-FFF2-40B4-BE49-F238E27FC236}">
                <a16:creationId xmlns:a16="http://schemas.microsoft.com/office/drawing/2014/main" id="{40B63D64-DC3D-3A40-8803-0998D3719536}"/>
              </a:ext>
            </a:extLst>
          </p:cNvPr>
          <p:cNvSpPr txBox="1"/>
          <p:nvPr/>
        </p:nvSpPr>
        <p:spPr>
          <a:xfrm>
            <a:off x="2893142" y="5833419"/>
            <a:ext cx="65520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Después, Persona B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Persona 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0" name="Tabla 9">
            <a:extLst>
              <a:ext uri="{FF2B5EF4-FFF2-40B4-BE49-F238E27FC236}">
                <a16:creationId xmlns:a16="http://schemas.microsoft.com/office/drawing/2014/main" id="{84C6D649-61EE-CD41-9636-3FE98CCB0002}"/>
              </a:ext>
            </a:extLst>
          </p:cNvPr>
          <p:cNvGraphicFramePr>
            <a:graphicFrameLocks noGrp="1"/>
          </p:cNvGraphicFramePr>
          <p:nvPr/>
        </p:nvGraphicFramePr>
        <p:xfrm>
          <a:off x="8995290" y="2671069"/>
          <a:ext cx="2079631" cy="3291840"/>
        </p:xfrm>
        <a:graphic>
          <a:graphicData uri="http://schemas.openxmlformats.org/drawingml/2006/table">
            <a:tbl>
              <a:tblPr firstRow="1" bandRow="1">
                <a:tableStyleId>{5DA37D80-6434-44D0-A028-1B22A696006F}</a:tableStyleId>
              </a:tblPr>
              <a:tblGrid>
                <a:gridCol w="422656">
                  <a:extLst>
                    <a:ext uri="{9D8B030D-6E8A-4147-A177-3AD203B41FA5}">
                      <a16:colId xmlns:a16="http://schemas.microsoft.com/office/drawing/2014/main" val="3769206215"/>
                    </a:ext>
                  </a:extLst>
                </a:gridCol>
                <a:gridCol w="1656975">
                  <a:extLst>
                    <a:ext uri="{9D8B030D-6E8A-4147-A177-3AD203B41FA5}">
                      <a16:colId xmlns:a16="http://schemas.microsoft.com/office/drawing/2014/main" val="2039333093"/>
                    </a:ext>
                  </a:extLst>
                </a:gridCol>
              </a:tblGrid>
              <a:tr h="321203">
                <a:tc>
                  <a:txBody>
                    <a:bodyPr/>
                    <a:lstStyle/>
                    <a:p>
                      <a:endParaRPr lang="es-GB" dirty="0"/>
                    </a:p>
                  </a:txBody>
                  <a:tcPr/>
                </a:tc>
                <a:tc>
                  <a:txBody>
                    <a:bodyPr/>
                    <a:lstStyle/>
                    <a:p>
                      <a:pPr algn="ctr"/>
                      <a:r>
                        <a:rPr lang="es-GB" dirty="0">
                          <a:solidFill>
                            <a:srgbClr val="203864"/>
                          </a:solidFill>
                        </a:rPr>
                        <a:t>Nombres</a:t>
                      </a:r>
                    </a:p>
                  </a:txBody>
                  <a:tcPr/>
                </a:tc>
                <a:extLst>
                  <a:ext uri="{0D108BD9-81ED-4DB2-BD59-A6C34878D82A}">
                    <a16:rowId xmlns:a16="http://schemas.microsoft.com/office/drawing/2014/main" val="1808010557"/>
                  </a:ext>
                </a:extLst>
              </a:tr>
              <a:tr h="321203">
                <a:tc>
                  <a:txBody>
                    <a:bodyPr/>
                    <a:lstStyle/>
                    <a:p>
                      <a:pPr algn="ctr"/>
                      <a:r>
                        <a:rPr lang="es-GB" dirty="0">
                          <a:solidFill>
                            <a:srgbClr val="203864"/>
                          </a:solidFill>
                        </a:rPr>
                        <a:t>1</a:t>
                      </a:r>
                    </a:p>
                  </a:txBody>
                  <a:tcPr/>
                </a:tc>
                <a:tc>
                  <a:txBody>
                    <a:bodyPr/>
                    <a:lstStyle/>
                    <a:p>
                      <a:endParaRPr lang="es-GB" dirty="0"/>
                    </a:p>
                  </a:txBody>
                  <a:tcPr/>
                </a:tc>
                <a:extLst>
                  <a:ext uri="{0D108BD9-81ED-4DB2-BD59-A6C34878D82A}">
                    <a16:rowId xmlns:a16="http://schemas.microsoft.com/office/drawing/2014/main" val="731240697"/>
                  </a:ext>
                </a:extLst>
              </a:tr>
              <a:tr h="321203">
                <a:tc>
                  <a:txBody>
                    <a:bodyPr/>
                    <a:lstStyle/>
                    <a:p>
                      <a:pPr algn="ctr"/>
                      <a:r>
                        <a:rPr lang="es-GB" dirty="0">
                          <a:solidFill>
                            <a:srgbClr val="203864"/>
                          </a:solidFill>
                        </a:rPr>
                        <a:t>2</a:t>
                      </a:r>
                    </a:p>
                  </a:txBody>
                  <a:tcPr/>
                </a:tc>
                <a:tc>
                  <a:txBody>
                    <a:bodyPr/>
                    <a:lstStyle/>
                    <a:p>
                      <a:endParaRPr lang="es-GB" dirty="0"/>
                    </a:p>
                  </a:txBody>
                  <a:tcPr/>
                </a:tc>
                <a:extLst>
                  <a:ext uri="{0D108BD9-81ED-4DB2-BD59-A6C34878D82A}">
                    <a16:rowId xmlns:a16="http://schemas.microsoft.com/office/drawing/2014/main" val="3889413453"/>
                  </a:ext>
                </a:extLst>
              </a:tr>
              <a:tr h="321203">
                <a:tc>
                  <a:txBody>
                    <a:bodyPr/>
                    <a:lstStyle/>
                    <a:p>
                      <a:pPr algn="ctr"/>
                      <a:r>
                        <a:rPr lang="es-GB" dirty="0">
                          <a:solidFill>
                            <a:srgbClr val="203864"/>
                          </a:solidFill>
                        </a:rPr>
                        <a:t>3</a:t>
                      </a:r>
                    </a:p>
                  </a:txBody>
                  <a:tcPr/>
                </a:tc>
                <a:tc>
                  <a:txBody>
                    <a:bodyPr/>
                    <a:lstStyle/>
                    <a:p>
                      <a:endParaRPr lang="es-GB"/>
                    </a:p>
                  </a:txBody>
                  <a:tcPr/>
                </a:tc>
                <a:extLst>
                  <a:ext uri="{0D108BD9-81ED-4DB2-BD59-A6C34878D82A}">
                    <a16:rowId xmlns:a16="http://schemas.microsoft.com/office/drawing/2014/main" val="2966517930"/>
                  </a:ext>
                </a:extLst>
              </a:tr>
              <a:tr h="321203">
                <a:tc>
                  <a:txBody>
                    <a:bodyPr/>
                    <a:lstStyle/>
                    <a:p>
                      <a:pPr algn="ctr"/>
                      <a:r>
                        <a:rPr lang="es-GB" dirty="0">
                          <a:solidFill>
                            <a:srgbClr val="203864"/>
                          </a:solidFill>
                        </a:rPr>
                        <a:t>4</a:t>
                      </a:r>
                    </a:p>
                  </a:txBody>
                  <a:tcPr/>
                </a:tc>
                <a:tc>
                  <a:txBody>
                    <a:bodyPr/>
                    <a:lstStyle/>
                    <a:p>
                      <a:endParaRPr lang="es-GB" dirty="0"/>
                    </a:p>
                  </a:txBody>
                  <a:tcPr/>
                </a:tc>
                <a:extLst>
                  <a:ext uri="{0D108BD9-81ED-4DB2-BD59-A6C34878D82A}">
                    <a16:rowId xmlns:a16="http://schemas.microsoft.com/office/drawing/2014/main" val="3578226277"/>
                  </a:ext>
                </a:extLst>
              </a:tr>
              <a:tr h="321203">
                <a:tc>
                  <a:txBody>
                    <a:bodyPr/>
                    <a:lstStyle/>
                    <a:p>
                      <a:pPr algn="ctr"/>
                      <a:r>
                        <a:rPr lang="es-GB" dirty="0">
                          <a:solidFill>
                            <a:srgbClr val="203864"/>
                          </a:solidFill>
                        </a:rPr>
                        <a:t>5</a:t>
                      </a:r>
                    </a:p>
                  </a:txBody>
                  <a:tcPr/>
                </a:tc>
                <a:tc>
                  <a:txBody>
                    <a:bodyPr/>
                    <a:lstStyle/>
                    <a:p>
                      <a:endParaRPr lang="es-GB"/>
                    </a:p>
                  </a:txBody>
                  <a:tcPr/>
                </a:tc>
                <a:extLst>
                  <a:ext uri="{0D108BD9-81ED-4DB2-BD59-A6C34878D82A}">
                    <a16:rowId xmlns:a16="http://schemas.microsoft.com/office/drawing/2014/main" val="3280699391"/>
                  </a:ext>
                </a:extLst>
              </a:tr>
              <a:tr h="321203">
                <a:tc>
                  <a:txBody>
                    <a:bodyPr/>
                    <a:lstStyle/>
                    <a:p>
                      <a:pPr algn="ctr"/>
                      <a:r>
                        <a:rPr lang="es-GB" dirty="0">
                          <a:solidFill>
                            <a:srgbClr val="203864"/>
                          </a:solidFill>
                        </a:rPr>
                        <a:t>6</a:t>
                      </a:r>
                    </a:p>
                  </a:txBody>
                  <a:tcPr/>
                </a:tc>
                <a:tc>
                  <a:txBody>
                    <a:bodyPr/>
                    <a:lstStyle/>
                    <a:p>
                      <a:endParaRPr lang="es-GB"/>
                    </a:p>
                  </a:txBody>
                  <a:tcPr/>
                </a:tc>
                <a:extLst>
                  <a:ext uri="{0D108BD9-81ED-4DB2-BD59-A6C34878D82A}">
                    <a16:rowId xmlns:a16="http://schemas.microsoft.com/office/drawing/2014/main" val="3795461113"/>
                  </a:ext>
                </a:extLst>
              </a:tr>
              <a:tr h="321203">
                <a:tc>
                  <a:txBody>
                    <a:bodyPr/>
                    <a:lstStyle/>
                    <a:p>
                      <a:pPr algn="ctr"/>
                      <a:r>
                        <a:rPr lang="es-GB" dirty="0">
                          <a:solidFill>
                            <a:srgbClr val="203864"/>
                          </a:solidFill>
                        </a:rPr>
                        <a:t>7</a:t>
                      </a:r>
                    </a:p>
                  </a:txBody>
                  <a:tcPr/>
                </a:tc>
                <a:tc>
                  <a:txBody>
                    <a:bodyPr/>
                    <a:lstStyle/>
                    <a:p>
                      <a:endParaRPr lang="es-GB"/>
                    </a:p>
                  </a:txBody>
                  <a:tcPr/>
                </a:tc>
                <a:extLst>
                  <a:ext uri="{0D108BD9-81ED-4DB2-BD59-A6C34878D82A}">
                    <a16:rowId xmlns:a16="http://schemas.microsoft.com/office/drawing/2014/main" val="790129317"/>
                  </a:ext>
                </a:extLst>
              </a:tr>
              <a:tr h="321203">
                <a:tc>
                  <a:txBody>
                    <a:bodyPr/>
                    <a:lstStyle/>
                    <a:p>
                      <a:pPr algn="ctr"/>
                      <a:r>
                        <a:rPr lang="es-GB" dirty="0">
                          <a:solidFill>
                            <a:srgbClr val="203864"/>
                          </a:solidFill>
                        </a:rPr>
                        <a:t>8</a:t>
                      </a:r>
                    </a:p>
                  </a:txBody>
                  <a:tcPr/>
                </a:tc>
                <a:tc>
                  <a:txBody>
                    <a:bodyPr/>
                    <a:lstStyle/>
                    <a:p>
                      <a:endParaRPr lang="es-GB" dirty="0"/>
                    </a:p>
                  </a:txBody>
                  <a:tcPr/>
                </a:tc>
                <a:extLst>
                  <a:ext uri="{0D108BD9-81ED-4DB2-BD59-A6C34878D82A}">
                    <a16:rowId xmlns:a16="http://schemas.microsoft.com/office/drawing/2014/main" val="737910659"/>
                  </a:ext>
                </a:extLst>
              </a:tr>
            </a:tbl>
          </a:graphicData>
        </a:graphic>
      </p:graphicFrame>
      <p:sp>
        <p:nvSpPr>
          <p:cNvPr id="11" name="CuadroTexto 10">
            <a:extLst>
              <a:ext uri="{FF2B5EF4-FFF2-40B4-BE49-F238E27FC236}">
                <a16:creationId xmlns:a16="http://schemas.microsoft.com/office/drawing/2014/main" id="{5CE52D03-5B6B-8847-A831-722896AC056C}"/>
              </a:ext>
            </a:extLst>
          </p:cNvPr>
          <p:cNvSpPr txBox="1"/>
          <p:nvPr/>
        </p:nvSpPr>
        <p:spPr>
          <a:xfrm>
            <a:off x="9712130" y="3011161"/>
            <a:ext cx="96372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Paula</a:t>
            </a:r>
          </a:p>
        </p:txBody>
      </p:sp>
      <p:pic>
        <p:nvPicPr>
          <p:cNvPr id="37" name="Imagen 36" descr="Image of a hand writing the name Paula">
            <a:extLst>
              <a:ext uri="{FF2B5EF4-FFF2-40B4-BE49-F238E27FC236}">
                <a16:creationId xmlns:a16="http://schemas.microsoft.com/office/drawing/2014/main" id="{509AD524-5D54-5443-860A-9744CD6364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32407" y="2541987"/>
            <a:ext cx="1025806" cy="817029"/>
          </a:xfrm>
          <a:prstGeom prst="rect">
            <a:avLst/>
          </a:prstGeom>
        </p:spPr>
      </p:pic>
    </p:spTree>
    <p:extLst>
      <p:ext uri="{BB962C8B-B14F-4D97-AF65-F5344CB8AC3E}">
        <p14:creationId xmlns:p14="http://schemas.microsoft.com/office/powerpoint/2010/main" val="27995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21" grpId="0" animBg="1"/>
      <p:bldP spid="23" grpId="0" animBg="1"/>
      <p:bldP spid="22" grpId="0"/>
      <p:bldP spid="43" grpId="0" animBg="1"/>
      <p:bldP spid="31" grpId="0" animBg="1"/>
      <p:bldP spid="32" grpId="0"/>
      <p:bldP spid="33" grpId="0"/>
      <p:bldP spid="34" grpId="0"/>
      <p:bldP spid="8"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F33F-D27B-7342-9100-E1A9526EECC9}"/>
              </a:ext>
            </a:extLst>
          </p:cNvPr>
          <p:cNvSpPr>
            <a:spLocks noGrp="1"/>
          </p:cNvSpPr>
          <p:nvPr>
            <p:ph type="title"/>
          </p:nvPr>
        </p:nvSpPr>
        <p:spPr>
          <a:xfrm>
            <a:off x="4039548" y="6297461"/>
            <a:ext cx="4187658" cy="595138"/>
          </a:xfrm>
        </p:spPr>
        <p:txBody>
          <a:bodyPr>
            <a:normAutofit/>
          </a:bodyPr>
          <a:lstStyle/>
          <a:p>
            <a:pPr algn="ctr"/>
            <a:r>
              <a:rPr lang="en-US" sz="2400" b="1" dirty="0">
                <a:solidFill>
                  <a:schemeClr val="bg1"/>
                </a:solidFill>
              </a:rPr>
              <a:t>Prompt Cards</a:t>
            </a:r>
          </a:p>
        </p:txBody>
      </p:sp>
      <p:sp>
        <p:nvSpPr>
          <p:cNvPr id="5" name="CuadroTexto 4">
            <a:extLst>
              <a:ext uri="{FF2B5EF4-FFF2-40B4-BE49-F238E27FC236}">
                <a16:creationId xmlns:a16="http://schemas.microsoft.com/office/drawing/2014/main" id="{5E5F786F-FE48-7B4A-8559-76A7E69CF2DA}"/>
              </a:ext>
            </a:extLst>
          </p:cNvPr>
          <p:cNvSpPr txBox="1"/>
          <p:nvPr/>
        </p:nvSpPr>
        <p:spPr>
          <a:xfrm>
            <a:off x="870696" y="18465"/>
            <a:ext cx="14398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31" name="Rectangle 1">
            <a:extLst>
              <a:ext uri="{FF2B5EF4-FFF2-40B4-BE49-F238E27FC236}">
                <a16:creationId xmlns:a16="http://schemas.microsoft.com/office/drawing/2014/main" id="{29E932D3-4E27-4749-8AE0-552996D7C365}"/>
              </a:ext>
              <a:ext uri="{C183D7F6-B498-43B3-948B-1728B52AA6E4}">
                <adec:decorative xmlns:adec="http://schemas.microsoft.com/office/drawing/2017/decorative" val="1"/>
              </a:ext>
            </a:extLst>
          </p:cNvPr>
          <p:cNvSpPr/>
          <p:nvPr/>
        </p:nvSpPr>
        <p:spPr>
          <a:xfrm>
            <a:off x="872597" y="541132"/>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940665" y="6438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1055011" y="725315"/>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suffered accidents.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8" name="Rectangle 1">
            <a:extLst>
              <a:ext uri="{FF2B5EF4-FFF2-40B4-BE49-F238E27FC236}">
                <a16:creationId xmlns:a16="http://schemas.microsoft.com/office/drawing/2014/main" id="{95C34A03-58EF-B742-AFE9-9B488A9F228E}"/>
              </a:ext>
              <a:ext uri="{C183D7F6-B498-43B3-948B-1728B52AA6E4}">
                <adec:decorative xmlns:adec="http://schemas.microsoft.com/office/drawing/2017/decorative" val="1"/>
              </a:ext>
            </a:extLst>
          </p:cNvPr>
          <p:cNvSpPr/>
          <p:nvPr/>
        </p:nvSpPr>
        <p:spPr>
          <a:xfrm>
            <a:off x="3055157" y="541132"/>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3123225" y="6438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3235225" y="738129"/>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broke a mobile.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 uri="{C183D7F6-B498-43B3-948B-1728B52AA6E4}">
                <adec:decorative xmlns:adec="http://schemas.microsoft.com/office/drawing/2017/decorative" val="1"/>
              </a:ext>
            </a:extLst>
          </p:cNvPr>
          <p:cNvSpPr/>
          <p:nvPr/>
        </p:nvSpPr>
        <p:spPr>
          <a:xfrm>
            <a:off x="874316" y="1961790"/>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942384" y="20645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0" name="Text Box 2">
            <a:extLst>
              <a:ext uri="{FF2B5EF4-FFF2-40B4-BE49-F238E27FC236}">
                <a16:creationId xmlns:a16="http://schemas.microsoft.com/office/drawing/2014/main" id="{3E835A6C-0EB9-294B-8CEC-E95E0B586A40}"/>
              </a:ext>
            </a:extLst>
          </p:cNvPr>
          <p:cNvSpPr txBox="1">
            <a:spLocks noChangeArrowheads="1"/>
          </p:cNvSpPr>
          <p:nvPr/>
        </p:nvSpPr>
        <p:spPr bwMode="auto">
          <a:xfrm>
            <a:off x="1001185" y="2157500"/>
            <a:ext cx="1782096"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learns about the culture.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 uri="{C183D7F6-B498-43B3-948B-1728B52AA6E4}">
                <adec:decorative xmlns:adec="http://schemas.microsoft.com/office/drawing/2017/decorative" val="1"/>
              </a:ext>
            </a:extLst>
          </p:cNvPr>
          <p:cNvSpPr/>
          <p:nvPr/>
        </p:nvSpPr>
        <p:spPr>
          <a:xfrm>
            <a:off x="3056876" y="1961790"/>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3124944" y="20645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1" name="Text Box 2">
            <a:extLst>
              <a:ext uri="{FF2B5EF4-FFF2-40B4-BE49-F238E27FC236}">
                <a16:creationId xmlns:a16="http://schemas.microsoft.com/office/drawing/2014/main" id="{51878A13-563A-2D47-B347-E4E915375FFF}"/>
              </a:ext>
            </a:extLst>
          </p:cNvPr>
          <p:cNvSpPr txBox="1">
            <a:spLocks noChangeArrowheads="1"/>
          </p:cNvSpPr>
          <p:nvPr/>
        </p:nvSpPr>
        <p:spPr bwMode="auto">
          <a:xfrm>
            <a:off x="3235225" y="2157500"/>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shares an ice cream.</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 uri="{C183D7F6-B498-43B3-948B-1728B52AA6E4}">
                <adec:decorative xmlns:adec="http://schemas.microsoft.com/office/drawing/2017/decorative" val="1"/>
              </a:ext>
            </a:extLst>
          </p:cNvPr>
          <p:cNvSpPr/>
          <p:nvPr/>
        </p:nvSpPr>
        <p:spPr>
          <a:xfrm>
            <a:off x="876217" y="338601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944285" y="348874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2" name="Text Box 2">
            <a:extLst>
              <a:ext uri="{FF2B5EF4-FFF2-40B4-BE49-F238E27FC236}">
                <a16:creationId xmlns:a16="http://schemas.microsoft.com/office/drawing/2014/main" id="{EC31AC25-37F3-3348-A5AD-4D805051DB44}"/>
              </a:ext>
            </a:extLst>
          </p:cNvPr>
          <p:cNvSpPr txBox="1">
            <a:spLocks noChangeArrowheads="1"/>
          </p:cNvSpPr>
          <p:nvPr/>
        </p:nvSpPr>
        <p:spPr bwMode="auto">
          <a:xfrm>
            <a:off x="1111513" y="3731825"/>
            <a:ext cx="1671768"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offers drinks.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 uri="{C183D7F6-B498-43B3-948B-1728B52AA6E4}">
                <adec:decorative xmlns:adec="http://schemas.microsoft.com/office/drawing/2017/decorative" val="1"/>
              </a:ext>
            </a:extLst>
          </p:cNvPr>
          <p:cNvSpPr/>
          <p:nvPr/>
        </p:nvSpPr>
        <p:spPr>
          <a:xfrm>
            <a:off x="3056876" y="3406889"/>
            <a:ext cx="2030539" cy="129406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3124944" y="352955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3" name="Text Box 2">
            <a:extLst>
              <a:ext uri="{FF2B5EF4-FFF2-40B4-BE49-F238E27FC236}">
                <a16:creationId xmlns:a16="http://schemas.microsoft.com/office/drawing/2014/main" id="{88CC831F-8144-2D44-B4EA-EFD77800B9FB}"/>
              </a:ext>
            </a:extLst>
          </p:cNvPr>
          <p:cNvSpPr txBox="1">
            <a:spLocks noChangeArrowheads="1"/>
          </p:cNvSpPr>
          <p:nvPr/>
        </p:nvSpPr>
        <p:spPr bwMode="auto">
          <a:xfrm>
            <a:off x="3243722" y="3598826"/>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printed the tickets.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28F01D68-D6FE-8747-859B-E404F5E200AA}"/>
              </a:ext>
              <a:ext uri="{C183D7F6-B498-43B3-948B-1728B52AA6E4}">
                <adec:decorative xmlns:adec="http://schemas.microsoft.com/office/drawing/2017/decorative" val="1"/>
              </a:ext>
            </a:extLst>
          </p:cNvPr>
          <p:cNvSpPr/>
          <p:nvPr/>
        </p:nvSpPr>
        <p:spPr>
          <a:xfrm>
            <a:off x="875181" y="481377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F9268E33-1CFA-6A4B-93B9-617DF83B1D80}"/>
              </a:ext>
            </a:extLst>
          </p:cNvPr>
          <p:cNvSpPr txBox="1">
            <a:spLocks noChangeArrowheads="1"/>
          </p:cNvSpPr>
          <p:nvPr/>
        </p:nvSpPr>
        <p:spPr bwMode="auto">
          <a:xfrm>
            <a:off x="943249" y="49165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4" name="Text Box 2">
            <a:extLst>
              <a:ext uri="{FF2B5EF4-FFF2-40B4-BE49-F238E27FC236}">
                <a16:creationId xmlns:a16="http://schemas.microsoft.com/office/drawing/2014/main" id="{330FF410-4544-594B-A300-68C90296AD49}"/>
              </a:ext>
            </a:extLst>
          </p:cNvPr>
          <p:cNvSpPr txBox="1">
            <a:spLocks noChangeArrowheads="1"/>
          </p:cNvSpPr>
          <p:nvPr/>
        </p:nvSpPr>
        <p:spPr bwMode="auto">
          <a:xfrm>
            <a:off x="966558" y="5003304"/>
            <a:ext cx="1902950"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lives in the United States.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7" name="Rectangle 1">
            <a:extLst>
              <a:ext uri="{FF2B5EF4-FFF2-40B4-BE49-F238E27FC236}">
                <a16:creationId xmlns:a16="http://schemas.microsoft.com/office/drawing/2014/main" id="{39D683B3-5C34-CD49-BC4D-B2196400B34C}"/>
              </a:ext>
              <a:ext uri="{C183D7F6-B498-43B3-948B-1728B52AA6E4}">
                <adec:decorative xmlns:adec="http://schemas.microsoft.com/office/drawing/2017/decorative" val="1"/>
              </a:ext>
            </a:extLst>
          </p:cNvPr>
          <p:cNvSpPr/>
          <p:nvPr/>
        </p:nvSpPr>
        <p:spPr>
          <a:xfrm>
            <a:off x="3055157" y="4813779"/>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Text Box 10">
            <a:extLst>
              <a:ext uri="{FF2B5EF4-FFF2-40B4-BE49-F238E27FC236}">
                <a16:creationId xmlns:a16="http://schemas.microsoft.com/office/drawing/2014/main" id="{625A3C9C-B378-A74E-9629-D825ADCC1801}"/>
              </a:ext>
            </a:extLst>
          </p:cNvPr>
          <p:cNvSpPr txBox="1">
            <a:spLocks noChangeArrowheads="1"/>
          </p:cNvSpPr>
          <p:nvPr/>
        </p:nvSpPr>
        <p:spPr bwMode="auto">
          <a:xfrm>
            <a:off x="3123225" y="49165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5" name="Text Box 2">
            <a:extLst>
              <a:ext uri="{FF2B5EF4-FFF2-40B4-BE49-F238E27FC236}">
                <a16:creationId xmlns:a16="http://schemas.microsoft.com/office/drawing/2014/main" id="{BF1B2259-AACE-5147-A589-B3C777AAF6D5}"/>
              </a:ext>
            </a:extLst>
          </p:cNvPr>
          <p:cNvSpPr txBox="1">
            <a:spLocks noChangeArrowheads="1"/>
          </p:cNvSpPr>
          <p:nvPr/>
        </p:nvSpPr>
        <p:spPr bwMode="auto">
          <a:xfrm>
            <a:off x="3228279" y="4962491"/>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got to know France. </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cxnSp>
        <p:nvCxnSpPr>
          <p:cNvPr id="6" name="Conector recto 5">
            <a:extLst>
              <a:ext uri="{FF2B5EF4-FFF2-40B4-BE49-F238E27FC236}">
                <a16:creationId xmlns:a16="http://schemas.microsoft.com/office/drawing/2014/main" id="{4B6C6F5F-825A-7C44-B870-6A505723EC9B}"/>
              </a:ext>
              <a:ext uri="{C183D7F6-B498-43B3-948B-1728B52AA6E4}">
                <adec:decorative xmlns:adec="http://schemas.microsoft.com/office/drawing/2017/decorative" val="1"/>
              </a:ext>
            </a:extLst>
          </p:cNvPr>
          <p:cNvCxnSpPr/>
          <p:nvPr/>
        </p:nvCxnSpPr>
        <p:spPr>
          <a:xfrm>
            <a:off x="6095330" y="208675"/>
            <a:ext cx="0" cy="612436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4C420205-0F2F-C54B-9328-BFDDCC608ADF}"/>
              </a:ext>
            </a:extLst>
          </p:cNvPr>
          <p:cNvSpPr txBox="1"/>
          <p:nvPr/>
        </p:nvSpPr>
        <p:spPr>
          <a:xfrm>
            <a:off x="6744552" y="45827"/>
            <a:ext cx="13949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p:txBody>
      </p:sp>
      <p:sp>
        <p:nvSpPr>
          <p:cNvPr id="86" name="Rectangle 1">
            <a:extLst>
              <a:ext uri="{FF2B5EF4-FFF2-40B4-BE49-F238E27FC236}">
                <a16:creationId xmlns:a16="http://schemas.microsoft.com/office/drawing/2014/main" id="{177014CA-CDAB-5C48-ACF2-27D0FCF5623E}"/>
              </a:ext>
              <a:ext uri="{C183D7F6-B498-43B3-948B-1728B52AA6E4}">
                <adec:decorative xmlns:adec="http://schemas.microsoft.com/office/drawing/2017/decorative" val="1"/>
              </a:ext>
            </a:extLst>
          </p:cNvPr>
          <p:cNvSpPr/>
          <p:nvPr/>
        </p:nvSpPr>
        <p:spPr>
          <a:xfrm>
            <a:off x="6839973" y="535346"/>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Text Box 2">
            <a:extLst>
              <a:ext uri="{FF2B5EF4-FFF2-40B4-BE49-F238E27FC236}">
                <a16:creationId xmlns:a16="http://schemas.microsoft.com/office/drawing/2014/main" id="{6E8F0D7A-2F54-FC4B-BE8F-BE68EDF6E861}"/>
              </a:ext>
            </a:extLst>
          </p:cNvPr>
          <p:cNvSpPr txBox="1">
            <a:spLocks noChangeArrowheads="1"/>
          </p:cNvSpPr>
          <p:nvPr/>
        </p:nvSpPr>
        <p:spPr bwMode="auto">
          <a:xfrm>
            <a:off x="7022387" y="719529"/>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suffers accidents.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Text Box 10">
            <a:extLst>
              <a:ext uri="{FF2B5EF4-FFF2-40B4-BE49-F238E27FC236}">
                <a16:creationId xmlns:a16="http://schemas.microsoft.com/office/drawing/2014/main" id="{DC7A3E6B-096A-234A-A59F-C13A314A5B7C}"/>
              </a:ext>
            </a:extLst>
          </p:cNvPr>
          <p:cNvSpPr txBox="1">
            <a:spLocks noChangeArrowheads="1"/>
          </p:cNvSpPr>
          <p:nvPr/>
        </p:nvSpPr>
        <p:spPr bwMode="auto">
          <a:xfrm>
            <a:off x="6908041" y="6380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9" name="Rectangle 1">
            <a:extLst>
              <a:ext uri="{FF2B5EF4-FFF2-40B4-BE49-F238E27FC236}">
                <a16:creationId xmlns:a16="http://schemas.microsoft.com/office/drawing/2014/main" id="{CAF60F5F-B88A-E444-B9AC-B76F6DCD92CA}"/>
              </a:ext>
              <a:ext uri="{C183D7F6-B498-43B3-948B-1728B52AA6E4}">
                <adec:decorative xmlns:adec="http://schemas.microsoft.com/office/drawing/2017/decorative" val="1"/>
              </a:ext>
            </a:extLst>
          </p:cNvPr>
          <p:cNvSpPr/>
          <p:nvPr/>
        </p:nvSpPr>
        <p:spPr>
          <a:xfrm>
            <a:off x="9022533" y="535346"/>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1" name="Text Box 10">
            <a:extLst>
              <a:ext uri="{FF2B5EF4-FFF2-40B4-BE49-F238E27FC236}">
                <a16:creationId xmlns:a16="http://schemas.microsoft.com/office/drawing/2014/main" id="{FCC4F3A0-2A67-0E4C-8154-368A45147E47}"/>
              </a:ext>
            </a:extLst>
          </p:cNvPr>
          <p:cNvSpPr txBox="1">
            <a:spLocks noChangeArrowheads="1"/>
          </p:cNvSpPr>
          <p:nvPr/>
        </p:nvSpPr>
        <p:spPr bwMode="auto">
          <a:xfrm>
            <a:off x="9090601" y="6380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0" name="Text Box 2">
            <a:extLst>
              <a:ext uri="{FF2B5EF4-FFF2-40B4-BE49-F238E27FC236}">
                <a16:creationId xmlns:a16="http://schemas.microsoft.com/office/drawing/2014/main" id="{A8FE2752-AF34-534C-8BC0-9054F5FDE3AC}"/>
              </a:ext>
            </a:extLst>
          </p:cNvPr>
          <p:cNvSpPr txBox="1">
            <a:spLocks noChangeArrowheads="1"/>
          </p:cNvSpPr>
          <p:nvPr/>
        </p:nvSpPr>
        <p:spPr bwMode="auto">
          <a:xfrm>
            <a:off x="9202601" y="732343"/>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broke a mobile.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2" name="Rectangle 1">
            <a:extLst>
              <a:ext uri="{FF2B5EF4-FFF2-40B4-BE49-F238E27FC236}">
                <a16:creationId xmlns:a16="http://schemas.microsoft.com/office/drawing/2014/main" id="{AA18108A-3D8A-494B-A9EA-EBCBDE96F024}"/>
              </a:ext>
              <a:ext uri="{C183D7F6-B498-43B3-948B-1728B52AA6E4}">
                <adec:decorative xmlns:adec="http://schemas.microsoft.com/office/drawing/2017/decorative" val="1"/>
              </a:ext>
            </a:extLst>
          </p:cNvPr>
          <p:cNvSpPr/>
          <p:nvPr/>
        </p:nvSpPr>
        <p:spPr>
          <a:xfrm>
            <a:off x="6841692" y="1956004"/>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Text Box 10">
            <a:extLst>
              <a:ext uri="{FF2B5EF4-FFF2-40B4-BE49-F238E27FC236}">
                <a16:creationId xmlns:a16="http://schemas.microsoft.com/office/drawing/2014/main" id="{733A92C3-3FED-A44E-9322-FC8CFE4EB290}"/>
              </a:ext>
            </a:extLst>
          </p:cNvPr>
          <p:cNvSpPr txBox="1">
            <a:spLocks noChangeArrowheads="1"/>
          </p:cNvSpPr>
          <p:nvPr/>
        </p:nvSpPr>
        <p:spPr bwMode="auto">
          <a:xfrm>
            <a:off x="6909760" y="20587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4" name="Text Box 2">
            <a:extLst>
              <a:ext uri="{FF2B5EF4-FFF2-40B4-BE49-F238E27FC236}">
                <a16:creationId xmlns:a16="http://schemas.microsoft.com/office/drawing/2014/main" id="{32390449-6DA8-DC46-B979-AB39E9541A3D}"/>
              </a:ext>
            </a:extLst>
          </p:cNvPr>
          <p:cNvSpPr txBox="1">
            <a:spLocks noChangeArrowheads="1"/>
          </p:cNvSpPr>
          <p:nvPr/>
        </p:nvSpPr>
        <p:spPr bwMode="auto">
          <a:xfrm>
            <a:off x="6887392" y="2125369"/>
            <a:ext cx="1971737"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learnt about the culture.</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Rectangle 1">
            <a:extLst>
              <a:ext uri="{FF2B5EF4-FFF2-40B4-BE49-F238E27FC236}">
                <a16:creationId xmlns:a16="http://schemas.microsoft.com/office/drawing/2014/main" id="{71717D03-7A0F-6848-A15A-3A71D753CB18}"/>
              </a:ext>
              <a:ext uri="{C183D7F6-B498-43B3-948B-1728B52AA6E4}">
                <adec:decorative xmlns:adec="http://schemas.microsoft.com/office/drawing/2017/decorative" val="1"/>
              </a:ext>
            </a:extLst>
          </p:cNvPr>
          <p:cNvSpPr/>
          <p:nvPr/>
        </p:nvSpPr>
        <p:spPr>
          <a:xfrm>
            <a:off x="9024252" y="1956004"/>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Text Box 10">
            <a:extLst>
              <a:ext uri="{FF2B5EF4-FFF2-40B4-BE49-F238E27FC236}">
                <a16:creationId xmlns:a16="http://schemas.microsoft.com/office/drawing/2014/main" id="{D3AF0779-EC58-5A45-9D0E-D5725ED1FCBC}"/>
              </a:ext>
            </a:extLst>
          </p:cNvPr>
          <p:cNvSpPr txBox="1">
            <a:spLocks noChangeArrowheads="1"/>
          </p:cNvSpPr>
          <p:nvPr/>
        </p:nvSpPr>
        <p:spPr bwMode="auto">
          <a:xfrm>
            <a:off x="9092320" y="20587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Box 2">
            <a:extLst>
              <a:ext uri="{FF2B5EF4-FFF2-40B4-BE49-F238E27FC236}">
                <a16:creationId xmlns:a16="http://schemas.microsoft.com/office/drawing/2014/main" id="{CE1F8129-FAAD-ED4F-82C4-DB5237F920BE}"/>
              </a:ext>
            </a:extLst>
          </p:cNvPr>
          <p:cNvSpPr txBox="1">
            <a:spLocks noChangeArrowheads="1"/>
          </p:cNvSpPr>
          <p:nvPr/>
        </p:nvSpPr>
        <p:spPr bwMode="auto">
          <a:xfrm>
            <a:off x="9202601" y="2108248"/>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shared an ice cream.</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6" name="Rectangle 1">
            <a:extLst>
              <a:ext uri="{FF2B5EF4-FFF2-40B4-BE49-F238E27FC236}">
                <a16:creationId xmlns:a16="http://schemas.microsoft.com/office/drawing/2014/main" id="{C095427D-077B-2849-9CC8-1ED856E42E96}"/>
              </a:ext>
              <a:ext uri="{C183D7F6-B498-43B3-948B-1728B52AA6E4}">
                <adec:decorative xmlns:adec="http://schemas.microsoft.com/office/drawing/2017/decorative" val="1"/>
              </a:ext>
            </a:extLst>
          </p:cNvPr>
          <p:cNvSpPr/>
          <p:nvPr/>
        </p:nvSpPr>
        <p:spPr>
          <a:xfrm>
            <a:off x="6841345" y="341338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7" name="Text Box 10">
            <a:extLst>
              <a:ext uri="{FF2B5EF4-FFF2-40B4-BE49-F238E27FC236}">
                <a16:creationId xmlns:a16="http://schemas.microsoft.com/office/drawing/2014/main" id="{BC013F69-3310-3B4C-9589-E59EF3C30AFF}"/>
              </a:ext>
            </a:extLst>
          </p:cNvPr>
          <p:cNvSpPr txBox="1">
            <a:spLocks noChangeArrowheads="1"/>
          </p:cNvSpPr>
          <p:nvPr/>
        </p:nvSpPr>
        <p:spPr bwMode="auto">
          <a:xfrm>
            <a:off x="6909413" y="351610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6" name="Text Box 2">
            <a:extLst>
              <a:ext uri="{FF2B5EF4-FFF2-40B4-BE49-F238E27FC236}">
                <a16:creationId xmlns:a16="http://schemas.microsoft.com/office/drawing/2014/main" id="{8EF37498-8114-FD4C-929C-44D087433669}"/>
              </a:ext>
            </a:extLst>
          </p:cNvPr>
          <p:cNvSpPr txBox="1">
            <a:spLocks noChangeArrowheads="1"/>
          </p:cNvSpPr>
          <p:nvPr/>
        </p:nvSpPr>
        <p:spPr bwMode="auto">
          <a:xfrm>
            <a:off x="7076641" y="3759187"/>
            <a:ext cx="1671768" cy="75097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offers drinks.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8" name="Rectangle 1">
            <a:extLst>
              <a:ext uri="{FF2B5EF4-FFF2-40B4-BE49-F238E27FC236}">
                <a16:creationId xmlns:a16="http://schemas.microsoft.com/office/drawing/2014/main" id="{91E7C142-AD22-1744-8C42-F029902CD9F4}"/>
              </a:ext>
              <a:ext uri="{C183D7F6-B498-43B3-948B-1728B52AA6E4}">
                <adec:decorative xmlns:adec="http://schemas.microsoft.com/office/drawing/2017/decorative" val="1"/>
              </a:ext>
            </a:extLst>
          </p:cNvPr>
          <p:cNvSpPr/>
          <p:nvPr/>
        </p:nvSpPr>
        <p:spPr>
          <a:xfrm>
            <a:off x="9022817" y="3443328"/>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Text Box 10">
            <a:extLst>
              <a:ext uri="{FF2B5EF4-FFF2-40B4-BE49-F238E27FC236}">
                <a16:creationId xmlns:a16="http://schemas.microsoft.com/office/drawing/2014/main" id="{BE1722CF-8A0E-7D4E-A769-0A6E6203A2D5}"/>
              </a:ext>
            </a:extLst>
          </p:cNvPr>
          <p:cNvSpPr txBox="1">
            <a:spLocks noChangeArrowheads="1"/>
          </p:cNvSpPr>
          <p:nvPr/>
        </p:nvSpPr>
        <p:spPr bwMode="auto">
          <a:xfrm>
            <a:off x="9090072" y="355692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7" name="Text Box 2">
            <a:extLst>
              <a:ext uri="{FF2B5EF4-FFF2-40B4-BE49-F238E27FC236}">
                <a16:creationId xmlns:a16="http://schemas.microsoft.com/office/drawing/2014/main" id="{58CFC3B9-C5A9-5944-8C9A-E43C30076B06}"/>
              </a:ext>
            </a:extLst>
          </p:cNvPr>
          <p:cNvSpPr txBox="1">
            <a:spLocks noChangeArrowheads="1"/>
          </p:cNvSpPr>
          <p:nvPr/>
        </p:nvSpPr>
        <p:spPr bwMode="auto">
          <a:xfrm>
            <a:off x="9193407" y="3598826"/>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prints the tickets.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Rectangle 1">
            <a:extLst>
              <a:ext uri="{FF2B5EF4-FFF2-40B4-BE49-F238E27FC236}">
                <a16:creationId xmlns:a16="http://schemas.microsoft.com/office/drawing/2014/main" id="{8FD90F73-400D-294E-918A-2E225486B909}"/>
              </a:ext>
              <a:ext uri="{C183D7F6-B498-43B3-948B-1728B52AA6E4}">
                <adec:decorative xmlns:adec="http://schemas.microsoft.com/office/drawing/2017/decorative" val="1"/>
              </a:ext>
            </a:extLst>
          </p:cNvPr>
          <p:cNvSpPr/>
          <p:nvPr/>
        </p:nvSpPr>
        <p:spPr>
          <a:xfrm>
            <a:off x="6840309" y="484114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Text Box 10">
            <a:extLst>
              <a:ext uri="{FF2B5EF4-FFF2-40B4-BE49-F238E27FC236}">
                <a16:creationId xmlns:a16="http://schemas.microsoft.com/office/drawing/2014/main" id="{69D782DD-A07C-194B-A811-64EABF210882}"/>
              </a:ext>
            </a:extLst>
          </p:cNvPr>
          <p:cNvSpPr txBox="1">
            <a:spLocks noChangeArrowheads="1"/>
          </p:cNvSpPr>
          <p:nvPr/>
        </p:nvSpPr>
        <p:spPr bwMode="auto">
          <a:xfrm>
            <a:off x="6908377" y="49438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8" name="Text Box 2">
            <a:extLst>
              <a:ext uri="{FF2B5EF4-FFF2-40B4-BE49-F238E27FC236}">
                <a16:creationId xmlns:a16="http://schemas.microsoft.com/office/drawing/2014/main" id="{A529EF1C-1E54-2A41-ACDD-23549E0655AA}"/>
              </a:ext>
            </a:extLst>
          </p:cNvPr>
          <p:cNvSpPr txBox="1">
            <a:spLocks noChangeArrowheads="1"/>
          </p:cNvSpPr>
          <p:nvPr/>
        </p:nvSpPr>
        <p:spPr bwMode="auto">
          <a:xfrm>
            <a:off x="6931686" y="5012378"/>
            <a:ext cx="1902950"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lived in the United States.</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2" name="Rectangle 1">
            <a:extLst>
              <a:ext uri="{FF2B5EF4-FFF2-40B4-BE49-F238E27FC236}">
                <a16:creationId xmlns:a16="http://schemas.microsoft.com/office/drawing/2014/main" id="{62A18C86-C0B5-6647-9AAB-99DA2B9FC297}"/>
              </a:ext>
              <a:ext uri="{C183D7F6-B498-43B3-948B-1728B52AA6E4}">
                <adec:decorative xmlns:adec="http://schemas.microsoft.com/office/drawing/2017/decorative" val="1"/>
              </a:ext>
            </a:extLst>
          </p:cNvPr>
          <p:cNvSpPr/>
          <p:nvPr/>
        </p:nvSpPr>
        <p:spPr>
          <a:xfrm>
            <a:off x="9020285" y="4841141"/>
            <a:ext cx="2030539" cy="12849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3" name="Text Box 10">
            <a:extLst>
              <a:ext uri="{FF2B5EF4-FFF2-40B4-BE49-F238E27FC236}">
                <a16:creationId xmlns:a16="http://schemas.microsoft.com/office/drawing/2014/main" id="{8735D928-99DF-DF4E-B938-905E4A916FC1}"/>
              </a:ext>
            </a:extLst>
          </p:cNvPr>
          <p:cNvSpPr txBox="1">
            <a:spLocks noChangeArrowheads="1"/>
          </p:cNvSpPr>
          <p:nvPr/>
        </p:nvSpPr>
        <p:spPr bwMode="auto">
          <a:xfrm>
            <a:off x="9088353" y="494386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9" name="Text Box 2">
            <a:extLst>
              <a:ext uri="{FF2B5EF4-FFF2-40B4-BE49-F238E27FC236}">
                <a16:creationId xmlns:a16="http://schemas.microsoft.com/office/drawing/2014/main" id="{AF6E7CCC-C8D0-1342-9AAF-391557ADA693}"/>
              </a:ext>
            </a:extLst>
          </p:cNvPr>
          <p:cNvSpPr txBox="1">
            <a:spLocks noChangeArrowheads="1"/>
          </p:cNvSpPr>
          <p:nvPr/>
        </p:nvSpPr>
        <p:spPr bwMode="auto">
          <a:xfrm>
            <a:off x="9193407" y="4989853"/>
            <a:ext cx="1671768" cy="108029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Say</a:t>
            </a:r>
            <a:r>
              <a:rPr kumimoji="0" lang="en-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rPr>
              <a:t>: S/he got to know France. </a:t>
            </a:r>
            <a:endParaRPr kumimoji="0" lang="es-GB"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2233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 uri="{C183D7F6-B498-43B3-948B-1728B52AA6E4}">
                <adec:decorative xmlns:adec="http://schemas.microsoft.com/office/drawing/2017/decorative" val="1"/>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 uri="{C183D7F6-B498-43B3-948B-1728B52AA6E4}">
                <adec:decorative xmlns:adec="http://schemas.microsoft.com/office/drawing/2017/decorative" val="1"/>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pic>
        <p:nvPicPr>
          <p:cNvPr id="81" name="Picture 7" descr="Image of a face (Marta)">
            <a:extLst>
              <a:ext uri="{FF2B5EF4-FFF2-40B4-BE49-F238E27FC236}">
                <a16:creationId xmlns:a16="http://schemas.microsoft.com/office/drawing/2014/main" id="{A92FC993-430D-024B-8EF6-1C7A25082C7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descr="Image of a face (Paula)">
            <a:extLst>
              <a:ext uri="{FF2B5EF4-FFF2-40B4-BE49-F238E27FC236}">
                <a16:creationId xmlns:a16="http://schemas.microsoft.com/office/drawing/2014/main" id="{65F8D8AA-436C-064B-AC96-329F3115F3F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[Paula]</a:t>
            </a:r>
          </a:p>
        </p:txBody>
      </p:sp>
      <p:sp>
        <p:nvSpPr>
          <p:cNvPr id="47" name="Rectangle 1">
            <a:extLst>
              <a:ext uri="{FF2B5EF4-FFF2-40B4-BE49-F238E27FC236}">
                <a16:creationId xmlns:a16="http://schemas.microsoft.com/office/drawing/2014/main" id="{5CFB69FC-FCAA-804F-ADE0-979B10A62B92}"/>
              </a:ext>
              <a:ext uri="{C183D7F6-B498-43B3-948B-1728B52AA6E4}">
                <adec:decorative xmlns:adec="http://schemas.microsoft.com/office/drawing/2017/decorative" val="1"/>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0" name="Picture 6" descr="Image of a face (Pablo)">
            <a:extLst>
              <a:ext uri="{FF2B5EF4-FFF2-40B4-BE49-F238E27FC236}">
                <a16:creationId xmlns:a16="http://schemas.microsoft.com/office/drawing/2014/main" id="{51642B41-3F65-E546-9AFE-E71F07E2350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breaks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broke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[Quique]</a:t>
            </a:r>
          </a:p>
        </p:txBody>
      </p:sp>
      <p:pic>
        <p:nvPicPr>
          <p:cNvPr id="83" name="Picture 9" descr="Image of a face (Quique)">
            <a:extLst>
              <a:ext uri="{FF2B5EF4-FFF2-40B4-BE49-F238E27FC236}">
                <a16:creationId xmlns:a16="http://schemas.microsoft.com/office/drawing/2014/main" id="{8CDD476E-962C-D945-84E0-EC1EE3A4594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7308951">
            <a:off x="6701786" y="811614"/>
            <a:ext cx="565572" cy="564887"/>
          </a:xfrm>
          <a:prstGeom prst="rect">
            <a:avLst/>
          </a:prstGeom>
        </p:spPr>
      </p:pic>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5" name="Rectangle 1">
            <a:extLst>
              <a:ext uri="{FF2B5EF4-FFF2-40B4-BE49-F238E27FC236}">
                <a16:creationId xmlns:a16="http://schemas.microsoft.com/office/drawing/2014/main" id="{540CC513-705B-F04A-86E7-830FDB6A3DAE}"/>
              </a:ext>
              <a:ext uri="{C183D7F6-B498-43B3-948B-1728B52AA6E4}">
                <adec:decorative xmlns:adec="http://schemas.microsoft.com/office/drawing/2017/decorative" val="1"/>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[David]</a:t>
            </a:r>
          </a:p>
        </p:txBody>
      </p:sp>
      <p:pic>
        <p:nvPicPr>
          <p:cNvPr id="9" name="Imagen 8" descr="Image of a face (David)">
            <a:extLst>
              <a:ext uri="{FF2B5EF4-FFF2-40B4-BE49-F238E27FC236}">
                <a16:creationId xmlns:a16="http://schemas.microsoft.com/office/drawing/2014/main" id="{98841167-35F3-6444-AAD7-A19602F05DC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descr="Image of a face (Irene)">
            <a:extLst>
              <a:ext uri="{FF2B5EF4-FFF2-40B4-BE49-F238E27FC236}">
                <a16:creationId xmlns:a16="http://schemas.microsoft.com/office/drawing/2014/main" id="{58D7D1D2-F6BA-D043-805A-17DCBE1A564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sp>
        <p:nvSpPr>
          <p:cNvPr id="52" name="Rectangle 1">
            <a:extLst>
              <a:ext uri="{FF2B5EF4-FFF2-40B4-BE49-F238E27FC236}">
                <a16:creationId xmlns:a16="http://schemas.microsoft.com/office/drawing/2014/main" id="{8EA05B7D-3C23-CE43-A80E-DFCE87AF302B}"/>
              </a:ext>
              <a:ext uri="{C183D7F6-B498-43B3-948B-1728B52AA6E4}">
                <adec:decorative xmlns:adec="http://schemas.microsoft.com/office/drawing/2017/decorative" val="1"/>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73954" y="3172840"/>
            <a:ext cx="16771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shares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shared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pic>
        <p:nvPicPr>
          <p:cNvPr id="11" name="Imagen 10" descr="Image of a face (Adrián)">
            <a:extLst>
              <a:ext uri="{FF2B5EF4-FFF2-40B4-BE49-F238E27FC236}">
                <a16:creationId xmlns:a16="http://schemas.microsoft.com/office/drawing/2014/main" id="{8E4D0F54-5DFB-EC49-BA85-E84168DD112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3" name="Imagen 12" descr="Image of a face (Alba)">
            <a:extLst>
              <a:ext uri="{FF2B5EF4-FFF2-40B4-BE49-F238E27FC236}">
                <a16:creationId xmlns:a16="http://schemas.microsoft.com/office/drawing/2014/main" id="{772B484F-1495-3345-A5AF-CC4EC6D59C3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sp>
        <p:nvSpPr>
          <p:cNvPr id="57" name="Rectangle 1">
            <a:extLst>
              <a:ext uri="{FF2B5EF4-FFF2-40B4-BE49-F238E27FC236}">
                <a16:creationId xmlns:a16="http://schemas.microsoft.com/office/drawing/2014/main" id="{AFDAA6EB-C2E0-F844-99D3-425D3F4AC51C}"/>
              </a:ext>
              <a:ext uri="{C183D7F6-B498-43B3-948B-1728B52AA6E4}">
                <adec:decorative xmlns:adec="http://schemas.microsoft.com/office/drawing/2017/decorative" val="1"/>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pic>
        <p:nvPicPr>
          <p:cNvPr id="12" name="Imagen 11" descr="Image of a face (Alvaro)">
            <a:extLst>
              <a:ext uri="{FF2B5EF4-FFF2-40B4-BE49-F238E27FC236}">
                <a16:creationId xmlns:a16="http://schemas.microsoft.com/office/drawing/2014/main" id="{BE128E12-079B-9043-988A-B1C140A71DAB}"/>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4" name="Imagen 13" descr="Image of a face (Nerea)">
            <a:extLst>
              <a:ext uri="{FF2B5EF4-FFF2-40B4-BE49-F238E27FC236}">
                <a16:creationId xmlns:a16="http://schemas.microsoft.com/office/drawing/2014/main" id="{072E07A4-3CC1-B946-A442-8FCE6B8C1275}"/>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sp>
        <p:nvSpPr>
          <p:cNvPr id="64" name="Rectangle 1">
            <a:extLst>
              <a:ext uri="{FF2B5EF4-FFF2-40B4-BE49-F238E27FC236}">
                <a16:creationId xmlns:a16="http://schemas.microsoft.com/office/drawing/2014/main" id="{08C4C9CF-0B7D-BD47-9946-D5DD090802D1}"/>
              </a:ext>
              <a:ext uri="{C183D7F6-B498-43B3-948B-1728B52AA6E4}">
                <adec:decorative xmlns:adec="http://schemas.microsoft.com/office/drawing/2017/decorative" val="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9" name="Picture 6" descr="Image of a face (Pablo)">
            <a:extLst>
              <a:ext uri="{FF2B5EF4-FFF2-40B4-BE49-F238E27FC236}">
                <a16:creationId xmlns:a16="http://schemas.microsoft.com/office/drawing/2014/main" id="{8D312040-4D8A-4F46-9A13-ADBD11BE8A3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745292" y="2711476"/>
            <a:ext cx="580018" cy="624705"/>
          </a:xfrm>
          <a:prstGeom prst="rect">
            <a:avLst/>
          </a:prstGeom>
        </p:spPr>
      </p:pic>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pic>
        <p:nvPicPr>
          <p:cNvPr id="88" name="Picture 7" descr="Image of a face (Marta)">
            <a:extLst>
              <a:ext uri="{FF2B5EF4-FFF2-40B4-BE49-F238E27FC236}">
                <a16:creationId xmlns:a16="http://schemas.microsoft.com/office/drawing/2014/main" id="{E2A3F44A-D04E-604F-AF32-7F2CA97529BD}"/>
              </a:ext>
            </a:extLst>
          </p:cNvPr>
          <p:cNvPicPr>
            <a:picLocks noChangeAspect="1"/>
          </p:cNvPicPr>
          <p:nvPr/>
        </p:nvPicPr>
        <p:blipFill rotWithShape="1">
          <a:blip r:embed="rId3" cstate="screen">
            <a:extLst>
              <a:ext uri="{BEBA8EAE-BF5A-486C-A8C5-ECC9F3942E4B}">
                <a14:imgProps xmlns:a14="http://schemas.microsoft.com/office/drawing/2010/main">
                  <a14:imgLayer r:embed="rId17">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sp>
        <p:nvSpPr>
          <p:cNvPr id="66" name="Rectangle 1">
            <a:extLst>
              <a:ext uri="{FF2B5EF4-FFF2-40B4-BE49-F238E27FC236}">
                <a16:creationId xmlns:a16="http://schemas.microsoft.com/office/drawing/2014/main" id="{7C9B5BC6-FDEB-2045-90FE-89062C617EB5}"/>
              </a:ext>
              <a:ext uri="{C183D7F6-B498-43B3-948B-1728B52AA6E4}">
                <adec:decorative xmlns:adec="http://schemas.microsoft.com/office/drawing/2017/decorative" val="1"/>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pic>
        <p:nvPicPr>
          <p:cNvPr id="85" name="Imagen 84" descr="Image of a face (Adrián)">
            <a:extLst>
              <a:ext uri="{FF2B5EF4-FFF2-40B4-BE49-F238E27FC236}">
                <a16:creationId xmlns:a16="http://schemas.microsoft.com/office/drawing/2014/main" id="{A5DE94E3-5F06-AA4C-9B34-49B7F1EC735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9" name="Imagen 88" descr="Image of a face (Irene)">
            <a:extLst>
              <a:ext uri="{FF2B5EF4-FFF2-40B4-BE49-F238E27FC236}">
                <a16:creationId xmlns:a16="http://schemas.microsoft.com/office/drawing/2014/main" id="{0EF9FE87-CAA1-674F-B4EF-7A6FC251373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sp>
        <p:nvSpPr>
          <p:cNvPr id="75" name="Rectangle 1">
            <a:extLst>
              <a:ext uri="{FF2B5EF4-FFF2-40B4-BE49-F238E27FC236}">
                <a16:creationId xmlns:a16="http://schemas.microsoft.com/office/drawing/2014/main" id="{B50BF17F-6753-2F42-A13A-C45DC71A89EC}"/>
              </a:ext>
              <a:ext uri="{C183D7F6-B498-43B3-948B-1728B52AA6E4}">
                <adec:decorative xmlns:adec="http://schemas.microsoft.com/office/drawing/2017/decorative" val="1"/>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gets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got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pic>
        <p:nvPicPr>
          <p:cNvPr id="84" name="Imagen 83" descr="Image of a face (Álvaro)">
            <a:extLst>
              <a:ext uri="{FF2B5EF4-FFF2-40B4-BE49-F238E27FC236}">
                <a16:creationId xmlns:a16="http://schemas.microsoft.com/office/drawing/2014/main" id="{04706611-C921-9F45-B21D-4956EED4842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90" name="Imagen 89" descr="Image of a face (Alba)">
            <a:extLst>
              <a:ext uri="{FF2B5EF4-FFF2-40B4-BE49-F238E27FC236}">
                <a16:creationId xmlns:a16="http://schemas.microsoft.com/office/drawing/2014/main" id="{5E7E5F4E-51BD-A948-BB25-9A8D94F154FE}"/>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spTree>
    <p:extLst>
      <p:ext uri="{BB962C8B-B14F-4D97-AF65-F5344CB8AC3E}">
        <p14:creationId xmlns:p14="http://schemas.microsoft.com/office/powerpoint/2010/main" val="117312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8189" y="223300"/>
            <a:ext cx="3723590" cy="518066"/>
          </a:xfrm>
        </p:spPr>
        <p:txBody>
          <a:bodyPr>
            <a:normAutofit/>
          </a:bodyPr>
          <a:lstStyle/>
          <a:p>
            <a:r>
              <a:rPr lang="es-GB" sz="2400" b="1" dirty="0"/>
              <a:t>Solución – Persona </a:t>
            </a:r>
            <a:r>
              <a:rPr lang="en-GB" sz="2400" b="1" dirty="0"/>
              <a:t>A</a:t>
            </a:r>
            <a:endParaRPr lang="en-GB" sz="2400" dirty="0"/>
          </a:p>
        </p:txBody>
      </p:sp>
      <p:sp>
        <p:nvSpPr>
          <p:cNvPr id="31" name="Rectangle 1">
            <a:extLst>
              <a:ext uri="{FF2B5EF4-FFF2-40B4-BE49-F238E27FC236}">
                <a16:creationId xmlns:a16="http://schemas.microsoft.com/office/drawing/2014/main" id="{29E932D3-4E27-4749-8AE0-552996D7C365}"/>
              </a:ext>
              <a:ext uri="{C183D7F6-B498-43B3-948B-1728B52AA6E4}">
                <adec:decorative xmlns:adec="http://schemas.microsoft.com/office/drawing/2017/decorative" val="1"/>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[Paula]</a:t>
            </a:r>
          </a:p>
        </p:txBody>
      </p:sp>
      <p:pic>
        <p:nvPicPr>
          <p:cNvPr id="81" name="Picture 7" descr="Marta">
            <a:extLst>
              <a:ext uri="{FF2B5EF4-FFF2-40B4-BE49-F238E27FC236}">
                <a16:creationId xmlns:a16="http://schemas.microsoft.com/office/drawing/2014/main" id="{A92FC993-430D-024B-8EF6-1C7A25082C7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descr="Paula">
            <a:extLst>
              <a:ext uri="{FF2B5EF4-FFF2-40B4-BE49-F238E27FC236}">
                <a16:creationId xmlns:a16="http://schemas.microsoft.com/office/drawing/2014/main" id="{65F8D8AA-436C-064B-AC96-329F3115F3F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sp>
        <p:nvSpPr>
          <p:cNvPr id="69" name="Anillo 68" descr="circle around the correct person (Marta)">
            <a:extLst>
              <a:ext uri="{FF2B5EF4-FFF2-40B4-BE49-F238E27FC236}">
                <a16:creationId xmlns:a16="http://schemas.microsoft.com/office/drawing/2014/main" id="{BF6AE013-1C94-C144-A47C-C4CE30E0D08B}"/>
              </a:ext>
            </a:extLst>
          </p:cNvPr>
          <p:cNvSpPr/>
          <p:nvPr/>
        </p:nvSpPr>
        <p:spPr>
          <a:xfrm>
            <a:off x="654776" y="62288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Rectangle 1">
            <a:extLst>
              <a:ext uri="{FF2B5EF4-FFF2-40B4-BE49-F238E27FC236}">
                <a16:creationId xmlns:a16="http://schemas.microsoft.com/office/drawing/2014/main" id="{5CFB69FC-FCAA-804F-ADE0-979B10A62B92}"/>
              </a:ext>
              <a:ext uri="{C183D7F6-B498-43B3-948B-1728B52AA6E4}">
                <adec:decorative xmlns:adec="http://schemas.microsoft.com/office/drawing/2017/decorative" val="1"/>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breaks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broke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[Quique]</a:t>
            </a:r>
          </a:p>
        </p:txBody>
      </p:sp>
      <p:pic>
        <p:nvPicPr>
          <p:cNvPr id="83" name="Picture 9" descr="Quinque">
            <a:extLst>
              <a:ext uri="{FF2B5EF4-FFF2-40B4-BE49-F238E27FC236}">
                <a16:creationId xmlns:a16="http://schemas.microsoft.com/office/drawing/2014/main" id="{8CDD476E-962C-D945-84E0-EC1EE3A4594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7308951">
            <a:off x="6746046" y="827771"/>
            <a:ext cx="565572" cy="564887"/>
          </a:xfrm>
          <a:prstGeom prst="rect">
            <a:avLst/>
          </a:prstGeom>
        </p:spPr>
      </p:pic>
      <p:sp>
        <p:nvSpPr>
          <p:cNvPr id="70" name="Anillo 69" descr="circle around the correct person (Quique)">
            <a:extLst>
              <a:ext uri="{FF2B5EF4-FFF2-40B4-BE49-F238E27FC236}">
                <a16:creationId xmlns:a16="http://schemas.microsoft.com/office/drawing/2014/main" id="{A6B58E19-78AB-EE42-95B9-6EA688EE10B5}"/>
              </a:ext>
            </a:extLst>
          </p:cNvPr>
          <p:cNvSpPr/>
          <p:nvPr/>
        </p:nvSpPr>
        <p:spPr>
          <a:xfrm>
            <a:off x="6181355" y="590127"/>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94" name="Picture 6" descr="Pablo">
            <a:extLst>
              <a:ext uri="{FF2B5EF4-FFF2-40B4-BE49-F238E27FC236}">
                <a16:creationId xmlns:a16="http://schemas.microsoft.com/office/drawing/2014/main" id="{0176A7CD-8EBD-EE4B-A968-3AE57FD33977}"/>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sp>
        <p:nvSpPr>
          <p:cNvPr id="55" name="Rectangle 1">
            <a:extLst>
              <a:ext uri="{FF2B5EF4-FFF2-40B4-BE49-F238E27FC236}">
                <a16:creationId xmlns:a16="http://schemas.microsoft.com/office/drawing/2014/main" id="{540CC513-705B-F04A-86E7-830FDB6A3DAE}"/>
              </a:ext>
              <a:ext uri="{C183D7F6-B498-43B3-948B-1728B52AA6E4}">
                <adec:decorative xmlns:adec="http://schemas.microsoft.com/office/drawing/2017/decorative" val="1"/>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pic>
        <p:nvPicPr>
          <p:cNvPr id="9" name="Imagen 8" descr="David">
            <a:extLst>
              <a:ext uri="{FF2B5EF4-FFF2-40B4-BE49-F238E27FC236}">
                <a16:creationId xmlns:a16="http://schemas.microsoft.com/office/drawing/2014/main" id="{98841167-35F3-6444-AAD7-A19602F05DC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[David]</a:t>
            </a:r>
          </a:p>
        </p:txBody>
      </p:sp>
      <p:pic>
        <p:nvPicPr>
          <p:cNvPr id="10" name="Imagen 9" descr="Irene">
            <a:extLst>
              <a:ext uri="{FF2B5EF4-FFF2-40B4-BE49-F238E27FC236}">
                <a16:creationId xmlns:a16="http://schemas.microsoft.com/office/drawing/2014/main" id="{58D7D1D2-F6BA-D043-805A-17DCBE1A564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sp>
        <p:nvSpPr>
          <p:cNvPr id="71" name="Anillo 70" descr="circle around the correct person (David)">
            <a:extLst>
              <a:ext uri="{FF2B5EF4-FFF2-40B4-BE49-F238E27FC236}">
                <a16:creationId xmlns:a16="http://schemas.microsoft.com/office/drawing/2014/main" id="{5347CC19-04EE-F04E-9AED-5CAB6E8F990E}"/>
              </a:ext>
            </a:extLst>
          </p:cNvPr>
          <p:cNvSpPr/>
          <p:nvPr/>
        </p:nvSpPr>
        <p:spPr>
          <a:xfrm>
            <a:off x="9718002" y="57119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2" name="Rectangle 1">
            <a:extLst>
              <a:ext uri="{FF2B5EF4-FFF2-40B4-BE49-F238E27FC236}">
                <a16:creationId xmlns:a16="http://schemas.microsoft.com/office/drawing/2014/main" id="{8EA05B7D-3C23-CE43-A80E-DFCE87AF302B}"/>
              </a:ext>
              <a:ext uri="{C183D7F6-B498-43B3-948B-1728B52AA6E4}">
                <adec:decorative xmlns:adec="http://schemas.microsoft.com/office/drawing/2017/decorative" val="1"/>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47187" y="3174274"/>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shares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pic>
        <p:nvPicPr>
          <p:cNvPr id="11" name="Imagen 10" descr="Adrian">
            <a:extLst>
              <a:ext uri="{FF2B5EF4-FFF2-40B4-BE49-F238E27FC236}">
                <a16:creationId xmlns:a16="http://schemas.microsoft.com/office/drawing/2014/main" id="{8E4D0F54-5DFB-EC49-BA85-E84168DD112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3" name="Imagen 12" descr="Alba">
            <a:extLst>
              <a:ext uri="{FF2B5EF4-FFF2-40B4-BE49-F238E27FC236}">
                <a16:creationId xmlns:a16="http://schemas.microsoft.com/office/drawing/2014/main" id="{772B484F-1495-3345-A5AF-CC4EC6D59C3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sp>
        <p:nvSpPr>
          <p:cNvPr id="79" name="Anillo 78" descr="circle around the correct person (Adrian)">
            <a:extLst>
              <a:ext uri="{FF2B5EF4-FFF2-40B4-BE49-F238E27FC236}">
                <a16:creationId xmlns:a16="http://schemas.microsoft.com/office/drawing/2014/main" id="{207AFF1E-2F7F-7449-AB60-B97E712B86D6}"/>
              </a:ext>
            </a:extLst>
          </p:cNvPr>
          <p:cNvSpPr/>
          <p:nvPr/>
        </p:nvSpPr>
        <p:spPr>
          <a:xfrm>
            <a:off x="2496827" y="2524613"/>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shared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sp>
        <p:nvSpPr>
          <p:cNvPr id="57" name="Rectangle 1">
            <a:extLst>
              <a:ext uri="{FF2B5EF4-FFF2-40B4-BE49-F238E27FC236}">
                <a16:creationId xmlns:a16="http://schemas.microsoft.com/office/drawing/2014/main" id="{AFDAA6EB-C2E0-F844-99D3-425D3F4AC51C}"/>
              </a:ext>
              <a:ext uri="{C183D7F6-B498-43B3-948B-1728B52AA6E4}">
                <adec:decorative xmlns:adec="http://schemas.microsoft.com/office/drawing/2017/decorative" val="1"/>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[Nerea]</a:t>
            </a:r>
          </a:p>
        </p:txBody>
      </p:sp>
      <p:pic>
        <p:nvPicPr>
          <p:cNvPr id="12" name="Imagen 11" descr="Alvaro">
            <a:extLst>
              <a:ext uri="{FF2B5EF4-FFF2-40B4-BE49-F238E27FC236}">
                <a16:creationId xmlns:a16="http://schemas.microsoft.com/office/drawing/2014/main" id="{BE128E12-079B-9043-988A-B1C140A71DAB}"/>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4" name="Imagen 13" descr="Nerea">
            <a:extLst>
              <a:ext uri="{FF2B5EF4-FFF2-40B4-BE49-F238E27FC236}">
                <a16:creationId xmlns:a16="http://schemas.microsoft.com/office/drawing/2014/main" id="{072E07A4-3CC1-B946-A442-8FCE6B8C1275}"/>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sp>
        <p:nvSpPr>
          <p:cNvPr id="87" name="Anillo 86" descr="circle around the correct person (Nerea)">
            <a:extLst>
              <a:ext uri="{FF2B5EF4-FFF2-40B4-BE49-F238E27FC236}">
                <a16:creationId xmlns:a16="http://schemas.microsoft.com/office/drawing/2014/main" id="{0484CEE0-1652-1A49-93B5-37C79A273B78}"/>
              </a:ext>
            </a:extLst>
          </p:cNvPr>
          <p:cNvSpPr/>
          <p:nvPr/>
        </p:nvSpPr>
        <p:spPr>
          <a:xfrm>
            <a:off x="4370839" y="252461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sp>
        <p:nvSpPr>
          <p:cNvPr id="64" name="Rectangle 1">
            <a:extLst>
              <a:ext uri="{FF2B5EF4-FFF2-40B4-BE49-F238E27FC236}">
                <a16:creationId xmlns:a16="http://schemas.microsoft.com/office/drawing/2014/main" id="{08C4C9CF-0B7D-BD47-9946-D5DD090802D1}"/>
              </a:ext>
              <a:ext uri="{C183D7F6-B498-43B3-948B-1728B52AA6E4}">
                <adec:decorative xmlns:adec="http://schemas.microsoft.com/office/drawing/2017/decorative" val="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pic>
        <p:nvPicPr>
          <p:cNvPr id="88" name="Picture 7" descr="Marta">
            <a:extLst>
              <a:ext uri="{FF2B5EF4-FFF2-40B4-BE49-F238E27FC236}">
                <a16:creationId xmlns:a16="http://schemas.microsoft.com/office/drawing/2014/main" id="{E2A3F44A-D04E-604F-AF32-7F2CA97529BD}"/>
              </a:ext>
            </a:extLst>
          </p:cNvPr>
          <p:cNvPicPr>
            <a:picLocks noChangeAspect="1"/>
          </p:cNvPicPr>
          <p:nvPr/>
        </p:nvPicPr>
        <p:blipFill rotWithShape="1">
          <a:blip r:embed="rId3" cstate="screen">
            <a:extLst>
              <a:ext uri="{BEBA8EAE-BF5A-486C-A8C5-ECC9F3942E4B}">
                <a14:imgProps xmlns:a14="http://schemas.microsoft.com/office/drawing/2010/main">
                  <a14:imgLayer r:embed="rId17">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sp>
        <p:nvSpPr>
          <p:cNvPr id="91" name="Anillo 90" descr="circle around the correct person (Pablo)">
            <a:extLst>
              <a:ext uri="{FF2B5EF4-FFF2-40B4-BE49-F238E27FC236}">
                <a16:creationId xmlns:a16="http://schemas.microsoft.com/office/drawing/2014/main" id="{D4793816-A66A-7740-B2E9-CAABC3A5AA1C}"/>
              </a:ext>
            </a:extLst>
          </p:cNvPr>
          <p:cNvSpPr/>
          <p:nvPr/>
        </p:nvSpPr>
        <p:spPr>
          <a:xfrm>
            <a:off x="7982063" y="2495465"/>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95" name="Picture 6" descr="Pablo">
            <a:extLst>
              <a:ext uri="{FF2B5EF4-FFF2-40B4-BE49-F238E27FC236}">
                <a16:creationId xmlns:a16="http://schemas.microsoft.com/office/drawing/2014/main" id="{52FCF3D5-2BD3-0944-AB73-1570CC464BA0}"/>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623944" y="2662907"/>
            <a:ext cx="580018" cy="624705"/>
          </a:xfrm>
          <a:prstGeom prst="rect">
            <a:avLst/>
          </a:prstGeom>
        </p:spPr>
      </p:pic>
      <p:sp>
        <p:nvSpPr>
          <p:cNvPr id="66" name="Rectangle 1">
            <a:extLst>
              <a:ext uri="{FF2B5EF4-FFF2-40B4-BE49-F238E27FC236}">
                <a16:creationId xmlns:a16="http://schemas.microsoft.com/office/drawing/2014/main" id="{7C9B5BC6-FDEB-2045-90FE-89062C617EB5}"/>
              </a:ext>
              <a:ext uri="{C183D7F6-B498-43B3-948B-1728B52AA6E4}">
                <adec:decorative xmlns:adec="http://schemas.microsoft.com/office/drawing/2017/decorative" val="1"/>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pic>
        <p:nvPicPr>
          <p:cNvPr id="85" name="Imagen 84" descr="Adrian">
            <a:extLst>
              <a:ext uri="{FF2B5EF4-FFF2-40B4-BE49-F238E27FC236}">
                <a16:creationId xmlns:a16="http://schemas.microsoft.com/office/drawing/2014/main" id="{A5DE94E3-5F06-AA4C-9B34-49B7F1EC735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9" name="Imagen 88" descr="Irene">
            <a:extLst>
              <a:ext uri="{FF2B5EF4-FFF2-40B4-BE49-F238E27FC236}">
                <a16:creationId xmlns:a16="http://schemas.microsoft.com/office/drawing/2014/main" id="{0EF9FE87-CAA1-674F-B4EF-7A6FC251373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sp>
        <p:nvSpPr>
          <p:cNvPr id="92" name="Anillo 91" descr="circle around the correct person (Adrian)">
            <a:extLst>
              <a:ext uri="{FF2B5EF4-FFF2-40B4-BE49-F238E27FC236}">
                <a16:creationId xmlns:a16="http://schemas.microsoft.com/office/drawing/2014/main" id="{DE8E486C-8116-2D4E-9895-F2470CF67464}"/>
              </a:ext>
            </a:extLst>
          </p:cNvPr>
          <p:cNvSpPr/>
          <p:nvPr/>
        </p:nvSpPr>
        <p:spPr>
          <a:xfrm>
            <a:off x="4201751" y="4355510"/>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5" name="Rectangle 1">
            <a:extLst>
              <a:ext uri="{FF2B5EF4-FFF2-40B4-BE49-F238E27FC236}">
                <a16:creationId xmlns:a16="http://schemas.microsoft.com/office/drawing/2014/main" id="{B50BF17F-6753-2F42-A13A-C45DC71A89EC}"/>
              </a:ext>
              <a:ext uri="{C183D7F6-B498-43B3-948B-1728B52AA6E4}">
                <adec:decorative xmlns:adec="http://schemas.microsoft.com/office/drawing/2017/decorative" val="1"/>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gets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got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pic>
        <p:nvPicPr>
          <p:cNvPr id="84" name="Imagen 83" descr="Alvaro">
            <a:extLst>
              <a:ext uri="{FF2B5EF4-FFF2-40B4-BE49-F238E27FC236}">
                <a16:creationId xmlns:a16="http://schemas.microsoft.com/office/drawing/2014/main" id="{04706611-C921-9F45-B21D-4956EED4842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pic>
        <p:nvPicPr>
          <p:cNvPr id="90" name="Imagen 89" descr="Alba">
            <a:extLst>
              <a:ext uri="{FF2B5EF4-FFF2-40B4-BE49-F238E27FC236}">
                <a16:creationId xmlns:a16="http://schemas.microsoft.com/office/drawing/2014/main" id="{5E7E5F4E-51BD-A948-BB25-9A8D94F154FE}"/>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sp>
        <p:nvSpPr>
          <p:cNvPr id="93" name="Anillo 92" descr="circle around the correct person (Alvaro)">
            <a:extLst>
              <a:ext uri="{FF2B5EF4-FFF2-40B4-BE49-F238E27FC236}">
                <a16:creationId xmlns:a16="http://schemas.microsoft.com/office/drawing/2014/main" id="{AD0374E2-775D-1848-87CC-63506D53B70F}"/>
              </a:ext>
            </a:extLst>
          </p:cNvPr>
          <p:cNvSpPr/>
          <p:nvPr/>
        </p:nvSpPr>
        <p:spPr>
          <a:xfrm>
            <a:off x="7858980" y="433690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9" grpId="0" animBg="1"/>
      <p:bldP spid="87" grpId="0" animBg="1"/>
      <p:bldP spid="91" grpId="0" animBg="1"/>
      <p:bldP spid="92" grpId="0" animBg="1"/>
      <p:bldP spid="9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5499" y="287194"/>
            <a:ext cx="3512886" cy="443165"/>
          </a:xfrm>
        </p:spPr>
        <p:txBody>
          <a:bodyPr>
            <a:normAutofit/>
          </a:bodyPr>
          <a:lstStyle/>
          <a:p>
            <a:r>
              <a:rPr lang="es-GB" sz="2400" b="1" dirty="0"/>
              <a:t>Solución – Persona </a:t>
            </a:r>
            <a:r>
              <a:rPr lang="en-GB" sz="2400" b="1" dirty="0"/>
              <a:t>B</a:t>
            </a:r>
            <a:endParaRPr lang="en-GB" sz="2400" dirty="0"/>
          </a:p>
        </p:txBody>
      </p:sp>
      <p:sp>
        <p:nvSpPr>
          <p:cNvPr id="31" name="Rectangle 1">
            <a:extLst>
              <a:ext uri="{FF2B5EF4-FFF2-40B4-BE49-F238E27FC236}">
                <a16:creationId xmlns:a16="http://schemas.microsoft.com/office/drawing/2014/main" id="{29E932D3-4E27-4749-8AE0-552996D7C365}"/>
              </a:ext>
              <a:ext uri="{C183D7F6-B498-43B3-948B-1728B52AA6E4}">
                <adec:decorative xmlns:adec="http://schemas.microsoft.com/office/drawing/2017/decorative" val="1"/>
              </a:ext>
            </a:extLst>
          </p:cNvPr>
          <p:cNvSpPr/>
          <p:nvPr/>
        </p:nvSpPr>
        <p:spPr>
          <a:xfrm>
            <a:off x="800145"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868214"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1061D751-7D81-0141-853D-70932CA341CF}"/>
              </a:ext>
            </a:extLst>
          </p:cNvPr>
          <p:cNvSpPr txBox="1"/>
          <p:nvPr/>
        </p:nvSpPr>
        <p:spPr>
          <a:xfrm>
            <a:off x="786714" y="1291821"/>
            <a:ext cx="16588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527912" y="1298816"/>
            <a:ext cx="18338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suffered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accidents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[Paula]</a:t>
            </a:r>
          </a:p>
        </p:txBody>
      </p:sp>
      <p:pic>
        <p:nvPicPr>
          <p:cNvPr id="81" name="Picture 7" descr="Image of a face (Marta)">
            <a:extLst>
              <a:ext uri="{FF2B5EF4-FFF2-40B4-BE49-F238E27FC236}">
                <a16:creationId xmlns:a16="http://schemas.microsoft.com/office/drawing/2014/main" id="{A92FC993-430D-024B-8EF6-1C7A25082C7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315902" y="771069"/>
            <a:ext cx="593300" cy="581018"/>
          </a:xfrm>
          <a:prstGeom prst="rect">
            <a:avLst/>
          </a:prstGeom>
        </p:spPr>
      </p:pic>
      <p:pic>
        <p:nvPicPr>
          <p:cNvPr id="82" name="Picture 8" descr="Image of a face (Paula)">
            <a:extLst>
              <a:ext uri="{FF2B5EF4-FFF2-40B4-BE49-F238E27FC236}">
                <a16:creationId xmlns:a16="http://schemas.microsoft.com/office/drawing/2014/main" id="{65F8D8AA-436C-064B-AC96-329F3115F3F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192240" y="741219"/>
            <a:ext cx="569970" cy="604125"/>
          </a:xfrm>
          <a:prstGeom prst="rect">
            <a:avLst/>
          </a:prstGeom>
        </p:spPr>
      </p:pic>
      <p:sp>
        <p:nvSpPr>
          <p:cNvPr id="69" name="Anillo 68" descr="circle around the correct person (Paula)">
            <a:extLst>
              <a:ext uri="{FF2B5EF4-FFF2-40B4-BE49-F238E27FC236}">
                <a16:creationId xmlns:a16="http://schemas.microsoft.com/office/drawing/2014/main" id="{BF6AE013-1C94-C144-A47C-C4CE30E0D08B}"/>
              </a:ext>
            </a:extLst>
          </p:cNvPr>
          <p:cNvSpPr/>
          <p:nvPr/>
        </p:nvSpPr>
        <p:spPr>
          <a:xfrm>
            <a:off x="2500199" y="60557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Rectangle 1">
            <a:extLst>
              <a:ext uri="{FF2B5EF4-FFF2-40B4-BE49-F238E27FC236}">
                <a16:creationId xmlns:a16="http://schemas.microsoft.com/office/drawing/2014/main" id="{5CFB69FC-FCAA-804F-ADE0-979B10A62B92}"/>
              </a:ext>
              <a:ext uri="{C183D7F6-B498-43B3-948B-1728B52AA6E4}">
                <adec:decorative xmlns:adec="http://schemas.microsoft.com/office/drawing/2017/decorative" val="1"/>
              </a:ext>
            </a:extLst>
          </p:cNvPr>
          <p:cNvSpPr/>
          <p:nvPr/>
        </p:nvSpPr>
        <p:spPr>
          <a:xfrm>
            <a:off x="4444121" y="710906"/>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4512190" y="813633"/>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444121" y="1328507"/>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breaks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6205053" y="1328507"/>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broke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mobile</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[Quique]</a:t>
            </a:r>
          </a:p>
        </p:txBody>
      </p:sp>
      <p:pic>
        <p:nvPicPr>
          <p:cNvPr id="80" name="Picture 6" descr="Image of a face (Pablo)">
            <a:extLst>
              <a:ext uri="{FF2B5EF4-FFF2-40B4-BE49-F238E27FC236}">
                <a16:creationId xmlns:a16="http://schemas.microsoft.com/office/drawing/2014/main" id="{51642B41-3F65-E546-9AFE-E71F07E2350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5769" b="91346" l="0" r="94059">
                        <a14:foregroundMark x1="47525" y1="11538" x2="8911" y2="35577"/>
                        <a14:foregroundMark x1="8911" y1="35577" x2="21782" y2="61538"/>
                        <a14:foregroundMark x1="49505" y1="29808" x2="50495" y2="35577"/>
                        <a14:foregroundMark x1="45545" y1="71154" x2="46535" y2="75962"/>
                        <a14:foregroundMark x1="57426" y1="93269" x2="52475" y2="93269"/>
                        <a14:foregroundMark x1="42574" y1="93269"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backgroundRemoval>
                    </a14:imgEffect>
                  </a14:imgLayer>
                </a14:imgProps>
              </a:ext>
              <a:ext uri="{28A0092B-C50C-407E-A947-70E740481C1C}">
                <a14:useLocalDpi xmlns:a14="http://schemas.microsoft.com/office/drawing/2010/main"/>
              </a:ext>
            </a:extLst>
          </a:blip>
          <a:srcRect/>
          <a:stretch/>
        </p:blipFill>
        <p:spPr>
          <a:xfrm rot="5214391">
            <a:off x="5052556" y="786634"/>
            <a:ext cx="580018" cy="624705"/>
          </a:xfrm>
          <a:prstGeom prst="rect">
            <a:avLst/>
          </a:prstGeom>
        </p:spPr>
      </p:pic>
      <p:pic>
        <p:nvPicPr>
          <p:cNvPr id="83" name="Picture 9" descr="Image of a face (Quique)">
            <a:extLst>
              <a:ext uri="{FF2B5EF4-FFF2-40B4-BE49-F238E27FC236}">
                <a16:creationId xmlns:a16="http://schemas.microsoft.com/office/drawing/2014/main" id="{8CDD476E-962C-D945-84E0-EC1EE3A4594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7308951">
            <a:off x="6746046" y="827771"/>
            <a:ext cx="565572" cy="564887"/>
          </a:xfrm>
          <a:prstGeom prst="rect">
            <a:avLst/>
          </a:prstGeom>
        </p:spPr>
      </p:pic>
      <p:sp>
        <p:nvSpPr>
          <p:cNvPr id="70" name="Anillo 69" descr="circle around the correct person (Quique)">
            <a:extLst>
              <a:ext uri="{FF2B5EF4-FFF2-40B4-BE49-F238E27FC236}">
                <a16:creationId xmlns:a16="http://schemas.microsoft.com/office/drawing/2014/main" id="{A6B58E19-78AB-EE42-95B9-6EA688EE10B5}"/>
              </a:ext>
            </a:extLst>
          </p:cNvPr>
          <p:cNvSpPr/>
          <p:nvPr/>
        </p:nvSpPr>
        <p:spPr>
          <a:xfrm>
            <a:off x="6181355" y="590127"/>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5" name="Rectangle 1">
            <a:extLst>
              <a:ext uri="{FF2B5EF4-FFF2-40B4-BE49-F238E27FC236}">
                <a16:creationId xmlns:a16="http://schemas.microsoft.com/office/drawing/2014/main" id="{540CC513-705B-F04A-86E7-830FDB6A3DAE}"/>
              </a:ext>
              <a:ext uri="{C183D7F6-B498-43B3-948B-1728B52AA6E4}">
                <adec:decorative xmlns:adec="http://schemas.microsoft.com/office/drawing/2017/decorative" val="1"/>
              </a:ext>
            </a:extLst>
          </p:cNvPr>
          <p:cNvSpPr/>
          <p:nvPr/>
        </p:nvSpPr>
        <p:spPr>
          <a:xfrm>
            <a:off x="8101528" y="703538"/>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 name="Text Box 10">
            <a:extLst>
              <a:ext uri="{FF2B5EF4-FFF2-40B4-BE49-F238E27FC236}">
                <a16:creationId xmlns:a16="http://schemas.microsoft.com/office/drawing/2014/main" id="{8417BF5C-DF87-F446-8AEB-7465410E1FF1}"/>
              </a:ext>
            </a:extLst>
          </p:cNvPr>
          <p:cNvSpPr txBox="1">
            <a:spLocks noChangeArrowheads="1"/>
          </p:cNvSpPr>
          <p:nvPr/>
        </p:nvSpPr>
        <p:spPr bwMode="auto">
          <a:xfrm>
            <a:off x="8169597" y="806265"/>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Texto 61">
            <a:extLst>
              <a:ext uri="{FF2B5EF4-FFF2-40B4-BE49-F238E27FC236}">
                <a16:creationId xmlns:a16="http://schemas.microsoft.com/office/drawing/2014/main" id="{173CF1E3-B62D-634B-8250-20ECA6DB502F}"/>
              </a:ext>
            </a:extLst>
          </p:cNvPr>
          <p:cNvSpPr txBox="1"/>
          <p:nvPr/>
        </p:nvSpPr>
        <p:spPr>
          <a:xfrm>
            <a:off x="8028269" y="1322641"/>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63" name="CuadroTexto 62">
            <a:extLst>
              <a:ext uri="{FF2B5EF4-FFF2-40B4-BE49-F238E27FC236}">
                <a16:creationId xmlns:a16="http://schemas.microsoft.com/office/drawing/2014/main" id="{87F5E3AB-CC34-074A-91CD-F5405251846A}"/>
              </a:ext>
            </a:extLst>
          </p:cNvPr>
          <p:cNvSpPr txBox="1"/>
          <p:nvPr/>
        </p:nvSpPr>
        <p:spPr>
          <a:xfrm>
            <a:off x="9711011" y="1310542"/>
            <a:ext cx="20158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learnt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about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[David]</a:t>
            </a:r>
          </a:p>
        </p:txBody>
      </p:sp>
      <p:pic>
        <p:nvPicPr>
          <p:cNvPr id="9" name="Imagen 8" descr="Image of a face (David)">
            <a:extLst>
              <a:ext uri="{FF2B5EF4-FFF2-40B4-BE49-F238E27FC236}">
                <a16:creationId xmlns:a16="http://schemas.microsoft.com/office/drawing/2014/main" id="{98841167-35F3-6444-AAD7-A19602F05DC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426314" y="763524"/>
            <a:ext cx="588433" cy="661065"/>
          </a:xfrm>
          <a:prstGeom prst="rect">
            <a:avLst/>
          </a:prstGeom>
        </p:spPr>
      </p:pic>
      <p:pic>
        <p:nvPicPr>
          <p:cNvPr id="10" name="Imagen 9" descr="Image of a face (Irene)">
            <a:extLst>
              <a:ext uri="{FF2B5EF4-FFF2-40B4-BE49-F238E27FC236}">
                <a16:creationId xmlns:a16="http://schemas.microsoft.com/office/drawing/2014/main" id="{58D7D1D2-F6BA-D043-805A-17DCBE1A564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684304" y="680513"/>
            <a:ext cx="703627" cy="762129"/>
          </a:xfrm>
          <a:prstGeom prst="rect">
            <a:avLst/>
          </a:prstGeom>
        </p:spPr>
      </p:pic>
      <p:sp>
        <p:nvSpPr>
          <p:cNvPr id="71" name="Anillo 70" descr="circle around the correct person (Irene)">
            <a:extLst>
              <a:ext uri="{FF2B5EF4-FFF2-40B4-BE49-F238E27FC236}">
                <a16:creationId xmlns:a16="http://schemas.microsoft.com/office/drawing/2014/main" id="{5347CC19-04EE-F04E-9AED-5CAB6E8F990E}"/>
              </a:ext>
            </a:extLst>
          </p:cNvPr>
          <p:cNvSpPr/>
          <p:nvPr/>
        </p:nvSpPr>
        <p:spPr>
          <a:xfrm>
            <a:off x="8028269" y="604108"/>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2" name="Rectangle 1">
            <a:extLst>
              <a:ext uri="{FF2B5EF4-FFF2-40B4-BE49-F238E27FC236}">
                <a16:creationId xmlns:a16="http://schemas.microsoft.com/office/drawing/2014/main" id="{8EA05B7D-3C23-CE43-A80E-DFCE87AF302B}"/>
              </a:ext>
              <a:ext uri="{C183D7F6-B498-43B3-948B-1728B52AA6E4}">
                <adec:decorative xmlns:adec="http://schemas.microsoft.com/office/drawing/2017/decorative" val="1"/>
              </a:ext>
            </a:extLst>
          </p:cNvPr>
          <p:cNvSpPr/>
          <p:nvPr/>
        </p:nvSpPr>
        <p:spPr>
          <a:xfrm>
            <a:off x="786714"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854783"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747187" y="3174274"/>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shares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535342" y="320544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shared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an</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ice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cream</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pic>
        <p:nvPicPr>
          <p:cNvPr id="11" name="Imagen 10" descr="Image of a face (Adrian)">
            <a:extLst>
              <a:ext uri="{FF2B5EF4-FFF2-40B4-BE49-F238E27FC236}">
                <a16:creationId xmlns:a16="http://schemas.microsoft.com/office/drawing/2014/main" id="{8E4D0F54-5DFB-EC49-BA85-E84168DD112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184947" y="2661435"/>
            <a:ext cx="588433" cy="668836"/>
          </a:xfrm>
          <a:prstGeom prst="rect">
            <a:avLst/>
          </a:prstGeom>
        </p:spPr>
      </p:pic>
      <p:pic>
        <p:nvPicPr>
          <p:cNvPr id="13" name="Imagen 12" descr="Image of a face (Alba)">
            <a:extLst>
              <a:ext uri="{FF2B5EF4-FFF2-40B4-BE49-F238E27FC236}">
                <a16:creationId xmlns:a16="http://schemas.microsoft.com/office/drawing/2014/main" id="{772B484F-1495-3345-A5AF-CC4EC6D59C3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349108" y="2701981"/>
            <a:ext cx="560094" cy="557873"/>
          </a:xfrm>
          <a:prstGeom prst="rect">
            <a:avLst/>
          </a:prstGeom>
        </p:spPr>
      </p:pic>
      <p:sp>
        <p:nvSpPr>
          <p:cNvPr id="79" name="Anillo 78" descr="circle around the correct person (Alba)">
            <a:extLst>
              <a:ext uri="{FF2B5EF4-FFF2-40B4-BE49-F238E27FC236}">
                <a16:creationId xmlns:a16="http://schemas.microsoft.com/office/drawing/2014/main" id="{207AFF1E-2F7F-7449-AB60-B97E712B86D6}"/>
              </a:ext>
            </a:extLst>
          </p:cNvPr>
          <p:cNvSpPr/>
          <p:nvPr/>
        </p:nvSpPr>
        <p:spPr>
          <a:xfrm>
            <a:off x="698572" y="2509613"/>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7" name="Rectangle 1">
            <a:extLst>
              <a:ext uri="{FF2B5EF4-FFF2-40B4-BE49-F238E27FC236}">
                <a16:creationId xmlns:a16="http://schemas.microsoft.com/office/drawing/2014/main" id="{AFDAA6EB-C2E0-F844-99D3-425D3F4AC51C}"/>
              </a:ext>
              <a:ext uri="{C183D7F6-B498-43B3-948B-1728B52AA6E4}">
                <adec:decorative xmlns:adec="http://schemas.microsoft.com/office/drawing/2017/decorative" val="1"/>
              </a:ext>
            </a:extLst>
          </p:cNvPr>
          <p:cNvSpPr/>
          <p:nvPr/>
        </p:nvSpPr>
        <p:spPr>
          <a:xfrm>
            <a:off x="4444121" y="258894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4512190" y="2691672"/>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4322357" y="3466222"/>
            <a:ext cx="20372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[Nerea]</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6075063" y="3455248"/>
            <a:ext cx="19155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offered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drinks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pic>
        <p:nvPicPr>
          <p:cNvPr id="12" name="Imagen 11" descr="Image of a face (Alvaro)">
            <a:extLst>
              <a:ext uri="{FF2B5EF4-FFF2-40B4-BE49-F238E27FC236}">
                <a16:creationId xmlns:a16="http://schemas.microsoft.com/office/drawing/2014/main" id="{BE128E12-079B-9043-988A-B1C140A71DAB}"/>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804470" y="2694259"/>
            <a:ext cx="625454" cy="686783"/>
          </a:xfrm>
          <a:prstGeom prst="rect">
            <a:avLst/>
          </a:prstGeom>
        </p:spPr>
      </p:pic>
      <p:pic>
        <p:nvPicPr>
          <p:cNvPr id="14" name="Imagen 13" descr="Image of a face (Nerea)">
            <a:extLst>
              <a:ext uri="{FF2B5EF4-FFF2-40B4-BE49-F238E27FC236}">
                <a16:creationId xmlns:a16="http://schemas.microsoft.com/office/drawing/2014/main" id="{072E07A4-3CC1-B946-A442-8FCE6B8C1275}"/>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4975948" y="2668818"/>
            <a:ext cx="602121" cy="801734"/>
          </a:xfrm>
          <a:prstGeom prst="rect">
            <a:avLst/>
          </a:prstGeom>
        </p:spPr>
      </p:pic>
      <p:sp>
        <p:nvSpPr>
          <p:cNvPr id="87" name="Anillo 86" descr="circle around the correct person (Nerea)">
            <a:extLst>
              <a:ext uri="{FF2B5EF4-FFF2-40B4-BE49-F238E27FC236}">
                <a16:creationId xmlns:a16="http://schemas.microsoft.com/office/drawing/2014/main" id="{0484CEE0-1652-1A49-93B5-37C79A273B78}"/>
              </a:ext>
            </a:extLst>
          </p:cNvPr>
          <p:cNvSpPr/>
          <p:nvPr/>
        </p:nvSpPr>
        <p:spPr>
          <a:xfrm>
            <a:off x="4370839" y="2524612"/>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4" name="Rectangle 1">
            <a:extLst>
              <a:ext uri="{FF2B5EF4-FFF2-40B4-BE49-F238E27FC236}">
                <a16:creationId xmlns:a16="http://schemas.microsoft.com/office/drawing/2014/main" id="{08C4C9CF-0B7D-BD47-9946-D5DD090802D1}"/>
              </a:ext>
              <a:ext uri="{C183D7F6-B498-43B3-948B-1728B52AA6E4}">
                <adec:decorative xmlns:adec="http://schemas.microsoft.com/office/drawing/2017/decorative" val="1"/>
              </a:ext>
            </a:extLst>
          </p:cNvPr>
          <p:cNvSpPr/>
          <p:nvPr/>
        </p:nvSpPr>
        <p:spPr>
          <a:xfrm>
            <a:off x="8101528" y="258157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7162CB42-E72E-7E40-A94D-23692336EEF2}"/>
              </a:ext>
            </a:extLst>
          </p:cNvPr>
          <p:cNvSpPr txBox="1">
            <a:spLocks noChangeArrowheads="1"/>
          </p:cNvSpPr>
          <p:nvPr/>
        </p:nvSpPr>
        <p:spPr bwMode="auto">
          <a:xfrm>
            <a:off x="8169597" y="2684304"/>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6" name="Picture 6" descr="Image of a face (Pablo)">
            <a:extLst>
              <a:ext uri="{FF2B5EF4-FFF2-40B4-BE49-F238E27FC236}">
                <a16:creationId xmlns:a16="http://schemas.microsoft.com/office/drawing/2014/main" id="{D1E8F0A9-9CE4-7F49-96BB-DEA2478EF69D}"/>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rot="5214391">
            <a:off x="8664015" y="2611223"/>
            <a:ext cx="580018" cy="624705"/>
          </a:xfrm>
          <a:prstGeom prst="rect">
            <a:avLst/>
          </a:prstGeom>
        </p:spPr>
      </p:pic>
      <p:sp>
        <p:nvSpPr>
          <p:cNvPr id="67" name="CuadroTexto 66">
            <a:extLst>
              <a:ext uri="{FF2B5EF4-FFF2-40B4-BE49-F238E27FC236}">
                <a16:creationId xmlns:a16="http://schemas.microsoft.com/office/drawing/2014/main" id="{1B53AA50-07BF-9242-B3AD-F220D03CA249}"/>
              </a:ext>
            </a:extLst>
          </p:cNvPr>
          <p:cNvSpPr txBox="1"/>
          <p:nvPr/>
        </p:nvSpPr>
        <p:spPr>
          <a:xfrm>
            <a:off x="7965004" y="3205038"/>
            <a:ext cx="20372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[Pablo]</a:t>
            </a:r>
          </a:p>
        </p:txBody>
      </p:sp>
      <p:pic>
        <p:nvPicPr>
          <p:cNvPr id="88" name="Picture 7" descr="Image of a face (Marta)">
            <a:extLst>
              <a:ext uri="{FF2B5EF4-FFF2-40B4-BE49-F238E27FC236}">
                <a16:creationId xmlns:a16="http://schemas.microsoft.com/office/drawing/2014/main" id="{E2A3F44A-D04E-604F-AF32-7F2CA97529BD}"/>
              </a:ext>
            </a:extLst>
          </p:cNvPr>
          <p:cNvPicPr>
            <a:picLocks noChangeAspect="1"/>
          </p:cNvPicPr>
          <p:nvPr/>
        </p:nvPicPr>
        <p:blipFill rotWithShape="1">
          <a:blip r:embed="rId3" cstate="screen">
            <a:extLst>
              <a:ext uri="{BEBA8EAE-BF5A-486C-A8C5-ECC9F3942E4B}">
                <a14:imgProps xmlns:a14="http://schemas.microsoft.com/office/drawing/2010/main">
                  <a14:imgLayer r:embed="rId18">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10516357" y="2649268"/>
            <a:ext cx="593300" cy="581018"/>
          </a:xfrm>
          <a:prstGeom prst="rect">
            <a:avLst/>
          </a:prstGeom>
        </p:spPr>
      </p:pic>
      <p:sp>
        <p:nvSpPr>
          <p:cNvPr id="68" name="CuadroTexto 67">
            <a:extLst>
              <a:ext uri="{FF2B5EF4-FFF2-40B4-BE49-F238E27FC236}">
                <a16:creationId xmlns:a16="http://schemas.microsoft.com/office/drawing/2014/main" id="{975FD883-D1D8-EC41-8F8A-82DB7670BAE5}"/>
              </a:ext>
            </a:extLst>
          </p:cNvPr>
          <p:cNvSpPr txBox="1"/>
          <p:nvPr/>
        </p:nvSpPr>
        <p:spPr>
          <a:xfrm>
            <a:off x="9726380" y="3224888"/>
            <a:ext cx="19875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printed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[Marta]</a:t>
            </a:r>
          </a:p>
        </p:txBody>
      </p:sp>
      <p:sp>
        <p:nvSpPr>
          <p:cNvPr id="91" name="Anillo 90" descr="circle around the correct person (Marta)">
            <a:extLst>
              <a:ext uri="{FF2B5EF4-FFF2-40B4-BE49-F238E27FC236}">
                <a16:creationId xmlns:a16="http://schemas.microsoft.com/office/drawing/2014/main" id="{D4793816-A66A-7740-B2E9-CAABC3A5AA1C}"/>
              </a:ext>
            </a:extLst>
          </p:cNvPr>
          <p:cNvSpPr/>
          <p:nvPr/>
        </p:nvSpPr>
        <p:spPr>
          <a:xfrm>
            <a:off x="9841046" y="2465377"/>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6" name="Rectangle 1">
            <a:extLst>
              <a:ext uri="{FF2B5EF4-FFF2-40B4-BE49-F238E27FC236}">
                <a16:creationId xmlns:a16="http://schemas.microsoft.com/office/drawing/2014/main" id="{7C9B5BC6-FDEB-2045-90FE-89062C617EB5}"/>
              </a:ext>
              <a:ext uri="{C183D7F6-B498-43B3-948B-1728B52AA6E4}">
                <adec:decorative xmlns:adec="http://schemas.microsoft.com/office/drawing/2017/decorative" val="1"/>
              </a:ext>
            </a:extLst>
          </p:cNvPr>
          <p:cNvSpPr/>
          <p:nvPr/>
        </p:nvSpPr>
        <p:spPr>
          <a:xfrm>
            <a:off x="2583610" y="4430690"/>
            <a:ext cx="345063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51679" y="45334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7</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2527912" y="5040678"/>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Stated</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[Irene]</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4250775" y="5036702"/>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lived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in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the</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United</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States</a:t>
            </a:r>
            <a:endPar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[Adrián]</a:t>
            </a:r>
          </a:p>
        </p:txBody>
      </p:sp>
      <p:pic>
        <p:nvPicPr>
          <p:cNvPr id="85" name="Imagen 84" descr="Image of a face (Adrian)">
            <a:extLst>
              <a:ext uri="{FF2B5EF4-FFF2-40B4-BE49-F238E27FC236}">
                <a16:creationId xmlns:a16="http://schemas.microsoft.com/office/drawing/2014/main" id="{A5DE94E3-5F06-AA4C-9B34-49B7F1EC735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902540" y="4457117"/>
            <a:ext cx="588433" cy="668836"/>
          </a:xfrm>
          <a:prstGeom prst="rect">
            <a:avLst/>
          </a:prstGeom>
        </p:spPr>
      </p:pic>
      <p:pic>
        <p:nvPicPr>
          <p:cNvPr id="89" name="Imagen 88" descr="Image of a face (Irene)">
            <a:extLst>
              <a:ext uri="{FF2B5EF4-FFF2-40B4-BE49-F238E27FC236}">
                <a16:creationId xmlns:a16="http://schemas.microsoft.com/office/drawing/2014/main" id="{0EF9FE87-CAA1-674F-B4EF-7A6FC251373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25411" y="4372948"/>
            <a:ext cx="703627" cy="762129"/>
          </a:xfrm>
          <a:prstGeom prst="rect">
            <a:avLst/>
          </a:prstGeom>
        </p:spPr>
      </p:pic>
      <p:sp>
        <p:nvSpPr>
          <p:cNvPr id="92" name="Anillo 91" descr="circle around the correct person (Irene)">
            <a:extLst>
              <a:ext uri="{FF2B5EF4-FFF2-40B4-BE49-F238E27FC236}">
                <a16:creationId xmlns:a16="http://schemas.microsoft.com/office/drawing/2014/main" id="{DE8E486C-8116-2D4E-9895-F2470CF67464}"/>
              </a:ext>
            </a:extLst>
          </p:cNvPr>
          <p:cNvSpPr/>
          <p:nvPr/>
        </p:nvSpPr>
        <p:spPr>
          <a:xfrm>
            <a:off x="2509316" y="4385228"/>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5" name="Rectangle 1">
            <a:extLst>
              <a:ext uri="{FF2B5EF4-FFF2-40B4-BE49-F238E27FC236}">
                <a16:creationId xmlns:a16="http://schemas.microsoft.com/office/drawing/2014/main" id="{B50BF17F-6753-2F42-A13A-C45DC71A89EC}"/>
              </a:ext>
              <a:ext uri="{C183D7F6-B498-43B3-948B-1728B52AA6E4}">
                <adec:decorative xmlns:adec="http://schemas.microsoft.com/office/drawing/2017/decorative" val="1"/>
              </a:ext>
            </a:extLst>
          </p:cNvPr>
          <p:cNvSpPr/>
          <p:nvPr/>
        </p:nvSpPr>
        <p:spPr>
          <a:xfrm>
            <a:off x="6186379" y="441799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6254448" y="452071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8</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0" name="Imagen 89" descr="Image of a face (Alba)">
            <a:extLst>
              <a:ext uri="{FF2B5EF4-FFF2-40B4-BE49-F238E27FC236}">
                <a16:creationId xmlns:a16="http://schemas.microsoft.com/office/drawing/2014/main" id="{5E7E5F4E-51BD-A948-BB25-9A8D94F154FE}"/>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747805" y="4509548"/>
            <a:ext cx="560094" cy="557873"/>
          </a:xfrm>
          <a:prstGeom prst="rect">
            <a:avLst/>
          </a:prstGeom>
        </p:spPr>
      </p:pic>
      <p:sp>
        <p:nvSpPr>
          <p:cNvPr id="77" name="CuadroTexto 76">
            <a:extLst>
              <a:ext uri="{FF2B5EF4-FFF2-40B4-BE49-F238E27FC236}">
                <a16:creationId xmlns:a16="http://schemas.microsoft.com/office/drawing/2014/main" id="{239F512E-9E31-3647-8796-C8587B48914A}"/>
              </a:ext>
            </a:extLst>
          </p:cNvPr>
          <p:cNvSpPr txBox="1"/>
          <p:nvPr/>
        </p:nvSpPr>
        <p:spPr>
          <a:xfrm>
            <a:off x="6113493" y="5062800"/>
            <a:ext cx="1851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gets</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[Alba]</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7902092" y="5067130"/>
            <a:ext cx="18242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got</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to </a:t>
            </a:r>
            <a:r>
              <a:rPr kumimoji="0" lang="es-ES_tradnl" sz="2000" b="1" i="0" u="none" strike="noStrike" kern="1200" cap="none" spc="0" normalizeH="0" baseline="0" noProof="0" dirty="0" err="1">
                <a:ln>
                  <a:noFill/>
                </a:ln>
                <a:solidFill>
                  <a:prstClr val="black"/>
                </a:solidFill>
                <a:effectLst/>
                <a:uLnTx/>
                <a:uFillTx/>
                <a:latin typeface="Century Gothic" panose="020F0302020204030204"/>
                <a:ea typeface="+mn-ea"/>
                <a:cs typeface="+mn-cs"/>
              </a:rPr>
              <a:t>know</a:t>
            </a:r>
            <a:r>
              <a:rPr kumimoji="0" lang="es-ES_tradnl" sz="2000" b="1" i="0" u="none" strike="noStrike" kern="1200" cap="none" spc="0" normalizeH="0" baseline="0" noProof="0" dirty="0">
                <a:ln>
                  <a:noFill/>
                </a:ln>
                <a:solidFill>
                  <a:prstClr val="black"/>
                </a:solidFill>
                <a:effectLst/>
                <a:uLnTx/>
                <a:uFillTx/>
                <a:latin typeface="Century Gothic" panose="020F0302020204030204"/>
                <a:ea typeface="+mn-ea"/>
                <a:cs typeface="+mn-cs"/>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Century Gothic" panose="020F0302020204030204"/>
                <a:ea typeface="+mn-ea"/>
                <a:cs typeface="+mn-cs"/>
              </a:rPr>
              <a:t>[Álvaro]</a:t>
            </a:r>
          </a:p>
        </p:txBody>
      </p:sp>
      <p:pic>
        <p:nvPicPr>
          <p:cNvPr id="84" name="Imagen 83" descr="Image of a face (Alvaro)">
            <a:extLst>
              <a:ext uri="{FF2B5EF4-FFF2-40B4-BE49-F238E27FC236}">
                <a16:creationId xmlns:a16="http://schemas.microsoft.com/office/drawing/2014/main" id="{04706611-C921-9F45-B21D-4956EED4842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501509" y="4410622"/>
            <a:ext cx="625454" cy="686783"/>
          </a:xfrm>
          <a:prstGeom prst="rect">
            <a:avLst/>
          </a:prstGeom>
        </p:spPr>
      </p:pic>
      <p:sp>
        <p:nvSpPr>
          <p:cNvPr id="93" name="Anillo 92" descr="circle around the correct person (Alvaro)">
            <a:extLst>
              <a:ext uri="{FF2B5EF4-FFF2-40B4-BE49-F238E27FC236}">
                <a16:creationId xmlns:a16="http://schemas.microsoft.com/office/drawing/2014/main" id="{AD0374E2-775D-1848-87CC-63506D53B70F}"/>
              </a:ext>
            </a:extLst>
          </p:cNvPr>
          <p:cNvSpPr/>
          <p:nvPr/>
        </p:nvSpPr>
        <p:spPr>
          <a:xfrm>
            <a:off x="7858980" y="4336901"/>
            <a:ext cx="1943922" cy="1861269"/>
          </a:xfrm>
          <a:prstGeom prst="donut">
            <a:avLst>
              <a:gd name="adj" fmla="val 3219"/>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3425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9" grpId="0" animBg="1"/>
      <p:bldP spid="87" grpId="0" animBg="1"/>
      <p:bldP spid="91" grpId="0" animBg="1"/>
      <p:bldP spid="92" grpId="0" animBg="1"/>
      <p:bldP spid="9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5" y="1163991"/>
            <a:ext cx="10899032" cy="50081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Part 1</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to understand the rationale for a new approach to curriculum design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identifying issues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setting out potential solutions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Part 2</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to explore one SOW design in detail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to understand individual lesson planning within this approach to curriculum design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Questions, discussion and next steps</a:t>
            </a:r>
          </a:p>
        </p:txBody>
      </p:sp>
      <p:pic>
        <p:nvPicPr>
          <p:cNvPr id="6" name="Picture 2" descr="green check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560" y="233999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reen check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0816" y="293435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reen check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9217" y="403163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reen check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6166" y="5174632"/>
            <a:ext cx="371910" cy="38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836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9600" b="1" dirty="0">
                <a:solidFill>
                  <a:srgbClr val="002060"/>
                </a:solidFill>
              </a:rPr>
              <a:t>QUESTIONS?</a:t>
            </a:r>
            <a:endParaRPr lang="en-GB" sz="19900"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995296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41CF9B-0818-4849-8CD7-AAA42D773FA8}"/>
              </a:ext>
            </a:extLst>
          </p:cNvPr>
          <p:cNvSpPr>
            <a:spLocks noGrp="1"/>
          </p:cNvSpPr>
          <p:nvPr>
            <p:ph type="title"/>
          </p:nvPr>
        </p:nvSpPr>
        <p:spPr>
          <a:xfrm>
            <a:off x="293451" y="280273"/>
            <a:ext cx="10515600" cy="1325563"/>
          </a:xfrm>
        </p:spPr>
        <p:txBody>
          <a:bodyPr anchor="ctr">
            <a:normAutofit/>
          </a:bodyPr>
          <a:lstStyle/>
          <a:p>
            <a:r>
              <a:rPr lang="en-GB" b="1" dirty="0"/>
              <a:t>Next steps – further support</a:t>
            </a:r>
          </a:p>
        </p:txBody>
      </p:sp>
      <p:pic>
        <p:nvPicPr>
          <p:cNvPr id="2" name="Picture 1" descr="getting into NCELP page on the NCELP website">
            <a:extLst>
              <a:ext uri="{FF2B5EF4-FFF2-40B4-BE49-F238E27FC236}">
                <a16:creationId xmlns:a16="http://schemas.microsoft.com/office/drawing/2014/main" id="{43E424B5-514A-4B42-810C-51F4F92E3A26}"/>
              </a:ext>
            </a:extLst>
          </p:cNvPr>
          <p:cNvPicPr>
            <a:picLocks noChangeAspect="1"/>
          </p:cNvPicPr>
          <p:nvPr/>
        </p:nvPicPr>
        <p:blipFill>
          <a:blip r:embed="rId3"/>
          <a:stretch>
            <a:fillRect/>
          </a:stretch>
        </p:blipFill>
        <p:spPr>
          <a:xfrm>
            <a:off x="293451" y="1768636"/>
            <a:ext cx="6003614" cy="3827303"/>
          </a:xfrm>
          <a:prstGeom prst="rect">
            <a:avLst/>
          </a:prstGeom>
          <a:noFill/>
          <a:effectLst>
            <a:outerShdw blurRad="50800" dist="38100" dir="5400000" algn="t" rotWithShape="0">
              <a:prstClr val="black">
                <a:alpha val="40000"/>
              </a:prstClr>
            </a:outerShdw>
          </a:effectLst>
        </p:spPr>
      </p:pic>
      <p:sp>
        <p:nvSpPr>
          <p:cNvPr id="11" name="Content Placeholder 3">
            <a:extLst>
              <a:ext uri="{FF2B5EF4-FFF2-40B4-BE49-F238E27FC236}">
                <a16:creationId xmlns:a16="http://schemas.microsoft.com/office/drawing/2014/main" id="{9B90A9CA-CF33-4DE0-9B2B-7E39BFDF141C}"/>
              </a:ext>
            </a:extLst>
          </p:cNvPr>
          <p:cNvSpPr>
            <a:spLocks noGrp="1"/>
          </p:cNvSpPr>
          <p:nvPr>
            <p:ph sz="half" idx="2"/>
          </p:nvPr>
        </p:nvSpPr>
        <p:spPr>
          <a:xfrm>
            <a:off x="6716949" y="1563607"/>
            <a:ext cx="5181600" cy="4351338"/>
          </a:xfrm>
        </p:spPr>
        <p:txBody>
          <a:bodyPr>
            <a:normAutofit/>
          </a:bodyPr>
          <a:lstStyle/>
          <a:p>
            <a:r>
              <a:rPr lang="en-US" dirty="0"/>
              <a:t>660 teachers outside the network on our </a:t>
            </a:r>
            <a:r>
              <a:rPr lang="en-US" dirty="0">
                <a:hlinkClick r:id="rId4"/>
              </a:rPr>
              <a:t>regular mailing list</a:t>
            </a:r>
            <a:endParaRPr lang="en-US" dirty="0"/>
          </a:p>
          <a:p>
            <a:r>
              <a:rPr lang="en-US" dirty="0"/>
              <a:t>Some schools using and/or adapting the NCELP SOW and resources</a:t>
            </a:r>
          </a:p>
          <a:p>
            <a:r>
              <a:rPr lang="en-US" dirty="0"/>
              <a:t>New </a:t>
            </a:r>
            <a:r>
              <a:rPr lang="en-US" i="1" dirty="0"/>
              <a:t>Getting into NCELP </a:t>
            </a:r>
            <a:r>
              <a:rPr lang="en-US" dirty="0"/>
              <a:t>area of the website</a:t>
            </a:r>
          </a:p>
        </p:txBody>
      </p:sp>
    </p:spTree>
    <p:extLst>
      <p:ext uri="{BB962C8B-B14F-4D97-AF65-F5344CB8AC3E}">
        <p14:creationId xmlns:p14="http://schemas.microsoft.com/office/powerpoint/2010/main" val="413469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41CF9B-0818-4849-8CD7-AAA42D773FA8}"/>
              </a:ext>
            </a:extLst>
          </p:cNvPr>
          <p:cNvSpPr>
            <a:spLocks noGrp="1"/>
          </p:cNvSpPr>
          <p:nvPr>
            <p:ph type="title"/>
          </p:nvPr>
        </p:nvSpPr>
        <p:spPr>
          <a:xfrm>
            <a:off x="401787" y="0"/>
            <a:ext cx="10515600" cy="1325563"/>
          </a:xfrm>
        </p:spPr>
        <p:txBody>
          <a:bodyPr anchor="ctr">
            <a:normAutofit/>
          </a:bodyPr>
          <a:lstStyle/>
          <a:p>
            <a:r>
              <a:rPr lang="en-GB" b="1" dirty="0"/>
              <a:t>Further support [2]</a:t>
            </a:r>
          </a:p>
        </p:txBody>
      </p:sp>
      <p:sp>
        <p:nvSpPr>
          <p:cNvPr id="11" name="Content Placeholder 3">
            <a:extLst>
              <a:ext uri="{FF2B5EF4-FFF2-40B4-BE49-F238E27FC236}">
                <a16:creationId xmlns:a16="http://schemas.microsoft.com/office/drawing/2014/main" id="{9B90A9CA-CF33-4DE0-9B2B-7E39BFDF141C}"/>
              </a:ext>
            </a:extLst>
          </p:cNvPr>
          <p:cNvSpPr>
            <a:spLocks noGrp="1"/>
          </p:cNvSpPr>
          <p:nvPr>
            <p:ph sz="half" idx="1"/>
          </p:nvPr>
        </p:nvSpPr>
        <p:spPr>
          <a:xfrm>
            <a:off x="401787" y="1253331"/>
            <a:ext cx="5181600" cy="4351338"/>
          </a:xfrm>
        </p:spPr>
        <p:txBody>
          <a:bodyPr>
            <a:normAutofit/>
          </a:bodyPr>
          <a:lstStyle/>
          <a:p>
            <a:r>
              <a:rPr lang="en-US" dirty="0"/>
              <a:t>NCELP alignment with wider policy (ECF, </a:t>
            </a:r>
            <a:r>
              <a:rPr lang="en-US" dirty="0" err="1"/>
              <a:t>Ofsted</a:t>
            </a:r>
            <a:r>
              <a:rPr lang="en-US" dirty="0"/>
              <a:t>) and pedagogy (</a:t>
            </a:r>
            <a:r>
              <a:rPr lang="en-US" dirty="0" err="1"/>
              <a:t>Rosenshine</a:t>
            </a:r>
            <a:r>
              <a:rPr lang="en-US" dirty="0"/>
              <a:t>)</a:t>
            </a:r>
          </a:p>
          <a:p>
            <a:r>
              <a:rPr lang="en-US" dirty="0"/>
              <a:t>Support for the GCSE Subject Content consultation</a:t>
            </a:r>
          </a:p>
          <a:p>
            <a:endParaRPr lang="en-US" dirty="0"/>
          </a:p>
          <a:p>
            <a:endParaRPr lang="en-US" dirty="0"/>
          </a:p>
        </p:txBody>
      </p:sp>
      <p:pic>
        <p:nvPicPr>
          <p:cNvPr id="7" name="Picture 6" descr="page on NCELP website about the GCSE subject content consultation ">
            <a:hlinkClick r:id="rId3"/>
            <a:extLst>
              <a:ext uri="{FF2B5EF4-FFF2-40B4-BE49-F238E27FC236}">
                <a16:creationId xmlns:a16="http://schemas.microsoft.com/office/drawing/2014/main" id="{2B3630D4-FF4A-497A-B10F-2B4696D56929}"/>
              </a:ext>
            </a:extLst>
          </p:cNvPr>
          <p:cNvPicPr>
            <a:picLocks noChangeAspect="1"/>
          </p:cNvPicPr>
          <p:nvPr/>
        </p:nvPicPr>
        <p:blipFill>
          <a:blip r:embed="rId4"/>
          <a:stretch>
            <a:fillRect/>
          </a:stretch>
        </p:blipFill>
        <p:spPr>
          <a:xfrm>
            <a:off x="3468872" y="3714821"/>
            <a:ext cx="2550928" cy="2558014"/>
          </a:xfrm>
          <a:prstGeom prst="rect">
            <a:avLst/>
          </a:prstGeom>
          <a:effectLst>
            <a:outerShdw blurRad="50800" dist="38100" dir="5400000" algn="t" rotWithShape="0">
              <a:prstClr val="black">
                <a:alpha val="40000"/>
              </a:prstClr>
            </a:outerShdw>
          </a:effectLst>
        </p:spPr>
      </p:pic>
      <p:pic>
        <p:nvPicPr>
          <p:cNvPr id="3" name="Picture 2" descr="page on the NCELP website about NCELP's alignment with wider policy">
            <a:hlinkClick r:id="rId5"/>
            <a:extLst>
              <a:ext uri="{FF2B5EF4-FFF2-40B4-BE49-F238E27FC236}">
                <a16:creationId xmlns:a16="http://schemas.microsoft.com/office/drawing/2014/main" id="{55F5BD58-8F1B-45C4-B408-BBC8884DA15E}"/>
              </a:ext>
            </a:extLst>
          </p:cNvPr>
          <p:cNvPicPr>
            <a:picLocks noChangeAspect="1"/>
          </p:cNvPicPr>
          <p:nvPr/>
        </p:nvPicPr>
        <p:blipFill>
          <a:blip r:embed="rId6"/>
          <a:stretch>
            <a:fillRect/>
          </a:stretch>
        </p:blipFill>
        <p:spPr>
          <a:xfrm>
            <a:off x="6019800" y="1253331"/>
            <a:ext cx="5972148" cy="3135377"/>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46508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FF2B5EF4-FFF2-40B4-BE49-F238E27FC236}">
                <a16:creationId xmlns:a16="http://schemas.microsoft.com/office/drawing/2014/main" id="{4B683AD6-8EE7-A346-B6D4-3F3A3A43DF3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8847"/>
            <a:ext cx="6649156" cy="867128"/>
          </a:xfrm>
          <a:prstGeom prst="rect">
            <a:avLst/>
          </a:prstGeom>
        </p:spPr>
      </p:pic>
      <p:sp>
        <p:nvSpPr>
          <p:cNvPr id="9" name="Title 1">
            <a:extLst>
              <a:ext uri="{FF2B5EF4-FFF2-40B4-BE49-F238E27FC236}">
                <a16:creationId xmlns:a16="http://schemas.microsoft.com/office/drawing/2014/main" id="{C4BFA1E4-77A6-1E47-B4DB-B992F6618553}"/>
              </a:ext>
            </a:extLst>
          </p:cNvPr>
          <p:cNvSpPr>
            <a:spLocks noGrp="1"/>
          </p:cNvSpPr>
          <p:nvPr>
            <p:ph type="title"/>
          </p:nvPr>
        </p:nvSpPr>
        <p:spPr>
          <a:xfrm>
            <a:off x="171995" y="-128016"/>
            <a:ext cx="4517571" cy="1325563"/>
          </a:xfrm>
        </p:spPr>
        <p:txBody>
          <a:bodyPr>
            <a:normAutofit/>
          </a:bodyPr>
          <a:lstStyle/>
          <a:p>
            <a:r>
              <a:rPr lang="en-GB" sz="3200" b="1" dirty="0">
                <a:solidFill>
                  <a:schemeClr val="bg1"/>
                </a:solidFill>
              </a:rPr>
              <a:t>A Reading Example</a:t>
            </a:r>
          </a:p>
        </p:txBody>
      </p:sp>
      <p:sp>
        <p:nvSpPr>
          <p:cNvPr id="4" name="Rounded Rectangular Callout 3"/>
          <p:cNvSpPr/>
          <p:nvPr/>
        </p:nvSpPr>
        <p:spPr>
          <a:xfrm>
            <a:off x="351276" y="1117040"/>
            <a:ext cx="3677055" cy="2607013"/>
          </a:xfrm>
          <a:prstGeom prst="wedgeRoundRectCallout">
            <a:avLst/>
          </a:prstGeom>
          <a:solidFill>
            <a:schemeClr val="accent6">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llamo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Mia y vivo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Arequipa,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Perú</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catorce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años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 name="Rounded Rectangular Callout 4"/>
          <p:cNvSpPr/>
          <p:nvPr/>
        </p:nvSpPr>
        <p:spPr>
          <a:xfrm>
            <a:off x="4336374" y="1117040"/>
            <a:ext cx="3677055" cy="2607013"/>
          </a:xfrm>
          <a:prstGeom prst="wedgeRoundRectCallou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llamo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Daniel y vivo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Bogotá,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Colombia. Tengo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trece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años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Tengo dos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hermanas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un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hermanastro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6" name="Rounded Rectangular Callout 5"/>
          <p:cNvSpPr/>
          <p:nvPr/>
        </p:nvSpPr>
        <p:spPr>
          <a:xfrm>
            <a:off x="8321472" y="1035975"/>
            <a:ext cx="3677055" cy="2607013"/>
          </a:xfrm>
          <a:prstGeom prst="wedgeRoundRectCallout">
            <a:avLst/>
          </a:prstGeom>
          <a:solidFill>
            <a:srgbClr val="CCFFF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llamo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Santi y vivo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Montevideo,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Uruguay.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once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años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Soy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hijo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único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aphicFrame>
        <p:nvGraphicFramePr>
          <p:cNvPr id="7" name="Table 6"/>
          <p:cNvGraphicFramePr>
            <a:graphicFrameLocks noGrp="1"/>
          </p:cNvGraphicFramePr>
          <p:nvPr>
            <p:extLst>
              <p:ext uri="{D42A27DB-BD31-4B8C-83A1-F6EECF244321}">
                <p14:modId xmlns:p14="http://schemas.microsoft.com/office/powerpoint/2010/main" val="1570833857"/>
              </p:ext>
            </p:extLst>
          </p:nvPr>
        </p:nvGraphicFramePr>
        <p:xfrm>
          <a:off x="2032000" y="4025514"/>
          <a:ext cx="8128000" cy="2377440"/>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20000"/>
                    </a:ext>
                  </a:extLst>
                </a:gridCol>
              </a:tblGrid>
              <a:tr h="370840">
                <a:tc>
                  <a:txBody>
                    <a:bodyPr/>
                    <a:lstStyle/>
                    <a:p>
                      <a:r>
                        <a:rPr lang="en-GB" sz="2000" dirty="0">
                          <a:solidFill>
                            <a:schemeClr val="accent5">
                              <a:lumMod val="50000"/>
                            </a:schemeClr>
                          </a:solidFill>
                          <a:latin typeface="Century Gothic" panose="020B0502020202020204" pitchFamily="34" charset="0"/>
                        </a:rPr>
                        <a:t>1 _________ lives in Colombia.</a:t>
                      </a:r>
                    </a:p>
                  </a:txBody>
                  <a:tcPr/>
                </a:tc>
                <a:extLst>
                  <a:ext uri="{0D108BD9-81ED-4DB2-BD59-A6C34878D82A}">
                    <a16:rowId xmlns:a16="http://schemas.microsoft.com/office/drawing/2014/main" val="10000"/>
                  </a:ext>
                </a:extLst>
              </a:tr>
              <a:tr h="370840">
                <a:tc>
                  <a:txBody>
                    <a:bodyPr/>
                    <a:lstStyle/>
                    <a:p>
                      <a:r>
                        <a:rPr lang="en-GB" sz="2000" dirty="0">
                          <a:solidFill>
                            <a:schemeClr val="accent5">
                              <a:lumMod val="50000"/>
                            </a:schemeClr>
                          </a:solidFill>
                          <a:latin typeface="Century Gothic" panose="020B0502020202020204" pitchFamily="34" charset="0"/>
                        </a:rPr>
                        <a:t>2 Mia lives in _________.</a:t>
                      </a:r>
                    </a:p>
                  </a:txBody>
                  <a:tcPr/>
                </a:tc>
                <a:extLst>
                  <a:ext uri="{0D108BD9-81ED-4DB2-BD59-A6C34878D82A}">
                    <a16:rowId xmlns:a16="http://schemas.microsoft.com/office/drawing/2014/main" val="10001"/>
                  </a:ext>
                </a:extLst>
              </a:tr>
              <a:tr h="370840">
                <a:tc>
                  <a:txBody>
                    <a:bodyPr/>
                    <a:lstStyle/>
                    <a:p>
                      <a:r>
                        <a:rPr lang="en-GB" sz="2000" dirty="0">
                          <a:solidFill>
                            <a:schemeClr val="accent5">
                              <a:lumMod val="50000"/>
                            </a:schemeClr>
                          </a:solidFill>
                          <a:latin typeface="Century Gothic" panose="020B0502020202020204" pitchFamily="34" charset="0"/>
                        </a:rPr>
                        <a:t>3 _________ is eleven</a:t>
                      </a:r>
                      <a:r>
                        <a:rPr lang="en-GB" sz="2000" baseline="0" dirty="0">
                          <a:solidFill>
                            <a:schemeClr val="accent5">
                              <a:lumMod val="50000"/>
                            </a:schemeClr>
                          </a:solidFill>
                          <a:latin typeface="Century Gothic" panose="020B0502020202020204" pitchFamily="34" charset="0"/>
                        </a:rPr>
                        <a:t> years old.</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0002"/>
                  </a:ext>
                </a:extLst>
              </a:tr>
              <a:tr h="370840">
                <a:tc>
                  <a:txBody>
                    <a:bodyPr/>
                    <a:lstStyle/>
                    <a:p>
                      <a:r>
                        <a:rPr lang="en-GB" sz="2000" dirty="0">
                          <a:solidFill>
                            <a:schemeClr val="accent5">
                              <a:lumMod val="50000"/>
                            </a:schemeClr>
                          </a:solidFill>
                          <a:latin typeface="Century Gothic" panose="020B0502020202020204" pitchFamily="34" charset="0"/>
                        </a:rPr>
                        <a:t>4 Mia</a:t>
                      </a:r>
                      <a:r>
                        <a:rPr lang="en-GB" sz="2000" baseline="0" dirty="0">
                          <a:solidFill>
                            <a:schemeClr val="accent5">
                              <a:lumMod val="50000"/>
                            </a:schemeClr>
                          </a:solidFill>
                          <a:latin typeface="Century Gothic" panose="020B0502020202020204" pitchFamily="34" charset="0"/>
                        </a:rPr>
                        <a:t> has two _________ and one _______.</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0003"/>
                  </a:ext>
                </a:extLst>
              </a:tr>
              <a:tr h="370840">
                <a:tc>
                  <a:txBody>
                    <a:bodyPr/>
                    <a:lstStyle/>
                    <a:p>
                      <a:r>
                        <a:rPr lang="en-GB" sz="2000" dirty="0">
                          <a:solidFill>
                            <a:schemeClr val="accent5">
                              <a:lumMod val="50000"/>
                            </a:schemeClr>
                          </a:solidFill>
                          <a:latin typeface="Century Gothic" panose="020B0502020202020204" pitchFamily="34" charset="0"/>
                        </a:rPr>
                        <a:t>5 _________ has no brothers or sisters.</a:t>
                      </a:r>
                    </a:p>
                  </a:txBody>
                  <a:tcPr/>
                </a:tc>
                <a:extLst>
                  <a:ext uri="{0D108BD9-81ED-4DB2-BD59-A6C34878D82A}">
                    <a16:rowId xmlns:a16="http://schemas.microsoft.com/office/drawing/2014/main" val="10004"/>
                  </a:ext>
                </a:extLst>
              </a:tr>
              <a:tr h="370840">
                <a:tc>
                  <a:txBody>
                    <a:bodyPr/>
                    <a:lstStyle/>
                    <a:p>
                      <a:r>
                        <a:rPr lang="en-GB" sz="2000" dirty="0">
                          <a:solidFill>
                            <a:schemeClr val="accent5">
                              <a:lumMod val="50000"/>
                            </a:schemeClr>
                          </a:solidFill>
                          <a:latin typeface="Century Gothic" panose="020B0502020202020204" pitchFamily="34" charset="0"/>
                        </a:rPr>
                        <a:t>6 Daniel has two _________ and one_______.</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90261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8234" y="-347921"/>
            <a:ext cx="10515600" cy="1325563"/>
          </a:xfrm>
        </p:spPr>
        <p:txBody>
          <a:bodyPr/>
          <a:lstStyle/>
          <a:p>
            <a:r>
              <a:rPr lang="en-GB" sz="2000" b="1" dirty="0">
                <a:solidFill>
                  <a:srgbClr val="4472C4">
                    <a:lumMod val="50000"/>
                  </a:srgbClr>
                </a:solidFill>
                <a:ea typeface="+mn-ea"/>
                <a:cs typeface="+mn-cs"/>
              </a:rPr>
              <a:t>The indefinite article</a:t>
            </a:r>
            <a:endParaRPr lang="en-GB" dirty="0"/>
          </a:p>
        </p:txBody>
      </p:sp>
      <p:sp>
        <p:nvSpPr>
          <p:cNvPr id="5" name="TextBox 4"/>
          <p:cNvSpPr txBox="1"/>
          <p:nvPr/>
        </p:nvSpPr>
        <p:spPr>
          <a:xfrm>
            <a:off x="249169" y="154556"/>
            <a:ext cx="11031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words for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change according to whether the noun is masculine or feminine.</a:t>
            </a:r>
          </a:p>
        </p:txBody>
      </p:sp>
      <p:graphicFrame>
        <p:nvGraphicFramePr>
          <p:cNvPr id="6" name="Table 5"/>
          <p:cNvGraphicFramePr>
            <a:graphicFrameLocks noGrp="1"/>
          </p:cNvGraphicFramePr>
          <p:nvPr/>
        </p:nvGraphicFramePr>
        <p:xfrm>
          <a:off x="3245978" y="981990"/>
          <a:ext cx="4520913" cy="792480"/>
        </p:xfrm>
        <a:graphic>
          <a:graphicData uri="http://schemas.openxmlformats.org/drawingml/2006/table">
            <a:tbl>
              <a:tblPr firstRow="1" bandRow="1">
                <a:tableStyleId>{5940675A-B579-460E-94D1-54222C63F5DA}</a:tableStyleId>
              </a:tblPr>
              <a:tblGrid>
                <a:gridCol w="1557376">
                  <a:extLst>
                    <a:ext uri="{9D8B030D-6E8A-4147-A177-3AD203B41FA5}">
                      <a16:colId xmlns:a16="http://schemas.microsoft.com/office/drawing/2014/main" val="20000"/>
                    </a:ext>
                  </a:extLst>
                </a:gridCol>
                <a:gridCol w="1421176">
                  <a:extLst>
                    <a:ext uri="{9D8B030D-6E8A-4147-A177-3AD203B41FA5}">
                      <a16:colId xmlns:a16="http://schemas.microsoft.com/office/drawing/2014/main" val="20001"/>
                    </a:ext>
                  </a:extLst>
                </a:gridCol>
                <a:gridCol w="1542361">
                  <a:extLst>
                    <a:ext uri="{9D8B030D-6E8A-4147-A177-3AD203B41FA5}">
                      <a16:colId xmlns:a16="http://schemas.microsoft.com/office/drawing/2014/main" val="20002"/>
                    </a:ext>
                  </a:extLst>
                </a:gridCol>
              </a:tblGrid>
              <a:tr h="370840">
                <a:tc>
                  <a:txBody>
                    <a:bodyPr/>
                    <a:lstStyle/>
                    <a:p>
                      <a:r>
                        <a:rPr lang="en-GB" sz="2000" b="1" dirty="0">
                          <a:solidFill>
                            <a:srgbClr val="0070C0"/>
                          </a:solidFill>
                          <a:latin typeface="Century Gothic" panose="020B0502020202020204" pitchFamily="34" charset="0"/>
                        </a:rPr>
                        <a:t>masculine</a:t>
                      </a:r>
                    </a:p>
                  </a:txBody>
                  <a:tcPr/>
                </a:tc>
                <a:tc>
                  <a:txBody>
                    <a:bodyPr/>
                    <a:lstStyle/>
                    <a:p>
                      <a:r>
                        <a:rPr lang="en-GB" sz="2000" b="1" dirty="0">
                          <a:solidFill>
                            <a:srgbClr val="0070C0"/>
                          </a:solidFill>
                          <a:latin typeface="Century Gothic" panose="020B0502020202020204" pitchFamily="34" charset="0"/>
                        </a:rPr>
                        <a:t>un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b="1" i="1" dirty="0">
                          <a:solidFill>
                            <a:schemeClr val="accent5">
                              <a:lumMod val="50000"/>
                            </a:schemeClr>
                          </a:solidFill>
                          <a:latin typeface="Century Gothic" panose="020B0502020202020204" pitchFamily="34" charset="0"/>
                        </a:rPr>
                        <a:t>a</a:t>
                      </a:r>
                      <a:r>
                        <a:rPr lang="en-GB" sz="2000" i="1" dirty="0">
                          <a:solidFill>
                            <a:schemeClr val="accent5">
                              <a:lumMod val="50000"/>
                            </a:schemeClr>
                          </a:solidFill>
                          <a:latin typeface="Century Gothic" panose="020B0502020202020204" pitchFamily="34" charset="0"/>
                        </a:rPr>
                        <a:t> dog</a:t>
                      </a:r>
                    </a:p>
                  </a:txBody>
                  <a:tcPr/>
                </a:tc>
                <a:extLst>
                  <a:ext uri="{0D108BD9-81ED-4DB2-BD59-A6C34878D82A}">
                    <a16:rowId xmlns:a16="http://schemas.microsoft.com/office/drawing/2014/main" val="10000"/>
                  </a:ext>
                </a:extLst>
              </a:tr>
              <a:tr h="370840">
                <a:tc>
                  <a:txBody>
                    <a:bodyPr/>
                    <a:lstStyle/>
                    <a:p>
                      <a:r>
                        <a:rPr lang="en-GB" sz="2000" b="1" dirty="0">
                          <a:solidFill>
                            <a:srgbClr val="FF0000"/>
                          </a:solidFill>
                          <a:latin typeface="Century Gothic" panose="020B0502020202020204" pitchFamily="34" charset="0"/>
                        </a:rPr>
                        <a:t>feminine</a:t>
                      </a:r>
                    </a:p>
                  </a:txBody>
                  <a:tcPr/>
                </a:tc>
                <a:tc>
                  <a:txBody>
                    <a:bodyPr/>
                    <a:lstStyle/>
                    <a:p>
                      <a:r>
                        <a:rPr lang="en-GB" sz="2000" b="1" dirty="0" err="1">
                          <a:solidFill>
                            <a:srgbClr val="FF0000"/>
                          </a:solidFill>
                          <a:latin typeface="Century Gothic" panose="020B0502020202020204" pitchFamily="34" charset="0"/>
                        </a:rPr>
                        <a:t>una</a:t>
                      </a:r>
                      <a:r>
                        <a:rPr lang="en-GB" sz="2000" dirty="0">
                          <a:solidFill>
                            <a:schemeClr val="accent5">
                              <a:lumMod val="50000"/>
                            </a:schemeClr>
                          </a:solidFill>
                          <a:latin typeface="Century Gothic" panose="020B0502020202020204" pitchFamily="34" charset="0"/>
                        </a:rPr>
                        <a:t> casa</a:t>
                      </a:r>
                    </a:p>
                  </a:txBody>
                  <a:tcPr/>
                </a:tc>
                <a:tc>
                  <a:txBody>
                    <a:bodyPr/>
                    <a:lstStyle/>
                    <a:p>
                      <a:r>
                        <a:rPr lang="en-GB" sz="2000" b="1" i="1" dirty="0">
                          <a:solidFill>
                            <a:schemeClr val="accent5">
                              <a:lumMod val="50000"/>
                            </a:schemeClr>
                          </a:solidFill>
                          <a:latin typeface="Century Gothic" panose="020B0502020202020204" pitchFamily="34" charset="0"/>
                        </a:rPr>
                        <a:t>a</a:t>
                      </a:r>
                      <a:r>
                        <a:rPr lang="en-GB" sz="2000" i="1" dirty="0">
                          <a:solidFill>
                            <a:schemeClr val="accent5">
                              <a:lumMod val="50000"/>
                            </a:schemeClr>
                          </a:solidFill>
                          <a:latin typeface="Century Gothic" panose="020B0502020202020204" pitchFamily="34" charset="0"/>
                        </a:rPr>
                        <a:t> house</a:t>
                      </a:r>
                    </a:p>
                  </a:txBody>
                  <a:tcPr/>
                </a:tc>
                <a:extLst>
                  <a:ext uri="{0D108BD9-81ED-4DB2-BD59-A6C34878D82A}">
                    <a16:rowId xmlns:a16="http://schemas.microsoft.com/office/drawing/2014/main" val="10001"/>
                  </a:ext>
                </a:extLst>
              </a:tr>
            </a:tbl>
          </a:graphicData>
        </a:graphic>
      </p:graphicFrame>
      <p:sp>
        <p:nvSpPr>
          <p:cNvPr id="48" name="Rounded Rectangular Callout 47" descr="rectangular callout"/>
          <p:cNvSpPr/>
          <p:nvPr/>
        </p:nvSpPr>
        <p:spPr>
          <a:xfrm>
            <a:off x="8290503" y="374554"/>
            <a:ext cx="2707697" cy="1496444"/>
          </a:xfrm>
          <a:prstGeom prst="wedgeRoundRectCallout">
            <a:avLst>
              <a:gd name="adj1" fmla="val -60685"/>
              <a:gd name="adj2" fmla="val 20066"/>
              <a:gd name="adj3" fmla="val 16667"/>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TextBox 48"/>
          <p:cNvSpPr txBox="1"/>
          <p:nvPr/>
        </p:nvSpPr>
        <p:spPr>
          <a:xfrm>
            <a:off x="8341439" y="484071"/>
            <a:ext cx="26567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grammatical</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not biological gender! A house is not female, it is a </a:t>
            </a:r>
            <a:r>
              <a:rPr kumimoji="0" lang="en-GB" sz="18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feminine noun</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9" name="TextBox 8"/>
          <p:cNvSpPr txBox="1"/>
          <p:nvPr/>
        </p:nvSpPr>
        <p:spPr>
          <a:xfrm>
            <a:off x="326505" y="1833606"/>
            <a:ext cx="11031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Many Spanish masculine nouns end in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and many feminine nouns end in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 name="TextBox 1"/>
          <p:cNvSpPr txBox="1"/>
          <p:nvPr/>
        </p:nvSpPr>
        <p:spPr>
          <a:xfrm>
            <a:off x="326505" y="2401849"/>
            <a:ext cx="121776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Mia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writes what she has and what her friend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Elena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has. Her drink spills, smudging her list.</a:t>
            </a:r>
          </a:p>
        </p:txBody>
      </p:sp>
      <p:sp>
        <p:nvSpPr>
          <p:cNvPr id="8" name="TextBox 7"/>
          <p:cNvSpPr txBox="1"/>
          <p:nvPr/>
        </p:nvSpPr>
        <p:spPr>
          <a:xfrm>
            <a:off x="326505" y="2724307"/>
            <a:ext cx="11031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correct words for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Then write two lists in English, one for Mia, one for Elena.</a:t>
            </a:r>
          </a:p>
        </p:txBody>
      </p:sp>
      <p:graphicFrame>
        <p:nvGraphicFramePr>
          <p:cNvPr id="7" name="Table 6"/>
          <p:cNvGraphicFramePr>
            <a:graphicFrameLocks noGrp="1"/>
          </p:cNvGraphicFramePr>
          <p:nvPr/>
        </p:nvGraphicFramePr>
        <p:xfrm>
          <a:off x="326505" y="3124417"/>
          <a:ext cx="3760753" cy="3102900"/>
        </p:xfrm>
        <a:graphic>
          <a:graphicData uri="http://schemas.openxmlformats.org/drawingml/2006/table">
            <a:tbl>
              <a:tblPr firstRow="1" bandRow="1">
                <a:tableStyleId>{5940675A-B579-460E-94D1-54222C63F5DA}</a:tableStyleId>
              </a:tblPr>
              <a:tblGrid>
                <a:gridCol w="3760753">
                  <a:extLst>
                    <a:ext uri="{9D8B030D-6E8A-4147-A177-3AD203B41FA5}">
                      <a16:colId xmlns:a16="http://schemas.microsoft.com/office/drawing/2014/main" val="20000"/>
                    </a:ext>
                  </a:extLst>
                </a:gridCol>
              </a:tblGrid>
              <a:tr h="517150">
                <a:tc>
                  <a:txBody>
                    <a:bodyPr/>
                    <a:lstStyle/>
                    <a:p>
                      <a:r>
                        <a:rPr lang="en-GB" sz="2000" dirty="0">
                          <a:solidFill>
                            <a:schemeClr val="accent5">
                              <a:lumMod val="50000"/>
                            </a:schemeClr>
                          </a:solidFill>
                          <a:latin typeface="Century Gothic" panose="020B0502020202020204" pitchFamily="34" charset="0"/>
                        </a:rPr>
                        <a:t>1 </a:t>
                      </a:r>
                      <a:r>
                        <a:rPr lang="en-GB" sz="2000" dirty="0" err="1">
                          <a:solidFill>
                            <a:schemeClr val="accent5">
                              <a:lumMod val="50000"/>
                            </a:schemeClr>
                          </a:solidFill>
                          <a:latin typeface="Century Gothic" panose="020B0502020202020204" pitchFamily="34" charset="0"/>
                        </a:rPr>
                        <a:t>Tiene</a:t>
                      </a:r>
                      <a:r>
                        <a:rPr lang="en-GB" sz="2000" dirty="0">
                          <a:solidFill>
                            <a:schemeClr val="accent5">
                              <a:lumMod val="50000"/>
                            </a:schemeClr>
                          </a:solidFill>
                          <a:latin typeface="Century Gothic" panose="020B0502020202020204" pitchFamily="34" charset="0"/>
                        </a:rPr>
                        <a:t> _______ </a:t>
                      </a:r>
                      <a:r>
                        <a:rPr lang="en-GB" sz="2000" dirty="0" err="1">
                          <a:solidFill>
                            <a:schemeClr val="accent5">
                              <a:lumMod val="50000"/>
                            </a:schemeClr>
                          </a:solidFill>
                          <a:latin typeface="Century Gothic" panose="020B0502020202020204" pitchFamily="34" charset="0"/>
                        </a:rPr>
                        <a:t>libro</a:t>
                      </a:r>
                      <a:r>
                        <a:rPr lang="en-GB" sz="2000" dirty="0">
                          <a:solidFill>
                            <a:schemeClr val="accent5">
                              <a:lumMod val="50000"/>
                            </a:schemeClr>
                          </a:solidFill>
                          <a:latin typeface="Century Gothic" panose="020B0502020202020204" pitchFamily="34" charset="0"/>
                        </a:rPr>
                        <a:t>. </a:t>
                      </a:r>
                    </a:p>
                  </a:txBody>
                  <a:tcPr anchor="ctr"/>
                </a:tc>
                <a:extLst>
                  <a:ext uri="{0D108BD9-81ED-4DB2-BD59-A6C34878D82A}">
                    <a16:rowId xmlns:a16="http://schemas.microsoft.com/office/drawing/2014/main" val="10000"/>
                  </a:ext>
                </a:extLst>
              </a:tr>
              <a:tr h="517150">
                <a:tc>
                  <a:txBody>
                    <a:bodyPr/>
                    <a:lstStyle/>
                    <a:p>
                      <a:r>
                        <a:rPr lang="en-GB" sz="2000" dirty="0">
                          <a:solidFill>
                            <a:schemeClr val="accent5">
                              <a:lumMod val="50000"/>
                            </a:schemeClr>
                          </a:solidFill>
                          <a:latin typeface="Century Gothic" panose="020B0502020202020204" pitchFamily="34" charset="0"/>
                        </a:rPr>
                        <a:t>2 </a:t>
                      </a:r>
                      <a:r>
                        <a:rPr lang="en-GB" sz="2000" dirty="0" err="1">
                          <a:solidFill>
                            <a:schemeClr val="accent5">
                              <a:lumMod val="50000"/>
                            </a:schemeClr>
                          </a:solidFill>
                          <a:latin typeface="Century Gothic" panose="020B0502020202020204" pitchFamily="34" charset="0"/>
                        </a:rPr>
                        <a:t>Tiene</a:t>
                      </a:r>
                      <a:r>
                        <a:rPr lang="en-GB" sz="2000" dirty="0">
                          <a:solidFill>
                            <a:schemeClr val="accent5">
                              <a:lumMod val="50000"/>
                            </a:schemeClr>
                          </a:solidFill>
                          <a:latin typeface="Century Gothic" panose="020B0502020202020204" pitchFamily="34" charset="0"/>
                        </a:rPr>
                        <a:t> _______ </a:t>
                      </a:r>
                      <a:r>
                        <a:rPr lang="en-GB" sz="2000" dirty="0" err="1">
                          <a:solidFill>
                            <a:schemeClr val="accent5">
                              <a:lumMod val="50000"/>
                            </a:schemeClr>
                          </a:solidFill>
                          <a:latin typeface="Century Gothic" panose="020B0502020202020204" pitchFamily="34" charset="0"/>
                        </a:rPr>
                        <a:t>cámara</a:t>
                      </a:r>
                      <a:r>
                        <a:rPr lang="en-GB" sz="200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10001"/>
                  </a:ext>
                </a:extLst>
              </a:tr>
              <a:tr h="517150">
                <a:tc>
                  <a:txBody>
                    <a:bodyPr/>
                    <a:lstStyle/>
                    <a:p>
                      <a:r>
                        <a:rPr lang="en-GB" sz="2000" dirty="0">
                          <a:solidFill>
                            <a:schemeClr val="accent5">
                              <a:lumMod val="50000"/>
                            </a:schemeClr>
                          </a:solidFill>
                          <a:latin typeface="Century Gothic" panose="020B0502020202020204" pitchFamily="34" charset="0"/>
                        </a:rPr>
                        <a:t>3 </a:t>
                      </a:r>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_______ </a:t>
                      </a:r>
                      <a:r>
                        <a:rPr lang="en-GB" sz="2000" dirty="0" err="1">
                          <a:solidFill>
                            <a:schemeClr val="accent5">
                              <a:lumMod val="50000"/>
                            </a:schemeClr>
                          </a:solidFill>
                          <a:latin typeface="Century Gothic" panose="020B0502020202020204" pitchFamily="34" charset="0"/>
                        </a:rPr>
                        <a:t>gato</a:t>
                      </a:r>
                      <a:r>
                        <a:rPr lang="en-GB" sz="2000" dirty="0">
                          <a:solidFill>
                            <a:schemeClr val="accent5">
                              <a:lumMod val="50000"/>
                            </a:schemeClr>
                          </a:solidFill>
                          <a:latin typeface="Century Gothic" panose="020B0502020202020204" pitchFamily="34" charset="0"/>
                        </a:rPr>
                        <a:t>. </a:t>
                      </a:r>
                    </a:p>
                  </a:txBody>
                  <a:tcPr anchor="ctr"/>
                </a:tc>
                <a:extLst>
                  <a:ext uri="{0D108BD9-81ED-4DB2-BD59-A6C34878D82A}">
                    <a16:rowId xmlns:a16="http://schemas.microsoft.com/office/drawing/2014/main" val="10002"/>
                  </a:ext>
                </a:extLst>
              </a:tr>
              <a:tr h="517150">
                <a:tc>
                  <a:txBody>
                    <a:bodyPr/>
                    <a:lstStyle/>
                    <a:p>
                      <a:r>
                        <a:rPr lang="en-GB" sz="2000" dirty="0">
                          <a:solidFill>
                            <a:schemeClr val="accent5">
                              <a:lumMod val="50000"/>
                            </a:schemeClr>
                          </a:solidFill>
                          <a:latin typeface="Century Gothic" panose="020B0502020202020204" pitchFamily="34" charset="0"/>
                        </a:rPr>
                        <a:t>4 </a:t>
                      </a:r>
                      <a:r>
                        <a:rPr lang="en-GB" sz="2000" dirty="0" err="1">
                          <a:solidFill>
                            <a:schemeClr val="accent5">
                              <a:lumMod val="50000"/>
                            </a:schemeClr>
                          </a:solidFill>
                          <a:latin typeface="Century Gothic" panose="020B0502020202020204" pitchFamily="34" charset="0"/>
                        </a:rPr>
                        <a:t>Tiene</a:t>
                      </a:r>
                      <a:r>
                        <a:rPr lang="en-GB" sz="2000" dirty="0">
                          <a:solidFill>
                            <a:schemeClr val="accent5">
                              <a:lumMod val="50000"/>
                            </a:schemeClr>
                          </a:solidFill>
                          <a:latin typeface="Century Gothic" panose="020B0502020202020204" pitchFamily="34" charset="0"/>
                        </a:rPr>
                        <a:t> _______ planta.</a:t>
                      </a:r>
                    </a:p>
                  </a:txBody>
                  <a:tcPr anchor="ctr"/>
                </a:tc>
                <a:extLst>
                  <a:ext uri="{0D108BD9-81ED-4DB2-BD59-A6C34878D82A}">
                    <a16:rowId xmlns:a16="http://schemas.microsoft.com/office/drawing/2014/main" val="10003"/>
                  </a:ext>
                </a:extLst>
              </a:tr>
              <a:tr h="517150">
                <a:tc>
                  <a:txBody>
                    <a:bodyPr/>
                    <a:lstStyle/>
                    <a:p>
                      <a:r>
                        <a:rPr lang="en-GB" sz="2000" dirty="0">
                          <a:solidFill>
                            <a:schemeClr val="accent5">
                              <a:lumMod val="50000"/>
                            </a:schemeClr>
                          </a:solidFill>
                          <a:latin typeface="Century Gothic" panose="020B0502020202020204" pitchFamily="34" charset="0"/>
                        </a:rPr>
                        <a:t>5 </a:t>
                      </a:r>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_______ </a:t>
                      </a:r>
                      <a:r>
                        <a:rPr lang="en-GB" sz="2000" dirty="0" err="1">
                          <a:solidFill>
                            <a:schemeClr val="accent5">
                              <a:lumMod val="50000"/>
                            </a:schemeClr>
                          </a:solidFill>
                          <a:latin typeface="Century Gothic" panose="020B0502020202020204" pitchFamily="34" charset="0"/>
                        </a:rPr>
                        <a:t>bolsa</a:t>
                      </a:r>
                      <a:r>
                        <a:rPr lang="en-GB" sz="200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10004"/>
                  </a:ext>
                </a:extLst>
              </a:tr>
              <a:tr h="517150">
                <a:tc>
                  <a:txBody>
                    <a:bodyPr/>
                    <a:lstStyle/>
                    <a:p>
                      <a:r>
                        <a:rPr lang="en-GB" sz="2000" dirty="0">
                          <a:solidFill>
                            <a:schemeClr val="accent5">
                              <a:lumMod val="50000"/>
                            </a:schemeClr>
                          </a:solidFill>
                          <a:latin typeface="Century Gothic" panose="020B0502020202020204" pitchFamily="34" charset="0"/>
                        </a:rPr>
                        <a:t>6 </a:t>
                      </a:r>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_______ </a:t>
                      </a:r>
                      <a:r>
                        <a:rPr lang="en-GB" sz="2000" baseline="0" dirty="0" err="1">
                          <a:solidFill>
                            <a:schemeClr val="accent5">
                              <a:lumMod val="50000"/>
                            </a:schemeClr>
                          </a:solidFill>
                          <a:latin typeface="Century Gothic" panose="020B0502020202020204" pitchFamily="34" charset="0"/>
                        </a:rPr>
                        <a:t>moneda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5"/>
                  </a:ext>
                </a:extLst>
              </a:tr>
            </a:tbl>
          </a:graphicData>
        </a:graphic>
      </p:graphicFrame>
      <p:sp>
        <p:nvSpPr>
          <p:cNvPr id="30" name="TextBox 29"/>
          <p:cNvSpPr txBox="1"/>
          <p:nvPr/>
        </p:nvSpPr>
        <p:spPr>
          <a:xfrm>
            <a:off x="1383567" y="3181575"/>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t>
            </a:r>
          </a:p>
        </p:txBody>
      </p:sp>
      <p:pic>
        <p:nvPicPr>
          <p:cNvPr id="28" name="Picture 27"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736" y="2930781"/>
            <a:ext cx="1000383" cy="855796"/>
          </a:xfrm>
          <a:prstGeom prst="rect">
            <a:avLst/>
          </a:prstGeom>
        </p:spPr>
      </p:pic>
      <p:pic>
        <p:nvPicPr>
          <p:cNvPr id="37" name="Picture 36"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375" y="3487501"/>
            <a:ext cx="1000383" cy="855796"/>
          </a:xfrm>
          <a:prstGeom prst="rect">
            <a:avLst/>
          </a:prstGeom>
        </p:spPr>
      </p:pic>
      <p:sp>
        <p:nvSpPr>
          <p:cNvPr id="31" name="TextBox 30"/>
          <p:cNvSpPr txBox="1"/>
          <p:nvPr/>
        </p:nvSpPr>
        <p:spPr>
          <a:xfrm>
            <a:off x="1383567" y="3682194"/>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8" name="Picture 37"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2553" y="3997879"/>
            <a:ext cx="1000383" cy="855796"/>
          </a:xfrm>
          <a:prstGeom prst="rect">
            <a:avLst/>
          </a:prstGeom>
        </p:spPr>
      </p:pic>
      <p:sp>
        <p:nvSpPr>
          <p:cNvPr id="32" name="TextBox 31"/>
          <p:cNvSpPr txBox="1"/>
          <p:nvPr/>
        </p:nvSpPr>
        <p:spPr>
          <a:xfrm>
            <a:off x="1392206" y="4225722"/>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t>
            </a:r>
          </a:p>
        </p:txBody>
      </p:sp>
      <p:pic>
        <p:nvPicPr>
          <p:cNvPr id="39" name="Picture 38"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787" y="4534272"/>
            <a:ext cx="1000383" cy="855796"/>
          </a:xfrm>
          <a:prstGeom prst="rect">
            <a:avLst/>
          </a:prstGeom>
        </p:spPr>
      </p:pic>
      <p:sp>
        <p:nvSpPr>
          <p:cNvPr id="33" name="TextBox 32"/>
          <p:cNvSpPr txBox="1"/>
          <p:nvPr/>
        </p:nvSpPr>
        <p:spPr>
          <a:xfrm>
            <a:off x="1398091" y="4726341"/>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p:cNvSpPr txBox="1"/>
          <p:nvPr/>
        </p:nvSpPr>
        <p:spPr>
          <a:xfrm>
            <a:off x="1502917" y="5248854"/>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40" name="Picture 39"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5965" y="5070665"/>
            <a:ext cx="1000383" cy="855796"/>
          </a:xfrm>
          <a:prstGeom prst="rect">
            <a:avLst/>
          </a:prstGeom>
        </p:spPr>
      </p:pic>
      <p:sp>
        <p:nvSpPr>
          <p:cNvPr id="35" name="TextBox 34"/>
          <p:cNvSpPr txBox="1"/>
          <p:nvPr/>
        </p:nvSpPr>
        <p:spPr>
          <a:xfrm>
            <a:off x="1506425" y="5777786"/>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41" name="Picture 40"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107" y="5610284"/>
            <a:ext cx="1000383" cy="855796"/>
          </a:xfrm>
          <a:prstGeom prst="rect">
            <a:avLst/>
          </a:prstGeom>
        </p:spPr>
      </p:pic>
      <p:grpSp>
        <p:nvGrpSpPr>
          <p:cNvPr id="50" name="Group 49" descr="list of what Mia has"/>
          <p:cNvGrpSpPr/>
          <p:nvPr/>
        </p:nvGrpSpPr>
        <p:grpSpPr>
          <a:xfrm>
            <a:off x="5520833" y="3098846"/>
            <a:ext cx="2322175" cy="3082476"/>
            <a:chOff x="5520833" y="3098846"/>
            <a:chExt cx="2322175" cy="3082476"/>
          </a:xfrm>
        </p:grpSpPr>
        <p:sp>
          <p:nvSpPr>
            <p:cNvPr id="4" name="TextBox 3"/>
            <p:cNvSpPr txBox="1"/>
            <p:nvPr/>
          </p:nvSpPr>
          <p:spPr>
            <a:xfrm>
              <a:off x="5520833" y="3098846"/>
              <a:ext cx="2322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Mia (I have …)</a:t>
              </a:r>
            </a:p>
          </p:txBody>
        </p:sp>
        <p:sp>
          <p:nvSpPr>
            <p:cNvPr id="12" name="Rounded Rectangle 11"/>
            <p:cNvSpPr/>
            <p:nvPr/>
          </p:nvSpPr>
          <p:spPr>
            <a:xfrm>
              <a:off x="5520833" y="3499509"/>
              <a:ext cx="2052286" cy="2681813"/>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p:cNvCxnSpPr/>
            <p:nvPr/>
          </p:nvCxnSpPr>
          <p:spPr>
            <a:xfrm>
              <a:off x="6309581" y="4302129"/>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09581" y="4871781"/>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09581" y="5493653"/>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652844" y="4103825"/>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p:cNvSpPr/>
            <p:nvPr/>
          </p:nvSpPr>
          <p:spPr>
            <a:xfrm>
              <a:off x="5663011" y="4629258"/>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p:cNvSpPr/>
            <p:nvPr/>
          </p:nvSpPr>
          <p:spPr>
            <a:xfrm>
              <a:off x="5663011" y="5195406"/>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2" name="TextBox 41" descr="list of what Mia has"/>
          <p:cNvSpPr txBox="1"/>
          <p:nvPr/>
        </p:nvSpPr>
        <p:spPr>
          <a:xfrm>
            <a:off x="6286830" y="3935603"/>
            <a:ext cx="145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cat</a:t>
            </a:r>
          </a:p>
        </p:txBody>
      </p:sp>
      <p:sp>
        <p:nvSpPr>
          <p:cNvPr id="43" name="TextBox 42"/>
          <p:cNvSpPr txBox="1"/>
          <p:nvPr/>
        </p:nvSpPr>
        <p:spPr>
          <a:xfrm>
            <a:off x="6292774" y="4529916"/>
            <a:ext cx="145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bag</a:t>
            </a:r>
          </a:p>
        </p:txBody>
      </p:sp>
      <p:sp>
        <p:nvSpPr>
          <p:cNvPr id="44" name="TextBox 43"/>
          <p:cNvSpPr txBox="1"/>
          <p:nvPr/>
        </p:nvSpPr>
        <p:spPr>
          <a:xfrm>
            <a:off x="6227562" y="5124229"/>
            <a:ext cx="145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coin</a:t>
            </a:r>
          </a:p>
        </p:txBody>
      </p:sp>
      <p:grpSp>
        <p:nvGrpSpPr>
          <p:cNvPr id="51" name="Group 50" descr="list of what Elena has"/>
          <p:cNvGrpSpPr/>
          <p:nvPr/>
        </p:nvGrpSpPr>
        <p:grpSpPr>
          <a:xfrm>
            <a:off x="8124265" y="3075263"/>
            <a:ext cx="3091107" cy="3137424"/>
            <a:chOff x="8124265" y="3075263"/>
            <a:chExt cx="3091107" cy="3137424"/>
          </a:xfrm>
        </p:grpSpPr>
        <p:sp>
          <p:nvSpPr>
            <p:cNvPr id="11" name="TextBox 10"/>
            <p:cNvSpPr txBox="1"/>
            <p:nvPr/>
          </p:nvSpPr>
          <p:spPr>
            <a:xfrm>
              <a:off x="8124265" y="3075263"/>
              <a:ext cx="30911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Elena (she has …)</a:t>
              </a:r>
            </a:p>
          </p:txBody>
        </p:sp>
        <p:sp>
          <p:nvSpPr>
            <p:cNvPr id="21" name="Rounded Rectangle 20"/>
            <p:cNvSpPr/>
            <p:nvPr/>
          </p:nvSpPr>
          <p:spPr>
            <a:xfrm>
              <a:off x="8570669" y="3530874"/>
              <a:ext cx="2052286" cy="2681813"/>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2" name="Straight Connector 21"/>
            <p:cNvCxnSpPr/>
            <p:nvPr/>
          </p:nvCxnSpPr>
          <p:spPr>
            <a:xfrm>
              <a:off x="9359417" y="4333494"/>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359417" y="4903146"/>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359417" y="5525018"/>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702680" y="4135190"/>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p:cNvSpPr/>
            <p:nvPr/>
          </p:nvSpPr>
          <p:spPr>
            <a:xfrm>
              <a:off x="8712847" y="4660623"/>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p:cNvSpPr/>
            <p:nvPr/>
          </p:nvSpPr>
          <p:spPr>
            <a:xfrm>
              <a:off x="8712847" y="5226771"/>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5" name="TextBox 44"/>
          <p:cNvSpPr txBox="1"/>
          <p:nvPr/>
        </p:nvSpPr>
        <p:spPr>
          <a:xfrm>
            <a:off x="9206417" y="3961331"/>
            <a:ext cx="2175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book</a:t>
            </a:r>
          </a:p>
        </p:txBody>
      </p:sp>
      <p:sp>
        <p:nvSpPr>
          <p:cNvPr id="46" name="TextBox 45"/>
          <p:cNvSpPr txBox="1"/>
          <p:nvPr/>
        </p:nvSpPr>
        <p:spPr>
          <a:xfrm>
            <a:off x="9196277" y="4604675"/>
            <a:ext cx="15075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camera</a:t>
            </a:r>
          </a:p>
        </p:txBody>
      </p:sp>
      <p:sp>
        <p:nvSpPr>
          <p:cNvPr id="47" name="TextBox 46"/>
          <p:cNvSpPr txBox="1"/>
          <p:nvPr/>
        </p:nvSpPr>
        <p:spPr>
          <a:xfrm>
            <a:off x="9145477" y="5184880"/>
            <a:ext cx="1507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plant</a:t>
            </a:r>
          </a:p>
        </p:txBody>
      </p:sp>
    </p:spTree>
    <p:extLst>
      <p:ext uri="{BB962C8B-B14F-4D97-AF65-F5344CB8AC3E}">
        <p14:creationId xmlns:p14="http://schemas.microsoft.com/office/powerpoint/2010/main" val="534896759"/>
      </p:ext>
    </p:extLst>
  </p:cSld>
  <p:clrMapOvr>
    <a:masterClrMapping/>
  </p:clrMapOvr>
  <mc:AlternateContent xmlns:mc="http://schemas.openxmlformats.org/markup-compatibility/2006" xmlns:p14="http://schemas.microsoft.com/office/powerpoint/2010/main">
    <mc:Choice Requires="p14">
      <p:transition spd="slow" p14:dur="2000" advTm="112071"/>
    </mc:Choice>
    <mc:Fallback xmlns="">
      <p:transition spd="slow" advTm="1120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lt">
                                    <p:tmPct val="10000"/>
                                  </p:iterate>
                                  <p:childTnLst>
                                    <p:set>
                                      <p:cBhvr>
                                        <p:cTn id="68" dur="1" fill="hold">
                                          <p:stCondLst>
                                            <p:cond delay="0"/>
                                          </p:stCondLst>
                                        </p:cTn>
                                        <p:tgtEl>
                                          <p:spTgt spid="42"/>
                                        </p:tgtEl>
                                        <p:attrNameLst>
                                          <p:attrName>style.visibility</p:attrName>
                                        </p:attrNameLst>
                                      </p:cBhvr>
                                      <p:to>
                                        <p:strVal val="visible"/>
                                      </p:to>
                                    </p:set>
                                    <p:animEffect transition="in" filter="wipe(left)">
                                      <p:cBhvr>
                                        <p:cTn id="69" dur="500"/>
                                        <p:tgtEl>
                                          <p:spTgt spid="4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lt">
                                    <p:tmPct val="10000"/>
                                  </p:iterate>
                                  <p:childTnLst>
                                    <p:set>
                                      <p:cBhvr>
                                        <p:cTn id="73" dur="1" fill="hold">
                                          <p:stCondLst>
                                            <p:cond delay="0"/>
                                          </p:stCondLst>
                                        </p:cTn>
                                        <p:tgtEl>
                                          <p:spTgt spid="43"/>
                                        </p:tgtEl>
                                        <p:attrNameLst>
                                          <p:attrName>style.visibility</p:attrName>
                                        </p:attrNameLst>
                                      </p:cBhvr>
                                      <p:to>
                                        <p:strVal val="visible"/>
                                      </p:to>
                                    </p:set>
                                    <p:animEffect transition="in" filter="wipe(left)">
                                      <p:cBhvr>
                                        <p:cTn id="74" dur="500"/>
                                        <p:tgtEl>
                                          <p:spTgt spid="4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type="lt">
                                    <p:tmPct val="10000"/>
                                  </p:iterate>
                                  <p:childTnLst>
                                    <p:set>
                                      <p:cBhvr>
                                        <p:cTn id="78" dur="1" fill="hold">
                                          <p:stCondLst>
                                            <p:cond delay="0"/>
                                          </p:stCondLst>
                                        </p:cTn>
                                        <p:tgtEl>
                                          <p:spTgt spid="44"/>
                                        </p:tgtEl>
                                        <p:attrNameLst>
                                          <p:attrName>style.visibility</p:attrName>
                                        </p:attrNameLst>
                                      </p:cBhvr>
                                      <p:to>
                                        <p:strVal val="visible"/>
                                      </p:to>
                                    </p:set>
                                    <p:animEffect transition="in" filter="wipe(left)">
                                      <p:cBhvr>
                                        <p:cTn id="79" dur="5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iterate type="lt">
                                    <p:tmPct val="10000"/>
                                  </p:iterate>
                                  <p:childTnLst>
                                    <p:set>
                                      <p:cBhvr>
                                        <p:cTn id="83" dur="1" fill="hold">
                                          <p:stCondLst>
                                            <p:cond delay="0"/>
                                          </p:stCondLst>
                                        </p:cTn>
                                        <p:tgtEl>
                                          <p:spTgt spid="45"/>
                                        </p:tgtEl>
                                        <p:attrNameLst>
                                          <p:attrName>style.visibility</p:attrName>
                                        </p:attrNameLst>
                                      </p:cBhvr>
                                      <p:to>
                                        <p:strVal val="visible"/>
                                      </p:to>
                                    </p:set>
                                    <p:animEffect transition="in" filter="wipe(left)">
                                      <p:cBhvr>
                                        <p:cTn id="84" dur="500"/>
                                        <p:tgtEl>
                                          <p:spTgt spid="4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iterate type="lt">
                                    <p:tmPct val="10000"/>
                                  </p:iterate>
                                  <p:childTnLst>
                                    <p:set>
                                      <p:cBhvr>
                                        <p:cTn id="88" dur="1" fill="hold">
                                          <p:stCondLst>
                                            <p:cond delay="0"/>
                                          </p:stCondLst>
                                        </p:cTn>
                                        <p:tgtEl>
                                          <p:spTgt spid="46"/>
                                        </p:tgtEl>
                                        <p:attrNameLst>
                                          <p:attrName>style.visibility</p:attrName>
                                        </p:attrNameLst>
                                      </p:cBhvr>
                                      <p:to>
                                        <p:strVal val="visible"/>
                                      </p:to>
                                    </p:set>
                                    <p:animEffect transition="in" filter="wipe(left)">
                                      <p:cBhvr>
                                        <p:cTn id="89" dur="500"/>
                                        <p:tgtEl>
                                          <p:spTgt spid="4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iterate type="lt">
                                    <p:tmPct val="10000"/>
                                  </p:iterate>
                                  <p:childTnLst>
                                    <p:set>
                                      <p:cBhvr>
                                        <p:cTn id="93" dur="1" fill="hold">
                                          <p:stCondLst>
                                            <p:cond delay="0"/>
                                          </p:stCondLst>
                                        </p:cTn>
                                        <p:tgtEl>
                                          <p:spTgt spid="47"/>
                                        </p:tgtEl>
                                        <p:attrNameLst>
                                          <p:attrName>style.visibility</p:attrName>
                                        </p:attrNameLst>
                                      </p:cBhvr>
                                      <p:to>
                                        <p:strVal val="visible"/>
                                      </p:to>
                                    </p:set>
                                    <p:animEffect transition="in" filter="wipe(left)">
                                      <p:cBhvr>
                                        <p:cTn id="9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8" grpId="0" animBg="1"/>
      <p:bldP spid="49" grpId="0"/>
      <p:bldP spid="9" grpId="0"/>
      <p:bldP spid="2" grpId="0"/>
      <p:bldP spid="8" grpId="0"/>
      <p:bldP spid="30" grpId="0"/>
      <p:bldP spid="31" grpId="0"/>
      <p:bldP spid="32" grpId="0"/>
      <p:bldP spid="33" grpId="0"/>
      <p:bldP spid="34" grpId="0"/>
      <p:bldP spid="35" grpId="0"/>
      <p:bldP spid="42" grpId="0"/>
      <p:bldP spid="43" grpId="0"/>
      <p:bldP spid="44" grpId="0"/>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Identifying issues [1/2]</a:t>
            </a:r>
          </a:p>
        </p:txBody>
      </p:sp>
      <p:sp>
        <p:nvSpPr>
          <p:cNvPr id="3" name="TextBox 2"/>
          <p:cNvSpPr txBox="1"/>
          <p:nvPr/>
        </p:nvSpPr>
        <p:spPr>
          <a:xfrm>
            <a:off x="385740" y="1325563"/>
            <a:ext cx="10899032" cy="437344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solidFill>
                  <a:srgbClr val="002060"/>
                </a:solidFill>
              </a:rPr>
              <a:t>many tasks may practise vocabulary only</a:t>
            </a:r>
          </a:p>
          <a:p>
            <a:pPr>
              <a:lnSpc>
                <a:spcPct val="150000"/>
              </a:lnSpc>
            </a:pPr>
            <a:endParaRPr lang="en-GB" sz="2400" dirty="0">
              <a:solidFill>
                <a:srgbClr val="002060"/>
              </a:solidFill>
            </a:endParaRPr>
          </a:p>
          <a:p>
            <a:pPr marL="285750" indent="-285750">
              <a:lnSpc>
                <a:spcPct val="150000"/>
              </a:lnSpc>
              <a:buFont typeface="Arial" panose="020B0604020202020204" pitchFamily="34" charset="0"/>
              <a:buChar char="•"/>
            </a:pPr>
            <a:r>
              <a:rPr lang="en-GB" sz="2400" dirty="0">
                <a:solidFill>
                  <a:srgbClr val="002060"/>
                </a:solidFill>
              </a:rPr>
              <a:t>listening and reading tasks that focus on processing grammar are typically missing</a:t>
            </a:r>
            <a:br>
              <a:rPr lang="en-GB" sz="2400" dirty="0">
                <a:solidFill>
                  <a:srgbClr val="002060"/>
                </a:solidFill>
              </a:rPr>
            </a:br>
            <a:r>
              <a:rPr lang="en-GB" sz="2000" i="1" dirty="0">
                <a:solidFill>
                  <a:srgbClr val="002060"/>
                </a:solidFill>
              </a:rPr>
              <a:t>(e.g. gender, verb endings)</a:t>
            </a:r>
            <a:br>
              <a:rPr lang="en-GB" sz="2400" dirty="0">
                <a:solidFill>
                  <a:srgbClr val="002060"/>
                </a:solidFill>
              </a:rPr>
            </a:br>
            <a:endParaRPr lang="en-GB" sz="2400" dirty="0">
              <a:solidFill>
                <a:srgbClr val="002060"/>
              </a:solidFill>
            </a:endParaRPr>
          </a:p>
          <a:p>
            <a:pPr marL="285750" indent="-285750">
              <a:lnSpc>
                <a:spcPct val="150000"/>
              </a:lnSpc>
              <a:buFont typeface="Arial" panose="020B0604020202020204" pitchFamily="34" charset="0"/>
              <a:buChar char="•"/>
            </a:pPr>
            <a:r>
              <a:rPr lang="en-GB" sz="2400" dirty="0">
                <a:solidFill>
                  <a:srgbClr val="002060"/>
                </a:solidFill>
              </a:rPr>
              <a:t>grammar-focused tasks may be mechanical </a:t>
            </a:r>
            <a:br>
              <a:rPr lang="en-GB" sz="2400" dirty="0">
                <a:solidFill>
                  <a:srgbClr val="002060"/>
                </a:solidFill>
              </a:rPr>
            </a:br>
            <a:r>
              <a:rPr lang="en-GB" sz="2000" i="1" dirty="0">
                <a:solidFill>
                  <a:srgbClr val="002060"/>
                </a:solidFill>
              </a:rPr>
              <a:t>(i.e. it is possible to complete them without processing the language for meaning)</a:t>
            </a:r>
            <a:endParaRPr lang="en-GB" sz="2400" i="1" dirty="0">
              <a:solidFill>
                <a:srgbClr val="002060"/>
              </a:solidFill>
            </a:endParaRPr>
          </a:p>
        </p:txBody>
      </p:sp>
    </p:spTree>
    <p:extLst>
      <p:ext uri="{BB962C8B-B14F-4D97-AF65-F5344CB8AC3E}">
        <p14:creationId xmlns:p14="http://schemas.microsoft.com/office/powerpoint/2010/main" val="37514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Identifying issues [2/2]</a:t>
            </a:r>
          </a:p>
        </p:txBody>
      </p:sp>
      <p:sp>
        <p:nvSpPr>
          <p:cNvPr id="6" name="TextBox 5">
            <a:extLst>
              <a:ext uri="{FF2B5EF4-FFF2-40B4-BE49-F238E27FC236}">
                <a16:creationId xmlns:a16="http://schemas.microsoft.com/office/drawing/2014/main" id="{86460B12-A6B2-4A3D-8C3E-3A6FB1E1B6CF}"/>
              </a:ext>
            </a:extLst>
          </p:cNvPr>
          <p:cNvSpPr txBox="1"/>
          <p:nvPr/>
        </p:nvSpPr>
        <p:spPr>
          <a:xfrm>
            <a:off x="385739" y="1325563"/>
            <a:ext cx="11532991" cy="3888372"/>
          </a:xfrm>
          <a:prstGeom prst="rect">
            <a:avLst/>
          </a:prstGeom>
          <a:noFill/>
        </p:spPr>
        <p:txBody>
          <a:bodyPr wrap="square" rtlCol="0">
            <a:spAutoFit/>
          </a:bodyPr>
          <a:lstStyle/>
          <a:p>
            <a:pPr>
              <a:lnSpc>
                <a:spcPct val="150000"/>
              </a:lnSpc>
            </a:pPr>
            <a:r>
              <a:rPr lang="en-GB" sz="2800" dirty="0">
                <a:solidFill>
                  <a:srgbClr val="002060"/>
                </a:solidFill>
              </a:rPr>
              <a:t>If topics come first…</a:t>
            </a:r>
          </a:p>
          <a:p>
            <a:pPr marL="342900" indent="-342900">
              <a:lnSpc>
                <a:spcPct val="150000"/>
              </a:lnSpc>
              <a:buFont typeface="Arial" panose="020B0604020202020204" pitchFamily="34" charset="0"/>
              <a:buChar char="•"/>
            </a:pPr>
            <a:r>
              <a:rPr lang="en-GB" sz="2800" dirty="0">
                <a:solidFill>
                  <a:srgbClr val="002060"/>
                </a:solidFill>
              </a:rPr>
              <a:t>then learning the patterns will be secondary (and not as strong)</a:t>
            </a:r>
            <a:br>
              <a:rPr lang="en-GB" sz="2800" dirty="0">
                <a:solidFill>
                  <a:srgbClr val="002060"/>
                </a:solidFill>
              </a:rPr>
            </a:br>
            <a:endParaRPr lang="en-GB" sz="2800" dirty="0">
              <a:solidFill>
                <a:srgbClr val="002060"/>
              </a:solidFill>
            </a:endParaRPr>
          </a:p>
          <a:p>
            <a:pPr marL="342900" indent="-342900">
              <a:lnSpc>
                <a:spcPct val="150000"/>
              </a:lnSpc>
              <a:buFont typeface="Arial" panose="020B0604020202020204" pitchFamily="34" charset="0"/>
              <a:buChar char="•"/>
            </a:pPr>
            <a:r>
              <a:rPr lang="en-GB" sz="2800" dirty="0">
                <a:solidFill>
                  <a:srgbClr val="002060"/>
                </a:solidFill>
              </a:rPr>
              <a:t>then students will learn some rare vocab that is not as useful</a:t>
            </a:r>
            <a:br>
              <a:rPr lang="en-GB" sz="2800" dirty="0">
                <a:solidFill>
                  <a:srgbClr val="002060"/>
                </a:solidFill>
              </a:rPr>
            </a:br>
            <a:endParaRPr lang="en-GB" sz="2800" dirty="0">
              <a:solidFill>
                <a:srgbClr val="002060"/>
              </a:solidFill>
            </a:endParaRPr>
          </a:p>
          <a:p>
            <a:pPr marL="342900" indent="-342900">
              <a:lnSpc>
                <a:spcPct val="150000"/>
              </a:lnSpc>
              <a:buFont typeface="Arial" panose="020B0604020202020204" pitchFamily="34" charset="0"/>
              <a:buChar char="•"/>
            </a:pPr>
            <a:r>
              <a:rPr lang="en-GB" sz="2800" dirty="0">
                <a:solidFill>
                  <a:srgbClr val="002060"/>
                </a:solidFill>
              </a:rPr>
              <a:t>then learning is less secure and intrinsic motivation lower</a:t>
            </a:r>
          </a:p>
        </p:txBody>
      </p:sp>
    </p:spTree>
    <p:extLst>
      <p:ext uri="{BB962C8B-B14F-4D97-AF65-F5344CB8AC3E}">
        <p14:creationId xmlns:p14="http://schemas.microsoft.com/office/powerpoint/2010/main" val="14542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9"/>
</p:tagLst>
</file>

<file path=ppt/tags/tag10.xml><?xml version="1.0" encoding="utf-8"?>
<p:tagLst xmlns:a="http://schemas.openxmlformats.org/drawingml/2006/main" xmlns:r="http://schemas.openxmlformats.org/officeDocument/2006/relationships" xmlns:p="http://schemas.openxmlformats.org/presentationml/2006/main">
  <p:tag name="TIMING" val="|224"/>
</p:tagLst>
</file>

<file path=ppt/tags/tag11.xml><?xml version="1.0" encoding="utf-8"?>
<p:tagLst xmlns:a="http://schemas.openxmlformats.org/drawingml/2006/main" xmlns:r="http://schemas.openxmlformats.org/officeDocument/2006/relationships" xmlns:p="http://schemas.openxmlformats.org/presentationml/2006/main">
  <p:tag name="TIMING" val="|16.8"/>
</p:tagLst>
</file>

<file path=ppt/tags/tag2.xml><?xml version="1.0" encoding="utf-8"?>
<p:tagLst xmlns:a="http://schemas.openxmlformats.org/drawingml/2006/main" xmlns:r="http://schemas.openxmlformats.org/officeDocument/2006/relationships" xmlns:p="http://schemas.openxmlformats.org/presentationml/2006/main">
  <p:tag name="TIMING" val="|10.7|11.6|5.9|18.7|22.2|17.3|15.8|20.8|28.1|23.3"/>
</p:tagLst>
</file>

<file path=ppt/tags/tag3.xml><?xml version="1.0" encoding="utf-8"?>
<p:tagLst xmlns:a="http://schemas.openxmlformats.org/drawingml/2006/main" xmlns:r="http://schemas.openxmlformats.org/officeDocument/2006/relationships" xmlns:p="http://schemas.openxmlformats.org/presentationml/2006/main">
  <p:tag name="TIMING" val="|10.7|11.6|5.9|18.7|22.2|17.3|15.8|20.8|28.1|23.3"/>
</p:tagLst>
</file>

<file path=ppt/tags/tag4.xml><?xml version="1.0" encoding="utf-8"?>
<p:tagLst xmlns:a="http://schemas.openxmlformats.org/drawingml/2006/main" xmlns:r="http://schemas.openxmlformats.org/officeDocument/2006/relationships" xmlns:p="http://schemas.openxmlformats.org/presentationml/2006/main">
  <p:tag name="TIMING" val="|21.9"/>
</p:tagLst>
</file>

<file path=ppt/tags/tag5.xml><?xml version="1.0" encoding="utf-8"?>
<p:tagLst xmlns:a="http://schemas.openxmlformats.org/drawingml/2006/main" xmlns:r="http://schemas.openxmlformats.org/officeDocument/2006/relationships" xmlns:p="http://schemas.openxmlformats.org/presentationml/2006/main">
  <p:tag name="TIMING" val="|17.7|4.3|10|77.3|6.2|6.8|13.5"/>
</p:tagLst>
</file>

<file path=ppt/tags/tag6.xml><?xml version="1.0" encoding="utf-8"?>
<p:tagLst xmlns:a="http://schemas.openxmlformats.org/drawingml/2006/main" xmlns:r="http://schemas.openxmlformats.org/officeDocument/2006/relationships" xmlns:p="http://schemas.openxmlformats.org/presentationml/2006/main">
  <p:tag name="TIMING" val="|21.3"/>
</p:tagLst>
</file>

<file path=ppt/tags/tag7.xml><?xml version="1.0" encoding="utf-8"?>
<p:tagLst xmlns:a="http://schemas.openxmlformats.org/drawingml/2006/main" xmlns:r="http://schemas.openxmlformats.org/officeDocument/2006/relationships" xmlns:p="http://schemas.openxmlformats.org/presentationml/2006/main">
  <p:tag name="TIMING" val="|27.3|33.9|61.9|67.9"/>
</p:tagLst>
</file>

<file path=ppt/tags/tag8.xml><?xml version="1.0" encoding="utf-8"?>
<p:tagLst xmlns:a="http://schemas.openxmlformats.org/drawingml/2006/main" xmlns:r="http://schemas.openxmlformats.org/officeDocument/2006/relationships" xmlns:p="http://schemas.openxmlformats.org/presentationml/2006/main">
  <p:tag name="TIMING" val="|4.3"/>
</p:tagLst>
</file>

<file path=ppt/tags/tag9.xml><?xml version="1.0" encoding="utf-8"?>
<p:tagLst xmlns:a="http://schemas.openxmlformats.org/drawingml/2006/main" xmlns:r="http://schemas.openxmlformats.org/officeDocument/2006/relationships" xmlns:p="http://schemas.openxmlformats.org/presentationml/2006/main">
  <p:tag name="TIMING" val="|7.6"/>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5.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8796</TotalTime>
  <Words>13604</Words>
  <Application>Microsoft Macintosh PowerPoint</Application>
  <PresentationFormat>Widescreen</PresentationFormat>
  <Paragraphs>1087</Paragraphs>
  <Slides>59</Slides>
  <Notes>59</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59</vt:i4>
      </vt:variant>
    </vt:vector>
  </HeadingPairs>
  <TitlesOfParts>
    <vt:vector size="69" baseType="lpstr">
      <vt:lpstr>Arial</vt:lpstr>
      <vt:lpstr>Calibri</vt:lpstr>
      <vt:lpstr>Century Gothic</vt:lpstr>
      <vt:lpstr>Lucida Handwriting</vt:lpstr>
      <vt:lpstr>Tw Cen MT</vt:lpstr>
      <vt:lpstr>1_Office Theme</vt:lpstr>
      <vt:lpstr>2_Office Theme</vt:lpstr>
      <vt:lpstr>3_Office Theme</vt:lpstr>
      <vt:lpstr>6_Office Theme</vt:lpstr>
      <vt:lpstr>NCELP Theme</vt:lpstr>
      <vt:lpstr>Principles of curriculum design in MFL: How to plan a scheme of work for KS3 and KS4</vt:lpstr>
      <vt:lpstr>Aims for the session</vt:lpstr>
      <vt:lpstr>Identifying issues</vt:lpstr>
      <vt:lpstr>¿Tienes mascotas? Tengo…</vt:lpstr>
      <vt:lpstr>The indefinite article</vt:lpstr>
      <vt:lpstr>A Reading Example</vt:lpstr>
      <vt:lpstr>The indefinite article</vt:lpstr>
      <vt:lpstr>Identifying issues [1/2]</vt:lpstr>
      <vt:lpstr>Identifying issues [2/2]</vt:lpstr>
      <vt:lpstr>Aims for the session</vt:lpstr>
      <vt:lpstr>Exploring alternatives</vt:lpstr>
      <vt:lpstr>Grammar</vt:lpstr>
      <vt:lpstr>Vocabulary</vt:lpstr>
      <vt:lpstr>Usefulness of words</vt:lpstr>
      <vt:lpstr>Common concerns</vt:lpstr>
      <vt:lpstr>Common concerns</vt:lpstr>
      <vt:lpstr>Percentage of words in most frequent 2,000 = 83%</vt:lpstr>
      <vt:lpstr>Adapted text following profiling</vt:lpstr>
      <vt:lpstr>Common concerns</vt:lpstr>
      <vt:lpstr>Common concerns</vt:lpstr>
      <vt:lpstr>Phonics</vt:lpstr>
      <vt:lpstr>Summing up</vt:lpstr>
      <vt:lpstr>Aims for the session</vt:lpstr>
      <vt:lpstr>BREAK</vt:lpstr>
      <vt:lpstr>Explore one SOW in detail</vt:lpstr>
      <vt:lpstr>Explore one SOW in detail</vt:lpstr>
      <vt:lpstr>Tabs in the NCELP SOW</vt:lpstr>
      <vt:lpstr>Grammar tracking tab</vt:lpstr>
      <vt:lpstr>Tabs in the NCELP SOW</vt:lpstr>
      <vt:lpstr>Y8 SOW</vt:lpstr>
      <vt:lpstr>Tabs in the NCELP SOW</vt:lpstr>
      <vt:lpstr>Resources</vt:lpstr>
      <vt:lpstr>Tabs in the NCELP SOW</vt:lpstr>
      <vt:lpstr>Y8 NCELP vocabulary list</vt:lpstr>
      <vt:lpstr>Tabs in the NCELP SOW</vt:lpstr>
      <vt:lpstr>Multiple senses</vt:lpstr>
      <vt:lpstr>Textploitation and cultural context</vt:lpstr>
      <vt:lpstr>Assessment</vt:lpstr>
      <vt:lpstr>Aims for the session</vt:lpstr>
      <vt:lpstr>Walk through of a resource</vt:lpstr>
      <vt:lpstr>Describing travel in the past and present</vt:lpstr>
      <vt:lpstr>escuchar / escribir</vt:lpstr>
      <vt:lpstr>escuchar / escribir</vt:lpstr>
      <vt:lpstr>Vocabulario</vt:lpstr>
      <vt:lpstr>Vocabulario</vt:lpstr>
      <vt:lpstr>Talking about ‘knowing’:  using the verbs ‘saber’ and ‘conocer’</vt:lpstr>
      <vt:lpstr>Talking about completed actions in the past: 3rd person singular (preterite)</vt:lpstr>
      <vt:lpstr>Daniel habla sobre las vacaciones de una amiga.  Lee las frases. ¿Son las vacaciones de antes o son las vacaciones cada año? Elige la opción correcta y escribe la frase en inglés. </vt:lpstr>
      <vt:lpstr>Ahora Lucía habla de las vacaciones de un amigo, Enrique. Escucha las frases. ¿La acción pasa normalmente o ya pasó? También escribe el verbo en español y la actividad en inglés.  </vt:lpstr>
      <vt:lpstr>Ahora escribe unas frases sobre los viajes de Enrique. ¿Son las vacaciones de antes o son las vacaciones cada año? Usa la forma correcta del verbo (‘–e’ o ‘–ió’), según la frase.</vt:lpstr>
      <vt:lpstr>hablar / escuchar</vt:lpstr>
      <vt:lpstr>Prompt Cards</vt:lpstr>
      <vt:lpstr>hablar</vt:lpstr>
      <vt:lpstr>Solución – Persona A</vt:lpstr>
      <vt:lpstr>Solución – Persona B</vt:lpstr>
      <vt:lpstr>Aims for the session</vt:lpstr>
      <vt:lpstr>QUESTIONS?</vt:lpstr>
      <vt:lpstr>Next steps – further support</vt:lpstr>
      <vt:lpstr>Further support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Helen Thomas</cp:lastModifiedBy>
  <cp:revision>446</cp:revision>
  <cp:lastPrinted>2021-05-13T14:24:29Z</cp:lastPrinted>
  <dcterms:created xsi:type="dcterms:W3CDTF">2019-03-27T07:30:03Z</dcterms:created>
  <dcterms:modified xsi:type="dcterms:W3CDTF">2021-06-08T12:46:38Z</dcterms:modified>
</cp:coreProperties>
</file>