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43"/>
  </p:notesMasterIdLst>
  <p:sldIdLst>
    <p:sldId id="331" r:id="rId3"/>
    <p:sldId id="334" r:id="rId4"/>
    <p:sldId id="314" r:id="rId5"/>
    <p:sldId id="316" r:id="rId6"/>
    <p:sldId id="312" r:id="rId7"/>
    <p:sldId id="324" r:id="rId8"/>
    <p:sldId id="315" r:id="rId9"/>
    <p:sldId id="317" r:id="rId10"/>
    <p:sldId id="319" r:id="rId11"/>
    <p:sldId id="323" r:id="rId12"/>
    <p:sldId id="320" r:id="rId13"/>
    <p:sldId id="318" r:id="rId14"/>
    <p:sldId id="321" r:id="rId15"/>
    <p:sldId id="322" r:id="rId16"/>
    <p:sldId id="335" r:id="rId17"/>
    <p:sldId id="336" r:id="rId18"/>
    <p:sldId id="339" r:id="rId19"/>
    <p:sldId id="337" r:id="rId20"/>
    <p:sldId id="338" r:id="rId21"/>
    <p:sldId id="340" r:id="rId22"/>
    <p:sldId id="342" r:id="rId23"/>
    <p:sldId id="343" r:id="rId24"/>
    <p:sldId id="344" r:id="rId25"/>
    <p:sldId id="341" r:id="rId26"/>
    <p:sldId id="345" r:id="rId27"/>
    <p:sldId id="346" r:id="rId28"/>
    <p:sldId id="276" r:id="rId29"/>
    <p:sldId id="288" r:id="rId30"/>
    <p:sldId id="289" r:id="rId31"/>
    <p:sldId id="290" r:id="rId32"/>
    <p:sldId id="291" r:id="rId33"/>
    <p:sldId id="292" r:id="rId34"/>
    <p:sldId id="293" r:id="rId35"/>
    <p:sldId id="294" r:id="rId36"/>
    <p:sldId id="295" r:id="rId37"/>
    <p:sldId id="296" r:id="rId38"/>
    <p:sldId id="325" r:id="rId39"/>
    <p:sldId id="297" r:id="rId40"/>
    <p:sldId id="274" r:id="rId41"/>
    <p:sldId id="275"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ie Finlayson" initials="NF" lastIdx="36" clrIdx="0">
    <p:extLst>
      <p:ext uri="{19B8F6BF-5375-455C-9EA6-DF929625EA0E}">
        <p15:presenceInfo xmlns:p15="http://schemas.microsoft.com/office/powerpoint/2012/main" userId="Natalie Finlayson" providerId="None"/>
      </p:ext>
    </p:extLst>
  </p:cmAuthor>
  <p:cmAuthor id="2" name="Stephen Owen" initials="SO" lastIdx="61" clrIdx="1">
    <p:extLst>
      <p:ext uri="{19B8F6BF-5375-455C-9EA6-DF929625EA0E}">
        <p15:presenceInfo xmlns:p15="http://schemas.microsoft.com/office/powerpoint/2012/main" userId="Stephen Owen" providerId="None"/>
      </p:ext>
    </p:extLst>
  </p:cmAuthor>
  <p:cmAuthor id="3" name="Microsoft Office User" initials="MOU" lastIdx="66" clrIdx="2">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000"/>
    <a:srgbClr val="115076"/>
    <a:srgbClr val="DAA520"/>
    <a:srgbClr val="FBF0D5"/>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8" autoAdjust="0"/>
    <p:restoredTop sz="67788" autoAdjust="0"/>
  </p:normalViewPr>
  <p:slideViewPr>
    <p:cSldViewPr snapToGrid="0">
      <p:cViewPr varScale="1">
        <p:scale>
          <a:sx n="83" d="100"/>
          <a:sy n="83" d="100"/>
        </p:scale>
        <p:origin x="600" y="20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156"/>
    </p:cViewPr>
  </p:sorterViewPr>
  <p:notesViewPr>
    <p:cSldViewPr snapToGrid="0" showGuides="1">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10/02/2020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b="1" dirty="0"/>
              <a:t>Learning outcomes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GB" b="0" dirty="0"/>
              <a:t>SSC /</a:t>
            </a:r>
            <a:r>
              <a:rPr lang="en-GB" b="0" dirty="0" err="1"/>
              <a:t>eu</a:t>
            </a:r>
            <a:r>
              <a:rPr lang="en-GB" b="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week the expression ‘</a:t>
            </a:r>
            <a:r>
              <a:rPr lang="en-GB" dirty="0" err="1"/>
              <a:t>il</a:t>
            </a:r>
            <a:r>
              <a:rPr lang="en-GB" dirty="0"/>
              <a:t> y a’ is presented and practised, first with the numbers 2-12, and</a:t>
            </a:r>
            <a:r>
              <a:rPr lang="en-GB" baseline="0" dirty="0"/>
              <a:t> then with the plural indefinite article ‘des’. (The singular forms of the indefinite article – ‘un’ and ‘</a:t>
            </a:r>
            <a:r>
              <a:rPr lang="en-GB" baseline="0" dirty="0" err="1"/>
              <a:t>une</a:t>
            </a:r>
            <a:r>
              <a:rPr lang="en-GB" baseline="0" dirty="0"/>
              <a:t>’ – were introduced in Term 1.1, Week 3).</a:t>
            </a:r>
            <a:br>
              <a:rPr lang="en-GB" baseline="0" dirty="0"/>
            </a:br>
            <a:br>
              <a:rPr lang="en-GB" baseline="0" dirty="0"/>
            </a:br>
            <a:r>
              <a:rPr lang="en-GB" sz="1200" b="1" i="0" u="none" strike="noStrike" kern="1200" dirty="0">
                <a:solidFill>
                  <a:schemeClr val="tx1"/>
                </a:solidFill>
                <a:effectLst/>
                <a:latin typeface="+mn-lt"/>
                <a:ea typeface="+mn-ea"/>
                <a:cs typeface="+mn-cs"/>
              </a:rPr>
              <a:t>Frequency rankings of vocabulary </a:t>
            </a:r>
            <a:r>
              <a:rPr lang="en-GB" sz="1200" b="1" i="0" u="sng" strike="noStrike" kern="1200" dirty="0">
                <a:solidFill>
                  <a:schemeClr val="tx1"/>
                </a:solidFill>
                <a:effectLst/>
                <a:latin typeface="+mn-lt"/>
                <a:ea typeface="+mn-ea"/>
                <a:cs typeface="+mn-cs"/>
              </a:rPr>
              <a:t>introduced</a:t>
            </a:r>
            <a:r>
              <a:rPr lang="en-GB" sz="1200" b="1" i="0" u="none" strike="noStrike" kern="1200" dirty="0">
                <a:solidFill>
                  <a:schemeClr val="tx1"/>
                </a:solidFill>
                <a:effectLst/>
                <a:latin typeface="+mn-lt"/>
                <a:ea typeface="+mn-ea"/>
                <a:cs typeface="+mn-cs"/>
              </a:rPr>
              <a:t> this week (1 is the most common word in French): </a:t>
            </a:r>
            <a:endParaRPr lang="de-DE" sz="1200" b="0" i="0" kern="1200" dirty="0">
              <a:solidFill>
                <a:schemeClr val="tx1"/>
              </a:solidFill>
              <a:effectLst/>
              <a:latin typeface="+mn-lt"/>
              <a:ea typeface="+mn-ea"/>
              <a:cs typeface="+mn-cs"/>
            </a:endParaRPr>
          </a:p>
          <a:p>
            <a:endParaRPr lang="de-DE" sz="1200" b="1" i="0" kern="1200" dirty="0">
              <a:solidFill>
                <a:schemeClr val="tx1"/>
              </a:solidFill>
              <a:effectLst/>
              <a:latin typeface="+mn-lt"/>
              <a:ea typeface="+mn-ea"/>
              <a:cs typeface="+mn-cs"/>
            </a:endParaRPr>
          </a:p>
          <a:p>
            <a:r>
              <a:rPr lang="de-DE" sz="1200" b="1" i="0" u="none" strike="noStrike" kern="1200" dirty="0">
                <a:solidFill>
                  <a:schemeClr val="tx1"/>
                </a:solidFill>
                <a:effectLst/>
                <a:latin typeface="+mn-lt"/>
                <a:ea typeface="+mn-ea"/>
                <a:cs typeface="+mn-cs"/>
              </a:rPr>
              <a:t>2.1.1 </a:t>
            </a:r>
            <a:r>
              <a:rPr lang="de-DE" sz="1200" b="0" i="0" u="none" strike="noStrike" kern="1200" dirty="0">
                <a:solidFill>
                  <a:schemeClr val="tx1"/>
                </a:solidFill>
                <a:effectLst/>
                <a:latin typeface="+mn-lt"/>
                <a:ea typeface="+mn-ea"/>
                <a:cs typeface="+mn-cs"/>
              </a:rPr>
              <a:t>-</a:t>
            </a:r>
            <a:r>
              <a:rPr lang="de-DE" sz="1200" b="0" i="0" u="none" strike="noStrike" kern="1200" baseline="0" dirty="0">
                <a:solidFill>
                  <a:schemeClr val="tx1"/>
                </a:solidFill>
                <a:effectLst/>
                <a:latin typeface="+mn-lt"/>
                <a:ea typeface="+mn-ea"/>
                <a:cs typeface="+mn-cs"/>
              </a:rPr>
              <a:t> </a:t>
            </a:r>
            <a:r>
              <a:rPr lang="fr-FR" sz="1200" b="0" i="0" kern="1200" dirty="0">
                <a:solidFill>
                  <a:schemeClr val="tx1"/>
                </a:solidFill>
                <a:effectLst/>
                <a:latin typeface="+mn-lt"/>
                <a:ea typeface="+mn-ea"/>
                <a:cs typeface="+mn-cs"/>
              </a:rPr>
              <a:t>deux [41], trois [115], quatre [253], cinq [288], six [450], sept [905], huit [877], neuf [787], dix [372], onze (2447), douze (1664), des [2 - de]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dirty="0">
                <a:solidFill>
                  <a:schemeClr val="tx1"/>
                </a:solidFill>
                <a:effectLst/>
                <a:latin typeface="+mn-lt"/>
                <a:ea typeface="+mn-ea"/>
                <a:cs typeface="+mn-cs"/>
              </a:rPr>
              <a:t>Frequency rankings of vocabulary </a:t>
            </a:r>
            <a:r>
              <a:rPr lang="en-GB" sz="1200" b="1" i="0" u="sng" strike="noStrike" kern="1200" dirty="0">
                <a:solidFill>
                  <a:schemeClr val="tx1"/>
                </a:solidFill>
                <a:effectLst/>
                <a:latin typeface="+mn-lt"/>
                <a:ea typeface="+mn-ea"/>
                <a:cs typeface="+mn-cs"/>
              </a:rPr>
              <a:t>revisited</a:t>
            </a:r>
            <a:r>
              <a:rPr lang="en-GB" sz="1200" b="1" i="0" u="none" strike="noStrike" kern="1200" dirty="0">
                <a:solidFill>
                  <a:schemeClr val="tx1"/>
                </a:solidFill>
                <a:effectLst/>
                <a:latin typeface="+mn-lt"/>
                <a:ea typeface="+mn-ea"/>
                <a:cs typeface="+mn-cs"/>
              </a:rPr>
              <a:t> this week (1 is the most common word in French):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i="0" u="none" strike="noStrike" kern="1200" dirty="0">
                <a:solidFill>
                  <a:schemeClr val="tx1"/>
                </a:solidFill>
                <a:effectLst/>
                <a:latin typeface="+mn-lt"/>
                <a:ea typeface="+mn-ea"/>
                <a:cs typeface="+mn-cs"/>
              </a:rPr>
              <a:t>1.2.5</a:t>
            </a:r>
            <a:r>
              <a:rPr lang="de-DE" sz="1200" b="1" i="0" u="none" strike="noStrike" kern="1200" baseline="0" dirty="0">
                <a:solidFill>
                  <a:schemeClr val="tx1"/>
                </a:solidFill>
                <a:effectLst/>
                <a:latin typeface="+mn-lt"/>
                <a:ea typeface="+mn-ea"/>
                <a:cs typeface="+mn-cs"/>
              </a:rPr>
              <a:t> </a:t>
            </a:r>
            <a:r>
              <a:rPr lang="de-DE" sz="1200" b="0" i="0" u="none" strike="noStrike" kern="1200" baseline="0" dirty="0">
                <a:solidFill>
                  <a:schemeClr val="tx1"/>
                </a:solidFill>
                <a:effectLst/>
                <a:latin typeface="+mn-lt"/>
                <a:ea typeface="+mn-ea"/>
                <a:cs typeface="+mn-cs"/>
              </a:rPr>
              <a:t>- </a:t>
            </a:r>
            <a:r>
              <a:rPr lang="fr-FR" sz="1200" b="0" i="0" kern="1200" dirty="0">
                <a:solidFill>
                  <a:schemeClr val="tx1"/>
                </a:solidFill>
                <a:effectLst/>
                <a:latin typeface="+mn-lt"/>
                <a:ea typeface="+mn-ea"/>
                <a:cs typeface="+mn-cs"/>
              </a:rPr>
              <a:t>regarder [425], marcher [1532], travailler [290], préparer [368], nous [31], maison [325], télé [2746], film [848], déjeuner [2724], dehors [1217]</a:t>
            </a:r>
            <a:endParaRPr lang="de-DE" sz="1200" b="0" i="0" u="none" strike="noStrik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i="0" u="none" strike="noStrik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i="0" u="none" strike="noStrike" kern="1200" baseline="0" dirty="0">
                <a:solidFill>
                  <a:schemeClr val="tx1"/>
                </a:solidFill>
                <a:effectLst/>
                <a:latin typeface="+mn-lt"/>
                <a:ea typeface="+mn-ea"/>
                <a:cs typeface="+mn-cs"/>
              </a:rPr>
              <a:t>1.1.7 </a:t>
            </a:r>
            <a:r>
              <a:rPr lang="de-DE" sz="1200" b="0" i="0" u="none" strike="noStrike" kern="1200" baseline="0" dirty="0">
                <a:solidFill>
                  <a:schemeClr val="tx1"/>
                </a:solidFill>
                <a:effectLst/>
                <a:latin typeface="+mn-lt"/>
                <a:ea typeface="+mn-ea"/>
                <a:cs typeface="+mn-cs"/>
              </a:rPr>
              <a:t>- </a:t>
            </a:r>
            <a:r>
              <a:rPr lang="fr-FR" sz="1200" b="0" i="0" dirty="0">
                <a:solidFill>
                  <a:srgbClr val="000000"/>
                </a:solidFill>
                <a:effectLst/>
                <a:latin typeface="Century Gothic" panose="020B0502020202020204" pitchFamily="34" charset="0"/>
              </a:rPr>
              <a:t>faire [25], fais, fait, MAKE: modèle [958], lit [1837], DO: courses [1289], ménage [2326], cuisine [2618], activité [452], devoirs [39], BOTH DO AND MAKE: ça [54]</a:t>
            </a:r>
            <a:r>
              <a:rPr lang="fr-FR" sz="1200" b="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noProof="0" dirty="0">
                <a:solidFill>
                  <a:schemeClr val="tx1"/>
                </a:solidFill>
                <a:effectLst/>
                <a:latin typeface="+mn-lt"/>
                <a:ea typeface="+mn-ea"/>
                <a:cs typeface="+mn-cs"/>
              </a:rPr>
              <a:t>Teachers should conduct a spot</a:t>
            </a:r>
            <a:r>
              <a:rPr lang="en-GB" sz="1200" b="0" i="0" kern="1200" baseline="0" noProof="0" dirty="0">
                <a:solidFill>
                  <a:schemeClr val="tx1"/>
                </a:solidFill>
                <a:effectLst/>
                <a:latin typeface="+mn-lt"/>
                <a:ea typeface="+mn-ea"/>
                <a:cs typeface="+mn-cs"/>
              </a:rPr>
              <a:t> check of the revisited vocabulary each week, to ensure that the required independent learning has been done. This could be in the form of an informal, oral ‘test’, and/or a more formal (but quick) written vocabulary test. Aim to test knowledge of all types: comprehension (L2-L1), production (L1-L2), oral (listening and speaking) and written (reading and writing) modalities.</a:t>
            </a:r>
            <a:endParaRPr lang="en-GB" noProof="0" dirty="0"/>
          </a:p>
        </p:txBody>
      </p:sp>
      <p:sp>
        <p:nvSpPr>
          <p:cNvPr id="126" name="Google Shape;12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622490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073364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2191420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216685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823810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843887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N.B. This is now the second run-through. Students should be asked to say the French word, before giving the English equivalent, in order to help embed the SSC patterns.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156641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1196821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30836552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2832512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4026973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Students should have pre-learned this week’s vocabulary using Quizlet, but it is presented again and practised here, and on the following slides – first French to English, then English to French (‘</a:t>
            </a:r>
            <a:r>
              <a:rPr lang="en-GB" baseline="0" dirty="0" err="1"/>
              <a:t>deux</a:t>
            </a:r>
            <a:r>
              <a:rPr lang="en-GB" baseline="0" dirty="0"/>
              <a:t>’ is also this week’s phonics source word).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N.B. This set of French – English slides runs twice. On the first run-through, the teacher should pronounce the French word first, eliciting the SSC from the students, or drawing their attention to it, as appropriate. Irregular pronunciations will be pointed out as we go along. On the second run-through, students should be asked to say the French word, before giving the English equivalent, in order to help embed the SSC patterns.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Students have to identify which word on the slide corresponds in meaning to the word in the centre. The correct answer is then highlighted upon clicking the mouse. Try to elicit the word using the target language: “</a:t>
            </a:r>
            <a:r>
              <a:rPr lang="en-GB" baseline="0" dirty="0" err="1"/>
              <a:t>C'est</a:t>
            </a:r>
            <a:r>
              <a:rPr lang="en-GB" baseline="0" dirty="0"/>
              <a:t> quoi </a:t>
            </a:r>
            <a:r>
              <a:rPr lang="en-GB" baseline="0" dirty="0" err="1"/>
              <a:t>en</a:t>
            </a:r>
            <a:r>
              <a:rPr lang="en-GB" baseline="0" dirty="0"/>
              <a:t> </a:t>
            </a:r>
            <a:r>
              <a:rPr lang="en-GB" baseline="0" dirty="0" err="1"/>
              <a:t>anglais</a:t>
            </a:r>
            <a:r>
              <a:rPr lang="en-GB" baseline="0" dirty="0"/>
              <a:t> ?” – “</a:t>
            </a:r>
            <a:r>
              <a:rPr lang="en-GB" baseline="0" dirty="0" err="1"/>
              <a:t>oui</a:t>
            </a:r>
            <a:r>
              <a:rPr lang="en-GB" baseline="0" dirty="0"/>
              <a:t>” – “non” – “</a:t>
            </a:r>
            <a:r>
              <a:rPr lang="en-GB" baseline="0" dirty="0" err="1"/>
              <a:t>bien</a:t>
            </a:r>
            <a:r>
              <a:rPr lang="en-GB" baseline="0" dirty="0"/>
              <a:t>!”, etc.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N.B. the word ‘quoi’ is introduced incidentally here as part of the rubric, but is included explicitly in the vocabulary set for week 2.1.4.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Vocabulary</a:t>
            </a:r>
          </a:p>
          <a:p>
            <a:r>
              <a:rPr lang="fr-FR" sz="1200" b="0" i="0" u="none" strike="noStrike" kern="1200" dirty="0">
                <a:solidFill>
                  <a:schemeClr val="tx1"/>
                </a:solidFill>
                <a:effectLst/>
                <a:latin typeface="+mn-lt"/>
                <a:ea typeface="+mn-ea"/>
                <a:cs typeface="+mn-cs"/>
              </a:rPr>
              <a:t>deux [41], trois [115], quatre [253], cinq [288], six [450], sept [905], huit [877], neuf [787], dix [372], onze (2447), douze (1664), des [2 - de]</a:t>
            </a:r>
            <a:r>
              <a:rPr lang="fr-FR" dirty="0"/>
              <a:t>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196561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28226760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1970787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39029818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3686657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3059322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2709275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26</a:t>
            </a:fld>
            <a:endParaRPr lang="en-GB">
              <a:solidFill>
                <a:prstClr val="black"/>
              </a:solidFill>
            </a:endParaRPr>
          </a:p>
        </p:txBody>
      </p:sp>
    </p:spTree>
    <p:extLst>
      <p:ext uri="{BB962C8B-B14F-4D97-AF65-F5344CB8AC3E}">
        <p14:creationId xmlns:p14="http://schemas.microsoft.com/office/powerpoint/2010/main" val="3420697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Further vocabulary</a:t>
            </a:r>
            <a:r>
              <a:rPr lang="en-GB" baseline="0" dirty="0"/>
              <a:t> practice – now switch to English to French, altering the target language question accordingly: “</a:t>
            </a:r>
            <a:r>
              <a:rPr lang="fr-FR" sz="1200" dirty="0">
                <a:solidFill>
                  <a:schemeClr val="accent1">
                    <a:lumMod val="50000"/>
                  </a:schemeClr>
                </a:solidFill>
              </a:rPr>
              <a:t>C'est quoi en français ?</a:t>
            </a:r>
            <a:r>
              <a:rPr lang="en-GB" baseline="0" dirty="0"/>
              <a:t>”</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27</a:t>
            </a:fld>
            <a:endParaRPr lang="en-GB">
              <a:solidFill>
                <a:prstClr val="black"/>
              </a:solidFill>
            </a:endParaRPr>
          </a:p>
        </p:txBody>
      </p:sp>
    </p:spTree>
    <p:extLst>
      <p:ext uri="{BB962C8B-B14F-4D97-AF65-F5344CB8AC3E}">
        <p14:creationId xmlns:p14="http://schemas.microsoft.com/office/powerpoint/2010/main" val="12270842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3846670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29</a:t>
            </a:fld>
            <a:endParaRPr lang="en-GB">
              <a:solidFill>
                <a:prstClr val="black"/>
              </a:solidFill>
            </a:endParaRPr>
          </a:p>
        </p:txBody>
      </p:sp>
    </p:spTree>
    <p:extLst>
      <p:ext uri="{BB962C8B-B14F-4D97-AF65-F5344CB8AC3E}">
        <p14:creationId xmlns:p14="http://schemas.microsoft.com/office/powerpoint/2010/main" val="4249505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9003392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30</a:t>
            </a:fld>
            <a:endParaRPr lang="en-GB">
              <a:solidFill>
                <a:prstClr val="black"/>
              </a:solidFill>
            </a:endParaRPr>
          </a:p>
        </p:txBody>
      </p:sp>
    </p:spTree>
    <p:extLst>
      <p:ext uri="{BB962C8B-B14F-4D97-AF65-F5344CB8AC3E}">
        <p14:creationId xmlns:p14="http://schemas.microsoft.com/office/powerpoint/2010/main" val="27107318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31</a:t>
            </a:fld>
            <a:endParaRPr lang="en-GB">
              <a:solidFill>
                <a:prstClr val="black"/>
              </a:solidFill>
            </a:endParaRPr>
          </a:p>
        </p:txBody>
      </p:sp>
    </p:spTree>
    <p:extLst>
      <p:ext uri="{BB962C8B-B14F-4D97-AF65-F5344CB8AC3E}">
        <p14:creationId xmlns:p14="http://schemas.microsoft.com/office/powerpoint/2010/main" val="11421414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32</a:t>
            </a:fld>
            <a:endParaRPr lang="en-GB">
              <a:solidFill>
                <a:prstClr val="black"/>
              </a:solidFill>
            </a:endParaRPr>
          </a:p>
        </p:txBody>
      </p:sp>
    </p:spTree>
    <p:extLst>
      <p:ext uri="{BB962C8B-B14F-4D97-AF65-F5344CB8AC3E}">
        <p14:creationId xmlns:p14="http://schemas.microsoft.com/office/powerpoint/2010/main" val="235192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33</a:t>
            </a:fld>
            <a:endParaRPr lang="en-GB">
              <a:solidFill>
                <a:prstClr val="black"/>
              </a:solidFill>
            </a:endParaRPr>
          </a:p>
        </p:txBody>
      </p:sp>
    </p:spTree>
    <p:extLst>
      <p:ext uri="{BB962C8B-B14F-4D97-AF65-F5344CB8AC3E}">
        <p14:creationId xmlns:p14="http://schemas.microsoft.com/office/powerpoint/2010/main" val="16028392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34</a:t>
            </a:fld>
            <a:endParaRPr lang="en-GB">
              <a:solidFill>
                <a:prstClr val="black"/>
              </a:solidFill>
            </a:endParaRPr>
          </a:p>
        </p:txBody>
      </p:sp>
    </p:spTree>
    <p:extLst>
      <p:ext uri="{BB962C8B-B14F-4D97-AF65-F5344CB8AC3E}">
        <p14:creationId xmlns:p14="http://schemas.microsoft.com/office/powerpoint/2010/main" val="11261660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35</a:t>
            </a:fld>
            <a:endParaRPr lang="en-GB">
              <a:solidFill>
                <a:prstClr val="black"/>
              </a:solidFill>
            </a:endParaRPr>
          </a:p>
        </p:txBody>
      </p:sp>
    </p:spTree>
    <p:extLst>
      <p:ext uri="{BB962C8B-B14F-4D97-AF65-F5344CB8AC3E}">
        <p14:creationId xmlns:p14="http://schemas.microsoft.com/office/powerpoint/2010/main" val="33649843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36</a:t>
            </a:fld>
            <a:endParaRPr lang="en-GB">
              <a:solidFill>
                <a:prstClr val="black"/>
              </a:solidFill>
            </a:endParaRPr>
          </a:p>
        </p:txBody>
      </p:sp>
    </p:spTree>
    <p:extLst>
      <p:ext uri="{BB962C8B-B14F-4D97-AF65-F5344CB8AC3E}">
        <p14:creationId xmlns:p14="http://schemas.microsoft.com/office/powerpoint/2010/main" val="33454548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37</a:t>
            </a:fld>
            <a:endParaRPr lang="en-GB">
              <a:solidFill>
                <a:prstClr val="black"/>
              </a:solidFill>
            </a:endParaRPr>
          </a:p>
        </p:txBody>
      </p:sp>
    </p:spTree>
    <p:extLst>
      <p:ext uri="{BB962C8B-B14F-4D97-AF65-F5344CB8AC3E}">
        <p14:creationId xmlns:p14="http://schemas.microsoft.com/office/powerpoint/2010/main" val="38025535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 vocabulary</a:t>
            </a:r>
            <a:r>
              <a:rPr lang="en-GB" baseline="0" dirty="0"/>
              <a:t> practice - English to French.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38</a:t>
            </a:fld>
            <a:endParaRPr lang="en-GB">
              <a:solidFill>
                <a:prstClr val="black"/>
              </a:solidFill>
            </a:endParaRPr>
          </a:p>
        </p:txBody>
      </p:sp>
    </p:spTree>
    <p:extLst>
      <p:ext uri="{BB962C8B-B14F-4D97-AF65-F5344CB8AC3E}">
        <p14:creationId xmlns:p14="http://schemas.microsoft.com/office/powerpoint/2010/main" val="11539659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Vocabulary recap</a:t>
            </a:r>
            <a:r>
              <a:rPr lang="en-GB" b="1" baseline="0" dirty="0"/>
              <a:t>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Pupils</a:t>
            </a:r>
            <a:r>
              <a:rPr lang="en-GB" baseline="0" dirty="0"/>
              <a:t> either work by themselves or in pairs, reading out the words practised last lesson and recapping their English meaning (1 minute).</a:t>
            </a:r>
            <a:br>
              <a:rPr lang="en-GB" baseline="0" dirty="0"/>
            </a:br>
            <a:r>
              <a:rPr lang="en-GB" baseline="0" dirty="0"/>
              <a:t>Then the French meanings are removed and they try to recall them, looking at the English (1 minute)</a:t>
            </a:r>
            <a:br>
              <a:rPr lang="en-GB" baseline="0" dirty="0"/>
            </a:br>
            <a:r>
              <a:rPr lang="en-GB" baseline="0" dirty="0"/>
              <a:t>Further rounds of learning can be facilitated by one pupil turning away from the board, and his/her partner asking him/her the meanings.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t>
            </a:r>
            <a:r>
              <a:rPr lang="en-GB" baseline="0" dirty="0" err="1"/>
              <a:t>Deux</a:t>
            </a:r>
            <a:r>
              <a:rPr lang="en-GB" baseline="0" dirty="0"/>
              <a:t>’ is also this week’s phonics source word.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N.B. owing to the fact that this week’s vocabulary set consists almost entirely of the numbers 2-12 (‘un’ having been presented previously as both number and indefinite article), the sequential nature of these numbers makes it very much easier than usual to determine the English meanings when they are presented in order, as here – yet there is a value in learning them in sequence for the French. For this reason, however, only the French meanings are removed in this exercise to challenge recall (the vocabulary was practised French – English in the previous lesson).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Remind the students to pronounce the numbers very carefully.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Vocabulary</a:t>
            </a:r>
          </a:p>
          <a:p>
            <a:r>
              <a:rPr lang="fr-FR" sz="1200" b="0" i="0" u="none" strike="noStrike" kern="1200" dirty="0">
                <a:solidFill>
                  <a:schemeClr val="tx1"/>
                </a:solidFill>
                <a:effectLst/>
                <a:latin typeface="+mn-lt"/>
                <a:ea typeface="+mn-ea"/>
                <a:cs typeface="+mn-cs"/>
              </a:rPr>
              <a:t>deux [41], trois [115], quatre [253], cinq [288], six [450], sept [905], huit [877], neuf [787], dix [372], onze (2447), douze (1664), des [2 - de]</a:t>
            </a:r>
            <a:r>
              <a:rPr lang="fr-FR" dirty="0"/>
              <a:t>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en-GB" b="1"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39</a:t>
            </a:fld>
            <a:endParaRPr lang="en-GB">
              <a:solidFill>
                <a:prstClr val="black"/>
              </a:solidFill>
            </a:endParaRPr>
          </a:p>
        </p:txBody>
      </p:sp>
    </p:spTree>
    <p:extLst>
      <p:ext uri="{BB962C8B-B14F-4D97-AF65-F5344CB8AC3E}">
        <p14:creationId xmlns:p14="http://schemas.microsoft.com/office/powerpoint/2010/main" val="236834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34275911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t>Further</a:t>
            </a:r>
            <a:r>
              <a:rPr lang="en-GB" b="0" i="0" baseline="0" dirty="0"/>
              <a:t> vocabulary practice – English to French.</a:t>
            </a:r>
          </a:p>
          <a:p>
            <a:r>
              <a:rPr lang="en-GB" b="0" i="0" baseline="0" dirty="0"/>
              <a:t>The question ‘</a:t>
            </a:r>
            <a:r>
              <a:rPr lang="en-GB" sz="1200" b="0" i="0" dirty="0">
                <a:solidFill>
                  <a:schemeClr val="accent5">
                    <a:lumMod val="50000"/>
                  </a:schemeClr>
                </a:solidFill>
                <a:latin typeface="Century Gothic" panose="020B0502020202020204" pitchFamily="34" charset="0"/>
              </a:rPr>
              <a:t>Comment </a:t>
            </a:r>
            <a:r>
              <a:rPr lang="en-GB" sz="1200" b="0" i="0" dirty="0" err="1">
                <a:solidFill>
                  <a:schemeClr val="accent5">
                    <a:lumMod val="50000"/>
                  </a:schemeClr>
                </a:solidFill>
                <a:latin typeface="Century Gothic" panose="020B0502020202020204" pitchFamily="34" charset="0"/>
              </a:rPr>
              <a:t>dit</a:t>
            </a:r>
            <a:r>
              <a:rPr lang="en-GB" sz="1200" b="0" i="0" dirty="0">
                <a:solidFill>
                  <a:schemeClr val="accent5">
                    <a:lumMod val="50000"/>
                  </a:schemeClr>
                </a:solidFill>
                <a:latin typeface="Century Gothic" panose="020B0502020202020204" pitchFamily="34" charset="0"/>
              </a:rPr>
              <a:t>-on </a:t>
            </a:r>
            <a:r>
              <a:rPr lang="en-GB" sz="1200" b="0" i="0" dirty="0" err="1">
                <a:solidFill>
                  <a:schemeClr val="accent5">
                    <a:lumMod val="50000"/>
                  </a:schemeClr>
                </a:solidFill>
                <a:latin typeface="Century Gothic" panose="020B0502020202020204" pitchFamily="34" charset="0"/>
              </a:rPr>
              <a:t>en</a:t>
            </a:r>
            <a:r>
              <a:rPr lang="en-GB" sz="1200" b="0" i="0" dirty="0">
                <a:solidFill>
                  <a:schemeClr val="accent5">
                    <a:lumMod val="50000"/>
                  </a:schemeClr>
                </a:solidFill>
                <a:latin typeface="Century Gothic" panose="020B0502020202020204" pitchFamily="34" charset="0"/>
              </a:rPr>
              <a:t> </a:t>
            </a:r>
            <a:r>
              <a:rPr lang="en-GB" sz="1200" b="0" i="0" dirty="0" err="1">
                <a:solidFill>
                  <a:schemeClr val="accent5">
                    <a:lumMod val="50000"/>
                  </a:schemeClr>
                </a:solidFill>
                <a:latin typeface="Century Gothic" panose="020B0502020202020204" pitchFamily="34" charset="0"/>
              </a:rPr>
              <a:t>français</a:t>
            </a:r>
            <a:r>
              <a:rPr lang="en-GB" sz="1200" b="0" i="0" dirty="0">
                <a:solidFill>
                  <a:schemeClr val="accent5">
                    <a:lumMod val="50000"/>
                  </a:schemeClr>
                </a:solidFill>
                <a:latin typeface="Century Gothic" panose="020B0502020202020204" pitchFamily="34" charset="0"/>
              </a:rPr>
              <a:t>?’ </a:t>
            </a:r>
            <a:r>
              <a:rPr lang="en-GB" sz="1200" kern="1200" dirty="0">
                <a:solidFill>
                  <a:schemeClr val="tx1"/>
                </a:solidFill>
                <a:effectLst/>
                <a:latin typeface="+mn-lt"/>
                <a:ea typeface="+mn-ea"/>
                <a:cs typeface="+mn-cs"/>
              </a:rPr>
              <a:t>has been introduced in previous lessons to elicit meanings from students.</a:t>
            </a:r>
            <a:r>
              <a:rPr lang="en-GB" sz="1200" b="0" i="0" dirty="0">
                <a:solidFill>
                  <a:schemeClr val="accent5">
                    <a:lumMod val="50000"/>
                  </a:schemeClr>
                </a:solidFill>
                <a:latin typeface="Century Gothic" panose="020B0502020202020204" pitchFamily="34" charset="0"/>
              </a:rPr>
              <a:t> It is practised</a:t>
            </a:r>
            <a:r>
              <a:rPr lang="en-GB" sz="1200" b="0" i="0" baseline="0" dirty="0">
                <a:solidFill>
                  <a:schemeClr val="accent5">
                    <a:lumMod val="50000"/>
                  </a:schemeClr>
                </a:solidFill>
                <a:latin typeface="Century Gothic" panose="020B0502020202020204" pitchFamily="34" charset="0"/>
              </a:rPr>
              <a:t> formally in term 2.1, week 5.</a:t>
            </a:r>
            <a:endParaRPr lang="en-GB" b="0" i="0" dirty="0"/>
          </a:p>
        </p:txBody>
      </p:sp>
      <p:sp>
        <p:nvSpPr>
          <p:cNvPr id="4" name="Slide Number Placeholder 3"/>
          <p:cNvSpPr>
            <a:spLocks noGrp="1"/>
          </p:cNvSpPr>
          <p:nvPr>
            <p:ph type="sldNum" sz="quarter" idx="10"/>
          </p:nvPr>
        </p:nvSpPr>
        <p:spPr/>
        <p:txBody>
          <a:bodyPr/>
          <a:lstStyle/>
          <a:p>
            <a:fld id="{062B22C6-D59F-4BBB-9713-7E5EF30271F3}" type="slidenum">
              <a:rPr lang="en-GB" smtClean="0"/>
              <a:t>40</a:t>
            </a:fld>
            <a:endParaRPr lang="en-GB"/>
          </a:p>
        </p:txBody>
      </p:sp>
    </p:spTree>
    <p:extLst>
      <p:ext uri="{BB962C8B-B14F-4D97-AF65-F5344CB8AC3E}">
        <p14:creationId xmlns:p14="http://schemas.microsoft.com/office/powerpoint/2010/main" val="913979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Students should have pre-learned this week’s vocabulary using Quizlet, but it is presented again and practised here, and on the following slides – first French to English, then English to French (‘</a:t>
            </a:r>
            <a:r>
              <a:rPr lang="en-GB" baseline="0" dirty="0" err="1"/>
              <a:t>deux</a:t>
            </a:r>
            <a:r>
              <a:rPr lang="en-GB" baseline="0" dirty="0"/>
              <a:t>’ is also this week’s phonics source word).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N.B. This set of French – English slides runs twice. On the first run-through, the teacher should pronounce the French word first, eliciting the SSC from the students, or drawing their attention to it, as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Students have to identify which word on the slide corresponds in meaning to the word in the centre. The correct answer is then highlighted upon clicking the mouse. Try to elicit the word using the target language: “</a:t>
            </a:r>
            <a:r>
              <a:rPr lang="en-GB" baseline="0" dirty="0" err="1"/>
              <a:t>C'est</a:t>
            </a:r>
            <a:r>
              <a:rPr lang="en-GB" baseline="0" dirty="0"/>
              <a:t> quoi </a:t>
            </a:r>
            <a:r>
              <a:rPr lang="en-GB" baseline="0" dirty="0" err="1"/>
              <a:t>en</a:t>
            </a:r>
            <a:r>
              <a:rPr lang="en-GB" baseline="0" dirty="0"/>
              <a:t> </a:t>
            </a:r>
            <a:r>
              <a:rPr lang="en-GB" baseline="0" dirty="0" err="1"/>
              <a:t>anglais</a:t>
            </a:r>
            <a:r>
              <a:rPr lang="en-GB" baseline="0" dirty="0"/>
              <a:t> ?” – “</a:t>
            </a:r>
            <a:r>
              <a:rPr lang="en-GB" baseline="0" dirty="0" err="1"/>
              <a:t>oui</a:t>
            </a:r>
            <a:r>
              <a:rPr lang="en-GB" baseline="0" dirty="0"/>
              <a:t>” – “non” – “</a:t>
            </a:r>
            <a:r>
              <a:rPr lang="en-GB" baseline="0" dirty="0" err="1"/>
              <a:t>bien</a:t>
            </a:r>
            <a:r>
              <a:rPr lang="en-GB" baseline="0" dirty="0"/>
              <a:t>!”, etc.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N.B. the word ‘quoi’ is introduced incidentally here as part of the rubric, but is included explicitly in the vocabulary set for week 2.1.4.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Vocabulary</a:t>
            </a:r>
          </a:p>
          <a:p>
            <a:r>
              <a:rPr lang="fr-FR" sz="1200" b="0" i="0" u="none" strike="noStrike" kern="1200" dirty="0">
                <a:solidFill>
                  <a:schemeClr val="tx1"/>
                </a:solidFill>
                <a:effectLst/>
                <a:latin typeface="+mn-lt"/>
                <a:ea typeface="+mn-ea"/>
                <a:cs typeface="+mn-cs"/>
              </a:rPr>
              <a:t>deux [41], trois [115], quatre [253], cinq [288], six [450], sept [905], huit [877], neuf [787], dix [372], onze (2447), douze (1664), des [2 - de]</a:t>
            </a:r>
            <a:r>
              <a:rPr lang="fr-FR" dirty="0"/>
              <a:t> </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996730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221138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82359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906319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Further vocabulary practice - French to English.</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282179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20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10/02/2020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851815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2"/>
        <p:cNvGrpSpPr/>
        <p:nvPr/>
      </p:nvGrpSpPr>
      <p:grpSpPr>
        <a:xfrm>
          <a:off x="0" y="0"/>
          <a:ext cx="0" cy="0"/>
          <a:chOff x="0" y="0"/>
          <a:chExt cx="0" cy="0"/>
        </a:xfrm>
      </p:grpSpPr>
      <p:sp>
        <p:nvSpPr>
          <p:cNvPr id="13" name="Google Shape;13;p14"/>
          <p:cNvSpPr txBox="1">
            <a:spLocks noGrp="1"/>
          </p:cNvSpPr>
          <p:nvPr>
            <p:ph type="ctrTitle"/>
          </p:nvPr>
        </p:nvSpPr>
        <p:spPr>
          <a:xfrm>
            <a:off x="914400" y="1122363"/>
            <a:ext cx="103632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F3864"/>
              </a:buClr>
              <a:buSzPts val="6000"/>
              <a:buFont typeface="Century Gothic"/>
              <a:buNone/>
              <a:defRPr sz="6000">
                <a:solidFill>
                  <a:srgbClr val="1F3864"/>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1F3864"/>
              </a:buClr>
              <a:buSzPts val="2400"/>
              <a:buNone/>
              <a:defRPr sz="2400">
                <a:solidFill>
                  <a:srgbClr val="1F3864"/>
                </a:solidFill>
                <a:latin typeface="Century Gothic"/>
                <a:ea typeface="Century Gothic"/>
                <a:cs typeface="Century Gothic"/>
                <a:sym typeface="Century Gothic"/>
              </a:defRPr>
            </a:lvl1pPr>
            <a:lvl2pPr lvl="1" algn="ctr">
              <a:lnSpc>
                <a:spcPct val="90000"/>
              </a:lnSpc>
              <a:spcBef>
                <a:spcPts val="500"/>
              </a:spcBef>
              <a:spcAft>
                <a:spcPts val="0"/>
              </a:spcAft>
              <a:buClr>
                <a:srgbClr val="1F3864"/>
              </a:buClr>
              <a:buSzPts val="2000"/>
              <a:buNone/>
              <a:defRPr sz="2000"/>
            </a:lvl2pPr>
            <a:lvl3pPr lvl="2" algn="ctr">
              <a:lnSpc>
                <a:spcPct val="90000"/>
              </a:lnSpc>
              <a:spcBef>
                <a:spcPts val="500"/>
              </a:spcBef>
              <a:spcAft>
                <a:spcPts val="0"/>
              </a:spcAft>
              <a:buClr>
                <a:srgbClr val="1F3864"/>
              </a:buClr>
              <a:buSzPts val="1800"/>
              <a:buNone/>
              <a:defRPr sz="1800"/>
            </a:lvl3pPr>
            <a:lvl4pPr lvl="3" algn="ctr">
              <a:lnSpc>
                <a:spcPct val="90000"/>
              </a:lnSpc>
              <a:spcBef>
                <a:spcPts val="500"/>
              </a:spcBef>
              <a:spcAft>
                <a:spcPts val="0"/>
              </a:spcAft>
              <a:buClr>
                <a:srgbClr val="1F3864"/>
              </a:buClr>
              <a:buSzPts val="1600"/>
              <a:buNone/>
              <a:defRPr sz="1600"/>
            </a:lvl4pPr>
            <a:lvl5pPr lvl="4" algn="ctr">
              <a:lnSpc>
                <a:spcPct val="90000"/>
              </a:lnSpc>
              <a:spcBef>
                <a:spcPts val="500"/>
              </a:spcBef>
              <a:spcAft>
                <a:spcPts val="0"/>
              </a:spcAft>
              <a:buClr>
                <a:srgbClr val="1F3864"/>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3266679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and Content" type="obj">
  <p:cSld name="Title and Content">
    <p:spTree>
      <p:nvGrpSpPr>
        <p:cNvPr id="1" name="Shape 15"/>
        <p:cNvGrpSpPr/>
        <p:nvPr/>
      </p:nvGrpSpPr>
      <p:grpSpPr>
        <a:xfrm>
          <a:off x="0" y="0"/>
          <a:ext cx="0" cy="0"/>
          <a:chOff x="0" y="0"/>
          <a:chExt cx="0" cy="0"/>
        </a:xfrm>
      </p:grpSpPr>
      <p:sp>
        <p:nvSpPr>
          <p:cNvPr id="16" name="Google Shape;16;p15"/>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55600" algn="l">
              <a:lnSpc>
                <a:spcPct val="90000"/>
              </a:lnSpc>
              <a:spcBef>
                <a:spcPts val="500"/>
              </a:spcBef>
              <a:spcAft>
                <a:spcPts val="0"/>
              </a:spcAft>
              <a:buClr>
                <a:srgbClr val="1F3864"/>
              </a:buClr>
              <a:buSzPts val="2000"/>
              <a:buChar char="•"/>
              <a:defRPr sz="2000"/>
            </a:lvl2pPr>
            <a:lvl3pPr marL="1371600" lvl="2" indent="-342900" algn="l">
              <a:lnSpc>
                <a:spcPct val="90000"/>
              </a:lnSpc>
              <a:spcBef>
                <a:spcPts val="500"/>
              </a:spcBef>
              <a:spcAft>
                <a:spcPts val="0"/>
              </a:spcAft>
              <a:buClr>
                <a:srgbClr val="1F3864"/>
              </a:buClr>
              <a:buSzPts val="1800"/>
              <a:buChar char="•"/>
              <a:defRPr sz="1800"/>
            </a:lvl3pPr>
            <a:lvl4pPr marL="1828800" lvl="3" indent="-330200" algn="l">
              <a:lnSpc>
                <a:spcPct val="90000"/>
              </a:lnSpc>
              <a:spcBef>
                <a:spcPts val="500"/>
              </a:spcBef>
              <a:spcAft>
                <a:spcPts val="0"/>
              </a:spcAft>
              <a:buClr>
                <a:srgbClr val="1F3864"/>
              </a:buClr>
              <a:buSzPts val="1600"/>
              <a:buChar char="•"/>
              <a:defRPr sz="1600"/>
            </a:lvl4pPr>
            <a:lvl5pPr marL="2286000" lvl="4" indent="-330200" algn="l">
              <a:lnSpc>
                <a:spcPct val="90000"/>
              </a:lnSpc>
              <a:spcBef>
                <a:spcPts val="500"/>
              </a:spcBef>
              <a:spcAft>
                <a:spcPts val="0"/>
              </a:spcAft>
              <a:buClr>
                <a:srgbClr val="1F3864"/>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912242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 Only">
    <p:spTree>
      <p:nvGrpSpPr>
        <p:cNvPr id="1" name="Shape 18"/>
        <p:cNvGrpSpPr/>
        <p:nvPr/>
      </p:nvGrpSpPr>
      <p:grpSpPr>
        <a:xfrm>
          <a:off x="0" y="0"/>
          <a:ext cx="0" cy="0"/>
          <a:chOff x="0" y="0"/>
          <a:chExt cx="0" cy="0"/>
        </a:xfrm>
      </p:grpSpPr>
      <p:sp>
        <p:nvSpPr>
          <p:cNvPr id="19" name="Google Shape;19;p16"/>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014012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2_Blank">
  <p:cSld name="2_Blank">
    <p:spTree>
      <p:nvGrpSpPr>
        <p:cNvPr id="1" name="Shape 20"/>
        <p:cNvGrpSpPr/>
        <p:nvPr/>
      </p:nvGrpSpPr>
      <p:grpSpPr>
        <a:xfrm>
          <a:off x="0" y="0"/>
          <a:ext cx="0" cy="0"/>
          <a:chOff x="0" y="0"/>
          <a:chExt cx="0" cy="0"/>
        </a:xfrm>
      </p:grpSpPr>
    </p:spTree>
    <p:extLst>
      <p:ext uri="{BB962C8B-B14F-4D97-AF65-F5344CB8AC3E}">
        <p14:creationId xmlns:p14="http://schemas.microsoft.com/office/powerpoint/2010/main" val="1680730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spTree>
      <p:nvGrpSpPr>
        <p:cNvPr id="1" name="Shape 21"/>
        <p:cNvGrpSpPr/>
        <p:nvPr/>
      </p:nvGrpSpPr>
      <p:grpSpPr>
        <a:xfrm>
          <a:off x="0" y="0"/>
          <a:ext cx="0" cy="0"/>
          <a:chOff x="0" y="0"/>
          <a:chExt cx="0" cy="0"/>
        </a:xfrm>
      </p:grpSpPr>
      <p:sp>
        <p:nvSpPr>
          <p:cNvPr id="22" name="Google Shape;22;p21"/>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1"/>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F3864"/>
              </a:buClr>
              <a:buSzPts val="2400"/>
              <a:buNone/>
              <a:defRPr sz="2400">
                <a:solidFill>
                  <a:srgbClr val="1F3864"/>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extLst>
      <p:ext uri="{BB962C8B-B14F-4D97-AF65-F5344CB8AC3E}">
        <p14:creationId xmlns:p14="http://schemas.microsoft.com/office/powerpoint/2010/main" val="22952673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wo Content" type="twoObj">
  <p:cSld name="Two Content">
    <p:spTree>
      <p:nvGrpSpPr>
        <p:cNvPr id="1" name="Shape 24"/>
        <p:cNvGrpSpPr/>
        <p:nvPr/>
      </p:nvGrpSpPr>
      <p:grpSpPr>
        <a:xfrm>
          <a:off x="0" y="0"/>
          <a:ext cx="0" cy="0"/>
          <a:chOff x="0" y="0"/>
          <a:chExt cx="0" cy="0"/>
        </a:xfrm>
      </p:grpSpPr>
      <p:sp>
        <p:nvSpPr>
          <p:cNvPr id="25" name="Google Shape;25;p22"/>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2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50149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Comparison" type="twoTxTwoObj">
  <p:cSld name="Comparison">
    <p:spTree>
      <p:nvGrpSpPr>
        <p:cNvPr id="1" name="Shape 28"/>
        <p:cNvGrpSpPr/>
        <p:nvPr/>
      </p:nvGrpSpPr>
      <p:grpSpPr>
        <a:xfrm>
          <a:off x="0" y="0"/>
          <a:ext cx="0" cy="0"/>
          <a:chOff x="0" y="0"/>
          <a:chExt cx="0" cy="0"/>
        </a:xfrm>
      </p:grpSpPr>
      <p:sp>
        <p:nvSpPr>
          <p:cNvPr id="29" name="Google Shape;29;p23"/>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3"/>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F3864"/>
              </a:buClr>
              <a:buSzPts val="2400"/>
              <a:buNone/>
              <a:defRPr sz="2400" b="1"/>
            </a:lvl1pPr>
            <a:lvl2pPr marL="914400" lvl="1" indent="-228600" algn="l">
              <a:lnSpc>
                <a:spcPct val="90000"/>
              </a:lnSpc>
              <a:spcBef>
                <a:spcPts val="500"/>
              </a:spcBef>
              <a:spcAft>
                <a:spcPts val="0"/>
              </a:spcAft>
              <a:buClr>
                <a:srgbClr val="1F3864"/>
              </a:buClr>
              <a:buSzPts val="2000"/>
              <a:buNone/>
              <a:defRPr sz="2000" b="1"/>
            </a:lvl2pPr>
            <a:lvl3pPr marL="1371600" lvl="2" indent="-228600" algn="l">
              <a:lnSpc>
                <a:spcPct val="90000"/>
              </a:lnSpc>
              <a:spcBef>
                <a:spcPts val="500"/>
              </a:spcBef>
              <a:spcAft>
                <a:spcPts val="0"/>
              </a:spcAft>
              <a:buClr>
                <a:srgbClr val="1F3864"/>
              </a:buClr>
              <a:buSzPts val="1800"/>
              <a:buNone/>
              <a:defRPr sz="1800" b="1"/>
            </a:lvl3pPr>
            <a:lvl4pPr marL="1828800" lvl="3" indent="-228600" algn="l">
              <a:lnSpc>
                <a:spcPct val="90000"/>
              </a:lnSpc>
              <a:spcBef>
                <a:spcPts val="500"/>
              </a:spcBef>
              <a:spcAft>
                <a:spcPts val="0"/>
              </a:spcAft>
              <a:buClr>
                <a:srgbClr val="1F3864"/>
              </a:buClr>
              <a:buSzPts val="1600"/>
              <a:buNone/>
              <a:defRPr sz="1600" b="1"/>
            </a:lvl4pPr>
            <a:lvl5pPr marL="2286000" lvl="4" indent="-228600" algn="l">
              <a:lnSpc>
                <a:spcPct val="90000"/>
              </a:lnSpc>
              <a:spcBef>
                <a:spcPts val="500"/>
              </a:spcBef>
              <a:spcAft>
                <a:spcPts val="0"/>
              </a:spcAft>
              <a:buClr>
                <a:srgbClr val="1F3864"/>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1" name="Google Shape;31;p23"/>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3"/>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F3864"/>
              </a:buClr>
              <a:buSzPts val="2400"/>
              <a:buNone/>
              <a:defRPr sz="2400" b="1"/>
            </a:lvl1pPr>
            <a:lvl2pPr marL="914400" lvl="1" indent="-228600" algn="l">
              <a:lnSpc>
                <a:spcPct val="90000"/>
              </a:lnSpc>
              <a:spcBef>
                <a:spcPts val="500"/>
              </a:spcBef>
              <a:spcAft>
                <a:spcPts val="0"/>
              </a:spcAft>
              <a:buClr>
                <a:srgbClr val="1F3864"/>
              </a:buClr>
              <a:buSzPts val="2000"/>
              <a:buNone/>
              <a:defRPr sz="2000" b="1"/>
            </a:lvl2pPr>
            <a:lvl3pPr marL="1371600" lvl="2" indent="-228600" algn="l">
              <a:lnSpc>
                <a:spcPct val="90000"/>
              </a:lnSpc>
              <a:spcBef>
                <a:spcPts val="500"/>
              </a:spcBef>
              <a:spcAft>
                <a:spcPts val="0"/>
              </a:spcAft>
              <a:buClr>
                <a:srgbClr val="1F3864"/>
              </a:buClr>
              <a:buSzPts val="1800"/>
              <a:buNone/>
              <a:defRPr sz="1800" b="1"/>
            </a:lvl3pPr>
            <a:lvl4pPr marL="1828800" lvl="3" indent="-228600" algn="l">
              <a:lnSpc>
                <a:spcPct val="90000"/>
              </a:lnSpc>
              <a:spcBef>
                <a:spcPts val="500"/>
              </a:spcBef>
              <a:spcAft>
                <a:spcPts val="0"/>
              </a:spcAft>
              <a:buClr>
                <a:srgbClr val="1F3864"/>
              </a:buClr>
              <a:buSzPts val="1600"/>
              <a:buNone/>
              <a:defRPr sz="1600" b="1"/>
            </a:lvl4pPr>
            <a:lvl5pPr marL="2286000" lvl="4" indent="-228600" algn="l">
              <a:lnSpc>
                <a:spcPct val="90000"/>
              </a:lnSpc>
              <a:spcBef>
                <a:spcPts val="500"/>
              </a:spcBef>
              <a:spcAft>
                <a:spcPts val="0"/>
              </a:spcAft>
              <a:buClr>
                <a:srgbClr val="1F3864"/>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23"/>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57732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34"/>
        <p:cNvGrpSpPr/>
        <p:nvPr/>
      </p:nvGrpSpPr>
      <p:grpSpPr>
        <a:xfrm>
          <a:off x="0" y="0"/>
          <a:ext cx="0" cy="0"/>
          <a:chOff x="0" y="0"/>
          <a:chExt cx="0" cy="0"/>
        </a:xfrm>
      </p:grpSpPr>
      <p:sp>
        <p:nvSpPr>
          <p:cNvPr id="35" name="Google Shape;35;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4"/>
          <p:cNvSpPr txBox="1">
            <a:spLocks noGrp="1"/>
          </p:cNvSpPr>
          <p:nvPr>
            <p:ph type="body" idx="1"/>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1F3864"/>
              </a:buClr>
              <a:buSzPts val="3200"/>
              <a:buChar char="•"/>
              <a:defRPr sz="3200"/>
            </a:lvl1pPr>
            <a:lvl2pPr marL="914400" lvl="1" indent="-406400" algn="l">
              <a:lnSpc>
                <a:spcPct val="90000"/>
              </a:lnSpc>
              <a:spcBef>
                <a:spcPts val="500"/>
              </a:spcBef>
              <a:spcAft>
                <a:spcPts val="0"/>
              </a:spcAft>
              <a:buClr>
                <a:srgbClr val="1F3864"/>
              </a:buClr>
              <a:buSzPts val="2800"/>
              <a:buChar char="•"/>
              <a:defRPr sz="2800"/>
            </a:lvl2pPr>
            <a:lvl3pPr marL="1371600" lvl="2" indent="-381000" algn="l">
              <a:lnSpc>
                <a:spcPct val="90000"/>
              </a:lnSpc>
              <a:spcBef>
                <a:spcPts val="500"/>
              </a:spcBef>
              <a:spcAft>
                <a:spcPts val="0"/>
              </a:spcAft>
              <a:buClr>
                <a:srgbClr val="1F3864"/>
              </a:buClr>
              <a:buSzPts val="2400"/>
              <a:buChar char="•"/>
              <a:defRPr sz="2400"/>
            </a:lvl3pPr>
            <a:lvl4pPr marL="1828800" lvl="3" indent="-355600" algn="l">
              <a:lnSpc>
                <a:spcPct val="90000"/>
              </a:lnSpc>
              <a:spcBef>
                <a:spcPts val="500"/>
              </a:spcBef>
              <a:spcAft>
                <a:spcPts val="0"/>
              </a:spcAft>
              <a:buClr>
                <a:srgbClr val="1F3864"/>
              </a:buClr>
              <a:buSzPts val="2000"/>
              <a:buChar char="•"/>
              <a:defRPr sz="2000"/>
            </a:lvl4pPr>
            <a:lvl5pPr marL="2286000" lvl="4" indent="-355600" algn="l">
              <a:lnSpc>
                <a:spcPct val="90000"/>
              </a:lnSpc>
              <a:spcBef>
                <a:spcPts val="500"/>
              </a:spcBef>
              <a:spcAft>
                <a:spcPts val="0"/>
              </a:spcAft>
              <a:buClr>
                <a:srgbClr val="1F3864"/>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7" name="Google Shape;37;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F3864"/>
              </a:buClr>
              <a:buSzPts val="1600"/>
              <a:buNone/>
              <a:defRPr sz="1600"/>
            </a:lvl1pPr>
            <a:lvl2pPr marL="914400" lvl="1" indent="-228600" algn="l">
              <a:lnSpc>
                <a:spcPct val="90000"/>
              </a:lnSpc>
              <a:spcBef>
                <a:spcPts val="500"/>
              </a:spcBef>
              <a:spcAft>
                <a:spcPts val="0"/>
              </a:spcAft>
              <a:buClr>
                <a:srgbClr val="1F3864"/>
              </a:buClr>
              <a:buSzPts val="1400"/>
              <a:buNone/>
              <a:defRPr sz="1400"/>
            </a:lvl2pPr>
            <a:lvl3pPr marL="1371600" lvl="2" indent="-228600" algn="l">
              <a:lnSpc>
                <a:spcPct val="90000"/>
              </a:lnSpc>
              <a:spcBef>
                <a:spcPts val="500"/>
              </a:spcBef>
              <a:spcAft>
                <a:spcPts val="0"/>
              </a:spcAft>
              <a:buClr>
                <a:srgbClr val="1F3864"/>
              </a:buClr>
              <a:buSzPts val="1200"/>
              <a:buNone/>
              <a:defRPr sz="1200"/>
            </a:lvl3pPr>
            <a:lvl4pPr marL="1828800" lvl="3" indent="-228600" algn="l">
              <a:lnSpc>
                <a:spcPct val="90000"/>
              </a:lnSpc>
              <a:spcBef>
                <a:spcPts val="500"/>
              </a:spcBef>
              <a:spcAft>
                <a:spcPts val="0"/>
              </a:spcAft>
              <a:buClr>
                <a:srgbClr val="1F3864"/>
              </a:buClr>
              <a:buSzPts val="1000"/>
              <a:buNone/>
              <a:defRPr sz="1000"/>
            </a:lvl4pPr>
            <a:lvl5pPr marL="2286000" lvl="4" indent="-228600" algn="l">
              <a:lnSpc>
                <a:spcPct val="90000"/>
              </a:lnSpc>
              <a:spcBef>
                <a:spcPts val="500"/>
              </a:spcBef>
              <a:spcAft>
                <a:spcPts val="0"/>
              </a:spcAft>
              <a:buClr>
                <a:srgbClr val="1F3864"/>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extLst>
      <p:ext uri="{BB962C8B-B14F-4D97-AF65-F5344CB8AC3E}">
        <p14:creationId xmlns:p14="http://schemas.microsoft.com/office/powerpoint/2010/main" val="508443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 with Caption">
    <p:spTree>
      <p:nvGrpSpPr>
        <p:cNvPr id="1" name="Shape 38"/>
        <p:cNvGrpSpPr/>
        <p:nvPr/>
      </p:nvGrpSpPr>
      <p:grpSpPr>
        <a:xfrm>
          <a:off x="0" y="0"/>
          <a:ext cx="0" cy="0"/>
          <a:chOff x="0" y="0"/>
          <a:chExt cx="0" cy="0"/>
        </a:xfrm>
      </p:grpSpPr>
      <p:sp>
        <p:nvSpPr>
          <p:cNvPr id="39" name="Google Shape;39;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5"/>
          <p:cNvSpPr>
            <a:spLocks noGrp="1"/>
          </p:cNvSpPr>
          <p:nvPr>
            <p:ph type="pic" idx="2"/>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1F3864"/>
              </a:buClr>
              <a:buSzPts val="3200"/>
              <a:buFont typeface="Arial"/>
              <a:buNone/>
              <a:defRPr sz="3200" b="0" i="0" u="none" strike="noStrike" cap="none">
                <a:solidFill>
                  <a:srgbClr val="1F3864"/>
                </a:solidFill>
                <a:latin typeface="Century Gothic"/>
                <a:ea typeface="Century Gothic"/>
                <a:cs typeface="Century Gothic"/>
                <a:sym typeface="Century Gothic"/>
              </a:defRPr>
            </a:lvl1pPr>
            <a:lvl2pPr marR="0" lvl="1" algn="l" rtl="0">
              <a:lnSpc>
                <a:spcPct val="90000"/>
              </a:lnSpc>
              <a:spcBef>
                <a:spcPts val="500"/>
              </a:spcBef>
              <a:spcAft>
                <a:spcPts val="0"/>
              </a:spcAft>
              <a:buClr>
                <a:srgbClr val="1F3864"/>
              </a:buClr>
              <a:buSzPts val="2800"/>
              <a:buFont typeface="Arial"/>
              <a:buNone/>
              <a:defRPr sz="2800" b="0" i="0" u="none" strike="noStrike" cap="none">
                <a:solidFill>
                  <a:srgbClr val="1F3864"/>
                </a:solidFill>
                <a:latin typeface="Century Gothic"/>
                <a:ea typeface="Century Gothic"/>
                <a:cs typeface="Century Gothic"/>
                <a:sym typeface="Century Gothic"/>
              </a:defRPr>
            </a:lvl2pPr>
            <a:lvl3pPr marR="0" lvl="2" algn="l" rtl="0">
              <a:lnSpc>
                <a:spcPct val="90000"/>
              </a:lnSpc>
              <a:spcBef>
                <a:spcPts val="500"/>
              </a:spcBef>
              <a:spcAft>
                <a:spcPts val="0"/>
              </a:spcAft>
              <a:buClr>
                <a:srgbClr val="1F3864"/>
              </a:buClr>
              <a:buSzPts val="2400"/>
              <a:buFont typeface="Arial"/>
              <a:buNone/>
              <a:defRPr sz="2400" b="0" i="0" u="none" strike="noStrike" cap="none">
                <a:solidFill>
                  <a:srgbClr val="1F3864"/>
                </a:solidFill>
                <a:latin typeface="Century Gothic"/>
                <a:ea typeface="Century Gothic"/>
                <a:cs typeface="Century Gothic"/>
                <a:sym typeface="Century Gothic"/>
              </a:defRPr>
            </a:lvl3pPr>
            <a:lvl4pPr marR="0" lvl="3" algn="l" rtl="0">
              <a:lnSpc>
                <a:spcPct val="90000"/>
              </a:lnSpc>
              <a:spcBef>
                <a:spcPts val="500"/>
              </a:spcBef>
              <a:spcAft>
                <a:spcPts val="0"/>
              </a:spcAft>
              <a:buClr>
                <a:srgbClr val="1F3864"/>
              </a:buClr>
              <a:buSzPts val="2000"/>
              <a:buFont typeface="Arial"/>
              <a:buNone/>
              <a:defRPr sz="2000" b="0" i="0" u="none" strike="noStrike" cap="none">
                <a:solidFill>
                  <a:srgbClr val="1F3864"/>
                </a:solidFill>
                <a:latin typeface="Century Gothic"/>
                <a:ea typeface="Century Gothic"/>
                <a:cs typeface="Century Gothic"/>
                <a:sym typeface="Century Gothic"/>
              </a:defRPr>
            </a:lvl4pPr>
            <a:lvl5pPr marR="0" lvl="4" algn="l" rtl="0">
              <a:lnSpc>
                <a:spcPct val="90000"/>
              </a:lnSpc>
              <a:spcBef>
                <a:spcPts val="500"/>
              </a:spcBef>
              <a:spcAft>
                <a:spcPts val="0"/>
              </a:spcAft>
              <a:buClr>
                <a:srgbClr val="1F3864"/>
              </a:buClr>
              <a:buSzPts val="2000"/>
              <a:buFont typeface="Arial"/>
              <a:buNone/>
              <a:defRPr sz="2000" b="0" i="0" u="none" strike="noStrike" cap="none">
                <a:solidFill>
                  <a:srgbClr val="1F3864"/>
                </a:solidFill>
                <a:latin typeface="Century Gothic"/>
                <a:ea typeface="Century Gothic"/>
                <a:cs typeface="Century Gothic"/>
                <a:sym typeface="Century Gothic"/>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9pPr>
          </a:lstStyle>
          <a:p>
            <a:endParaRPr/>
          </a:p>
        </p:txBody>
      </p:sp>
      <p:sp>
        <p:nvSpPr>
          <p:cNvPr id="41" name="Google Shape;41;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F3864"/>
              </a:buClr>
              <a:buSzPts val="1600"/>
              <a:buNone/>
              <a:defRPr sz="1600"/>
            </a:lvl1pPr>
            <a:lvl2pPr marL="914400" lvl="1" indent="-228600" algn="l">
              <a:lnSpc>
                <a:spcPct val="90000"/>
              </a:lnSpc>
              <a:spcBef>
                <a:spcPts val="500"/>
              </a:spcBef>
              <a:spcAft>
                <a:spcPts val="0"/>
              </a:spcAft>
              <a:buClr>
                <a:srgbClr val="1F3864"/>
              </a:buClr>
              <a:buSzPts val="1400"/>
              <a:buNone/>
              <a:defRPr sz="1400"/>
            </a:lvl2pPr>
            <a:lvl3pPr marL="1371600" lvl="2" indent="-228600" algn="l">
              <a:lnSpc>
                <a:spcPct val="90000"/>
              </a:lnSpc>
              <a:spcBef>
                <a:spcPts val="500"/>
              </a:spcBef>
              <a:spcAft>
                <a:spcPts val="0"/>
              </a:spcAft>
              <a:buClr>
                <a:srgbClr val="1F3864"/>
              </a:buClr>
              <a:buSzPts val="1200"/>
              <a:buNone/>
              <a:defRPr sz="1200"/>
            </a:lvl3pPr>
            <a:lvl4pPr marL="1828800" lvl="3" indent="-228600" algn="l">
              <a:lnSpc>
                <a:spcPct val="90000"/>
              </a:lnSpc>
              <a:spcBef>
                <a:spcPts val="500"/>
              </a:spcBef>
              <a:spcAft>
                <a:spcPts val="0"/>
              </a:spcAft>
              <a:buClr>
                <a:srgbClr val="1F3864"/>
              </a:buClr>
              <a:buSzPts val="1000"/>
              <a:buNone/>
              <a:defRPr sz="1000"/>
            </a:lvl4pPr>
            <a:lvl5pPr marL="2286000" lvl="4" indent="-228600" algn="l">
              <a:lnSpc>
                <a:spcPct val="90000"/>
              </a:lnSpc>
              <a:spcBef>
                <a:spcPts val="500"/>
              </a:spcBef>
              <a:spcAft>
                <a:spcPts val="0"/>
              </a:spcAft>
              <a:buClr>
                <a:srgbClr val="1F3864"/>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extLst>
      <p:ext uri="{BB962C8B-B14F-4D97-AF65-F5344CB8AC3E}">
        <p14:creationId xmlns:p14="http://schemas.microsoft.com/office/powerpoint/2010/main" val="7547695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Title and Vertical Text" type="vertTx">
  <p:cSld name="Title and Vertical Text">
    <p:spTree>
      <p:nvGrpSpPr>
        <p:cNvPr id="1" name="Shape 42"/>
        <p:cNvGrpSpPr/>
        <p:nvPr/>
      </p:nvGrpSpPr>
      <p:grpSpPr>
        <a:xfrm>
          <a:off x="0" y="0"/>
          <a:ext cx="0" cy="0"/>
          <a:chOff x="0" y="0"/>
          <a:chExt cx="0" cy="0"/>
        </a:xfrm>
      </p:grpSpPr>
      <p:sp>
        <p:nvSpPr>
          <p:cNvPr id="43" name="Google Shape;43;p26"/>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6849222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 Title and Text">
    <p:spTree>
      <p:nvGrpSpPr>
        <p:cNvPr id="1" name="Shape 45"/>
        <p:cNvGrpSpPr/>
        <p:nvPr/>
      </p:nvGrpSpPr>
      <p:grpSpPr>
        <a:xfrm>
          <a:off x="0" y="0"/>
          <a:ext cx="0" cy="0"/>
          <a:chOff x="0" y="0"/>
          <a:chExt cx="0" cy="0"/>
        </a:xfrm>
      </p:grpSpPr>
      <p:sp>
        <p:nvSpPr>
          <p:cNvPr id="46" name="Google Shape;46;p27"/>
          <p:cNvSpPr txBox="1">
            <a:spLocks noGrp="1"/>
          </p:cNvSpPr>
          <p:nvPr>
            <p:ph type="title"/>
          </p:nvPr>
        </p:nvSpPr>
        <p:spPr>
          <a:xfrm rot="5400000">
            <a:off x="7133432"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7"/>
          <p:cNvSpPr txBox="1">
            <a:spLocks noGrp="1"/>
          </p:cNvSpPr>
          <p:nvPr>
            <p:ph type="body" idx="1"/>
          </p:nvPr>
        </p:nvSpPr>
        <p:spPr>
          <a:xfrm rot="5400000">
            <a:off x="1799432"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23687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264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3" r:id="rId7"/>
    <p:sldLayoutId id="2147483668" r:id="rId8"/>
    <p:sldLayoutId id="2147483669" r:id="rId9"/>
    <p:sldLayoutId id="2147483670" r:id="rId10"/>
    <p:sldLayoutId id="2147483671" r:id="rId11"/>
    <p:sldLayoutId id="2147483674"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1F3864"/>
              </a:buClr>
              <a:buSzPts val="4400"/>
              <a:buFont typeface="Century Gothic"/>
              <a:buNone/>
              <a:defRPr sz="4400" b="0" i="0" u="none" strike="noStrike" cap="none">
                <a:solidFill>
                  <a:srgbClr val="1F3864"/>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1F3864"/>
              </a:buClr>
              <a:buSzPts val="2800"/>
              <a:buFont typeface="Arial"/>
              <a:buChar char="•"/>
              <a:defRPr sz="2800" b="0" i="0" u="none" strike="noStrike" cap="none">
                <a:solidFill>
                  <a:srgbClr val="1F3864"/>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rgbClr val="1F3864"/>
              </a:buClr>
              <a:buSzPts val="2400"/>
              <a:buFont typeface="Arial"/>
              <a:buChar char="•"/>
              <a:defRPr sz="2400" b="0" i="0" u="none" strike="noStrike" cap="none">
                <a:solidFill>
                  <a:srgbClr val="1F3864"/>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rgbClr val="1F3864"/>
              </a:buClr>
              <a:buSzPts val="2000"/>
              <a:buFont typeface="Arial"/>
              <a:buChar char="•"/>
              <a:defRPr sz="2000" b="0" i="0" u="none" strike="noStrike" cap="none">
                <a:solidFill>
                  <a:srgbClr val="1F3864"/>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rgbClr val="1F3864"/>
              </a:buClr>
              <a:buSzPts val="1800"/>
              <a:buFont typeface="Arial"/>
              <a:buChar char="•"/>
              <a:defRPr sz="1800" b="0" i="0" u="none" strike="noStrike" cap="none">
                <a:solidFill>
                  <a:srgbClr val="1F3864"/>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rgbClr val="1F3864"/>
              </a:buClr>
              <a:buSzPts val="1800"/>
              <a:buFont typeface="Arial"/>
              <a:buChar char="•"/>
              <a:defRPr sz="1800" b="0" i="0" u="none" strike="noStrike" cap="none">
                <a:solidFill>
                  <a:srgbClr val="1F3864"/>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a:p>
        </p:txBody>
      </p:sp>
    </p:spTree>
    <p:extLst>
      <p:ext uri="{BB962C8B-B14F-4D97-AF65-F5344CB8AC3E}">
        <p14:creationId xmlns:p14="http://schemas.microsoft.com/office/powerpoint/2010/main" val="2622941635"/>
      </p:ext>
    </p:extLst>
  </p:cSld>
  <p:clrMap bg1="lt1" tx1="dk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Shape 127"/>
        <p:cNvGrpSpPr/>
        <p:nvPr/>
      </p:nvGrpSpPr>
      <p:grpSpPr>
        <a:xfrm>
          <a:off x="0" y="0"/>
          <a:ext cx="0" cy="0"/>
          <a:chOff x="0" y="0"/>
          <a:chExt cx="0" cy="0"/>
        </a:xfrm>
      </p:grpSpPr>
      <p:grpSp>
        <p:nvGrpSpPr>
          <p:cNvPr id="128" name="Google Shape;128;p1"/>
          <p:cNvGrpSpPr/>
          <p:nvPr/>
        </p:nvGrpSpPr>
        <p:grpSpPr>
          <a:xfrm>
            <a:off x="0" y="0"/>
            <a:ext cx="12192000" cy="6858000"/>
            <a:chOff x="-56445" y="0"/>
            <a:chExt cx="12192000" cy="6858000"/>
          </a:xfrm>
        </p:grpSpPr>
        <p:grpSp>
          <p:nvGrpSpPr>
            <p:cNvPr id="129" name="Google Shape;129;p1"/>
            <p:cNvGrpSpPr/>
            <p:nvPr/>
          </p:nvGrpSpPr>
          <p:grpSpPr>
            <a:xfrm>
              <a:off x="-56445" y="0"/>
              <a:ext cx="12192000" cy="6858000"/>
              <a:chOff x="0" y="0"/>
              <a:chExt cx="12192000" cy="6858000"/>
            </a:xfrm>
          </p:grpSpPr>
          <p:sp>
            <p:nvSpPr>
              <p:cNvPr id="130" name="Google Shape;130;p1"/>
              <p:cNvSpPr/>
              <p:nvPr/>
            </p:nvSpPr>
            <p:spPr>
              <a:xfrm rot="5400000">
                <a:off x="4992512" y="-341488"/>
                <a:ext cx="6857998" cy="7540978"/>
              </a:xfrm>
              <a:prstGeom prst="triangle">
                <a:avLst>
                  <a:gd name="adj" fmla="val 0"/>
                </a:avLst>
              </a:prstGeom>
              <a:solidFill>
                <a:srgbClr val="E3EAFD"/>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entury Gothic"/>
                  <a:ea typeface="Century Gothic"/>
                  <a:cs typeface="Century Gothic"/>
                  <a:sym typeface="Century Gothic"/>
                </a:endParaRPr>
              </a:p>
            </p:txBody>
          </p:sp>
          <p:sp>
            <p:nvSpPr>
              <p:cNvPr id="131" name="Google Shape;131;p1"/>
              <p:cNvSpPr/>
              <p:nvPr/>
            </p:nvSpPr>
            <p:spPr>
              <a:xfrm>
                <a:off x="0" y="0"/>
                <a:ext cx="4651022" cy="6858000"/>
              </a:xfrm>
              <a:prstGeom prst="rect">
                <a:avLst/>
              </a:prstGeom>
              <a:solidFill>
                <a:srgbClr val="E3EAFD"/>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entury Gothic"/>
                  <a:ea typeface="Century Gothic"/>
                  <a:cs typeface="Century Gothic"/>
                  <a:sym typeface="Century Gothic"/>
                </a:endParaRPr>
              </a:p>
            </p:txBody>
          </p:sp>
        </p:grpSp>
        <p:sp>
          <p:nvSpPr>
            <p:cNvPr id="132" name="Google Shape;132;p1"/>
            <p:cNvSpPr/>
            <p:nvPr/>
          </p:nvSpPr>
          <p:spPr>
            <a:xfrm rot="5400000">
              <a:off x="4636029" y="-341488"/>
              <a:ext cx="6857998" cy="7540978"/>
            </a:xfrm>
            <a:prstGeom prst="triangle">
              <a:avLst>
                <a:gd name="adj" fmla="val 0"/>
              </a:avLst>
            </a:prstGeom>
            <a:solidFill>
              <a:srgbClr val="11507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entury Gothic"/>
                <a:ea typeface="Century Gothic"/>
                <a:cs typeface="Century Gothic"/>
                <a:sym typeface="Century Gothic"/>
              </a:endParaRPr>
            </a:p>
          </p:txBody>
        </p:sp>
        <p:sp>
          <p:nvSpPr>
            <p:cNvPr id="133" name="Google Shape;133;p1"/>
            <p:cNvSpPr/>
            <p:nvPr/>
          </p:nvSpPr>
          <p:spPr>
            <a:xfrm>
              <a:off x="-56445" y="0"/>
              <a:ext cx="4350984" cy="6858000"/>
            </a:xfrm>
            <a:prstGeom prst="rect">
              <a:avLst/>
            </a:prstGeom>
            <a:solidFill>
              <a:srgbClr val="11507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entury Gothic"/>
                <a:ea typeface="Century Gothic"/>
                <a:cs typeface="Century Gothic"/>
                <a:sym typeface="Century Gothic"/>
              </a:endParaRPr>
            </a:p>
          </p:txBody>
        </p:sp>
      </p:grpSp>
      <p:sp>
        <p:nvSpPr>
          <p:cNvPr id="134" name="Google Shape;134;p1"/>
          <p:cNvSpPr txBox="1">
            <a:spLocks noGrp="1"/>
          </p:cNvSpPr>
          <p:nvPr>
            <p:ph type="ctrTitle"/>
          </p:nvPr>
        </p:nvSpPr>
        <p:spPr>
          <a:xfrm>
            <a:off x="118192" y="2166882"/>
            <a:ext cx="7308549" cy="106201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FFFFFF"/>
              </a:buClr>
              <a:buSzPts val="3600"/>
              <a:buFont typeface="Century Gothic"/>
              <a:buNone/>
            </a:pPr>
            <a:r>
              <a:rPr lang="en-GB" sz="3600" b="1" dirty="0">
                <a:solidFill>
                  <a:srgbClr val="FFFFFF"/>
                </a:solidFill>
              </a:rPr>
              <a:t>Vocabulary</a:t>
            </a:r>
            <a:br>
              <a:rPr lang="en-GB" sz="3600" b="1" dirty="0">
                <a:solidFill>
                  <a:srgbClr val="FFFFFF"/>
                </a:solidFill>
              </a:rPr>
            </a:br>
            <a:endParaRPr sz="3600" dirty="0"/>
          </a:p>
        </p:txBody>
      </p:sp>
      <p:sp>
        <p:nvSpPr>
          <p:cNvPr id="135" name="Google Shape;135;p1"/>
          <p:cNvSpPr txBox="1">
            <a:spLocks noGrp="1"/>
          </p:cNvSpPr>
          <p:nvPr>
            <p:ph type="subTitle" idx="1"/>
          </p:nvPr>
        </p:nvSpPr>
        <p:spPr>
          <a:xfrm>
            <a:off x="84721" y="2828855"/>
            <a:ext cx="8435161" cy="1533544"/>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1000"/>
              </a:spcBef>
              <a:spcAft>
                <a:spcPts val="0"/>
              </a:spcAft>
              <a:buClr>
                <a:srgbClr val="1F3864"/>
              </a:buClr>
              <a:buSzPts val="2400"/>
              <a:buNone/>
            </a:pPr>
            <a:r>
              <a:rPr lang="en-GB" dirty="0">
                <a:solidFill>
                  <a:schemeClr val="bg1"/>
                </a:solidFill>
              </a:rPr>
              <a:t>Numbers 2-12; plural indefinite article: ‘des’</a:t>
            </a:r>
            <a:endParaRPr dirty="0">
              <a:solidFill>
                <a:schemeClr val="bg1"/>
              </a:solidFill>
            </a:endParaRPr>
          </a:p>
        </p:txBody>
      </p:sp>
      <p:sp>
        <p:nvSpPr>
          <p:cNvPr id="136" name="Google Shape;136;p1"/>
          <p:cNvSpPr txBox="1"/>
          <p:nvPr/>
        </p:nvSpPr>
        <p:spPr>
          <a:xfrm>
            <a:off x="118192" y="5058745"/>
            <a:ext cx="5784900" cy="9990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2000"/>
              <a:buFont typeface="Century Gothic"/>
              <a:buNone/>
              <a:tabLst/>
              <a:defRPr/>
            </a:pPr>
            <a:r>
              <a:rPr kumimoji="0" lang="en-GB" sz="200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Y7 French</a:t>
            </a:r>
            <a:r>
              <a:rPr lang="en-GB" sz="1400" kern="0" dirty="0">
                <a:solidFill>
                  <a:srgbClr val="000000"/>
                </a:solidFill>
                <a:latin typeface="Arial"/>
                <a:cs typeface="Arial"/>
                <a:sym typeface="Arial"/>
              </a:rPr>
              <a:t> </a:t>
            </a:r>
            <a:r>
              <a:rPr lang="en-GB" sz="1400" kern="0" dirty="0">
                <a:solidFill>
                  <a:schemeClr val="bg1"/>
                </a:solidFill>
                <a:latin typeface="Arial"/>
                <a:cs typeface="Arial"/>
                <a:sym typeface="Arial"/>
              </a:rPr>
              <a:t>- </a:t>
            </a:r>
            <a:r>
              <a:rPr kumimoji="0" lang="en-GB" sz="20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Term 2.1 - Week 1 - Lessons 29/30</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137" name="Google Shape;137;p1"/>
          <p:cNvSpPr txBox="1"/>
          <p:nvPr/>
        </p:nvSpPr>
        <p:spPr>
          <a:xfrm>
            <a:off x="118192" y="5975281"/>
            <a:ext cx="5784900" cy="5943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400"/>
              <a:buFont typeface="Century Gothic"/>
              <a:buNone/>
              <a:tabLst/>
              <a:defRPr/>
            </a:pPr>
            <a:r>
              <a:rPr lang="en-GB" sz="1400" kern="0" dirty="0">
                <a:solidFill>
                  <a:srgbClr val="FFFFFF"/>
                </a:solidFill>
                <a:latin typeface="Century Gothic"/>
                <a:ea typeface="Century Gothic"/>
                <a:cs typeface="Century Gothic"/>
                <a:sym typeface="Century Gothic"/>
              </a:rPr>
              <a:t>Stephen Owen / Emma Marsden</a:t>
            </a:r>
            <a:br>
              <a:rPr kumimoji="0" lang="en-GB" sz="16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br>
            <a:endParaRPr kumimoji="0" sz="16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pic>
        <p:nvPicPr>
          <p:cNvPr id="138" name="Google Shape;138;p1" descr="NCELP logo"/>
          <p:cNvPicPr preferRelativeResize="0"/>
          <p:nvPr/>
        </p:nvPicPr>
        <p:blipFill rotWithShape="1">
          <a:blip r:embed="rId3">
            <a:alphaModFix/>
          </a:blip>
          <a:srcRect/>
          <a:stretch/>
        </p:blipFill>
        <p:spPr>
          <a:xfrm>
            <a:off x="8945561" y="6458444"/>
            <a:ext cx="3077513" cy="288077"/>
          </a:xfrm>
          <a:prstGeom prst="rect">
            <a:avLst/>
          </a:prstGeom>
          <a:noFill/>
          <a:ln>
            <a:noFill/>
          </a:ln>
        </p:spPr>
      </p:pic>
      <p:sp>
        <p:nvSpPr>
          <p:cNvPr id="139" name="Google Shape;139;p1"/>
          <p:cNvSpPr txBox="1"/>
          <p:nvPr/>
        </p:nvSpPr>
        <p:spPr>
          <a:xfrm>
            <a:off x="118192" y="6254052"/>
            <a:ext cx="5784900" cy="5943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1400"/>
              <a:buFont typeface="Century Gothic"/>
              <a:buNone/>
              <a:tabLst/>
              <a:defRPr/>
            </a:pPr>
            <a:r>
              <a:rPr kumimoji="0" lang="en-GB" sz="14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Date updated 10</a:t>
            </a:r>
            <a:r>
              <a:rPr lang="en-GB" sz="1400" kern="0" dirty="0">
                <a:solidFill>
                  <a:srgbClr val="FFFFFF"/>
                </a:solidFill>
                <a:latin typeface="Century Gothic"/>
                <a:ea typeface="Century Gothic"/>
                <a:cs typeface="Century Gothic"/>
                <a:sym typeface="Century Gothic"/>
              </a:rPr>
              <a:t>/02/2020</a:t>
            </a:r>
            <a:endParaRPr kumimoji="0" sz="16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spTree>
    <p:extLst>
      <p:ext uri="{BB962C8B-B14F-4D97-AF65-F5344CB8AC3E}">
        <p14:creationId xmlns:p14="http://schemas.microsoft.com/office/powerpoint/2010/main" val="1410936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8654621" y="3577803"/>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562915" y="3002047"/>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neuf</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05C4CFC1-FE69-4B4E-B326-DD1B80528AE7}"/>
              </a:ext>
            </a:extLst>
          </p:cNvPr>
          <p:cNvSpPr>
            <a:spLocks noGrp="1"/>
          </p:cNvSpPr>
          <p:nvPr>
            <p:ph type="title"/>
          </p:nvPr>
        </p:nvSpPr>
        <p:spPr>
          <a:xfrm>
            <a:off x="0" y="-103543"/>
            <a:ext cx="2868978" cy="132556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40414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141887" y="2236068"/>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776211" y="2975674"/>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six</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44454" y="226364"/>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3BAE5890-CDC9-BD45-9DBB-0F24CFDCA5A3}"/>
              </a:ext>
            </a:extLst>
          </p:cNvPr>
          <p:cNvSpPr>
            <a:spLocks noGrp="1"/>
          </p:cNvSpPr>
          <p:nvPr>
            <p:ph type="title"/>
          </p:nvPr>
        </p:nvSpPr>
        <p:spPr>
          <a:xfrm>
            <a:off x="0" y="148344"/>
            <a:ext cx="2868978" cy="840736"/>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80872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1411567" y="4978457"/>
            <a:ext cx="2310896"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304869" y="3025743"/>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douze</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44652"/>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E08ABC1C-B8D0-994B-9953-6314C19E4EF5}"/>
              </a:ext>
            </a:extLst>
          </p:cNvPr>
          <p:cNvSpPr>
            <a:spLocks noGrp="1"/>
          </p:cNvSpPr>
          <p:nvPr>
            <p:ph type="title"/>
          </p:nvPr>
        </p:nvSpPr>
        <p:spPr>
          <a:xfrm>
            <a:off x="-1" y="150536"/>
            <a:ext cx="2803831" cy="86417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330167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5986021" y="816899"/>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07703"/>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296995" y="2975674"/>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quatre</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4321"/>
            <a:ext cx="6457246" cy="867128"/>
          </a:xfrm>
          <a:prstGeom prst="rect">
            <a:avLst/>
          </a:prstGeom>
        </p:spPr>
      </p:pic>
      <p:sp>
        <p:nvSpPr>
          <p:cNvPr id="30"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9171CC1A-6508-6448-BE2F-1A937D8D6E6E}"/>
              </a:ext>
            </a:extLst>
          </p:cNvPr>
          <p:cNvSpPr>
            <a:spLocks noGrp="1"/>
          </p:cNvSpPr>
          <p:nvPr>
            <p:ph type="title"/>
          </p:nvPr>
        </p:nvSpPr>
        <p:spPr>
          <a:xfrm>
            <a:off x="24171" y="148344"/>
            <a:ext cx="2844807" cy="79108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08994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7307173" y="4792538"/>
            <a:ext cx="2395551"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52992" y="2975675"/>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onze</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0"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105526B3-069E-6044-A5DE-6A33EB5732B2}"/>
              </a:ext>
            </a:extLst>
          </p:cNvPr>
          <p:cNvSpPr>
            <a:spLocks noGrp="1"/>
          </p:cNvSpPr>
          <p:nvPr>
            <p:ph type="title"/>
          </p:nvPr>
        </p:nvSpPr>
        <p:spPr>
          <a:xfrm>
            <a:off x="0" y="-83377"/>
            <a:ext cx="2668362" cy="132556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121118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2705955" y="3064089"/>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des</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a:t>
            </a:r>
          </a:p>
        </p:txBody>
      </p:sp>
      <p:sp>
        <p:nvSpPr>
          <p:cNvPr id="3" name="Title 2">
            <a:extLst>
              <a:ext uri="{FF2B5EF4-FFF2-40B4-BE49-F238E27FC236}">
                <a16:creationId xmlns:a16="http://schemas.microsoft.com/office/drawing/2014/main" id="{5D6016D4-47E1-C04D-9DC0-84B3233CD663}"/>
              </a:ext>
            </a:extLst>
          </p:cNvPr>
          <p:cNvSpPr>
            <a:spLocks noGrp="1"/>
          </p:cNvSpPr>
          <p:nvPr>
            <p:ph type="title"/>
          </p:nvPr>
        </p:nvSpPr>
        <p:spPr>
          <a:xfrm>
            <a:off x="0" y="55194"/>
            <a:ext cx="2868978" cy="998734"/>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1235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8858533" y="2154857"/>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60542" y="3005576"/>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deux</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0"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a:t>
            </a:r>
          </a:p>
        </p:txBody>
      </p:sp>
      <p:sp>
        <p:nvSpPr>
          <p:cNvPr id="5" name="Title 4">
            <a:extLst>
              <a:ext uri="{FF2B5EF4-FFF2-40B4-BE49-F238E27FC236}">
                <a16:creationId xmlns:a16="http://schemas.microsoft.com/office/drawing/2014/main" id="{7E11BE1C-30F5-7447-BE99-ABC124759A8C}"/>
              </a:ext>
            </a:extLst>
          </p:cNvPr>
          <p:cNvSpPr>
            <a:spLocks noGrp="1"/>
          </p:cNvSpPr>
          <p:nvPr>
            <p:ph type="title"/>
          </p:nvPr>
        </p:nvSpPr>
        <p:spPr>
          <a:xfrm>
            <a:off x="0" y="117299"/>
            <a:ext cx="2803831" cy="93065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384258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112342"/>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4686390" y="4997512"/>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trois</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763FD66E-D9F3-C24D-AC3A-3900B0216466}"/>
              </a:ext>
            </a:extLst>
          </p:cNvPr>
          <p:cNvSpPr>
            <a:spLocks noGrp="1"/>
          </p:cNvSpPr>
          <p:nvPr>
            <p:ph type="title"/>
          </p:nvPr>
        </p:nvSpPr>
        <p:spPr>
          <a:xfrm>
            <a:off x="0" y="226364"/>
            <a:ext cx="2803831" cy="704290"/>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38558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775192" y="3626492"/>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88975" y="2985477"/>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dix</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a:t>
            </a:r>
          </a:p>
        </p:txBody>
      </p:sp>
      <p:sp>
        <p:nvSpPr>
          <p:cNvPr id="3" name="Title 2">
            <a:extLst>
              <a:ext uri="{FF2B5EF4-FFF2-40B4-BE49-F238E27FC236}">
                <a16:creationId xmlns:a16="http://schemas.microsoft.com/office/drawing/2014/main" id="{C2092DA9-77D8-A349-AD68-28ECBC99AEAB}"/>
              </a:ext>
            </a:extLst>
          </p:cNvPr>
          <p:cNvSpPr>
            <a:spLocks noGrp="1"/>
          </p:cNvSpPr>
          <p:nvPr>
            <p:ph type="title"/>
          </p:nvPr>
        </p:nvSpPr>
        <p:spPr>
          <a:xfrm>
            <a:off x="0" y="-83377"/>
            <a:ext cx="2868978" cy="132556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15133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8425457" y="729870"/>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huit</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a:t>
            </a:r>
          </a:p>
        </p:txBody>
      </p:sp>
      <p:sp>
        <p:nvSpPr>
          <p:cNvPr id="3" name="Title 2">
            <a:extLst>
              <a:ext uri="{FF2B5EF4-FFF2-40B4-BE49-F238E27FC236}">
                <a16:creationId xmlns:a16="http://schemas.microsoft.com/office/drawing/2014/main" id="{557BD02D-3182-F449-B3DD-EB3EB918C214}"/>
              </a:ext>
            </a:extLst>
          </p:cNvPr>
          <p:cNvSpPr>
            <a:spLocks noGrp="1"/>
          </p:cNvSpPr>
          <p:nvPr>
            <p:ph type="title"/>
          </p:nvPr>
        </p:nvSpPr>
        <p:spPr>
          <a:xfrm>
            <a:off x="0" y="226364"/>
            <a:ext cx="2803831" cy="704290"/>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177995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2705955" y="3064089"/>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des</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a:t>
            </a:r>
          </a:p>
        </p:txBody>
      </p:sp>
      <p:sp>
        <p:nvSpPr>
          <p:cNvPr id="3" name="Title 2">
            <a:extLst>
              <a:ext uri="{FF2B5EF4-FFF2-40B4-BE49-F238E27FC236}">
                <a16:creationId xmlns:a16="http://schemas.microsoft.com/office/drawing/2014/main" id="{B3C5AC5C-A2DF-1840-8FF9-DF15F6E0CC3C}"/>
              </a:ext>
            </a:extLst>
          </p:cNvPr>
          <p:cNvSpPr>
            <a:spLocks noGrp="1"/>
          </p:cNvSpPr>
          <p:nvPr>
            <p:ph type="title"/>
          </p:nvPr>
        </p:nvSpPr>
        <p:spPr>
          <a:xfrm>
            <a:off x="-1" y="226363"/>
            <a:ext cx="2803829" cy="73991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14811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3049152" y="1077418"/>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531036" y="3010721"/>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cinq</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1F3015F6-3AED-FF40-9B73-4BD10CD4B5CF}"/>
              </a:ext>
            </a:extLst>
          </p:cNvPr>
          <p:cNvSpPr>
            <a:spLocks noGrp="1"/>
          </p:cNvSpPr>
          <p:nvPr>
            <p:ph type="title"/>
          </p:nvPr>
        </p:nvSpPr>
        <p:spPr>
          <a:xfrm>
            <a:off x="0" y="203459"/>
            <a:ext cx="2947993" cy="75833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24088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77890" y="246041"/>
            <a:ext cx="5128545" cy="47439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1161640" y="930653"/>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562915" y="3002047"/>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sept</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1952B672-4C13-7247-BA6F-7559EE2198B8}"/>
              </a:ext>
            </a:extLst>
          </p:cNvPr>
          <p:cNvSpPr>
            <a:spLocks noGrp="1"/>
          </p:cNvSpPr>
          <p:nvPr>
            <p:ph type="title"/>
          </p:nvPr>
        </p:nvSpPr>
        <p:spPr>
          <a:xfrm>
            <a:off x="0" y="226364"/>
            <a:ext cx="2803831" cy="70428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400342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8654621" y="3577803"/>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562915" y="3002047"/>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neuf</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5EA42133-6F92-DE46-8466-22D01D8DF9AC}"/>
              </a:ext>
            </a:extLst>
          </p:cNvPr>
          <p:cNvSpPr>
            <a:spLocks noGrp="1"/>
          </p:cNvSpPr>
          <p:nvPr>
            <p:ph type="title"/>
          </p:nvPr>
        </p:nvSpPr>
        <p:spPr>
          <a:xfrm>
            <a:off x="0" y="243478"/>
            <a:ext cx="2803831" cy="687175"/>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115869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141887" y="2236068"/>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776211" y="2975674"/>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six</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44454" y="226364"/>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A7E8AA66-5026-1C48-8286-22DECBF4D09D}"/>
              </a:ext>
            </a:extLst>
          </p:cNvPr>
          <p:cNvSpPr>
            <a:spLocks noGrp="1"/>
          </p:cNvSpPr>
          <p:nvPr>
            <p:ph type="title"/>
          </p:nvPr>
        </p:nvSpPr>
        <p:spPr>
          <a:xfrm>
            <a:off x="0" y="226364"/>
            <a:ext cx="2868978" cy="70428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20049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1411567" y="4978457"/>
            <a:ext cx="2310896"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304869" y="3025743"/>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douze</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44652"/>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45881EF3-BF11-AB4F-B508-C9A3A625315A}"/>
              </a:ext>
            </a:extLst>
          </p:cNvPr>
          <p:cNvSpPr>
            <a:spLocks noGrp="1"/>
          </p:cNvSpPr>
          <p:nvPr>
            <p:ph type="title"/>
          </p:nvPr>
        </p:nvSpPr>
        <p:spPr>
          <a:xfrm>
            <a:off x="0" y="230925"/>
            <a:ext cx="2803831" cy="770886"/>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119664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5986021" y="816899"/>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07703"/>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296995" y="2975674"/>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quatre</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74482"/>
            <a:ext cx="6457246" cy="867128"/>
          </a:xfrm>
          <a:prstGeom prst="rect">
            <a:avLst/>
          </a:prstGeom>
        </p:spPr>
      </p:pic>
      <p:sp>
        <p:nvSpPr>
          <p:cNvPr id="30"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3C9E0F72-15A5-CA41-8A89-56264000AE3F}"/>
              </a:ext>
            </a:extLst>
          </p:cNvPr>
          <p:cNvSpPr>
            <a:spLocks noGrp="1"/>
          </p:cNvSpPr>
          <p:nvPr>
            <p:ph type="title"/>
          </p:nvPr>
        </p:nvSpPr>
        <p:spPr>
          <a:xfrm>
            <a:off x="14964" y="274482"/>
            <a:ext cx="3257671" cy="72732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131075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7307173" y="4792538"/>
            <a:ext cx="2395551"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52992" y="2975675"/>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onze</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0"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D35DAFA8-428C-A445-87F8-BAB2CF6F0B18}"/>
              </a:ext>
            </a:extLst>
          </p:cNvPr>
          <p:cNvSpPr>
            <a:spLocks noGrp="1"/>
          </p:cNvSpPr>
          <p:nvPr>
            <p:ph type="title"/>
          </p:nvPr>
        </p:nvSpPr>
        <p:spPr>
          <a:xfrm>
            <a:off x="0" y="243478"/>
            <a:ext cx="2668362" cy="75833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44627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7184571" y="4754911"/>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five</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6E3A5937-B775-7342-B752-93F355DB520D}"/>
              </a:ext>
            </a:extLst>
          </p:cNvPr>
          <p:cNvSpPr>
            <a:spLocks noGrp="1"/>
          </p:cNvSpPr>
          <p:nvPr>
            <p:ph type="title"/>
          </p:nvPr>
        </p:nvSpPr>
        <p:spPr>
          <a:xfrm>
            <a:off x="0" y="226364"/>
            <a:ext cx="2803831" cy="70428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355835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8922260" y="2103524"/>
            <a:ext cx="1994620"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38344" y="3007757"/>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three</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1B90B3E3-AC6B-A047-9A88-948DC3AE758D}"/>
              </a:ext>
            </a:extLst>
          </p:cNvPr>
          <p:cNvSpPr>
            <a:spLocks noGrp="1"/>
          </p:cNvSpPr>
          <p:nvPr>
            <p:ph type="title"/>
          </p:nvPr>
        </p:nvSpPr>
        <p:spPr>
          <a:xfrm>
            <a:off x="0" y="226364"/>
            <a:ext cx="2803831" cy="770078"/>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8834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2847177" y="2950005"/>
            <a:ext cx="1874285" cy="134035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38344" y="3025135"/>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seven</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52D9265D-980C-DC47-BAC6-2EE230C66ED7}"/>
              </a:ext>
            </a:extLst>
          </p:cNvPr>
          <p:cNvSpPr>
            <a:spLocks noGrp="1"/>
          </p:cNvSpPr>
          <p:nvPr>
            <p:ph type="title"/>
          </p:nvPr>
        </p:nvSpPr>
        <p:spPr>
          <a:xfrm>
            <a:off x="0" y="226364"/>
            <a:ext cx="2816724" cy="70428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422981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8873621" y="2129790"/>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60542" y="3005576"/>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deux</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0"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a:t>
            </a:r>
          </a:p>
        </p:txBody>
      </p:sp>
      <p:sp>
        <p:nvSpPr>
          <p:cNvPr id="3" name="Title 2">
            <a:extLst>
              <a:ext uri="{FF2B5EF4-FFF2-40B4-BE49-F238E27FC236}">
                <a16:creationId xmlns:a16="http://schemas.microsoft.com/office/drawing/2014/main" id="{0655C426-65CE-664C-81AC-9226BA784508}"/>
              </a:ext>
            </a:extLst>
          </p:cNvPr>
          <p:cNvSpPr>
            <a:spLocks noGrp="1"/>
          </p:cNvSpPr>
          <p:nvPr>
            <p:ph type="title"/>
          </p:nvPr>
        </p:nvSpPr>
        <p:spPr>
          <a:xfrm>
            <a:off x="10018" y="41805"/>
            <a:ext cx="2793813" cy="1014030"/>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89978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913314" y="910132"/>
            <a:ext cx="1890517"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57206" y="3025136"/>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some</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F06A898E-66B5-3041-8452-3CEC5B63BD73}"/>
              </a:ext>
            </a:extLst>
          </p:cNvPr>
          <p:cNvSpPr>
            <a:spLocks noGrp="1"/>
          </p:cNvSpPr>
          <p:nvPr>
            <p:ph type="title"/>
          </p:nvPr>
        </p:nvSpPr>
        <p:spPr>
          <a:xfrm>
            <a:off x="9744" y="214049"/>
            <a:ext cx="3161654" cy="716604"/>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56298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4572000" y="4922789"/>
            <a:ext cx="1749777"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ten</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D447C6AC-5475-8547-9293-46577F01A794}"/>
              </a:ext>
            </a:extLst>
          </p:cNvPr>
          <p:cNvSpPr>
            <a:spLocks noGrp="1"/>
          </p:cNvSpPr>
          <p:nvPr>
            <p:ph type="title"/>
          </p:nvPr>
        </p:nvSpPr>
        <p:spPr>
          <a:xfrm>
            <a:off x="0" y="226364"/>
            <a:ext cx="2816724" cy="70428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336736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3097944" y="930653"/>
            <a:ext cx="2658243"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204670" y="3036973"/>
            <a:ext cx="1913661"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twelve</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FEA46D4F-EC1F-D54D-A31F-A699D6A453C2}"/>
              </a:ext>
            </a:extLst>
          </p:cNvPr>
          <p:cNvSpPr>
            <a:spLocks noGrp="1"/>
          </p:cNvSpPr>
          <p:nvPr>
            <p:ph type="title"/>
          </p:nvPr>
        </p:nvSpPr>
        <p:spPr>
          <a:xfrm>
            <a:off x="0" y="226365"/>
            <a:ext cx="2816723" cy="770078"/>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24416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963779" y="3632136"/>
            <a:ext cx="2207620"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sp>
        <p:nvSpPr>
          <p:cNvPr id="28" name="TextBox 27"/>
          <p:cNvSpPr txBox="1"/>
          <p:nvPr/>
        </p:nvSpPr>
        <p:spPr>
          <a:xfrm rot="21288482">
            <a:off x="5204670" y="3036973"/>
            <a:ext cx="1913661"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eleven</a:t>
            </a: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013AE7D9-5C56-1244-A75F-9EDD4DC6F3D4}"/>
              </a:ext>
            </a:extLst>
          </p:cNvPr>
          <p:cNvSpPr>
            <a:spLocks noGrp="1"/>
          </p:cNvSpPr>
          <p:nvPr>
            <p:ph type="title"/>
          </p:nvPr>
        </p:nvSpPr>
        <p:spPr>
          <a:xfrm>
            <a:off x="0" y="243479"/>
            <a:ext cx="2803831" cy="697366"/>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315851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470069" y="2249996"/>
            <a:ext cx="2135740"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nine</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49724299-B01A-8F41-A945-B5400667A539}"/>
              </a:ext>
            </a:extLst>
          </p:cNvPr>
          <p:cNvSpPr>
            <a:spLocks noGrp="1"/>
          </p:cNvSpPr>
          <p:nvPr>
            <p:ph type="title"/>
          </p:nvPr>
        </p:nvSpPr>
        <p:spPr>
          <a:xfrm>
            <a:off x="0" y="226364"/>
            <a:ext cx="2803831" cy="729031"/>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90489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8654621" y="3598777"/>
            <a:ext cx="1926293"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52991" y="3023781"/>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eight</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DCEBADC4-547B-9843-BD95-D83AA230AD04}"/>
              </a:ext>
            </a:extLst>
          </p:cNvPr>
          <p:cNvSpPr>
            <a:spLocks noGrp="1"/>
          </p:cNvSpPr>
          <p:nvPr>
            <p:ph type="title"/>
          </p:nvPr>
        </p:nvSpPr>
        <p:spPr>
          <a:xfrm>
            <a:off x="0" y="214049"/>
            <a:ext cx="3300533" cy="78239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381303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1063691" y="4953480"/>
            <a:ext cx="1753034"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776211" y="2960582"/>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six</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08B839DA-DEFA-4C41-82B7-8514AB439C67}"/>
              </a:ext>
            </a:extLst>
          </p:cNvPr>
          <p:cNvSpPr>
            <a:spLocks noGrp="1"/>
          </p:cNvSpPr>
          <p:nvPr>
            <p:ph type="title"/>
          </p:nvPr>
        </p:nvSpPr>
        <p:spPr>
          <a:xfrm>
            <a:off x="0" y="226365"/>
            <a:ext cx="2816724" cy="770078"/>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71630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6226264" y="781174"/>
            <a:ext cx="1753034"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two</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715D95AB-A36A-FF4A-A50F-1D4BFC25418B}"/>
              </a:ext>
            </a:extLst>
          </p:cNvPr>
          <p:cNvSpPr>
            <a:spLocks noGrp="1"/>
          </p:cNvSpPr>
          <p:nvPr>
            <p:ph type="title"/>
          </p:nvPr>
        </p:nvSpPr>
        <p:spPr>
          <a:xfrm>
            <a:off x="0" y="226365"/>
            <a:ext cx="2816724" cy="770078"/>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168936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douze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quatre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dix</a:t>
            </a:r>
          </a:p>
        </p:txBody>
      </p:sp>
      <p:sp>
        <p:nvSpPr>
          <p:cNvPr id="16" name="TextBox 15"/>
          <p:cNvSpPr txBox="1"/>
          <p:nvPr/>
        </p:nvSpPr>
        <p:spPr>
          <a:xfrm rot="20709794">
            <a:off x="1268472" y="1172377"/>
            <a:ext cx="147431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des</a:t>
            </a: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cinq</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huit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deux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onze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trois</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neuf</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8457725" y="745805"/>
            <a:ext cx="2459154" cy="1336579"/>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four</a:t>
            </a:r>
          </a:p>
        </p:txBody>
      </p:sp>
      <p:sp>
        <p:nvSpPr>
          <p:cNvPr id="2" name="TextBox 1"/>
          <p:cNvSpPr txBox="1"/>
          <p:nvPr/>
        </p:nvSpPr>
        <p:spPr>
          <a:xfrm rot="20980845">
            <a:off x="3228392" y="3235463"/>
            <a:ext cx="1474237" cy="769441"/>
          </a:xfrm>
          <a:prstGeom prst="rect">
            <a:avLst/>
          </a:prstGeom>
          <a:noFill/>
        </p:spPr>
        <p:txBody>
          <a:bodyPr wrap="square" rtlCol="0">
            <a:spAutoFit/>
          </a:bodyPr>
          <a:lstStyle/>
          <a:p>
            <a:r>
              <a:rPr lang="en-GB" sz="4400" dirty="0">
                <a:solidFill>
                  <a:schemeClr val="accent5">
                    <a:lumMod val="50000"/>
                  </a:schemeClr>
                </a:solidFill>
              </a:rPr>
              <a:t>sept</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30" name="TextBox 29"/>
          <p:cNvSpPr txBox="1"/>
          <p:nvPr/>
        </p:nvSpPr>
        <p:spPr>
          <a:xfrm>
            <a:off x="6649220" y="246041"/>
            <a:ext cx="5157216" cy="461665"/>
          </a:xfrm>
          <a:prstGeom prst="rect">
            <a:avLst/>
          </a:prstGeom>
          <a:noFill/>
        </p:spPr>
        <p:txBody>
          <a:bodyPr wrap="square" rtlCol="0">
            <a:spAutoFit/>
          </a:bodyPr>
          <a:lstStyle/>
          <a:p>
            <a:r>
              <a:rPr lang="fr-FR" sz="2400" dirty="0">
                <a:solidFill>
                  <a:schemeClr val="accent1">
                    <a:lumMod val="50000"/>
                  </a:schemeClr>
                </a:solidFill>
              </a:rPr>
              <a:t>C'est quoi en français ?</a:t>
            </a:r>
          </a:p>
        </p:txBody>
      </p:sp>
      <p:sp>
        <p:nvSpPr>
          <p:cNvPr id="3" name="Title 2">
            <a:extLst>
              <a:ext uri="{FF2B5EF4-FFF2-40B4-BE49-F238E27FC236}">
                <a16:creationId xmlns:a16="http://schemas.microsoft.com/office/drawing/2014/main" id="{5B157219-D45C-1B42-AFC7-E8805117BC6B}"/>
              </a:ext>
            </a:extLst>
          </p:cNvPr>
          <p:cNvSpPr>
            <a:spLocks noGrp="1"/>
          </p:cNvSpPr>
          <p:nvPr>
            <p:ph type="title"/>
          </p:nvPr>
        </p:nvSpPr>
        <p:spPr>
          <a:xfrm>
            <a:off x="11531" y="214049"/>
            <a:ext cx="4748092" cy="78239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119899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799502" y="1359559"/>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5" name="Rectangle 3"/>
          <p:cNvSpPr>
            <a:spLocks noChangeArrowheads="1"/>
          </p:cNvSpPr>
          <p:nvPr/>
        </p:nvSpPr>
        <p:spPr bwMode="auto">
          <a:xfrm>
            <a:off x="1797136" y="1359557"/>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6" name="Line 4"/>
          <p:cNvSpPr>
            <a:spLocks noChangeShapeType="1"/>
          </p:cNvSpPr>
          <p:nvPr/>
        </p:nvSpPr>
        <p:spPr bwMode="auto">
          <a:xfrm>
            <a:off x="2482875" y="1348131"/>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9" name="Line 7"/>
          <p:cNvSpPr>
            <a:spLocks noChangeShapeType="1"/>
          </p:cNvSpPr>
          <p:nvPr/>
        </p:nvSpPr>
        <p:spPr bwMode="auto">
          <a:xfrm>
            <a:off x="2507563" y="1348131"/>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1" name="Line 9"/>
          <p:cNvSpPr>
            <a:spLocks noChangeShapeType="1"/>
          </p:cNvSpPr>
          <p:nvPr/>
        </p:nvSpPr>
        <p:spPr bwMode="auto">
          <a:xfrm>
            <a:off x="2482875" y="5504390"/>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2" name="Text Box 10"/>
          <p:cNvSpPr txBox="1">
            <a:spLocks noChangeArrowheads="1"/>
          </p:cNvSpPr>
          <p:nvPr/>
        </p:nvSpPr>
        <p:spPr bwMode="auto">
          <a:xfrm>
            <a:off x="2482875" y="3332033"/>
            <a:ext cx="1439862" cy="369332"/>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GB" b="1" dirty="0" err="1">
                <a:solidFill>
                  <a:srgbClr val="5B9BD5">
                    <a:lumMod val="50000"/>
                  </a:srgbClr>
                </a:solidFill>
                <a:latin typeface="Century Gothic" panose="020B0502020202020204" pitchFamily="34" charset="0"/>
              </a:rPr>
              <a:t>Secondes</a:t>
            </a:r>
            <a:endParaRPr lang="en-GB" b="1" dirty="0">
              <a:solidFill>
                <a:srgbClr val="5B9BD5">
                  <a:lumMod val="50000"/>
                </a:srgbClr>
              </a:solidFill>
              <a:latin typeface="Century Gothic" panose="020B0502020202020204" pitchFamily="34" charset="0"/>
            </a:endParaRPr>
          </a:p>
        </p:txBody>
      </p:sp>
      <p:sp>
        <p:nvSpPr>
          <p:cNvPr id="14" name="Text Box 12"/>
          <p:cNvSpPr txBox="1">
            <a:spLocks noChangeArrowheads="1"/>
          </p:cNvSpPr>
          <p:nvPr/>
        </p:nvSpPr>
        <p:spPr bwMode="auto">
          <a:xfrm>
            <a:off x="2724354" y="1190280"/>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60</a:t>
            </a:r>
          </a:p>
        </p:txBody>
      </p:sp>
      <p:sp>
        <p:nvSpPr>
          <p:cNvPr id="16" name="Text Box 14"/>
          <p:cNvSpPr txBox="1">
            <a:spLocks noChangeArrowheads="1"/>
          </p:cNvSpPr>
          <p:nvPr/>
        </p:nvSpPr>
        <p:spPr bwMode="auto">
          <a:xfrm>
            <a:off x="2699666" y="5323862"/>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24" name="Title 1"/>
          <p:cNvSpPr txBox="1">
            <a:spLocks/>
          </p:cNvSpPr>
          <p:nvPr/>
        </p:nvSpPr>
        <p:spPr>
          <a:xfrm>
            <a:off x="215817" y="361821"/>
            <a:ext cx="7341306" cy="798797"/>
          </a:xfrm>
          <a:prstGeom prst="rect">
            <a:avLst/>
          </a:prstGeom>
        </p:spPr>
        <p:txBody>
          <a:bodyP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600" b="1" dirty="0" err="1">
                <a:solidFill>
                  <a:prstClr val="white"/>
                </a:solidFill>
                <a:latin typeface="Century Gothic" panose="020B0502020202020204" pitchFamily="34" charset="0"/>
              </a:rPr>
              <a:t>Vocabulario</a:t>
            </a:r>
            <a:endParaRPr lang="en-GB" sz="3600" b="1" dirty="0">
              <a:solidFill>
                <a:prstClr val="white"/>
              </a:solidFill>
              <a:latin typeface="Century Gothic" panose="020B0502020202020204" pitchFamily="34" charset="0"/>
            </a:endParaRPr>
          </a:p>
        </p:txBody>
      </p:sp>
      <p:sp>
        <p:nvSpPr>
          <p:cNvPr id="13" name="AutoShape 11">
            <a:hlinkClick r:id="" action="ppaction://noaction" highlightClick="1"/>
          </p:cNvPr>
          <p:cNvSpPr>
            <a:spLocks noChangeArrowheads="1"/>
          </p:cNvSpPr>
          <p:nvPr/>
        </p:nvSpPr>
        <p:spPr bwMode="auto">
          <a:xfrm>
            <a:off x="1536238" y="5734810"/>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defRPr/>
            </a:pPr>
            <a:r>
              <a:rPr lang="en-GB" b="1" dirty="0">
                <a:solidFill>
                  <a:prstClr val="white"/>
                </a:solidFill>
                <a:latin typeface="Century Gothic" panose="020B0502020202020204" pitchFamily="34" charset="0"/>
              </a:rPr>
              <a:t>DÉBUT</a:t>
            </a:r>
          </a:p>
        </p:txBody>
      </p:sp>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04922"/>
            <a:ext cx="6457246" cy="867128"/>
          </a:xfrm>
          <a:prstGeom prst="rect">
            <a:avLst/>
          </a:prstGeom>
        </p:spPr>
      </p:pic>
      <p:graphicFrame>
        <p:nvGraphicFramePr>
          <p:cNvPr id="17" name="Table 16"/>
          <p:cNvGraphicFramePr>
            <a:graphicFrameLocks noGrp="1"/>
          </p:cNvGraphicFramePr>
          <p:nvPr>
            <p:extLst>
              <p:ext uri="{D42A27DB-BD31-4B8C-83A1-F6EECF244321}">
                <p14:modId xmlns:p14="http://schemas.microsoft.com/office/powerpoint/2010/main" val="3834415055"/>
              </p:ext>
            </p:extLst>
          </p:nvPr>
        </p:nvGraphicFramePr>
        <p:xfrm>
          <a:off x="6855278" y="976818"/>
          <a:ext cx="4542970" cy="5125720"/>
        </p:xfrm>
        <a:graphic>
          <a:graphicData uri="http://schemas.openxmlformats.org/drawingml/2006/table">
            <a:tbl>
              <a:tblPr firstRow="1" bandRow="1">
                <a:tableStyleId>{5C22544A-7EE6-4342-B048-85BDC9FD1C3A}</a:tableStyleId>
              </a:tblPr>
              <a:tblGrid>
                <a:gridCol w="541174">
                  <a:extLst>
                    <a:ext uri="{9D8B030D-6E8A-4147-A177-3AD203B41FA5}">
                      <a16:colId xmlns:a16="http://schemas.microsoft.com/office/drawing/2014/main" val="2301093726"/>
                    </a:ext>
                  </a:extLst>
                </a:gridCol>
                <a:gridCol w="1879812">
                  <a:extLst>
                    <a:ext uri="{9D8B030D-6E8A-4147-A177-3AD203B41FA5}">
                      <a16:colId xmlns:a16="http://schemas.microsoft.com/office/drawing/2014/main" val="3531174454"/>
                    </a:ext>
                  </a:extLst>
                </a:gridCol>
                <a:gridCol w="2121984">
                  <a:extLst>
                    <a:ext uri="{9D8B030D-6E8A-4147-A177-3AD203B41FA5}">
                      <a16:colId xmlns:a16="http://schemas.microsoft.com/office/drawing/2014/main" val="1078639713"/>
                    </a:ext>
                  </a:extLst>
                </a:gridCol>
              </a:tblGrid>
              <a:tr h="370840">
                <a:tc>
                  <a:txBody>
                    <a:bodyPr/>
                    <a:lstStyle/>
                    <a:p>
                      <a:r>
                        <a:rPr lang="en-GB" dirty="0">
                          <a:solidFill>
                            <a:schemeClr val="accent5">
                              <a:lumMod val="50000"/>
                            </a:schemeClr>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r-FR" sz="2000" b="1" noProof="0" dirty="0">
                          <a:solidFill>
                            <a:srgbClr val="02456F"/>
                          </a:solidFill>
                          <a:effectLst/>
                          <a:latin typeface="Century Gothic" panose="020B0502020202020204" pitchFamily="34" charset="0"/>
                        </a:rPr>
                        <a:t>français</a:t>
                      </a:r>
                      <a:endParaRPr lang="fr-FR" sz="1600" b="1" noProof="0"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2000" b="1" noProof="0" dirty="0">
                          <a:solidFill>
                            <a:srgbClr val="02456F"/>
                          </a:solidFill>
                          <a:effectLst/>
                          <a:latin typeface="Century Gothic" panose="020B0502020202020204" pitchFamily="34" charset="0"/>
                          <a:ea typeface="+mn-ea"/>
                          <a:cs typeface="+mn-cs"/>
                        </a:rPr>
                        <a:t>anglais</a:t>
                      </a:r>
                      <a:endParaRPr lang="fr-FR" sz="1600" b="1" noProof="0"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9786581"/>
                  </a:ext>
                </a:extLst>
              </a:tr>
              <a:tr h="370840">
                <a:tc>
                  <a:txBody>
                    <a:bodyPr/>
                    <a:lstStyle/>
                    <a:p>
                      <a:pPr algn="ctr"/>
                      <a:r>
                        <a:rPr lang="en-GB" sz="2000" dirty="0">
                          <a:solidFill>
                            <a:schemeClr val="accent5">
                              <a:lumMod val="50000"/>
                            </a:schemeClr>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8801680"/>
                  </a:ext>
                </a:extLst>
              </a:tr>
              <a:tr h="370840">
                <a:tc>
                  <a:txBody>
                    <a:bodyPr/>
                    <a:lstStyle/>
                    <a:p>
                      <a:pPr algn="ctr"/>
                      <a:r>
                        <a:rPr lang="en-GB" sz="2000" dirty="0">
                          <a:solidFill>
                            <a:schemeClr val="accent5">
                              <a:lumMod val="50000"/>
                            </a:schemeClr>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3739020"/>
                  </a:ext>
                </a:extLst>
              </a:tr>
              <a:tr h="370840">
                <a:tc>
                  <a:txBody>
                    <a:bodyPr/>
                    <a:lstStyle/>
                    <a:p>
                      <a:pPr algn="ctr"/>
                      <a:r>
                        <a:rPr lang="en-GB" sz="2000" dirty="0">
                          <a:solidFill>
                            <a:schemeClr val="accent5">
                              <a:lumMod val="50000"/>
                            </a:schemeClr>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7917058"/>
                  </a:ext>
                </a:extLst>
              </a:tr>
              <a:tr h="370840">
                <a:tc>
                  <a:txBody>
                    <a:bodyPr/>
                    <a:lstStyle/>
                    <a:p>
                      <a:pPr algn="ctr"/>
                      <a:r>
                        <a:rPr lang="en-GB" sz="2000" dirty="0">
                          <a:solidFill>
                            <a:schemeClr val="accent5">
                              <a:lumMod val="50000"/>
                            </a:schemeClr>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3571950"/>
                  </a:ext>
                </a:extLst>
              </a:tr>
              <a:tr h="370840">
                <a:tc>
                  <a:txBody>
                    <a:bodyPr/>
                    <a:lstStyle/>
                    <a:p>
                      <a:pPr algn="ctr"/>
                      <a:r>
                        <a:rPr lang="en-GB" sz="2000" dirty="0">
                          <a:solidFill>
                            <a:schemeClr val="accent5">
                              <a:lumMod val="50000"/>
                            </a:schemeClr>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350229"/>
                  </a:ext>
                </a:extLst>
              </a:tr>
              <a:tr h="370840">
                <a:tc>
                  <a:txBody>
                    <a:bodyPr/>
                    <a:lstStyle/>
                    <a:p>
                      <a:pPr algn="ctr"/>
                      <a:r>
                        <a:rPr lang="en-GB" sz="2000" dirty="0">
                          <a:solidFill>
                            <a:schemeClr val="accent5">
                              <a:lumMod val="50000"/>
                            </a:schemeClr>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4135613"/>
                  </a:ext>
                </a:extLst>
              </a:tr>
              <a:tr h="370840">
                <a:tc>
                  <a:txBody>
                    <a:bodyPr/>
                    <a:lstStyle/>
                    <a:p>
                      <a:pPr algn="ctr"/>
                      <a:r>
                        <a:rPr lang="en-GB" sz="2000" dirty="0">
                          <a:solidFill>
                            <a:schemeClr val="accent5">
                              <a:lumMod val="50000"/>
                            </a:schemeClr>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7370218"/>
                  </a:ext>
                </a:extLst>
              </a:tr>
              <a:tr h="370840">
                <a:tc>
                  <a:txBody>
                    <a:bodyPr/>
                    <a:lstStyle/>
                    <a:p>
                      <a:pPr algn="ctr"/>
                      <a:r>
                        <a:rPr lang="en-GB" sz="2000" dirty="0">
                          <a:solidFill>
                            <a:schemeClr val="accent5">
                              <a:lumMod val="50000"/>
                            </a:schemeClr>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2185148"/>
                  </a:ext>
                </a:extLst>
              </a:tr>
              <a:tr h="370840">
                <a:tc>
                  <a:txBody>
                    <a:bodyPr/>
                    <a:lstStyle/>
                    <a:p>
                      <a:pPr algn="ctr"/>
                      <a:r>
                        <a:rPr lang="en-GB" sz="2000" dirty="0">
                          <a:solidFill>
                            <a:schemeClr val="accent5">
                              <a:lumMod val="50000"/>
                            </a:schemeClr>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8096416"/>
                  </a:ext>
                </a:extLst>
              </a:tr>
              <a:tr h="370840">
                <a:tc>
                  <a:txBody>
                    <a:bodyPr/>
                    <a:lstStyle/>
                    <a:p>
                      <a:pPr algn="ctr"/>
                      <a:r>
                        <a:rPr lang="en-GB" sz="2000" dirty="0">
                          <a:solidFill>
                            <a:schemeClr val="accent5">
                              <a:lumMod val="50000"/>
                            </a:schemeClr>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8588667"/>
                  </a:ext>
                </a:extLst>
              </a:tr>
              <a:tr h="370840">
                <a:tc>
                  <a:txBody>
                    <a:bodyPr/>
                    <a:lstStyle/>
                    <a:p>
                      <a:pPr algn="ctr"/>
                      <a:r>
                        <a:rPr lang="en-GB" sz="2000" dirty="0">
                          <a:solidFill>
                            <a:schemeClr val="accent5">
                              <a:lumMod val="50000"/>
                            </a:schemeClr>
                          </a:solidFill>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2867263"/>
                  </a:ext>
                </a:extLst>
              </a:tr>
              <a:tr h="370840">
                <a:tc>
                  <a:txBody>
                    <a:bodyPr/>
                    <a:lstStyle/>
                    <a:p>
                      <a:pPr algn="ctr"/>
                      <a:r>
                        <a:rPr lang="en-GB" sz="2000" dirty="0">
                          <a:solidFill>
                            <a:schemeClr val="accent5">
                              <a:lumMod val="50000"/>
                            </a:schemeClr>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noProof="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000"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948145"/>
                  </a:ext>
                </a:extLst>
              </a:tr>
            </a:tbl>
          </a:graphicData>
        </a:graphic>
      </p:graphicFrame>
      <p:grpSp>
        <p:nvGrpSpPr>
          <p:cNvPr id="3" name="Group 2"/>
          <p:cNvGrpSpPr/>
          <p:nvPr/>
        </p:nvGrpSpPr>
        <p:grpSpPr>
          <a:xfrm>
            <a:off x="7534408" y="1388100"/>
            <a:ext cx="1861091" cy="4714438"/>
            <a:chOff x="7572158" y="1156442"/>
            <a:chExt cx="1861091" cy="4714438"/>
          </a:xfrm>
        </p:grpSpPr>
        <p:sp>
          <p:nvSpPr>
            <p:cNvPr id="56" name="TextBox 55"/>
            <p:cNvSpPr txBox="1"/>
            <p:nvPr/>
          </p:nvSpPr>
          <p:spPr>
            <a:xfrm>
              <a:off x="8471523" y="2262531"/>
              <a:ext cx="504526" cy="369332"/>
            </a:xfrm>
            <a:prstGeom prst="rect">
              <a:avLst/>
            </a:prstGeom>
            <a:noFill/>
          </p:spPr>
          <p:txBody>
            <a:bodyPr wrap="square" rtlCol="0">
              <a:spAutoFit/>
            </a:bodyPr>
            <a:lstStyle/>
            <a:p>
              <a:endParaRPr lang="en-GB" dirty="0"/>
            </a:p>
          </p:txBody>
        </p:sp>
        <p:sp>
          <p:nvSpPr>
            <p:cNvPr id="57" name="TextBox 56"/>
            <p:cNvSpPr txBox="1"/>
            <p:nvPr/>
          </p:nvSpPr>
          <p:spPr>
            <a:xfrm>
              <a:off x="8623923" y="2414931"/>
              <a:ext cx="504526" cy="369332"/>
            </a:xfrm>
            <a:prstGeom prst="rect">
              <a:avLst/>
            </a:prstGeom>
            <a:noFill/>
          </p:spPr>
          <p:txBody>
            <a:bodyPr wrap="square" rtlCol="0">
              <a:spAutoFit/>
            </a:bodyPr>
            <a:lstStyle/>
            <a:p>
              <a:endParaRPr lang="en-GB" dirty="0"/>
            </a:p>
          </p:txBody>
        </p:sp>
        <p:sp>
          <p:nvSpPr>
            <p:cNvPr id="58" name="TextBox 57"/>
            <p:cNvSpPr txBox="1"/>
            <p:nvPr/>
          </p:nvSpPr>
          <p:spPr>
            <a:xfrm>
              <a:off x="8776323" y="2567331"/>
              <a:ext cx="504526" cy="369332"/>
            </a:xfrm>
            <a:prstGeom prst="rect">
              <a:avLst/>
            </a:prstGeom>
            <a:noFill/>
          </p:spPr>
          <p:txBody>
            <a:bodyPr wrap="square" rtlCol="0">
              <a:spAutoFit/>
            </a:bodyPr>
            <a:lstStyle/>
            <a:p>
              <a:endParaRPr lang="en-GB" dirty="0"/>
            </a:p>
          </p:txBody>
        </p:sp>
        <p:sp>
          <p:nvSpPr>
            <p:cNvPr id="59" name="TextBox 58"/>
            <p:cNvSpPr txBox="1"/>
            <p:nvPr/>
          </p:nvSpPr>
          <p:spPr>
            <a:xfrm>
              <a:off x="8928723" y="2719731"/>
              <a:ext cx="504526" cy="369332"/>
            </a:xfrm>
            <a:prstGeom prst="rect">
              <a:avLst/>
            </a:prstGeom>
            <a:noFill/>
          </p:spPr>
          <p:txBody>
            <a:bodyPr wrap="square" rtlCol="0">
              <a:spAutoFit/>
            </a:bodyPr>
            <a:lstStyle/>
            <a:p>
              <a:endParaRPr lang="en-GB" dirty="0"/>
            </a:p>
          </p:txBody>
        </p:sp>
        <p:sp>
          <p:nvSpPr>
            <p:cNvPr id="23" name="TextBox 22"/>
            <p:cNvSpPr txBox="1"/>
            <p:nvPr/>
          </p:nvSpPr>
          <p:spPr>
            <a:xfrm>
              <a:off x="7779137" y="1517817"/>
              <a:ext cx="1026368" cy="400110"/>
            </a:xfrm>
            <a:prstGeom prst="rect">
              <a:avLst/>
            </a:prstGeom>
            <a:noFill/>
          </p:spPr>
          <p:txBody>
            <a:bodyPr wrap="square" rtlCol="0">
              <a:spAutoFit/>
            </a:bodyPr>
            <a:lstStyle/>
            <a:p>
              <a:pPr algn="ctr"/>
              <a:r>
                <a:rPr lang="fr-FR" sz="2000" dirty="0">
                  <a:solidFill>
                    <a:schemeClr val="accent5">
                      <a:lumMod val="50000"/>
                    </a:schemeClr>
                  </a:solidFill>
                </a:rPr>
                <a:t>deux</a:t>
              </a:r>
            </a:p>
          </p:txBody>
        </p:sp>
        <p:sp>
          <p:nvSpPr>
            <p:cNvPr id="25" name="TextBox 24"/>
            <p:cNvSpPr txBox="1"/>
            <p:nvPr/>
          </p:nvSpPr>
          <p:spPr>
            <a:xfrm>
              <a:off x="7658722" y="1926531"/>
              <a:ext cx="1234750" cy="400110"/>
            </a:xfrm>
            <a:prstGeom prst="rect">
              <a:avLst/>
            </a:prstGeom>
            <a:noFill/>
          </p:spPr>
          <p:txBody>
            <a:bodyPr wrap="square" rtlCol="0">
              <a:spAutoFit/>
            </a:bodyPr>
            <a:lstStyle/>
            <a:p>
              <a:pPr algn="ctr"/>
              <a:r>
                <a:rPr lang="fr-FR" sz="2000" dirty="0">
                  <a:solidFill>
                    <a:schemeClr val="accent5">
                      <a:lumMod val="50000"/>
                    </a:schemeClr>
                  </a:solidFill>
                </a:rPr>
                <a:t>trois</a:t>
              </a:r>
            </a:p>
          </p:txBody>
        </p:sp>
        <p:sp>
          <p:nvSpPr>
            <p:cNvPr id="26" name="TextBox 25"/>
            <p:cNvSpPr txBox="1"/>
            <p:nvPr/>
          </p:nvSpPr>
          <p:spPr>
            <a:xfrm>
              <a:off x="7572158" y="2302993"/>
              <a:ext cx="1456028" cy="400110"/>
            </a:xfrm>
            <a:prstGeom prst="rect">
              <a:avLst/>
            </a:prstGeom>
            <a:noFill/>
          </p:spPr>
          <p:txBody>
            <a:bodyPr wrap="square" rtlCol="0">
              <a:spAutoFit/>
            </a:bodyPr>
            <a:lstStyle/>
            <a:p>
              <a:pPr algn="ctr"/>
              <a:r>
                <a:rPr lang="fr-FR" sz="2000" dirty="0">
                  <a:solidFill>
                    <a:schemeClr val="accent5">
                      <a:lumMod val="50000"/>
                    </a:schemeClr>
                  </a:solidFill>
                </a:rPr>
                <a:t>quatre</a:t>
              </a:r>
            </a:p>
          </p:txBody>
        </p:sp>
        <p:sp>
          <p:nvSpPr>
            <p:cNvPr id="27" name="TextBox 26"/>
            <p:cNvSpPr txBox="1"/>
            <p:nvPr/>
          </p:nvSpPr>
          <p:spPr>
            <a:xfrm>
              <a:off x="7572158" y="2694445"/>
              <a:ext cx="1454347" cy="400110"/>
            </a:xfrm>
            <a:prstGeom prst="rect">
              <a:avLst/>
            </a:prstGeom>
            <a:noFill/>
          </p:spPr>
          <p:txBody>
            <a:bodyPr wrap="square" rtlCol="0">
              <a:spAutoFit/>
            </a:bodyPr>
            <a:lstStyle/>
            <a:p>
              <a:pPr algn="ctr"/>
              <a:r>
                <a:rPr lang="fr-FR" sz="2000" dirty="0">
                  <a:solidFill>
                    <a:schemeClr val="accent5">
                      <a:lumMod val="50000"/>
                    </a:schemeClr>
                  </a:solidFill>
                </a:rPr>
                <a:t>cinq</a:t>
              </a:r>
            </a:p>
          </p:txBody>
        </p:sp>
        <p:sp>
          <p:nvSpPr>
            <p:cNvPr id="28" name="TextBox 27"/>
            <p:cNvSpPr txBox="1"/>
            <p:nvPr/>
          </p:nvSpPr>
          <p:spPr>
            <a:xfrm>
              <a:off x="7846099" y="3147367"/>
              <a:ext cx="942844" cy="400110"/>
            </a:xfrm>
            <a:prstGeom prst="rect">
              <a:avLst/>
            </a:prstGeom>
            <a:noFill/>
          </p:spPr>
          <p:txBody>
            <a:bodyPr wrap="square" rtlCol="0">
              <a:spAutoFit/>
            </a:bodyPr>
            <a:lstStyle/>
            <a:p>
              <a:pPr algn="ctr"/>
              <a:r>
                <a:rPr lang="fr-FR" sz="2000" dirty="0">
                  <a:solidFill>
                    <a:schemeClr val="accent5">
                      <a:lumMod val="50000"/>
                    </a:schemeClr>
                  </a:solidFill>
                </a:rPr>
                <a:t>six</a:t>
              </a:r>
            </a:p>
          </p:txBody>
        </p:sp>
        <p:sp>
          <p:nvSpPr>
            <p:cNvPr id="77" name="TextBox 76"/>
            <p:cNvSpPr txBox="1"/>
            <p:nvPr/>
          </p:nvSpPr>
          <p:spPr>
            <a:xfrm>
              <a:off x="7672725" y="3516895"/>
              <a:ext cx="1303324" cy="400110"/>
            </a:xfrm>
            <a:prstGeom prst="rect">
              <a:avLst/>
            </a:prstGeom>
            <a:noFill/>
          </p:spPr>
          <p:txBody>
            <a:bodyPr wrap="square" rtlCol="0">
              <a:spAutoFit/>
            </a:bodyPr>
            <a:lstStyle/>
            <a:p>
              <a:pPr algn="ctr"/>
              <a:r>
                <a:rPr lang="fr-FR" sz="2000" dirty="0">
                  <a:solidFill>
                    <a:schemeClr val="accent5">
                      <a:lumMod val="50000"/>
                    </a:schemeClr>
                  </a:solidFill>
                </a:rPr>
                <a:t>sept</a:t>
              </a:r>
            </a:p>
          </p:txBody>
        </p:sp>
        <p:sp>
          <p:nvSpPr>
            <p:cNvPr id="79" name="TextBox 78"/>
            <p:cNvSpPr txBox="1"/>
            <p:nvPr/>
          </p:nvSpPr>
          <p:spPr>
            <a:xfrm>
              <a:off x="8035727" y="3909256"/>
              <a:ext cx="701902" cy="677108"/>
            </a:xfrm>
            <a:prstGeom prst="rect">
              <a:avLst/>
            </a:prstGeom>
            <a:noFill/>
          </p:spPr>
          <p:txBody>
            <a:bodyPr wrap="square" rtlCol="0">
              <a:spAutoFit/>
            </a:bodyPr>
            <a:lstStyle/>
            <a:p>
              <a:r>
                <a:rPr lang="fr-FR" sz="2000" dirty="0">
                  <a:solidFill>
                    <a:schemeClr val="accent5">
                      <a:lumMod val="50000"/>
                    </a:schemeClr>
                  </a:solidFill>
                </a:rPr>
                <a:t>huit</a:t>
              </a:r>
            </a:p>
            <a:p>
              <a:endParaRPr lang="en-GB" dirty="0"/>
            </a:p>
          </p:txBody>
        </p:sp>
        <p:sp>
          <p:nvSpPr>
            <p:cNvPr id="80" name="TextBox 79"/>
            <p:cNvSpPr txBox="1"/>
            <p:nvPr/>
          </p:nvSpPr>
          <p:spPr>
            <a:xfrm>
              <a:off x="7897413" y="4323139"/>
              <a:ext cx="840216" cy="400110"/>
            </a:xfrm>
            <a:prstGeom prst="rect">
              <a:avLst/>
            </a:prstGeom>
            <a:noFill/>
          </p:spPr>
          <p:txBody>
            <a:bodyPr wrap="square" rtlCol="0">
              <a:spAutoFit/>
            </a:bodyPr>
            <a:lstStyle/>
            <a:p>
              <a:pPr algn="ctr"/>
              <a:r>
                <a:rPr lang="fr-FR" sz="2000" dirty="0">
                  <a:solidFill>
                    <a:schemeClr val="accent5">
                      <a:lumMod val="50000"/>
                    </a:schemeClr>
                  </a:solidFill>
                </a:rPr>
                <a:t>neuf</a:t>
              </a:r>
            </a:p>
          </p:txBody>
        </p:sp>
        <p:sp>
          <p:nvSpPr>
            <p:cNvPr id="81" name="TextBox 80"/>
            <p:cNvSpPr txBox="1"/>
            <p:nvPr/>
          </p:nvSpPr>
          <p:spPr>
            <a:xfrm>
              <a:off x="7881017" y="4707589"/>
              <a:ext cx="873008" cy="400110"/>
            </a:xfrm>
            <a:prstGeom prst="rect">
              <a:avLst/>
            </a:prstGeom>
            <a:noFill/>
          </p:spPr>
          <p:txBody>
            <a:bodyPr wrap="square" rtlCol="0">
              <a:spAutoFit/>
            </a:bodyPr>
            <a:lstStyle/>
            <a:p>
              <a:pPr algn="ctr"/>
              <a:r>
                <a:rPr lang="fr-FR" sz="2000" dirty="0">
                  <a:solidFill>
                    <a:schemeClr val="accent5">
                      <a:lumMod val="50000"/>
                    </a:schemeClr>
                  </a:solidFill>
                </a:rPr>
                <a:t>dix</a:t>
              </a:r>
            </a:p>
          </p:txBody>
        </p:sp>
        <p:sp>
          <p:nvSpPr>
            <p:cNvPr id="82" name="TextBox 81"/>
            <p:cNvSpPr txBox="1"/>
            <p:nvPr/>
          </p:nvSpPr>
          <p:spPr>
            <a:xfrm>
              <a:off x="7861324" y="5082428"/>
              <a:ext cx="944181" cy="400110"/>
            </a:xfrm>
            <a:prstGeom prst="rect">
              <a:avLst/>
            </a:prstGeom>
            <a:noFill/>
          </p:spPr>
          <p:txBody>
            <a:bodyPr wrap="square" rtlCol="0">
              <a:spAutoFit/>
            </a:bodyPr>
            <a:lstStyle/>
            <a:p>
              <a:pPr algn="ctr"/>
              <a:r>
                <a:rPr lang="fr-FR" sz="2000">
                  <a:solidFill>
                    <a:schemeClr val="accent5">
                      <a:lumMod val="50000"/>
                    </a:schemeClr>
                  </a:solidFill>
                </a:rPr>
                <a:t>onze</a:t>
              </a:r>
              <a:endParaRPr lang="fr-FR" sz="2000" dirty="0">
                <a:solidFill>
                  <a:schemeClr val="accent5">
                    <a:lumMod val="50000"/>
                  </a:schemeClr>
                </a:solidFill>
              </a:endParaRPr>
            </a:p>
          </p:txBody>
        </p:sp>
        <p:sp>
          <p:nvSpPr>
            <p:cNvPr id="83" name="TextBox 82"/>
            <p:cNvSpPr txBox="1"/>
            <p:nvPr/>
          </p:nvSpPr>
          <p:spPr>
            <a:xfrm>
              <a:off x="7803032" y="5470770"/>
              <a:ext cx="1028979" cy="400110"/>
            </a:xfrm>
            <a:prstGeom prst="rect">
              <a:avLst/>
            </a:prstGeom>
            <a:noFill/>
          </p:spPr>
          <p:txBody>
            <a:bodyPr wrap="square" rtlCol="0">
              <a:spAutoFit/>
            </a:bodyPr>
            <a:lstStyle/>
            <a:p>
              <a:pPr algn="ctr"/>
              <a:r>
                <a:rPr lang="fr-FR" sz="2000" dirty="0">
                  <a:solidFill>
                    <a:schemeClr val="accent5">
                      <a:lumMod val="50000"/>
                    </a:schemeClr>
                  </a:solidFill>
                </a:rPr>
                <a:t>douze</a:t>
              </a:r>
            </a:p>
          </p:txBody>
        </p:sp>
        <p:sp>
          <p:nvSpPr>
            <p:cNvPr id="84" name="TextBox 83"/>
            <p:cNvSpPr txBox="1"/>
            <p:nvPr/>
          </p:nvSpPr>
          <p:spPr>
            <a:xfrm flipH="1">
              <a:off x="8005417" y="1156442"/>
              <a:ext cx="637939" cy="400110"/>
            </a:xfrm>
            <a:prstGeom prst="rect">
              <a:avLst/>
            </a:prstGeom>
            <a:noFill/>
          </p:spPr>
          <p:txBody>
            <a:bodyPr wrap="square" rtlCol="0">
              <a:spAutoFit/>
            </a:bodyPr>
            <a:lstStyle/>
            <a:p>
              <a:r>
                <a:rPr lang="en-GB" sz="2000" dirty="0">
                  <a:solidFill>
                    <a:schemeClr val="accent5">
                      <a:lumMod val="50000"/>
                    </a:schemeClr>
                  </a:solidFill>
                </a:rPr>
                <a:t>des</a:t>
              </a:r>
            </a:p>
          </p:txBody>
        </p:sp>
      </p:grpSp>
      <p:grpSp>
        <p:nvGrpSpPr>
          <p:cNvPr id="7" name="Group 6"/>
          <p:cNvGrpSpPr/>
          <p:nvPr/>
        </p:nvGrpSpPr>
        <p:grpSpPr>
          <a:xfrm>
            <a:off x="9348975" y="1380143"/>
            <a:ext cx="1922106" cy="4730751"/>
            <a:chOff x="9386725" y="1148485"/>
            <a:chExt cx="1922106" cy="4730751"/>
          </a:xfrm>
        </p:grpSpPr>
        <p:sp>
          <p:nvSpPr>
            <p:cNvPr id="85" name="TextBox 84"/>
            <p:cNvSpPr txBox="1"/>
            <p:nvPr/>
          </p:nvSpPr>
          <p:spPr>
            <a:xfrm>
              <a:off x="9386725" y="1148485"/>
              <a:ext cx="1922106" cy="400110"/>
            </a:xfrm>
            <a:prstGeom prst="rect">
              <a:avLst/>
            </a:prstGeom>
            <a:noFill/>
          </p:spPr>
          <p:txBody>
            <a:bodyPr wrap="square" rtlCol="0">
              <a:spAutoFit/>
            </a:bodyPr>
            <a:lstStyle/>
            <a:p>
              <a:pPr algn="ctr"/>
              <a:r>
                <a:rPr lang="en-GB" sz="2000">
                  <a:solidFill>
                    <a:schemeClr val="accent5">
                      <a:lumMod val="50000"/>
                    </a:schemeClr>
                  </a:solidFill>
                </a:rPr>
                <a:t>some (plural)</a:t>
              </a:r>
              <a:endParaRPr lang="en-GB" sz="2000" dirty="0">
                <a:solidFill>
                  <a:schemeClr val="accent5">
                    <a:lumMod val="50000"/>
                  </a:schemeClr>
                </a:solidFill>
              </a:endParaRPr>
            </a:p>
          </p:txBody>
        </p:sp>
        <p:sp>
          <p:nvSpPr>
            <p:cNvPr id="86" name="TextBox 85"/>
            <p:cNvSpPr txBox="1"/>
            <p:nvPr/>
          </p:nvSpPr>
          <p:spPr>
            <a:xfrm>
              <a:off x="9453720" y="1564776"/>
              <a:ext cx="1757275" cy="400110"/>
            </a:xfrm>
            <a:prstGeom prst="rect">
              <a:avLst/>
            </a:prstGeom>
            <a:noFill/>
          </p:spPr>
          <p:txBody>
            <a:bodyPr wrap="square" rtlCol="0">
              <a:spAutoFit/>
            </a:bodyPr>
            <a:lstStyle/>
            <a:p>
              <a:pPr algn="ctr"/>
              <a:r>
                <a:rPr lang="en-GB" sz="2000">
                  <a:solidFill>
                    <a:schemeClr val="accent5">
                      <a:lumMod val="50000"/>
                    </a:schemeClr>
                  </a:solidFill>
                </a:rPr>
                <a:t>two</a:t>
              </a:r>
              <a:endParaRPr lang="en-GB" sz="2000" dirty="0">
                <a:solidFill>
                  <a:schemeClr val="accent5">
                    <a:lumMod val="50000"/>
                  </a:schemeClr>
                </a:solidFill>
              </a:endParaRPr>
            </a:p>
          </p:txBody>
        </p:sp>
        <p:sp>
          <p:nvSpPr>
            <p:cNvPr id="87" name="TextBox 86"/>
            <p:cNvSpPr txBox="1"/>
            <p:nvPr/>
          </p:nvSpPr>
          <p:spPr>
            <a:xfrm>
              <a:off x="9779592" y="1917927"/>
              <a:ext cx="1136371" cy="400110"/>
            </a:xfrm>
            <a:prstGeom prst="rect">
              <a:avLst/>
            </a:prstGeom>
            <a:noFill/>
          </p:spPr>
          <p:txBody>
            <a:bodyPr wrap="square" rtlCol="0">
              <a:spAutoFit/>
            </a:bodyPr>
            <a:lstStyle/>
            <a:p>
              <a:pPr algn="ctr"/>
              <a:r>
                <a:rPr lang="en-GB" sz="2000">
                  <a:solidFill>
                    <a:schemeClr val="accent5">
                      <a:lumMod val="50000"/>
                    </a:schemeClr>
                  </a:solidFill>
                </a:rPr>
                <a:t>three</a:t>
              </a:r>
              <a:endParaRPr lang="en-GB" sz="2000" dirty="0">
                <a:solidFill>
                  <a:schemeClr val="accent5">
                    <a:lumMod val="50000"/>
                  </a:schemeClr>
                </a:solidFill>
              </a:endParaRPr>
            </a:p>
          </p:txBody>
        </p:sp>
        <p:sp>
          <p:nvSpPr>
            <p:cNvPr id="88" name="TextBox 87"/>
            <p:cNvSpPr txBox="1"/>
            <p:nvPr/>
          </p:nvSpPr>
          <p:spPr>
            <a:xfrm>
              <a:off x="9586753" y="2343490"/>
              <a:ext cx="1510498" cy="400110"/>
            </a:xfrm>
            <a:prstGeom prst="rect">
              <a:avLst/>
            </a:prstGeom>
            <a:noFill/>
          </p:spPr>
          <p:txBody>
            <a:bodyPr wrap="square" rtlCol="0">
              <a:spAutoFit/>
            </a:bodyPr>
            <a:lstStyle/>
            <a:p>
              <a:pPr algn="ctr"/>
              <a:r>
                <a:rPr lang="en-GB" sz="2000" dirty="0">
                  <a:solidFill>
                    <a:schemeClr val="accent5">
                      <a:lumMod val="50000"/>
                    </a:schemeClr>
                  </a:solidFill>
                </a:rPr>
                <a:t>four</a:t>
              </a:r>
            </a:p>
          </p:txBody>
        </p:sp>
        <p:sp>
          <p:nvSpPr>
            <p:cNvPr id="89" name="TextBox 88"/>
            <p:cNvSpPr txBox="1"/>
            <p:nvPr/>
          </p:nvSpPr>
          <p:spPr>
            <a:xfrm>
              <a:off x="9645513" y="2712822"/>
              <a:ext cx="1398434" cy="400110"/>
            </a:xfrm>
            <a:prstGeom prst="rect">
              <a:avLst/>
            </a:prstGeom>
            <a:noFill/>
          </p:spPr>
          <p:txBody>
            <a:bodyPr wrap="square" rtlCol="0">
              <a:spAutoFit/>
            </a:bodyPr>
            <a:lstStyle/>
            <a:p>
              <a:pPr algn="ctr"/>
              <a:r>
                <a:rPr lang="en-GB" sz="2000" dirty="0">
                  <a:solidFill>
                    <a:schemeClr val="accent5">
                      <a:lumMod val="50000"/>
                    </a:schemeClr>
                  </a:solidFill>
                </a:rPr>
                <a:t>five</a:t>
              </a:r>
            </a:p>
          </p:txBody>
        </p:sp>
        <p:sp>
          <p:nvSpPr>
            <p:cNvPr id="90" name="TextBox 89"/>
            <p:cNvSpPr txBox="1"/>
            <p:nvPr/>
          </p:nvSpPr>
          <p:spPr>
            <a:xfrm>
              <a:off x="9467528" y="3120174"/>
              <a:ext cx="1765392" cy="400110"/>
            </a:xfrm>
            <a:prstGeom prst="rect">
              <a:avLst/>
            </a:prstGeom>
            <a:noFill/>
          </p:spPr>
          <p:txBody>
            <a:bodyPr wrap="square" rtlCol="0">
              <a:spAutoFit/>
            </a:bodyPr>
            <a:lstStyle/>
            <a:p>
              <a:pPr algn="ctr"/>
              <a:r>
                <a:rPr lang="en-GB" sz="2000">
                  <a:solidFill>
                    <a:schemeClr val="accent5">
                      <a:lumMod val="50000"/>
                    </a:schemeClr>
                  </a:solidFill>
                </a:rPr>
                <a:t>six</a:t>
              </a:r>
              <a:endParaRPr lang="en-GB" sz="2000" dirty="0">
                <a:solidFill>
                  <a:schemeClr val="accent5">
                    <a:lumMod val="50000"/>
                  </a:schemeClr>
                </a:solidFill>
              </a:endParaRPr>
            </a:p>
          </p:txBody>
        </p:sp>
        <p:sp>
          <p:nvSpPr>
            <p:cNvPr id="91" name="TextBox 90"/>
            <p:cNvSpPr txBox="1"/>
            <p:nvPr/>
          </p:nvSpPr>
          <p:spPr>
            <a:xfrm>
              <a:off x="9555114" y="3526986"/>
              <a:ext cx="1581913" cy="400110"/>
            </a:xfrm>
            <a:prstGeom prst="rect">
              <a:avLst/>
            </a:prstGeom>
            <a:noFill/>
          </p:spPr>
          <p:txBody>
            <a:bodyPr wrap="square" rtlCol="0">
              <a:spAutoFit/>
            </a:bodyPr>
            <a:lstStyle/>
            <a:p>
              <a:pPr algn="ctr"/>
              <a:r>
                <a:rPr lang="en-GB" sz="2000" dirty="0">
                  <a:solidFill>
                    <a:schemeClr val="accent5">
                      <a:lumMod val="50000"/>
                    </a:schemeClr>
                  </a:solidFill>
                </a:rPr>
                <a:t>seven</a:t>
              </a:r>
            </a:p>
          </p:txBody>
        </p:sp>
        <p:sp>
          <p:nvSpPr>
            <p:cNvPr id="92" name="TextBox 91"/>
            <p:cNvSpPr txBox="1"/>
            <p:nvPr/>
          </p:nvSpPr>
          <p:spPr>
            <a:xfrm>
              <a:off x="9595213" y="3907872"/>
              <a:ext cx="1535296" cy="400110"/>
            </a:xfrm>
            <a:prstGeom prst="rect">
              <a:avLst/>
            </a:prstGeom>
            <a:noFill/>
          </p:spPr>
          <p:txBody>
            <a:bodyPr wrap="square" rtlCol="0">
              <a:spAutoFit/>
            </a:bodyPr>
            <a:lstStyle/>
            <a:p>
              <a:pPr algn="ctr"/>
              <a:r>
                <a:rPr lang="en-GB" sz="2000">
                  <a:solidFill>
                    <a:schemeClr val="accent5">
                      <a:lumMod val="50000"/>
                    </a:schemeClr>
                  </a:solidFill>
                </a:rPr>
                <a:t>eight</a:t>
              </a:r>
              <a:endParaRPr lang="en-GB" sz="2000" dirty="0">
                <a:solidFill>
                  <a:schemeClr val="accent5">
                    <a:lumMod val="50000"/>
                  </a:schemeClr>
                </a:solidFill>
              </a:endParaRPr>
            </a:p>
          </p:txBody>
        </p:sp>
        <p:sp>
          <p:nvSpPr>
            <p:cNvPr id="93" name="TextBox 92"/>
            <p:cNvSpPr txBox="1"/>
            <p:nvPr/>
          </p:nvSpPr>
          <p:spPr>
            <a:xfrm>
              <a:off x="9677805" y="4289245"/>
              <a:ext cx="1328393" cy="400110"/>
            </a:xfrm>
            <a:prstGeom prst="rect">
              <a:avLst/>
            </a:prstGeom>
            <a:noFill/>
          </p:spPr>
          <p:txBody>
            <a:bodyPr wrap="square" rtlCol="0">
              <a:spAutoFit/>
            </a:bodyPr>
            <a:lstStyle/>
            <a:p>
              <a:pPr algn="ctr"/>
              <a:r>
                <a:rPr lang="en-GB" sz="2000">
                  <a:solidFill>
                    <a:schemeClr val="accent5">
                      <a:lumMod val="50000"/>
                    </a:schemeClr>
                  </a:solidFill>
                </a:rPr>
                <a:t>nine</a:t>
              </a:r>
              <a:endParaRPr lang="en-GB" sz="2000" dirty="0">
                <a:solidFill>
                  <a:schemeClr val="accent5">
                    <a:lumMod val="50000"/>
                  </a:schemeClr>
                </a:solidFill>
              </a:endParaRPr>
            </a:p>
          </p:txBody>
        </p:sp>
        <p:sp>
          <p:nvSpPr>
            <p:cNvPr id="94" name="TextBox 93"/>
            <p:cNvSpPr txBox="1"/>
            <p:nvPr/>
          </p:nvSpPr>
          <p:spPr>
            <a:xfrm>
              <a:off x="9799718" y="4681239"/>
              <a:ext cx="1101012" cy="400110"/>
            </a:xfrm>
            <a:prstGeom prst="rect">
              <a:avLst/>
            </a:prstGeom>
            <a:noFill/>
          </p:spPr>
          <p:txBody>
            <a:bodyPr wrap="square" rtlCol="0">
              <a:spAutoFit/>
            </a:bodyPr>
            <a:lstStyle/>
            <a:p>
              <a:pPr algn="ctr"/>
              <a:r>
                <a:rPr lang="en-GB" sz="2000">
                  <a:solidFill>
                    <a:schemeClr val="accent5">
                      <a:lumMod val="50000"/>
                    </a:schemeClr>
                  </a:solidFill>
                </a:rPr>
                <a:t>ten</a:t>
              </a:r>
              <a:endParaRPr lang="en-GB" sz="2000" dirty="0">
                <a:solidFill>
                  <a:schemeClr val="accent5">
                    <a:lumMod val="50000"/>
                  </a:schemeClr>
                </a:solidFill>
              </a:endParaRPr>
            </a:p>
          </p:txBody>
        </p:sp>
        <p:sp>
          <p:nvSpPr>
            <p:cNvPr id="95" name="TextBox 94"/>
            <p:cNvSpPr txBox="1"/>
            <p:nvPr/>
          </p:nvSpPr>
          <p:spPr>
            <a:xfrm>
              <a:off x="9660337" y="5091863"/>
              <a:ext cx="1436914" cy="400110"/>
            </a:xfrm>
            <a:prstGeom prst="rect">
              <a:avLst/>
            </a:prstGeom>
            <a:noFill/>
          </p:spPr>
          <p:txBody>
            <a:bodyPr wrap="square" rtlCol="0">
              <a:spAutoFit/>
            </a:bodyPr>
            <a:lstStyle/>
            <a:p>
              <a:pPr algn="ctr"/>
              <a:r>
                <a:rPr lang="en-GB" sz="2000">
                  <a:solidFill>
                    <a:schemeClr val="accent5">
                      <a:lumMod val="50000"/>
                    </a:schemeClr>
                  </a:solidFill>
                </a:rPr>
                <a:t>eleven</a:t>
              </a:r>
              <a:endParaRPr lang="en-GB" sz="2000" dirty="0">
                <a:solidFill>
                  <a:schemeClr val="accent5">
                    <a:lumMod val="50000"/>
                  </a:schemeClr>
                </a:solidFill>
              </a:endParaRPr>
            </a:p>
          </p:txBody>
        </p:sp>
        <p:sp>
          <p:nvSpPr>
            <p:cNvPr id="96" name="TextBox 95"/>
            <p:cNvSpPr txBox="1"/>
            <p:nvPr/>
          </p:nvSpPr>
          <p:spPr>
            <a:xfrm>
              <a:off x="9812355" y="5479126"/>
              <a:ext cx="1101012" cy="400110"/>
            </a:xfrm>
            <a:prstGeom prst="rect">
              <a:avLst/>
            </a:prstGeom>
            <a:noFill/>
          </p:spPr>
          <p:txBody>
            <a:bodyPr wrap="square" rtlCol="0">
              <a:spAutoFit/>
            </a:bodyPr>
            <a:lstStyle/>
            <a:p>
              <a:pPr algn="ctr"/>
              <a:r>
                <a:rPr lang="en-GB" sz="2000">
                  <a:solidFill>
                    <a:schemeClr val="accent5">
                      <a:lumMod val="50000"/>
                    </a:schemeClr>
                  </a:solidFill>
                </a:rPr>
                <a:t>twelve</a:t>
              </a:r>
              <a:endParaRPr lang="en-GB" sz="2000" dirty="0">
                <a:solidFill>
                  <a:schemeClr val="accent5">
                    <a:lumMod val="50000"/>
                  </a:schemeClr>
                </a:solidFill>
              </a:endParaRPr>
            </a:p>
          </p:txBody>
        </p:sp>
      </p:grpSp>
      <p:sp>
        <p:nvSpPr>
          <p:cNvPr id="45"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parler</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p:txBody>
      </p:sp>
      <p:sp>
        <p:nvSpPr>
          <p:cNvPr id="8" name="Title 7">
            <a:extLst>
              <a:ext uri="{FF2B5EF4-FFF2-40B4-BE49-F238E27FC236}">
                <a16:creationId xmlns:a16="http://schemas.microsoft.com/office/drawing/2014/main" id="{722D20F6-0CCB-AE43-A90B-CBA5A299B884}"/>
              </a:ext>
            </a:extLst>
          </p:cNvPr>
          <p:cNvSpPr>
            <a:spLocks noGrp="1"/>
          </p:cNvSpPr>
          <p:nvPr>
            <p:ph type="title"/>
          </p:nvPr>
        </p:nvSpPr>
        <p:spPr>
          <a:xfrm>
            <a:off x="215817" y="204922"/>
            <a:ext cx="3218023" cy="75493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95061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13"/>
                    </p:tgtEl>
                  </p:cond>
                </p:stCondLst>
                <p:endSync evt="end" delay="0">
                  <p:rtn val="all"/>
                </p:endSync>
                <p:childTnLst>
                  <p:par>
                    <p:cTn id="12" fill="hold">
                      <p:stCondLst>
                        <p:cond delay="0"/>
                      </p:stCondLst>
                      <p:childTnLst>
                        <p:par>
                          <p:cTn id="13" fill="hold">
                            <p:stCondLst>
                              <p:cond delay="0"/>
                            </p:stCondLst>
                            <p:childTnLst>
                              <p:par>
                                <p:cTn id="14" presetID="12" presetClass="exit" presetSubtype="4" fill="hold" nodeType="afterEffect">
                                  <p:stCondLst>
                                    <p:cond delay="0"/>
                                  </p:stCondLst>
                                  <p:childTnLst>
                                    <p:animEffect transition="out" filter="slide(fromBottom)">
                                      <p:cBhvr>
                                        <p:cTn id="15" dur="59000"/>
                                        <p:tgtEl>
                                          <p:spTgt spid="5"/>
                                        </p:tgtEl>
                                      </p:cBhvr>
                                    </p:animEffect>
                                    <p:set>
                                      <p:cBhvr>
                                        <p:cTn id="16" dur="1" fill="hold">
                                          <p:stCondLst>
                                            <p:cond delay="58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112342"/>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4686390" y="4997512"/>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trois</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D50E3D89-F9C2-FD49-8690-1768538C62CF}"/>
              </a:ext>
            </a:extLst>
          </p:cNvPr>
          <p:cNvSpPr>
            <a:spLocks noGrp="1"/>
          </p:cNvSpPr>
          <p:nvPr>
            <p:ph type="title"/>
          </p:nvPr>
        </p:nvSpPr>
        <p:spPr>
          <a:xfrm>
            <a:off x="6018" y="186576"/>
            <a:ext cx="2797813" cy="789364"/>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423293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Heptagon 44"/>
          <p:cNvSpPr/>
          <p:nvPr/>
        </p:nvSpPr>
        <p:spPr>
          <a:xfrm>
            <a:off x="298934" y="2584457"/>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solidFill>
                <a:schemeClr val="accent5">
                  <a:lumMod val="50000"/>
                </a:schemeClr>
              </a:solidFill>
              <a:latin typeface="Century Gothic" panose="020B0502020202020204" pitchFamily="34" charset="0"/>
            </a:endParaRPr>
          </a:p>
        </p:txBody>
      </p:sp>
      <p:sp>
        <p:nvSpPr>
          <p:cNvPr id="53" name="Heptagon 52"/>
          <p:cNvSpPr/>
          <p:nvPr/>
        </p:nvSpPr>
        <p:spPr>
          <a:xfrm>
            <a:off x="9880177" y="2613115"/>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solidFill>
                <a:schemeClr val="accent5">
                  <a:lumMod val="50000"/>
                </a:schemeClr>
              </a:solidFill>
              <a:latin typeface="Century Gothic" panose="020B0502020202020204" pitchFamily="34" charset="0"/>
            </a:endParaRPr>
          </a:p>
        </p:txBody>
      </p:sp>
      <p:sp>
        <p:nvSpPr>
          <p:cNvPr id="10" name="Heptagon 9"/>
          <p:cNvSpPr/>
          <p:nvPr/>
        </p:nvSpPr>
        <p:spPr>
          <a:xfrm>
            <a:off x="457361" y="547199"/>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5">
                    <a:lumMod val="50000"/>
                  </a:schemeClr>
                </a:solidFill>
                <a:latin typeface="Century Gothic" panose="020B0502020202020204" pitchFamily="34" charset="0"/>
              </a:rPr>
              <a:t>two</a:t>
            </a:r>
          </a:p>
        </p:txBody>
      </p:sp>
      <p:sp>
        <p:nvSpPr>
          <p:cNvPr id="12" name="Heptagon 11"/>
          <p:cNvSpPr/>
          <p:nvPr/>
        </p:nvSpPr>
        <p:spPr>
          <a:xfrm>
            <a:off x="2738083" y="547200"/>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5">
                    <a:lumMod val="50000"/>
                  </a:schemeClr>
                </a:solidFill>
                <a:latin typeface="Century Gothic" panose="020B0502020202020204" pitchFamily="34" charset="0"/>
              </a:rPr>
              <a:t>six</a:t>
            </a:r>
          </a:p>
        </p:txBody>
      </p:sp>
      <p:sp>
        <p:nvSpPr>
          <p:cNvPr id="13" name="Heptagon 12"/>
          <p:cNvSpPr/>
          <p:nvPr/>
        </p:nvSpPr>
        <p:spPr>
          <a:xfrm>
            <a:off x="5053112" y="547199"/>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5">
                    <a:lumMod val="50000"/>
                  </a:schemeClr>
                </a:solidFill>
                <a:latin typeface="Century Gothic" panose="020B0502020202020204" pitchFamily="34" charset="0"/>
              </a:rPr>
              <a:t>twelve</a:t>
            </a:r>
          </a:p>
        </p:txBody>
      </p:sp>
      <p:sp>
        <p:nvSpPr>
          <p:cNvPr id="14" name="Heptagon 13"/>
          <p:cNvSpPr/>
          <p:nvPr/>
        </p:nvSpPr>
        <p:spPr>
          <a:xfrm>
            <a:off x="7368141" y="547199"/>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5">
                    <a:lumMod val="50000"/>
                  </a:schemeClr>
                </a:solidFill>
                <a:latin typeface="Century Gothic" panose="020B0502020202020204" pitchFamily="34" charset="0"/>
              </a:rPr>
              <a:t>eight</a:t>
            </a:r>
          </a:p>
        </p:txBody>
      </p:sp>
      <p:sp>
        <p:nvSpPr>
          <p:cNvPr id="15" name="Heptagon 14"/>
          <p:cNvSpPr/>
          <p:nvPr/>
        </p:nvSpPr>
        <p:spPr>
          <a:xfrm>
            <a:off x="9683170" y="547199"/>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5">
                    <a:lumMod val="50000"/>
                  </a:schemeClr>
                </a:solidFill>
                <a:latin typeface="Century Gothic" panose="020B0502020202020204" pitchFamily="34" charset="0"/>
              </a:rPr>
              <a:t>three</a:t>
            </a:r>
          </a:p>
        </p:txBody>
      </p:sp>
      <p:sp>
        <p:nvSpPr>
          <p:cNvPr id="16" name="Heptagon 15"/>
          <p:cNvSpPr/>
          <p:nvPr/>
        </p:nvSpPr>
        <p:spPr>
          <a:xfrm>
            <a:off x="3872681" y="4428594"/>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5">
                    <a:lumMod val="50000"/>
                  </a:schemeClr>
                </a:solidFill>
                <a:latin typeface="Century Gothic" panose="020B0502020202020204" pitchFamily="34" charset="0"/>
              </a:rPr>
              <a:t>five</a:t>
            </a:r>
          </a:p>
        </p:txBody>
      </p:sp>
      <p:sp>
        <p:nvSpPr>
          <p:cNvPr id="17" name="Heptagon 16"/>
          <p:cNvSpPr/>
          <p:nvPr/>
        </p:nvSpPr>
        <p:spPr>
          <a:xfrm>
            <a:off x="2738083" y="2620763"/>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5">
                    <a:lumMod val="50000"/>
                  </a:schemeClr>
                </a:solidFill>
                <a:latin typeface="Century Gothic" panose="020B0502020202020204" pitchFamily="34" charset="0"/>
              </a:rPr>
              <a:t>seven</a:t>
            </a:r>
          </a:p>
        </p:txBody>
      </p:sp>
      <p:sp>
        <p:nvSpPr>
          <p:cNvPr id="18" name="Heptagon 17"/>
          <p:cNvSpPr/>
          <p:nvPr/>
        </p:nvSpPr>
        <p:spPr>
          <a:xfrm>
            <a:off x="5053112" y="2620762"/>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5">
                    <a:lumMod val="50000"/>
                  </a:schemeClr>
                </a:solidFill>
                <a:latin typeface="Century Gothic" panose="020B0502020202020204" pitchFamily="34" charset="0"/>
              </a:rPr>
              <a:t>four</a:t>
            </a:r>
          </a:p>
        </p:txBody>
      </p:sp>
      <p:sp>
        <p:nvSpPr>
          <p:cNvPr id="19" name="Heptagon 18"/>
          <p:cNvSpPr/>
          <p:nvPr/>
        </p:nvSpPr>
        <p:spPr>
          <a:xfrm>
            <a:off x="7476998" y="2620761"/>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5">
                    <a:lumMod val="50000"/>
                  </a:schemeClr>
                </a:solidFill>
                <a:latin typeface="Century Gothic" panose="020B0502020202020204" pitchFamily="34" charset="0"/>
              </a:rPr>
              <a:t>nine</a:t>
            </a:r>
            <a:endParaRPr lang="en-GB" sz="2400" b="1" dirty="0">
              <a:solidFill>
                <a:schemeClr val="accent5">
                  <a:lumMod val="50000"/>
                </a:schemeClr>
              </a:solidFill>
              <a:latin typeface="Century Gothic" panose="020B0502020202020204" pitchFamily="34" charset="0"/>
            </a:endParaRPr>
          </a:p>
        </p:txBody>
      </p:sp>
      <p:sp>
        <p:nvSpPr>
          <p:cNvPr id="20" name="Heptagon 19"/>
          <p:cNvSpPr/>
          <p:nvPr/>
        </p:nvSpPr>
        <p:spPr>
          <a:xfrm>
            <a:off x="6376262" y="4455949"/>
            <a:ext cx="1983758" cy="1815479"/>
          </a:xfrm>
          <a:prstGeom prst="hept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solidFill>
                <a:schemeClr val="accent5">
                  <a:lumMod val="50000"/>
                </a:schemeClr>
              </a:solidFill>
              <a:latin typeface="Century Gothic" panose="020B0502020202020204" pitchFamily="34" charset="0"/>
            </a:endParaRPr>
          </a:p>
        </p:txBody>
      </p:sp>
      <p:sp>
        <p:nvSpPr>
          <p:cNvPr id="21" name="TextBox 20"/>
          <p:cNvSpPr txBox="1"/>
          <p:nvPr/>
        </p:nvSpPr>
        <p:spPr>
          <a:xfrm>
            <a:off x="901731" y="1541796"/>
            <a:ext cx="1267386" cy="523220"/>
          </a:xfrm>
          <a:prstGeom prst="rect">
            <a:avLst/>
          </a:prstGeom>
          <a:noFill/>
        </p:spPr>
        <p:txBody>
          <a:bodyPr wrap="square" rtlCol="0">
            <a:spAutoFit/>
          </a:bodyPr>
          <a:lstStyle/>
          <a:p>
            <a:r>
              <a:rPr lang="en-GB" sz="2800" b="1" dirty="0" err="1">
                <a:solidFill>
                  <a:schemeClr val="accent2"/>
                </a:solidFill>
                <a:latin typeface="Century Gothic" panose="020B0502020202020204" pitchFamily="34" charset="0"/>
              </a:rPr>
              <a:t>deux</a:t>
            </a:r>
            <a:endParaRPr lang="en-GB" sz="2800" b="1" dirty="0">
              <a:solidFill>
                <a:schemeClr val="accent2"/>
              </a:solidFill>
              <a:latin typeface="Century Gothic" panose="020B0502020202020204" pitchFamily="34" charset="0"/>
            </a:endParaRPr>
          </a:p>
        </p:txBody>
      </p:sp>
      <p:sp>
        <p:nvSpPr>
          <p:cNvPr id="23" name="TextBox 22"/>
          <p:cNvSpPr txBox="1"/>
          <p:nvPr/>
        </p:nvSpPr>
        <p:spPr>
          <a:xfrm>
            <a:off x="3409703" y="1518662"/>
            <a:ext cx="1045029" cy="523220"/>
          </a:xfrm>
          <a:prstGeom prst="rect">
            <a:avLst/>
          </a:prstGeom>
          <a:noFill/>
        </p:spPr>
        <p:txBody>
          <a:bodyPr wrap="square" rtlCol="0">
            <a:spAutoFit/>
          </a:bodyPr>
          <a:lstStyle/>
          <a:p>
            <a:r>
              <a:rPr lang="en-GB" sz="2800" b="1" dirty="0">
                <a:solidFill>
                  <a:schemeClr val="accent2"/>
                </a:solidFill>
                <a:latin typeface="Century Gothic" panose="020B0502020202020204" pitchFamily="34" charset="0"/>
              </a:rPr>
              <a:t>six</a:t>
            </a:r>
          </a:p>
        </p:txBody>
      </p:sp>
      <p:sp>
        <p:nvSpPr>
          <p:cNvPr id="24" name="TextBox 23"/>
          <p:cNvSpPr txBox="1"/>
          <p:nvPr/>
        </p:nvSpPr>
        <p:spPr>
          <a:xfrm>
            <a:off x="5438587" y="1554493"/>
            <a:ext cx="1470643" cy="523220"/>
          </a:xfrm>
          <a:prstGeom prst="rect">
            <a:avLst/>
          </a:prstGeom>
          <a:noFill/>
        </p:spPr>
        <p:txBody>
          <a:bodyPr wrap="square" rtlCol="0">
            <a:spAutoFit/>
          </a:bodyPr>
          <a:lstStyle/>
          <a:p>
            <a:r>
              <a:rPr lang="en-GB" sz="2800" b="1" dirty="0" err="1">
                <a:solidFill>
                  <a:schemeClr val="accent2"/>
                </a:solidFill>
                <a:latin typeface="Century Gothic" panose="020B0502020202020204" pitchFamily="34" charset="0"/>
              </a:rPr>
              <a:t>douze</a:t>
            </a:r>
            <a:endParaRPr lang="en-GB" sz="2800" b="1" dirty="0">
              <a:solidFill>
                <a:schemeClr val="accent2"/>
              </a:solidFill>
              <a:latin typeface="Century Gothic" panose="020B0502020202020204" pitchFamily="34" charset="0"/>
            </a:endParaRPr>
          </a:p>
        </p:txBody>
      </p:sp>
      <p:sp>
        <p:nvSpPr>
          <p:cNvPr id="25" name="TextBox 24"/>
          <p:cNvSpPr txBox="1"/>
          <p:nvPr/>
        </p:nvSpPr>
        <p:spPr>
          <a:xfrm>
            <a:off x="7918370" y="1562302"/>
            <a:ext cx="1470643" cy="523220"/>
          </a:xfrm>
          <a:prstGeom prst="rect">
            <a:avLst/>
          </a:prstGeom>
          <a:noFill/>
        </p:spPr>
        <p:txBody>
          <a:bodyPr wrap="square" rtlCol="0">
            <a:spAutoFit/>
          </a:bodyPr>
          <a:lstStyle/>
          <a:p>
            <a:r>
              <a:rPr lang="en-GB" sz="2800" b="1" dirty="0" err="1">
                <a:solidFill>
                  <a:schemeClr val="accent2"/>
                </a:solidFill>
                <a:latin typeface="Century Gothic" panose="020B0502020202020204" pitchFamily="34" charset="0"/>
              </a:rPr>
              <a:t>huit</a:t>
            </a:r>
            <a:endParaRPr lang="en-GB" sz="2800" b="1" dirty="0">
              <a:solidFill>
                <a:schemeClr val="accent2"/>
              </a:solidFill>
              <a:latin typeface="Century Gothic" panose="020B0502020202020204" pitchFamily="34" charset="0"/>
            </a:endParaRPr>
          </a:p>
        </p:txBody>
      </p:sp>
      <p:sp>
        <p:nvSpPr>
          <p:cNvPr id="26" name="TextBox 25"/>
          <p:cNvSpPr txBox="1"/>
          <p:nvPr/>
        </p:nvSpPr>
        <p:spPr>
          <a:xfrm>
            <a:off x="10208243" y="1554493"/>
            <a:ext cx="933612" cy="523220"/>
          </a:xfrm>
          <a:prstGeom prst="rect">
            <a:avLst/>
          </a:prstGeom>
          <a:noFill/>
        </p:spPr>
        <p:txBody>
          <a:bodyPr wrap="square" rtlCol="0">
            <a:spAutoFit/>
          </a:bodyPr>
          <a:lstStyle/>
          <a:p>
            <a:r>
              <a:rPr lang="en-GB" sz="2800" b="1" dirty="0" err="1">
                <a:solidFill>
                  <a:schemeClr val="accent2"/>
                </a:solidFill>
                <a:latin typeface="Century Gothic" panose="020B0502020202020204" pitchFamily="34" charset="0"/>
              </a:rPr>
              <a:t>trois</a:t>
            </a:r>
            <a:endParaRPr lang="en-GB" sz="2800" b="1" dirty="0">
              <a:solidFill>
                <a:schemeClr val="accent2"/>
              </a:solidFill>
              <a:latin typeface="Century Gothic" panose="020B0502020202020204" pitchFamily="34" charset="0"/>
            </a:endParaRPr>
          </a:p>
        </p:txBody>
      </p:sp>
      <p:sp>
        <p:nvSpPr>
          <p:cNvPr id="27" name="TextBox 26"/>
          <p:cNvSpPr txBox="1"/>
          <p:nvPr/>
        </p:nvSpPr>
        <p:spPr>
          <a:xfrm>
            <a:off x="4415026" y="5474221"/>
            <a:ext cx="1240971" cy="523220"/>
          </a:xfrm>
          <a:prstGeom prst="rect">
            <a:avLst/>
          </a:prstGeom>
          <a:noFill/>
        </p:spPr>
        <p:txBody>
          <a:bodyPr wrap="square" rtlCol="0">
            <a:spAutoFit/>
          </a:bodyPr>
          <a:lstStyle/>
          <a:p>
            <a:r>
              <a:rPr lang="en-GB" sz="2800" b="1" dirty="0">
                <a:solidFill>
                  <a:schemeClr val="accent2"/>
                </a:solidFill>
                <a:latin typeface="Century Gothic" panose="020B0502020202020204" pitchFamily="34" charset="0"/>
              </a:rPr>
              <a:t>cinq</a:t>
            </a:r>
          </a:p>
        </p:txBody>
      </p:sp>
      <p:sp>
        <p:nvSpPr>
          <p:cNvPr id="28" name="TextBox 27"/>
          <p:cNvSpPr txBox="1"/>
          <p:nvPr/>
        </p:nvSpPr>
        <p:spPr>
          <a:xfrm>
            <a:off x="3244671" y="3611933"/>
            <a:ext cx="1477261" cy="523220"/>
          </a:xfrm>
          <a:prstGeom prst="rect">
            <a:avLst/>
          </a:prstGeom>
          <a:noFill/>
        </p:spPr>
        <p:txBody>
          <a:bodyPr wrap="square" rtlCol="0">
            <a:spAutoFit/>
          </a:bodyPr>
          <a:lstStyle/>
          <a:p>
            <a:r>
              <a:rPr lang="en-GB" sz="2800" b="1" dirty="0">
                <a:solidFill>
                  <a:schemeClr val="accent2"/>
                </a:solidFill>
                <a:latin typeface="Century Gothic" panose="020B0502020202020204" pitchFamily="34" charset="0"/>
              </a:rPr>
              <a:t>sept</a:t>
            </a:r>
          </a:p>
        </p:txBody>
      </p:sp>
      <p:sp>
        <p:nvSpPr>
          <p:cNvPr id="29" name="TextBox 28"/>
          <p:cNvSpPr txBox="1"/>
          <p:nvPr/>
        </p:nvSpPr>
        <p:spPr>
          <a:xfrm>
            <a:off x="5401871" y="3644615"/>
            <a:ext cx="1477261" cy="523220"/>
          </a:xfrm>
          <a:prstGeom prst="rect">
            <a:avLst/>
          </a:prstGeom>
          <a:noFill/>
        </p:spPr>
        <p:txBody>
          <a:bodyPr wrap="square" rtlCol="0">
            <a:spAutoFit/>
          </a:bodyPr>
          <a:lstStyle/>
          <a:p>
            <a:r>
              <a:rPr lang="en-GB" sz="2800" b="1" dirty="0" err="1">
                <a:solidFill>
                  <a:schemeClr val="accent2"/>
                </a:solidFill>
                <a:latin typeface="Century Gothic" panose="020B0502020202020204" pitchFamily="34" charset="0"/>
              </a:rPr>
              <a:t>quatre</a:t>
            </a:r>
            <a:endParaRPr lang="en-GB" sz="2800" b="1" dirty="0">
              <a:solidFill>
                <a:schemeClr val="accent2"/>
              </a:solidFill>
              <a:latin typeface="Century Gothic" panose="020B0502020202020204" pitchFamily="34" charset="0"/>
            </a:endParaRPr>
          </a:p>
        </p:txBody>
      </p:sp>
      <p:sp>
        <p:nvSpPr>
          <p:cNvPr id="30" name="TextBox 29"/>
          <p:cNvSpPr txBox="1"/>
          <p:nvPr/>
        </p:nvSpPr>
        <p:spPr>
          <a:xfrm>
            <a:off x="8020009" y="3580110"/>
            <a:ext cx="1702230" cy="523220"/>
          </a:xfrm>
          <a:prstGeom prst="rect">
            <a:avLst/>
          </a:prstGeom>
          <a:noFill/>
        </p:spPr>
        <p:txBody>
          <a:bodyPr wrap="square" rtlCol="0">
            <a:spAutoFit/>
          </a:bodyPr>
          <a:lstStyle/>
          <a:p>
            <a:r>
              <a:rPr lang="en-GB" sz="2800" b="1" dirty="0" err="1">
                <a:solidFill>
                  <a:schemeClr val="accent2"/>
                </a:solidFill>
                <a:latin typeface="Century Gothic" panose="020B0502020202020204" pitchFamily="34" charset="0"/>
              </a:rPr>
              <a:t>neuf</a:t>
            </a:r>
            <a:endParaRPr lang="en-GB" sz="2800" b="1" dirty="0">
              <a:solidFill>
                <a:schemeClr val="accent2"/>
              </a:solidFill>
              <a:latin typeface="Century Gothic" panose="020B0502020202020204" pitchFamily="34" charset="0"/>
            </a:endParaRPr>
          </a:p>
        </p:txBody>
      </p:sp>
      <p:sp>
        <p:nvSpPr>
          <p:cNvPr id="31" name="TextBox 30"/>
          <p:cNvSpPr txBox="1"/>
          <p:nvPr/>
        </p:nvSpPr>
        <p:spPr>
          <a:xfrm>
            <a:off x="6916083" y="5474221"/>
            <a:ext cx="933612" cy="523220"/>
          </a:xfrm>
          <a:prstGeom prst="rect">
            <a:avLst/>
          </a:prstGeom>
          <a:noFill/>
        </p:spPr>
        <p:txBody>
          <a:bodyPr wrap="square" rtlCol="0">
            <a:spAutoFit/>
          </a:bodyPr>
          <a:lstStyle/>
          <a:p>
            <a:r>
              <a:rPr lang="en-GB" sz="2800" b="1" dirty="0">
                <a:solidFill>
                  <a:schemeClr val="accent2"/>
                </a:solidFill>
                <a:latin typeface="Century Gothic" panose="020B0502020202020204" pitchFamily="34" charset="0"/>
              </a:rPr>
              <a:t>des</a:t>
            </a:r>
          </a:p>
        </p:txBody>
      </p:sp>
      <p:sp>
        <p:nvSpPr>
          <p:cNvPr id="44" name="TextBox 43"/>
          <p:cNvSpPr txBox="1"/>
          <p:nvPr/>
        </p:nvSpPr>
        <p:spPr>
          <a:xfrm>
            <a:off x="843235" y="4271"/>
            <a:ext cx="10899630" cy="523220"/>
          </a:xfrm>
          <a:prstGeom prst="rect">
            <a:avLst/>
          </a:prstGeom>
          <a:noFill/>
        </p:spPr>
        <p:txBody>
          <a:bodyPr wrap="square" rtlCol="0">
            <a:spAutoFit/>
          </a:bodyPr>
          <a:lstStyle/>
          <a:p>
            <a:r>
              <a:rPr lang="en-GB" sz="2800" b="1" i="1" dirty="0">
                <a:solidFill>
                  <a:schemeClr val="accent5">
                    <a:lumMod val="50000"/>
                  </a:schemeClr>
                </a:solidFill>
                <a:latin typeface="Century Gothic" panose="020B0502020202020204" pitchFamily="34" charset="0"/>
              </a:rPr>
              <a:t>Comment </a:t>
            </a:r>
            <a:r>
              <a:rPr lang="en-GB" sz="2800" b="1" i="1" dirty="0" err="1">
                <a:solidFill>
                  <a:schemeClr val="accent5">
                    <a:lumMod val="50000"/>
                  </a:schemeClr>
                </a:solidFill>
                <a:latin typeface="Century Gothic" panose="020B0502020202020204" pitchFamily="34" charset="0"/>
              </a:rPr>
              <a:t>dit</a:t>
            </a:r>
            <a:r>
              <a:rPr lang="en-GB" sz="2800" b="1" i="1" dirty="0">
                <a:solidFill>
                  <a:schemeClr val="accent5">
                    <a:lumMod val="50000"/>
                  </a:schemeClr>
                </a:solidFill>
                <a:latin typeface="Century Gothic" panose="020B0502020202020204" pitchFamily="34" charset="0"/>
              </a:rPr>
              <a:t>-on </a:t>
            </a:r>
            <a:r>
              <a:rPr lang="en-GB" sz="2800" b="1" i="1" dirty="0" err="1">
                <a:solidFill>
                  <a:schemeClr val="accent5">
                    <a:lumMod val="50000"/>
                  </a:schemeClr>
                </a:solidFill>
                <a:latin typeface="Century Gothic" panose="020B0502020202020204" pitchFamily="34" charset="0"/>
              </a:rPr>
              <a:t>en</a:t>
            </a:r>
            <a:r>
              <a:rPr lang="en-GB" sz="2800" b="1" i="1" dirty="0">
                <a:solidFill>
                  <a:schemeClr val="accent5">
                    <a:lumMod val="50000"/>
                  </a:schemeClr>
                </a:solidFill>
                <a:latin typeface="Century Gothic" panose="020B0502020202020204" pitchFamily="34" charset="0"/>
              </a:rPr>
              <a:t> </a:t>
            </a:r>
            <a:r>
              <a:rPr lang="en-GB" sz="2800" b="1" i="1" dirty="0" err="1">
                <a:solidFill>
                  <a:schemeClr val="accent5">
                    <a:lumMod val="50000"/>
                  </a:schemeClr>
                </a:solidFill>
                <a:latin typeface="Century Gothic" panose="020B0502020202020204" pitchFamily="34" charset="0"/>
              </a:rPr>
              <a:t>français</a:t>
            </a:r>
            <a:r>
              <a:rPr lang="en-GB" sz="2800" b="1" i="1" dirty="0">
                <a:solidFill>
                  <a:schemeClr val="accent5">
                    <a:lumMod val="50000"/>
                  </a:schemeClr>
                </a:solidFill>
                <a:latin typeface="Century Gothic" panose="020B0502020202020204" pitchFamily="34" charset="0"/>
              </a:rPr>
              <a:t>? </a:t>
            </a:r>
            <a:r>
              <a:rPr lang="en-GB" sz="2000" b="1" i="1" dirty="0">
                <a:solidFill>
                  <a:schemeClr val="accent5">
                    <a:lumMod val="50000"/>
                  </a:schemeClr>
                </a:solidFill>
                <a:latin typeface="Century Gothic" panose="020B0502020202020204" pitchFamily="34" charset="0"/>
              </a:rPr>
              <a:t>How do you say … in French? </a:t>
            </a:r>
            <a:endParaRPr lang="en-GB" sz="2800" b="1" i="1" dirty="0">
              <a:solidFill>
                <a:schemeClr val="accent5">
                  <a:lumMod val="50000"/>
                </a:schemeClr>
              </a:solidFill>
              <a:latin typeface="Century Gothic" panose="020B0502020202020204" pitchFamily="34" charset="0"/>
            </a:endParaRPr>
          </a:p>
        </p:txBody>
      </p:sp>
      <p:sp>
        <p:nvSpPr>
          <p:cNvPr id="46" name="TextBox 45"/>
          <p:cNvSpPr txBox="1"/>
          <p:nvPr/>
        </p:nvSpPr>
        <p:spPr>
          <a:xfrm>
            <a:off x="10493138" y="3611933"/>
            <a:ext cx="2347580" cy="523220"/>
          </a:xfrm>
          <a:prstGeom prst="rect">
            <a:avLst/>
          </a:prstGeom>
          <a:noFill/>
        </p:spPr>
        <p:txBody>
          <a:bodyPr wrap="square" rtlCol="0">
            <a:spAutoFit/>
          </a:bodyPr>
          <a:lstStyle/>
          <a:p>
            <a:r>
              <a:rPr lang="en-GB" sz="2800" b="1" dirty="0">
                <a:solidFill>
                  <a:schemeClr val="accent2"/>
                </a:solidFill>
                <a:latin typeface="Century Gothic" panose="020B0502020202020204" pitchFamily="34" charset="0"/>
              </a:rPr>
              <a:t>dix</a:t>
            </a:r>
            <a:endParaRPr lang="en-GB" sz="2400" b="1" dirty="0">
              <a:solidFill>
                <a:schemeClr val="accent2"/>
              </a:solidFill>
              <a:latin typeface="Century Gothic" panose="020B0502020202020204" pitchFamily="34" charset="0"/>
            </a:endParaRPr>
          </a:p>
        </p:txBody>
      </p:sp>
      <p:sp>
        <p:nvSpPr>
          <p:cNvPr id="48" name="TextBox 47"/>
          <p:cNvSpPr txBox="1"/>
          <p:nvPr/>
        </p:nvSpPr>
        <p:spPr>
          <a:xfrm>
            <a:off x="631837" y="3279552"/>
            <a:ext cx="1385188" cy="523220"/>
          </a:xfrm>
          <a:prstGeom prst="rect">
            <a:avLst/>
          </a:prstGeom>
          <a:noFill/>
        </p:spPr>
        <p:txBody>
          <a:bodyPr wrap="square" rtlCol="0">
            <a:spAutoFit/>
          </a:bodyPr>
          <a:lstStyle/>
          <a:p>
            <a:pPr algn="ctr"/>
            <a:r>
              <a:rPr lang="en-GB" sz="2800" b="1" dirty="0">
                <a:solidFill>
                  <a:schemeClr val="accent5">
                    <a:lumMod val="50000"/>
                  </a:schemeClr>
                </a:solidFill>
                <a:latin typeface="Century Gothic" panose="020B0502020202020204" pitchFamily="34" charset="0"/>
              </a:rPr>
              <a:t>eleven</a:t>
            </a:r>
            <a:endParaRPr lang="en-GB" sz="2400" b="1" dirty="0">
              <a:solidFill>
                <a:schemeClr val="accent5">
                  <a:lumMod val="50000"/>
                </a:schemeClr>
              </a:solidFill>
              <a:latin typeface="Century Gothic" panose="020B0502020202020204" pitchFamily="34" charset="0"/>
            </a:endParaRPr>
          </a:p>
        </p:txBody>
      </p:sp>
      <p:sp>
        <p:nvSpPr>
          <p:cNvPr id="50" name="TextBox 49"/>
          <p:cNvSpPr txBox="1"/>
          <p:nvPr/>
        </p:nvSpPr>
        <p:spPr>
          <a:xfrm>
            <a:off x="843235" y="3644615"/>
            <a:ext cx="2347580" cy="523220"/>
          </a:xfrm>
          <a:prstGeom prst="rect">
            <a:avLst/>
          </a:prstGeom>
          <a:noFill/>
        </p:spPr>
        <p:txBody>
          <a:bodyPr wrap="square" rtlCol="0">
            <a:spAutoFit/>
          </a:bodyPr>
          <a:lstStyle/>
          <a:p>
            <a:r>
              <a:rPr lang="en-GB" sz="2800" b="1" dirty="0" err="1">
                <a:solidFill>
                  <a:schemeClr val="accent2"/>
                </a:solidFill>
                <a:latin typeface="Century Gothic" panose="020B0502020202020204" pitchFamily="34" charset="0"/>
              </a:rPr>
              <a:t>onze</a:t>
            </a:r>
            <a:endParaRPr lang="en-GB" sz="2400" b="1" dirty="0">
              <a:solidFill>
                <a:schemeClr val="accent2"/>
              </a:solidFill>
              <a:latin typeface="Century Gothic" panose="020B0502020202020204" pitchFamily="34" charset="0"/>
            </a:endParaRPr>
          </a:p>
        </p:txBody>
      </p:sp>
      <p:sp>
        <p:nvSpPr>
          <p:cNvPr id="32" name="TextBox 31"/>
          <p:cNvSpPr txBox="1"/>
          <p:nvPr/>
        </p:nvSpPr>
        <p:spPr>
          <a:xfrm>
            <a:off x="10017242" y="3279553"/>
            <a:ext cx="1725623" cy="523220"/>
          </a:xfrm>
          <a:prstGeom prst="rect">
            <a:avLst/>
          </a:prstGeom>
          <a:noFill/>
        </p:spPr>
        <p:txBody>
          <a:bodyPr wrap="square" rtlCol="0">
            <a:spAutoFit/>
          </a:bodyPr>
          <a:lstStyle/>
          <a:p>
            <a:pPr algn="ctr"/>
            <a:r>
              <a:rPr lang="en-GB" sz="2800" b="1" dirty="0">
                <a:solidFill>
                  <a:schemeClr val="accent5">
                    <a:lumMod val="50000"/>
                  </a:schemeClr>
                </a:solidFill>
                <a:latin typeface="Century Gothic" panose="020B0502020202020204" pitchFamily="34" charset="0"/>
              </a:rPr>
              <a:t>ten</a:t>
            </a:r>
            <a:endParaRPr lang="en-GB" sz="2400" b="1" dirty="0">
              <a:solidFill>
                <a:schemeClr val="accent5">
                  <a:lumMod val="50000"/>
                </a:schemeClr>
              </a:solidFill>
              <a:latin typeface="Century Gothic" panose="020B0502020202020204" pitchFamily="34" charset="0"/>
            </a:endParaRPr>
          </a:p>
        </p:txBody>
      </p:sp>
      <p:sp>
        <p:nvSpPr>
          <p:cNvPr id="3" name="TextBox 2"/>
          <p:cNvSpPr txBox="1"/>
          <p:nvPr/>
        </p:nvSpPr>
        <p:spPr>
          <a:xfrm>
            <a:off x="6742071" y="5078546"/>
            <a:ext cx="1281635" cy="523220"/>
          </a:xfrm>
          <a:prstGeom prst="rect">
            <a:avLst/>
          </a:prstGeom>
          <a:noFill/>
        </p:spPr>
        <p:txBody>
          <a:bodyPr wrap="square" rtlCol="0">
            <a:spAutoFit/>
          </a:bodyPr>
          <a:lstStyle/>
          <a:p>
            <a:pPr algn="ctr"/>
            <a:r>
              <a:rPr lang="en-GB" sz="2800" b="1" dirty="0">
                <a:solidFill>
                  <a:schemeClr val="accent5">
                    <a:lumMod val="50000"/>
                  </a:schemeClr>
                </a:solidFill>
                <a:latin typeface="Century Gothic" panose="020B0502020202020204" pitchFamily="34" charset="0"/>
              </a:rPr>
              <a:t>some</a:t>
            </a:r>
          </a:p>
        </p:txBody>
      </p:sp>
    </p:spTree>
    <p:extLst>
      <p:ext uri="{BB962C8B-B14F-4D97-AF65-F5344CB8AC3E}">
        <p14:creationId xmlns:p14="http://schemas.microsoft.com/office/powerpoint/2010/main" val="230650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3"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p:bldP spid="23" grpId="0"/>
      <p:bldP spid="24" grpId="0"/>
      <p:bldP spid="25" grpId="0"/>
      <p:bldP spid="26" grpId="0"/>
      <p:bldP spid="27" grpId="0"/>
      <p:bldP spid="28" grpId="0"/>
      <p:bldP spid="29" grpId="0"/>
      <p:bldP spid="30" grpId="0"/>
      <p:bldP spid="31" grpId="0"/>
      <p:bldP spid="46" grpId="0"/>
      <p:bldP spid="48" grpId="0"/>
      <p:bldP spid="50" grpId="0"/>
      <p:bldP spid="3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a:t>
            </a:r>
          </a:p>
        </p:txBody>
      </p:sp>
      <p:sp>
        <p:nvSpPr>
          <p:cNvPr id="30" name="TextBox 29"/>
          <p:cNvSpPr txBox="1"/>
          <p:nvPr/>
        </p:nvSpPr>
        <p:spPr>
          <a:xfrm>
            <a:off x="1073055" y="1526243"/>
            <a:ext cx="9871719" cy="3416320"/>
          </a:xfrm>
          <a:prstGeom prst="rect">
            <a:avLst/>
          </a:prstGeom>
          <a:noFill/>
        </p:spPr>
        <p:txBody>
          <a:bodyPr wrap="square" rtlCol="0">
            <a:spAutoFit/>
          </a:bodyPr>
          <a:lstStyle/>
          <a:p>
            <a:pPr algn="ctr"/>
            <a:r>
              <a:rPr lang="en-GB" sz="5400" dirty="0">
                <a:solidFill>
                  <a:schemeClr val="accent1">
                    <a:lumMod val="50000"/>
                  </a:schemeClr>
                </a:solidFill>
              </a:rPr>
              <a:t>You will now see a few exceptions to the SFC rule!!! See if you can spot the exceptions.</a:t>
            </a:r>
          </a:p>
        </p:txBody>
      </p:sp>
      <p:sp>
        <p:nvSpPr>
          <p:cNvPr id="2" name="Title 1">
            <a:extLst>
              <a:ext uri="{FF2B5EF4-FFF2-40B4-BE49-F238E27FC236}">
                <a16:creationId xmlns:a16="http://schemas.microsoft.com/office/drawing/2014/main" id="{F1155D51-500E-3C4F-BD51-00C80D06C1A7}"/>
              </a:ext>
            </a:extLst>
          </p:cNvPr>
          <p:cNvSpPr>
            <a:spLocks noGrp="1"/>
          </p:cNvSpPr>
          <p:nvPr>
            <p:ph type="title"/>
          </p:nvPr>
        </p:nvSpPr>
        <p:spPr>
          <a:xfrm>
            <a:off x="0" y="86754"/>
            <a:ext cx="2712203" cy="898222"/>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370129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775192" y="3626492"/>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88975" y="2985477"/>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dix</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a:t>
            </a:r>
          </a:p>
        </p:txBody>
      </p:sp>
      <p:sp>
        <p:nvSpPr>
          <p:cNvPr id="3" name="Title 2">
            <a:extLst>
              <a:ext uri="{FF2B5EF4-FFF2-40B4-BE49-F238E27FC236}">
                <a16:creationId xmlns:a16="http://schemas.microsoft.com/office/drawing/2014/main" id="{EA97348C-D7CF-014A-A65A-154F47724456}"/>
              </a:ext>
            </a:extLst>
          </p:cNvPr>
          <p:cNvSpPr>
            <a:spLocks noGrp="1"/>
          </p:cNvSpPr>
          <p:nvPr>
            <p:ph type="title"/>
          </p:nvPr>
        </p:nvSpPr>
        <p:spPr>
          <a:xfrm>
            <a:off x="-20978" y="226364"/>
            <a:ext cx="2839428" cy="704289"/>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110014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8425457" y="729870"/>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54427" y="3025134"/>
            <a:ext cx="1990462" cy="707886"/>
          </a:xfrm>
          <a:prstGeom prst="rect">
            <a:avLst/>
          </a:prstGeom>
          <a:noFill/>
        </p:spPr>
        <p:txBody>
          <a:bodyPr wrap="square" rtlCol="0">
            <a:spAutoFit/>
          </a:bodyPr>
          <a:lstStyle/>
          <a:p>
            <a:r>
              <a:rPr lang="en-GB" sz="4000" dirty="0" err="1">
                <a:solidFill>
                  <a:srgbClr val="002060"/>
                </a:solidFill>
                <a:latin typeface="Century Gothic" panose="020B0502020202020204" pitchFamily="34" charset="0"/>
                <a:cs typeface="Calibri" panose="020F0502020204030204" pitchFamily="34" charset="0"/>
              </a:rPr>
              <a:t>huit</a:t>
            </a:r>
            <a:endParaRPr lang="en-GB" sz="4000" dirty="0">
              <a:solidFill>
                <a:srgbClr val="002060"/>
              </a:solidFill>
              <a:latin typeface="Century Gothic" panose="020B0502020202020204" pitchFamily="34" charset="0"/>
              <a:cs typeface="Calibri" panose="020F0502020204030204" pitchFamily="34" charset="0"/>
            </a:endParaRP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  </a:t>
            </a:r>
          </a:p>
        </p:txBody>
      </p:sp>
      <p:sp>
        <p:nvSpPr>
          <p:cNvPr id="3" name="Title 2">
            <a:extLst>
              <a:ext uri="{FF2B5EF4-FFF2-40B4-BE49-F238E27FC236}">
                <a16:creationId xmlns:a16="http://schemas.microsoft.com/office/drawing/2014/main" id="{2C7E7E16-23E4-7948-A493-2D96AD816AB1}"/>
              </a:ext>
            </a:extLst>
          </p:cNvPr>
          <p:cNvSpPr>
            <a:spLocks noGrp="1"/>
          </p:cNvSpPr>
          <p:nvPr>
            <p:ph type="title"/>
          </p:nvPr>
        </p:nvSpPr>
        <p:spPr>
          <a:xfrm>
            <a:off x="0" y="162838"/>
            <a:ext cx="2785840" cy="930654"/>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61559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3049152" y="1077418"/>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531036" y="3010721"/>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cinq</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D1ACCBFE-0FCF-174F-976E-9D58A2164341}"/>
              </a:ext>
            </a:extLst>
          </p:cNvPr>
          <p:cNvSpPr>
            <a:spLocks noGrp="1"/>
          </p:cNvSpPr>
          <p:nvPr>
            <p:ph type="title"/>
          </p:nvPr>
        </p:nvSpPr>
        <p:spPr>
          <a:xfrm>
            <a:off x="0" y="-84579"/>
            <a:ext cx="2668362" cy="1325563"/>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09328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77890" y="246041"/>
            <a:ext cx="5128545" cy="474395"/>
          </a:xfrm>
          <a:prstGeom prst="rect">
            <a:avLst/>
          </a:prstGeom>
          <a:noFill/>
        </p:spPr>
        <p:txBody>
          <a:bodyPr wrap="square" rtlCol="0">
            <a:spAutoFit/>
          </a:bodyPr>
          <a:lstStyle/>
          <a:p>
            <a:r>
              <a:rPr lang="en-GB" sz="2400" dirty="0" err="1">
                <a:solidFill>
                  <a:schemeClr val="accent1">
                    <a:lumMod val="50000"/>
                  </a:schemeClr>
                </a:solidFill>
              </a:rPr>
              <a:t>C'est</a:t>
            </a:r>
            <a:r>
              <a:rPr lang="en-GB" sz="2400" dirty="0">
                <a:solidFill>
                  <a:schemeClr val="accent1">
                    <a:lumMod val="50000"/>
                  </a:schemeClr>
                </a:solidFill>
              </a:rPr>
              <a:t> quoi </a:t>
            </a:r>
            <a:r>
              <a:rPr lang="en-GB" sz="2400" dirty="0" err="1">
                <a:solidFill>
                  <a:schemeClr val="accent1">
                    <a:lumMod val="50000"/>
                  </a:schemeClr>
                </a:solidFill>
              </a:rPr>
              <a:t>en</a:t>
            </a:r>
            <a:r>
              <a:rPr lang="en-GB" sz="2400" dirty="0">
                <a:solidFill>
                  <a:schemeClr val="accent1">
                    <a:lumMod val="50000"/>
                  </a:schemeClr>
                </a:solidFill>
              </a:rPr>
              <a:t> </a:t>
            </a:r>
            <a:r>
              <a:rPr lang="en-GB" sz="2400" dirty="0" err="1">
                <a:solidFill>
                  <a:schemeClr val="accent1">
                    <a:lumMod val="50000"/>
                  </a:schemeClr>
                </a:solidFill>
              </a:rPr>
              <a:t>anglais</a:t>
            </a:r>
            <a:r>
              <a:rPr lang="en-GB" sz="2400" dirty="0">
                <a:solidFill>
                  <a:schemeClr val="accent1">
                    <a:lumMod val="50000"/>
                  </a:schemeClr>
                </a:solidFill>
              </a:rPr>
              <a:t> ?</a:t>
            </a:r>
          </a:p>
        </p:txBody>
      </p:sp>
      <p:sp>
        <p:nvSpPr>
          <p:cNvPr id="13" name="TextBox 12"/>
          <p:cNvSpPr txBox="1"/>
          <p:nvPr/>
        </p:nvSpPr>
        <p:spPr>
          <a:xfrm rot="20949250">
            <a:off x="3454283" y="1132368"/>
            <a:ext cx="2217042"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five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4" name="TextBox 13"/>
          <p:cNvSpPr txBox="1"/>
          <p:nvPr/>
        </p:nvSpPr>
        <p:spPr>
          <a:xfrm rot="399586">
            <a:off x="8688796" y="1056923"/>
            <a:ext cx="3095138"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eight</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5" name="TextBox 14"/>
          <p:cNvSpPr txBox="1"/>
          <p:nvPr/>
        </p:nvSpPr>
        <p:spPr>
          <a:xfrm rot="399586">
            <a:off x="4911516" y="5424761"/>
            <a:ext cx="4872146"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three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6" name="TextBox 15"/>
          <p:cNvSpPr txBox="1"/>
          <p:nvPr/>
        </p:nvSpPr>
        <p:spPr>
          <a:xfrm rot="20709794">
            <a:off x="1260610" y="1111993"/>
            <a:ext cx="194595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seven</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7" name="TextBox 16"/>
          <p:cNvSpPr txBox="1"/>
          <p:nvPr/>
        </p:nvSpPr>
        <p:spPr>
          <a:xfrm rot="21173064">
            <a:off x="7450708" y="4957080"/>
            <a:ext cx="2943105"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eleven</a:t>
            </a:r>
          </a:p>
        </p:txBody>
      </p:sp>
      <p:sp>
        <p:nvSpPr>
          <p:cNvPr id="18" name="TextBox 17"/>
          <p:cNvSpPr txBox="1"/>
          <p:nvPr/>
        </p:nvSpPr>
        <p:spPr>
          <a:xfrm rot="21048927">
            <a:off x="8968849" y="3702233"/>
            <a:ext cx="2311455"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nine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19" name="TextBox 18"/>
          <p:cNvSpPr txBox="1"/>
          <p:nvPr/>
        </p:nvSpPr>
        <p:spPr>
          <a:xfrm rot="190434">
            <a:off x="6341535" y="1056923"/>
            <a:ext cx="201210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four</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0" name="TextBox 19"/>
          <p:cNvSpPr txBox="1"/>
          <p:nvPr/>
        </p:nvSpPr>
        <p:spPr>
          <a:xfrm rot="399586">
            <a:off x="1542697" y="5293909"/>
            <a:ext cx="2615544"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twelve</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1" name="TextBox 20"/>
          <p:cNvSpPr txBox="1"/>
          <p:nvPr/>
        </p:nvSpPr>
        <p:spPr>
          <a:xfrm rot="399586">
            <a:off x="1296731" y="3980986"/>
            <a:ext cx="2850409" cy="769441"/>
          </a:xfrm>
          <a:prstGeom prst="rect">
            <a:avLst/>
          </a:prstGeom>
          <a:noFill/>
        </p:spPr>
        <p:txBody>
          <a:bodyPr wrap="square" rtlCol="0">
            <a:spAutoFit/>
          </a:bodyPr>
          <a:lstStyle/>
          <a:p>
            <a:r>
              <a:rPr lang="es-CO" sz="4400" dirty="0">
                <a:solidFill>
                  <a:srgbClr val="002060"/>
                </a:solidFill>
                <a:latin typeface="Century Gothic" panose="020B0502020202020204" pitchFamily="34" charset="0"/>
                <a:cs typeface="Calibri" panose="020F0502020204030204" pitchFamily="34" charset="0"/>
              </a:rPr>
              <a:t>ten</a:t>
            </a:r>
          </a:p>
        </p:txBody>
      </p:sp>
      <p:sp>
        <p:nvSpPr>
          <p:cNvPr id="22" name="TextBox 21"/>
          <p:cNvSpPr txBox="1"/>
          <p:nvPr/>
        </p:nvSpPr>
        <p:spPr>
          <a:xfrm rot="21027610">
            <a:off x="9280048" y="2333028"/>
            <a:ext cx="1669110"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two</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3" name="TextBox 22"/>
          <p:cNvSpPr txBox="1"/>
          <p:nvPr/>
        </p:nvSpPr>
        <p:spPr>
          <a:xfrm rot="399586">
            <a:off x="737721" y="2593444"/>
            <a:ext cx="3194497" cy="769441"/>
          </a:xfrm>
          <a:prstGeom prst="rect">
            <a:avLst/>
          </a:prstGeom>
          <a:noFill/>
        </p:spPr>
        <p:txBody>
          <a:bodyPr wrap="square" rtlCol="0">
            <a:spAutoFit/>
          </a:bodyPr>
          <a:lstStyle/>
          <a:p>
            <a:r>
              <a:rPr lang="es-CO" sz="4400" dirty="0" err="1">
                <a:solidFill>
                  <a:srgbClr val="002060"/>
                </a:solidFill>
                <a:latin typeface="Century Gothic" panose="020B0502020202020204" pitchFamily="34" charset="0"/>
                <a:cs typeface="Calibri" panose="020F0502020204030204" pitchFamily="34" charset="0"/>
              </a:rPr>
              <a:t>six</a:t>
            </a:r>
            <a:endParaRPr lang="es-CO" sz="4400" dirty="0">
              <a:solidFill>
                <a:srgbClr val="002060"/>
              </a:solidFill>
              <a:latin typeface="Century Gothic" panose="020B0502020202020204" pitchFamily="34" charset="0"/>
              <a:cs typeface="Calibri" panose="020F0502020204030204" pitchFamily="34" charset="0"/>
            </a:endParaRPr>
          </a:p>
        </p:txBody>
      </p:sp>
      <p:sp>
        <p:nvSpPr>
          <p:cNvPr id="24" name="Oval 23"/>
          <p:cNvSpPr/>
          <p:nvPr/>
        </p:nvSpPr>
        <p:spPr>
          <a:xfrm>
            <a:off x="1161640" y="930653"/>
            <a:ext cx="2043258"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solidFill>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562915" y="3002047"/>
            <a:ext cx="1990462" cy="707886"/>
          </a:xfrm>
          <a:prstGeom prst="rect">
            <a:avLst/>
          </a:prstGeom>
          <a:noFill/>
        </p:spPr>
        <p:txBody>
          <a:bodyPr wrap="square" rtlCol="0">
            <a:spAutoFit/>
          </a:bodyPr>
          <a:lstStyle/>
          <a:p>
            <a:r>
              <a:rPr lang="en-GB" sz="4000" dirty="0">
                <a:solidFill>
                  <a:srgbClr val="002060"/>
                </a:solidFill>
                <a:latin typeface="Century Gothic" panose="020B0502020202020204" pitchFamily="34" charset="0"/>
                <a:cs typeface="Calibri" panose="020F0502020204030204" pitchFamily="34" charset="0"/>
              </a:rPr>
              <a:t>sept</a:t>
            </a:r>
          </a:p>
        </p:txBody>
      </p:sp>
      <p:sp>
        <p:nvSpPr>
          <p:cNvPr id="2" name="TextBox 1"/>
          <p:cNvSpPr txBox="1"/>
          <p:nvPr/>
        </p:nvSpPr>
        <p:spPr>
          <a:xfrm rot="20980845">
            <a:off x="2923486" y="3262995"/>
            <a:ext cx="1781630" cy="769441"/>
          </a:xfrm>
          <a:prstGeom prst="rect">
            <a:avLst/>
          </a:prstGeom>
          <a:noFill/>
        </p:spPr>
        <p:txBody>
          <a:bodyPr wrap="square" rtlCol="0">
            <a:spAutoFit/>
          </a:bodyPr>
          <a:lstStyle/>
          <a:p>
            <a:r>
              <a:rPr lang="en-GB" sz="4400" dirty="0">
                <a:solidFill>
                  <a:schemeClr val="accent5">
                    <a:lumMod val="50000"/>
                  </a:schemeClr>
                </a:solidFill>
              </a:rPr>
              <a:t>some</a:t>
            </a:r>
            <a:endParaRPr lang="en-GB" dirty="0">
              <a:solidFill>
                <a:schemeClr val="accent5">
                  <a:lumMod val="50000"/>
                </a:schemeClr>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lire</a:t>
            </a:r>
          </a:p>
        </p:txBody>
      </p:sp>
      <p:sp>
        <p:nvSpPr>
          <p:cNvPr id="3" name="Title 2">
            <a:extLst>
              <a:ext uri="{FF2B5EF4-FFF2-40B4-BE49-F238E27FC236}">
                <a16:creationId xmlns:a16="http://schemas.microsoft.com/office/drawing/2014/main" id="{ADEE6AEE-14C4-AE45-86CF-DE3332EC131A}"/>
              </a:ext>
            </a:extLst>
          </p:cNvPr>
          <p:cNvSpPr>
            <a:spLocks noGrp="1"/>
          </p:cNvSpPr>
          <p:nvPr>
            <p:ph type="title"/>
          </p:nvPr>
        </p:nvSpPr>
        <p:spPr>
          <a:xfrm>
            <a:off x="-18509" y="72475"/>
            <a:ext cx="2868978" cy="989495"/>
          </a:xfrm>
        </p:spPr>
        <p:txBody>
          <a:bodyPr>
            <a:normAutofit/>
          </a:bodyPr>
          <a:lstStyle/>
          <a:p>
            <a:r>
              <a:rPr lang="en-GB" sz="3200" b="1" dirty="0" err="1">
                <a:solidFill>
                  <a:schemeClr val="bg1"/>
                </a:solidFill>
              </a:rPr>
              <a:t>Vocabulaire</a:t>
            </a:r>
            <a:endParaRPr lang="en-US" sz="3200" dirty="0"/>
          </a:p>
        </p:txBody>
      </p:sp>
    </p:spTree>
    <p:extLst>
      <p:ext uri="{BB962C8B-B14F-4D97-AF65-F5344CB8AC3E}">
        <p14:creationId xmlns:p14="http://schemas.microsoft.com/office/powerpoint/2010/main" val="2443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2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3023</TotalTime>
  <Words>1941</Words>
  <Application>Microsoft Macintosh PowerPoint</Application>
  <PresentationFormat>Widescreen</PresentationFormat>
  <Paragraphs>778</Paragraphs>
  <Slides>40</Slides>
  <Notes>40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40</vt:i4>
      </vt:variant>
    </vt:vector>
  </HeadingPairs>
  <TitlesOfParts>
    <vt:vector size="47" baseType="lpstr">
      <vt:lpstr>SimSun</vt:lpstr>
      <vt:lpstr>Arial</vt:lpstr>
      <vt:lpstr>Calibri</vt:lpstr>
      <vt:lpstr>Century Gothic</vt:lpstr>
      <vt:lpstr>Times New Roman</vt:lpstr>
      <vt:lpstr>1_Office Theme</vt:lpstr>
      <vt:lpstr>2_Office Theme</vt:lpstr>
      <vt:lpstr>Vocabulary </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Vocabulaire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Helen Thomas</cp:lastModifiedBy>
  <cp:revision>354</cp:revision>
  <dcterms:created xsi:type="dcterms:W3CDTF">2019-03-27T07:30:03Z</dcterms:created>
  <dcterms:modified xsi:type="dcterms:W3CDTF">2020-02-10T10:19:55Z</dcterms:modified>
</cp:coreProperties>
</file>