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60" r:id="rId4"/>
    <p:sldId id="264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3" autoAdjust="0"/>
    <p:restoredTop sz="86401" autoAdjust="0"/>
  </p:normalViewPr>
  <p:slideViewPr>
    <p:cSldViewPr snapToGrid="0">
      <p:cViewPr varScale="1">
        <p:scale>
          <a:sx n="60" d="100"/>
          <a:sy n="60" d="100"/>
        </p:scale>
        <p:origin x="200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B4428-69D3-4359-80E4-FD24FBB07E9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E776-F1CB-4198-BA5C-E975BB33B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6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lipart-library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6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Note:</a:t>
            </a:r>
            <a:r>
              <a:rPr lang="en-GB" baseline="0" dirty="0"/>
              <a:t> Students have been taught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blanco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flor,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quién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 plaza,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llevar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Revisiting them here within a new set of words will challenge their recall and deepen vocabulary knowledge.</a:t>
            </a:r>
            <a:b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encouraging for students to realise that a poem text contains words they have already learnt, as well as unfamiliar words.</a:t>
            </a: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students to familiarise themselves with these words, using a usual routine (read aloud, ask and answer L2 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L1 meanings in pairs etc..)</a:t>
            </a:r>
            <a:endParaRPr lang="en-GB" dirty="0"/>
          </a:p>
          <a:p>
            <a:endParaRPr lang="en-GB" dirty="0"/>
          </a:p>
          <a:p>
            <a:r>
              <a:rPr lang="en-GB" dirty="0"/>
              <a:t>Frequency</a:t>
            </a:r>
            <a:r>
              <a:rPr lang="en-GB" baseline="0" dirty="0"/>
              <a:t> rankings of key vocabulary:</a:t>
            </a:r>
          </a:p>
          <a:p>
            <a:endParaRPr lang="en-GB" baseline="0" dirty="0"/>
          </a:p>
          <a:p>
            <a:r>
              <a:rPr lang="en-GB" baseline="0" dirty="0"/>
              <a:t>plaza [806]; balcón [3133]; dama [2062]; </a:t>
            </a:r>
            <a:r>
              <a:rPr lang="en-GB" baseline="0" dirty="0" err="1"/>
              <a:t>blanco</a:t>
            </a:r>
            <a:r>
              <a:rPr lang="en-GB" baseline="0" dirty="0"/>
              <a:t> [372]; flor [739]; torre [2138]; caballero [2056]; su [12]; </a:t>
            </a:r>
            <a:r>
              <a:rPr lang="en-GB" baseline="0" dirty="0" err="1"/>
              <a:t>quién</a:t>
            </a:r>
            <a:r>
              <a:rPr lang="en-GB" baseline="0" dirty="0"/>
              <a:t> [132]; saber [44]; </a:t>
            </a:r>
            <a:r>
              <a:rPr lang="en-GB" baseline="0" dirty="0" err="1"/>
              <a:t>llevar</a:t>
            </a:r>
            <a:r>
              <a:rPr lang="en-GB" baseline="0" dirty="0"/>
              <a:t> [101]; </a:t>
            </a:r>
            <a:r>
              <a:rPr lang="en-GB" baseline="0" dirty="0" err="1"/>
              <a:t>pasar</a:t>
            </a:r>
            <a:r>
              <a:rPr lang="en-GB" baseline="0" dirty="0"/>
              <a:t> [68]</a:t>
            </a:r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Source: 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baseline="0" dirty="0"/>
              <a:t>(2</a:t>
            </a:r>
            <a:r>
              <a:rPr lang="en-GB" baseline="30000" dirty="0"/>
              <a:t>nd</a:t>
            </a:r>
            <a:r>
              <a:rPr lang="en-GB" baseline="0" dirty="0"/>
              <a:t> ed.). London: Routledge</a:t>
            </a:r>
            <a:br>
              <a:rPr lang="en-GB" baseline="0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45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Check understanding of ‘</a:t>
            </a:r>
            <a:r>
              <a:rPr lang="en-GB" dirty="0" err="1"/>
              <a:t>pareja</a:t>
            </a:r>
            <a:r>
              <a:rPr lang="en-GB" dirty="0"/>
              <a:t>’ and ‘en alta voz’</a:t>
            </a:r>
            <a:r>
              <a:rPr lang="en-GB" baseline="0" dirty="0"/>
              <a:t> in the instructions.</a:t>
            </a:r>
          </a:p>
          <a:p>
            <a:endParaRPr lang="en-GB" baseline="0" dirty="0"/>
          </a:p>
          <a:p>
            <a:r>
              <a:rPr lang="en-GB" baseline="0" dirty="0"/>
              <a:t>Students take turns to read the text to each other in pairs and the speaker decides </a:t>
            </a:r>
            <a:r>
              <a:rPr lang="en-GB" i="0" baseline="0" dirty="0"/>
              <a:t>how (i.e. with what tone)</a:t>
            </a:r>
            <a:r>
              <a:rPr lang="en-GB" baseline="0" dirty="0"/>
              <a:t> they will narrate the text. The partner listens and then asks the partner, e.g., ‘¿</a:t>
            </a:r>
            <a:r>
              <a:rPr lang="en-GB" baseline="0" dirty="0" err="1"/>
              <a:t>Estás</a:t>
            </a:r>
            <a:r>
              <a:rPr lang="en-GB" baseline="0" dirty="0"/>
              <a:t> </a:t>
            </a:r>
            <a:r>
              <a:rPr lang="en-GB" baseline="0" dirty="0" err="1"/>
              <a:t>serio</a:t>
            </a:r>
            <a:r>
              <a:rPr lang="en-GB" baseline="0" dirty="0"/>
              <a:t>?’. Remind students of the need to use ‘</a:t>
            </a:r>
            <a:r>
              <a:rPr lang="en-GB" baseline="0" dirty="0" err="1"/>
              <a:t>estás</a:t>
            </a:r>
            <a:r>
              <a:rPr lang="en-GB" baseline="0" dirty="0"/>
              <a:t>’ to speak directly to ‘you’ (singular).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4907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Vocabulary</a:t>
            </a:r>
            <a:r>
              <a:rPr lang="en-GB" baseline="0" dirty="0"/>
              <a:t> revision – all of the missing words are from Term 1.2, Week 5, which is revisited in the scheme of work this week.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24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*AUDIO TO BE INSERTED*</a:t>
            </a:r>
          </a:p>
          <a:p>
            <a:endParaRPr lang="en-GB" dirty="0"/>
          </a:p>
          <a:p>
            <a:r>
              <a:rPr lang="en-GB" dirty="0"/>
              <a:t>This activity integrates grammar,</a:t>
            </a:r>
            <a:r>
              <a:rPr lang="en-GB" baseline="0" dirty="0"/>
              <a:t> vocabulary and phonics revision.</a:t>
            </a:r>
          </a:p>
          <a:p>
            <a:endParaRPr lang="en-GB" baseline="0" dirty="0"/>
          </a:p>
          <a:p>
            <a:r>
              <a:rPr lang="en-GB" baseline="0" dirty="0"/>
              <a:t>Phonics: Students first have to listen and write the missing word, which contains either the ‘b’ or ‘v’ SSC. </a:t>
            </a:r>
          </a:p>
          <a:p>
            <a:endParaRPr lang="en-GB" baseline="0" dirty="0"/>
          </a:p>
          <a:p>
            <a:r>
              <a:rPr lang="en-GB" baseline="0" dirty="0"/>
              <a:t>Grammar: After writing the missing words, students have to translate the sentence. Each one contains DAR and QUERER in 1</a:t>
            </a:r>
            <a:r>
              <a:rPr lang="en-GB" baseline="30000" dirty="0"/>
              <a:t>st</a:t>
            </a:r>
            <a:r>
              <a:rPr lang="en-GB" baseline="0" dirty="0"/>
              <a:t>, 2</a:t>
            </a:r>
            <a:r>
              <a:rPr lang="en-GB" baseline="30000" dirty="0"/>
              <a:t>nd</a:t>
            </a:r>
            <a:r>
              <a:rPr lang="en-GB" baseline="0" dirty="0"/>
              <a:t> or 3</a:t>
            </a:r>
            <a:r>
              <a:rPr lang="en-GB" baseline="30000" dirty="0"/>
              <a:t>rd</a:t>
            </a:r>
            <a:r>
              <a:rPr lang="en-GB" baseline="0" dirty="0"/>
              <a:t> person singular. </a:t>
            </a:r>
          </a:p>
          <a:p>
            <a:endParaRPr lang="en-GB" baseline="0" dirty="0"/>
          </a:p>
          <a:p>
            <a:r>
              <a:rPr lang="en-GB" baseline="0" dirty="0"/>
              <a:t>Vocabulary is revisited from various earlier weeks. ‘Lejos’, ‘tienda’, ‘cosa’ and ‘bolsa’ are from the two vocabulary sets revisited this week (1.1.7 and 1.2.5) in the SoW.</a:t>
            </a:r>
          </a:p>
          <a:p>
            <a:endParaRPr lang="en-GB" baseline="0" dirty="0"/>
          </a:p>
          <a:p>
            <a:r>
              <a:rPr lang="en-GB" baseline="0" dirty="0"/>
              <a:t>Note: ‘ella’ has previously been encountered as a phonics word.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16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Clicking each box triggers the appearance of the word. </a:t>
            </a:r>
          </a:p>
          <a:p>
            <a:endParaRPr lang="en-GB" baseline="0" dirty="0"/>
          </a:p>
          <a:p>
            <a:r>
              <a:rPr lang="en-GB" baseline="0" dirty="0"/>
              <a:t>Picture source: </a:t>
            </a:r>
            <a:r>
              <a:rPr lang="en-GB" dirty="0">
                <a:hlinkClick r:id="rId3"/>
              </a:rPr>
              <a:t>http://clipart-library.com/</a:t>
            </a:r>
            <a:r>
              <a:rPr lang="en-GB" dirty="0"/>
              <a:t> (free</a:t>
            </a:r>
            <a:r>
              <a:rPr lang="en-GB" baseline="0" dirty="0"/>
              <a:t> to use)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47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66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9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974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4970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256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77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87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0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3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01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70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56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30/03/2020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2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6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7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0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4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0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about:blank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ED01-AEC9-4FFD-ADCA-4A843FB88F6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23651-51F0-4485-97EE-406DC04FB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1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7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223130" y="5226589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Spanish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2.1 - Week 1 - Lesson 29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23130" y="6151544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Nick Avery </a:t>
            </a: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/ Rachel Hawkes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lang="en-GB" sz="1400" noProof="0" dirty="0">
                <a:solidFill>
                  <a:prstClr val="white"/>
                </a:solidFill>
                <a:latin typeface="Century Gothic" panose="020B0502020202020204" pitchFamily="34" charset="0"/>
              </a:rPr>
              <a:t>30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/03/2019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C11ED-E4A1-2346-AA36-5A16334A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93" y="2200209"/>
            <a:ext cx="3436495" cy="1325563"/>
          </a:xfrm>
        </p:spPr>
        <p:txBody>
          <a:bodyPr>
            <a:normAutofit/>
          </a:bodyPr>
          <a:lstStyle/>
          <a:p>
            <a:r>
              <a:rPr lang="en-GB" sz="4000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Vocabulario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401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52687" y="646331"/>
          <a:ext cx="9033055" cy="5486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53989214"/>
                    </a:ext>
                  </a:extLst>
                </a:gridCol>
                <a:gridCol w="4969055">
                  <a:extLst>
                    <a:ext uri="{9D8B030D-6E8A-4147-A177-3AD203B41FA5}">
                      <a16:colId xmlns:a16="http://schemas.microsoft.com/office/drawing/2014/main" val="3655561854"/>
                    </a:ext>
                  </a:extLst>
                </a:gridCol>
              </a:tblGrid>
              <a:tr h="365544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la plaza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square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52111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el balcón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balcony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088639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la dama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74055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blanco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789739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la flor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flower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909637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torre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012837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el caballero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gentleman, knight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66901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his/her/its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2624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quién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594698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saber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know,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knowing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38447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pasar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pass,</a:t>
                      </a:r>
                      <a:r>
                        <a:rPr lang="en-GB" sz="2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passing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44"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llevar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carry, to wear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204607" y="646331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2910" y="1114816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2910" y="1570775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2910" y="2026734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2910" y="2482693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12910" y="2938652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04607" y="3391613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12910" y="3855334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2910" y="4309922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2910" y="4772016"/>
            <a:ext cx="4972832" cy="43090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04607" y="5191519"/>
            <a:ext cx="4972832" cy="467363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04607" y="5668410"/>
            <a:ext cx="4972832" cy="453024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790"/>
            <a:ext cx="10515600" cy="44875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Palabras importantes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73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437" y="197086"/>
            <a:ext cx="8479244" cy="745199"/>
          </a:xfrm>
        </p:spPr>
        <p:txBody>
          <a:bodyPr>
            <a:normAutofit/>
          </a:bodyPr>
          <a:lstStyle/>
          <a:p>
            <a:r>
              <a:rPr lang="en-GB" sz="3600" dirty="0"/>
              <a:t>En </a:t>
            </a:r>
            <a:r>
              <a:rPr lang="en-GB" sz="3600" dirty="0" err="1"/>
              <a:t>pareja</a:t>
            </a:r>
            <a:r>
              <a:rPr lang="en-GB" sz="3600" dirty="0"/>
              <a:t>. Lee el poema en alta voz.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4875" y="1329399"/>
            <a:ext cx="49196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¿Cómo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está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el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narrador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/ 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la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narradora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4875" y="2539456"/>
            <a:ext cx="49196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tonto/a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raro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alegre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EA5F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nervioso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tranquilo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/a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serio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EA5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/a</a:t>
            </a:r>
          </a:p>
        </p:txBody>
      </p:sp>
      <p:sp>
        <p:nvSpPr>
          <p:cNvPr id="7" name="Rounded Rectangle 38"/>
          <p:cNvSpPr/>
          <p:nvPr/>
        </p:nvSpPr>
        <p:spPr>
          <a:xfrm>
            <a:off x="9848681" y="29671"/>
            <a:ext cx="2343319" cy="400919"/>
          </a:xfrm>
          <a:prstGeom prst="roundRect">
            <a:avLst/>
          </a:prstGeom>
          <a:solidFill>
            <a:srgbClr val="E87D1E"/>
          </a:solidFill>
          <a:ln>
            <a:solidFill>
              <a:srgbClr val="E567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hablar / escuchar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241" y="1189699"/>
            <a:ext cx="688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plaza tiene una torre,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torre tiene un balcón,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el balcón tiene una dama,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dama una blanca flor.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 pasado un caballero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 ¡quién sabe por qué pasó! -,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 se ha llevado la plaza,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 su torre y su balcón,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 su balcón y su dama,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su dama y su blanca flor.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21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97" descr="Table for exercises"/>
          <p:cNvGraphicFramePr>
            <a:graphicFrameLocks noGrp="1"/>
          </p:cNvGraphicFramePr>
          <p:nvPr>
            <p:extLst/>
          </p:nvPr>
        </p:nvGraphicFramePr>
        <p:xfrm>
          <a:off x="4339982" y="1108149"/>
          <a:ext cx="7274742" cy="50095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266">
                  <a:extLst>
                    <a:ext uri="{9D8B030D-6E8A-4147-A177-3AD203B41FA5}">
                      <a16:colId xmlns:a16="http://schemas.microsoft.com/office/drawing/2014/main" val="2718503455"/>
                    </a:ext>
                  </a:extLst>
                </a:gridCol>
                <a:gridCol w="3371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621"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6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6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6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6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6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621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242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lowchart: Decision 2"/>
          <p:cNvSpPr/>
          <p:nvPr/>
        </p:nvSpPr>
        <p:spPr>
          <a:xfrm>
            <a:off x="174291" y="171749"/>
            <a:ext cx="2943425" cy="1556598"/>
          </a:xfrm>
          <a:prstGeom prst="flowChartDecision">
            <a:avLst/>
          </a:prstGeom>
          <a:solidFill>
            <a:srgbClr val="E3EAFD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4" name="Picture 6" descr="http://www.clker.com/cliparts/2/e/b/c/1206570767847217711nicubunu_RPG_map_symbols_Round_Tower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0" y="-145265"/>
            <a:ext cx="899249" cy="12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4367450" y="1145949"/>
            <a:ext cx="3356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m_ _ _ _ _ _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78716" y="1168439"/>
            <a:ext cx="2411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market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97538" y="1682109"/>
            <a:ext cx="338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c_ _ _ _ _ de arte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243166" y="1716034"/>
            <a:ext cx="290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 art centre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424186" y="2296252"/>
            <a:ext cx="221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t_ _ _ _ _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78716" y="2261582"/>
            <a:ext cx="290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theatre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97536" y="2849575"/>
            <a:ext cx="381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b_ _ _ _. Está c_ _ _ _.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55199" y="2806201"/>
            <a:ext cx="2811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bank. It’s near.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424186" y="3382112"/>
            <a:ext cx="221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m_ _ _ _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85734" y="3341337"/>
            <a:ext cx="210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museum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367450" y="3944766"/>
            <a:ext cx="394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t_ _ _ _ _. Está l_ _ _ _.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10101" y="3914649"/>
            <a:ext cx="2518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shop. It’s far.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367450" y="4502999"/>
            <a:ext cx="281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 _ _ _ _ _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299302" y="4480926"/>
            <a:ext cx="2411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church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97536" y="5010300"/>
            <a:ext cx="3326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e_ _ _ _ _ _. Está e_ _ _ _ dos parques.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216737" y="5036413"/>
            <a:ext cx="3261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school. It’s between two parks.</a:t>
            </a: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6" y="4207659"/>
            <a:ext cx="1214737" cy="1547983"/>
          </a:xfrm>
          <a:prstGeom prst="rect">
            <a:avLst/>
          </a:prstGeom>
        </p:spPr>
      </p:pic>
      <p:sp>
        <p:nvSpPr>
          <p:cNvPr id="68" name="Rectangular Callout 67"/>
          <p:cNvSpPr/>
          <p:nvPr/>
        </p:nvSpPr>
        <p:spPr>
          <a:xfrm>
            <a:off x="105767" y="1883291"/>
            <a:ext cx="4062656" cy="1656606"/>
          </a:xfrm>
          <a:prstGeom prst="wedgeRectCallout">
            <a:avLst>
              <a:gd name="adj1" fmla="val -36335"/>
              <a:gd name="adj2" fmla="val 8128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91573" y="1849566"/>
            <a:ext cx="113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laza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20503" y="2623590"/>
            <a:ext cx="152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orre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642" y="1869412"/>
            <a:ext cx="420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Hay una p_____ ,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4291" y="2623590"/>
            <a:ext cx="420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t____ y…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62948" y="1145949"/>
            <a:ext cx="3356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mercado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97538" y="1685002"/>
            <a:ext cx="3384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centro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de arte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24186" y="2306686"/>
            <a:ext cx="221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teatro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7535" y="2851739"/>
            <a:ext cx="381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banco. Está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cerca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24186" y="3387899"/>
            <a:ext cx="221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museo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67450" y="3937467"/>
            <a:ext cx="394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tienda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Está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lejos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62948" y="4495221"/>
            <a:ext cx="281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iglesia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97536" y="5007451"/>
            <a:ext cx="3326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escuela. Está entre dos parques.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073" y="-180720"/>
            <a:ext cx="11644987" cy="1325563"/>
          </a:xfrm>
        </p:spPr>
        <p:txBody>
          <a:bodyPr>
            <a:normAutofit/>
          </a:bodyPr>
          <a:lstStyle/>
          <a:p>
            <a:r>
              <a:rPr lang="en-GB" sz="3600" b="1" i="1" dirty="0">
                <a:solidFill>
                  <a:srgbClr val="002060"/>
                </a:solidFill>
              </a:rPr>
              <a:t>La dama describe una ciudad. ¿Qué hay?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374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0" y="5164031"/>
            <a:ext cx="6588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4) ¿Das unas cosas a la _________?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42666"/>
            <a:ext cx="6819900" cy="585627"/>
          </a:xfrm>
        </p:spPr>
        <p:txBody>
          <a:bodyPr>
            <a:normAutofit/>
          </a:bodyPr>
          <a:lstStyle/>
          <a:p>
            <a:r>
              <a:rPr lang="en-GB" sz="3200" b="1" dirty="0"/>
              <a:t>Escucha y completa la frase.</a:t>
            </a:r>
          </a:p>
        </p:txBody>
      </p:sp>
      <p:sp>
        <p:nvSpPr>
          <p:cNvPr id="10" name="Title 8"/>
          <p:cNvSpPr txBox="1">
            <a:spLocks/>
          </p:cNvSpPr>
          <p:nvPr/>
        </p:nvSpPr>
        <p:spPr>
          <a:xfrm>
            <a:off x="0" y="589621"/>
            <a:ext cx="5994400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¿Cómo se dice en inglés?</a:t>
            </a:r>
          </a:p>
        </p:txBody>
      </p:sp>
      <p:sp>
        <p:nvSpPr>
          <p:cNvPr id="11" name="Title 8"/>
          <p:cNvSpPr txBox="1">
            <a:spLocks/>
          </p:cNvSpPr>
          <p:nvPr/>
        </p:nvSpPr>
        <p:spPr>
          <a:xfrm>
            <a:off x="0" y="1212479"/>
            <a:ext cx="4991100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1) Quiere _______ la _________. 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57148" y="1872357"/>
            <a:ext cx="5175252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S/he wants to know the truth.</a:t>
            </a:r>
          </a:p>
        </p:txBody>
      </p:sp>
      <p:sp>
        <p:nvSpPr>
          <p:cNvPr id="14" name="Title 8"/>
          <p:cNvSpPr txBox="1">
            <a:spLocks/>
          </p:cNvSpPr>
          <p:nvPr/>
        </p:nvSpPr>
        <p:spPr>
          <a:xfrm>
            <a:off x="-50007" y="2507640"/>
            <a:ext cx="6094413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2) Quiero __________ lejos de aquí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15" name="Title 8"/>
          <p:cNvSpPr txBox="1">
            <a:spLocks/>
          </p:cNvSpPr>
          <p:nvPr/>
        </p:nvSpPr>
        <p:spPr>
          <a:xfrm>
            <a:off x="165100" y="3178706"/>
            <a:ext cx="5879306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I want to celebrate far from here.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36700" y="122469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saber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753" y="1241170"/>
            <a:ext cx="158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verdad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36700" y="2538749"/>
            <a:ext cx="156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celebrar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11136" y="3262533"/>
            <a:ext cx="4867275" cy="3660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8400" y="389781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Verde</a:t>
            </a:r>
          </a:p>
        </p:txBody>
      </p:sp>
      <p:sp>
        <p:nvSpPr>
          <p:cNvPr id="26" name="Title 8"/>
          <p:cNvSpPr txBox="1">
            <a:spLocks/>
          </p:cNvSpPr>
          <p:nvPr/>
        </p:nvSpPr>
        <p:spPr>
          <a:xfrm>
            <a:off x="212724" y="4513247"/>
            <a:ext cx="5426076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What colour do you want? Green?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76650" y="5130528"/>
            <a:ext cx="1339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abuela</a:t>
            </a:r>
          </a:p>
        </p:txBody>
      </p:sp>
      <p:sp>
        <p:nvSpPr>
          <p:cNvPr id="30" name="Title 8"/>
          <p:cNvSpPr txBox="1">
            <a:spLocks/>
          </p:cNvSpPr>
          <p:nvPr/>
        </p:nvSpPr>
        <p:spPr>
          <a:xfrm>
            <a:off x="165100" y="5684501"/>
            <a:ext cx="6743700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Do you give some things to grandma?</a:t>
            </a:r>
          </a:p>
        </p:txBody>
      </p:sp>
      <p:sp>
        <p:nvSpPr>
          <p:cNvPr id="31" name="Title 8"/>
          <p:cNvSpPr txBox="1">
            <a:spLocks/>
          </p:cNvSpPr>
          <p:nvPr/>
        </p:nvSpPr>
        <p:spPr>
          <a:xfrm>
            <a:off x="5527676" y="1224696"/>
            <a:ext cx="7213600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5) Da una bolsa a la señora en la tienda.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Es ___________ grande.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8800" y="1961738"/>
            <a:ext cx="6507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S/he gives a bag to the lady in the shop. It’s quite big.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400" y="3897798"/>
            <a:ext cx="5759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3) ¿Qué color quieres? ¿_______?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638800" y="2034269"/>
            <a:ext cx="6057900" cy="3476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3950" y="1498924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bastante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638800" y="2428829"/>
            <a:ext cx="2203450" cy="3476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9" name="Title 8"/>
          <p:cNvSpPr txBox="1">
            <a:spLocks/>
          </p:cNvSpPr>
          <p:nvPr/>
        </p:nvSpPr>
        <p:spPr>
          <a:xfrm>
            <a:off x="5572918" y="2962187"/>
            <a:ext cx="6619079" cy="585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6) Doy películas a una amiga.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______ películas con ella es maravilloso!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10645" y="3157151"/>
            <a:ext cx="786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37980" y="3661968"/>
            <a:ext cx="721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 give films to a (female) friend.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Seeing / watching films with her is marvellous!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488780" y="3713461"/>
            <a:ext cx="4657725" cy="3476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488780" y="4110746"/>
            <a:ext cx="6703217" cy="3476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23825" y="1978931"/>
            <a:ext cx="4867275" cy="3660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61924" y="4606587"/>
            <a:ext cx="5070476" cy="3660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61924" y="5794300"/>
            <a:ext cx="6137276" cy="3660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4" name="Rounded Rectangle 38"/>
          <p:cNvSpPr/>
          <p:nvPr/>
        </p:nvSpPr>
        <p:spPr>
          <a:xfrm>
            <a:off x="9717207" y="83472"/>
            <a:ext cx="2431854" cy="400919"/>
          </a:xfrm>
          <a:prstGeom prst="roundRect">
            <a:avLst/>
          </a:prstGeom>
          <a:solidFill>
            <a:srgbClr val="E87D1E"/>
          </a:solidFill>
          <a:ln>
            <a:solidFill>
              <a:srgbClr val="E567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80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 animBg="1"/>
      <p:bldP spid="23" grpId="0"/>
      <p:bldP spid="28" grpId="0"/>
      <p:bldP spid="32" grpId="0" animBg="1"/>
      <p:bldP spid="37" grpId="0"/>
      <p:bldP spid="38" grpId="0" animBg="1"/>
      <p:bldP spid="41" grpId="0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4376296" y="5213989"/>
            <a:ext cx="3109208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115013" y="5575300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84150" y="4883789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730296" y="3076563"/>
            <a:ext cx="2279678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284231" y="1965726"/>
            <a:ext cx="2279678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318979"/>
            <a:ext cx="6172200" cy="746205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¿Qué es/son?</a:t>
            </a:r>
          </a:p>
        </p:txBody>
      </p:sp>
      <p:pic>
        <p:nvPicPr>
          <p:cNvPr id="1026" name="Picture 2" descr="http://www.clker.com/cliparts/A/U/J/c/h/u/stacks-of-money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18" y="1438199"/>
            <a:ext cx="1855966" cy="128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ker.com/cliparts/b/9/3/0/1195425920145591398johnny_automatic_crystal_goblet.svg.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51" y="4282545"/>
            <a:ext cx="578299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115013" y="5575300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vaso</a:t>
            </a:r>
          </a:p>
        </p:txBody>
      </p:sp>
      <p:pic>
        <p:nvPicPr>
          <p:cNvPr id="1030" name="Picture 6" descr="http://www.clker.com/cliparts/d/4/4/7/1194985947103703880closed_book_01.svg.m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77" y="1217005"/>
            <a:ext cx="1626522" cy="11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lker.com/cliparts/d/4/6/9/1194984109453446481large_plate.svg.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270" y="4260774"/>
            <a:ext cx="1794758" cy="86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4376296" y="5213989"/>
            <a:ext cx="3109208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plato de brocolí</a:t>
            </a:r>
          </a:p>
        </p:txBody>
      </p:sp>
      <p:pic>
        <p:nvPicPr>
          <p:cNvPr id="1034" name="Picture 10" descr="http://www.clker.com/cliparts/4/d/d/c/1245695163592167037johnny_automatic_broccoli.svg.m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945" y="3479339"/>
            <a:ext cx="1385407" cy="142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465" y="1617360"/>
            <a:ext cx="1346200" cy="13462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730296" y="3083470"/>
            <a:ext cx="2279678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camisa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642" y="420074"/>
            <a:ext cx="1798229" cy="1371599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9284231" y="1965726"/>
            <a:ext cx="2279678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unos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zapatos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461" y="4060511"/>
            <a:ext cx="1109713" cy="13059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94583" y="3291237"/>
            <a:ext cx="195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[product]</a:t>
            </a:r>
          </a:p>
        </p:txBody>
      </p:sp>
      <p:pic>
        <p:nvPicPr>
          <p:cNvPr id="1036" name="Picture 12" descr="Chair clip art at vector clip art free ima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07" y="3479339"/>
            <a:ext cx="847349" cy="134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178003" y="4886386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silla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812" y="438715"/>
            <a:ext cx="1263675" cy="858773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3270512" y="2502463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0512" y="2502463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libro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0239" y="2599249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0239" y="2590606"/>
            <a:ext cx="1689100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dinero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278932" y="1462266"/>
            <a:ext cx="1829063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278932" y="1454046"/>
            <a:ext cx="1829063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cama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433946" y="5559983"/>
            <a:ext cx="1713354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433946" y="5559983"/>
            <a:ext cx="1713354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bolsa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794584" y="3995232"/>
            <a:ext cx="2283116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788563" y="3995232"/>
            <a:ext cx="2283346" cy="6919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producto</a:t>
            </a:r>
          </a:p>
        </p:txBody>
      </p:sp>
    </p:spTree>
    <p:extLst>
      <p:ext uri="{BB962C8B-B14F-4D97-AF65-F5344CB8AC3E}">
        <p14:creationId xmlns:p14="http://schemas.microsoft.com/office/powerpoint/2010/main" val="41029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16" grpId="0" animBg="1"/>
      <p:bldP spid="22" grpId="0" animBg="1"/>
      <p:bldP spid="9" grpId="0" animBg="1"/>
      <p:bldP spid="4" grpId="0" animBg="1"/>
      <p:bldP spid="24" grpId="0" animBg="1"/>
      <p:bldP spid="37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820</Words>
  <Application>Microsoft Macintosh PowerPoint</Application>
  <PresentationFormat>Widescreen</PresentationFormat>
  <Paragraphs>149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Tw Cen MT</vt:lpstr>
      <vt:lpstr>Wingdings</vt:lpstr>
      <vt:lpstr>Office Theme</vt:lpstr>
      <vt:lpstr>1_Office Theme</vt:lpstr>
      <vt:lpstr>Vocabulario</vt:lpstr>
      <vt:lpstr>Palabras importantes</vt:lpstr>
      <vt:lpstr>En pareja. Lee el poema en alta voz.</vt:lpstr>
      <vt:lpstr>La dama describe una ciudad. ¿Qué hay?</vt:lpstr>
      <vt:lpstr>Escucha y completa la frase.</vt:lpstr>
      <vt:lpstr>¿Qué es/son?</vt:lpstr>
    </vt:vector>
  </TitlesOfParts>
  <Company>University of York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Helen Thomas</cp:lastModifiedBy>
  <cp:revision>5</cp:revision>
  <dcterms:created xsi:type="dcterms:W3CDTF">2020-03-30T07:21:01Z</dcterms:created>
  <dcterms:modified xsi:type="dcterms:W3CDTF">2020-03-30T08:17:43Z</dcterms:modified>
</cp:coreProperties>
</file>