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 id="2147483709" r:id="rId7"/>
  </p:sldMasterIdLst>
  <p:notesMasterIdLst>
    <p:notesMasterId r:id="rId35"/>
  </p:notesMasterIdLst>
  <p:sldIdLst>
    <p:sldId id="369" r:id="rId8"/>
    <p:sldId id="370" r:id="rId9"/>
    <p:sldId id="339" r:id="rId10"/>
    <p:sldId id="340" r:id="rId11"/>
    <p:sldId id="341" r:id="rId12"/>
    <p:sldId id="342" r:id="rId13"/>
    <p:sldId id="343" r:id="rId14"/>
    <p:sldId id="344" r:id="rId15"/>
    <p:sldId id="257" r:id="rId16"/>
    <p:sldId id="258" r:id="rId17"/>
    <p:sldId id="330" r:id="rId18"/>
    <p:sldId id="260" r:id="rId19"/>
    <p:sldId id="331" r:id="rId20"/>
    <p:sldId id="332" r:id="rId21"/>
    <p:sldId id="333" r:id="rId22"/>
    <p:sldId id="334" r:id="rId23"/>
    <p:sldId id="335" r:id="rId24"/>
    <p:sldId id="336" r:id="rId25"/>
    <p:sldId id="337" r:id="rId26"/>
    <p:sldId id="338" r:id="rId27"/>
    <p:sldId id="351" r:id="rId28"/>
    <p:sldId id="352" r:id="rId29"/>
    <p:sldId id="360" r:id="rId30"/>
    <p:sldId id="353" r:id="rId31"/>
    <p:sldId id="361" r:id="rId32"/>
    <p:sldId id="362"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S::Natalie.Finlayson@glasgow.ac.uk::fffa9436-0c20-47f6-a103-b85039ead7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FCFAFB"/>
    <a:srgbClr val="DAA520"/>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9" autoAdjust="0"/>
    <p:restoredTop sz="94343" autoAdjust="0"/>
  </p:normalViewPr>
  <p:slideViewPr>
    <p:cSldViewPr snapToGrid="0">
      <p:cViewPr varScale="1">
        <p:scale>
          <a:sx n="73" d="100"/>
          <a:sy n="73" d="100"/>
        </p:scale>
        <p:origin x="516" y="72"/>
      </p:cViewPr>
      <p:guideLst/>
    </p:cSldViewPr>
  </p:slideViewPr>
  <p:notesTextViewPr>
    <p:cViewPr>
      <p:scale>
        <a:sx n="1" d="1"/>
        <a:sy n="1" d="1"/>
      </p:scale>
      <p:origin x="0" y="0"/>
    </p:cViewPr>
  </p:notesTextViewPr>
  <p:sorterViewPr>
    <p:cViewPr>
      <p:scale>
        <a:sx n="100" d="100"/>
        <a:sy n="100" d="100"/>
      </p:scale>
      <p:origin x="0" y="-6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24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and short form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94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short form in a sentence.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t>Musik</a:t>
            </a:r>
            <a:r>
              <a:rPr lang="en-GB" i="1" dirty="0"/>
              <a:t> </a:t>
            </a:r>
            <a:r>
              <a:rPr lang="en-GB" i="0" dirty="0"/>
              <a:t>(469) is not on the vocabulary list for this week, but is a highly frequent word. Out loud </a:t>
            </a:r>
            <a:r>
              <a:rPr lang="en-GB" i="1" dirty="0" err="1"/>
              <a:t>Musik</a:t>
            </a:r>
            <a:r>
              <a:rPr lang="en-GB" i="0" dirty="0"/>
              <a:t> sounds similar to English </a:t>
            </a:r>
            <a:r>
              <a:rPr lang="en-GB" i="1" dirty="0"/>
              <a:t>music</a:t>
            </a:r>
            <a:r>
              <a:rPr lang="en-GB" i="0" dirty="0"/>
              <a:t> which students will be able to use to infer the meaning.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66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long form in a sentence.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t>Kann</a:t>
            </a:r>
            <a:r>
              <a:rPr lang="en-GB" i="1" dirty="0"/>
              <a:t> </a:t>
            </a:r>
            <a:r>
              <a:rPr lang="en-GB" i="0" dirty="0"/>
              <a:t>(23) is not on the vocabulary list for this week, but is a highly frequent word. Out loud </a:t>
            </a:r>
            <a:r>
              <a:rPr lang="en-GB" i="1" dirty="0" err="1"/>
              <a:t>kann</a:t>
            </a:r>
            <a:r>
              <a:rPr lang="en-GB" i="0" dirty="0"/>
              <a:t> sounds similar to English </a:t>
            </a:r>
            <a:r>
              <a:rPr lang="en-GB" i="1" dirty="0"/>
              <a:t>can</a:t>
            </a:r>
            <a:r>
              <a:rPr lang="en-GB" i="0" dirty="0"/>
              <a:t> which students might be able to use to infer the meaning.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3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short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32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5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Introducing the verb </a:t>
            </a:r>
            <a:r>
              <a:rPr lang="en-GB" i="1" dirty="0" err="1"/>
              <a:t>gehen</a:t>
            </a:r>
            <a:r>
              <a:rPr lang="en-GB" i="1" dirty="0"/>
              <a:t> </a:t>
            </a:r>
            <a:r>
              <a:rPr lang="en-GB" dirty="0"/>
              <a:t>more explicitly. </a:t>
            </a:r>
            <a:r>
              <a:rPr lang="en-GB" i="1" dirty="0" err="1"/>
              <a:t>Gehen</a:t>
            </a:r>
            <a:r>
              <a:rPr lang="en-GB" i="1" dirty="0"/>
              <a:t> </a:t>
            </a:r>
            <a:r>
              <a:rPr lang="en-GB" dirty="0"/>
              <a:t>is one of the 25 most frequently used </a:t>
            </a:r>
            <a:r>
              <a:rPr lang="en-GB" dirty="0" smtClean="0"/>
              <a:t>verbs in </a:t>
            </a:r>
            <a:r>
              <a:rPr lang="en-GB" dirty="0"/>
              <a:t>German. All 25 most frequent verbs will be introduced early on using the same format. Both long form (infinitive) and short form (3</a:t>
            </a:r>
            <a:r>
              <a:rPr lang="en-GB" baseline="30000" dirty="0"/>
              <a:t>rd</a:t>
            </a:r>
            <a:r>
              <a:rPr lang="en-GB" dirty="0"/>
              <a:t> person singular) are introduced in order to familiarise students with </a:t>
            </a:r>
            <a:r>
              <a:rPr lang="en-GB" dirty="0" smtClean="0"/>
              <a:t>various </a:t>
            </a:r>
            <a:r>
              <a:rPr lang="en-GB" dirty="0"/>
              <a:t>forms of the same verb. </a:t>
            </a:r>
          </a:p>
          <a:p>
            <a:endParaRPr lang="en-GB" dirty="0"/>
          </a:p>
          <a:p>
            <a:r>
              <a:rPr lang="en-GB" b="0" dirty="0"/>
              <a:t>1. Bring up the word </a:t>
            </a:r>
            <a:r>
              <a:rPr lang="en-GB" b="0" i="1" dirty="0" err="1"/>
              <a:t>gehen</a:t>
            </a:r>
            <a:r>
              <a:rPr lang="en-GB" b="0" dirty="0"/>
              <a:t> on its own, say</a:t>
            </a:r>
            <a:r>
              <a:rPr lang="en-GB" b="0" baseline="0" dirty="0"/>
              <a:t> it, students repeat it, and remind them of the phonics</a:t>
            </a:r>
            <a:r>
              <a:rPr lang="en-GB" b="0" baseline="0" dirty="0" smtClean="0"/>
              <a:t>. They have learnt the long ‘e’ sound.</a:t>
            </a:r>
            <a:endParaRPr lang="en-GB" b="0" baseline="0" dirty="0"/>
          </a:p>
          <a:p>
            <a:r>
              <a:rPr lang="en-GB" b="0" baseline="0" dirty="0"/>
              <a:t>2. </a:t>
            </a:r>
            <a:r>
              <a:rPr lang="en-GB" dirty="0"/>
              <a:t>Try to elicit the meaning from the students. </a:t>
            </a:r>
            <a:endParaRPr lang="en-GB" dirty="0" smtClean="0"/>
          </a:p>
          <a:p>
            <a:r>
              <a:rPr lang="en-GB" dirty="0" smtClean="0"/>
              <a:t>3</a:t>
            </a:r>
            <a:r>
              <a:rPr lang="en-GB" dirty="0"/>
              <a:t>.</a:t>
            </a:r>
            <a:r>
              <a:rPr lang="en-GB" b="0" baseline="0" dirty="0"/>
              <a:t> Bring up the picture, and if using gestures, </a:t>
            </a:r>
            <a:r>
              <a:rPr lang="en-GB" b="0" baseline="0" dirty="0" smtClean="0"/>
              <a:t>a possible gesture would be to mime two legs walking, using two fingers on your right hand, going from right to left, in the air.</a:t>
            </a:r>
          </a:p>
          <a:p>
            <a:r>
              <a:rPr lang="en-GB" baseline="0" dirty="0" smtClean="0"/>
              <a:t>4</a:t>
            </a:r>
            <a:r>
              <a:rPr lang="en-GB" baseline="0" dirty="0"/>
              <a:t>. Bring up the short form </a:t>
            </a:r>
            <a:r>
              <a:rPr lang="en-GB" i="1" baseline="0" dirty="0" err="1"/>
              <a:t>geht</a:t>
            </a:r>
            <a:r>
              <a:rPr lang="en-GB" i="1" baseline="0" dirty="0"/>
              <a:t>, </a:t>
            </a:r>
            <a:r>
              <a:rPr lang="en-GB" i="0" baseline="0" dirty="0"/>
              <a:t>say it, students repeat it. Try to elicit the </a:t>
            </a:r>
            <a:r>
              <a:rPr lang="en-GB" i="0" baseline="0" dirty="0" smtClean="0"/>
              <a:t>two meanings </a:t>
            </a:r>
            <a:r>
              <a:rPr lang="en-GB" i="0" baseline="0" dirty="0"/>
              <a:t>from the students.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43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and short form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2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the short form in a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Schule </a:t>
            </a:r>
            <a:r>
              <a:rPr lang="en-GB" i="0" dirty="0"/>
              <a:t>[208] was introduced in 1.1.6 and </a:t>
            </a:r>
            <a:r>
              <a:rPr lang="en-GB" dirty="0"/>
              <a:t>should be known.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8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58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short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90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Starter:</a:t>
            </a:r>
            <a:br>
              <a:rPr lang="en-GB" dirty="0" smtClean="0"/>
            </a:br>
            <a:r>
              <a:rPr lang="en-GB" dirty="0" smtClean="0"/>
              <a:t>This starter</a:t>
            </a:r>
            <a:r>
              <a:rPr lang="en-GB" baseline="0" dirty="0" smtClean="0"/>
              <a:t> task revises 13 items of vocabulary (shown in </a:t>
            </a:r>
            <a:r>
              <a:rPr lang="en-GB" b="1" baseline="0" dirty="0" smtClean="0"/>
              <a:t>bold </a:t>
            </a:r>
            <a:r>
              <a:rPr lang="en-GB" baseline="0" dirty="0" smtClean="0"/>
              <a:t>below) drawn from 1.1.4, 1.1.7 (the two weeks students were set to revisit last week), as well as from the last two weeks 1.2.1 and 1.2.2.</a:t>
            </a:r>
            <a:br>
              <a:rPr lang="en-GB" baseline="0" dirty="0" smtClean="0"/>
            </a:br>
            <a:r>
              <a:rPr lang="en-GB" baseline="0" dirty="0" smtClean="0"/>
              <a:t>By working out which letters are missing and putting them in order into the spaces below, they create the question ‘</a:t>
            </a:r>
            <a:r>
              <a:rPr lang="en-GB" baseline="0" dirty="0" err="1" smtClean="0"/>
              <a:t>Frage</a:t>
            </a:r>
            <a:r>
              <a:rPr lang="en-GB" baseline="0" dirty="0" smtClean="0"/>
              <a:t> </a:t>
            </a:r>
            <a:r>
              <a:rPr lang="en-GB" baseline="0" dirty="0" err="1" smtClean="0"/>
              <a:t>oder</a:t>
            </a:r>
            <a:r>
              <a:rPr lang="en-GB" baseline="0" dirty="0" smtClean="0"/>
              <a:t> </a:t>
            </a:r>
            <a:r>
              <a:rPr lang="en-GB" baseline="0" dirty="0" err="1" smtClean="0"/>
              <a:t>Satz</a:t>
            </a:r>
            <a:r>
              <a:rPr lang="en-GB" baseline="0" dirty="0" smtClean="0"/>
              <a:t>?’, which is the grammatical focus for this lesson, so the activity does the task of ‘sharing the context learning objective’ with students. Elicit the English translation of this question from students to ensure that they are all clear about its meaning.</a:t>
            </a:r>
            <a:br>
              <a:rPr lang="en-GB" baseline="0" dirty="0" smtClean="0"/>
            </a:br>
            <a:r>
              <a:rPr lang="en-GB" baseline="0" dirty="0" smtClean="0"/>
              <a:t/>
            </a:r>
            <a:br>
              <a:rPr lang="en-GB" baseline="0" dirty="0" smtClean="0"/>
            </a:br>
            <a:r>
              <a:rPr lang="en-GB" baseline="0" dirty="0" smtClean="0"/>
              <a:t>Note: ‘</a:t>
            </a:r>
            <a:r>
              <a:rPr lang="en-GB" baseline="0" dirty="0" err="1" smtClean="0"/>
              <a:t>Frage</a:t>
            </a:r>
            <a:r>
              <a:rPr lang="en-GB" baseline="0" dirty="0" smtClean="0"/>
              <a:t>’ is a word students learnt in 1.1.6 but ‘</a:t>
            </a:r>
            <a:r>
              <a:rPr lang="en-GB" baseline="0" dirty="0" err="1" smtClean="0"/>
              <a:t>Satz</a:t>
            </a:r>
            <a:r>
              <a:rPr lang="en-GB" baseline="0" dirty="0" smtClean="0"/>
              <a:t>’ is a new, but highly frequent word, which we want to use from now on in classroom language/task instructions. Ensure that the meaning of </a:t>
            </a:r>
            <a:r>
              <a:rPr lang="en-GB" baseline="0" dirty="0" err="1" smtClean="0"/>
              <a:t>Satz</a:t>
            </a:r>
            <a:r>
              <a:rPr lang="en-GB" baseline="0" dirty="0" smtClean="0"/>
              <a:t> is clear. </a:t>
            </a:r>
            <a:r>
              <a:rPr lang="en-GB" b="1" baseline="0" dirty="0" smtClean="0"/>
              <a:t>der </a:t>
            </a:r>
            <a:r>
              <a:rPr lang="en-GB" b="1" baseline="0" dirty="0" err="1" smtClean="0"/>
              <a:t>Satz</a:t>
            </a:r>
            <a:r>
              <a:rPr lang="en-GB" b="1" baseline="0" dirty="0" smtClean="0"/>
              <a:t> [582]</a:t>
            </a:r>
            <a:br>
              <a:rPr lang="en-GB" b="1" baseline="0" dirty="0" smtClean="0"/>
            </a:br>
            <a:endParaRPr lang="en-GB" b="1" dirty="0" smtClean="0"/>
          </a:p>
          <a:p>
            <a:r>
              <a:rPr lang="en-GB" sz="1200" b="1" kern="1200" dirty="0" smtClean="0">
                <a:solidFill>
                  <a:schemeClr val="tx1"/>
                </a:solidFill>
                <a:effectLst/>
                <a:latin typeface="+mn-lt"/>
                <a:ea typeface="+mn-ea"/>
                <a:cs typeface="+mn-cs"/>
              </a:rPr>
              <a:t>T1.1 Week 4</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sein</a:t>
            </a:r>
            <a:r>
              <a:rPr lang="en-GB" sz="1200" kern="1200" dirty="0" smtClean="0">
                <a:solidFill>
                  <a:schemeClr val="tx1"/>
                </a:solidFill>
                <a:effectLst/>
                <a:latin typeface="+mn-lt"/>
                <a:ea typeface="+mn-ea"/>
                <a:cs typeface="+mn-cs"/>
              </a:rPr>
              <a:t> [3] </a:t>
            </a:r>
            <a:r>
              <a:rPr lang="en-GB" sz="1200" kern="1200" dirty="0" err="1" smtClean="0">
                <a:solidFill>
                  <a:schemeClr val="tx1"/>
                </a:solidFill>
                <a:effectLst/>
                <a:latin typeface="+mn-lt"/>
                <a:ea typeface="+mn-ea"/>
                <a:cs typeface="+mn-cs"/>
              </a:rPr>
              <a:t>ist</a:t>
            </a:r>
            <a:r>
              <a:rPr lang="en-GB" sz="1200" kern="1200" dirty="0" smtClean="0">
                <a:solidFill>
                  <a:schemeClr val="tx1"/>
                </a:solidFill>
                <a:effectLst/>
                <a:latin typeface="+mn-lt"/>
                <a:ea typeface="+mn-ea"/>
                <a:cs typeface="+mn-cs"/>
              </a:rPr>
              <a:t> [3] das Heft [3598] das </a:t>
            </a:r>
            <a:r>
              <a:rPr lang="en-GB" sz="1200" kern="1200" dirty="0" err="1" smtClean="0">
                <a:solidFill>
                  <a:schemeClr val="tx1"/>
                </a:solidFill>
                <a:effectLst/>
                <a:latin typeface="+mn-lt"/>
                <a:ea typeface="+mn-ea"/>
                <a:cs typeface="+mn-cs"/>
              </a:rPr>
              <a:t>Fenster</a:t>
            </a:r>
            <a:r>
              <a:rPr lang="en-GB" sz="1200" kern="1200" dirty="0" smtClean="0">
                <a:solidFill>
                  <a:schemeClr val="tx1"/>
                </a:solidFill>
                <a:effectLst/>
                <a:latin typeface="+mn-lt"/>
                <a:ea typeface="+mn-ea"/>
                <a:cs typeface="+mn-cs"/>
              </a:rPr>
              <a:t> [634] </a:t>
            </a:r>
            <a:r>
              <a:rPr lang="en-GB" sz="1200" b="1" kern="1200" dirty="0" smtClean="0">
                <a:solidFill>
                  <a:schemeClr val="tx1"/>
                </a:solidFill>
                <a:effectLst/>
                <a:latin typeface="+mn-lt"/>
                <a:ea typeface="+mn-ea"/>
                <a:cs typeface="+mn-cs"/>
              </a:rPr>
              <a:t>der </a:t>
            </a:r>
            <a:r>
              <a:rPr lang="en-GB" sz="1200" b="1" kern="1200" dirty="0" err="1" smtClean="0">
                <a:solidFill>
                  <a:schemeClr val="tx1"/>
                </a:solidFill>
                <a:effectLst/>
                <a:latin typeface="+mn-lt"/>
                <a:ea typeface="+mn-ea"/>
                <a:cs typeface="+mn-cs"/>
              </a:rPr>
              <a:t>Tisch</a:t>
            </a:r>
            <a:r>
              <a:rPr lang="en-GB" sz="1200" kern="1200" dirty="0" smtClean="0">
                <a:solidFill>
                  <a:schemeClr val="tx1"/>
                </a:solidFill>
                <a:effectLst/>
                <a:latin typeface="+mn-lt"/>
                <a:ea typeface="+mn-ea"/>
                <a:cs typeface="+mn-cs"/>
              </a:rPr>
              <a:t> [494] </a:t>
            </a:r>
            <a:r>
              <a:rPr lang="en-GB" sz="1200" b="1" kern="1200" dirty="0" smtClean="0">
                <a:solidFill>
                  <a:schemeClr val="tx1"/>
                </a:solidFill>
                <a:effectLst/>
                <a:latin typeface="+mn-lt"/>
                <a:ea typeface="+mn-ea"/>
                <a:cs typeface="+mn-cs"/>
              </a:rPr>
              <a:t>die </a:t>
            </a:r>
            <a:r>
              <a:rPr lang="en-GB" sz="1200" b="1" kern="1200" dirty="0" err="1" smtClean="0">
                <a:solidFill>
                  <a:schemeClr val="tx1"/>
                </a:solidFill>
                <a:effectLst/>
                <a:latin typeface="+mn-lt"/>
                <a:ea typeface="+mn-ea"/>
                <a:cs typeface="+mn-cs"/>
              </a:rPr>
              <a:t>Tafel</a:t>
            </a:r>
            <a:r>
              <a:rPr lang="en-GB" sz="1200" kern="1200" dirty="0" smtClean="0">
                <a:solidFill>
                  <a:schemeClr val="tx1"/>
                </a:solidFill>
                <a:effectLst/>
                <a:latin typeface="+mn-lt"/>
                <a:ea typeface="+mn-ea"/>
                <a:cs typeface="+mn-cs"/>
              </a:rPr>
              <a:t> [3660] </a:t>
            </a:r>
            <a:r>
              <a:rPr lang="en-GB" sz="1200" b="1" kern="1200" dirty="0" smtClean="0">
                <a:solidFill>
                  <a:schemeClr val="tx1"/>
                </a:solidFill>
                <a:effectLst/>
                <a:latin typeface="+mn-lt"/>
                <a:ea typeface="+mn-ea"/>
                <a:cs typeface="+mn-cs"/>
              </a:rPr>
              <a:t>die </a:t>
            </a:r>
            <a:r>
              <a:rPr lang="en-GB" sz="1200" b="1" kern="1200" dirty="0" err="1" smtClean="0">
                <a:solidFill>
                  <a:schemeClr val="tx1"/>
                </a:solidFill>
                <a:effectLst/>
                <a:latin typeface="+mn-lt"/>
                <a:ea typeface="+mn-ea"/>
                <a:cs typeface="+mn-cs"/>
              </a:rPr>
              <a:t>Flasche</a:t>
            </a:r>
            <a:r>
              <a:rPr lang="en-GB" sz="1200" kern="1200" dirty="0" smtClean="0">
                <a:solidFill>
                  <a:schemeClr val="tx1"/>
                </a:solidFill>
                <a:effectLst/>
                <a:latin typeface="+mn-lt"/>
                <a:ea typeface="+mn-ea"/>
                <a:cs typeface="+mn-cs"/>
              </a:rPr>
              <a:t> [1762] wo? [94] </a:t>
            </a:r>
            <a:r>
              <a:rPr lang="en-GB" sz="1200" b="1" kern="1200" dirty="0" err="1" smtClean="0">
                <a:solidFill>
                  <a:schemeClr val="tx1"/>
                </a:solidFill>
                <a:effectLst/>
                <a:latin typeface="+mn-lt"/>
                <a:ea typeface="+mn-ea"/>
                <a:cs typeface="+mn-cs"/>
              </a:rPr>
              <a:t>hier</a:t>
            </a:r>
            <a:r>
              <a:rPr lang="en-GB" sz="1200" kern="1200" dirty="0" smtClean="0">
                <a:solidFill>
                  <a:schemeClr val="tx1"/>
                </a:solidFill>
                <a:effectLst/>
                <a:latin typeface="+mn-lt"/>
                <a:ea typeface="+mn-ea"/>
                <a:cs typeface="+mn-cs"/>
              </a:rPr>
              <a:t> [71] da [35] der, die, das [1]</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T1.1 Week 7</a:t>
            </a:r>
            <a:endParaRPr lang="en-GB"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Lieblings</a:t>
            </a:r>
            <a:r>
              <a:rPr lang="en-GB" sz="1200" kern="1200" dirty="0" smtClean="0">
                <a:solidFill>
                  <a:schemeClr val="tx1"/>
                </a:solidFill>
                <a:effectLst/>
                <a:latin typeface="+mn-lt"/>
                <a:ea typeface="+mn-ea"/>
                <a:cs typeface="+mn-cs"/>
              </a:rPr>
              <a:t>- [&gt;4034] das </a:t>
            </a:r>
            <a:r>
              <a:rPr lang="en-GB" sz="1200" kern="1200" dirty="0" err="1" smtClean="0">
                <a:solidFill>
                  <a:schemeClr val="tx1"/>
                </a:solidFill>
                <a:effectLst/>
                <a:latin typeface="+mn-lt"/>
                <a:ea typeface="+mn-ea"/>
                <a:cs typeface="+mn-cs"/>
              </a:rPr>
              <a:t>Buch</a:t>
            </a:r>
            <a:r>
              <a:rPr lang="en-GB" sz="1200" kern="1200" dirty="0" smtClean="0">
                <a:solidFill>
                  <a:schemeClr val="tx1"/>
                </a:solidFill>
                <a:effectLst/>
                <a:latin typeface="+mn-lt"/>
                <a:ea typeface="+mn-ea"/>
                <a:cs typeface="+mn-cs"/>
              </a:rPr>
              <a:t> [295] der Film [524] der </a:t>
            </a:r>
            <a:r>
              <a:rPr lang="en-GB" sz="1200" kern="1200" dirty="0" err="1" smtClean="0">
                <a:solidFill>
                  <a:schemeClr val="tx1"/>
                </a:solidFill>
                <a:effectLst/>
                <a:latin typeface="+mn-lt"/>
                <a:ea typeface="+mn-ea"/>
                <a:cs typeface="+mn-cs"/>
              </a:rPr>
              <a:t>Sänger</a:t>
            </a:r>
            <a:r>
              <a:rPr lang="en-GB" sz="1200" kern="1200" dirty="0" smtClean="0">
                <a:solidFill>
                  <a:schemeClr val="tx1"/>
                </a:solidFill>
                <a:effectLst/>
                <a:latin typeface="+mn-lt"/>
                <a:ea typeface="+mn-ea"/>
                <a:cs typeface="+mn-cs"/>
              </a:rPr>
              <a:t> [3916] die </a:t>
            </a:r>
            <a:r>
              <a:rPr lang="en-GB" sz="1200" kern="1200" dirty="0" err="1" smtClean="0">
                <a:solidFill>
                  <a:schemeClr val="tx1"/>
                </a:solidFill>
                <a:effectLst/>
                <a:latin typeface="+mn-lt"/>
                <a:ea typeface="+mn-ea"/>
                <a:cs typeface="+mn-cs"/>
              </a:rPr>
              <a:t>Sängerin</a:t>
            </a:r>
            <a:r>
              <a:rPr lang="en-GB" sz="1200" kern="1200" dirty="0" smtClean="0">
                <a:solidFill>
                  <a:schemeClr val="tx1"/>
                </a:solidFill>
                <a:effectLst/>
                <a:latin typeface="+mn-lt"/>
                <a:ea typeface="+mn-ea"/>
                <a:cs typeface="+mn-cs"/>
              </a:rPr>
              <a:t> [3916] </a:t>
            </a:r>
            <a:r>
              <a:rPr lang="en-GB" sz="1200" b="1" kern="1200" dirty="0" smtClean="0">
                <a:solidFill>
                  <a:schemeClr val="tx1"/>
                </a:solidFill>
                <a:effectLst/>
                <a:latin typeface="+mn-lt"/>
                <a:ea typeface="+mn-ea"/>
                <a:cs typeface="+mn-cs"/>
              </a:rPr>
              <a:t>die </a:t>
            </a:r>
            <a:r>
              <a:rPr lang="en-GB" sz="1200" b="1" kern="1200" dirty="0" err="1" smtClean="0">
                <a:solidFill>
                  <a:schemeClr val="tx1"/>
                </a:solidFill>
                <a:effectLst/>
                <a:latin typeface="+mn-lt"/>
                <a:ea typeface="+mn-ea"/>
                <a:cs typeface="+mn-cs"/>
              </a:rPr>
              <a:t>Lehrerin</a:t>
            </a:r>
            <a:r>
              <a:rPr lang="en-GB" sz="1200" kern="1200" dirty="0" smtClean="0">
                <a:solidFill>
                  <a:schemeClr val="tx1"/>
                </a:solidFill>
                <a:effectLst/>
                <a:latin typeface="+mn-lt"/>
                <a:ea typeface="+mn-ea"/>
                <a:cs typeface="+mn-cs"/>
              </a:rPr>
              <a:t> [2696] </a:t>
            </a:r>
            <a:r>
              <a:rPr lang="en-GB" sz="1200" b="1" kern="1200" dirty="0" smtClean="0">
                <a:solidFill>
                  <a:schemeClr val="tx1"/>
                </a:solidFill>
                <a:effectLst/>
                <a:latin typeface="+mn-lt"/>
                <a:ea typeface="+mn-ea"/>
                <a:cs typeface="+mn-cs"/>
              </a:rPr>
              <a:t>das Lied</a:t>
            </a:r>
            <a:r>
              <a:rPr lang="en-GB" sz="1200" kern="1200" dirty="0" smtClean="0">
                <a:solidFill>
                  <a:schemeClr val="tx1"/>
                </a:solidFill>
                <a:effectLst/>
                <a:latin typeface="+mn-lt"/>
                <a:ea typeface="+mn-ea"/>
                <a:cs typeface="+mn-cs"/>
              </a:rPr>
              <a:t> [1726] die Band [&lt;4034]; </a:t>
            </a:r>
            <a:r>
              <a:rPr lang="en-GB" sz="1200" b="1" kern="1200" dirty="0" err="1" smtClean="0">
                <a:solidFill>
                  <a:schemeClr val="tx1"/>
                </a:solidFill>
                <a:effectLst/>
                <a:latin typeface="+mn-lt"/>
                <a:ea typeface="+mn-ea"/>
                <a:cs typeface="+mn-cs"/>
              </a:rPr>
              <a:t>leider</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[642]</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T1.2 Week 1</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wohnen</a:t>
            </a:r>
            <a:r>
              <a:rPr lang="en-GB" sz="1200" kern="1200" dirty="0" smtClean="0">
                <a:solidFill>
                  <a:schemeClr val="tx1"/>
                </a:solidFill>
                <a:effectLst/>
                <a:latin typeface="+mn-lt"/>
                <a:ea typeface="+mn-ea"/>
                <a:cs typeface="+mn-cs"/>
              </a:rPr>
              <a:t> [380] </a:t>
            </a:r>
            <a:r>
              <a:rPr lang="en-GB" sz="1200" kern="1200" dirty="0" err="1" smtClean="0">
                <a:solidFill>
                  <a:schemeClr val="tx1"/>
                </a:solidFill>
                <a:effectLst/>
                <a:latin typeface="+mn-lt"/>
                <a:ea typeface="+mn-ea"/>
                <a:cs typeface="+mn-cs"/>
              </a:rPr>
              <a:t>schreiben</a:t>
            </a:r>
            <a:r>
              <a:rPr lang="en-GB" sz="1200" kern="1200" dirty="0" smtClean="0">
                <a:solidFill>
                  <a:schemeClr val="tx1"/>
                </a:solidFill>
                <a:effectLst/>
                <a:latin typeface="+mn-lt"/>
                <a:ea typeface="+mn-ea"/>
                <a:cs typeface="+mn-cs"/>
              </a:rPr>
              <a:t> [245] </a:t>
            </a:r>
            <a:r>
              <a:rPr lang="en-GB" sz="1200" kern="1200" dirty="0" err="1" smtClean="0">
                <a:solidFill>
                  <a:schemeClr val="tx1"/>
                </a:solidFill>
                <a:effectLst/>
                <a:latin typeface="+mn-lt"/>
                <a:ea typeface="+mn-ea"/>
                <a:cs typeface="+mn-cs"/>
              </a:rPr>
              <a:t>spielen</a:t>
            </a:r>
            <a:r>
              <a:rPr lang="en-GB" sz="1200" kern="1200" dirty="0" smtClean="0">
                <a:solidFill>
                  <a:schemeClr val="tx1"/>
                </a:solidFill>
                <a:effectLst/>
                <a:latin typeface="+mn-lt"/>
                <a:ea typeface="+mn-ea"/>
                <a:cs typeface="+mn-cs"/>
              </a:rPr>
              <a:t> [197] </a:t>
            </a:r>
            <a:r>
              <a:rPr lang="en-GB" sz="1200" kern="1200" dirty="0" err="1" smtClean="0">
                <a:solidFill>
                  <a:schemeClr val="tx1"/>
                </a:solidFill>
                <a:effectLst/>
                <a:latin typeface="+mn-lt"/>
                <a:ea typeface="+mn-ea"/>
                <a:cs typeface="+mn-cs"/>
              </a:rPr>
              <a:t>reden</a:t>
            </a:r>
            <a:r>
              <a:rPr lang="en-GB" sz="1200" kern="1200" dirty="0" smtClean="0">
                <a:solidFill>
                  <a:schemeClr val="tx1"/>
                </a:solidFill>
                <a:effectLst/>
                <a:latin typeface="+mn-lt"/>
                <a:ea typeface="+mn-ea"/>
                <a:cs typeface="+mn-cs"/>
              </a:rPr>
              <a:t> [356] </a:t>
            </a:r>
            <a:r>
              <a:rPr lang="en-GB" sz="1200" kern="1200" dirty="0" err="1" smtClean="0">
                <a:solidFill>
                  <a:schemeClr val="tx1"/>
                </a:solidFill>
                <a:effectLst/>
                <a:latin typeface="+mn-lt"/>
                <a:ea typeface="+mn-ea"/>
                <a:cs typeface="+mn-cs"/>
              </a:rPr>
              <a:t>lernen</a:t>
            </a:r>
            <a:r>
              <a:rPr lang="en-GB" sz="1200" kern="1200" dirty="0" smtClean="0">
                <a:solidFill>
                  <a:schemeClr val="tx1"/>
                </a:solidFill>
                <a:effectLst/>
                <a:latin typeface="+mn-lt"/>
                <a:ea typeface="+mn-ea"/>
                <a:cs typeface="+mn-cs"/>
              </a:rPr>
              <a:t> [203] </a:t>
            </a:r>
            <a:r>
              <a:rPr lang="en-GB" sz="1200" kern="1200" dirty="0" err="1" smtClean="0">
                <a:solidFill>
                  <a:schemeClr val="tx1"/>
                </a:solidFill>
                <a:effectLst/>
                <a:latin typeface="+mn-lt"/>
                <a:ea typeface="+mn-ea"/>
                <a:cs typeface="+mn-cs"/>
              </a:rPr>
              <a:t>machen</a:t>
            </a:r>
            <a:r>
              <a:rPr lang="en-GB" sz="1200" kern="1200" dirty="0" smtClean="0">
                <a:solidFill>
                  <a:schemeClr val="tx1"/>
                </a:solidFill>
                <a:effectLst/>
                <a:latin typeface="+mn-lt"/>
                <a:ea typeface="+mn-ea"/>
                <a:cs typeface="+mn-cs"/>
              </a:rPr>
              <a:t> [49] </a:t>
            </a:r>
            <a:r>
              <a:rPr lang="en-GB" sz="1200" b="1" kern="1200" dirty="0" smtClean="0">
                <a:solidFill>
                  <a:schemeClr val="tx1"/>
                </a:solidFill>
                <a:effectLst/>
                <a:latin typeface="+mn-lt"/>
                <a:ea typeface="+mn-ea"/>
                <a:cs typeface="+mn-cs"/>
              </a:rPr>
              <a:t>Montag</a:t>
            </a:r>
            <a:r>
              <a:rPr lang="en-GB" sz="1200" kern="1200" dirty="0" smtClean="0">
                <a:solidFill>
                  <a:schemeClr val="tx1"/>
                </a:solidFill>
                <a:effectLst/>
                <a:latin typeface="+mn-lt"/>
                <a:ea typeface="+mn-ea"/>
                <a:cs typeface="+mn-cs"/>
              </a:rPr>
              <a:t> [794] </a:t>
            </a:r>
            <a:r>
              <a:rPr lang="en-GB" sz="1200" b="1" kern="1200" dirty="0" smtClean="0">
                <a:solidFill>
                  <a:schemeClr val="tx1"/>
                </a:solidFill>
                <a:effectLst/>
                <a:latin typeface="+mn-lt"/>
                <a:ea typeface="+mn-ea"/>
                <a:cs typeface="+mn-cs"/>
              </a:rPr>
              <a:t>die </a:t>
            </a:r>
            <a:r>
              <a:rPr lang="en-GB" sz="1200" b="1" kern="1200" dirty="0" err="1" smtClean="0">
                <a:solidFill>
                  <a:schemeClr val="tx1"/>
                </a:solidFill>
                <a:effectLst/>
                <a:latin typeface="+mn-lt"/>
                <a:ea typeface="+mn-ea"/>
                <a:cs typeface="+mn-cs"/>
              </a:rPr>
              <a:t>Aufgabe</a:t>
            </a:r>
            <a:r>
              <a:rPr lang="en-GB" sz="1200" kern="1200" dirty="0" smtClean="0">
                <a:solidFill>
                  <a:schemeClr val="tx1"/>
                </a:solidFill>
                <a:effectLst/>
                <a:latin typeface="+mn-lt"/>
                <a:ea typeface="+mn-ea"/>
                <a:cs typeface="+mn-cs"/>
              </a:rPr>
              <a:t> [317] </a:t>
            </a:r>
            <a:r>
              <a:rPr lang="en-GB" sz="1200" kern="1200" dirty="0" err="1" smtClean="0">
                <a:solidFill>
                  <a:schemeClr val="tx1"/>
                </a:solidFill>
                <a:effectLst/>
                <a:latin typeface="+mn-lt"/>
                <a:ea typeface="+mn-ea"/>
                <a:cs typeface="+mn-cs"/>
              </a:rPr>
              <a:t>im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Klassenzimmer</a:t>
            </a:r>
            <a:r>
              <a:rPr lang="en-GB" sz="1200" kern="1200" dirty="0" smtClean="0">
                <a:solidFill>
                  <a:schemeClr val="tx1"/>
                </a:solidFill>
                <a:effectLst/>
                <a:latin typeface="+mn-lt"/>
                <a:ea typeface="+mn-ea"/>
                <a:cs typeface="+mn-cs"/>
              </a:rPr>
              <a:t> [609/619] </a:t>
            </a:r>
            <a:r>
              <a:rPr lang="en-GB" sz="1200" kern="1200" dirty="0" err="1" smtClean="0">
                <a:solidFill>
                  <a:schemeClr val="tx1"/>
                </a:solidFill>
                <a:effectLst/>
                <a:latin typeface="+mn-lt"/>
                <a:ea typeface="+mn-ea"/>
                <a:cs typeface="+mn-cs"/>
              </a:rPr>
              <a:t>im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Unterricht</a:t>
            </a:r>
            <a:r>
              <a:rPr lang="en-GB" sz="1200" kern="1200" dirty="0" smtClean="0">
                <a:solidFill>
                  <a:schemeClr val="tx1"/>
                </a:solidFill>
                <a:effectLst/>
                <a:latin typeface="+mn-lt"/>
                <a:ea typeface="+mn-ea"/>
                <a:cs typeface="+mn-cs"/>
              </a:rPr>
              <a:t> [1107] in der </a:t>
            </a:r>
            <a:r>
              <a:rPr lang="en-GB" sz="1200" kern="1200" dirty="0" err="1" smtClean="0">
                <a:solidFill>
                  <a:schemeClr val="tx1"/>
                </a:solidFill>
                <a:effectLst/>
                <a:latin typeface="+mn-lt"/>
                <a:ea typeface="+mn-ea"/>
                <a:cs typeface="+mn-cs"/>
              </a:rPr>
              <a:t>Schule</a:t>
            </a:r>
            <a:r>
              <a:rPr lang="en-GB" sz="1200" kern="1200" dirty="0" smtClean="0">
                <a:solidFill>
                  <a:schemeClr val="tx1"/>
                </a:solidFill>
                <a:effectLst/>
                <a:latin typeface="+mn-lt"/>
                <a:ea typeface="+mn-ea"/>
                <a:cs typeface="+mn-cs"/>
              </a:rPr>
              <a:t> [208] </a:t>
            </a:r>
            <a:r>
              <a:rPr lang="en-GB" sz="1200" kern="1200" dirty="0" err="1" smtClean="0">
                <a:solidFill>
                  <a:schemeClr val="tx1"/>
                </a:solidFill>
                <a:effectLst/>
                <a:latin typeface="+mn-lt"/>
                <a:ea typeface="+mn-ea"/>
                <a:cs typeface="+mn-cs"/>
              </a:rPr>
              <a:t>mit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Freunden</a:t>
            </a:r>
            <a:r>
              <a:rPr lang="en-GB" sz="1200" kern="1200" dirty="0" smtClean="0">
                <a:solidFill>
                  <a:schemeClr val="tx1"/>
                </a:solidFill>
                <a:effectLst/>
                <a:latin typeface="+mn-lt"/>
                <a:ea typeface="+mn-ea"/>
                <a:cs typeface="+mn-cs"/>
              </a:rPr>
              <a:t> [13/327]</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T1.2 Week 2</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arbeiten</a:t>
            </a:r>
            <a:r>
              <a:rPr lang="en-GB" sz="1200" kern="1200" dirty="0" smtClean="0">
                <a:solidFill>
                  <a:schemeClr val="tx1"/>
                </a:solidFill>
                <a:effectLst/>
                <a:latin typeface="+mn-lt"/>
                <a:ea typeface="+mn-ea"/>
                <a:cs typeface="+mn-cs"/>
              </a:rPr>
              <a:t> [200] </a:t>
            </a:r>
            <a:r>
              <a:rPr lang="en-GB" sz="1200" kern="1200" dirty="0" err="1" smtClean="0">
                <a:solidFill>
                  <a:schemeClr val="tx1"/>
                </a:solidFill>
                <a:effectLst/>
                <a:latin typeface="+mn-lt"/>
                <a:ea typeface="+mn-ea"/>
                <a:cs typeface="+mn-cs"/>
              </a:rPr>
              <a:t>putzen</a:t>
            </a:r>
            <a:r>
              <a:rPr lang="en-GB" sz="1200" kern="1200" dirty="0" smtClean="0">
                <a:solidFill>
                  <a:schemeClr val="tx1"/>
                </a:solidFill>
                <a:effectLst/>
                <a:latin typeface="+mn-lt"/>
                <a:ea typeface="+mn-ea"/>
                <a:cs typeface="+mn-cs"/>
              </a:rPr>
              <a:t> [2851] </a:t>
            </a:r>
            <a:r>
              <a:rPr lang="en-GB" sz="1200" b="1" kern="1200" dirty="0" err="1" smtClean="0">
                <a:solidFill>
                  <a:schemeClr val="tx1"/>
                </a:solidFill>
                <a:effectLst/>
                <a:latin typeface="+mn-lt"/>
                <a:ea typeface="+mn-ea"/>
                <a:cs typeface="+mn-cs"/>
              </a:rPr>
              <a:t>kochen</a:t>
            </a:r>
            <a:r>
              <a:rPr lang="en-GB" sz="1200" kern="1200" dirty="0" smtClean="0">
                <a:solidFill>
                  <a:schemeClr val="tx1"/>
                </a:solidFill>
                <a:effectLst/>
                <a:latin typeface="+mn-lt"/>
                <a:ea typeface="+mn-ea"/>
                <a:cs typeface="+mn-cs"/>
              </a:rPr>
              <a:t> [1005] </a:t>
            </a:r>
            <a:r>
              <a:rPr lang="en-GB" sz="1200" kern="1200" dirty="0" err="1" smtClean="0">
                <a:solidFill>
                  <a:schemeClr val="tx1"/>
                </a:solidFill>
                <a:effectLst/>
                <a:latin typeface="+mn-lt"/>
                <a:ea typeface="+mn-ea"/>
                <a:cs typeface="+mn-cs"/>
              </a:rPr>
              <a:t>sitzen</a:t>
            </a:r>
            <a:r>
              <a:rPr lang="en-GB" sz="1200" kern="1200" dirty="0" smtClean="0">
                <a:solidFill>
                  <a:schemeClr val="tx1"/>
                </a:solidFill>
                <a:effectLst/>
                <a:latin typeface="+mn-lt"/>
                <a:ea typeface="+mn-ea"/>
                <a:cs typeface="+mn-cs"/>
              </a:rPr>
              <a:t> [261] </a:t>
            </a:r>
            <a:r>
              <a:rPr lang="en-GB" sz="1200" b="1" kern="1200" dirty="0" smtClean="0">
                <a:solidFill>
                  <a:schemeClr val="tx1"/>
                </a:solidFill>
                <a:effectLst/>
                <a:latin typeface="+mn-lt"/>
                <a:ea typeface="+mn-ea"/>
                <a:cs typeface="+mn-cs"/>
              </a:rPr>
              <a:t>das Auto</a:t>
            </a:r>
            <a:r>
              <a:rPr lang="en-GB" sz="1200" kern="1200" dirty="0" smtClean="0">
                <a:solidFill>
                  <a:schemeClr val="tx1"/>
                </a:solidFill>
                <a:effectLst/>
                <a:latin typeface="+mn-lt"/>
                <a:ea typeface="+mn-ea"/>
                <a:cs typeface="+mn-cs"/>
              </a:rPr>
              <a:t> [490] </a:t>
            </a:r>
            <a:r>
              <a:rPr lang="en-GB" sz="1200" kern="1200" dirty="0" err="1" smtClean="0">
                <a:solidFill>
                  <a:schemeClr val="tx1"/>
                </a:solidFill>
                <a:effectLst/>
                <a:latin typeface="+mn-lt"/>
                <a:ea typeface="+mn-ea"/>
                <a:cs typeface="+mn-cs"/>
              </a:rPr>
              <a:t>zu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Hause</a:t>
            </a:r>
            <a:r>
              <a:rPr lang="en-GB" sz="1200" kern="1200" dirty="0" smtClean="0">
                <a:solidFill>
                  <a:schemeClr val="tx1"/>
                </a:solidFill>
                <a:effectLst/>
                <a:latin typeface="+mn-lt"/>
                <a:ea typeface="+mn-ea"/>
                <a:cs typeface="+mn-cs"/>
              </a:rPr>
              <a:t> [6/159] der Garten [959] der Boden [445] die </a:t>
            </a:r>
            <a:r>
              <a:rPr lang="en-GB" sz="1200" kern="1200" dirty="0" err="1" smtClean="0">
                <a:solidFill>
                  <a:schemeClr val="tx1"/>
                </a:solidFill>
                <a:effectLst/>
                <a:latin typeface="+mn-lt"/>
                <a:ea typeface="+mn-ea"/>
                <a:cs typeface="+mn-cs"/>
              </a:rPr>
              <a:t>Liste</a:t>
            </a:r>
            <a:r>
              <a:rPr lang="en-GB" sz="1200" kern="1200" dirty="0" smtClean="0">
                <a:solidFill>
                  <a:schemeClr val="tx1"/>
                </a:solidFill>
                <a:effectLst/>
                <a:latin typeface="+mn-lt"/>
                <a:ea typeface="+mn-ea"/>
                <a:cs typeface="+mn-cs"/>
              </a:rPr>
              <a:t> [1975] </a:t>
            </a:r>
            <a:r>
              <a:rPr lang="en-GB" sz="1200" b="1" kern="1200" dirty="0" smtClean="0">
                <a:solidFill>
                  <a:schemeClr val="tx1"/>
                </a:solidFill>
                <a:effectLst/>
                <a:latin typeface="+mn-lt"/>
                <a:ea typeface="+mn-ea"/>
                <a:cs typeface="+mn-cs"/>
              </a:rPr>
              <a:t>das Zimmer</a:t>
            </a:r>
            <a:r>
              <a:rPr lang="en-GB" sz="1200" kern="1200" dirty="0" smtClean="0">
                <a:solidFill>
                  <a:schemeClr val="tx1"/>
                </a:solidFill>
                <a:effectLst/>
                <a:latin typeface="+mn-lt"/>
                <a:ea typeface="+mn-ea"/>
                <a:cs typeface="+mn-cs"/>
              </a:rPr>
              <a:t> [609]</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10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44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adverbs are part of this week’s vocabulary and should be pre-learned.</a:t>
            </a:r>
          </a:p>
          <a:p>
            <a:endParaRPr lang="en-GB" dirty="0"/>
          </a:p>
          <a:p>
            <a:r>
              <a:rPr lang="en-GB" dirty="0"/>
              <a:t>This activity allows teacher to check meanings are known, and check pronunciation before the main task begins.</a:t>
            </a:r>
          </a:p>
          <a:p>
            <a:endParaRPr lang="en-GB" dirty="0"/>
          </a:p>
          <a:p>
            <a:r>
              <a:rPr lang="en-GB" dirty="0"/>
              <a:t>The teacher can use this opportunity to explain that adverbs are words that give more information about verbs – here, </a:t>
            </a:r>
            <a:r>
              <a:rPr lang="en-GB" b="1" dirty="0"/>
              <a:t>how often</a:t>
            </a:r>
            <a:r>
              <a:rPr lang="en-GB" b="0" dirty="0"/>
              <a:t> the verb happens.</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21</a:t>
            </a:fld>
            <a:endParaRPr lang="en-GB"/>
          </a:p>
        </p:txBody>
      </p:sp>
    </p:spTree>
    <p:extLst>
      <p:ext uri="{BB962C8B-B14F-4D97-AF65-F5344CB8AC3E}">
        <p14:creationId xmlns:p14="http://schemas.microsoft.com/office/powerpoint/2010/main" val="277216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English translations revealed on clicks</a:t>
            </a:r>
            <a:r>
              <a:rPr lang="en-GB" dirty="0" smtClean="0"/>
              <a:t>.</a:t>
            </a:r>
            <a:br>
              <a:rPr lang="en-GB" dirty="0" smtClean="0"/>
            </a:br>
            <a:r>
              <a:rPr lang="en-GB" dirty="0" smtClean="0"/>
              <a:t/>
            </a:r>
            <a:br>
              <a:rPr lang="en-GB" dirty="0" smtClean="0"/>
            </a:br>
            <a:r>
              <a:rPr lang="en-GB" dirty="0" smtClean="0"/>
              <a:t>With</a:t>
            </a:r>
            <a:r>
              <a:rPr lang="en-GB" baseline="0" dirty="0" smtClean="0"/>
              <a:t> the English meanings displayed, try to elicit the German from students, to deepen their knowledge of this week’s vocabulary.</a:t>
            </a:r>
            <a:br>
              <a:rPr lang="en-GB" baseline="0" dirty="0" smtClean="0"/>
            </a:br>
            <a:r>
              <a:rPr lang="en-GB" baseline="0" dirty="0" smtClean="0"/>
              <a:t>This constant repetition of retrieval strengthens the memory of the words, whilst also giving the teacher valuable information as to how well the students know them.  i.e. it’s a form of ongoing assessment.</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22</a:t>
            </a:fld>
            <a:endParaRPr lang="en-GB"/>
          </a:p>
        </p:txBody>
      </p:sp>
    </p:spTree>
    <p:extLst>
      <p:ext uri="{BB962C8B-B14F-4D97-AF65-F5344CB8AC3E}">
        <p14:creationId xmlns:p14="http://schemas.microsoft.com/office/powerpoint/2010/main" val="181637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vocabulary practice.</a:t>
            </a:r>
          </a:p>
          <a:p>
            <a:r>
              <a:rPr lang="en-GB" b="1" dirty="0" smtClean="0"/>
              <a:t>This </a:t>
            </a:r>
            <a:r>
              <a:rPr lang="en-GB" b="1" dirty="0"/>
              <a:t>animated slide is an example only to explain the rules of the Bingo game.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Teacher distributes the Bingo cards included as supplementary materials this week. (The cards are double-sided, and there are three cards per page, so each printed sheet must be folded as instructed and cut into three</a:t>
            </a:r>
            <a:r>
              <a:rPr lang="en-GB" b="0" dirty="0" smtClean="0"/>
              <a:t>).</a:t>
            </a:r>
            <a:br>
              <a:rPr lang="en-GB" b="0" dirty="0" smtClean="0"/>
            </a:br>
            <a:r>
              <a:rPr lang="en-GB" b="0" dirty="0" smtClean="0"/>
              <a:t>Note: If</a:t>
            </a:r>
            <a:r>
              <a:rPr lang="en-GB" b="0" baseline="0" dirty="0" smtClean="0"/>
              <a:t> teachers prefer, </a:t>
            </a:r>
            <a:r>
              <a:rPr lang="en-GB" b="1" baseline="0" dirty="0" smtClean="0"/>
              <a:t>they can give students scrap paper</a:t>
            </a:r>
            <a:r>
              <a:rPr lang="en-GB" b="0" baseline="0" dirty="0" smtClean="0"/>
              <a:t>, they can draw three 3x2 tables (for 3 rounds of the game) and select their own words from the vocabulary set, writing the English on one side and replicate the 3 x 2 tables with German words on the reverse.  Depending on the class ability, teachers may choose to display or not to display the German words in the list. (The final slide in this lesson gives a list of the vocabulary from this week with the option to obscure the German words).</a:t>
            </a:r>
            <a:endParaRPr lang="en-GB" b="0" dirty="0" smtClean="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Tell </a:t>
            </a:r>
            <a:r>
              <a:rPr lang="en-GB" b="0" dirty="0"/>
              <a:t>students to begin with the </a:t>
            </a:r>
            <a:r>
              <a:rPr lang="en-GB" b="1" dirty="0"/>
              <a:t>English side up. </a:t>
            </a:r>
            <a:r>
              <a:rPr lang="en-GB" b="0" dirty="0"/>
              <a:t>The teacher reads </a:t>
            </a:r>
            <a:r>
              <a:rPr lang="en-GB" b="1" dirty="0"/>
              <a:t>German words</a:t>
            </a:r>
            <a:r>
              <a:rPr lang="en-GB" b="0" dirty="0"/>
              <a:t> at random from this week’s vocabulary list. Students cross off the words they hear. When a student has crossed of all of his/her words, they use the German interjection </a:t>
            </a:r>
            <a:r>
              <a:rPr lang="en-GB" b="0" dirty="0" smtClean="0"/>
              <a:t>‘</a:t>
            </a:r>
            <a:r>
              <a:rPr lang="en-GB" b="0" dirty="0" err="1" smtClean="0"/>
              <a:t>Ich</a:t>
            </a:r>
            <a:r>
              <a:rPr lang="en-GB" b="0" dirty="0" smtClean="0"/>
              <a:t> </a:t>
            </a:r>
            <a:r>
              <a:rPr lang="en-GB" b="0" dirty="0" err="1" smtClean="0"/>
              <a:t>gewinne</a:t>
            </a:r>
            <a:r>
              <a:rPr lang="en-GB" b="0" dirty="0" smtClean="0"/>
              <a:t>!’ to </a:t>
            </a:r>
            <a:r>
              <a:rPr lang="en-GB" b="0" dirty="0"/>
              <a:t>indicate that they </a:t>
            </a:r>
            <a:r>
              <a:rPr lang="en-GB" b="0" dirty="0" smtClean="0"/>
              <a:t>win. </a:t>
            </a:r>
            <a:r>
              <a:rPr lang="en-GB" b="0" dirty="0" err="1" smtClean="0"/>
              <a:t>Gewinnen</a:t>
            </a:r>
            <a:r>
              <a:rPr lang="en-GB" b="0" baseline="0" dirty="0" smtClean="0"/>
              <a:t> (infinitive) is a cluster word from 1.1.5, recycled here, in the first person singular.  Ensure that students are clear about the meaning and that they can explain the verb ending change.</a:t>
            </a:r>
            <a:endParaRPr lang="en-GB" b="0" dirty="0" smtClean="0"/>
          </a:p>
          <a:p>
            <a:endParaRPr lang="en-GB" b="0" dirty="0"/>
          </a:p>
          <a:p>
            <a:r>
              <a:rPr lang="en-GB" b="1" dirty="0"/>
              <a:t>NB: </a:t>
            </a:r>
            <a:r>
              <a:rPr lang="en-GB" b="0" dirty="0"/>
              <a:t>As there are only 10 words on this week’s vocabulary list, the game will not last very long! It is highly like that one or more students will win after only 6 words have been called. </a:t>
            </a:r>
            <a:r>
              <a:rPr lang="en-GB" b="0" dirty="0" smtClean="0"/>
              <a:t>For that reason, it </a:t>
            </a:r>
            <a:r>
              <a:rPr lang="en-GB" b="0" dirty="0"/>
              <a:t>is suggested that at least three rounds are played for additional practice.</a:t>
            </a:r>
          </a:p>
          <a:p>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23</a:t>
            </a:fld>
            <a:endParaRPr lang="en-GB"/>
          </a:p>
        </p:txBody>
      </p:sp>
    </p:spTree>
    <p:extLst>
      <p:ext uri="{BB962C8B-B14F-4D97-AF65-F5344CB8AC3E}">
        <p14:creationId xmlns:p14="http://schemas.microsoft.com/office/powerpoint/2010/main" val="3714588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animated slide is an example only to explain the rules of the Bingo 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0" dirty="0"/>
              <a:t>Teacher distributes the Bingo cards included as supplementary materials this week. (The cards are double-sided, and there are three cards per page, so each printed sheet must be folded as instructed and cut into three</a:t>
            </a:r>
            <a:r>
              <a:rPr lang="en-GB" b="0" dirty="0" smtClean="0"/>
              <a:t>).  </a:t>
            </a:r>
            <a:br>
              <a:rPr lang="en-GB" b="0" dirty="0" smtClean="0"/>
            </a:br>
            <a:endParaRPr lang="en-GB" b="0" dirty="0"/>
          </a:p>
          <a:p>
            <a:r>
              <a:rPr lang="en-GB" b="0" dirty="0"/>
              <a:t>Tell students to turn their cards </a:t>
            </a:r>
            <a:r>
              <a:rPr lang="en-GB" b="1" dirty="0"/>
              <a:t>German side up. </a:t>
            </a:r>
            <a:r>
              <a:rPr lang="en-GB" b="0" dirty="0"/>
              <a:t>The teacher reads </a:t>
            </a:r>
            <a:r>
              <a:rPr lang="en-GB" b="1" dirty="0"/>
              <a:t>English words</a:t>
            </a:r>
            <a:r>
              <a:rPr lang="en-GB" b="0" dirty="0"/>
              <a:t> at random from this week’s vocabulary list. Students cross off the words they hear. When a student has crossed of all of his/her words, they use the German interjection </a:t>
            </a:r>
            <a:r>
              <a:rPr lang="en-GB" b="0" dirty="0" smtClean="0"/>
              <a:t>‘</a:t>
            </a:r>
            <a:r>
              <a:rPr lang="en-GB" b="0" dirty="0" err="1" smtClean="0"/>
              <a:t>Ich</a:t>
            </a:r>
            <a:r>
              <a:rPr lang="en-GB" b="0" dirty="0" smtClean="0"/>
              <a:t> </a:t>
            </a:r>
            <a:r>
              <a:rPr lang="en-GB" b="0" dirty="0" err="1" smtClean="0"/>
              <a:t>gewinne</a:t>
            </a:r>
            <a:r>
              <a:rPr lang="en-GB" b="0" dirty="0" smtClean="0"/>
              <a:t>!’ to </a:t>
            </a:r>
            <a:r>
              <a:rPr lang="en-GB" b="0" dirty="0"/>
              <a:t>indicate that they </a:t>
            </a:r>
            <a:r>
              <a:rPr lang="en-GB" b="0" dirty="0" smtClean="0"/>
              <a:t>win. </a:t>
            </a:r>
          </a:p>
          <a:p>
            <a:endParaRPr lang="en-GB" b="0" dirty="0"/>
          </a:p>
          <a:p>
            <a:r>
              <a:rPr lang="en-GB" b="1" dirty="0"/>
              <a:t>NB: </a:t>
            </a:r>
            <a:r>
              <a:rPr lang="en-GB" b="0" dirty="0"/>
              <a:t>As there are only 10 words on this week’s </a:t>
            </a:r>
            <a:r>
              <a:rPr lang="en-GB" b="0" dirty="0" err="1"/>
              <a:t>vocbulary</a:t>
            </a:r>
            <a:r>
              <a:rPr lang="en-GB" b="0" dirty="0"/>
              <a:t> list, the game will not last very long! It is highly like that one or more students will win after only 6 words have been called. It is suggested that at least three rounds are played for additional practice.</a:t>
            </a:r>
          </a:p>
          <a:p>
            <a:endParaRPr lang="en-GB" b="1" dirty="0"/>
          </a:p>
        </p:txBody>
      </p:sp>
      <p:sp>
        <p:nvSpPr>
          <p:cNvPr id="4" name="Slide Number Placeholder 3"/>
          <p:cNvSpPr>
            <a:spLocks noGrp="1"/>
          </p:cNvSpPr>
          <p:nvPr>
            <p:ph type="sldNum" sz="quarter" idx="5"/>
          </p:nvPr>
        </p:nvSpPr>
        <p:spPr/>
        <p:txBody>
          <a:bodyPr/>
          <a:lstStyle/>
          <a:p>
            <a:fld id="{051212F4-EB5A-464B-92EC-DACFCB1CC2CD}" type="slidenum">
              <a:rPr lang="en-GB" smtClean="0"/>
              <a:t>24</a:t>
            </a:fld>
            <a:endParaRPr lang="en-GB"/>
          </a:p>
        </p:txBody>
      </p:sp>
    </p:spTree>
    <p:extLst>
      <p:ext uri="{BB962C8B-B14F-4D97-AF65-F5344CB8AC3E}">
        <p14:creationId xmlns:p14="http://schemas.microsoft.com/office/powerpoint/2010/main" val="160416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group version</a:t>
            </a:r>
            <a:r>
              <a:rPr lang="en-GB" b="1" baseline="0" dirty="0" smtClean="0"/>
              <a:t> of Bingo, time permitting.</a:t>
            </a:r>
            <a:endParaRPr lang="en-GB" b="1" dirty="0" smtClean="0"/>
          </a:p>
          <a:p>
            <a:r>
              <a:rPr lang="en-GB" b="0" dirty="0" smtClean="0"/>
              <a:t>Students </a:t>
            </a:r>
            <a:r>
              <a:rPr lang="en-GB" b="0" dirty="0"/>
              <a:t>have not yet met </a:t>
            </a:r>
            <a:r>
              <a:rPr lang="en-GB" b="1" dirty="0" err="1"/>
              <a:t>dran</a:t>
            </a:r>
            <a:r>
              <a:rPr lang="en-GB" b="1" dirty="0"/>
              <a:t>/</a:t>
            </a:r>
            <a:r>
              <a:rPr lang="en-GB" b="1" dirty="0" err="1"/>
              <a:t>daran</a:t>
            </a:r>
            <a:r>
              <a:rPr lang="en-GB" b="1" dirty="0"/>
              <a:t> </a:t>
            </a:r>
            <a:r>
              <a:rPr lang="en-GB" b="0" dirty="0" smtClean="0"/>
              <a:t>[290] It </a:t>
            </a:r>
            <a:r>
              <a:rPr lang="en-GB" b="0" dirty="0"/>
              <a:t>is used idiomatically here in the sense of ‘you’re up/it’s your </a:t>
            </a:r>
            <a:r>
              <a:rPr lang="en-GB" b="0" dirty="0" smtClean="0"/>
              <a:t>turn</a:t>
            </a:r>
            <a:r>
              <a:rPr lang="en-GB" b="0" baseline="0" dirty="0" smtClean="0"/>
              <a:t>/you’re it/you’re on’</a:t>
            </a:r>
            <a:r>
              <a:rPr lang="en-GB" b="0" dirty="0" smtClean="0"/>
              <a:t>. It’s literal</a:t>
            </a:r>
            <a:r>
              <a:rPr lang="en-GB" b="0" baseline="0" dirty="0" smtClean="0"/>
              <a:t> meaning is often given as ‘on it’ Explain the meaning of ‘</a:t>
            </a:r>
            <a:r>
              <a:rPr lang="en-GB" b="0" baseline="0" dirty="0" err="1" smtClean="0"/>
              <a:t>dran</a:t>
            </a:r>
            <a:r>
              <a:rPr lang="en-GB" b="0" baseline="0" dirty="0" smtClean="0"/>
              <a:t>’ to students.  Teachers can then use this in their classroom language, and encourage students to do the same.</a:t>
            </a:r>
            <a:endParaRPr lang="en-GB" b="0" dirty="0"/>
          </a:p>
          <a:p>
            <a:endParaRPr lang="en-GB" b="0" dirty="0"/>
          </a:p>
          <a:p>
            <a:r>
              <a:rPr lang="en-GB" b="0" dirty="0"/>
              <a:t>Now, students play on their own in small groups (around 4 students). Students write six </a:t>
            </a:r>
            <a:r>
              <a:rPr lang="en-GB" b="1" dirty="0"/>
              <a:t>English</a:t>
            </a:r>
            <a:r>
              <a:rPr lang="en-GB" b="0" dirty="0"/>
              <a:t> words from the list. They then take it in turns to act as ‘gamemaster,’ and read </a:t>
            </a:r>
            <a:r>
              <a:rPr lang="en-GB" b="1" dirty="0"/>
              <a:t>German</a:t>
            </a:r>
            <a:r>
              <a:rPr lang="en-GB" b="0" dirty="0"/>
              <a:t> words from the list at random until one of their classmates shouts </a:t>
            </a:r>
            <a:r>
              <a:rPr lang="en-GB" b="0" dirty="0" smtClean="0"/>
              <a:t>‘</a:t>
            </a:r>
            <a:r>
              <a:rPr lang="en-GB" b="0" dirty="0" err="1" smtClean="0"/>
              <a:t>Ich</a:t>
            </a:r>
            <a:r>
              <a:rPr lang="en-GB" b="0" dirty="0" smtClean="0"/>
              <a:t> </a:t>
            </a:r>
            <a:r>
              <a:rPr lang="en-GB" b="0" dirty="0" err="1" smtClean="0"/>
              <a:t>gewinne</a:t>
            </a:r>
            <a:r>
              <a:rPr lang="en-GB" b="0" dirty="0" smtClean="0"/>
              <a:t>’</a:t>
            </a:r>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25</a:t>
            </a:fld>
            <a:endParaRPr lang="en-GB"/>
          </a:p>
        </p:txBody>
      </p:sp>
    </p:spTree>
    <p:extLst>
      <p:ext uri="{BB962C8B-B14F-4D97-AF65-F5344CB8AC3E}">
        <p14:creationId xmlns:p14="http://schemas.microsoft.com/office/powerpoint/2010/main" val="305789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This time, students </a:t>
            </a:r>
            <a:r>
              <a:rPr lang="en-GB" b="0" dirty="0"/>
              <a:t>write six </a:t>
            </a:r>
            <a:r>
              <a:rPr lang="en-GB" b="1" dirty="0"/>
              <a:t>German</a:t>
            </a:r>
            <a:r>
              <a:rPr lang="en-GB" b="0" dirty="0"/>
              <a:t> words from </a:t>
            </a:r>
            <a:r>
              <a:rPr lang="en-GB" b="0" dirty="0" smtClean="0"/>
              <a:t>this week’s vocabulary (without referring to their notes/vocabulary list,</a:t>
            </a:r>
            <a:r>
              <a:rPr lang="en-GB" b="0" baseline="0" dirty="0" smtClean="0"/>
              <a:t> ideally).</a:t>
            </a:r>
            <a:br>
              <a:rPr lang="en-GB" b="0" baseline="0" dirty="0" smtClean="0"/>
            </a:br>
            <a:r>
              <a:rPr lang="en-GB" b="0" dirty="0" smtClean="0"/>
              <a:t>They </a:t>
            </a:r>
            <a:r>
              <a:rPr lang="en-GB" b="0" dirty="0"/>
              <a:t>then take it in turns to act as ‘gamemaster,’ and read </a:t>
            </a:r>
            <a:r>
              <a:rPr lang="en-GB" b="1" dirty="0"/>
              <a:t>English</a:t>
            </a:r>
            <a:r>
              <a:rPr lang="en-GB" b="0" dirty="0"/>
              <a:t> words from the list at random until one of their classmates shouts </a:t>
            </a:r>
            <a:r>
              <a:rPr lang="en-GB" b="0" dirty="0" smtClean="0"/>
              <a:t>‘</a:t>
            </a:r>
            <a:r>
              <a:rPr lang="en-GB" b="0" dirty="0" err="1" smtClean="0"/>
              <a:t>Ich</a:t>
            </a:r>
            <a:r>
              <a:rPr lang="en-GB" b="0" dirty="0" smtClean="0"/>
              <a:t> </a:t>
            </a:r>
            <a:r>
              <a:rPr lang="en-GB" b="0" dirty="0" err="1" smtClean="0"/>
              <a:t>gewinne</a:t>
            </a:r>
            <a:r>
              <a:rPr lang="en-GB" b="0" dirty="0" smtClean="0"/>
              <a:t>’</a:t>
            </a:r>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26</a:t>
            </a:fld>
            <a:endParaRPr lang="en-GB"/>
          </a:p>
        </p:txBody>
      </p:sp>
    </p:spTree>
    <p:extLst>
      <p:ext uri="{BB962C8B-B14F-4D97-AF65-F5344CB8AC3E}">
        <p14:creationId xmlns:p14="http://schemas.microsoft.com/office/powerpoint/2010/main" val="1456602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Vocabulary </a:t>
            </a:r>
            <a:r>
              <a:rPr lang="en-GB" b="1" dirty="0" smtClean="0"/>
              <a:t>slide</a:t>
            </a:r>
            <a:r>
              <a:rPr lang="en-GB" dirty="0"/>
              <a:t/>
            </a:r>
            <a:br>
              <a:rPr lang="en-GB" dirty="0"/>
            </a:br>
            <a:r>
              <a:rPr lang="en-GB" sz="1200" b="1" i="0" u="none" strike="noStrike" kern="1200" dirty="0" smtClean="0">
                <a:solidFill>
                  <a:schemeClr val="tx1"/>
                </a:solidFill>
                <a:effectLst/>
                <a:latin typeface="+mn-lt"/>
                <a:ea typeface="+mn-ea"/>
                <a:cs typeface="+mn-cs"/>
              </a:rPr>
              <a:t>Frequency rankings (1 is the most common word in German): </a:t>
            </a:r>
            <a:endParaRPr lang="de-DE" sz="1200" b="0" i="0" kern="1200" dirty="0" smtClean="0">
              <a:solidFill>
                <a:schemeClr val="tx1"/>
              </a:solidFill>
              <a:effectLst/>
              <a:latin typeface="+mn-lt"/>
              <a:ea typeface="+mn-ea"/>
              <a:cs typeface="+mn-cs"/>
            </a:endParaRPr>
          </a:p>
          <a:p>
            <a:endParaRPr lang="de-DE" sz="1200" b="1"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tanzen [2011] gehen [69] hören [1557] jeden Tag [88/108] einmal die Woche [136 / 209] nie [196] kaum [259] manchmal [394] sehr [70] oft [215]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Jones, R.L. &amp; </a:t>
            </a:r>
            <a:r>
              <a:rPr lang="en-GB" i="1" dirty="0" err="1" smtClean="0"/>
              <a:t>Tschirner</a:t>
            </a:r>
            <a:r>
              <a:rPr lang="en-GB" i="1" dirty="0" smtClean="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val="397689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should know the meanings of the infinitives of these verbs already, as it was homework to learn them (audio and </a:t>
            </a:r>
            <a:r>
              <a:rPr lang="en-GB" sz="1200" kern="1200" dirty="0" err="1" smtClean="0">
                <a:solidFill>
                  <a:schemeClr val="tx1"/>
                </a:solidFill>
                <a:effectLst/>
                <a:latin typeface="+mn-lt"/>
                <a:ea typeface="+mn-ea"/>
                <a:cs typeface="+mn-cs"/>
              </a:rPr>
              <a:t>quizlet</a:t>
            </a:r>
            <a:r>
              <a:rPr lang="en-GB" sz="1200" kern="1200" dirty="0" smtClean="0">
                <a:solidFill>
                  <a:schemeClr val="tx1"/>
                </a:solidFill>
                <a:effectLst/>
                <a:latin typeface="+mn-lt"/>
                <a:ea typeface="+mn-ea"/>
                <a:cs typeface="+mn-cs"/>
              </a:rPr>
              <a:t>) but they are re-presented here in the infinitive and short form to deepen students’ knowledge and model the use of both forms in sentences.</a:t>
            </a:r>
          </a:p>
          <a:p>
            <a:endParaRPr lang="en-GB" dirty="0" smtClean="0"/>
          </a:p>
          <a:p>
            <a:r>
              <a:rPr lang="en-GB" sz="1200" kern="1200" dirty="0" smtClean="0">
                <a:solidFill>
                  <a:schemeClr val="tx1"/>
                </a:solidFill>
                <a:effectLst/>
                <a:latin typeface="+mn-lt"/>
                <a:ea typeface="+mn-ea"/>
                <a:cs typeface="+mn-cs"/>
              </a:rPr>
              <a:t>Introducing the verb </a:t>
            </a:r>
            <a:r>
              <a:rPr lang="en-GB" sz="1200" i="1" kern="1200" dirty="0" err="1" smtClean="0">
                <a:solidFill>
                  <a:schemeClr val="tx1"/>
                </a:solidFill>
                <a:effectLst/>
                <a:latin typeface="+mn-lt"/>
                <a:ea typeface="+mn-ea"/>
                <a:cs typeface="+mn-cs"/>
              </a:rPr>
              <a:t>tanzen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more explicitly. </a:t>
            </a:r>
            <a:r>
              <a:rPr lang="en-GB" sz="1200" i="1" kern="1200" dirty="0" err="1" smtClean="0">
                <a:solidFill>
                  <a:schemeClr val="tx1"/>
                </a:solidFill>
                <a:effectLst/>
                <a:latin typeface="+mn-lt"/>
                <a:ea typeface="+mn-ea"/>
                <a:cs typeface="+mn-cs"/>
              </a:rPr>
              <a:t>Tanzen</a:t>
            </a:r>
            <a:r>
              <a:rPr lang="en-GB" sz="1200" kern="1200" dirty="0" smtClean="0">
                <a:solidFill>
                  <a:schemeClr val="tx1"/>
                </a:solidFill>
                <a:effectLst/>
                <a:latin typeface="+mn-lt"/>
                <a:ea typeface="+mn-ea"/>
                <a:cs typeface="+mn-cs"/>
              </a:rPr>
              <a:t> is one of the NCELP 15 prototypical verbs in German. Prototypical verbs are common verbs that illustrate the typical characteristics of a class of verb – the German prototypical verbs contain examples of regular/weak verbs, but also common examples of each stem-change: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äu</a:t>
            </a:r>
            <a:r>
              <a:rPr lang="en-GB" sz="1200" kern="1200" dirty="0" smtClean="0">
                <a:solidFill>
                  <a:schemeClr val="tx1"/>
                </a:solidFill>
                <a:effectLst/>
                <a:latin typeface="+mn-lt"/>
                <a:ea typeface="+mn-ea"/>
                <a:cs typeface="+mn-cs"/>
              </a:rPr>
              <a:t>,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All 15 prototypical verbs will be introduced early on using the same format. Both long form (infinitive) and short form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are introduced in order to familiarise students with various forms of the same verb. </a:t>
            </a:r>
          </a:p>
          <a:p>
            <a:endParaRPr lang="en-GB" dirty="0"/>
          </a:p>
          <a:p>
            <a:r>
              <a:rPr lang="en-GB" sz="1200" kern="1200" dirty="0" smtClean="0">
                <a:solidFill>
                  <a:schemeClr val="tx1"/>
                </a:solidFill>
                <a:effectLst/>
                <a:latin typeface="+mn-lt"/>
                <a:ea typeface="+mn-ea"/>
                <a:cs typeface="+mn-cs"/>
              </a:rPr>
              <a:t>1. Bring up the word </a:t>
            </a:r>
            <a:r>
              <a:rPr lang="en-GB" sz="1200" i="1" kern="1200" dirty="0" err="1" smtClean="0">
                <a:solidFill>
                  <a:schemeClr val="tx1"/>
                </a:solidFill>
                <a:effectLst/>
                <a:latin typeface="+mn-lt"/>
                <a:ea typeface="+mn-ea"/>
                <a:cs typeface="+mn-cs"/>
              </a:rPr>
              <a:t>tanzen</a:t>
            </a:r>
            <a:r>
              <a:rPr lang="en-GB" sz="1200" kern="1200" dirty="0" smtClean="0">
                <a:solidFill>
                  <a:schemeClr val="tx1"/>
                </a:solidFill>
                <a:effectLst/>
                <a:latin typeface="+mn-lt"/>
                <a:ea typeface="+mn-ea"/>
                <a:cs typeface="+mn-cs"/>
              </a:rPr>
              <a:t> on its own, say it, students repeat it, and remind them of the phonics.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Try to elicit the meaning from the students.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Bring up the picture, and, if using gestures, a possible gesture would simply be to mime 1-2 seconds of dancing.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Then bring up the English translations.  Emphasise the two meanings for the infinitive.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Bring up the short form </a:t>
            </a:r>
            <a:r>
              <a:rPr lang="en-GB" sz="1200" i="1" kern="1200" dirty="0" err="1" smtClean="0">
                <a:solidFill>
                  <a:schemeClr val="tx1"/>
                </a:solidFill>
                <a:effectLst/>
                <a:latin typeface="+mn-lt"/>
                <a:ea typeface="+mn-ea"/>
                <a:cs typeface="+mn-cs"/>
              </a:rPr>
              <a:t>tanzt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say it, students repeat it.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Try to elicit the meanings from the students. Emphasise the two meanings for the short form.  </a:t>
            </a: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had explicit teaching that the present tense in German communicates two different present tense meanings in English. This reinforces that learning.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7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and short form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94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short form in a sentence. </a:t>
            </a:r>
          </a:p>
          <a:p>
            <a:endParaRPr lang="en-GB" dirty="0"/>
          </a:p>
          <a:p>
            <a:r>
              <a:rPr lang="en-GB" b="1" i="0" dirty="0"/>
              <a:t>Oft </a:t>
            </a:r>
            <a:r>
              <a:rPr lang="en-GB" b="0" i="0" dirty="0"/>
              <a:t>[215] is part of the vocabulary set for this week, and it is expected that students have pre-learned this.</a:t>
            </a:r>
            <a:endParaRPr lang="en-GB" b="1"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66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long form in a sentence.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t>Lernen</a:t>
            </a:r>
            <a:r>
              <a:rPr lang="en-GB" b="1" i="0" dirty="0"/>
              <a:t> </a:t>
            </a:r>
            <a:r>
              <a:rPr lang="en-GB" b="0" i="0" dirty="0"/>
              <a:t>[203] was introduced in 1.2.1 and should be known.</a:t>
            </a:r>
            <a:endParaRPr lang="en-GB" b="1"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short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32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5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Introducing the verb </a:t>
            </a:r>
            <a:r>
              <a:rPr lang="en-GB" sz="1200" i="1" kern="1200" dirty="0" err="1" smtClean="0">
                <a:solidFill>
                  <a:schemeClr val="tx1"/>
                </a:solidFill>
                <a:effectLst/>
                <a:latin typeface="+mn-lt"/>
                <a:ea typeface="+mn-ea"/>
                <a:cs typeface="+mn-cs"/>
              </a:rPr>
              <a:t>hören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more explicitly. </a:t>
            </a:r>
            <a:r>
              <a:rPr lang="en-GB" sz="1200" i="1" kern="1200" dirty="0" err="1" smtClean="0">
                <a:solidFill>
                  <a:schemeClr val="tx1"/>
                </a:solidFill>
                <a:effectLst/>
                <a:latin typeface="+mn-lt"/>
                <a:ea typeface="+mn-ea"/>
                <a:cs typeface="+mn-cs"/>
              </a:rPr>
              <a:t>Hören</a:t>
            </a:r>
            <a:r>
              <a:rPr lang="en-GB" sz="1200" kern="1200" dirty="0" smtClean="0">
                <a:solidFill>
                  <a:schemeClr val="tx1"/>
                </a:solidFill>
                <a:effectLst/>
                <a:latin typeface="+mn-lt"/>
                <a:ea typeface="+mn-ea"/>
                <a:cs typeface="+mn-cs"/>
              </a:rPr>
              <a:t> is one of the NCELP 15 prototypical verbs in German. Prototypical verbs are common verbs that illustrate the typical characteristics of a class of verb – the German prototypical verbs contain examples of regular/weak verbs, but also common examples of each stem-change: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äu</a:t>
            </a:r>
            <a:r>
              <a:rPr lang="en-GB" sz="1200" kern="1200" dirty="0" smtClean="0">
                <a:solidFill>
                  <a:schemeClr val="tx1"/>
                </a:solidFill>
                <a:effectLst/>
                <a:latin typeface="+mn-lt"/>
                <a:ea typeface="+mn-ea"/>
                <a:cs typeface="+mn-cs"/>
              </a:rPr>
              <a:t>,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All 15 prototypical verbs will be introduced early on using the same format. Both long form (infinitive) and short form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are introduced in order to familiarise students with various forms of the same verb. </a:t>
            </a:r>
          </a:p>
          <a:p>
            <a:endParaRPr lang="en-GB" dirty="0"/>
          </a:p>
          <a:p>
            <a:r>
              <a:rPr lang="en-GB" i="0" dirty="0"/>
              <a:t>Students should recognise </a:t>
            </a:r>
            <a:r>
              <a:rPr lang="en-GB" i="1" dirty="0" err="1"/>
              <a:t>hören</a:t>
            </a:r>
            <a:r>
              <a:rPr lang="en-GB" i="1" dirty="0"/>
              <a:t> </a:t>
            </a:r>
            <a:r>
              <a:rPr lang="en-GB" i="0" dirty="0"/>
              <a:t>from the task bubbles on slides from previous weeks.</a:t>
            </a:r>
            <a:endParaRPr lang="en-GB" i="1" dirty="0"/>
          </a:p>
          <a:p>
            <a:endParaRPr lang="en-GB" dirty="0"/>
          </a:p>
          <a:p>
            <a:endParaRPr lang="en-GB" dirty="0"/>
          </a:p>
          <a:p>
            <a:r>
              <a:rPr lang="en-GB" sz="1200" kern="1200" dirty="0" smtClean="0">
                <a:solidFill>
                  <a:schemeClr val="tx1"/>
                </a:solidFill>
                <a:effectLst/>
                <a:latin typeface="+mn-lt"/>
                <a:ea typeface="+mn-ea"/>
                <a:cs typeface="+mn-cs"/>
              </a:rPr>
              <a:t>1. Bring up the word </a:t>
            </a:r>
            <a:r>
              <a:rPr lang="en-GB" sz="1200" i="1" kern="1200" dirty="0" err="1" smtClean="0">
                <a:solidFill>
                  <a:schemeClr val="tx1"/>
                </a:solidFill>
                <a:effectLst/>
                <a:latin typeface="+mn-lt"/>
                <a:ea typeface="+mn-ea"/>
                <a:cs typeface="+mn-cs"/>
              </a:rPr>
              <a:t>hören</a:t>
            </a:r>
            <a:r>
              <a:rPr lang="en-GB" sz="1200" kern="1200" dirty="0" smtClean="0">
                <a:solidFill>
                  <a:schemeClr val="tx1"/>
                </a:solidFill>
                <a:effectLst/>
                <a:latin typeface="+mn-lt"/>
                <a:ea typeface="+mn-ea"/>
                <a:cs typeface="+mn-cs"/>
              </a:rPr>
              <a:t> on its own, say it, students repeat it.  </a:t>
            </a: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not yet learnt ‘ö’ as an SSC and will therefore need some help/practice with this SSC.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Try to elicit the meaning from the students.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Bring up the picture, and if using gestures, a possible gesture would be to mime listening through headphones, putting a hand over each hear, and swaying as someone who is listening to music.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Then bring up the English translations.  Emphasise the two meanings for the infinitive.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Bring up the short form </a:t>
            </a:r>
            <a:r>
              <a:rPr lang="en-GB" sz="1200" i="1" kern="1200" dirty="0" err="1" smtClean="0">
                <a:solidFill>
                  <a:schemeClr val="tx1"/>
                </a:solidFill>
                <a:effectLst/>
                <a:latin typeface="+mn-lt"/>
                <a:ea typeface="+mn-ea"/>
                <a:cs typeface="+mn-cs"/>
              </a:rPr>
              <a:t>hört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say it, students repeat it.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Try to elicit the meanings from the students. Emphasise the two meanings for the short form.  </a:t>
            </a: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had explicit teaching that the present tense in German communicates two different present tense meanings in English. This reinforces that learning.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7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598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2737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3608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692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852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209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949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40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5623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213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7840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098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4856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921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57106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9179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48767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453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1675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01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50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386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73241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5657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4008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56614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3909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04162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7670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03641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96403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01/11/2019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77194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01/11/2019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9923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1738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01/11/2019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25268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822516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021440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73922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6677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021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300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0677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4744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24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218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90312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236364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01/11/2019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6996978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416ACD7-98EC-DE49-972E-2020897CCB2E}"/>
              </a:ext>
            </a:extLst>
          </p:cNvPr>
          <p:cNvSpPr>
            <a:spLocks noGrp="1"/>
          </p:cNvSpPr>
          <p:nvPr>
            <p:ph type="title"/>
          </p:nvPr>
        </p:nvSpPr>
        <p:spPr>
          <a:xfrm>
            <a:off x="168926" y="2395093"/>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8926" y="532432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3</a:t>
            </a:r>
          </a:p>
        </p:txBody>
      </p:sp>
      <p:sp>
        <p:nvSpPr>
          <p:cNvPr id="11" name="TextBox 10"/>
          <p:cNvSpPr txBox="1"/>
          <p:nvPr/>
        </p:nvSpPr>
        <p:spPr>
          <a:xfrm>
            <a:off x="168927" y="6294705"/>
            <a:ext cx="4350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Natalie Finlayson / Rachel Hawkes</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96570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3038170" y="2177384"/>
            <a:ext cx="822338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listen to, hear | listening to, hearing]</a:t>
            </a:r>
          </a:p>
        </p:txBody>
      </p:sp>
      <p:sp>
        <p:nvSpPr>
          <p:cNvPr id="12" name="TextBox 11"/>
          <p:cNvSpPr txBox="1"/>
          <p:nvPr/>
        </p:nvSpPr>
        <p:spPr>
          <a:xfrm>
            <a:off x="0" y="3341392"/>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3038170" y="5037138"/>
            <a:ext cx="822338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[listens to, hears | is listening to, hearing]</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ction Button: Help 14">
            <a:hlinkClick r:id="" action="ppaction://noaction" highlightClick="1"/>
          </p:cNvPr>
          <p:cNvSpPr/>
          <p:nvPr/>
        </p:nvSpPr>
        <p:spPr>
          <a:xfrm>
            <a:off x="2495652" y="5069508"/>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32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7384"/>
            <a:ext cx="1205564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[listens to, hears | is listening to, hearing]</a:t>
            </a:r>
          </a:p>
        </p:txBody>
      </p:sp>
      <p:sp>
        <p:nvSpPr>
          <p:cNvPr id="5" name="TextBox 4"/>
          <p:cNvSpPr txBox="1"/>
          <p:nvPr/>
        </p:nvSpPr>
        <p:spPr>
          <a:xfrm>
            <a:off x="2115866" y="4065057"/>
            <a:ext cx="7960268"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hört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Musik</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2246192" y="5049997"/>
            <a:ext cx="85575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listens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 is listening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to</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music.]</a:t>
            </a:r>
          </a:p>
        </p:txBody>
      </p:sp>
    </p:spTree>
    <p:extLst>
      <p:ext uri="{BB962C8B-B14F-4D97-AF65-F5344CB8AC3E}">
        <p14:creationId xmlns:p14="http://schemas.microsoft.com/office/powerpoint/2010/main" val="41932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listen to, hear | listening to, hearing]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kann Musik </a:t>
            </a:r>
            <a:r>
              <a:rPr kumimoji="0" lang="de-DE"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hören</a:t>
            </a:r>
            <a:r>
              <a:rPr kumimoji="0" lang="de-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7" name="TextBox 6"/>
          <p:cNvSpPr txBox="1"/>
          <p:nvPr/>
        </p:nvSpPr>
        <p:spPr>
          <a:xfrm>
            <a:off x="2621432" y="5053048"/>
            <a:ext cx="694913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can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listen to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music.]</a:t>
            </a:r>
          </a:p>
        </p:txBody>
      </p:sp>
    </p:spTree>
    <p:extLst>
      <p:ext uri="{BB962C8B-B14F-4D97-AF65-F5344CB8AC3E}">
        <p14:creationId xmlns:p14="http://schemas.microsoft.com/office/powerpoint/2010/main" val="27925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69" y="2177384"/>
            <a:ext cx="817526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[listens to, hears | is listening to, hearing]</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ction Button: Help 6">
            <a:hlinkClick r:id="" action="ppaction://noaction" highlightClick="1"/>
          </p:cNvPr>
          <p:cNvSpPr/>
          <p:nvPr/>
        </p:nvSpPr>
        <p:spPr>
          <a:xfrm>
            <a:off x="2495652" y="5058633"/>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2722180" y="4039432"/>
            <a:ext cx="7505556"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____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Musik</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3038170" y="5008928"/>
            <a:ext cx="799478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listens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 is listening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to</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music.]</a:t>
            </a:r>
          </a:p>
        </p:txBody>
      </p:sp>
      <p:sp>
        <p:nvSpPr>
          <p:cNvPr id="10" name="Rectangle 9"/>
          <p:cNvSpPr/>
          <p:nvPr/>
        </p:nvSpPr>
        <p:spPr>
          <a:xfrm>
            <a:off x="5589812" y="4039432"/>
            <a:ext cx="1616148"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hört</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105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221" y="486077"/>
            <a:ext cx="1210777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69" y="2176662"/>
            <a:ext cx="829557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listen to, hear / listening to, hearing]</a:t>
            </a:r>
          </a:p>
        </p:txBody>
      </p:sp>
      <p:sp>
        <p:nvSpPr>
          <p:cNvPr id="5" name="TextBox 4"/>
          <p:cNvSpPr txBox="1"/>
          <p:nvPr/>
        </p:nvSpPr>
        <p:spPr>
          <a:xfrm>
            <a:off x="491910" y="4027449"/>
            <a:ext cx="10712117"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kann </a:t>
            </a:r>
            <a:r>
              <a:rPr kumimoji="0" lang="en-GB"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Musik</a:t>
            </a:r>
            <a:r>
              <a:rPr kumimoji="0" lang="en-GB"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______.</a:t>
            </a:r>
          </a:p>
        </p:txBody>
      </p:sp>
      <p:sp>
        <p:nvSpPr>
          <p:cNvPr id="7" name="TextBox 6"/>
          <p:cNvSpPr txBox="1"/>
          <p:nvPr/>
        </p:nvSpPr>
        <p:spPr>
          <a:xfrm>
            <a:off x="3038169" y="5053048"/>
            <a:ext cx="704429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can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listen to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music.]</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ction Button: Help 8">
            <a:hlinkClick r:id="" action="ppaction://noaction" highlightClick="1"/>
          </p:cNvPr>
          <p:cNvSpPr/>
          <p:nvPr/>
        </p:nvSpPr>
        <p:spPr>
          <a:xfrm>
            <a:off x="2519687" y="510642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7511572" y="3959713"/>
            <a:ext cx="23391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hören</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076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66"/>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3038170" y="217529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 going]</a:t>
            </a:r>
          </a:p>
        </p:txBody>
      </p:sp>
      <p:sp>
        <p:nvSpPr>
          <p:cNvPr id="8" name="TextBox 7"/>
          <p:cNvSpPr txBox="1"/>
          <p:nvPr/>
        </p:nvSpPr>
        <p:spPr>
          <a:xfrm>
            <a:off x="3038170" y="3236526"/>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3038170" y="504525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 is going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pic>
        <p:nvPicPr>
          <p:cNvPr id="10" name="Picture 9">
            <a:extLst>
              <a:ext uri="{FF2B5EF4-FFF2-40B4-BE49-F238E27FC236}">
                <a16:creationId xmlns:a16="http://schemas.microsoft.com/office/drawing/2014/main" id="{566CD8D2-327C-4F15-9731-A2FD8D239C91}"/>
              </a:ext>
            </a:extLst>
          </p:cNvPr>
          <p:cNvPicPr>
            <a:picLocks noChangeAspect="1"/>
          </p:cNvPicPr>
          <p:nvPr/>
        </p:nvPicPr>
        <p:blipFill>
          <a:blip r:embed="rId3">
            <a:clrChange>
              <a:clrFrom>
                <a:srgbClr val="FCFAFB"/>
              </a:clrFrom>
              <a:clrTo>
                <a:srgbClr val="FCFAFB">
                  <a:alpha val="0"/>
                </a:srgbClr>
              </a:clrTo>
            </a:clrChange>
          </a:blip>
          <a:stretch>
            <a:fillRect/>
          </a:stretch>
        </p:blipFill>
        <p:spPr>
          <a:xfrm>
            <a:off x="9834796" y="115583"/>
            <a:ext cx="2226219" cy="1856958"/>
          </a:xfrm>
          <a:prstGeom prst="rect">
            <a:avLst/>
          </a:prstGeom>
        </p:spPr>
      </p:pic>
    </p:spTree>
    <p:extLst>
      <p:ext uri="{BB962C8B-B14F-4D97-AF65-F5344CB8AC3E}">
        <p14:creationId xmlns:p14="http://schemas.microsoft.com/office/powerpoint/2010/main" val="11468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8345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3038170" y="219785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 going]</a:t>
            </a:r>
          </a:p>
        </p:txBody>
      </p:sp>
      <p:sp>
        <p:nvSpPr>
          <p:cNvPr id="12" name="TextBox 11"/>
          <p:cNvSpPr txBox="1"/>
          <p:nvPr/>
        </p:nvSpPr>
        <p:spPr>
          <a:xfrm>
            <a:off x="3038170" y="3249179"/>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3038170" y="5042480"/>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 is going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ction Button: Help 14">
            <a:hlinkClick r:id="" action="ppaction://noaction" highlightClick="1"/>
          </p:cNvPr>
          <p:cNvSpPr/>
          <p:nvPr/>
        </p:nvSpPr>
        <p:spPr>
          <a:xfrm>
            <a:off x="2495652" y="5095857"/>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924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334469"/>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96517"/>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 is going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5856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geht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in die Schule. </a:t>
            </a:r>
          </a:p>
        </p:txBody>
      </p:sp>
      <p:sp>
        <p:nvSpPr>
          <p:cNvPr id="7" name="TextBox 6"/>
          <p:cNvSpPr txBox="1"/>
          <p:nvPr/>
        </p:nvSpPr>
        <p:spPr>
          <a:xfrm>
            <a:off x="0" y="5058950"/>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goes </a:t>
            </a:r>
            <a:r>
              <a:rPr kumimoji="0" lang="en-HK"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 is going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to school</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630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5566"/>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46637" y="2191475"/>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 going]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kann in die Schule </a:t>
            </a:r>
            <a:r>
              <a:rPr kumimoji="0" lang="de"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gehen</a:t>
            </a:r>
            <a:r>
              <a:rPr kumimoji="0" lang="de"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1" y="5053048"/>
            <a:ext cx="12192000" cy="584775"/>
          </a:xfrm>
          <a:prstGeom prst="rect">
            <a:avLst/>
          </a:prstGeom>
          <a:solidFill>
            <a:schemeClr val="bg1"/>
          </a:solidFill>
        </p:spPr>
        <p:txBody>
          <a:bodyPr wrap="square" rtlCol="0">
            <a:spAutoFit/>
          </a:bodyPr>
          <a:lstStyle/>
          <a:p>
            <a:pPr lvl="0" algn="ctr">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a:t>
            </a:r>
            <a:r>
              <a:rPr kumimoji="0" lang="en-HK" sz="32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can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go</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to school</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8865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72861" y="5090844"/>
            <a:ext cx="8721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goes </a:t>
            </a:r>
            <a:r>
              <a:rPr kumimoji="0" lang="en-HK"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 is going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to school</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3" name="TextBox 2"/>
          <p:cNvSpPr txBox="1"/>
          <p:nvPr/>
        </p:nvSpPr>
        <p:spPr>
          <a:xfrm>
            <a:off x="3038170" y="272670"/>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202651"/>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 is going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0" y="4084109"/>
            <a:ext cx="1219200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Luara</a:t>
            </a: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____ in die</a:t>
            </a:r>
            <a:r>
              <a:rPr kumimoji="0" lang="en-GB" sz="4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Schule</a:t>
            </a: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p:cNvSpPr/>
          <p:nvPr/>
        </p:nvSpPr>
        <p:spPr>
          <a:xfrm>
            <a:off x="4206418" y="4070575"/>
            <a:ext cx="153920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geht</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127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7"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20301"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0627"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1638"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07500"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369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51326"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657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42548"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87419"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05783"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27287"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747152" y="4949394"/>
            <a:ext cx="61795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a:t>
            </a:r>
            <a:endParaRPr kumimoji="0" lang="en-GB" sz="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8" name="TextBox 17"/>
          <p:cNvSpPr txBox="1"/>
          <p:nvPr/>
        </p:nvSpPr>
        <p:spPr>
          <a:xfrm>
            <a:off x="933976" y="159930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die __ </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lasche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9" name="TextBox 18"/>
          <p:cNvSpPr txBox="1"/>
          <p:nvPr/>
        </p:nvSpPr>
        <p:spPr>
          <a:xfrm>
            <a:off x="924581" y="218760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hie</a:t>
            </a: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__</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0" name="TextBox 19"/>
          <p:cNvSpPr txBox="1"/>
          <p:nvPr/>
        </p:nvSpPr>
        <p:spPr>
          <a:xfrm>
            <a:off x="933977" y="277590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die T__</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fel</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1" name="TextBox 20"/>
          <p:cNvSpPr txBox="1"/>
          <p:nvPr/>
        </p:nvSpPr>
        <p:spPr>
          <a:xfrm>
            <a:off x="5186231" y="3518003"/>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leide</a:t>
            </a: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__</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2" name="TextBox 21"/>
          <p:cNvSpPr txBox="1"/>
          <p:nvPr/>
        </p:nvSpPr>
        <p:spPr>
          <a:xfrm>
            <a:off x="9178715" y="1576454"/>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der </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Ti</a:t>
            </a: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__</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ch</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3" name="TextBox 22"/>
          <p:cNvSpPr txBox="1"/>
          <p:nvPr/>
        </p:nvSpPr>
        <p:spPr>
          <a:xfrm>
            <a:off x="9174890" y="223497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Mont__g</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4" name="TextBox 23"/>
          <p:cNvSpPr txBox="1"/>
          <p:nvPr/>
        </p:nvSpPr>
        <p:spPr>
          <a:xfrm>
            <a:off x="943375" y="336420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die Auf__</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abe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5" name="TextBox 24"/>
          <p:cNvSpPr txBox="1"/>
          <p:nvPr/>
        </p:nvSpPr>
        <p:spPr>
          <a:xfrm>
            <a:off x="5196671" y="159930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k__ </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chen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p:cNvSpPr txBox="1"/>
          <p:nvPr/>
        </p:nvSpPr>
        <p:spPr>
          <a:xfrm>
            <a:off x="5158813" y="2238868"/>
            <a:ext cx="36525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das </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Lieblingslie</a:t>
            </a: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__</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7" name="TextBox 26"/>
          <p:cNvSpPr txBox="1"/>
          <p:nvPr/>
        </p:nvSpPr>
        <p:spPr>
          <a:xfrm>
            <a:off x="5196671" y="2878435"/>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s__in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8" name="TextBox 27"/>
          <p:cNvSpPr txBox="1"/>
          <p:nvPr/>
        </p:nvSpPr>
        <p:spPr>
          <a:xfrm>
            <a:off x="936581" y="3952499"/>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die L__</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hrerin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9" name="TextBox 28"/>
          <p:cNvSpPr txBox="1"/>
          <p:nvPr/>
        </p:nvSpPr>
        <p:spPr>
          <a:xfrm>
            <a:off x="1681337" y="1471573"/>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F</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30" name="TextBox 29"/>
          <p:cNvSpPr txBox="1"/>
          <p:nvPr/>
        </p:nvSpPr>
        <p:spPr>
          <a:xfrm>
            <a:off x="320719"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F</a:t>
            </a:r>
          </a:p>
        </p:txBody>
      </p:sp>
      <p:sp>
        <p:nvSpPr>
          <p:cNvPr id="31" name="TextBox 30"/>
          <p:cNvSpPr txBox="1"/>
          <p:nvPr/>
        </p:nvSpPr>
        <p:spPr>
          <a:xfrm>
            <a:off x="1453020" y="2066449"/>
            <a:ext cx="4566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r</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32" name="TextBox 31"/>
          <p:cNvSpPr txBox="1"/>
          <p:nvPr/>
        </p:nvSpPr>
        <p:spPr>
          <a:xfrm>
            <a:off x="1185534" y="4795505"/>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r</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33" name="TextBox 32"/>
          <p:cNvSpPr txBox="1"/>
          <p:nvPr/>
        </p:nvSpPr>
        <p:spPr>
          <a:xfrm>
            <a:off x="1782598" y="2661325"/>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a</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34" name="TextBox 33"/>
          <p:cNvSpPr txBox="1"/>
          <p:nvPr/>
        </p:nvSpPr>
        <p:spPr>
          <a:xfrm>
            <a:off x="2019561" y="4795505"/>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a</a:t>
            </a:r>
          </a:p>
        </p:txBody>
      </p:sp>
      <p:sp>
        <p:nvSpPr>
          <p:cNvPr id="35" name="TextBox 34"/>
          <p:cNvSpPr txBox="1"/>
          <p:nvPr/>
        </p:nvSpPr>
        <p:spPr>
          <a:xfrm>
            <a:off x="2269521" y="3256201"/>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g</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36" name="TextBox 35"/>
          <p:cNvSpPr txBox="1"/>
          <p:nvPr/>
        </p:nvSpPr>
        <p:spPr>
          <a:xfrm>
            <a:off x="2770645" y="4795505"/>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g</a:t>
            </a:r>
          </a:p>
        </p:txBody>
      </p:sp>
      <p:sp>
        <p:nvSpPr>
          <p:cNvPr id="37" name="TextBox 36"/>
          <p:cNvSpPr txBox="1"/>
          <p:nvPr/>
        </p:nvSpPr>
        <p:spPr>
          <a:xfrm>
            <a:off x="1814450" y="3851077"/>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38" name="TextBox 37"/>
          <p:cNvSpPr txBox="1"/>
          <p:nvPr/>
        </p:nvSpPr>
        <p:spPr>
          <a:xfrm>
            <a:off x="3615842" y="4812972"/>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39" name="TextBox 38"/>
          <p:cNvSpPr txBox="1"/>
          <p:nvPr/>
        </p:nvSpPr>
        <p:spPr>
          <a:xfrm>
            <a:off x="5449450" y="1474348"/>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o</a:t>
            </a:r>
          </a:p>
        </p:txBody>
      </p:sp>
      <p:sp>
        <p:nvSpPr>
          <p:cNvPr id="40" name="TextBox 39"/>
          <p:cNvSpPr txBox="1"/>
          <p:nvPr/>
        </p:nvSpPr>
        <p:spPr>
          <a:xfrm>
            <a:off x="4925721" y="4795505"/>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o</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1" name="TextBox 40"/>
          <p:cNvSpPr txBox="1"/>
          <p:nvPr/>
        </p:nvSpPr>
        <p:spPr>
          <a:xfrm>
            <a:off x="7769460" y="2117485"/>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d</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2" name="TextBox 41"/>
          <p:cNvSpPr txBox="1"/>
          <p:nvPr/>
        </p:nvSpPr>
        <p:spPr>
          <a:xfrm>
            <a:off x="5799834" y="4810133"/>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d</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3" name="TextBox 42"/>
          <p:cNvSpPr txBox="1"/>
          <p:nvPr/>
        </p:nvSpPr>
        <p:spPr>
          <a:xfrm>
            <a:off x="5410895" y="2760622"/>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44" name="TextBox 43"/>
          <p:cNvSpPr txBox="1"/>
          <p:nvPr/>
        </p:nvSpPr>
        <p:spPr>
          <a:xfrm>
            <a:off x="6692977"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45" name="TextBox 44"/>
          <p:cNvSpPr txBox="1"/>
          <p:nvPr/>
        </p:nvSpPr>
        <p:spPr>
          <a:xfrm>
            <a:off x="6073017" y="3403760"/>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r</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6" name="TextBox 45"/>
          <p:cNvSpPr txBox="1"/>
          <p:nvPr/>
        </p:nvSpPr>
        <p:spPr>
          <a:xfrm>
            <a:off x="7579596"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r</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7" name="TextBox 46"/>
          <p:cNvSpPr txBox="1"/>
          <p:nvPr/>
        </p:nvSpPr>
        <p:spPr>
          <a:xfrm>
            <a:off x="10172927" y="1471573"/>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s</a:t>
            </a:r>
          </a:p>
        </p:txBody>
      </p:sp>
      <p:sp>
        <p:nvSpPr>
          <p:cNvPr id="48" name="TextBox 47"/>
          <p:cNvSpPr txBox="1"/>
          <p:nvPr/>
        </p:nvSpPr>
        <p:spPr>
          <a:xfrm>
            <a:off x="8848835" y="481581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S</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49" name="TextBox 48"/>
          <p:cNvSpPr txBox="1"/>
          <p:nvPr/>
        </p:nvSpPr>
        <p:spPr>
          <a:xfrm>
            <a:off x="10172927" y="2125915"/>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a</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50" name="TextBox 49"/>
          <p:cNvSpPr txBox="1"/>
          <p:nvPr/>
        </p:nvSpPr>
        <p:spPr>
          <a:xfrm>
            <a:off x="9663374"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a</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cxnSp>
        <p:nvCxnSpPr>
          <p:cNvPr id="51" name="Straight Connector 50"/>
          <p:cNvCxnSpPr/>
          <p:nvPr/>
        </p:nvCxnSpPr>
        <p:spPr>
          <a:xfrm>
            <a:off x="3466055"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619994" y="5577563"/>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174890" y="2893488"/>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das </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Au__o</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4" name="TextBox 53"/>
          <p:cNvSpPr txBox="1"/>
          <p:nvPr/>
        </p:nvSpPr>
        <p:spPr>
          <a:xfrm>
            <a:off x="10425776" y="2780257"/>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t</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55" name="TextBox 54"/>
          <p:cNvSpPr txBox="1"/>
          <p:nvPr/>
        </p:nvSpPr>
        <p:spPr>
          <a:xfrm>
            <a:off x="9172130" y="3552005"/>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das __</a:t>
            </a:r>
            <a:r>
              <a:rPr kumimoji="0" lang="en-GB" sz="28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mn-cs"/>
              </a:rPr>
              <a:t>immer</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6" name="TextBox 55"/>
          <p:cNvSpPr txBox="1"/>
          <p:nvPr/>
        </p:nvSpPr>
        <p:spPr>
          <a:xfrm>
            <a:off x="9926879" y="3434600"/>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Z</a:t>
            </a:r>
            <a:endPar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57" name="TextBox 56"/>
          <p:cNvSpPr txBox="1"/>
          <p:nvPr/>
        </p:nvSpPr>
        <p:spPr>
          <a:xfrm>
            <a:off x="10494995"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t</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58" name="TextBox 57"/>
          <p:cNvSpPr txBox="1"/>
          <p:nvPr/>
        </p:nvSpPr>
        <p:spPr>
          <a:xfrm>
            <a:off x="11325772" y="4809600"/>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DAA520"/>
                </a:solidFill>
                <a:effectLst/>
                <a:uLnTx/>
                <a:uFillTx/>
                <a:latin typeface="Century Gothic" panose="020B0502020202020204" pitchFamily="34" charset="0"/>
                <a:ea typeface="+mn-ea"/>
                <a:cs typeface="+mn-cs"/>
              </a:rPr>
              <a:t>z</a:t>
            </a:r>
            <a:endPar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60"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smtClean="0">
                <a:solidFill>
                  <a:schemeClr val="bg1"/>
                </a:solidFill>
              </a:rPr>
              <a:t>Vokabeln</a:t>
            </a:r>
            <a:endParaRPr lang="en-GB" sz="3600" b="1" dirty="0">
              <a:solidFill>
                <a:schemeClr val="bg1"/>
              </a:solidFill>
            </a:endParaRPr>
          </a:p>
        </p:txBody>
      </p:sp>
    </p:spTree>
    <p:extLst>
      <p:ext uri="{BB962C8B-B14F-4D97-AF65-F5344CB8AC3E}">
        <p14:creationId xmlns:p14="http://schemas.microsoft.com/office/powerpoint/2010/main" val="6329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4"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41966"/>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gehen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85967"/>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 going]</a:t>
            </a:r>
          </a:p>
        </p:txBody>
      </p:sp>
      <p:sp>
        <p:nvSpPr>
          <p:cNvPr id="5" name="TextBox 4"/>
          <p:cNvSpPr txBox="1"/>
          <p:nvPr/>
        </p:nvSpPr>
        <p:spPr>
          <a:xfrm>
            <a:off x="797481" y="4140443"/>
            <a:ext cx="11394520"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kann in die Schule ________ .</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677334" y="5040114"/>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a:t>
            </a:r>
            <a:r>
              <a:rPr kumimoji="0" lang="en-HK" sz="32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can</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 go</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to school</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ction Button: Help 8">
            <a:hlinkClick r:id="" action="ppaction://noaction" highlightClick="1"/>
          </p:cNvPr>
          <p:cNvSpPr/>
          <p:nvPr/>
        </p:nvSpPr>
        <p:spPr>
          <a:xfrm>
            <a:off x="2495652" y="509349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8558178" y="4009107"/>
            <a:ext cx="2359941"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 sz="54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gehen</a:t>
            </a:r>
            <a:endParaRPr kumimoji="0" lang="en-GB" sz="54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73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9268BA27-9508-448E-9915-ACE234D74542}"/>
              </a:ext>
            </a:extLst>
          </p:cNvPr>
          <p:cNvSpPr/>
          <p:nvPr/>
        </p:nvSpPr>
        <p:spPr>
          <a:xfrm>
            <a:off x="10670956" y="178265"/>
            <a:ext cx="1316161"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Vokabeln</a:t>
            </a:r>
            <a:endParaRPr lang="en-GB" b="1" dirty="0">
              <a:solidFill>
                <a:prstClr val="white"/>
              </a:solidFill>
              <a:latin typeface="Century Gothic" panose="020B0502020202020204" pitchFamily="34" charset="0"/>
            </a:endParaRPr>
          </a:p>
        </p:txBody>
      </p:sp>
      <p:pic>
        <p:nvPicPr>
          <p:cNvPr id="5" name="Picture 4">
            <a:extLst>
              <a:ext uri="{FF2B5EF4-FFF2-40B4-BE49-F238E27FC236}">
                <a16:creationId xmlns:a16="http://schemas.microsoft.com/office/drawing/2014/main" id="{74375731-50AB-430A-820E-35BB204AF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8ECBF2FD-98A2-4BC0-856B-16B0D2DA37AD}"/>
              </a:ext>
            </a:extLst>
          </p:cNvPr>
          <p:cNvSpPr txBox="1">
            <a:spLocks/>
          </p:cNvSpPr>
          <p:nvPr/>
        </p:nvSpPr>
        <p:spPr>
          <a:xfrm>
            <a:off x="95250" y="259315"/>
            <a:ext cx="570631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Wie oft?</a:t>
            </a:r>
          </a:p>
        </p:txBody>
      </p:sp>
      <p:sp>
        <p:nvSpPr>
          <p:cNvPr id="7" name="TextBox 6">
            <a:extLst>
              <a:ext uri="{FF2B5EF4-FFF2-40B4-BE49-F238E27FC236}">
                <a16:creationId xmlns:a16="http://schemas.microsoft.com/office/drawing/2014/main" id="{AB816002-5B97-4C80-93F5-9D3182190F6E}"/>
              </a:ext>
            </a:extLst>
          </p:cNvPr>
          <p:cNvSpPr txBox="1"/>
          <p:nvPr/>
        </p:nvSpPr>
        <p:spPr>
          <a:xfrm>
            <a:off x="210939" y="1191245"/>
            <a:ext cx="11555219" cy="430887"/>
          </a:xfrm>
          <a:prstGeom prst="rect">
            <a:avLst/>
          </a:prstGeom>
          <a:noFill/>
        </p:spPr>
        <p:txBody>
          <a:bodyPr wrap="square" rtlCol="0">
            <a:spAutoFit/>
          </a:bodyPr>
          <a:lstStyle/>
          <a:p>
            <a:r>
              <a:rPr lang="en-GB" sz="2200" dirty="0">
                <a:solidFill>
                  <a:srgbClr val="1F4E79"/>
                </a:solidFill>
                <a:latin typeface="Century Gothic" panose="020B0502020202020204" pitchFamily="34" charset="0"/>
              </a:rPr>
              <a:t>Put these </a:t>
            </a:r>
            <a:r>
              <a:rPr lang="en-GB" sz="2200" b="1" dirty="0">
                <a:solidFill>
                  <a:srgbClr val="1F4E79"/>
                </a:solidFill>
                <a:latin typeface="Century Gothic" panose="020B0502020202020204" pitchFamily="34" charset="0"/>
              </a:rPr>
              <a:t>adverbs of frequency </a:t>
            </a:r>
            <a:r>
              <a:rPr lang="en-GB" sz="2200" dirty="0">
                <a:solidFill>
                  <a:srgbClr val="1F4E79"/>
                </a:solidFill>
                <a:latin typeface="Century Gothic" panose="020B0502020202020204" pitchFamily="34" charset="0"/>
              </a:rPr>
              <a:t>in order, from most to least frequent.</a:t>
            </a:r>
          </a:p>
        </p:txBody>
      </p:sp>
      <p:sp>
        <p:nvSpPr>
          <p:cNvPr id="2" name="Arrow: Down 1">
            <a:extLst>
              <a:ext uri="{FF2B5EF4-FFF2-40B4-BE49-F238E27FC236}">
                <a16:creationId xmlns:a16="http://schemas.microsoft.com/office/drawing/2014/main" id="{D3F4B82F-4CB1-4AA3-90DB-327D481E80F5}"/>
              </a:ext>
            </a:extLst>
          </p:cNvPr>
          <p:cNvSpPr/>
          <p:nvPr/>
        </p:nvSpPr>
        <p:spPr>
          <a:xfrm>
            <a:off x="771525" y="2134494"/>
            <a:ext cx="466725" cy="3373838"/>
          </a:xfrm>
          <a:prstGeom prst="downArrow">
            <a:avLst/>
          </a:prstGeom>
          <a:solidFill>
            <a:srgbClr val="DAA52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83C8975-3C65-401F-9B7D-60BD3A4BAEFF}"/>
              </a:ext>
            </a:extLst>
          </p:cNvPr>
          <p:cNvSpPr txBox="1"/>
          <p:nvPr/>
        </p:nvSpPr>
        <p:spPr>
          <a:xfrm>
            <a:off x="1238247" y="2018723"/>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manchmal</a:t>
            </a:r>
            <a:endParaRPr lang="en-GB" sz="2200" dirty="0">
              <a:solidFill>
                <a:schemeClr val="accent1">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53C8B44B-2054-433F-B52E-6685C0BBD1FF}"/>
              </a:ext>
            </a:extLst>
          </p:cNvPr>
          <p:cNvSpPr txBox="1"/>
          <p:nvPr/>
        </p:nvSpPr>
        <p:spPr>
          <a:xfrm>
            <a:off x="1238247" y="3513008"/>
            <a:ext cx="2543175"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oft</a:t>
            </a:r>
          </a:p>
        </p:txBody>
      </p:sp>
      <p:sp>
        <p:nvSpPr>
          <p:cNvPr id="10" name="TextBox 9">
            <a:extLst>
              <a:ext uri="{FF2B5EF4-FFF2-40B4-BE49-F238E27FC236}">
                <a16:creationId xmlns:a16="http://schemas.microsoft.com/office/drawing/2014/main" id="{C4F00198-4E06-473B-B687-DD50292CB884}"/>
              </a:ext>
            </a:extLst>
          </p:cNvPr>
          <p:cNvSpPr txBox="1"/>
          <p:nvPr/>
        </p:nvSpPr>
        <p:spPr>
          <a:xfrm>
            <a:off x="1238246" y="5007293"/>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kaum</a:t>
            </a:r>
            <a:endParaRPr lang="en-GB" sz="2200" dirty="0">
              <a:solidFill>
                <a:schemeClr val="accent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4530AE8-0B4D-40BB-B049-BFECC0AA6073}"/>
              </a:ext>
            </a:extLst>
          </p:cNvPr>
          <p:cNvSpPr txBox="1"/>
          <p:nvPr/>
        </p:nvSpPr>
        <p:spPr>
          <a:xfrm>
            <a:off x="1238246" y="4278931"/>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sehr</a:t>
            </a:r>
            <a:r>
              <a:rPr lang="en-GB" sz="2200" dirty="0">
                <a:solidFill>
                  <a:schemeClr val="accent1">
                    <a:lumMod val="50000"/>
                  </a:schemeClr>
                </a:solidFill>
                <a:latin typeface="Century Gothic" panose="020B0502020202020204" pitchFamily="34" charset="0"/>
              </a:rPr>
              <a:t> oft</a:t>
            </a:r>
          </a:p>
        </p:txBody>
      </p:sp>
      <p:sp>
        <p:nvSpPr>
          <p:cNvPr id="12" name="TextBox 11">
            <a:extLst>
              <a:ext uri="{FF2B5EF4-FFF2-40B4-BE49-F238E27FC236}">
                <a16:creationId xmlns:a16="http://schemas.microsoft.com/office/drawing/2014/main" id="{CCCD05D8-E5C8-48C6-B246-8B72234A4BDA}"/>
              </a:ext>
            </a:extLst>
          </p:cNvPr>
          <p:cNvSpPr txBox="1"/>
          <p:nvPr/>
        </p:nvSpPr>
        <p:spPr>
          <a:xfrm>
            <a:off x="1238249" y="2747085"/>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nie</a:t>
            </a:r>
            <a:endParaRPr lang="en-GB" sz="2200" dirty="0">
              <a:solidFill>
                <a:schemeClr val="accent1">
                  <a:lumMod val="50000"/>
                </a:schemeClr>
              </a:solidFill>
              <a:latin typeface="Century Gothic" panose="020B0502020202020204" pitchFamily="34" charset="0"/>
            </a:endParaRPr>
          </a:p>
        </p:txBody>
      </p:sp>
      <p:pic>
        <p:nvPicPr>
          <p:cNvPr id="13" name="Picture 12">
            <a:extLst>
              <a:ext uri="{FF2B5EF4-FFF2-40B4-BE49-F238E27FC236}">
                <a16:creationId xmlns:a16="http://schemas.microsoft.com/office/drawing/2014/main" id="{36261734-266A-4213-9D50-61180B1055D5}"/>
              </a:ext>
            </a:extLst>
          </p:cNvPr>
          <p:cNvPicPr>
            <a:picLocks noChangeAspect="1"/>
          </p:cNvPicPr>
          <p:nvPr/>
        </p:nvPicPr>
        <p:blipFill>
          <a:blip r:embed="rId4"/>
          <a:stretch>
            <a:fillRect/>
          </a:stretch>
        </p:blipFill>
        <p:spPr>
          <a:xfrm>
            <a:off x="8899133" y="3218024"/>
            <a:ext cx="2971800" cy="2552700"/>
          </a:xfrm>
          <a:prstGeom prst="rect">
            <a:avLst/>
          </a:prstGeom>
        </p:spPr>
      </p:pic>
      <p:sp>
        <p:nvSpPr>
          <p:cNvPr id="14" name="Arrow: Down 13">
            <a:extLst>
              <a:ext uri="{FF2B5EF4-FFF2-40B4-BE49-F238E27FC236}">
                <a16:creationId xmlns:a16="http://schemas.microsoft.com/office/drawing/2014/main" id="{4C56845B-FC7F-413A-ADF0-AD0244040654}"/>
              </a:ext>
            </a:extLst>
          </p:cNvPr>
          <p:cNvSpPr/>
          <p:nvPr/>
        </p:nvSpPr>
        <p:spPr>
          <a:xfrm>
            <a:off x="5196726" y="2134494"/>
            <a:ext cx="466725" cy="1599306"/>
          </a:xfrm>
          <a:prstGeom prst="downArrow">
            <a:avLst/>
          </a:prstGeom>
          <a:solidFill>
            <a:srgbClr val="DAA52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B31FC96-8FCB-4CC9-AC89-C3A647D67E64}"/>
              </a:ext>
            </a:extLst>
          </p:cNvPr>
          <p:cNvSpPr txBox="1"/>
          <p:nvPr/>
        </p:nvSpPr>
        <p:spPr>
          <a:xfrm>
            <a:off x="5801569" y="2018723"/>
            <a:ext cx="2809878"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einmal</a:t>
            </a:r>
            <a:r>
              <a:rPr lang="en-GB" sz="2200" dirty="0">
                <a:solidFill>
                  <a:schemeClr val="accent1">
                    <a:lumMod val="50000"/>
                  </a:schemeClr>
                </a:solidFill>
                <a:latin typeface="Century Gothic" panose="020B0502020202020204" pitchFamily="34" charset="0"/>
              </a:rPr>
              <a:t> die </a:t>
            </a:r>
            <a:r>
              <a:rPr lang="en-GB" sz="2200" dirty="0" err="1">
                <a:solidFill>
                  <a:schemeClr val="accent1">
                    <a:lumMod val="50000"/>
                  </a:schemeClr>
                </a:solidFill>
                <a:latin typeface="Century Gothic" panose="020B0502020202020204" pitchFamily="34" charset="0"/>
              </a:rPr>
              <a:t>Woche</a:t>
            </a:r>
            <a:endParaRPr lang="en-GB" sz="2200" dirty="0">
              <a:solidFill>
                <a:schemeClr val="accent1">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B01E9FB6-4EDD-4CAB-A7CC-24B6B479DCA6}"/>
              </a:ext>
            </a:extLst>
          </p:cNvPr>
          <p:cNvSpPr txBox="1"/>
          <p:nvPr/>
        </p:nvSpPr>
        <p:spPr>
          <a:xfrm>
            <a:off x="5801569" y="2735088"/>
            <a:ext cx="2809878"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jeden</a:t>
            </a:r>
            <a:r>
              <a:rPr lang="en-GB" sz="2200" dirty="0">
                <a:solidFill>
                  <a:schemeClr val="accent1">
                    <a:lumMod val="50000"/>
                  </a:schemeClr>
                </a:solidFill>
                <a:latin typeface="Century Gothic" panose="020B0502020202020204" pitchFamily="34" charset="0"/>
              </a:rPr>
              <a:t> Tag</a:t>
            </a:r>
          </a:p>
        </p:txBody>
      </p:sp>
    </p:spTree>
    <p:extLst>
      <p:ext uri="{BB962C8B-B14F-4D97-AF65-F5344CB8AC3E}">
        <p14:creationId xmlns:p14="http://schemas.microsoft.com/office/powerpoint/2010/main" val="3248235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75731-50AB-430A-820E-35BB204AF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8ECBF2FD-98A2-4BC0-856B-16B0D2DA37AD}"/>
              </a:ext>
            </a:extLst>
          </p:cNvPr>
          <p:cNvSpPr txBox="1">
            <a:spLocks/>
          </p:cNvSpPr>
          <p:nvPr/>
        </p:nvSpPr>
        <p:spPr>
          <a:xfrm>
            <a:off x="95250" y="259315"/>
            <a:ext cx="570631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Wie oft?</a:t>
            </a:r>
          </a:p>
        </p:txBody>
      </p:sp>
      <p:sp>
        <p:nvSpPr>
          <p:cNvPr id="7" name="TextBox 6">
            <a:extLst>
              <a:ext uri="{FF2B5EF4-FFF2-40B4-BE49-F238E27FC236}">
                <a16:creationId xmlns:a16="http://schemas.microsoft.com/office/drawing/2014/main" id="{AB816002-5B97-4C80-93F5-9D3182190F6E}"/>
              </a:ext>
            </a:extLst>
          </p:cNvPr>
          <p:cNvSpPr txBox="1"/>
          <p:nvPr/>
        </p:nvSpPr>
        <p:spPr>
          <a:xfrm>
            <a:off x="210939" y="1191245"/>
            <a:ext cx="11555219" cy="430887"/>
          </a:xfrm>
          <a:prstGeom prst="rect">
            <a:avLst/>
          </a:prstGeom>
          <a:noFill/>
        </p:spPr>
        <p:txBody>
          <a:bodyPr wrap="square" rtlCol="0">
            <a:spAutoFit/>
          </a:bodyPr>
          <a:lstStyle/>
          <a:p>
            <a:r>
              <a:rPr lang="en-GB" sz="2200" dirty="0">
                <a:solidFill>
                  <a:srgbClr val="1F4E79"/>
                </a:solidFill>
                <a:latin typeface="Century Gothic" panose="020B0502020202020204" pitchFamily="34" charset="0"/>
              </a:rPr>
              <a:t>Put the </a:t>
            </a:r>
            <a:r>
              <a:rPr lang="en-GB" sz="2200" b="1" dirty="0">
                <a:solidFill>
                  <a:srgbClr val="1F4E79"/>
                </a:solidFill>
                <a:latin typeface="Century Gothic" panose="020B0502020202020204" pitchFamily="34" charset="0"/>
              </a:rPr>
              <a:t>adverbs of frequency</a:t>
            </a:r>
            <a:r>
              <a:rPr lang="en-GB" sz="2200" dirty="0">
                <a:solidFill>
                  <a:srgbClr val="1F4E79"/>
                </a:solidFill>
                <a:latin typeface="Century Gothic" panose="020B0502020202020204" pitchFamily="34" charset="0"/>
              </a:rPr>
              <a:t> in order, from most to least frequent.</a:t>
            </a:r>
          </a:p>
        </p:txBody>
      </p:sp>
      <p:sp>
        <p:nvSpPr>
          <p:cNvPr id="2" name="Arrow: Down 1">
            <a:extLst>
              <a:ext uri="{FF2B5EF4-FFF2-40B4-BE49-F238E27FC236}">
                <a16:creationId xmlns:a16="http://schemas.microsoft.com/office/drawing/2014/main" id="{D3F4B82F-4CB1-4AA3-90DB-327D481E80F5}"/>
              </a:ext>
            </a:extLst>
          </p:cNvPr>
          <p:cNvSpPr/>
          <p:nvPr/>
        </p:nvSpPr>
        <p:spPr>
          <a:xfrm>
            <a:off x="771525" y="2134494"/>
            <a:ext cx="466725" cy="3373838"/>
          </a:xfrm>
          <a:prstGeom prst="downArrow">
            <a:avLst/>
          </a:prstGeom>
          <a:solidFill>
            <a:srgbClr val="DAA52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83C8975-3C65-401F-9B7D-60BD3A4BAEFF}"/>
              </a:ext>
            </a:extLst>
          </p:cNvPr>
          <p:cNvSpPr txBox="1"/>
          <p:nvPr/>
        </p:nvSpPr>
        <p:spPr>
          <a:xfrm>
            <a:off x="1238247" y="2018723"/>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sehr</a:t>
            </a:r>
            <a:r>
              <a:rPr lang="en-GB" sz="2200" dirty="0">
                <a:solidFill>
                  <a:schemeClr val="accent1">
                    <a:lumMod val="50000"/>
                  </a:schemeClr>
                </a:solidFill>
                <a:latin typeface="Century Gothic" panose="020B0502020202020204" pitchFamily="34" charset="0"/>
              </a:rPr>
              <a:t> oft</a:t>
            </a:r>
          </a:p>
        </p:txBody>
      </p:sp>
      <p:sp>
        <p:nvSpPr>
          <p:cNvPr id="9" name="TextBox 8">
            <a:extLst>
              <a:ext uri="{FF2B5EF4-FFF2-40B4-BE49-F238E27FC236}">
                <a16:creationId xmlns:a16="http://schemas.microsoft.com/office/drawing/2014/main" id="{53C8B44B-2054-433F-B52E-6685C0BBD1FF}"/>
              </a:ext>
            </a:extLst>
          </p:cNvPr>
          <p:cNvSpPr txBox="1"/>
          <p:nvPr/>
        </p:nvSpPr>
        <p:spPr>
          <a:xfrm>
            <a:off x="1238247" y="3513008"/>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manchmal</a:t>
            </a:r>
            <a:endParaRPr lang="en-GB" sz="2200" dirty="0">
              <a:solidFill>
                <a:schemeClr val="accent1">
                  <a:lumMod val="5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C4F00198-4E06-473B-B687-DD50292CB884}"/>
              </a:ext>
            </a:extLst>
          </p:cNvPr>
          <p:cNvSpPr txBox="1"/>
          <p:nvPr/>
        </p:nvSpPr>
        <p:spPr>
          <a:xfrm>
            <a:off x="1238246" y="5007293"/>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nie</a:t>
            </a:r>
            <a:endParaRPr lang="en-GB" sz="2200" dirty="0">
              <a:solidFill>
                <a:schemeClr val="accent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4530AE8-0B4D-40BB-B049-BFECC0AA6073}"/>
              </a:ext>
            </a:extLst>
          </p:cNvPr>
          <p:cNvSpPr txBox="1"/>
          <p:nvPr/>
        </p:nvSpPr>
        <p:spPr>
          <a:xfrm>
            <a:off x="1238246" y="4278931"/>
            <a:ext cx="2543175"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kaum</a:t>
            </a:r>
            <a:endParaRPr lang="en-GB" sz="2200" dirty="0">
              <a:solidFill>
                <a:schemeClr val="accent1">
                  <a:lumMod val="5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CCCD05D8-E5C8-48C6-B246-8B72234A4BDA}"/>
              </a:ext>
            </a:extLst>
          </p:cNvPr>
          <p:cNvSpPr txBox="1"/>
          <p:nvPr/>
        </p:nvSpPr>
        <p:spPr>
          <a:xfrm>
            <a:off x="1238249" y="2747085"/>
            <a:ext cx="2543175"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oft</a:t>
            </a:r>
          </a:p>
        </p:txBody>
      </p:sp>
      <p:pic>
        <p:nvPicPr>
          <p:cNvPr id="13" name="Picture 12">
            <a:extLst>
              <a:ext uri="{FF2B5EF4-FFF2-40B4-BE49-F238E27FC236}">
                <a16:creationId xmlns:a16="http://schemas.microsoft.com/office/drawing/2014/main" id="{36261734-266A-4213-9D50-61180B1055D5}"/>
              </a:ext>
            </a:extLst>
          </p:cNvPr>
          <p:cNvPicPr>
            <a:picLocks noChangeAspect="1"/>
          </p:cNvPicPr>
          <p:nvPr/>
        </p:nvPicPr>
        <p:blipFill>
          <a:blip r:embed="rId4"/>
          <a:stretch>
            <a:fillRect/>
          </a:stretch>
        </p:blipFill>
        <p:spPr>
          <a:xfrm>
            <a:off x="8899133" y="3218024"/>
            <a:ext cx="2971800" cy="2552700"/>
          </a:xfrm>
          <a:prstGeom prst="rect">
            <a:avLst/>
          </a:prstGeom>
        </p:spPr>
      </p:pic>
      <p:sp>
        <p:nvSpPr>
          <p:cNvPr id="14" name="Arrow: Down 13">
            <a:extLst>
              <a:ext uri="{FF2B5EF4-FFF2-40B4-BE49-F238E27FC236}">
                <a16:creationId xmlns:a16="http://schemas.microsoft.com/office/drawing/2014/main" id="{4C56845B-FC7F-413A-ADF0-AD0244040654}"/>
              </a:ext>
            </a:extLst>
          </p:cNvPr>
          <p:cNvSpPr/>
          <p:nvPr/>
        </p:nvSpPr>
        <p:spPr>
          <a:xfrm>
            <a:off x="5484412" y="2134494"/>
            <a:ext cx="466725" cy="1599306"/>
          </a:xfrm>
          <a:prstGeom prst="downArrow">
            <a:avLst/>
          </a:prstGeom>
          <a:solidFill>
            <a:srgbClr val="DAA52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B31FC96-8FCB-4CC9-AC89-C3A647D67E64}"/>
              </a:ext>
            </a:extLst>
          </p:cNvPr>
          <p:cNvSpPr txBox="1"/>
          <p:nvPr/>
        </p:nvSpPr>
        <p:spPr>
          <a:xfrm>
            <a:off x="6089255" y="2018723"/>
            <a:ext cx="2809878" cy="430887"/>
          </a:xfrm>
          <a:prstGeom prst="rect">
            <a:avLst/>
          </a:prstGeom>
          <a:noFill/>
        </p:spPr>
        <p:txBody>
          <a:bodyPr wrap="square" rtlCol="0">
            <a:spAutoFit/>
          </a:bodyPr>
          <a:lstStyle/>
          <a:p>
            <a:r>
              <a:rPr lang="en-GB" sz="2200">
                <a:solidFill>
                  <a:schemeClr val="accent1">
                    <a:lumMod val="50000"/>
                  </a:schemeClr>
                </a:solidFill>
                <a:latin typeface="Century Gothic" panose="020B0502020202020204" pitchFamily="34" charset="0"/>
              </a:rPr>
              <a:t>jeden Tag</a:t>
            </a:r>
            <a:endParaRPr lang="en-GB" sz="2200" dirty="0">
              <a:solidFill>
                <a:schemeClr val="accent1">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B01E9FB6-4EDD-4CAB-A7CC-24B6B479DCA6}"/>
              </a:ext>
            </a:extLst>
          </p:cNvPr>
          <p:cNvSpPr txBox="1"/>
          <p:nvPr/>
        </p:nvSpPr>
        <p:spPr>
          <a:xfrm>
            <a:off x="6089255" y="2735088"/>
            <a:ext cx="2809878" cy="430887"/>
          </a:xfrm>
          <a:prstGeom prst="rect">
            <a:avLst/>
          </a:prstGeom>
          <a:noFill/>
        </p:spPr>
        <p:txBody>
          <a:bodyPr wrap="square" rtlCol="0">
            <a:spAutoFit/>
          </a:bodyPr>
          <a:lstStyle/>
          <a:p>
            <a:r>
              <a:rPr lang="en-GB" sz="2200" dirty="0" err="1">
                <a:solidFill>
                  <a:schemeClr val="accent1">
                    <a:lumMod val="50000"/>
                  </a:schemeClr>
                </a:solidFill>
                <a:latin typeface="Century Gothic" panose="020B0502020202020204" pitchFamily="34" charset="0"/>
              </a:rPr>
              <a:t>einmal</a:t>
            </a:r>
            <a:r>
              <a:rPr lang="en-GB" sz="2200" dirty="0">
                <a:solidFill>
                  <a:schemeClr val="accent1">
                    <a:lumMod val="50000"/>
                  </a:schemeClr>
                </a:solidFill>
                <a:latin typeface="Century Gothic" panose="020B0502020202020204" pitchFamily="34" charset="0"/>
              </a:rPr>
              <a:t> die </a:t>
            </a:r>
            <a:r>
              <a:rPr lang="en-GB" sz="2200" dirty="0" err="1">
                <a:solidFill>
                  <a:schemeClr val="accent1">
                    <a:lumMod val="50000"/>
                  </a:schemeClr>
                </a:solidFill>
                <a:latin typeface="Century Gothic" panose="020B0502020202020204" pitchFamily="34" charset="0"/>
              </a:rPr>
              <a:t>Woche</a:t>
            </a:r>
            <a:endParaRPr lang="en-GB" sz="2200" dirty="0">
              <a:solidFill>
                <a:schemeClr val="accent1">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EDC8CF58-ACC2-43D1-9557-07EB5027BF3F}"/>
              </a:ext>
            </a:extLst>
          </p:cNvPr>
          <p:cNvSpPr txBox="1"/>
          <p:nvPr/>
        </p:nvSpPr>
        <p:spPr>
          <a:xfrm>
            <a:off x="1238245" y="2018723"/>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very often</a:t>
            </a:r>
          </a:p>
        </p:txBody>
      </p:sp>
      <p:sp>
        <p:nvSpPr>
          <p:cNvPr id="18" name="TextBox 17">
            <a:extLst>
              <a:ext uri="{FF2B5EF4-FFF2-40B4-BE49-F238E27FC236}">
                <a16:creationId xmlns:a16="http://schemas.microsoft.com/office/drawing/2014/main" id="{2E12C45C-77FE-423D-8DF8-1B8397D0BCC9}"/>
              </a:ext>
            </a:extLst>
          </p:cNvPr>
          <p:cNvSpPr txBox="1"/>
          <p:nvPr/>
        </p:nvSpPr>
        <p:spPr>
          <a:xfrm>
            <a:off x="1238245" y="2723091"/>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often</a:t>
            </a:r>
          </a:p>
        </p:txBody>
      </p:sp>
      <p:sp>
        <p:nvSpPr>
          <p:cNvPr id="19" name="TextBox 18">
            <a:extLst>
              <a:ext uri="{FF2B5EF4-FFF2-40B4-BE49-F238E27FC236}">
                <a16:creationId xmlns:a16="http://schemas.microsoft.com/office/drawing/2014/main" id="{AD954443-03E9-4B1E-88D8-49D9DD992F4C}"/>
              </a:ext>
            </a:extLst>
          </p:cNvPr>
          <p:cNvSpPr txBox="1"/>
          <p:nvPr/>
        </p:nvSpPr>
        <p:spPr>
          <a:xfrm>
            <a:off x="1254913" y="3501011"/>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sometimes</a:t>
            </a:r>
          </a:p>
        </p:txBody>
      </p:sp>
      <p:sp>
        <p:nvSpPr>
          <p:cNvPr id="20" name="TextBox 19">
            <a:extLst>
              <a:ext uri="{FF2B5EF4-FFF2-40B4-BE49-F238E27FC236}">
                <a16:creationId xmlns:a16="http://schemas.microsoft.com/office/drawing/2014/main" id="{8444BCF7-9AD7-47B3-A3BB-8F7678AABEAA}"/>
              </a:ext>
            </a:extLst>
          </p:cNvPr>
          <p:cNvSpPr txBox="1"/>
          <p:nvPr/>
        </p:nvSpPr>
        <p:spPr>
          <a:xfrm>
            <a:off x="1238245" y="4290928"/>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hardly</a:t>
            </a:r>
          </a:p>
        </p:txBody>
      </p:sp>
      <p:sp>
        <p:nvSpPr>
          <p:cNvPr id="21" name="TextBox 20">
            <a:extLst>
              <a:ext uri="{FF2B5EF4-FFF2-40B4-BE49-F238E27FC236}">
                <a16:creationId xmlns:a16="http://schemas.microsoft.com/office/drawing/2014/main" id="{55963A56-3089-422E-90CD-695CB7C0C350}"/>
              </a:ext>
            </a:extLst>
          </p:cNvPr>
          <p:cNvSpPr txBox="1"/>
          <p:nvPr/>
        </p:nvSpPr>
        <p:spPr>
          <a:xfrm>
            <a:off x="1254913" y="4983340"/>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never</a:t>
            </a:r>
          </a:p>
        </p:txBody>
      </p:sp>
      <p:sp>
        <p:nvSpPr>
          <p:cNvPr id="22" name="TextBox 21">
            <a:extLst>
              <a:ext uri="{FF2B5EF4-FFF2-40B4-BE49-F238E27FC236}">
                <a16:creationId xmlns:a16="http://schemas.microsoft.com/office/drawing/2014/main" id="{203F24F4-78D6-425C-8A39-F10086857BE8}"/>
              </a:ext>
            </a:extLst>
          </p:cNvPr>
          <p:cNvSpPr txBox="1"/>
          <p:nvPr/>
        </p:nvSpPr>
        <p:spPr>
          <a:xfrm>
            <a:off x="6089255" y="2018723"/>
            <a:ext cx="2219330"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every day</a:t>
            </a:r>
          </a:p>
        </p:txBody>
      </p:sp>
      <p:sp>
        <p:nvSpPr>
          <p:cNvPr id="23" name="TextBox 22">
            <a:extLst>
              <a:ext uri="{FF2B5EF4-FFF2-40B4-BE49-F238E27FC236}">
                <a16:creationId xmlns:a16="http://schemas.microsoft.com/office/drawing/2014/main" id="{0328184E-999C-452C-BB87-F17EDE333DD3}"/>
              </a:ext>
            </a:extLst>
          </p:cNvPr>
          <p:cNvSpPr txBox="1"/>
          <p:nvPr/>
        </p:nvSpPr>
        <p:spPr>
          <a:xfrm>
            <a:off x="6084913" y="2747085"/>
            <a:ext cx="2718969" cy="430887"/>
          </a:xfrm>
          <a:prstGeom prst="rect">
            <a:avLst/>
          </a:prstGeom>
          <a:solidFill>
            <a:schemeClr val="bg1"/>
          </a:solidFill>
        </p:spPr>
        <p:txBody>
          <a:bodyPr wrap="square" rtlCol="0">
            <a:spAutoFit/>
          </a:bodyPr>
          <a:lstStyle/>
          <a:p>
            <a:r>
              <a:rPr lang="en-GB" sz="2200" dirty="0">
                <a:solidFill>
                  <a:schemeClr val="accent1">
                    <a:lumMod val="50000"/>
                  </a:schemeClr>
                </a:solidFill>
                <a:latin typeface="Century Gothic" panose="020B0502020202020204" pitchFamily="34" charset="0"/>
              </a:rPr>
              <a:t>once a week</a:t>
            </a:r>
          </a:p>
        </p:txBody>
      </p:sp>
      <p:sp>
        <p:nvSpPr>
          <p:cNvPr id="24" name="Rounded Rectangle 11">
            <a:extLst>
              <a:ext uri="{FF2B5EF4-FFF2-40B4-BE49-F238E27FC236}">
                <a16:creationId xmlns:a16="http://schemas.microsoft.com/office/drawing/2014/main" id="{5A4BA91A-8658-49F7-9CD5-08887178DC39}"/>
              </a:ext>
            </a:extLst>
          </p:cNvPr>
          <p:cNvSpPr/>
          <p:nvPr/>
        </p:nvSpPr>
        <p:spPr>
          <a:xfrm>
            <a:off x="10670956" y="178265"/>
            <a:ext cx="1316161"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Vokabeln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2441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EBF5879-BB44-4166-8C3A-5097D34E0D84}"/>
              </a:ext>
            </a:extLst>
          </p:cNvPr>
          <p:cNvPicPr>
            <a:picLocks noChangeAspect="1"/>
          </p:cNvPicPr>
          <p:nvPr/>
        </p:nvPicPr>
        <p:blipFill>
          <a:blip r:embed="rId3"/>
          <a:stretch>
            <a:fillRect/>
          </a:stretch>
        </p:blipFill>
        <p:spPr>
          <a:xfrm>
            <a:off x="3050897" y="1679972"/>
            <a:ext cx="6090206" cy="3845718"/>
          </a:xfrm>
          <a:prstGeom prst="rect">
            <a:avLst/>
          </a:prstGeom>
        </p:spPr>
      </p:pic>
      <p:sp>
        <p:nvSpPr>
          <p:cNvPr id="4" name="Rounded Rectangle 11">
            <a:extLst>
              <a:ext uri="{FF2B5EF4-FFF2-40B4-BE49-F238E27FC236}">
                <a16:creationId xmlns:a16="http://schemas.microsoft.com/office/drawing/2014/main" id="{F244358A-BC0D-444B-AA4D-A899992D3B7E}"/>
              </a:ext>
            </a:extLst>
          </p:cNvPr>
          <p:cNvSpPr/>
          <p:nvPr/>
        </p:nvSpPr>
        <p:spPr>
          <a:xfrm>
            <a:off x="9972675" y="213709"/>
            <a:ext cx="202726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a:t>
            </a:r>
          </a:p>
        </p:txBody>
      </p:sp>
      <p:pic>
        <p:nvPicPr>
          <p:cNvPr id="5" name="Picture 4">
            <a:extLst>
              <a:ext uri="{FF2B5EF4-FFF2-40B4-BE49-F238E27FC236}">
                <a16:creationId xmlns:a16="http://schemas.microsoft.com/office/drawing/2014/main" id="{F31ADA9B-E7D1-4B8A-9FBE-2F759A656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err="1">
                <a:solidFill>
                  <a:schemeClr val="bg1"/>
                </a:solidFill>
              </a:rPr>
              <a:t>Vokabeln</a:t>
            </a:r>
            <a:endParaRPr lang="en-GB" sz="3600" b="1" dirty="0">
              <a:solidFill>
                <a:schemeClr val="bg1"/>
              </a:solidFill>
            </a:endParaRPr>
          </a:p>
        </p:txBody>
      </p:sp>
      <p:cxnSp>
        <p:nvCxnSpPr>
          <p:cNvPr id="7" name="Straight Connector 6">
            <a:extLst>
              <a:ext uri="{FF2B5EF4-FFF2-40B4-BE49-F238E27FC236}">
                <a16:creationId xmlns:a16="http://schemas.microsoft.com/office/drawing/2014/main" id="{DE2A676B-CBD5-45DD-8491-1FDF565E8BA2}"/>
              </a:ext>
            </a:extLst>
          </p:cNvPr>
          <p:cNvCxnSpPr/>
          <p:nvPr/>
        </p:nvCxnSpPr>
        <p:spPr>
          <a:xfrm flipH="1">
            <a:off x="3403600" y="2476500"/>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F1259A-28C3-4F51-92F9-94872352F045}"/>
              </a:ext>
            </a:extLst>
          </p:cNvPr>
          <p:cNvCxnSpPr/>
          <p:nvPr/>
        </p:nvCxnSpPr>
        <p:spPr>
          <a:xfrm flipH="1">
            <a:off x="3403600"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17178-8556-48D5-AAE9-176367D28C6C}"/>
              </a:ext>
            </a:extLst>
          </p:cNvPr>
          <p:cNvCxnSpPr/>
          <p:nvPr/>
        </p:nvCxnSpPr>
        <p:spPr>
          <a:xfrm flipH="1">
            <a:off x="7286627"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BE5D9A-E9FE-4E41-B539-912E05F72BF5}"/>
              </a:ext>
            </a:extLst>
          </p:cNvPr>
          <p:cNvCxnSpPr/>
          <p:nvPr/>
        </p:nvCxnSpPr>
        <p:spPr>
          <a:xfrm flipH="1">
            <a:off x="7286627" y="2476499"/>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30F72D-7DD9-4EA1-B821-51272E2E6869}"/>
              </a:ext>
            </a:extLst>
          </p:cNvPr>
          <p:cNvCxnSpPr/>
          <p:nvPr/>
        </p:nvCxnSpPr>
        <p:spPr>
          <a:xfrm flipH="1">
            <a:off x="5345113" y="2476499"/>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1D5E13-E8C6-4746-8BDC-C071BC8EC5F3}"/>
              </a:ext>
            </a:extLst>
          </p:cNvPr>
          <p:cNvCxnSpPr/>
          <p:nvPr/>
        </p:nvCxnSpPr>
        <p:spPr>
          <a:xfrm flipH="1">
            <a:off x="5477909"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B4FC01B-7F33-4B79-905C-20616322A3F1}"/>
              </a:ext>
            </a:extLst>
          </p:cNvPr>
          <p:cNvPicPr>
            <a:picLocks noChangeAspect="1"/>
          </p:cNvPicPr>
          <p:nvPr/>
        </p:nvPicPr>
        <p:blipFill>
          <a:blip r:embed="rId5"/>
          <a:stretch>
            <a:fillRect/>
          </a:stretch>
        </p:blipFill>
        <p:spPr>
          <a:xfrm>
            <a:off x="10076005" y="4067175"/>
            <a:ext cx="1350633" cy="1376362"/>
          </a:xfrm>
          <a:prstGeom prst="rect">
            <a:avLst/>
          </a:prstGeom>
        </p:spPr>
      </p:pic>
      <p:pic>
        <p:nvPicPr>
          <p:cNvPr id="14" name="Picture 13">
            <a:extLst>
              <a:ext uri="{FF2B5EF4-FFF2-40B4-BE49-F238E27FC236}">
                <a16:creationId xmlns:a16="http://schemas.microsoft.com/office/drawing/2014/main" id="{438E7C80-D267-4A86-AF3C-B8EB77633156}"/>
              </a:ext>
            </a:extLst>
          </p:cNvPr>
          <p:cNvPicPr>
            <a:picLocks noChangeAspect="1"/>
          </p:cNvPicPr>
          <p:nvPr/>
        </p:nvPicPr>
        <p:blipFill>
          <a:blip r:embed="rId6"/>
          <a:stretch>
            <a:fillRect/>
          </a:stretch>
        </p:blipFill>
        <p:spPr>
          <a:xfrm>
            <a:off x="866775" y="4057355"/>
            <a:ext cx="1440625" cy="1386182"/>
          </a:xfrm>
          <a:prstGeom prst="rect">
            <a:avLst/>
          </a:prstGeom>
        </p:spPr>
      </p:pic>
      <p:sp>
        <p:nvSpPr>
          <p:cNvPr id="15" name="Speech Bubble: Oval 14">
            <a:extLst>
              <a:ext uri="{FF2B5EF4-FFF2-40B4-BE49-F238E27FC236}">
                <a16:creationId xmlns:a16="http://schemas.microsoft.com/office/drawing/2014/main" id="{CD0348C8-DE6A-43DC-8866-60EF24C8874F}"/>
              </a:ext>
            </a:extLst>
          </p:cNvPr>
          <p:cNvSpPr/>
          <p:nvPr/>
        </p:nvSpPr>
        <p:spPr>
          <a:xfrm>
            <a:off x="620299" y="20005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6" name="Speech Bubble: Oval 15">
            <a:extLst>
              <a:ext uri="{FF2B5EF4-FFF2-40B4-BE49-F238E27FC236}">
                <a16:creationId xmlns:a16="http://schemas.microsoft.com/office/drawing/2014/main" id="{7A58146C-87AB-4A1E-80B4-B87977212688}"/>
              </a:ext>
            </a:extLst>
          </p:cNvPr>
          <p:cNvSpPr/>
          <p:nvPr/>
        </p:nvSpPr>
        <p:spPr>
          <a:xfrm>
            <a:off x="9972675" y="20005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4019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F244358A-BC0D-444B-AA4D-A899992D3B7E}"/>
              </a:ext>
            </a:extLst>
          </p:cNvPr>
          <p:cNvSpPr/>
          <p:nvPr/>
        </p:nvSpPr>
        <p:spPr>
          <a:xfrm>
            <a:off x="9972675" y="213709"/>
            <a:ext cx="202726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lesen</a:t>
            </a:r>
            <a:r>
              <a:rPr lang="en-GB" b="1" dirty="0">
                <a:solidFill>
                  <a:prstClr val="white"/>
                </a:solidFill>
                <a:latin typeface="Century Gothic" panose="020B0502020202020204" pitchFamily="34" charset="0"/>
              </a:rPr>
              <a:t> </a:t>
            </a:r>
          </a:p>
        </p:txBody>
      </p:sp>
      <p:pic>
        <p:nvPicPr>
          <p:cNvPr id="5" name="Picture 4">
            <a:extLst>
              <a:ext uri="{FF2B5EF4-FFF2-40B4-BE49-F238E27FC236}">
                <a16:creationId xmlns:a16="http://schemas.microsoft.com/office/drawing/2014/main" id="{F31ADA9B-E7D1-4B8A-9FBE-2F759A656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err="1">
                <a:solidFill>
                  <a:schemeClr val="bg1"/>
                </a:solidFill>
              </a:rPr>
              <a:t>Vokabeln</a:t>
            </a:r>
            <a:endParaRPr lang="en-GB" sz="3600" b="1" dirty="0">
              <a:solidFill>
                <a:schemeClr val="bg1"/>
              </a:solidFill>
            </a:endParaRPr>
          </a:p>
        </p:txBody>
      </p:sp>
      <p:pic>
        <p:nvPicPr>
          <p:cNvPr id="2" name="Picture 1">
            <a:extLst>
              <a:ext uri="{FF2B5EF4-FFF2-40B4-BE49-F238E27FC236}">
                <a16:creationId xmlns:a16="http://schemas.microsoft.com/office/drawing/2014/main" id="{3798A628-4A6C-478F-AF34-98B96CEC26D1}"/>
              </a:ext>
            </a:extLst>
          </p:cNvPr>
          <p:cNvPicPr>
            <a:picLocks noChangeAspect="1"/>
          </p:cNvPicPr>
          <p:nvPr/>
        </p:nvPicPr>
        <p:blipFill>
          <a:blip r:embed="rId4"/>
          <a:stretch>
            <a:fillRect/>
          </a:stretch>
        </p:blipFill>
        <p:spPr>
          <a:xfrm>
            <a:off x="3096655" y="1762125"/>
            <a:ext cx="5998690" cy="3681412"/>
          </a:xfrm>
          <a:prstGeom prst="rect">
            <a:avLst/>
          </a:prstGeom>
        </p:spPr>
      </p:pic>
      <p:cxnSp>
        <p:nvCxnSpPr>
          <p:cNvPr id="7" name="Straight Connector 6">
            <a:extLst>
              <a:ext uri="{FF2B5EF4-FFF2-40B4-BE49-F238E27FC236}">
                <a16:creationId xmlns:a16="http://schemas.microsoft.com/office/drawing/2014/main" id="{DE2A676B-CBD5-45DD-8491-1FDF565E8BA2}"/>
              </a:ext>
            </a:extLst>
          </p:cNvPr>
          <p:cNvCxnSpPr/>
          <p:nvPr/>
        </p:nvCxnSpPr>
        <p:spPr>
          <a:xfrm flipH="1">
            <a:off x="3403600" y="2476500"/>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F1259A-28C3-4F51-92F9-94872352F045}"/>
              </a:ext>
            </a:extLst>
          </p:cNvPr>
          <p:cNvCxnSpPr/>
          <p:nvPr/>
        </p:nvCxnSpPr>
        <p:spPr>
          <a:xfrm flipH="1">
            <a:off x="3403600"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17178-8556-48D5-AAE9-176367D28C6C}"/>
              </a:ext>
            </a:extLst>
          </p:cNvPr>
          <p:cNvCxnSpPr/>
          <p:nvPr/>
        </p:nvCxnSpPr>
        <p:spPr>
          <a:xfrm flipH="1">
            <a:off x="7286627"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BE5D9A-E9FE-4E41-B539-912E05F72BF5}"/>
              </a:ext>
            </a:extLst>
          </p:cNvPr>
          <p:cNvCxnSpPr/>
          <p:nvPr/>
        </p:nvCxnSpPr>
        <p:spPr>
          <a:xfrm flipH="1">
            <a:off x="7286627" y="2476499"/>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30F72D-7DD9-4EA1-B821-51272E2E6869}"/>
              </a:ext>
            </a:extLst>
          </p:cNvPr>
          <p:cNvCxnSpPr/>
          <p:nvPr/>
        </p:nvCxnSpPr>
        <p:spPr>
          <a:xfrm flipH="1">
            <a:off x="5345113" y="2476499"/>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1D5E13-E8C6-4746-8BDC-C071BC8EC5F3}"/>
              </a:ext>
            </a:extLst>
          </p:cNvPr>
          <p:cNvCxnSpPr/>
          <p:nvPr/>
        </p:nvCxnSpPr>
        <p:spPr>
          <a:xfrm flipH="1">
            <a:off x="5477909" y="3960018"/>
            <a:ext cx="1501775" cy="12287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B4FC01B-7F33-4B79-905C-20616322A3F1}"/>
              </a:ext>
            </a:extLst>
          </p:cNvPr>
          <p:cNvPicPr>
            <a:picLocks noChangeAspect="1"/>
          </p:cNvPicPr>
          <p:nvPr/>
        </p:nvPicPr>
        <p:blipFill>
          <a:blip r:embed="rId5"/>
          <a:stretch>
            <a:fillRect/>
          </a:stretch>
        </p:blipFill>
        <p:spPr>
          <a:xfrm>
            <a:off x="10076005" y="4067175"/>
            <a:ext cx="1350633" cy="1376362"/>
          </a:xfrm>
          <a:prstGeom prst="rect">
            <a:avLst/>
          </a:prstGeom>
        </p:spPr>
      </p:pic>
      <p:pic>
        <p:nvPicPr>
          <p:cNvPr id="14" name="Picture 13">
            <a:extLst>
              <a:ext uri="{FF2B5EF4-FFF2-40B4-BE49-F238E27FC236}">
                <a16:creationId xmlns:a16="http://schemas.microsoft.com/office/drawing/2014/main" id="{438E7C80-D267-4A86-AF3C-B8EB77633156}"/>
              </a:ext>
            </a:extLst>
          </p:cNvPr>
          <p:cNvPicPr>
            <a:picLocks noChangeAspect="1"/>
          </p:cNvPicPr>
          <p:nvPr/>
        </p:nvPicPr>
        <p:blipFill>
          <a:blip r:embed="rId6"/>
          <a:stretch>
            <a:fillRect/>
          </a:stretch>
        </p:blipFill>
        <p:spPr>
          <a:xfrm>
            <a:off x="866775" y="4057355"/>
            <a:ext cx="1440625" cy="1386182"/>
          </a:xfrm>
          <a:prstGeom prst="rect">
            <a:avLst/>
          </a:prstGeom>
        </p:spPr>
      </p:pic>
      <p:sp>
        <p:nvSpPr>
          <p:cNvPr id="15" name="Speech Bubble: Oval 14">
            <a:extLst>
              <a:ext uri="{FF2B5EF4-FFF2-40B4-BE49-F238E27FC236}">
                <a16:creationId xmlns:a16="http://schemas.microsoft.com/office/drawing/2014/main" id="{CD0348C8-DE6A-43DC-8866-60EF24C8874F}"/>
              </a:ext>
            </a:extLst>
          </p:cNvPr>
          <p:cNvSpPr/>
          <p:nvPr/>
        </p:nvSpPr>
        <p:spPr>
          <a:xfrm>
            <a:off x="620299" y="20005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6" name="Speech Bubble: Oval 15">
            <a:extLst>
              <a:ext uri="{FF2B5EF4-FFF2-40B4-BE49-F238E27FC236}">
                <a16:creationId xmlns:a16="http://schemas.microsoft.com/office/drawing/2014/main" id="{7A58146C-87AB-4A1E-80B4-B87977212688}"/>
              </a:ext>
            </a:extLst>
          </p:cNvPr>
          <p:cNvSpPr/>
          <p:nvPr/>
        </p:nvSpPr>
        <p:spPr>
          <a:xfrm>
            <a:off x="9972675" y="20005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7175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66337-F4D1-452C-808D-9BD4F3CDA4FA}"/>
              </a:ext>
            </a:extLst>
          </p:cNvPr>
          <p:cNvPicPr>
            <a:picLocks noChangeAspect="1"/>
          </p:cNvPicPr>
          <p:nvPr/>
        </p:nvPicPr>
        <p:blipFill>
          <a:blip r:embed="rId3"/>
          <a:stretch>
            <a:fillRect/>
          </a:stretch>
        </p:blipFill>
        <p:spPr>
          <a:xfrm>
            <a:off x="3096140" y="2026525"/>
            <a:ext cx="5999720" cy="3681412"/>
          </a:xfrm>
          <a:prstGeom prst="rect">
            <a:avLst/>
          </a:prstGeom>
        </p:spPr>
      </p:pic>
      <p:sp>
        <p:nvSpPr>
          <p:cNvPr id="4" name="Rounded Rectangle 11">
            <a:extLst>
              <a:ext uri="{FF2B5EF4-FFF2-40B4-BE49-F238E27FC236}">
                <a16:creationId xmlns:a16="http://schemas.microsoft.com/office/drawing/2014/main" id="{F244358A-BC0D-444B-AA4D-A899992D3B7E}"/>
              </a:ext>
            </a:extLst>
          </p:cNvPr>
          <p:cNvSpPr/>
          <p:nvPr/>
        </p:nvSpPr>
        <p:spPr>
          <a:xfrm>
            <a:off x="9095345" y="213709"/>
            <a:ext cx="29045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schreiben</a:t>
            </a:r>
            <a:r>
              <a:rPr lang="en-GB" b="1" dirty="0">
                <a:solidFill>
                  <a:prstClr val="white"/>
                </a:solidFill>
                <a:latin typeface="Century Gothic" panose="020B0502020202020204" pitchFamily="34" charset="0"/>
              </a:rPr>
              <a:t> </a:t>
            </a:r>
          </a:p>
        </p:txBody>
      </p:sp>
      <p:pic>
        <p:nvPicPr>
          <p:cNvPr id="5" name="Picture 4">
            <a:extLst>
              <a:ext uri="{FF2B5EF4-FFF2-40B4-BE49-F238E27FC236}">
                <a16:creationId xmlns:a16="http://schemas.microsoft.com/office/drawing/2014/main" id="{F31ADA9B-E7D1-4B8A-9FBE-2F759A656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a:solidFill>
                  <a:schemeClr val="bg1"/>
                </a:solidFill>
              </a:rPr>
              <a:t>Du </a:t>
            </a:r>
            <a:r>
              <a:rPr lang="en-GB" sz="3600" b="1" dirty="0" err="1">
                <a:solidFill>
                  <a:schemeClr val="bg1"/>
                </a:solidFill>
              </a:rPr>
              <a:t>bist</a:t>
            </a:r>
            <a:r>
              <a:rPr lang="en-GB" sz="3600" b="1" dirty="0">
                <a:solidFill>
                  <a:schemeClr val="bg1"/>
                </a:solidFill>
              </a:rPr>
              <a:t> </a:t>
            </a:r>
            <a:r>
              <a:rPr lang="en-GB" sz="3600" b="1" dirty="0" err="1">
                <a:solidFill>
                  <a:schemeClr val="bg1"/>
                </a:solidFill>
              </a:rPr>
              <a:t>dran</a:t>
            </a:r>
            <a:r>
              <a:rPr lang="en-GB" sz="3600" b="1" dirty="0">
                <a:solidFill>
                  <a:schemeClr val="bg1"/>
                </a:solidFill>
              </a:rPr>
              <a:t>!</a:t>
            </a:r>
          </a:p>
        </p:txBody>
      </p:sp>
      <p:pic>
        <p:nvPicPr>
          <p:cNvPr id="13" name="Picture 12">
            <a:extLst>
              <a:ext uri="{FF2B5EF4-FFF2-40B4-BE49-F238E27FC236}">
                <a16:creationId xmlns:a16="http://schemas.microsoft.com/office/drawing/2014/main" id="{5B4FC01B-7F33-4B79-905C-20616322A3F1}"/>
              </a:ext>
            </a:extLst>
          </p:cNvPr>
          <p:cNvPicPr>
            <a:picLocks noChangeAspect="1"/>
          </p:cNvPicPr>
          <p:nvPr/>
        </p:nvPicPr>
        <p:blipFill>
          <a:blip r:embed="rId5"/>
          <a:stretch>
            <a:fillRect/>
          </a:stretch>
        </p:blipFill>
        <p:spPr>
          <a:xfrm>
            <a:off x="10076520" y="4331575"/>
            <a:ext cx="1350633" cy="1376362"/>
          </a:xfrm>
          <a:prstGeom prst="rect">
            <a:avLst/>
          </a:prstGeom>
        </p:spPr>
      </p:pic>
      <p:pic>
        <p:nvPicPr>
          <p:cNvPr id="14" name="Picture 13">
            <a:extLst>
              <a:ext uri="{FF2B5EF4-FFF2-40B4-BE49-F238E27FC236}">
                <a16:creationId xmlns:a16="http://schemas.microsoft.com/office/drawing/2014/main" id="{438E7C80-D267-4A86-AF3C-B8EB77633156}"/>
              </a:ext>
            </a:extLst>
          </p:cNvPr>
          <p:cNvPicPr>
            <a:picLocks noChangeAspect="1"/>
          </p:cNvPicPr>
          <p:nvPr/>
        </p:nvPicPr>
        <p:blipFill>
          <a:blip r:embed="rId6"/>
          <a:stretch>
            <a:fillRect/>
          </a:stretch>
        </p:blipFill>
        <p:spPr>
          <a:xfrm>
            <a:off x="867290" y="4321755"/>
            <a:ext cx="1440625" cy="1386182"/>
          </a:xfrm>
          <a:prstGeom prst="rect">
            <a:avLst/>
          </a:prstGeom>
        </p:spPr>
      </p:pic>
      <p:sp>
        <p:nvSpPr>
          <p:cNvPr id="15" name="Speech Bubble: Oval 14">
            <a:extLst>
              <a:ext uri="{FF2B5EF4-FFF2-40B4-BE49-F238E27FC236}">
                <a16:creationId xmlns:a16="http://schemas.microsoft.com/office/drawing/2014/main" id="{CD0348C8-DE6A-43DC-8866-60EF24C8874F}"/>
              </a:ext>
            </a:extLst>
          </p:cNvPr>
          <p:cNvSpPr/>
          <p:nvPr/>
        </p:nvSpPr>
        <p:spPr>
          <a:xfrm>
            <a:off x="620814" y="22649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6" name="Speech Bubble: Oval 15">
            <a:extLst>
              <a:ext uri="{FF2B5EF4-FFF2-40B4-BE49-F238E27FC236}">
                <a16:creationId xmlns:a16="http://schemas.microsoft.com/office/drawing/2014/main" id="{7A58146C-87AB-4A1E-80B4-B87977212688}"/>
              </a:ext>
            </a:extLst>
          </p:cNvPr>
          <p:cNvSpPr/>
          <p:nvPr/>
        </p:nvSpPr>
        <p:spPr>
          <a:xfrm>
            <a:off x="10066366" y="22649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FA6968E1-435A-42CC-9E77-F434A76214CE}"/>
              </a:ext>
            </a:extLst>
          </p:cNvPr>
          <p:cNvSpPr txBox="1"/>
          <p:nvPr/>
        </p:nvSpPr>
        <p:spPr>
          <a:xfrm>
            <a:off x="210939" y="1219305"/>
            <a:ext cx="11555219" cy="430887"/>
          </a:xfrm>
          <a:prstGeom prst="rect">
            <a:avLst/>
          </a:prstGeom>
          <a:noFill/>
        </p:spPr>
        <p:txBody>
          <a:bodyPr wrap="square" rtlCol="0">
            <a:spAutoFit/>
          </a:bodyPr>
          <a:lstStyle/>
          <a:p>
            <a:r>
              <a:rPr lang="en-GB" sz="2200" dirty="0" err="1">
                <a:solidFill>
                  <a:srgbClr val="1F4E79"/>
                </a:solidFill>
                <a:latin typeface="Century Gothic" panose="020B0502020202020204" pitchFamily="34" charset="0"/>
              </a:rPr>
              <a:t>Schreib</a:t>
            </a:r>
            <a:r>
              <a:rPr lang="en-GB" sz="2200" dirty="0">
                <a:solidFill>
                  <a:srgbClr val="1F4E79"/>
                </a:solidFill>
                <a:latin typeface="Century Gothic" panose="020B0502020202020204" pitchFamily="34" charset="0"/>
              </a:rPr>
              <a:t> 6 </a:t>
            </a:r>
            <a:r>
              <a:rPr lang="en-GB" sz="2200" dirty="0" err="1">
                <a:solidFill>
                  <a:srgbClr val="1F4E79"/>
                </a:solidFill>
                <a:latin typeface="Century Gothic" panose="020B0502020202020204" pitchFamily="34" charset="0"/>
              </a:rPr>
              <a:t>Wörter</a:t>
            </a:r>
            <a:r>
              <a:rPr lang="en-GB" sz="2200" dirty="0">
                <a:solidFill>
                  <a:srgbClr val="1F4E79"/>
                </a:solidFill>
                <a:latin typeface="Century Gothic" panose="020B0502020202020204" pitchFamily="34" charset="0"/>
              </a:rPr>
              <a:t> auf </a:t>
            </a:r>
            <a:r>
              <a:rPr lang="en-GB" sz="2200" b="1" dirty="0" err="1">
                <a:solidFill>
                  <a:srgbClr val="1F4E79"/>
                </a:solidFill>
                <a:latin typeface="Century Gothic" panose="020B0502020202020204" pitchFamily="34" charset="0"/>
              </a:rPr>
              <a:t>Englisch</a:t>
            </a:r>
            <a:r>
              <a:rPr lang="en-GB" sz="2200" b="1" dirty="0">
                <a:solidFill>
                  <a:srgbClr val="1F4E79"/>
                </a:solidFill>
                <a:latin typeface="Century Gothic" panose="020B0502020202020204" pitchFamily="34" charset="0"/>
              </a:rPr>
              <a:t>.</a:t>
            </a:r>
            <a:endParaRPr lang="en-GB" sz="2200" dirty="0">
              <a:solidFill>
                <a:srgbClr val="1F4E79"/>
              </a:solidFill>
              <a:latin typeface="Century Gothic" panose="020B0502020202020204" pitchFamily="34" charset="0"/>
            </a:endParaRPr>
          </a:p>
        </p:txBody>
      </p:sp>
    </p:spTree>
    <p:extLst>
      <p:ext uri="{BB962C8B-B14F-4D97-AF65-F5344CB8AC3E}">
        <p14:creationId xmlns:p14="http://schemas.microsoft.com/office/powerpoint/2010/main" val="1514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66337-F4D1-452C-808D-9BD4F3CDA4FA}"/>
              </a:ext>
            </a:extLst>
          </p:cNvPr>
          <p:cNvPicPr>
            <a:picLocks noChangeAspect="1"/>
          </p:cNvPicPr>
          <p:nvPr/>
        </p:nvPicPr>
        <p:blipFill>
          <a:blip r:embed="rId3"/>
          <a:stretch>
            <a:fillRect/>
          </a:stretch>
        </p:blipFill>
        <p:spPr>
          <a:xfrm>
            <a:off x="3096140" y="2026525"/>
            <a:ext cx="5999720" cy="3681412"/>
          </a:xfrm>
          <a:prstGeom prst="rect">
            <a:avLst/>
          </a:prstGeom>
        </p:spPr>
      </p:pic>
      <p:sp>
        <p:nvSpPr>
          <p:cNvPr id="4" name="Rounded Rectangle 11">
            <a:extLst>
              <a:ext uri="{FF2B5EF4-FFF2-40B4-BE49-F238E27FC236}">
                <a16:creationId xmlns:a16="http://schemas.microsoft.com/office/drawing/2014/main" id="{F244358A-BC0D-444B-AA4D-A899992D3B7E}"/>
              </a:ext>
            </a:extLst>
          </p:cNvPr>
          <p:cNvSpPr/>
          <p:nvPr/>
        </p:nvSpPr>
        <p:spPr>
          <a:xfrm>
            <a:off x="9095345" y="213709"/>
            <a:ext cx="2904596"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schreiben</a:t>
            </a:r>
            <a:r>
              <a:rPr lang="en-GB" b="1" dirty="0">
                <a:solidFill>
                  <a:prstClr val="white"/>
                </a:solidFill>
                <a:latin typeface="Century Gothic" panose="020B0502020202020204" pitchFamily="34" charset="0"/>
              </a:rPr>
              <a:t> </a:t>
            </a:r>
          </a:p>
        </p:txBody>
      </p:sp>
      <p:pic>
        <p:nvPicPr>
          <p:cNvPr id="5" name="Picture 4">
            <a:extLst>
              <a:ext uri="{FF2B5EF4-FFF2-40B4-BE49-F238E27FC236}">
                <a16:creationId xmlns:a16="http://schemas.microsoft.com/office/drawing/2014/main" id="{F31ADA9B-E7D1-4B8A-9FBE-2F759A656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0" y="212990"/>
            <a:ext cx="5706319" cy="707849"/>
          </a:xfrm>
        </p:spPr>
        <p:txBody>
          <a:bodyPr>
            <a:normAutofit/>
          </a:bodyPr>
          <a:lstStyle/>
          <a:p>
            <a:r>
              <a:rPr lang="en-GB" sz="3600" b="1" dirty="0">
                <a:solidFill>
                  <a:schemeClr val="bg1"/>
                </a:solidFill>
              </a:rPr>
              <a:t>Du </a:t>
            </a:r>
            <a:r>
              <a:rPr lang="en-GB" sz="3600" b="1" dirty="0" err="1">
                <a:solidFill>
                  <a:schemeClr val="bg1"/>
                </a:solidFill>
              </a:rPr>
              <a:t>bist</a:t>
            </a:r>
            <a:r>
              <a:rPr lang="en-GB" sz="3600" b="1" dirty="0">
                <a:solidFill>
                  <a:schemeClr val="bg1"/>
                </a:solidFill>
              </a:rPr>
              <a:t> </a:t>
            </a:r>
            <a:r>
              <a:rPr lang="en-GB" sz="3600" b="1" dirty="0" err="1">
                <a:solidFill>
                  <a:schemeClr val="bg1"/>
                </a:solidFill>
              </a:rPr>
              <a:t>dran</a:t>
            </a:r>
            <a:r>
              <a:rPr lang="en-GB" sz="3600" b="1" dirty="0">
                <a:solidFill>
                  <a:schemeClr val="bg1"/>
                </a:solidFill>
              </a:rPr>
              <a:t>!</a:t>
            </a:r>
          </a:p>
        </p:txBody>
      </p:sp>
      <p:pic>
        <p:nvPicPr>
          <p:cNvPr id="13" name="Picture 12">
            <a:extLst>
              <a:ext uri="{FF2B5EF4-FFF2-40B4-BE49-F238E27FC236}">
                <a16:creationId xmlns:a16="http://schemas.microsoft.com/office/drawing/2014/main" id="{5B4FC01B-7F33-4B79-905C-20616322A3F1}"/>
              </a:ext>
            </a:extLst>
          </p:cNvPr>
          <p:cNvPicPr>
            <a:picLocks noChangeAspect="1"/>
          </p:cNvPicPr>
          <p:nvPr/>
        </p:nvPicPr>
        <p:blipFill>
          <a:blip r:embed="rId5"/>
          <a:stretch>
            <a:fillRect/>
          </a:stretch>
        </p:blipFill>
        <p:spPr>
          <a:xfrm>
            <a:off x="10076520" y="4331575"/>
            <a:ext cx="1350633" cy="1376362"/>
          </a:xfrm>
          <a:prstGeom prst="rect">
            <a:avLst/>
          </a:prstGeom>
        </p:spPr>
      </p:pic>
      <p:pic>
        <p:nvPicPr>
          <p:cNvPr id="14" name="Picture 13">
            <a:extLst>
              <a:ext uri="{FF2B5EF4-FFF2-40B4-BE49-F238E27FC236}">
                <a16:creationId xmlns:a16="http://schemas.microsoft.com/office/drawing/2014/main" id="{438E7C80-D267-4A86-AF3C-B8EB77633156}"/>
              </a:ext>
            </a:extLst>
          </p:cNvPr>
          <p:cNvPicPr>
            <a:picLocks noChangeAspect="1"/>
          </p:cNvPicPr>
          <p:nvPr/>
        </p:nvPicPr>
        <p:blipFill>
          <a:blip r:embed="rId6"/>
          <a:stretch>
            <a:fillRect/>
          </a:stretch>
        </p:blipFill>
        <p:spPr>
          <a:xfrm>
            <a:off x="867290" y="4321755"/>
            <a:ext cx="1440625" cy="1386182"/>
          </a:xfrm>
          <a:prstGeom prst="rect">
            <a:avLst/>
          </a:prstGeom>
        </p:spPr>
      </p:pic>
      <p:sp>
        <p:nvSpPr>
          <p:cNvPr id="15" name="Speech Bubble: Oval 14">
            <a:extLst>
              <a:ext uri="{FF2B5EF4-FFF2-40B4-BE49-F238E27FC236}">
                <a16:creationId xmlns:a16="http://schemas.microsoft.com/office/drawing/2014/main" id="{CD0348C8-DE6A-43DC-8866-60EF24C8874F}"/>
              </a:ext>
            </a:extLst>
          </p:cNvPr>
          <p:cNvSpPr/>
          <p:nvPr/>
        </p:nvSpPr>
        <p:spPr>
          <a:xfrm>
            <a:off x="620814" y="22649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6" name="Speech Bubble: Oval 15">
            <a:extLst>
              <a:ext uri="{FF2B5EF4-FFF2-40B4-BE49-F238E27FC236}">
                <a16:creationId xmlns:a16="http://schemas.microsoft.com/office/drawing/2014/main" id="{7A58146C-87AB-4A1E-80B4-B87977212688}"/>
              </a:ext>
            </a:extLst>
          </p:cNvPr>
          <p:cNvSpPr/>
          <p:nvPr/>
        </p:nvSpPr>
        <p:spPr>
          <a:xfrm>
            <a:off x="9973190" y="2264945"/>
            <a:ext cx="1933575" cy="1304925"/>
          </a:xfrm>
          <a:prstGeom prst="wedgeEllipseCallout">
            <a:avLst>
              <a:gd name="adj1" fmla="val -5069"/>
              <a:gd name="adj2" fmla="val 77098"/>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accent1">
                    <a:lumMod val="50000"/>
                  </a:schemeClr>
                </a:solidFill>
                <a:latin typeface="Century Gothic" panose="020B0502020202020204" pitchFamily="34" charset="0"/>
              </a:rPr>
              <a:t>Ich</a:t>
            </a:r>
            <a:r>
              <a:rPr lang="en-GB" dirty="0" smtClean="0">
                <a:solidFill>
                  <a:schemeClr val="accent1">
                    <a:lumMod val="50000"/>
                  </a:schemeClr>
                </a:solidFill>
                <a:latin typeface="Century Gothic" panose="020B0502020202020204" pitchFamily="34" charset="0"/>
              </a:rPr>
              <a:t> </a:t>
            </a:r>
            <a:r>
              <a:rPr lang="en-GB" dirty="0" err="1" smtClean="0">
                <a:solidFill>
                  <a:schemeClr val="accent1">
                    <a:lumMod val="50000"/>
                  </a:schemeClr>
                </a:solidFill>
                <a:latin typeface="Century Gothic" panose="020B0502020202020204" pitchFamily="34" charset="0"/>
              </a:rPr>
              <a:t>gewinne</a:t>
            </a:r>
            <a:r>
              <a:rPr lang="en-GB" dirty="0" smtClean="0">
                <a:solidFill>
                  <a:schemeClr val="accent1">
                    <a:lumMod val="50000"/>
                  </a:schemeClr>
                </a:solidFill>
                <a:latin typeface="Century Gothic" panose="020B0502020202020204" pitchFamily="34" charset="0"/>
              </a:rPr>
              <a:t>!</a:t>
            </a:r>
            <a:endParaRPr lang="en-GB" dirty="0">
              <a:solidFill>
                <a:schemeClr val="accent1">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FA6968E1-435A-42CC-9E77-F434A76214CE}"/>
              </a:ext>
            </a:extLst>
          </p:cNvPr>
          <p:cNvSpPr txBox="1"/>
          <p:nvPr/>
        </p:nvSpPr>
        <p:spPr>
          <a:xfrm>
            <a:off x="210939" y="1219305"/>
            <a:ext cx="11555219" cy="430887"/>
          </a:xfrm>
          <a:prstGeom prst="rect">
            <a:avLst/>
          </a:prstGeom>
          <a:noFill/>
        </p:spPr>
        <p:txBody>
          <a:bodyPr wrap="square" rtlCol="0">
            <a:spAutoFit/>
          </a:bodyPr>
          <a:lstStyle/>
          <a:p>
            <a:r>
              <a:rPr lang="en-GB" sz="2200" dirty="0" err="1">
                <a:solidFill>
                  <a:srgbClr val="1F4E79"/>
                </a:solidFill>
                <a:latin typeface="Century Gothic" panose="020B0502020202020204" pitchFamily="34" charset="0"/>
              </a:rPr>
              <a:t>Schreib</a:t>
            </a:r>
            <a:r>
              <a:rPr lang="en-GB" sz="2200" dirty="0">
                <a:solidFill>
                  <a:srgbClr val="1F4E79"/>
                </a:solidFill>
                <a:latin typeface="Century Gothic" panose="020B0502020202020204" pitchFamily="34" charset="0"/>
              </a:rPr>
              <a:t> 6 </a:t>
            </a:r>
            <a:r>
              <a:rPr lang="en-GB" sz="2200" dirty="0" err="1">
                <a:solidFill>
                  <a:srgbClr val="1F4E79"/>
                </a:solidFill>
                <a:latin typeface="Century Gothic" panose="020B0502020202020204" pitchFamily="34" charset="0"/>
              </a:rPr>
              <a:t>Wörter</a:t>
            </a:r>
            <a:r>
              <a:rPr lang="en-GB" sz="2200" dirty="0">
                <a:solidFill>
                  <a:srgbClr val="1F4E79"/>
                </a:solidFill>
                <a:latin typeface="Century Gothic" panose="020B0502020202020204" pitchFamily="34" charset="0"/>
              </a:rPr>
              <a:t> auf </a:t>
            </a:r>
            <a:r>
              <a:rPr lang="en-GB" sz="2200" b="1" dirty="0">
                <a:solidFill>
                  <a:srgbClr val="1F4E79"/>
                </a:solidFill>
                <a:latin typeface="Century Gothic" panose="020B0502020202020204" pitchFamily="34" charset="0"/>
              </a:rPr>
              <a:t>Deutsch.</a:t>
            </a:r>
            <a:endParaRPr lang="en-GB" sz="2200" dirty="0">
              <a:solidFill>
                <a:srgbClr val="1F4E79"/>
              </a:solidFill>
              <a:latin typeface="Century Gothic" panose="020B0502020202020204" pitchFamily="34" charset="0"/>
            </a:endParaRPr>
          </a:p>
        </p:txBody>
      </p:sp>
    </p:spTree>
    <p:extLst>
      <p:ext uri="{BB962C8B-B14F-4D97-AF65-F5344CB8AC3E}">
        <p14:creationId xmlns:p14="http://schemas.microsoft.com/office/powerpoint/2010/main" val="19717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70169222"/>
              </p:ext>
            </p:extLst>
          </p:nvPr>
        </p:nvGraphicFramePr>
        <p:xfrm>
          <a:off x="2508362" y="763919"/>
          <a:ext cx="6464859" cy="4748183"/>
        </p:xfrm>
        <a:graphic>
          <a:graphicData uri="http://schemas.openxmlformats.org/drawingml/2006/table">
            <a:tbl>
              <a:tblPr firstRow="1" firstCol="1" bandRow="1">
                <a:tableStyleId>{5940675A-B579-460E-94D1-54222C63F5DA}</a:tableStyleId>
              </a:tblPr>
              <a:tblGrid>
                <a:gridCol w="427393">
                  <a:extLst>
                    <a:ext uri="{9D8B030D-6E8A-4147-A177-3AD203B41FA5}">
                      <a16:colId xmlns:a16="http://schemas.microsoft.com/office/drawing/2014/main" val="20000"/>
                    </a:ext>
                  </a:extLst>
                </a:gridCol>
                <a:gridCol w="2793126">
                  <a:extLst>
                    <a:ext uri="{9D8B030D-6E8A-4147-A177-3AD203B41FA5}">
                      <a16:colId xmlns:a16="http://schemas.microsoft.com/office/drawing/2014/main" val="20001"/>
                    </a:ext>
                  </a:extLst>
                </a:gridCol>
                <a:gridCol w="3244340">
                  <a:extLst>
                    <a:ext uri="{9D8B030D-6E8A-4147-A177-3AD203B41FA5}">
                      <a16:colId xmlns:a16="http://schemas.microsoft.com/office/drawing/2014/main" val="20002"/>
                    </a:ext>
                  </a:extLst>
                </a:gridCol>
              </a:tblGrid>
              <a:tr h="431653">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1653">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tanzen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dance, dancing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1653">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gehen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go,</a:t>
                      </a:r>
                      <a:r>
                        <a:rPr lang="en-GB" sz="2000" baseline="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going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1653">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hören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listen/hear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1653">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jeden</a:t>
                      </a: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Tag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every day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1653">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einmal</a:t>
                      </a: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die </a:t>
                      </a: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Woche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once a week</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1653">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6</a:t>
                      </a: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nie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never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1653">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7</a:t>
                      </a: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kaum</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seldom</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1653">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8</a:t>
                      </a: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manchmal</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sometimes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1653">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9</a:t>
                      </a: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sehr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very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1653">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10</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oft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often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grpSp>
        <p:nvGrpSpPr>
          <p:cNvPr id="41" name="Group 40"/>
          <p:cNvGrpSpPr/>
          <p:nvPr/>
        </p:nvGrpSpPr>
        <p:grpSpPr>
          <a:xfrm>
            <a:off x="3042377" y="1221227"/>
            <a:ext cx="2549531" cy="5070731"/>
            <a:chOff x="12945104" y="1283422"/>
            <a:chExt cx="2379502" cy="5026921"/>
          </a:xfrm>
        </p:grpSpPr>
        <p:sp>
          <p:nvSpPr>
            <p:cNvPr id="42" name="Rectangle 41"/>
            <p:cNvSpPr/>
            <p:nvPr/>
          </p:nvSpPr>
          <p:spPr>
            <a:xfrm>
              <a:off x="12945104" y="1283422"/>
              <a:ext cx="2379501"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3" name="Rectangle 42"/>
            <p:cNvSpPr/>
            <p:nvPr/>
          </p:nvSpPr>
          <p:spPr>
            <a:xfrm>
              <a:off x="12945105" y="1719960"/>
              <a:ext cx="2379501"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4" name="Rectangle 43"/>
            <p:cNvSpPr/>
            <p:nvPr/>
          </p:nvSpPr>
          <p:spPr>
            <a:xfrm>
              <a:off x="12945105" y="2138239"/>
              <a:ext cx="2379501"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5" name="Rectangle 44"/>
            <p:cNvSpPr/>
            <p:nvPr/>
          </p:nvSpPr>
          <p:spPr>
            <a:xfrm>
              <a:off x="12945105" y="2599507"/>
              <a:ext cx="2379501"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6" name="Rectangle 45"/>
            <p:cNvSpPr/>
            <p:nvPr/>
          </p:nvSpPr>
          <p:spPr>
            <a:xfrm>
              <a:off x="12945105" y="3015983"/>
              <a:ext cx="2379501"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7" name="Rectangle 46"/>
            <p:cNvSpPr/>
            <p:nvPr/>
          </p:nvSpPr>
          <p:spPr>
            <a:xfrm>
              <a:off x="12945105" y="3424197"/>
              <a:ext cx="2379501"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8" name="Rectangle 47"/>
            <p:cNvSpPr/>
            <p:nvPr/>
          </p:nvSpPr>
          <p:spPr>
            <a:xfrm>
              <a:off x="12945105" y="3863927"/>
              <a:ext cx="2379501"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49" name="Rectangle 48"/>
            <p:cNvSpPr/>
            <p:nvPr/>
          </p:nvSpPr>
          <p:spPr>
            <a:xfrm>
              <a:off x="12945104" y="4298485"/>
              <a:ext cx="2379501"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50" name="Rectangle 49"/>
            <p:cNvSpPr/>
            <p:nvPr/>
          </p:nvSpPr>
          <p:spPr>
            <a:xfrm>
              <a:off x="12945105" y="4730064"/>
              <a:ext cx="2379501"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51" name="Rectangle 50"/>
            <p:cNvSpPr/>
            <p:nvPr/>
          </p:nvSpPr>
          <p:spPr>
            <a:xfrm>
              <a:off x="12945104" y="5179539"/>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52" name="Rectangle 51"/>
            <p:cNvSpPr/>
            <p:nvPr/>
          </p:nvSpPr>
          <p:spPr>
            <a:xfrm>
              <a:off x="12945104" y="5579197"/>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sp>
          <p:nvSpPr>
            <p:cNvPr id="53" name="Rectangle 52"/>
            <p:cNvSpPr/>
            <p:nvPr/>
          </p:nvSpPr>
          <p:spPr>
            <a:xfrm>
              <a:off x="12945104" y="5978855"/>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grpSp>
    </p:spTree>
    <p:extLst>
      <p:ext uri="{BB962C8B-B14F-4D97-AF65-F5344CB8AC3E}">
        <p14:creationId xmlns:p14="http://schemas.microsoft.com/office/powerpoint/2010/main" val="6728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2189979"/>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dance | dancing]</a:t>
            </a:r>
          </a:p>
        </p:txBody>
      </p:sp>
      <p:sp>
        <p:nvSpPr>
          <p:cNvPr id="8" name="TextBox 7"/>
          <p:cNvSpPr txBox="1"/>
          <p:nvPr/>
        </p:nvSpPr>
        <p:spPr>
          <a:xfrm>
            <a:off x="0" y="3293941"/>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0" y="5020005"/>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[dances | is dancing]</a:t>
            </a:r>
          </a:p>
        </p:txBody>
      </p:sp>
      <p:pic>
        <p:nvPicPr>
          <p:cNvPr id="10" name="Picture 9">
            <a:extLst>
              <a:ext uri="{FF2B5EF4-FFF2-40B4-BE49-F238E27FC236}">
                <a16:creationId xmlns:a16="http://schemas.microsoft.com/office/drawing/2014/main" id="{AD2EB328-58CF-4B45-B68E-F460B9558A83}"/>
              </a:ext>
            </a:extLst>
          </p:cNvPr>
          <p:cNvPicPr>
            <a:picLocks noChangeAspect="1"/>
          </p:cNvPicPr>
          <p:nvPr/>
        </p:nvPicPr>
        <p:blipFill>
          <a:blip r:embed="rId4">
            <a:clrChange>
              <a:clrFrom>
                <a:srgbClr val="FCFAFB"/>
              </a:clrFrom>
              <a:clrTo>
                <a:srgbClr val="FCFAFB">
                  <a:alpha val="0"/>
                </a:srgbClr>
              </a:clrTo>
            </a:clrChange>
          </a:blip>
          <a:stretch>
            <a:fillRect/>
          </a:stretch>
        </p:blipFill>
        <p:spPr>
          <a:xfrm>
            <a:off x="10227735" y="99714"/>
            <a:ext cx="1833280" cy="1932957"/>
          </a:xfrm>
          <a:prstGeom prst="rect">
            <a:avLst/>
          </a:prstGeom>
        </p:spPr>
      </p:pic>
    </p:spTree>
    <p:extLst>
      <p:ext uri="{BB962C8B-B14F-4D97-AF65-F5344CB8AC3E}">
        <p14:creationId xmlns:p14="http://schemas.microsoft.com/office/powerpoint/2010/main" val="58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3038170" y="2177384"/>
            <a:ext cx="620208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dance | dancing]</a:t>
            </a:r>
          </a:p>
        </p:txBody>
      </p:sp>
      <p:sp>
        <p:nvSpPr>
          <p:cNvPr id="12" name="TextBox 11"/>
          <p:cNvSpPr txBox="1"/>
          <p:nvPr/>
        </p:nvSpPr>
        <p:spPr>
          <a:xfrm>
            <a:off x="0" y="3330855"/>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3038170" y="5026601"/>
            <a:ext cx="634646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[dances | is dancing]</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ction Button: Help 14">
            <a:hlinkClick r:id="" action="ppaction://noaction" highlightClick="1"/>
          </p:cNvPr>
          <p:cNvSpPr/>
          <p:nvPr/>
        </p:nvSpPr>
        <p:spPr>
          <a:xfrm>
            <a:off x="2495652" y="505897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815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7384"/>
            <a:ext cx="1205564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[dances | is dancing]</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tanzt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oft.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39817"/>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often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dances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7885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dance | dancing]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lernt </a:t>
            </a:r>
            <a:r>
              <a:rPr kumimoji="0" lang="de-DE"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tanzen</a:t>
            </a:r>
            <a:r>
              <a:rPr kumimoji="0" lang="de-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5053048"/>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a:t>
            </a:r>
            <a:r>
              <a:rPr kumimoji="0" lang="en-GB" sz="32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learns|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 learning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to dance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8886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635849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[dances | is dancing]</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ction Button: Help 6">
            <a:hlinkClick r:id="" action="ppaction://noaction" highlightClick="1"/>
          </p:cNvPr>
          <p:cNvSpPr/>
          <p:nvPr/>
        </p:nvSpPr>
        <p:spPr>
          <a:xfrm>
            <a:off x="2495652" y="5058633"/>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2495652" y="4039432"/>
            <a:ext cx="8657622"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_____ oft.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3338958" y="5008928"/>
            <a:ext cx="646677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often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dances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6329994" y="4016349"/>
            <a:ext cx="1970411"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tanzt</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980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221" y="486077"/>
            <a:ext cx="1210777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tanzen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612989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dance | dancing]</a:t>
            </a:r>
          </a:p>
        </p:txBody>
      </p:sp>
      <p:sp>
        <p:nvSpPr>
          <p:cNvPr id="5" name="TextBox 4"/>
          <p:cNvSpPr txBox="1"/>
          <p:nvPr/>
        </p:nvSpPr>
        <p:spPr>
          <a:xfrm>
            <a:off x="1163052" y="4097543"/>
            <a:ext cx="1102493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lernt ________ . </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2317852" y="5020873"/>
            <a:ext cx="80921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[Laura learns | is learning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to dance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ction Button: Help 8">
            <a:hlinkClick r:id="" action="ppaction://noaction" highlightClick="1"/>
          </p:cNvPr>
          <p:cNvSpPr/>
          <p:nvPr/>
        </p:nvSpPr>
        <p:spPr>
          <a:xfrm>
            <a:off x="2127790" y="5074249"/>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6917258" y="3987759"/>
            <a:ext cx="2443298"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tanzen</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800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2189979"/>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listen to, hear | listening to, hearing]</a:t>
            </a:r>
          </a:p>
        </p:txBody>
      </p:sp>
      <p:sp>
        <p:nvSpPr>
          <p:cNvPr id="8" name="TextBox 7"/>
          <p:cNvSpPr txBox="1"/>
          <p:nvPr/>
        </p:nvSpPr>
        <p:spPr>
          <a:xfrm>
            <a:off x="-1" y="3336274"/>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hört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1" y="5062338"/>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[listens to, hears | is listening to, hearing]</a:t>
            </a:r>
          </a:p>
        </p:txBody>
      </p:sp>
      <p:pic>
        <p:nvPicPr>
          <p:cNvPr id="10" name="Picture 9">
            <a:extLst>
              <a:ext uri="{FF2B5EF4-FFF2-40B4-BE49-F238E27FC236}">
                <a16:creationId xmlns:a16="http://schemas.microsoft.com/office/drawing/2014/main" id="{DB207CD6-9595-4A0A-BCA1-509A9C6F48F1}"/>
              </a:ext>
            </a:extLst>
          </p:cNvPr>
          <p:cNvPicPr>
            <a:picLocks noChangeAspect="1"/>
          </p:cNvPicPr>
          <p:nvPr/>
        </p:nvPicPr>
        <p:blipFill>
          <a:blip r:embed="rId4">
            <a:clrChange>
              <a:clrFrom>
                <a:srgbClr val="FCFAFB"/>
              </a:clrFrom>
              <a:clrTo>
                <a:srgbClr val="FCFAFB">
                  <a:alpha val="0"/>
                </a:srgbClr>
              </a:clrTo>
            </a:clrChange>
          </a:blip>
          <a:stretch>
            <a:fillRect/>
          </a:stretch>
        </p:blipFill>
        <p:spPr>
          <a:xfrm>
            <a:off x="10223203" y="83270"/>
            <a:ext cx="1837812" cy="1889271"/>
          </a:xfrm>
          <a:prstGeom prst="rect">
            <a:avLst/>
          </a:prstGeom>
        </p:spPr>
      </p:pic>
    </p:spTree>
    <p:extLst>
      <p:ext uri="{BB962C8B-B14F-4D97-AF65-F5344CB8AC3E}">
        <p14:creationId xmlns:p14="http://schemas.microsoft.com/office/powerpoint/2010/main" val="38328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25_most_common_verbs_1_SEIN" id="{AF319847-DCEF-8D45-8E9E-74434EE6BD95}" vid="{38398282-AAD3-0A44-9C21-E798DEF5F2CE}"/>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AC046D158EE4DB937DA9A56D27D1C" ma:contentTypeVersion="5" ma:contentTypeDescription="Create a new document." ma:contentTypeScope="" ma:versionID="15b3a2a0811d10aa7cb7beba09e6c482">
  <xsd:schema xmlns:xsd="http://www.w3.org/2001/XMLSchema" xmlns:xs="http://www.w3.org/2001/XMLSchema" xmlns:p="http://schemas.microsoft.com/office/2006/metadata/properties" xmlns:ns3="b24ac480-a0b1-4388-a6cd-cfb001cdf6c7" targetNamespace="http://schemas.microsoft.com/office/2006/metadata/properties" ma:root="true" ma:fieldsID="d03b73e6dc3b15d0fb27d2b969db5c38" ns3:_="">
    <xsd:import namespace="b24ac480-a0b1-4388-a6cd-cfb001cdf6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ac480-a0b1-4388-a6cd-cfb001cdf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0958AA-6266-4755-BB20-0CFB0D4EE949}">
  <ds:schemaRefs>
    <ds:schemaRef ds:uri="http://schemas.microsoft.com/sharepoint/v3/contenttype/forms"/>
  </ds:schemaRefs>
</ds:datastoreItem>
</file>

<file path=customXml/itemProps2.xml><?xml version="1.0" encoding="utf-8"?>
<ds:datastoreItem xmlns:ds="http://schemas.openxmlformats.org/officeDocument/2006/customXml" ds:itemID="{D27AC169-7B97-447C-8C12-D6E899A7B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ac480-a0b1-4388-a6cd-cfb001cdf6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6531FE-80F6-4BDD-AB30-A170B9DBF49B}">
  <ds:schemaRefs>
    <ds:schemaRef ds:uri="http://purl.org/dc/terms/"/>
    <ds:schemaRef ds:uri="http://schemas.microsoft.com/office/2006/documentManagement/types"/>
    <ds:schemaRef ds:uri="b24ac480-a0b1-4388-a6cd-cfb001cdf6c7"/>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1150</TotalTime>
  <Words>1762</Words>
  <Application>Microsoft Office PowerPoint</Application>
  <PresentationFormat>Widescreen</PresentationFormat>
  <Paragraphs>306</Paragraphs>
  <Slides>27</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SimSun</vt:lpstr>
      <vt:lpstr>Arial</vt:lpstr>
      <vt:lpstr>Calibri</vt:lpstr>
      <vt:lpstr>Calibri Light</vt:lpstr>
      <vt:lpstr>Century Gothic</vt:lpstr>
      <vt:lpstr>Times New Roman</vt:lpstr>
      <vt:lpstr>Tw Cen MT</vt:lpstr>
      <vt:lpstr>Wingdings</vt:lpstr>
      <vt:lpstr>2_Office Theme</vt:lpstr>
      <vt:lpstr>3_Office Theme</vt:lpstr>
      <vt:lpstr>4_Office Theme</vt:lpstr>
      <vt:lpstr>Office Theme</vt:lpstr>
      <vt:lpstr>Vocabulary</vt:lpstr>
      <vt:lpstr>Vokabeln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Vokabeln</vt:lpstr>
      <vt:lpstr>Vokabeln</vt:lpstr>
      <vt:lpstr>Du bist dran!</vt:lpstr>
      <vt:lpstr>Du bist dran!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Natalie Finlayson</cp:lastModifiedBy>
  <cp:revision>151</cp:revision>
  <dcterms:created xsi:type="dcterms:W3CDTF">2019-03-27T07:30:03Z</dcterms:created>
  <dcterms:modified xsi:type="dcterms:W3CDTF">2019-11-01T16:10:56Z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0x0101004E0AC046D158EE4DB937DA9A56D27D1C</vt:lpwstr>
  </property>
</Properties>
</file>