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1" r:id="rId4"/>
    <p:sldMasterId id="2147483743" r:id="rId5"/>
  </p:sldMasterIdLst>
  <p:notesMasterIdLst>
    <p:notesMasterId r:id="rId36"/>
  </p:notesMasterIdLst>
  <p:sldIdLst>
    <p:sldId id="258" r:id="rId6"/>
    <p:sldId id="319" r:id="rId7"/>
    <p:sldId id="264" r:id="rId8"/>
    <p:sldId id="333" r:id="rId9"/>
    <p:sldId id="313" r:id="rId10"/>
    <p:sldId id="521" r:id="rId11"/>
    <p:sldId id="504" r:id="rId12"/>
    <p:sldId id="512" r:id="rId13"/>
    <p:sldId id="396" r:id="rId14"/>
    <p:sldId id="506" r:id="rId15"/>
    <p:sldId id="513" r:id="rId16"/>
    <p:sldId id="518" r:id="rId17"/>
    <p:sldId id="503" r:id="rId18"/>
    <p:sldId id="276" r:id="rId19"/>
    <p:sldId id="277" r:id="rId20"/>
    <p:sldId id="519" r:id="rId21"/>
    <p:sldId id="520" r:id="rId22"/>
    <p:sldId id="514" r:id="rId23"/>
    <p:sldId id="516" r:id="rId24"/>
    <p:sldId id="505" r:id="rId25"/>
    <p:sldId id="522" r:id="rId26"/>
    <p:sldId id="507" r:id="rId27"/>
    <p:sldId id="523" r:id="rId28"/>
    <p:sldId id="524" r:id="rId29"/>
    <p:sldId id="526" r:id="rId30"/>
    <p:sldId id="525" r:id="rId31"/>
    <p:sldId id="527" r:id="rId32"/>
    <p:sldId id="528" r:id="rId33"/>
    <p:sldId id="448" r:id="rId34"/>
    <p:sldId id="32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0F6"/>
    <a:srgbClr val="E9F1F6"/>
    <a:srgbClr val="E9F2F7"/>
    <a:srgbClr val="EFF5F9"/>
    <a:srgbClr val="E8F0F7"/>
    <a:srgbClr val="F2F6F9"/>
    <a:srgbClr val="EBF2F8"/>
    <a:srgbClr val="F1F6F8"/>
    <a:srgbClr val="EAF2F7"/>
    <a:srgbClr val="EDF2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15" autoAdjust="0"/>
    <p:restoredTop sz="63366" autoAdjust="0"/>
  </p:normalViewPr>
  <p:slideViewPr>
    <p:cSldViewPr snapToGrid="0">
      <p:cViewPr varScale="1">
        <p:scale>
          <a:sx n="45" d="100"/>
          <a:sy n="45" d="100"/>
        </p:scale>
        <p:origin x="1452" y="60"/>
      </p:cViewPr>
      <p:guideLst/>
    </p:cSldViewPr>
  </p:slideViewPr>
  <p:outlineViewPr>
    <p:cViewPr>
      <p:scale>
        <a:sx n="33" d="100"/>
        <a:sy n="33" d="100"/>
      </p:scale>
      <p:origin x="0" y="-1062"/>
    </p:cViewPr>
  </p:outlineViewPr>
  <p:notesTextViewPr>
    <p:cViewPr>
      <p:scale>
        <a:sx n="1" d="1"/>
        <a:sy n="1" d="1"/>
      </p:scale>
      <p:origin x="0" y="-162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28/07/2021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linguee.fr/francais-anglais/traduction/na%C3%AEtre.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rNgMqshvJsQ"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youtube.com/watch?v=V_1sTW8jHD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a:t>
            </a:r>
            <a:r>
              <a:rPr lang="en-GB" sz="1200" b="1" dirty="0" err="1">
                <a:solidFill>
                  <a:prstClr val="white"/>
                </a:solidFill>
              </a:rPr>
              <a:t>en</a:t>
            </a:r>
            <a:r>
              <a:rPr lang="en-GB" sz="1200" b="1" dirty="0">
                <a:solidFill>
                  <a:prstClr val="white"/>
                </a:solidFill>
              </a:rPr>
              <a:t>/an] </a:t>
            </a:r>
            <a:r>
              <a:rPr lang="en-GB" sz="1200" b="0" dirty="0">
                <a:solidFill>
                  <a:prstClr val="white"/>
                </a:solidFill>
              </a:rPr>
              <a:t>and</a:t>
            </a:r>
            <a:r>
              <a:rPr lang="en-GB" sz="1200" b="1" dirty="0">
                <a:solidFill>
                  <a:prstClr val="white"/>
                </a:solidFill>
              </a:rPr>
              <a:t> [on]</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i="1" dirty="0" err="1">
                <a:solidFill>
                  <a:prstClr val="white"/>
                </a:solidFill>
              </a:rPr>
              <a:t>aller</a:t>
            </a:r>
            <a:r>
              <a:rPr lang="en-GB" sz="1200" dirty="0">
                <a:solidFill>
                  <a:prstClr val="white"/>
                </a:solidFill>
              </a:rPr>
              <a:t> + infinitive (future intention) (all persons)</a:t>
            </a:r>
            <a:endParaRPr lang="en-GB" b="0" baseline="0" dirty="0"/>
          </a:p>
          <a:p>
            <a:pPr marL="171450" indent="-171450" algn="l">
              <a:buFontTx/>
              <a:buChar char="-"/>
            </a:pPr>
            <a:r>
              <a:rPr lang="en-GB" sz="1200" dirty="0">
                <a:solidFill>
                  <a:prstClr val="white"/>
                </a:solidFill>
              </a:rPr>
              <a:t>two verb structures: negation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Introduction of: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t</a:t>
            </a:r>
            <a:r>
              <a:rPr lang="en-GB" sz="1200" dirty="0">
                <a:solidFill>
                  <a:prstClr val="white"/>
                </a:solidFill>
              </a:rPr>
              <a:t>wo verb structures: </a:t>
            </a:r>
            <a:r>
              <a:rPr lang="en-GB" sz="1200" dirty="0" err="1">
                <a:solidFill>
                  <a:prstClr val="white"/>
                </a:solidFill>
              </a:rPr>
              <a:t>est-ce</a:t>
            </a:r>
            <a:r>
              <a:rPr lang="en-GB" sz="1200" dirty="0">
                <a:solidFill>
                  <a:prstClr val="white"/>
                </a:solidFill>
              </a:rPr>
              <a:t> que questions, with and without question words</a:t>
            </a:r>
            <a:br>
              <a:rPr lang="en-GB" sz="1200" dirty="0">
                <a:solidFill>
                  <a:prstClr val="white"/>
                </a:solidFill>
              </a:rPr>
            </a:b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9.1.1.3 (revisit Y7 and Y8 vocabulary 3/13) </a:t>
            </a:r>
            <a:r>
              <a:rPr lang="fr-FR" sz="1200" b="0" i="0" u="none" strike="noStrike" kern="1200" cap="none" dirty="0">
                <a:solidFill>
                  <a:schemeClr val="tx1"/>
                </a:solidFill>
                <a:effectLst/>
                <a:latin typeface="+mn-lt"/>
                <a:ea typeface="Calibri"/>
                <a:cs typeface="Calibri"/>
                <a:sym typeface="Calibri"/>
              </a:rPr>
              <a:t>aller, je vais, tu vas, il/elle va [53], boire [1879], changer [283], créer [332], devoir, je dois, tu dois, il/elle doit [39], dire [37], dormir [1836], emprunter [1123], étudier [960], faire [25], lire [278], partager [527], pouvoir, je peux, tu peux, il/elle peut [20], savoir, je sais, tu sais, il/elle sait [67], traduire [1125], vouloir, je veux, tu veux, il/elle veut [57], en [7], tout [24], ne [15], pas [18], annonce [1887], école [477], football [2602], frère [1043], histoire [263], mois [178], pont [1889], rêve [1313], sœur [1558], université [1192], dur [1029], plus [19], bien [47], très [66], d'abord [326], puis [320], ensuite [265], autre [28], général [147], jeune [152], meilleur [194], noir [572], petit [1385], rapide [672], seul [101], strict [1859], à l’avenir [4/1/471], absolument [1009], bien [47], bientôt [1208], demain [871], dur [1029], encore [513], facilement [1194], lentement [2637], maintenant [192], normalement [2018], parfois [410], plus [19], puis [230], rarement [2535], souvent [287], tôt [513]</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the placement of </a:t>
            </a:r>
            <a:r>
              <a:rPr lang="en-US" b="0" i="1" dirty="0"/>
              <a:t>ne…pas </a:t>
            </a:r>
            <a:r>
              <a:rPr lang="en-US" b="0" i="0" dirty="0"/>
              <a:t>to </a:t>
            </a:r>
            <a:r>
              <a:rPr lang="en-US" b="0" dirty="0"/>
              <a:t>negate sentences with one and two verbs.</a:t>
            </a:r>
          </a:p>
          <a:p>
            <a:endParaRPr lang="en-US" b="1" dirty="0"/>
          </a:p>
          <a:p>
            <a:r>
              <a:rPr lang="en-US" b="1" dirty="0"/>
              <a:t>Procedure:</a:t>
            </a:r>
          </a:p>
          <a:p>
            <a:r>
              <a:rPr lang="en-US" b="0" dirty="0"/>
              <a:t>1. Click to bring up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829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endParaRPr lang="en-US" b="0" dirty="0"/>
          </a:p>
          <a:p>
            <a:endParaRPr lang="en-US" b="1" dirty="0"/>
          </a:p>
          <a:p>
            <a:r>
              <a:rPr lang="en-US" b="1" dirty="0"/>
              <a:t>Aim: </a:t>
            </a:r>
            <a:r>
              <a:rPr lang="en-US" b="0" dirty="0"/>
              <a:t>Written production of affirmative and negative sentences using </a:t>
            </a:r>
            <a:r>
              <a:rPr lang="en-US" b="0" i="1" dirty="0" err="1"/>
              <a:t>aller</a:t>
            </a:r>
            <a:r>
              <a:rPr lang="en-US" b="0" i="1" dirty="0"/>
              <a:t> </a:t>
            </a:r>
            <a:r>
              <a:rPr lang="en-US" b="0" i="0" dirty="0"/>
              <a:t>+ infinitive</a:t>
            </a:r>
            <a:r>
              <a:rPr lang="en-US" b="0" dirty="0"/>
              <a:t>; reading comprehension.</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1. Click through example on this slide to ensure students understand the activity.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Click to bring up questions for students to answer.</a:t>
            </a:r>
          </a:p>
          <a:p>
            <a:pPr marL="0" indent="0">
              <a:buFont typeface="+mj-lt"/>
              <a:buNone/>
            </a:pPr>
            <a:r>
              <a:rPr lang="en-US" b="0" dirty="0"/>
              <a:t>3. Students write their responses to the questions on the slide in full sentences with or without </a:t>
            </a:r>
            <a:r>
              <a:rPr lang="en-US" b="0" i="1" dirty="0"/>
              <a:t>ne…pas </a:t>
            </a:r>
            <a:r>
              <a:rPr lang="en-US" b="0" dirty="0"/>
              <a:t>and add a piece of qualifying information. Questions likely to elicit a range of affirmative and negatives responses.</a:t>
            </a:r>
          </a:p>
          <a:p>
            <a:pPr marL="0" indent="0">
              <a:buFont typeface="+mj-lt"/>
              <a:buNone/>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indent="0">
              <a:buFont typeface="+mj-lt"/>
              <a:buNone/>
            </a:pPr>
            <a:r>
              <a:rPr lang="en-GB" b="1" baseline="0" dirty="0"/>
              <a:t>Word frequency of cognates used (1 is the most frequent word in French): </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indent="0">
              <a:buFont typeface="+mj-lt"/>
              <a:buNone/>
            </a:pPr>
            <a:r>
              <a:rPr lang="en-US" b="0" dirty="0"/>
              <a:t>justifier</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[884]</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07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endParaRPr lang="en-US" b="0" dirty="0"/>
          </a:p>
          <a:p>
            <a:endParaRPr lang="en-US" b="1" dirty="0"/>
          </a:p>
          <a:p>
            <a:r>
              <a:rPr lang="en-US" b="1" dirty="0"/>
              <a:t>Aim: </a:t>
            </a:r>
            <a:r>
              <a:rPr lang="en-US" b="0" dirty="0"/>
              <a:t>Oral production of affirmative and negative sentences with </a:t>
            </a:r>
            <a:r>
              <a:rPr lang="en-US" b="0" i="1" dirty="0" err="1"/>
              <a:t>aller</a:t>
            </a:r>
            <a:r>
              <a:rPr lang="en-US" b="0" i="1" dirty="0"/>
              <a:t> </a:t>
            </a:r>
            <a:r>
              <a:rPr lang="en-US" b="0" i="0" dirty="0"/>
              <a:t>+ infinitive to express future plans.</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1. Click to bring up example.</a:t>
            </a:r>
          </a:p>
          <a:p>
            <a:pPr marL="0" indent="0">
              <a:buFont typeface="+mj-lt"/>
              <a:buNone/>
            </a:pPr>
            <a:r>
              <a:rPr lang="en-US" b="0" dirty="0"/>
              <a:t>2. Students work in pairs and predict each others’ answers.</a:t>
            </a:r>
          </a:p>
          <a:p>
            <a:pPr marL="0" indent="0">
              <a:buFont typeface="+mj-lt"/>
              <a:buNone/>
            </a:pPr>
            <a:r>
              <a:rPr lang="en-US" b="0" dirty="0"/>
              <a:t>3. The listening student corrects as necessary using their pre-prepared sentences to help them. At lower levels, the exercise can be carried out without the qualifying information (i.e., students answer to the yes/no question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sz="1200" dirty="0" err="1">
                <a:solidFill>
                  <a:prstClr val="white"/>
                </a:solidFill>
                <a:latin typeface="Century Gothic" panose="020B0502020202020204" pitchFamily="34" charset="0"/>
              </a:rPr>
              <a:t>prédire</a:t>
            </a:r>
            <a:r>
              <a:rPr lang="en-GB" sz="1200" dirty="0">
                <a:solidFill>
                  <a:prstClr val="white"/>
                </a:solidFill>
                <a:latin typeface="Century Gothic" panose="020B0502020202020204" pitchFamily="34" charset="0"/>
              </a:rPr>
              <a:t> [2869]</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963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a:t>
            </a:r>
            <a:r>
              <a:rPr lang="en-GB" sz="1200" b="1" dirty="0" err="1">
                <a:solidFill>
                  <a:prstClr val="white"/>
                </a:solidFill>
              </a:rPr>
              <a:t>en</a:t>
            </a:r>
            <a:r>
              <a:rPr lang="en-GB" sz="1200" b="1" dirty="0">
                <a:solidFill>
                  <a:prstClr val="white"/>
                </a:solidFill>
              </a:rPr>
              <a:t>/an] </a:t>
            </a:r>
            <a:r>
              <a:rPr lang="en-GB" sz="1200" b="0" dirty="0">
                <a:solidFill>
                  <a:prstClr val="white"/>
                </a:solidFill>
              </a:rPr>
              <a:t>and</a:t>
            </a:r>
            <a:r>
              <a:rPr lang="en-GB" sz="1200" b="1" dirty="0">
                <a:solidFill>
                  <a:prstClr val="white"/>
                </a:solidFill>
              </a:rPr>
              <a:t> [on]</a:t>
            </a:r>
            <a:br>
              <a:rPr lang="en-GB" sz="1200" b="1" dirty="0">
                <a:solidFill>
                  <a:prstClr val="white"/>
                </a:solidFill>
              </a:rPr>
            </a:br>
            <a:r>
              <a:rPr lang="en-GB" b="0" dirty="0"/>
              <a:t>Consolidation</a:t>
            </a:r>
            <a:r>
              <a:rPr lang="en-GB" b="0" baseline="0" dirty="0"/>
              <a:t> of: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rPr>
              <a:t>- modal verbs (present) (je, </a:t>
            </a:r>
            <a:r>
              <a:rPr lang="en-GB" sz="1200" dirty="0" err="1">
                <a:solidFill>
                  <a:prstClr val="white"/>
                </a:solidFill>
              </a:rPr>
              <a:t>tu</a:t>
            </a:r>
            <a:r>
              <a:rPr lang="en-GB" sz="1200" dirty="0">
                <a:solidFill>
                  <a:prstClr val="white"/>
                </a:solidFill>
              </a:rPr>
              <a:t>, il/</a:t>
            </a:r>
            <a:r>
              <a:rPr lang="en-GB" sz="1200" dirty="0" err="1">
                <a:solidFill>
                  <a:prstClr val="white"/>
                </a:solidFill>
              </a:rPr>
              <a:t>elle</a:t>
            </a:r>
            <a:r>
              <a:rPr lang="en-GB" sz="1200" dirty="0">
                <a:solidFill>
                  <a:prstClr val="white"/>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prstClr val="white"/>
                </a:solidFill>
              </a:rPr>
              <a:t>- two-verb structures: adverb placement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prstClr val="white"/>
                </a:solidFill>
              </a:rPr>
              <a:t>Introduction of: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prstClr val="white"/>
                </a:solidFill>
              </a:rPr>
              <a:t>- creating adverbs with the –</a:t>
            </a:r>
            <a:r>
              <a:rPr lang="en-GB" sz="1200" b="0" baseline="0" dirty="0" err="1">
                <a:solidFill>
                  <a:prstClr val="white"/>
                </a:solidFill>
              </a:rPr>
              <a:t>ment</a:t>
            </a:r>
            <a:r>
              <a:rPr lang="en-GB" sz="1200" b="0" baseline="0" dirty="0">
                <a:solidFill>
                  <a:prstClr val="white"/>
                </a:solidFill>
              </a:rPr>
              <a:t> suffix</a:t>
            </a:r>
            <a:endParaRPr lang="en-GB" b="0" baseline="0" dirty="0"/>
          </a:p>
          <a:p>
            <a:pPr algn="l"/>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9.1.1.3 (revisit Y7 and Y8 vocabulary 3/13) </a:t>
            </a:r>
            <a:r>
              <a:rPr lang="fr-FR" sz="1200" b="0" i="0" u="none" strike="noStrike" kern="1200" cap="none" dirty="0">
                <a:solidFill>
                  <a:schemeClr val="tx1"/>
                </a:solidFill>
                <a:effectLst/>
                <a:latin typeface="+mn-lt"/>
                <a:ea typeface="Calibri"/>
                <a:cs typeface="Calibri"/>
                <a:sym typeface="Calibri"/>
              </a:rPr>
              <a:t>aller, je vais, tu vas, il/elle va [53], boire [1879], changer [283], créer [332], devoir, je dois, tu dois, il/elle doit [39], dire [37], dormir [1836], emprunter [1123], étudier [960], faire [25], lire [278], partager [527], pouvoir, je peux, tu peux, il/elle peut [20], savoir, je sais, tu sais, il/elle sait [67], traduire [1125], vouloir, je veux, tu veux, il/elle veut [57], en [7], tout [24], ne [15], pas [18], annonce [1887], école [477], football [2602], frère [1043], histoire [263], mois [178], pont [1889], rêve [1313], sœur [1558], université [1192], dur [1029], plus [19], bien [47], très [66], d'abord [326], puis [320], ensuite [265], autre [28], général [147], jeune [152], meilleur [194], noir [572], petit [1385], rapide [672], seul [101], strict [1859], à l’avenir [4/1/471], absolument [1009], bien [47], bientôt [1208], demain [871], dur [1029], encore [513], facilement [1194], lentement [2637], maintenant [192], normalement [2018], parfois [410], plus [19], puis [230], rarement [2535], souvent [287], tôt [513]</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4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en</a:t>
            </a:r>
            <a:r>
              <a:rPr lang="en-GB" b="1" baseline="0" dirty="0"/>
              <a:t>/an] </a:t>
            </a:r>
            <a:r>
              <a:rPr lang="en-GB" baseline="0" dirty="0"/>
              <a:t>and then the </a:t>
            </a:r>
            <a:r>
              <a:rPr lang="en-GB" b="1" baseline="0" dirty="0"/>
              <a:t>source</a:t>
            </a:r>
            <a:r>
              <a:rPr lang="en-GB" baseline="0" dirty="0"/>
              <a:t> word again ‘</a:t>
            </a:r>
            <a:r>
              <a:rPr lang="en-GB" b="1" baseline="0" dirty="0"/>
              <a:t>enfant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a:t>prendre </a:t>
            </a:r>
            <a:r>
              <a:rPr lang="en-GB" baseline="0" dirty="0"/>
              <a:t>[43]; </a:t>
            </a:r>
            <a:r>
              <a:rPr lang="en-GB" b="1" baseline="0" dirty="0"/>
              <a:t>encore </a:t>
            </a:r>
            <a:r>
              <a:rPr lang="en-GB" baseline="0" dirty="0"/>
              <a:t>[51]; </a:t>
            </a: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6140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[on] </a:t>
            </a:r>
            <a:r>
              <a:rPr lang="en-GB" baseline="0" dirty="0"/>
              <a:t>and then the </a:t>
            </a:r>
            <a:r>
              <a:rPr lang="en-GB" b="1" baseline="0" dirty="0"/>
              <a:t>source</a:t>
            </a:r>
            <a:r>
              <a:rPr lang="en-GB" baseline="0" dirty="0"/>
              <a:t> word again ‘</a:t>
            </a:r>
            <a:r>
              <a:rPr lang="en-GB" b="1" baseline="0" dirty="0"/>
              <a:t>non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r>
              <a:rPr lang="en-GB" b="1" baseline="0" dirty="0"/>
              <a:t>non </a:t>
            </a:r>
            <a:r>
              <a:rPr lang="en-GB" baseline="0" dirty="0"/>
              <a:t>[72].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7169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‘English '-</a:t>
            </a:r>
            <a:r>
              <a:rPr lang="en-US" b="0" dirty="0" err="1"/>
              <a:t>ly</a:t>
            </a:r>
            <a:r>
              <a:rPr lang="en-US" b="0" dirty="0"/>
              <a:t>' ➜ French '-</a:t>
            </a:r>
            <a:r>
              <a:rPr lang="en-US" b="0" dirty="0" err="1"/>
              <a:t>ment</a:t>
            </a:r>
            <a:r>
              <a:rPr lang="en-US" b="0" dirty="0"/>
              <a:t>’ suffix pattern; to introduce rule for turning French adjectives into –</a:t>
            </a:r>
            <a:r>
              <a:rPr lang="en-US" b="0" dirty="0" err="1"/>
              <a:t>ment</a:t>
            </a:r>
            <a:r>
              <a:rPr lang="en-US" b="0" dirty="0"/>
              <a:t> </a:t>
            </a:r>
            <a:r>
              <a:rPr lang="en-US" b="0" dirty="0" err="1"/>
              <a:t>adeverbs</a:t>
            </a:r>
            <a:r>
              <a:rPr lang="en-US" b="0" dirty="0"/>
              <a:t> (feminine form of adjective + </a:t>
            </a:r>
            <a:r>
              <a:rPr lang="en-US" b="0" i="1" dirty="0"/>
              <a:t>–</a:t>
            </a:r>
            <a:r>
              <a:rPr lang="en-US" b="0" i="1" dirty="0" err="1"/>
              <a:t>ment</a:t>
            </a:r>
            <a:r>
              <a:rPr lang="en-US" b="0" i="1" dirty="0"/>
              <a:t>); </a:t>
            </a:r>
            <a:r>
              <a:rPr lang="en-US" b="0" dirty="0"/>
              <a:t>to link the pronunciation of </a:t>
            </a:r>
            <a:r>
              <a:rPr lang="en-US" b="0" i="1" dirty="0"/>
              <a:t>–</a:t>
            </a:r>
            <a:r>
              <a:rPr lang="en-US" b="0" i="1" dirty="0" err="1"/>
              <a:t>ment</a:t>
            </a:r>
            <a:r>
              <a:rPr lang="en-US" b="0" i="0" dirty="0"/>
              <a:t> adverbs with</a:t>
            </a:r>
            <a:r>
              <a:rPr lang="en-US" b="0" dirty="0"/>
              <a:t> SSC [</a:t>
            </a:r>
            <a:r>
              <a:rPr lang="en-US" b="0" dirty="0" err="1"/>
              <a:t>en</a:t>
            </a:r>
            <a:r>
              <a:rPr lang="en-US" b="0" dirty="0"/>
              <a:t>/an]. </a:t>
            </a:r>
            <a:br>
              <a:rPr lang="en-US" b="0" dirty="0"/>
            </a:br>
            <a:r>
              <a:rPr lang="en-US" b="1" dirty="0"/>
              <a:t>NB: </a:t>
            </a:r>
            <a:r>
              <a:rPr lang="en-US" b="0" dirty="0"/>
              <a:t>in this lesson, -</a:t>
            </a:r>
            <a:r>
              <a:rPr lang="en-US" b="0" dirty="0" err="1"/>
              <a:t>ment</a:t>
            </a:r>
            <a:r>
              <a:rPr lang="en-US" b="0" dirty="0"/>
              <a:t> adverbs are introduced for phonics practice only. As this derivational morphology pattern will be assessed, it will appear in systematic grammar activities in future lessons.</a:t>
            </a:r>
          </a:p>
          <a:p>
            <a:endParaRPr lang="en-US" b="1" dirty="0"/>
          </a:p>
          <a:p>
            <a:r>
              <a:rPr lang="en-US" b="1" dirty="0"/>
              <a:t>Procedure:</a:t>
            </a:r>
          </a:p>
          <a:p>
            <a:pPr marL="228600" indent="-228600">
              <a:buAutoNum type="arabicPeriod"/>
            </a:pPr>
            <a:r>
              <a:rPr lang="en-US" b="0" dirty="0"/>
              <a:t>Click to bring up information and run through example.</a:t>
            </a:r>
          </a:p>
          <a:p>
            <a:pPr marL="228600" indent="-228600">
              <a:buAutoNum type="arabicPeriod"/>
            </a:pPr>
            <a:r>
              <a:rPr lang="en-US" b="0" dirty="0"/>
              <a:t>Point out the cross linguistic similarity (adding a suffix to an adjective to make an adverb) and difference (the use of the  feminine form of the adjective in French).</a:t>
            </a:r>
          </a:p>
          <a:p>
            <a:pPr marL="228600" indent="-228600">
              <a:buAutoNum type="arabicPeriod"/>
            </a:pPr>
            <a:r>
              <a:rPr lang="en-US" b="0" dirty="0"/>
              <a:t>Draw attention to the pronunciation of the last syllable in </a:t>
            </a:r>
            <a:r>
              <a:rPr lang="en-US" b="0" i="1" dirty="0" err="1"/>
              <a:t>dangereusement</a:t>
            </a:r>
            <a:r>
              <a:rPr lang="en-US" b="0" i="0" dirty="0"/>
              <a:t> (SSC [</a:t>
            </a:r>
            <a:r>
              <a:rPr lang="en-US" b="0" i="0" dirty="0" err="1"/>
              <a:t>en</a:t>
            </a:r>
            <a:r>
              <a:rPr lang="en-US" b="0" i="0" dirty="0"/>
              <a:t>/an].)</a:t>
            </a:r>
            <a:endParaRPr lang="en-US" b="0" i="1"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latin typeface="Century Gothic" panose="020B0502020202020204" pitchFamily="34" charset="0"/>
              </a:rPr>
              <a:t>dangereux</a:t>
            </a:r>
            <a:endParaRPr lang="en-US" sz="12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latin typeface="Century Gothic" panose="020B0502020202020204" pitchFamily="34" charset="0"/>
              </a:rPr>
              <a:t>danger</a:t>
            </a:r>
            <a:r>
              <a:rPr lang="en-US" sz="1200" b="1" dirty="0" err="1">
                <a:solidFill>
                  <a:srgbClr val="4472C4">
                    <a:lumMod val="50000"/>
                  </a:srgbClr>
                </a:solidFill>
                <a:latin typeface="Century Gothic" panose="020B0502020202020204" pitchFamily="34" charset="0"/>
              </a:rPr>
              <a:t>euse</a:t>
            </a:r>
            <a:endParaRPr lang="en-US" sz="1200" b="1"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latin typeface="Century Gothic" panose="020B0502020202020204" pitchFamily="34" charset="0"/>
              </a:rPr>
              <a:t>danger</a:t>
            </a:r>
            <a:r>
              <a:rPr lang="en-US" sz="1200" b="1" dirty="0" err="1">
                <a:solidFill>
                  <a:srgbClr val="4472C4">
                    <a:lumMod val="50000"/>
                  </a:srgbClr>
                </a:solidFill>
                <a:latin typeface="Century Gothic" panose="020B0502020202020204" pitchFamily="34" charset="0"/>
              </a:rPr>
              <a:t>euse</a:t>
            </a:r>
            <a:r>
              <a:rPr lang="en-US" sz="1200" b="1" dirty="0" err="1">
                <a:solidFill>
                  <a:srgbClr val="E87D1E"/>
                </a:solidFill>
                <a:latin typeface="Century Gothic" panose="020B0502020202020204" pitchFamily="34" charset="0"/>
              </a:rPr>
              <a:t>ment</a:t>
            </a:r>
            <a:endParaRPr lang="en-US" sz="1200" b="1" dirty="0">
              <a:solidFill>
                <a:srgbClr val="E87D1E"/>
              </a:solidFill>
              <a:latin typeface="Century Gothic" panose="020B0502020202020204" pitchFamily="34" charset="0"/>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US" sz="1200" dirty="0" err="1">
                <a:solidFill>
                  <a:srgbClr val="4472C4">
                    <a:lumMod val="50000"/>
                  </a:srgbClr>
                </a:solidFill>
                <a:latin typeface="Century Gothic" panose="020B0502020202020204" pitchFamily="34" charset="0"/>
              </a:rPr>
              <a:t>dange</a:t>
            </a:r>
            <a:r>
              <a:rPr lang="en-US" sz="1200" b="0" dirty="0" err="1">
                <a:solidFill>
                  <a:srgbClr val="4472C4">
                    <a:lumMod val="50000"/>
                  </a:srgbClr>
                </a:solidFill>
                <a:latin typeface="Century Gothic" panose="020B0502020202020204" pitchFamily="34" charset="0"/>
              </a:rPr>
              <a:t>reuse</a:t>
            </a:r>
            <a:r>
              <a:rPr lang="en-US" sz="1200" b="0" dirty="0" err="1">
                <a:solidFill>
                  <a:srgbClr val="E87D1E"/>
                </a:solidFill>
                <a:latin typeface="Century Gothic" panose="020B0502020202020204" pitchFamily="34" charset="0"/>
              </a:rPr>
              <a:t>ment</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baseline="0" dirty="0"/>
            </a:br>
            <a:r>
              <a:rPr lang="en-GB" b="1" baseline="0" dirty="0"/>
              <a:t>Word frequency of cognates (1 is the most frequent word in French): </a:t>
            </a:r>
            <a:br>
              <a:rPr lang="en-GB" baseline="0" dirty="0"/>
            </a:br>
            <a:r>
              <a:rPr lang="en-GB" baseline="0" dirty="0"/>
              <a:t>former [486], </a:t>
            </a:r>
            <a:r>
              <a:rPr lang="en-GB" baseline="0" dirty="0" err="1"/>
              <a:t>adverbe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830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endParaRPr lang="en-US" b="0" dirty="0"/>
          </a:p>
          <a:p>
            <a:endParaRPr lang="en-US" b="1" dirty="0"/>
          </a:p>
          <a:p>
            <a:r>
              <a:rPr lang="en-US" b="1" dirty="0"/>
              <a:t>Aim: </a:t>
            </a:r>
            <a:r>
              <a:rPr lang="en-US" b="0" dirty="0"/>
              <a:t>Oral production of adverbs containing SSC [</a:t>
            </a:r>
            <a:r>
              <a:rPr lang="en-US" b="0" dirty="0" err="1"/>
              <a:t>en</a:t>
            </a:r>
            <a:r>
              <a:rPr lang="en-US" b="0" dirty="0"/>
              <a:t>/an]; applying word pattern knowledge (creating adverbs by adding –</a:t>
            </a:r>
            <a:r>
              <a:rPr lang="en-US" b="0" dirty="0" err="1"/>
              <a:t>ment</a:t>
            </a:r>
            <a:r>
              <a:rPr lang="en-US" b="0" dirty="0"/>
              <a:t> to feminine adjective form); vocabulary recall.</a:t>
            </a:r>
          </a:p>
          <a:p>
            <a:endParaRPr lang="en-US" b="1" dirty="0"/>
          </a:p>
          <a:p>
            <a:r>
              <a:rPr lang="en-US" b="1" dirty="0"/>
              <a:t>Procedure:</a:t>
            </a:r>
          </a:p>
          <a:p>
            <a:pPr marL="0" indent="0">
              <a:buFont typeface="+mj-lt"/>
              <a:buNone/>
            </a:pPr>
            <a:r>
              <a:rPr lang="en-US" b="0" dirty="0"/>
              <a:t>1. Students read the list of English words. Explain that although they don’t yet know these words in French, they have all the knowledge they need to produce them.</a:t>
            </a:r>
          </a:p>
          <a:p>
            <a:pPr marL="0" indent="0">
              <a:buFont typeface="+mj-lt"/>
              <a:buNone/>
            </a:pPr>
            <a:r>
              <a:rPr lang="en-US" b="0" dirty="0"/>
              <a:t>2. Guide students through the first example. First, ask them what the adjectival form of ‘generally’ is, and have them recall the French (all the adjectives needed to complete the activity have been taught previously). </a:t>
            </a:r>
          </a:p>
          <a:p>
            <a:pPr marL="0" indent="0">
              <a:buFont typeface="+mj-lt"/>
              <a:buNone/>
            </a:pPr>
            <a:r>
              <a:rPr lang="en-US" b="0" dirty="0"/>
              <a:t>3. Second, ask students to produce the feminine form of the adjective.</a:t>
            </a:r>
          </a:p>
          <a:p>
            <a:pPr marL="0" indent="0">
              <a:buFont typeface="+mj-lt"/>
              <a:buNone/>
            </a:pPr>
            <a:r>
              <a:rPr lang="en-US" b="0" dirty="0"/>
              <a:t>4. Third, ask them to add the –</a:t>
            </a:r>
            <a:r>
              <a:rPr lang="en-US" b="0" dirty="0" err="1"/>
              <a:t>ment</a:t>
            </a:r>
            <a:r>
              <a:rPr lang="en-US" b="0" dirty="0"/>
              <a:t> ending and say the word aloud.</a:t>
            </a:r>
          </a:p>
          <a:p>
            <a:pPr marL="0" indent="0">
              <a:buFont typeface="+mj-lt"/>
              <a:buNone/>
            </a:pPr>
            <a:r>
              <a:rPr lang="en-US" b="0" dirty="0"/>
              <a:t>5. Students repeat steps 2-4 for seven further examples.</a:t>
            </a:r>
          </a:p>
          <a:p>
            <a:pPr marL="0" indent="0">
              <a:buFont typeface="+mj-lt"/>
              <a:buNone/>
            </a:pPr>
            <a:r>
              <a:rPr lang="en-US" b="0" dirty="0"/>
              <a:t>6</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Click to bring up answers one by one. Click on the audio button to hear the adverb said by a native speaker. Students repeat.</a:t>
            </a:r>
          </a:p>
          <a:p>
            <a:pPr marL="228600" indent="-228600">
              <a:buFont typeface="+mj-lt"/>
              <a:buAutoNum type="arabicPeriod"/>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indent="0">
              <a:buFont typeface="+mj-lt"/>
              <a:buNone/>
            </a:pPr>
            <a:r>
              <a:rPr kumimoji="0" lang="en-US" sz="12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Transcript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tristement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lang="en-GB" sz="1200" dirty="0" err="1">
                <a:solidFill>
                  <a:srgbClr val="4472C4">
                    <a:lumMod val="50000"/>
                  </a:srgbClr>
                </a:solidFill>
              </a:rPr>
              <a:t>dernièrement</a:t>
            </a:r>
            <a:endParaRPr lang="en-GB" sz="1200" dirty="0">
              <a:solidFill>
                <a:srgbClr val="4472C4">
                  <a:lumMod val="50000"/>
                </a:srgbClr>
              </a:solidFill>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û</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ambitieusement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strictement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naturellement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généralement</a:t>
            </a:r>
            <a:r>
              <a:rPr lang="en-GB" baseline="0" dirty="0"/>
              <a:t> [1710], </a:t>
            </a:r>
            <a:r>
              <a:rPr lang="en-GB" sz="1200" dirty="0" err="1">
                <a:solidFill>
                  <a:srgbClr val="4472C4">
                    <a:lumMod val="50000"/>
                  </a:srgbClr>
                </a:solidFill>
              </a:rPr>
              <a:t>dernièrement</a:t>
            </a:r>
            <a:r>
              <a:rPr lang="en-GB" baseline="0" dirty="0"/>
              <a:t> [&gt;5000], </a:t>
            </a:r>
            <a:r>
              <a:rPr lang="en-GB" baseline="0" dirty="0" err="1"/>
              <a:t>tristement</a:t>
            </a:r>
            <a:r>
              <a:rPr lang="en-GB" baseline="0" dirty="0"/>
              <a:t> [&gt;5000],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û</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[1750],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[593],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ambitieusement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strictement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[2813],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naturellement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[2036]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former [486], </a:t>
            </a:r>
            <a:r>
              <a:rPr lang="en-GB" baseline="0" dirty="0" err="1"/>
              <a:t>adverbe</a:t>
            </a:r>
            <a:r>
              <a:rPr lang="en-GB" baseline="0" dirty="0"/>
              <a:t> [&gt;5000], </a:t>
            </a:r>
            <a:r>
              <a:rPr lang="en-GB" sz="1200" dirty="0" err="1">
                <a:solidFill>
                  <a:srgbClr val="4472C4">
                    <a:lumMod val="50000"/>
                  </a:srgbClr>
                </a:solidFill>
              </a:rPr>
              <a:t>s</a:t>
            </a:r>
            <a:r>
              <a:rPr lang="en-GB" sz="1200" dirty="0" err="1">
                <a:solidFill>
                  <a:srgbClr val="4472C4">
                    <a:lumMod val="50000"/>
                  </a:srgbClr>
                </a:solidFill>
                <a:latin typeface="Century Gothic" panose="020B0502020202020204" pitchFamily="34" charset="0"/>
              </a:rPr>
              <a:t>ûr</a:t>
            </a:r>
            <a:r>
              <a:rPr lang="en-GB" sz="1200" dirty="0">
                <a:solidFill>
                  <a:srgbClr val="4472C4">
                    <a:lumMod val="50000"/>
                  </a:srgbClr>
                </a:solidFill>
                <a:latin typeface="Century Gothic" panose="020B0502020202020204" pitchFamily="34" charset="0"/>
              </a:rPr>
              <a:t> [270]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888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p>
          <a:p>
            <a:endParaRPr lang="en-US" b="1" dirty="0"/>
          </a:p>
          <a:p>
            <a:r>
              <a:rPr lang="en-US" b="1" dirty="0"/>
              <a:t>Aim: </a:t>
            </a:r>
            <a:r>
              <a:rPr lang="en-US" b="0" dirty="0"/>
              <a:t>Reading comprehension; showing deep understanding of a text by using the information to produce comprehension questions using </a:t>
            </a:r>
            <a:r>
              <a:rPr lang="en-US" b="0" i="1" dirty="0" err="1"/>
              <a:t>est-ce</a:t>
            </a:r>
            <a:r>
              <a:rPr lang="en-US" b="0" i="1" dirty="0"/>
              <a:t> que.</a:t>
            </a:r>
          </a:p>
          <a:p>
            <a:endParaRPr lang="en-US" b="1" dirty="0"/>
          </a:p>
          <a:p>
            <a:r>
              <a:rPr lang="en-US" b="1" dirty="0"/>
              <a:t>Procedure:</a:t>
            </a:r>
          </a:p>
          <a:p>
            <a:pPr marL="0" indent="0">
              <a:buNone/>
            </a:pPr>
            <a:r>
              <a:rPr lang="en-US" b="0" dirty="0"/>
              <a:t>1. Tell students they are going to create their own comprehension questions to test a partner’s understanding of the text.</a:t>
            </a:r>
          </a:p>
          <a:p>
            <a:pPr marL="0" indent="0">
              <a:buNone/>
            </a:pPr>
            <a:r>
              <a:rPr lang="en-US" b="0" dirty="0"/>
              <a:t>2. Students read the text and note down 4 pieces of information. Students may need some help </a:t>
            </a:r>
            <a:r>
              <a:rPr lang="en-US" b="0" dirty="0" err="1"/>
              <a:t>recognising</a:t>
            </a:r>
            <a:r>
              <a:rPr lang="en-US" b="0" dirty="0"/>
              <a:t> which words are place names (</a:t>
            </a:r>
            <a:r>
              <a:rPr lang="en-US" b="0" i="1" dirty="0" err="1"/>
              <a:t>Miconge</a:t>
            </a:r>
            <a:r>
              <a:rPr lang="en-US" b="0" i="1" dirty="0"/>
              <a:t>, Angola, </a:t>
            </a:r>
            <a:r>
              <a:rPr kumimoji="0" lang="fr-FR" sz="1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Fougères, Rennes</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Remind</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them</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capital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letter</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often</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indicates</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name</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a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place).</a:t>
            </a:r>
            <a:endParaRPr lang="en-US" b="0" dirty="0"/>
          </a:p>
          <a:p>
            <a:pPr marL="0" indent="0">
              <a:buNone/>
            </a:pPr>
            <a:r>
              <a:rPr lang="en-US" b="0" dirty="0"/>
              <a:t>3. Click to reveal reminder about question formation with </a:t>
            </a:r>
            <a:r>
              <a:rPr lang="en-US" b="0" i="1" dirty="0" err="1"/>
              <a:t>est-ce</a:t>
            </a:r>
            <a:r>
              <a:rPr lang="en-US" b="0" i="1" dirty="0"/>
              <a:t> que.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Students turn their notes into questions. Encourage them to create two yes/no questions (using just </a:t>
            </a:r>
            <a:r>
              <a:rPr lang="en-US" b="0" i="1" dirty="0" err="1"/>
              <a:t>est-ce</a:t>
            </a:r>
            <a:r>
              <a:rPr lang="en-US" b="0" i="1" dirty="0"/>
              <a:t> </a:t>
            </a:r>
            <a:r>
              <a:rPr lang="en-US" b="0" i="0" dirty="0"/>
              <a:t>que) and two information questions (using question words + </a:t>
            </a:r>
            <a:r>
              <a:rPr lang="en-US" b="0" i="1" dirty="0" err="1"/>
              <a:t>est-ce</a:t>
            </a:r>
            <a:r>
              <a:rPr lang="en-US" b="0" i="1" dirty="0"/>
              <a:t> </a:t>
            </a:r>
            <a:r>
              <a:rPr lang="en-US" b="0" i="0" dirty="0"/>
              <a:t>que). A</a:t>
            </a:r>
            <a:r>
              <a:rPr lang="en-US" b="0" dirty="0"/>
              <a:t>llow 5 minutes preparation time. </a:t>
            </a:r>
            <a:r>
              <a:rPr lang="en-US" b="1" dirty="0"/>
              <a:t>NB: </a:t>
            </a:r>
            <a:r>
              <a:rPr lang="en-US" b="0" dirty="0"/>
              <a:t>Optional English prompts are provided as role cards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Students work in pairs and take turns to ask and answer questions and provide feedback (in French) on their partner’s answers (e.g., </a:t>
            </a:r>
            <a:r>
              <a:rPr lang="en-US" b="0" i="1" dirty="0"/>
              <a:t>Non, il </a:t>
            </a:r>
            <a:r>
              <a:rPr lang="en-US" b="0" i="1" dirty="0" err="1"/>
              <a:t>n’a</a:t>
            </a:r>
            <a:r>
              <a:rPr lang="en-US" b="0" i="1" dirty="0"/>
              <a:t> pas trois </a:t>
            </a:r>
            <a:r>
              <a:rPr lang="en-GB" i="1" dirty="0"/>
              <a:t>frères. Il a deux frères et trois </a:t>
            </a:r>
            <a:r>
              <a:rPr kumimoji="0" lang="fr-FR" sz="1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sœurs</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0" indent="0">
              <a:buFont typeface="+mj-lt"/>
              <a:buNone/>
            </a:pPr>
            <a:endParaRPr lang="en-GB" sz="1800" b="0" i="0" u="sng" strike="noStrike" dirty="0">
              <a:solidFill>
                <a:srgbClr val="1155CC"/>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né [</a:t>
            </a:r>
            <a:r>
              <a:rPr lang="en-GB" sz="1200" kern="1200" baseline="0" dirty="0">
                <a:solidFill>
                  <a:schemeClr val="tx1"/>
                </a:solidFill>
                <a:latin typeface="+mn-lt"/>
                <a:ea typeface="+mn-ea"/>
                <a:cs typeface="+mn-cs"/>
              </a:rPr>
              <a:t>pp </a:t>
            </a:r>
            <a:r>
              <a:rPr lang="en-GB" sz="1200" u="none" kern="1200" baseline="0" dirty="0" err="1">
                <a:solidFill>
                  <a:schemeClr val="tx1"/>
                </a:solidFill>
                <a:latin typeface="+mn-lt"/>
                <a:ea typeface="+mn-ea"/>
                <a:cs typeface="+mn-cs"/>
                <a:hlinkClick r:id="rId3">
                  <a:extLst>
                    <a:ext uri="{A12FA001-AC4F-418D-AE19-62706E023703}">
                      <ahyp:hlinkClr xmlns:ahyp="http://schemas.microsoft.com/office/drawing/2018/hyperlinkcolor" val="tx"/>
                    </a:ext>
                  </a:extLst>
                </a:hlinkClick>
              </a:rPr>
              <a:t>naître</a:t>
            </a:r>
            <a:r>
              <a:rPr lang="en-GB" sz="1200" kern="1200" baseline="0" dirty="0">
                <a:solidFill>
                  <a:schemeClr val="tx1"/>
                </a:solidFill>
                <a:latin typeface="+mn-lt"/>
                <a:ea typeface="+mn-ea"/>
                <a:cs typeface="+mn-cs"/>
              </a:rPr>
              <a:t> 667</a:t>
            </a:r>
            <a:r>
              <a:rPr lang="en-GB" baseline="0" dirty="0"/>
              <a:t>], </a:t>
            </a:r>
            <a:r>
              <a:rPr lang="en-GB" sz="1800" baseline="0" dirty="0"/>
              <a:t>an [76], </a:t>
            </a:r>
            <a:r>
              <a:rPr lang="en-GB" sz="1800" b="0" i="0" u="none" strike="noStrike" dirty="0">
                <a:solidFill>
                  <a:srgbClr val="000000"/>
                </a:solidFill>
                <a:effectLst/>
                <a:latin typeface="Arial" panose="020B0604020202020204" pitchFamily="34" charset="0"/>
              </a:rPr>
              <a:t>perdu [pp </a:t>
            </a:r>
            <a:r>
              <a:rPr lang="en-GB" sz="1800" b="0" i="0" u="none" strike="noStrike" dirty="0" err="1">
                <a:solidFill>
                  <a:srgbClr val="000000"/>
                </a:solidFill>
                <a:effectLst/>
                <a:latin typeface="Arial" panose="020B0604020202020204" pitchFamily="34" charset="0"/>
              </a:rPr>
              <a:t>perdre</a:t>
            </a:r>
            <a:r>
              <a:rPr lang="en-GB" sz="1800" b="0" i="0" u="none" strike="noStrike" dirty="0">
                <a:solidFill>
                  <a:srgbClr val="000000"/>
                </a:solidFill>
                <a:effectLst/>
                <a:latin typeface="Arial" panose="020B0604020202020204" pitchFamily="34" charset="0"/>
              </a:rPr>
              <a:t> 250]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évaluer</a:t>
            </a:r>
            <a:r>
              <a:rPr lang="en-GB" baseline="0" dirty="0"/>
              <a:t> [1544],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compréhension [2827],</a:t>
            </a:r>
            <a:r>
              <a:rPr lang="en-GB" b="0" baseline="0" dirty="0"/>
              <a:t> camp </a:t>
            </a:r>
            <a:r>
              <a:rPr lang="en-GB" baseline="0" dirty="0"/>
              <a:t>[1084], </a:t>
            </a:r>
            <a:r>
              <a:rPr lang="en-GB" baseline="0" dirty="0" err="1"/>
              <a:t>réfugié</a:t>
            </a:r>
            <a:r>
              <a:rPr lang="en-GB" baseline="0" dirty="0"/>
              <a:t> [&gt;5000], </a:t>
            </a:r>
            <a:r>
              <a:rPr lang="en-GB" sz="1800" b="0" i="0" u="none" strike="noStrike" dirty="0" err="1">
                <a:solidFill>
                  <a:srgbClr val="E6851E"/>
                </a:solidFill>
                <a:effectLst/>
                <a:latin typeface="Arial" panose="020B0604020202020204" pitchFamily="34" charset="0"/>
              </a:rPr>
              <a:t>âge</a:t>
            </a:r>
            <a:r>
              <a:rPr lang="en-GB" sz="1800" b="0" i="0" u="none" strike="noStrike" dirty="0">
                <a:solidFill>
                  <a:srgbClr val="E6851E"/>
                </a:solidFill>
                <a:effectLst/>
                <a:latin typeface="Arial" panose="020B0604020202020204" pitchFamily="34" charset="0"/>
              </a:rPr>
              <a:t> [502], club [1860], motivation [3522], </a:t>
            </a:r>
            <a:r>
              <a:rPr lang="en-GB" sz="1800" b="0" i="0" u="none" strike="noStrike" dirty="0" err="1">
                <a:solidFill>
                  <a:srgbClr val="E6851E"/>
                </a:solidFill>
                <a:effectLst/>
                <a:latin typeface="Arial" panose="020B0604020202020204" pitchFamily="34" charset="0"/>
              </a:rPr>
              <a:t>carrière</a:t>
            </a:r>
            <a:r>
              <a:rPr lang="en-GB" sz="1800" b="0" i="0" u="none" strike="noStrike" dirty="0">
                <a:solidFill>
                  <a:srgbClr val="E6851E"/>
                </a:solidFill>
                <a:effectLst/>
                <a:latin typeface="Arial" panose="020B0604020202020204" pitchFamily="34" charset="0"/>
              </a:rPr>
              <a:t> [1247], accepter [210], </a:t>
            </a:r>
            <a:r>
              <a:rPr lang="en-GB" sz="1800" b="0" i="0" u="none" strike="noStrike" dirty="0" err="1">
                <a:solidFill>
                  <a:srgbClr val="E6851E"/>
                </a:solidFill>
                <a:effectLst/>
                <a:latin typeface="Arial" panose="020B0604020202020204" pitchFamily="34" charset="0"/>
              </a:rPr>
              <a:t>contrat</a:t>
            </a:r>
            <a:r>
              <a:rPr lang="en-GB" sz="1800" b="0" i="0" u="none" strike="noStrike" dirty="0">
                <a:solidFill>
                  <a:srgbClr val="E6851E"/>
                </a:solidFill>
                <a:effectLst/>
                <a:latin typeface="Arial" panose="020B0604020202020204" pitchFamily="34" charset="0"/>
              </a:rPr>
              <a:t> [832], </a:t>
            </a:r>
            <a:r>
              <a:rPr lang="en-GB" sz="1800" b="0" i="0" u="none" strike="noStrike" dirty="0" err="1">
                <a:solidFill>
                  <a:srgbClr val="E6851E"/>
                </a:solidFill>
                <a:effectLst/>
                <a:latin typeface="Arial" panose="020B0604020202020204" pitchFamily="34" charset="0"/>
              </a:rPr>
              <a:t>professionnel</a:t>
            </a:r>
            <a:r>
              <a:rPr lang="en-GB" sz="1800" b="0" i="0" u="none" strike="noStrike" dirty="0">
                <a:solidFill>
                  <a:srgbClr val="E6851E"/>
                </a:solidFill>
                <a:effectLst/>
                <a:latin typeface="Arial" panose="020B0604020202020204" pitchFamily="34" charset="0"/>
              </a:rPr>
              <a:t> [1000], motivation [3522]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Top image from Eduardo </a:t>
            </a:r>
            <a:r>
              <a:rPr lang="en-GB" sz="1200" kern="1200" dirty="0" err="1">
                <a:solidFill>
                  <a:schemeClr val="tx1"/>
                </a:solidFill>
                <a:effectLst/>
                <a:latin typeface="+mn-lt"/>
                <a:ea typeface="+mn-ea"/>
                <a:cs typeface="+mn-cs"/>
              </a:rPr>
              <a:t>Camavinga’s</a:t>
            </a:r>
            <a:r>
              <a:rPr lang="en-GB" sz="1200" kern="1200" dirty="0">
                <a:solidFill>
                  <a:schemeClr val="tx1"/>
                </a:solidFill>
                <a:effectLst/>
                <a:latin typeface="+mn-lt"/>
                <a:ea typeface="+mn-ea"/>
                <a:cs typeface="+mn-cs"/>
              </a:rPr>
              <a:t> Instagram page @Camavinga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Bottom image by P </a:t>
            </a:r>
            <a:r>
              <a:rPr lang="en-GB" sz="1200" kern="1200" dirty="0" err="1">
                <a:solidFill>
                  <a:schemeClr val="tx1"/>
                </a:solidFill>
                <a:effectLst/>
                <a:latin typeface="+mn-lt"/>
                <a:ea typeface="+mn-ea"/>
                <a:cs typeface="+mn-cs"/>
              </a:rPr>
              <a:t>Lahalle</a:t>
            </a:r>
            <a:r>
              <a:rPr lang="en-GB" sz="1200" kern="1200" dirty="0">
                <a:solidFill>
                  <a:schemeClr val="tx1"/>
                </a:solidFill>
                <a:effectLst/>
                <a:latin typeface="+mn-lt"/>
                <a:ea typeface="+mn-ea"/>
                <a:cs typeface="+mn-cs"/>
              </a:rPr>
              <a:t> for </a:t>
            </a:r>
            <a:r>
              <a:rPr lang="en-GB" sz="1200" kern="1200" dirty="0" err="1">
                <a:solidFill>
                  <a:schemeClr val="tx1"/>
                </a:solidFill>
                <a:effectLst/>
                <a:latin typeface="+mn-lt"/>
                <a:ea typeface="+mn-ea"/>
                <a:cs typeface="+mn-cs"/>
              </a:rPr>
              <a:t>L’équipe</a:t>
            </a:r>
            <a:r>
              <a:rPr lang="en-GB" sz="1200" kern="1200" dirty="0">
                <a:solidFill>
                  <a:schemeClr val="tx1"/>
                </a:solidFill>
                <a:effectLst/>
                <a:latin typeface="+mn-lt"/>
                <a:ea typeface="+mn-ea"/>
                <a:cs typeface="+mn-cs"/>
              </a:rPr>
              <a:t> available at https://www.lequipe.fr/Football/Actualites/Rennes-eduardo-camavinga-a-eu-son-bac</a:t>
            </a:r>
            <a:r>
              <a:rPr lang="en-GB" sz="1200" kern="1200">
                <a:solidFill>
                  <a:schemeClr val="tx1"/>
                </a:solidFill>
                <a:effectLst/>
                <a:latin typeface="+mn-lt"/>
                <a:ea typeface="+mn-ea"/>
                <a:cs typeface="+mn-cs"/>
              </a:rPr>
              <a:t>/1150514</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126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role cards</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70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b="0" dirty="0"/>
            </a:br>
            <a:br>
              <a:rPr lang="en-GB" b="1" dirty="0"/>
            </a:br>
            <a:r>
              <a:rPr lang="en-GB" b="1" dirty="0"/>
              <a:t>Aims: </a:t>
            </a:r>
            <a:br>
              <a:rPr lang="en-GB" b="1" dirty="0"/>
            </a:br>
            <a:r>
              <a:rPr lang="en-GB" b="0" dirty="0" err="1"/>
              <a:t>i</a:t>
            </a:r>
            <a:r>
              <a:rPr lang="en-GB" b="0" dirty="0"/>
              <a:t>) to review the homework task set last week</a:t>
            </a:r>
            <a:r>
              <a:rPr lang="en-GB" b="0" baseline="0" dirty="0"/>
              <a:t> (9.1.1.2).</a:t>
            </a:r>
            <a:endParaRPr lang="en-GB" b="0" dirty="0"/>
          </a:p>
          <a:p>
            <a:pPr marL="0" indent="0">
              <a:buFont typeface="+mj-lt"/>
              <a:buNone/>
            </a:pPr>
            <a:r>
              <a:rPr lang="en-GB" b="0" dirty="0"/>
              <a:t>ii) to develop fluency in decoding by reading aloud the student versions.</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p>
          <a:p>
            <a:pPr marL="228600" indent="-228600">
              <a:buFont typeface="+mj-lt"/>
              <a:buAutoNum type="arabicPeriod"/>
            </a:pPr>
            <a:endParaRPr lang="en-GB" b="0" dirty="0"/>
          </a:p>
          <a:p>
            <a:pPr marL="0" indent="0">
              <a:buFont typeface="+mj-lt"/>
              <a:buNone/>
            </a:pPr>
            <a:r>
              <a:rPr lang="en-GB" b="1" dirty="0"/>
              <a:t>Procedure:</a:t>
            </a:r>
          </a:p>
          <a:p>
            <a:pPr marL="228600" indent="-228600">
              <a:buFont typeface="+mj-lt"/>
              <a:buAutoNum type="arabicPeriod"/>
            </a:pPr>
            <a:r>
              <a:rPr lang="en-GB" dirty="0"/>
              <a:t>Student A reads his/her adapted homework text.  </a:t>
            </a:r>
          </a:p>
          <a:p>
            <a:pPr marL="228600" indent="-228600">
              <a:buFont typeface="+mj-lt"/>
              <a:buAutoNum type="arabicPeriod"/>
            </a:pPr>
            <a:r>
              <a:rPr lang="en-GB" dirty="0"/>
              <a:t>Student B follows along with the original and makes a note of any substituted words s/he hears (on his/her copy of the homework sheet)</a:t>
            </a:r>
          </a:p>
          <a:p>
            <a:pPr marL="228600" indent="-228600">
              <a:buFont typeface="+mj-lt"/>
              <a:buAutoNum type="arabicPeriod"/>
            </a:pPr>
            <a:r>
              <a:rPr lang="en-GB" dirty="0"/>
              <a:t>Swap roles.</a:t>
            </a:r>
          </a:p>
          <a:p>
            <a:pPr marL="228600" indent="-228600">
              <a:buFont typeface="+mj-lt"/>
              <a:buAutoNum type="arabicPeriod"/>
            </a:pPr>
            <a:r>
              <a:rPr lang="en-GB" dirty="0"/>
              <a:t>Compare and contrast the two versions. Scrutinise any differences and offer opinions about the correctness of the choices.</a:t>
            </a:r>
          </a:p>
          <a:p>
            <a:pPr marL="228600" indent="-228600">
              <a:buFont typeface="+mj-lt"/>
              <a:buAutoNum type="arabicPeriod"/>
            </a:pPr>
            <a:r>
              <a:rPr lang="en-GB" dirty="0"/>
              <a:t>On successive clicks the bold words replaced with the appropriate substitute word. </a:t>
            </a:r>
            <a:endParaRPr lang="en-GB" baseline="0" dirty="0"/>
          </a:p>
          <a:p>
            <a:pPr marL="228600" indent="-228600">
              <a:buFont typeface="+mj-lt"/>
              <a:buAutoNum type="arabicPeriod"/>
            </a:pPr>
            <a:r>
              <a:rPr lang="en-GB" dirty="0"/>
              <a:t>Note that sometimes changes are needed to other words in the sentence.  All of these changes revisit previously taught grammar, which teachers can elicit and/or explain as needed.</a:t>
            </a:r>
            <a:r>
              <a:rPr lang="en-GB" baseline="0" dirty="0"/>
              <a:t> </a:t>
            </a:r>
            <a:endParaRPr lang="en-GB" dirty="0"/>
          </a:p>
          <a:p>
            <a:pPr marL="228600" indent="-228600">
              <a:buFont typeface="+mj-lt"/>
              <a:buAutoNum type="arabicPeriod"/>
            </a:pPr>
            <a:r>
              <a:rPr lang="en-GB" dirty="0"/>
              <a:t>Note that alternative substitutions are possible.  Teachers should make this clear and elicit students’ suggestions.</a:t>
            </a:r>
          </a:p>
          <a:p>
            <a:br>
              <a:rPr lang="en-GB" dirty="0"/>
            </a:br>
            <a:r>
              <a:rPr lang="en-GB" b="1" i="1" dirty="0"/>
              <a:t>Note: </a:t>
            </a:r>
            <a:r>
              <a:rPr lang="en-GB" dirty="0"/>
              <a:t>the HW task set a time limit and asked students to try to replace at least ten of the words, so it’s to be expected that they might not have got them all.  </a:t>
            </a:r>
          </a:p>
          <a:p>
            <a:endParaRPr lang="en-GB" dirty="0"/>
          </a:p>
          <a:p>
            <a:pPr algn="l"/>
            <a:r>
              <a:rPr lang="en-GB" b="1" dirty="0"/>
              <a:t>Word frequency of cognates used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version [1165]; </a:t>
            </a:r>
            <a:r>
              <a:rPr lang="en-GB" sz="1200" b="0" i="0" u="none" strike="noStrike" kern="1200" cap="none" dirty="0" err="1">
                <a:solidFill>
                  <a:schemeClr val="tx1"/>
                </a:solidFill>
                <a:effectLst/>
                <a:latin typeface="+mn-lt"/>
                <a:ea typeface="Calibri"/>
                <a:cs typeface="Calibri"/>
                <a:sym typeface="Calibri"/>
              </a:rPr>
              <a:t>différence</a:t>
            </a:r>
            <a:r>
              <a:rPr lang="en-GB" sz="1200" b="0" i="0" u="none" strike="noStrike" kern="1200" cap="none" dirty="0">
                <a:solidFill>
                  <a:schemeClr val="tx1"/>
                </a:solidFill>
                <a:effectLst/>
                <a:latin typeface="+mn-lt"/>
                <a:ea typeface="Calibri"/>
                <a:cs typeface="Calibri"/>
                <a:sym typeface="Calibri"/>
              </a:rPr>
              <a:t> [738]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recap meaning and singular forms of modal verbs; to revise structures with modal verbs and infinitives.</a:t>
            </a:r>
          </a:p>
          <a:p>
            <a:endParaRPr lang="en-US" b="1" dirty="0"/>
          </a:p>
          <a:p>
            <a:r>
              <a:rPr lang="en-US" b="1" dirty="0"/>
              <a:t>Procedure:</a:t>
            </a:r>
          </a:p>
          <a:p>
            <a:r>
              <a:rPr lang="en-US" b="0" dirty="0"/>
              <a:t>1. Click to bring up information and the modal verbs one by one. Students produce the singular forms of each.</a:t>
            </a:r>
          </a:p>
          <a:p>
            <a:r>
              <a:rPr lang="en-US" b="0" dirty="0"/>
              <a:t>2. Make sure students understand the difference between </a:t>
            </a:r>
            <a:r>
              <a:rPr lang="en-US" b="1" i="1" dirty="0" err="1"/>
              <a:t>p</a:t>
            </a:r>
            <a:r>
              <a:rPr lang="en-US" b="0" i="1" dirty="0" err="1"/>
              <a:t>ouvoir</a:t>
            </a:r>
            <a:r>
              <a:rPr lang="en-US" b="0" dirty="0"/>
              <a:t> (</a:t>
            </a:r>
            <a:r>
              <a:rPr lang="en-US" b="1" dirty="0"/>
              <a:t>p</a:t>
            </a:r>
            <a:r>
              <a:rPr lang="en-US" b="0" dirty="0"/>
              <a:t>ermission) and </a:t>
            </a:r>
            <a:r>
              <a:rPr lang="en-US" b="1" i="1" dirty="0"/>
              <a:t>s</a:t>
            </a:r>
            <a:r>
              <a:rPr lang="en-US" b="0" i="1" dirty="0"/>
              <a:t>avoir</a:t>
            </a:r>
            <a:r>
              <a:rPr lang="en-US" b="0" dirty="0"/>
              <a:t> (learned </a:t>
            </a:r>
            <a:r>
              <a:rPr lang="en-US" b="1" dirty="0"/>
              <a:t>s</a:t>
            </a:r>
            <a:r>
              <a:rPr lang="en-US" b="0" dirty="0"/>
              <a:t>kills).</a:t>
            </a:r>
          </a:p>
          <a:p>
            <a:r>
              <a:rPr lang="en-US" b="0" dirty="0"/>
              <a:t>3. Click to bring up example sentences, drawing attention to the position of the infinitive in the two-verb structure, and drawing parallels with the </a:t>
            </a:r>
            <a:r>
              <a:rPr lang="en-US" b="0" i="1" dirty="0" err="1"/>
              <a:t>aller</a:t>
            </a:r>
            <a:r>
              <a:rPr lang="en-US" b="0" i="1" dirty="0"/>
              <a:t> </a:t>
            </a:r>
            <a:r>
              <a:rPr lang="en-US" b="0" i="0" dirty="0"/>
              <a:t>+ infinitive structure revised in the first lesson.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chocolat</a:t>
            </a:r>
            <a:r>
              <a:rPr lang="en-GB" baseline="0" dirty="0"/>
              <a:t> [4556]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053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Identifying the presence or absence of modal verbs based on aural recognition of long and short verb forms.</a:t>
            </a:r>
          </a:p>
          <a:p>
            <a:endParaRPr lang="en-US" b="1" dirty="0"/>
          </a:p>
          <a:p>
            <a:r>
              <a:rPr lang="en-US" b="1" dirty="0"/>
              <a:t>Procedure:</a:t>
            </a:r>
          </a:p>
          <a:p>
            <a:pPr marL="228600" indent="-228600">
              <a:buAutoNum type="arabicPeriod"/>
            </a:pPr>
            <a:r>
              <a:rPr lang="en-US" b="0" dirty="0"/>
              <a:t>Click audio buttons to hear sentences with a beep inserted before the verb.</a:t>
            </a:r>
          </a:p>
          <a:p>
            <a:pPr marL="228600" indent="-228600">
              <a:buAutoNum type="arabicPeriod"/>
            </a:pPr>
            <a:r>
              <a:rPr lang="en-US" b="0" dirty="0"/>
              <a:t>Students decide, based on the verb form they hear after the beep, whether a modal verb is missing or not.</a:t>
            </a:r>
          </a:p>
          <a:p>
            <a:pPr marL="228600" indent="-228600">
              <a:buAutoNum type="arabicPeriod"/>
            </a:pPr>
            <a:r>
              <a:rPr lang="en-US" b="0" dirty="0"/>
              <a:t>Click to reveal transcriptions of each sentence.</a:t>
            </a:r>
          </a:p>
          <a:p>
            <a:pPr marL="228600" indent="-228600">
              <a:buAutoNum type="arabicPeriod"/>
            </a:pPr>
            <a:r>
              <a:rPr lang="en-US" b="0" dirty="0"/>
              <a:t>If there is a modal verb missing, students use the context to work out which one it might be (there are several justifiable answers).</a:t>
            </a:r>
          </a:p>
          <a:p>
            <a:pPr marL="228600" indent="-228600">
              <a:buAutoNum type="arabicPeriod"/>
            </a:pPr>
            <a:r>
              <a:rPr lang="en-US" b="0" dirty="0"/>
              <a:t>Click to reveal.</a:t>
            </a:r>
          </a:p>
          <a:p>
            <a:pPr marL="228600" indent="-228600">
              <a:buAutoNum type="arabicPeriod"/>
            </a:pPr>
            <a:r>
              <a:rPr lang="en-US" b="0" dirty="0"/>
              <a:t>Click on the transcripts to hear the full sentences read aloud.</a:t>
            </a:r>
          </a:p>
          <a:p>
            <a:endParaRPr lang="en-US" b="0" dirty="0"/>
          </a:p>
          <a:p>
            <a:r>
              <a:rPr lang="en-US" b="1" dirty="0"/>
              <a:t>Transcript:</a:t>
            </a: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Eduardo </a:t>
            </a:r>
            <a:r>
              <a:rPr lang="fr-FR"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Camavinga</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 cinq frères et sœurs. Est-ce que tu [-] as une grande famille ? </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Il vient d’Angola en Afrique, mais aujourd’hui il [-] habite en France. </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Un jour, il y </a:t>
            </a:r>
            <a:r>
              <a:rPr lang="fr-FR" sz="1800" b="0"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a</a:t>
            </a:r>
            <a:r>
              <a:rPr lang="fr-FR" sz="1800" b="1"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un accident et la maison [-] prend feu.</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Tu [peux] imaginer être dans cette situation ?</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Il dit que c’est sa motivation. Il [doit] jouer au foot pour gagner </a:t>
            </a:r>
            <a:r>
              <a:rPr lang="fr-FR" sz="1800" b="0"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de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l’argent pour sa famille.</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Il [-] trouve vite son premier emploi.</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Il [sait] travailler dur pour sa famille.</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Tu [veux] jouer au football avec Eduardo </a:t>
            </a:r>
            <a:r>
              <a:rPr lang="fr-FR"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Camavinga</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un jour ?</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800" b="0" i="0" u="none" strike="noStrike" dirty="0">
                <a:solidFill>
                  <a:srgbClr val="E6851E"/>
                </a:solidFill>
                <a:effectLst/>
                <a:latin typeface="Arial" panose="020B0604020202020204" pitchFamily="34" charset="0"/>
              </a:rPr>
              <a:t>sportif [2670], </a:t>
            </a:r>
            <a:r>
              <a:rPr lang="en-GB" sz="1800" b="0" i="0" u="none" strike="noStrike" dirty="0" err="1">
                <a:solidFill>
                  <a:srgbClr val="E6851E"/>
                </a:solidFill>
                <a:effectLst/>
                <a:latin typeface="Arial" panose="020B0604020202020204" pitchFamily="34" charset="0"/>
              </a:rPr>
              <a:t>journaliste</a:t>
            </a:r>
            <a:r>
              <a:rPr lang="en-GB" sz="1800" b="0" i="0" u="none" strike="noStrike" dirty="0">
                <a:solidFill>
                  <a:srgbClr val="E6851E"/>
                </a:solidFill>
                <a:effectLst/>
                <a:latin typeface="Arial" panose="020B0604020202020204" pitchFamily="34" charset="0"/>
              </a:rPr>
              <a:t> [1337], </a:t>
            </a:r>
            <a:r>
              <a:rPr lang="en-GB" sz="1800" b="0" i="0" u="none" strike="noStrike" dirty="0" err="1">
                <a:solidFill>
                  <a:srgbClr val="E6851E"/>
                </a:solidFill>
                <a:effectLst/>
                <a:latin typeface="Arial" panose="020B0604020202020204" pitchFamily="34" charset="0"/>
              </a:rPr>
              <a:t>discuter</a:t>
            </a:r>
            <a:r>
              <a:rPr lang="en-GB" sz="1800" b="0" i="0" u="none" strike="noStrike" dirty="0">
                <a:solidFill>
                  <a:srgbClr val="E6851E"/>
                </a:solidFill>
                <a:effectLst/>
                <a:latin typeface="Arial" panose="020B0604020202020204" pitchFamily="34" charset="0"/>
              </a:rPr>
              <a:t> [737] imaginer [840], </a:t>
            </a:r>
            <a:r>
              <a:rPr lang="en-GB" sz="1200" b="0" i="0" u="none" strike="noStrike" dirty="0">
                <a:solidFill>
                  <a:srgbClr val="E6851E"/>
                </a:solidFill>
                <a:effectLst/>
                <a:latin typeface="Arial" panose="020B0604020202020204" pitchFamily="34" charset="0"/>
              </a:rPr>
              <a:t>motivation [3522]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996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recap the function of adverbs and their position in single- and two-verb structures.</a:t>
            </a:r>
            <a:endParaRPr lang="en-US" b="1" dirty="0"/>
          </a:p>
          <a:p>
            <a:endParaRPr lang="en-US" b="1" dirty="0"/>
          </a:p>
          <a:p>
            <a:r>
              <a:rPr lang="en-US" b="1" dirty="0"/>
              <a:t>Procedure:</a:t>
            </a:r>
          </a:p>
          <a:p>
            <a:r>
              <a:rPr lang="en-US" b="0" dirty="0"/>
              <a:t>1. Click to bring up information, focusing on the positioning differences between a) adverbs of time/place and manner, and b) manner adverbs in single- and two-verb structures.</a:t>
            </a:r>
          </a:p>
          <a:p>
            <a:endParaRPr lang="en-US" b="1" dirty="0"/>
          </a:p>
          <a:p>
            <a:r>
              <a:rPr lang="en-GB" b="1" baseline="0" dirty="0"/>
              <a:t>Word frequency of cognates used (1 is the most frequent word in French):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E6851E"/>
                </a:solidFill>
                <a:effectLst/>
                <a:latin typeface="Arial" panose="020B0604020202020204" pitchFamily="34" charset="0"/>
              </a:rPr>
              <a:t>position </a:t>
            </a:r>
            <a:r>
              <a:rPr lang="en-GB" sz="1200" b="0" i="0" u="none" strike="noStrike" dirty="0">
                <a:solidFill>
                  <a:srgbClr val="E6851E"/>
                </a:solidFill>
                <a:effectLst/>
                <a:latin typeface="Arial" panose="020B0604020202020204" pitchFamily="34" charset="0"/>
              </a:rPr>
              <a:t>[383]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227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position adverbs in sentences with one or two verbs.</a:t>
            </a:r>
          </a:p>
          <a:p>
            <a:endParaRPr lang="en-US" b="1" dirty="0"/>
          </a:p>
          <a:p>
            <a:r>
              <a:rPr lang="en-US" b="1" dirty="0"/>
              <a:t>Procedure:</a:t>
            </a:r>
          </a:p>
          <a:p>
            <a:pPr marL="0" indent="0">
              <a:buNone/>
            </a:pPr>
            <a:r>
              <a:rPr lang="en-US" b="0" dirty="0"/>
              <a:t>1. Tell students they are going to adapt the spoken dialogue they hear for publication by adding more detail for readers.</a:t>
            </a:r>
          </a:p>
          <a:p>
            <a:pPr marL="0" indent="0">
              <a:buNone/>
            </a:pPr>
            <a:r>
              <a:rPr lang="en-US" b="0" dirty="0"/>
              <a:t>2. Ensure understanding of the meaning of the adverbs, and check that students know whether each is an adverb of time, place, manner or frequency.</a:t>
            </a:r>
          </a:p>
          <a:p>
            <a:pPr marL="0" indent="0">
              <a:buNone/>
            </a:pPr>
            <a:r>
              <a:rPr lang="en-US" b="0" dirty="0"/>
              <a:t>3. Students re-write the sentences with the adverbs added.</a:t>
            </a:r>
          </a:p>
          <a:p>
            <a:pPr marL="0" indent="0">
              <a:buNone/>
            </a:pPr>
            <a:r>
              <a:rPr lang="en-US" b="0" dirty="0"/>
              <a:t>4. Click to reveal answers.</a:t>
            </a:r>
          </a:p>
          <a:p>
            <a:pPr marL="0" indent="0">
              <a:buNone/>
            </a:pPr>
            <a:r>
              <a:rPr lang="en-US" b="0" dirty="0"/>
              <a:t>5. Oral translation of sentences.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vraiment</a:t>
            </a:r>
            <a:r>
              <a:rPr lang="en-GB" baseline="0" dirty="0"/>
              <a:t> </a:t>
            </a:r>
            <a:r>
              <a:rPr lang="en-GB" sz="1800" b="0" i="0" u="none" strike="noStrike" dirty="0">
                <a:solidFill>
                  <a:srgbClr val="000000"/>
                </a:solidFill>
                <a:effectLst/>
                <a:latin typeface="Arial" panose="020B0604020202020204" pitchFamily="34" charset="0"/>
              </a:rPr>
              <a:t>[361], </a:t>
            </a:r>
            <a:r>
              <a:rPr lang="en-GB" sz="1800" b="0" i="0" u="none" strike="noStrike" dirty="0" err="1">
                <a:solidFill>
                  <a:srgbClr val="000000"/>
                </a:solidFill>
                <a:effectLst/>
                <a:latin typeface="Arial" panose="020B0604020202020204" pitchFamily="34" charset="0"/>
              </a:rPr>
              <a:t>joyeusement</a:t>
            </a:r>
            <a:r>
              <a:rPr lang="en-GB" sz="1800" b="0" i="0" u="none" strike="noStrike" dirty="0">
                <a:solidFill>
                  <a:srgbClr val="000000"/>
                </a:solidFill>
                <a:effectLst/>
                <a:latin typeface="Arial" panose="020B0604020202020204" pitchFamily="34" charset="0"/>
              </a:rPr>
              <a:t> [&gt;5000], </a:t>
            </a:r>
            <a:r>
              <a:rPr lang="en-GB" sz="1800" baseline="0" dirty="0"/>
              <a:t>an [76]</a:t>
            </a: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800" b="0" i="0" u="none" strike="noStrike" dirty="0">
                <a:solidFill>
                  <a:srgbClr val="E6851E"/>
                </a:solidFill>
                <a:effectLst/>
                <a:latin typeface="Arial" panose="020B0604020202020204" pitchFamily="34" charset="0"/>
              </a:rPr>
              <a:t>motivation [3522], imaginer [840], </a:t>
            </a:r>
            <a:r>
              <a:rPr kumimoji="0" lang="en-GB" sz="18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publier</a:t>
            </a:r>
            <a:r>
              <a:rPr kumimoji="0" lang="en-GB" sz="1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[768], magazine [2033], dialogue [1719], </a:t>
            </a:r>
            <a:r>
              <a:rPr lang="en-GB" sz="1800" b="0" i="0" u="none" strike="noStrike" dirty="0" err="1">
                <a:solidFill>
                  <a:srgbClr val="E6851E"/>
                </a:solidFill>
                <a:effectLst/>
                <a:latin typeface="Arial" panose="020B0604020202020204" pitchFamily="34" charset="0"/>
              </a:rPr>
              <a:t>journaliste</a:t>
            </a:r>
            <a:r>
              <a:rPr lang="en-GB" sz="1800" b="0" i="0" u="none" strike="noStrike" dirty="0">
                <a:solidFill>
                  <a:srgbClr val="E6851E"/>
                </a:solidFill>
                <a:effectLst/>
                <a:latin typeface="Arial" panose="020B0604020202020204" pitchFamily="34" charset="0"/>
              </a:rPr>
              <a:t> [1337]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952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p>
          <a:p>
            <a:endParaRPr lang="en-US" b="1" dirty="0"/>
          </a:p>
          <a:p>
            <a:r>
              <a:rPr lang="en-US" b="1" dirty="0"/>
              <a:t>Aim: </a:t>
            </a:r>
            <a:r>
              <a:rPr lang="en-US" b="0" dirty="0"/>
              <a:t>To revise use of </a:t>
            </a:r>
            <a:r>
              <a:rPr lang="en-US" b="0" i="1" dirty="0" err="1"/>
              <a:t>être</a:t>
            </a:r>
            <a:r>
              <a:rPr lang="en-US" b="0" i="1" dirty="0"/>
              <a:t> + </a:t>
            </a:r>
            <a:r>
              <a:rPr lang="en-US" b="0" i="0" dirty="0"/>
              <a:t>no article to talk about professions; oral production of sentences with modal verbs to talk about future goals.</a:t>
            </a:r>
          </a:p>
          <a:p>
            <a:endParaRPr lang="en-US" b="1" dirty="0"/>
          </a:p>
          <a:p>
            <a:r>
              <a:rPr lang="en-US" b="1" dirty="0"/>
              <a:t>Procedure:</a:t>
            </a:r>
          </a:p>
          <a:p>
            <a:pPr marL="228600" indent="-228600">
              <a:buAutoNum type="arabicPeriod"/>
            </a:pPr>
            <a:r>
              <a:rPr lang="en-US" b="0" dirty="0"/>
              <a:t>Students prepare their answers to the questions on the board for 1-2 minutes.</a:t>
            </a:r>
          </a:p>
          <a:p>
            <a:pPr marL="228600" indent="-228600">
              <a:buAutoNum type="arabicPeriod"/>
            </a:pPr>
            <a:r>
              <a:rPr lang="en-US" sz="1200" b="0" i="0" dirty="0">
                <a:solidFill>
                  <a:srgbClr val="4472C4">
                    <a:lumMod val="50000"/>
                  </a:srgbClr>
                </a:solidFill>
                <a:latin typeface="Century Gothic" panose="020F0302020204030204"/>
              </a:rPr>
              <a:t>Click to bring up instructions for the oral part of the activity. Students sketch a 3x6 table.</a:t>
            </a:r>
          </a:p>
          <a:p>
            <a:pPr marL="228600" indent="-228600">
              <a:buAutoNum type="arabicPeriod"/>
            </a:pPr>
            <a:r>
              <a:rPr lang="en-US" sz="1200" b="0" i="0" dirty="0">
                <a:solidFill>
                  <a:srgbClr val="4472C4">
                    <a:lumMod val="50000"/>
                  </a:srgbClr>
                </a:solidFill>
                <a:latin typeface="Century Gothic" panose="020F0302020204030204"/>
              </a:rPr>
              <a:t>Click again to add an example to the table.</a:t>
            </a:r>
          </a:p>
          <a:p>
            <a:pPr marL="228600" indent="-228600">
              <a:buAutoNum type="arabicPeriod"/>
            </a:pPr>
            <a:r>
              <a:rPr lang="en-US" b="0" dirty="0"/>
              <a:t>Students conduct the survey in large groups.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Elicit some sentences from students in the 3</a:t>
            </a:r>
            <a:r>
              <a:rPr lang="en-US" b="0" baseline="30000" dirty="0"/>
              <a:t>rd</a:t>
            </a:r>
            <a:r>
              <a:rPr lang="en-US" b="0" dirty="0"/>
              <a:t> person as examples (e.g. </a:t>
            </a:r>
            <a:r>
              <a:rPr lang="en-US" b="0" i="1" dirty="0"/>
              <a:t>Sophie </a:t>
            </a:r>
            <a:r>
              <a:rPr lang="en-US" sz="1200" i="1" dirty="0" err="1">
                <a:solidFill>
                  <a:srgbClr val="4472C4">
                    <a:lumMod val="50000"/>
                  </a:srgbClr>
                </a:solidFill>
                <a:latin typeface="Ink Free" panose="03080402000500000000" pitchFamily="66" charset="0"/>
              </a:rPr>
              <a:t>veut</a:t>
            </a:r>
            <a:r>
              <a:rPr lang="en-US" sz="1200" i="1" dirty="0">
                <a:solidFill>
                  <a:srgbClr val="4472C4">
                    <a:lumMod val="50000"/>
                  </a:srgbClr>
                </a:solidFill>
                <a:latin typeface="Ink Free" panose="03080402000500000000" pitchFamily="66" charset="0"/>
              </a:rPr>
              <a:t> </a:t>
            </a:r>
            <a:r>
              <a:rPr lang="en-US" sz="1200" i="1" dirty="0" err="1">
                <a:solidFill>
                  <a:srgbClr val="4472C4">
                    <a:lumMod val="50000"/>
                  </a:srgbClr>
                </a:solidFill>
                <a:latin typeface="Ink Free" panose="03080402000500000000" pitchFamily="66" charset="0"/>
              </a:rPr>
              <a:t>être</a:t>
            </a:r>
            <a:r>
              <a:rPr lang="en-US" sz="1200" i="1" dirty="0">
                <a:solidFill>
                  <a:srgbClr val="4472C4">
                    <a:lumMod val="50000"/>
                  </a:srgbClr>
                </a:solidFill>
                <a:latin typeface="Ink Free" panose="03080402000500000000" pitchFamily="66" charset="0"/>
              </a:rPr>
              <a:t> </a:t>
            </a:r>
            <a:r>
              <a:rPr lang="fr-FR" sz="1200" i="1" kern="1200" dirty="0">
                <a:solidFill>
                  <a:srgbClr val="115076"/>
                </a:solidFill>
                <a:latin typeface="Ink Free" panose="03080402000500000000" pitchFamily="66" charset="0"/>
                <a:ea typeface="+mn-ea"/>
                <a:cs typeface="+mn-cs"/>
              </a:rPr>
              <a:t>professeure. Pour</a:t>
            </a:r>
            <a:r>
              <a:rPr lang="en-US" sz="1200" i="1" dirty="0">
                <a:solidFill>
                  <a:srgbClr val="4472C4">
                    <a:lumMod val="50000"/>
                  </a:srgbClr>
                </a:solidFill>
                <a:latin typeface="Ink Free" panose="03080402000500000000" pitchFamily="66" charset="0"/>
              </a:rPr>
              <a:t> </a:t>
            </a:r>
            <a:r>
              <a:rPr lang="en-US" sz="1200" i="1" dirty="0" err="1">
                <a:solidFill>
                  <a:srgbClr val="4472C4">
                    <a:lumMod val="50000"/>
                  </a:srgbClr>
                </a:solidFill>
                <a:latin typeface="Ink Free" panose="03080402000500000000" pitchFamily="66" charset="0"/>
              </a:rPr>
              <a:t>être</a:t>
            </a:r>
            <a:r>
              <a:rPr lang="en-US" sz="1200" i="1" dirty="0">
                <a:solidFill>
                  <a:srgbClr val="4472C4">
                    <a:lumMod val="50000"/>
                  </a:srgbClr>
                </a:solidFill>
                <a:latin typeface="Ink Free" panose="03080402000500000000" pitchFamily="66" charset="0"/>
              </a:rPr>
              <a:t> </a:t>
            </a:r>
            <a:r>
              <a:rPr lang="fr-FR" sz="1200" i="1" kern="1200" dirty="0">
                <a:solidFill>
                  <a:srgbClr val="115076"/>
                </a:solidFill>
                <a:latin typeface="Ink Free" panose="03080402000500000000" pitchFamily="66" charset="0"/>
                <a:ea typeface="+mn-ea"/>
                <a:cs typeface="+mn-cs"/>
              </a:rPr>
              <a:t>professeure, </a:t>
            </a:r>
            <a:r>
              <a:rPr lang="en-GB" sz="1200" i="1" kern="1200" dirty="0">
                <a:solidFill>
                  <a:srgbClr val="4472C4">
                    <a:lumMod val="50000"/>
                  </a:srgbClr>
                </a:solidFill>
                <a:latin typeface="Ink Free" panose="03080402000500000000" pitchFamily="66" charset="0"/>
                <a:ea typeface="+mn-ea"/>
                <a:cs typeface="+mn-cs"/>
              </a:rPr>
              <a:t>o</a:t>
            </a:r>
            <a:r>
              <a:rPr lang="en-GB" sz="1200" i="1" dirty="0">
                <a:solidFill>
                  <a:srgbClr val="4472C4">
                    <a:lumMod val="50000"/>
                  </a:srgbClr>
                </a:solidFill>
                <a:latin typeface="Ink Free" panose="03080402000500000000" pitchFamily="66" charset="0"/>
              </a:rPr>
              <a:t>n doit </a:t>
            </a:r>
            <a:r>
              <a:rPr lang="fr-FR" sz="1200" i="1" kern="1200" dirty="0">
                <a:solidFill>
                  <a:srgbClr val="115076"/>
                </a:solidFill>
                <a:latin typeface="Ink Free" panose="03080402000500000000" pitchFamily="66" charset="0"/>
                <a:ea typeface="+mn-ea"/>
                <a:cs typeface="+mn-cs"/>
              </a:rPr>
              <a:t>étudier dur</a:t>
            </a:r>
            <a:r>
              <a:rPr lang="en-US" sz="1200" i="1" dirty="0">
                <a:solidFill>
                  <a:srgbClr val="4472C4">
                    <a:lumMod val="50000"/>
                  </a:srgbClr>
                </a:solidFill>
                <a:latin typeface="Ink Free" panose="03080402000500000000" pitchFamily="66" charset="0"/>
              </a:rPr>
              <a:t>.)</a:t>
            </a:r>
          </a:p>
          <a:p>
            <a:endParaRPr lang="en-GB" sz="1800" b="0" i="0" u="sng" strike="noStrike" dirty="0">
              <a:solidFill>
                <a:srgbClr val="1155CC"/>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enquête</a:t>
            </a:r>
            <a:r>
              <a:rPr lang="en-GB" baseline="0" dirty="0"/>
              <a:t> [866]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enquête</a:t>
            </a:r>
            <a:r>
              <a:rPr lang="en-GB" baseline="0" dirty="0"/>
              <a:t> [866]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871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15 minutes </a:t>
            </a:r>
            <a:r>
              <a:rPr lang="en-US" b="0" dirty="0"/>
              <a:t>for four related activities. This is a four-part activity which guides students through the process of writing more complex sentences one stage at a time.</a:t>
            </a:r>
          </a:p>
          <a:p>
            <a:endParaRPr lang="en-US" b="0" dirty="0"/>
          </a:p>
          <a:p>
            <a:r>
              <a:rPr lang="en-US" b="1" dirty="0"/>
              <a:t>Part 1: 4 minutes</a:t>
            </a:r>
          </a:p>
          <a:p>
            <a:endParaRPr lang="en-US" b="1" dirty="0"/>
          </a:p>
          <a:p>
            <a:r>
              <a:rPr lang="en-US" b="1" dirty="0"/>
              <a:t>Aim: </a:t>
            </a:r>
            <a:r>
              <a:rPr lang="en-US" b="0" dirty="0"/>
              <a:t>Written production of sentences with </a:t>
            </a:r>
            <a:r>
              <a:rPr lang="en-US" b="0" i="1" dirty="0" err="1"/>
              <a:t>aller</a:t>
            </a:r>
            <a:r>
              <a:rPr lang="en-US" b="0" i="0" dirty="0"/>
              <a:t> + </a:t>
            </a:r>
            <a:r>
              <a:rPr lang="en-US" b="0" i="1" dirty="0"/>
              <a:t>infinitive </a:t>
            </a:r>
            <a:r>
              <a:rPr lang="en-US" b="0" i="0" dirty="0"/>
              <a:t>in</a:t>
            </a:r>
            <a:r>
              <a:rPr lang="en-US" b="0" i="1" dirty="0"/>
              <a:t> </a:t>
            </a:r>
            <a:r>
              <a:rPr lang="en-US" b="0" i="0" dirty="0"/>
              <a:t>affirmative sentences to express future goals.</a:t>
            </a:r>
          </a:p>
          <a:p>
            <a:endParaRPr lang="en-US" b="1" dirty="0"/>
          </a:p>
          <a:p>
            <a:r>
              <a:rPr lang="en-US" b="1" dirty="0"/>
              <a:t>Procedure:</a:t>
            </a:r>
          </a:p>
          <a:p>
            <a:pPr marL="228600" indent="-228600">
              <a:buAutoNum type="arabicPeriod"/>
            </a:pPr>
            <a:r>
              <a:rPr lang="en-US" b="0" dirty="0"/>
              <a:t>Click to bring up instructions.</a:t>
            </a:r>
          </a:p>
          <a:p>
            <a:pPr marL="228600" indent="-228600">
              <a:buAutoNum type="arabicPeriod"/>
            </a:pPr>
            <a:r>
              <a:rPr lang="en-US" b="0" dirty="0"/>
              <a:t>Click again to bring up prompt (</a:t>
            </a:r>
            <a:r>
              <a:rPr lang="en-US" b="0" i="1" dirty="0" err="1"/>
              <a:t>aller</a:t>
            </a:r>
            <a:r>
              <a:rPr lang="en-US" b="0" i="1" dirty="0"/>
              <a:t> </a:t>
            </a:r>
            <a:r>
              <a:rPr lang="en-US" b="0" dirty="0"/>
              <a:t>+ infinitive) and example.</a:t>
            </a:r>
          </a:p>
          <a:p>
            <a:pPr marL="228600" indent="-228600">
              <a:buAutoNum type="arabicPeriod"/>
            </a:pPr>
            <a:r>
              <a:rPr lang="en-US" b="0" dirty="0"/>
              <a:t>Students write four sentences about what they want to do in the future.</a:t>
            </a: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objectif</a:t>
            </a:r>
            <a:r>
              <a:rPr lang="en-GB" baseline="0" dirty="0"/>
              <a:t> [518]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800" b="0" i="0" u="none" strike="noStrike" baseline="0" dirty="0">
                <a:solidFill>
                  <a:srgbClr val="E6851E"/>
                </a:solidFill>
                <a:effectLst/>
                <a:latin typeface="Arial" panose="020B0604020202020204" pitchFamily="34" charset="0"/>
              </a:rPr>
              <a:t>motivation [3522]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437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 2: 2 minutes</a:t>
            </a:r>
          </a:p>
          <a:p>
            <a:endParaRPr lang="en-US" b="1" dirty="0"/>
          </a:p>
          <a:p>
            <a:r>
              <a:rPr lang="en-US" b="1" dirty="0"/>
              <a:t>Aim: </a:t>
            </a:r>
            <a:r>
              <a:rPr lang="en-US" b="0" dirty="0"/>
              <a:t>Written production of sentences with </a:t>
            </a:r>
            <a:r>
              <a:rPr lang="en-US" b="0" i="1" dirty="0" err="1"/>
              <a:t>aller</a:t>
            </a:r>
            <a:r>
              <a:rPr lang="en-US" b="0" i="0" dirty="0"/>
              <a:t> + </a:t>
            </a:r>
            <a:r>
              <a:rPr lang="en-US" b="0" i="1" dirty="0"/>
              <a:t>infinitive in </a:t>
            </a:r>
            <a:r>
              <a:rPr lang="en-US" b="0" i="0" dirty="0"/>
              <a:t>negative sentences to express future goals.</a:t>
            </a:r>
          </a:p>
          <a:p>
            <a:endParaRPr lang="en-US" b="1" dirty="0"/>
          </a:p>
          <a:p>
            <a:r>
              <a:rPr lang="en-US" b="1" dirty="0"/>
              <a:t>Procedure:</a:t>
            </a:r>
          </a:p>
          <a:p>
            <a:pPr marL="228600" indent="-228600">
              <a:buAutoNum type="arabicPeriod"/>
            </a:pPr>
            <a:r>
              <a:rPr lang="en-US" b="0" dirty="0"/>
              <a:t>Click to bring up instructions.</a:t>
            </a:r>
          </a:p>
          <a:p>
            <a:pPr marL="228600" indent="-228600">
              <a:buAutoNum type="arabicPeriod"/>
            </a:pPr>
            <a:r>
              <a:rPr lang="en-US" b="0" dirty="0"/>
              <a:t>Click again to bring up prompt (</a:t>
            </a:r>
            <a:r>
              <a:rPr lang="en-US" b="0" i="1" dirty="0" err="1"/>
              <a:t>aller</a:t>
            </a:r>
            <a:r>
              <a:rPr lang="en-US" b="0" i="1" dirty="0"/>
              <a:t> + infinitive </a:t>
            </a:r>
            <a:r>
              <a:rPr lang="en-US" b="0" dirty="0"/>
              <a:t>and </a:t>
            </a:r>
            <a:r>
              <a:rPr lang="en-US" b="0" i="1" dirty="0"/>
              <a:t>ne…pas</a:t>
            </a:r>
            <a:r>
              <a:rPr lang="en-US" b="0" dirty="0"/>
              <a:t>) and example.</a:t>
            </a:r>
          </a:p>
          <a:p>
            <a:pPr marL="228600" indent="-228600">
              <a:buAutoNum type="arabicPeriod"/>
            </a:pPr>
            <a:r>
              <a:rPr lang="en-US" b="0" dirty="0"/>
              <a:t>Students write two sentences about what they do not want to do in the future.</a:t>
            </a: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sz="1200" b="0" i="0" u="none" strike="noStrike" baseline="0" dirty="0">
                <a:solidFill>
                  <a:srgbClr val="E6851E"/>
                </a:solidFill>
                <a:effectLst/>
                <a:latin typeface="Arial" panose="020B0604020202020204" pitchFamily="34" charset="0"/>
              </a:rPr>
              <a:t>motivation [3522]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978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 3: 6 minutes</a:t>
            </a:r>
          </a:p>
          <a:p>
            <a:endParaRPr lang="en-US" b="1" dirty="0"/>
          </a:p>
          <a:p>
            <a:r>
              <a:rPr lang="en-US" b="1" dirty="0"/>
              <a:t>Aim: </a:t>
            </a:r>
            <a:r>
              <a:rPr lang="en-US" b="0" dirty="0"/>
              <a:t>Written production of two-clause sentences with </a:t>
            </a:r>
            <a:r>
              <a:rPr lang="en-US" b="0" i="1" dirty="0" err="1"/>
              <a:t>parce</a:t>
            </a:r>
            <a:r>
              <a:rPr lang="en-US" b="0" i="1" dirty="0"/>
              <a:t> que </a:t>
            </a:r>
            <a:r>
              <a:rPr lang="en-US" b="0" i="0" dirty="0"/>
              <a:t>and</a:t>
            </a:r>
            <a:r>
              <a:rPr lang="en-US" b="0" dirty="0"/>
              <a:t> </a:t>
            </a:r>
            <a:r>
              <a:rPr lang="en-US" b="0" i="0" dirty="0"/>
              <a:t>modal verb + </a:t>
            </a:r>
            <a:r>
              <a:rPr lang="en-US" b="0" i="1" dirty="0"/>
              <a:t>infinitive </a:t>
            </a:r>
            <a:r>
              <a:rPr lang="en-US" b="0" i="0" dirty="0"/>
              <a:t>structures to express motivations.</a:t>
            </a:r>
          </a:p>
          <a:p>
            <a:endParaRPr lang="en-US" b="1" dirty="0"/>
          </a:p>
          <a:p>
            <a:r>
              <a:rPr lang="en-US" b="1" dirty="0"/>
              <a:t>Procedure:</a:t>
            </a:r>
          </a:p>
          <a:p>
            <a:pPr marL="228600" indent="-228600">
              <a:buAutoNum type="arabicPeriod"/>
            </a:pPr>
            <a:r>
              <a:rPr lang="en-US" b="0" dirty="0"/>
              <a:t>Click to bring up instructions.</a:t>
            </a:r>
          </a:p>
          <a:p>
            <a:pPr marL="228600" indent="-228600">
              <a:buAutoNum type="arabicPeriod"/>
            </a:pPr>
            <a:r>
              <a:rPr lang="en-US" b="0" dirty="0"/>
              <a:t>Click again to bring up prompt (modal + infinitive).</a:t>
            </a:r>
          </a:p>
          <a:p>
            <a:pPr marL="228600" indent="-228600">
              <a:buAutoNum type="arabicPeriod"/>
            </a:pPr>
            <a:r>
              <a:rPr lang="en-US" b="0" dirty="0"/>
              <a:t>Students write six sentences about what they </a:t>
            </a:r>
            <a:r>
              <a:rPr lang="en-GB" b="0" i="0" dirty="0">
                <a:solidFill>
                  <a:srgbClr val="222222"/>
                </a:solidFill>
                <a:effectLst/>
                <a:latin typeface="Arial" panose="020B0604020202020204" pitchFamily="34" charset="0"/>
              </a:rPr>
              <a:t>have to/must/want to/know how to do and link these to the ones they have already written using </a:t>
            </a:r>
            <a:r>
              <a:rPr lang="en-GB" b="0" i="1" dirty="0" err="1">
                <a:solidFill>
                  <a:srgbClr val="222222"/>
                </a:solidFill>
                <a:effectLst/>
                <a:latin typeface="Arial" panose="020B0604020202020204" pitchFamily="34" charset="0"/>
              </a:rPr>
              <a:t>parce</a:t>
            </a:r>
            <a:r>
              <a:rPr lang="en-GB" b="0" i="1" dirty="0">
                <a:solidFill>
                  <a:srgbClr val="222222"/>
                </a:solidFill>
                <a:effectLst/>
                <a:latin typeface="Arial" panose="020B0604020202020204" pitchFamily="34" charset="0"/>
              </a:rPr>
              <a:t> que</a:t>
            </a:r>
            <a:r>
              <a:rPr lang="en-GB" b="0" i="0" dirty="0">
                <a:solidFill>
                  <a:srgbClr val="222222"/>
                </a:solidFill>
                <a:effectLst/>
                <a:latin typeface="Arial" panose="020B0604020202020204" pitchFamily="34" charset="0"/>
              </a:rPr>
              <a:t>.</a:t>
            </a: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objectif</a:t>
            </a:r>
            <a:r>
              <a:rPr lang="en-GB" baseline="0" dirty="0"/>
              <a:t> [518]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800" b="0" i="0" u="none" strike="noStrike" baseline="0" dirty="0">
                <a:solidFill>
                  <a:srgbClr val="E6851E"/>
                </a:solidFill>
                <a:effectLst/>
                <a:latin typeface="Arial" panose="020B0604020202020204" pitchFamily="34" charset="0"/>
              </a:rPr>
              <a:t>motivation [3522]</a:t>
            </a:r>
            <a:r>
              <a:rPr lang="en-GB" sz="1800" b="0" i="0" u="none" strike="noStrike" baseline="0" dirty="0">
                <a:solidFill>
                  <a:schemeClr val="tx1"/>
                </a:solidFill>
                <a:effectLst/>
                <a:latin typeface="+mn-lt"/>
              </a:rPr>
              <a:t>, </a:t>
            </a:r>
            <a:r>
              <a:rPr lang="en-GB" sz="1800" b="0" i="0" u="none" strike="noStrike" baseline="0" dirty="0">
                <a:solidFill>
                  <a:srgbClr val="E6851E"/>
                </a:solidFill>
                <a:effectLst/>
                <a:latin typeface="Arial" panose="020B0604020202020204" pitchFamily="34" charset="0"/>
              </a:rPr>
              <a:t>long [202]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154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 3: 3 minutes</a:t>
            </a:r>
          </a:p>
          <a:p>
            <a:endParaRPr lang="en-US" b="1" dirty="0"/>
          </a:p>
          <a:p>
            <a:r>
              <a:rPr lang="en-US" b="1" dirty="0"/>
              <a:t>Aim: </a:t>
            </a:r>
            <a:r>
              <a:rPr lang="en-US" b="0" dirty="0"/>
              <a:t>Written production of complex sentences with adverbs.</a:t>
            </a:r>
            <a:endParaRPr lang="en-US" b="0" i="0" dirty="0"/>
          </a:p>
          <a:p>
            <a:endParaRPr lang="en-US" b="1" dirty="0"/>
          </a:p>
          <a:p>
            <a:r>
              <a:rPr lang="en-US" b="1" dirty="0"/>
              <a:t>Procedure:</a:t>
            </a:r>
          </a:p>
          <a:p>
            <a:pPr marL="228600" indent="-228600">
              <a:buAutoNum type="arabicPeriod"/>
            </a:pPr>
            <a:r>
              <a:rPr lang="en-US" b="0" dirty="0"/>
              <a:t>Click to bring up instructions.</a:t>
            </a:r>
          </a:p>
          <a:p>
            <a:pPr marL="228600" indent="-228600">
              <a:buAutoNum type="arabicPeriod"/>
            </a:pPr>
            <a:r>
              <a:rPr lang="en-US" b="0" dirty="0"/>
              <a:t>Click again to bring up prompt (adverb position).</a:t>
            </a:r>
          </a:p>
          <a:p>
            <a:pPr marL="228600" indent="-228600">
              <a:buAutoNum type="arabicPeriod"/>
            </a:pPr>
            <a:r>
              <a:rPr lang="en-US" b="0" dirty="0"/>
              <a:t>Students </a:t>
            </a:r>
            <a:r>
              <a:rPr lang="en-GB" b="0" dirty="0"/>
              <a:t>insert adverbs to say when, where, how or for how long they are going to do these things. They need only add one adverb per sentence.</a:t>
            </a:r>
          </a:p>
          <a:p>
            <a:pPr marL="228600" indent="-228600">
              <a:buAutoNum type="arabicPeriod"/>
            </a:pPr>
            <a:r>
              <a:rPr lang="en-GB" b="0" i="0" dirty="0">
                <a:solidFill>
                  <a:srgbClr val="222222"/>
                </a:solidFill>
                <a:effectLst/>
                <a:latin typeface="Arial" panose="020B0604020202020204" pitchFamily="34" charset="0"/>
              </a:rPr>
              <a:t>Point out to students that over the course of the last four slides students have produced a mini essay about their motivations and future goals.</a:t>
            </a: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objectif</a:t>
            </a:r>
            <a:r>
              <a:rPr lang="en-GB" baseline="0" dirty="0"/>
              <a:t> [518], </a:t>
            </a:r>
            <a:r>
              <a:rPr lang="en-GB" baseline="0" dirty="0" err="1"/>
              <a:t>ajouter</a:t>
            </a:r>
            <a:r>
              <a:rPr lang="en-GB" baseline="0" dirty="0"/>
              <a:t> [359]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800" b="0" i="0" u="none" strike="noStrike" baseline="0" dirty="0">
                <a:solidFill>
                  <a:srgbClr val="E6851E"/>
                </a:solidFill>
                <a:effectLst/>
                <a:latin typeface="Arial" panose="020B0604020202020204" pitchFamily="34" charset="0"/>
              </a:rPr>
              <a:t>motivation [3522], </a:t>
            </a:r>
            <a:r>
              <a:rPr lang="en-GB" sz="1800" b="0" i="0" u="none" strike="noStrike" baseline="0" dirty="0" err="1">
                <a:solidFill>
                  <a:srgbClr val="E6851E"/>
                </a:solidFill>
                <a:effectLst/>
                <a:latin typeface="Arial" panose="020B0604020202020204" pitchFamily="34" charset="0"/>
              </a:rPr>
              <a:t>adverbe</a:t>
            </a:r>
            <a:r>
              <a:rPr lang="en-GB" sz="1800" b="0" i="0" u="none" strike="noStrike" baseline="0" dirty="0">
                <a:solidFill>
                  <a:srgbClr val="E6851E"/>
                </a:solidFill>
                <a:effectLst/>
                <a:latin typeface="Arial" panose="020B0604020202020204" pitchFamily="34" charset="0"/>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578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enfant</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2245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9.1.1.4 vocabulary learning homework is here: https://resources.ncelp.org/concern/resources/4x51hk12j?locale=en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shake ones head</a:t>
            </a:r>
            <a:r>
              <a:rPr lang="en-GB" baseline="0" dirty="0"/>
              <a:t> whilst waggling one’s index finger, to indicate ‘no!’</a:t>
            </a:r>
            <a:br>
              <a:rPr lang="en-GB" baseline="0" dirty="0"/>
            </a:br>
            <a:r>
              <a:rPr lang="en-GB" baseline="0" dirty="0"/>
              <a:t>4. Roll back the animations and work through 1-3 again, but this time, dropping your voice completely to listen carefully to the students saying the </a:t>
            </a:r>
            <a:r>
              <a:rPr lang="en-GB" b="1" dirty="0"/>
              <a:t>[on] </a:t>
            </a:r>
            <a:r>
              <a:rPr lang="en-GB" baseline="0" dirty="0"/>
              <a:t>sound, pronouncing </a:t>
            </a:r>
            <a:r>
              <a:rPr lang="en-GB" b="0" baseline="0" dirty="0"/>
              <a:t>”</a:t>
            </a:r>
            <a:r>
              <a:rPr lang="en-GB" b="1" baseline="0" dirty="0"/>
              <a:t>non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onze</a:t>
            </a:r>
            <a:r>
              <a:rPr lang="en-GB" baseline="0" dirty="0"/>
              <a:t> [2447]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184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distinguish aurally between SSCs [</a:t>
            </a:r>
            <a:r>
              <a:rPr lang="en-US" b="0" dirty="0" err="1"/>
              <a:t>en</a:t>
            </a:r>
            <a:r>
              <a:rPr lang="en-US" b="0" dirty="0"/>
              <a:t>/an] and accurately produce both sounds. This phonics focus prepares students to correctly pronounce </a:t>
            </a:r>
            <a:br>
              <a:rPr lang="en-US" b="0" dirty="0"/>
            </a:br>
            <a:r>
              <a:rPr lang="en-US" b="0" dirty="0"/>
              <a:t>-</a:t>
            </a:r>
            <a:r>
              <a:rPr lang="en-US" b="0" i="1" dirty="0" err="1"/>
              <a:t>ment</a:t>
            </a:r>
            <a:r>
              <a:rPr lang="en-US" b="0" i="1" dirty="0"/>
              <a:t> </a:t>
            </a:r>
            <a:r>
              <a:rPr lang="en-US" b="0" i="0" dirty="0"/>
              <a:t>adverbs, which are this week’s word pattern feature.</a:t>
            </a:r>
            <a:endParaRPr lang="en-US" b="0" dirty="0"/>
          </a:p>
          <a:p>
            <a:endParaRPr lang="en-US" b="1" dirty="0"/>
          </a:p>
          <a:p>
            <a:r>
              <a:rPr lang="en-US" b="1" dirty="0"/>
              <a:t>Procedure:</a:t>
            </a:r>
          </a:p>
          <a:p>
            <a:r>
              <a:rPr lang="en-US" b="0" dirty="0"/>
              <a:t>1. Click to bring up the minima pair. Students listen to the pronunciation (click on the images to hear).</a:t>
            </a:r>
          </a:p>
          <a:p>
            <a:pPr marL="0" indent="0">
              <a:buNone/>
            </a:pPr>
            <a:r>
              <a:rPr lang="en-US" b="0" dirty="0"/>
              <a:t>2. Explain that [on] and [</a:t>
            </a:r>
            <a:r>
              <a:rPr lang="en-US" b="0" dirty="0" err="1"/>
              <a:t>en</a:t>
            </a:r>
            <a:r>
              <a:rPr lang="en-US" b="0" dirty="0"/>
              <a:t>/an] are nasal vowels. [on] is a nasal [o], and [</a:t>
            </a:r>
            <a:r>
              <a:rPr lang="en-US" b="0" dirty="0" err="1"/>
              <a:t>en</a:t>
            </a:r>
            <a:r>
              <a:rPr lang="en-US" b="0" dirty="0"/>
              <a:t>/an] is a nasal [a]. Students </a:t>
            </a:r>
            <a:r>
              <a:rPr lang="en-US" b="0" dirty="0" err="1"/>
              <a:t>practise</a:t>
            </a:r>
            <a:r>
              <a:rPr lang="en-US" b="0" dirty="0"/>
              <a:t> saying [o] and [a], focusing on mouth position. The mouth should be </a:t>
            </a:r>
            <a:r>
              <a:rPr lang="en-GB" b="0" i="0" dirty="0">
                <a:solidFill>
                  <a:srgbClr val="001834"/>
                </a:solidFill>
                <a:effectLst/>
                <a:latin typeface="Source Sans Pro" panose="020B0503030403020204" pitchFamily="34" charset="0"/>
              </a:rPr>
              <a:t>wide in a square shape for [a], and almost closed like a kiss for [o].</a:t>
            </a:r>
          </a:p>
          <a:p>
            <a:pPr marL="0" indent="0">
              <a:buNone/>
            </a:pPr>
            <a:r>
              <a:rPr lang="en-GB" b="0" i="0" dirty="0">
                <a:solidFill>
                  <a:srgbClr val="001834"/>
                </a:solidFill>
                <a:effectLst/>
                <a:latin typeface="Source Sans Pro" panose="020B0503030403020204" pitchFamily="34" charset="0"/>
              </a:rPr>
              <a:t>3. Keeping the mouth position the same, students practise saying [on] and [</a:t>
            </a:r>
            <a:r>
              <a:rPr lang="en-GB" b="0" i="0" dirty="0" err="1">
                <a:solidFill>
                  <a:srgbClr val="001834"/>
                </a:solidFill>
                <a:effectLst/>
                <a:latin typeface="Source Sans Pro" panose="020B0503030403020204" pitchFamily="34" charset="0"/>
              </a:rPr>
              <a:t>en</a:t>
            </a:r>
            <a:r>
              <a:rPr lang="en-GB" b="0" i="0" dirty="0">
                <a:solidFill>
                  <a:srgbClr val="001834"/>
                </a:solidFill>
                <a:effectLst/>
                <a:latin typeface="Source Sans Pro" panose="020B0503030403020204" pitchFamily="34" charset="0"/>
              </a:rPr>
              <a:t>/an], and then [</a:t>
            </a:r>
            <a:r>
              <a:rPr lang="en-GB" b="0" i="0" dirty="0" err="1">
                <a:solidFill>
                  <a:srgbClr val="001834"/>
                </a:solidFill>
                <a:effectLst/>
                <a:latin typeface="Source Sans Pro" panose="020B0503030403020204" pitchFamily="34" charset="0"/>
              </a:rPr>
              <a:t>mon</a:t>
            </a:r>
            <a:r>
              <a:rPr lang="en-GB" b="0" i="0" dirty="0">
                <a:solidFill>
                  <a:srgbClr val="001834"/>
                </a:solidFill>
                <a:effectLst/>
                <a:latin typeface="Source Sans Pro" panose="020B0503030403020204" pitchFamily="34" charset="0"/>
              </a:rPr>
              <a:t>] and [il </a:t>
            </a:r>
            <a:r>
              <a:rPr lang="en-GB" b="0" i="0" dirty="0" err="1">
                <a:solidFill>
                  <a:srgbClr val="001834"/>
                </a:solidFill>
                <a:effectLst/>
                <a:latin typeface="Source Sans Pro" panose="020B0503030403020204" pitchFamily="34" charset="0"/>
              </a:rPr>
              <a:t>ment</a:t>
            </a:r>
            <a:r>
              <a:rPr lang="en-GB" b="0" i="0" dirty="0">
                <a:solidFill>
                  <a:srgbClr val="001834"/>
                </a:solidFill>
                <a:effectLst/>
                <a:latin typeface="Source Sans Pro" panose="020B0503030403020204" pitchFamily="34" charset="0"/>
              </a:rPr>
              <a:t>]. </a:t>
            </a:r>
          </a:p>
          <a:p>
            <a:pPr marL="0" indent="0">
              <a:buNone/>
            </a:pPr>
            <a:r>
              <a:rPr lang="en-US" b="0" dirty="0"/>
              <a:t>4. Click to bring up some known –</a:t>
            </a:r>
            <a:r>
              <a:rPr lang="en-US" b="0" dirty="0" err="1"/>
              <a:t>ment</a:t>
            </a:r>
            <a:r>
              <a:rPr lang="en-US" b="0" dirty="0"/>
              <a:t> adjectives juxtaposed with the word </a:t>
            </a:r>
            <a:r>
              <a:rPr lang="en-US" b="0" i="1" dirty="0"/>
              <a:t>mon</a:t>
            </a:r>
            <a:r>
              <a:rPr lang="en-US" b="0" i="0" dirty="0"/>
              <a:t>. Students listen and repeat.</a:t>
            </a:r>
            <a:endParaRPr lang="en-US" b="0" dirty="0"/>
          </a:p>
          <a:p>
            <a:endParaRPr lang="en-US" b="0" dirty="0"/>
          </a:p>
          <a:p>
            <a:r>
              <a:rPr lang="en-US" b="1" dirty="0"/>
              <a:t>Transcript:</a:t>
            </a:r>
          </a:p>
          <a:p>
            <a:r>
              <a:rPr lang="en-US" b="0" dirty="0"/>
              <a:t>    </a:t>
            </a:r>
            <a:r>
              <a:rPr lang="en-US" b="0" dirty="0" err="1"/>
              <a:t>mon</a:t>
            </a:r>
            <a:r>
              <a:rPr lang="en-US" b="0" dirty="0"/>
              <a:t> – il </a:t>
            </a:r>
            <a:r>
              <a:rPr lang="en-US" b="0" dirty="0" err="1"/>
              <a:t>ment</a:t>
            </a:r>
            <a:endParaRPr lang="en-US" b="0" dirty="0"/>
          </a:p>
          <a:p>
            <a:pPr marL="0" indent="0">
              <a:buFont typeface="+mj-lt"/>
              <a:buNone/>
            </a:pPr>
            <a:r>
              <a:rPr lang="en-US" b="0" dirty="0"/>
              <a:t>1. </a:t>
            </a:r>
            <a:r>
              <a:rPr lang="en-US" b="0" dirty="0" err="1"/>
              <a:t>mon</a:t>
            </a:r>
            <a:r>
              <a:rPr lang="en-US" b="0" dirty="0"/>
              <a:t> – </a:t>
            </a:r>
            <a:r>
              <a:rPr lang="en-US" b="0" dirty="0" err="1"/>
              <a:t>normalement</a:t>
            </a:r>
            <a:endParaRPr lang="en-US" b="0" dirty="0"/>
          </a:p>
          <a:p>
            <a:pPr marL="0" indent="0">
              <a:buFont typeface="+mj-lt"/>
              <a:buNone/>
            </a:pPr>
            <a:r>
              <a:rPr lang="en-US" b="0" dirty="0"/>
              <a:t>2. </a:t>
            </a:r>
            <a:r>
              <a:rPr lang="en-US" b="0" dirty="0" err="1"/>
              <a:t>mon</a:t>
            </a:r>
            <a:r>
              <a:rPr lang="en-US" b="0" dirty="0"/>
              <a:t> – </a:t>
            </a:r>
            <a:r>
              <a:rPr lang="en-US" b="0" dirty="0" err="1"/>
              <a:t>rarement</a:t>
            </a:r>
            <a:endParaRPr lang="en-US" b="0" dirty="0"/>
          </a:p>
          <a:p>
            <a:pPr marL="0" indent="0">
              <a:buFont typeface="+mj-lt"/>
              <a:buNone/>
            </a:pPr>
            <a:r>
              <a:rPr lang="en-US" b="0" dirty="0"/>
              <a:t>3. </a:t>
            </a:r>
            <a:r>
              <a:rPr lang="en-US" b="0" dirty="0" err="1"/>
              <a:t>mon</a:t>
            </a:r>
            <a:r>
              <a:rPr lang="en-US" b="0" dirty="0"/>
              <a:t> – </a:t>
            </a:r>
            <a:r>
              <a:rPr lang="en-US" b="0" dirty="0" err="1"/>
              <a:t>absolument</a:t>
            </a:r>
            <a:endParaRPr lang="en-US" b="0" dirty="0"/>
          </a:p>
          <a:p>
            <a:pPr marL="0" indent="0">
              <a:buFont typeface="+mj-lt"/>
              <a:buNone/>
            </a:pPr>
            <a:r>
              <a:rPr lang="en-US" b="0" dirty="0"/>
              <a:t>4. </a:t>
            </a:r>
            <a:r>
              <a:rPr lang="en-US" b="0" dirty="0" err="1"/>
              <a:t>mon</a:t>
            </a:r>
            <a:r>
              <a:rPr lang="en-US" b="0" dirty="0"/>
              <a:t> – </a:t>
            </a:r>
            <a:r>
              <a:rPr lang="en-US" sz="1200" dirty="0" err="1">
                <a:solidFill>
                  <a:srgbClr val="4472C4">
                    <a:lumMod val="50000"/>
                  </a:srgbClr>
                </a:solidFill>
                <a:latin typeface="Century Gothic" panose="020F0302020204030204"/>
              </a:rPr>
              <a:t>facilement</a:t>
            </a:r>
            <a:endParaRPr lang="en-US" sz="1200" b="0" dirty="0">
              <a:solidFill>
                <a:srgbClr val="4472C4">
                  <a:lumMod val="50000"/>
                </a:srgbClr>
              </a:solidFill>
              <a:latin typeface="Century Gothic" panose="020F03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Aural recognition of SSCs [on] and [</a:t>
            </a:r>
            <a:r>
              <a:rPr lang="en-US" b="0" dirty="0" err="1"/>
              <a:t>en</a:t>
            </a:r>
            <a:r>
              <a:rPr lang="en-US" b="0" dirty="0"/>
              <a:t>/an]; cultural awareness: folk song and geography</a:t>
            </a:r>
          </a:p>
          <a:p>
            <a:endParaRPr lang="en-US" b="1" dirty="0"/>
          </a:p>
          <a:p>
            <a:r>
              <a:rPr lang="en-US" b="1" dirty="0"/>
              <a:t>Procedure:</a:t>
            </a:r>
          </a:p>
          <a:p>
            <a:r>
              <a:rPr lang="en-US" b="0" dirty="0"/>
              <a:t>1. Tell students they are going to hear a traditional folk song about a famous French bridge. Point out that the end of the bridge is missing in the picture!</a:t>
            </a:r>
          </a:p>
          <a:p>
            <a:r>
              <a:rPr lang="en-US" b="0" dirty="0"/>
              <a:t>2. Explain that the rhyme scheme is based on SSCs [on] and [</a:t>
            </a:r>
            <a:r>
              <a:rPr lang="en-US" b="0" dirty="0" err="1"/>
              <a:t>en</a:t>
            </a:r>
            <a:r>
              <a:rPr lang="en-US" b="0" dirty="0"/>
              <a:t>/an]. As the two SSCs sound so similar to an English speaker, the students will have to listen very carefully!</a:t>
            </a:r>
          </a:p>
          <a:p>
            <a:r>
              <a:rPr lang="en-US" b="0" dirty="0"/>
              <a:t>3. Open video in a new tab – don’t let students see the video while they listen as it has the lyrics on screen: https://www.youtube.com/watch?v=uJKfxtYAt0s</a:t>
            </a:r>
          </a:p>
          <a:p>
            <a:r>
              <a:rPr lang="en-US" b="0" dirty="0"/>
              <a:t>4. Click to reveal the text with SSCs [on] and [</a:t>
            </a:r>
            <a:r>
              <a:rPr lang="en-US" b="0" dirty="0" err="1"/>
              <a:t>en</a:t>
            </a:r>
            <a:r>
              <a:rPr lang="en-US" b="0" dirty="0"/>
              <a:t>/an] missing. Play the first 45s of the video. On the first play, students simply listen and read along, focusing on the sounds covered by the question marks and listening for a difference.</a:t>
            </a:r>
          </a:p>
          <a:p>
            <a:r>
              <a:rPr lang="en-US" b="0" dirty="0"/>
              <a:t>5. Students listen to the audio again as many times as needed and fill the gaps in the text with either [on] or [</a:t>
            </a:r>
            <a:r>
              <a:rPr lang="en-US" b="0" dirty="0" err="1"/>
              <a:t>en</a:t>
            </a:r>
            <a:r>
              <a:rPr lang="en-US" b="0" dirty="0"/>
              <a:t>/an]. (</a:t>
            </a:r>
            <a:r>
              <a:rPr lang="en-US" b="1" dirty="0"/>
              <a:t>NB: </a:t>
            </a:r>
            <a:r>
              <a:rPr lang="en-US" b="0" dirty="0"/>
              <a:t>It may be easiest to let students copy out the text first, or to provide printed gapped versions). </a:t>
            </a:r>
          </a:p>
          <a:p>
            <a:r>
              <a:rPr lang="en-US" b="0" dirty="0"/>
              <a:t>6. Click to reveal answers one by one.</a:t>
            </a:r>
          </a:p>
          <a:p>
            <a:r>
              <a:rPr lang="en-US" b="0" dirty="0"/>
              <a:t>7. Click to reveal glosses. Students translate the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8. Click to reveal translation one line at a time.</a:t>
            </a:r>
          </a:p>
          <a:p>
            <a:r>
              <a:rPr lang="en-US" b="0" dirty="0"/>
              <a:t>9. Listen again, allowing students to read through/ watch video and sing along.</a:t>
            </a:r>
          </a:p>
          <a:p>
            <a:r>
              <a:rPr lang="en-US" b="0" dirty="0"/>
              <a:t>10. Click to bring up additional cultural information.</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 le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pont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d’Avignon</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y* danse, on y danse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 le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pont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d’Avignon</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y danse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tous</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rond</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beaux messieurs* font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puis</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encore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y [36], </a:t>
            </a:r>
            <a:r>
              <a:rPr lang="en-GB" baseline="0" dirty="0" err="1"/>
              <a:t>rond</a:t>
            </a:r>
            <a:r>
              <a:rPr lang="en-GB" baseline="0" dirty="0"/>
              <a:t> [2268], messieurs [1549], </a:t>
            </a:r>
            <a:r>
              <a:rPr lang="en-GB" baseline="0" dirty="0" err="1"/>
              <a:t>populaire</a:t>
            </a:r>
            <a:r>
              <a:rPr lang="en-GB" baseline="0" dirty="0"/>
              <a:t> [1349]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danser</a:t>
            </a:r>
            <a:r>
              <a:rPr lang="en-GB" baseline="0" dirty="0"/>
              <a:t> [2934],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Video by Les </a:t>
            </a:r>
            <a:r>
              <a:rPr lang="en-GB" sz="1200" kern="1200" dirty="0" err="1">
                <a:solidFill>
                  <a:schemeClr val="tx1"/>
                </a:solidFill>
                <a:effectLst/>
                <a:latin typeface="Century Gothic" panose="020B0502020202020204" pitchFamily="34" charset="0"/>
                <a:ea typeface="+mn-ea"/>
                <a:cs typeface="+mn-cs"/>
              </a:rPr>
              <a:t>Patapons</a:t>
            </a:r>
            <a:r>
              <a:rPr lang="en-GB" sz="1200" kern="1200" dirty="0">
                <a:solidFill>
                  <a:schemeClr val="tx1"/>
                </a:solidFill>
                <a:effectLst/>
                <a:latin typeface="Century Gothic" panose="020B0502020202020204" pitchFamily="34" charset="0"/>
                <a:ea typeface="+mn-ea"/>
                <a:cs typeface="+mn-cs"/>
              </a:rPr>
              <a:t> available at https://www.youtube.com/channel/UCSpE7jrokfnEaVb7Ujf-hYQ</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160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recap all forms of </a:t>
            </a:r>
            <a:r>
              <a:rPr lang="en-US" b="0" i="1" dirty="0" err="1"/>
              <a:t>aller</a:t>
            </a:r>
            <a:r>
              <a:rPr lang="en-US" b="0" i="1" dirty="0"/>
              <a:t> </a:t>
            </a:r>
            <a:r>
              <a:rPr lang="en-US" b="0" i="0" dirty="0"/>
              <a:t>in the present tense</a:t>
            </a:r>
            <a:r>
              <a:rPr lang="en-US" b="0" i="1" dirty="0"/>
              <a:t>;</a:t>
            </a:r>
            <a:r>
              <a:rPr lang="en-US" b="0" dirty="0"/>
              <a:t> to revise use of </a:t>
            </a:r>
            <a:r>
              <a:rPr lang="en-US" b="0" i="1" dirty="0" err="1"/>
              <a:t>aller</a:t>
            </a:r>
            <a:r>
              <a:rPr lang="en-US" b="0" dirty="0"/>
              <a:t> + infinitive to express future intention.</a:t>
            </a:r>
          </a:p>
          <a:p>
            <a:endParaRPr lang="en-US" b="1" dirty="0"/>
          </a:p>
          <a:p>
            <a:r>
              <a:rPr lang="en-US" b="1" dirty="0"/>
              <a:t>Procedure:</a:t>
            </a:r>
          </a:p>
          <a:p>
            <a:r>
              <a:rPr lang="en-US" b="0" dirty="0"/>
              <a:t>1. Click to bring up pronouns. Students produce the forms of </a:t>
            </a:r>
            <a:r>
              <a:rPr lang="en-US" b="0" i="1" dirty="0" err="1"/>
              <a:t>aller</a:t>
            </a:r>
            <a:r>
              <a:rPr lang="en-US" b="0" i="1" dirty="0"/>
              <a:t> </a:t>
            </a:r>
            <a:r>
              <a:rPr lang="en-US" b="0" dirty="0"/>
              <a:t>(click to reveal one by one).</a:t>
            </a:r>
          </a:p>
          <a:p>
            <a:r>
              <a:rPr lang="en-US" b="0" dirty="0"/>
              <a:t>2. Click to bring up reminder about use of </a:t>
            </a:r>
            <a:r>
              <a:rPr lang="en-US" b="0" i="1" dirty="0" err="1"/>
              <a:t>aller</a:t>
            </a:r>
            <a:r>
              <a:rPr lang="en-US" b="0" i="1" dirty="0"/>
              <a:t> </a:t>
            </a:r>
            <a:r>
              <a:rPr lang="en-US" b="0" i="0" dirty="0"/>
              <a:t>+ infinitive to express</a:t>
            </a:r>
            <a:r>
              <a:rPr lang="en-US" b="0" dirty="0"/>
              <a:t> future intention.</a:t>
            </a:r>
          </a:p>
          <a:p>
            <a:r>
              <a:rPr lang="en-US" b="0" dirty="0"/>
              <a:t>3. Click to bring up English sentences in the future, and partial French sentences. Students fill in the gaps with the missing verb phrase.</a:t>
            </a:r>
          </a:p>
          <a:p>
            <a:r>
              <a:rPr lang="en-US" b="0" dirty="0"/>
              <a:t>4. Click to reveal solutions.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054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demonstrate understanding of the text by picking out key information; reading comprehension.</a:t>
            </a:r>
          </a:p>
          <a:p>
            <a:endParaRPr lang="en-US" b="1" dirty="0"/>
          </a:p>
          <a:p>
            <a:r>
              <a:rPr lang="en-US" b="1" dirty="0"/>
              <a:t>Procedure:</a:t>
            </a:r>
          </a:p>
          <a:p>
            <a:pPr marL="0" indent="0">
              <a:buNone/>
            </a:pPr>
            <a:r>
              <a:rPr lang="en-US" b="0" dirty="0"/>
              <a:t>1. Watch Amazon Advert video for context [</a:t>
            </a:r>
            <a:r>
              <a:rPr lang="en-GB" sz="1800" b="0" i="0" u="none" strike="noStrike" dirty="0">
                <a:solidFill>
                  <a:srgbClr val="000000"/>
                </a:solidFill>
                <a:effectLst/>
                <a:latin typeface="Arial" panose="020B0604020202020204" pitchFamily="34" charset="0"/>
              </a:rPr>
              <a:t>30s version </a:t>
            </a:r>
            <a:r>
              <a:rPr lang="en-GB" sz="1800" b="0" i="0" u="sng" strike="noStrike" dirty="0">
                <a:solidFill>
                  <a:srgbClr val="1155CC"/>
                </a:solidFill>
                <a:effectLst/>
                <a:latin typeface="Arial" panose="020B0604020202020204" pitchFamily="34" charset="0"/>
                <a:hlinkClick r:id="rId3"/>
              </a:rPr>
              <a:t>https://www.youtube.com/watch?v=rNgMqshvJsQ</a:t>
            </a:r>
            <a:r>
              <a:rPr lang="en-GB" sz="1800" b="0" i="0" u="none" strike="noStrike" dirty="0">
                <a:solidFill>
                  <a:srgbClr val="1155CC"/>
                </a:solidFill>
                <a:effectLst/>
                <a:latin typeface="Arial" panose="020B0604020202020204" pitchFamily="34" charset="0"/>
              </a:rPr>
              <a:t> or </a:t>
            </a:r>
            <a:r>
              <a:rPr lang="en-GB" sz="1800" b="0" i="0" u="none" strike="noStrike" dirty="0">
                <a:solidFill>
                  <a:srgbClr val="000000"/>
                </a:solidFill>
                <a:effectLst/>
                <a:latin typeface="Arial" panose="020B0604020202020204" pitchFamily="34" charset="0"/>
              </a:rPr>
              <a:t>1min version </a:t>
            </a:r>
            <a:r>
              <a:rPr lang="en-GB" sz="1800" b="0" i="0" u="sng" strike="noStrike" dirty="0">
                <a:solidFill>
                  <a:srgbClr val="1155CC"/>
                </a:solidFill>
                <a:effectLst/>
                <a:latin typeface="Arial" panose="020B0604020202020204" pitchFamily="34" charset="0"/>
                <a:hlinkClick r:id="rId4"/>
              </a:rPr>
              <a:t>https://www.youtube.com/watch?v=V_1sTW8jHDg</a:t>
            </a:r>
            <a:r>
              <a:rPr lang="en-GB" sz="1800" b="0" i="0" u="none" strike="noStrike" dirty="0">
                <a:solidFill>
                  <a:srgbClr val="1155CC"/>
                </a:solidFill>
                <a:effectLst/>
                <a:latin typeface="Arial" panose="020B0604020202020204" pitchFamily="34" charset="0"/>
              </a:rPr>
              <a:t>]</a:t>
            </a:r>
          </a:p>
          <a:p>
            <a:pPr marL="0" indent="0">
              <a:buNone/>
            </a:pPr>
            <a:r>
              <a:rPr lang="en-GB" sz="1800" b="0" i="0" u="none" strike="noStrike" dirty="0">
                <a:solidFill>
                  <a:srgbClr val="1155CC"/>
                </a:solidFill>
                <a:effectLst/>
                <a:latin typeface="Arial" panose="020B0604020202020204" pitchFamily="34" charset="0"/>
              </a:rPr>
              <a:t>2. Click to bring up an English sentence.</a:t>
            </a:r>
          </a:p>
          <a:p>
            <a:pPr marL="0" indent="0">
              <a:buNone/>
            </a:pPr>
            <a:r>
              <a:rPr lang="en-GB" sz="1800" b="0" i="0" u="none" strike="noStrike" dirty="0">
                <a:solidFill>
                  <a:srgbClr val="1155CC"/>
                </a:solidFill>
                <a:effectLst/>
                <a:latin typeface="Arial" panose="020B0604020202020204" pitchFamily="34" charset="0"/>
              </a:rPr>
              <a:t>3. Students search for the translation in the French text.</a:t>
            </a:r>
          </a:p>
          <a:p>
            <a:pPr marL="0" indent="0">
              <a:buNone/>
            </a:pPr>
            <a:r>
              <a:rPr lang="en-GB" sz="1800" b="0" i="0" u="none" strike="noStrike" dirty="0">
                <a:solidFill>
                  <a:srgbClr val="1155CC"/>
                </a:solidFill>
                <a:effectLst/>
                <a:latin typeface="Arial" panose="020B0604020202020204" pitchFamily="34" charset="0"/>
              </a:rPr>
              <a:t>4. Click to reveal the answer through an underline in the relevant sentence.</a:t>
            </a:r>
          </a:p>
          <a:p>
            <a:pPr marL="0" indent="0">
              <a:buNone/>
            </a:pPr>
            <a:r>
              <a:rPr lang="en-GB" sz="1800" b="0" i="0" u="none" strike="noStrike" dirty="0">
                <a:solidFill>
                  <a:srgbClr val="1155CC"/>
                </a:solidFill>
                <a:effectLst/>
                <a:latin typeface="Arial" panose="020B0604020202020204" pitchFamily="34" charset="0"/>
              </a:rPr>
              <a:t>5. Click again to repeat steps 2-4 for a total of 8 sentences.</a:t>
            </a:r>
          </a:p>
          <a:p>
            <a:pPr marL="0" indent="0">
              <a:buNone/>
            </a:pPr>
            <a:r>
              <a:rPr lang="en-GB" sz="1800" b="0" i="0" u="none" strike="noStrike" dirty="0">
                <a:solidFill>
                  <a:srgbClr val="1155CC"/>
                </a:solidFill>
                <a:effectLst/>
                <a:latin typeface="Arial" panose="020B0604020202020204" pitchFamily="34" charset="0"/>
              </a:rPr>
              <a:t>6. These 8 French sentences from the basis for the exercise on the next slide.</a:t>
            </a:r>
          </a:p>
          <a:p>
            <a:endParaRPr lang="en-GB" sz="1800" b="0" i="0" u="sng" strike="noStrike" dirty="0">
              <a:solidFill>
                <a:srgbClr val="1155CC"/>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danseuse [danseur 4309], an [76], </a:t>
            </a:r>
            <a:r>
              <a:rPr lang="en-GB" baseline="0" dirty="0" err="1"/>
              <a:t>ballerine</a:t>
            </a:r>
            <a:r>
              <a:rPr lang="en-GB" baseline="0" dirty="0"/>
              <a:t> [&gt;5000]</a:t>
            </a:r>
            <a:endParaRPr lang="en-GB" baseline="0" dirty="0">
              <a:latin typeface="+mn-lt"/>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ballet [&gt;5000], star [3322], </a:t>
            </a:r>
            <a:r>
              <a:rPr lang="en-GB" baseline="0" dirty="0" err="1"/>
              <a:t>vidéo</a:t>
            </a:r>
            <a:r>
              <a:rPr lang="en-GB" baseline="0" dirty="0"/>
              <a:t> [2611], admirer [2789], inspirer [1314], motivation [3522], </a:t>
            </a:r>
            <a:r>
              <a:rPr lang="en-GB" baseline="0" dirty="0" err="1"/>
              <a:t>stéréotype</a:t>
            </a:r>
            <a:r>
              <a:rPr lang="en-GB" baseline="0" dirty="0"/>
              <a:t> [&gt;5000], </a:t>
            </a:r>
            <a:r>
              <a:rPr lang="en-GB" baseline="0" dirty="0" err="1"/>
              <a:t>industrie</a:t>
            </a:r>
            <a:r>
              <a:rPr lang="en-GB" baseline="0" dirty="0"/>
              <a:t> [692], </a:t>
            </a:r>
            <a:r>
              <a:rPr lang="en-GB" baseline="0" dirty="0" err="1"/>
              <a:t>représentation</a:t>
            </a:r>
            <a:r>
              <a:rPr lang="en-GB" baseline="0" dirty="0"/>
              <a:t> [1469], </a:t>
            </a:r>
            <a:r>
              <a:rPr lang="en-GB" baseline="0" dirty="0" err="1"/>
              <a:t>médias</a:t>
            </a:r>
            <a:r>
              <a:rPr lang="en-GB" baseline="0" dirty="0"/>
              <a:t> [1585], danse [2964], encourager [1434], </a:t>
            </a:r>
            <a:r>
              <a:rPr lang="en-GB" baseline="0" dirty="0" err="1"/>
              <a:t>diversité</a:t>
            </a:r>
            <a:r>
              <a:rPr lang="en-GB" baseline="0" dirty="0"/>
              <a:t> [2537]</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available at https://adobomagazine.com/campaign-spotlight/campaign-spotlight-the-show-must-go-on-ballet-dancer-shines-in-christmas-spot-for-amazon-by-prettybird-and-lucky-generals/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636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Tense substitution; written production of sentences with </a:t>
            </a:r>
            <a:r>
              <a:rPr lang="en-US" b="0" i="1" dirty="0" err="1"/>
              <a:t>aller</a:t>
            </a:r>
            <a:r>
              <a:rPr lang="en-US" b="0" dirty="0"/>
              <a:t> + infinitive to express future intention.</a:t>
            </a:r>
          </a:p>
          <a:p>
            <a:endParaRPr lang="en-US" b="1" dirty="0"/>
          </a:p>
          <a:p>
            <a:r>
              <a:rPr lang="en-US" b="1" dirty="0"/>
              <a:t>Procedure:</a:t>
            </a:r>
          </a:p>
          <a:p>
            <a:pPr marL="0" indent="0">
              <a:buFont typeface="+mj-lt"/>
              <a:buNone/>
            </a:pPr>
            <a:r>
              <a:rPr lang="en-US" b="0" dirty="0"/>
              <a:t>1. Click to go through example sentences and ensure understanding.</a:t>
            </a:r>
          </a:p>
          <a:p>
            <a:pPr marL="0" indent="0">
              <a:buFont typeface="+mj-lt"/>
              <a:buNone/>
            </a:pPr>
            <a:r>
              <a:rPr lang="en-US" b="0" dirty="0"/>
              <a:t>2. Students change sentences from present to future tense using </a:t>
            </a:r>
            <a:r>
              <a:rPr lang="en-US" b="0" i="1" dirty="0" err="1"/>
              <a:t>aller</a:t>
            </a:r>
            <a:r>
              <a:rPr lang="en-US" b="0" i="1" dirty="0"/>
              <a:t> </a:t>
            </a:r>
            <a:r>
              <a:rPr lang="en-US" b="0" dirty="0"/>
              <a:t>+ infinitive.</a:t>
            </a:r>
          </a:p>
          <a:p>
            <a:pPr marL="0" indent="0">
              <a:buFont typeface="+mj-lt"/>
              <a:buNone/>
            </a:pPr>
            <a:r>
              <a:rPr lang="en-US" b="0" dirty="0"/>
              <a:t>3. Click to bring up answers one by 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135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28/07/2021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28/07/2021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28/07/2021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28/07/2021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28/07/2021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28/07/2021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28/07/2021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28/07/2021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8118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6540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38473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471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3925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71332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541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07696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1555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801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72644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971520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1274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0026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58057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2288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007258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939025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8633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712684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58681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41167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16653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7972144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audio" Target="../media/audio13.wav"/><Relationship Id="rId12" Type="http://schemas.openxmlformats.org/officeDocument/2006/relationships/image" Target="../media/image26.png"/><Relationship Id="rId2" Type="http://schemas.openxmlformats.org/officeDocument/2006/relationships/notesSlide" Target="../notesSlides/notesSlide14.xml"/><Relationship Id="rId16" Type="http://schemas.openxmlformats.org/officeDocument/2006/relationships/image" Target="../media/image30.png"/><Relationship Id="rId1" Type="http://schemas.openxmlformats.org/officeDocument/2006/relationships/slideLayout" Target="../slideLayouts/slideLayout50.xml"/><Relationship Id="rId6" Type="http://schemas.openxmlformats.org/officeDocument/2006/relationships/audio" Target="../media/audio12.wav"/><Relationship Id="rId11" Type="http://schemas.openxmlformats.org/officeDocument/2006/relationships/image" Target="../media/image25.png"/><Relationship Id="rId5" Type="http://schemas.openxmlformats.org/officeDocument/2006/relationships/audio" Target="../media/audio2.wav"/><Relationship Id="rId15" Type="http://schemas.openxmlformats.org/officeDocument/2006/relationships/image" Target="../media/image29.png"/><Relationship Id="rId10" Type="http://schemas.openxmlformats.org/officeDocument/2006/relationships/audio" Target="../media/audio16.wav"/><Relationship Id="rId4" Type="http://schemas.openxmlformats.org/officeDocument/2006/relationships/audio" Target="../media/audio11.wav"/><Relationship Id="rId9" Type="http://schemas.openxmlformats.org/officeDocument/2006/relationships/audio" Target="../media/audio15.wav"/><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33.png"/><Relationship Id="rId3" Type="http://schemas.openxmlformats.org/officeDocument/2006/relationships/audio" Target="../media/audio3.wav"/><Relationship Id="rId7" Type="http://schemas.openxmlformats.org/officeDocument/2006/relationships/audio" Target="../media/audio19.wav"/><Relationship Id="rId12"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audio" Target="../media/audio18.wav"/><Relationship Id="rId11" Type="http://schemas.openxmlformats.org/officeDocument/2006/relationships/image" Target="../media/image31.png"/><Relationship Id="rId5" Type="http://schemas.openxmlformats.org/officeDocument/2006/relationships/audio" Target="../media/audio4.wav"/><Relationship Id="rId10" Type="http://schemas.openxmlformats.org/officeDocument/2006/relationships/audio" Target="../media/audio22.wav"/><Relationship Id="rId4" Type="http://schemas.openxmlformats.org/officeDocument/2006/relationships/audio" Target="../media/audio17.wav"/><Relationship Id="rId9" Type="http://schemas.openxmlformats.org/officeDocument/2006/relationships/audio" Target="../media/audio21.wav"/></Relationships>
</file>

<file path=ppt/slides/_rels/slide16.xml.rels><?xml version="1.0" encoding="UTF-8" standalone="yes"?>
<Relationships xmlns="http://schemas.openxmlformats.org/package/2006/relationships"><Relationship Id="rId3" Type="http://schemas.openxmlformats.org/officeDocument/2006/relationships/audio" Target="../media/audio23.wav"/><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5.png"/><Relationship Id="rId5" Type="http://schemas.openxmlformats.org/officeDocument/2006/relationships/audio" Target="../media/audio25.wav"/><Relationship Id="rId4" Type="http://schemas.openxmlformats.org/officeDocument/2006/relationships/audio" Target="../media/audio24.wav"/></Relationships>
</file>

<file path=ppt/slides/_rels/slide17.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5.png"/><Relationship Id="rId7" Type="http://schemas.openxmlformats.org/officeDocument/2006/relationships/audio" Target="../media/audio29.wav"/><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2.wav"/><Relationship Id="rId18" Type="http://schemas.openxmlformats.org/officeDocument/2006/relationships/audio" Target="../media/audio47.wav"/><Relationship Id="rId3" Type="http://schemas.openxmlformats.org/officeDocument/2006/relationships/image" Target="../media/image38.jpeg"/><Relationship Id="rId7" Type="http://schemas.openxmlformats.org/officeDocument/2006/relationships/audio" Target="../media/audio36.wav"/><Relationship Id="rId12" Type="http://schemas.openxmlformats.org/officeDocument/2006/relationships/audio" Target="../media/audio41.wav"/><Relationship Id="rId17" Type="http://schemas.openxmlformats.org/officeDocument/2006/relationships/audio" Target="../media/audio46.wav"/><Relationship Id="rId2" Type="http://schemas.openxmlformats.org/officeDocument/2006/relationships/notesSlide" Target="../notesSlides/notesSlide21.xml"/><Relationship Id="rId16" Type="http://schemas.openxmlformats.org/officeDocument/2006/relationships/audio" Target="../media/audio45.wav"/><Relationship Id="rId20" Type="http://schemas.openxmlformats.org/officeDocument/2006/relationships/audio" Target="../media/audio49.wav"/><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5" Type="http://schemas.openxmlformats.org/officeDocument/2006/relationships/audio" Target="../media/audio44.wav"/><Relationship Id="rId10" Type="http://schemas.openxmlformats.org/officeDocument/2006/relationships/audio" Target="../media/audio39.wav"/><Relationship Id="rId19" Type="http://schemas.openxmlformats.org/officeDocument/2006/relationships/audio" Target="../media/audio48.wav"/><Relationship Id="rId4" Type="http://schemas.openxmlformats.org/officeDocument/2006/relationships/image" Target="../media/image5.png"/><Relationship Id="rId9" Type="http://schemas.openxmlformats.org/officeDocument/2006/relationships/audio" Target="../media/audio38.wav"/><Relationship Id="rId14" Type="http://schemas.openxmlformats.org/officeDocument/2006/relationships/audio" Target="../media/audio43.wav"/></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hyperlink" Target="https://quizlet.com/gb/586687936/year-9-french-term-11-week-4-flash-cards/" TargetMode="External"/><Relationship Id="rId3" Type="http://schemas.openxmlformats.org/officeDocument/2006/relationships/image" Target="../media/image5.png"/><Relationship Id="rId7" Type="http://schemas.openxmlformats.org/officeDocument/2006/relationships/hyperlink" Target="https://resources.ncelp.org/concern/resources/nk322f63q?locale=en" TargetMode="External"/><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hyperlink" Target="https://drive.google.com/file/d/1C_KmEq6jmqcnD3hF_mHGJVB5rglPALze/view?usp=sharing" TargetMode="External"/><Relationship Id="rId11"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hyperlink" Target="https://quizlet.com/gb/532497755/year-8-french-term-31-week-2-flash-cards/" TargetMode="External"/><Relationship Id="rId4" Type="http://schemas.openxmlformats.org/officeDocument/2006/relationships/image" Target="../media/image47.png"/><Relationship Id="rId9" Type="http://schemas.openxmlformats.org/officeDocument/2006/relationships/hyperlink" Target="https://quizlet.com/gb/548848270/year-8-french-term-32-week-4-flash-cards/"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5.wav"/><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audio" Target="../media/audio10.wav"/><Relationship Id="rId5" Type="http://schemas.openxmlformats.org/officeDocument/2006/relationships/image" Target="../media/image5.png"/><Relationship Id="rId10" Type="http://schemas.openxmlformats.org/officeDocument/2006/relationships/audio" Target="../media/audio9.wav"/><Relationship Id="rId4" Type="http://schemas.openxmlformats.org/officeDocument/2006/relationships/audio" Target="../media/audio6.wav"/><Relationship Id="rId9" Type="http://schemas.openxmlformats.org/officeDocument/2006/relationships/audio" Target="../media/audio8.wav"/></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panose="020B0502020202020204" pitchFamily="34" charset="0"/>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panose="020B0502020202020204" pitchFamily="34" charset="0"/>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panose="020B0502020202020204" pitchFamily="34" charset="0"/>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panose="020B0502020202020204" pitchFamily="34" charset="0"/>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Motivations and goals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806960" cy="886062"/>
          </a:xfrm>
        </p:spPr>
        <p:txBody>
          <a:bodyPr>
            <a:noAutofit/>
          </a:bodyPr>
          <a:lstStyle/>
          <a:p>
            <a:pPr algn="l"/>
            <a:r>
              <a:rPr lang="en-GB" sz="3000" i="1" dirty="0" err="1">
                <a:solidFill>
                  <a:prstClr val="white"/>
                </a:solidFill>
              </a:rPr>
              <a:t>aller</a:t>
            </a:r>
            <a:r>
              <a:rPr lang="en-GB" sz="3000" i="1" dirty="0">
                <a:solidFill>
                  <a:prstClr val="white"/>
                </a:solidFill>
              </a:rPr>
              <a:t> </a:t>
            </a:r>
            <a:r>
              <a:rPr lang="en-GB" sz="3000" dirty="0">
                <a:solidFill>
                  <a:prstClr val="white"/>
                </a:solidFill>
              </a:rPr>
              <a:t>+ infinitive (future intention) (all persons)</a:t>
            </a:r>
          </a:p>
          <a:p>
            <a:pPr algn="l"/>
            <a:r>
              <a:rPr lang="en-GB" sz="3000" dirty="0">
                <a:solidFill>
                  <a:prstClr val="white"/>
                </a:solidFill>
              </a:rPr>
              <a:t>two verb structures: negation, </a:t>
            </a:r>
            <a:r>
              <a:rPr lang="en-GB" sz="3000" dirty="0" err="1">
                <a:solidFill>
                  <a:prstClr val="white"/>
                </a:solidFill>
              </a:rPr>
              <a:t>est-ce</a:t>
            </a:r>
            <a:r>
              <a:rPr lang="en-GB" sz="3000" dirty="0">
                <a:solidFill>
                  <a:prstClr val="white"/>
                </a:solidFill>
              </a:rPr>
              <a:t> que questions</a:t>
            </a:r>
          </a:p>
          <a:p>
            <a:pPr algn="l"/>
            <a:r>
              <a:rPr lang="en-GB" sz="3000" dirty="0">
                <a:solidFill>
                  <a:prstClr val="white"/>
                </a:solidFill>
              </a:rPr>
              <a:t>SSCs [</a:t>
            </a:r>
            <a:r>
              <a:rPr lang="en-GB" sz="3000" dirty="0" err="1">
                <a:solidFill>
                  <a:prstClr val="white"/>
                </a:solidFill>
              </a:rPr>
              <a:t>en</a:t>
            </a:r>
            <a:r>
              <a:rPr lang="en-GB" sz="3000" dirty="0">
                <a:solidFill>
                  <a:prstClr val="white"/>
                </a:solidFill>
              </a:rPr>
              <a:t>/an] and [on]</a:t>
            </a:r>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Term 1.1 - Week 3 - Lesson 5</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Catherine Morris / Natalie Finlayson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21/07/21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96366" cy="707849"/>
          </a:xfrm>
        </p:spPr>
        <p:txBody>
          <a:bodyPr>
            <a:noAutofit/>
          </a:bodyPr>
          <a:lstStyle/>
          <a:p>
            <a:r>
              <a:rPr lang="en-GB" sz="2800" b="1" i="1" dirty="0">
                <a:solidFill>
                  <a:schemeClr val="bg1"/>
                </a:solidFill>
              </a:rPr>
              <a:t>ne…pas </a:t>
            </a:r>
            <a:r>
              <a:rPr lang="en-GB" sz="2800" b="1" dirty="0">
                <a:solidFill>
                  <a:schemeClr val="bg1"/>
                </a:solidFill>
              </a:rPr>
              <a:t>with two-verb structures</a:t>
            </a:r>
            <a:endParaRPr lang="en-GB" sz="2800" b="1" i="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180000" y="1326028"/>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Adding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ne…pas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around the verb turns a sentence negative.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A01DAA6B-5716-4ADC-B8F3-5A230FA689B8}"/>
              </a:ext>
            </a:extLst>
          </p:cNvPr>
          <p:cNvSpPr txBox="1"/>
          <p:nvPr/>
        </p:nvSpPr>
        <p:spPr>
          <a:xfrm>
            <a:off x="179999" y="2749473"/>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sentences with </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two verbs</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ne…pas </a:t>
            </a:r>
            <a:r>
              <a:rPr lang="en-US" sz="2400" noProof="0" dirty="0">
                <a:solidFill>
                  <a:srgbClr val="4472C4">
                    <a:lumMod val="50000"/>
                  </a:srgbClr>
                </a:solidFill>
                <a:latin typeface="Century Gothic" panose="020F0302020204030204"/>
              </a:rPr>
              <a:t>surrounds the </a:t>
            </a:r>
            <a:r>
              <a:rPr lang="en-US" sz="2400" b="1" noProof="0" dirty="0">
                <a:solidFill>
                  <a:srgbClr val="4472C4">
                    <a:lumMod val="50000"/>
                  </a:srgbClr>
                </a:solidFill>
                <a:latin typeface="Century Gothic" panose="020F0302020204030204"/>
              </a:rPr>
              <a:t>first verb</a:t>
            </a:r>
            <a:r>
              <a:rPr lang="en-US" sz="2400" noProof="0" dirty="0">
                <a:solidFill>
                  <a:srgbClr val="4472C4">
                    <a:lumMod val="50000"/>
                  </a:srgbClr>
                </a:solidFill>
                <a:latin typeface="Century Gothic" panose="020F0302020204030204"/>
              </a:rPr>
              <a:t>, which is in the </a:t>
            </a:r>
            <a:r>
              <a:rPr lang="en-US" sz="2400" b="1" noProof="0" dirty="0">
                <a:solidFill>
                  <a:srgbClr val="4472C4">
                    <a:lumMod val="50000"/>
                  </a:srgbClr>
                </a:solidFill>
                <a:latin typeface="Century Gothic" panose="020F0302020204030204"/>
              </a:rPr>
              <a:t>short form</a:t>
            </a:r>
            <a:r>
              <a:rPr lang="en-US" sz="2400" noProof="0" dirty="0">
                <a:solidFill>
                  <a:srgbClr val="4472C4">
                    <a:lumMod val="50000"/>
                  </a:srgbClr>
                </a:solidFill>
                <a:latin typeface="Century Gothic" panose="020F0302020204030204"/>
              </a:rPr>
              <a:t>. The </a:t>
            </a:r>
            <a:r>
              <a:rPr lang="en-US" sz="2400" b="1" noProof="0" dirty="0">
                <a:solidFill>
                  <a:srgbClr val="4472C4">
                    <a:lumMod val="50000"/>
                  </a:srgbClr>
                </a:solidFill>
                <a:latin typeface="Century Gothic" panose="020F0302020204030204"/>
              </a:rPr>
              <a:t>second verb</a:t>
            </a:r>
            <a:r>
              <a:rPr lang="en-US" sz="2400" noProof="0" dirty="0">
                <a:solidFill>
                  <a:srgbClr val="4472C4">
                    <a:lumMod val="50000"/>
                  </a:srgbClr>
                </a:solidFill>
                <a:latin typeface="Century Gothic" panose="020F0302020204030204"/>
              </a:rPr>
              <a:t>, in the </a:t>
            </a:r>
            <a:r>
              <a:rPr lang="en-US" sz="2400" b="1" noProof="0" dirty="0">
                <a:solidFill>
                  <a:srgbClr val="4472C4">
                    <a:lumMod val="50000"/>
                  </a:srgbClr>
                </a:solidFill>
                <a:latin typeface="Century Gothic" panose="020F0302020204030204"/>
              </a:rPr>
              <a:t>long</a:t>
            </a:r>
            <a:r>
              <a:rPr lang="en-US" sz="2400" noProof="0" dirty="0">
                <a:solidFill>
                  <a:srgbClr val="4472C4">
                    <a:lumMod val="50000"/>
                  </a:srgbClr>
                </a:solidFill>
                <a:latin typeface="Century Gothic" panose="020F0302020204030204"/>
              </a:rPr>
              <a:t> (infinitive) </a:t>
            </a:r>
            <a:r>
              <a:rPr lang="en-US" sz="2400" b="1" noProof="0" dirty="0">
                <a:solidFill>
                  <a:srgbClr val="4472C4">
                    <a:lumMod val="50000"/>
                  </a:srgbClr>
                </a:solidFill>
                <a:latin typeface="Century Gothic" panose="020F0302020204030204"/>
              </a:rPr>
              <a:t>form</a:t>
            </a:r>
            <a:r>
              <a:rPr lang="en-US" sz="2400" noProof="0" dirty="0">
                <a:solidFill>
                  <a:srgbClr val="4472C4">
                    <a:lumMod val="50000"/>
                  </a:srgbClr>
                </a:solidFill>
                <a:latin typeface="Century Gothic" panose="020F0302020204030204"/>
              </a:rPr>
              <a:t>, comes after </a:t>
            </a:r>
            <a:r>
              <a:rPr lang="en-US" sz="2400" i="1" noProof="0" dirty="0">
                <a:solidFill>
                  <a:srgbClr val="4472C4">
                    <a:lumMod val="50000"/>
                  </a:srgbClr>
                </a:solidFill>
                <a:latin typeface="Century Gothic" panose="020F0302020204030204"/>
              </a:rPr>
              <a:t>pas</a:t>
            </a:r>
            <a:r>
              <a:rPr lang="en-US" sz="2400" noProof="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FD11D9C1-16FC-4433-8C3C-2C18AB7678E8}"/>
              </a:ext>
            </a:extLst>
          </p:cNvPr>
          <p:cNvSpPr txBox="1"/>
          <p:nvPr/>
        </p:nvSpPr>
        <p:spPr>
          <a:xfrm>
            <a:off x="218444" y="1932788"/>
            <a:ext cx="3423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l’université</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7E1DE3D2-4167-40DE-B593-962AB98401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4778" y="1895086"/>
            <a:ext cx="515586" cy="537069"/>
          </a:xfrm>
          <a:prstGeom prst="rect">
            <a:avLst/>
          </a:prstGeom>
        </p:spPr>
      </p:pic>
      <p:sp>
        <p:nvSpPr>
          <p:cNvPr id="11" name="TextBox 10">
            <a:extLst>
              <a:ext uri="{FF2B5EF4-FFF2-40B4-BE49-F238E27FC236}">
                <a16:creationId xmlns:a16="http://schemas.microsoft.com/office/drawing/2014/main" id="{9F4FC871-54D0-4FFE-BF43-0E275ED40B46}"/>
              </a:ext>
            </a:extLst>
          </p:cNvPr>
          <p:cNvSpPr txBox="1"/>
          <p:nvPr/>
        </p:nvSpPr>
        <p:spPr>
          <a:xfrm>
            <a:off x="4861051" y="1932788"/>
            <a:ext cx="4986350"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4472C4">
                    <a:lumMod val="50000"/>
                  </a:srgbClr>
                </a:solidFill>
              </a:rPr>
              <a:t>l’université</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Multiplication Sign 12">
            <a:extLst>
              <a:ext uri="{FF2B5EF4-FFF2-40B4-BE49-F238E27FC236}">
                <a16:creationId xmlns:a16="http://schemas.microsoft.com/office/drawing/2014/main" id="{44573F16-A84A-41AE-A1E7-BD317A544411}"/>
              </a:ext>
            </a:extLst>
          </p:cNvPr>
          <p:cNvSpPr/>
          <p:nvPr/>
        </p:nvSpPr>
        <p:spPr>
          <a:xfrm>
            <a:off x="9007411" y="1815581"/>
            <a:ext cx="630765" cy="696079"/>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7FF05C2-854B-4981-99BC-F85166411E3F}"/>
              </a:ext>
            </a:extLst>
          </p:cNvPr>
          <p:cNvSpPr txBox="1"/>
          <p:nvPr/>
        </p:nvSpPr>
        <p:spPr>
          <a:xfrm>
            <a:off x="218444" y="3771514"/>
            <a:ext cx="4642607"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4472C4">
                    <a:lumMod val="50000"/>
                  </a:srgbClr>
                </a:solidFill>
              </a:rPr>
              <a:t>l’université</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5" name="Picture 14">
            <a:extLst>
              <a:ext uri="{FF2B5EF4-FFF2-40B4-BE49-F238E27FC236}">
                <a16:creationId xmlns:a16="http://schemas.microsoft.com/office/drawing/2014/main" id="{7188FA14-4E02-4582-910D-CA681D9AD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1203" y="3733812"/>
            <a:ext cx="515586" cy="537069"/>
          </a:xfrm>
          <a:prstGeom prst="rect">
            <a:avLst/>
          </a:prstGeom>
        </p:spPr>
      </p:pic>
      <p:sp>
        <p:nvSpPr>
          <p:cNvPr id="16" name="TextBox 15">
            <a:extLst>
              <a:ext uri="{FF2B5EF4-FFF2-40B4-BE49-F238E27FC236}">
                <a16:creationId xmlns:a16="http://schemas.microsoft.com/office/drawing/2014/main" id="{B4EA813D-B881-40DA-8A0F-9EA9F8D7F59D}"/>
              </a:ext>
            </a:extLst>
          </p:cNvPr>
          <p:cNvSpPr txBox="1"/>
          <p:nvPr/>
        </p:nvSpPr>
        <p:spPr>
          <a:xfrm>
            <a:off x="4861051" y="3771514"/>
            <a:ext cx="5539953"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4472C4">
                    <a:lumMod val="50000"/>
                  </a:srgbClr>
                </a:solidFill>
              </a:rPr>
              <a:t>l’université</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Multiplication Sign 16">
            <a:extLst>
              <a:ext uri="{FF2B5EF4-FFF2-40B4-BE49-F238E27FC236}">
                <a16:creationId xmlns:a16="http://schemas.microsoft.com/office/drawing/2014/main" id="{E895B475-FD1C-47F1-B796-9FD8CA01AEA8}"/>
              </a:ext>
            </a:extLst>
          </p:cNvPr>
          <p:cNvSpPr/>
          <p:nvPr/>
        </p:nvSpPr>
        <p:spPr>
          <a:xfrm>
            <a:off x="9673836" y="3654307"/>
            <a:ext cx="630765" cy="696079"/>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1B58ADCD-F0A9-4D9A-9C59-307642850D8A}"/>
              </a:ext>
            </a:extLst>
          </p:cNvPr>
          <p:cNvGrpSpPr/>
          <p:nvPr/>
        </p:nvGrpSpPr>
        <p:grpSpPr>
          <a:xfrm>
            <a:off x="968353" y="4308583"/>
            <a:ext cx="3098464" cy="2069464"/>
            <a:chOff x="791900" y="4308583"/>
            <a:chExt cx="3098464" cy="2069464"/>
          </a:xfrm>
        </p:grpSpPr>
        <p:sp>
          <p:nvSpPr>
            <p:cNvPr id="28" name="Thought Bubble: Cloud 27">
              <a:extLst>
                <a:ext uri="{FF2B5EF4-FFF2-40B4-BE49-F238E27FC236}">
                  <a16:creationId xmlns:a16="http://schemas.microsoft.com/office/drawing/2014/main" id="{E8C3B35E-B4D0-4C02-938C-E282D31F9998}"/>
                </a:ext>
              </a:extLst>
            </p:cNvPr>
            <p:cNvSpPr/>
            <p:nvPr/>
          </p:nvSpPr>
          <p:spPr>
            <a:xfrm>
              <a:off x="791900" y="4308583"/>
              <a:ext cx="3098464" cy="2069464"/>
            </a:xfrm>
            <a:prstGeom prst="cloudCallout">
              <a:avLst>
                <a:gd name="adj1" fmla="val -57722"/>
                <a:gd name="adj2" fmla="val 42248"/>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Picture 2" descr="White Male, 3D Model, Isolated, 3D, Model, Full Body">
              <a:extLst>
                <a:ext uri="{FF2B5EF4-FFF2-40B4-BE49-F238E27FC236}">
                  <a16:creationId xmlns:a16="http://schemas.microsoft.com/office/drawing/2014/main" id="{038C31F1-E670-491E-86E2-14225530BC9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9932" y="4622218"/>
              <a:ext cx="1572768" cy="157276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Stack Of Books, Taller Clip Art">
              <a:extLst>
                <a:ext uri="{FF2B5EF4-FFF2-40B4-BE49-F238E27FC236}">
                  <a16:creationId xmlns:a16="http://schemas.microsoft.com/office/drawing/2014/main" id="{78C87AE3-F5B1-483C-8BF4-34D6B739E1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3226" y="5366573"/>
              <a:ext cx="637506" cy="74500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Perfect Score Clip Art">
              <a:extLst>
                <a:ext uri="{FF2B5EF4-FFF2-40B4-BE49-F238E27FC236}">
                  <a16:creationId xmlns:a16="http://schemas.microsoft.com/office/drawing/2014/main" id="{83D84C67-D83D-489D-95BF-410C907D64F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0732" y="4488757"/>
              <a:ext cx="684696" cy="8778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8E123488-B1C5-4114-AFC1-959053B11669}"/>
              </a:ext>
            </a:extLst>
          </p:cNvPr>
          <p:cNvGrpSpPr/>
          <p:nvPr/>
        </p:nvGrpSpPr>
        <p:grpSpPr>
          <a:xfrm>
            <a:off x="6271110" y="4270881"/>
            <a:ext cx="3098464" cy="2069464"/>
            <a:chOff x="6271110" y="4270881"/>
            <a:chExt cx="3098464" cy="2069464"/>
          </a:xfrm>
        </p:grpSpPr>
        <p:sp>
          <p:nvSpPr>
            <p:cNvPr id="3" name="Thought Bubble: Cloud 2">
              <a:extLst>
                <a:ext uri="{FF2B5EF4-FFF2-40B4-BE49-F238E27FC236}">
                  <a16:creationId xmlns:a16="http://schemas.microsoft.com/office/drawing/2014/main" id="{B5607AFF-E777-4924-A010-146C5828E19C}"/>
                </a:ext>
              </a:extLst>
            </p:cNvPr>
            <p:cNvSpPr/>
            <p:nvPr/>
          </p:nvSpPr>
          <p:spPr>
            <a:xfrm flipH="1">
              <a:off x="6271110" y="4270881"/>
              <a:ext cx="3098464" cy="2069464"/>
            </a:xfrm>
            <a:prstGeom prst="cloudCallout">
              <a:avLst>
                <a:gd name="adj1" fmla="val -57722"/>
                <a:gd name="adj2" fmla="val 42248"/>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04" name="Picture 8" descr="Tools Clip Art">
              <a:extLst>
                <a:ext uri="{FF2B5EF4-FFF2-40B4-BE49-F238E27FC236}">
                  <a16:creationId xmlns:a16="http://schemas.microsoft.com/office/drawing/2014/main" id="{88B03B4C-9B7D-4367-96C5-8DB97676BC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5340" y="4719486"/>
              <a:ext cx="578366" cy="57258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Blue Worker Clip Art">
              <a:extLst>
                <a:ext uri="{FF2B5EF4-FFF2-40B4-BE49-F238E27FC236}">
                  <a16:creationId xmlns:a16="http://schemas.microsoft.com/office/drawing/2014/main" id="{50A6732E-C736-4DCC-A8C9-DF0E518444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26815" y="4641157"/>
              <a:ext cx="771525" cy="141446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Ladder Clip Art">
              <a:extLst>
                <a:ext uri="{FF2B5EF4-FFF2-40B4-BE49-F238E27FC236}">
                  <a16:creationId xmlns:a16="http://schemas.microsoft.com/office/drawing/2014/main" id="{36EDA903-7A21-4389-8D28-8139582AF7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7215060" y="4773403"/>
              <a:ext cx="774581" cy="12326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356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1" grpId="0"/>
      <p:bldP spid="13" grpId="0" animBg="1"/>
      <p:bldP spid="14" grpId="0"/>
      <p:bldP spid="16"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a:solidFill>
                  <a:schemeClr val="bg1"/>
                </a:solidFill>
                <a:latin typeface="+mj-lt"/>
              </a:rPr>
              <a:t>On parle des </a:t>
            </a:r>
            <a:r>
              <a:rPr lang="en-GB" sz="3600" b="1" dirty="0" err="1">
                <a:solidFill>
                  <a:schemeClr val="bg1"/>
                </a:solidFill>
                <a:latin typeface="+mj-lt"/>
              </a:rPr>
              <a:t>objectifs</a:t>
            </a:r>
            <a:r>
              <a:rPr lang="en-GB" sz="3600" b="1" dirty="0">
                <a:solidFill>
                  <a:schemeClr val="bg1"/>
                </a:solidFill>
                <a:latin typeface="+mj-lt"/>
              </a:rPr>
              <a:t>  </a:t>
            </a:r>
          </a:p>
        </p:txBody>
      </p:sp>
      <p:sp>
        <p:nvSpPr>
          <p:cNvPr id="2" name="TextBox 1">
            <a:extLst>
              <a:ext uri="{FF2B5EF4-FFF2-40B4-BE49-F238E27FC236}">
                <a16:creationId xmlns:a16="http://schemas.microsoft.com/office/drawing/2014/main" id="{A449923A-3473-48A4-A4E1-D6A47374F999}"/>
              </a:ext>
            </a:extLst>
          </p:cNvPr>
          <p:cNvSpPr txBox="1"/>
          <p:nvPr/>
        </p:nvSpPr>
        <p:spPr>
          <a:xfrm>
            <a:off x="270508" y="1890210"/>
            <a:ext cx="6074626" cy="430887"/>
          </a:xfrm>
          <a:prstGeom prst="rect">
            <a:avLst/>
          </a:prstGeom>
          <a:noFill/>
        </p:spPr>
        <p:txBody>
          <a:bodyPr wrap="square" rtlCol="0">
            <a:spAutoFit/>
          </a:bodyPr>
          <a:lstStyle/>
          <a:p>
            <a:r>
              <a:rPr lang="en-GB" sz="2200" dirty="0">
                <a:solidFill>
                  <a:schemeClr val="accent5">
                    <a:lumMod val="50000"/>
                  </a:schemeClr>
                </a:solidFill>
              </a:rPr>
              <a:t>e.g. Tu vas </a:t>
            </a:r>
            <a:r>
              <a:rPr lang="en-GB" sz="2200" dirty="0" err="1">
                <a:solidFill>
                  <a:schemeClr val="accent5">
                    <a:lumMod val="50000"/>
                  </a:schemeClr>
                </a:solidFill>
              </a:rPr>
              <a:t>habiter</a:t>
            </a:r>
            <a:r>
              <a:rPr lang="en-GB" sz="2200" dirty="0">
                <a:solidFill>
                  <a:schemeClr val="accent5">
                    <a:lumMod val="50000"/>
                  </a:schemeClr>
                </a:solidFill>
              </a:rPr>
              <a:t> </a:t>
            </a:r>
            <a:r>
              <a:rPr lang="en-GB" sz="2200" dirty="0" err="1">
                <a:solidFill>
                  <a:schemeClr val="accent5">
                    <a:lumMod val="50000"/>
                  </a:schemeClr>
                </a:solidFill>
              </a:rPr>
              <a:t>en</a:t>
            </a:r>
            <a:r>
              <a:rPr lang="en-GB" sz="2200" dirty="0">
                <a:solidFill>
                  <a:schemeClr val="accent5">
                    <a:lumMod val="50000"/>
                  </a:schemeClr>
                </a:solidFill>
              </a:rPr>
              <a:t> </a:t>
            </a:r>
            <a:r>
              <a:rPr lang="en-GB" sz="2200" dirty="0" err="1">
                <a:solidFill>
                  <a:schemeClr val="accent5">
                    <a:lumMod val="50000"/>
                  </a:schemeClr>
                </a:solidFill>
              </a:rPr>
              <a:t>Angleterre</a:t>
            </a:r>
            <a:r>
              <a:rPr lang="en-GB" sz="2200" dirty="0">
                <a:solidFill>
                  <a:schemeClr val="accent5">
                    <a:lumMod val="50000"/>
                  </a:schemeClr>
                </a:solidFill>
              </a:rPr>
              <a:t>?</a:t>
            </a:r>
          </a:p>
        </p:txBody>
      </p:sp>
      <p:sp>
        <p:nvSpPr>
          <p:cNvPr id="6" name="Rounded Rectangle 46">
            <a:extLst>
              <a:ext uri="{FF2B5EF4-FFF2-40B4-BE49-F238E27FC236}">
                <a16:creationId xmlns:a16="http://schemas.microsoft.com/office/drawing/2014/main" id="{DBE36B18-CF0F-421E-80D8-2AEFF89C686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135F9807-9C71-4A7E-BBD5-A48C2630B93A}"/>
              </a:ext>
            </a:extLst>
          </p:cNvPr>
          <p:cNvSpPr txBox="1"/>
          <p:nvPr/>
        </p:nvSpPr>
        <p:spPr>
          <a:xfrm>
            <a:off x="270508" y="2466735"/>
            <a:ext cx="489391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vais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habiter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Angleterre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vais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habiter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Cambridge.</a:t>
            </a:r>
          </a:p>
        </p:txBody>
      </p:sp>
      <p:sp>
        <p:nvSpPr>
          <p:cNvPr id="15" name="TextBox 14">
            <a:extLst>
              <a:ext uri="{FF2B5EF4-FFF2-40B4-BE49-F238E27FC236}">
                <a16:creationId xmlns:a16="http://schemas.microsoft.com/office/drawing/2014/main" id="{C3FF0FA6-5CF5-4394-9231-B7B3A3957152}"/>
              </a:ext>
            </a:extLst>
          </p:cNvPr>
          <p:cNvSpPr txBox="1"/>
          <p:nvPr/>
        </p:nvSpPr>
        <p:spPr>
          <a:xfrm>
            <a:off x="5500208" y="2466735"/>
            <a:ext cx="5813920" cy="769441"/>
          </a:xfrm>
          <a:prstGeom prst="rect">
            <a:avLst/>
          </a:prstGeom>
          <a:noFill/>
        </p:spPr>
        <p:txBody>
          <a:bodyPr wrap="square">
            <a:spAutoFit/>
          </a:bodyPr>
          <a:lstStyle/>
          <a:p>
            <a:pPr algn="ctr"/>
            <a:r>
              <a:rPr lang="en-GB" sz="2200" dirty="0">
                <a:solidFill>
                  <a:schemeClr val="accent5">
                    <a:lumMod val="50000"/>
                  </a:schemeClr>
                </a:solidFill>
              </a:rPr>
              <a:t>Non, je ne </a:t>
            </a:r>
            <a:r>
              <a:rPr lang="en-GB" sz="2200" dirty="0" err="1">
                <a:solidFill>
                  <a:schemeClr val="accent5">
                    <a:lumMod val="50000"/>
                  </a:schemeClr>
                </a:solidFill>
              </a:rPr>
              <a:t>vais</a:t>
            </a:r>
            <a:r>
              <a:rPr lang="en-GB" sz="2200" dirty="0">
                <a:solidFill>
                  <a:schemeClr val="accent5">
                    <a:lumMod val="50000"/>
                  </a:schemeClr>
                </a:solidFill>
              </a:rPr>
              <a:t> pas </a:t>
            </a:r>
            <a:r>
              <a:rPr lang="en-GB" sz="2200" dirty="0" err="1">
                <a:solidFill>
                  <a:schemeClr val="accent5">
                    <a:lumMod val="50000"/>
                  </a:schemeClr>
                </a:solidFill>
              </a:rPr>
              <a:t>habiter</a:t>
            </a:r>
            <a:r>
              <a:rPr lang="en-GB" sz="2200" dirty="0">
                <a:solidFill>
                  <a:schemeClr val="accent5">
                    <a:lumMod val="50000"/>
                  </a:schemeClr>
                </a:solidFill>
              </a:rPr>
              <a:t> </a:t>
            </a:r>
            <a:r>
              <a:rPr lang="en-GB" sz="2200" dirty="0" err="1">
                <a:solidFill>
                  <a:schemeClr val="accent5">
                    <a:lumMod val="50000"/>
                  </a:schemeClr>
                </a:solidFill>
              </a:rPr>
              <a:t>en</a:t>
            </a:r>
            <a:r>
              <a:rPr lang="en-GB" sz="2200" dirty="0">
                <a:solidFill>
                  <a:schemeClr val="accent5">
                    <a:lumMod val="50000"/>
                  </a:schemeClr>
                </a:solidFill>
              </a:rPr>
              <a:t> </a:t>
            </a:r>
            <a:r>
              <a:rPr lang="en-GB" sz="2200" dirty="0" err="1">
                <a:solidFill>
                  <a:schemeClr val="accent5">
                    <a:lumMod val="50000"/>
                  </a:schemeClr>
                </a:solidFill>
              </a:rPr>
              <a:t>Angleterre</a:t>
            </a:r>
            <a:r>
              <a:rPr lang="en-GB" sz="2200" dirty="0">
                <a:solidFill>
                  <a:schemeClr val="accent5">
                    <a:lumMod val="50000"/>
                  </a:schemeClr>
                </a:solidFill>
              </a:rPr>
              <a:t>. Je </a:t>
            </a:r>
            <a:r>
              <a:rPr lang="en-GB" sz="2200" dirty="0" err="1">
                <a:solidFill>
                  <a:schemeClr val="accent5">
                    <a:lumMod val="50000"/>
                  </a:schemeClr>
                </a:solidFill>
              </a:rPr>
              <a:t>vais</a:t>
            </a:r>
            <a:r>
              <a:rPr lang="en-GB" sz="2200" dirty="0">
                <a:solidFill>
                  <a:schemeClr val="accent5">
                    <a:lumMod val="50000"/>
                  </a:schemeClr>
                </a:solidFill>
              </a:rPr>
              <a:t> </a:t>
            </a:r>
            <a:r>
              <a:rPr lang="en-GB" sz="2200" dirty="0" err="1">
                <a:solidFill>
                  <a:schemeClr val="accent5">
                    <a:lumMod val="50000"/>
                  </a:schemeClr>
                </a:solidFill>
              </a:rPr>
              <a:t>habiter</a:t>
            </a:r>
            <a:r>
              <a:rPr lang="en-GB" sz="2200" dirty="0">
                <a:solidFill>
                  <a:schemeClr val="accent5">
                    <a:lumMod val="50000"/>
                  </a:schemeClr>
                </a:solidFill>
              </a:rPr>
              <a:t> </a:t>
            </a:r>
            <a:r>
              <a:rPr lang="en-GB" sz="2200" dirty="0" err="1">
                <a:solidFill>
                  <a:schemeClr val="accent5">
                    <a:lumMod val="50000"/>
                  </a:schemeClr>
                </a:solidFill>
              </a:rPr>
              <a:t>en</a:t>
            </a:r>
            <a:r>
              <a:rPr lang="en-GB" sz="2200" dirty="0">
                <a:solidFill>
                  <a:schemeClr val="accent5">
                    <a:lumMod val="50000"/>
                  </a:schemeClr>
                </a:solidFill>
              </a:rPr>
              <a:t> France.</a:t>
            </a:r>
          </a:p>
        </p:txBody>
      </p:sp>
      <p:sp>
        <p:nvSpPr>
          <p:cNvPr id="16" name="TextBox 15">
            <a:extLst>
              <a:ext uri="{FF2B5EF4-FFF2-40B4-BE49-F238E27FC236}">
                <a16:creationId xmlns:a16="http://schemas.microsoft.com/office/drawing/2014/main" id="{C75E47F5-FB1F-47C2-9676-17F2150F0F66}"/>
              </a:ext>
            </a:extLst>
          </p:cNvPr>
          <p:cNvSpPr txBox="1"/>
          <p:nvPr/>
        </p:nvSpPr>
        <p:spPr>
          <a:xfrm>
            <a:off x="270508" y="1305720"/>
            <a:ext cx="8455876" cy="430887"/>
          </a:xfrm>
          <a:prstGeom prst="rect">
            <a:avLst/>
          </a:prstGeom>
          <a:noFill/>
        </p:spPr>
        <p:txBody>
          <a:bodyPr wrap="square" rtlCol="0">
            <a:spAutoFit/>
          </a:bodyPr>
          <a:lstStyle/>
          <a:p>
            <a:r>
              <a:rPr lang="en-GB" sz="2200" b="1" dirty="0" err="1">
                <a:solidFill>
                  <a:schemeClr val="accent5">
                    <a:lumMod val="50000"/>
                  </a:schemeClr>
                </a:solidFill>
              </a:rPr>
              <a:t>Réponds</a:t>
            </a:r>
            <a:r>
              <a:rPr lang="en-GB" sz="2200" b="1" dirty="0">
                <a:solidFill>
                  <a:schemeClr val="accent5">
                    <a:lumMod val="50000"/>
                  </a:schemeClr>
                </a:solidFill>
              </a:rPr>
              <a:t> aux questions et </a:t>
            </a:r>
            <a:r>
              <a:rPr lang="en-GB" sz="2200" b="1" dirty="0" err="1">
                <a:solidFill>
                  <a:schemeClr val="accent5">
                    <a:lumMod val="50000"/>
                  </a:schemeClr>
                </a:solidFill>
              </a:rPr>
              <a:t>justifie</a:t>
            </a:r>
            <a:r>
              <a:rPr lang="en-GB" sz="2200" b="1" dirty="0">
                <a:solidFill>
                  <a:schemeClr val="accent5">
                    <a:lumMod val="50000"/>
                  </a:schemeClr>
                </a:solidFill>
              </a:rPr>
              <a:t> </a:t>
            </a:r>
            <a:r>
              <a:rPr lang="en-GB" sz="2200" b="1" dirty="0" err="1">
                <a:solidFill>
                  <a:schemeClr val="accent5">
                    <a:lumMod val="50000"/>
                  </a:schemeClr>
                </a:solidFill>
              </a:rPr>
              <a:t>tes</a:t>
            </a:r>
            <a:r>
              <a:rPr lang="en-GB" sz="2200" b="1" dirty="0">
                <a:solidFill>
                  <a:schemeClr val="accent5">
                    <a:lumMod val="50000"/>
                  </a:schemeClr>
                </a:solidFill>
              </a:rPr>
              <a:t> </a:t>
            </a:r>
            <a:r>
              <a:rPr lang="en-GB" sz="2200" b="1" dirty="0" err="1">
                <a:solidFill>
                  <a:schemeClr val="accent5">
                    <a:lumMod val="50000"/>
                  </a:schemeClr>
                </a:solidFill>
              </a:rPr>
              <a:t>réponses</a:t>
            </a:r>
            <a:r>
              <a:rPr lang="en-GB" sz="2200" b="1" dirty="0">
                <a:solidFill>
                  <a:schemeClr val="accent5">
                    <a:lumMod val="50000"/>
                  </a:schemeClr>
                </a:solidFill>
              </a:rPr>
              <a:t>.  </a:t>
            </a:r>
          </a:p>
        </p:txBody>
      </p:sp>
      <p:cxnSp>
        <p:nvCxnSpPr>
          <p:cNvPr id="18" name="Straight Connector 17">
            <a:extLst>
              <a:ext uri="{FF2B5EF4-FFF2-40B4-BE49-F238E27FC236}">
                <a16:creationId xmlns:a16="http://schemas.microsoft.com/office/drawing/2014/main" id="{52B3D35B-8F8F-432E-A343-366D863AEADB}"/>
              </a:ext>
            </a:extLst>
          </p:cNvPr>
          <p:cNvCxnSpPr/>
          <p:nvPr/>
        </p:nvCxnSpPr>
        <p:spPr>
          <a:xfrm flipH="1">
            <a:off x="5059451" y="2321097"/>
            <a:ext cx="545724" cy="915079"/>
          </a:xfrm>
          <a:prstGeom prst="line">
            <a:avLst/>
          </a:prstGeom>
          <a:ln>
            <a:solidFill>
              <a:srgbClr val="E87D1E"/>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5713E15-A7ED-45F5-88DE-588A38EE874A}"/>
              </a:ext>
            </a:extLst>
          </p:cNvPr>
          <p:cNvSpPr txBox="1"/>
          <p:nvPr/>
        </p:nvSpPr>
        <p:spPr>
          <a:xfrm>
            <a:off x="270508" y="3378374"/>
            <a:ext cx="8761197" cy="2800767"/>
          </a:xfrm>
          <a:prstGeom prst="rect">
            <a:avLst/>
          </a:prstGeom>
          <a:noFill/>
        </p:spPr>
        <p:txBody>
          <a:bodyPr wrap="square" rtlCol="0">
            <a:spAutoFit/>
          </a:bodyPr>
          <a:lstStyle/>
          <a:p>
            <a:pPr marL="457200" indent="-457200">
              <a:buFont typeface="+mj-lt"/>
              <a:buAutoNum type="arabicPeriod"/>
            </a:pPr>
            <a:r>
              <a:rPr lang="en-GB" sz="2200" dirty="0">
                <a:solidFill>
                  <a:schemeClr val="accent1">
                    <a:lumMod val="50000"/>
                  </a:schemeClr>
                </a:solidFill>
              </a:rPr>
              <a:t>Est-</a:t>
            </a:r>
            <a:r>
              <a:rPr lang="en-GB" sz="2200" dirty="0" err="1">
                <a:solidFill>
                  <a:schemeClr val="accent1">
                    <a:lumMod val="50000"/>
                  </a:schemeClr>
                </a:solidFill>
              </a:rPr>
              <a:t>ce</a:t>
            </a:r>
            <a:r>
              <a:rPr lang="en-GB" sz="2200" dirty="0">
                <a:solidFill>
                  <a:schemeClr val="accent1">
                    <a:lumMod val="50000"/>
                  </a:schemeClr>
                </a:solidFill>
              </a:rPr>
              <a:t> que ta </a:t>
            </a:r>
            <a:r>
              <a:rPr lang="en-GB" sz="2200" dirty="0" err="1">
                <a:solidFill>
                  <a:schemeClr val="accent1">
                    <a:lumMod val="50000"/>
                  </a:schemeClr>
                </a:solidFill>
              </a:rPr>
              <a:t>famille</a:t>
            </a:r>
            <a:r>
              <a:rPr lang="en-GB" sz="2200" dirty="0">
                <a:solidFill>
                  <a:schemeClr val="accent1">
                    <a:lumMod val="50000"/>
                  </a:schemeClr>
                </a:solidFill>
              </a:rPr>
              <a:t> </a:t>
            </a:r>
            <a:r>
              <a:rPr lang="en-GB" sz="2200" dirty="0" err="1">
                <a:solidFill>
                  <a:schemeClr val="accent1">
                    <a:lumMod val="50000"/>
                  </a:schemeClr>
                </a:solidFill>
              </a:rPr>
              <a:t>va</a:t>
            </a:r>
            <a:r>
              <a:rPr lang="en-GB" sz="2200" dirty="0">
                <a:solidFill>
                  <a:schemeClr val="accent1">
                    <a:lumMod val="50000"/>
                  </a:schemeClr>
                </a:solidFill>
              </a:rPr>
              <a:t> </a:t>
            </a:r>
            <a:r>
              <a:rPr lang="en-GB" sz="2200" dirty="0" err="1">
                <a:solidFill>
                  <a:schemeClr val="accent1">
                    <a:lumMod val="50000"/>
                  </a:schemeClr>
                </a:solidFill>
              </a:rPr>
              <a:t>aller</a:t>
            </a:r>
            <a:r>
              <a:rPr lang="en-GB" sz="2200" dirty="0">
                <a:solidFill>
                  <a:schemeClr val="accent1">
                    <a:lumMod val="50000"/>
                  </a:schemeClr>
                </a:solidFill>
              </a:rPr>
              <a:t> </a:t>
            </a:r>
            <a:r>
              <a:rPr lang="en-GB" sz="2200" dirty="0" err="1">
                <a:solidFill>
                  <a:schemeClr val="accent1">
                    <a:lumMod val="50000"/>
                  </a:schemeClr>
                </a:solidFill>
              </a:rPr>
              <a:t>en</a:t>
            </a:r>
            <a:r>
              <a:rPr lang="en-GB" sz="2200" dirty="0">
                <a:solidFill>
                  <a:schemeClr val="accent1">
                    <a:lumMod val="50000"/>
                  </a:schemeClr>
                </a:solidFill>
              </a:rPr>
              <a:t> France </a:t>
            </a:r>
            <a:r>
              <a:rPr lang="en-GB" sz="2200" dirty="0" err="1">
                <a:solidFill>
                  <a:schemeClr val="accent1">
                    <a:lumMod val="50000"/>
                  </a:schemeClr>
                </a:solidFill>
              </a:rPr>
              <a:t>cet</a:t>
            </a:r>
            <a:r>
              <a:rPr lang="en-GB" sz="2200" dirty="0">
                <a:solidFill>
                  <a:schemeClr val="accent1">
                    <a:lumMod val="50000"/>
                  </a:schemeClr>
                </a:solidFill>
              </a:rPr>
              <a:t> </a:t>
            </a:r>
            <a:r>
              <a:rPr lang="en-GB" sz="2200" dirty="0" err="1">
                <a:solidFill>
                  <a:schemeClr val="accent1">
                    <a:lumMod val="50000"/>
                  </a:schemeClr>
                </a:solidFill>
              </a:rPr>
              <a:t>été</a:t>
            </a:r>
            <a:r>
              <a:rPr lang="en-GB" sz="2200" dirty="0">
                <a:solidFill>
                  <a:schemeClr val="accent1">
                    <a:lumMod val="50000"/>
                  </a:schemeClr>
                </a:solidFill>
              </a:rPr>
              <a:t> ?</a:t>
            </a:r>
          </a:p>
          <a:p>
            <a:pPr marL="457200" indent="-457200">
              <a:buFont typeface="+mj-lt"/>
              <a:buAutoNum type="arabicPeriod"/>
            </a:pPr>
            <a:r>
              <a:rPr lang="en-GB" sz="2200" dirty="0">
                <a:solidFill>
                  <a:schemeClr val="accent1">
                    <a:lumMod val="50000"/>
                  </a:schemeClr>
                </a:solidFill>
              </a:rPr>
              <a:t>Est-</a:t>
            </a:r>
            <a:r>
              <a:rPr lang="en-GB" sz="2200" dirty="0" err="1">
                <a:solidFill>
                  <a:schemeClr val="accent1">
                    <a:lumMod val="50000"/>
                  </a:schemeClr>
                </a:solidFill>
              </a:rPr>
              <a:t>ce</a:t>
            </a:r>
            <a:r>
              <a:rPr lang="en-GB" sz="2200" dirty="0">
                <a:solidFill>
                  <a:schemeClr val="accent1">
                    <a:lumMod val="50000"/>
                  </a:schemeClr>
                </a:solidFill>
              </a:rPr>
              <a:t> que </a:t>
            </a:r>
            <a:r>
              <a:rPr lang="en-GB" sz="2200" dirty="0" err="1">
                <a:solidFill>
                  <a:schemeClr val="accent1">
                    <a:lumMod val="50000"/>
                  </a:schemeClr>
                </a:solidFill>
              </a:rPr>
              <a:t>vous</a:t>
            </a:r>
            <a:r>
              <a:rPr lang="en-GB" sz="2200" dirty="0">
                <a:solidFill>
                  <a:schemeClr val="accent1">
                    <a:lumMod val="50000"/>
                  </a:schemeClr>
                </a:solidFill>
              </a:rPr>
              <a:t> </a:t>
            </a:r>
            <a:r>
              <a:rPr lang="en-GB" sz="2200" dirty="0" err="1">
                <a:solidFill>
                  <a:schemeClr val="accent1">
                    <a:lumMod val="50000"/>
                  </a:schemeClr>
                </a:solidFill>
              </a:rPr>
              <a:t>allez</a:t>
            </a:r>
            <a:r>
              <a:rPr lang="en-GB" sz="2200" dirty="0">
                <a:solidFill>
                  <a:schemeClr val="accent1">
                    <a:lumMod val="50000"/>
                  </a:schemeClr>
                </a:solidFill>
              </a:rPr>
              <a:t> voyager </a:t>
            </a:r>
            <a:r>
              <a:rPr lang="en-GB" sz="2200" dirty="0" err="1">
                <a:solidFill>
                  <a:schemeClr val="accent1">
                    <a:lumMod val="50000"/>
                  </a:schemeClr>
                </a:solidFill>
              </a:rPr>
              <a:t>en</a:t>
            </a:r>
            <a:r>
              <a:rPr lang="en-GB" sz="2200" dirty="0">
                <a:solidFill>
                  <a:schemeClr val="accent1">
                    <a:lumMod val="50000"/>
                  </a:schemeClr>
                </a:solidFill>
              </a:rPr>
              <a:t> avion ?</a:t>
            </a:r>
          </a:p>
          <a:p>
            <a:pPr marL="457200" indent="-457200">
              <a:buFont typeface="+mj-lt"/>
              <a:buAutoNum type="arabicPeriod"/>
            </a:pPr>
            <a:r>
              <a:rPr lang="en-GB" sz="2200" dirty="0">
                <a:solidFill>
                  <a:schemeClr val="accent1">
                    <a:lumMod val="50000"/>
                  </a:schemeClr>
                </a:solidFill>
              </a:rPr>
              <a:t>Est-</a:t>
            </a:r>
            <a:r>
              <a:rPr lang="en-GB" sz="2200" dirty="0" err="1">
                <a:solidFill>
                  <a:schemeClr val="accent1">
                    <a:lumMod val="50000"/>
                  </a:schemeClr>
                </a:solidFill>
              </a:rPr>
              <a:t>ce</a:t>
            </a:r>
            <a:r>
              <a:rPr lang="en-GB" sz="2200" dirty="0">
                <a:solidFill>
                  <a:schemeClr val="accent1">
                    <a:lumMod val="50000"/>
                  </a:schemeClr>
                </a:solidFill>
              </a:rPr>
              <a:t> que </a:t>
            </a:r>
            <a:r>
              <a:rPr lang="en-GB" sz="2200" dirty="0" err="1">
                <a:solidFill>
                  <a:schemeClr val="accent1">
                    <a:lumMod val="50000"/>
                  </a:schemeClr>
                </a:solidFill>
              </a:rPr>
              <a:t>tes</a:t>
            </a:r>
            <a:r>
              <a:rPr lang="en-GB" sz="2200" dirty="0">
                <a:solidFill>
                  <a:schemeClr val="accent1">
                    <a:lumMod val="50000"/>
                  </a:schemeClr>
                </a:solidFill>
              </a:rPr>
              <a:t> </a:t>
            </a:r>
            <a:r>
              <a:rPr lang="en-GB" sz="2200" dirty="0" err="1">
                <a:solidFill>
                  <a:schemeClr val="accent1">
                    <a:lumMod val="50000"/>
                  </a:schemeClr>
                </a:solidFill>
              </a:rPr>
              <a:t>amis</a:t>
            </a:r>
            <a:r>
              <a:rPr lang="en-GB" sz="2200" dirty="0">
                <a:solidFill>
                  <a:schemeClr val="accent1">
                    <a:lumMod val="50000"/>
                  </a:schemeClr>
                </a:solidFill>
              </a:rPr>
              <a:t> </a:t>
            </a:r>
            <a:r>
              <a:rPr lang="en-GB" sz="2200" dirty="0" err="1">
                <a:solidFill>
                  <a:schemeClr val="accent1">
                    <a:lumMod val="50000"/>
                  </a:schemeClr>
                </a:solidFill>
              </a:rPr>
              <a:t>vont</a:t>
            </a:r>
            <a:r>
              <a:rPr lang="en-GB" sz="2200" dirty="0">
                <a:solidFill>
                  <a:schemeClr val="accent1">
                    <a:lumMod val="50000"/>
                  </a:schemeClr>
                </a:solidFill>
              </a:rPr>
              <a:t> </a:t>
            </a:r>
            <a:r>
              <a:rPr lang="en-GB" sz="2200" dirty="0" err="1">
                <a:solidFill>
                  <a:schemeClr val="accent1">
                    <a:lumMod val="50000"/>
                  </a:schemeClr>
                </a:solidFill>
              </a:rPr>
              <a:t>étudier</a:t>
            </a:r>
            <a:r>
              <a:rPr lang="en-GB" sz="2200" dirty="0">
                <a:solidFill>
                  <a:schemeClr val="accent1">
                    <a:lumMod val="50000"/>
                  </a:schemeClr>
                </a:solidFill>
              </a:rPr>
              <a:t> à </a:t>
            </a:r>
            <a:r>
              <a:rPr lang="en-GB" sz="2200" dirty="0" err="1">
                <a:solidFill>
                  <a:schemeClr val="accent1">
                    <a:lumMod val="50000"/>
                  </a:schemeClr>
                </a:solidFill>
              </a:rPr>
              <a:t>l’université</a:t>
            </a:r>
            <a:r>
              <a:rPr lang="en-GB" sz="2200" dirty="0">
                <a:solidFill>
                  <a:schemeClr val="accent1">
                    <a:lumMod val="50000"/>
                  </a:schemeClr>
                </a:solidFill>
              </a:rPr>
              <a:t> ?</a:t>
            </a:r>
          </a:p>
          <a:p>
            <a:pPr marL="457200" indent="-457200">
              <a:buFont typeface="+mj-lt"/>
              <a:buAutoNum type="arabicPeriod"/>
            </a:pPr>
            <a:r>
              <a:rPr lang="en-GB" sz="2200" dirty="0">
                <a:solidFill>
                  <a:schemeClr val="accent1">
                    <a:lumMod val="50000"/>
                  </a:schemeClr>
                </a:solidFill>
              </a:rPr>
              <a:t>Est-</a:t>
            </a:r>
            <a:r>
              <a:rPr lang="en-GB" sz="2200" dirty="0" err="1">
                <a:solidFill>
                  <a:schemeClr val="accent1">
                    <a:lumMod val="50000"/>
                  </a:schemeClr>
                </a:solidFill>
              </a:rPr>
              <a:t>ce</a:t>
            </a:r>
            <a:r>
              <a:rPr lang="en-GB" sz="2200" dirty="0">
                <a:solidFill>
                  <a:schemeClr val="accent1">
                    <a:lumMod val="50000"/>
                  </a:schemeClr>
                </a:solidFill>
              </a:rPr>
              <a:t> que </a:t>
            </a:r>
            <a:r>
              <a:rPr lang="en-GB" sz="2200" dirty="0" err="1">
                <a:solidFill>
                  <a:schemeClr val="accent1">
                    <a:lumMod val="50000"/>
                  </a:schemeClr>
                </a:solidFill>
              </a:rPr>
              <a:t>tu</a:t>
            </a:r>
            <a:r>
              <a:rPr lang="en-GB" sz="2200" dirty="0">
                <a:solidFill>
                  <a:schemeClr val="accent1">
                    <a:lumMod val="50000"/>
                  </a:schemeClr>
                </a:solidFill>
              </a:rPr>
              <a:t> vas bien </a:t>
            </a:r>
            <a:r>
              <a:rPr lang="en-GB" sz="2200" dirty="0" err="1">
                <a:solidFill>
                  <a:schemeClr val="accent1">
                    <a:lumMod val="50000"/>
                  </a:schemeClr>
                </a:solidFill>
              </a:rPr>
              <a:t>apprendre</a:t>
            </a:r>
            <a:r>
              <a:rPr lang="en-GB" sz="2200" dirty="0">
                <a:solidFill>
                  <a:schemeClr val="accent1">
                    <a:lumMod val="50000"/>
                  </a:schemeClr>
                </a:solidFill>
              </a:rPr>
              <a:t> </a:t>
            </a:r>
            <a:r>
              <a:rPr lang="en-GB" sz="2200" dirty="0" err="1">
                <a:solidFill>
                  <a:schemeClr val="accent1">
                    <a:lumMod val="50000"/>
                  </a:schemeClr>
                </a:solidFill>
              </a:rPr>
              <a:t>une</a:t>
            </a:r>
            <a:r>
              <a:rPr lang="en-GB" sz="2200" dirty="0">
                <a:solidFill>
                  <a:schemeClr val="accent1">
                    <a:lumMod val="50000"/>
                  </a:schemeClr>
                </a:solidFill>
              </a:rPr>
              <a:t> </a:t>
            </a:r>
            <a:r>
              <a:rPr lang="en-GB" sz="2200" dirty="0" err="1">
                <a:solidFill>
                  <a:schemeClr val="accent1">
                    <a:lumMod val="50000"/>
                  </a:schemeClr>
                </a:solidFill>
              </a:rPr>
              <a:t>autre</a:t>
            </a:r>
            <a:r>
              <a:rPr lang="en-GB" sz="2200" dirty="0">
                <a:solidFill>
                  <a:schemeClr val="accent1">
                    <a:lumMod val="50000"/>
                  </a:schemeClr>
                </a:solidFill>
              </a:rPr>
              <a:t> langue ?</a:t>
            </a:r>
          </a:p>
          <a:p>
            <a:pPr marL="457200" indent="-457200">
              <a:buFont typeface="+mj-lt"/>
              <a:buAutoNum type="arabicPeriod"/>
            </a:pPr>
            <a:r>
              <a:rPr lang="en-GB" sz="2200" dirty="0">
                <a:solidFill>
                  <a:schemeClr val="accent1">
                    <a:lumMod val="50000"/>
                  </a:schemeClr>
                </a:solidFill>
              </a:rPr>
              <a:t>Est-</a:t>
            </a:r>
            <a:r>
              <a:rPr lang="en-GB" sz="2200" dirty="0" err="1">
                <a:solidFill>
                  <a:schemeClr val="accent1">
                    <a:lumMod val="50000"/>
                  </a:schemeClr>
                </a:solidFill>
              </a:rPr>
              <a:t>ce</a:t>
            </a:r>
            <a:r>
              <a:rPr lang="en-GB" sz="2200" dirty="0">
                <a:solidFill>
                  <a:schemeClr val="accent1">
                    <a:lumMod val="50000"/>
                  </a:schemeClr>
                </a:solidFill>
              </a:rPr>
              <a:t> que </a:t>
            </a:r>
            <a:r>
              <a:rPr lang="en-GB" sz="2200" dirty="0" err="1">
                <a:solidFill>
                  <a:schemeClr val="accent1">
                    <a:lumMod val="50000"/>
                  </a:schemeClr>
                </a:solidFill>
              </a:rPr>
              <a:t>tu</a:t>
            </a:r>
            <a:r>
              <a:rPr lang="en-GB" sz="2200" dirty="0">
                <a:solidFill>
                  <a:schemeClr val="accent1">
                    <a:lumMod val="50000"/>
                  </a:schemeClr>
                </a:solidFill>
              </a:rPr>
              <a:t> vas </a:t>
            </a:r>
            <a:r>
              <a:rPr lang="en-GB" sz="2200" dirty="0" err="1">
                <a:solidFill>
                  <a:schemeClr val="accent1">
                    <a:lumMod val="50000"/>
                  </a:schemeClr>
                </a:solidFill>
              </a:rPr>
              <a:t>avoir</a:t>
            </a:r>
            <a:r>
              <a:rPr lang="en-GB" sz="2200" dirty="0">
                <a:solidFill>
                  <a:schemeClr val="accent1">
                    <a:lumMod val="50000"/>
                  </a:schemeClr>
                </a:solidFill>
              </a:rPr>
              <a:t> un chat à </a:t>
            </a:r>
            <a:r>
              <a:rPr lang="en-GB" sz="2200" dirty="0" err="1">
                <a:solidFill>
                  <a:schemeClr val="accent1">
                    <a:lumMod val="50000"/>
                  </a:schemeClr>
                </a:solidFill>
              </a:rPr>
              <a:t>l’avenir</a:t>
            </a:r>
            <a:r>
              <a:rPr lang="en-GB" sz="2200" dirty="0">
                <a:solidFill>
                  <a:schemeClr val="accent1">
                    <a:lumMod val="50000"/>
                  </a:schemeClr>
                </a:solidFill>
              </a:rPr>
              <a:t> ?</a:t>
            </a:r>
          </a:p>
          <a:p>
            <a:pPr marL="457200" indent="-457200">
              <a:buFont typeface="+mj-lt"/>
              <a:buAutoNum type="arabicPeriod"/>
            </a:pPr>
            <a:r>
              <a:rPr lang="en-GB" sz="2200" dirty="0">
                <a:solidFill>
                  <a:schemeClr val="accent1">
                    <a:lumMod val="50000"/>
                  </a:schemeClr>
                </a:solidFill>
              </a:rPr>
              <a:t>Est-</a:t>
            </a:r>
            <a:r>
              <a:rPr lang="en-GB" sz="2200" dirty="0" err="1">
                <a:solidFill>
                  <a:schemeClr val="accent1">
                    <a:lumMod val="50000"/>
                  </a:schemeClr>
                </a:solidFill>
              </a:rPr>
              <a:t>ce</a:t>
            </a:r>
            <a:r>
              <a:rPr lang="en-GB" sz="2200" dirty="0">
                <a:solidFill>
                  <a:schemeClr val="accent1">
                    <a:lumMod val="50000"/>
                  </a:schemeClr>
                </a:solidFill>
              </a:rPr>
              <a:t> que ton </a:t>
            </a:r>
            <a:r>
              <a:rPr lang="en-GB" sz="2200" dirty="0" err="1">
                <a:solidFill>
                  <a:schemeClr val="accent1">
                    <a:lumMod val="50000"/>
                  </a:schemeClr>
                </a:solidFill>
              </a:rPr>
              <a:t>père</a:t>
            </a:r>
            <a:r>
              <a:rPr lang="en-GB" sz="2200" dirty="0">
                <a:solidFill>
                  <a:schemeClr val="accent1">
                    <a:lumMod val="50000"/>
                  </a:schemeClr>
                </a:solidFill>
              </a:rPr>
              <a:t> </a:t>
            </a:r>
            <a:r>
              <a:rPr lang="en-GB" sz="2200" dirty="0" err="1">
                <a:solidFill>
                  <a:schemeClr val="accent1">
                    <a:lumMod val="50000"/>
                  </a:schemeClr>
                </a:solidFill>
              </a:rPr>
              <a:t>va</a:t>
            </a:r>
            <a:r>
              <a:rPr lang="en-GB" sz="2200" dirty="0">
                <a:solidFill>
                  <a:schemeClr val="accent1">
                    <a:lumMod val="50000"/>
                  </a:schemeClr>
                </a:solidFill>
              </a:rPr>
              <a:t> faire la cuisine </a:t>
            </a:r>
            <a:r>
              <a:rPr lang="en-GB" sz="2200" dirty="0" err="1">
                <a:solidFill>
                  <a:schemeClr val="accent1">
                    <a:lumMod val="50000"/>
                  </a:schemeClr>
                </a:solidFill>
              </a:rPr>
              <a:t>aujourd’hui</a:t>
            </a:r>
            <a:r>
              <a:rPr lang="en-GB" sz="2200" dirty="0">
                <a:solidFill>
                  <a:schemeClr val="accent1">
                    <a:lumMod val="50000"/>
                  </a:schemeClr>
                </a:solidFill>
              </a:rPr>
              <a:t> ?</a:t>
            </a:r>
          </a:p>
          <a:p>
            <a:pPr marL="457200" indent="-457200">
              <a:buFont typeface="+mj-lt"/>
              <a:buAutoNum type="arabicPeriod"/>
            </a:pPr>
            <a:r>
              <a:rPr lang="en-GB" sz="2200" dirty="0">
                <a:solidFill>
                  <a:schemeClr val="accent1">
                    <a:lumMod val="50000"/>
                  </a:schemeClr>
                </a:solidFill>
              </a:rPr>
              <a:t>Est-</a:t>
            </a:r>
            <a:r>
              <a:rPr lang="en-GB" sz="2200" dirty="0" err="1">
                <a:solidFill>
                  <a:schemeClr val="accent1">
                    <a:lumMod val="50000"/>
                  </a:schemeClr>
                </a:solidFill>
              </a:rPr>
              <a:t>ce</a:t>
            </a:r>
            <a:r>
              <a:rPr lang="en-GB" sz="2200" dirty="0">
                <a:solidFill>
                  <a:schemeClr val="accent1">
                    <a:lumMod val="50000"/>
                  </a:schemeClr>
                </a:solidFill>
              </a:rPr>
              <a:t> que </a:t>
            </a:r>
            <a:r>
              <a:rPr lang="en-GB" sz="2200" dirty="0" err="1">
                <a:solidFill>
                  <a:schemeClr val="accent1">
                    <a:lumMod val="50000"/>
                  </a:schemeClr>
                </a:solidFill>
              </a:rPr>
              <a:t>tu</a:t>
            </a:r>
            <a:r>
              <a:rPr lang="en-GB" sz="2200" dirty="0">
                <a:solidFill>
                  <a:schemeClr val="accent1">
                    <a:lumMod val="50000"/>
                  </a:schemeClr>
                </a:solidFill>
              </a:rPr>
              <a:t> vas </a:t>
            </a:r>
            <a:r>
              <a:rPr lang="en-GB" sz="2200" dirty="0" err="1">
                <a:solidFill>
                  <a:schemeClr val="accent1">
                    <a:lumMod val="50000"/>
                  </a:schemeClr>
                </a:solidFill>
              </a:rPr>
              <a:t>travailler</a:t>
            </a:r>
            <a:r>
              <a:rPr lang="en-GB" sz="2200" dirty="0">
                <a:solidFill>
                  <a:schemeClr val="accent1">
                    <a:lumMod val="50000"/>
                  </a:schemeClr>
                </a:solidFill>
              </a:rPr>
              <a:t> </a:t>
            </a:r>
            <a:r>
              <a:rPr lang="en-GB" sz="2200" dirty="0" err="1">
                <a:solidFill>
                  <a:schemeClr val="accent1">
                    <a:lumMod val="50000"/>
                  </a:schemeClr>
                </a:solidFill>
              </a:rPr>
              <a:t>comme</a:t>
            </a:r>
            <a:r>
              <a:rPr lang="en-GB" sz="2200" dirty="0">
                <a:solidFill>
                  <a:schemeClr val="accent1">
                    <a:lumMod val="50000"/>
                  </a:schemeClr>
                </a:solidFill>
              </a:rPr>
              <a:t> </a:t>
            </a:r>
            <a:r>
              <a:rPr lang="en-GB" sz="2200" dirty="0" err="1">
                <a:solidFill>
                  <a:schemeClr val="accent1">
                    <a:lumMod val="50000"/>
                  </a:schemeClr>
                </a:solidFill>
              </a:rPr>
              <a:t>professeur</a:t>
            </a:r>
            <a:r>
              <a:rPr lang="en-GB" sz="2200" dirty="0">
                <a:solidFill>
                  <a:schemeClr val="accent1">
                    <a:lumMod val="50000"/>
                  </a:schemeClr>
                </a:solidFill>
              </a:rPr>
              <a:t> ?</a:t>
            </a:r>
          </a:p>
          <a:p>
            <a:pPr marL="457200" indent="-457200">
              <a:buFont typeface="+mj-lt"/>
              <a:buAutoNum type="arabicPeriod"/>
            </a:pPr>
            <a:r>
              <a:rPr lang="en-GB" sz="2200" dirty="0">
                <a:solidFill>
                  <a:schemeClr val="accent1">
                    <a:lumMod val="50000"/>
                  </a:schemeClr>
                </a:solidFill>
              </a:rPr>
              <a:t>Est-</a:t>
            </a:r>
            <a:r>
              <a:rPr lang="en-GB" sz="2200" dirty="0" err="1">
                <a:solidFill>
                  <a:schemeClr val="accent1">
                    <a:lumMod val="50000"/>
                  </a:schemeClr>
                </a:solidFill>
              </a:rPr>
              <a:t>ce</a:t>
            </a:r>
            <a:r>
              <a:rPr lang="en-GB" sz="2200" dirty="0">
                <a:solidFill>
                  <a:schemeClr val="accent1">
                    <a:lumMod val="50000"/>
                  </a:schemeClr>
                </a:solidFill>
              </a:rPr>
              <a:t> que </a:t>
            </a:r>
            <a:r>
              <a:rPr lang="en-GB" sz="2200" dirty="0" err="1">
                <a:solidFill>
                  <a:schemeClr val="accent1">
                    <a:lumMod val="50000"/>
                  </a:schemeClr>
                </a:solidFill>
              </a:rPr>
              <a:t>tes</a:t>
            </a:r>
            <a:r>
              <a:rPr lang="en-GB" sz="2200" dirty="0">
                <a:solidFill>
                  <a:schemeClr val="accent1">
                    <a:lumMod val="50000"/>
                  </a:schemeClr>
                </a:solidFill>
              </a:rPr>
              <a:t> </a:t>
            </a:r>
            <a:r>
              <a:rPr lang="en-GB" sz="2200" dirty="0" err="1">
                <a:solidFill>
                  <a:schemeClr val="accent1">
                    <a:lumMod val="50000"/>
                  </a:schemeClr>
                </a:solidFill>
              </a:rPr>
              <a:t>amis</a:t>
            </a:r>
            <a:r>
              <a:rPr lang="en-GB" sz="2200" dirty="0">
                <a:solidFill>
                  <a:schemeClr val="accent1">
                    <a:lumMod val="50000"/>
                  </a:schemeClr>
                </a:solidFill>
              </a:rPr>
              <a:t> </a:t>
            </a:r>
            <a:r>
              <a:rPr lang="en-GB" sz="2200" dirty="0" err="1">
                <a:solidFill>
                  <a:schemeClr val="accent1">
                    <a:lumMod val="50000"/>
                  </a:schemeClr>
                </a:solidFill>
              </a:rPr>
              <a:t>vont</a:t>
            </a:r>
            <a:r>
              <a:rPr lang="en-GB" sz="2200" dirty="0">
                <a:solidFill>
                  <a:schemeClr val="accent1">
                    <a:lumMod val="50000"/>
                  </a:schemeClr>
                </a:solidFill>
              </a:rPr>
              <a:t> </a:t>
            </a:r>
            <a:r>
              <a:rPr lang="en-GB" sz="2200" dirty="0" err="1">
                <a:solidFill>
                  <a:schemeClr val="accent1">
                    <a:lumMod val="50000"/>
                  </a:schemeClr>
                </a:solidFill>
              </a:rPr>
              <a:t>visiter</a:t>
            </a:r>
            <a:r>
              <a:rPr lang="en-GB" sz="2200" dirty="0">
                <a:solidFill>
                  <a:schemeClr val="accent1">
                    <a:lumMod val="50000"/>
                  </a:schemeClr>
                </a:solidFill>
              </a:rPr>
              <a:t> </a:t>
            </a:r>
            <a:r>
              <a:rPr lang="en-GB" sz="2200" dirty="0" err="1">
                <a:solidFill>
                  <a:schemeClr val="accent1">
                    <a:lumMod val="50000"/>
                  </a:schemeClr>
                </a:solidFill>
              </a:rPr>
              <a:t>d’autres</a:t>
            </a:r>
            <a:r>
              <a:rPr lang="en-GB" sz="2200" dirty="0">
                <a:solidFill>
                  <a:schemeClr val="accent1">
                    <a:lumMod val="50000"/>
                  </a:schemeClr>
                </a:solidFill>
              </a:rPr>
              <a:t> pays ?</a:t>
            </a:r>
          </a:p>
        </p:txBody>
      </p:sp>
      <p:pic>
        <p:nvPicPr>
          <p:cNvPr id="2050" name="Picture 2" descr="Hand, Pencil, Pen, Edit, Eraser, Write, Writing">
            <a:extLst>
              <a:ext uri="{FF2B5EF4-FFF2-40B4-BE49-F238E27FC236}">
                <a16:creationId xmlns:a16="http://schemas.microsoft.com/office/drawing/2014/main" id="{A91EB287-79BC-483C-8F3D-FBF18ABA67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616482">
            <a:off x="10581496" y="1067303"/>
            <a:ext cx="1140988" cy="10256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chievement, Success, Mountain, Clouds">
            <a:extLst>
              <a:ext uri="{FF2B5EF4-FFF2-40B4-BE49-F238E27FC236}">
                <a16:creationId xmlns:a16="http://schemas.microsoft.com/office/drawing/2014/main" id="{9F29CE40-4DA8-481B-815F-E891F5A267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7784" y="3621825"/>
            <a:ext cx="4012668" cy="267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a:solidFill>
                  <a:schemeClr val="bg1"/>
                </a:solidFill>
                <a:latin typeface="+mj-lt"/>
              </a:rPr>
              <a:t>Le </a:t>
            </a:r>
            <a:r>
              <a:rPr lang="en-GB" sz="3600" b="1" dirty="0" err="1">
                <a:solidFill>
                  <a:schemeClr val="bg1"/>
                </a:solidFill>
                <a:latin typeface="+mj-lt"/>
              </a:rPr>
              <a:t>voyant</a:t>
            </a:r>
            <a:r>
              <a:rPr lang="en-GB" sz="3600" b="1" dirty="0">
                <a:solidFill>
                  <a:schemeClr val="bg1"/>
                </a:solidFill>
                <a:latin typeface="+mj-lt"/>
              </a:rPr>
              <a:t>*</a:t>
            </a:r>
          </a:p>
        </p:txBody>
      </p:sp>
      <p:sp>
        <p:nvSpPr>
          <p:cNvPr id="2" name="TextBox 1">
            <a:extLst>
              <a:ext uri="{FF2B5EF4-FFF2-40B4-BE49-F238E27FC236}">
                <a16:creationId xmlns:a16="http://schemas.microsoft.com/office/drawing/2014/main" id="{A449923A-3473-48A4-A4E1-D6A47374F999}"/>
              </a:ext>
            </a:extLst>
          </p:cNvPr>
          <p:cNvSpPr txBox="1"/>
          <p:nvPr/>
        </p:nvSpPr>
        <p:spPr>
          <a:xfrm>
            <a:off x="211874" y="1380585"/>
            <a:ext cx="11698046" cy="830997"/>
          </a:xfrm>
          <a:prstGeom prst="rect">
            <a:avLst/>
          </a:prstGeom>
          <a:noFill/>
        </p:spPr>
        <p:txBody>
          <a:bodyPr wrap="square" rtlCol="0">
            <a:spAutoFit/>
          </a:bodyPr>
          <a:lstStyle/>
          <a:p>
            <a:pPr lvl="0">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lang="en-GB" sz="2400" dirty="0">
                <a:solidFill>
                  <a:srgbClr val="4472C4">
                    <a:lumMod val="50000"/>
                  </a:srgbClr>
                </a:solidFill>
              </a:rPr>
              <a:t> avec un(e) </a:t>
            </a:r>
            <a:r>
              <a:rPr lang="en-GB" sz="2400" dirty="0" err="1">
                <a:solidFill>
                  <a:srgbClr val="4472C4">
                    <a:lumMod val="50000"/>
                  </a:srgbClr>
                </a:solidFill>
              </a:rPr>
              <a:t>partenaire</a:t>
            </a:r>
            <a:r>
              <a:rPr lang="en-GB" sz="2400" dirty="0">
                <a:solidFill>
                  <a:srgbClr val="4472C4">
                    <a:lumMod val="50000"/>
                  </a:srgb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Prédis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réponses</a:t>
            </a:r>
            <a:r>
              <a:rPr lang="en-GB" sz="2400" noProof="0" dirty="0">
                <a:solidFill>
                  <a:srgbClr val="4472C4">
                    <a:lumMod val="50000"/>
                  </a:srgbClr>
                </a:solidFill>
                <a:latin typeface="Century Gothic" panose="020F0302020204030204"/>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E7022625-3538-4F4E-A0D3-866C76979A4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Fortune Telling, Future, Magic">
            <a:extLst>
              <a:ext uri="{FF2B5EF4-FFF2-40B4-BE49-F238E27FC236}">
                <a16:creationId xmlns:a16="http://schemas.microsoft.com/office/drawing/2014/main" id="{28345173-91AE-4D69-BE24-ACD27BAA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6470" y="4132548"/>
            <a:ext cx="2946400" cy="20528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AB343FD-2BE6-41D0-8905-E0E6110B18B1}"/>
              </a:ext>
            </a:extLst>
          </p:cNvPr>
          <p:cNvSpPr txBox="1"/>
          <p:nvPr/>
        </p:nvSpPr>
        <p:spPr>
          <a:xfrm>
            <a:off x="199131" y="2827265"/>
            <a:ext cx="7868006" cy="2800767"/>
          </a:xfrm>
          <a:prstGeom prst="rect">
            <a:avLst/>
          </a:prstGeom>
          <a:noFill/>
        </p:spPr>
        <p:txBody>
          <a:bodyPr wrap="square" rtlCol="0">
            <a:spAutoFit/>
          </a:bodyPr>
          <a:lstStyle/>
          <a:p>
            <a:pPr marL="457200" indent="-457200">
              <a:buFont typeface="+mj-lt"/>
              <a:buAutoNum type="arabicPeriod"/>
            </a:pPr>
            <a:r>
              <a:rPr lang="en-GB" sz="2200" dirty="0">
                <a:solidFill>
                  <a:schemeClr val="accent5">
                    <a:lumMod val="50000"/>
                  </a:schemeClr>
                </a:solidFill>
              </a:rPr>
              <a:t>Est-</a:t>
            </a:r>
            <a:r>
              <a:rPr lang="en-GB" sz="2200" dirty="0" err="1">
                <a:solidFill>
                  <a:schemeClr val="accent5">
                    <a:lumMod val="50000"/>
                  </a:schemeClr>
                </a:solidFill>
              </a:rPr>
              <a:t>ce</a:t>
            </a:r>
            <a:r>
              <a:rPr lang="en-GB" sz="2200" dirty="0">
                <a:solidFill>
                  <a:schemeClr val="accent5">
                    <a:lumMod val="50000"/>
                  </a:schemeClr>
                </a:solidFill>
              </a:rPr>
              <a:t> que ta </a:t>
            </a:r>
            <a:r>
              <a:rPr lang="en-GB" sz="2200" dirty="0" err="1">
                <a:solidFill>
                  <a:schemeClr val="accent5">
                    <a:lumMod val="50000"/>
                  </a:schemeClr>
                </a:solidFill>
              </a:rPr>
              <a:t>famille</a:t>
            </a:r>
            <a:r>
              <a:rPr lang="en-GB" sz="2200" dirty="0">
                <a:solidFill>
                  <a:schemeClr val="accent5">
                    <a:lumMod val="50000"/>
                  </a:schemeClr>
                </a:solidFill>
              </a:rPr>
              <a:t> </a:t>
            </a:r>
            <a:r>
              <a:rPr lang="en-GB" sz="2200" dirty="0" err="1">
                <a:solidFill>
                  <a:schemeClr val="accent5">
                    <a:lumMod val="50000"/>
                  </a:schemeClr>
                </a:solidFill>
              </a:rPr>
              <a:t>va</a:t>
            </a:r>
            <a:r>
              <a:rPr lang="en-GB" sz="2200" dirty="0">
                <a:solidFill>
                  <a:schemeClr val="accent5">
                    <a:lumMod val="50000"/>
                  </a:schemeClr>
                </a:solidFill>
              </a:rPr>
              <a:t> </a:t>
            </a:r>
            <a:r>
              <a:rPr lang="en-GB" sz="2200" dirty="0" err="1">
                <a:solidFill>
                  <a:schemeClr val="accent5">
                    <a:lumMod val="50000"/>
                  </a:schemeClr>
                </a:solidFill>
              </a:rPr>
              <a:t>aller</a:t>
            </a:r>
            <a:r>
              <a:rPr lang="en-GB" sz="2200" dirty="0">
                <a:solidFill>
                  <a:schemeClr val="accent5">
                    <a:lumMod val="50000"/>
                  </a:schemeClr>
                </a:solidFill>
              </a:rPr>
              <a:t> </a:t>
            </a:r>
            <a:r>
              <a:rPr lang="en-GB" sz="2200" dirty="0" err="1">
                <a:solidFill>
                  <a:schemeClr val="accent5">
                    <a:lumMod val="50000"/>
                  </a:schemeClr>
                </a:solidFill>
              </a:rPr>
              <a:t>en</a:t>
            </a:r>
            <a:r>
              <a:rPr lang="en-GB" sz="2200" dirty="0">
                <a:solidFill>
                  <a:schemeClr val="accent5">
                    <a:lumMod val="50000"/>
                  </a:schemeClr>
                </a:solidFill>
              </a:rPr>
              <a:t> France </a:t>
            </a:r>
            <a:r>
              <a:rPr lang="en-GB" sz="2200" dirty="0" err="1">
                <a:solidFill>
                  <a:schemeClr val="accent5">
                    <a:lumMod val="50000"/>
                  </a:schemeClr>
                </a:solidFill>
              </a:rPr>
              <a:t>cet</a:t>
            </a:r>
            <a:r>
              <a:rPr lang="en-GB" sz="2200" dirty="0">
                <a:solidFill>
                  <a:schemeClr val="accent5">
                    <a:lumMod val="50000"/>
                  </a:schemeClr>
                </a:solidFill>
              </a:rPr>
              <a:t> </a:t>
            </a:r>
            <a:r>
              <a:rPr lang="en-GB" sz="2200" dirty="0" err="1">
                <a:solidFill>
                  <a:schemeClr val="accent5">
                    <a:lumMod val="50000"/>
                  </a:schemeClr>
                </a:solidFill>
              </a:rPr>
              <a:t>été</a:t>
            </a:r>
            <a:r>
              <a:rPr lang="en-GB" sz="2200" dirty="0">
                <a:solidFill>
                  <a:schemeClr val="accent5">
                    <a:lumMod val="50000"/>
                  </a:schemeClr>
                </a:solidFill>
              </a:rPr>
              <a:t> ?</a:t>
            </a:r>
          </a:p>
          <a:p>
            <a:pPr marL="457200" indent="-457200">
              <a:buFont typeface="+mj-lt"/>
              <a:buAutoNum type="arabicPeriod"/>
            </a:pPr>
            <a:r>
              <a:rPr lang="en-GB" sz="2200" dirty="0">
                <a:solidFill>
                  <a:schemeClr val="accent5">
                    <a:lumMod val="50000"/>
                  </a:schemeClr>
                </a:solidFill>
              </a:rPr>
              <a:t>Est-</a:t>
            </a:r>
            <a:r>
              <a:rPr lang="en-GB" sz="2200" dirty="0" err="1">
                <a:solidFill>
                  <a:schemeClr val="accent5">
                    <a:lumMod val="50000"/>
                  </a:schemeClr>
                </a:solidFill>
              </a:rPr>
              <a:t>ce</a:t>
            </a:r>
            <a:r>
              <a:rPr lang="en-GB" sz="2200" dirty="0">
                <a:solidFill>
                  <a:schemeClr val="accent5">
                    <a:lumMod val="50000"/>
                  </a:schemeClr>
                </a:solidFill>
              </a:rPr>
              <a:t> que </a:t>
            </a:r>
            <a:r>
              <a:rPr lang="en-GB" sz="2200" dirty="0" err="1">
                <a:solidFill>
                  <a:schemeClr val="accent5">
                    <a:lumMod val="50000"/>
                  </a:schemeClr>
                </a:solidFill>
              </a:rPr>
              <a:t>vous</a:t>
            </a:r>
            <a:r>
              <a:rPr lang="en-GB" sz="2200" dirty="0">
                <a:solidFill>
                  <a:schemeClr val="accent5">
                    <a:lumMod val="50000"/>
                  </a:schemeClr>
                </a:solidFill>
              </a:rPr>
              <a:t> </a:t>
            </a:r>
            <a:r>
              <a:rPr lang="en-GB" sz="2200" dirty="0" err="1">
                <a:solidFill>
                  <a:schemeClr val="accent5">
                    <a:lumMod val="50000"/>
                  </a:schemeClr>
                </a:solidFill>
              </a:rPr>
              <a:t>allez</a:t>
            </a:r>
            <a:r>
              <a:rPr lang="en-GB" sz="2200" dirty="0">
                <a:solidFill>
                  <a:schemeClr val="accent5">
                    <a:lumMod val="50000"/>
                  </a:schemeClr>
                </a:solidFill>
              </a:rPr>
              <a:t> voyager </a:t>
            </a:r>
            <a:r>
              <a:rPr lang="en-GB" sz="2200" dirty="0" err="1">
                <a:solidFill>
                  <a:schemeClr val="accent5">
                    <a:lumMod val="50000"/>
                  </a:schemeClr>
                </a:solidFill>
              </a:rPr>
              <a:t>en</a:t>
            </a:r>
            <a:r>
              <a:rPr lang="en-GB" sz="2200" dirty="0">
                <a:solidFill>
                  <a:schemeClr val="accent5">
                    <a:lumMod val="50000"/>
                  </a:schemeClr>
                </a:solidFill>
              </a:rPr>
              <a:t> avion ?</a:t>
            </a:r>
          </a:p>
          <a:p>
            <a:pPr marL="457200" indent="-457200">
              <a:buFont typeface="+mj-lt"/>
              <a:buAutoNum type="arabicPeriod"/>
            </a:pPr>
            <a:r>
              <a:rPr lang="en-GB" sz="2200" dirty="0">
                <a:solidFill>
                  <a:schemeClr val="accent5">
                    <a:lumMod val="50000"/>
                  </a:schemeClr>
                </a:solidFill>
              </a:rPr>
              <a:t>Est-</a:t>
            </a:r>
            <a:r>
              <a:rPr lang="en-GB" sz="2200" dirty="0" err="1">
                <a:solidFill>
                  <a:schemeClr val="accent5">
                    <a:lumMod val="50000"/>
                  </a:schemeClr>
                </a:solidFill>
              </a:rPr>
              <a:t>ce</a:t>
            </a:r>
            <a:r>
              <a:rPr lang="en-GB" sz="2200" dirty="0">
                <a:solidFill>
                  <a:schemeClr val="accent5">
                    <a:lumMod val="50000"/>
                  </a:schemeClr>
                </a:solidFill>
              </a:rPr>
              <a:t> que </a:t>
            </a:r>
            <a:r>
              <a:rPr lang="en-GB" sz="2200" dirty="0" err="1">
                <a:solidFill>
                  <a:schemeClr val="accent5">
                    <a:lumMod val="50000"/>
                  </a:schemeClr>
                </a:solidFill>
              </a:rPr>
              <a:t>tes</a:t>
            </a:r>
            <a:r>
              <a:rPr lang="en-GB" sz="2200" dirty="0">
                <a:solidFill>
                  <a:schemeClr val="accent5">
                    <a:lumMod val="50000"/>
                  </a:schemeClr>
                </a:solidFill>
              </a:rPr>
              <a:t> </a:t>
            </a:r>
            <a:r>
              <a:rPr lang="en-GB" sz="2200" dirty="0" err="1">
                <a:solidFill>
                  <a:schemeClr val="accent5">
                    <a:lumMod val="50000"/>
                  </a:schemeClr>
                </a:solidFill>
              </a:rPr>
              <a:t>amis</a:t>
            </a:r>
            <a:r>
              <a:rPr lang="en-GB" sz="2200" dirty="0">
                <a:solidFill>
                  <a:schemeClr val="accent5">
                    <a:lumMod val="50000"/>
                  </a:schemeClr>
                </a:solidFill>
              </a:rPr>
              <a:t> </a:t>
            </a:r>
            <a:r>
              <a:rPr lang="en-GB" sz="2200" dirty="0" err="1">
                <a:solidFill>
                  <a:schemeClr val="accent5">
                    <a:lumMod val="50000"/>
                  </a:schemeClr>
                </a:solidFill>
              </a:rPr>
              <a:t>vont</a:t>
            </a:r>
            <a:r>
              <a:rPr lang="en-GB" sz="2200" dirty="0">
                <a:solidFill>
                  <a:schemeClr val="accent5">
                    <a:lumMod val="50000"/>
                  </a:schemeClr>
                </a:solidFill>
              </a:rPr>
              <a:t> </a:t>
            </a:r>
            <a:r>
              <a:rPr lang="en-GB" sz="2200" dirty="0" err="1">
                <a:solidFill>
                  <a:schemeClr val="accent5">
                    <a:lumMod val="50000"/>
                  </a:schemeClr>
                </a:solidFill>
              </a:rPr>
              <a:t>étudier</a:t>
            </a:r>
            <a:r>
              <a:rPr lang="en-GB" sz="2200" dirty="0">
                <a:solidFill>
                  <a:schemeClr val="accent5">
                    <a:lumMod val="50000"/>
                  </a:schemeClr>
                </a:solidFill>
              </a:rPr>
              <a:t> à </a:t>
            </a:r>
            <a:r>
              <a:rPr lang="en-GB" sz="2200" dirty="0" err="1">
                <a:solidFill>
                  <a:schemeClr val="accent5">
                    <a:lumMod val="50000"/>
                  </a:schemeClr>
                </a:solidFill>
              </a:rPr>
              <a:t>l’université</a:t>
            </a:r>
            <a:r>
              <a:rPr lang="en-GB" sz="2200" dirty="0">
                <a:solidFill>
                  <a:schemeClr val="accent5">
                    <a:lumMod val="50000"/>
                  </a:schemeClr>
                </a:solidFill>
              </a:rPr>
              <a:t> ?</a:t>
            </a:r>
          </a:p>
          <a:p>
            <a:pPr marL="457200" indent="-457200">
              <a:buFont typeface="+mj-lt"/>
              <a:buAutoNum type="arabicPeriod"/>
            </a:pPr>
            <a:r>
              <a:rPr lang="en-GB" sz="2200" dirty="0">
                <a:solidFill>
                  <a:schemeClr val="accent5">
                    <a:lumMod val="50000"/>
                  </a:schemeClr>
                </a:solidFill>
              </a:rPr>
              <a:t>Est-</a:t>
            </a:r>
            <a:r>
              <a:rPr lang="en-GB" sz="2200" dirty="0" err="1">
                <a:solidFill>
                  <a:schemeClr val="accent5">
                    <a:lumMod val="50000"/>
                  </a:schemeClr>
                </a:solidFill>
              </a:rPr>
              <a:t>ce</a:t>
            </a:r>
            <a:r>
              <a:rPr lang="en-GB" sz="2200" dirty="0">
                <a:solidFill>
                  <a:schemeClr val="accent5">
                    <a:lumMod val="50000"/>
                  </a:schemeClr>
                </a:solidFill>
              </a:rPr>
              <a:t> que </a:t>
            </a:r>
            <a:r>
              <a:rPr lang="en-GB" sz="2200" dirty="0" err="1">
                <a:solidFill>
                  <a:schemeClr val="accent5">
                    <a:lumMod val="50000"/>
                  </a:schemeClr>
                </a:solidFill>
              </a:rPr>
              <a:t>tu</a:t>
            </a:r>
            <a:r>
              <a:rPr lang="en-GB" sz="2200" dirty="0">
                <a:solidFill>
                  <a:schemeClr val="accent5">
                    <a:lumMod val="50000"/>
                  </a:schemeClr>
                </a:solidFill>
              </a:rPr>
              <a:t> vas </a:t>
            </a:r>
            <a:r>
              <a:rPr lang="en-GB" sz="2200" dirty="0" err="1">
                <a:solidFill>
                  <a:schemeClr val="accent5">
                    <a:lumMod val="50000"/>
                  </a:schemeClr>
                </a:solidFill>
              </a:rPr>
              <a:t>apprendre</a:t>
            </a:r>
            <a:r>
              <a:rPr lang="en-GB" sz="2200" dirty="0">
                <a:solidFill>
                  <a:schemeClr val="accent5">
                    <a:lumMod val="50000"/>
                  </a:schemeClr>
                </a:solidFill>
              </a:rPr>
              <a:t> bien </a:t>
            </a:r>
            <a:r>
              <a:rPr lang="en-GB" sz="2200" dirty="0" err="1">
                <a:solidFill>
                  <a:schemeClr val="accent5">
                    <a:lumMod val="50000"/>
                  </a:schemeClr>
                </a:solidFill>
              </a:rPr>
              <a:t>une</a:t>
            </a:r>
            <a:r>
              <a:rPr lang="en-GB" sz="2200" dirty="0">
                <a:solidFill>
                  <a:schemeClr val="accent5">
                    <a:lumMod val="50000"/>
                  </a:schemeClr>
                </a:solidFill>
              </a:rPr>
              <a:t> </a:t>
            </a:r>
            <a:r>
              <a:rPr lang="en-GB" sz="2200" dirty="0" err="1">
                <a:solidFill>
                  <a:schemeClr val="accent5">
                    <a:lumMod val="50000"/>
                  </a:schemeClr>
                </a:solidFill>
              </a:rPr>
              <a:t>autre</a:t>
            </a:r>
            <a:r>
              <a:rPr lang="en-GB" sz="2200" dirty="0">
                <a:solidFill>
                  <a:schemeClr val="accent5">
                    <a:lumMod val="50000"/>
                  </a:schemeClr>
                </a:solidFill>
              </a:rPr>
              <a:t> langue ?</a:t>
            </a:r>
          </a:p>
          <a:p>
            <a:pPr marL="457200" indent="-457200">
              <a:buFont typeface="+mj-lt"/>
              <a:buAutoNum type="arabicPeriod"/>
            </a:pPr>
            <a:r>
              <a:rPr lang="en-GB" sz="2200" dirty="0">
                <a:solidFill>
                  <a:schemeClr val="accent5">
                    <a:lumMod val="50000"/>
                  </a:schemeClr>
                </a:solidFill>
              </a:rPr>
              <a:t>Est-</a:t>
            </a:r>
            <a:r>
              <a:rPr lang="en-GB" sz="2200" dirty="0" err="1">
                <a:solidFill>
                  <a:schemeClr val="accent5">
                    <a:lumMod val="50000"/>
                  </a:schemeClr>
                </a:solidFill>
              </a:rPr>
              <a:t>ce</a:t>
            </a:r>
            <a:r>
              <a:rPr lang="en-GB" sz="2200" dirty="0">
                <a:solidFill>
                  <a:schemeClr val="accent5">
                    <a:lumMod val="50000"/>
                  </a:schemeClr>
                </a:solidFill>
              </a:rPr>
              <a:t> que </a:t>
            </a:r>
            <a:r>
              <a:rPr lang="en-GB" sz="2200" dirty="0" err="1">
                <a:solidFill>
                  <a:schemeClr val="accent5">
                    <a:lumMod val="50000"/>
                  </a:schemeClr>
                </a:solidFill>
              </a:rPr>
              <a:t>tu</a:t>
            </a:r>
            <a:r>
              <a:rPr lang="en-GB" sz="2200" dirty="0">
                <a:solidFill>
                  <a:schemeClr val="accent5">
                    <a:lumMod val="50000"/>
                  </a:schemeClr>
                </a:solidFill>
              </a:rPr>
              <a:t> vas </a:t>
            </a:r>
            <a:r>
              <a:rPr lang="en-GB" sz="2200" dirty="0" err="1">
                <a:solidFill>
                  <a:schemeClr val="accent5">
                    <a:lumMod val="50000"/>
                  </a:schemeClr>
                </a:solidFill>
              </a:rPr>
              <a:t>avoir</a:t>
            </a:r>
            <a:r>
              <a:rPr lang="en-GB" sz="2200" dirty="0">
                <a:solidFill>
                  <a:schemeClr val="accent5">
                    <a:lumMod val="50000"/>
                  </a:schemeClr>
                </a:solidFill>
              </a:rPr>
              <a:t> un chat à </a:t>
            </a:r>
            <a:r>
              <a:rPr lang="en-GB" sz="2200" dirty="0" err="1">
                <a:solidFill>
                  <a:schemeClr val="accent5">
                    <a:lumMod val="50000"/>
                  </a:schemeClr>
                </a:solidFill>
              </a:rPr>
              <a:t>l'avenir</a:t>
            </a:r>
            <a:r>
              <a:rPr lang="en-GB" sz="2200" dirty="0">
                <a:solidFill>
                  <a:schemeClr val="accent5">
                    <a:lumMod val="50000"/>
                  </a:schemeClr>
                </a:solidFill>
              </a:rPr>
              <a:t> ?</a:t>
            </a:r>
          </a:p>
          <a:p>
            <a:pPr marL="457200" indent="-457200">
              <a:buFont typeface="+mj-lt"/>
              <a:buAutoNum type="arabicPeriod"/>
            </a:pPr>
            <a:r>
              <a:rPr lang="en-GB" sz="2200" dirty="0">
                <a:solidFill>
                  <a:schemeClr val="accent5">
                    <a:lumMod val="50000"/>
                  </a:schemeClr>
                </a:solidFill>
              </a:rPr>
              <a:t>Est-</a:t>
            </a:r>
            <a:r>
              <a:rPr lang="en-GB" sz="2200" dirty="0" err="1">
                <a:solidFill>
                  <a:schemeClr val="accent5">
                    <a:lumMod val="50000"/>
                  </a:schemeClr>
                </a:solidFill>
              </a:rPr>
              <a:t>ce</a:t>
            </a:r>
            <a:r>
              <a:rPr lang="en-GB" sz="2200" dirty="0">
                <a:solidFill>
                  <a:schemeClr val="accent5">
                    <a:lumMod val="50000"/>
                  </a:schemeClr>
                </a:solidFill>
              </a:rPr>
              <a:t> que ton </a:t>
            </a:r>
            <a:r>
              <a:rPr lang="en-GB" sz="2200" dirty="0" err="1">
                <a:solidFill>
                  <a:schemeClr val="accent5">
                    <a:lumMod val="50000"/>
                  </a:schemeClr>
                </a:solidFill>
              </a:rPr>
              <a:t>père</a:t>
            </a:r>
            <a:r>
              <a:rPr lang="en-GB" sz="2200" dirty="0">
                <a:solidFill>
                  <a:schemeClr val="accent5">
                    <a:lumMod val="50000"/>
                  </a:schemeClr>
                </a:solidFill>
              </a:rPr>
              <a:t> </a:t>
            </a:r>
            <a:r>
              <a:rPr lang="en-GB" sz="2200" dirty="0" err="1">
                <a:solidFill>
                  <a:schemeClr val="accent5">
                    <a:lumMod val="50000"/>
                  </a:schemeClr>
                </a:solidFill>
              </a:rPr>
              <a:t>va</a:t>
            </a:r>
            <a:r>
              <a:rPr lang="en-GB" sz="2200" dirty="0">
                <a:solidFill>
                  <a:schemeClr val="accent5">
                    <a:lumMod val="50000"/>
                  </a:schemeClr>
                </a:solidFill>
              </a:rPr>
              <a:t> faire la cuisine </a:t>
            </a:r>
            <a:r>
              <a:rPr lang="en-GB" sz="2200" dirty="0" err="1">
                <a:solidFill>
                  <a:schemeClr val="accent5">
                    <a:lumMod val="50000"/>
                  </a:schemeClr>
                </a:solidFill>
              </a:rPr>
              <a:t>aujourd’hui</a:t>
            </a:r>
            <a:r>
              <a:rPr lang="en-GB" sz="2200" dirty="0">
                <a:solidFill>
                  <a:schemeClr val="accent5">
                    <a:lumMod val="50000"/>
                  </a:schemeClr>
                </a:solidFill>
              </a:rPr>
              <a:t> ?</a:t>
            </a:r>
          </a:p>
          <a:p>
            <a:pPr marL="457200" indent="-457200">
              <a:buFont typeface="+mj-lt"/>
              <a:buAutoNum type="arabicPeriod"/>
            </a:pPr>
            <a:r>
              <a:rPr lang="en-GB" sz="2200" dirty="0">
                <a:solidFill>
                  <a:schemeClr val="accent5">
                    <a:lumMod val="50000"/>
                  </a:schemeClr>
                </a:solidFill>
              </a:rPr>
              <a:t>Est-</a:t>
            </a:r>
            <a:r>
              <a:rPr lang="en-GB" sz="2200" dirty="0" err="1">
                <a:solidFill>
                  <a:schemeClr val="accent5">
                    <a:lumMod val="50000"/>
                  </a:schemeClr>
                </a:solidFill>
              </a:rPr>
              <a:t>ce</a:t>
            </a:r>
            <a:r>
              <a:rPr lang="en-GB" sz="2200" dirty="0">
                <a:solidFill>
                  <a:schemeClr val="accent5">
                    <a:lumMod val="50000"/>
                  </a:schemeClr>
                </a:solidFill>
              </a:rPr>
              <a:t> que </a:t>
            </a:r>
            <a:r>
              <a:rPr lang="en-GB" sz="2200" dirty="0" err="1">
                <a:solidFill>
                  <a:schemeClr val="accent5">
                    <a:lumMod val="50000"/>
                  </a:schemeClr>
                </a:solidFill>
              </a:rPr>
              <a:t>tu</a:t>
            </a:r>
            <a:r>
              <a:rPr lang="en-GB" sz="2200" dirty="0">
                <a:solidFill>
                  <a:schemeClr val="accent5">
                    <a:lumMod val="50000"/>
                  </a:schemeClr>
                </a:solidFill>
              </a:rPr>
              <a:t> vas </a:t>
            </a:r>
            <a:r>
              <a:rPr lang="en-GB" sz="2200" dirty="0" err="1">
                <a:solidFill>
                  <a:schemeClr val="accent5">
                    <a:lumMod val="50000"/>
                  </a:schemeClr>
                </a:solidFill>
              </a:rPr>
              <a:t>travailler</a:t>
            </a:r>
            <a:r>
              <a:rPr lang="en-GB" sz="2200" dirty="0">
                <a:solidFill>
                  <a:schemeClr val="accent5">
                    <a:lumMod val="50000"/>
                  </a:schemeClr>
                </a:solidFill>
              </a:rPr>
              <a:t> </a:t>
            </a:r>
            <a:r>
              <a:rPr lang="en-GB" sz="2200" dirty="0" err="1">
                <a:solidFill>
                  <a:schemeClr val="accent5">
                    <a:lumMod val="50000"/>
                  </a:schemeClr>
                </a:solidFill>
              </a:rPr>
              <a:t>comme</a:t>
            </a:r>
            <a:r>
              <a:rPr lang="en-GB" sz="2200" dirty="0">
                <a:solidFill>
                  <a:schemeClr val="accent5">
                    <a:lumMod val="50000"/>
                  </a:schemeClr>
                </a:solidFill>
              </a:rPr>
              <a:t> </a:t>
            </a:r>
            <a:r>
              <a:rPr lang="en-GB" sz="2200" dirty="0" err="1">
                <a:solidFill>
                  <a:schemeClr val="accent5">
                    <a:lumMod val="50000"/>
                  </a:schemeClr>
                </a:solidFill>
              </a:rPr>
              <a:t>professeur</a:t>
            </a:r>
            <a:r>
              <a:rPr lang="en-GB" sz="2200" dirty="0">
                <a:solidFill>
                  <a:schemeClr val="accent5">
                    <a:lumMod val="50000"/>
                  </a:schemeClr>
                </a:solidFill>
              </a:rPr>
              <a:t> ?</a:t>
            </a:r>
          </a:p>
          <a:p>
            <a:pPr marL="457200" indent="-457200">
              <a:buFont typeface="+mj-lt"/>
              <a:buAutoNum type="arabicPeriod"/>
            </a:pPr>
            <a:r>
              <a:rPr lang="en-GB" sz="2200" dirty="0">
                <a:solidFill>
                  <a:schemeClr val="accent5">
                    <a:lumMod val="50000"/>
                  </a:schemeClr>
                </a:solidFill>
              </a:rPr>
              <a:t>Est-</a:t>
            </a:r>
            <a:r>
              <a:rPr lang="en-GB" sz="2200" dirty="0" err="1">
                <a:solidFill>
                  <a:schemeClr val="accent5">
                    <a:lumMod val="50000"/>
                  </a:schemeClr>
                </a:solidFill>
              </a:rPr>
              <a:t>ce</a:t>
            </a:r>
            <a:r>
              <a:rPr lang="en-GB" sz="2200" dirty="0">
                <a:solidFill>
                  <a:schemeClr val="accent5">
                    <a:lumMod val="50000"/>
                  </a:schemeClr>
                </a:solidFill>
              </a:rPr>
              <a:t> que </a:t>
            </a:r>
            <a:r>
              <a:rPr lang="en-GB" sz="2200" dirty="0" err="1">
                <a:solidFill>
                  <a:schemeClr val="accent5">
                    <a:lumMod val="50000"/>
                  </a:schemeClr>
                </a:solidFill>
              </a:rPr>
              <a:t>tes</a:t>
            </a:r>
            <a:r>
              <a:rPr lang="en-GB" sz="2200" dirty="0">
                <a:solidFill>
                  <a:schemeClr val="accent5">
                    <a:lumMod val="50000"/>
                  </a:schemeClr>
                </a:solidFill>
              </a:rPr>
              <a:t> </a:t>
            </a:r>
            <a:r>
              <a:rPr lang="en-GB" sz="2200" dirty="0" err="1">
                <a:solidFill>
                  <a:schemeClr val="accent5">
                    <a:lumMod val="50000"/>
                  </a:schemeClr>
                </a:solidFill>
              </a:rPr>
              <a:t>amis</a:t>
            </a:r>
            <a:r>
              <a:rPr lang="en-GB" sz="2200" dirty="0">
                <a:solidFill>
                  <a:schemeClr val="accent5">
                    <a:lumMod val="50000"/>
                  </a:schemeClr>
                </a:solidFill>
              </a:rPr>
              <a:t> </a:t>
            </a:r>
            <a:r>
              <a:rPr lang="en-GB" sz="2200" dirty="0" err="1">
                <a:solidFill>
                  <a:schemeClr val="accent5">
                    <a:lumMod val="50000"/>
                  </a:schemeClr>
                </a:solidFill>
              </a:rPr>
              <a:t>vont</a:t>
            </a:r>
            <a:r>
              <a:rPr lang="en-GB" sz="2200" dirty="0">
                <a:solidFill>
                  <a:schemeClr val="accent5">
                    <a:lumMod val="50000"/>
                  </a:schemeClr>
                </a:solidFill>
              </a:rPr>
              <a:t> </a:t>
            </a:r>
            <a:r>
              <a:rPr lang="en-GB" sz="2200" dirty="0" err="1">
                <a:solidFill>
                  <a:schemeClr val="accent5">
                    <a:lumMod val="50000"/>
                  </a:schemeClr>
                </a:solidFill>
              </a:rPr>
              <a:t>visiter</a:t>
            </a:r>
            <a:r>
              <a:rPr lang="en-GB" sz="2200" dirty="0">
                <a:solidFill>
                  <a:schemeClr val="accent5">
                    <a:lumMod val="50000"/>
                  </a:schemeClr>
                </a:solidFill>
              </a:rPr>
              <a:t> </a:t>
            </a:r>
            <a:r>
              <a:rPr lang="en-GB" sz="2200" dirty="0" err="1">
                <a:solidFill>
                  <a:schemeClr val="accent5">
                    <a:lumMod val="50000"/>
                  </a:schemeClr>
                </a:solidFill>
              </a:rPr>
              <a:t>d’autres</a:t>
            </a:r>
            <a:r>
              <a:rPr lang="en-GB" sz="2200" dirty="0">
                <a:solidFill>
                  <a:schemeClr val="accent5">
                    <a:lumMod val="50000"/>
                  </a:schemeClr>
                </a:solidFill>
              </a:rPr>
              <a:t> pays ?</a:t>
            </a:r>
          </a:p>
        </p:txBody>
      </p:sp>
      <p:sp>
        <p:nvSpPr>
          <p:cNvPr id="10" name="Rounded Rectangle 46">
            <a:extLst>
              <a:ext uri="{FF2B5EF4-FFF2-40B4-BE49-F238E27FC236}">
                <a16:creationId xmlns:a16="http://schemas.microsoft.com/office/drawing/2014/main" id="{99DDC89B-4003-4136-9156-403A793BF89F}"/>
              </a:ext>
            </a:extLst>
          </p:cNvPr>
          <p:cNvSpPr/>
          <p:nvPr/>
        </p:nvSpPr>
        <p:spPr>
          <a:xfrm>
            <a:off x="6779731" y="233940"/>
            <a:ext cx="3536951" cy="673885"/>
          </a:xfrm>
          <a:prstGeom prst="round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voyant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fortune teller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lang="en-GB" sz="2000" b="1" dirty="0" err="1">
                <a:solidFill>
                  <a:prstClr val="white"/>
                </a:solidFill>
                <a:latin typeface="Century Gothic" panose="020B0502020202020204" pitchFamily="34" charset="0"/>
              </a:rPr>
              <a:t>prédire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predict</a:t>
            </a:r>
          </a:p>
        </p:txBody>
      </p:sp>
      <p:sp>
        <p:nvSpPr>
          <p:cNvPr id="5" name="Speech Bubble: Oval 4">
            <a:extLst>
              <a:ext uri="{FF2B5EF4-FFF2-40B4-BE49-F238E27FC236}">
                <a16:creationId xmlns:a16="http://schemas.microsoft.com/office/drawing/2014/main" id="{11C3D129-D34B-4793-894F-A3EC0C7A887C}"/>
              </a:ext>
            </a:extLst>
          </p:cNvPr>
          <p:cNvSpPr/>
          <p:nvPr/>
        </p:nvSpPr>
        <p:spPr>
          <a:xfrm>
            <a:off x="7909420" y="1509000"/>
            <a:ext cx="4000500" cy="2020848"/>
          </a:xfrm>
          <a:prstGeom prst="wedgeEllipseCallout">
            <a:avLst>
              <a:gd name="adj1" fmla="val 692"/>
              <a:gd name="adj2" fmla="val 64882"/>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2200" b="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Ta </a:t>
            </a:r>
            <a:r>
              <a:rPr kumimoji="0" lang="en-GB" sz="2200" b="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famille</a:t>
            </a:r>
            <a:r>
              <a:rPr kumimoji="0" lang="en-GB" sz="2200" b="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ne </a:t>
            </a:r>
            <a:r>
              <a:rPr kumimoji="0" lang="en-GB" sz="2200" b="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va</a:t>
            </a:r>
            <a:r>
              <a:rPr kumimoji="0" lang="en-GB" sz="2200" b="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pas </a:t>
            </a:r>
            <a:r>
              <a:rPr kumimoji="0" lang="en-GB" sz="2200" b="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aller</a:t>
            </a:r>
            <a:r>
              <a:rPr kumimoji="0" lang="en-GB" sz="2200" b="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200" b="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en</a:t>
            </a:r>
            <a:r>
              <a:rPr kumimoji="0" lang="en-GB" sz="2200" b="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France </a:t>
            </a:r>
            <a:r>
              <a:rPr kumimoji="0" lang="en-GB" sz="2200" b="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cet</a:t>
            </a:r>
            <a:r>
              <a:rPr kumimoji="0" lang="en-GB" sz="2200" b="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200" b="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été</a:t>
            </a:r>
            <a:r>
              <a:rPr kumimoji="0" lang="en-GB" sz="2200" b="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Elle </a:t>
            </a:r>
            <a:r>
              <a:rPr kumimoji="0" lang="en-GB" sz="2200" b="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va</a:t>
            </a:r>
            <a:r>
              <a:rPr kumimoji="0" lang="en-GB" sz="2200" b="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200" b="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aller</a:t>
            </a:r>
            <a:r>
              <a:rPr kumimoji="0" lang="en-GB" sz="2200" b="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200" b="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en</a:t>
            </a:r>
            <a:r>
              <a:rPr kumimoji="0" lang="en-GB" sz="2200" b="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Belgique!</a:t>
            </a:r>
          </a:p>
        </p:txBody>
      </p:sp>
    </p:spTree>
    <p:extLst>
      <p:ext uri="{BB962C8B-B14F-4D97-AF65-F5344CB8AC3E}">
        <p14:creationId xmlns:p14="http://schemas.microsoft.com/office/powerpoint/2010/main" val="68320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Motivations and goals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035086" cy="886062"/>
          </a:xfrm>
        </p:spPr>
        <p:txBody>
          <a:bodyPr>
            <a:noAutofit/>
          </a:bodyPr>
          <a:lstStyle/>
          <a:p>
            <a:pPr algn="l"/>
            <a:r>
              <a:rPr lang="en-GB" sz="3000" dirty="0">
                <a:solidFill>
                  <a:prstClr val="white"/>
                </a:solidFill>
              </a:rPr>
              <a:t>modal verbs (present) (je, </a:t>
            </a:r>
            <a:r>
              <a:rPr lang="en-GB" sz="3000" dirty="0" err="1">
                <a:solidFill>
                  <a:prstClr val="white"/>
                </a:solidFill>
              </a:rPr>
              <a:t>tu</a:t>
            </a:r>
            <a:r>
              <a:rPr lang="en-GB" sz="3000" dirty="0">
                <a:solidFill>
                  <a:prstClr val="white"/>
                </a:solidFill>
              </a:rPr>
              <a:t>, il/</a:t>
            </a:r>
            <a:r>
              <a:rPr lang="en-GB" sz="3000" dirty="0" err="1">
                <a:solidFill>
                  <a:prstClr val="white"/>
                </a:solidFill>
              </a:rPr>
              <a:t>elle</a:t>
            </a:r>
            <a:r>
              <a:rPr lang="en-GB" sz="3000" dirty="0">
                <a:solidFill>
                  <a:prstClr val="white"/>
                </a:solidFill>
              </a:rPr>
              <a:t>)</a:t>
            </a:r>
            <a:br>
              <a:rPr lang="en-GB" sz="3000" dirty="0">
                <a:solidFill>
                  <a:prstClr val="white"/>
                </a:solidFill>
              </a:rPr>
            </a:br>
            <a:r>
              <a:rPr lang="en-GB" sz="3000" dirty="0">
                <a:solidFill>
                  <a:prstClr val="white"/>
                </a:solidFill>
              </a:rPr>
              <a:t>two-verb structures: adverb positioning</a:t>
            </a:r>
            <a:br>
              <a:rPr lang="en-GB" sz="3000" dirty="0">
                <a:solidFill>
                  <a:prstClr val="white"/>
                </a:solidFill>
              </a:rPr>
            </a:br>
            <a:r>
              <a:rPr lang="en-GB" sz="3000" dirty="0">
                <a:solidFill>
                  <a:prstClr val="white"/>
                </a:solidFill>
              </a:rPr>
              <a:t>creating adverbs with -</a:t>
            </a:r>
            <a:r>
              <a:rPr lang="en-GB" sz="3000" dirty="0" err="1">
                <a:solidFill>
                  <a:prstClr val="white"/>
                </a:solidFill>
              </a:rPr>
              <a:t>ment</a:t>
            </a:r>
            <a:r>
              <a:rPr lang="en-GB" sz="3000" dirty="0">
                <a:solidFill>
                  <a:prstClr val="white"/>
                </a:solidFill>
              </a:rPr>
              <a:t> </a:t>
            </a:r>
            <a:br>
              <a:rPr lang="en-GB" sz="3000" dirty="0">
                <a:solidFill>
                  <a:prstClr val="white"/>
                </a:solidFill>
              </a:rPr>
            </a:br>
            <a:r>
              <a:rPr lang="en-GB" sz="3000" dirty="0">
                <a:solidFill>
                  <a:prstClr val="white"/>
                </a:solidFill>
              </a:rPr>
              <a:t>SSCs [</a:t>
            </a:r>
            <a:r>
              <a:rPr lang="en-GB" sz="3000" dirty="0" err="1">
                <a:solidFill>
                  <a:prstClr val="white"/>
                </a:solidFill>
              </a:rPr>
              <a:t>en</a:t>
            </a:r>
            <a:r>
              <a:rPr lang="en-GB" sz="3000" dirty="0">
                <a:solidFill>
                  <a:prstClr val="white"/>
                </a:solidFill>
              </a:rPr>
              <a:t>/an] and [on]</a:t>
            </a:r>
            <a:endParaRPr lang="en-US" sz="32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3 - Lesson 6</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0976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Catherine Morris / Natalie Finlayson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21/07/21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75945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67" y="255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6528" y="1362391"/>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small chil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0979" y="1605396"/>
            <a:ext cx="1090041" cy="1740198"/>
          </a:xfrm>
          <a:prstGeom prst="rect">
            <a:avLst/>
          </a:prstGeom>
        </p:spPr>
      </p:pic>
      <p:sp>
        <p:nvSpPr>
          <p:cNvPr id="3" name="TextBox 2"/>
          <p:cNvSpPr txBox="1"/>
          <p:nvPr/>
        </p:nvSpPr>
        <p:spPr>
          <a:xfrm>
            <a:off x="4753339" y="3242343"/>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grpSp>
        <p:nvGrpSpPr>
          <p:cNvPr id="22" name="Group 21" descr="tall boy and small boy with an arrow pointing to the tall boy"/>
          <p:cNvGrpSpPr/>
          <p:nvPr/>
        </p:nvGrpSpPr>
        <p:grpSpPr>
          <a:xfrm>
            <a:off x="1208907" y="1362391"/>
            <a:ext cx="1667202" cy="1953518"/>
            <a:chOff x="12297240" y="3985624"/>
            <a:chExt cx="1667202" cy="1953518"/>
          </a:xfrm>
        </p:grpSpPr>
        <p:pic>
          <p:nvPicPr>
            <p:cNvPr id="23" name="Picture 22" descr="tall boy and small boy with an arrow pointing to the t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24" name="Picture 23" descr="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25" name="Down Arrow 24"/>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9" name="Picture 28" descr="person questioning things"/>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47506" y="4587548"/>
            <a:ext cx="1084390" cy="1450738"/>
          </a:xfrm>
          <a:prstGeom prst="rect">
            <a:avLst/>
          </a:prstGeom>
        </p:spPr>
      </p:pic>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5045070" y="5538133"/>
            <a:ext cx="21018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26" name="Picture 25" descr="clock with no arrows"/>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96549" y="1674250"/>
            <a:ext cx="1112108" cy="1112108"/>
          </a:xfrm>
          <a:prstGeom prst="rect">
            <a:avLst/>
          </a:prstGeom>
          <a:effectLst>
            <a:outerShdw blurRad="50800" dist="38100" dir="5400000" algn="t" rotWithShape="0">
              <a:prstClr val="black">
                <a:alpha val="40000"/>
              </a:prstClr>
            </a:outerShdw>
          </a:effectLst>
        </p:spPr>
      </p:pic>
      <p:sp>
        <p:nvSpPr>
          <p:cNvPr id="13" name="TextBox 12" descr="question mark"/>
          <p:cNvSpPr txBox="1"/>
          <p:nvPr/>
        </p:nvSpPr>
        <p:spPr>
          <a:xfrm>
            <a:off x="10408657" y="1625586"/>
            <a:ext cx="756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2" name="Picture 1" descr="repeat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61004">
            <a:off x="9381799" y="4536353"/>
            <a:ext cx="1402522" cy="1404473"/>
          </a:xfrm>
          <a:prstGeom prst="rect">
            <a:avLst/>
          </a:prstGeom>
        </p:spPr>
      </p:pic>
    </p:spTree>
    <p:extLst>
      <p:ext uri="{BB962C8B-B14F-4D97-AF65-F5344CB8AC3E}">
        <p14:creationId xmlns:p14="http://schemas.microsoft.com/office/powerpoint/2010/main" val="290738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en enfant.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en gr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en qua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7" name="en quand.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en pen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8" name="en pen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en prendr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9" name="en pre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en encor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 grpId="0"/>
      <p:bldP spid="6" grpId="0"/>
      <p:bldP spid="5" grpId="0"/>
      <p:bldP spid="15" grpId="0"/>
      <p:bldP spid="27" grpId="0"/>
      <p:bldP spid="17" grpId="0"/>
      <p:bldP spid="13"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1029" y="169923"/>
            <a:ext cx="10515600" cy="1325563"/>
          </a:xfrm>
        </p:spPr>
        <p:txBody>
          <a:bodyPr>
            <a:normAutofit fontScale="90000"/>
          </a:bodyPr>
          <a:lstStyle/>
          <a:p>
            <a:pPr algn="ctr"/>
            <a:r>
              <a:rPr lang="en-GB" sz="13300" b="1" dirty="0">
                <a:solidFill>
                  <a:srgbClr val="115076"/>
                </a:solidFill>
                <a:cs typeface="Calibri" panose="020F0502020204030204" pitchFamily="34" charset="0"/>
              </a:rPr>
              <a:t>on</a:t>
            </a:r>
            <a:endParaRPr lang="en-GB" dirty="0"/>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forbidden sig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elev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635" y="1447070"/>
            <a:ext cx="1647506" cy="1444314"/>
          </a:xfrm>
          <a:prstGeom prst="rect">
            <a:avLst/>
          </a:prstGeom>
          <a:effectLst>
            <a:outerShdw blurRad="50800" dist="38100" dir="5400000" algn="t" rotWithShape="0">
              <a:prstClr val="black">
                <a:alpha val="40000"/>
              </a:prstClr>
            </a:outerShdw>
          </a:effectLst>
        </p:spPr>
      </p:pic>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pic>
        <p:nvPicPr>
          <p:cNvPr id="14" name="Picture 13" descr="the glob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4635" y="4470483"/>
            <a:ext cx="1808976" cy="1688378"/>
          </a:xfrm>
          <a:prstGeom prst="rect">
            <a:avLst/>
          </a:prstGeom>
        </p:spPr>
      </p:pic>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5040229" y="5420198"/>
            <a:ext cx="201529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show]</a:t>
            </a: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5" name="Rectangle 4"/>
          <p:cNvSpPr/>
          <p:nvPr/>
        </p:nvSpPr>
        <p:spPr>
          <a:xfrm>
            <a:off x="8368404" y="1263692"/>
            <a:ext cx="30925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continue]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3" name="Rectangle 2"/>
          <p:cNvSpPr/>
          <p:nvPr/>
        </p:nvSpPr>
        <p:spPr>
          <a:xfrm>
            <a:off x="8422499" y="4470483"/>
            <a:ext cx="31373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the back]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13149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on onz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7" name="on contin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on contin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on mon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8" name="on mon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9" name="on montr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subTnLst>
                                    <p:audio>
                                      <p:cMediaNode>
                                        <p:cTn display="0" masterRel="sameClick">
                                          <p:stCondLst>
                                            <p:cond evt="begin" delay="0">
                                              <p:tn val="56"/>
                                            </p:cond>
                                          </p:stCondLst>
                                          <p:endCondLst>
                                            <p:cond evt="onStopAudio" delay="0">
                                              <p:tgtEl>
                                                <p:sldTgt/>
                                              </p:tgtEl>
                                            </p:cond>
                                          </p:endCondLst>
                                        </p:cTn>
                                        <p:tgtEl>
                                          <p:sndTgt r:embed="rId9" name="on montr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10" name="on au fon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17" grpId="0"/>
      <p:bldP spid="20" grpId="0"/>
      <p:bldP spid="23" grpId="0"/>
      <p:bldP spid="21" grpId="0"/>
      <p:bldP spid="4" grpId="0"/>
      <p:bldP spid="26" grpId="0"/>
      <p:bldP spid="5" grpId="0"/>
      <p:bldP spid="2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5784FF6-6BD1-461A-9A57-ED2FA2BEF6F3}"/>
              </a:ext>
            </a:extLst>
          </p:cNvPr>
          <p:cNvSpPr txBox="1"/>
          <p:nvPr/>
        </p:nvSpPr>
        <p:spPr>
          <a:xfrm>
            <a:off x="316144" y="3350259"/>
            <a:ext cx="11494856" cy="1200329"/>
          </a:xfrm>
          <a:prstGeom prst="rect">
            <a:avLst/>
          </a:prstGeom>
          <a:noFill/>
        </p:spPr>
        <p:txBody>
          <a:bodyPr wrap="square" rtlCol="0">
            <a:spAutoFit/>
          </a:bodyPr>
          <a:lstStyle/>
          <a:p>
            <a:pPr lvl="0">
              <a:defRPr/>
            </a:pPr>
            <a:r>
              <a:rPr lang="en-US" sz="2400" noProof="0" dirty="0">
                <a:solidFill>
                  <a:schemeClr val="accent5">
                    <a:lumMod val="50000"/>
                  </a:schemeClr>
                </a:solidFill>
                <a:latin typeface="Century Gothic" panose="020B0502020202020204" pitchFamily="34" charset="0"/>
              </a:rPr>
              <a:t>The French translation of </a:t>
            </a:r>
            <a:r>
              <a:rPr lang="en-US" sz="2400" b="1" noProof="0" dirty="0">
                <a:solidFill>
                  <a:schemeClr val="accent5">
                    <a:lumMod val="50000"/>
                  </a:schemeClr>
                </a:solidFill>
                <a:latin typeface="Century Gothic" panose="020B0502020202020204" pitchFamily="34" charset="0"/>
              </a:rPr>
              <a:t>–</a:t>
            </a:r>
            <a:r>
              <a:rPr lang="en-US" sz="2400" b="1" noProof="0" dirty="0" err="1">
                <a:solidFill>
                  <a:schemeClr val="accent5">
                    <a:lumMod val="50000"/>
                  </a:schemeClr>
                </a:solidFill>
                <a:latin typeface="Century Gothic" panose="020B0502020202020204" pitchFamily="34" charset="0"/>
              </a:rPr>
              <a:t>ly</a:t>
            </a:r>
            <a:r>
              <a:rPr lang="en-US" sz="2400" b="1" noProof="0" dirty="0">
                <a:solidFill>
                  <a:schemeClr val="accent5">
                    <a:lumMod val="50000"/>
                  </a:schemeClr>
                </a:solidFill>
                <a:latin typeface="Century Gothic" panose="020B0502020202020204" pitchFamily="34" charset="0"/>
              </a:rPr>
              <a:t> </a:t>
            </a:r>
            <a:r>
              <a:rPr lang="en-US" sz="2400" noProof="0" dirty="0">
                <a:solidFill>
                  <a:schemeClr val="accent5">
                    <a:lumMod val="50000"/>
                  </a:schemeClr>
                </a:solidFill>
                <a:latin typeface="Century Gothic" panose="020B0502020202020204" pitchFamily="34" charset="0"/>
              </a:rPr>
              <a:t>is </a:t>
            </a:r>
            <a:r>
              <a:rPr lang="en-US" sz="2400" b="1" dirty="0">
                <a:solidFill>
                  <a:schemeClr val="accent5">
                    <a:lumMod val="50000"/>
                  </a:schemeClr>
                </a:solidFill>
                <a:latin typeface="Century Gothic" panose="020B0502020202020204" pitchFamily="34" charset="0"/>
              </a:rPr>
              <a:t>–m</a:t>
            </a:r>
            <a:r>
              <a:rPr lang="en-US" sz="2400" b="1" noProof="0" dirty="0" err="1">
                <a:solidFill>
                  <a:schemeClr val="accent5">
                    <a:lumMod val="50000"/>
                  </a:schemeClr>
                </a:solidFill>
                <a:latin typeface="Century Gothic" panose="020B0502020202020204" pitchFamily="34" charset="0"/>
              </a:rPr>
              <a:t>ent</a:t>
            </a:r>
            <a:r>
              <a:rPr lang="en-US" sz="2400" b="1" noProof="0" dirty="0">
                <a:solidFill>
                  <a:schemeClr val="accent5">
                    <a:lumMod val="50000"/>
                  </a:schemeClr>
                </a:solidFill>
                <a:latin typeface="Century Gothic" panose="020B0502020202020204" pitchFamily="34" charset="0"/>
              </a:rPr>
              <a:t>.</a:t>
            </a:r>
          </a:p>
          <a:p>
            <a:pPr lvl="0">
              <a:defRPr/>
            </a:pPr>
            <a:endParaRPr kumimoji="0" lang="en-US" sz="2400" b="1" u="none" strike="noStrike" kern="1200" cap="none" spc="0" normalizeH="0" baseline="0" dirty="0">
              <a:ln>
                <a:noFill/>
              </a:ln>
              <a:solidFill>
                <a:schemeClr val="accent5">
                  <a:lumMod val="50000"/>
                </a:schemeClr>
              </a:solidFill>
              <a:effectLst/>
              <a:uLnTx/>
              <a:uFillTx/>
              <a:latin typeface="Century Gothic" panose="020B0502020202020204" pitchFamily="34" charset="0"/>
            </a:endParaRPr>
          </a:p>
          <a:p>
            <a:pPr>
              <a:defRPr/>
            </a:pPr>
            <a:r>
              <a:rPr lang="en-US" sz="2400" dirty="0">
                <a:solidFill>
                  <a:schemeClr val="accent5">
                    <a:lumMod val="50000"/>
                  </a:schemeClr>
                </a:solidFill>
                <a:latin typeface="Century Gothic" panose="020B0502020202020204" pitchFamily="34" charset="0"/>
              </a:rPr>
              <a:t>Ce </a:t>
            </a:r>
            <a:r>
              <a:rPr lang="en-US" sz="2400" b="1" dirty="0">
                <a:solidFill>
                  <a:schemeClr val="accent2"/>
                </a:solidFill>
                <a:latin typeface="Century Gothic" panose="020B0502020202020204" pitchFamily="34" charset="0"/>
              </a:rPr>
              <a:t>bus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est</a:t>
            </a:r>
            <a:r>
              <a:rPr lang="en-US" sz="2400" dirty="0">
                <a:solidFill>
                  <a:schemeClr val="accent5">
                    <a:lumMod val="50000"/>
                  </a:schemeClr>
                </a:solidFill>
                <a:latin typeface="Century Gothic" panose="020B0502020202020204" pitchFamily="34" charset="0"/>
              </a:rPr>
              <a:t> </a:t>
            </a:r>
            <a:r>
              <a:rPr lang="en-US" sz="2400" b="1" dirty="0" err="1">
                <a:solidFill>
                  <a:schemeClr val="accent5">
                    <a:lumMod val="50000"/>
                  </a:schemeClr>
                </a:solidFill>
                <a:latin typeface="Century Gothic" panose="020B0502020202020204" pitchFamily="34" charset="0"/>
              </a:rPr>
              <a:t>dangereux</a:t>
            </a:r>
            <a:r>
              <a:rPr lang="en-US" sz="2400" dirty="0">
                <a:solidFill>
                  <a:schemeClr val="accent5">
                    <a:lumMod val="50000"/>
                  </a:schemeClr>
                </a:solidFill>
                <a:latin typeface="Century Gothic" panose="020B0502020202020204" pitchFamily="34" charset="0"/>
              </a:rPr>
              <a:t>!	     Il </a:t>
            </a:r>
            <a:r>
              <a:rPr lang="en-US" sz="2400" b="1" dirty="0">
                <a:solidFill>
                  <a:schemeClr val="accent2"/>
                </a:solidFill>
                <a:latin typeface="Century Gothic" panose="020B0502020202020204" pitchFamily="34" charset="0"/>
              </a:rPr>
              <a:t>conduit</a:t>
            </a:r>
            <a:r>
              <a:rPr lang="en-US" sz="2400" dirty="0">
                <a:solidFill>
                  <a:schemeClr val="accent5">
                    <a:lumMod val="50000"/>
                  </a:schemeClr>
                </a:solidFill>
                <a:latin typeface="Century Gothic" panose="020B0502020202020204" pitchFamily="34" charset="0"/>
              </a:rPr>
              <a:t> </a:t>
            </a:r>
            <a:r>
              <a:rPr lang="en-US" sz="2400" b="1" dirty="0" err="1">
                <a:solidFill>
                  <a:schemeClr val="accent5">
                    <a:lumMod val="50000"/>
                  </a:schemeClr>
                </a:solidFill>
                <a:latin typeface="Century Gothic" panose="020B0502020202020204" pitchFamily="34" charset="0"/>
              </a:rPr>
              <a:t>dangereuse</a:t>
            </a:r>
            <a:r>
              <a:rPr lang="en-US" sz="2400" b="1" dirty="0" err="1">
                <a:solidFill>
                  <a:schemeClr val="accent2"/>
                </a:solidFill>
                <a:latin typeface="Century Gothic" panose="020B0502020202020204" pitchFamily="34" charset="0"/>
              </a:rPr>
              <a:t>ment</a:t>
            </a:r>
            <a:r>
              <a:rPr lang="en-US" sz="2400" b="1" dirty="0">
                <a:solidFill>
                  <a:schemeClr val="accent5">
                    <a:lumMod val="50000"/>
                  </a:schemeClr>
                </a:solidFill>
                <a:latin typeface="Century Gothic" panose="020B0502020202020204" pitchFamily="34" charset="0"/>
              </a:rPr>
              <a:t>.</a:t>
            </a:r>
            <a:endParaRPr lang="en-US" sz="2400" dirty="0">
              <a:solidFill>
                <a:schemeClr val="accent5">
                  <a:lumMod val="50000"/>
                </a:schemeClr>
              </a:solidFill>
              <a:latin typeface="Century Gothic" panose="020B0502020202020204" pitchFamily="34" charset="0"/>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34594" cy="707849"/>
          </a:xfrm>
        </p:spPr>
        <p:txBody>
          <a:bodyPr>
            <a:noAutofit/>
          </a:bodyPr>
          <a:lstStyle/>
          <a:p>
            <a:r>
              <a:rPr lang="en-GB" sz="3200" b="1" dirty="0">
                <a:solidFill>
                  <a:schemeClr val="bg1"/>
                </a:solidFill>
              </a:rPr>
              <a:t>Les </a:t>
            </a:r>
            <a:r>
              <a:rPr lang="en-GB" sz="3200" b="1" dirty="0" err="1">
                <a:solidFill>
                  <a:schemeClr val="bg1"/>
                </a:solidFill>
              </a:rPr>
              <a:t>adverbes</a:t>
            </a:r>
            <a:r>
              <a:rPr lang="en-GB" sz="3200" b="1" dirty="0">
                <a:solidFill>
                  <a:schemeClr val="bg1"/>
                </a:solidFill>
              </a:rPr>
              <a:t> </a:t>
            </a:r>
            <a:r>
              <a:rPr lang="en-GB" sz="3200" b="1" dirty="0" err="1">
                <a:solidFill>
                  <a:schemeClr val="bg1"/>
                </a:solidFill>
              </a:rPr>
              <a:t>en</a:t>
            </a:r>
            <a:r>
              <a:rPr lang="en-GB" sz="3200" b="1" dirty="0">
                <a:solidFill>
                  <a:schemeClr val="bg1"/>
                </a:solidFill>
              </a:rPr>
              <a:t> -</a:t>
            </a:r>
            <a:r>
              <a:rPr lang="en-GB" sz="3200" b="1" dirty="0" err="1">
                <a:solidFill>
                  <a:schemeClr val="bg1"/>
                </a:solidFill>
              </a:rPr>
              <a:t>ment</a:t>
            </a:r>
            <a:endParaRPr lang="en-GB" sz="3200" b="1" dirty="0">
              <a:solidFill>
                <a:schemeClr val="bg1"/>
              </a:solidFill>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316144" y="5569078"/>
            <a:ext cx="11494856" cy="461665"/>
          </a:xfrm>
          <a:prstGeom prst="rect">
            <a:avLst/>
          </a:prstGeom>
          <a:noFill/>
        </p:spPr>
        <p:txBody>
          <a:bodyPr wrap="square" rtlCol="0">
            <a:spAutoFit/>
          </a:bodyPr>
          <a:lstStyle/>
          <a:p>
            <a:pPr lvl="0">
              <a:defRPr/>
            </a:pPr>
            <a:r>
              <a:rPr lang="en-US" sz="2400" i="1" dirty="0">
                <a:solidFill>
                  <a:srgbClr val="4472C4">
                    <a:lumMod val="50000"/>
                  </a:srgbClr>
                </a:solidFill>
                <a:latin typeface="Century Gothic" panose="020B0502020202020204" pitchFamily="34" charset="0"/>
              </a:rPr>
              <a:t>–</a:t>
            </a:r>
            <a:r>
              <a:rPr lang="en-US" sz="2400" i="1" dirty="0" err="1">
                <a:solidFill>
                  <a:srgbClr val="4472C4">
                    <a:lumMod val="50000"/>
                  </a:srgbClr>
                </a:solidFill>
                <a:latin typeface="Century Gothic" panose="020B0502020202020204" pitchFamily="34" charset="0"/>
              </a:rPr>
              <a:t>ment</a:t>
            </a:r>
            <a:r>
              <a:rPr lang="en-US" sz="2400" i="1" dirty="0">
                <a:solidFill>
                  <a:srgbClr val="4472C4">
                    <a:lumMod val="50000"/>
                  </a:srgbClr>
                </a:solidFill>
                <a:latin typeface="Century Gothic" panose="020B0502020202020204" pitchFamily="34" charset="0"/>
              </a:rPr>
              <a:t> </a:t>
            </a:r>
            <a:r>
              <a:rPr lang="en-US" sz="2400" dirty="0">
                <a:solidFill>
                  <a:srgbClr val="4472C4">
                    <a:lumMod val="50000"/>
                  </a:srgbClr>
                </a:solidFill>
                <a:latin typeface="Century Gothic" panose="020B0502020202020204" pitchFamily="34" charset="0"/>
              </a:rPr>
              <a:t>is normally added to the </a:t>
            </a:r>
            <a:r>
              <a:rPr lang="en-US" sz="2400" b="1" dirty="0">
                <a:solidFill>
                  <a:srgbClr val="4472C4">
                    <a:lumMod val="50000"/>
                  </a:srgbClr>
                </a:solidFill>
                <a:latin typeface="Century Gothic" panose="020B0502020202020204" pitchFamily="34" charset="0"/>
              </a:rPr>
              <a:t>feminine form </a:t>
            </a:r>
            <a:r>
              <a:rPr lang="en-US" sz="2400" dirty="0">
                <a:solidFill>
                  <a:srgbClr val="4472C4">
                    <a:lumMod val="50000"/>
                  </a:srgbClr>
                </a:solidFill>
                <a:latin typeface="Century Gothic" panose="020B0502020202020204" pitchFamily="34" charset="0"/>
              </a:rPr>
              <a:t>of adjectives: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6" name="Rounded Rectangle 46">
            <a:extLst>
              <a:ext uri="{FF2B5EF4-FFF2-40B4-BE49-F238E27FC236}">
                <a16:creationId xmlns:a16="http://schemas.microsoft.com/office/drawing/2014/main" id="{51327339-18A3-49FE-B6CA-F9D140723EC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36" name="TextBox 35">
            <a:extLst>
              <a:ext uri="{FF2B5EF4-FFF2-40B4-BE49-F238E27FC236}">
                <a16:creationId xmlns:a16="http://schemas.microsoft.com/office/drawing/2014/main" id="{E44F6985-0958-4891-BDF9-4A0DD6F5ADB3}"/>
              </a:ext>
            </a:extLst>
          </p:cNvPr>
          <p:cNvSpPr txBox="1"/>
          <p:nvPr/>
        </p:nvSpPr>
        <p:spPr>
          <a:xfrm>
            <a:off x="9730884" y="3350259"/>
            <a:ext cx="2018775" cy="769441"/>
          </a:xfrm>
          <a:prstGeom prst="rect">
            <a:avLst/>
          </a:prstGeom>
          <a:noFill/>
        </p:spPr>
        <p:txBody>
          <a:bodyPr wrap="square" rtlCol="0">
            <a:spAutoFit/>
          </a:bodyPr>
          <a:lstStyle/>
          <a:p>
            <a:pPr lvl="0" algn="ctr">
              <a:defRPr/>
            </a:pPr>
            <a:r>
              <a:rPr lang="en-US" sz="2400" dirty="0" err="1">
                <a:solidFill>
                  <a:srgbClr val="4472C4">
                    <a:lumMod val="50000"/>
                  </a:srgbClr>
                </a:solidFill>
                <a:latin typeface="Century Gothic" panose="020B0502020202020204" pitchFamily="34" charset="0"/>
              </a:rPr>
              <a:t>dangereux</a:t>
            </a:r>
            <a:endParaRPr lang="en-US" sz="2400" dirty="0">
              <a:solidFill>
                <a:srgbClr val="4472C4">
                  <a:lumMod val="50000"/>
                </a:srgbClr>
              </a:solidFill>
              <a:latin typeface="Century Gothic" panose="020B0502020202020204" pitchFamily="34" charset="0"/>
            </a:endParaRPr>
          </a:p>
          <a:p>
            <a:pPr lvl="0" algn="ctr">
              <a:defRPr/>
            </a:pPr>
            <a:r>
              <a:rPr lang="en-US" sz="2000" i="1" dirty="0">
                <a:solidFill>
                  <a:srgbClr val="4472C4">
                    <a:lumMod val="50000"/>
                  </a:srgbClr>
                </a:solidFill>
                <a:latin typeface="Century Gothic" panose="020B0502020202020204" pitchFamily="34" charset="0"/>
              </a:rPr>
              <a:t>dangerous </a:t>
            </a: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rPr>
              <a:t>(m)</a:t>
            </a:r>
          </a:p>
        </p:txBody>
      </p:sp>
      <p:sp>
        <p:nvSpPr>
          <p:cNvPr id="3" name="Speech Bubble: Rectangle with Corners Rounded 2">
            <a:extLst>
              <a:ext uri="{FF2B5EF4-FFF2-40B4-BE49-F238E27FC236}">
                <a16:creationId xmlns:a16="http://schemas.microsoft.com/office/drawing/2014/main" id="{BB2BD2B9-32CF-4B48-88EA-C5812B85158E}"/>
              </a:ext>
            </a:extLst>
          </p:cNvPr>
          <p:cNvSpPr/>
          <p:nvPr/>
        </p:nvSpPr>
        <p:spPr>
          <a:xfrm>
            <a:off x="6457245" y="3420042"/>
            <a:ext cx="2049796" cy="501864"/>
          </a:xfrm>
          <a:prstGeom prst="wedgeRoundRectCallout">
            <a:avLst>
              <a:gd name="adj1" fmla="val 22497"/>
              <a:gd name="adj2" fmla="val 73077"/>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SSC [en/an]</a:t>
            </a:r>
          </a:p>
        </p:txBody>
      </p:sp>
      <p:sp>
        <p:nvSpPr>
          <p:cNvPr id="10" name="TextBox 9">
            <a:extLst>
              <a:ext uri="{FF2B5EF4-FFF2-40B4-BE49-F238E27FC236}">
                <a16:creationId xmlns:a16="http://schemas.microsoft.com/office/drawing/2014/main" id="{ADDF3E56-4618-4A7D-A0BE-4CA72486973D}"/>
              </a:ext>
            </a:extLst>
          </p:cNvPr>
          <p:cNvSpPr txBox="1"/>
          <p:nvPr/>
        </p:nvSpPr>
        <p:spPr>
          <a:xfrm>
            <a:off x="316144" y="1304266"/>
            <a:ext cx="11494856" cy="1200329"/>
          </a:xfrm>
          <a:prstGeom prst="rect">
            <a:avLst/>
          </a:prstGeom>
          <a:noFill/>
        </p:spPr>
        <p:txBody>
          <a:bodyPr wrap="square" rtlCol="0">
            <a:spAutoFit/>
          </a:bodyPr>
          <a:lstStyle/>
          <a:p>
            <a:pPr lvl="0">
              <a:defRPr/>
            </a:pPr>
            <a:r>
              <a:rPr lang="en-US" sz="2400" noProof="0" dirty="0">
                <a:solidFill>
                  <a:schemeClr val="accent5">
                    <a:lumMod val="50000"/>
                  </a:schemeClr>
                </a:solidFill>
                <a:latin typeface="Century Gothic" panose="020B0502020202020204" pitchFamily="34" charset="0"/>
              </a:rPr>
              <a:t>In English, we can</a:t>
            </a:r>
            <a:r>
              <a:rPr lang="en-US" sz="2400" b="1" noProof="0" dirty="0">
                <a:solidFill>
                  <a:schemeClr val="accent5">
                    <a:lumMod val="50000"/>
                  </a:schemeClr>
                </a:solidFill>
                <a:latin typeface="Century Gothic" panose="020B0502020202020204" pitchFamily="34" charset="0"/>
              </a:rPr>
              <a:t> add –</a:t>
            </a:r>
            <a:r>
              <a:rPr lang="en-US" sz="2400" b="1" noProof="0" dirty="0" err="1">
                <a:solidFill>
                  <a:schemeClr val="accent5">
                    <a:lumMod val="50000"/>
                  </a:schemeClr>
                </a:solidFill>
                <a:latin typeface="Century Gothic" panose="020B0502020202020204" pitchFamily="34" charset="0"/>
              </a:rPr>
              <a:t>ly</a:t>
            </a:r>
            <a:r>
              <a:rPr lang="en-US" sz="2400" b="1" noProof="0" dirty="0">
                <a:solidFill>
                  <a:schemeClr val="accent5">
                    <a:lumMod val="50000"/>
                  </a:schemeClr>
                </a:solidFill>
                <a:latin typeface="Century Gothic" panose="020B0502020202020204" pitchFamily="34" charset="0"/>
              </a:rPr>
              <a:t> </a:t>
            </a:r>
            <a:r>
              <a:rPr lang="en-US" sz="2400" noProof="0" dirty="0">
                <a:solidFill>
                  <a:schemeClr val="accent5">
                    <a:lumMod val="50000"/>
                  </a:schemeClr>
                </a:solidFill>
                <a:latin typeface="Century Gothic" panose="020B0502020202020204" pitchFamily="34" charset="0"/>
              </a:rPr>
              <a:t>to adjectives to turn them into </a:t>
            </a:r>
            <a:r>
              <a:rPr lang="en-US" sz="2400" b="1" noProof="0" dirty="0">
                <a:solidFill>
                  <a:schemeClr val="accent5">
                    <a:lumMod val="50000"/>
                  </a:schemeClr>
                </a:solidFill>
                <a:latin typeface="Century Gothic" panose="020B0502020202020204" pitchFamily="34" charset="0"/>
              </a:rPr>
              <a:t>adverbs.</a:t>
            </a:r>
          </a:p>
          <a:p>
            <a:pPr lvl="0">
              <a:defRPr/>
            </a:pPr>
            <a:endParaRPr kumimoji="0" lang="en-US" sz="2400" u="none" strike="noStrike" kern="1200" cap="none" spc="0" normalizeH="0" baseline="0" dirty="0">
              <a:ln>
                <a:noFill/>
              </a:ln>
              <a:solidFill>
                <a:schemeClr val="accent5">
                  <a:lumMod val="50000"/>
                </a:schemeClr>
              </a:solidFill>
              <a:effectLst/>
              <a:uLnTx/>
              <a:uFillTx/>
              <a:latin typeface="Century Gothic" panose="020B0502020202020204" pitchFamily="34" charset="0"/>
            </a:endParaRPr>
          </a:p>
          <a:p>
            <a:pPr lvl="0">
              <a:defRPr/>
            </a:pPr>
            <a:r>
              <a:rPr lang="en-US" sz="2400" noProof="0" dirty="0">
                <a:solidFill>
                  <a:schemeClr val="accent5">
                    <a:lumMod val="50000"/>
                  </a:schemeClr>
                </a:solidFill>
                <a:latin typeface="Century Gothic" panose="020B0502020202020204" pitchFamily="34" charset="0"/>
              </a:rPr>
              <a:t>This </a:t>
            </a:r>
            <a:r>
              <a:rPr lang="en-US" sz="2400" b="1" noProof="0" dirty="0">
                <a:solidFill>
                  <a:schemeClr val="accent2"/>
                </a:solidFill>
                <a:latin typeface="Century Gothic" panose="020B0502020202020204" pitchFamily="34" charset="0"/>
              </a:rPr>
              <a:t>bus</a:t>
            </a:r>
            <a:r>
              <a:rPr lang="en-US" sz="2400" noProof="0" dirty="0">
                <a:solidFill>
                  <a:schemeClr val="accent5">
                    <a:lumMod val="50000"/>
                  </a:schemeClr>
                </a:solidFill>
                <a:latin typeface="Century Gothic" panose="020B0502020202020204" pitchFamily="34" charset="0"/>
              </a:rPr>
              <a:t> is </a:t>
            </a:r>
            <a:r>
              <a:rPr lang="en-US" sz="2400" b="1" noProof="0" dirty="0">
                <a:solidFill>
                  <a:schemeClr val="accent5">
                    <a:lumMod val="50000"/>
                  </a:schemeClr>
                </a:solidFill>
                <a:latin typeface="Century Gothic" panose="020B0502020202020204" pitchFamily="34" charset="0"/>
              </a:rPr>
              <a:t>dangerous</a:t>
            </a:r>
            <a:r>
              <a:rPr lang="en-US" sz="2400" dirty="0">
                <a:solidFill>
                  <a:schemeClr val="accent5">
                    <a:lumMod val="50000"/>
                  </a:schemeClr>
                </a:solidFill>
                <a:latin typeface="Century Gothic" panose="020B0502020202020204" pitchFamily="34" charset="0"/>
              </a:rPr>
              <a:t>!</a:t>
            </a:r>
            <a:r>
              <a:rPr lang="en-US" sz="2400" noProof="0" dirty="0">
                <a:solidFill>
                  <a:schemeClr val="accent5">
                    <a:lumMod val="50000"/>
                  </a:schemeClr>
                </a:solidFill>
                <a:latin typeface="Century Gothic" panose="020B0502020202020204" pitchFamily="34" charset="0"/>
              </a:rPr>
              <a:t>	     </a:t>
            </a:r>
            <a:r>
              <a:rPr lang="en-US" sz="2400" dirty="0">
                <a:solidFill>
                  <a:schemeClr val="accent5">
                    <a:lumMod val="50000"/>
                  </a:schemeClr>
                </a:solidFill>
                <a:latin typeface="Century Gothic" panose="020B0502020202020204" pitchFamily="34" charset="0"/>
              </a:rPr>
              <a:t>He is </a:t>
            </a:r>
            <a:r>
              <a:rPr lang="en-US" sz="2400" b="1" dirty="0">
                <a:solidFill>
                  <a:schemeClr val="accent2"/>
                </a:solidFill>
                <a:latin typeface="Century Gothic" panose="020B0502020202020204" pitchFamily="34" charset="0"/>
              </a:rPr>
              <a:t>driving</a:t>
            </a:r>
            <a:r>
              <a:rPr lang="en-US" sz="2400" dirty="0">
                <a:solidFill>
                  <a:schemeClr val="accent5">
                    <a:lumMod val="50000"/>
                  </a:schemeClr>
                </a:solidFill>
                <a:latin typeface="Century Gothic" panose="020B0502020202020204" pitchFamily="34" charset="0"/>
              </a:rPr>
              <a:t> </a:t>
            </a:r>
            <a:r>
              <a:rPr lang="en-US" sz="2400" b="1" dirty="0">
                <a:solidFill>
                  <a:schemeClr val="accent5">
                    <a:lumMod val="50000"/>
                  </a:schemeClr>
                </a:solidFill>
                <a:latin typeface="Century Gothic" panose="020B0502020202020204" pitchFamily="34" charset="0"/>
              </a:rPr>
              <a:t>dangerous</a:t>
            </a:r>
            <a:r>
              <a:rPr lang="en-US" sz="2400" b="1" dirty="0">
                <a:solidFill>
                  <a:schemeClr val="accent2"/>
                </a:solidFill>
                <a:latin typeface="Century Gothic" panose="020B0502020202020204" pitchFamily="34" charset="0"/>
              </a:rPr>
              <a:t>ly</a:t>
            </a:r>
            <a:r>
              <a:rPr lang="en-US" sz="2400" b="1" dirty="0">
                <a:solidFill>
                  <a:schemeClr val="accent5">
                    <a:lumMod val="50000"/>
                  </a:schemeClr>
                </a:solidFill>
                <a:latin typeface="Century Gothic" panose="020B0502020202020204" pitchFamily="34" charset="0"/>
              </a:rPr>
              <a:t>.</a:t>
            </a:r>
            <a:endParaRPr kumimoji="0" lang="en-US" sz="24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4" name="Speech Bubble: Rectangle with Corners Rounded 13">
            <a:extLst>
              <a:ext uri="{FF2B5EF4-FFF2-40B4-BE49-F238E27FC236}">
                <a16:creationId xmlns:a16="http://schemas.microsoft.com/office/drawing/2014/main" id="{325442B1-4F8C-43DA-B9F3-263CC2281D24}"/>
              </a:ext>
            </a:extLst>
          </p:cNvPr>
          <p:cNvSpPr/>
          <p:nvPr/>
        </p:nvSpPr>
        <p:spPr>
          <a:xfrm>
            <a:off x="316144" y="2556570"/>
            <a:ext cx="3648433" cy="562154"/>
          </a:xfrm>
          <a:prstGeom prst="wedgeRoundRectCallout">
            <a:avLst>
              <a:gd name="adj1" fmla="val 19596"/>
              <a:gd name="adj2" fmla="val -69945"/>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This </a:t>
            </a:r>
            <a:r>
              <a:rPr lang="fr-FR" sz="2000" dirty="0" err="1">
                <a:latin typeface="Century Gothic" panose="020B0502020202020204" pitchFamily="34" charset="0"/>
              </a:rPr>
              <a:t>word</a:t>
            </a:r>
            <a:r>
              <a:rPr lang="fr-FR" sz="2000" dirty="0">
                <a:latin typeface="Century Gothic" panose="020B0502020202020204" pitchFamily="34" charset="0"/>
              </a:rPr>
              <a:t> </a:t>
            </a:r>
            <a:r>
              <a:rPr lang="fr-FR" sz="2000" dirty="0" err="1">
                <a:latin typeface="Century Gothic" panose="020B0502020202020204" pitchFamily="34" charset="0"/>
              </a:rPr>
              <a:t>describes</a:t>
            </a:r>
            <a:r>
              <a:rPr lang="fr-FR" sz="2000" dirty="0">
                <a:latin typeface="Century Gothic" panose="020B0502020202020204" pitchFamily="34" charset="0"/>
              </a:rPr>
              <a:t> a </a:t>
            </a:r>
            <a:r>
              <a:rPr lang="fr-FR" sz="2000" b="1" dirty="0" err="1">
                <a:latin typeface="Century Gothic" panose="020B0502020202020204" pitchFamily="34" charset="0"/>
              </a:rPr>
              <a:t>noun</a:t>
            </a:r>
            <a:r>
              <a:rPr lang="fr-FR" sz="2000" b="1" dirty="0">
                <a:latin typeface="Century Gothic" panose="020B0502020202020204" pitchFamily="34" charset="0"/>
              </a:rPr>
              <a:t>.</a:t>
            </a:r>
            <a:endParaRPr lang="fr-FR" sz="2000" dirty="0">
              <a:latin typeface="Century Gothic" panose="020B0502020202020204" pitchFamily="34" charset="0"/>
            </a:endParaRPr>
          </a:p>
        </p:txBody>
      </p:sp>
      <p:sp>
        <p:nvSpPr>
          <p:cNvPr id="15" name="Speech Bubble: Rectangle with Corners Rounded 14">
            <a:extLst>
              <a:ext uri="{FF2B5EF4-FFF2-40B4-BE49-F238E27FC236}">
                <a16:creationId xmlns:a16="http://schemas.microsoft.com/office/drawing/2014/main" id="{AAC79AFC-E7A3-4E13-8440-B97A34ACC910}"/>
              </a:ext>
            </a:extLst>
          </p:cNvPr>
          <p:cNvSpPr/>
          <p:nvPr/>
        </p:nvSpPr>
        <p:spPr>
          <a:xfrm>
            <a:off x="4578992" y="2555670"/>
            <a:ext cx="3648433" cy="562154"/>
          </a:xfrm>
          <a:prstGeom prst="wedgeRoundRectCallout">
            <a:avLst>
              <a:gd name="adj1" fmla="val 19596"/>
              <a:gd name="adj2" fmla="val -69945"/>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This </a:t>
            </a:r>
            <a:r>
              <a:rPr lang="fr-FR" sz="2000" dirty="0" err="1">
                <a:latin typeface="Century Gothic" panose="020B0502020202020204" pitchFamily="34" charset="0"/>
              </a:rPr>
              <a:t>word</a:t>
            </a:r>
            <a:r>
              <a:rPr lang="fr-FR" sz="2000" dirty="0">
                <a:latin typeface="Century Gothic" panose="020B0502020202020204" pitchFamily="34" charset="0"/>
              </a:rPr>
              <a:t> </a:t>
            </a:r>
            <a:r>
              <a:rPr lang="fr-FR" sz="2000" dirty="0" err="1">
                <a:latin typeface="Century Gothic" panose="020B0502020202020204" pitchFamily="34" charset="0"/>
              </a:rPr>
              <a:t>describes</a:t>
            </a:r>
            <a:r>
              <a:rPr lang="fr-FR" sz="2000" dirty="0">
                <a:latin typeface="Century Gothic" panose="020B0502020202020204" pitchFamily="34" charset="0"/>
              </a:rPr>
              <a:t> a </a:t>
            </a:r>
            <a:r>
              <a:rPr lang="fr-FR" sz="2000" b="1" dirty="0" err="1">
                <a:latin typeface="Century Gothic" panose="020B0502020202020204" pitchFamily="34" charset="0"/>
              </a:rPr>
              <a:t>verb</a:t>
            </a:r>
            <a:r>
              <a:rPr lang="fr-FR" sz="2000" b="1" dirty="0">
                <a:latin typeface="Century Gothic" panose="020B0502020202020204" pitchFamily="34" charset="0"/>
              </a:rPr>
              <a:t>.</a:t>
            </a:r>
            <a:endParaRPr lang="fr-FR" sz="2000" dirty="0">
              <a:latin typeface="Century Gothic" panose="020B0502020202020204" pitchFamily="34" charset="0"/>
            </a:endParaRPr>
          </a:p>
        </p:txBody>
      </p:sp>
      <p:pic>
        <p:nvPicPr>
          <p:cNvPr id="7" name="Picture 6">
            <a:extLst>
              <a:ext uri="{FF2B5EF4-FFF2-40B4-BE49-F238E27FC236}">
                <a16:creationId xmlns:a16="http://schemas.microsoft.com/office/drawing/2014/main" id="{769B76A5-AB42-47CE-B0D4-F8E354CB90FC}"/>
              </a:ext>
            </a:extLst>
          </p:cNvPr>
          <p:cNvPicPr>
            <a:picLocks noChangeAspect="1"/>
          </p:cNvPicPr>
          <p:nvPr/>
        </p:nvPicPr>
        <p:blipFill>
          <a:blip r:embed="rId7"/>
          <a:stretch>
            <a:fillRect/>
          </a:stretch>
        </p:blipFill>
        <p:spPr>
          <a:xfrm>
            <a:off x="9187356" y="1904644"/>
            <a:ext cx="2910300" cy="1136217"/>
          </a:xfrm>
          <a:prstGeom prst="rect">
            <a:avLst/>
          </a:prstGeom>
        </p:spPr>
      </p:pic>
      <p:sp>
        <p:nvSpPr>
          <p:cNvPr id="20" name="Speech Bubble: Rectangle with Corners Rounded 19">
            <a:extLst>
              <a:ext uri="{FF2B5EF4-FFF2-40B4-BE49-F238E27FC236}">
                <a16:creationId xmlns:a16="http://schemas.microsoft.com/office/drawing/2014/main" id="{F0AB3585-021F-4744-A911-96B016FEABD8}"/>
              </a:ext>
            </a:extLst>
          </p:cNvPr>
          <p:cNvSpPr/>
          <p:nvPr/>
        </p:nvSpPr>
        <p:spPr>
          <a:xfrm>
            <a:off x="311560" y="4732823"/>
            <a:ext cx="3648433" cy="562154"/>
          </a:xfrm>
          <a:prstGeom prst="wedgeRoundRectCallout">
            <a:avLst>
              <a:gd name="adj1" fmla="val 19596"/>
              <a:gd name="adj2" fmla="val -69945"/>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This </a:t>
            </a:r>
            <a:r>
              <a:rPr lang="fr-FR" sz="2000" dirty="0" err="1">
                <a:latin typeface="Century Gothic" panose="020B0502020202020204" pitchFamily="34" charset="0"/>
              </a:rPr>
              <a:t>word</a:t>
            </a:r>
            <a:r>
              <a:rPr lang="fr-FR" sz="2000" dirty="0">
                <a:latin typeface="Century Gothic" panose="020B0502020202020204" pitchFamily="34" charset="0"/>
              </a:rPr>
              <a:t> </a:t>
            </a:r>
            <a:r>
              <a:rPr lang="fr-FR" sz="2000" dirty="0" err="1">
                <a:latin typeface="Century Gothic" panose="020B0502020202020204" pitchFamily="34" charset="0"/>
              </a:rPr>
              <a:t>describes</a:t>
            </a:r>
            <a:r>
              <a:rPr lang="fr-FR" sz="2000" dirty="0">
                <a:latin typeface="Century Gothic" panose="020B0502020202020204" pitchFamily="34" charset="0"/>
              </a:rPr>
              <a:t> a </a:t>
            </a:r>
            <a:r>
              <a:rPr lang="fr-FR" sz="2000" b="1" dirty="0" err="1">
                <a:latin typeface="Century Gothic" panose="020B0502020202020204" pitchFamily="34" charset="0"/>
              </a:rPr>
              <a:t>noun</a:t>
            </a:r>
            <a:r>
              <a:rPr lang="fr-FR" sz="2000" b="1" dirty="0">
                <a:latin typeface="Century Gothic" panose="020B0502020202020204" pitchFamily="34" charset="0"/>
              </a:rPr>
              <a:t>.</a:t>
            </a:r>
            <a:endParaRPr lang="fr-FR" sz="2000" dirty="0">
              <a:latin typeface="Century Gothic" panose="020B0502020202020204" pitchFamily="34" charset="0"/>
            </a:endParaRPr>
          </a:p>
        </p:txBody>
      </p:sp>
      <p:sp>
        <p:nvSpPr>
          <p:cNvPr id="21" name="Speech Bubble: Rectangle with Corners Rounded 20">
            <a:extLst>
              <a:ext uri="{FF2B5EF4-FFF2-40B4-BE49-F238E27FC236}">
                <a16:creationId xmlns:a16="http://schemas.microsoft.com/office/drawing/2014/main" id="{F3E33C4A-B52D-4396-8CFC-A6A6F2C147BA}"/>
              </a:ext>
            </a:extLst>
          </p:cNvPr>
          <p:cNvSpPr/>
          <p:nvPr/>
        </p:nvSpPr>
        <p:spPr>
          <a:xfrm>
            <a:off x="4574408" y="4731923"/>
            <a:ext cx="3648433" cy="562154"/>
          </a:xfrm>
          <a:prstGeom prst="wedgeRoundRectCallout">
            <a:avLst>
              <a:gd name="adj1" fmla="val 19596"/>
              <a:gd name="adj2" fmla="val -69945"/>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This </a:t>
            </a:r>
            <a:r>
              <a:rPr lang="fr-FR" sz="2000" dirty="0" err="1">
                <a:latin typeface="Century Gothic" panose="020B0502020202020204" pitchFamily="34" charset="0"/>
              </a:rPr>
              <a:t>word</a:t>
            </a:r>
            <a:r>
              <a:rPr lang="fr-FR" sz="2000" dirty="0">
                <a:latin typeface="Century Gothic" panose="020B0502020202020204" pitchFamily="34" charset="0"/>
              </a:rPr>
              <a:t> </a:t>
            </a:r>
            <a:r>
              <a:rPr lang="fr-FR" sz="2000" dirty="0" err="1">
                <a:latin typeface="Century Gothic" panose="020B0502020202020204" pitchFamily="34" charset="0"/>
              </a:rPr>
              <a:t>describes</a:t>
            </a:r>
            <a:r>
              <a:rPr lang="fr-FR" sz="2000" dirty="0">
                <a:latin typeface="Century Gothic" panose="020B0502020202020204" pitchFamily="34" charset="0"/>
              </a:rPr>
              <a:t> a </a:t>
            </a:r>
            <a:r>
              <a:rPr lang="fr-FR" sz="2000" b="1" dirty="0" err="1">
                <a:latin typeface="Century Gothic" panose="020B0502020202020204" pitchFamily="34" charset="0"/>
              </a:rPr>
              <a:t>verb</a:t>
            </a:r>
            <a:r>
              <a:rPr lang="fr-FR" sz="2000" b="1" dirty="0">
                <a:latin typeface="Century Gothic" panose="020B0502020202020204" pitchFamily="34" charset="0"/>
              </a:rPr>
              <a:t>.</a:t>
            </a:r>
            <a:endParaRPr lang="fr-FR" sz="2000" dirty="0">
              <a:latin typeface="Century Gothic" panose="020B0502020202020204" pitchFamily="34" charset="0"/>
            </a:endParaRPr>
          </a:p>
        </p:txBody>
      </p:sp>
      <p:sp>
        <p:nvSpPr>
          <p:cNvPr id="22" name="TextBox 21">
            <a:extLst>
              <a:ext uri="{FF2B5EF4-FFF2-40B4-BE49-F238E27FC236}">
                <a16:creationId xmlns:a16="http://schemas.microsoft.com/office/drawing/2014/main" id="{E51E082B-FC07-4672-AE34-2B59F0B14020}"/>
              </a:ext>
            </a:extLst>
          </p:cNvPr>
          <p:cNvSpPr txBox="1"/>
          <p:nvPr/>
        </p:nvSpPr>
        <p:spPr>
          <a:xfrm>
            <a:off x="9730884" y="4460479"/>
            <a:ext cx="2018775" cy="769441"/>
          </a:xfrm>
          <a:prstGeom prst="rect">
            <a:avLst/>
          </a:prstGeom>
          <a:noFill/>
        </p:spPr>
        <p:txBody>
          <a:bodyPr wrap="square" rtlCol="0">
            <a:spAutoFit/>
          </a:bodyPr>
          <a:lstStyle/>
          <a:p>
            <a:pPr lvl="0" algn="ctr">
              <a:defRPr/>
            </a:pPr>
            <a:r>
              <a:rPr lang="en-US" sz="2400" dirty="0" err="1">
                <a:solidFill>
                  <a:srgbClr val="4472C4">
                    <a:lumMod val="50000"/>
                  </a:srgbClr>
                </a:solidFill>
                <a:latin typeface="Century Gothic" panose="020B0502020202020204" pitchFamily="34" charset="0"/>
              </a:rPr>
              <a:t>dangereu</a:t>
            </a:r>
            <a:r>
              <a:rPr lang="en-US" sz="2400" b="1" dirty="0" err="1">
                <a:solidFill>
                  <a:srgbClr val="4472C4">
                    <a:lumMod val="50000"/>
                  </a:srgbClr>
                </a:solidFill>
                <a:latin typeface="Century Gothic" panose="020B0502020202020204" pitchFamily="34" charset="0"/>
              </a:rPr>
              <a:t>se</a:t>
            </a:r>
            <a:endParaRPr lang="en-US" sz="2400" b="1" dirty="0">
              <a:solidFill>
                <a:srgbClr val="4472C4">
                  <a:lumMod val="50000"/>
                </a:srgbClr>
              </a:solidFill>
              <a:latin typeface="Century Gothic" panose="020B0502020202020204" pitchFamily="34" charset="0"/>
            </a:endParaRPr>
          </a:p>
          <a:p>
            <a:pPr lvl="0" algn="ctr">
              <a:defRPr/>
            </a:pPr>
            <a:r>
              <a:rPr lang="en-US" sz="2000" i="1" dirty="0">
                <a:solidFill>
                  <a:srgbClr val="4472C4">
                    <a:lumMod val="50000"/>
                  </a:srgbClr>
                </a:solidFill>
                <a:latin typeface="Century Gothic" panose="020B0502020202020204" pitchFamily="34" charset="0"/>
              </a:rPr>
              <a:t>dangerous </a:t>
            </a: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rPr>
              <a:t>(f)</a:t>
            </a:r>
          </a:p>
        </p:txBody>
      </p:sp>
      <p:sp>
        <p:nvSpPr>
          <p:cNvPr id="23" name="TextBox 22">
            <a:extLst>
              <a:ext uri="{FF2B5EF4-FFF2-40B4-BE49-F238E27FC236}">
                <a16:creationId xmlns:a16="http://schemas.microsoft.com/office/drawing/2014/main" id="{98A19600-F343-4BC4-9DE3-77501E030604}"/>
              </a:ext>
            </a:extLst>
          </p:cNvPr>
          <p:cNvSpPr txBox="1"/>
          <p:nvPr/>
        </p:nvSpPr>
        <p:spPr>
          <a:xfrm>
            <a:off x="9313620" y="5570700"/>
            <a:ext cx="2853299" cy="769441"/>
          </a:xfrm>
          <a:prstGeom prst="rect">
            <a:avLst/>
          </a:prstGeom>
          <a:noFill/>
        </p:spPr>
        <p:txBody>
          <a:bodyPr wrap="square" rtlCol="0">
            <a:spAutoFit/>
          </a:bodyPr>
          <a:lstStyle/>
          <a:p>
            <a:pPr lvl="0" algn="ctr">
              <a:defRPr/>
            </a:pPr>
            <a:r>
              <a:rPr lang="en-US" sz="2400" dirty="0" err="1">
                <a:solidFill>
                  <a:srgbClr val="4472C4">
                    <a:lumMod val="50000"/>
                  </a:srgbClr>
                </a:solidFill>
                <a:latin typeface="Century Gothic" panose="020B0502020202020204" pitchFamily="34" charset="0"/>
              </a:rPr>
              <a:t>dangereu</a:t>
            </a:r>
            <a:r>
              <a:rPr lang="en-US" sz="2400" b="1" dirty="0" err="1">
                <a:solidFill>
                  <a:srgbClr val="4472C4">
                    <a:lumMod val="50000"/>
                  </a:srgbClr>
                </a:solidFill>
                <a:latin typeface="Century Gothic" panose="020B0502020202020204" pitchFamily="34" charset="0"/>
              </a:rPr>
              <a:t>se</a:t>
            </a:r>
            <a:r>
              <a:rPr lang="en-US" sz="2400" b="1" dirty="0" err="1">
                <a:solidFill>
                  <a:schemeClr val="accent2"/>
                </a:solidFill>
                <a:latin typeface="Century Gothic" panose="020B0502020202020204" pitchFamily="34" charset="0"/>
              </a:rPr>
              <a:t>ment</a:t>
            </a:r>
            <a:endParaRPr lang="en-US" sz="2400" b="1" dirty="0">
              <a:solidFill>
                <a:schemeClr val="accent2"/>
              </a:solidFill>
              <a:latin typeface="Century Gothic" panose="020B0502020202020204" pitchFamily="34" charset="0"/>
            </a:endParaRPr>
          </a:p>
          <a:p>
            <a:pPr lvl="0" algn="ctr">
              <a:defRPr/>
            </a:pPr>
            <a:r>
              <a:rPr lang="en-US" sz="2000" i="1" dirty="0">
                <a:solidFill>
                  <a:srgbClr val="4472C4">
                    <a:lumMod val="50000"/>
                  </a:srgbClr>
                </a:solidFill>
                <a:latin typeface="Century Gothic" panose="020B0502020202020204" pitchFamily="34" charset="0"/>
              </a:rPr>
              <a:t>dangerously</a:t>
            </a:r>
            <a:endPar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9" name="Arrow: Down 8">
            <a:extLst>
              <a:ext uri="{FF2B5EF4-FFF2-40B4-BE49-F238E27FC236}">
                <a16:creationId xmlns:a16="http://schemas.microsoft.com/office/drawing/2014/main" id="{C8E1945B-B30F-4929-966F-AC69084F9FB7}"/>
              </a:ext>
            </a:extLst>
          </p:cNvPr>
          <p:cNvSpPr/>
          <p:nvPr/>
        </p:nvSpPr>
        <p:spPr>
          <a:xfrm>
            <a:off x="10530894" y="4138518"/>
            <a:ext cx="418752" cy="427035"/>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Arrow: Down 24">
            <a:extLst>
              <a:ext uri="{FF2B5EF4-FFF2-40B4-BE49-F238E27FC236}">
                <a16:creationId xmlns:a16="http://schemas.microsoft.com/office/drawing/2014/main" id="{30E10ECA-6CF1-40CB-854A-79752457F9B0}"/>
              </a:ext>
            </a:extLst>
          </p:cNvPr>
          <p:cNvSpPr/>
          <p:nvPr/>
        </p:nvSpPr>
        <p:spPr>
          <a:xfrm>
            <a:off x="10530894" y="5218060"/>
            <a:ext cx="418752" cy="427035"/>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48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dangereux adj.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dangereuse adj.wav"/>
                                        </p:tgtEl>
                                      </p:cMediaNode>
                                    </p:audio>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dangereusement ad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p:bldP spid="3" grpId="0" animBg="1"/>
      <p:bldP spid="14" grpId="0" animBg="1"/>
      <p:bldP spid="15" grpId="0" animBg="1"/>
      <p:bldP spid="20" grpId="0" animBg="1"/>
      <p:bldP spid="21" grpId="0" animBg="1"/>
      <p:bldP spid="22" grpId="0"/>
      <p:bldP spid="23" grpId="0"/>
      <p:bldP spid="9"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D28364F8-107D-47C9-9A2D-FB6ED96F93E1}"/>
              </a:ext>
            </a:extLst>
          </p:cNvPr>
          <p:cNvSpPr txBox="1"/>
          <p:nvPr/>
        </p:nvSpPr>
        <p:spPr>
          <a:xfrm>
            <a:off x="3795999" y="46368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ambitious</a:t>
            </a:r>
          </a:p>
        </p:txBody>
      </p:sp>
      <p:sp>
        <p:nvSpPr>
          <p:cNvPr id="25" name="TextBox 24">
            <a:extLst>
              <a:ext uri="{FF2B5EF4-FFF2-40B4-BE49-F238E27FC236}">
                <a16:creationId xmlns:a16="http://schemas.microsoft.com/office/drawing/2014/main" id="{07ACD088-7855-486D-8DAB-AD44B872A16D}"/>
              </a:ext>
            </a:extLst>
          </p:cNvPr>
          <p:cNvSpPr txBox="1"/>
          <p:nvPr/>
        </p:nvSpPr>
        <p:spPr>
          <a:xfrm>
            <a:off x="3796000" y="4637985"/>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ambitieux</a:t>
            </a:r>
            <a:endPar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1EA132C5-631E-4097-87A2-9203B5F64FB3}"/>
              </a:ext>
            </a:extLst>
          </p:cNvPr>
          <p:cNvSpPr txBox="1"/>
          <p:nvPr/>
        </p:nvSpPr>
        <p:spPr>
          <a:xfrm>
            <a:off x="3795999" y="21816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lang="en-GB" sz="2200" dirty="0">
                <a:solidFill>
                  <a:srgbClr val="4472C4">
                    <a:lumMod val="50000"/>
                  </a:srgbClr>
                </a:solidFill>
                <a:latin typeface="Century Gothic" panose="020F0302020204030204"/>
              </a:rPr>
              <a:t>general</a:t>
            </a:r>
            <a:endPar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36AD55BB-F1F3-48EE-8578-D5F9E092F547}"/>
              </a:ext>
            </a:extLst>
          </p:cNvPr>
          <p:cNvSpPr txBox="1"/>
          <p:nvPr/>
        </p:nvSpPr>
        <p:spPr>
          <a:xfrm>
            <a:off x="3795999" y="26712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a:t>
            </a:r>
          </a:p>
        </p:txBody>
      </p:sp>
      <p:sp>
        <p:nvSpPr>
          <p:cNvPr id="49" name="TextBox 48">
            <a:extLst>
              <a:ext uri="{FF2B5EF4-FFF2-40B4-BE49-F238E27FC236}">
                <a16:creationId xmlns:a16="http://schemas.microsoft.com/office/drawing/2014/main" id="{04B9AEFB-079D-442D-A51F-CEFC901C99B0}"/>
              </a:ext>
            </a:extLst>
          </p:cNvPr>
          <p:cNvSpPr txBox="1"/>
          <p:nvPr/>
        </p:nvSpPr>
        <p:spPr>
          <a:xfrm>
            <a:off x="3795999" y="31644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a:t>
            </a:r>
          </a:p>
        </p:txBody>
      </p:sp>
      <p:sp>
        <p:nvSpPr>
          <p:cNvPr id="50" name="TextBox 49">
            <a:extLst>
              <a:ext uri="{FF2B5EF4-FFF2-40B4-BE49-F238E27FC236}">
                <a16:creationId xmlns:a16="http://schemas.microsoft.com/office/drawing/2014/main" id="{9A0E90C9-E5FD-43A6-996D-1939B41131C5}"/>
              </a:ext>
            </a:extLst>
          </p:cNvPr>
          <p:cNvSpPr txBox="1"/>
          <p:nvPr/>
        </p:nvSpPr>
        <p:spPr>
          <a:xfrm>
            <a:off x="3795999" y="36540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rPr>
              <a:t>sure*</a:t>
            </a:r>
          </a:p>
        </p:txBody>
      </p:sp>
      <p:sp>
        <p:nvSpPr>
          <p:cNvPr id="51" name="TextBox 50">
            <a:extLst>
              <a:ext uri="{FF2B5EF4-FFF2-40B4-BE49-F238E27FC236}">
                <a16:creationId xmlns:a16="http://schemas.microsoft.com/office/drawing/2014/main" id="{A55DF4A4-E442-4238-8456-594CB01BB285}"/>
              </a:ext>
            </a:extLst>
          </p:cNvPr>
          <p:cNvSpPr txBox="1"/>
          <p:nvPr/>
        </p:nvSpPr>
        <p:spPr>
          <a:xfrm>
            <a:off x="3795999" y="41472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quick</a:t>
            </a:r>
          </a:p>
        </p:txBody>
      </p:sp>
      <p:sp>
        <p:nvSpPr>
          <p:cNvPr id="53" name="TextBox 52">
            <a:extLst>
              <a:ext uri="{FF2B5EF4-FFF2-40B4-BE49-F238E27FC236}">
                <a16:creationId xmlns:a16="http://schemas.microsoft.com/office/drawing/2014/main" id="{9AA05DD8-8DD2-483A-A4F6-D6B10488AD70}"/>
              </a:ext>
            </a:extLst>
          </p:cNvPr>
          <p:cNvSpPr txBox="1"/>
          <p:nvPr/>
        </p:nvSpPr>
        <p:spPr>
          <a:xfrm>
            <a:off x="3795999" y="51300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strict</a:t>
            </a:r>
          </a:p>
        </p:txBody>
      </p:sp>
      <p:sp>
        <p:nvSpPr>
          <p:cNvPr id="54" name="TextBox 53">
            <a:extLst>
              <a:ext uri="{FF2B5EF4-FFF2-40B4-BE49-F238E27FC236}">
                <a16:creationId xmlns:a16="http://schemas.microsoft.com/office/drawing/2014/main" id="{4910EB91-5A3A-40D0-81FE-8BDA6C371BC7}"/>
              </a:ext>
            </a:extLst>
          </p:cNvPr>
          <p:cNvSpPr txBox="1"/>
          <p:nvPr/>
        </p:nvSpPr>
        <p:spPr>
          <a:xfrm>
            <a:off x="3795999" y="56196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lang="en-GB" sz="2200" dirty="0">
                <a:solidFill>
                  <a:srgbClr val="4472C4">
                    <a:lumMod val="50000"/>
                  </a:srgbClr>
                </a:solidFill>
                <a:latin typeface="Century Gothic" panose="020F0302020204030204"/>
              </a:rPr>
              <a:t>natural</a:t>
            </a:r>
            <a:endPar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EC56FE32-F122-42C1-A480-CAEF90C9CA28}"/>
              </a:ext>
            </a:extLst>
          </p:cNvPr>
          <p:cNvSpPr txBox="1"/>
          <p:nvPr/>
        </p:nvSpPr>
        <p:spPr>
          <a:xfrm>
            <a:off x="3796000" y="218116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a:t>
            </a:r>
            <a:endPar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E696B280-A15F-4E3B-92FF-6B3FE71D02AE}"/>
              </a:ext>
            </a:extLst>
          </p:cNvPr>
          <p:cNvSpPr txBox="1"/>
          <p:nvPr/>
        </p:nvSpPr>
        <p:spPr>
          <a:xfrm>
            <a:off x="3796000" y="2672525"/>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triste</a:t>
            </a:r>
          </a:p>
        </p:txBody>
      </p:sp>
      <p:sp>
        <p:nvSpPr>
          <p:cNvPr id="19" name="TextBox 18">
            <a:extLst>
              <a:ext uri="{FF2B5EF4-FFF2-40B4-BE49-F238E27FC236}">
                <a16:creationId xmlns:a16="http://schemas.microsoft.com/office/drawing/2014/main" id="{3C603A78-2B39-4865-AC0E-88E7A01EDF5B}"/>
              </a:ext>
            </a:extLst>
          </p:cNvPr>
          <p:cNvSpPr txBox="1"/>
          <p:nvPr/>
        </p:nvSpPr>
        <p:spPr>
          <a:xfrm>
            <a:off x="3796000" y="316389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dernier</a:t>
            </a:r>
          </a:p>
        </p:txBody>
      </p:sp>
      <p:sp>
        <p:nvSpPr>
          <p:cNvPr id="21" name="TextBox 20">
            <a:extLst>
              <a:ext uri="{FF2B5EF4-FFF2-40B4-BE49-F238E27FC236}">
                <a16:creationId xmlns:a16="http://schemas.microsoft.com/office/drawing/2014/main" id="{07D0773C-877B-445C-BEDB-0EBFDDC43B97}"/>
              </a:ext>
            </a:extLst>
          </p:cNvPr>
          <p:cNvSpPr txBox="1"/>
          <p:nvPr/>
        </p:nvSpPr>
        <p:spPr>
          <a:xfrm>
            <a:off x="3796000" y="3655255"/>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err="1">
                <a:ln>
                  <a:noFill/>
                </a:ln>
                <a:solidFill>
                  <a:srgbClr val="4472C4">
                    <a:lumMod val="50000"/>
                  </a:srgbClr>
                </a:solidFill>
                <a:effectLst/>
                <a:uLnTx/>
                <a:uFillTx/>
                <a:latin typeface="Century Gothic" panose="020F0302020204030204"/>
              </a:rPr>
              <a:t>s</a:t>
            </a:r>
            <a:r>
              <a:rPr kumimoji="0" lang="en-GB" sz="2200" b="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ûr</a:t>
            </a:r>
            <a:endPar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3C6B8D54-A5DB-4472-83D7-3757A0122B85}"/>
              </a:ext>
            </a:extLst>
          </p:cNvPr>
          <p:cNvSpPr txBox="1"/>
          <p:nvPr/>
        </p:nvSpPr>
        <p:spPr>
          <a:xfrm>
            <a:off x="3796000" y="414662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a:t>
            </a:r>
            <a:endPar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77B9A10-8F72-4E9C-96EE-F0F8400E3D16}"/>
              </a:ext>
            </a:extLst>
          </p:cNvPr>
          <p:cNvSpPr txBox="1"/>
          <p:nvPr/>
        </p:nvSpPr>
        <p:spPr>
          <a:xfrm>
            <a:off x="3796000" y="512935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strict</a:t>
            </a:r>
          </a:p>
        </p:txBody>
      </p:sp>
      <p:sp>
        <p:nvSpPr>
          <p:cNvPr id="29" name="TextBox 28">
            <a:extLst>
              <a:ext uri="{FF2B5EF4-FFF2-40B4-BE49-F238E27FC236}">
                <a16:creationId xmlns:a16="http://schemas.microsoft.com/office/drawing/2014/main" id="{327D47D4-8767-46A1-877F-9E4A4266EB4F}"/>
              </a:ext>
            </a:extLst>
          </p:cNvPr>
          <p:cNvSpPr txBox="1"/>
          <p:nvPr/>
        </p:nvSpPr>
        <p:spPr>
          <a:xfrm>
            <a:off x="3796000" y="5620716"/>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naturel</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Quel</a:t>
            </a:r>
            <a:r>
              <a:rPr lang="en-GB" sz="3600" b="1" dirty="0">
                <a:solidFill>
                  <a:schemeClr val="bg1"/>
                </a:solidFill>
                <a:latin typeface="+mj-lt"/>
              </a:rPr>
              <a:t> </a:t>
            </a:r>
            <a:r>
              <a:rPr lang="en-GB" sz="3600" b="1" dirty="0" err="1">
                <a:solidFill>
                  <a:schemeClr val="bg1"/>
                </a:solidFill>
                <a:latin typeface="+mj-lt"/>
              </a:rPr>
              <a:t>est</a:t>
            </a:r>
            <a:r>
              <a:rPr lang="en-GB" sz="3600" b="1" dirty="0">
                <a:solidFill>
                  <a:schemeClr val="bg1"/>
                </a:solidFill>
                <a:latin typeface="+mj-lt"/>
              </a:rPr>
              <a:t> </a:t>
            </a:r>
            <a:r>
              <a:rPr lang="en-GB" sz="3600" b="1" dirty="0" err="1">
                <a:solidFill>
                  <a:schemeClr val="bg1"/>
                </a:solidFill>
                <a:latin typeface="+mj-lt"/>
              </a:rPr>
              <a:t>l’adverbe</a:t>
            </a:r>
            <a:r>
              <a:rPr lang="en-GB" sz="3600" b="1" dirty="0">
                <a:solidFill>
                  <a:schemeClr val="bg1"/>
                </a:solidFill>
                <a:latin typeface="+mj-lt"/>
              </a:rPr>
              <a:t> ?</a:t>
            </a:r>
          </a:p>
        </p:txBody>
      </p:sp>
      <p:sp>
        <p:nvSpPr>
          <p:cNvPr id="2" name="TextBox 1">
            <a:extLst>
              <a:ext uri="{FF2B5EF4-FFF2-40B4-BE49-F238E27FC236}">
                <a16:creationId xmlns:a16="http://schemas.microsoft.com/office/drawing/2014/main" id="{A449923A-3473-48A4-A4E1-D6A47374F999}"/>
              </a:ext>
            </a:extLst>
          </p:cNvPr>
          <p:cNvSpPr txBox="1"/>
          <p:nvPr/>
        </p:nvSpPr>
        <p:spPr>
          <a:xfrm>
            <a:off x="211874" y="1230991"/>
            <a:ext cx="116980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adverbes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E7022625-3538-4F4E-A0D3-866C76979A4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AB343FD-2BE6-41D0-8905-E0E6110B18B1}"/>
              </a:ext>
            </a:extLst>
          </p:cNvPr>
          <p:cNvSpPr txBox="1"/>
          <p:nvPr/>
        </p:nvSpPr>
        <p:spPr>
          <a:xfrm>
            <a:off x="544286" y="2137221"/>
            <a:ext cx="3074125" cy="4090607"/>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generally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surely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200" dirty="0">
                <a:solidFill>
                  <a:srgbClr val="4472C4">
                    <a:lumMod val="50000"/>
                  </a:srgbClr>
                </a:solidFill>
                <a:latin typeface="Century Gothic" panose="020F0302020204030204"/>
              </a:rPr>
              <a:t>quickly</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200" dirty="0">
                <a:solidFill>
                  <a:srgbClr val="4472C4">
                    <a:lumMod val="50000"/>
                  </a:srgbClr>
                </a:solidFill>
                <a:latin typeface="Century Gothic" panose="020F0302020204030204"/>
              </a:rPr>
              <a:t>ambitiously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200" dirty="0">
                <a:solidFill>
                  <a:srgbClr val="4472C4">
                    <a:lumMod val="50000"/>
                  </a:srgbClr>
                </a:solidFill>
                <a:latin typeface="Century Gothic" panose="020F0302020204030204"/>
              </a:rPr>
              <a:t>s</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trictly</a:t>
            </a:r>
            <a:endParaRPr lang="en-GB" sz="22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200" dirty="0">
                <a:solidFill>
                  <a:srgbClr val="4472C4">
                    <a:lumMod val="50000"/>
                  </a:srgbClr>
                </a:solidFill>
                <a:latin typeface="Century Gothic" panose="020F0302020204030204"/>
              </a:rPr>
              <a:t>naturally</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7865CC34-49C3-4500-BBC2-45BC830D537E}"/>
              </a:ext>
            </a:extLst>
          </p:cNvPr>
          <p:cNvSpPr txBox="1"/>
          <p:nvPr/>
        </p:nvSpPr>
        <p:spPr>
          <a:xfrm>
            <a:off x="3796000" y="1689795"/>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Adjective base</a:t>
            </a:r>
          </a:p>
        </p:txBody>
      </p:sp>
      <p:sp>
        <p:nvSpPr>
          <p:cNvPr id="15" name="TextBox 14">
            <a:extLst>
              <a:ext uri="{FF2B5EF4-FFF2-40B4-BE49-F238E27FC236}">
                <a16:creationId xmlns:a16="http://schemas.microsoft.com/office/drawing/2014/main" id="{86B72E91-7A6C-421F-BBD7-A4FD6A7B6CBD}"/>
              </a:ext>
            </a:extLst>
          </p:cNvPr>
          <p:cNvSpPr txBox="1"/>
          <p:nvPr/>
        </p:nvSpPr>
        <p:spPr>
          <a:xfrm>
            <a:off x="9156127" y="1689795"/>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p>
        </p:txBody>
      </p:sp>
      <p:sp>
        <p:nvSpPr>
          <p:cNvPr id="16" name="TextBox 15">
            <a:extLst>
              <a:ext uri="{FF2B5EF4-FFF2-40B4-BE49-F238E27FC236}">
                <a16:creationId xmlns:a16="http://schemas.microsoft.com/office/drawing/2014/main" id="{9525A3CB-A1EA-4232-B499-3C522235D4EF}"/>
              </a:ext>
            </a:extLst>
          </p:cNvPr>
          <p:cNvSpPr txBox="1"/>
          <p:nvPr/>
        </p:nvSpPr>
        <p:spPr>
          <a:xfrm>
            <a:off x="9156127" y="2181160"/>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E9C4B6D-A9C3-4A1B-9CD0-87C957448CF7}"/>
              </a:ext>
            </a:extLst>
          </p:cNvPr>
          <p:cNvSpPr txBox="1"/>
          <p:nvPr/>
        </p:nvSpPr>
        <p:spPr>
          <a:xfrm>
            <a:off x="9156127" y="2672525"/>
            <a:ext cx="2343547" cy="535788"/>
          </a:xfrm>
          <a:prstGeom prst="rect">
            <a:avLst/>
          </a:prstGeom>
          <a:noFill/>
        </p:spPr>
        <p:txBody>
          <a:bodyPr wrap="square" rtlCol="0">
            <a:spAutoFit/>
          </a:bodyPr>
          <a:lstStyle/>
          <a:p>
            <a:pPr lvl="0" algn="ctr">
              <a:lnSpc>
                <a:spcPct val="150000"/>
              </a:lnSpc>
              <a:defRPr/>
            </a:pPr>
            <a:r>
              <a:rPr lang="en-GB" sz="2200" dirty="0" err="1">
                <a:solidFill>
                  <a:srgbClr val="4472C4">
                    <a:lumMod val="50000"/>
                  </a:srgbClr>
                </a:solidFill>
                <a:latin typeface="Century Gothic" panose="020F0302020204030204"/>
              </a:rPr>
              <a:t>trist</a:t>
            </a:r>
            <a:r>
              <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lang="en-GB" sz="2200" b="1" dirty="0" err="1">
                <a:solidFill>
                  <a:srgbClr val="E87D1E"/>
                </a:solidFill>
              </a:rPr>
              <a:t>ment</a:t>
            </a:r>
            <a:endPar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B652B144-4B53-4B6E-B078-F3B3A5033B9B}"/>
              </a:ext>
            </a:extLst>
          </p:cNvPr>
          <p:cNvSpPr txBox="1"/>
          <p:nvPr/>
        </p:nvSpPr>
        <p:spPr>
          <a:xfrm>
            <a:off x="9156127" y="3163890"/>
            <a:ext cx="2343547" cy="535788"/>
          </a:xfrm>
          <a:prstGeom prst="rect">
            <a:avLst/>
          </a:prstGeom>
          <a:noFill/>
        </p:spPr>
        <p:txBody>
          <a:bodyPr wrap="square" rtlCol="0">
            <a:spAutoFit/>
          </a:bodyPr>
          <a:lstStyle/>
          <a:p>
            <a:pPr lvl="0" algn="ctr">
              <a:lnSpc>
                <a:spcPct val="150000"/>
              </a:lnSpc>
              <a:defRPr/>
            </a:pPr>
            <a:r>
              <a:rPr lang="en-GB" sz="2200" dirty="0" err="1">
                <a:solidFill>
                  <a:srgbClr val="4472C4">
                    <a:lumMod val="50000"/>
                  </a:srgbClr>
                </a:solidFill>
              </a:rPr>
              <a:t>dernière</a:t>
            </a:r>
            <a:r>
              <a:rPr lang="en-GB" sz="2200" b="1" dirty="0" err="1">
                <a:solidFill>
                  <a:srgbClr val="E87D1E"/>
                </a:solidFill>
              </a:rPr>
              <a:t>ment</a:t>
            </a:r>
            <a:endPar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2FC0156-E745-4E9B-897E-E723FF7EAFF4}"/>
              </a:ext>
            </a:extLst>
          </p:cNvPr>
          <p:cNvSpPr txBox="1"/>
          <p:nvPr/>
        </p:nvSpPr>
        <p:spPr>
          <a:xfrm>
            <a:off x="9156127" y="3655255"/>
            <a:ext cx="2343547" cy="535788"/>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s</a:t>
            </a:r>
            <a:r>
              <a:rPr lang="en-GB" sz="2200" dirty="0" err="1">
                <a:solidFill>
                  <a:srgbClr val="4472C4">
                    <a:lumMod val="50000"/>
                  </a:srgbClr>
                </a:solidFill>
                <a:latin typeface="Century Gothic" panose="020B0502020202020204" pitchFamily="34" charset="0"/>
              </a:rPr>
              <a:t>ûre</a:t>
            </a:r>
            <a:r>
              <a:rPr lang="en-GB" sz="2200" b="1" dirty="0" err="1">
                <a:solidFill>
                  <a:srgbClr val="E87D1E"/>
                </a:solidFill>
              </a:rPr>
              <a:t>ment</a:t>
            </a:r>
            <a:endPar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4" name="TextBox 23">
            <a:extLst>
              <a:ext uri="{FF2B5EF4-FFF2-40B4-BE49-F238E27FC236}">
                <a16:creationId xmlns:a16="http://schemas.microsoft.com/office/drawing/2014/main" id="{D2F502D7-404A-4B94-9D92-C6E0A13673A3}"/>
              </a:ext>
            </a:extLst>
          </p:cNvPr>
          <p:cNvSpPr txBox="1"/>
          <p:nvPr/>
        </p:nvSpPr>
        <p:spPr>
          <a:xfrm>
            <a:off x="9156127" y="4146620"/>
            <a:ext cx="2343547" cy="535788"/>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rapide</a:t>
            </a:r>
            <a:r>
              <a:rPr lang="en-GB" sz="2200" b="1" dirty="0" err="1">
                <a:solidFill>
                  <a:srgbClr val="E87D1E"/>
                </a:solidFill>
              </a:rPr>
              <a:t>ment</a:t>
            </a:r>
            <a:endPar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C398B0E6-607E-4C65-B941-1A7DB3417A35}"/>
              </a:ext>
            </a:extLst>
          </p:cNvPr>
          <p:cNvSpPr txBox="1"/>
          <p:nvPr/>
        </p:nvSpPr>
        <p:spPr>
          <a:xfrm>
            <a:off x="9156127" y="4637985"/>
            <a:ext cx="2491587" cy="535596"/>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ambitieuse</a:t>
            </a:r>
            <a:r>
              <a:rPr lang="en-GB" sz="2200" b="1" dirty="0" err="1">
                <a:solidFill>
                  <a:srgbClr val="E87D1E"/>
                </a:solidFill>
              </a:rPr>
              <a:t>ment</a:t>
            </a:r>
            <a:endPar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8" name="TextBox 27">
            <a:extLst>
              <a:ext uri="{FF2B5EF4-FFF2-40B4-BE49-F238E27FC236}">
                <a16:creationId xmlns:a16="http://schemas.microsoft.com/office/drawing/2014/main" id="{C6568393-8EFC-4BBF-A57D-36D2ABB9C361}"/>
              </a:ext>
            </a:extLst>
          </p:cNvPr>
          <p:cNvSpPr txBox="1"/>
          <p:nvPr/>
        </p:nvSpPr>
        <p:spPr>
          <a:xfrm>
            <a:off x="9156127" y="5129350"/>
            <a:ext cx="2343547" cy="535788"/>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stricte</a:t>
            </a:r>
            <a:r>
              <a:rPr lang="en-GB" sz="2200" b="1" dirty="0" err="1">
                <a:solidFill>
                  <a:srgbClr val="E87D1E"/>
                </a:solidFill>
              </a:rPr>
              <a:t>ment</a:t>
            </a:r>
            <a:endPar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0575C5DE-4A8A-4914-BE5B-B54E651863F0}"/>
              </a:ext>
            </a:extLst>
          </p:cNvPr>
          <p:cNvSpPr txBox="1"/>
          <p:nvPr/>
        </p:nvSpPr>
        <p:spPr>
          <a:xfrm>
            <a:off x="9156127" y="5620716"/>
            <a:ext cx="2343547" cy="535788"/>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naturelle</a:t>
            </a:r>
            <a:r>
              <a:rPr lang="en-GB" sz="2200" b="1" dirty="0" err="1">
                <a:solidFill>
                  <a:srgbClr val="E87D1E"/>
                </a:solidFill>
              </a:rPr>
              <a:t>ment</a:t>
            </a:r>
            <a:endPar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 name="Rectangle 2">
            <a:hlinkClick r:id="" action="ppaction://noaction">
              <a:snd r:embed="rId4" name="1 generalement.wav"/>
            </a:hlinkClick>
            <a:extLst>
              <a:ext uri="{FF2B5EF4-FFF2-40B4-BE49-F238E27FC236}">
                <a16:creationId xmlns:a16="http://schemas.microsoft.com/office/drawing/2014/main" id="{32133A7D-3837-407B-8E50-52EBEE0B6194}"/>
              </a:ext>
            </a:extLst>
          </p:cNvPr>
          <p:cNvSpPr/>
          <p:nvPr/>
        </p:nvSpPr>
        <p:spPr>
          <a:xfrm>
            <a:off x="478971" y="2251714"/>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31" name="Rectangle 30">
            <a:hlinkClick r:id="" action="ppaction://noaction">
              <a:snd r:embed="rId5" name="2 tristement.wav"/>
            </a:hlinkClick>
            <a:extLst>
              <a:ext uri="{FF2B5EF4-FFF2-40B4-BE49-F238E27FC236}">
                <a16:creationId xmlns:a16="http://schemas.microsoft.com/office/drawing/2014/main" id="{A4155095-D292-4E42-9016-176CD7639881}"/>
              </a:ext>
            </a:extLst>
          </p:cNvPr>
          <p:cNvSpPr/>
          <p:nvPr/>
        </p:nvSpPr>
        <p:spPr>
          <a:xfrm>
            <a:off x="478971" y="2751040"/>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32" name="Rectangle 31">
            <a:hlinkClick r:id="" action="ppaction://noaction">
              <a:snd r:embed="rId6" name="3 dernierement.wav"/>
            </a:hlinkClick>
            <a:extLst>
              <a:ext uri="{FF2B5EF4-FFF2-40B4-BE49-F238E27FC236}">
                <a16:creationId xmlns:a16="http://schemas.microsoft.com/office/drawing/2014/main" id="{5CFA33EC-E45C-4CAB-AA24-F636CF1BBC7D}"/>
              </a:ext>
            </a:extLst>
          </p:cNvPr>
          <p:cNvSpPr/>
          <p:nvPr/>
        </p:nvSpPr>
        <p:spPr>
          <a:xfrm>
            <a:off x="478971" y="3250366"/>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33" name="Rectangle 32">
            <a:hlinkClick r:id="" action="ppaction://noaction">
              <a:snd r:embed="rId7" name="4 surement.wav"/>
            </a:hlinkClick>
            <a:extLst>
              <a:ext uri="{FF2B5EF4-FFF2-40B4-BE49-F238E27FC236}">
                <a16:creationId xmlns:a16="http://schemas.microsoft.com/office/drawing/2014/main" id="{FBA9E7DE-E74F-4675-B369-7B012DA16527}"/>
              </a:ext>
            </a:extLst>
          </p:cNvPr>
          <p:cNvSpPr/>
          <p:nvPr/>
        </p:nvSpPr>
        <p:spPr>
          <a:xfrm>
            <a:off x="478971" y="3749692"/>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34" name="Rectangle 33">
            <a:hlinkClick r:id="" action="ppaction://noaction">
              <a:snd r:embed="rId8" name="5 rapidement.wav"/>
            </a:hlinkClick>
            <a:extLst>
              <a:ext uri="{FF2B5EF4-FFF2-40B4-BE49-F238E27FC236}">
                <a16:creationId xmlns:a16="http://schemas.microsoft.com/office/drawing/2014/main" id="{BA42FA87-F3C7-43F3-A957-6D4505A51522}"/>
              </a:ext>
            </a:extLst>
          </p:cNvPr>
          <p:cNvSpPr/>
          <p:nvPr/>
        </p:nvSpPr>
        <p:spPr>
          <a:xfrm>
            <a:off x="478971" y="4249018"/>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35" name="Rectangle 34">
            <a:hlinkClick r:id="" action="ppaction://noaction">
              <a:snd r:embed="rId9" name="6 ambitieusement.wav"/>
            </a:hlinkClick>
            <a:extLst>
              <a:ext uri="{FF2B5EF4-FFF2-40B4-BE49-F238E27FC236}">
                <a16:creationId xmlns:a16="http://schemas.microsoft.com/office/drawing/2014/main" id="{F117111D-9FE8-4497-B222-FB3F82806B17}"/>
              </a:ext>
            </a:extLst>
          </p:cNvPr>
          <p:cNvSpPr/>
          <p:nvPr/>
        </p:nvSpPr>
        <p:spPr>
          <a:xfrm>
            <a:off x="478971" y="4748344"/>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36" name="Rectangle 35">
            <a:hlinkClick r:id="" action="ppaction://noaction">
              <a:snd r:embed="rId10" name="7 strictement.wav"/>
            </a:hlinkClick>
            <a:extLst>
              <a:ext uri="{FF2B5EF4-FFF2-40B4-BE49-F238E27FC236}">
                <a16:creationId xmlns:a16="http://schemas.microsoft.com/office/drawing/2014/main" id="{B9DA29B1-E0E1-40DB-8319-6DFBCCA5EEB4}"/>
              </a:ext>
            </a:extLst>
          </p:cNvPr>
          <p:cNvSpPr/>
          <p:nvPr/>
        </p:nvSpPr>
        <p:spPr>
          <a:xfrm>
            <a:off x="478971" y="5247670"/>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7</a:t>
            </a:r>
          </a:p>
        </p:txBody>
      </p:sp>
      <p:sp>
        <p:nvSpPr>
          <p:cNvPr id="37" name="Rectangle 36">
            <a:hlinkClick r:id="" action="ppaction://noaction">
              <a:snd r:embed="rId11" name="8 naturellement.wav"/>
            </a:hlinkClick>
            <a:extLst>
              <a:ext uri="{FF2B5EF4-FFF2-40B4-BE49-F238E27FC236}">
                <a16:creationId xmlns:a16="http://schemas.microsoft.com/office/drawing/2014/main" id="{87B1AB67-8C7A-4F95-AAC7-1F0A010D45B9}"/>
              </a:ext>
            </a:extLst>
          </p:cNvPr>
          <p:cNvSpPr/>
          <p:nvPr/>
        </p:nvSpPr>
        <p:spPr>
          <a:xfrm>
            <a:off x="478971" y="5746996"/>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8</a:t>
            </a:r>
          </a:p>
        </p:txBody>
      </p:sp>
      <p:sp>
        <p:nvSpPr>
          <p:cNvPr id="38" name="TextBox 37">
            <a:extLst>
              <a:ext uri="{FF2B5EF4-FFF2-40B4-BE49-F238E27FC236}">
                <a16:creationId xmlns:a16="http://schemas.microsoft.com/office/drawing/2014/main" id="{7B53D622-0771-4F51-89CE-C9A4859433B1}"/>
              </a:ext>
            </a:extLst>
          </p:cNvPr>
          <p:cNvSpPr txBox="1"/>
          <p:nvPr/>
        </p:nvSpPr>
        <p:spPr>
          <a:xfrm>
            <a:off x="6476063" y="1689795"/>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 form</a:t>
            </a:r>
          </a:p>
        </p:txBody>
      </p:sp>
      <p:sp>
        <p:nvSpPr>
          <p:cNvPr id="39" name="TextBox 38">
            <a:extLst>
              <a:ext uri="{FF2B5EF4-FFF2-40B4-BE49-F238E27FC236}">
                <a16:creationId xmlns:a16="http://schemas.microsoft.com/office/drawing/2014/main" id="{DCCE1874-5F5C-4D3A-8BC7-98EE0CBF91A6}"/>
              </a:ext>
            </a:extLst>
          </p:cNvPr>
          <p:cNvSpPr txBox="1"/>
          <p:nvPr/>
        </p:nvSpPr>
        <p:spPr>
          <a:xfrm>
            <a:off x="6476063" y="2181160"/>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56F4E210-E1C9-4271-8D52-D16FADC96BD8}"/>
              </a:ext>
            </a:extLst>
          </p:cNvPr>
          <p:cNvSpPr txBox="1"/>
          <p:nvPr/>
        </p:nvSpPr>
        <p:spPr>
          <a:xfrm>
            <a:off x="6476063" y="2672525"/>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triste</a:t>
            </a:r>
          </a:p>
        </p:txBody>
      </p:sp>
      <p:sp>
        <p:nvSpPr>
          <p:cNvPr id="41" name="TextBox 40">
            <a:extLst>
              <a:ext uri="{FF2B5EF4-FFF2-40B4-BE49-F238E27FC236}">
                <a16:creationId xmlns:a16="http://schemas.microsoft.com/office/drawing/2014/main" id="{5D1F92D8-A2C0-4825-B439-0E2B3AD3215D}"/>
              </a:ext>
            </a:extLst>
          </p:cNvPr>
          <p:cNvSpPr txBox="1"/>
          <p:nvPr/>
        </p:nvSpPr>
        <p:spPr>
          <a:xfrm>
            <a:off x="6476063" y="3163890"/>
            <a:ext cx="2343547" cy="535788"/>
          </a:xfrm>
          <a:prstGeom prst="rect">
            <a:avLst/>
          </a:prstGeom>
          <a:noFill/>
        </p:spPr>
        <p:txBody>
          <a:bodyPr wrap="square" rtlCol="0">
            <a:spAutoFit/>
          </a:bodyPr>
          <a:lstStyle/>
          <a:p>
            <a:pPr lvl="0" algn="ctr">
              <a:lnSpc>
                <a:spcPct val="150000"/>
              </a:lnSpc>
              <a:defRPr/>
            </a:pPr>
            <a:r>
              <a:rPr lang="en-GB" sz="2200" dirty="0" err="1">
                <a:solidFill>
                  <a:srgbClr val="4472C4">
                    <a:lumMod val="50000"/>
                  </a:srgbClr>
                </a:solidFill>
              </a:rPr>
              <a:t>derni</a:t>
            </a:r>
            <a:r>
              <a:rPr lang="en-GB" sz="2200" b="1" dirty="0" err="1">
                <a:solidFill>
                  <a:srgbClr val="4472C4">
                    <a:lumMod val="50000"/>
                  </a:srgbClr>
                </a:solidFill>
              </a:rPr>
              <a:t>ère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2" name="TextBox 41">
            <a:extLst>
              <a:ext uri="{FF2B5EF4-FFF2-40B4-BE49-F238E27FC236}">
                <a16:creationId xmlns:a16="http://schemas.microsoft.com/office/drawing/2014/main" id="{6B1ECCEA-9D95-495B-B4A0-5183FBF43F7F}"/>
              </a:ext>
            </a:extLst>
          </p:cNvPr>
          <p:cNvSpPr txBox="1"/>
          <p:nvPr/>
        </p:nvSpPr>
        <p:spPr>
          <a:xfrm>
            <a:off x="6476063" y="3655255"/>
            <a:ext cx="2343547" cy="535788"/>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s</a:t>
            </a:r>
            <a:r>
              <a:rPr lang="en-GB" sz="2200" dirty="0" err="1">
                <a:solidFill>
                  <a:srgbClr val="4472C4">
                    <a:lumMod val="50000"/>
                  </a:srgbClr>
                </a:solidFill>
                <a:latin typeface="Century Gothic" panose="020B0502020202020204" pitchFamily="34" charset="0"/>
              </a:rPr>
              <a:t>ûr</a:t>
            </a:r>
            <a:r>
              <a:rPr lang="en-GB" sz="2200" b="1" dirty="0" err="1">
                <a:solidFill>
                  <a:srgbClr val="4472C4">
                    <a:lumMod val="50000"/>
                  </a:srgbClr>
                </a:solidFill>
                <a:latin typeface="Century Gothic" panose="020B0502020202020204" pitchFamily="34" charset="0"/>
              </a:rPr>
              <a:t>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3" name="TextBox 42">
            <a:extLst>
              <a:ext uri="{FF2B5EF4-FFF2-40B4-BE49-F238E27FC236}">
                <a16:creationId xmlns:a16="http://schemas.microsoft.com/office/drawing/2014/main" id="{2E6FED6B-282E-49D2-927D-1D68CCF6F82E}"/>
              </a:ext>
            </a:extLst>
          </p:cNvPr>
          <p:cNvSpPr txBox="1"/>
          <p:nvPr/>
        </p:nvSpPr>
        <p:spPr>
          <a:xfrm>
            <a:off x="6476063" y="4146620"/>
            <a:ext cx="2343547" cy="535788"/>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rapide</a:t>
            </a:r>
            <a:endPar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4" name="TextBox 43">
            <a:extLst>
              <a:ext uri="{FF2B5EF4-FFF2-40B4-BE49-F238E27FC236}">
                <a16:creationId xmlns:a16="http://schemas.microsoft.com/office/drawing/2014/main" id="{72D83DF4-6820-4576-A10A-CFA9B11309A2}"/>
              </a:ext>
            </a:extLst>
          </p:cNvPr>
          <p:cNvSpPr txBox="1"/>
          <p:nvPr/>
        </p:nvSpPr>
        <p:spPr>
          <a:xfrm>
            <a:off x="6476063" y="4637985"/>
            <a:ext cx="2343547" cy="535788"/>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ambitieu</a:t>
            </a:r>
            <a:r>
              <a:rPr lang="en-GB" sz="2200" b="1" dirty="0" err="1">
                <a:solidFill>
                  <a:srgbClr val="4472C4">
                    <a:lumMod val="50000"/>
                  </a:srgbClr>
                </a:solidFill>
              </a:rPr>
              <a:t>se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5" name="TextBox 44">
            <a:extLst>
              <a:ext uri="{FF2B5EF4-FFF2-40B4-BE49-F238E27FC236}">
                <a16:creationId xmlns:a16="http://schemas.microsoft.com/office/drawing/2014/main" id="{2CD51226-FF5D-4BBE-92AA-81ECB71F61EE}"/>
              </a:ext>
            </a:extLst>
          </p:cNvPr>
          <p:cNvSpPr txBox="1"/>
          <p:nvPr/>
        </p:nvSpPr>
        <p:spPr>
          <a:xfrm>
            <a:off x="6476063" y="5129350"/>
            <a:ext cx="2343547" cy="535788"/>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strict</a:t>
            </a:r>
            <a:r>
              <a:rPr lang="en-GB" sz="2200" b="1" dirty="0" err="1">
                <a:solidFill>
                  <a:srgbClr val="4472C4">
                    <a:lumMod val="50000"/>
                  </a:srgbClr>
                </a:solidFill>
              </a:rPr>
              <a:t>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6" name="TextBox 45">
            <a:extLst>
              <a:ext uri="{FF2B5EF4-FFF2-40B4-BE49-F238E27FC236}">
                <a16:creationId xmlns:a16="http://schemas.microsoft.com/office/drawing/2014/main" id="{BFC8DCBA-9484-4B19-AE4C-5B1846616917}"/>
              </a:ext>
            </a:extLst>
          </p:cNvPr>
          <p:cNvSpPr txBox="1"/>
          <p:nvPr/>
        </p:nvSpPr>
        <p:spPr>
          <a:xfrm>
            <a:off x="6476063" y="5620716"/>
            <a:ext cx="2343547" cy="535788"/>
          </a:xfrm>
          <a:prstGeom prst="rect">
            <a:avLst/>
          </a:prstGeom>
          <a:noFill/>
        </p:spPr>
        <p:txBody>
          <a:bodyPr wrap="square" rtlCol="0">
            <a:spAutoFit/>
          </a:bodyPr>
          <a:lstStyle/>
          <a:p>
            <a:pPr lvl="0" algn="ctr">
              <a:lnSpc>
                <a:spcPct val="150000"/>
              </a:lnSpc>
            </a:pPr>
            <a:r>
              <a:rPr lang="en-GB" sz="2200" dirty="0">
                <a:solidFill>
                  <a:srgbClr val="4472C4">
                    <a:lumMod val="50000"/>
                  </a:srgbClr>
                </a:solidFill>
              </a:rPr>
              <a:t>naturel</a:t>
            </a:r>
            <a:r>
              <a:rPr lang="en-GB" sz="2200" b="1" dirty="0">
                <a:solidFill>
                  <a:srgbClr val="4472C4">
                    <a:lumMod val="50000"/>
                  </a:srgbClr>
                </a:solidFill>
              </a:rPr>
              <a:t>le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55" name="Rectangle 54">
            <a:extLst>
              <a:ext uri="{FF2B5EF4-FFF2-40B4-BE49-F238E27FC236}">
                <a16:creationId xmlns:a16="http://schemas.microsoft.com/office/drawing/2014/main" id="{E7F1973F-CDA9-4EF9-8CB5-E79CB63B00B1}"/>
              </a:ext>
            </a:extLst>
          </p:cNvPr>
          <p:cNvSpPr/>
          <p:nvPr/>
        </p:nvSpPr>
        <p:spPr>
          <a:xfrm>
            <a:off x="7722829" y="245583"/>
            <a:ext cx="1650754" cy="41187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*sûr </a:t>
            </a:r>
            <a:r>
              <a:rPr lang="fr-FR" sz="2000" dirty="0"/>
              <a:t>= </a:t>
            </a:r>
            <a:r>
              <a:rPr lang="fr-FR" sz="2000" dirty="0" err="1"/>
              <a:t>safe</a:t>
            </a:r>
            <a:endParaRPr lang="fr-FR" sz="2000" dirty="0"/>
          </a:p>
        </p:txBody>
      </p:sp>
    </p:spTree>
    <p:extLst>
      <p:ext uri="{BB962C8B-B14F-4D97-AF65-F5344CB8AC3E}">
        <p14:creationId xmlns:p14="http://schemas.microsoft.com/office/powerpoint/2010/main" val="79418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2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8"/>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6"/>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29"/>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3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5" grpId="0" animBg="1"/>
      <p:bldP spid="47" grpId="0" animBg="1"/>
      <p:bldP spid="48" grpId="0" animBg="1"/>
      <p:bldP spid="49" grpId="0" animBg="1"/>
      <p:bldP spid="50" grpId="0" animBg="1"/>
      <p:bldP spid="51" grpId="0" animBg="1"/>
      <p:bldP spid="53" grpId="0" animBg="1"/>
      <p:bldP spid="54" grpId="0" animBg="1"/>
      <p:bldP spid="14" grpId="0" animBg="1"/>
      <p:bldP spid="17" grpId="0" animBg="1"/>
      <p:bldP spid="19" grpId="0" animBg="1"/>
      <p:bldP spid="21" grpId="0" animBg="1"/>
      <p:bldP spid="23" grpId="0" animBg="1"/>
      <p:bldP spid="27" grpId="0" animBg="1"/>
      <p:bldP spid="29" grpId="0" animBg="1"/>
      <p:bldP spid="12" grpId="0"/>
      <p:bldP spid="15" grpId="0"/>
      <p:bldP spid="16" grpId="0"/>
      <p:bldP spid="18" grpId="0"/>
      <p:bldP spid="20" grpId="0"/>
      <p:bldP spid="22" grpId="0"/>
      <p:bldP spid="24" grpId="0"/>
      <p:bldP spid="26" grpId="0"/>
      <p:bldP spid="28" grpId="0"/>
      <p:bldP spid="30" grpId="0"/>
      <p:bldP spid="3" grpId="0" animBg="1"/>
      <p:bldP spid="31" grpId="0" animBg="1"/>
      <p:bldP spid="32" grpId="0" animBg="1"/>
      <p:bldP spid="33" grpId="0" animBg="1"/>
      <p:bldP spid="34" grpId="0" animBg="1"/>
      <p:bldP spid="35" grpId="0" animBg="1"/>
      <p:bldP spid="36" grpId="0" animBg="1"/>
      <p:bldP spid="37" grpId="0" animBg="1"/>
      <p:bldP spid="38" grpId="0"/>
      <p:bldP spid="39" grpId="0"/>
      <p:bldP spid="40" grpId="0"/>
      <p:bldP spid="41" grpId="0"/>
      <p:bldP spid="42" grpId="0"/>
      <p:bldP spid="43" grpId="0"/>
      <p:bldP spid="44" grpId="0"/>
      <p:bldP spid="45" grpId="0"/>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096001" cy="867128"/>
          </a:xfrm>
          <a:prstGeom prst="rect">
            <a:avLst/>
          </a:prstGeom>
        </p:spPr>
      </p:pic>
      <p:sp>
        <p:nvSpPr>
          <p:cNvPr id="4" name="Title 3"/>
          <p:cNvSpPr>
            <a:spLocks noGrp="1"/>
          </p:cNvSpPr>
          <p:nvPr>
            <p:ph type="title"/>
          </p:nvPr>
        </p:nvSpPr>
        <p:spPr>
          <a:xfrm>
            <a:off x="0" y="296864"/>
            <a:ext cx="5486400" cy="707849"/>
          </a:xfrm>
        </p:spPr>
        <p:txBody>
          <a:bodyPr>
            <a:normAutofit fontScale="90000"/>
          </a:bodyPr>
          <a:lstStyle/>
          <a:p>
            <a:r>
              <a:rPr lang="en-GB" sz="3600" b="1" dirty="0">
                <a:solidFill>
                  <a:schemeClr val="bg1"/>
                </a:solidFill>
              </a:rPr>
              <a:t>Eduardo </a:t>
            </a:r>
            <a:r>
              <a:rPr lang="en-GB" sz="3600" b="1" dirty="0" err="1">
                <a:solidFill>
                  <a:schemeClr val="bg1"/>
                </a:solidFill>
              </a:rPr>
              <a:t>Camavinga</a:t>
            </a:r>
            <a:r>
              <a:rPr lang="en-GB" sz="3600" b="1" dirty="0">
                <a:solidFill>
                  <a:schemeClr val="bg1"/>
                </a:solidFill>
              </a:rPr>
              <a:t>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310021" y="249870"/>
            <a:ext cx="259989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ire / écrire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6E5D2C8-39D0-B149-BD4B-D3EDCF96BB45}"/>
              </a:ext>
            </a:extLst>
          </p:cNvPr>
          <p:cNvSpPr txBox="1"/>
          <p:nvPr/>
        </p:nvSpPr>
        <p:spPr>
          <a:xfrm>
            <a:off x="141037" y="2279981"/>
            <a:ext cx="8917630" cy="3816429"/>
          </a:xfrm>
          <a:prstGeom prst="rect">
            <a:avLst/>
          </a:prstGeom>
          <a:noFill/>
        </p:spPr>
        <p:txBody>
          <a:bodyPr wrap="square" rtlCol="0">
            <a:spAutoFit/>
          </a:bodyPr>
          <a:lstStyle/>
          <a:p>
            <a:pPr lvl="0">
              <a:defRPr/>
            </a:pP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Eduardo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Camavinga</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est né* dans un camp de réfugiés à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Miconge</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Angola, en 2002. Il a deux frères et trois sœurs. Il arrive à Fougères</a:t>
            </a:r>
            <a:r>
              <a:rPr lang="fr-FR" sz="2200" dirty="0">
                <a:solidFill>
                  <a:srgbClr val="4472C4">
                    <a:lumMod val="50000"/>
                  </a:srgbClr>
                </a:solidFill>
                <a:latin typeface="Century Gothic" panose="020F0302020204030204"/>
              </a:rPr>
              <a:t> </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France à l'âge de deux ans* avec sa famille. Il joue au football à la maison et à l'école, puis en 2009 </a:t>
            </a:r>
            <a:b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entre en club. En 2013, il </a:t>
            </a:r>
            <a:r>
              <a:rPr lang="fr-FR" sz="2200" dirty="0">
                <a:solidFill>
                  <a:srgbClr val="4472C4">
                    <a:lumMod val="50000"/>
                  </a:srgbClr>
                </a:solidFill>
              </a:rPr>
              <a:t>y a eu un feu de maison et </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famille a tout perdu*. Eduardo dit que cet événement est sa motivation pour avoir une carrière dans le football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aujourd</a:t>
            </a:r>
            <a:r>
              <a:rPr lang="fr-FR" sz="2200" dirty="0">
                <a:solidFill>
                  <a:srgbClr val="4472C4">
                    <a:lumMod val="50000"/>
                  </a:srgbClr>
                </a:solidFill>
                <a:latin typeface="Century Gothic" panose="020F0302020204030204"/>
              </a:rPr>
              <a:t>’hui</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accepte son premier contrat professionnel avec le club de Rennes à l'âge de seize ans. Pour Eduardo, jouer pour l'équipe de France est "un rêve d'enfant, même si je suis encore enfant ! "</a:t>
            </a:r>
          </a:p>
        </p:txBody>
      </p:sp>
      <p:sp>
        <p:nvSpPr>
          <p:cNvPr id="3" name="Rectangle 2">
            <a:extLst>
              <a:ext uri="{FF2B5EF4-FFF2-40B4-BE49-F238E27FC236}">
                <a16:creationId xmlns:a16="http://schemas.microsoft.com/office/drawing/2014/main" id="{988D583F-E3F8-42FE-9B1E-61DEFBA3B44A}"/>
              </a:ext>
            </a:extLst>
          </p:cNvPr>
          <p:cNvSpPr/>
          <p:nvPr/>
        </p:nvSpPr>
        <p:spPr>
          <a:xfrm>
            <a:off x="6323660" y="204095"/>
            <a:ext cx="2758701" cy="95989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*né (m adj) = </a:t>
            </a:r>
            <a:r>
              <a:rPr lang="fr-FR" sz="2000" dirty="0" err="1"/>
              <a:t>born</a:t>
            </a:r>
            <a:endParaRPr lang="fr-FR" sz="2000" dirty="0"/>
          </a:p>
          <a:p>
            <a:pPr algn="ctr"/>
            <a:r>
              <a:rPr lang="fr-FR" sz="2000" dirty="0"/>
              <a:t>*l’an (m) = </a:t>
            </a:r>
            <a:r>
              <a:rPr lang="fr-FR" sz="2000" dirty="0" err="1"/>
              <a:t>year</a:t>
            </a:r>
            <a:endParaRPr lang="fr-FR" sz="2000" dirty="0"/>
          </a:p>
          <a:p>
            <a:pPr algn="ctr"/>
            <a:r>
              <a:rPr lang="fr-FR" sz="2000" dirty="0"/>
              <a:t>*perdu = </a:t>
            </a:r>
            <a:r>
              <a:rPr lang="fr-FR" sz="2000" dirty="0" err="1"/>
              <a:t>lost</a:t>
            </a:r>
            <a:endParaRPr lang="fr-FR" sz="2000" dirty="0"/>
          </a:p>
        </p:txBody>
      </p:sp>
      <p:pic>
        <p:nvPicPr>
          <p:cNvPr id="5" name="Picture 4" descr="A picture containing grass, soccer, person, field&#10;&#10;Description automatically generated">
            <a:extLst>
              <a:ext uri="{FF2B5EF4-FFF2-40B4-BE49-F238E27FC236}">
                <a16:creationId xmlns:a16="http://schemas.microsoft.com/office/drawing/2014/main" id="{FD700604-C97E-4A77-BA87-651C147EF9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5694" y="2085275"/>
            <a:ext cx="2104226" cy="2104226"/>
          </a:xfrm>
          <a:prstGeom prst="rect">
            <a:avLst/>
          </a:prstGeom>
        </p:spPr>
      </p:pic>
      <p:pic>
        <p:nvPicPr>
          <p:cNvPr id="10" name="Picture 9" descr="A person in a black jacket&#10;&#10;Description automatically generated with medium confidence">
            <a:extLst>
              <a:ext uri="{FF2B5EF4-FFF2-40B4-BE49-F238E27FC236}">
                <a16:creationId xmlns:a16="http://schemas.microsoft.com/office/drawing/2014/main" id="{0152338B-F90B-4EF0-A88B-9A7273A323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0021" y="4363144"/>
            <a:ext cx="2599899" cy="1733266"/>
          </a:xfrm>
          <a:prstGeom prst="rect">
            <a:avLst/>
          </a:prstGeom>
        </p:spPr>
      </p:pic>
      <p:sp>
        <p:nvSpPr>
          <p:cNvPr id="12" name="TextBox 11">
            <a:extLst>
              <a:ext uri="{FF2B5EF4-FFF2-40B4-BE49-F238E27FC236}">
                <a16:creationId xmlns:a16="http://schemas.microsoft.com/office/drawing/2014/main" id="{0C98AD03-2278-43C4-9FC3-901164B0152D}"/>
              </a:ext>
            </a:extLst>
          </p:cNvPr>
          <p:cNvSpPr txBox="1"/>
          <p:nvPr/>
        </p:nvSpPr>
        <p:spPr>
          <a:xfrm>
            <a:off x="141038" y="1306787"/>
            <a:ext cx="9382825"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b="1" dirty="0">
                <a:solidFill>
                  <a:srgbClr val="4472C4">
                    <a:lumMod val="50000"/>
                  </a:srgbClr>
                </a:solidFill>
                <a:latin typeface="Century Gothic" panose="020F0302020204030204"/>
              </a:rPr>
              <a:t>Lis le texte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 prépare 4 questions avec </a:t>
            </a:r>
            <a:r>
              <a:rPr kumimoji="0" lang="fr-FR"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est-ce que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évaluer la compréhension de</a:t>
            </a:r>
            <a:r>
              <a:rPr lang="fr-FR" sz="2400" b="1" dirty="0">
                <a:solidFill>
                  <a:srgbClr val="4472C4">
                    <a:lumMod val="50000"/>
                  </a:srgbClr>
                </a:solidFill>
                <a:latin typeface="Century Gothic" panose="020F0302020204030204"/>
              </a:rPr>
              <a: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ton/ta partenaire</a:t>
            </a:r>
            <a:r>
              <a:rPr kumimoji="0" lang="fr-FR"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86FF0B90-49B3-4B79-B7BA-B08F0E2DD36D}"/>
              </a:ext>
            </a:extLst>
          </p:cNvPr>
          <p:cNvSpPr/>
          <p:nvPr/>
        </p:nvSpPr>
        <p:spPr>
          <a:xfrm>
            <a:off x="8964292" y="1337635"/>
            <a:ext cx="3086671" cy="2999415"/>
          </a:xfrm>
          <a:prstGeom prst="wedgeRoundRectCallout">
            <a:avLst>
              <a:gd name="adj1" fmla="val -20675"/>
              <a:gd name="adj2" fmla="val 59224"/>
              <a:gd name="adj3" fmla="val 16667"/>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b="1" dirty="0"/>
              <a:t>Remember! </a:t>
            </a:r>
          </a:p>
          <a:p>
            <a:pPr algn="ctr"/>
            <a:r>
              <a:rPr lang="en-GB" dirty="0"/>
              <a:t>Add </a:t>
            </a:r>
            <a:r>
              <a:rPr lang="en-GB" i="1" dirty="0" err="1"/>
              <a:t>est-ce</a:t>
            </a:r>
            <a:r>
              <a:rPr lang="en-GB" i="1" dirty="0"/>
              <a:t> que </a:t>
            </a:r>
            <a:r>
              <a:rPr lang="en-GB" dirty="0"/>
              <a:t>to the </a:t>
            </a:r>
            <a:r>
              <a:rPr lang="en-GB" b="1" dirty="0"/>
              <a:t>start</a:t>
            </a:r>
            <a:r>
              <a:rPr lang="en-GB" dirty="0"/>
              <a:t>, either on its own or </a:t>
            </a:r>
            <a:r>
              <a:rPr lang="en-GB" b="1" dirty="0"/>
              <a:t>after </a:t>
            </a:r>
            <a:r>
              <a:rPr lang="en-GB" dirty="0"/>
              <a:t>a question word.</a:t>
            </a:r>
          </a:p>
          <a:p>
            <a:pPr algn="ctr"/>
            <a:endParaRPr lang="en-GB" dirty="0"/>
          </a:p>
          <a:p>
            <a:pPr algn="ctr"/>
            <a:r>
              <a:rPr lang="en-GB" b="1" i="1" dirty="0"/>
              <a:t>Est-</a:t>
            </a:r>
            <a:r>
              <a:rPr lang="en-GB" b="1" i="1" dirty="0" err="1"/>
              <a:t>ce</a:t>
            </a:r>
            <a:r>
              <a:rPr lang="en-GB" b="1" i="1" dirty="0"/>
              <a:t> </a:t>
            </a:r>
            <a:r>
              <a:rPr lang="en-GB" b="1" i="1" dirty="0" err="1"/>
              <a:t>qu’</a:t>
            </a:r>
            <a:r>
              <a:rPr lang="en-GB" i="1" dirty="0" err="1"/>
              <a:t>il</a:t>
            </a:r>
            <a:r>
              <a:rPr lang="en-GB" b="1" i="1" dirty="0"/>
              <a:t> </a:t>
            </a:r>
            <a:r>
              <a:rPr lang="en-GB" i="1" dirty="0"/>
              <a:t>a</a:t>
            </a:r>
            <a:r>
              <a:rPr lang="en-GB" b="1" i="1" dirty="0"/>
              <a:t> </a:t>
            </a:r>
            <a:r>
              <a:rPr lang="en-GB" i="1" dirty="0"/>
              <a:t>un frère ? </a:t>
            </a:r>
            <a:endParaRPr lang="en-GB" b="1" dirty="0"/>
          </a:p>
          <a:p>
            <a:pPr algn="ctr"/>
            <a:endParaRPr lang="en-GB" b="1" dirty="0"/>
          </a:p>
          <a:p>
            <a:pPr algn="ctr"/>
            <a:r>
              <a:rPr lang="en-GB" b="1" i="1" dirty="0" err="1"/>
              <a:t>Combien</a:t>
            </a:r>
            <a:r>
              <a:rPr lang="en-GB" b="1" i="1" dirty="0"/>
              <a:t> de frères </a:t>
            </a:r>
            <a:r>
              <a:rPr lang="en-GB" b="1" i="1" dirty="0" err="1"/>
              <a:t>est-ce</a:t>
            </a:r>
            <a:r>
              <a:rPr lang="en-GB" b="1" i="1" dirty="0"/>
              <a:t> </a:t>
            </a:r>
            <a:r>
              <a:rPr lang="en-GB" b="1" i="1" dirty="0" err="1"/>
              <a:t>qu’il</a:t>
            </a:r>
            <a:r>
              <a:rPr lang="en-GB" b="1" i="1" dirty="0"/>
              <a:t> </a:t>
            </a:r>
            <a:r>
              <a:rPr lang="en-GB" i="1" dirty="0"/>
              <a:t>a ?</a:t>
            </a:r>
            <a:endParaRPr lang="fr-FR" b="1" i="1" dirty="0"/>
          </a:p>
        </p:txBody>
      </p:sp>
    </p:spTree>
    <p:extLst>
      <p:ext uri="{BB962C8B-B14F-4D97-AF65-F5344CB8AC3E}">
        <p14:creationId xmlns:p14="http://schemas.microsoft.com/office/powerpoint/2010/main" val="7962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18709" cy="707849"/>
          </a:xfrm>
        </p:spPr>
        <p:txBody>
          <a:bodyPr anchor="ctr">
            <a:normAutofit fontScale="90000"/>
          </a:bodyPr>
          <a:lstStyle/>
          <a:p>
            <a:r>
              <a:rPr lang="en-GB" sz="3600" b="1" dirty="0">
                <a:solidFill>
                  <a:schemeClr val="bg1"/>
                </a:solidFill>
              </a:rPr>
              <a:t>Eduardo </a:t>
            </a:r>
            <a:r>
              <a:rPr lang="en-GB" sz="3600" b="1" dirty="0" err="1">
                <a:solidFill>
                  <a:schemeClr val="bg1"/>
                </a:solidFill>
              </a:rPr>
              <a:t>Camavinga</a:t>
            </a:r>
            <a:r>
              <a:rPr lang="en-GB" sz="3600" b="1" dirty="0">
                <a:solidFill>
                  <a:schemeClr val="bg1"/>
                </a:solidFill>
              </a:rPr>
              <a:t> (2/2)</a:t>
            </a:r>
            <a:endParaRPr lang="en-GB" sz="3600" b="1" dirty="0">
              <a:solidFill>
                <a:schemeClr val="bg1"/>
              </a:solidFill>
              <a:latin typeface="+mj-lt"/>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52295" y="249869"/>
            <a:ext cx="14576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graphicFrame>
        <p:nvGraphicFramePr>
          <p:cNvPr id="2" name="Table 2">
            <a:extLst>
              <a:ext uri="{FF2B5EF4-FFF2-40B4-BE49-F238E27FC236}">
                <a16:creationId xmlns:a16="http://schemas.microsoft.com/office/drawing/2014/main" id="{C1A31150-E720-4371-A07D-86CCAA29DD2F}"/>
              </a:ext>
            </a:extLst>
          </p:cNvPr>
          <p:cNvGraphicFramePr>
            <a:graphicFrameLocks noGrp="1"/>
          </p:cNvGraphicFramePr>
          <p:nvPr>
            <p:extLst>
              <p:ext uri="{D42A27DB-BD31-4B8C-83A1-F6EECF244321}">
                <p14:modId xmlns:p14="http://schemas.microsoft.com/office/powerpoint/2010/main" val="99165067"/>
              </p:ext>
            </p:extLst>
          </p:nvPr>
        </p:nvGraphicFramePr>
        <p:xfrm>
          <a:off x="353324" y="1448825"/>
          <a:ext cx="5265384" cy="1854200"/>
        </p:xfrm>
        <a:graphic>
          <a:graphicData uri="http://schemas.openxmlformats.org/drawingml/2006/table">
            <a:tbl>
              <a:tblPr firstRow="1" bandRow="1">
                <a:tableStyleId>{5940675A-B579-460E-94D1-54222C63F5DA}</a:tableStyleId>
              </a:tblPr>
              <a:tblGrid>
                <a:gridCol w="5265384">
                  <a:extLst>
                    <a:ext uri="{9D8B030D-6E8A-4147-A177-3AD203B41FA5}">
                      <a16:colId xmlns:a16="http://schemas.microsoft.com/office/drawing/2014/main" val="128977701"/>
                    </a:ext>
                  </a:extLst>
                </a:gridCol>
              </a:tblGrid>
              <a:tr h="370840">
                <a:tc>
                  <a:txBody>
                    <a:bodyPr/>
                    <a:lstStyle/>
                    <a:p>
                      <a:r>
                        <a:rPr lang="fr-FR" b="1" dirty="0">
                          <a:solidFill>
                            <a:schemeClr val="accent1">
                              <a:lumMod val="50000"/>
                            </a:schemeClr>
                          </a:solidFill>
                        </a:rPr>
                        <a:t>Partner A Questions</a:t>
                      </a:r>
                    </a:p>
                  </a:txBody>
                  <a:tcPr/>
                </a:tc>
                <a:extLst>
                  <a:ext uri="{0D108BD9-81ED-4DB2-BD59-A6C34878D82A}">
                    <a16:rowId xmlns:a16="http://schemas.microsoft.com/office/drawing/2014/main" val="4159764638"/>
                  </a:ext>
                </a:extLst>
              </a:tr>
              <a:tr h="370840">
                <a:tc>
                  <a:txBody>
                    <a:bodyPr/>
                    <a:lstStyle/>
                    <a:p>
                      <a:r>
                        <a:rPr lang="fr-FR" dirty="0" err="1">
                          <a:solidFill>
                            <a:schemeClr val="accent1">
                              <a:lumMod val="50000"/>
                            </a:schemeClr>
                          </a:solidFill>
                        </a:rPr>
                        <a:t>Where</a:t>
                      </a:r>
                      <a:r>
                        <a:rPr lang="fr-FR" dirty="0">
                          <a:solidFill>
                            <a:schemeClr val="accent1">
                              <a:lumMod val="50000"/>
                            </a:schemeClr>
                          </a:solidFill>
                        </a:rPr>
                        <a:t> </a:t>
                      </a:r>
                      <a:r>
                        <a:rPr lang="fr-FR" dirty="0" err="1">
                          <a:solidFill>
                            <a:schemeClr val="accent1">
                              <a:lumMod val="50000"/>
                            </a:schemeClr>
                          </a:solidFill>
                        </a:rPr>
                        <a:t>was</a:t>
                      </a:r>
                      <a:r>
                        <a:rPr lang="fr-FR" dirty="0">
                          <a:solidFill>
                            <a:schemeClr val="accent1">
                              <a:lumMod val="50000"/>
                            </a:schemeClr>
                          </a:solidFill>
                        </a:rPr>
                        <a:t> </a:t>
                      </a:r>
                      <a:r>
                        <a:rPr lang="fr-FR" dirty="0" err="1">
                          <a:solidFill>
                            <a:schemeClr val="accent1">
                              <a:lumMod val="50000"/>
                            </a:schemeClr>
                          </a:solidFill>
                        </a:rPr>
                        <a:t>he</a:t>
                      </a:r>
                      <a:r>
                        <a:rPr lang="fr-FR" dirty="0">
                          <a:solidFill>
                            <a:schemeClr val="accent1">
                              <a:lumMod val="50000"/>
                            </a:schemeClr>
                          </a:solidFill>
                        </a:rPr>
                        <a:t> </a:t>
                      </a:r>
                      <a:r>
                        <a:rPr lang="fr-FR" dirty="0" err="1">
                          <a:solidFill>
                            <a:schemeClr val="accent1">
                              <a:lumMod val="50000"/>
                            </a:schemeClr>
                          </a:solidFill>
                        </a:rPr>
                        <a:t>born</a:t>
                      </a:r>
                      <a:r>
                        <a:rPr lang="fr-FR" dirty="0">
                          <a:solidFill>
                            <a:schemeClr val="accent1">
                              <a:lumMod val="50000"/>
                            </a:schemeClr>
                          </a:solidFill>
                        </a:rPr>
                        <a:t>?</a:t>
                      </a:r>
                    </a:p>
                  </a:txBody>
                  <a:tcPr/>
                </a:tc>
                <a:extLst>
                  <a:ext uri="{0D108BD9-81ED-4DB2-BD59-A6C34878D82A}">
                    <a16:rowId xmlns:a16="http://schemas.microsoft.com/office/drawing/2014/main" val="4141458541"/>
                  </a:ext>
                </a:extLst>
              </a:tr>
              <a:tr h="370840">
                <a:tc>
                  <a:txBody>
                    <a:bodyPr/>
                    <a:lstStyle/>
                    <a:p>
                      <a:r>
                        <a:rPr lang="fr-FR" dirty="0" err="1">
                          <a:solidFill>
                            <a:schemeClr val="accent1">
                              <a:lumMod val="50000"/>
                            </a:schemeClr>
                          </a:solidFill>
                        </a:rPr>
                        <a:t>When</a:t>
                      </a:r>
                      <a:r>
                        <a:rPr lang="fr-FR" dirty="0">
                          <a:solidFill>
                            <a:schemeClr val="accent1">
                              <a:lumMod val="50000"/>
                            </a:schemeClr>
                          </a:solidFill>
                        </a:rPr>
                        <a:t> </a:t>
                      </a:r>
                      <a:r>
                        <a:rPr lang="fr-FR" dirty="0" err="1">
                          <a:solidFill>
                            <a:schemeClr val="accent1">
                              <a:lumMod val="50000"/>
                            </a:schemeClr>
                          </a:solidFill>
                        </a:rPr>
                        <a:t>does</a:t>
                      </a:r>
                      <a:r>
                        <a:rPr lang="fr-FR" dirty="0">
                          <a:solidFill>
                            <a:schemeClr val="accent1">
                              <a:lumMod val="50000"/>
                            </a:schemeClr>
                          </a:solidFill>
                        </a:rPr>
                        <a:t> </a:t>
                      </a:r>
                      <a:r>
                        <a:rPr lang="fr-FR" dirty="0" err="1">
                          <a:solidFill>
                            <a:schemeClr val="accent1">
                              <a:lumMod val="50000"/>
                            </a:schemeClr>
                          </a:solidFill>
                        </a:rPr>
                        <a:t>he</a:t>
                      </a:r>
                      <a:r>
                        <a:rPr lang="fr-FR" dirty="0">
                          <a:solidFill>
                            <a:schemeClr val="accent1">
                              <a:lumMod val="50000"/>
                            </a:schemeClr>
                          </a:solidFill>
                        </a:rPr>
                        <a:t> move to France?</a:t>
                      </a:r>
                    </a:p>
                  </a:txBody>
                  <a:tcPr/>
                </a:tc>
                <a:extLst>
                  <a:ext uri="{0D108BD9-81ED-4DB2-BD59-A6C34878D82A}">
                    <a16:rowId xmlns:a16="http://schemas.microsoft.com/office/drawing/2014/main" val="4080205818"/>
                  </a:ext>
                </a:extLst>
              </a:tr>
              <a:tr h="370840">
                <a:tc>
                  <a:txBody>
                    <a:bodyPr/>
                    <a:lstStyle/>
                    <a:p>
                      <a:r>
                        <a:rPr lang="fr-FR" dirty="0" err="1">
                          <a:solidFill>
                            <a:schemeClr val="accent1">
                              <a:lumMod val="50000"/>
                            </a:schemeClr>
                          </a:solidFill>
                        </a:rPr>
                        <a:t>Did</a:t>
                      </a:r>
                      <a:r>
                        <a:rPr lang="fr-FR" dirty="0">
                          <a:solidFill>
                            <a:schemeClr val="accent1">
                              <a:lumMod val="50000"/>
                            </a:schemeClr>
                          </a:solidFill>
                        </a:rPr>
                        <a:t> </a:t>
                      </a:r>
                      <a:r>
                        <a:rPr lang="fr-FR" dirty="0" err="1">
                          <a:solidFill>
                            <a:schemeClr val="accent1">
                              <a:lumMod val="50000"/>
                            </a:schemeClr>
                          </a:solidFill>
                        </a:rPr>
                        <a:t>he</a:t>
                      </a:r>
                      <a:r>
                        <a:rPr lang="fr-FR" dirty="0">
                          <a:solidFill>
                            <a:schemeClr val="accent1">
                              <a:lumMod val="50000"/>
                            </a:schemeClr>
                          </a:solidFill>
                        </a:rPr>
                        <a:t> move to France </a:t>
                      </a:r>
                      <a:r>
                        <a:rPr lang="fr-FR" dirty="0" err="1">
                          <a:solidFill>
                            <a:schemeClr val="accent1">
                              <a:lumMod val="50000"/>
                            </a:schemeClr>
                          </a:solidFill>
                        </a:rPr>
                        <a:t>with</a:t>
                      </a:r>
                      <a:r>
                        <a:rPr lang="fr-FR" dirty="0">
                          <a:solidFill>
                            <a:schemeClr val="accent1">
                              <a:lumMod val="50000"/>
                            </a:schemeClr>
                          </a:solidFill>
                        </a:rPr>
                        <a:t> </a:t>
                      </a:r>
                      <a:r>
                        <a:rPr lang="fr-FR" dirty="0" err="1">
                          <a:solidFill>
                            <a:schemeClr val="accent1">
                              <a:lumMod val="50000"/>
                            </a:schemeClr>
                          </a:solidFill>
                        </a:rPr>
                        <a:t>his</a:t>
                      </a:r>
                      <a:r>
                        <a:rPr lang="fr-FR" dirty="0">
                          <a:solidFill>
                            <a:schemeClr val="accent1">
                              <a:lumMod val="50000"/>
                            </a:schemeClr>
                          </a:solidFill>
                        </a:rPr>
                        <a:t> </a:t>
                      </a:r>
                      <a:r>
                        <a:rPr lang="fr-FR" dirty="0" err="1">
                          <a:solidFill>
                            <a:schemeClr val="accent1">
                              <a:lumMod val="50000"/>
                            </a:schemeClr>
                          </a:solidFill>
                        </a:rPr>
                        <a:t>colleagues</a:t>
                      </a:r>
                      <a:r>
                        <a:rPr lang="fr-FR" dirty="0">
                          <a:solidFill>
                            <a:schemeClr val="accent1">
                              <a:lumMod val="50000"/>
                            </a:schemeClr>
                          </a:solidFill>
                        </a:rPr>
                        <a:t>?</a:t>
                      </a:r>
                    </a:p>
                  </a:txBody>
                  <a:tcPr/>
                </a:tc>
                <a:extLst>
                  <a:ext uri="{0D108BD9-81ED-4DB2-BD59-A6C34878D82A}">
                    <a16:rowId xmlns:a16="http://schemas.microsoft.com/office/drawing/2014/main" val="30160063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solidFill>
                            <a:schemeClr val="accent1">
                              <a:lumMod val="50000"/>
                            </a:schemeClr>
                          </a:solidFill>
                        </a:rPr>
                        <a:t>Does</a:t>
                      </a:r>
                      <a:r>
                        <a:rPr lang="fr-FR" dirty="0">
                          <a:solidFill>
                            <a:schemeClr val="accent1">
                              <a:lumMod val="50000"/>
                            </a:schemeClr>
                          </a:solidFill>
                        </a:rPr>
                        <a:t> </a:t>
                      </a:r>
                      <a:r>
                        <a:rPr lang="fr-FR" dirty="0" err="1">
                          <a:solidFill>
                            <a:schemeClr val="accent1">
                              <a:lumMod val="50000"/>
                            </a:schemeClr>
                          </a:solidFill>
                        </a:rPr>
                        <a:t>he</a:t>
                      </a:r>
                      <a:r>
                        <a:rPr lang="fr-FR" dirty="0">
                          <a:solidFill>
                            <a:schemeClr val="accent1">
                              <a:lumMod val="50000"/>
                            </a:schemeClr>
                          </a:solidFill>
                        </a:rPr>
                        <a:t> </a:t>
                      </a:r>
                      <a:r>
                        <a:rPr lang="fr-FR" dirty="0" err="1">
                          <a:solidFill>
                            <a:schemeClr val="accent1">
                              <a:lumMod val="50000"/>
                            </a:schemeClr>
                          </a:solidFill>
                        </a:rPr>
                        <a:t>play</a:t>
                      </a:r>
                      <a:r>
                        <a:rPr lang="fr-FR" dirty="0">
                          <a:solidFill>
                            <a:schemeClr val="accent1">
                              <a:lumMod val="50000"/>
                            </a:schemeClr>
                          </a:solidFill>
                        </a:rPr>
                        <a:t> for Bordeaux?</a:t>
                      </a:r>
                    </a:p>
                  </a:txBody>
                  <a:tcPr/>
                </a:tc>
                <a:extLst>
                  <a:ext uri="{0D108BD9-81ED-4DB2-BD59-A6C34878D82A}">
                    <a16:rowId xmlns:a16="http://schemas.microsoft.com/office/drawing/2014/main" val="1576959332"/>
                  </a:ext>
                </a:extLst>
              </a:tr>
            </a:tbl>
          </a:graphicData>
        </a:graphic>
      </p:graphicFrame>
      <p:graphicFrame>
        <p:nvGraphicFramePr>
          <p:cNvPr id="6" name="Table 2">
            <a:extLst>
              <a:ext uri="{FF2B5EF4-FFF2-40B4-BE49-F238E27FC236}">
                <a16:creationId xmlns:a16="http://schemas.microsoft.com/office/drawing/2014/main" id="{A09A60F1-3CFB-4BB6-988A-8DF137528133}"/>
              </a:ext>
            </a:extLst>
          </p:cNvPr>
          <p:cNvGraphicFramePr>
            <a:graphicFrameLocks noGrp="1"/>
          </p:cNvGraphicFramePr>
          <p:nvPr>
            <p:extLst>
              <p:ext uri="{D42A27DB-BD31-4B8C-83A1-F6EECF244321}">
                <p14:modId xmlns:p14="http://schemas.microsoft.com/office/powerpoint/2010/main" val="3229386184"/>
              </p:ext>
            </p:extLst>
          </p:nvPr>
        </p:nvGraphicFramePr>
        <p:xfrm>
          <a:off x="6095999" y="1448825"/>
          <a:ext cx="5265384" cy="1854200"/>
        </p:xfrm>
        <a:graphic>
          <a:graphicData uri="http://schemas.openxmlformats.org/drawingml/2006/table">
            <a:tbl>
              <a:tblPr firstRow="1" bandRow="1">
                <a:tableStyleId>{5940675A-B579-460E-94D1-54222C63F5DA}</a:tableStyleId>
              </a:tblPr>
              <a:tblGrid>
                <a:gridCol w="5265384">
                  <a:extLst>
                    <a:ext uri="{9D8B030D-6E8A-4147-A177-3AD203B41FA5}">
                      <a16:colId xmlns:a16="http://schemas.microsoft.com/office/drawing/2014/main" val="128977701"/>
                    </a:ext>
                  </a:extLst>
                </a:gridCol>
              </a:tblGrid>
              <a:tr h="370840">
                <a:tc>
                  <a:txBody>
                    <a:bodyPr/>
                    <a:lstStyle/>
                    <a:p>
                      <a:r>
                        <a:rPr lang="fr-FR" b="1" dirty="0">
                          <a:solidFill>
                            <a:srgbClr val="115076"/>
                          </a:solidFill>
                        </a:rPr>
                        <a:t>Partner B Questions</a:t>
                      </a:r>
                    </a:p>
                  </a:txBody>
                  <a:tcPr/>
                </a:tc>
                <a:extLst>
                  <a:ext uri="{0D108BD9-81ED-4DB2-BD59-A6C34878D82A}">
                    <a16:rowId xmlns:a16="http://schemas.microsoft.com/office/drawing/2014/main" val="41597646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solidFill>
                            <a:srgbClr val="115076"/>
                          </a:solidFill>
                        </a:rPr>
                        <a:t>Does</a:t>
                      </a:r>
                      <a:r>
                        <a:rPr lang="fr-FR" dirty="0">
                          <a:solidFill>
                            <a:srgbClr val="115076"/>
                          </a:solidFill>
                        </a:rPr>
                        <a:t> </a:t>
                      </a:r>
                      <a:r>
                        <a:rPr lang="fr-FR" dirty="0" err="1">
                          <a:solidFill>
                            <a:srgbClr val="115076"/>
                          </a:solidFill>
                        </a:rPr>
                        <a:t>he</a:t>
                      </a:r>
                      <a:r>
                        <a:rPr lang="fr-FR" dirty="0">
                          <a:solidFill>
                            <a:srgbClr val="115076"/>
                          </a:solidFill>
                        </a:rPr>
                        <a:t> have </a:t>
                      </a:r>
                      <a:r>
                        <a:rPr lang="fr-FR" dirty="0" err="1">
                          <a:solidFill>
                            <a:srgbClr val="115076"/>
                          </a:solidFill>
                        </a:rPr>
                        <a:t>brothers</a:t>
                      </a:r>
                      <a:r>
                        <a:rPr lang="fr-FR" dirty="0">
                          <a:solidFill>
                            <a:srgbClr val="115076"/>
                          </a:solidFill>
                        </a:rPr>
                        <a:t> and </a:t>
                      </a:r>
                      <a:r>
                        <a:rPr lang="fr-FR" dirty="0" err="1">
                          <a:solidFill>
                            <a:srgbClr val="115076"/>
                          </a:solidFill>
                        </a:rPr>
                        <a:t>sisters</a:t>
                      </a:r>
                      <a:r>
                        <a:rPr lang="fr-FR" dirty="0">
                          <a:solidFill>
                            <a:srgbClr val="115076"/>
                          </a:solidFill>
                        </a:rPr>
                        <a:t>?</a:t>
                      </a:r>
                    </a:p>
                  </a:txBody>
                  <a:tcPr/>
                </a:tc>
                <a:extLst>
                  <a:ext uri="{0D108BD9-81ED-4DB2-BD59-A6C34878D82A}">
                    <a16:rowId xmlns:a16="http://schemas.microsoft.com/office/drawing/2014/main" val="41414585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solidFill>
                            <a:srgbClr val="115076"/>
                          </a:solidFill>
                        </a:rPr>
                        <a:t>Where</a:t>
                      </a:r>
                      <a:r>
                        <a:rPr lang="fr-FR" dirty="0">
                          <a:solidFill>
                            <a:srgbClr val="115076"/>
                          </a:solidFill>
                        </a:rPr>
                        <a:t> </a:t>
                      </a:r>
                      <a:r>
                        <a:rPr lang="fr-FR" dirty="0" err="1">
                          <a:solidFill>
                            <a:srgbClr val="115076"/>
                          </a:solidFill>
                        </a:rPr>
                        <a:t>does</a:t>
                      </a:r>
                      <a:r>
                        <a:rPr lang="fr-FR" dirty="0">
                          <a:solidFill>
                            <a:srgbClr val="115076"/>
                          </a:solidFill>
                        </a:rPr>
                        <a:t> Eduardo </a:t>
                      </a:r>
                      <a:r>
                        <a:rPr lang="fr-FR" dirty="0" err="1">
                          <a:solidFill>
                            <a:srgbClr val="115076"/>
                          </a:solidFill>
                        </a:rPr>
                        <a:t>play</a:t>
                      </a:r>
                      <a:r>
                        <a:rPr lang="fr-FR" dirty="0">
                          <a:solidFill>
                            <a:srgbClr val="115076"/>
                          </a:solidFill>
                        </a:rPr>
                        <a:t> football?</a:t>
                      </a:r>
                    </a:p>
                  </a:txBody>
                  <a:tcPr/>
                </a:tc>
                <a:extLst>
                  <a:ext uri="{0D108BD9-81ED-4DB2-BD59-A6C34878D82A}">
                    <a16:rowId xmlns:a16="http://schemas.microsoft.com/office/drawing/2014/main" val="4080205818"/>
                  </a:ext>
                </a:extLst>
              </a:tr>
              <a:tr h="370840">
                <a:tc>
                  <a:txBody>
                    <a:bodyPr/>
                    <a:lstStyle/>
                    <a:p>
                      <a:r>
                        <a:rPr lang="en-GB" dirty="0">
                          <a:solidFill>
                            <a:srgbClr val="115076"/>
                          </a:solidFill>
                        </a:rPr>
                        <a:t>Does he have a professional contract?</a:t>
                      </a:r>
                      <a:endParaRPr lang="fr-FR" dirty="0">
                        <a:solidFill>
                          <a:srgbClr val="115076"/>
                        </a:solidFill>
                      </a:endParaRPr>
                    </a:p>
                  </a:txBody>
                  <a:tcPr/>
                </a:tc>
                <a:extLst>
                  <a:ext uri="{0D108BD9-81ED-4DB2-BD59-A6C34878D82A}">
                    <a16:rowId xmlns:a16="http://schemas.microsoft.com/office/drawing/2014/main" val="3016006393"/>
                  </a:ext>
                </a:extLst>
              </a:tr>
              <a:tr h="370840">
                <a:tc>
                  <a:txBody>
                    <a:bodyPr/>
                    <a:lstStyle/>
                    <a:p>
                      <a:r>
                        <a:rPr lang="en-GB" dirty="0">
                          <a:solidFill>
                            <a:srgbClr val="115076"/>
                          </a:solidFill>
                        </a:rPr>
                        <a:t>What is his dream?</a:t>
                      </a:r>
                      <a:endParaRPr lang="fr-FR" dirty="0">
                        <a:solidFill>
                          <a:srgbClr val="115076"/>
                        </a:solidFill>
                      </a:endParaRPr>
                    </a:p>
                  </a:txBody>
                  <a:tcPr/>
                </a:tc>
                <a:extLst>
                  <a:ext uri="{0D108BD9-81ED-4DB2-BD59-A6C34878D82A}">
                    <a16:rowId xmlns:a16="http://schemas.microsoft.com/office/drawing/2014/main" val="2798731317"/>
                  </a:ext>
                </a:extLst>
              </a:tr>
            </a:tbl>
          </a:graphicData>
        </a:graphic>
      </p:graphicFrame>
      <p:graphicFrame>
        <p:nvGraphicFramePr>
          <p:cNvPr id="9" name="Table 2">
            <a:extLst>
              <a:ext uri="{FF2B5EF4-FFF2-40B4-BE49-F238E27FC236}">
                <a16:creationId xmlns:a16="http://schemas.microsoft.com/office/drawing/2014/main" id="{DF9468E1-AE3E-4C16-8901-41F588B995D4}"/>
              </a:ext>
            </a:extLst>
          </p:cNvPr>
          <p:cNvGraphicFramePr>
            <a:graphicFrameLocks noGrp="1"/>
          </p:cNvGraphicFramePr>
          <p:nvPr>
            <p:extLst>
              <p:ext uri="{D42A27DB-BD31-4B8C-83A1-F6EECF244321}">
                <p14:modId xmlns:p14="http://schemas.microsoft.com/office/powerpoint/2010/main" val="2854608538"/>
              </p:ext>
            </p:extLst>
          </p:nvPr>
        </p:nvGraphicFramePr>
        <p:xfrm>
          <a:off x="353323" y="3738250"/>
          <a:ext cx="5265384" cy="2123440"/>
        </p:xfrm>
        <a:graphic>
          <a:graphicData uri="http://schemas.openxmlformats.org/drawingml/2006/table">
            <a:tbl>
              <a:tblPr firstRow="1" bandRow="1">
                <a:tableStyleId>{5940675A-B579-460E-94D1-54222C63F5DA}</a:tableStyleId>
              </a:tblPr>
              <a:tblGrid>
                <a:gridCol w="5265384">
                  <a:extLst>
                    <a:ext uri="{9D8B030D-6E8A-4147-A177-3AD203B41FA5}">
                      <a16:colId xmlns:a16="http://schemas.microsoft.com/office/drawing/2014/main" val="128977701"/>
                    </a:ext>
                  </a:extLst>
                </a:gridCol>
              </a:tblGrid>
              <a:tr h="370840">
                <a:tc>
                  <a:txBody>
                    <a:bodyPr/>
                    <a:lstStyle/>
                    <a:p>
                      <a:r>
                        <a:rPr lang="fr-FR" b="1" dirty="0">
                          <a:solidFill>
                            <a:schemeClr val="accent1">
                              <a:lumMod val="50000"/>
                            </a:schemeClr>
                          </a:solidFill>
                        </a:rPr>
                        <a:t>Partner A Questions</a:t>
                      </a:r>
                    </a:p>
                  </a:txBody>
                  <a:tcPr/>
                </a:tc>
                <a:extLst>
                  <a:ext uri="{0D108BD9-81ED-4DB2-BD59-A6C34878D82A}">
                    <a16:rowId xmlns:a16="http://schemas.microsoft.com/office/drawing/2014/main" val="4159764638"/>
                  </a:ext>
                </a:extLst>
              </a:tr>
              <a:tr h="370840">
                <a:tc>
                  <a:txBody>
                    <a:bodyPr/>
                    <a:lstStyle/>
                    <a:p>
                      <a:r>
                        <a:rPr lang="fr-FR" dirty="0">
                          <a:solidFill>
                            <a:schemeClr val="accent1">
                              <a:lumMod val="50000"/>
                            </a:schemeClr>
                          </a:solidFill>
                        </a:rPr>
                        <a:t>Où est-ce qu’il est </a:t>
                      </a:r>
                      <a:r>
                        <a:rPr kumimoji="0" lang="fr-FR" sz="1800" i="0" u="none" strike="noStrike" kern="1200" cap="none" spc="0" normalizeH="0" baseline="0" noProof="0" dirty="0">
                          <a:ln>
                            <a:noFill/>
                          </a:ln>
                          <a:solidFill>
                            <a:schemeClr val="accent1">
                              <a:lumMod val="50000"/>
                            </a:schemeClr>
                          </a:solidFill>
                          <a:effectLst/>
                          <a:uLnTx/>
                          <a:uFillTx/>
                          <a:latin typeface="+mn-lt"/>
                          <a:ea typeface="+mn-ea"/>
                          <a:cs typeface="+mn-cs"/>
                        </a:rPr>
                        <a:t>né </a:t>
                      </a:r>
                      <a:r>
                        <a:rPr lang="fr-FR" dirty="0">
                          <a:solidFill>
                            <a:schemeClr val="accent1">
                              <a:lumMod val="50000"/>
                            </a:schemeClr>
                          </a:solidFill>
                        </a:rPr>
                        <a:t>?</a:t>
                      </a:r>
                    </a:p>
                  </a:txBody>
                  <a:tcPr/>
                </a:tc>
                <a:extLst>
                  <a:ext uri="{0D108BD9-81ED-4DB2-BD59-A6C34878D82A}">
                    <a16:rowId xmlns:a16="http://schemas.microsoft.com/office/drawing/2014/main" val="4141458541"/>
                  </a:ext>
                </a:extLst>
              </a:tr>
              <a:tr h="370840">
                <a:tc>
                  <a:txBody>
                    <a:bodyPr/>
                    <a:lstStyle/>
                    <a:p>
                      <a:r>
                        <a:rPr lang="fr-FR" dirty="0">
                          <a:solidFill>
                            <a:schemeClr val="accent1">
                              <a:lumMod val="50000"/>
                            </a:schemeClr>
                          </a:solidFill>
                        </a:rPr>
                        <a:t>Quand est-ce qu’il arrive en France ?</a:t>
                      </a:r>
                    </a:p>
                  </a:txBody>
                  <a:tcPr/>
                </a:tc>
                <a:extLst>
                  <a:ext uri="{0D108BD9-81ED-4DB2-BD59-A6C34878D82A}">
                    <a16:rowId xmlns:a16="http://schemas.microsoft.com/office/drawing/2014/main" val="4080205818"/>
                  </a:ext>
                </a:extLst>
              </a:tr>
              <a:tr h="370840">
                <a:tc>
                  <a:txBody>
                    <a:bodyPr/>
                    <a:lstStyle/>
                    <a:p>
                      <a:r>
                        <a:rPr lang="fr-FR" dirty="0">
                          <a:solidFill>
                            <a:schemeClr val="accent1">
                              <a:lumMod val="50000"/>
                            </a:schemeClr>
                          </a:solidFill>
                        </a:rPr>
                        <a:t>Est-ce qu’il arrive en France avec ses collègues ?</a:t>
                      </a:r>
                    </a:p>
                  </a:txBody>
                  <a:tcPr/>
                </a:tc>
                <a:extLst>
                  <a:ext uri="{0D108BD9-81ED-4DB2-BD59-A6C34878D82A}">
                    <a16:rowId xmlns:a16="http://schemas.microsoft.com/office/drawing/2014/main" val="30160063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accent1">
                              <a:lumMod val="50000"/>
                            </a:schemeClr>
                          </a:solidFill>
                        </a:rPr>
                        <a:t>Est-ce qu’il </a:t>
                      </a:r>
                      <a:r>
                        <a:rPr kumimoji="0" lang="fr-FR" sz="1800" i="0" u="none" strike="noStrike" kern="1200" cap="none" spc="0" normalizeH="0" baseline="0" noProof="0" dirty="0">
                          <a:ln>
                            <a:noFill/>
                          </a:ln>
                          <a:solidFill>
                            <a:schemeClr val="accent1">
                              <a:lumMod val="50000"/>
                            </a:schemeClr>
                          </a:solidFill>
                          <a:effectLst/>
                          <a:uLnTx/>
                          <a:uFillTx/>
                          <a:latin typeface="+mn-lt"/>
                          <a:ea typeface="+mn-ea"/>
                          <a:cs typeface="+mn-cs"/>
                        </a:rPr>
                        <a:t>joue pour Bordeaux ?</a:t>
                      </a:r>
                      <a:endParaRPr lang="fr-FR" dirty="0">
                        <a:solidFill>
                          <a:schemeClr val="accent1">
                            <a:lumMod val="50000"/>
                          </a:schemeClr>
                        </a:solidFill>
                      </a:endParaRPr>
                    </a:p>
                  </a:txBody>
                  <a:tcPr/>
                </a:tc>
                <a:extLst>
                  <a:ext uri="{0D108BD9-81ED-4DB2-BD59-A6C34878D82A}">
                    <a16:rowId xmlns:a16="http://schemas.microsoft.com/office/drawing/2014/main" val="1576959332"/>
                  </a:ext>
                </a:extLst>
              </a:tr>
            </a:tbl>
          </a:graphicData>
        </a:graphic>
      </p:graphicFrame>
      <p:graphicFrame>
        <p:nvGraphicFramePr>
          <p:cNvPr id="10" name="Table 2">
            <a:extLst>
              <a:ext uri="{FF2B5EF4-FFF2-40B4-BE49-F238E27FC236}">
                <a16:creationId xmlns:a16="http://schemas.microsoft.com/office/drawing/2014/main" id="{9A7DCF17-A1C2-4927-A36A-9E89E4E1CC3E}"/>
              </a:ext>
            </a:extLst>
          </p:cNvPr>
          <p:cNvGraphicFramePr>
            <a:graphicFrameLocks noGrp="1"/>
          </p:cNvGraphicFramePr>
          <p:nvPr>
            <p:extLst>
              <p:ext uri="{D42A27DB-BD31-4B8C-83A1-F6EECF244321}">
                <p14:modId xmlns:p14="http://schemas.microsoft.com/office/powerpoint/2010/main" val="3320538771"/>
              </p:ext>
            </p:extLst>
          </p:nvPr>
        </p:nvGraphicFramePr>
        <p:xfrm>
          <a:off x="6095998" y="3738250"/>
          <a:ext cx="5265384" cy="1854773"/>
        </p:xfrm>
        <a:graphic>
          <a:graphicData uri="http://schemas.openxmlformats.org/drawingml/2006/table">
            <a:tbl>
              <a:tblPr firstRow="1" bandRow="1">
                <a:tableStyleId>{5940675A-B579-460E-94D1-54222C63F5DA}</a:tableStyleId>
              </a:tblPr>
              <a:tblGrid>
                <a:gridCol w="5265384">
                  <a:extLst>
                    <a:ext uri="{9D8B030D-6E8A-4147-A177-3AD203B41FA5}">
                      <a16:colId xmlns:a16="http://schemas.microsoft.com/office/drawing/2014/main" val="128977701"/>
                    </a:ext>
                  </a:extLst>
                </a:gridCol>
              </a:tblGrid>
              <a:tr h="371413">
                <a:tc>
                  <a:txBody>
                    <a:bodyPr/>
                    <a:lstStyle/>
                    <a:p>
                      <a:r>
                        <a:rPr lang="fr-FR" b="1">
                          <a:solidFill>
                            <a:srgbClr val="115076"/>
                          </a:solidFill>
                        </a:rPr>
                        <a:t>Partner B Questions</a:t>
                      </a:r>
                      <a:endParaRPr lang="fr-FR" b="1" dirty="0">
                        <a:solidFill>
                          <a:srgbClr val="115076"/>
                        </a:solidFill>
                      </a:endParaRPr>
                    </a:p>
                  </a:txBody>
                  <a:tcPr/>
                </a:tc>
                <a:extLst>
                  <a:ext uri="{0D108BD9-81ED-4DB2-BD59-A6C34878D82A}">
                    <a16:rowId xmlns:a16="http://schemas.microsoft.com/office/drawing/2014/main" val="4159764638"/>
                  </a:ext>
                </a:extLst>
              </a:tr>
              <a:tr h="370840">
                <a:tc>
                  <a:txBody>
                    <a:bodyPr/>
                    <a:lstStyle/>
                    <a:p>
                      <a:r>
                        <a:rPr lang="fr-FR">
                          <a:solidFill>
                            <a:srgbClr val="115076"/>
                          </a:solidFill>
                        </a:rPr>
                        <a:t>Est-ce qu’il a des frères et des sœurs ?</a:t>
                      </a:r>
                      <a:endParaRPr lang="fr-FR" dirty="0">
                        <a:solidFill>
                          <a:srgbClr val="115076"/>
                        </a:solidFill>
                      </a:endParaRPr>
                    </a:p>
                  </a:txBody>
                  <a:tcPr/>
                </a:tc>
                <a:extLst>
                  <a:ext uri="{0D108BD9-81ED-4DB2-BD59-A6C34878D82A}">
                    <a16:rowId xmlns:a16="http://schemas.microsoft.com/office/drawing/2014/main" val="41414585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rgbClr val="115076"/>
                          </a:solidFill>
                        </a:rPr>
                        <a:t>Où est-ce qu’il joue au football ?</a:t>
                      </a:r>
                      <a:endParaRPr lang="fr-FR" dirty="0">
                        <a:solidFill>
                          <a:srgbClr val="115076"/>
                        </a:solidFill>
                      </a:endParaRPr>
                    </a:p>
                  </a:txBody>
                  <a:tcPr/>
                </a:tc>
                <a:extLst>
                  <a:ext uri="{0D108BD9-81ED-4DB2-BD59-A6C34878D82A}">
                    <a16:rowId xmlns:a16="http://schemas.microsoft.com/office/drawing/2014/main" val="4080205818"/>
                  </a:ext>
                </a:extLst>
              </a:tr>
              <a:tr h="370840">
                <a:tc>
                  <a:txBody>
                    <a:bodyPr/>
                    <a:lstStyle/>
                    <a:p>
                      <a:r>
                        <a:rPr lang="fr-FR" dirty="0">
                          <a:solidFill>
                            <a:srgbClr val="115076"/>
                          </a:solidFill>
                        </a:rPr>
                        <a:t>Est-ce qu’il </a:t>
                      </a:r>
                      <a:r>
                        <a:rPr kumimoji="0" lang="fr-FR" sz="1800" i="0" u="none" strike="noStrike" kern="1200" cap="none" spc="0" normalizeH="0" baseline="0" noProof="0" dirty="0">
                          <a:ln>
                            <a:noFill/>
                          </a:ln>
                          <a:solidFill>
                            <a:srgbClr val="4472C4">
                              <a:lumMod val="50000"/>
                            </a:srgbClr>
                          </a:solidFill>
                          <a:effectLst/>
                          <a:uLnTx/>
                          <a:uFillTx/>
                          <a:latin typeface="+mn-lt"/>
                          <a:ea typeface="+mn-ea"/>
                          <a:cs typeface="+mn-cs"/>
                        </a:rPr>
                        <a:t>a un contrat professionnel ?</a:t>
                      </a:r>
                      <a:endParaRPr lang="fr-FR" dirty="0">
                        <a:solidFill>
                          <a:srgbClr val="115076"/>
                        </a:solidFill>
                      </a:endParaRPr>
                    </a:p>
                  </a:txBody>
                  <a:tcPr/>
                </a:tc>
                <a:extLst>
                  <a:ext uri="{0D108BD9-81ED-4DB2-BD59-A6C34878D82A}">
                    <a16:rowId xmlns:a16="http://schemas.microsoft.com/office/drawing/2014/main" val="3016006393"/>
                  </a:ext>
                </a:extLst>
              </a:tr>
              <a:tr h="370840">
                <a:tc>
                  <a:txBody>
                    <a:bodyPr/>
                    <a:lstStyle/>
                    <a:p>
                      <a:r>
                        <a:rPr lang="en-GB" dirty="0" err="1">
                          <a:solidFill>
                            <a:srgbClr val="115076"/>
                          </a:solidFill>
                        </a:rPr>
                        <a:t>Quel</a:t>
                      </a:r>
                      <a:r>
                        <a:rPr lang="en-GB" dirty="0">
                          <a:solidFill>
                            <a:srgbClr val="115076"/>
                          </a:solidFill>
                        </a:rPr>
                        <a:t> </a:t>
                      </a:r>
                      <a:r>
                        <a:rPr lang="en-GB" dirty="0" err="1">
                          <a:solidFill>
                            <a:srgbClr val="115076"/>
                          </a:solidFill>
                        </a:rPr>
                        <a:t>est</a:t>
                      </a:r>
                      <a:r>
                        <a:rPr lang="en-GB" dirty="0">
                          <a:solidFill>
                            <a:srgbClr val="115076"/>
                          </a:solidFill>
                        </a:rPr>
                        <a:t> son </a:t>
                      </a:r>
                      <a:r>
                        <a:rPr lang="en-GB" dirty="0" err="1">
                          <a:solidFill>
                            <a:srgbClr val="115076"/>
                          </a:solidFill>
                        </a:rPr>
                        <a:t>rêve</a:t>
                      </a:r>
                      <a:r>
                        <a:rPr lang="en-GB" dirty="0">
                          <a:solidFill>
                            <a:srgbClr val="115076"/>
                          </a:solidFill>
                        </a:rPr>
                        <a:t>?</a:t>
                      </a:r>
                      <a:endParaRPr lang="fr-FR" dirty="0">
                        <a:solidFill>
                          <a:srgbClr val="115076"/>
                        </a:solidFill>
                      </a:endParaRPr>
                    </a:p>
                  </a:txBody>
                  <a:tcPr/>
                </a:tc>
                <a:extLst>
                  <a:ext uri="{0D108BD9-81ED-4DB2-BD59-A6C34878D82A}">
                    <a16:rowId xmlns:a16="http://schemas.microsoft.com/office/drawing/2014/main" val="2798731317"/>
                  </a:ext>
                </a:extLst>
              </a:tr>
            </a:tbl>
          </a:graphicData>
        </a:graphic>
      </p:graphicFrame>
    </p:spTree>
    <p:extLst>
      <p:ext uri="{BB962C8B-B14F-4D97-AF65-F5344CB8AC3E}">
        <p14:creationId xmlns:p14="http://schemas.microsoft.com/office/powerpoint/2010/main" val="1143876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318079"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Devoirs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FDC70234-982E-5C42-BC8A-1C84E269A5B1}"/>
              </a:ext>
            </a:extLst>
          </p:cNvPr>
          <p:cNvSpPr/>
          <p:nvPr/>
        </p:nvSpPr>
        <p:spPr>
          <a:xfrm>
            <a:off x="2554112" y="1681465"/>
            <a:ext cx="7083776" cy="4188583"/>
          </a:xfrm>
          <a:prstGeom prst="rect">
            <a:avLst/>
          </a:prstGeom>
          <a:solidFill>
            <a:srgbClr val="115076"/>
          </a:solidFill>
          <a:ln>
            <a:solidFill>
              <a:srgbClr val="002060"/>
            </a:solidFill>
          </a:ln>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Ma sœur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étudie l’anglais et l’histoire à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l’école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Elle est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plus jeune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que tous les autres étudiants. Elle doit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lire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des livres</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en français et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parfois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en anglais.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Demain</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elle va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faire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du travail sur l’histoire du football. Son rêve est d’être une experte de l’histoire du football à l’avenir.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Maintenant</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elle ne dort pas beaucoup parce qu’elle étudie très dur. Par exemple, hier, elle a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pris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un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petit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café.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Ensuite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elle a commencé les devoirs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tôt</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0" name="Rectangle: Rounded Corners 14">
            <a:extLst>
              <a:ext uri="{FF2B5EF4-FFF2-40B4-BE49-F238E27FC236}">
                <a16:creationId xmlns:a16="http://schemas.microsoft.com/office/drawing/2014/main" id="{09C9C4F4-E9CD-1E42-B2B6-51705E11F98A}"/>
              </a:ext>
            </a:extLst>
          </p:cNvPr>
          <p:cNvSpPr/>
          <p:nvPr/>
        </p:nvSpPr>
        <p:spPr>
          <a:xfrm>
            <a:off x="2554112" y="1163992"/>
            <a:ext cx="2278800"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amie</a:t>
            </a:r>
          </a:p>
        </p:txBody>
      </p:sp>
      <p:sp>
        <p:nvSpPr>
          <p:cNvPr id="11" name="Rectangle: Rounded Corners 14">
            <a:extLst>
              <a:ext uri="{FF2B5EF4-FFF2-40B4-BE49-F238E27FC236}">
                <a16:creationId xmlns:a16="http://schemas.microsoft.com/office/drawing/2014/main" id="{A0275925-1B18-DD44-AAA6-63B03F2ECA04}"/>
              </a:ext>
            </a:extLst>
          </p:cNvPr>
          <p:cNvSpPr/>
          <p:nvPr/>
        </p:nvSpPr>
        <p:spPr>
          <a:xfrm>
            <a:off x="4957308" y="1176999"/>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mois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prochain</a:t>
            </a:r>
          </a:p>
        </p:txBody>
      </p:sp>
      <p:sp>
        <p:nvSpPr>
          <p:cNvPr id="12" name="Rectangle: Rounded Corners 14">
            <a:extLst>
              <a:ext uri="{FF2B5EF4-FFF2-40B4-BE49-F238E27FC236}">
                <a16:creationId xmlns:a16="http://schemas.microsoft.com/office/drawing/2014/main" id="{E1E46DE7-6DBA-D445-845A-42AA006DDD3F}"/>
              </a:ext>
            </a:extLst>
          </p:cNvPr>
          <p:cNvSpPr/>
          <p:nvPr/>
        </p:nvSpPr>
        <p:spPr>
          <a:xfrm>
            <a:off x="7360505" y="1176999"/>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rapide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angle: Rounded Corners 14">
            <a:extLst>
              <a:ext uri="{FF2B5EF4-FFF2-40B4-BE49-F238E27FC236}">
                <a16:creationId xmlns:a16="http://schemas.microsoft.com/office/drawing/2014/main" id="{031289F1-569A-474E-B0A0-47B02D64B231}"/>
              </a:ext>
            </a:extLst>
          </p:cNvPr>
          <p:cNvSpPr/>
          <p:nvPr/>
        </p:nvSpPr>
        <p:spPr>
          <a:xfrm>
            <a:off x="9760159" y="1681465"/>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bu</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Rounded Corners 14">
            <a:extLst>
              <a:ext uri="{FF2B5EF4-FFF2-40B4-BE49-F238E27FC236}">
                <a16:creationId xmlns:a16="http://schemas.microsoft.com/office/drawing/2014/main" id="{5DC8B4DC-05A8-C745-BFB4-C0C8D2386AE7}"/>
              </a:ext>
            </a:extLst>
          </p:cNvPr>
          <p:cNvSpPr/>
          <p:nvPr/>
        </p:nvSpPr>
        <p:spPr>
          <a:xfrm>
            <a:off x="9760159" y="4943375"/>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normalement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1E01EA57-FE46-2E4A-A5C0-D210F9DD9D92}"/>
              </a:ext>
            </a:extLst>
          </p:cNvPr>
          <p:cNvSpPr/>
          <p:nvPr/>
        </p:nvSpPr>
        <p:spPr>
          <a:xfrm>
            <a:off x="9760158" y="3312420"/>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meilleure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Rounded Corners 14">
            <a:extLst>
              <a:ext uri="{FF2B5EF4-FFF2-40B4-BE49-F238E27FC236}">
                <a16:creationId xmlns:a16="http://schemas.microsoft.com/office/drawing/2014/main" id="{93DE64F8-2B0F-1C44-875A-F3A122DE573F}"/>
              </a:ext>
            </a:extLst>
          </p:cNvPr>
          <p:cNvSpPr/>
          <p:nvPr/>
        </p:nvSpPr>
        <p:spPr>
          <a:xfrm>
            <a:off x="154458" y="1681465"/>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emprunter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Rounded Corners 14">
            <a:extLst>
              <a:ext uri="{FF2B5EF4-FFF2-40B4-BE49-F238E27FC236}">
                <a16:creationId xmlns:a16="http://schemas.microsoft.com/office/drawing/2014/main" id="{44A94AD6-00B6-3A44-A25D-59E56B53F11B}"/>
              </a:ext>
            </a:extLst>
          </p:cNvPr>
          <p:cNvSpPr/>
          <p:nvPr/>
        </p:nvSpPr>
        <p:spPr>
          <a:xfrm>
            <a:off x="154458" y="4943375"/>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université</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Rounded Corners 14">
            <a:extLst>
              <a:ext uri="{FF2B5EF4-FFF2-40B4-BE49-F238E27FC236}">
                <a16:creationId xmlns:a16="http://schemas.microsoft.com/office/drawing/2014/main" id="{D5874C33-695F-4548-A647-8706C5527D12}"/>
              </a:ext>
            </a:extLst>
          </p:cNvPr>
          <p:cNvSpPr/>
          <p:nvPr/>
        </p:nvSpPr>
        <p:spPr>
          <a:xfrm>
            <a:off x="154457" y="3312420"/>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partager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Rounded Corners 14">
            <a:extLst>
              <a:ext uri="{FF2B5EF4-FFF2-40B4-BE49-F238E27FC236}">
                <a16:creationId xmlns:a16="http://schemas.microsoft.com/office/drawing/2014/main" id="{3252EB0E-909C-464E-88AD-3269A8C71FC8}"/>
              </a:ext>
            </a:extLst>
          </p:cNvPr>
          <p:cNvSpPr/>
          <p:nvPr/>
        </p:nvSpPr>
        <p:spPr>
          <a:xfrm>
            <a:off x="2554112" y="5905348"/>
            <a:ext cx="2278800"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puis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Rounded Corners 14">
            <a:extLst>
              <a:ext uri="{FF2B5EF4-FFF2-40B4-BE49-F238E27FC236}">
                <a16:creationId xmlns:a16="http://schemas.microsoft.com/office/drawing/2014/main" id="{672C444B-1394-4D4C-A696-8CA90FC09173}"/>
              </a:ext>
            </a:extLst>
          </p:cNvPr>
          <p:cNvSpPr/>
          <p:nvPr/>
        </p:nvSpPr>
        <p:spPr>
          <a:xfrm>
            <a:off x="4957308" y="5918355"/>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souvent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ectangle: Rounded Corners 14">
            <a:extLst>
              <a:ext uri="{FF2B5EF4-FFF2-40B4-BE49-F238E27FC236}">
                <a16:creationId xmlns:a16="http://schemas.microsoft.com/office/drawing/2014/main" id="{9F584878-9A30-4846-BA4F-77954D62B163}"/>
              </a:ext>
            </a:extLst>
          </p:cNvPr>
          <p:cNvSpPr/>
          <p:nvPr/>
        </p:nvSpPr>
        <p:spPr>
          <a:xfrm>
            <a:off x="7360505" y="5918355"/>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seule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Rounded Rectangle 2">
            <a:extLst>
              <a:ext uri="{FF2B5EF4-FFF2-40B4-BE49-F238E27FC236}">
                <a16:creationId xmlns:a16="http://schemas.microsoft.com/office/drawing/2014/main" id="{1479FF11-AB4C-EC48-BD4E-95CE100F2F87}"/>
              </a:ext>
            </a:extLst>
          </p:cNvPr>
          <p:cNvSpPr/>
          <p:nvPr/>
        </p:nvSpPr>
        <p:spPr>
          <a:xfrm>
            <a:off x="2617452" y="1817475"/>
            <a:ext cx="1167148"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Mon </a:t>
            </a:r>
            <a:r>
              <a:rPr lang="en-US" b="1" dirty="0">
                <a:solidFill>
                  <a:prstClr val="white"/>
                </a:solidFill>
                <a:latin typeface="Century Gothic" panose="020F0302020204030204"/>
              </a:rPr>
              <a:t>amie</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Rounded Rectangle 24">
            <a:extLst>
              <a:ext uri="{FF2B5EF4-FFF2-40B4-BE49-F238E27FC236}">
                <a16:creationId xmlns:a16="http://schemas.microsoft.com/office/drawing/2014/main" id="{B383FAC7-983D-EB4C-BC0B-972CA1AF05D0}"/>
              </a:ext>
            </a:extLst>
          </p:cNvPr>
          <p:cNvSpPr/>
          <p:nvPr/>
        </p:nvSpPr>
        <p:spPr>
          <a:xfrm>
            <a:off x="7504086" y="1817475"/>
            <a:ext cx="1219585"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université</a:t>
            </a: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7" name="Rounded Rectangle 26">
            <a:extLst>
              <a:ext uri="{FF2B5EF4-FFF2-40B4-BE49-F238E27FC236}">
                <a16:creationId xmlns:a16="http://schemas.microsoft.com/office/drawing/2014/main" id="{9C7D08C6-3DFD-7740-845C-140E91674425}"/>
              </a:ext>
            </a:extLst>
          </p:cNvPr>
          <p:cNvSpPr/>
          <p:nvPr/>
        </p:nvSpPr>
        <p:spPr>
          <a:xfrm>
            <a:off x="3548679" y="2282433"/>
            <a:ext cx="1284233"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meilleure</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Rounded Rectangle 28">
            <a:extLst>
              <a:ext uri="{FF2B5EF4-FFF2-40B4-BE49-F238E27FC236}">
                <a16:creationId xmlns:a16="http://schemas.microsoft.com/office/drawing/2014/main" id="{8B0BDD01-3320-1C4D-8F90-F78294652875}"/>
              </a:ext>
            </a:extLst>
          </p:cNvPr>
          <p:cNvSpPr/>
          <p:nvPr/>
        </p:nvSpPr>
        <p:spPr>
          <a:xfrm>
            <a:off x="1836174" y="2734368"/>
            <a:ext cx="1224116"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emprunter</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ounded Rectangle 29">
            <a:extLst>
              <a:ext uri="{FF2B5EF4-FFF2-40B4-BE49-F238E27FC236}">
                <a16:creationId xmlns:a16="http://schemas.microsoft.com/office/drawing/2014/main" id="{DA373906-BDFB-0047-893F-CA9714CFD6BE}"/>
              </a:ext>
            </a:extLst>
          </p:cNvPr>
          <p:cNvSpPr/>
          <p:nvPr/>
        </p:nvSpPr>
        <p:spPr>
          <a:xfrm>
            <a:off x="5937395" y="2734368"/>
            <a:ext cx="940199"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souvent</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Rounded Rectangle 30">
            <a:extLst>
              <a:ext uri="{FF2B5EF4-FFF2-40B4-BE49-F238E27FC236}">
                <a16:creationId xmlns:a16="http://schemas.microsoft.com/office/drawing/2014/main" id="{49F7516C-AB50-F645-BB65-A4EF8574541A}"/>
              </a:ext>
            </a:extLst>
          </p:cNvPr>
          <p:cNvSpPr/>
          <p:nvPr/>
        </p:nvSpPr>
        <p:spPr>
          <a:xfrm>
            <a:off x="8288725" y="2734368"/>
            <a:ext cx="2067101"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Le </a:t>
            </a: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mois</a:t>
            </a: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 prochain, </a:t>
            </a:r>
          </a:p>
        </p:txBody>
      </p:sp>
      <p:sp>
        <p:nvSpPr>
          <p:cNvPr id="32" name="Rounded Rectangle 31">
            <a:extLst>
              <a:ext uri="{FF2B5EF4-FFF2-40B4-BE49-F238E27FC236}">
                <a16:creationId xmlns:a16="http://schemas.microsoft.com/office/drawing/2014/main" id="{22A883E2-3A12-234E-9F14-B2A7D1959B3B}"/>
              </a:ext>
            </a:extLst>
          </p:cNvPr>
          <p:cNvSpPr/>
          <p:nvPr/>
        </p:nvSpPr>
        <p:spPr>
          <a:xfrm>
            <a:off x="3561379" y="3187530"/>
            <a:ext cx="1139400"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partager</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ounded Rectangle 32">
            <a:extLst>
              <a:ext uri="{FF2B5EF4-FFF2-40B4-BE49-F238E27FC236}">
                <a16:creationId xmlns:a16="http://schemas.microsoft.com/office/drawing/2014/main" id="{7A28FE81-31DF-7B4A-A512-F77A722E1DEA}"/>
              </a:ext>
            </a:extLst>
          </p:cNvPr>
          <p:cNvSpPr/>
          <p:nvPr/>
        </p:nvSpPr>
        <p:spPr>
          <a:xfrm>
            <a:off x="3693512" y="4100271"/>
            <a:ext cx="1665888"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Normalement</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ounded Rectangle 33">
            <a:extLst>
              <a:ext uri="{FF2B5EF4-FFF2-40B4-BE49-F238E27FC236}">
                <a16:creationId xmlns:a16="http://schemas.microsoft.com/office/drawing/2014/main" id="{61E6FBCF-0E74-FD47-BA3E-F4F32CED1783}"/>
              </a:ext>
            </a:extLst>
          </p:cNvPr>
          <p:cNvSpPr/>
          <p:nvPr/>
        </p:nvSpPr>
        <p:spPr>
          <a:xfrm>
            <a:off x="2617453" y="5028419"/>
            <a:ext cx="442838"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bu</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6D62EB13-EB58-B84F-9E34-2685B1081E9D}"/>
              </a:ext>
            </a:extLst>
          </p:cNvPr>
          <p:cNvSpPr/>
          <p:nvPr/>
        </p:nvSpPr>
        <p:spPr>
          <a:xfrm>
            <a:off x="3472092" y="5028419"/>
            <a:ext cx="1485215"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café </a:t>
            </a: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rapide</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0CDB4F0D-8DCD-274B-8AB9-7E288E6AD416}"/>
              </a:ext>
            </a:extLst>
          </p:cNvPr>
          <p:cNvSpPr/>
          <p:nvPr/>
        </p:nvSpPr>
        <p:spPr>
          <a:xfrm>
            <a:off x="5069776" y="5028419"/>
            <a:ext cx="940200"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Puis</a:t>
            </a: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 name="TextBox 4">
            <a:extLst>
              <a:ext uri="{FF2B5EF4-FFF2-40B4-BE49-F238E27FC236}">
                <a16:creationId xmlns:a16="http://schemas.microsoft.com/office/drawing/2014/main" id="{78B36E93-AFDA-7246-A960-05F2B098215E}"/>
              </a:ext>
            </a:extLst>
          </p:cNvPr>
          <p:cNvSpPr txBox="1"/>
          <p:nvPr/>
        </p:nvSpPr>
        <p:spPr>
          <a:xfrm>
            <a:off x="4434175" y="41346"/>
            <a:ext cx="5593198"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Personne A lit sa version du texte.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Personne B écoute </a:t>
            </a: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et prend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Quelles sont les différences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2" name="Rounded Rectangle 35">
            <a:extLst>
              <a:ext uri="{FF2B5EF4-FFF2-40B4-BE49-F238E27FC236}">
                <a16:creationId xmlns:a16="http://schemas.microsoft.com/office/drawing/2014/main" id="{E0E139FF-302B-4701-884C-2738675701F6}"/>
              </a:ext>
            </a:extLst>
          </p:cNvPr>
          <p:cNvSpPr/>
          <p:nvPr/>
        </p:nvSpPr>
        <p:spPr>
          <a:xfrm>
            <a:off x="3561379" y="5469273"/>
            <a:ext cx="940200"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entury Gothic" panose="020F0302020204030204"/>
              </a:rPr>
              <a:t>s</a:t>
            </a: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eule</a:t>
            </a:r>
            <a:r>
              <a:rPr lang="en-US" b="1" dirty="0">
                <a:solidFill>
                  <a:prstClr val="white"/>
                </a:solidFill>
                <a:latin typeface="Century Gothic" panose="020F0302020204030204"/>
              </a:rPr>
              <a:t>.</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0" presetClass="emph" presetSubtype="0" fill="hold" grpId="0" nodeType="withEffect">
                                  <p:stCondLst>
                                    <p:cond delay="0"/>
                                  </p:stCondLst>
                                  <p:childTnLst>
                                    <p:animClr clrSpc="hsl" dir="cw">
                                      <p:cBhvr override="childStyle">
                                        <p:cTn id="8" dur="500" fill="hold"/>
                                        <p:tgtEl>
                                          <p:spTgt spid="10"/>
                                        </p:tgtEl>
                                        <p:attrNameLst>
                                          <p:attrName>style.color</p:attrName>
                                        </p:attrNameLst>
                                      </p:cBhvr>
                                      <p:by>
                                        <p:hsl h="0" s="12549" l="25098"/>
                                      </p:by>
                                    </p:animClr>
                                    <p:animClr clrSpc="hsl" dir="cw">
                                      <p:cBhvr>
                                        <p:cTn id="9" dur="500" fill="hold"/>
                                        <p:tgtEl>
                                          <p:spTgt spid="10"/>
                                        </p:tgtEl>
                                        <p:attrNameLst>
                                          <p:attrName>fillcolor</p:attrName>
                                        </p:attrNameLst>
                                      </p:cBhvr>
                                      <p:by>
                                        <p:hsl h="0" s="12549" l="25098"/>
                                      </p:by>
                                    </p:animClr>
                                    <p:animClr clrSpc="hsl" dir="cw">
                                      <p:cBhvr>
                                        <p:cTn id="10" dur="500" fill="hold"/>
                                        <p:tgtEl>
                                          <p:spTgt spid="10"/>
                                        </p:tgtEl>
                                        <p:attrNameLst>
                                          <p:attrName>stroke.color</p:attrName>
                                        </p:attrNameLst>
                                      </p:cBhvr>
                                      <p:by>
                                        <p:hsl h="0" s="12549" l="25098"/>
                                      </p:by>
                                    </p:animClr>
                                    <p:set>
                                      <p:cBhvr>
                                        <p:cTn id="11" dur="500" fill="hold"/>
                                        <p:tgtEl>
                                          <p:spTgt spid="10"/>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30" presetClass="emph" presetSubtype="0" fill="hold" grpId="0" nodeType="withEffect">
                                  <p:stCondLst>
                                    <p:cond delay="0"/>
                                  </p:stCondLst>
                                  <p:childTnLst>
                                    <p:animClr clrSpc="hsl" dir="cw">
                                      <p:cBhvr override="childStyle">
                                        <p:cTn id="17" dur="500" fill="hold"/>
                                        <p:tgtEl>
                                          <p:spTgt spid="17"/>
                                        </p:tgtEl>
                                        <p:attrNameLst>
                                          <p:attrName>style.color</p:attrName>
                                        </p:attrNameLst>
                                      </p:cBhvr>
                                      <p:by>
                                        <p:hsl h="0" s="12549" l="25098"/>
                                      </p:by>
                                    </p:animClr>
                                    <p:animClr clrSpc="hsl" dir="cw">
                                      <p:cBhvr>
                                        <p:cTn id="18" dur="500" fill="hold"/>
                                        <p:tgtEl>
                                          <p:spTgt spid="17"/>
                                        </p:tgtEl>
                                        <p:attrNameLst>
                                          <p:attrName>fillcolor</p:attrName>
                                        </p:attrNameLst>
                                      </p:cBhvr>
                                      <p:by>
                                        <p:hsl h="0" s="12549" l="25098"/>
                                      </p:by>
                                    </p:animClr>
                                    <p:animClr clrSpc="hsl" dir="cw">
                                      <p:cBhvr>
                                        <p:cTn id="19" dur="500" fill="hold"/>
                                        <p:tgtEl>
                                          <p:spTgt spid="17"/>
                                        </p:tgtEl>
                                        <p:attrNameLst>
                                          <p:attrName>stroke.color</p:attrName>
                                        </p:attrNameLst>
                                      </p:cBhvr>
                                      <p:by>
                                        <p:hsl h="0" s="12549" l="25098"/>
                                      </p:by>
                                    </p:animClr>
                                    <p:set>
                                      <p:cBhvr>
                                        <p:cTn id="20" dur="500" fill="hold"/>
                                        <p:tgtEl>
                                          <p:spTgt spid="17"/>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30" presetClass="emph" presetSubtype="0" fill="hold" grpId="0" nodeType="withEffect">
                                  <p:stCondLst>
                                    <p:cond delay="0"/>
                                  </p:stCondLst>
                                  <p:childTnLst>
                                    <p:animClr clrSpc="hsl" dir="cw">
                                      <p:cBhvr override="childStyle">
                                        <p:cTn id="26" dur="500" fill="hold"/>
                                        <p:tgtEl>
                                          <p:spTgt spid="15"/>
                                        </p:tgtEl>
                                        <p:attrNameLst>
                                          <p:attrName>style.color</p:attrName>
                                        </p:attrNameLst>
                                      </p:cBhvr>
                                      <p:by>
                                        <p:hsl h="0" s="12549" l="25098"/>
                                      </p:by>
                                    </p:animClr>
                                    <p:animClr clrSpc="hsl" dir="cw">
                                      <p:cBhvr>
                                        <p:cTn id="27" dur="500" fill="hold"/>
                                        <p:tgtEl>
                                          <p:spTgt spid="15"/>
                                        </p:tgtEl>
                                        <p:attrNameLst>
                                          <p:attrName>fillcolor</p:attrName>
                                        </p:attrNameLst>
                                      </p:cBhvr>
                                      <p:by>
                                        <p:hsl h="0" s="12549" l="25098"/>
                                      </p:by>
                                    </p:animClr>
                                    <p:animClr clrSpc="hsl" dir="cw">
                                      <p:cBhvr>
                                        <p:cTn id="28" dur="500" fill="hold"/>
                                        <p:tgtEl>
                                          <p:spTgt spid="15"/>
                                        </p:tgtEl>
                                        <p:attrNameLst>
                                          <p:attrName>stroke.color</p:attrName>
                                        </p:attrNameLst>
                                      </p:cBhvr>
                                      <p:by>
                                        <p:hsl h="0" s="12549" l="25098"/>
                                      </p:by>
                                    </p:animClr>
                                    <p:set>
                                      <p:cBhvr>
                                        <p:cTn id="29" dur="500" fill="hold"/>
                                        <p:tgtEl>
                                          <p:spTgt spid="15"/>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30" presetClass="emph" presetSubtype="0" fill="hold" grpId="0" nodeType="withEffect">
                                  <p:stCondLst>
                                    <p:cond delay="0"/>
                                  </p:stCondLst>
                                  <p:childTnLst>
                                    <p:animClr clrSpc="hsl" dir="cw">
                                      <p:cBhvr override="childStyle">
                                        <p:cTn id="35" dur="500" fill="hold"/>
                                        <p:tgtEl>
                                          <p:spTgt spid="16"/>
                                        </p:tgtEl>
                                        <p:attrNameLst>
                                          <p:attrName>style.color</p:attrName>
                                        </p:attrNameLst>
                                      </p:cBhvr>
                                      <p:by>
                                        <p:hsl h="0" s="12549" l="25098"/>
                                      </p:by>
                                    </p:animClr>
                                    <p:animClr clrSpc="hsl" dir="cw">
                                      <p:cBhvr>
                                        <p:cTn id="36" dur="500" fill="hold"/>
                                        <p:tgtEl>
                                          <p:spTgt spid="16"/>
                                        </p:tgtEl>
                                        <p:attrNameLst>
                                          <p:attrName>fillcolor</p:attrName>
                                        </p:attrNameLst>
                                      </p:cBhvr>
                                      <p:by>
                                        <p:hsl h="0" s="12549" l="25098"/>
                                      </p:by>
                                    </p:animClr>
                                    <p:animClr clrSpc="hsl" dir="cw">
                                      <p:cBhvr>
                                        <p:cTn id="37" dur="500" fill="hold"/>
                                        <p:tgtEl>
                                          <p:spTgt spid="16"/>
                                        </p:tgtEl>
                                        <p:attrNameLst>
                                          <p:attrName>stroke.color</p:attrName>
                                        </p:attrNameLst>
                                      </p:cBhvr>
                                      <p:by>
                                        <p:hsl h="0" s="12549" l="25098"/>
                                      </p:by>
                                    </p:animClr>
                                    <p:set>
                                      <p:cBhvr>
                                        <p:cTn id="38" dur="500" fill="hold"/>
                                        <p:tgtEl>
                                          <p:spTgt spid="16"/>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30" presetClass="emph" presetSubtype="0" fill="hold" grpId="0" nodeType="withEffect">
                                  <p:stCondLst>
                                    <p:cond delay="0"/>
                                  </p:stCondLst>
                                  <p:childTnLst>
                                    <p:animClr clrSpc="hsl" dir="cw">
                                      <p:cBhvr override="childStyle">
                                        <p:cTn id="44" dur="500" fill="hold"/>
                                        <p:tgtEl>
                                          <p:spTgt spid="20"/>
                                        </p:tgtEl>
                                        <p:attrNameLst>
                                          <p:attrName>style.color</p:attrName>
                                        </p:attrNameLst>
                                      </p:cBhvr>
                                      <p:by>
                                        <p:hsl h="0" s="12549" l="25098"/>
                                      </p:by>
                                    </p:animClr>
                                    <p:animClr clrSpc="hsl" dir="cw">
                                      <p:cBhvr>
                                        <p:cTn id="45" dur="500" fill="hold"/>
                                        <p:tgtEl>
                                          <p:spTgt spid="20"/>
                                        </p:tgtEl>
                                        <p:attrNameLst>
                                          <p:attrName>fillcolor</p:attrName>
                                        </p:attrNameLst>
                                      </p:cBhvr>
                                      <p:by>
                                        <p:hsl h="0" s="12549" l="25098"/>
                                      </p:by>
                                    </p:animClr>
                                    <p:animClr clrSpc="hsl" dir="cw">
                                      <p:cBhvr>
                                        <p:cTn id="46" dur="500" fill="hold"/>
                                        <p:tgtEl>
                                          <p:spTgt spid="20"/>
                                        </p:tgtEl>
                                        <p:attrNameLst>
                                          <p:attrName>stroke.color</p:attrName>
                                        </p:attrNameLst>
                                      </p:cBhvr>
                                      <p:by>
                                        <p:hsl h="0" s="12549" l="25098"/>
                                      </p:by>
                                    </p:animClr>
                                    <p:set>
                                      <p:cBhvr>
                                        <p:cTn id="47" dur="500" fill="hold"/>
                                        <p:tgtEl>
                                          <p:spTgt spid="20"/>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par>
                                <p:cTn id="52" presetID="30" presetClass="emph" presetSubtype="0" fill="hold" grpId="0" nodeType="withEffect">
                                  <p:stCondLst>
                                    <p:cond delay="0"/>
                                  </p:stCondLst>
                                  <p:childTnLst>
                                    <p:animClr clrSpc="hsl" dir="cw">
                                      <p:cBhvr override="childStyle">
                                        <p:cTn id="53" dur="500" fill="hold"/>
                                        <p:tgtEl>
                                          <p:spTgt spid="11"/>
                                        </p:tgtEl>
                                        <p:attrNameLst>
                                          <p:attrName>style.color</p:attrName>
                                        </p:attrNameLst>
                                      </p:cBhvr>
                                      <p:by>
                                        <p:hsl h="0" s="12549" l="25098"/>
                                      </p:by>
                                    </p:animClr>
                                    <p:animClr clrSpc="hsl" dir="cw">
                                      <p:cBhvr>
                                        <p:cTn id="54" dur="500" fill="hold"/>
                                        <p:tgtEl>
                                          <p:spTgt spid="11"/>
                                        </p:tgtEl>
                                        <p:attrNameLst>
                                          <p:attrName>fillcolor</p:attrName>
                                        </p:attrNameLst>
                                      </p:cBhvr>
                                      <p:by>
                                        <p:hsl h="0" s="12549" l="25098"/>
                                      </p:by>
                                    </p:animClr>
                                    <p:animClr clrSpc="hsl" dir="cw">
                                      <p:cBhvr>
                                        <p:cTn id="55" dur="500" fill="hold"/>
                                        <p:tgtEl>
                                          <p:spTgt spid="11"/>
                                        </p:tgtEl>
                                        <p:attrNameLst>
                                          <p:attrName>stroke.color</p:attrName>
                                        </p:attrNameLst>
                                      </p:cBhvr>
                                      <p:by>
                                        <p:hsl h="0" s="12549" l="25098"/>
                                      </p:by>
                                    </p:animClr>
                                    <p:set>
                                      <p:cBhvr>
                                        <p:cTn id="56" dur="500" fill="hold"/>
                                        <p:tgtEl>
                                          <p:spTgt spid="11"/>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30" presetClass="emph" presetSubtype="0" fill="hold" grpId="0" nodeType="withEffect">
                                  <p:stCondLst>
                                    <p:cond delay="0"/>
                                  </p:stCondLst>
                                  <p:childTnLst>
                                    <p:animClr clrSpc="hsl" dir="cw">
                                      <p:cBhvr override="childStyle">
                                        <p:cTn id="62" dur="500" fill="hold"/>
                                        <p:tgtEl>
                                          <p:spTgt spid="18"/>
                                        </p:tgtEl>
                                        <p:attrNameLst>
                                          <p:attrName>style.color</p:attrName>
                                        </p:attrNameLst>
                                      </p:cBhvr>
                                      <p:by>
                                        <p:hsl h="0" s="12549" l="25098"/>
                                      </p:by>
                                    </p:animClr>
                                    <p:animClr clrSpc="hsl" dir="cw">
                                      <p:cBhvr>
                                        <p:cTn id="63" dur="500" fill="hold"/>
                                        <p:tgtEl>
                                          <p:spTgt spid="18"/>
                                        </p:tgtEl>
                                        <p:attrNameLst>
                                          <p:attrName>fillcolor</p:attrName>
                                        </p:attrNameLst>
                                      </p:cBhvr>
                                      <p:by>
                                        <p:hsl h="0" s="12549" l="25098"/>
                                      </p:by>
                                    </p:animClr>
                                    <p:animClr clrSpc="hsl" dir="cw">
                                      <p:cBhvr>
                                        <p:cTn id="64" dur="500" fill="hold"/>
                                        <p:tgtEl>
                                          <p:spTgt spid="18"/>
                                        </p:tgtEl>
                                        <p:attrNameLst>
                                          <p:attrName>stroke.color</p:attrName>
                                        </p:attrNameLst>
                                      </p:cBhvr>
                                      <p:by>
                                        <p:hsl h="0" s="12549" l="25098"/>
                                      </p:by>
                                    </p:animClr>
                                    <p:set>
                                      <p:cBhvr>
                                        <p:cTn id="65" dur="500" fill="hold"/>
                                        <p:tgtEl>
                                          <p:spTgt spid="18"/>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childTnLst>
                                </p:cTn>
                              </p:par>
                              <p:par>
                                <p:cTn id="70" presetID="30" presetClass="emph" presetSubtype="0" fill="hold" grpId="0" nodeType="withEffect">
                                  <p:stCondLst>
                                    <p:cond delay="0"/>
                                  </p:stCondLst>
                                  <p:childTnLst>
                                    <p:animClr clrSpc="hsl" dir="cw">
                                      <p:cBhvr override="childStyle">
                                        <p:cTn id="71" dur="500" fill="hold"/>
                                        <p:tgtEl>
                                          <p:spTgt spid="14"/>
                                        </p:tgtEl>
                                        <p:attrNameLst>
                                          <p:attrName>style.color</p:attrName>
                                        </p:attrNameLst>
                                      </p:cBhvr>
                                      <p:by>
                                        <p:hsl h="0" s="12549" l="25098"/>
                                      </p:by>
                                    </p:animClr>
                                    <p:animClr clrSpc="hsl" dir="cw">
                                      <p:cBhvr>
                                        <p:cTn id="72" dur="500" fill="hold"/>
                                        <p:tgtEl>
                                          <p:spTgt spid="14"/>
                                        </p:tgtEl>
                                        <p:attrNameLst>
                                          <p:attrName>fillcolor</p:attrName>
                                        </p:attrNameLst>
                                      </p:cBhvr>
                                      <p:by>
                                        <p:hsl h="0" s="12549" l="25098"/>
                                      </p:by>
                                    </p:animClr>
                                    <p:animClr clrSpc="hsl" dir="cw">
                                      <p:cBhvr>
                                        <p:cTn id="73" dur="500" fill="hold"/>
                                        <p:tgtEl>
                                          <p:spTgt spid="14"/>
                                        </p:tgtEl>
                                        <p:attrNameLst>
                                          <p:attrName>stroke.color</p:attrName>
                                        </p:attrNameLst>
                                      </p:cBhvr>
                                      <p:by>
                                        <p:hsl h="0" s="12549" l="25098"/>
                                      </p:by>
                                    </p:animClr>
                                    <p:set>
                                      <p:cBhvr>
                                        <p:cTn id="74" dur="500" fill="hold"/>
                                        <p:tgtEl>
                                          <p:spTgt spid="14"/>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30" presetClass="emph" presetSubtype="0" fill="hold" grpId="0" nodeType="withEffect">
                                  <p:stCondLst>
                                    <p:cond delay="0"/>
                                  </p:stCondLst>
                                  <p:childTnLst>
                                    <p:animClr clrSpc="hsl" dir="cw">
                                      <p:cBhvr override="childStyle">
                                        <p:cTn id="80" dur="500" fill="hold"/>
                                        <p:tgtEl>
                                          <p:spTgt spid="13"/>
                                        </p:tgtEl>
                                        <p:attrNameLst>
                                          <p:attrName>style.color</p:attrName>
                                        </p:attrNameLst>
                                      </p:cBhvr>
                                      <p:by>
                                        <p:hsl h="0" s="12549" l="25098"/>
                                      </p:by>
                                    </p:animClr>
                                    <p:animClr clrSpc="hsl" dir="cw">
                                      <p:cBhvr>
                                        <p:cTn id="81" dur="500" fill="hold"/>
                                        <p:tgtEl>
                                          <p:spTgt spid="13"/>
                                        </p:tgtEl>
                                        <p:attrNameLst>
                                          <p:attrName>fillcolor</p:attrName>
                                        </p:attrNameLst>
                                      </p:cBhvr>
                                      <p:by>
                                        <p:hsl h="0" s="12549" l="25098"/>
                                      </p:by>
                                    </p:animClr>
                                    <p:animClr clrSpc="hsl" dir="cw">
                                      <p:cBhvr>
                                        <p:cTn id="82" dur="500" fill="hold"/>
                                        <p:tgtEl>
                                          <p:spTgt spid="13"/>
                                        </p:tgtEl>
                                        <p:attrNameLst>
                                          <p:attrName>stroke.color</p:attrName>
                                        </p:attrNameLst>
                                      </p:cBhvr>
                                      <p:by>
                                        <p:hsl h="0" s="12549" l="25098"/>
                                      </p:by>
                                    </p:animClr>
                                    <p:set>
                                      <p:cBhvr>
                                        <p:cTn id="83" dur="500" fill="hold"/>
                                        <p:tgtEl>
                                          <p:spTgt spid="13"/>
                                        </p:tgtEl>
                                        <p:attrNameLst>
                                          <p:attrName>fill.type</p:attrName>
                                        </p:attrNameLst>
                                      </p:cBhvr>
                                      <p:to>
                                        <p:strVal val="solid"/>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childTnLst>
                                </p:cTn>
                              </p:par>
                              <p:par>
                                <p:cTn id="88" presetID="30" presetClass="emph" presetSubtype="0" fill="hold" grpId="0" nodeType="withEffect">
                                  <p:stCondLst>
                                    <p:cond delay="0"/>
                                  </p:stCondLst>
                                  <p:childTnLst>
                                    <p:animClr clrSpc="hsl" dir="cw">
                                      <p:cBhvr override="childStyle">
                                        <p:cTn id="89" dur="500" fill="hold"/>
                                        <p:tgtEl>
                                          <p:spTgt spid="12"/>
                                        </p:tgtEl>
                                        <p:attrNameLst>
                                          <p:attrName>style.color</p:attrName>
                                        </p:attrNameLst>
                                      </p:cBhvr>
                                      <p:by>
                                        <p:hsl h="0" s="12549" l="25098"/>
                                      </p:by>
                                    </p:animClr>
                                    <p:animClr clrSpc="hsl" dir="cw">
                                      <p:cBhvr>
                                        <p:cTn id="90" dur="500" fill="hold"/>
                                        <p:tgtEl>
                                          <p:spTgt spid="12"/>
                                        </p:tgtEl>
                                        <p:attrNameLst>
                                          <p:attrName>fillcolor</p:attrName>
                                        </p:attrNameLst>
                                      </p:cBhvr>
                                      <p:by>
                                        <p:hsl h="0" s="12549" l="25098"/>
                                      </p:by>
                                    </p:animClr>
                                    <p:animClr clrSpc="hsl" dir="cw">
                                      <p:cBhvr>
                                        <p:cTn id="91" dur="500" fill="hold"/>
                                        <p:tgtEl>
                                          <p:spTgt spid="12"/>
                                        </p:tgtEl>
                                        <p:attrNameLst>
                                          <p:attrName>stroke.color</p:attrName>
                                        </p:attrNameLst>
                                      </p:cBhvr>
                                      <p:by>
                                        <p:hsl h="0" s="12549" l="25098"/>
                                      </p:by>
                                    </p:animClr>
                                    <p:set>
                                      <p:cBhvr>
                                        <p:cTn id="92" dur="500" fill="hold"/>
                                        <p:tgtEl>
                                          <p:spTgt spid="12"/>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par>
                                <p:cTn id="97" presetID="30" presetClass="emph" presetSubtype="0" fill="hold" grpId="0" nodeType="withEffect">
                                  <p:stCondLst>
                                    <p:cond delay="0"/>
                                  </p:stCondLst>
                                  <p:childTnLst>
                                    <p:animClr clrSpc="hsl" dir="cw">
                                      <p:cBhvr override="childStyle">
                                        <p:cTn id="98" dur="500" fill="hold"/>
                                        <p:tgtEl>
                                          <p:spTgt spid="19"/>
                                        </p:tgtEl>
                                        <p:attrNameLst>
                                          <p:attrName>style.color</p:attrName>
                                        </p:attrNameLst>
                                      </p:cBhvr>
                                      <p:by>
                                        <p:hsl h="0" s="12549" l="25098"/>
                                      </p:by>
                                    </p:animClr>
                                    <p:animClr clrSpc="hsl" dir="cw">
                                      <p:cBhvr>
                                        <p:cTn id="99" dur="500" fill="hold"/>
                                        <p:tgtEl>
                                          <p:spTgt spid="19"/>
                                        </p:tgtEl>
                                        <p:attrNameLst>
                                          <p:attrName>fillcolor</p:attrName>
                                        </p:attrNameLst>
                                      </p:cBhvr>
                                      <p:by>
                                        <p:hsl h="0" s="12549" l="25098"/>
                                      </p:by>
                                    </p:animClr>
                                    <p:animClr clrSpc="hsl" dir="cw">
                                      <p:cBhvr>
                                        <p:cTn id="100" dur="500" fill="hold"/>
                                        <p:tgtEl>
                                          <p:spTgt spid="19"/>
                                        </p:tgtEl>
                                        <p:attrNameLst>
                                          <p:attrName>stroke.color</p:attrName>
                                        </p:attrNameLst>
                                      </p:cBhvr>
                                      <p:by>
                                        <p:hsl h="0" s="12549" l="25098"/>
                                      </p:by>
                                    </p:animClr>
                                    <p:set>
                                      <p:cBhvr>
                                        <p:cTn id="101" dur="500" fill="hold"/>
                                        <p:tgtEl>
                                          <p:spTgt spid="19"/>
                                        </p:tgtEl>
                                        <p:attrNameLst>
                                          <p:attrName>fill.type</p:attrName>
                                        </p:attrNameLst>
                                      </p:cBhvr>
                                      <p:to>
                                        <p:strVal val="solid"/>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42"/>
                                        </p:tgtEl>
                                        <p:attrNameLst>
                                          <p:attrName>style.visibility</p:attrName>
                                        </p:attrNameLst>
                                      </p:cBhvr>
                                      <p:to>
                                        <p:strVal val="visible"/>
                                      </p:to>
                                    </p:set>
                                  </p:childTnLst>
                                </p:cTn>
                              </p:par>
                              <p:par>
                                <p:cTn id="106" presetID="30" presetClass="emph" presetSubtype="0" fill="hold" grpId="0" nodeType="withEffect">
                                  <p:stCondLst>
                                    <p:cond delay="0"/>
                                  </p:stCondLst>
                                  <p:childTnLst>
                                    <p:animClr clrSpc="hsl" dir="cw">
                                      <p:cBhvr override="childStyle">
                                        <p:cTn id="107" dur="500" fill="hold"/>
                                        <p:tgtEl>
                                          <p:spTgt spid="21"/>
                                        </p:tgtEl>
                                        <p:attrNameLst>
                                          <p:attrName>style.color</p:attrName>
                                        </p:attrNameLst>
                                      </p:cBhvr>
                                      <p:by>
                                        <p:hsl h="0" s="12549" l="25098"/>
                                      </p:by>
                                    </p:animClr>
                                    <p:animClr clrSpc="hsl" dir="cw">
                                      <p:cBhvr>
                                        <p:cTn id="108" dur="500" fill="hold"/>
                                        <p:tgtEl>
                                          <p:spTgt spid="21"/>
                                        </p:tgtEl>
                                        <p:attrNameLst>
                                          <p:attrName>fillcolor</p:attrName>
                                        </p:attrNameLst>
                                      </p:cBhvr>
                                      <p:by>
                                        <p:hsl h="0" s="12549" l="25098"/>
                                      </p:by>
                                    </p:animClr>
                                    <p:animClr clrSpc="hsl" dir="cw">
                                      <p:cBhvr>
                                        <p:cTn id="109" dur="500" fill="hold"/>
                                        <p:tgtEl>
                                          <p:spTgt spid="21"/>
                                        </p:tgtEl>
                                        <p:attrNameLst>
                                          <p:attrName>stroke.color</p:attrName>
                                        </p:attrNameLst>
                                      </p:cBhvr>
                                      <p:by>
                                        <p:hsl h="0" s="12549" l="25098"/>
                                      </p:by>
                                    </p:animClr>
                                    <p:set>
                                      <p:cBhvr>
                                        <p:cTn id="110" dur="5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3" grpId="0" animBg="1"/>
      <p:bldP spid="25" grpId="0" animBg="1"/>
      <p:bldP spid="27" grpId="0" animBg="1"/>
      <p:bldP spid="29" grpId="0" animBg="1"/>
      <p:bldP spid="30" grpId="0" animBg="1"/>
      <p:bldP spid="31" grpId="0" animBg="1"/>
      <p:bldP spid="32" grpId="0" animBg="1"/>
      <p:bldP spid="33" grpId="0" animBg="1"/>
      <p:bldP spid="34" grpId="0" animBg="1"/>
      <p:bldP spid="35" grpId="0" animBg="1"/>
      <p:bldP spid="36" grpId="0" animBg="1"/>
      <p:bldP spid="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318001"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Modal verbs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841600" y="2156229"/>
            <a:ext cx="4190522" cy="769441"/>
          </a:xfrm>
          <a:prstGeom prst="rect">
            <a:avLst/>
          </a:prstGeom>
          <a:noFill/>
        </p:spPr>
        <p:txBody>
          <a:bodyPr wrap="square" rtlCol="0">
            <a:spAutoFit/>
          </a:bodyPr>
          <a:lstStyle/>
          <a:p>
            <a:pPr lvl="0" algn="ctr">
              <a:defRPr/>
            </a:pPr>
            <a:r>
              <a:rPr lang="en-US" sz="2400" b="1" noProof="0" dirty="0">
                <a:solidFill>
                  <a:schemeClr val="accent1">
                    <a:lumMod val="50000"/>
                  </a:schemeClr>
                </a:solidFill>
                <a:latin typeface="Century Gothic" panose="020F0302020204030204"/>
              </a:rPr>
              <a:t>d</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evoir</a:t>
            </a:r>
            <a:b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br>
            <a:r>
              <a:rPr lang="en-US" sz="2000" b="1" dirty="0">
                <a:solidFill>
                  <a:schemeClr val="accent1">
                    <a:lumMod val="50000"/>
                  </a:schemeClr>
                </a:solidFill>
              </a:rPr>
              <a:t>must, to have to</a:t>
            </a:r>
            <a:endParaRPr kumimoji="0" lang="en-US" sz="2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6" name="TextBox 5">
            <a:extLst>
              <a:ext uri="{FF2B5EF4-FFF2-40B4-BE49-F238E27FC236}">
                <a16:creationId xmlns:a16="http://schemas.microsoft.com/office/drawing/2014/main" id="{BA0CEB86-40B0-4077-814A-7AB180F9C3E8}"/>
              </a:ext>
            </a:extLst>
          </p:cNvPr>
          <p:cNvSpPr txBox="1"/>
          <p:nvPr/>
        </p:nvSpPr>
        <p:spPr>
          <a:xfrm>
            <a:off x="-841600" y="2879956"/>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je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dois</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9608A19A-0EF2-4341-9861-435C394440C0}"/>
              </a:ext>
            </a:extLst>
          </p:cNvPr>
          <p:cNvSpPr txBox="1"/>
          <p:nvPr/>
        </p:nvSpPr>
        <p:spPr>
          <a:xfrm>
            <a:off x="-841600" y="3262721"/>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dois</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9573D176-3213-4634-99D2-FFCE487976D7}"/>
              </a:ext>
            </a:extLst>
          </p:cNvPr>
          <p:cNvSpPr txBox="1"/>
          <p:nvPr/>
        </p:nvSpPr>
        <p:spPr>
          <a:xfrm>
            <a:off x="-841600" y="3645485"/>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il/</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/on </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doit</a:t>
            </a:r>
          </a:p>
        </p:txBody>
      </p:sp>
      <p:sp>
        <p:nvSpPr>
          <p:cNvPr id="11" name="TextBox 10">
            <a:extLst>
              <a:ext uri="{FF2B5EF4-FFF2-40B4-BE49-F238E27FC236}">
                <a16:creationId xmlns:a16="http://schemas.microsoft.com/office/drawing/2014/main" id="{26259AE4-CC7B-4C14-B750-2B19CAC1677B}"/>
              </a:ext>
            </a:extLst>
          </p:cNvPr>
          <p:cNvSpPr txBox="1"/>
          <p:nvPr/>
        </p:nvSpPr>
        <p:spPr>
          <a:xfrm>
            <a:off x="2379486" y="2156229"/>
            <a:ext cx="41905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vouloir</a:t>
            </a:r>
            <a:b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b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to want (to</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593837D3-F333-4F46-A1EB-51C5C83B991B}"/>
              </a:ext>
            </a:extLst>
          </p:cNvPr>
          <p:cNvSpPr txBox="1"/>
          <p:nvPr/>
        </p:nvSpPr>
        <p:spPr>
          <a:xfrm>
            <a:off x="2379486" y="2879956"/>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je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EE6000"/>
                </a:solidFill>
                <a:latin typeface="Century Gothic" panose="020F0302020204030204"/>
              </a:rPr>
              <a:t>veu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x</a:t>
            </a:r>
          </a:p>
        </p:txBody>
      </p:sp>
      <p:sp>
        <p:nvSpPr>
          <p:cNvPr id="13" name="TextBox 12">
            <a:extLst>
              <a:ext uri="{FF2B5EF4-FFF2-40B4-BE49-F238E27FC236}">
                <a16:creationId xmlns:a16="http://schemas.microsoft.com/office/drawing/2014/main" id="{CC377688-8675-4E12-8056-99DA0A82A289}"/>
              </a:ext>
            </a:extLst>
          </p:cNvPr>
          <p:cNvSpPr txBox="1"/>
          <p:nvPr/>
        </p:nvSpPr>
        <p:spPr>
          <a:xfrm>
            <a:off x="2379486" y="3262721"/>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veux</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2869559E-E179-46A3-8021-F3F3D683A607}"/>
              </a:ext>
            </a:extLst>
          </p:cNvPr>
          <p:cNvSpPr txBox="1"/>
          <p:nvPr/>
        </p:nvSpPr>
        <p:spPr>
          <a:xfrm>
            <a:off x="2379486" y="3645485"/>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il/</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/on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veut</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D146B031-0239-4FD4-8C6D-F87E954152F6}"/>
              </a:ext>
            </a:extLst>
          </p:cNvPr>
          <p:cNvSpPr txBox="1"/>
          <p:nvPr/>
        </p:nvSpPr>
        <p:spPr>
          <a:xfrm>
            <a:off x="5631548" y="2156229"/>
            <a:ext cx="419052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1">
                    <a:lumMod val="50000"/>
                  </a:schemeClr>
                </a:solidFill>
                <a:latin typeface="Century Gothic" panose="020F0302020204030204"/>
              </a:rPr>
              <a:t>p</a:t>
            </a:r>
            <a:r>
              <a:rPr kumimoji="0" lang="en-US"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ouvoir</a:t>
            </a:r>
            <a:br>
              <a:rPr lang="en-US" sz="2400" b="1" dirty="0">
                <a:solidFill>
                  <a:schemeClr val="accent1">
                    <a:lumMod val="50000"/>
                  </a:schemeClr>
                </a:solidFill>
                <a:latin typeface="Century Gothic" panose="020F0302020204030204"/>
              </a:rPr>
            </a:br>
            <a:r>
              <a:rPr kumimoji="0" lang="en-US" sz="2000" b="1" i="0" u="none" strike="noStrike" kern="1200" cap="none" spc="0" normalizeH="0" baseline="0" noProof="0" dirty="0">
                <a:ln>
                  <a:noFill/>
                </a:ln>
                <a:solidFill>
                  <a:schemeClr val="accent1">
                    <a:lumMod val="50000"/>
                  </a:schemeClr>
                </a:solidFill>
                <a:effectLst/>
                <a:uLnTx/>
                <a:uFillTx/>
                <a:latin typeface="Century Gothic" panose="020F0302020204030204"/>
              </a:rPr>
              <a:t>can,</a:t>
            </a:r>
            <a:r>
              <a:rPr lang="en-US" sz="2000" b="1" dirty="0">
                <a:solidFill>
                  <a:schemeClr val="accent1">
                    <a:lumMod val="50000"/>
                  </a:schemeClr>
                </a:solidFill>
                <a:latin typeface="Century Gothic" panose="020F0302020204030204"/>
              </a:rPr>
              <a:t> to </a:t>
            </a:r>
            <a:r>
              <a:rPr kumimoji="0" lang="en-US" sz="2000" b="1" i="0" u="none" strike="noStrike" kern="1200" cap="none" spc="0" normalizeH="0" baseline="0" noProof="0" dirty="0">
                <a:ln>
                  <a:noFill/>
                </a:ln>
                <a:solidFill>
                  <a:schemeClr val="accent1">
                    <a:lumMod val="50000"/>
                  </a:schemeClr>
                </a:solidFill>
                <a:effectLst/>
                <a:uLnTx/>
                <a:uFillTx/>
                <a:latin typeface="Century Gothic" panose="020F0302020204030204"/>
              </a:rPr>
              <a:t>be able to</a:t>
            </a:r>
          </a:p>
        </p:txBody>
      </p:sp>
      <p:sp>
        <p:nvSpPr>
          <p:cNvPr id="16" name="TextBox 15">
            <a:extLst>
              <a:ext uri="{FF2B5EF4-FFF2-40B4-BE49-F238E27FC236}">
                <a16:creationId xmlns:a16="http://schemas.microsoft.com/office/drawing/2014/main" id="{427B2B2C-40A4-4FB6-B2A5-42A035ECB71B}"/>
              </a:ext>
            </a:extLst>
          </p:cNvPr>
          <p:cNvSpPr txBox="1"/>
          <p:nvPr/>
        </p:nvSpPr>
        <p:spPr>
          <a:xfrm>
            <a:off x="5631548" y="2879956"/>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je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noProof="0" dirty="0">
                <a:solidFill>
                  <a:srgbClr val="EE6000"/>
                </a:solidFill>
                <a:latin typeface="Century Gothic" panose="020F0302020204030204"/>
              </a:rPr>
              <a:t>p</a:t>
            </a:r>
            <a:r>
              <a:rPr lang="en-US" sz="2400" dirty="0" err="1">
                <a:solidFill>
                  <a:srgbClr val="EE6000"/>
                </a:solidFill>
                <a:latin typeface="Century Gothic" panose="020F0302020204030204"/>
              </a:rPr>
              <a:t>eu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x</a:t>
            </a:r>
          </a:p>
        </p:txBody>
      </p:sp>
      <p:sp>
        <p:nvSpPr>
          <p:cNvPr id="17" name="TextBox 16">
            <a:extLst>
              <a:ext uri="{FF2B5EF4-FFF2-40B4-BE49-F238E27FC236}">
                <a16:creationId xmlns:a16="http://schemas.microsoft.com/office/drawing/2014/main" id="{EA38781B-C986-430A-966F-BFE0CB732B34}"/>
              </a:ext>
            </a:extLst>
          </p:cNvPr>
          <p:cNvSpPr txBox="1"/>
          <p:nvPr/>
        </p:nvSpPr>
        <p:spPr>
          <a:xfrm>
            <a:off x="5631548" y="3262721"/>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EE6000"/>
                </a:solidFill>
                <a:latin typeface="Century Gothic" panose="020F0302020204030204"/>
              </a:rPr>
              <a:t>p</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eux</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B8E1C343-013E-4F57-AFA0-481FF7B29896}"/>
              </a:ext>
            </a:extLst>
          </p:cNvPr>
          <p:cNvSpPr txBox="1"/>
          <p:nvPr/>
        </p:nvSpPr>
        <p:spPr>
          <a:xfrm>
            <a:off x="5631548" y="3645485"/>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il/</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/on </a:t>
            </a:r>
            <a:r>
              <a:rPr lang="en-US" sz="2400" dirty="0">
                <a:solidFill>
                  <a:srgbClr val="EE6000"/>
                </a:solidFill>
                <a:latin typeface="Century Gothic" panose="020F0302020204030204"/>
              </a:rPr>
              <a:t>p</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eut</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0FC3B30D-1F9C-49A9-A18B-0831ABF8BE13}"/>
              </a:ext>
            </a:extLst>
          </p:cNvPr>
          <p:cNvSpPr txBox="1"/>
          <p:nvPr/>
        </p:nvSpPr>
        <p:spPr>
          <a:xfrm>
            <a:off x="8666658" y="2115319"/>
            <a:ext cx="41905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schemeClr val="accent1">
                    <a:lumMod val="50000"/>
                  </a:schemeClr>
                </a:solidFill>
                <a:latin typeface="Century Gothic" panose="020F0302020204030204"/>
              </a:rPr>
              <a:t>sa</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voir</a:t>
            </a:r>
            <a:b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b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chemeClr val="accent1">
                    <a:lumMod val="50000"/>
                  </a:schemeClr>
                </a:solidFill>
                <a:effectLst/>
                <a:uLnTx/>
                <a:uFillTx/>
                <a:latin typeface="Century Gothic" panose="020F0302020204030204"/>
              </a:rPr>
              <a:t>can</a:t>
            </a:r>
            <a:r>
              <a:rPr lang="en-US" sz="2000" b="1" dirty="0">
                <a:solidFill>
                  <a:schemeClr val="accent1">
                    <a:lumMod val="50000"/>
                  </a:schemeClr>
                </a:solidFill>
                <a:latin typeface="Century Gothic" panose="020F0302020204030204"/>
              </a:rPr>
              <a:t>, to </a:t>
            </a:r>
            <a:r>
              <a:rPr kumimoji="0" lang="en-US" sz="2000" b="1" i="0" u="none" strike="noStrike" kern="1200" cap="none" spc="0" normalizeH="0" noProof="0" dirty="0">
                <a:ln>
                  <a:noFill/>
                </a:ln>
                <a:solidFill>
                  <a:schemeClr val="accent1">
                    <a:lumMod val="50000"/>
                  </a:schemeClr>
                </a:solidFill>
                <a:effectLst/>
                <a:uLnTx/>
                <a:uFillTx/>
                <a:latin typeface="Century Gothic" panose="020F0302020204030204"/>
              </a:rPr>
              <a:t>know how to</a:t>
            </a:r>
            <a:endParaRPr kumimoji="0" lang="en-US" sz="2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F86E3553-4146-4849-B101-8659844DF502}"/>
              </a:ext>
            </a:extLst>
          </p:cNvPr>
          <p:cNvSpPr txBox="1"/>
          <p:nvPr/>
        </p:nvSpPr>
        <p:spPr>
          <a:xfrm>
            <a:off x="8666658" y="2885542"/>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sais</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A92B98C2-C868-45D4-A348-D5234C84B189}"/>
              </a:ext>
            </a:extLst>
          </p:cNvPr>
          <p:cNvSpPr txBox="1"/>
          <p:nvPr/>
        </p:nvSpPr>
        <p:spPr>
          <a:xfrm>
            <a:off x="8666658" y="3268307"/>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sais</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AF377CE-54C4-4698-BAB8-C8AF7EDDBDE9}"/>
              </a:ext>
            </a:extLst>
          </p:cNvPr>
          <p:cNvSpPr txBox="1"/>
          <p:nvPr/>
        </p:nvSpPr>
        <p:spPr>
          <a:xfrm>
            <a:off x="8666658" y="3651071"/>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il/</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/on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sait</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8946E579-7A1E-477F-BA72-666540C275D9}"/>
              </a:ext>
            </a:extLst>
          </p:cNvPr>
          <p:cNvSpPr txBox="1"/>
          <p:nvPr/>
        </p:nvSpPr>
        <p:spPr>
          <a:xfrm>
            <a:off x="281587" y="5159938"/>
            <a:ext cx="4190522" cy="461665"/>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J</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lang="en-US" sz="2400" dirty="0" err="1">
                <a:solidFill>
                  <a:srgbClr val="EE6000"/>
                </a:solidFill>
                <a:latin typeface="Century Gothic" panose="020F0302020204030204"/>
              </a:rPr>
              <a:t>veu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x</a:t>
            </a:r>
            <a:r>
              <a:rPr lang="en-US" sz="2400" dirty="0">
                <a:solidFill>
                  <a:srgbClr val="4472C4">
                    <a:lumMod val="50000"/>
                  </a:srgbClr>
                </a:solidFill>
              </a:rPr>
              <a:t> du </a:t>
            </a:r>
            <a:r>
              <a:rPr lang="en-US" sz="2400" dirty="0" err="1">
                <a:solidFill>
                  <a:srgbClr val="4472C4">
                    <a:lumMod val="50000"/>
                  </a:srgbClr>
                </a:solidFill>
              </a:rPr>
              <a:t>chocolat</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4ACB801-2CC2-489B-BD7D-15469C64EF5E}"/>
              </a:ext>
            </a:extLst>
          </p:cNvPr>
          <p:cNvSpPr txBox="1"/>
          <p:nvPr/>
        </p:nvSpPr>
        <p:spPr>
          <a:xfrm>
            <a:off x="5112944" y="5159938"/>
            <a:ext cx="4190522" cy="461665"/>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EE6000"/>
                </a:solidFill>
                <a:latin typeface="Century Gothic" panose="020F0302020204030204"/>
              </a:rPr>
              <a:t>want</a:t>
            </a:r>
            <a:r>
              <a:rPr lang="en-US" sz="2400" dirty="0">
                <a:solidFill>
                  <a:srgbClr val="4472C4">
                    <a:lumMod val="50000"/>
                  </a:srgbClr>
                </a:solidFill>
              </a:rPr>
              <a:t> (some) chocolate.</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748685FA-5F4A-48FD-8953-0645A1805339}"/>
              </a:ext>
            </a:extLst>
          </p:cNvPr>
          <p:cNvSpPr txBox="1"/>
          <p:nvPr/>
        </p:nvSpPr>
        <p:spPr>
          <a:xfrm>
            <a:off x="281587" y="5696938"/>
            <a:ext cx="5305430" cy="461665"/>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J</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lang="en-US" sz="2400" dirty="0" err="1">
                <a:solidFill>
                  <a:srgbClr val="EE6000"/>
                </a:solidFill>
                <a:latin typeface="Century Gothic" panose="020F0302020204030204"/>
              </a:rPr>
              <a:t>veu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x</a:t>
            </a:r>
            <a:r>
              <a:rPr lang="en-US" sz="2400" dirty="0">
                <a:solidFill>
                  <a:srgbClr val="4472C4">
                    <a:lumMod val="50000"/>
                  </a:srgbClr>
                </a:solidFill>
              </a:rPr>
              <a:t> </a:t>
            </a:r>
            <a:r>
              <a:rPr lang="en-US" sz="2400" b="1" dirty="0">
                <a:solidFill>
                  <a:srgbClr val="4472C4">
                    <a:lumMod val="50000"/>
                  </a:srgbClr>
                </a:solidFill>
              </a:rPr>
              <a:t>manger</a:t>
            </a:r>
            <a:r>
              <a:rPr lang="en-US" sz="2400" dirty="0">
                <a:solidFill>
                  <a:srgbClr val="4472C4">
                    <a:lumMod val="50000"/>
                  </a:srgbClr>
                </a:solidFill>
              </a:rPr>
              <a:t> du </a:t>
            </a:r>
            <a:r>
              <a:rPr lang="en-US" sz="2400" dirty="0" err="1">
                <a:solidFill>
                  <a:srgbClr val="4472C4">
                    <a:lumMod val="50000"/>
                  </a:srgbClr>
                </a:solidFill>
              </a:rPr>
              <a:t>chocolat</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C8C67BF0-E708-4A5C-A9AC-C4A4CD2FCD02}"/>
              </a:ext>
            </a:extLst>
          </p:cNvPr>
          <p:cNvSpPr txBox="1"/>
          <p:nvPr/>
        </p:nvSpPr>
        <p:spPr>
          <a:xfrm>
            <a:off x="5112943" y="5696938"/>
            <a:ext cx="5017375" cy="461665"/>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EE6000"/>
                </a:solidFill>
                <a:latin typeface="Century Gothic" panose="020F0302020204030204"/>
              </a:rPr>
              <a:t>want</a:t>
            </a:r>
            <a:r>
              <a:rPr lang="en-US" sz="2400" dirty="0">
                <a:solidFill>
                  <a:srgbClr val="4472C4">
                    <a:lumMod val="50000"/>
                  </a:srgbClr>
                </a:solidFill>
              </a:rPr>
              <a:t> </a:t>
            </a:r>
            <a:r>
              <a:rPr lang="en-US" sz="2400" b="1" dirty="0">
                <a:solidFill>
                  <a:srgbClr val="4472C4">
                    <a:lumMod val="50000"/>
                  </a:srgbClr>
                </a:solidFill>
              </a:rPr>
              <a:t>to</a:t>
            </a:r>
            <a:r>
              <a:rPr lang="en-US" sz="2400" dirty="0">
                <a:solidFill>
                  <a:srgbClr val="4472C4">
                    <a:lumMod val="50000"/>
                  </a:srgbClr>
                </a:solidFill>
              </a:rPr>
              <a:t> </a:t>
            </a:r>
            <a:r>
              <a:rPr lang="en-US" sz="2400" b="1" dirty="0">
                <a:solidFill>
                  <a:srgbClr val="4472C4">
                    <a:lumMod val="50000"/>
                  </a:srgbClr>
                </a:solidFill>
              </a:rPr>
              <a:t>eat</a:t>
            </a:r>
            <a:r>
              <a:rPr lang="en-US" sz="2400" dirty="0">
                <a:solidFill>
                  <a:srgbClr val="4472C4">
                    <a:lumMod val="50000"/>
                  </a:srgbClr>
                </a:solidFill>
              </a:rPr>
              <a:t> (some)chocolate.</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796FC603-8627-44A2-AA6D-10C14E4AA7E3}"/>
              </a:ext>
            </a:extLst>
          </p:cNvPr>
          <p:cNvSpPr txBox="1"/>
          <p:nvPr/>
        </p:nvSpPr>
        <p:spPr>
          <a:xfrm>
            <a:off x="112980" y="4215252"/>
            <a:ext cx="11628334"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600">
                <a:solidFill>
                  <a:srgbClr val="1F4E79"/>
                </a:solidFill>
                <a:latin typeface="Century Gothic" panose="020B0502020202020204" pitchFamily="34" charset="0"/>
              </a:defRPr>
            </a:lvl1pPr>
          </a:lstStyle>
          <a:p>
            <a:pPr algn="l"/>
            <a:r>
              <a:rPr lang="en-GB" sz="2400" dirty="0"/>
              <a:t>Remember to use the modal verb</a:t>
            </a:r>
            <a:r>
              <a:rPr lang="en-GB" sz="2400" i="1" dirty="0"/>
              <a:t> </a:t>
            </a:r>
            <a:r>
              <a:rPr lang="en-GB" sz="2400" dirty="0"/>
              <a:t>in the </a:t>
            </a:r>
            <a:r>
              <a:rPr lang="en-GB" sz="2400" b="1" dirty="0">
                <a:solidFill>
                  <a:srgbClr val="EE6000"/>
                </a:solidFill>
              </a:rPr>
              <a:t>short form</a:t>
            </a:r>
            <a:r>
              <a:rPr lang="en-GB" sz="2400" dirty="0"/>
              <a:t>. </a:t>
            </a:r>
            <a:br>
              <a:rPr lang="en-GB" sz="2400" dirty="0"/>
            </a:br>
            <a:r>
              <a:rPr lang="en-GB" sz="2400" dirty="0"/>
              <a:t>If there is a </a:t>
            </a:r>
            <a:r>
              <a:rPr lang="en-GB" sz="2400" b="1" dirty="0">
                <a:solidFill>
                  <a:srgbClr val="EE6000"/>
                </a:solidFill>
              </a:rPr>
              <a:t>second verb </a:t>
            </a:r>
            <a:r>
              <a:rPr lang="en-GB" sz="2400" dirty="0"/>
              <a:t>it must be in the </a:t>
            </a:r>
            <a:r>
              <a:rPr lang="en-GB" sz="2400" b="1" dirty="0">
                <a:solidFill>
                  <a:srgbClr val="EE6000"/>
                </a:solidFill>
              </a:rPr>
              <a:t>long form </a:t>
            </a:r>
            <a:r>
              <a:rPr lang="en-GB" sz="2400" dirty="0"/>
              <a:t>(infinitive).</a:t>
            </a:r>
          </a:p>
        </p:txBody>
      </p:sp>
      <p:pic>
        <p:nvPicPr>
          <p:cNvPr id="7170" name="Picture 2" descr="Chocolate, Sweet, Dessert, Cocoa, Candy, Dark Chocolate">
            <a:extLst>
              <a:ext uri="{FF2B5EF4-FFF2-40B4-BE49-F238E27FC236}">
                <a16:creationId xmlns:a16="http://schemas.microsoft.com/office/drawing/2014/main" id="{F81C4B52-ACDD-4ED6-8B42-03BA4E8D54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21826" y="4984101"/>
            <a:ext cx="1419488" cy="133949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994D6F84-058E-4D1A-B5D1-6D95274AA58B}"/>
              </a:ext>
            </a:extLst>
          </p:cNvPr>
          <p:cNvSpPr txBox="1"/>
          <p:nvPr/>
        </p:nvSpPr>
        <p:spPr>
          <a:xfrm>
            <a:off x="112980" y="1204153"/>
            <a:ext cx="11628334"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600">
                <a:solidFill>
                  <a:srgbClr val="1F4E79"/>
                </a:solidFill>
                <a:latin typeface="Century Gothic" panose="020B0502020202020204" pitchFamily="34" charset="0"/>
              </a:defRPr>
            </a:lvl1pPr>
          </a:lstStyle>
          <a:p>
            <a:pPr algn="l"/>
            <a:r>
              <a:rPr lang="en-GB" sz="2400" b="1" dirty="0"/>
              <a:t>Modal verbs </a:t>
            </a:r>
            <a:r>
              <a:rPr lang="en-GB" sz="2400" dirty="0"/>
              <a:t>give more information about </a:t>
            </a:r>
            <a:r>
              <a:rPr lang="en-GB" sz="2400" b="1" dirty="0"/>
              <a:t>another verb. </a:t>
            </a:r>
            <a:r>
              <a:rPr lang="en-GB" sz="2400" dirty="0"/>
              <a:t>They tell us what someone has to, wants (to), is able to and knows how to do. </a:t>
            </a:r>
          </a:p>
        </p:txBody>
      </p:sp>
      <p:sp>
        <p:nvSpPr>
          <p:cNvPr id="3" name="Speech Bubble: Rectangle with Corners Rounded 2">
            <a:extLst>
              <a:ext uri="{FF2B5EF4-FFF2-40B4-BE49-F238E27FC236}">
                <a16:creationId xmlns:a16="http://schemas.microsoft.com/office/drawing/2014/main" id="{73FD1EE4-716B-4E44-AF96-B3966841235B}"/>
              </a:ext>
            </a:extLst>
          </p:cNvPr>
          <p:cNvSpPr/>
          <p:nvPr/>
        </p:nvSpPr>
        <p:spPr>
          <a:xfrm>
            <a:off x="5881658" y="781590"/>
            <a:ext cx="2812906" cy="1175199"/>
          </a:xfrm>
          <a:prstGeom prst="wedgeRoundRectCallout">
            <a:avLst>
              <a:gd name="adj1" fmla="val 20834"/>
              <a:gd name="adj2" fmla="val 6868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Use </a:t>
            </a:r>
            <a:r>
              <a:rPr lang="fr-FR" sz="2000" b="1" dirty="0"/>
              <a:t>pouvoir</a:t>
            </a:r>
            <a:r>
              <a:rPr lang="fr-FR" sz="2000" dirty="0"/>
              <a:t> to talk about </a:t>
            </a:r>
            <a:r>
              <a:rPr lang="fr-FR" sz="2000" b="1" dirty="0" err="1"/>
              <a:t>abillity</a:t>
            </a:r>
            <a:r>
              <a:rPr lang="fr-FR" sz="2000" dirty="0"/>
              <a:t> or </a:t>
            </a:r>
            <a:r>
              <a:rPr lang="fr-FR" sz="2000" b="1" dirty="0"/>
              <a:t>permission</a:t>
            </a:r>
          </a:p>
        </p:txBody>
      </p:sp>
      <p:sp>
        <p:nvSpPr>
          <p:cNvPr id="29" name="Speech Bubble: Rectangle with Corners Rounded 28">
            <a:extLst>
              <a:ext uri="{FF2B5EF4-FFF2-40B4-BE49-F238E27FC236}">
                <a16:creationId xmlns:a16="http://schemas.microsoft.com/office/drawing/2014/main" id="{6F6F3749-1A0E-4F13-BA59-00C7D768DC8B}"/>
              </a:ext>
            </a:extLst>
          </p:cNvPr>
          <p:cNvSpPr/>
          <p:nvPr/>
        </p:nvSpPr>
        <p:spPr>
          <a:xfrm>
            <a:off x="8851769" y="781590"/>
            <a:ext cx="2812906" cy="1175199"/>
          </a:xfrm>
          <a:prstGeom prst="wedgeRoundRectCallout">
            <a:avLst>
              <a:gd name="adj1" fmla="val 21350"/>
              <a:gd name="adj2" fmla="val 6625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p>
            <a:pPr algn="ctr"/>
            <a:r>
              <a:rPr lang="fr-FR" sz="2000" dirty="0"/>
              <a:t>Use </a:t>
            </a:r>
            <a:r>
              <a:rPr lang="fr-FR" sz="2000" b="1" dirty="0"/>
              <a:t>savoir</a:t>
            </a:r>
            <a:r>
              <a:rPr lang="fr-FR" sz="2000" dirty="0"/>
              <a:t> to talk about </a:t>
            </a:r>
            <a:r>
              <a:rPr lang="fr-FR" sz="2000" dirty="0" err="1"/>
              <a:t>skills</a:t>
            </a:r>
            <a:r>
              <a:rPr lang="fr-FR" sz="2000" dirty="0"/>
              <a:t>/</a:t>
            </a:r>
            <a:r>
              <a:rPr lang="fr-FR" sz="2000" dirty="0" err="1"/>
              <a:t>things</a:t>
            </a:r>
            <a:r>
              <a:rPr lang="fr-FR" sz="2000" dirty="0"/>
              <a:t> </a:t>
            </a:r>
            <a:r>
              <a:rPr lang="fr-FR" sz="2000" dirty="0" err="1"/>
              <a:t>you</a:t>
            </a:r>
            <a:r>
              <a:rPr lang="fr-FR" sz="2000" dirty="0"/>
              <a:t> </a:t>
            </a:r>
            <a:r>
              <a:rPr lang="fr-FR" sz="2000" b="1" dirty="0"/>
              <a:t>have</a:t>
            </a:r>
            <a:r>
              <a:rPr lang="fr-FR" sz="2000" dirty="0"/>
              <a:t> </a:t>
            </a:r>
            <a:r>
              <a:rPr lang="fr-FR" sz="2000" b="1" dirty="0" err="1"/>
              <a:t>learned</a:t>
            </a:r>
            <a:r>
              <a:rPr lang="fr-FR" sz="2000" dirty="0"/>
              <a:t> to do</a:t>
            </a:r>
            <a:endParaRPr lang="fr-FR" sz="2000" b="1" dirty="0"/>
          </a:p>
        </p:txBody>
      </p:sp>
    </p:spTree>
    <p:extLst>
      <p:ext uri="{BB962C8B-B14F-4D97-AF65-F5344CB8AC3E}">
        <p14:creationId xmlns:p14="http://schemas.microsoft.com/office/powerpoint/2010/main" val="240183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17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30" grpId="0"/>
      <p:bldP spid="3"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lk Show, Tv Live, Tv, Show, Television, Media, Live">
            <a:extLst>
              <a:ext uri="{FF2B5EF4-FFF2-40B4-BE49-F238E27FC236}">
                <a16:creationId xmlns:a16="http://schemas.microsoft.com/office/drawing/2014/main" id="{3F6A91ED-0A26-4C9D-BA9F-CE8F6203E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228" y="2196957"/>
            <a:ext cx="6079137" cy="40527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Missing modals?</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546655" y="249869"/>
            <a:ext cx="136326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5" name="5a missing modals.wav"/>
            </a:hlinkClick>
            <a:extLst>
              <a:ext uri="{FF2B5EF4-FFF2-40B4-BE49-F238E27FC236}">
                <a16:creationId xmlns:a16="http://schemas.microsoft.com/office/drawing/2014/main" id="{F5AEF9DF-2FD5-1442-9E84-D31130754D83}"/>
              </a:ext>
            </a:extLst>
          </p:cNvPr>
          <p:cNvSpPr txBox="1"/>
          <p:nvPr/>
        </p:nvSpPr>
        <p:spPr>
          <a:xfrm>
            <a:off x="846685" y="4045617"/>
            <a:ext cx="10903661"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motivation*. Il </a:t>
            </a:r>
            <a:r>
              <a:rPr kumimoji="0" lang="en-US" sz="2200" b="1" i="0" u="none" strike="noStrike" kern="1200" cap="none" spc="0" normalizeH="0" baseline="0" noProof="0" dirty="0">
                <a:ln>
                  <a:noFill/>
                </a:ln>
                <a:solidFill>
                  <a:schemeClr val="accent2"/>
                </a:solidFill>
                <a:effectLst/>
                <a:uLnTx/>
                <a:uFillTx/>
                <a:latin typeface="Century Gothic" panose="020F0302020204030204"/>
                <a:ea typeface="+mn-ea"/>
                <a:cs typeface="+mn-cs"/>
              </a:rPr>
              <a:t>doit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foot pour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gagner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l’argent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sa</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famille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27">
            <a:hlinkClick r:id="" action="ppaction://noaction">
              <a:snd r:embed="rId6" name="6a missing modals.wav"/>
            </a:hlinkClick>
            <a:extLst>
              <a:ext uri="{FF2B5EF4-FFF2-40B4-BE49-F238E27FC236}">
                <a16:creationId xmlns:a16="http://schemas.microsoft.com/office/drawing/2014/main" id="{EE0DDFE1-0B31-4693-BE4D-CCE8ED8D1D5C}"/>
              </a:ext>
            </a:extLst>
          </p:cNvPr>
          <p:cNvSpPr txBox="1"/>
          <p:nvPr/>
        </p:nvSpPr>
        <p:spPr>
          <a:xfrm>
            <a:off x="846685" y="4795865"/>
            <a:ext cx="4646148" cy="430887"/>
          </a:xfrm>
          <a:prstGeom prst="rect">
            <a:avLst/>
          </a:prstGeom>
          <a:solidFill>
            <a:schemeClr val="bg1"/>
          </a:solidFill>
        </p:spPr>
        <p:txBody>
          <a:bodyPr wrap="square" rtlCol="0">
            <a:spAutoFit/>
          </a:bodyPr>
          <a:lstStyle/>
          <a:p>
            <a:pPr lvl="0">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Il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rPr>
              <a:t>trouve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vite</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son premier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emploi</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30" name="TextBox 29">
            <a:hlinkClick r:id="" action="ppaction://noaction">
              <a:snd r:embed="rId7" name="8a missing modals.wav"/>
            </a:hlinkClick>
            <a:extLst>
              <a:ext uri="{FF2B5EF4-FFF2-40B4-BE49-F238E27FC236}">
                <a16:creationId xmlns:a16="http://schemas.microsoft.com/office/drawing/2014/main" id="{0F30C8A0-8869-4286-8FF6-D9F077387F10}"/>
              </a:ext>
            </a:extLst>
          </p:cNvPr>
          <p:cNvSpPr txBox="1"/>
          <p:nvPr/>
        </p:nvSpPr>
        <p:spPr>
          <a:xfrm>
            <a:off x="846685" y="5760477"/>
            <a:ext cx="8632344" cy="430887"/>
          </a:xfrm>
          <a:prstGeom prst="rect">
            <a:avLst/>
          </a:prstGeom>
          <a:solidFill>
            <a:schemeClr val="bg1"/>
          </a:solidFill>
        </p:spPr>
        <p:txBody>
          <a:bodyPr wrap="square" rtlCol="0">
            <a:spAutoFit/>
          </a:bodyPr>
          <a:lstStyle/>
          <a:p>
            <a:pPr lvl="0">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US" sz="2200" b="1" i="0" u="none" strike="noStrike" kern="1200" cap="none" spc="0" normalizeH="0" baseline="0" noProof="0" dirty="0" err="1">
                <a:ln>
                  <a:noFill/>
                </a:ln>
                <a:solidFill>
                  <a:schemeClr val="accent2"/>
                </a:solidFill>
                <a:effectLst/>
                <a:uLnTx/>
                <a:uFillTx/>
                <a:latin typeface="Century Gothic" panose="020F0302020204030204"/>
                <a:ea typeface="+mn-ea"/>
                <a:cs typeface="+mn-cs"/>
              </a:rPr>
              <a:t>veux</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football </a:t>
            </a:r>
            <a:r>
              <a:rPr lang="en-US" sz="2200" dirty="0">
                <a:solidFill>
                  <a:srgbClr val="4472C4">
                    <a:lumMod val="50000"/>
                  </a:srgbClr>
                </a:solidFill>
              </a:rPr>
              <a:t>avec Eduardo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Camavinga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jour ?</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ectangle 4">
            <a:hlinkClick r:id="" action="ppaction://noaction">
              <a:snd r:embed="rId8" name="1b missing modals.wav"/>
            </a:hlinkClick>
            <a:extLst>
              <a:ext uri="{FF2B5EF4-FFF2-40B4-BE49-F238E27FC236}">
                <a16:creationId xmlns:a16="http://schemas.microsoft.com/office/drawing/2014/main" id="{55887975-673E-4154-B53E-25F62D5FFEAC}"/>
              </a:ext>
            </a:extLst>
          </p:cNvPr>
          <p:cNvSpPr/>
          <p:nvPr/>
        </p:nvSpPr>
        <p:spPr>
          <a:xfrm>
            <a:off x="304395" y="2130241"/>
            <a:ext cx="414000" cy="414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31" name="Rectangle 30">
            <a:hlinkClick r:id="" action="ppaction://noaction">
              <a:snd r:embed="rId9" name="2b missing modals.wav"/>
            </a:hlinkClick>
            <a:extLst>
              <a:ext uri="{FF2B5EF4-FFF2-40B4-BE49-F238E27FC236}">
                <a16:creationId xmlns:a16="http://schemas.microsoft.com/office/drawing/2014/main" id="{919E6D53-83E0-4EE1-9130-8E00B602D3F2}"/>
              </a:ext>
            </a:extLst>
          </p:cNvPr>
          <p:cNvSpPr/>
          <p:nvPr/>
        </p:nvSpPr>
        <p:spPr>
          <a:xfrm>
            <a:off x="304395" y="2609533"/>
            <a:ext cx="414000" cy="414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32" name="Rectangle 31">
            <a:hlinkClick r:id="" action="ppaction://noaction">
              <a:snd r:embed="rId10" name="3b missing modals.wav"/>
            </a:hlinkClick>
            <a:extLst>
              <a:ext uri="{FF2B5EF4-FFF2-40B4-BE49-F238E27FC236}">
                <a16:creationId xmlns:a16="http://schemas.microsoft.com/office/drawing/2014/main" id="{52BE146C-8BF4-4367-A49C-E7CFA05E1E56}"/>
              </a:ext>
            </a:extLst>
          </p:cNvPr>
          <p:cNvSpPr/>
          <p:nvPr/>
        </p:nvSpPr>
        <p:spPr>
          <a:xfrm>
            <a:off x="304395" y="3088825"/>
            <a:ext cx="414000" cy="414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33" name="TextBox 32">
            <a:hlinkClick r:id="" action="ppaction://noaction">
              <a:snd r:embed="rId11" name="1a missing modals.wav"/>
            </a:hlinkClick>
            <a:extLst>
              <a:ext uri="{FF2B5EF4-FFF2-40B4-BE49-F238E27FC236}">
                <a16:creationId xmlns:a16="http://schemas.microsoft.com/office/drawing/2014/main" id="{62AC877B-C262-4FA2-A222-88940948A340}"/>
              </a:ext>
            </a:extLst>
          </p:cNvPr>
          <p:cNvSpPr txBox="1"/>
          <p:nvPr/>
        </p:nvSpPr>
        <p:spPr>
          <a:xfrm>
            <a:off x="846686" y="2118621"/>
            <a:ext cx="11221118" cy="430887"/>
          </a:xfrm>
          <a:prstGeom prst="rect">
            <a:avLst/>
          </a:prstGeom>
          <a:solidFill>
            <a:schemeClr val="bg1"/>
          </a:solidFill>
        </p:spPr>
        <p:txBody>
          <a:bodyPr wrap="square" rtlCol="0">
            <a:spAutoFit/>
          </a:bodyPr>
          <a:lstStyle/>
          <a:p>
            <a:pPr lvl="0">
              <a:defRPr/>
            </a:pPr>
            <a:r>
              <a:rPr lang="fr-FR" sz="2200" dirty="0">
                <a:solidFill>
                  <a:srgbClr val="4472C4">
                    <a:lumMod val="50000"/>
                  </a:srgbClr>
                </a:solidFill>
              </a:rPr>
              <a:t>Eduardo </a:t>
            </a:r>
            <a:r>
              <a:rPr lang="fr-FR" sz="2200" dirty="0" err="1">
                <a:solidFill>
                  <a:srgbClr val="4472C4">
                    <a:lumMod val="50000"/>
                  </a:srgbClr>
                </a:solidFill>
              </a:rPr>
              <a:t>Camavinga</a:t>
            </a:r>
            <a:r>
              <a:rPr lang="fr-FR" sz="2200" dirty="0">
                <a:solidFill>
                  <a:srgbClr val="4472C4">
                    <a:lumMod val="50000"/>
                  </a:srgbClr>
                </a:solidFill>
              </a:rPr>
              <a:t> a cinq frères et sœurs. Est-ce que tu </a:t>
            </a:r>
            <a:r>
              <a:rPr lang="fr-FR" sz="2200" b="1" dirty="0">
                <a:solidFill>
                  <a:srgbClr val="4472C4">
                    <a:lumMod val="50000"/>
                  </a:srgbClr>
                </a:solidFill>
              </a:rPr>
              <a:t>as </a:t>
            </a:r>
            <a:r>
              <a:rPr lang="fr-FR" sz="2200" dirty="0">
                <a:solidFill>
                  <a:srgbClr val="4472C4">
                    <a:lumMod val="50000"/>
                  </a:srgbClr>
                </a:solidFill>
              </a:rPr>
              <a:t>une grande famille ? </a:t>
            </a:r>
          </a:p>
        </p:txBody>
      </p:sp>
      <p:sp>
        <p:nvSpPr>
          <p:cNvPr id="35" name="TextBox 34">
            <a:hlinkClick r:id="" action="ppaction://noaction">
              <a:snd r:embed="rId12" name="4a missing modals.wav"/>
            </a:hlinkClick>
            <a:extLst>
              <a:ext uri="{FF2B5EF4-FFF2-40B4-BE49-F238E27FC236}">
                <a16:creationId xmlns:a16="http://schemas.microsoft.com/office/drawing/2014/main" id="{0D6A6621-B88A-42B9-A48C-DB022E07862F}"/>
              </a:ext>
            </a:extLst>
          </p:cNvPr>
          <p:cNvSpPr txBox="1"/>
          <p:nvPr/>
        </p:nvSpPr>
        <p:spPr>
          <a:xfrm>
            <a:off x="846685" y="3563868"/>
            <a:ext cx="6329804" cy="430887"/>
          </a:xfrm>
          <a:prstGeom prst="rect">
            <a:avLst/>
          </a:prstGeom>
          <a:solidFill>
            <a:schemeClr val="bg1"/>
          </a:solidFill>
        </p:spPr>
        <p:txBody>
          <a:bodyPr wrap="square" rtlCol="0">
            <a:spAutoFit/>
          </a:bodyPr>
          <a:lstStyle/>
          <a:p>
            <a:pPr lvl="0">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2200" b="1" i="0" u="none" strike="noStrike" kern="1200" cap="none" spc="0" normalizeH="0" baseline="0" noProof="0" dirty="0" err="1">
                <a:ln>
                  <a:noFill/>
                </a:ln>
                <a:solidFill>
                  <a:schemeClr val="accent2"/>
                </a:solidFill>
                <a:effectLst/>
                <a:uLnTx/>
                <a:uFillTx/>
                <a:latin typeface="Century Gothic" panose="020F0302020204030204"/>
                <a:ea typeface="+mn-ea"/>
                <a:cs typeface="+mn-cs"/>
              </a:rPr>
              <a:t>peux</a:t>
            </a:r>
            <a:r>
              <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imaginer</a:t>
            </a:r>
            <a:r>
              <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lang="en-GB" sz="2200" dirty="0">
                <a:solidFill>
                  <a:srgbClr val="4472C4">
                    <a:lumMod val="50000"/>
                  </a:srgbClr>
                </a:solidFill>
              </a:rPr>
              <a:t> dans </a:t>
            </a:r>
            <a:r>
              <a:rPr lang="en-GB" sz="2200" dirty="0" err="1">
                <a:solidFill>
                  <a:srgbClr val="4472C4">
                    <a:lumMod val="50000"/>
                  </a:srgbClr>
                </a:solidFill>
              </a:rPr>
              <a:t>cette</a:t>
            </a:r>
            <a:r>
              <a:rPr lang="en-GB" sz="2200" dirty="0">
                <a:solidFill>
                  <a:srgbClr val="4472C4">
                    <a:lumMod val="50000"/>
                  </a:srgbClr>
                </a:solidFill>
              </a:rPr>
              <a:t> situation ?</a:t>
            </a:r>
          </a:p>
        </p:txBody>
      </p:sp>
      <p:sp>
        <p:nvSpPr>
          <p:cNvPr id="36" name="TextBox 35">
            <a:hlinkClick r:id="" action="ppaction://noaction">
              <a:snd r:embed="rId13" name="2a missing modals.wav"/>
            </a:hlinkClick>
            <a:extLst>
              <a:ext uri="{FF2B5EF4-FFF2-40B4-BE49-F238E27FC236}">
                <a16:creationId xmlns:a16="http://schemas.microsoft.com/office/drawing/2014/main" id="{15DCD771-B19C-4047-9068-A07917F3127D}"/>
              </a:ext>
            </a:extLst>
          </p:cNvPr>
          <p:cNvSpPr txBox="1"/>
          <p:nvPr/>
        </p:nvSpPr>
        <p:spPr>
          <a:xfrm>
            <a:off x="846685" y="2600370"/>
            <a:ext cx="9029461" cy="430887"/>
          </a:xfrm>
          <a:prstGeom prst="rect">
            <a:avLst/>
          </a:prstGeom>
          <a:solidFill>
            <a:schemeClr val="bg1"/>
          </a:solidFill>
        </p:spPr>
        <p:txBody>
          <a:bodyPr wrap="square" rtlCol="0">
            <a:spAutoFit/>
          </a:bodyPr>
          <a:lstStyle/>
          <a:p>
            <a:pPr lvl="0">
              <a:defRPr/>
            </a:pPr>
            <a:r>
              <a:rPr lang="fr-FR" sz="2200" dirty="0">
                <a:solidFill>
                  <a:srgbClr val="4472C4">
                    <a:lumMod val="50000"/>
                  </a:srgbClr>
                </a:solidFill>
              </a:rPr>
              <a:t>Il vient d’Angola en Afrique, mais aujourd’hui il </a:t>
            </a:r>
            <a:r>
              <a:rPr lang="fr-FR" sz="2200" b="1" dirty="0">
                <a:solidFill>
                  <a:srgbClr val="4472C4">
                    <a:lumMod val="50000"/>
                  </a:srgbClr>
                </a:solidFill>
              </a:rPr>
              <a:t>habite</a:t>
            </a:r>
            <a:r>
              <a:rPr lang="fr-FR" sz="2200" dirty="0">
                <a:solidFill>
                  <a:srgbClr val="4472C4">
                    <a:lumMod val="50000"/>
                  </a:srgbClr>
                </a:solidFill>
              </a:rPr>
              <a:t> en France. </a:t>
            </a:r>
          </a:p>
        </p:txBody>
      </p:sp>
      <p:sp>
        <p:nvSpPr>
          <p:cNvPr id="17" name="Rectangle 16">
            <a:extLst>
              <a:ext uri="{FF2B5EF4-FFF2-40B4-BE49-F238E27FC236}">
                <a16:creationId xmlns:a16="http://schemas.microsoft.com/office/drawing/2014/main" id="{B8DA35ED-0A63-479C-B3B0-F8A4608B4863}"/>
              </a:ext>
            </a:extLst>
          </p:cNvPr>
          <p:cNvSpPr/>
          <p:nvPr/>
        </p:nvSpPr>
        <p:spPr>
          <a:xfrm>
            <a:off x="6662057" y="249869"/>
            <a:ext cx="3575393" cy="70784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*imaginer </a:t>
            </a:r>
            <a:r>
              <a:rPr lang="fr-FR" sz="2000" dirty="0"/>
              <a:t>= to imagine</a:t>
            </a:r>
          </a:p>
          <a:p>
            <a:pPr algn="ctr"/>
            <a:r>
              <a:rPr lang="fr-FR" sz="2000" b="1" dirty="0"/>
              <a:t>*la motivation </a:t>
            </a:r>
            <a:r>
              <a:rPr lang="fr-FR" sz="2000" dirty="0"/>
              <a:t>= motivation</a:t>
            </a:r>
          </a:p>
        </p:txBody>
      </p:sp>
      <p:sp>
        <p:nvSpPr>
          <p:cNvPr id="18" name="TextBox 17">
            <a:hlinkClick r:id="" action="ppaction://noaction">
              <a:snd r:embed="rId14" name="3a missing modals.wav"/>
            </a:hlinkClick>
            <a:extLst>
              <a:ext uri="{FF2B5EF4-FFF2-40B4-BE49-F238E27FC236}">
                <a16:creationId xmlns:a16="http://schemas.microsoft.com/office/drawing/2014/main" id="{D5753DCA-0785-4096-94E3-9D88125E39C2}"/>
              </a:ext>
            </a:extLst>
          </p:cNvPr>
          <p:cNvSpPr txBox="1"/>
          <p:nvPr/>
        </p:nvSpPr>
        <p:spPr>
          <a:xfrm>
            <a:off x="846687" y="3062981"/>
            <a:ext cx="6825702" cy="430887"/>
          </a:xfrm>
          <a:prstGeom prst="rect">
            <a:avLst/>
          </a:prstGeom>
          <a:solidFill>
            <a:schemeClr val="bg1"/>
          </a:solidFill>
        </p:spPr>
        <p:txBody>
          <a:bodyPr wrap="square" rtlCol="0">
            <a:spAutoFit/>
          </a:bodyPr>
          <a:lstStyle/>
          <a:p>
            <a:pPr lvl="0">
              <a:defRPr/>
            </a:pPr>
            <a:r>
              <a:rPr lang="fr-FR" sz="2200" dirty="0">
                <a:solidFill>
                  <a:srgbClr val="4472C4">
                    <a:lumMod val="50000"/>
                  </a:srgbClr>
                </a:solidFill>
              </a:rPr>
              <a:t>Un jour, il y a un accident et la maison </a:t>
            </a:r>
            <a:r>
              <a:rPr lang="fr-FR" sz="2200" b="1" dirty="0">
                <a:solidFill>
                  <a:srgbClr val="4472C4">
                    <a:lumMod val="50000"/>
                  </a:srgbClr>
                </a:solidFill>
              </a:rPr>
              <a:t>prend</a:t>
            </a:r>
            <a:r>
              <a:rPr lang="fr-FR" sz="2200" dirty="0">
                <a:solidFill>
                  <a:srgbClr val="4472C4">
                    <a:lumMod val="50000"/>
                  </a:srgbClr>
                </a:solidFill>
              </a:rPr>
              <a:t> feu.</a:t>
            </a:r>
          </a:p>
        </p:txBody>
      </p:sp>
      <p:sp>
        <p:nvSpPr>
          <p:cNvPr id="19" name="TextBox 18">
            <a:hlinkClick r:id="" action="ppaction://noaction">
              <a:snd r:embed="rId15" name="7a missing modals.wav"/>
            </a:hlinkClick>
            <a:extLst>
              <a:ext uri="{FF2B5EF4-FFF2-40B4-BE49-F238E27FC236}">
                <a16:creationId xmlns:a16="http://schemas.microsoft.com/office/drawing/2014/main" id="{C158B8AB-6068-499A-A242-4F0CF2D3E357}"/>
              </a:ext>
            </a:extLst>
          </p:cNvPr>
          <p:cNvSpPr txBox="1"/>
          <p:nvPr/>
        </p:nvSpPr>
        <p:spPr>
          <a:xfrm>
            <a:off x="846685" y="5277614"/>
            <a:ext cx="5038033" cy="432000"/>
          </a:xfrm>
          <a:prstGeom prst="rect">
            <a:avLst/>
          </a:prstGeom>
          <a:solidFill>
            <a:schemeClr val="bg1"/>
          </a:solidFill>
        </p:spPr>
        <p:txBody>
          <a:bodyPr wrap="square" rtlCol="0">
            <a:spAutoFit/>
          </a:bodyPr>
          <a:lstStyle/>
          <a:p>
            <a:pPr lvl="0">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200" b="1" i="0" u="none" strike="noStrike" kern="1200" cap="none" spc="0" normalizeH="0" baseline="0" noProof="0" dirty="0" err="1">
                <a:ln>
                  <a:noFill/>
                </a:ln>
                <a:solidFill>
                  <a:schemeClr val="accent2"/>
                </a:solidFill>
                <a:effectLst/>
                <a:uLnTx/>
                <a:uFillTx/>
                <a:latin typeface="Century Gothic" panose="020F0302020204030204"/>
                <a:ea typeface="+mn-ea"/>
                <a:cs typeface="+mn-cs"/>
              </a:rPr>
              <a:t>sait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travailler</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dur pour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Rectangle 19">
            <a:hlinkClick r:id="" action="ppaction://noaction">
              <a:snd r:embed="rId16" name="4b missing modals.wav"/>
            </a:hlinkClick>
            <a:extLst>
              <a:ext uri="{FF2B5EF4-FFF2-40B4-BE49-F238E27FC236}">
                <a16:creationId xmlns:a16="http://schemas.microsoft.com/office/drawing/2014/main" id="{06032F55-8E4C-41A4-ADDF-79A004872AD6}"/>
              </a:ext>
            </a:extLst>
          </p:cNvPr>
          <p:cNvSpPr/>
          <p:nvPr/>
        </p:nvSpPr>
        <p:spPr>
          <a:xfrm>
            <a:off x="304394" y="3568117"/>
            <a:ext cx="414000" cy="414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21" name="Rectangle 20">
            <a:hlinkClick r:id="" action="ppaction://noaction">
              <a:snd r:embed="rId17" name="5b missing modals.wav"/>
            </a:hlinkClick>
            <a:extLst>
              <a:ext uri="{FF2B5EF4-FFF2-40B4-BE49-F238E27FC236}">
                <a16:creationId xmlns:a16="http://schemas.microsoft.com/office/drawing/2014/main" id="{E799F48D-AA6E-4331-9D1A-19D79BBA1DA9}"/>
              </a:ext>
            </a:extLst>
          </p:cNvPr>
          <p:cNvSpPr/>
          <p:nvPr/>
        </p:nvSpPr>
        <p:spPr>
          <a:xfrm>
            <a:off x="304394" y="4055553"/>
            <a:ext cx="414000" cy="414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22" name="Rectangle 21">
            <a:hlinkClick r:id="" action="ppaction://noaction">
              <a:snd r:embed="rId18" name="6b missing modals.wav"/>
            </a:hlinkClick>
            <a:extLst>
              <a:ext uri="{FF2B5EF4-FFF2-40B4-BE49-F238E27FC236}">
                <a16:creationId xmlns:a16="http://schemas.microsoft.com/office/drawing/2014/main" id="{6D1ECCF6-AE91-42B9-9CDC-0EC672D13BA4}"/>
              </a:ext>
            </a:extLst>
          </p:cNvPr>
          <p:cNvSpPr/>
          <p:nvPr/>
        </p:nvSpPr>
        <p:spPr>
          <a:xfrm>
            <a:off x="304394" y="4795200"/>
            <a:ext cx="414000" cy="414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23" name="Rectangle 22">
            <a:hlinkClick r:id="" action="ppaction://noaction">
              <a:snd r:embed="rId19" name="7b missing modals.wav"/>
            </a:hlinkClick>
            <a:extLst>
              <a:ext uri="{FF2B5EF4-FFF2-40B4-BE49-F238E27FC236}">
                <a16:creationId xmlns:a16="http://schemas.microsoft.com/office/drawing/2014/main" id="{D058E88F-0BB9-4441-A144-ECC7EB4FF83D}"/>
              </a:ext>
            </a:extLst>
          </p:cNvPr>
          <p:cNvSpPr/>
          <p:nvPr/>
        </p:nvSpPr>
        <p:spPr>
          <a:xfrm>
            <a:off x="304394" y="5274492"/>
            <a:ext cx="414000" cy="414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7</a:t>
            </a:r>
          </a:p>
        </p:txBody>
      </p:sp>
      <p:sp>
        <p:nvSpPr>
          <p:cNvPr id="24" name="Rectangle 23">
            <a:hlinkClick r:id="" action="ppaction://noaction">
              <a:snd r:embed="rId20" name="8b missing modals.wav"/>
            </a:hlinkClick>
            <a:extLst>
              <a:ext uri="{FF2B5EF4-FFF2-40B4-BE49-F238E27FC236}">
                <a16:creationId xmlns:a16="http://schemas.microsoft.com/office/drawing/2014/main" id="{3544172E-9921-48ED-9F5D-CD91C170A11C}"/>
              </a:ext>
            </a:extLst>
          </p:cNvPr>
          <p:cNvSpPr/>
          <p:nvPr/>
        </p:nvSpPr>
        <p:spPr>
          <a:xfrm>
            <a:off x="304394" y="5753785"/>
            <a:ext cx="414000" cy="414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8</a:t>
            </a:r>
          </a:p>
        </p:txBody>
      </p:sp>
      <p:sp>
        <p:nvSpPr>
          <p:cNvPr id="41" name="TextBox 40">
            <a:extLst>
              <a:ext uri="{FF2B5EF4-FFF2-40B4-BE49-F238E27FC236}">
                <a16:creationId xmlns:a16="http://schemas.microsoft.com/office/drawing/2014/main" id="{42D7EB22-2503-4898-8CD3-6E46C497FD64}"/>
              </a:ext>
            </a:extLst>
          </p:cNvPr>
          <p:cNvSpPr txBox="1"/>
          <p:nvPr/>
        </p:nvSpPr>
        <p:spPr>
          <a:xfrm>
            <a:off x="159122" y="1225808"/>
            <a:ext cx="11628334"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600">
                <a:solidFill>
                  <a:srgbClr val="1F4E79"/>
                </a:solidFill>
                <a:latin typeface="Century Gothic" panose="020B0502020202020204" pitchFamily="34" charset="0"/>
              </a:defRPr>
            </a:lvl1pPr>
          </a:lstStyle>
          <a:p>
            <a:pPr lvl="0" algn="l">
              <a:defRPr/>
            </a:pPr>
            <a:r>
              <a:rPr lang="en-GB" sz="2400" dirty="0">
                <a:solidFill>
                  <a:srgbClr val="4472C4">
                    <a:lumMod val="50000"/>
                  </a:srgbClr>
                </a:solidFill>
                <a:latin typeface="Century Gothic" panose="020F0302020204030204"/>
              </a:rPr>
              <a:t>Deux </a:t>
            </a:r>
            <a:r>
              <a:rPr lang="en-GB" sz="2400" dirty="0" err="1">
                <a:solidFill>
                  <a:srgbClr val="4472C4">
                    <a:lumMod val="50000"/>
                  </a:srgbClr>
                </a:solidFill>
                <a:latin typeface="Century Gothic" panose="020F0302020204030204"/>
              </a:rPr>
              <a:t>journalistes</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sportives</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discutent</a:t>
            </a:r>
            <a:r>
              <a:rPr lang="en-GB" sz="2400" dirty="0">
                <a:solidFill>
                  <a:srgbClr val="4472C4">
                    <a:lumMod val="50000"/>
                  </a:srgbClr>
                </a:solidFill>
                <a:latin typeface="Century Gothic" panose="020F0302020204030204"/>
              </a:rPr>
              <a:t> de </a:t>
            </a:r>
            <a:r>
              <a:rPr lang="en-GB" sz="2400" dirty="0" err="1">
                <a:solidFill>
                  <a:srgbClr val="4472C4">
                    <a:lumMod val="50000"/>
                  </a:srgbClr>
                </a:solidFill>
                <a:latin typeface="Century Gothic" panose="020F0302020204030204"/>
              </a:rPr>
              <a:t>l’histoire</a:t>
            </a:r>
            <a:r>
              <a:rPr lang="en-GB" sz="2400" dirty="0">
                <a:solidFill>
                  <a:srgbClr val="4472C4">
                    <a:lumMod val="50000"/>
                  </a:srgbClr>
                </a:solidFill>
                <a:latin typeface="Century Gothic" panose="020F0302020204030204"/>
              </a:rPr>
              <a:t> de </a:t>
            </a:r>
            <a:r>
              <a:rPr lang="en-GB" sz="2400" dirty="0" err="1">
                <a:solidFill>
                  <a:srgbClr val="4472C4">
                    <a:lumMod val="50000"/>
                  </a:srgbClr>
                </a:solidFill>
                <a:latin typeface="Century Gothic" panose="020F0302020204030204"/>
              </a:rPr>
              <a:t>Camavinga</a:t>
            </a:r>
            <a:r>
              <a:rPr lang="en-GB" sz="2400" dirty="0">
                <a:solidFill>
                  <a:srgbClr val="4472C4">
                    <a:lumMod val="50000"/>
                  </a:srgbClr>
                </a:solidFill>
                <a:latin typeface="Century Gothic" panose="020F0302020204030204"/>
              </a:rPr>
              <a:t> à la radio.</a:t>
            </a:r>
            <a:br>
              <a:rPr lang="en-GB" sz="2400" dirty="0">
                <a:solidFill>
                  <a:srgbClr val="4472C4">
                    <a:lumMod val="50000"/>
                  </a:srgbClr>
                </a:solidFill>
                <a:latin typeface="Century Gothic" panose="020F0302020204030204"/>
              </a:rPr>
            </a:br>
            <a:r>
              <a:rPr lang="en-GB" sz="2400" dirty="0" err="1">
                <a:solidFill>
                  <a:srgbClr val="4472C4">
                    <a:lumMod val="50000"/>
                  </a:srgbClr>
                </a:solidFill>
                <a:latin typeface="Century Gothic" panose="020F0302020204030204"/>
              </a:rPr>
              <a:t>Écoute</a:t>
            </a:r>
            <a:r>
              <a:rPr lang="en-GB" sz="2400" dirty="0">
                <a:solidFill>
                  <a:srgbClr val="4472C4">
                    <a:lumMod val="50000"/>
                  </a:srgbClr>
                </a:solidFill>
                <a:latin typeface="Century Gothic" panose="020F0302020204030204"/>
              </a:rPr>
              <a:t> la conversation. Is a modal verb missing?</a:t>
            </a:r>
            <a:endParaRPr lang="en-US" sz="2000" dirty="0">
              <a:solidFill>
                <a:srgbClr val="4472C4">
                  <a:lumMod val="50000"/>
                </a:srgbClr>
              </a:solidFill>
              <a:latin typeface="Century Gothic" panose="020F0302020204030204"/>
            </a:endParaRPr>
          </a:p>
        </p:txBody>
      </p:sp>
      <p:sp>
        <p:nvSpPr>
          <p:cNvPr id="3" name="TextBox 2">
            <a:extLst>
              <a:ext uri="{FF2B5EF4-FFF2-40B4-BE49-F238E27FC236}">
                <a16:creationId xmlns:a16="http://schemas.microsoft.com/office/drawing/2014/main" id="{BB372C28-760F-4B14-A920-5EB097F2D54C}"/>
              </a:ext>
            </a:extLst>
          </p:cNvPr>
          <p:cNvSpPr txBox="1"/>
          <p:nvPr/>
        </p:nvSpPr>
        <p:spPr>
          <a:xfrm>
            <a:off x="1283344" y="3595591"/>
            <a:ext cx="716097" cy="400110"/>
          </a:xfrm>
          <a:prstGeom prst="rect">
            <a:avLst/>
          </a:prstGeom>
          <a:solidFill>
            <a:schemeClr val="accent1">
              <a:lumMod val="50000"/>
            </a:schemeClr>
          </a:solidFill>
        </p:spPr>
        <p:txBody>
          <a:bodyPr wrap="square" rtlCol="0">
            <a:spAutoFit/>
          </a:bodyPr>
          <a:lstStyle/>
          <a:p>
            <a:pPr algn="ctr"/>
            <a:r>
              <a:rPr lang="en-GB" sz="2000" b="1" dirty="0">
                <a:solidFill>
                  <a:schemeClr val="bg1"/>
                </a:solidFill>
              </a:rPr>
              <a:t>?</a:t>
            </a:r>
            <a:endParaRPr lang="fr-FR" sz="2000" b="1" dirty="0">
              <a:solidFill>
                <a:schemeClr val="bg1"/>
              </a:solidFill>
            </a:endParaRPr>
          </a:p>
        </p:txBody>
      </p:sp>
      <p:sp>
        <p:nvSpPr>
          <p:cNvPr id="42" name="TextBox 41">
            <a:extLst>
              <a:ext uri="{FF2B5EF4-FFF2-40B4-BE49-F238E27FC236}">
                <a16:creationId xmlns:a16="http://schemas.microsoft.com/office/drawing/2014/main" id="{406E25B0-58A4-4E8A-AD67-FCF71D2E87DC}"/>
              </a:ext>
            </a:extLst>
          </p:cNvPr>
          <p:cNvSpPr txBox="1"/>
          <p:nvPr/>
        </p:nvSpPr>
        <p:spPr>
          <a:xfrm>
            <a:off x="5213932" y="4093683"/>
            <a:ext cx="546453" cy="400110"/>
          </a:xfrm>
          <a:prstGeom prst="rect">
            <a:avLst/>
          </a:prstGeom>
          <a:solidFill>
            <a:schemeClr val="accent1">
              <a:lumMod val="50000"/>
            </a:schemeClr>
          </a:solidFill>
        </p:spPr>
        <p:txBody>
          <a:bodyPr wrap="square" rtlCol="0">
            <a:spAutoFit/>
          </a:bodyPr>
          <a:lstStyle/>
          <a:p>
            <a:pPr algn="ctr"/>
            <a:r>
              <a:rPr lang="en-GB" sz="2000" b="1" dirty="0">
                <a:solidFill>
                  <a:schemeClr val="bg1"/>
                </a:solidFill>
              </a:rPr>
              <a:t>?</a:t>
            </a:r>
            <a:endParaRPr lang="fr-FR" sz="2000" b="1" dirty="0">
              <a:solidFill>
                <a:schemeClr val="bg1"/>
              </a:solidFill>
            </a:endParaRPr>
          </a:p>
        </p:txBody>
      </p:sp>
      <p:sp>
        <p:nvSpPr>
          <p:cNvPr id="43" name="TextBox 42">
            <a:extLst>
              <a:ext uri="{FF2B5EF4-FFF2-40B4-BE49-F238E27FC236}">
                <a16:creationId xmlns:a16="http://schemas.microsoft.com/office/drawing/2014/main" id="{3A76DE4B-7926-4603-86A0-69FDD5D68202}"/>
              </a:ext>
            </a:extLst>
          </p:cNvPr>
          <p:cNvSpPr txBox="1"/>
          <p:nvPr/>
        </p:nvSpPr>
        <p:spPr>
          <a:xfrm>
            <a:off x="1094939" y="5294468"/>
            <a:ext cx="546453" cy="400110"/>
          </a:xfrm>
          <a:prstGeom prst="rect">
            <a:avLst/>
          </a:prstGeom>
          <a:solidFill>
            <a:schemeClr val="accent1">
              <a:lumMod val="50000"/>
            </a:schemeClr>
          </a:solidFill>
        </p:spPr>
        <p:txBody>
          <a:bodyPr wrap="square" rtlCol="0">
            <a:spAutoFit/>
          </a:bodyPr>
          <a:lstStyle/>
          <a:p>
            <a:pPr algn="ctr"/>
            <a:r>
              <a:rPr lang="en-GB" sz="2000" b="1" dirty="0">
                <a:solidFill>
                  <a:schemeClr val="bg1"/>
                </a:solidFill>
              </a:rPr>
              <a:t>?</a:t>
            </a:r>
            <a:endParaRPr lang="fr-FR" sz="2000" b="1" dirty="0">
              <a:solidFill>
                <a:schemeClr val="bg1"/>
              </a:solidFill>
            </a:endParaRPr>
          </a:p>
        </p:txBody>
      </p:sp>
      <p:sp>
        <p:nvSpPr>
          <p:cNvPr id="44" name="TextBox 43">
            <a:extLst>
              <a:ext uri="{FF2B5EF4-FFF2-40B4-BE49-F238E27FC236}">
                <a16:creationId xmlns:a16="http://schemas.microsoft.com/office/drawing/2014/main" id="{396AA55E-0F5C-4752-9D52-3A7DDB9EAAC4}"/>
              </a:ext>
            </a:extLst>
          </p:cNvPr>
          <p:cNvSpPr txBox="1"/>
          <p:nvPr/>
        </p:nvSpPr>
        <p:spPr>
          <a:xfrm>
            <a:off x="1306947" y="5760477"/>
            <a:ext cx="668892" cy="400110"/>
          </a:xfrm>
          <a:prstGeom prst="rect">
            <a:avLst/>
          </a:prstGeom>
          <a:solidFill>
            <a:schemeClr val="accent1">
              <a:lumMod val="50000"/>
            </a:schemeClr>
          </a:solidFill>
        </p:spPr>
        <p:txBody>
          <a:bodyPr wrap="square" rtlCol="0">
            <a:spAutoFit/>
          </a:bodyPr>
          <a:lstStyle/>
          <a:p>
            <a:pPr algn="ctr"/>
            <a:r>
              <a:rPr lang="en-GB" sz="2000" b="1" dirty="0">
                <a:solidFill>
                  <a:schemeClr val="bg1"/>
                </a:solidFill>
              </a:rPr>
              <a:t>?</a:t>
            </a:r>
            <a:endParaRPr lang="fr-FR" sz="2000" b="1" dirty="0">
              <a:solidFill>
                <a:schemeClr val="bg1"/>
              </a:solidFill>
            </a:endParaRPr>
          </a:p>
        </p:txBody>
      </p:sp>
    </p:spTree>
    <p:extLst>
      <p:ext uri="{BB962C8B-B14F-4D97-AF65-F5344CB8AC3E}">
        <p14:creationId xmlns:p14="http://schemas.microsoft.com/office/powerpoint/2010/main" val="159363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30" grpId="0" animBg="1"/>
      <p:bldP spid="33" grpId="0" animBg="1"/>
      <p:bldP spid="35" grpId="0" animBg="1"/>
      <p:bldP spid="36" grpId="0" animBg="1"/>
      <p:bldP spid="18" grpId="0" animBg="1"/>
      <p:bldP spid="19" grpId="0" animBg="1"/>
      <p:bldP spid="3" grpId="0" animBg="1"/>
      <p:bldP spid="3" grpId="1" animBg="1"/>
      <p:bldP spid="42" grpId="0" animBg="1"/>
      <p:bldP spid="42" grpId="1" animBg="1"/>
      <p:bldP spid="43" grpId="0" animBg="1"/>
      <p:bldP spid="43" grpId="1" animBg="1"/>
      <p:bldP spid="44" grpId="0" animBg="1"/>
      <p:bldP spid="4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rectangle">
            <a:extLst>
              <a:ext uri="{FF2B5EF4-FFF2-40B4-BE49-F238E27FC236}">
                <a16:creationId xmlns:a16="http://schemas.microsoft.com/office/drawing/2014/main" id="{9B0D249D-99EF-45E7-A23E-292FBD18A85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7219508" cy="867128"/>
          </a:xfrm>
          <a:prstGeom prst="rect">
            <a:avLst/>
          </a:prstGeom>
        </p:spPr>
      </p:pic>
      <p:sp>
        <p:nvSpPr>
          <p:cNvPr id="4" name="Title 3"/>
          <p:cNvSpPr>
            <a:spLocks noGrp="1"/>
          </p:cNvSpPr>
          <p:nvPr>
            <p:ph type="title"/>
          </p:nvPr>
        </p:nvSpPr>
        <p:spPr>
          <a:xfrm>
            <a:off x="-1" y="296864"/>
            <a:ext cx="6273209" cy="707849"/>
          </a:xfrm>
        </p:spPr>
        <p:txBody>
          <a:bodyPr>
            <a:normAutofit/>
          </a:bodyPr>
          <a:lstStyle/>
          <a:p>
            <a:r>
              <a:rPr lang="en-GB" sz="3600" b="1" dirty="0">
                <a:solidFill>
                  <a:schemeClr val="bg1"/>
                </a:solidFill>
              </a:rPr>
              <a:t>La position des </a:t>
            </a:r>
            <a:r>
              <a:rPr lang="en-GB" sz="3600" b="1" dirty="0" err="1">
                <a:solidFill>
                  <a:schemeClr val="bg1"/>
                </a:solidFill>
              </a:rPr>
              <a:t>adverbes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B2D2D496-34B4-4029-ABE4-EF99C01F00F5}"/>
              </a:ext>
            </a:extLst>
          </p:cNvPr>
          <p:cNvSpPr txBox="1"/>
          <p:nvPr/>
        </p:nvSpPr>
        <p:spPr>
          <a:xfrm>
            <a:off x="180000" y="1251550"/>
            <a:ext cx="11729921" cy="461665"/>
          </a:xfrm>
          <a:prstGeom prst="rect">
            <a:avLst/>
          </a:prstGeom>
          <a:noFill/>
        </p:spPr>
        <p:txBody>
          <a:bodyPr wrap="square" rtlCol="0">
            <a:spAutoFit/>
          </a:bodyPr>
          <a:lstStyle/>
          <a:p>
            <a:pPr lvl="0">
              <a:defRPr/>
            </a:pPr>
            <a:r>
              <a:rPr lang="en-US" sz="2400" b="1" dirty="0">
                <a:solidFill>
                  <a:srgbClr val="4472C4">
                    <a:lumMod val="50000"/>
                  </a:srgbClr>
                </a:solidFill>
                <a:latin typeface="Century Gothic" panose="020F0302020204030204"/>
              </a:rPr>
              <a:t>Adverbs</a:t>
            </a:r>
            <a:r>
              <a:rPr lang="en-US" sz="2400" dirty="0">
                <a:solidFill>
                  <a:srgbClr val="4472C4">
                    <a:lumMod val="50000"/>
                  </a:srgbClr>
                </a:solidFill>
                <a:latin typeface="Century Gothic" panose="020F0302020204030204"/>
              </a:rPr>
              <a:t> and </a:t>
            </a:r>
            <a:r>
              <a:rPr lang="en-US" sz="2400" b="1" dirty="0">
                <a:solidFill>
                  <a:srgbClr val="4472C4">
                    <a:lumMod val="50000"/>
                  </a:srgbClr>
                </a:solidFill>
                <a:latin typeface="Century Gothic" panose="020F0302020204030204"/>
              </a:rPr>
              <a:t>adverbial phrases </a:t>
            </a:r>
            <a:r>
              <a:rPr lang="en-US" sz="2400" dirty="0">
                <a:solidFill>
                  <a:srgbClr val="4472C4">
                    <a:lumMod val="50000"/>
                  </a:srgbClr>
                </a:solidFill>
                <a:latin typeface="Century Gothic" panose="020F0302020204030204"/>
              </a:rPr>
              <a:t>give more information about a </a:t>
            </a:r>
            <a:r>
              <a:rPr lang="en-US" sz="2400" b="1" dirty="0">
                <a:solidFill>
                  <a:srgbClr val="4472C4">
                    <a:lumMod val="50000"/>
                  </a:srgbClr>
                </a:solidFill>
                <a:latin typeface="Century Gothic" panose="020F0302020204030204"/>
              </a:rPr>
              <a:t>verb.</a:t>
            </a:r>
          </a:p>
        </p:txBody>
      </p:sp>
      <p:sp>
        <p:nvSpPr>
          <p:cNvPr id="9" name="TextBox 8">
            <a:extLst>
              <a:ext uri="{FF2B5EF4-FFF2-40B4-BE49-F238E27FC236}">
                <a16:creationId xmlns:a16="http://schemas.microsoft.com/office/drawing/2014/main" id="{FAFB521B-8E24-4152-8C5F-0E5112F65AA6}"/>
              </a:ext>
            </a:extLst>
          </p:cNvPr>
          <p:cNvSpPr txBox="1"/>
          <p:nvPr/>
        </p:nvSpPr>
        <p:spPr>
          <a:xfrm>
            <a:off x="288272" y="3670007"/>
            <a:ext cx="1161545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A</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rPr>
              <a:t>dverbs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that</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rPr>
              <a:t> tell us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rPr>
              <a:t>how </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rPr>
              <a:t>and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rPr>
              <a:t>how often </a:t>
            </a:r>
            <a:r>
              <a:rPr lang="en-US" sz="2400" dirty="0">
                <a:solidFill>
                  <a:srgbClr val="4472C4">
                    <a:lumMod val="50000"/>
                  </a:srgbClr>
                </a:solidFill>
                <a:latin typeface="Century Gothic" panose="020F0302020204030204"/>
              </a:rPr>
              <a:t>something happens </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rPr>
              <a:t>normally</a:t>
            </a:r>
            <a:r>
              <a:rPr lang="en-US" sz="2400" dirty="0">
                <a:solidFill>
                  <a:srgbClr val="4472C4">
                    <a:lumMod val="50000"/>
                  </a:srgbClr>
                </a:solidFill>
                <a:latin typeface="Century Gothic" panose="020F0302020204030204"/>
              </a:rPr>
              <a:t> come </a:t>
            </a:r>
            <a:r>
              <a:rPr lang="en-US" sz="2400" b="1" dirty="0">
                <a:solidFill>
                  <a:srgbClr val="4472C4">
                    <a:lumMod val="50000"/>
                  </a:srgbClr>
                </a:solidFill>
                <a:latin typeface="Century Gothic" panose="020F0302020204030204"/>
              </a:rPr>
              <a:t>after</a:t>
            </a:r>
            <a:r>
              <a:rPr lang="en-US" sz="2400" dirty="0">
                <a:solidFill>
                  <a:srgbClr val="4472C4">
                    <a:lumMod val="50000"/>
                  </a:srgbClr>
                </a:solidFill>
                <a:latin typeface="Century Gothic" panose="020F0302020204030204"/>
              </a:rPr>
              <a:t> the verb in </a:t>
            </a:r>
            <a:r>
              <a:rPr lang="en-US" sz="2400" b="1" dirty="0">
                <a:solidFill>
                  <a:srgbClr val="4472C4">
                    <a:lumMod val="50000"/>
                  </a:srgbClr>
                </a:solidFill>
                <a:latin typeface="Century Gothic" panose="020F0302020204030204"/>
              </a:rPr>
              <a:t>short form</a:t>
            </a:r>
            <a:r>
              <a:rPr lang="en-US" sz="2400" dirty="0">
                <a:solidFill>
                  <a:srgbClr val="4472C4">
                    <a:lumMod val="50000"/>
                  </a:srgbClr>
                </a:solidFill>
                <a:latin typeface="Century Gothic" panose="020F0302020204030204"/>
              </a:rPr>
              <a:t>:</a:t>
            </a:r>
          </a:p>
        </p:txBody>
      </p:sp>
      <p:sp>
        <p:nvSpPr>
          <p:cNvPr id="10" name="TextBox 9">
            <a:extLst>
              <a:ext uri="{FF2B5EF4-FFF2-40B4-BE49-F238E27FC236}">
                <a16:creationId xmlns:a16="http://schemas.microsoft.com/office/drawing/2014/main" id="{E94A194C-8F22-4147-83F7-599F9572B422}"/>
              </a:ext>
            </a:extLst>
          </p:cNvPr>
          <p:cNvSpPr txBox="1"/>
          <p:nvPr/>
        </p:nvSpPr>
        <p:spPr>
          <a:xfrm>
            <a:off x="1746954" y="4663437"/>
            <a:ext cx="4453994" cy="430887"/>
          </a:xfrm>
          <a:prstGeom prst="rect">
            <a:avLst/>
          </a:prstGeom>
          <a:noFill/>
        </p:spPr>
        <p:txBody>
          <a:bodyPr wrap="square">
            <a:spAutoFit/>
          </a:bodyPr>
          <a:lstStyle/>
          <a:p>
            <a:pPr lvl="0">
              <a:defRPr/>
            </a:pPr>
            <a:r>
              <a:rPr lang="en-US" sz="2200" dirty="0">
                <a:solidFill>
                  <a:srgbClr val="4472C4">
                    <a:lumMod val="50000"/>
                  </a:srgbClr>
                </a:solidFill>
              </a:rPr>
              <a:t>Il</a:t>
            </a:r>
            <a:r>
              <a:rPr lang="en-US" sz="2200" b="1" dirty="0">
                <a:solidFill>
                  <a:srgbClr val="4472C4">
                    <a:lumMod val="50000"/>
                  </a:srgbClr>
                </a:solidFill>
              </a:rPr>
              <a:t> parle</a:t>
            </a:r>
            <a:r>
              <a:rPr lang="en-US" sz="2200" b="1" dirty="0">
                <a:solidFill>
                  <a:srgbClr val="E65D00"/>
                </a:solidFill>
              </a:rPr>
              <a:t> </a:t>
            </a:r>
            <a:r>
              <a:rPr lang="en-US" sz="2200" b="1" dirty="0" err="1">
                <a:solidFill>
                  <a:srgbClr val="E65D00"/>
                </a:solidFill>
              </a:rPr>
              <a:t>souvent</a:t>
            </a:r>
            <a:r>
              <a:rPr lang="en-US" sz="2200" b="1" dirty="0">
                <a:solidFill>
                  <a:srgbClr val="E65D00"/>
                </a:solidFill>
              </a:rPr>
              <a:t> </a:t>
            </a:r>
            <a:r>
              <a:rPr lang="en-US" sz="2200" dirty="0">
                <a:solidFill>
                  <a:srgbClr val="4472C4">
                    <a:lumMod val="50000"/>
                  </a:srgbClr>
                </a:solidFill>
              </a:rPr>
              <a:t>à Sophie.</a:t>
            </a:r>
            <a:endParaRPr lang="en-US" sz="2200" dirty="0">
              <a:solidFill>
                <a:srgbClr val="4472C4">
                  <a:lumMod val="50000"/>
                </a:srgbClr>
              </a:solidFill>
              <a:latin typeface="Century Gothic" panose="020F0302020204030204"/>
            </a:endParaRPr>
          </a:p>
        </p:txBody>
      </p:sp>
      <p:sp>
        <p:nvSpPr>
          <p:cNvPr id="12" name="TextBox 11">
            <a:extLst>
              <a:ext uri="{FF2B5EF4-FFF2-40B4-BE49-F238E27FC236}">
                <a16:creationId xmlns:a16="http://schemas.microsoft.com/office/drawing/2014/main" id="{8C6B5C72-29E0-4BE4-8445-57690D38F2DA}"/>
              </a:ext>
            </a:extLst>
          </p:cNvPr>
          <p:cNvSpPr txBox="1"/>
          <p:nvPr/>
        </p:nvSpPr>
        <p:spPr>
          <a:xfrm>
            <a:off x="6671778" y="4663437"/>
            <a:ext cx="4453994" cy="430887"/>
          </a:xfrm>
          <a:prstGeom prst="rect">
            <a:avLst/>
          </a:prstGeom>
          <a:noFill/>
        </p:spPr>
        <p:txBody>
          <a:bodyPr wrap="square">
            <a:spAutoFit/>
          </a:bodyPr>
          <a:lstStyle/>
          <a:p>
            <a:pPr>
              <a:defRPr/>
            </a:pPr>
            <a:r>
              <a:rPr lang="en-US" sz="2200" dirty="0">
                <a:solidFill>
                  <a:srgbClr val="4472C4">
                    <a:lumMod val="50000"/>
                  </a:srgbClr>
                </a:solidFill>
              </a:rPr>
              <a:t>He</a:t>
            </a:r>
            <a:r>
              <a:rPr lang="en-US" sz="2200" b="1" dirty="0">
                <a:solidFill>
                  <a:srgbClr val="4472C4">
                    <a:lumMod val="50000"/>
                  </a:srgbClr>
                </a:solidFill>
              </a:rPr>
              <a:t> </a:t>
            </a:r>
            <a:r>
              <a:rPr lang="en-US" sz="2200" b="1" dirty="0">
                <a:solidFill>
                  <a:srgbClr val="E65D00"/>
                </a:solidFill>
              </a:rPr>
              <a:t>often</a:t>
            </a:r>
            <a:r>
              <a:rPr lang="en-US" sz="2200" b="1" dirty="0">
                <a:solidFill>
                  <a:srgbClr val="4472C4">
                    <a:lumMod val="50000"/>
                  </a:srgbClr>
                </a:solidFill>
              </a:rPr>
              <a:t> speaks </a:t>
            </a:r>
            <a:r>
              <a:rPr lang="en-US" sz="2200" dirty="0">
                <a:solidFill>
                  <a:srgbClr val="4472C4">
                    <a:lumMod val="50000"/>
                  </a:srgbClr>
                </a:solidFill>
              </a:rPr>
              <a:t>to Sophie.</a:t>
            </a:r>
            <a:endParaRPr lang="en-US" sz="2200" dirty="0">
              <a:solidFill>
                <a:srgbClr val="4472C4">
                  <a:lumMod val="50000"/>
                </a:srgbClr>
              </a:solidFill>
              <a:latin typeface="Century Gothic" panose="020F0302020204030204"/>
            </a:endParaRPr>
          </a:p>
        </p:txBody>
      </p:sp>
      <p:sp>
        <p:nvSpPr>
          <p:cNvPr id="15" name="TextBox 14">
            <a:extLst>
              <a:ext uri="{FF2B5EF4-FFF2-40B4-BE49-F238E27FC236}">
                <a16:creationId xmlns:a16="http://schemas.microsoft.com/office/drawing/2014/main" id="{31253072-935F-4443-BF7F-5B1C82CD4674}"/>
              </a:ext>
            </a:extLst>
          </p:cNvPr>
          <p:cNvSpPr txBox="1"/>
          <p:nvPr/>
        </p:nvSpPr>
        <p:spPr>
          <a:xfrm>
            <a:off x="180000" y="1845223"/>
            <a:ext cx="11615453" cy="830997"/>
          </a:xfrm>
          <a:prstGeom prst="rect">
            <a:avLst/>
          </a:prstGeom>
          <a:noFill/>
        </p:spPr>
        <p:txBody>
          <a:bodyPr wrap="square">
            <a:spAutoFit/>
          </a:bodyPr>
          <a:lstStyle/>
          <a:p>
            <a:pPr>
              <a:defRPr/>
            </a:pPr>
            <a:r>
              <a:rPr lang="en-US" sz="2400" dirty="0">
                <a:solidFill>
                  <a:srgbClr val="4472C4">
                    <a:lumMod val="50000"/>
                  </a:srgbClr>
                </a:solidFill>
              </a:rPr>
              <a:t>Adverbs that tell us </a:t>
            </a:r>
            <a:r>
              <a:rPr lang="en-US" sz="2400" b="1" dirty="0">
                <a:solidFill>
                  <a:srgbClr val="4472C4">
                    <a:lumMod val="50000"/>
                  </a:srgbClr>
                </a:solidFill>
              </a:rPr>
              <a:t>when </a:t>
            </a:r>
            <a:r>
              <a:rPr lang="en-US" sz="2400" dirty="0">
                <a:solidFill>
                  <a:srgbClr val="4472C4">
                    <a:lumMod val="50000"/>
                  </a:srgbClr>
                </a:solidFill>
              </a:rPr>
              <a:t>and </a:t>
            </a:r>
            <a:r>
              <a:rPr lang="en-US" sz="2400" b="1" dirty="0">
                <a:solidFill>
                  <a:srgbClr val="4472C4">
                    <a:lumMod val="50000"/>
                  </a:srgbClr>
                </a:solidFill>
              </a:rPr>
              <a:t>where </a:t>
            </a:r>
            <a:r>
              <a:rPr lang="en-US" sz="2400" dirty="0">
                <a:solidFill>
                  <a:srgbClr val="4472C4">
                    <a:lumMod val="50000"/>
                  </a:srgbClr>
                </a:solidFill>
              </a:rPr>
              <a:t>something happens normally come at the </a:t>
            </a:r>
            <a:r>
              <a:rPr lang="en-US" sz="2400" b="1" dirty="0">
                <a:solidFill>
                  <a:srgbClr val="4472C4">
                    <a:lumMod val="50000"/>
                  </a:srgbClr>
                </a:solidFill>
              </a:rPr>
              <a:t>beginning </a:t>
            </a:r>
            <a:r>
              <a:rPr lang="en-US" sz="2400" dirty="0">
                <a:solidFill>
                  <a:srgbClr val="4472C4">
                    <a:lumMod val="50000"/>
                  </a:srgbClr>
                </a:solidFill>
              </a:rPr>
              <a:t>or </a:t>
            </a:r>
            <a:r>
              <a:rPr lang="en-US" sz="2400" b="1" dirty="0">
                <a:solidFill>
                  <a:srgbClr val="4472C4">
                    <a:lumMod val="50000"/>
                  </a:srgbClr>
                </a:solidFill>
              </a:rPr>
              <a:t>end</a:t>
            </a:r>
            <a:r>
              <a:rPr lang="en-US" sz="2400" dirty="0">
                <a:solidFill>
                  <a:srgbClr val="4472C4">
                    <a:lumMod val="50000"/>
                  </a:srgbClr>
                </a:solidFill>
              </a:rPr>
              <a:t> of the sentence</a:t>
            </a:r>
            <a:r>
              <a:rPr lang="en-US" sz="2400" b="1" dirty="0">
                <a:solidFill>
                  <a:srgbClr val="4472C4">
                    <a:lumMod val="50000"/>
                  </a:srgbClr>
                </a:solidFill>
              </a:rPr>
              <a:t>:</a:t>
            </a:r>
          </a:p>
        </p:txBody>
      </p:sp>
      <p:sp>
        <p:nvSpPr>
          <p:cNvPr id="16" name="TextBox 15">
            <a:extLst>
              <a:ext uri="{FF2B5EF4-FFF2-40B4-BE49-F238E27FC236}">
                <a16:creationId xmlns:a16="http://schemas.microsoft.com/office/drawing/2014/main" id="{8A7FB72F-0D16-4875-A679-C7ADE0956060}"/>
              </a:ext>
            </a:extLst>
          </p:cNvPr>
          <p:cNvSpPr txBox="1"/>
          <p:nvPr/>
        </p:nvSpPr>
        <p:spPr>
          <a:xfrm>
            <a:off x="1746954" y="2738133"/>
            <a:ext cx="4453994" cy="769441"/>
          </a:xfrm>
          <a:prstGeom prst="rect">
            <a:avLst/>
          </a:prstGeom>
          <a:noFill/>
        </p:spPr>
        <p:txBody>
          <a:bodyPr wrap="square">
            <a:spAutoFit/>
          </a:bodyPr>
          <a:lstStyle/>
          <a:p>
            <a:pPr lvl="0">
              <a:defRPr/>
            </a:pPr>
            <a:r>
              <a:rPr lang="en-US" sz="2200" b="1" dirty="0" err="1">
                <a:solidFill>
                  <a:srgbClr val="E65D00"/>
                </a:solidFill>
              </a:rPr>
              <a:t>Demain</a:t>
            </a:r>
            <a:r>
              <a:rPr lang="en-US" sz="2200" dirty="0">
                <a:solidFill>
                  <a:srgbClr val="4472C4">
                    <a:lumMod val="50000"/>
                  </a:srgbClr>
                </a:solidFill>
              </a:rPr>
              <a:t>, je </a:t>
            </a:r>
            <a:r>
              <a:rPr lang="en-US" sz="2200" b="1" dirty="0" err="1">
                <a:solidFill>
                  <a:srgbClr val="4472C4">
                    <a:lumMod val="50000"/>
                  </a:srgbClr>
                </a:solidFill>
              </a:rPr>
              <a:t>vais</a:t>
            </a:r>
            <a:r>
              <a:rPr lang="en-US" sz="2200" b="1" dirty="0">
                <a:solidFill>
                  <a:srgbClr val="4472C4">
                    <a:lumMod val="50000"/>
                  </a:srgbClr>
                </a:solidFill>
              </a:rPr>
              <a:t> </a:t>
            </a:r>
            <a:r>
              <a:rPr lang="en-US" sz="2200" b="1" dirty="0" err="1">
                <a:solidFill>
                  <a:srgbClr val="4472C4">
                    <a:lumMod val="50000"/>
                  </a:srgbClr>
                </a:solidFill>
              </a:rPr>
              <a:t>aller</a:t>
            </a:r>
            <a:r>
              <a:rPr lang="en-US" sz="2200" b="1" dirty="0">
                <a:solidFill>
                  <a:srgbClr val="E65D00"/>
                </a:solidFill>
              </a:rPr>
              <a:t> </a:t>
            </a:r>
            <a:r>
              <a:rPr lang="en-US" sz="2200" dirty="0">
                <a:solidFill>
                  <a:srgbClr val="4472C4">
                    <a:lumMod val="50000"/>
                  </a:srgbClr>
                </a:solidFill>
              </a:rPr>
              <a:t>au parc.</a:t>
            </a:r>
          </a:p>
          <a:p>
            <a:pPr>
              <a:defRPr/>
            </a:pPr>
            <a:r>
              <a:rPr lang="en-US" sz="2200" dirty="0">
                <a:solidFill>
                  <a:srgbClr val="4472C4">
                    <a:lumMod val="50000"/>
                  </a:srgbClr>
                </a:solidFill>
              </a:rPr>
              <a:t>Je </a:t>
            </a:r>
            <a:r>
              <a:rPr lang="en-US" sz="2200" b="1" dirty="0" err="1">
                <a:solidFill>
                  <a:srgbClr val="4472C4">
                    <a:lumMod val="50000"/>
                  </a:srgbClr>
                </a:solidFill>
              </a:rPr>
              <a:t>vais</a:t>
            </a:r>
            <a:r>
              <a:rPr lang="en-US" sz="2200" b="1" dirty="0">
                <a:solidFill>
                  <a:srgbClr val="4472C4">
                    <a:lumMod val="50000"/>
                  </a:srgbClr>
                </a:solidFill>
              </a:rPr>
              <a:t> </a:t>
            </a:r>
            <a:r>
              <a:rPr lang="en-US" sz="2200" b="1" dirty="0" err="1">
                <a:solidFill>
                  <a:srgbClr val="4472C4">
                    <a:lumMod val="50000"/>
                  </a:srgbClr>
                </a:solidFill>
              </a:rPr>
              <a:t>aller</a:t>
            </a:r>
            <a:r>
              <a:rPr lang="en-US" sz="2200" b="1" dirty="0">
                <a:solidFill>
                  <a:srgbClr val="E65D00"/>
                </a:solidFill>
              </a:rPr>
              <a:t> </a:t>
            </a:r>
            <a:r>
              <a:rPr lang="en-US" sz="2200" dirty="0">
                <a:solidFill>
                  <a:srgbClr val="4472C4">
                    <a:lumMod val="50000"/>
                  </a:srgbClr>
                </a:solidFill>
              </a:rPr>
              <a:t>au parc </a:t>
            </a:r>
            <a:r>
              <a:rPr lang="en-US" sz="2200" b="1" dirty="0" err="1">
                <a:solidFill>
                  <a:srgbClr val="E65D00"/>
                </a:solidFill>
              </a:rPr>
              <a:t>demain</a:t>
            </a:r>
            <a:r>
              <a:rPr lang="en-US" sz="2200" dirty="0">
                <a:solidFill>
                  <a:srgbClr val="4472C4">
                    <a:lumMod val="50000"/>
                  </a:srgbClr>
                </a:solidFill>
              </a:rPr>
              <a:t>.</a:t>
            </a:r>
          </a:p>
        </p:txBody>
      </p:sp>
      <p:sp>
        <p:nvSpPr>
          <p:cNvPr id="18" name="TextBox 17">
            <a:extLst>
              <a:ext uri="{FF2B5EF4-FFF2-40B4-BE49-F238E27FC236}">
                <a16:creationId xmlns:a16="http://schemas.microsoft.com/office/drawing/2014/main" id="{A6E36886-19AE-488F-A8C7-0BFCCEA3034F}"/>
              </a:ext>
            </a:extLst>
          </p:cNvPr>
          <p:cNvSpPr txBox="1"/>
          <p:nvPr/>
        </p:nvSpPr>
        <p:spPr>
          <a:xfrm>
            <a:off x="6671778" y="2738133"/>
            <a:ext cx="4861628" cy="769441"/>
          </a:xfrm>
          <a:prstGeom prst="rect">
            <a:avLst/>
          </a:prstGeom>
          <a:noFill/>
        </p:spPr>
        <p:txBody>
          <a:bodyPr wrap="square">
            <a:spAutoFit/>
          </a:bodyPr>
          <a:lstStyle/>
          <a:p>
            <a:pPr lvl="0">
              <a:defRPr/>
            </a:pPr>
            <a:r>
              <a:rPr lang="en-US" sz="2200" dirty="0">
                <a:solidFill>
                  <a:srgbClr val="4472C4">
                    <a:lumMod val="50000"/>
                  </a:srgbClr>
                </a:solidFill>
              </a:rPr>
              <a:t>I’m </a:t>
            </a:r>
            <a:r>
              <a:rPr lang="en-US" sz="2200" b="1" dirty="0">
                <a:solidFill>
                  <a:srgbClr val="4472C4">
                    <a:lumMod val="50000"/>
                  </a:srgbClr>
                </a:solidFill>
              </a:rPr>
              <a:t>going</a:t>
            </a:r>
            <a:r>
              <a:rPr lang="en-US" sz="2200" dirty="0">
                <a:solidFill>
                  <a:srgbClr val="4472C4">
                    <a:lumMod val="50000"/>
                  </a:srgbClr>
                </a:solidFill>
              </a:rPr>
              <a:t> </a:t>
            </a:r>
            <a:r>
              <a:rPr lang="en-US" sz="2200" b="1" dirty="0">
                <a:solidFill>
                  <a:srgbClr val="4472C4">
                    <a:lumMod val="50000"/>
                  </a:srgbClr>
                </a:solidFill>
              </a:rPr>
              <a:t>to go </a:t>
            </a:r>
            <a:r>
              <a:rPr lang="en-US" sz="2200" dirty="0">
                <a:solidFill>
                  <a:srgbClr val="4472C4">
                    <a:lumMod val="50000"/>
                  </a:srgbClr>
                </a:solidFill>
              </a:rPr>
              <a:t>to the park </a:t>
            </a:r>
            <a:r>
              <a:rPr lang="en-US" sz="2200" b="1" dirty="0">
                <a:solidFill>
                  <a:srgbClr val="E65D00"/>
                </a:solidFill>
              </a:rPr>
              <a:t>tomorrow</a:t>
            </a:r>
            <a:r>
              <a:rPr lang="en-US" sz="2200" dirty="0">
                <a:solidFill>
                  <a:srgbClr val="4472C4">
                    <a:lumMod val="50000"/>
                  </a:srgbClr>
                </a:solidFill>
              </a:rPr>
              <a:t>.</a:t>
            </a:r>
            <a:endParaRPr lang="en-US" sz="2200" dirty="0">
              <a:solidFill>
                <a:srgbClr val="4472C4">
                  <a:lumMod val="50000"/>
                </a:srgbClr>
              </a:solidFill>
              <a:latin typeface="Century Gothic" panose="020F0302020204030204"/>
            </a:endParaRPr>
          </a:p>
        </p:txBody>
      </p:sp>
      <p:pic>
        <p:nvPicPr>
          <p:cNvPr id="8194" name="Picture 2" descr="Landscape, Park, Trees, Trail, Nature, Beautiful">
            <a:extLst>
              <a:ext uri="{FF2B5EF4-FFF2-40B4-BE49-F238E27FC236}">
                <a16:creationId xmlns:a16="http://schemas.microsoft.com/office/drawing/2014/main" id="{86BD9926-BA46-4CB9-8B8F-DAAED56136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348" y="2803841"/>
            <a:ext cx="1012615" cy="58963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ubble, Talk, Speech Bubble, Speech Balloon, Speaking">
            <a:extLst>
              <a:ext uri="{FF2B5EF4-FFF2-40B4-BE49-F238E27FC236}">
                <a16:creationId xmlns:a16="http://schemas.microsoft.com/office/drawing/2014/main" id="{10895FD7-BD9F-4797-9AE1-031E8840F4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599" y="4621746"/>
            <a:ext cx="632112" cy="57537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395DFB8-5E96-4B80-A7ED-CB26C2932D09}"/>
              </a:ext>
            </a:extLst>
          </p:cNvPr>
          <p:cNvSpPr txBox="1"/>
          <p:nvPr/>
        </p:nvSpPr>
        <p:spPr>
          <a:xfrm>
            <a:off x="288272" y="5197119"/>
            <a:ext cx="116154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So, in sentences with </a:t>
            </a:r>
            <a:r>
              <a:rPr lang="en-US" sz="2400" b="1" dirty="0">
                <a:solidFill>
                  <a:srgbClr val="4472C4">
                    <a:lumMod val="50000"/>
                  </a:srgbClr>
                </a:solidFill>
                <a:latin typeface="Century Gothic" panose="020F0302020204030204"/>
              </a:rPr>
              <a:t>two verbs</a:t>
            </a:r>
            <a:r>
              <a:rPr lang="en-US" sz="2400" dirty="0">
                <a:solidFill>
                  <a:srgbClr val="4472C4">
                    <a:lumMod val="50000"/>
                  </a:srgbClr>
                </a:solidFill>
                <a:latin typeface="Century Gothic" panose="020F0302020204030204"/>
              </a:rPr>
              <a:t>, these often come </a:t>
            </a:r>
            <a:r>
              <a:rPr lang="en-US" sz="2400" b="1" dirty="0">
                <a:solidFill>
                  <a:srgbClr val="4472C4">
                    <a:lumMod val="50000"/>
                  </a:srgbClr>
                </a:solidFill>
                <a:latin typeface="Century Gothic" panose="020F0302020204030204"/>
              </a:rPr>
              <a:t>between </a:t>
            </a:r>
            <a:r>
              <a:rPr lang="en-US" sz="2400" dirty="0">
                <a:solidFill>
                  <a:srgbClr val="4472C4">
                    <a:lumMod val="50000"/>
                  </a:srgbClr>
                </a:solidFill>
                <a:latin typeface="Century Gothic" panose="020F0302020204030204"/>
              </a:rPr>
              <a:t>the verbs: </a:t>
            </a:r>
            <a:r>
              <a:rPr lang="en-US" sz="2400" b="1" dirty="0">
                <a:solidFill>
                  <a:srgbClr val="4472C4">
                    <a:lumMod val="50000"/>
                  </a:srgbClr>
                </a:solidFill>
                <a:latin typeface="Century Gothic" panose="020F0302020204030204"/>
              </a:rPr>
              <a:t> </a:t>
            </a:r>
            <a:endParaRPr lang="en-US" sz="2400" dirty="0">
              <a:solidFill>
                <a:srgbClr val="4472C4">
                  <a:lumMod val="50000"/>
                </a:srgbClr>
              </a:solidFill>
              <a:latin typeface="Century Gothic" panose="020F0302020204030204"/>
            </a:endParaRPr>
          </a:p>
        </p:txBody>
      </p:sp>
      <p:sp>
        <p:nvSpPr>
          <p:cNvPr id="22" name="TextBox 21">
            <a:extLst>
              <a:ext uri="{FF2B5EF4-FFF2-40B4-BE49-F238E27FC236}">
                <a16:creationId xmlns:a16="http://schemas.microsoft.com/office/drawing/2014/main" id="{3956812E-A540-421E-A2E4-0305F2DC5A31}"/>
              </a:ext>
            </a:extLst>
          </p:cNvPr>
          <p:cNvSpPr txBox="1"/>
          <p:nvPr/>
        </p:nvSpPr>
        <p:spPr>
          <a:xfrm>
            <a:off x="1746954" y="5761579"/>
            <a:ext cx="4453994" cy="430887"/>
          </a:xfrm>
          <a:prstGeom prst="rect">
            <a:avLst/>
          </a:prstGeom>
          <a:noFill/>
        </p:spPr>
        <p:txBody>
          <a:bodyPr wrap="square">
            <a:spAutoFit/>
          </a:bodyPr>
          <a:lstStyle/>
          <a:p>
            <a:pPr lvl="0">
              <a:defRPr/>
            </a:pPr>
            <a:r>
              <a:rPr lang="en-US" sz="2200" dirty="0">
                <a:solidFill>
                  <a:srgbClr val="4472C4">
                    <a:lumMod val="50000"/>
                  </a:srgbClr>
                </a:solidFill>
              </a:rPr>
              <a:t>Il </a:t>
            </a:r>
            <a:r>
              <a:rPr lang="en-US" sz="2200" b="1" dirty="0" err="1">
                <a:solidFill>
                  <a:srgbClr val="4472C4">
                    <a:lumMod val="50000"/>
                  </a:srgbClr>
                </a:solidFill>
              </a:rPr>
              <a:t>veut</a:t>
            </a:r>
            <a:r>
              <a:rPr lang="en-US" sz="2200" b="1" dirty="0">
                <a:solidFill>
                  <a:srgbClr val="E65D00"/>
                </a:solidFill>
              </a:rPr>
              <a:t> </a:t>
            </a:r>
            <a:r>
              <a:rPr lang="en-US" sz="2200" b="1" dirty="0" err="1">
                <a:solidFill>
                  <a:srgbClr val="E65D00"/>
                </a:solidFill>
              </a:rPr>
              <a:t>souvent</a:t>
            </a:r>
            <a:r>
              <a:rPr lang="en-US" sz="2200" b="1" dirty="0">
                <a:solidFill>
                  <a:srgbClr val="E65D00"/>
                </a:solidFill>
              </a:rPr>
              <a:t> </a:t>
            </a:r>
            <a:r>
              <a:rPr lang="en-US" sz="2200" b="1" dirty="0" err="1">
                <a:solidFill>
                  <a:srgbClr val="4472C4">
                    <a:lumMod val="50000"/>
                  </a:srgbClr>
                </a:solidFill>
              </a:rPr>
              <a:t>parler</a:t>
            </a:r>
            <a:r>
              <a:rPr lang="en-US" sz="2200" b="1" dirty="0">
                <a:solidFill>
                  <a:srgbClr val="4472C4">
                    <a:lumMod val="50000"/>
                  </a:srgbClr>
                </a:solidFill>
              </a:rPr>
              <a:t> </a:t>
            </a:r>
            <a:r>
              <a:rPr lang="en-US" sz="2200" dirty="0">
                <a:solidFill>
                  <a:srgbClr val="4472C4">
                    <a:lumMod val="50000"/>
                  </a:srgbClr>
                </a:solidFill>
              </a:rPr>
              <a:t>à Sophie.</a:t>
            </a:r>
            <a:endParaRPr lang="en-US" sz="2200" dirty="0">
              <a:solidFill>
                <a:srgbClr val="4472C4">
                  <a:lumMod val="50000"/>
                </a:srgbClr>
              </a:solidFill>
              <a:latin typeface="Century Gothic" panose="020F0302020204030204"/>
            </a:endParaRPr>
          </a:p>
        </p:txBody>
      </p:sp>
      <p:sp>
        <p:nvSpPr>
          <p:cNvPr id="23" name="TextBox 22">
            <a:extLst>
              <a:ext uri="{FF2B5EF4-FFF2-40B4-BE49-F238E27FC236}">
                <a16:creationId xmlns:a16="http://schemas.microsoft.com/office/drawing/2014/main" id="{49B0A99B-3E1D-4D2A-9501-381562D983EF}"/>
              </a:ext>
            </a:extLst>
          </p:cNvPr>
          <p:cNvSpPr txBox="1"/>
          <p:nvPr/>
        </p:nvSpPr>
        <p:spPr>
          <a:xfrm>
            <a:off x="6671778" y="5761579"/>
            <a:ext cx="4974122" cy="430887"/>
          </a:xfrm>
          <a:prstGeom prst="rect">
            <a:avLst/>
          </a:prstGeom>
          <a:noFill/>
        </p:spPr>
        <p:txBody>
          <a:bodyPr wrap="square">
            <a:spAutoFit/>
          </a:bodyPr>
          <a:lstStyle/>
          <a:p>
            <a:pPr>
              <a:defRPr/>
            </a:pPr>
            <a:r>
              <a:rPr lang="en-US" sz="2200" dirty="0">
                <a:solidFill>
                  <a:srgbClr val="4472C4">
                    <a:lumMod val="50000"/>
                  </a:srgbClr>
                </a:solidFill>
              </a:rPr>
              <a:t>He</a:t>
            </a:r>
            <a:r>
              <a:rPr lang="en-US" sz="2200" b="1" dirty="0">
                <a:solidFill>
                  <a:srgbClr val="4472C4">
                    <a:lumMod val="50000"/>
                  </a:srgbClr>
                </a:solidFill>
              </a:rPr>
              <a:t> </a:t>
            </a:r>
            <a:r>
              <a:rPr lang="en-US" sz="2200" b="1" dirty="0">
                <a:solidFill>
                  <a:srgbClr val="E65D00"/>
                </a:solidFill>
              </a:rPr>
              <a:t>often</a:t>
            </a:r>
            <a:r>
              <a:rPr lang="en-US" sz="2200" b="1" dirty="0">
                <a:solidFill>
                  <a:srgbClr val="4472C4">
                    <a:lumMod val="50000"/>
                  </a:srgbClr>
                </a:solidFill>
              </a:rPr>
              <a:t> wants to speak </a:t>
            </a:r>
            <a:r>
              <a:rPr lang="en-US" sz="2200" dirty="0">
                <a:solidFill>
                  <a:srgbClr val="4472C4">
                    <a:lumMod val="50000"/>
                  </a:srgbClr>
                </a:solidFill>
              </a:rPr>
              <a:t>to Sophie.</a:t>
            </a:r>
            <a:endParaRPr lang="en-US" sz="2200" dirty="0">
              <a:solidFill>
                <a:srgbClr val="4472C4">
                  <a:lumMod val="50000"/>
                </a:srgbClr>
              </a:solidFill>
              <a:latin typeface="Century Gothic" panose="020F0302020204030204"/>
            </a:endParaRPr>
          </a:p>
        </p:txBody>
      </p:sp>
      <p:sp>
        <p:nvSpPr>
          <p:cNvPr id="14" name="TextBox 13">
            <a:extLst>
              <a:ext uri="{FF2B5EF4-FFF2-40B4-BE49-F238E27FC236}">
                <a16:creationId xmlns:a16="http://schemas.microsoft.com/office/drawing/2014/main" id="{15773DC5-B8A3-4F5A-8CD2-46F89AC93412}"/>
              </a:ext>
            </a:extLst>
          </p:cNvPr>
          <p:cNvSpPr txBox="1"/>
          <p:nvPr/>
        </p:nvSpPr>
        <p:spPr>
          <a:xfrm>
            <a:off x="7220079" y="216237"/>
            <a:ext cx="4792494" cy="2383631"/>
          </a:xfrm>
          <a:prstGeom prst="wedgeRoundRectCallout">
            <a:avLst>
              <a:gd name="adj1" fmla="val 25119"/>
              <a:gd name="adj2" fmla="val 61776"/>
              <a:gd name="adj3" fmla="val 16667"/>
            </a:avLst>
          </a:prstGeom>
          <a:solidFill>
            <a:srgbClr val="115076"/>
          </a:solidFill>
          <a:ln>
            <a:solidFill>
              <a:srgbClr val="E65D00"/>
            </a:solidFill>
          </a:ln>
        </p:spPr>
        <p:txBody>
          <a:bodyPr wrap="square" lIns="0" tIns="0" rIns="0" bIns="0" rtlCol="0">
            <a:spAutoFit/>
          </a:bodyPr>
          <a:lstStyle/>
          <a:p>
            <a:pPr algn="ctr"/>
            <a:r>
              <a:rPr lang="en-GB" sz="2000" b="1" dirty="0">
                <a:solidFill>
                  <a:schemeClr val="bg1"/>
                </a:solidFill>
              </a:rPr>
              <a:t>Exceptions !</a:t>
            </a:r>
          </a:p>
          <a:p>
            <a:pPr algn="ctr"/>
            <a:r>
              <a:rPr lang="en-GB" sz="2000" i="1" dirty="0" err="1">
                <a:solidFill>
                  <a:schemeClr val="bg1"/>
                </a:solidFill>
              </a:rPr>
              <a:t>Parfois</a:t>
            </a:r>
            <a:r>
              <a:rPr lang="en-GB" sz="2000" i="1" dirty="0">
                <a:solidFill>
                  <a:schemeClr val="bg1"/>
                </a:solidFill>
              </a:rPr>
              <a:t> </a:t>
            </a:r>
            <a:r>
              <a:rPr lang="en-GB" sz="2000" dirty="0">
                <a:solidFill>
                  <a:schemeClr val="bg1"/>
                </a:solidFill>
              </a:rPr>
              <a:t>sometimes</a:t>
            </a:r>
            <a:r>
              <a:rPr lang="en-GB" sz="2000" i="1" dirty="0">
                <a:solidFill>
                  <a:schemeClr val="bg1"/>
                </a:solidFill>
              </a:rPr>
              <a:t> </a:t>
            </a:r>
            <a:r>
              <a:rPr lang="en-GB" sz="2000" dirty="0">
                <a:solidFill>
                  <a:schemeClr val="bg1"/>
                </a:solidFill>
              </a:rPr>
              <a:t>comes at the </a:t>
            </a:r>
            <a:r>
              <a:rPr lang="en-GB" sz="2000" b="1" dirty="0">
                <a:solidFill>
                  <a:schemeClr val="bg1"/>
                </a:solidFill>
              </a:rPr>
              <a:t>beginning</a:t>
            </a:r>
            <a:r>
              <a:rPr lang="en-GB" sz="2000" dirty="0">
                <a:solidFill>
                  <a:schemeClr val="bg1"/>
                </a:solidFill>
              </a:rPr>
              <a:t> of a sentence:</a:t>
            </a:r>
          </a:p>
          <a:p>
            <a:pPr algn="ctr"/>
            <a:r>
              <a:rPr lang="fr-FR" sz="2000" b="1" i="1" dirty="0">
                <a:solidFill>
                  <a:schemeClr val="bg1"/>
                </a:solidFill>
              </a:rPr>
              <a:t>Parfois</a:t>
            </a:r>
            <a:r>
              <a:rPr lang="fr-FR" sz="2000" i="1" dirty="0">
                <a:solidFill>
                  <a:schemeClr val="bg1"/>
                </a:solidFill>
              </a:rPr>
              <a:t>, il parle à Sophie.</a:t>
            </a:r>
          </a:p>
          <a:p>
            <a:pPr lvl="0" algn="ctr">
              <a:defRPr/>
            </a:pPr>
            <a:r>
              <a:rPr lang="fr-FR" sz="2000" i="1" dirty="0">
                <a:solidFill>
                  <a:schemeClr val="bg1"/>
                </a:solidFill>
              </a:rPr>
              <a:t> </a:t>
            </a:r>
          </a:p>
          <a:p>
            <a:pPr lvl="0" algn="ctr">
              <a:defRPr/>
            </a:pPr>
            <a:r>
              <a:rPr lang="en-US" sz="2000" b="1" i="1" dirty="0" err="1">
                <a:solidFill>
                  <a:schemeClr val="bg1"/>
                </a:solidFill>
              </a:rPr>
              <a:t>Aussi</a:t>
            </a:r>
            <a:r>
              <a:rPr lang="en-US" sz="2000" dirty="0">
                <a:solidFill>
                  <a:schemeClr val="bg1"/>
                </a:solidFill>
              </a:rPr>
              <a:t> often comes at the </a:t>
            </a:r>
            <a:r>
              <a:rPr lang="en-US" sz="2000" b="1" dirty="0">
                <a:solidFill>
                  <a:schemeClr val="bg1"/>
                </a:solidFill>
              </a:rPr>
              <a:t>end. </a:t>
            </a:r>
            <a:endParaRPr lang="en-US" sz="2000" b="1" i="1" dirty="0">
              <a:solidFill>
                <a:schemeClr val="bg1"/>
              </a:solidFill>
            </a:endParaRPr>
          </a:p>
          <a:p>
            <a:pPr lvl="0" algn="ctr">
              <a:defRPr/>
            </a:pPr>
            <a:r>
              <a:rPr lang="en-US" sz="2000" i="1" dirty="0">
                <a:solidFill>
                  <a:schemeClr val="bg1"/>
                </a:solidFill>
              </a:rPr>
              <a:t>Je </a:t>
            </a:r>
            <a:r>
              <a:rPr lang="en-US" sz="2000" b="1" i="1" dirty="0" err="1">
                <a:solidFill>
                  <a:schemeClr val="bg1"/>
                </a:solidFill>
              </a:rPr>
              <a:t>vais</a:t>
            </a:r>
            <a:r>
              <a:rPr lang="en-US" sz="2000" b="1" i="1" dirty="0">
                <a:solidFill>
                  <a:schemeClr val="bg1"/>
                </a:solidFill>
              </a:rPr>
              <a:t> </a:t>
            </a:r>
            <a:r>
              <a:rPr lang="en-US" sz="2000" i="1" dirty="0">
                <a:solidFill>
                  <a:schemeClr val="bg1"/>
                </a:solidFill>
              </a:rPr>
              <a:t>au </a:t>
            </a:r>
            <a:r>
              <a:rPr lang="en-US" sz="2000" i="1" dirty="0" err="1">
                <a:solidFill>
                  <a:schemeClr val="bg1"/>
                </a:solidFill>
              </a:rPr>
              <a:t>magasin</a:t>
            </a:r>
            <a:r>
              <a:rPr lang="en-US" sz="2000" i="1" dirty="0">
                <a:solidFill>
                  <a:schemeClr val="bg1"/>
                </a:solidFill>
              </a:rPr>
              <a:t> </a:t>
            </a:r>
            <a:r>
              <a:rPr lang="en-US" sz="2000" b="1" i="1" dirty="0" err="1">
                <a:solidFill>
                  <a:schemeClr val="bg1"/>
                </a:solidFill>
              </a:rPr>
              <a:t>aussi</a:t>
            </a:r>
            <a:r>
              <a:rPr lang="en-US" sz="2000" i="1" dirty="0">
                <a:solidFill>
                  <a:schemeClr val="bg1"/>
                </a:solidFill>
              </a:rPr>
              <a:t>.</a:t>
            </a:r>
            <a:r>
              <a:rPr lang="en-GB" sz="2000" i="1" dirty="0">
                <a:solidFill>
                  <a:schemeClr val="bg1"/>
                </a:solidFill>
              </a:rPr>
              <a:t> </a:t>
            </a:r>
          </a:p>
        </p:txBody>
      </p:sp>
    </p:spTree>
    <p:extLst>
      <p:ext uri="{BB962C8B-B14F-4D97-AF65-F5344CB8AC3E}">
        <p14:creationId xmlns:p14="http://schemas.microsoft.com/office/powerpoint/2010/main" val="77140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5" grpId="0"/>
      <p:bldP spid="16" grpId="0"/>
      <p:bldP spid="18" grpId="0"/>
      <p:bldP spid="21" grpId="0"/>
      <p:bldP spid="22" grpId="0"/>
      <p:bldP spid="23"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0793289C-B765-49D8-B28E-614FF7EA824C}"/>
              </a:ext>
            </a:extLst>
          </p:cNvPr>
          <p:cNvGraphicFramePr>
            <a:graphicFrameLocks noGrp="1"/>
          </p:cNvGraphicFramePr>
          <p:nvPr>
            <p:extLst>
              <p:ext uri="{D42A27DB-BD31-4B8C-83A1-F6EECF244321}">
                <p14:modId xmlns:p14="http://schemas.microsoft.com/office/powerpoint/2010/main" val="1806984741"/>
              </p:ext>
            </p:extLst>
          </p:nvPr>
        </p:nvGraphicFramePr>
        <p:xfrm>
          <a:off x="250149" y="2070808"/>
          <a:ext cx="10119767" cy="4103330"/>
        </p:xfrm>
        <a:graphic>
          <a:graphicData uri="http://schemas.openxmlformats.org/drawingml/2006/table">
            <a:tbl>
              <a:tblPr firstRow="1" bandRow="1">
                <a:tableStyleId>{5C22544A-7EE6-4342-B048-85BDC9FD1C3A}</a:tableStyleId>
              </a:tblPr>
              <a:tblGrid>
                <a:gridCol w="7540211">
                  <a:extLst>
                    <a:ext uri="{9D8B030D-6E8A-4147-A177-3AD203B41FA5}">
                      <a16:colId xmlns:a16="http://schemas.microsoft.com/office/drawing/2014/main" val="3576856843"/>
                    </a:ext>
                  </a:extLst>
                </a:gridCol>
                <a:gridCol w="2579556">
                  <a:extLst>
                    <a:ext uri="{9D8B030D-6E8A-4147-A177-3AD203B41FA5}">
                      <a16:colId xmlns:a16="http://schemas.microsoft.com/office/drawing/2014/main" val="3286826795"/>
                    </a:ext>
                  </a:extLst>
                </a:gridCol>
              </a:tblGrid>
              <a:tr h="295064">
                <a:tc>
                  <a:txBody>
                    <a:bodyPr/>
                    <a:lstStyle/>
                    <a:p>
                      <a:r>
                        <a:rPr lang="fr-FR" sz="2200" dirty="0"/>
                        <a:t>Sentence</a:t>
                      </a:r>
                    </a:p>
                  </a:txBody>
                  <a:tcPr anchor="ctr">
                    <a:solidFill>
                      <a:srgbClr val="115076"/>
                    </a:solidFill>
                  </a:tcPr>
                </a:tc>
                <a:tc>
                  <a:txBody>
                    <a:bodyPr/>
                    <a:lstStyle/>
                    <a:p>
                      <a:r>
                        <a:rPr lang="fr-FR" sz="2200" dirty="0" err="1"/>
                        <a:t>Adverb</a:t>
                      </a:r>
                      <a:endParaRPr lang="fr-FR" sz="2200" dirty="0"/>
                    </a:p>
                  </a:txBody>
                  <a:tcPr anchor="ctr">
                    <a:solidFill>
                      <a:srgbClr val="115076"/>
                    </a:solidFill>
                  </a:tcPr>
                </a:tc>
                <a:extLst>
                  <a:ext uri="{0D108BD9-81ED-4DB2-BD59-A6C34878D82A}">
                    <a16:rowId xmlns:a16="http://schemas.microsoft.com/office/drawing/2014/main" val="2810238019"/>
                  </a:ext>
                </a:extLst>
              </a:tr>
              <a:tr h="464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Est-ce que tu as une grande famille ? </a:t>
                      </a:r>
                      <a:endParaRPr kumimoji="0" lang="en-US"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r>
                        <a:rPr lang="fr-FR" sz="2200" b="1" dirty="0">
                          <a:solidFill>
                            <a:srgbClr val="115076"/>
                          </a:solidFill>
                        </a:rPr>
                        <a:t>aussi</a:t>
                      </a:r>
                    </a:p>
                  </a:txBody>
                  <a:tcPr anchor="ctr"/>
                </a:tc>
                <a:extLst>
                  <a:ext uri="{0D108BD9-81ED-4DB2-BD59-A6C34878D82A}">
                    <a16:rowId xmlns:a16="http://schemas.microsoft.com/office/drawing/2014/main" val="2826522231"/>
                  </a:ext>
                </a:extLst>
              </a:tr>
              <a:tr h="464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Il arrive en France à l'âge de deux ans.</a:t>
                      </a:r>
                      <a:endParaRPr kumimoji="0" lang="en-US"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r>
                        <a:rPr lang="fr-FR" sz="2200" b="1" dirty="0">
                          <a:solidFill>
                            <a:srgbClr val="115076"/>
                          </a:solidFill>
                        </a:rPr>
                        <a:t>joyeusement*</a:t>
                      </a:r>
                    </a:p>
                  </a:txBody>
                  <a:tcPr anchor="ctr"/>
                </a:tc>
                <a:extLst>
                  <a:ext uri="{0D108BD9-81ED-4DB2-BD59-A6C34878D82A}">
                    <a16:rowId xmlns:a16="http://schemas.microsoft.com/office/drawing/2014/main" val="1221980649"/>
                  </a:ext>
                </a:extLst>
              </a:tr>
              <a:tr h="464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Un grand feu de maison change la vie de la famille. </a:t>
                      </a:r>
                      <a:endParaRPr kumimoji="0" lang="en-US"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r>
                        <a:rPr lang="fr-FR" sz="2200" b="1" dirty="0">
                          <a:solidFill>
                            <a:srgbClr val="115076"/>
                          </a:solidFill>
                        </a:rPr>
                        <a:t>en 2013.</a:t>
                      </a:r>
                    </a:p>
                  </a:txBody>
                  <a:tcPr anchor="ctr"/>
                </a:tc>
                <a:extLst>
                  <a:ext uri="{0D108BD9-81ED-4DB2-BD59-A6C34878D82A}">
                    <a16:rowId xmlns:a16="http://schemas.microsoft.com/office/drawing/2014/main" val="3714162780"/>
                  </a:ext>
                </a:extLst>
              </a:tr>
              <a:tr h="464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Tu peux imaginer être sans maison ?</a:t>
                      </a:r>
                      <a:endParaRPr kumimoji="0" lang="en-US"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r>
                        <a:rPr lang="fr-FR" sz="2200" b="1" dirty="0">
                          <a:solidFill>
                            <a:srgbClr val="115076"/>
                          </a:solidFill>
                        </a:rPr>
                        <a:t>vraiment*</a:t>
                      </a:r>
                    </a:p>
                  </a:txBody>
                  <a:tcPr anchor="ctr"/>
                </a:tc>
                <a:extLst>
                  <a:ext uri="{0D108BD9-81ED-4DB2-BD59-A6C34878D82A}">
                    <a16:rowId xmlns:a16="http://schemas.microsoft.com/office/drawing/2014/main" val="925770861"/>
                  </a:ext>
                </a:extLst>
              </a:tr>
              <a:tr h="464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Il doit jouer au foot pour gagner de l’argent.</a:t>
                      </a:r>
                      <a:endParaRPr kumimoji="0" lang="en-US"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r>
                        <a:rPr lang="fr-FR" sz="2200" b="1" dirty="0">
                          <a:solidFill>
                            <a:srgbClr val="115076"/>
                          </a:solidFill>
                        </a:rPr>
                        <a:t>absolument</a:t>
                      </a:r>
                    </a:p>
                  </a:txBody>
                  <a:tcPr anchor="ctr"/>
                </a:tc>
                <a:extLst>
                  <a:ext uri="{0D108BD9-81ED-4DB2-BD59-A6C34878D82A}">
                    <a16:rowId xmlns:a16="http://schemas.microsoft.com/office/drawing/2014/main" val="2643648928"/>
                  </a:ext>
                </a:extLst>
              </a:tr>
              <a:tr h="3700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115076"/>
                          </a:solidFill>
                          <a:effectLst/>
                          <a:uLnTx/>
                          <a:uFillTx/>
                          <a:latin typeface="+mn-lt"/>
                          <a:ea typeface="+mn-ea"/>
                          <a:cs typeface="+mn-cs"/>
                        </a:rPr>
                        <a:t>Il trouve son premier emploi à Rennes. </a:t>
                      </a:r>
                      <a:endParaRPr kumimoji="0" lang="en-US"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r>
                        <a:rPr lang="fr-FR" sz="2200" b="1" dirty="0">
                          <a:solidFill>
                            <a:srgbClr val="115076"/>
                          </a:solidFill>
                        </a:rPr>
                        <a:t>à Rennes</a:t>
                      </a:r>
                    </a:p>
                  </a:txBody>
                  <a:tcPr anchor="ctr"/>
                </a:tc>
                <a:extLst>
                  <a:ext uri="{0D108BD9-81ED-4DB2-BD59-A6C34878D82A}">
                    <a16:rowId xmlns:a16="http://schemas.microsoft.com/office/drawing/2014/main" val="3273538221"/>
                  </a:ext>
                </a:extLst>
              </a:tr>
              <a:tr h="464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115076"/>
                          </a:solidFill>
                          <a:effectLst/>
                          <a:uLnTx/>
                          <a:uFillTx/>
                          <a:latin typeface="+mn-lt"/>
                          <a:ea typeface="+mn-ea"/>
                          <a:cs typeface="+mn-cs"/>
                        </a:rPr>
                        <a:t>Il sait travailler dur pour sa famille.</a:t>
                      </a:r>
                      <a:endParaRPr kumimoji="0" lang="en-US"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r>
                        <a:rPr lang="fr-FR" sz="2200" b="1" dirty="0">
                          <a:solidFill>
                            <a:srgbClr val="115076"/>
                          </a:solidFill>
                        </a:rPr>
                        <a:t>naturellement</a:t>
                      </a:r>
                    </a:p>
                  </a:txBody>
                  <a:tcPr anchor="ctr"/>
                </a:tc>
                <a:extLst>
                  <a:ext uri="{0D108BD9-81ED-4DB2-BD59-A6C34878D82A}">
                    <a16:rowId xmlns:a16="http://schemas.microsoft.com/office/drawing/2014/main" val="3366735825"/>
                  </a:ext>
                </a:extLst>
              </a:tr>
              <a:tr h="464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Tu veux jouer au football avec Eduardo </a:t>
                      </a:r>
                      <a:r>
                        <a:rPr kumimoji="0" lang="fr-FR" sz="2200" b="0" i="0" u="none" strike="noStrike" kern="1200" cap="none" spc="0" normalizeH="0" baseline="0" noProof="0" dirty="0" err="1">
                          <a:ln>
                            <a:noFill/>
                          </a:ln>
                          <a:solidFill>
                            <a:srgbClr val="115076"/>
                          </a:solidFill>
                          <a:effectLst/>
                          <a:uLnTx/>
                          <a:uFillTx/>
                          <a:latin typeface="+mn-lt"/>
                          <a:ea typeface="+mn-ea"/>
                          <a:cs typeface="+mn-cs"/>
                        </a:rPr>
                        <a:t>Camavinga</a:t>
                      </a:r>
                      <a:r>
                        <a:rPr kumimoji="0" lang="fr-FR" sz="2200" b="0" i="0" u="none" strike="noStrike" kern="1200" cap="none" spc="0" normalizeH="0" baseline="0" noProof="0" dirty="0">
                          <a:ln>
                            <a:noFill/>
                          </a:ln>
                          <a:solidFill>
                            <a:srgbClr val="115076"/>
                          </a:solidFill>
                          <a:effectLst/>
                          <a:uLnTx/>
                          <a:uFillTx/>
                          <a:latin typeface="+mn-lt"/>
                          <a:ea typeface="+mn-ea"/>
                          <a:cs typeface="+mn-cs"/>
                        </a:rPr>
                        <a:t>?</a:t>
                      </a:r>
                      <a:endParaRPr kumimoji="0" lang="en-US"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r>
                        <a:rPr lang="fr-FR" sz="2200" b="1" dirty="0">
                          <a:solidFill>
                            <a:srgbClr val="115076"/>
                          </a:solidFill>
                        </a:rPr>
                        <a:t>à l’avenir</a:t>
                      </a:r>
                    </a:p>
                  </a:txBody>
                  <a:tcPr anchor="ctr"/>
                </a:tc>
                <a:extLst>
                  <a:ext uri="{0D108BD9-81ED-4DB2-BD59-A6C34878D82A}">
                    <a16:rowId xmlns:a16="http://schemas.microsoft.com/office/drawing/2014/main" val="861203380"/>
                  </a:ext>
                </a:extLst>
              </a:tr>
            </a:tbl>
          </a:graphicData>
        </a:graphic>
      </p:graphicFrame>
      <p:sp>
        <p:nvSpPr>
          <p:cNvPr id="17" name="Rectangle 16">
            <a:extLst>
              <a:ext uri="{FF2B5EF4-FFF2-40B4-BE49-F238E27FC236}">
                <a16:creationId xmlns:a16="http://schemas.microsoft.com/office/drawing/2014/main" id="{B8DA35ED-0A63-479C-B3B0-F8A4608B4863}"/>
              </a:ext>
            </a:extLst>
          </p:cNvPr>
          <p:cNvSpPr/>
          <p:nvPr/>
        </p:nvSpPr>
        <p:spPr>
          <a:xfrm>
            <a:off x="6793291" y="236944"/>
            <a:ext cx="3498789" cy="91825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defRPr/>
            </a:pPr>
            <a:r>
              <a:rPr lang="fr-FR" sz="2000" dirty="0">
                <a:solidFill>
                  <a:prstClr val="white"/>
                </a:solidFill>
              </a:rPr>
              <a:t>*</a:t>
            </a:r>
            <a:r>
              <a:rPr lang="fr-FR" sz="2000" b="1" dirty="0">
                <a:solidFill>
                  <a:prstClr val="white"/>
                </a:solidFill>
              </a:rPr>
              <a:t>joyeusement </a:t>
            </a:r>
            <a:r>
              <a:rPr lang="fr-FR" sz="2000" dirty="0">
                <a:solidFill>
                  <a:prstClr val="white"/>
                </a:solidFill>
              </a:rPr>
              <a:t>= </a:t>
            </a:r>
            <a:r>
              <a:rPr lang="fr-FR" sz="2000" dirty="0" err="1">
                <a:solidFill>
                  <a:prstClr val="white"/>
                </a:solidFill>
              </a:rPr>
              <a:t>happily</a:t>
            </a:r>
            <a:endParaRPr lang="fr-FR" sz="2000" dirty="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*vraiment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truly</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algn="ctr">
              <a:defRPr/>
            </a:pPr>
            <a:r>
              <a:rPr lang="fr-FR" sz="2000" b="1" dirty="0"/>
              <a:t>*l’an </a:t>
            </a:r>
            <a:r>
              <a:rPr lang="fr-FR" sz="2000" dirty="0"/>
              <a:t>(m) = </a:t>
            </a:r>
            <a:r>
              <a:rPr lang="fr-FR" sz="2000" dirty="0" err="1"/>
              <a:t>year</a:t>
            </a:r>
            <a:endParaRPr lang="fr-FR" sz="2000" dirty="0"/>
          </a:p>
        </p:txBody>
      </p:sp>
      <p:sp>
        <p:nvSpPr>
          <p:cNvPr id="26" name="TextBox 25">
            <a:extLst>
              <a:ext uri="{FF2B5EF4-FFF2-40B4-BE49-F238E27FC236}">
                <a16:creationId xmlns:a16="http://schemas.microsoft.com/office/drawing/2014/main" id="{C87505BD-0DF7-4425-A885-39E241A0BAD0}"/>
              </a:ext>
            </a:extLst>
          </p:cNvPr>
          <p:cNvSpPr txBox="1"/>
          <p:nvPr/>
        </p:nvSpPr>
        <p:spPr>
          <a:xfrm>
            <a:off x="218844" y="1179057"/>
            <a:ext cx="11754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des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journalistes</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veut</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publier</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le dialogue dans un magazine sportif.</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Add more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information by putting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adver</a:t>
            </a:r>
            <a:r>
              <a:rPr lang="en-GB" sz="2400" dirty="0">
                <a:solidFill>
                  <a:srgbClr val="4472C4">
                    <a:lumMod val="50000"/>
                  </a:srgbClr>
                </a:solidFill>
                <a:latin typeface="Century Gothic" panose="020F0302020204030204"/>
              </a:rPr>
              <a:t>bs in appropriate positions.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Rounded Rectangle 46">
            <a:extLst>
              <a:ext uri="{FF2B5EF4-FFF2-40B4-BE49-F238E27FC236}">
                <a16:creationId xmlns:a16="http://schemas.microsoft.com/office/drawing/2014/main" id="{C4BDDEED-1FA2-4A64-AF8A-ACF9213CEA1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Rectangle 5">
            <a:extLst>
              <a:ext uri="{FF2B5EF4-FFF2-40B4-BE49-F238E27FC236}">
                <a16:creationId xmlns:a16="http://schemas.microsoft.com/office/drawing/2014/main" id="{647106F0-B547-451A-9A6D-99BA747610E5}"/>
              </a:ext>
            </a:extLst>
          </p:cNvPr>
          <p:cNvSpPr/>
          <p:nvPr/>
        </p:nvSpPr>
        <p:spPr>
          <a:xfrm>
            <a:off x="289917" y="2522623"/>
            <a:ext cx="10080000" cy="40005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fr-FR" sz="2200" dirty="0">
                <a:solidFill>
                  <a:srgbClr val="115076"/>
                </a:solidFill>
              </a:rPr>
              <a:t>Est-ce que tu as une grande famille </a:t>
            </a:r>
            <a:r>
              <a:rPr kumimoji="0" lang="fr-FR" sz="2200" b="1" i="0" u="none" strike="noStrike" kern="1200" cap="none" spc="0" normalizeH="0" baseline="0" noProof="0" dirty="0">
                <a:ln>
                  <a:noFill/>
                </a:ln>
                <a:solidFill>
                  <a:srgbClr val="115076"/>
                </a:solidFill>
                <a:effectLst/>
                <a:uLnTx/>
                <a:uFillTx/>
                <a:latin typeface="+mn-lt"/>
                <a:ea typeface="+mn-ea"/>
                <a:cs typeface="+mn-cs"/>
              </a:rPr>
              <a:t>aussi </a:t>
            </a:r>
            <a:r>
              <a:rPr kumimoji="0" lang="fr-FR" sz="2200" i="0" u="none" strike="noStrike" kern="1200" cap="none" spc="0" normalizeH="0" baseline="0" noProof="0" dirty="0">
                <a:ln>
                  <a:noFill/>
                </a:ln>
                <a:solidFill>
                  <a:srgbClr val="115076"/>
                </a:solidFill>
                <a:effectLst/>
                <a:uLnTx/>
                <a:uFillTx/>
                <a:latin typeface="+mn-lt"/>
                <a:ea typeface="+mn-ea"/>
                <a:cs typeface="+mn-cs"/>
              </a:rPr>
              <a:t>?</a:t>
            </a:r>
            <a:endParaRPr lang="fr-FR" sz="2200" dirty="0">
              <a:solidFill>
                <a:srgbClr val="115076"/>
              </a:solidFill>
            </a:endParaRPr>
          </a:p>
        </p:txBody>
      </p:sp>
      <p:sp>
        <p:nvSpPr>
          <p:cNvPr id="42" name="Rectangle 41">
            <a:extLst>
              <a:ext uri="{FF2B5EF4-FFF2-40B4-BE49-F238E27FC236}">
                <a16:creationId xmlns:a16="http://schemas.microsoft.com/office/drawing/2014/main" id="{97020A7D-BC1A-4E6A-903B-DE9497192B6E}"/>
              </a:ext>
            </a:extLst>
          </p:cNvPr>
          <p:cNvSpPr/>
          <p:nvPr/>
        </p:nvSpPr>
        <p:spPr>
          <a:xfrm>
            <a:off x="250150" y="2983762"/>
            <a:ext cx="10080000" cy="408424"/>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Il arrive </a:t>
            </a:r>
            <a:r>
              <a:rPr lang="fr-FR" sz="2200" b="1" dirty="0">
                <a:solidFill>
                  <a:srgbClr val="115076"/>
                </a:solidFill>
              </a:rPr>
              <a:t>joyeusement</a:t>
            </a:r>
            <a:r>
              <a:rPr lang="fr-FR" sz="2200" dirty="0">
                <a:solidFill>
                  <a:srgbClr val="115076"/>
                </a:solidFill>
              </a:rPr>
              <a:t> en France à l'âge de deux ans.</a:t>
            </a:r>
          </a:p>
        </p:txBody>
      </p:sp>
      <p:sp>
        <p:nvSpPr>
          <p:cNvPr id="43" name="Rectangle 42">
            <a:extLst>
              <a:ext uri="{FF2B5EF4-FFF2-40B4-BE49-F238E27FC236}">
                <a16:creationId xmlns:a16="http://schemas.microsoft.com/office/drawing/2014/main" id="{FB1200CF-8738-4B8E-BEA1-5922DCE66ACD}"/>
              </a:ext>
            </a:extLst>
          </p:cNvPr>
          <p:cNvSpPr/>
          <p:nvPr/>
        </p:nvSpPr>
        <p:spPr>
          <a:xfrm>
            <a:off x="289918" y="3443711"/>
            <a:ext cx="10080000" cy="40005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200" dirty="0">
                <a:solidFill>
                  <a:srgbClr val="115076"/>
                </a:solidFill>
              </a:rPr>
              <a:t>Un grand feu de maison change la vie de la famille </a:t>
            </a:r>
            <a:r>
              <a:rPr lang="fr-FR" sz="2200" b="1" dirty="0">
                <a:solidFill>
                  <a:srgbClr val="115076"/>
                </a:solidFill>
              </a:rPr>
              <a:t>en 2013.</a:t>
            </a:r>
            <a:endParaRPr lang="en-US" sz="2200" dirty="0">
              <a:solidFill>
                <a:srgbClr val="115076"/>
              </a:solidFill>
            </a:endParaRPr>
          </a:p>
        </p:txBody>
      </p:sp>
      <p:sp>
        <p:nvSpPr>
          <p:cNvPr id="44" name="Rectangle 43">
            <a:extLst>
              <a:ext uri="{FF2B5EF4-FFF2-40B4-BE49-F238E27FC236}">
                <a16:creationId xmlns:a16="http://schemas.microsoft.com/office/drawing/2014/main" id="{3EE99D66-41A8-41E2-9C40-0BC631722DB0}"/>
              </a:ext>
            </a:extLst>
          </p:cNvPr>
          <p:cNvSpPr/>
          <p:nvPr/>
        </p:nvSpPr>
        <p:spPr>
          <a:xfrm>
            <a:off x="289917" y="3909981"/>
            <a:ext cx="10080000" cy="40005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200" dirty="0">
                <a:solidFill>
                  <a:srgbClr val="115076"/>
                </a:solidFill>
              </a:rPr>
              <a:t>Tu peux </a:t>
            </a:r>
            <a:r>
              <a:rPr lang="fr-FR" sz="2200" b="1" dirty="0">
                <a:solidFill>
                  <a:srgbClr val="115076"/>
                </a:solidFill>
              </a:rPr>
              <a:t>vraiment</a:t>
            </a:r>
            <a:r>
              <a:rPr lang="fr-FR" sz="2200" dirty="0">
                <a:solidFill>
                  <a:srgbClr val="115076"/>
                </a:solidFill>
              </a:rPr>
              <a:t> imaginer être sans maison ?</a:t>
            </a:r>
            <a:endParaRPr lang="en-US" sz="2200" dirty="0">
              <a:solidFill>
                <a:srgbClr val="115076"/>
              </a:solidFill>
            </a:endParaRPr>
          </a:p>
        </p:txBody>
      </p:sp>
      <p:sp>
        <p:nvSpPr>
          <p:cNvPr id="45" name="Rectangle 44">
            <a:extLst>
              <a:ext uri="{FF2B5EF4-FFF2-40B4-BE49-F238E27FC236}">
                <a16:creationId xmlns:a16="http://schemas.microsoft.com/office/drawing/2014/main" id="{76B2DFDF-00A2-43D2-B52B-3B3C70365178}"/>
              </a:ext>
            </a:extLst>
          </p:cNvPr>
          <p:cNvSpPr/>
          <p:nvPr/>
        </p:nvSpPr>
        <p:spPr>
          <a:xfrm>
            <a:off x="289917" y="4368145"/>
            <a:ext cx="10080000" cy="40005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200" dirty="0">
                <a:solidFill>
                  <a:srgbClr val="115076"/>
                </a:solidFill>
              </a:rPr>
              <a:t>Il doit </a:t>
            </a:r>
            <a:r>
              <a:rPr lang="fr-FR" sz="2200" b="1" dirty="0">
                <a:solidFill>
                  <a:srgbClr val="115076"/>
                </a:solidFill>
              </a:rPr>
              <a:t>absolument</a:t>
            </a:r>
            <a:r>
              <a:rPr lang="fr-FR" sz="2200" dirty="0">
                <a:solidFill>
                  <a:srgbClr val="115076"/>
                </a:solidFill>
              </a:rPr>
              <a:t> jouer au foot pour gagner de l’argent.</a:t>
            </a:r>
            <a:endParaRPr lang="en-US" sz="2200" dirty="0">
              <a:solidFill>
                <a:srgbClr val="115076"/>
              </a:solidFill>
            </a:endParaRPr>
          </a:p>
        </p:txBody>
      </p:sp>
      <p:sp>
        <p:nvSpPr>
          <p:cNvPr id="46" name="Rectangle 45">
            <a:extLst>
              <a:ext uri="{FF2B5EF4-FFF2-40B4-BE49-F238E27FC236}">
                <a16:creationId xmlns:a16="http://schemas.microsoft.com/office/drawing/2014/main" id="{B44B92A0-3D28-413F-A5FE-6FD7CEEF38A9}"/>
              </a:ext>
            </a:extLst>
          </p:cNvPr>
          <p:cNvSpPr/>
          <p:nvPr/>
        </p:nvSpPr>
        <p:spPr>
          <a:xfrm>
            <a:off x="289917" y="4863394"/>
            <a:ext cx="10080000" cy="40005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200" dirty="0">
                <a:solidFill>
                  <a:srgbClr val="115076"/>
                </a:solidFill>
              </a:rPr>
              <a:t>Il trouve vite son premier emploi </a:t>
            </a:r>
            <a:r>
              <a:rPr lang="fr-FR" sz="2200" b="1" dirty="0">
                <a:solidFill>
                  <a:srgbClr val="115076"/>
                </a:solidFill>
              </a:rPr>
              <a:t>à Rennes</a:t>
            </a:r>
            <a:r>
              <a:rPr lang="fr-FR" sz="2200" dirty="0">
                <a:solidFill>
                  <a:srgbClr val="115076"/>
                </a:solidFill>
              </a:rPr>
              <a:t>. </a:t>
            </a:r>
            <a:endParaRPr lang="en-US" sz="2200" dirty="0">
              <a:solidFill>
                <a:srgbClr val="115076"/>
              </a:solidFill>
            </a:endParaRPr>
          </a:p>
        </p:txBody>
      </p:sp>
      <p:sp>
        <p:nvSpPr>
          <p:cNvPr id="47" name="Rectangle 46">
            <a:extLst>
              <a:ext uri="{FF2B5EF4-FFF2-40B4-BE49-F238E27FC236}">
                <a16:creationId xmlns:a16="http://schemas.microsoft.com/office/drawing/2014/main" id="{5981BA9D-83C0-4968-962C-F7E506FBDF1B}"/>
              </a:ext>
            </a:extLst>
          </p:cNvPr>
          <p:cNvSpPr/>
          <p:nvPr/>
        </p:nvSpPr>
        <p:spPr>
          <a:xfrm>
            <a:off x="289917" y="5302659"/>
            <a:ext cx="10080000" cy="40005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Il sait </a:t>
            </a:r>
            <a:r>
              <a:rPr lang="fr-FR" sz="2200" b="1" dirty="0">
                <a:solidFill>
                  <a:srgbClr val="115076"/>
                </a:solidFill>
              </a:rPr>
              <a:t>naturellement</a:t>
            </a:r>
            <a:r>
              <a:rPr lang="fr-FR" sz="2200" dirty="0">
                <a:solidFill>
                  <a:srgbClr val="115076"/>
                </a:solidFill>
              </a:rPr>
              <a:t> travailler dur pour sa famille.</a:t>
            </a:r>
          </a:p>
        </p:txBody>
      </p:sp>
      <p:sp>
        <p:nvSpPr>
          <p:cNvPr id="48" name="Rectangle 47">
            <a:extLst>
              <a:ext uri="{FF2B5EF4-FFF2-40B4-BE49-F238E27FC236}">
                <a16:creationId xmlns:a16="http://schemas.microsoft.com/office/drawing/2014/main" id="{44E6DCEB-9052-45E3-B66A-5AEBF4EE35DF}"/>
              </a:ext>
            </a:extLst>
          </p:cNvPr>
          <p:cNvSpPr/>
          <p:nvPr/>
        </p:nvSpPr>
        <p:spPr>
          <a:xfrm>
            <a:off x="289918" y="5774088"/>
            <a:ext cx="10080000" cy="40005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2200" dirty="0">
                <a:solidFill>
                  <a:srgbClr val="115076"/>
                </a:solidFill>
              </a:rPr>
              <a:t>Tu veux jouer au football avec Eduardo </a:t>
            </a:r>
            <a:r>
              <a:rPr lang="fr-FR" sz="2200" dirty="0" err="1">
                <a:solidFill>
                  <a:srgbClr val="115076"/>
                </a:solidFill>
              </a:rPr>
              <a:t>Camavinga</a:t>
            </a:r>
            <a:r>
              <a:rPr lang="fr-FR" sz="2200" dirty="0">
                <a:solidFill>
                  <a:srgbClr val="115076"/>
                </a:solidFill>
              </a:rPr>
              <a:t> un jour </a:t>
            </a:r>
            <a:r>
              <a:rPr lang="fr-FR" sz="2200" b="1" dirty="0">
                <a:solidFill>
                  <a:srgbClr val="115076"/>
                </a:solidFill>
              </a:rPr>
              <a:t>à l’avenir</a:t>
            </a:r>
            <a:r>
              <a:rPr lang="fr-FR" sz="2200" dirty="0">
                <a:solidFill>
                  <a:srgbClr val="115076"/>
                </a:solidFill>
              </a:rPr>
              <a:t> ?</a:t>
            </a:r>
            <a:endParaRPr lang="en-US" sz="2200" dirty="0">
              <a:solidFill>
                <a:srgbClr val="115076"/>
              </a:solidFill>
            </a:endParaRPr>
          </a:p>
        </p:txBody>
      </p:sp>
      <p:pic>
        <p:nvPicPr>
          <p:cNvPr id="19" name="Picture 18" descr="background rectangle">
            <a:extLst>
              <a:ext uri="{FF2B5EF4-FFF2-40B4-BE49-F238E27FC236}">
                <a16:creationId xmlns:a16="http://schemas.microsoft.com/office/drawing/2014/main" id="{F44F7049-47B0-42CF-AFBB-3FDE2B578E8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560458" cy="867128"/>
          </a:xfrm>
          <a:prstGeom prst="rect">
            <a:avLst/>
          </a:prstGeom>
        </p:spPr>
      </p:pic>
      <p:sp>
        <p:nvSpPr>
          <p:cNvPr id="20" name="Title 3">
            <a:extLst>
              <a:ext uri="{FF2B5EF4-FFF2-40B4-BE49-F238E27FC236}">
                <a16:creationId xmlns:a16="http://schemas.microsoft.com/office/drawing/2014/main" id="{8633C35D-7BE3-496F-8598-66BD7B4E80D7}"/>
              </a:ext>
            </a:extLst>
          </p:cNvPr>
          <p:cNvSpPr>
            <a:spLocks noGrp="1"/>
          </p:cNvSpPr>
          <p:nvPr>
            <p:ph type="title"/>
          </p:nvPr>
        </p:nvSpPr>
        <p:spPr>
          <a:xfrm>
            <a:off x="-1" y="296864"/>
            <a:ext cx="6273209" cy="707849"/>
          </a:xfrm>
        </p:spPr>
        <p:txBody>
          <a:bodyPr>
            <a:normAutofit/>
          </a:bodyPr>
          <a:lstStyle/>
          <a:p>
            <a:r>
              <a:rPr lang="en-GB" sz="3600" b="1" dirty="0">
                <a:solidFill>
                  <a:schemeClr val="bg1"/>
                </a:solidFill>
              </a:rPr>
              <a:t>La position des </a:t>
            </a:r>
            <a:r>
              <a:rPr lang="en-GB" sz="3600" b="1" dirty="0" err="1">
                <a:solidFill>
                  <a:schemeClr val="bg1"/>
                </a:solidFill>
              </a:rPr>
              <a:t>adverbes</a:t>
            </a:r>
            <a:endParaRPr lang="en-GB" sz="3600" b="1" dirty="0">
              <a:solidFill>
                <a:schemeClr val="bg1"/>
              </a:solidFill>
            </a:endParaRPr>
          </a:p>
        </p:txBody>
      </p:sp>
      <p:sp>
        <p:nvSpPr>
          <p:cNvPr id="22" name="Rectangle 21">
            <a:extLst>
              <a:ext uri="{FF2B5EF4-FFF2-40B4-BE49-F238E27FC236}">
                <a16:creationId xmlns:a16="http://schemas.microsoft.com/office/drawing/2014/main" id="{143AD68F-EB4E-4B56-9C66-C10D14471375}"/>
              </a:ext>
            </a:extLst>
          </p:cNvPr>
          <p:cNvSpPr/>
          <p:nvPr/>
        </p:nvSpPr>
        <p:spPr>
          <a:xfrm>
            <a:off x="289917" y="3449108"/>
            <a:ext cx="10080000" cy="40005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200" b="1" dirty="0">
                <a:solidFill>
                  <a:srgbClr val="115076"/>
                </a:solidFill>
              </a:rPr>
              <a:t>En 2013, </a:t>
            </a:r>
            <a:r>
              <a:rPr lang="fr-FR" sz="2200" dirty="0">
                <a:solidFill>
                  <a:srgbClr val="115076"/>
                </a:solidFill>
              </a:rPr>
              <a:t>un grand feu de maison change la vie de la famille.</a:t>
            </a:r>
            <a:endParaRPr lang="en-US" sz="2200" dirty="0">
              <a:solidFill>
                <a:srgbClr val="115076"/>
              </a:solidFill>
            </a:endParaRPr>
          </a:p>
        </p:txBody>
      </p:sp>
      <p:sp>
        <p:nvSpPr>
          <p:cNvPr id="23" name="Rectangle 22">
            <a:extLst>
              <a:ext uri="{FF2B5EF4-FFF2-40B4-BE49-F238E27FC236}">
                <a16:creationId xmlns:a16="http://schemas.microsoft.com/office/drawing/2014/main" id="{DA170EA0-175B-4B8B-813B-8FF5DFB42372}"/>
              </a:ext>
            </a:extLst>
          </p:cNvPr>
          <p:cNvSpPr/>
          <p:nvPr/>
        </p:nvSpPr>
        <p:spPr>
          <a:xfrm>
            <a:off x="250150" y="4824058"/>
            <a:ext cx="10080000" cy="40005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200" b="1" dirty="0">
                <a:solidFill>
                  <a:srgbClr val="115076"/>
                </a:solidFill>
              </a:rPr>
              <a:t>À Rennes</a:t>
            </a:r>
            <a:r>
              <a:rPr lang="fr-FR" sz="2200" dirty="0">
                <a:solidFill>
                  <a:srgbClr val="115076"/>
                </a:solidFill>
              </a:rPr>
              <a:t>, il trouve vite son premier emploi. </a:t>
            </a:r>
            <a:endParaRPr lang="en-US" sz="2200" dirty="0">
              <a:solidFill>
                <a:srgbClr val="115076"/>
              </a:solidFill>
            </a:endParaRPr>
          </a:p>
        </p:txBody>
      </p:sp>
      <p:sp>
        <p:nvSpPr>
          <p:cNvPr id="24" name="Rectangle 23">
            <a:extLst>
              <a:ext uri="{FF2B5EF4-FFF2-40B4-BE49-F238E27FC236}">
                <a16:creationId xmlns:a16="http://schemas.microsoft.com/office/drawing/2014/main" id="{11516D36-4167-4DFC-A643-FFE596FD1522}"/>
              </a:ext>
            </a:extLst>
          </p:cNvPr>
          <p:cNvSpPr/>
          <p:nvPr/>
        </p:nvSpPr>
        <p:spPr>
          <a:xfrm>
            <a:off x="289917" y="5722461"/>
            <a:ext cx="10080000" cy="40005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2200" b="1" dirty="0">
                <a:solidFill>
                  <a:srgbClr val="115076"/>
                </a:solidFill>
              </a:rPr>
              <a:t>À l’avenir, </a:t>
            </a:r>
            <a:r>
              <a:rPr lang="fr-FR" sz="2200" dirty="0">
                <a:solidFill>
                  <a:srgbClr val="115076"/>
                </a:solidFill>
              </a:rPr>
              <a:t>tu veux jouer au football avec Eduardo </a:t>
            </a:r>
            <a:r>
              <a:rPr lang="fr-FR" sz="2200" dirty="0" err="1">
                <a:solidFill>
                  <a:srgbClr val="115076"/>
                </a:solidFill>
              </a:rPr>
              <a:t>Camavinga</a:t>
            </a:r>
            <a:r>
              <a:rPr lang="fr-FR" sz="2200" dirty="0">
                <a:solidFill>
                  <a:srgbClr val="115076"/>
                </a:solidFill>
              </a:rPr>
              <a:t>?</a:t>
            </a:r>
            <a:endParaRPr lang="en-US" sz="2200" dirty="0">
              <a:solidFill>
                <a:srgbClr val="115076"/>
              </a:solidFill>
            </a:endParaRPr>
          </a:p>
        </p:txBody>
      </p:sp>
      <p:pic>
        <p:nvPicPr>
          <p:cNvPr id="2052" name="Picture 4" descr="Journal, Magazin, Reading, News, Gossip">
            <a:extLst>
              <a:ext uri="{FF2B5EF4-FFF2-40B4-BE49-F238E27FC236}">
                <a16:creationId xmlns:a16="http://schemas.microsoft.com/office/drawing/2014/main" id="{E22DBB0B-C540-42D4-92F0-7BB20006E5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9246" y="2365493"/>
            <a:ext cx="1963521" cy="13039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lligraphy, Office, School, Writing">
            <a:extLst>
              <a:ext uri="{FF2B5EF4-FFF2-40B4-BE49-F238E27FC236}">
                <a16:creationId xmlns:a16="http://schemas.microsoft.com/office/drawing/2014/main" id="{F60468FD-046F-4586-9F26-D1B2085EE5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2162" y="5024083"/>
            <a:ext cx="567915" cy="11358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ootball, Ball, Sport, Soccer, Round">
            <a:extLst>
              <a:ext uri="{FF2B5EF4-FFF2-40B4-BE49-F238E27FC236}">
                <a16:creationId xmlns:a16="http://schemas.microsoft.com/office/drawing/2014/main" id="{3CFE5F1B-F0CF-467F-B987-517337E2CA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42929" y="3860946"/>
            <a:ext cx="853533" cy="8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58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45" grpId="0" animBg="1"/>
      <p:bldP spid="46" grpId="0" animBg="1"/>
      <p:bldP spid="47" grpId="0" animBg="1"/>
      <p:bldP spid="48" grpId="0" animBg="1"/>
      <p:bldP spid="22"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67400" cy="707849"/>
          </a:xfrm>
        </p:spPr>
        <p:txBody>
          <a:bodyPr anchor="ctr">
            <a:normAutofit/>
          </a:bodyPr>
          <a:lstStyle/>
          <a:p>
            <a:r>
              <a:rPr lang="en-GB" sz="3600" b="1" dirty="0">
                <a:solidFill>
                  <a:schemeClr val="bg1"/>
                </a:solidFill>
                <a:latin typeface="+mj-lt"/>
              </a:rPr>
              <a:t>À </a:t>
            </a:r>
            <a:r>
              <a:rPr lang="en-GB" sz="3600" b="1" dirty="0" err="1">
                <a:solidFill>
                  <a:schemeClr val="bg1"/>
                </a:solidFill>
                <a:latin typeface="+mj-lt"/>
              </a:rPr>
              <a:t>l’avenir</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52295" y="249869"/>
            <a:ext cx="14576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B93F7D39-9D0F-4BF6-836C-8BEB45091B38}"/>
              </a:ext>
            </a:extLst>
          </p:cNvPr>
          <p:cNvSpPr txBox="1"/>
          <p:nvPr/>
        </p:nvSpPr>
        <p:spPr>
          <a:xfrm>
            <a:off x="231039" y="1350552"/>
            <a:ext cx="7345418" cy="3170099"/>
          </a:xfrm>
          <a:prstGeom prst="rect">
            <a:avLst/>
          </a:prstGeom>
          <a:noFill/>
        </p:spPr>
        <p:txBody>
          <a:bodyPr wrap="square" rtlCol="0">
            <a:spAutoFit/>
          </a:bodyPr>
          <a:lstStyle/>
          <a:p>
            <a:pPr lvl="0">
              <a:defRPr/>
            </a:pPr>
            <a:r>
              <a:rPr lang="fr-FR" sz="2400" dirty="0">
                <a:solidFill>
                  <a:srgbClr val="4472C4">
                    <a:lumMod val="50000"/>
                  </a:srgbClr>
                </a:solidFill>
                <a:latin typeface="Century Gothic" panose="020F0302020204030204"/>
              </a:rPr>
              <a:t>Imagine que tu es plus grand(e). </a:t>
            </a:r>
            <a:br>
              <a:rPr lang="fr-FR" sz="2400" dirty="0">
                <a:solidFill>
                  <a:srgbClr val="4472C4">
                    <a:lumMod val="50000"/>
                  </a:srgbClr>
                </a:solidFill>
                <a:latin typeface="Century Gothic" panose="020F0302020204030204"/>
              </a:rPr>
            </a:br>
            <a:r>
              <a:rPr lang="fr-FR" sz="2400" dirty="0">
                <a:solidFill>
                  <a:srgbClr val="4472C4">
                    <a:lumMod val="50000"/>
                  </a:srgbClr>
                </a:solidFill>
                <a:latin typeface="Century Gothic" panose="020F0302020204030204"/>
              </a:rPr>
              <a:t>Prépare des réponses à ces questions :</a:t>
            </a:r>
          </a:p>
          <a:p>
            <a:pPr lvl="0">
              <a:defRPr/>
            </a:pPr>
            <a:endParaRPr lang="en-US" sz="2400" dirty="0">
              <a:solidFill>
                <a:srgbClr val="4472C4">
                  <a:lumMod val="50000"/>
                </a:srgbClr>
              </a:solidFill>
              <a:latin typeface="Century Gothic" panose="020F0302020204030204"/>
            </a:endParaRPr>
          </a:p>
          <a:p>
            <a:pPr lvl="0">
              <a:defRPr/>
            </a:pPr>
            <a:r>
              <a:rPr lang="en-US" sz="2400" b="1" dirty="0">
                <a:solidFill>
                  <a:srgbClr val="4472C4">
                    <a:lumMod val="50000"/>
                  </a:srgbClr>
                </a:solidFill>
                <a:latin typeface="Century Gothic" panose="020F0302020204030204"/>
              </a:rPr>
              <a:t>1. Tu </a:t>
            </a:r>
            <a:r>
              <a:rPr lang="en-US" sz="2400" b="1" dirty="0" err="1">
                <a:solidFill>
                  <a:srgbClr val="4472C4">
                    <a:lumMod val="50000"/>
                  </a:srgbClr>
                </a:solidFill>
                <a:latin typeface="Century Gothic" panose="020F0302020204030204"/>
              </a:rPr>
              <a:t>veux</a:t>
            </a:r>
            <a:r>
              <a:rPr lang="en-US" sz="2400" b="1" dirty="0">
                <a:solidFill>
                  <a:srgbClr val="4472C4">
                    <a:lumMod val="50000"/>
                  </a:srgbClr>
                </a:solidFill>
                <a:latin typeface="Century Gothic" panose="020F0302020204030204"/>
              </a:rPr>
              <a:t> faire quoi à </a:t>
            </a:r>
            <a:r>
              <a:rPr lang="en-US" sz="2400" b="1" dirty="0" err="1">
                <a:solidFill>
                  <a:srgbClr val="4472C4">
                    <a:lumMod val="50000"/>
                  </a:srgbClr>
                </a:solidFill>
                <a:latin typeface="Century Gothic" panose="020F0302020204030204"/>
              </a:rPr>
              <a:t>l’avenir</a:t>
            </a:r>
            <a:r>
              <a:rPr lang="en-US" sz="2400" b="1" dirty="0">
                <a:solidFill>
                  <a:srgbClr val="4472C4">
                    <a:lumMod val="50000"/>
                  </a:srgbClr>
                </a:solidFill>
                <a:latin typeface="Century Gothic" panose="020F0302020204030204"/>
              </a:rPr>
              <a:t> ?</a:t>
            </a:r>
          </a:p>
          <a:p>
            <a:pPr>
              <a:defRPr/>
            </a:pPr>
            <a:r>
              <a:rPr lang="en-US" sz="2400" i="1" dirty="0">
                <a:solidFill>
                  <a:srgbClr val="4472C4">
                    <a:lumMod val="50000"/>
                  </a:srgbClr>
                </a:solidFill>
                <a:latin typeface="Century Gothic" panose="020F0302020204030204"/>
              </a:rPr>
              <a:t>    </a:t>
            </a:r>
            <a:r>
              <a:rPr lang="en-US" sz="2800" dirty="0">
                <a:solidFill>
                  <a:srgbClr val="4472C4">
                    <a:lumMod val="50000"/>
                  </a:srgbClr>
                </a:solidFill>
                <a:latin typeface="Ink Free" panose="03080402000500000000" pitchFamily="66" charset="0"/>
              </a:rPr>
              <a:t>Je </a:t>
            </a:r>
            <a:r>
              <a:rPr lang="en-US" sz="2800" dirty="0" err="1">
                <a:solidFill>
                  <a:srgbClr val="4472C4">
                    <a:lumMod val="50000"/>
                  </a:srgbClr>
                </a:solidFill>
                <a:latin typeface="Ink Free" panose="03080402000500000000" pitchFamily="66" charset="0"/>
              </a:rPr>
              <a:t>veux</a:t>
            </a:r>
            <a:r>
              <a:rPr lang="en-US" sz="2800" dirty="0">
                <a:solidFill>
                  <a:srgbClr val="4472C4">
                    <a:lumMod val="50000"/>
                  </a:srgbClr>
                </a:solidFill>
                <a:latin typeface="Ink Free" panose="03080402000500000000" pitchFamily="66" charset="0"/>
              </a:rPr>
              <a:t> </a:t>
            </a:r>
            <a:r>
              <a:rPr lang="en-US" sz="2800" dirty="0" err="1">
                <a:solidFill>
                  <a:srgbClr val="4472C4">
                    <a:lumMod val="50000"/>
                  </a:srgbClr>
                </a:solidFill>
                <a:latin typeface="Ink Free" panose="03080402000500000000" pitchFamily="66" charset="0"/>
              </a:rPr>
              <a:t>être</a:t>
            </a:r>
            <a:r>
              <a:rPr lang="en-US" sz="2800" dirty="0">
                <a:solidFill>
                  <a:srgbClr val="4472C4">
                    <a:lumMod val="50000"/>
                  </a:srgbClr>
                </a:solidFill>
                <a:latin typeface="Ink Free" panose="03080402000500000000" pitchFamily="66" charset="0"/>
              </a:rPr>
              <a:t> </a:t>
            </a:r>
            <a:r>
              <a:rPr lang="fr-FR" sz="2800" kern="1200" dirty="0">
                <a:solidFill>
                  <a:srgbClr val="115076"/>
                </a:solidFill>
                <a:latin typeface="Ink Free" panose="03080402000500000000" pitchFamily="66" charset="0"/>
                <a:ea typeface="+mn-ea"/>
                <a:cs typeface="+mn-cs"/>
              </a:rPr>
              <a:t>professeure.</a:t>
            </a:r>
            <a:endParaRPr lang="en-US" sz="2800" dirty="0">
              <a:solidFill>
                <a:srgbClr val="4472C4">
                  <a:lumMod val="50000"/>
                </a:srgbClr>
              </a:solidFill>
              <a:latin typeface="Ink Free" panose="03080402000500000000" pitchFamily="66" charset="0"/>
            </a:endParaRPr>
          </a:p>
          <a:p>
            <a:pPr lvl="0">
              <a:defRPr/>
            </a:pPr>
            <a:endParaRPr lang="en-US" sz="2400" dirty="0">
              <a:solidFill>
                <a:srgbClr val="4472C4">
                  <a:lumMod val="50000"/>
                </a:srgbClr>
              </a:solidFill>
              <a:latin typeface="Century Gothic" panose="020F0302020204030204"/>
            </a:endParaRPr>
          </a:p>
          <a:p>
            <a:pPr lvl="0">
              <a:defRPr/>
            </a:pPr>
            <a:r>
              <a:rPr lang="en-US" sz="2400" b="1" dirty="0">
                <a:solidFill>
                  <a:srgbClr val="4472C4">
                    <a:lumMod val="50000"/>
                  </a:srgbClr>
                </a:solidFill>
                <a:latin typeface="Century Gothic" panose="020F0302020204030204"/>
              </a:rPr>
              <a:t>2. On doit faire quoi pour </a:t>
            </a:r>
            <a:r>
              <a:rPr lang="en-US" sz="2400" b="1" dirty="0" err="1">
                <a:solidFill>
                  <a:srgbClr val="4472C4">
                    <a:lumMod val="50000"/>
                  </a:srgbClr>
                </a:solidFill>
                <a:latin typeface="Century Gothic" panose="020F0302020204030204"/>
              </a:rPr>
              <a:t>être</a:t>
            </a:r>
            <a:r>
              <a:rPr lang="en-US" sz="2400" b="1" dirty="0">
                <a:solidFill>
                  <a:srgbClr val="4472C4">
                    <a:lumMod val="50000"/>
                  </a:srgbClr>
                </a:solidFill>
                <a:latin typeface="Century Gothic" panose="020F0302020204030204"/>
              </a:rPr>
              <a:t> X ?</a:t>
            </a:r>
          </a:p>
          <a:p>
            <a:pPr>
              <a:defRPr/>
            </a:pPr>
            <a:r>
              <a:rPr lang="en-US" sz="2800" dirty="0">
                <a:solidFill>
                  <a:srgbClr val="4472C4">
                    <a:lumMod val="50000"/>
                  </a:srgbClr>
                </a:solidFill>
                <a:latin typeface="Ink Free" panose="03080402000500000000" pitchFamily="66" charset="0"/>
              </a:rPr>
              <a:t>    </a:t>
            </a:r>
            <a:r>
              <a:rPr lang="en-GB" sz="2800" dirty="0">
                <a:solidFill>
                  <a:srgbClr val="4472C4">
                    <a:lumMod val="50000"/>
                  </a:srgbClr>
                </a:solidFill>
                <a:latin typeface="Ink Free" panose="03080402000500000000" pitchFamily="66" charset="0"/>
              </a:rPr>
              <a:t>On doit </a:t>
            </a:r>
            <a:r>
              <a:rPr lang="fr-FR" sz="2800" kern="1200" dirty="0">
                <a:solidFill>
                  <a:srgbClr val="115076"/>
                </a:solidFill>
                <a:latin typeface="Ink Free" panose="03080402000500000000" pitchFamily="66" charset="0"/>
                <a:ea typeface="+mn-ea"/>
                <a:cs typeface="+mn-cs"/>
              </a:rPr>
              <a:t>étudier dur</a:t>
            </a:r>
            <a:r>
              <a:rPr lang="en-US" sz="2800" dirty="0">
                <a:solidFill>
                  <a:srgbClr val="4472C4">
                    <a:lumMod val="50000"/>
                  </a:srgbClr>
                </a:solidFill>
                <a:latin typeface="Ink Free" panose="03080402000500000000" pitchFamily="66" charset="0"/>
              </a:rPr>
              <a:t>.</a:t>
            </a:r>
            <a:endParaRPr lang="fr-FR" sz="2800" kern="1200" dirty="0">
              <a:solidFill>
                <a:srgbClr val="115076"/>
              </a:solidFill>
              <a:latin typeface="Ink Free" panose="03080402000500000000" pitchFamily="66" charset="0"/>
              <a:ea typeface="+mn-ea"/>
              <a:cs typeface="+mn-cs"/>
            </a:endParaRPr>
          </a:p>
        </p:txBody>
      </p:sp>
      <p:sp>
        <p:nvSpPr>
          <p:cNvPr id="3" name="Speech Bubble: Rectangle with Corners Rounded 2">
            <a:extLst>
              <a:ext uri="{FF2B5EF4-FFF2-40B4-BE49-F238E27FC236}">
                <a16:creationId xmlns:a16="http://schemas.microsoft.com/office/drawing/2014/main" id="{88CE3381-3D74-4EA8-B3A3-10F7F70684DD}"/>
              </a:ext>
            </a:extLst>
          </p:cNvPr>
          <p:cNvSpPr/>
          <p:nvPr/>
        </p:nvSpPr>
        <p:spPr>
          <a:xfrm>
            <a:off x="7965329" y="1322359"/>
            <a:ext cx="3944592" cy="993803"/>
          </a:xfrm>
          <a:prstGeom prst="wedgeRoundRectCallout">
            <a:avLst>
              <a:gd name="adj1" fmla="val -21178"/>
              <a:gd name="adj2" fmla="val 8336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F0302020204030204"/>
              </a:rPr>
              <a:t>Remember!</a:t>
            </a:r>
          </a:p>
          <a:p>
            <a:pPr algn="ctr"/>
            <a:r>
              <a:rPr lang="en-US" sz="2000" i="1" dirty="0" err="1">
                <a:solidFill>
                  <a:schemeClr val="bg1"/>
                </a:solidFill>
                <a:latin typeface="Century Gothic" panose="020F0302020204030204"/>
              </a:rPr>
              <a:t>être</a:t>
            </a:r>
            <a:r>
              <a:rPr lang="en-US" sz="2000" i="1" dirty="0">
                <a:solidFill>
                  <a:schemeClr val="bg1"/>
                </a:solidFill>
                <a:latin typeface="Century Gothic" panose="020F0302020204030204"/>
              </a:rPr>
              <a:t> </a:t>
            </a:r>
            <a:r>
              <a:rPr lang="en-US" sz="2000" dirty="0">
                <a:solidFill>
                  <a:schemeClr val="bg1"/>
                </a:solidFill>
                <a:latin typeface="Century Gothic" panose="020F0302020204030204"/>
              </a:rPr>
              <a:t>+ no article + profession</a:t>
            </a:r>
            <a:endParaRPr lang="fr-FR" sz="2000" dirty="0">
              <a:solidFill>
                <a:schemeClr val="bg1"/>
              </a:solidFill>
            </a:endParaRPr>
          </a:p>
        </p:txBody>
      </p:sp>
      <p:graphicFrame>
        <p:nvGraphicFramePr>
          <p:cNvPr id="5" name="Table 11">
            <a:extLst>
              <a:ext uri="{FF2B5EF4-FFF2-40B4-BE49-F238E27FC236}">
                <a16:creationId xmlns:a16="http://schemas.microsoft.com/office/drawing/2014/main" id="{EB79BB37-C0AE-46A8-A7DF-DC0074916963}"/>
              </a:ext>
            </a:extLst>
          </p:cNvPr>
          <p:cNvGraphicFramePr>
            <a:graphicFrameLocks noGrp="1"/>
          </p:cNvGraphicFramePr>
          <p:nvPr>
            <p:extLst>
              <p:ext uri="{D42A27DB-BD31-4B8C-83A1-F6EECF244321}">
                <p14:modId xmlns:p14="http://schemas.microsoft.com/office/powerpoint/2010/main" val="1343210659"/>
              </p:ext>
            </p:extLst>
          </p:nvPr>
        </p:nvGraphicFramePr>
        <p:xfrm>
          <a:off x="313233" y="5191985"/>
          <a:ext cx="8127999" cy="91440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3113774688"/>
                    </a:ext>
                  </a:extLst>
                </a:gridCol>
                <a:gridCol w="2709333">
                  <a:extLst>
                    <a:ext uri="{9D8B030D-6E8A-4147-A177-3AD203B41FA5}">
                      <a16:colId xmlns:a16="http://schemas.microsoft.com/office/drawing/2014/main" val="3362881899"/>
                    </a:ext>
                  </a:extLst>
                </a:gridCol>
                <a:gridCol w="2709333">
                  <a:extLst>
                    <a:ext uri="{9D8B030D-6E8A-4147-A177-3AD203B41FA5}">
                      <a16:colId xmlns:a16="http://schemas.microsoft.com/office/drawing/2014/main" val="2234250973"/>
                    </a:ext>
                  </a:extLst>
                </a:gridCol>
              </a:tblGrid>
              <a:tr h="370840">
                <a:tc>
                  <a:txBody>
                    <a:bodyPr/>
                    <a:lstStyle/>
                    <a:p>
                      <a:r>
                        <a:rPr lang="fr-FR" sz="2400" b="1" dirty="0">
                          <a:solidFill>
                            <a:schemeClr val="accent5">
                              <a:lumMod val="50000"/>
                            </a:schemeClr>
                          </a:solidFill>
                          <a:latin typeface="Ink Free" panose="03080402000500000000" pitchFamily="66" charset="0"/>
                        </a:rPr>
                        <a:t>Qui</a:t>
                      </a:r>
                    </a:p>
                  </a:txBody>
                  <a:tcPr/>
                </a:tc>
                <a:tc>
                  <a:txBody>
                    <a:bodyPr/>
                    <a:lstStyle/>
                    <a:p>
                      <a:r>
                        <a:rPr lang="fr-FR" sz="2400" b="1" dirty="0">
                          <a:solidFill>
                            <a:schemeClr val="accent5">
                              <a:lumMod val="50000"/>
                            </a:schemeClr>
                          </a:solidFill>
                          <a:latin typeface="Ink Free" panose="03080402000500000000" pitchFamily="66" charset="0"/>
                        </a:rPr>
                        <a:t>vouloir être…</a:t>
                      </a:r>
                    </a:p>
                  </a:txBody>
                  <a:tcPr/>
                </a:tc>
                <a:tc>
                  <a:txBody>
                    <a:bodyPr/>
                    <a:lstStyle/>
                    <a:p>
                      <a:r>
                        <a:rPr lang="fr-FR" sz="2400" b="1" dirty="0">
                          <a:solidFill>
                            <a:schemeClr val="accent5">
                              <a:lumMod val="50000"/>
                            </a:schemeClr>
                          </a:solidFill>
                          <a:latin typeface="Ink Free" panose="03080402000500000000" pitchFamily="66" charset="0"/>
                        </a:rPr>
                        <a:t>devoir …</a:t>
                      </a:r>
                    </a:p>
                  </a:txBody>
                  <a:tcPr/>
                </a:tc>
                <a:extLst>
                  <a:ext uri="{0D108BD9-81ED-4DB2-BD59-A6C34878D82A}">
                    <a16:rowId xmlns:a16="http://schemas.microsoft.com/office/drawing/2014/main" val="1633249907"/>
                  </a:ext>
                </a:extLst>
              </a:tr>
              <a:tr h="370840">
                <a:tc>
                  <a:txBody>
                    <a:bodyPr/>
                    <a:lstStyle/>
                    <a:p>
                      <a:endParaRPr lang="fr-FR" sz="2400" dirty="0">
                        <a:solidFill>
                          <a:srgbClr val="115076"/>
                        </a:solidFill>
                        <a:latin typeface="Ink Free" panose="03080402000500000000" pitchFamily="66" charset="0"/>
                      </a:endParaRPr>
                    </a:p>
                  </a:txBody>
                  <a:tcPr/>
                </a:tc>
                <a:tc>
                  <a:txBody>
                    <a:bodyPr/>
                    <a:lstStyle/>
                    <a:p>
                      <a:endParaRPr lang="fr-FR" sz="2400" dirty="0">
                        <a:solidFill>
                          <a:srgbClr val="115076"/>
                        </a:solidFill>
                        <a:latin typeface="Ink Free" panose="03080402000500000000" pitchFamily="66" charset="0"/>
                      </a:endParaRPr>
                    </a:p>
                  </a:txBody>
                  <a:tcPr/>
                </a:tc>
                <a:tc>
                  <a:txBody>
                    <a:bodyPr/>
                    <a:lstStyle/>
                    <a:p>
                      <a:endParaRPr lang="fr-FR" sz="2400" dirty="0">
                        <a:solidFill>
                          <a:srgbClr val="115076"/>
                        </a:solidFill>
                        <a:latin typeface="Ink Free" panose="03080402000500000000" pitchFamily="66" charset="0"/>
                      </a:endParaRPr>
                    </a:p>
                  </a:txBody>
                  <a:tcPr/>
                </a:tc>
                <a:extLst>
                  <a:ext uri="{0D108BD9-81ED-4DB2-BD59-A6C34878D82A}">
                    <a16:rowId xmlns:a16="http://schemas.microsoft.com/office/drawing/2014/main" val="1286698789"/>
                  </a:ext>
                </a:extLst>
              </a:tr>
            </a:tbl>
          </a:graphicData>
        </a:graphic>
      </p:graphicFrame>
      <p:sp>
        <p:nvSpPr>
          <p:cNvPr id="12" name="TextBox 11">
            <a:extLst>
              <a:ext uri="{FF2B5EF4-FFF2-40B4-BE49-F238E27FC236}">
                <a16:creationId xmlns:a16="http://schemas.microsoft.com/office/drawing/2014/main" id="{0C5ED559-FFCE-45C3-8B96-AD52DAF9BE51}"/>
              </a:ext>
            </a:extLst>
          </p:cNvPr>
          <p:cNvSpPr txBox="1"/>
          <p:nvPr/>
        </p:nvSpPr>
        <p:spPr>
          <a:xfrm>
            <a:off x="231039" y="4520651"/>
            <a:ext cx="9928961" cy="461665"/>
          </a:xfrm>
          <a:prstGeom prst="rect">
            <a:avLst/>
          </a:prstGeom>
          <a:noFill/>
        </p:spPr>
        <p:txBody>
          <a:bodyPr wrap="square" rtlCol="0">
            <a:spAutoFit/>
          </a:bodyPr>
          <a:lstStyle/>
          <a:p>
            <a:pPr lvl="0">
              <a:defRPr/>
            </a:pPr>
            <a:r>
              <a:rPr lang="fr-FR" sz="2400" dirty="0">
                <a:solidFill>
                  <a:srgbClr val="4472C4">
                    <a:lumMod val="50000"/>
                  </a:srgbClr>
                </a:solidFill>
                <a:latin typeface="Century Gothic" panose="020F0302020204030204"/>
              </a:rPr>
              <a:t>Parle avec six autres personnes dans la classe. Fais une enquête !</a:t>
            </a:r>
          </a:p>
        </p:txBody>
      </p:sp>
      <p:sp>
        <p:nvSpPr>
          <p:cNvPr id="13" name="Rectangle 12">
            <a:extLst>
              <a:ext uri="{FF2B5EF4-FFF2-40B4-BE49-F238E27FC236}">
                <a16:creationId xmlns:a16="http://schemas.microsoft.com/office/drawing/2014/main" id="{6F1C259F-FF97-4E42-A65E-1EEBB2DC2774}"/>
              </a:ext>
            </a:extLst>
          </p:cNvPr>
          <p:cNvSpPr/>
          <p:nvPr/>
        </p:nvSpPr>
        <p:spPr>
          <a:xfrm>
            <a:off x="6678203" y="257086"/>
            <a:ext cx="3361669" cy="473342"/>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lang="fr-FR" sz="2000" b="1" dirty="0">
                <a:solidFill>
                  <a:prstClr val="white"/>
                </a:solidFill>
                <a:latin typeface="Century Gothic" panose="020F0302020204030204"/>
              </a:rPr>
              <a:t>l’</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enquête (f.)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survey</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14" name="Table 13">
            <a:extLst>
              <a:ext uri="{FF2B5EF4-FFF2-40B4-BE49-F238E27FC236}">
                <a16:creationId xmlns:a16="http://schemas.microsoft.com/office/drawing/2014/main" id="{58ECF6E5-0BA0-449B-A1C8-D2A89A5E9016}"/>
              </a:ext>
            </a:extLst>
          </p:cNvPr>
          <p:cNvGraphicFramePr>
            <a:graphicFrameLocks noGrp="1"/>
          </p:cNvGraphicFramePr>
          <p:nvPr>
            <p:extLst>
              <p:ext uri="{D42A27DB-BD31-4B8C-83A1-F6EECF244321}">
                <p14:modId xmlns:p14="http://schemas.microsoft.com/office/powerpoint/2010/main" val="414461376"/>
              </p:ext>
            </p:extLst>
          </p:nvPr>
        </p:nvGraphicFramePr>
        <p:xfrm>
          <a:off x="313232" y="5653650"/>
          <a:ext cx="8127999" cy="457200"/>
        </p:xfrm>
        <a:graphic>
          <a:graphicData uri="http://schemas.openxmlformats.org/drawingml/2006/table">
            <a:tbl>
              <a:tblPr firstRow="1" bandRow="1">
                <a:tableStyleId>{2D5ABB26-0587-4C30-8999-92F81FD0307C}</a:tableStyleId>
              </a:tblPr>
              <a:tblGrid>
                <a:gridCol w="2709333">
                  <a:extLst>
                    <a:ext uri="{9D8B030D-6E8A-4147-A177-3AD203B41FA5}">
                      <a16:colId xmlns:a16="http://schemas.microsoft.com/office/drawing/2014/main" val="3450185274"/>
                    </a:ext>
                  </a:extLst>
                </a:gridCol>
                <a:gridCol w="2709333">
                  <a:extLst>
                    <a:ext uri="{9D8B030D-6E8A-4147-A177-3AD203B41FA5}">
                      <a16:colId xmlns:a16="http://schemas.microsoft.com/office/drawing/2014/main" val="2407861951"/>
                    </a:ext>
                  </a:extLst>
                </a:gridCol>
                <a:gridCol w="2709333">
                  <a:extLst>
                    <a:ext uri="{9D8B030D-6E8A-4147-A177-3AD203B41FA5}">
                      <a16:colId xmlns:a16="http://schemas.microsoft.com/office/drawing/2014/main" val="3758900125"/>
                    </a:ext>
                  </a:extLst>
                </a:gridCol>
              </a:tblGrid>
              <a:tr h="370840">
                <a:tc>
                  <a:txBody>
                    <a:bodyPr/>
                    <a:lstStyle/>
                    <a:p>
                      <a:r>
                        <a:rPr lang="fr-FR" sz="2400" kern="1200" dirty="0">
                          <a:solidFill>
                            <a:schemeClr val="accent5">
                              <a:lumMod val="50000"/>
                            </a:schemeClr>
                          </a:solidFill>
                          <a:latin typeface="Ink Free" panose="03080402000500000000" pitchFamily="66" charset="0"/>
                          <a:ea typeface="+mn-ea"/>
                          <a:cs typeface="+mn-cs"/>
                        </a:rPr>
                        <a:t>Sophie</a:t>
                      </a:r>
                    </a:p>
                  </a:txBody>
                  <a:tcPr/>
                </a:tc>
                <a:tc>
                  <a:txBody>
                    <a:bodyPr/>
                    <a:lstStyle/>
                    <a:p>
                      <a:r>
                        <a:rPr lang="fr-FR" sz="2400" kern="1200" dirty="0">
                          <a:solidFill>
                            <a:schemeClr val="accent5">
                              <a:lumMod val="50000"/>
                            </a:schemeClr>
                          </a:solidFill>
                          <a:latin typeface="Ink Free" panose="03080402000500000000" pitchFamily="66" charset="0"/>
                          <a:ea typeface="+mn-ea"/>
                          <a:cs typeface="+mn-cs"/>
                        </a:rPr>
                        <a:t>professeure</a:t>
                      </a:r>
                    </a:p>
                  </a:txBody>
                  <a:tcPr/>
                </a:tc>
                <a:tc>
                  <a:txBody>
                    <a:bodyPr/>
                    <a:lstStyle/>
                    <a:p>
                      <a:r>
                        <a:rPr lang="fr-FR" sz="2400" kern="1200" dirty="0">
                          <a:solidFill>
                            <a:schemeClr val="accent5">
                              <a:lumMod val="50000"/>
                            </a:schemeClr>
                          </a:solidFill>
                          <a:latin typeface="Ink Free" panose="03080402000500000000" pitchFamily="66" charset="0"/>
                          <a:ea typeface="+mn-ea"/>
                          <a:cs typeface="+mn-cs"/>
                        </a:rPr>
                        <a:t>étudier dur</a:t>
                      </a:r>
                    </a:p>
                  </a:txBody>
                  <a:tcPr/>
                </a:tc>
                <a:extLst>
                  <a:ext uri="{0D108BD9-81ED-4DB2-BD59-A6C34878D82A}">
                    <a16:rowId xmlns:a16="http://schemas.microsoft.com/office/drawing/2014/main" val="3404691529"/>
                  </a:ext>
                </a:extLst>
              </a:tr>
            </a:tbl>
          </a:graphicData>
        </a:graphic>
      </p:graphicFrame>
      <p:pic>
        <p:nvPicPr>
          <p:cNvPr id="15" name="Picture 2" descr="Hand, Pencil, Pen, Edit, Eraser, Write, Writing">
            <a:extLst>
              <a:ext uri="{FF2B5EF4-FFF2-40B4-BE49-F238E27FC236}">
                <a16:creationId xmlns:a16="http://schemas.microsoft.com/office/drawing/2014/main" id="{C19E5474-9AA8-45D1-9055-614C2AD550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4728" y="4769720"/>
            <a:ext cx="1456232" cy="1308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9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chor="ctr">
            <a:normAutofit/>
          </a:bodyPr>
          <a:lstStyle/>
          <a:p>
            <a:r>
              <a:rPr lang="en-GB" sz="3000" b="1" dirty="0" err="1">
                <a:solidFill>
                  <a:schemeClr val="bg1"/>
                </a:solidFill>
                <a:latin typeface="+mj-lt"/>
              </a:rPr>
              <a:t>Objectifs</a:t>
            </a:r>
            <a:r>
              <a:rPr lang="en-GB" sz="3000" b="1" dirty="0">
                <a:solidFill>
                  <a:schemeClr val="bg1"/>
                </a:solidFill>
                <a:latin typeface="+mj-lt"/>
              </a:rPr>
              <a:t>* et motivations 1/4</a:t>
            </a:r>
          </a:p>
        </p:txBody>
      </p:sp>
      <p:sp>
        <p:nvSpPr>
          <p:cNvPr id="6" name="Rounded Rectangle 46">
            <a:extLst>
              <a:ext uri="{FF2B5EF4-FFF2-40B4-BE49-F238E27FC236}">
                <a16:creationId xmlns:a16="http://schemas.microsoft.com/office/drawing/2014/main" id="{DBE36B18-CF0F-421E-80D8-2AEFF89C686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C75E47F5-FB1F-47C2-9676-17F2150F0F66}"/>
              </a:ext>
            </a:extLst>
          </p:cNvPr>
          <p:cNvSpPr txBox="1"/>
          <p:nvPr/>
        </p:nvSpPr>
        <p:spPr>
          <a:xfrm>
            <a:off x="161901" y="1283080"/>
            <a:ext cx="11748019" cy="830997"/>
          </a:xfrm>
          <a:prstGeom prst="rect">
            <a:avLst/>
          </a:prstGeom>
          <a:noFill/>
        </p:spPr>
        <p:txBody>
          <a:bodyPr wrap="square" rtlCol="0">
            <a:spAutoFit/>
          </a:bodyPr>
          <a:lstStyle/>
          <a:p>
            <a:pPr lvl="0"/>
            <a:r>
              <a:rPr lang="fr-FR" sz="2400" dirty="0" err="1">
                <a:solidFill>
                  <a:srgbClr val="4472C4">
                    <a:lumMod val="50000"/>
                  </a:srgbClr>
                </a:solidFill>
              </a:rPr>
              <a:t>Taïs</a:t>
            </a:r>
            <a:r>
              <a:rPr lang="fr-FR" sz="2400" dirty="0">
                <a:solidFill>
                  <a:srgbClr val="4472C4">
                    <a:lumMod val="50000"/>
                  </a:srgbClr>
                </a:solidFill>
              </a:rPr>
              <a:t> </a:t>
            </a:r>
            <a:r>
              <a:rPr lang="fr-FR" sz="2400" dirty="0" err="1">
                <a:solidFill>
                  <a:srgbClr val="4472C4">
                    <a:lumMod val="50000"/>
                  </a:srgbClr>
                </a:solidFill>
              </a:rPr>
              <a:t>Vinolo</a:t>
            </a:r>
            <a:r>
              <a:rPr lang="fr-FR" sz="2400" dirty="0">
                <a:solidFill>
                  <a:srgbClr val="4472C4">
                    <a:lumMod val="50000"/>
                  </a:srgbClr>
                </a:solidFill>
              </a:rPr>
              <a:t> et Eduardo </a:t>
            </a:r>
            <a:r>
              <a:rPr lang="fr-FR" sz="2400" dirty="0" err="1">
                <a:solidFill>
                  <a:srgbClr val="4472C4">
                    <a:lumMod val="50000"/>
                  </a:srgbClr>
                </a:solidFill>
              </a:rPr>
              <a:t>Camavinga</a:t>
            </a:r>
            <a:r>
              <a:rPr lang="fr-FR" sz="2400" dirty="0">
                <a:solidFill>
                  <a:srgbClr val="4472C4">
                    <a:lumMod val="50000"/>
                  </a:srgbClr>
                </a:solidFill>
              </a:rPr>
              <a:t> ont parlé des motivations et des objectifs de chacun. Maintenant, tu écris sur tes motivations et tes objectifs.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026" name="Picture 2" descr="Application, Job, Work, Workplace, Looking For A Job">
            <a:extLst>
              <a:ext uri="{FF2B5EF4-FFF2-40B4-BE49-F238E27FC236}">
                <a16:creationId xmlns:a16="http://schemas.microsoft.com/office/drawing/2014/main" id="{218F1409-D21A-4511-B058-966A4F810767}"/>
              </a:ext>
            </a:extLst>
          </p:cNvPr>
          <p:cNvPicPr>
            <a:picLocks noChangeAspect="1" noChangeArrowheads="1"/>
          </p:cNvPicPr>
          <p:nvPr/>
        </p:nvPicPr>
        <p:blipFill rotWithShape="1">
          <a:blip r:embed="rId4">
            <a:clrChange>
              <a:clrFrom>
                <a:srgbClr val="227DFF"/>
              </a:clrFrom>
              <a:clrTo>
                <a:srgbClr val="227DFF">
                  <a:alpha val="0"/>
                </a:srgbClr>
              </a:clrTo>
            </a:clrChange>
            <a:extLst>
              <a:ext uri="{28A0092B-C50C-407E-A947-70E740481C1C}">
                <a14:useLocalDpi xmlns:a14="http://schemas.microsoft.com/office/drawing/2010/main" val="0"/>
              </a:ext>
            </a:extLst>
          </a:blip>
          <a:srcRect l="26459" t="13939" r="30000" b="18142"/>
          <a:stretch/>
        </p:blipFill>
        <p:spPr bwMode="auto">
          <a:xfrm>
            <a:off x="8777294" y="3055656"/>
            <a:ext cx="3443181" cy="31610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1EAF89E-3A21-497C-97DC-DAEE3AC3F6D9}"/>
              </a:ext>
            </a:extLst>
          </p:cNvPr>
          <p:cNvSpPr/>
          <p:nvPr/>
        </p:nvSpPr>
        <p:spPr>
          <a:xfrm>
            <a:off x="7154369" y="258002"/>
            <a:ext cx="2787674" cy="473342"/>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*un objectif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goal</a:t>
            </a:r>
          </a:p>
        </p:txBody>
      </p:sp>
      <p:sp>
        <p:nvSpPr>
          <p:cNvPr id="10" name="TextBox 9">
            <a:extLst>
              <a:ext uri="{FF2B5EF4-FFF2-40B4-BE49-F238E27FC236}">
                <a16:creationId xmlns:a16="http://schemas.microsoft.com/office/drawing/2014/main" id="{36B3607F-51AF-4CE8-BBF2-B5BB137BE00D}"/>
              </a:ext>
            </a:extLst>
          </p:cNvPr>
          <p:cNvSpPr txBox="1"/>
          <p:nvPr/>
        </p:nvSpPr>
        <p:spPr>
          <a:xfrm>
            <a:off x="161901" y="2233165"/>
            <a:ext cx="9139754" cy="461665"/>
          </a:xfrm>
          <a:prstGeom prst="rect">
            <a:avLst/>
          </a:prstGeom>
          <a:noFill/>
        </p:spPr>
        <p:txBody>
          <a:bodyPr wrap="square" rtlCol="0">
            <a:spAutoFit/>
          </a:bodyPr>
          <a:lstStyle/>
          <a:p>
            <a:pPr lvl="0"/>
            <a:r>
              <a:rPr lang="fr-FR" sz="2400" dirty="0">
                <a:solidFill>
                  <a:srgbClr val="4472C4">
                    <a:lumMod val="50000"/>
                  </a:srgbClr>
                </a:solidFill>
              </a:rPr>
              <a:t>Pour commencer, écris 4 choses que tu vas faire à l’avenir.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 name="Rectangle: Rounded Corners 2">
            <a:extLst>
              <a:ext uri="{FF2B5EF4-FFF2-40B4-BE49-F238E27FC236}">
                <a16:creationId xmlns:a16="http://schemas.microsoft.com/office/drawing/2014/main" id="{48692BE5-9907-4DFC-B38F-C3454ABD227D}"/>
              </a:ext>
            </a:extLst>
          </p:cNvPr>
          <p:cNvSpPr/>
          <p:nvPr/>
        </p:nvSpPr>
        <p:spPr>
          <a:xfrm>
            <a:off x="1524090" y="3719230"/>
            <a:ext cx="5448300" cy="116345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aller + infinitive</a:t>
            </a:r>
          </a:p>
        </p:txBody>
      </p:sp>
      <p:sp>
        <p:nvSpPr>
          <p:cNvPr id="11" name="TextBox 10">
            <a:extLst>
              <a:ext uri="{FF2B5EF4-FFF2-40B4-BE49-F238E27FC236}">
                <a16:creationId xmlns:a16="http://schemas.microsoft.com/office/drawing/2014/main" id="{CFDC587D-98D4-42D5-A0C3-AB0C183C88E2}"/>
              </a:ext>
            </a:extLst>
          </p:cNvPr>
          <p:cNvSpPr txBox="1"/>
          <p:nvPr/>
        </p:nvSpPr>
        <p:spPr>
          <a:xfrm>
            <a:off x="161901" y="5574920"/>
            <a:ext cx="9587875" cy="461665"/>
          </a:xfrm>
          <a:prstGeom prst="rect">
            <a:avLst/>
          </a:prstGeom>
          <a:noFill/>
        </p:spPr>
        <p:txBody>
          <a:bodyPr wrap="square" rtlCol="0">
            <a:spAutoFit/>
          </a:bodyPr>
          <a:lstStyle/>
          <a:p>
            <a:r>
              <a:rPr lang="fr-FR" sz="2400" i="1" dirty="0">
                <a:solidFill>
                  <a:schemeClr val="accent5">
                    <a:lumMod val="50000"/>
                  </a:schemeClr>
                </a:solidFill>
                <a:latin typeface="Ink Free" panose="03080402000500000000" pitchFamily="66" charset="0"/>
              </a:rPr>
              <a:t>Je vais devenir journaliste. </a:t>
            </a:r>
          </a:p>
        </p:txBody>
      </p:sp>
    </p:spTree>
    <p:extLst>
      <p:ext uri="{BB962C8B-B14F-4D97-AF65-F5344CB8AC3E}">
        <p14:creationId xmlns:p14="http://schemas.microsoft.com/office/powerpoint/2010/main" val="223961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91200" cy="707849"/>
          </a:xfrm>
        </p:spPr>
        <p:txBody>
          <a:bodyPr anchor="ctr">
            <a:normAutofit/>
          </a:bodyPr>
          <a:lstStyle/>
          <a:p>
            <a:r>
              <a:rPr lang="en-GB" sz="3000" b="1" dirty="0" err="1">
                <a:solidFill>
                  <a:schemeClr val="bg1"/>
                </a:solidFill>
                <a:latin typeface="+mj-lt"/>
              </a:rPr>
              <a:t>Objectifs</a:t>
            </a:r>
            <a:r>
              <a:rPr lang="en-GB" sz="3000" b="1" dirty="0">
                <a:solidFill>
                  <a:schemeClr val="bg1"/>
                </a:solidFill>
                <a:latin typeface="+mj-lt"/>
              </a:rPr>
              <a:t>* et motivations 2/4</a:t>
            </a:r>
          </a:p>
        </p:txBody>
      </p:sp>
      <p:sp>
        <p:nvSpPr>
          <p:cNvPr id="6" name="Rounded Rectangle 46">
            <a:extLst>
              <a:ext uri="{FF2B5EF4-FFF2-40B4-BE49-F238E27FC236}">
                <a16:creationId xmlns:a16="http://schemas.microsoft.com/office/drawing/2014/main" id="{DBE36B18-CF0F-421E-80D8-2AEFF89C686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Rounded Corners 19">
            <a:extLst>
              <a:ext uri="{FF2B5EF4-FFF2-40B4-BE49-F238E27FC236}">
                <a16:creationId xmlns:a16="http://schemas.microsoft.com/office/drawing/2014/main" id="{DFA42EB5-6759-4E28-82BC-9AFD24F4EA5C}"/>
              </a:ext>
            </a:extLst>
          </p:cNvPr>
          <p:cNvSpPr/>
          <p:nvPr/>
        </p:nvSpPr>
        <p:spPr>
          <a:xfrm>
            <a:off x="1706069" y="2265547"/>
            <a:ext cx="5448300" cy="116345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aller + infinitive</a:t>
            </a:r>
          </a:p>
        </p:txBody>
      </p:sp>
      <p:sp>
        <p:nvSpPr>
          <p:cNvPr id="21" name="Rectangle: Rounded Corners 20">
            <a:extLst>
              <a:ext uri="{FF2B5EF4-FFF2-40B4-BE49-F238E27FC236}">
                <a16:creationId xmlns:a16="http://schemas.microsoft.com/office/drawing/2014/main" id="{42E4D292-99F4-431D-8545-FD1094B49AC5}"/>
              </a:ext>
            </a:extLst>
          </p:cNvPr>
          <p:cNvSpPr/>
          <p:nvPr/>
        </p:nvSpPr>
        <p:spPr>
          <a:xfrm>
            <a:off x="1695735" y="3751691"/>
            <a:ext cx="5448300" cy="116345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ne … pas</a:t>
            </a:r>
          </a:p>
        </p:txBody>
      </p:sp>
      <p:pic>
        <p:nvPicPr>
          <p:cNvPr id="14" name="Picture 2" descr="Application, Job, Work, Workplace, Looking For A Job">
            <a:extLst>
              <a:ext uri="{FF2B5EF4-FFF2-40B4-BE49-F238E27FC236}">
                <a16:creationId xmlns:a16="http://schemas.microsoft.com/office/drawing/2014/main" id="{FA540055-D5BA-4670-9530-08FDC3A6AEEF}"/>
              </a:ext>
            </a:extLst>
          </p:cNvPr>
          <p:cNvPicPr>
            <a:picLocks noChangeAspect="1" noChangeArrowheads="1"/>
          </p:cNvPicPr>
          <p:nvPr/>
        </p:nvPicPr>
        <p:blipFill rotWithShape="1">
          <a:blip r:embed="rId4">
            <a:clrChange>
              <a:clrFrom>
                <a:srgbClr val="227DFF"/>
              </a:clrFrom>
              <a:clrTo>
                <a:srgbClr val="227DFF">
                  <a:alpha val="0"/>
                </a:srgbClr>
              </a:clrTo>
            </a:clrChange>
            <a:extLst>
              <a:ext uri="{28A0092B-C50C-407E-A947-70E740481C1C}">
                <a14:useLocalDpi xmlns:a14="http://schemas.microsoft.com/office/drawing/2010/main" val="0"/>
              </a:ext>
            </a:extLst>
          </a:blip>
          <a:srcRect l="26459" t="13939" r="30000" b="18142"/>
          <a:stretch/>
        </p:blipFill>
        <p:spPr bwMode="auto">
          <a:xfrm>
            <a:off x="8777294" y="3055656"/>
            <a:ext cx="3443181" cy="31610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573EE6F-699A-432A-A04C-1BD00CA854CF}"/>
              </a:ext>
            </a:extLst>
          </p:cNvPr>
          <p:cNvSpPr/>
          <p:nvPr/>
        </p:nvSpPr>
        <p:spPr>
          <a:xfrm>
            <a:off x="7154369" y="258002"/>
            <a:ext cx="2787674" cy="473342"/>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*un objectif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goal</a:t>
            </a:r>
          </a:p>
        </p:txBody>
      </p:sp>
      <p:sp>
        <p:nvSpPr>
          <p:cNvPr id="16" name="TextBox 15">
            <a:extLst>
              <a:ext uri="{FF2B5EF4-FFF2-40B4-BE49-F238E27FC236}">
                <a16:creationId xmlns:a16="http://schemas.microsoft.com/office/drawing/2014/main" id="{099FCD5F-5382-476A-B5BC-1BF12A7A9EE1}"/>
              </a:ext>
            </a:extLst>
          </p:cNvPr>
          <p:cNvSpPr txBox="1"/>
          <p:nvPr/>
        </p:nvSpPr>
        <p:spPr>
          <a:xfrm>
            <a:off x="161901" y="1283080"/>
            <a:ext cx="11452029" cy="461665"/>
          </a:xfrm>
          <a:prstGeom prst="rect">
            <a:avLst/>
          </a:prstGeom>
          <a:noFill/>
        </p:spPr>
        <p:txBody>
          <a:bodyPr wrap="square" rtlCol="0">
            <a:spAutoFit/>
          </a:bodyPr>
          <a:lstStyle/>
          <a:p>
            <a:pPr lvl="0"/>
            <a:r>
              <a:rPr lang="fr-FR" sz="2400" dirty="0">
                <a:solidFill>
                  <a:srgbClr val="4472C4">
                    <a:lumMod val="50000"/>
                  </a:srgbClr>
                </a:solidFill>
              </a:rPr>
              <a:t>Maintenant, écris 2 choses que tu ne vas pas faire à l’avenir.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A79CEB0C-12C4-40B1-9D35-577E792012C8}"/>
              </a:ext>
            </a:extLst>
          </p:cNvPr>
          <p:cNvSpPr txBox="1"/>
          <p:nvPr/>
        </p:nvSpPr>
        <p:spPr>
          <a:xfrm>
            <a:off x="161901" y="5574920"/>
            <a:ext cx="9587875" cy="461665"/>
          </a:xfrm>
          <a:prstGeom prst="rect">
            <a:avLst/>
          </a:prstGeom>
          <a:noFill/>
        </p:spPr>
        <p:txBody>
          <a:bodyPr wrap="square" rtlCol="0">
            <a:spAutoFit/>
          </a:bodyPr>
          <a:lstStyle/>
          <a:p>
            <a:r>
              <a:rPr lang="fr-FR" sz="2400" i="1" dirty="0">
                <a:solidFill>
                  <a:schemeClr val="accent5">
                    <a:lumMod val="50000"/>
                  </a:schemeClr>
                </a:solidFill>
                <a:latin typeface="Ink Free" panose="03080402000500000000" pitchFamily="66" charset="0"/>
              </a:rPr>
              <a:t>Je </a:t>
            </a:r>
            <a:r>
              <a:rPr lang="fr-FR" sz="2400" b="1" i="1" dirty="0">
                <a:solidFill>
                  <a:schemeClr val="accent2"/>
                </a:solidFill>
                <a:latin typeface="Ink Free" panose="03080402000500000000" pitchFamily="66" charset="0"/>
              </a:rPr>
              <a:t>ne</a:t>
            </a:r>
            <a:r>
              <a:rPr lang="fr-FR" sz="2400" i="1" dirty="0">
                <a:solidFill>
                  <a:schemeClr val="accent5">
                    <a:lumMod val="50000"/>
                  </a:schemeClr>
                </a:solidFill>
                <a:latin typeface="Ink Free" panose="03080402000500000000" pitchFamily="66" charset="0"/>
              </a:rPr>
              <a:t> vais </a:t>
            </a:r>
            <a:r>
              <a:rPr lang="fr-FR" sz="2400" b="1" i="1" dirty="0">
                <a:solidFill>
                  <a:schemeClr val="accent2"/>
                </a:solidFill>
                <a:latin typeface="Ink Free" panose="03080402000500000000" pitchFamily="66" charset="0"/>
              </a:rPr>
              <a:t>pas</a:t>
            </a:r>
            <a:r>
              <a:rPr lang="fr-FR" sz="2400" i="1" dirty="0">
                <a:solidFill>
                  <a:schemeClr val="accent5">
                    <a:lumMod val="50000"/>
                  </a:schemeClr>
                </a:solidFill>
                <a:latin typeface="Ink Free" panose="03080402000500000000" pitchFamily="66" charset="0"/>
              </a:rPr>
              <a:t> habiter à Londres . </a:t>
            </a:r>
          </a:p>
        </p:txBody>
      </p:sp>
    </p:spTree>
    <p:extLst>
      <p:ext uri="{BB962C8B-B14F-4D97-AF65-F5344CB8AC3E}">
        <p14:creationId xmlns:p14="http://schemas.microsoft.com/office/powerpoint/2010/main" val="7731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48350" cy="707849"/>
          </a:xfrm>
        </p:spPr>
        <p:txBody>
          <a:bodyPr anchor="ctr">
            <a:normAutofit/>
          </a:bodyPr>
          <a:lstStyle/>
          <a:p>
            <a:r>
              <a:rPr lang="en-GB" sz="3000" b="1" dirty="0" err="1">
                <a:solidFill>
                  <a:schemeClr val="bg1"/>
                </a:solidFill>
                <a:latin typeface="+mj-lt"/>
              </a:rPr>
              <a:t>Objectifs</a:t>
            </a:r>
            <a:r>
              <a:rPr lang="en-GB" sz="3000" b="1" dirty="0">
                <a:solidFill>
                  <a:schemeClr val="bg1"/>
                </a:solidFill>
                <a:latin typeface="+mj-lt"/>
              </a:rPr>
              <a:t>* et motivations 3/4</a:t>
            </a:r>
          </a:p>
        </p:txBody>
      </p:sp>
      <p:sp>
        <p:nvSpPr>
          <p:cNvPr id="6" name="Rounded Rectangle 46">
            <a:extLst>
              <a:ext uri="{FF2B5EF4-FFF2-40B4-BE49-F238E27FC236}">
                <a16:creationId xmlns:a16="http://schemas.microsoft.com/office/drawing/2014/main" id="{DBE36B18-CF0F-421E-80D8-2AEFF89C686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2" descr="Application, Job, Work, Workplace, Looking For A Job">
            <a:extLst>
              <a:ext uri="{FF2B5EF4-FFF2-40B4-BE49-F238E27FC236}">
                <a16:creationId xmlns:a16="http://schemas.microsoft.com/office/drawing/2014/main" id="{1D39D811-4053-432E-BA1C-78E14DA66C1C}"/>
              </a:ext>
            </a:extLst>
          </p:cNvPr>
          <p:cNvPicPr>
            <a:picLocks noChangeAspect="1" noChangeArrowheads="1"/>
          </p:cNvPicPr>
          <p:nvPr/>
        </p:nvPicPr>
        <p:blipFill rotWithShape="1">
          <a:blip r:embed="rId4">
            <a:clrChange>
              <a:clrFrom>
                <a:srgbClr val="227DFF"/>
              </a:clrFrom>
              <a:clrTo>
                <a:srgbClr val="227DFF">
                  <a:alpha val="0"/>
                </a:srgbClr>
              </a:clrTo>
            </a:clrChange>
            <a:extLst>
              <a:ext uri="{28A0092B-C50C-407E-A947-70E740481C1C}">
                <a14:useLocalDpi xmlns:a14="http://schemas.microsoft.com/office/drawing/2010/main" val="0"/>
              </a:ext>
            </a:extLst>
          </a:blip>
          <a:srcRect l="26459" t="13939" r="30000" b="18142"/>
          <a:stretch/>
        </p:blipFill>
        <p:spPr bwMode="auto">
          <a:xfrm>
            <a:off x="8777294" y="3055656"/>
            <a:ext cx="3443181" cy="316101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C994D33-1AEF-4265-BB36-0E29E654C10E}"/>
              </a:ext>
            </a:extLst>
          </p:cNvPr>
          <p:cNvSpPr txBox="1"/>
          <p:nvPr/>
        </p:nvSpPr>
        <p:spPr>
          <a:xfrm>
            <a:off x="161901" y="1283080"/>
            <a:ext cx="11452029" cy="1200329"/>
          </a:xfrm>
          <a:prstGeom prst="rect">
            <a:avLst/>
          </a:prstGeom>
          <a:noFill/>
        </p:spPr>
        <p:txBody>
          <a:bodyPr wrap="square" rtlCol="0">
            <a:spAutoFit/>
          </a:bodyPr>
          <a:lstStyle/>
          <a:p>
            <a:pPr lvl="0"/>
            <a:r>
              <a:rPr lang="fr-FR" sz="2400" dirty="0">
                <a:solidFill>
                  <a:srgbClr val="4472C4">
                    <a:lumMod val="50000"/>
                  </a:srgbClr>
                </a:solidFill>
              </a:rPr>
              <a:t>Pourquoi est-ce que tu vas faire ces choses ? Ou pourquoi pas ?</a:t>
            </a:r>
          </a:p>
          <a:p>
            <a:pPr lvl="0"/>
            <a:r>
              <a:rPr lang="fr-FR" sz="2400" dirty="0">
                <a:solidFill>
                  <a:srgbClr val="4472C4">
                    <a:lumMod val="50000"/>
                  </a:srgbClr>
                </a:solidFill>
              </a:rPr>
              <a:t>Écris des phrases plus longues avec ‘parce que.’ </a:t>
            </a:r>
            <a:br>
              <a:rPr lang="fr-FR" sz="2400" dirty="0">
                <a:solidFill>
                  <a:srgbClr val="4472C4">
                    <a:lumMod val="50000"/>
                  </a:srgbClr>
                </a:solidFill>
              </a:rPr>
            </a:br>
            <a:r>
              <a:rPr lang="fr-FR" sz="2400" dirty="0">
                <a:solidFill>
                  <a:srgbClr val="4472C4">
                    <a:lumMod val="50000"/>
                  </a:srgbClr>
                </a:solidFill>
              </a:rPr>
              <a:t>Utilise les verbes modaux pour expliquer tes motivations.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7" name="Rectangle 16">
            <a:extLst>
              <a:ext uri="{FF2B5EF4-FFF2-40B4-BE49-F238E27FC236}">
                <a16:creationId xmlns:a16="http://schemas.microsoft.com/office/drawing/2014/main" id="{50D14CDF-483B-4A2B-8422-B9E6331086EC}"/>
              </a:ext>
            </a:extLst>
          </p:cNvPr>
          <p:cNvSpPr/>
          <p:nvPr/>
        </p:nvSpPr>
        <p:spPr>
          <a:xfrm>
            <a:off x="7154369" y="258002"/>
            <a:ext cx="2787674" cy="473342"/>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*un objectif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goal</a:t>
            </a:r>
          </a:p>
        </p:txBody>
      </p:sp>
      <p:sp>
        <p:nvSpPr>
          <p:cNvPr id="18" name="Rectangle: Rounded Corners 17">
            <a:extLst>
              <a:ext uri="{FF2B5EF4-FFF2-40B4-BE49-F238E27FC236}">
                <a16:creationId xmlns:a16="http://schemas.microsoft.com/office/drawing/2014/main" id="{829026F2-2312-4789-AFA6-CC4DF8B1ED39}"/>
              </a:ext>
            </a:extLst>
          </p:cNvPr>
          <p:cNvSpPr/>
          <p:nvPr/>
        </p:nvSpPr>
        <p:spPr>
          <a:xfrm>
            <a:off x="1706069" y="3117019"/>
            <a:ext cx="5448300" cy="116345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modal + infinitive</a:t>
            </a:r>
          </a:p>
        </p:txBody>
      </p:sp>
      <p:sp>
        <p:nvSpPr>
          <p:cNvPr id="19" name="TextBox 18">
            <a:extLst>
              <a:ext uri="{FF2B5EF4-FFF2-40B4-BE49-F238E27FC236}">
                <a16:creationId xmlns:a16="http://schemas.microsoft.com/office/drawing/2014/main" id="{E512627B-A083-46DD-A166-F570D77C0101}"/>
              </a:ext>
            </a:extLst>
          </p:cNvPr>
          <p:cNvSpPr txBox="1"/>
          <p:nvPr/>
        </p:nvSpPr>
        <p:spPr>
          <a:xfrm>
            <a:off x="161901" y="5113255"/>
            <a:ext cx="9587875" cy="461665"/>
          </a:xfrm>
          <a:prstGeom prst="rect">
            <a:avLst/>
          </a:prstGeom>
          <a:noFill/>
        </p:spPr>
        <p:txBody>
          <a:bodyPr wrap="square" rtlCol="0">
            <a:spAutoFit/>
          </a:bodyPr>
          <a:lstStyle/>
          <a:p>
            <a:r>
              <a:rPr lang="fr-FR" sz="2400" i="1" dirty="0">
                <a:solidFill>
                  <a:schemeClr val="accent5">
                    <a:lumMod val="50000"/>
                  </a:schemeClr>
                </a:solidFill>
                <a:latin typeface="Ink Free" panose="03080402000500000000" pitchFamily="66" charset="0"/>
              </a:rPr>
              <a:t>Je vais devenir journaliste </a:t>
            </a:r>
            <a:r>
              <a:rPr lang="fr-FR" sz="2400" b="1" i="1" dirty="0">
                <a:solidFill>
                  <a:schemeClr val="accent2"/>
                </a:solidFill>
                <a:latin typeface="Ink Free" panose="03080402000500000000" pitchFamily="66" charset="0"/>
              </a:rPr>
              <a:t>parce que je sais bien écrire</a:t>
            </a:r>
            <a:r>
              <a:rPr lang="fr-FR" sz="2400" i="1" dirty="0">
                <a:solidFill>
                  <a:schemeClr val="accent2"/>
                </a:solidFill>
                <a:latin typeface="Ink Free" panose="03080402000500000000" pitchFamily="66" charset="0"/>
              </a:rPr>
              <a:t>.</a:t>
            </a:r>
          </a:p>
        </p:txBody>
      </p:sp>
      <p:sp>
        <p:nvSpPr>
          <p:cNvPr id="20" name="TextBox 19">
            <a:extLst>
              <a:ext uri="{FF2B5EF4-FFF2-40B4-BE49-F238E27FC236}">
                <a16:creationId xmlns:a16="http://schemas.microsoft.com/office/drawing/2014/main" id="{9D8619F3-20D7-4BCA-AE03-D6501F23C400}"/>
              </a:ext>
            </a:extLst>
          </p:cNvPr>
          <p:cNvSpPr txBox="1"/>
          <p:nvPr/>
        </p:nvSpPr>
        <p:spPr>
          <a:xfrm>
            <a:off x="161901" y="5685502"/>
            <a:ext cx="9587875" cy="461665"/>
          </a:xfrm>
          <a:prstGeom prst="rect">
            <a:avLst/>
          </a:prstGeom>
          <a:noFill/>
        </p:spPr>
        <p:txBody>
          <a:bodyPr wrap="square" rtlCol="0">
            <a:spAutoFit/>
          </a:bodyPr>
          <a:lstStyle/>
          <a:p>
            <a:r>
              <a:rPr lang="fr-FR" sz="2400" i="1" dirty="0">
                <a:solidFill>
                  <a:schemeClr val="accent5">
                    <a:lumMod val="50000"/>
                  </a:schemeClr>
                </a:solidFill>
                <a:latin typeface="Ink Free" panose="03080402000500000000" pitchFamily="66" charset="0"/>
              </a:rPr>
              <a:t>Je ne vais pas habiter à Londres </a:t>
            </a:r>
            <a:r>
              <a:rPr lang="fr-FR" sz="2400" b="1" i="1" dirty="0">
                <a:solidFill>
                  <a:schemeClr val="accent2"/>
                </a:solidFill>
                <a:latin typeface="Ink Free" panose="03080402000500000000" pitchFamily="66" charset="0"/>
              </a:rPr>
              <a:t>parce que je veux habiter à l'étranger.</a:t>
            </a:r>
          </a:p>
        </p:txBody>
      </p:sp>
    </p:spTree>
    <p:extLst>
      <p:ext uri="{BB962C8B-B14F-4D97-AF65-F5344CB8AC3E}">
        <p14:creationId xmlns:p14="http://schemas.microsoft.com/office/powerpoint/2010/main" val="424352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05500" cy="707849"/>
          </a:xfrm>
        </p:spPr>
        <p:txBody>
          <a:bodyPr anchor="ctr">
            <a:normAutofit/>
          </a:bodyPr>
          <a:lstStyle/>
          <a:p>
            <a:r>
              <a:rPr lang="en-GB" sz="3000" b="1" dirty="0" err="1">
                <a:solidFill>
                  <a:schemeClr val="bg1"/>
                </a:solidFill>
                <a:latin typeface="+mj-lt"/>
              </a:rPr>
              <a:t>Objectifs</a:t>
            </a:r>
            <a:r>
              <a:rPr lang="en-GB" sz="3000" b="1" dirty="0">
                <a:solidFill>
                  <a:schemeClr val="bg1"/>
                </a:solidFill>
                <a:latin typeface="+mj-lt"/>
              </a:rPr>
              <a:t>* et motivations 4/4</a:t>
            </a:r>
          </a:p>
        </p:txBody>
      </p:sp>
      <p:sp>
        <p:nvSpPr>
          <p:cNvPr id="6" name="Rounded Rectangle 46">
            <a:extLst>
              <a:ext uri="{FF2B5EF4-FFF2-40B4-BE49-F238E27FC236}">
                <a16:creationId xmlns:a16="http://schemas.microsoft.com/office/drawing/2014/main" id="{DBE36B18-CF0F-421E-80D8-2AEFF89C686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Rounded Corners 11">
            <a:extLst>
              <a:ext uri="{FF2B5EF4-FFF2-40B4-BE49-F238E27FC236}">
                <a16:creationId xmlns:a16="http://schemas.microsoft.com/office/drawing/2014/main" id="{A9BFF3E0-EC28-47BB-AB08-A1EF9E1E0890}"/>
              </a:ext>
            </a:extLst>
          </p:cNvPr>
          <p:cNvSpPr/>
          <p:nvPr/>
        </p:nvSpPr>
        <p:spPr>
          <a:xfrm>
            <a:off x="840926" y="2265547"/>
            <a:ext cx="6942916" cy="116345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err="1"/>
              <a:t>when</a:t>
            </a:r>
            <a:r>
              <a:rPr lang="fr-FR" sz="2800" dirty="0"/>
              <a:t>/</a:t>
            </a:r>
            <a:r>
              <a:rPr lang="fr-FR" sz="2800" dirty="0" err="1"/>
              <a:t>where</a:t>
            </a:r>
            <a:r>
              <a:rPr lang="fr-FR" sz="2800" dirty="0"/>
              <a:t> </a:t>
            </a:r>
            <a:br>
              <a:rPr lang="fr-FR" sz="2800" dirty="0"/>
            </a:br>
            <a:r>
              <a:rPr lang="fr-FR" sz="2800" dirty="0"/>
              <a:t>= </a:t>
            </a:r>
            <a:r>
              <a:rPr lang="fr-FR" sz="2800" dirty="0" err="1"/>
              <a:t>beginning</a:t>
            </a:r>
            <a:r>
              <a:rPr lang="fr-FR" sz="2800" dirty="0"/>
              <a:t> or end of the sentence</a:t>
            </a:r>
          </a:p>
        </p:txBody>
      </p:sp>
      <p:sp>
        <p:nvSpPr>
          <p:cNvPr id="13" name="Rectangle: Rounded Corners 12">
            <a:extLst>
              <a:ext uri="{FF2B5EF4-FFF2-40B4-BE49-F238E27FC236}">
                <a16:creationId xmlns:a16="http://schemas.microsoft.com/office/drawing/2014/main" id="{86F086B0-6077-490D-BE3A-906576CC4D59}"/>
              </a:ext>
            </a:extLst>
          </p:cNvPr>
          <p:cNvSpPr/>
          <p:nvPr/>
        </p:nvSpPr>
        <p:spPr>
          <a:xfrm>
            <a:off x="830592" y="3642289"/>
            <a:ext cx="6953250" cy="116345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how/how </a:t>
            </a:r>
            <a:r>
              <a:rPr lang="fr-FR" sz="2800" dirty="0" err="1"/>
              <a:t>often</a:t>
            </a:r>
            <a:endParaRPr lang="fr-FR" sz="2800" dirty="0"/>
          </a:p>
          <a:p>
            <a:pPr algn="ctr"/>
            <a:r>
              <a:rPr lang="fr-FR" sz="2800" dirty="0"/>
              <a:t>= </a:t>
            </a:r>
            <a:r>
              <a:rPr lang="fr-FR" sz="2800" dirty="0" err="1"/>
              <a:t>after</a:t>
            </a:r>
            <a:r>
              <a:rPr lang="fr-FR" sz="2800" dirty="0"/>
              <a:t> the </a:t>
            </a:r>
            <a:r>
              <a:rPr lang="fr-FR" sz="2800" dirty="0" err="1"/>
              <a:t>verb</a:t>
            </a:r>
            <a:r>
              <a:rPr lang="fr-FR" sz="2800" dirty="0"/>
              <a:t> in </a:t>
            </a:r>
            <a:r>
              <a:rPr lang="fr-FR" sz="2800" b="1" dirty="0"/>
              <a:t>short </a:t>
            </a:r>
            <a:r>
              <a:rPr lang="fr-FR" sz="2800" b="1" dirty="0" err="1"/>
              <a:t>form</a:t>
            </a:r>
            <a:endParaRPr lang="fr-FR" sz="2800" dirty="0"/>
          </a:p>
        </p:txBody>
      </p:sp>
      <p:pic>
        <p:nvPicPr>
          <p:cNvPr id="11" name="Picture 2" descr="Application, Job, Work, Workplace, Looking For A Job">
            <a:extLst>
              <a:ext uri="{FF2B5EF4-FFF2-40B4-BE49-F238E27FC236}">
                <a16:creationId xmlns:a16="http://schemas.microsoft.com/office/drawing/2014/main" id="{9DE8ABF3-52E3-434F-B451-B49749BBFC26}"/>
              </a:ext>
            </a:extLst>
          </p:cNvPr>
          <p:cNvPicPr>
            <a:picLocks noChangeAspect="1" noChangeArrowheads="1"/>
          </p:cNvPicPr>
          <p:nvPr/>
        </p:nvPicPr>
        <p:blipFill rotWithShape="1">
          <a:blip r:embed="rId4">
            <a:clrChange>
              <a:clrFrom>
                <a:srgbClr val="227DFF"/>
              </a:clrFrom>
              <a:clrTo>
                <a:srgbClr val="227DFF">
                  <a:alpha val="0"/>
                </a:srgbClr>
              </a:clrTo>
            </a:clrChange>
            <a:extLst>
              <a:ext uri="{28A0092B-C50C-407E-A947-70E740481C1C}">
                <a14:useLocalDpi xmlns:a14="http://schemas.microsoft.com/office/drawing/2010/main" val="0"/>
              </a:ext>
            </a:extLst>
          </a:blip>
          <a:srcRect l="26459" t="13939" r="30000" b="18142"/>
          <a:stretch/>
        </p:blipFill>
        <p:spPr bwMode="auto">
          <a:xfrm>
            <a:off x="8777294" y="3055656"/>
            <a:ext cx="3443181" cy="31610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DC65304-7447-4B60-91C1-96E2A7BB3FC6}"/>
              </a:ext>
            </a:extLst>
          </p:cNvPr>
          <p:cNvSpPr/>
          <p:nvPr/>
        </p:nvSpPr>
        <p:spPr>
          <a:xfrm>
            <a:off x="7154369" y="258002"/>
            <a:ext cx="2787674" cy="70784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*un objectif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goal</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F0302020204030204"/>
              </a:rPr>
              <a:t>*ajouter </a:t>
            </a:r>
            <a:r>
              <a:rPr lang="fr-FR" sz="2000" dirty="0">
                <a:solidFill>
                  <a:prstClr val="white"/>
                </a:solidFill>
                <a:latin typeface="Century Gothic" panose="020F0302020204030204"/>
              </a:rPr>
              <a:t>= to </a:t>
            </a:r>
            <a:r>
              <a:rPr lang="fr-FR" sz="2000" dirty="0" err="1">
                <a:solidFill>
                  <a:prstClr val="white"/>
                </a:solidFill>
                <a:latin typeface="Century Gothic" panose="020F0302020204030204"/>
              </a:rPr>
              <a:t>add</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775F01A2-E423-41AF-B0AD-187221B375AD}"/>
              </a:ext>
            </a:extLst>
          </p:cNvPr>
          <p:cNvSpPr txBox="1"/>
          <p:nvPr/>
        </p:nvSpPr>
        <p:spPr>
          <a:xfrm>
            <a:off x="161901" y="1283080"/>
            <a:ext cx="11452029" cy="830997"/>
          </a:xfrm>
          <a:prstGeom prst="rect">
            <a:avLst/>
          </a:prstGeom>
          <a:noFill/>
        </p:spPr>
        <p:txBody>
          <a:bodyPr wrap="square" rtlCol="0">
            <a:spAutoFit/>
          </a:bodyPr>
          <a:lstStyle/>
          <a:p>
            <a:pPr lvl="0"/>
            <a:r>
              <a:rPr lang="fr-FR" sz="2400" dirty="0">
                <a:solidFill>
                  <a:srgbClr val="4472C4">
                    <a:lumMod val="50000"/>
                  </a:srgbClr>
                </a:solidFill>
              </a:rPr>
              <a:t>Quand, où et comment est-ce que tu vas faire ces choses ? </a:t>
            </a:r>
          </a:p>
          <a:p>
            <a:pPr lvl="0"/>
            <a:r>
              <a:rPr lang="fr-FR" sz="2400" dirty="0">
                <a:solidFill>
                  <a:srgbClr val="4472C4">
                    <a:lumMod val="50000"/>
                  </a:srgbClr>
                </a:solidFill>
              </a:rPr>
              <a:t>Ajoute un adverbe à chaque phrase.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5F94F27F-2657-46C4-9420-09484822E60B}"/>
              </a:ext>
            </a:extLst>
          </p:cNvPr>
          <p:cNvSpPr txBox="1"/>
          <p:nvPr/>
        </p:nvSpPr>
        <p:spPr>
          <a:xfrm>
            <a:off x="161901" y="5113255"/>
            <a:ext cx="9587875" cy="461665"/>
          </a:xfrm>
          <a:prstGeom prst="rect">
            <a:avLst/>
          </a:prstGeom>
          <a:noFill/>
        </p:spPr>
        <p:txBody>
          <a:bodyPr wrap="square" rtlCol="0">
            <a:spAutoFit/>
          </a:bodyPr>
          <a:lstStyle/>
          <a:p>
            <a:r>
              <a:rPr lang="fr-FR" sz="2400" i="1" dirty="0">
                <a:solidFill>
                  <a:schemeClr val="accent5">
                    <a:lumMod val="50000"/>
                  </a:schemeClr>
                </a:solidFill>
                <a:latin typeface="Ink Free" panose="03080402000500000000" pitchFamily="66" charset="0"/>
              </a:rPr>
              <a:t>Je vais </a:t>
            </a:r>
            <a:r>
              <a:rPr lang="fr-FR" sz="2400" b="1" i="1" dirty="0">
                <a:solidFill>
                  <a:schemeClr val="accent2"/>
                </a:solidFill>
                <a:latin typeface="Ink Free" panose="03080402000500000000" pitchFamily="66" charset="0"/>
              </a:rPr>
              <a:t>absolument </a:t>
            </a:r>
            <a:r>
              <a:rPr lang="fr-FR" sz="2400" i="1" dirty="0">
                <a:solidFill>
                  <a:schemeClr val="accent5">
                    <a:lumMod val="50000"/>
                  </a:schemeClr>
                </a:solidFill>
                <a:latin typeface="Ink Free" panose="03080402000500000000" pitchFamily="66" charset="0"/>
              </a:rPr>
              <a:t>devenir journaliste parce que je sais bien écrire.</a:t>
            </a:r>
          </a:p>
        </p:txBody>
      </p:sp>
      <p:sp>
        <p:nvSpPr>
          <p:cNvPr id="17" name="TextBox 16">
            <a:extLst>
              <a:ext uri="{FF2B5EF4-FFF2-40B4-BE49-F238E27FC236}">
                <a16:creationId xmlns:a16="http://schemas.microsoft.com/office/drawing/2014/main" id="{9B85B340-7DBA-4CDA-86E9-7B1768CF7CEF}"/>
              </a:ext>
            </a:extLst>
          </p:cNvPr>
          <p:cNvSpPr txBox="1"/>
          <p:nvPr/>
        </p:nvSpPr>
        <p:spPr>
          <a:xfrm>
            <a:off x="161901" y="5685502"/>
            <a:ext cx="10810899" cy="461665"/>
          </a:xfrm>
          <a:prstGeom prst="rect">
            <a:avLst/>
          </a:prstGeom>
          <a:solidFill>
            <a:schemeClr val="bg1"/>
          </a:solidFill>
        </p:spPr>
        <p:txBody>
          <a:bodyPr wrap="square" rtlCol="0">
            <a:spAutoFit/>
          </a:bodyPr>
          <a:lstStyle/>
          <a:p>
            <a:r>
              <a:rPr lang="fr-FR" sz="2400" i="1" dirty="0">
                <a:solidFill>
                  <a:schemeClr val="accent5">
                    <a:lumMod val="50000"/>
                  </a:schemeClr>
                </a:solidFill>
                <a:latin typeface="Ink Free" panose="03080402000500000000" pitchFamily="66" charset="0"/>
              </a:rPr>
              <a:t>Je ne vais pas habiter à Londres parce que je veux habiter à l'étranger </a:t>
            </a:r>
            <a:r>
              <a:rPr lang="fr-FR" sz="2400" b="1" i="1" dirty="0">
                <a:solidFill>
                  <a:schemeClr val="accent2"/>
                </a:solidFill>
                <a:latin typeface="Ink Free" panose="03080402000500000000" pitchFamily="66" charset="0"/>
              </a:rPr>
              <a:t>à l'avenir.</a:t>
            </a:r>
          </a:p>
        </p:txBody>
      </p:sp>
    </p:spTree>
    <p:extLst>
      <p:ext uri="{BB962C8B-B14F-4D97-AF65-F5344CB8AC3E}">
        <p14:creationId xmlns:p14="http://schemas.microsoft.com/office/powerpoint/2010/main" val="37927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42708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2865755" algn="ctr"/>
                <a:tab pos="5731510" algn="r"/>
              </a:tabLst>
              <a:defRPr/>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(Y9, </a:t>
            </a:r>
            <a:r>
              <a:rPr lang="en-GB" sz="2800" b="1" dirty="0">
                <a:solidFill>
                  <a:srgbClr val="115076"/>
                </a:solidFill>
                <a:ea typeface="Calibri" panose="020F0502020204030204" pitchFamily="34" charset="0"/>
                <a:cs typeface="Calibri" panose="020F0502020204030204" pitchFamily="34" charset="0"/>
              </a:rPr>
              <a:t>Term 1.1, Week 4)</a:t>
            </a:r>
            <a:endParaRPr lang="en-GB" sz="2800" dirty="0">
              <a:solidFill>
                <a:srgbClr val="115076"/>
              </a:solidFill>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6"/>
              </a:rPr>
              <a:t>Audio file</a:t>
            </a:r>
            <a:endParaRPr lang="en-GB" sz="2400" dirty="0">
              <a:solidFill>
                <a:srgbClr val="115076"/>
              </a:solidFill>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7"/>
              </a:rPr>
              <a:t>Student worksheet</a:t>
            </a:r>
            <a:endParaRPr lang="en-GB" sz="2400" dirty="0">
              <a:solidFill>
                <a:srgbClr val="115076"/>
              </a:solidFill>
            </a:endParaRPr>
          </a:p>
        </p:txBody>
      </p:sp>
      <p:sp>
        <p:nvSpPr>
          <p:cNvPr id="20" name="TextBox 9">
            <a:extLst>
              <a:ext uri="{FF2B5EF4-FFF2-40B4-BE49-F238E27FC236}">
                <a16:creationId xmlns:a16="http://schemas.microsoft.com/office/drawing/2014/main" id="{99D3DB3D-063A-44FB-9C93-A65627A6E32C}"/>
              </a:ext>
            </a:extLst>
          </p:cNvPr>
          <p:cNvSpPr txBox="1"/>
          <p:nvPr/>
        </p:nvSpPr>
        <p:spPr>
          <a:xfrm>
            <a:off x="175149" y="4503068"/>
            <a:ext cx="1033840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8"/>
              </a:rPr>
              <a:t>Quizlet link</a:t>
            </a:r>
            <a:br>
              <a:rPr lang="en-GB" sz="2400" dirty="0">
                <a:solidFill>
                  <a:prstClr val="black"/>
                </a:solidFill>
                <a:hlinkClick r:id="rId8"/>
              </a:rPr>
            </a:br>
            <a:endParaRPr lang="en-GB" sz="2400" dirty="0">
              <a:solidFill>
                <a:srgbClr val="115076"/>
              </a:solidFill>
            </a:endParaRPr>
          </a:p>
        </p:txBody>
      </p:sp>
      <p:sp>
        <p:nvSpPr>
          <p:cNvPr id="21" name="Rectangle 20">
            <a:extLst>
              <a:ext uri="{FF2B5EF4-FFF2-40B4-BE49-F238E27FC236}">
                <a16:creationId xmlns:a16="http://schemas.microsoft.com/office/drawing/2014/main" id="{2FE054F8-DF67-43F3-893B-5A5A9DF81F7F}"/>
              </a:ext>
            </a:extLst>
          </p:cNvPr>
          <p:cNvSpPr/>
          <p:nvPr/>
        </p:nvSpPr>
        <p:spPr>
          <a:xfrm>
            <a:off x="175149" y="5405255"/>
            <a:ext cx="11066804" cy="113877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b="1" dirty="0">
                <a:solidFill>
                  <a:srgbClr val="5B9BD5">
                    <a:lumMod val="50000"/>
                  </a:srgbClr>
                </a:solidFill>
              </a:rPr>
              <a:t>In addition, revisit:</a:t>
            </a:r>
            <a:r>
              <a:rPr lang="en-GB" sz="2400" dirty="0">
                <a:solidFill>
                  <a:srgbClr val="5B9BD5">
                    <a:lumMod val="50000"/>
                  </a:srgbClr>
                </a:solidFill>
              </a:rPr>
              <a:t>		</a:t>
            </a:r>
            <a:r>
              <a:rPr lang="en-GB" sz="2400" dirty="0">
                <a:solidFill>
                  <a:srgbClr val="5B9BD5">
                    <a:lumMod val="50000"/>
                  </a:srgbClr>
                </a:solidFill>
                <a:hlinkClick r:id="rId9"/>
              </a:rPr>
              <a:t>Year 8 Term 3.2 Week 4</a:t>
            </a:r>
            <a:endParaRPr lang="en-GB" sz="2400" dirty="0">
              <a:solidFill>
                <a:srgbClr val="5B9BD5">
                  <a:lumMod val="50000"/>
                </a:srgbClr>
              </a:solidFill>
            </a:endParaRPr>
          </a:p>
          <a:p>
            <a:pPr>
              <a:defRPr/>
            </a:pPr>
            <a:r>
              <a:rPr lang="en-GB" sz="2400" dirty="0">
                <a:solidFill>
                  <a:srgbClr val="5B9BD5">
                    <a:lumMod val="50000"/>
                  </a:srgbClr>
                </a:solidFill>
              </a:rPr>
              <a:t>				</a:t>
            </a:r>
            <a:r>
              <a:rPr lang="en-GB" sz="2400" dirty="0">
                <a:solidFill>
                  <a:srgbClr val="5B9BD5">
                    <a:lumMod val="50000"/>
                  </a:srgbClr>
                </a:solidFill>
                <a:hlinkClick r:id="rId10"/>
              </a:rPr>
              <a:t>Year 8 Term 3.1 Week 2</a:t>
            </a:r>
            <a:br>
              <a:rPr lang="en-GB" sz="2400" dirty="0">
                <a:solidFill>
                  <a:srgbClr val="5B9BD5">
                    <a:lumMod val="50000"/>
                  </a:srgbClr>
                </a:solidFill>
                <a:hlinkClick r:id="rId10"/>
              </a:rPr>
            </a:br>
            <a:endParaRPr lang="en-GB" sz="2000" dirty="0">
              <a:solidFill>
                <a:prstClr val="black"/>
              </a:solidFill>
            </a:endParaRPr>
          </a:p>
        </p:txBody>
      </p:sp>
      <p:pic>
        <p:nvPicPr>
          <p:cNvPr id="3" name="Picture 2" descr="Qr code&#10;&#10;Description automatically generated">
            <a:extLst>
              <a:ext uri="{FF2B5EF4-FFF2-40B4-BE49-F238E27FC236}">
                <a16:creationId xmlns:a16="http://schemas.microsoft.com/office/drawing/2014/main" id="{29F59E3E-6A6D-4A75-A10C-FA2A3CA0CB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68700" y="1864839"/>
            <a:ext cx="1905000" cy="1905000"/>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pic>
        <p:nvPicPr>
          <p:cNvPr id="6146" name="Picture 2" descr="a forbidden sig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98510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t>
            </a:r>
            <a:r>
              <a:rPr lang="en-GB" sz="3600" b="1" dirty="0" err="1">
                <a:solidFill>
                  <a:schemeClr val="bg1"/>
                </a:solidFill>
              </a:rPr>
              <a:t>mon</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ment</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314217" y="1393655"/>
            <a:ext cx="3209376" cy="461665"/>
          </a:xfrm>
          <a:prstGeom prst="rect">
            <a:avLst/>
          </a:prstGeom>
          <a:noFill/>
        </p:spPr>
        <p:txBody>
          <a:bodyPr wrap="square" rtlCol="0">
            <a:spAutoFit/>
          </a:bodyPr>
          <a:lstStyle/>
          <a:p>
            <a:pPr lvl="0">
              <a:defRPr/>
            </a:pPr>
            <a:r>
              <a:rPr lang="en-US" sz="2400" dirty="0" err="1">
                <a:solidFill>
                  <a:srgbClr val="4472C4">
                    <a:lumMod val="50000"/>
                  </a:srgbClr>
                </a:solidFill>
              </a:rPr>
              <a:t>Écoute</a:t>
            </a:r>
            <a:r>
              <a:rPr lang="en-US" sz="2400" dirty="0">
                <a:solidFill>
                  <a:srgbClr val="4472C4">
                    <a:lumMod val="50000"/>
                  </a:srgbClr>
                </a:solidFill>
              </a:rPr>
              <a:t> et répète.*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46">
            <a:extLst>
              <a:ext uri="{FF2B5EF4-FFF2-40B4-BE49-F238E27FC236}">
                <a16:creationId xmlns:a16="http://schemas.microsoft.com/office/drawing/2014/main" id="{51327339-18A3-49FE-B6CA-F9D140723EC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7" name="TextBox 6">
            <a:extLst>
              <a:ext uri="{FF2B5EF4-FFF2-40B4-BE49-F238E27FC236}">
                <a16:creationId xmlns:a16="http://schemas.microsoft.com/office/drawing/2014/main" id="{2FD30594-A1E0-4F73-832C-321A1960FCC4}"/>
              </a:ext>
            </a:extLst>
          </p:cNvPr>
          <p:cNvSpPr txBox="1"/>
          <p:nvPr/>
        </p:nvSpPr>
        <p:spPr>
          <a:xfrm>
            <a:off x="2943096" y="3861378"/>
            <a:ext cx="13622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C64AFD3-13EE-443C-A6DE-3415F7D1633B}"/>
              </a:ext>
            </a:extLst>
          </p:cNvPr>
          <p:cNvSpPr txBox="1"/>
          <p:nvPr/>
        </p:nvSpPr>
        <p:spPr>
          <a:xfrm>
            <a:off x="6086882" y="3861522"/>
            <a:ext cx="40003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ment</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[he’s lying]</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69297670-2CE8-48C7-9E40-996B53E81862}"/>
              </a:ext>
            </a:extLst>
          </p:cNvPr>
          <p:cNvPicPr>
            <a:picLocks noChangeAspect="1"/>
          </p:cNvPicPr>
          <p:nvPr/>
        </p:nvPicPr>
        <p:blipFill rotWithShape="1">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rcRect l="35664" t="15836" r="34394" b="41582"/>
          <a:stretch/>
        </p:blipFill>
        <p:spPr>
          <a:xfrm>
            <a:off x="2819716" y="2139381"/>
            <a:ext cx="1609049" cy="1613517"/>
          </a:xfrm>
          <a:prstGeom prst="rect">
            <a:avLst/>
          </a:prstGeom>
        </p:spPr>
      </p:pic>
      <p:pic>
        <p:nvPicPr>
          <p:cNvPr id="1026" name="Picture 2">
            <a:extLst>
              <a:ext uri="{FF2B5EF4-FFF2-40B4-BE49-F238E27FC236}">
                <a16:creationId xmlns:a16="http://schemas.microsoft.com/office/drawing/2014/main" id="{795E7E9F-80AD-45AC-AAD9-42BDF9A682F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7054638" y="2233027"/>
            <a:ext cx="1633099" cy="1613518"/>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46">
            <a:extLst>
              <a:ext uri="{FF2B5EF4-FFF2-40B4-BE49-F238E27FC236}">
                <a16:creationId xmlns:a16="http://schemas.microsoft.com/office/drawing/2014/main" id="{BC1550D2-59FC-4B56-B324-CE668E2967A2}"/>
              </a:ext>
            </a:extLst>
          </p:cNvPr>
          <p:cNvSpPr/>
          <p:nvPr/>
        </p:nvSpPr>
        <p:spPr>
          <a:xfrm>
            <a:off x="7523349" y="249870"/>
            <a:ext cx="2778111" cy="399600"/>
          </a:xfrm>
          <a:prstGeom prst="round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2000" dirty="0" err="1">
                <a:solidFill>
                  <a:prstClr val="white"/>
                </a:solidFill>
                <a:latin typeface="Century Gothic" panose="020B0502020202020204" pitchFamily="34" charset="0"/>
              </a:rPr>
              <a:t>répéter</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to repeat</a:t>
            </a:r>
          </a:p>
        </p:txBody>
      </p:sp>
      <p:sp>
        <p:nvSpPr>
          <p:cNvPr id="12" name="TextBox 11">
            <a:extLst>
              <a:ext uri="{FF2B5EF4-FFF2-40B4-BE49-F238E27FC236}">
                <a16:creationId xmlns:a16="http://schemas.microsoft.com/office/drawing/2014/main" id="{F81FEE65-DB34-4994-9BFB-3ACE9E446385}"/>
              </a:ext>
            </a:extLst>
          </p:cNvPr>
          <p:cNvSpPr txBox="1"/>
          <p:nvPr/>
        </p:nvSpPr>
        <p:spPr>
          <a:xfrm>
            <a:off x="2142883" y="4851541"/>
            <a:ext cx="1362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9CEF0DE1-7724-4C72-8BDB-DECAC4C8F465}"/>
              </a:ext>
            </a:extLst>
          </p:cNvPr>
          <p:cNvSpPr txBox="1"/>
          <p:nvPr/>
        </p:nvSpPr>
        <p:spPr>
          <a:xfrm>
            <a:off x="3505171" y="4851541"/>
            <a:ext cx="25200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normalement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9">
            <a:hlinkClick r:id="" action="ppaction://noaction">
              <a:snd r:embed="rId8" name="mon normalement slide 5.wav"/>
            </a:hlinkClick>
            <a:extLst>
              <a:ext uri="{FF2B5EF4-FFF2-40B4-BE49-F238E27FC236}">
                <a16:creationId xmlns:a16="http://schemas.microsoft.com/office/drawing/2014/main" id="{02089512-A262-47E6-93AD-EF606A124559}"/>
              </a:ext>
            </a:extLst>
          </p:cNvPr>
          <p:cNvSpPr/>
          <p:nvPr/>
        </p:nvSpPr>
        <p:spPr>
          <a:xfrm>
            <a:off x="1836000" y="486720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a:t>
            </a:r>
          </a:p>
        </p:txBody>
      </p:sp>
      <p:sp>
        <p:nvSpPr>
          <p:cNvPr id="15" name="TextBox 14">
            <a:extLst>
              <a:ext uri="{FF2B5EF4-FFF2-40B4-BE49-F238E27FC236}">
                <a16:creationId xmlns:a16="http://schemas.microsoft.com/office/drawing/2014/main" id="{2380C01A-55C7-4206-8D28-EC5CB1D2B599}"/>
              </a:ext>
            </a:extLst>
          </p:cNvPr>
          <p:cNvSpPr txBox="1"/>
          <p:nvPr/>
        </p:nvSpPr>
        <p:spPr>
          <a:xfrm>
            <a:off x="2142883" y="5421686"/>
            <a:ext cx="1362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00DA99A-45FC-4A7A-B0E2-2B58671A9F6A}"/>
              </a:ext>
            </a:extLst>
          </p:cNvPr>
          <p:cNvSpPr txBox="1"/>
          <p:nvPr/>
        </p:nvSpPr>
        <p:spPr>
          <a:xfrm>
            <a:off x="3505171" y="5421686"/>
            <a:ext cx="25200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rarement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ectangle 16">
            <a:hlinkClick r:id="" action="ppaction://noaction">
              <a:snd r:embed="rId9" name="mon rarement slide 5.wav"/>
            </a:hlinkClick>
            <a:extLst>
              <a:ext uri="{FF2B5EF4-FFF2-40B4-BE49-F238E27FC236}">
                <a16:creationId xmlns:a16="http://schemas.microsoft.com/office/drawing/2014/main" id="{6B52B0EC-72CE-4474-857C-6757EB881A44}"/>
              </a:ext>
            </a:extLst>
          </p:cNvPr>
          <p:cNvSpPr/>
          <p:nvPr/>
        </p:nvSpPr>
        <p:spPr>
          <a:xfrm>
            <a:off x="1835647" y="54365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a:t>
            </a:r>
          </a:p>
        </p:txBody>
      </p:sp>
      <p:sp>
        <p:nvSpPr>
          <p:cNvPr id="18" name="TextBox 17">
            <a:extLst>
              <a:ext uri="{FF2B5EF4-FFF2-40B4-BE49-F238E27FC236}">
                <a16:creationId xmlns:a16="http://schemas.microsoft.com/office/drawing/2014/main" id="{D8D586D2-8101-4B14-9F61-6F127DD93DD1}"/>
              </a:ext>
            </a:extLst>
          </p:cNvPr>
          <p:cNvSpPr txBox="1"/>
          <p:nvPr/>
        </p:nvSpPr>
        <p:spPr>
          <a:xfrm>
            <a:off x="6929874" y="4851541"/>
            <a:ext cx="1362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D3A08BD-469B-4B2A-9402-2728DD233F47}"/>
              </a:ext>
            </a:extLst>
          </p:cNvPr>
          <p:cNvSpPr txBox="1"/>
          <p:nvPr/>
        </p:nvSpPr>
        <p:spPr>
          <a:xfrm>
            <a:off x="8292162" y="4851541"/>
            <a:ext cx="25200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absolument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19">
            <a:hlinkClick r:id="" action="ppaction://noaction">
              <a:snd r:embed="rId10" name="mon absolument slide 5.wav"/>
            </a:hlinkClick>
            <a:extLst>
              <a:ext uri="{FF2B5EF4-FFF2-40B4-BE49-F238E27FC236}">
                <a16:creationId xmlns:a16="http://schemas.microsoft.com/office/drawing/2014/main" id="{35C2535F-0F9C-476E-90F1-BBC97F4A0AB2}"/>
              </a:ext>
            </a:extLst>
          </p:cNvPr>
          <p:cNvSpPr/>
          <p:nvPr/>
        </p:nvSpPr>
        <p:spPr>
          <a:xfrm>
            <a:off x="6622638" y="486637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3</a:t>
            </a:r>
          </a:p>
        </p:txBody>
      </p:sp>
      <p:sp>
        <p:nvSpPr>
          <p:cNvPr id="21" name="TextBox 20">
            <a:extLst>
              <a:ext uri="{FF2B5EF4-FFF2-40B4-BE49-F238E27FC236}">
                <a16:creationId xmlns:a16="http://schemas.microsoft.com/office/drawing/2014/main" id="{54548002-3272-41C4-B8D5-19CF15AF2957}"/>
              </a:ext>
            </a:extLst>
          </p:cNvPr>
          <p:cNvSpPr txBox="1"/>
          <p:nvPr/>
        </p:nvSpPr>
        <p:spPr>
          <a:xfrm>
            <a:off x="6929874" y="5421686"/>
            <a:ext cx="1362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3B4AFEA9-135B-4CDB-B419-C195BCFF54D0}"/>
              </a:ext>
            </a:extLst>
          </p:cNvPr>
          <p:cNvSpPr txBox="1"/>
          <p:nvPr/>
        </p:nvSpPr>
        <p:spPr>
          <a:xfrm>
            <a:off x="8292162" y="5421686"/>
            <a:ext cx="25200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facilement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22">
            <a:hlinkClick r:id="" action="ppaction://noaction">
              <a:snd r:embed="rId11" name="mon facilement slide 5.wav"/>
            </a:hlinkClick>
            <a:extLst>
              <a:ext uri="{FF2B5EF4-FFF2-40B4-BE49-F238E27FC236}">
                <a16:creationId xmlns:a16="http://schemas.microsoft.com/office/drawing/2014/main" id="{ED80A9FA-042A-4DB0-8BA8-44C587C2B042}"/>
              </a:ext>
            </a:extLst>
          </p:cNvPr>
          <p:cNvSpPr/>
          <p:nvPr/>
        </p:nvSpPr>
        <p:spPr>
          <a:xfrm>
            <a:off x="6622638" y="54365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4</a:t>
            </a: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mon slide 5.wav"/>
                                        </p:tgtEl>
                                      </p:cMediaNode>
                                    </p:audio>
                                  </p:sub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il ment slide 5.wav"/>
                                        </p:tgtEl>
                                      </p:cMediaNode>
                                    </p:audio>
                                  </p:sub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3" grpId="0"/>
      <p:bldP spid="10" grpId="0" animBg="1"/>
      <p:bldP spid="15" grpId="0"/>
      <p:bldP spid="16" grpId="0"/>
      <p:bldP spid="17" grpId="0" animBg="1"/>
      <p:bldP spid="18" grpId="0"/>
      <p:bldP spid="19" grpId="0"/>
      <p:bldP spid="20" grpId="0" animBg="1"/>
      <p:bldP spid="21" grpId="0"/>
      <p:bldP spid="22"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rovence, Pont Saint Bénézet, Avignon, South Of France">
            <a:extLst>
              <a:ext uri="{FF2B5EF4-FFF2-40B4-BE49-F238E27FC236}">
                <a16:creationId xmlns:a16="http://schemas.microsoft.com/office/drawing/2014/main" id="{34D86CBB-ED28-4D2D-8B8C-C27120374827}"/>
              </a:ext>
            </a:extLst>
          </p:cNvPr>
          <p:cNvPicPr>
            <a:picLocks noChangeAspect="1" noChangeArrowheads="1"/>
          </p:cNvPicPr>
          <p:nvPr/>
        </p:nvPicPr>
        <p:blipFill rotWithShape="1">
          <a:blip r:embed="rId3">
            <a:alphaModFix amt="65000"/>
            <a:extLst>
              <a:ext uri="{28A0092B-C50C-407E-A947-70E740481C1C}">
                <a14:useLocalDpi xmlns:a14="http://schemas.microsoft.com/office/drawing/2010/main" val="0"/>
              </a:ext>
            </a:extLst>
          </a:blip>
          <a:srcRect b="21706"/>
          <a:stretch/>
        </p:blipFill>
        <p:spPr bwMode="auto">
          <a:xfrm>
            <a:off x="-2" y="0"/>
            <a:ext cx="12192002" cy="63637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AEF9DF-2FD5-1442-9E84-D31130754D83}"/>
              </a:ext>
            </a:extLst>
          </p:cNvPr>
          <p:cNvSpPr txBox="1"/>
          <p:nvPr/>
        </p:nvSpPr>
        <p:spPr>
          <a:xfrm>
            <a:off x="242285" y="1964823"/>
            <a:ext cx="5730646" cy="2677656"/>
          </a:xfrm>
          <a:prstGeom prst="rect">
            <a:avLst/>
          </a:prstGeom>
          <a:solidFill>
            <a:schemeClr val="bg1">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 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d’Avign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d</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d</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 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d’Avign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d</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beaux messieurs* f</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core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5472725"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Une chanson </a:t>
            </a:r>
            <a:r>
              <a:rPr lang="en-GB" sz="3600" b="1" dirty="0" err="1">
                <a:solidFill>
                  <a:schemeClr val="bg1"/>
                </a:solidFill>
              </a:rPr>
              <a:t>populaire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B73AB347-DA0D-4D9A-92B9-CB0560ACAE6F}"/>
              </a:ext>
            </a:extLst>
          </p:cNvPr>
          <p:cNvSpPr/>
          <p:nvPr/>
        </p:nvSpPr>
        <p:spPr>
          <a:xfrm>
            <a:off x="1391070" y="1997454"/>
            <a:ext cx="390144" cy="355244"/>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25" name="Rounded Rectangle 46">
            <a:extLst>
              <a:ext uri="{FF2B5EF4-FFF2-40B4-BE49-F238E27FC236}">
                <a16:creationId xmlns:a16="http://schemas.microsoft.com/office/drawing/2014/main" id="{36E7CEBF-4E09-46BF-8900-1BF3F55796BA}"/>
              </a:ext>
            </a:extLst>
          </p:cNvPr>
          <p:cNvSpPr/>
          <p:nvPr/>
        </p:nvSpPr>
        <p:spPr>
          <a:xfrm>
            <a:off x="5652400" y="243572"/>
            <a:ext cx="3682627" cy="969201"/>
          </a:xfrm>
          <a:prstGeom prst="round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 = there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rond</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circle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messieurs = gentlemen</a:t>
            </a:r>
          </a:p>
        </p:txBody>
      </p:sp>
      <p:sp>
        <p:nvSpPr>
          <p:cNvPr id="26" name="Rounded Rectangle 46">
            <a:extLst>
              <a:ext uri="{FF2B5EF4-FFF2-40B4-BE49-F238E27FC236}">
                <a16:creationId xmlns:a16="http://schemas.microsoft.com/office/drawing/2014/main" id="{469087A1-AF5B-4936-A8F4-1D7EEC194B94}"/>
              </a:ext>
            </a:extLst>
          </p:cNvPr>
          <p:cNvSpPr/>
          <p:nvPr/>
        </p:nvSpPr>
        <p:spPr>
          <a:xfrm>
            <a:off x="1224356" y="4806302"/>
            <a:ext cx="10179960" cy="1290797"/>
          </a:xfrm>
          <a:prstGeom prst="wedgeRoundRectCallout">
            <a:avLst>
              <a:gd name="adj1" fmla="val -21230"/>
              <a:gd name="adj2" fmla="val 62314"/>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lyrics say that people danced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sur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pont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but the bridge was actually quite narrow.</a:t>
            </a:r>
            <a:r>
              <a:rPr lang="en-GB" sz="2000" dirty="0">
                <a:solidFill>
                  <a:prstClr val="white"/>
                </a:solidFill>
                <a:latin typeface="Century Gothic" panose="020B0502020202020204" pitchFamily="34" charset="0"/>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 is believed that people used to dance on the islands in the river </a:t>
            </a: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under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 bridge’s arches.</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But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sous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pont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doesn’t sound quite so romantic!</a:t>
            </a:r>
          </a:p>
        </p:txBody>
      </p:sp>
      <p:sp>
        <p:nvSpPr>
          <p:cNvPr id="29" name="TextBox 28">
            <a:extLst>
              <a:ext uri="{FF2B5EF4-FFF2-40B4-BE49-F238E27FC236}">
                <a16:creationId xmlns:a16="http://schemas.microsoft.com/office/drawing/2014/main" id="{5A322221-AB11-4622-8C41-C71FDAFF24AD}"/>
              </a:ext>
            </a:extLst>
          </p:cNvPr>
          <p:cNvSpPr txBox="1"/>
          <p:nvPr/>
        </p:nvSpPr>
        <p:spPr>
          <a:xfrm>
            <a:off x="6096000" y="1955639"/>
            <a:ext cx="5900962" cy="2677656"/>
          </a:xfrm>
          <a:prstGeom prst="rect">
            <a:avLst/>
          </a:prstGeom>
          <a:solidFill>
            <a:schemeClr val="bg1">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the Avignon 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People are dancing there (x2)</a:t>
            </a:r>
          </a:p>
          <a:p>
            <a:pP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the Avignon 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People are dancing round and 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handsome gentlemen do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And then do this again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6455C4BD-D4F7-48EC-9C93-F739E94DA6BD}"/>
              </a:ext>
            </a:extLst>
          </p:cNvPr>
          <p:cNvSpPr/>
          <p:nvPr/>
        </p:nvSpPr>
        <p:spPr>
          <a:xfrm>
            <a:off x="1422194" y="2415629"/>
            <a:ext cx="390144" cy="355244"/>
          </a:xfrm>
          <a:prstGeom prst="rect">
            <a:avLst/>
          </a:prstGeom>
          <a:solidFill>
            <a:srgbClr val="EBF2F8"/>
          </a:solidFill>
          <a:ln>
            <a:solidFill>
              <a:srgbClr val="EBF2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1" name="Rectangle 30">
            <a:extLst>
              <a:ext uri="{FF2B5EF4-FFF2-40B4-BE49-F238E27FC236}">
                <a16:creationId xmlns:a16="http://schemas.microsoft.com/office/drawing/2014/main" id="{E1FCFF6F-1036-4D86-80D2-794430951E25}"/>
              </a:ext>
            </a:extLst>
          </p:cNvPr>
          <p:cNvSpPr/>
          <p:nvPr/>
        </p:nvSpPr>
        <p:spPr>
          <a:xfrm>
            <a:off x="3225076" y="2392102"/>
            <a:ext cx="390144" cy="355244"/>
          </a:xfrm>
          <a:prstGeom prst="rect">
            <a:avLst/>
          </a:prstGeom>
          <a:solidFill>
            <a:srgbClr val="EBF2F8"/>
          </a:solidFill>
          <a:ln>
            <a:solidFill>
              <a:srgbClr val="EBF2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5" name="Rectangle 34">
            <a:extLst>
              <a:ext uri="{FF2B5EF4-FFF2-40B4-BE49-F238E27FC236}">
                <a16:creationId xmlns:a16="http://schemas.microsoft.com/office/drawing/2014/main" id="{E3CBC3F6-B74F-4962-9219-C6E4A141F127}"/>
              </a:ext>
            </a:extLst>
          </p:cNvPr>
          <p:cNvSpPr/>
          <p:nvPr/>
        </p:nvSpPr>
        <p:spPr>
          <a:xfrm>
            <a:off x="3126976" y="1992611"/>
            <a:ext cx="390144" cy="355244"/>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36" name="Rectangle 35">
            <a:extLst>
              <a:ext uri="{FF2B5EF4-FFF2-40B4-BE49-F238E27FC236}">
                <a16:creationId xmlns:a16="http://schemas.microsoft.com/office/drawing/2014/main" id="{6CC64628-D34E-46FE-BADF-F361C24E874D}"/>
              </a:ext>
            </a:extLst>
          </p:cNvPr>
          <p:cNvSpPr/>
          <p:nvPr/>
        </p:nvSpPr>
        <p:spPr>
          <a:xfrm>
            <a:off x="339085" y="2392102"/>
            <a:ext cx="420137" cy="355244"/>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37" name="Rectangle 36">
            <a:extLst>
              <a:ext uri="{FF2B5EF4-FFF2-40B4-BE49-F238E27FC236}">
                <a16:creationId xmlns:a16="http://schemas.microsoft.com/office/drawing/2014/main" id="{405700F0-5BAC-4B3A-89E1-E2E414CC9407}"/>
              </a:ext>
            </a:extLst>
          </p:cNvPr>
          <p:cNvSpPr/>
          <p:nvPr/>
        </p:nvSpPr>
        <p:spPr>
          <a:xfrm>
            <a:off x="1434995" y="2380152"/>
            <a:ext cx="390144" cy="355244"/>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38" name="Rectangle 37">
            <a:extLst>
              <a:ext uri="{FF2B5EF4-FFF2-40B4-BE49-F238E27FC236}">
                <a16:creationId xmlns:a16="http://schemas.microsoft.com/office/drawing/2014/main" id="{34A4A977-5D11-43DA-A08B-DB79E319ABEB}"/>
              </a:ext>
            </a:extLst>
          </p:cNvPr>
          <p:cNvSpPr/>
          <p:nvPr/>
        </p:nvSpPr>
        <p:spPr>
          <a:xfrm>
            <a:off x="2288619" y="2388350"/>
            <a:ext cx="390144" cy="355244"/>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39" name="Rectangle 38">
            <a:extLst>
              <a:ext uri="{FF2B5EF4-FFF2-40B4-BE49-F238E27FC236}">
                <a16:creationId xmlns:a16="http://schemas.microsoft.com/office/drawing/2014/main" id="{BB514EAD-2C7D-4479-9BDB-D7352E89FEC2}"/>
              </a:ext>
            </a:extLst>
          </p:cNvPr>
          <p:cNvSpPr/>
          <p:nvPr/>
        </p:nvSpPr>
        <p:spPr>
          <a:xfrm>
            <a:off x="3225076" y="2376924"/>
            <a:ext cx="390144" cy="355244"/>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0" name="Rectangle 39">
            <a:extLst>
              <a:ext uri="{FF2B5EF4-FFF2-40B4-BE49-F238E27FC236}">
                <a16:creationId xmlns:a16="http://schemas.microsoft.com/office/drawing/2014/main" id="{A1297E96-78B7-4848-AC57-E6FFB4EC7F69}"/>
              </a:ext>
            </a:extLst>
          </p:cNvPr>
          <p:cNvSpPr/>
          <p:nvPr/>
        </p:nvSpPr>
        <p:spPr>
          <a:xfrm>
            <a:off x="1391070" y="2762850"/>
            <a:ext cx="390144" cy="355244"/>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1" name="Rectangle 40">
            <a:extLst>
              <a:ext uri="{FF2B5EF4-FFF2-40B4-BE49-F238E27FC236}">
                <a16:creationId xmlns:a16="http://schemas.microsoft.com/office/drawing/2014/main" id="{FE08568C-3C1F-4310-8835-2F035B05EDAC}"/>
              </a:ext>
            </a:extLst>
          </p:cNvPr>
          <p:cNvSpPr/>
          <p:nvPr/>
        </p:nvSpPr>
        <p:spPr>
          <a:xfrm>
            <a:off x="3126976" y="2761237"/>
            <a:ext cx="390144" cy="355244"/>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2" name="Rectangle 41">
            <a:extLst>
              <a:ext uri="{FF2B5EF4-FFF2-40B4-BE49-F238E27FC236}">
                <a16:creationId xmlns:a16="http://schemas.microsoft.com/office/drawing/2014/main" id="{C6A9AB68-0DAF-4F72-A3D7-FB47B0F340F5}"/>
              </a:ext>
            </a:extLst>
          </p:cNvPr>
          <p:cNvSpPr/>
          <p:nvPr/>
        </p:nvSpPr>
        <p:spPr>
          <a:xfrm>
            <a:off x="339085" y="3149327"/>
            <a:ext cx="420136" cy="355244"/>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3" name="Rectangle 42">
            <a:extLst>
              <a:ext uri="{FF2B5EF4-FFF2-40B4-BE49-F238E27FC236}">
                <a16:creationId xmlns:a16="http://schemas.microsoft.com/office/drawing/2014/main" id="{5B0B2CA9-689E-4E36-A4B7-49DF7AE6F598}"/>
              </a:ext>
            </a:extLst>
          </p:cNvPr>
          <p:cNvSpPr/>
          <p:nvPr/>
        </p:nvSpPr>
        <p:spPr>
          <a:xfrm>
            <a:off x="1317075" y="3145549"/>
            <a:ext cx="390144" cy="355244"/>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4" name="Rectangle 43">
            <a:extLst>
              <a:ext uri="{FF2B5EF4-FFF2-40B4-BE49-F238E27FC236}">
                <a16:creationId xmlns:a16="http://schemas.microsoft.com/office/drawing/2014/main" id="{D8E7DB28-4A5B-465A-9E9D-F503712A615B}"/>
              </a:ext>
            </a:extLst>
          </p:cNvPr>
          <p:cNvSpPr/>
          <p:nvPr/>
        </p:nvSpPr>
        <p:spPr>
          <a:xfrm>
            <a:off x="2762930" y="3145549"/>
            <a:ext cx="390144" cy="355244"/>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5" name="Rectangle 44">
            <a:extLst>
              <a:ext uri="{FF2B5EF4-FFF2-40B4-BE49-F238E27FC236}">
                <a16:creationId xmlns:a16="http://schemas.microsoft.com/office/drawing/2014/main" id="{451E2938-39E5-41DD-892B-016B920DF5EF}"/>
              </a:ext>
            </a:extLst>
          </p:cNvPr>
          <p:cNvSpPr/>
          <p:nvPr/>
        </p:nvSpPr>
        <p:spPr>
          <a:xfrm>
            <a:off x="3347130" y="3143453"/>
            <a:ext cx="390144" cy="355244"/>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6" name="Rectangle 45">
            <a:extLst>
              <a:ext uri="{FF2B5EF4-FFF2-40B4-BE49-F238E27FC236}">
                <a16:creationId xmlns:a16="http://schemas.microsoft.com/office/drawing/2014/main" id="{C2E3AC70-D043-44EF-B3B1-D67F2E049097}"/>
              </a:ext>
            </a:extLst>
          </p:cNvPr>
          <p:cNvSpPr/>
          <p:nvPr/>
        </p:nvSpPr>
        <p:spPr>
          <a:xfrm>
            <a:off x="3589820" y="3853339"/>
            <a:ext cx="390144" cy="355244"/>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7" name="Rectangle 46">
            <a:extLst>
              <a:ext uri="{FF2B5EF4-FFF2-40B4-BE49-F238E27FC236}">
                <a16:creationId xmlns:a16="http://schemas.microsoft.com/office/drawing/2014/main" id="{FA626B9D-1187-4CCC-B199-6C39E1EFA56C}"/>
              </a:ext>
            </a:extLst>
          </p:cNvPr>
          <p:cNvSpPr/>
          <p:nvPr/>
        </p:nvSpPr>
        <p:spPr>
          <a:xfrm>
            <a:off x="1317075" y="4228535"/>
            <a:ext cx="390144" cy="355244"/>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8" name="TextBox 47">
            <a:extLst>
              <a:ext uri="{FF2B5EF4-FFF2-40B4-BE49-F238E27FC236}">
                <a16:creationId xmlns:a16="http://schemas.microsoft.com/office/drawing/2014/main" id="{1B4E8D3E-978A-41C6-980B-59B243225901}"/>
              </a:ext>
            </a:extLst>
          </p:cNvPr>
          <p:cNvSpPr txBox="1"/>
          <p:nvPr/>
        </p:nvSpPr>
        <p:spPr>
          <a:xfrm>
            <a:off x="242285" y="1316984"/>
            <a:ext cx="3533582" cy="461665"/>
          </a:xfrm>
          <a:prstGeom prst="rect">
            <a:avLst/>
          </a:prstGeom>
          <a:solidFill>
            <a:schemeClr val="bg1">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/an’ ?</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0092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35"/>
                                        </p:tgtEl>
                                      </p:cBhvr>
                                    </p:animEffect>
                                    <p:set>
                                      <p:cBhvr>
                                        <p:cTn id="48" dur="1" fill="hold">
                                          <p:stCondLst>
                                            <p:cond delay="499"/>
                                          </p:stCondLst>
                                        </p:cTn>
                                        <p:tgtEl>
                                          <p:spTgt spid="3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36"/>
                                        </p:tgtEl>
                                      </p:cBhvr>
                                    </p:animEffect>
                                    <p:set>
                                      <p:cBhvr>
                                        <p:cTn id="53" dur="1" fill="hold">
                                          <p:stCondLst>
                                            <p:cond delay="499"/>
                                          </p:stCondLst>
                                        </p:cTn>
                                        <p:tgtEl>
                                          <p:spTgt spid="36"/>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37"/>
                                        </p:tgtEl>
                                      </p:cBhvr>
                                    </p:animEffect>
                                    <p:set>
                                      <p:cBhvr>
                                        <p:cTn id="64" dur="1" fill="hold">
                                          <p:stCondLst>
                                            <p:cond delay="499"/>
                                          </p:stCondLst>
                                        </p:cTn>
                                        <p:tgtEl>
                                          <p:spTgt spid="3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38"/>
                                        </p:tgtEl>
                                      </p:cBhvr>
                                    </p:animEffect>
                                    <p:set>
                                      <p:cBhvr>
                                        <p:cTn id="69" dur="1" fill="hold">
                                          <p:stCondLst>
                                            <p:cond delay="499"/>
                                          </p:stCondLst>
                                        </p:cTn>
                                        <p:tgtEl>
                                          <p:spTgt spid="3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39"/>
                                        </p:tgtEl>
                                      </p:cBhvr>
                                    </p:animEffect>
                                    <p:set>
                                      <p:cBhvr>
                                        <p:cTn id="74" dur="1" fill="hold">
                                          <p:stCondLst>
                                            <p:cond delay="499"/>
                                          </p:stCondLst>
                                        </p:cTn>
                                        <p:tgtEl>
                                          <p:spTgt spid="3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40"/>
                                        </p:tgtEl>
                                      </p:cBhvr>
                                    </p:animEffect>
                                    <p:set>
                                      <p:cBhvr>
                                        <p:cTn id="79" dur="1" fill="hold">
                                          <p:stCondLst>
                                            <p:cond delay="499"/>
                                          </p:stCondLst>
                                        </p:cTn>
                                        <p:tgtEl>
                                          <p:spTgt spid="4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41"/>
                                        </p:tgtEl>
                                      </p:cBhvr>
                                    </p:animEffect>
                                    <p:set>
                                      <p:cBhvr>
                                        <p:cTn id="84" dur="1" fill="hold">
                                          <p:stCondLst>
                                            <p:cond delay="499"/>
                                          </p:stCondLst>
                                        </p:cTn>
                                        <p:tgtEl>
                                          <p:spTgt spid="4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42"/>
                                        </p:tgtEl>
                                      </p:cBhvr>
                                    </p:animEffect>
                                    <p:set>
                                      <p:cBhvr>
                                        <p:cTn id="89" dur="1" fill="hold">
                                          <p:stCondLst>
                                            <p:cond delay="499"/>
                                          </p:stCondLst>
                                        </p:cTn>
                                        <p:tgtEl>
                                          <p:spTgt spid="4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43"/>
                                        </p:tgtEl>
                                      </p:cBhvr>
                                    </p:animEffect>
                                    <p:set>
                                      <p:cBhvr>
                                        <p:cTn id="94" dur="1" fill="hold">
                                          <p:stCondLst>
                                            <p:cond delay="499"/>
                                          </p:stCondLst>
                                        </p:cTn>
                                        <p:tgtEl>
                                          <p:spTgt spid="4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44"/>
                                        </p:tgtEl>
                                      </p:cBhvr>
                                    </p:animEffect>
                                    <p:set>
                                      <p:cBhvr>
                                        <p:cTn id="99" dur="1" fill="hold">
                                          <p:stCondLst>
                                            <p:cond delay="499"/>
                                          </p:stCondLst>
                                        </p:cTn>
                                        <p:tgtEl>
                                          <p:spTgt spid="44"/>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0" nodeType="clickEffect">
                                  <p:stCondLst>
                                    <p:cond delay="0"/>
                                  </p:stCondLst>
                                  <p:childTnLst>
                                    <p:animEffect transition="out" filter="fade">
                                      <p:cBhvr>
                                        <p:cTn id="103" dur="500"/>
                                        <p:tgtEl>
                                          <p:spTgt spid="45"/>
                                        </p:tgtEl>
                                      </p:cBhvr>
                                    </p:animEffect>
                                    <p:set>
                                      <p:cBhvr>
                                        <p:cTn id="104" dur="1" fill="hold">
                                          <p:stCondLst>
                                            <p:cond delay="499"/>
                                          </p:stCondLst>
                                        </p:cTn>
                                        <p:tgtEl>
                                          <p:spTgt spid="45"/>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46"/>
                                        </p:tgtEl>
                                      </p:cBhvr>
                                    </p:animEffect>
                                    <p:set>
                                      <p:cBhvr>
                                        <p:cTn id="109" dur="1" fill="hold">
                                          <p:stCondLst>
                                            <p:cond delay="499"/>
                                          </p:stCondLst>
                                        </p:cTn>
                                        <p:tgtEl>
                                          <p:spTgt spid="46"/>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0" nodeType="clickEffect">
                                  <p:stCondLst>
                                    <p:cond delay="0"/>
                                  </p:stCondLst>
                                  <p:childTnLst>
                                    <p:animEffect transition="out" filter="fade">
                                      <p:cBhvr>
                                        <p:cTn id="113" dur="500"/>
                                        <p:tgtEl>
                                          <p:spTgt spid="47"/>
                                        </p:tgtEl>
                                      </p:cBhvr>
                                    </p:animEffect>
                                    <p:set>
                                      <p:cBhvr>
                                        <p:cTn id="114" dur="1" fill="hold">
                                          <p:stCondLst>
                                            <p:cond delay="499"/>
                                          </p:stCondLst>
                                        </p:cTn>
                                        <p:tgtEl>
                                          <p:spTgt spid="4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25" grpId="0" animBg="1"/>
      <p:bldP spid="26" grpId="0" animBg="1"/>
      <p:bldP spid="29" grpId="0" animBg="1"/>
      <p:bldP spid="30" grpId="0" animBg="1"/>
      <p:bldP spid="30" grpId="1" animBg="1"/>
      <p:bldP spid="31" grpId="0" animBg="1"/>
      <p:bldP spid="31"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i="1" dirty="0" err="1">
                <a:solidFill>
                  <a:schemeClr val="bg1"/>
                </a:solidFill>
              </a:rPr>
              <a:t>aller</a:t>
            </a:r>
            <a:r>
              <a:rPr lang="en-GB" sz="3600" b="1" i="1" dirty="0">
                <a:solidFill>
                  <a:schemeClr val="bg1"/>
                </a:solidFill>
              </a:rPr>
              <a:t> + </a:t>
            </a:r>
            <a:r>
              <a:rPr lang="en-GB" sz="3600" b="1" dirty="0" err="1">
                <a:solidFill>
                  <a:schemeClr val="bg1"/>
                </a:solidFill>
              </a:rPr>
              <a:t>infinitif</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3597119" y="1212735"/>
            <a:ext cx="46903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aller</a:t>
            </a:r>
            <a:r>
              <a:rPr lang="en-US" sz="2400" b="1" dirty="0">
                <a:solidFill>
                  <a:srgbClr val="4472C4">
                    <a:lumMod val="50000"/>
                  </a:srgbClr>
                </a:solidFill>
                <a:latin typeface="Century Gothic" panose="020F0302020204030204"/>
              </a:rPr>
              <a:t> – to go / going</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 name="TextBox 5">
            <a:extLst>
              <a:ext uri="{FF2B5EF4-FFF2-40B4-BE49-F238E27FC236}">
                <a16:creationId xmlns:a16="http://schemas.microsoft.com/office/drawing/2014/main" id="{304C92E4-2CE4-4555-BF30-1E5FF0B5CA3C}"/>
              </a:ext>
            </a:extLst>
          </p:cNvPr>
          <p:cNvSpPr txBox="1"/>
          <p:nvPr/>
        </p:nvSpPr>
        <p:spPr>
          <a:xfrm>
            <a:off x="2386266" y="1676472"/>
            <a:ext cx="1085851" cy="461665"/>
          </a:xfrm>
          <a:prstGeom prst="rect">
            <a:avLst/>
          </a:prstGeom>
          <a:noFill/>
        </p:spPr>
        <p:txBody>
          <a:bodyPr wrap="square" rtlCol="0">
            <a:spAutoFit/>
          </a:bodyPr>
          <a:lstStyle/>
          <a:p>
            <a:pPr lvl="0" algn="ctr">
              <a:defRPr/>
            </a:pPr>
            <a:r>
              <a:rPr lang="en-US" sz="2400" dirty="0">
                <a:solidFill>
                  <a:srgbClr val="4472C4">
                    <a:lumMod val="50000"/>
                  </a:srgbClr>
                </a:solidFill>
                <a:latin typeface="Century Gothic" panose="020F0302020204030204"/>
              </a:rPr>
              <a:t>je </a:t>
            </a:r>
            <a:r>
              <a:rPr lang="en-US" sz="2400" dirty="0" err="1">
                <a:solidFill>
                  <a:srgbClr val="EE6000"/>
                </a:solidFill>
              </a:rPr>
              <a:t>vais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1283553F-DAB4-4F57-B727-8BBE04CC94B5}"/>
              </a:ext>
            </a:extLst>
          </p:cNvPr>
          <p:cNvSpPr txBox="1"/>
          <p:nvPr/>
        </p:nvSpPr>
        <p:spPr>
          <a:xfrm>
            <a:off x="5399388" y="1677129"/>
            <a:ext cx="1085851" cy="461665"/>
          </a:xfrm>
          <a:prstGeom prst="rect">
            <a:avLst/>
          </a:prstGeom>
          <a:noFill/>
        </p:spPr>
        <p:txBody>
          <a:bodyPr wrap="square" rtlCol="0">
            <a:spAutoFit/>
          </a:bodyPr>
          <a:lstStyle/>
          <a:p>
            <a:pPr lvl="0" algn="ctr">
              <a:defRPr/>
            </a:pPr>
            <a:r>
              <a:rPr lang="en-US" sz="2400" dirty="0" err="1">
                <a:solidFill>
                  <a:srgbClr val="4472C4">
                    <a:lumMod val="50000"/>
                  </a:srgbClr>
                </a:solidFill>
                <a:latin typeface="Century Gothic" panose="020F0302020204030204"/>
              </a:rPr>
              <a:t>tu</a:t>
            </a:r>
            <a:r>
              <a:rPr lang="en-US" sz="2400" dirty="0">
                <a:solidFill>
                  <a:srgbClr val="4472C4">
                    <a:lumMod val="50000"/>
                  </a:srgbClr>
                </a:solidFill>
                <a:latin typeface="Century Gothic" panose="020F0302020204030204"/>
              </a:rPr>
              <a:t> </a:t>
            </a:r>
            <a:r>
              <a:rPr lang="en-US" sz="2400" dirty="0">
                <a:solidFill>
                  <a:srgbClr val="EE6000"/>
                </a:solidFill>
              </a:rPr>
              <a:t>vas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0116DC81-D7F6-47FC-94E0-7462520CE60A}"/>
              </a:ext>
            </a:extLst>
          </p:cNvPr>
          <p:cNvSpPr txBox="1"/>
          <p:nvPr/>
        </p:nvSpPr>
        <p:spPr>
          <a:xfrm>
            <a:off x="8457226" y="1714710"/>
            <a:ext cx="1944461" cy="461665"/>
          </a:xfrm>
          <a:prstGeom prst="rect">
            <a:avLst/>
          </a:prstGeom>
          <a:noFill/>
        </p:spPr>
        <p:txBody>
          <a:bodyPr wrap="square" rtlCol="0">
            <a:spAutoFit/>
          </a:bodyPr>
          <a:lstStyle/>
          <a:p>
            <a:pPr lvl="0" algn="ctr">
              <a:defRPr/>
            </a:pPr>
            <a:r>
              <a:rPr lang="en-US" sz="2400" dirty="0">
                <a:solidFill>
                  <a:srgbClr val="4472C4">
                    <a:lumMod val="50000"/>
                  </a:srgbClr>
                </a:solidFill>
                <a:latin typeface="Century Gothic" panose="020F0302020204030204"/>
              </a:rPr>
              <a:t>il/</a:t>
            </a:r>
            <a:r>
              <a:rPr lang="en-US" sz="2400" dirty="0" err="1">
                <a:solidFill>
                  <a:srgbClr val="4472C4">
                    <a:lumMod val="50000"/>
                  </a:srgbClr>
                </a:solidFill>
                <a:latin typeface="Century Gothic" panose="020F0302020204030204"/>
              </a:rPr>
              <a:t>elle</a:t>
            </a:r>
            <a:r>
              <a:rPr lang="en-US" sz="2400" dirty="0">
                <a:solidFill>
                  <a:srgbClr val="4472C4">
                    <a:lumMod val="50000"/>
                  </a:srgbClr>
                </a:solidFill>
                <a:latin typeface="Century Gothic" panose="020F0302020204030204"/>
              </a:rPr>
              <a:t>/on </a:t>
            </a:r>
            <a:r>
              <a:rPr lang="en-US" sz="2400" dirty="0" err="1">
                <a:solidFill>
                  <a:srgbClr val="EE6000"/>
                </a:solidFill>
              </a:rPr>
              <a:t>va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6B753B47-65AF-40D8-8A2A-43D1B9692BB6}"/>
              </a:ext>
            </a:extLst>
          </p:cNvPr>
          <p:cNvSpPr txBox="1"/>
          <p:nvPr/>
        </p:nvSpPr>
        <p:spPr>
          <a:xfrm>
            <a:off x="2023751" y="2138137"/>
            <a:ext cx="1821041" cy="461665"/>
          </a:xfrm>
          <a:prstGeom prst="rect">
            <a:avLst/>
          </a:prstGeom>
          <a:noFill/>
        </p:spPr>
        <p:txBody>
          <a:bodyPr wrap="square" rtlCol="0">
            <a:spAutoFit/>
          </a:bodyPr>
          <a:lstStyle/>
          <a:p>
            <a:pPr lvl="0" algn="ctr">
              <a:defRPr/>
            </a:pPr>
            <a:r>
              <a:rPr lang="en-US" sz="2400" dirty="0">
                <a:solidFill>
                  <a:srgbClr val="4472C4">
                    <a:lumMod val="50000"/>
                  </a:srgbClr>
                </a:solidFill>
                <a:latin typeface="Century Gothic" panose="020F0302020204030204"/>
              </a:rPr>
              <a:t>nous </a:t>
            </a:r>
            <a:r>
              <a:rPr lang="en-US" sz="2400" dirty="0" err="1">
                <a:solidFill>
                  <a:srgbClr val="EE6000"/>
                </a:solidFill>
              </a:rPr>
              <a:t>allons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C5CA9E13-1BF0-4C9F-955F-95FFDCD759EC}"/>
              </a:ext>
            </a:extLst>
          </p:cNvPr>
          <p:cNvSpPr txBox="1"/>
          <p:nvPr/>
        </p:nvSpPr>
        <p:spPr>
          <a:xfrm>
            <a:off x="5090558" y="2138137"/>
            <a:ext cx="1703510" cy="461665"/>
          </a:xfrm>
          <a:prstGeom prst="rect">
            <a:avLst/>
          </a:prstGeom>
          <a:noFill/>
        </p:spPr>
        <p:txBody>
          <a:bodyPr wrap="square" rtlCol="0">
            <a:spAutoFit/>
          </a:bodyPr>
          <a:lstStyle/>
          <a:p>
            <a:pPr lvl="0" algn="ctr">
              <a:defRPr/>
            </a:pPr>
            <a:r>
              <a:rPr lang="en-US" sz="2400" dirty="0" err="1">
                <a:solidFill>
                  <a:srgbClr val="4472C4">
                    <a:lumMod val="50000"/>
                  </a:srgbClr>
                </a:solidFill>
                <a:latin typeface="Century Gothic" panose="020F0302020204030204"/>
              </a:rPr>
              <a:t>vous</a:t>
            </a:r>
            <a:r>
              <a:rPr lang="en-US" sz="2400" dirty="0">
                <a:solidFill>
                  <a:srgbClr val="4472C4">
                    <a:lumMod val="50000"/>
                  </a:srgbClr>
                </a:solidFill>
                <a:latin typeface="Century Gothic" panose="020F0302020204030204"/>
              </a:rPr>
              <a:t> </a:t>
            </a:r>
            <a:r>
              <a:rPr lang="en-US" sz="2400" dirty="0" err="1">
                <a:solidFill>
                  <a:srgbClr val="EE6000"/>
                </a:solidFill>
              </a:rPr>
              <a:t>allez</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7D3ED79A-B387-4779-8C4A-5B717DFE97E8}"/>
              </a:ext>
            </a:extLst>
          </p:cNvPr>
          <p:cNvSpPr txBox="1"/>
          <p:nvPr/>
        </p:nvSpPr>
        <p:spPr>
          <a:xfrm>
            <a:off x="8443840" y="2138137"/>
            <a:ext cx="1971231" cy="461665"/>
          </a:xfrm>
          <a:prstGeom prst="rect">
            <a:avLst/>
          </a:prstGeom>
          <a:noFill/>
        </p:spPr>
        <p:txBody>
          <a:bodyPr wrap="square" rtlCol="0">
            <a:spAutoFit/>
          </a:bodyPr>
          <a:lstStyle/>
          <a:p>
            <a:pPr lvl="0" algn="ctr">
              <a:defRPr/>
            </a:pPr>
            <a:r>
              <a:rPr lang="en-US" sz="2400" dirty="0" err="1">
                <a:solidFill>
                  <a:srgbClr val="4472C4">
                    <a:lumMod val="50000"/>
                  </a:srgbClr>
                </a:solidFill>
                <a:latin typeface="Century Gothic" panose="020F0302020204030204"/>
              </a:rPr>
              <a:t>ils</a:t>
            </a:r>
            <a:r>
              <a:rPr lang="en-US" sz="2400" dirty="0">
                <a:solidFill>
                  <a:srgbClr val="4472C4">
                    <a:lumMod val="50000"/>
                  </a:srgbClr>
                </a:solidFill>
                <a:latin typeface="Century Gothic" panose="020F0302020204030204"/>
              </a:rPr>
              <a:t>/</a:t>
            </a:r>
            <a:r>
              <a:rPr lang="en-US" sz="2400" dirty="0" err="1">
                <a:solidFill>
                  <a:srgbClr val="4472C4">
                    <a:lumMod val="50000"/>
                  </a:srgbClr>
                </a:solidFill>
                <a:latin typeface="Century Gothic" panose="020F0302020204030204"/>
              </a:rPr>
              <a:t>elles</a:t>
            </a:r>
            <a:r>
              <a:rPr lang="en-US" sz="2400" dirty="0">
                <a:solidFill>
                  <a:srgbClr val="4472C4">
                    <a:lumMod val="50000"/>
                  </a:srgbClr>
                </a:solidFill>
                <a:latin typeface="Century Gothic" panose="020F0302020204030204"/>
              </a:rPr>
              <a:t> </a:t>
            </a:r>
            <a:r>
              <a:rPr lang="en-US" sz="2400" dirty="0" err="1">
                <a:solidFill>
                  <a:srgbClr val="EE6000"/>
                </a:solidFill>
              </a:rPr>
              <a:t>vont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153AEED0-9AE2-46E2-A07F-2C0E99A15C5F}"/>
              </a:ext>
            </a:extLst>
          </p:cNvPr>
          <p:cNvSpPr txBox="1"/>
          <p:nvPr/>
        </p:nvSpPr>
        <p:spPr>
          <a:xfrm>
            <a:off x="172649" y="2672668"/>
            <a:ext cx="10837473"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600">
                <a:solidFill>
                  <a:srgbClr val="1F4E79"/>
                </a:solidFill>
                <a:latin typeface="Century Gothic" panose="020B0502020202020204" pitchFamily="34" charset="0"/>
              </a:defRPr>
            </a:lvl1pPr>
          </a:lstStyle>
          <a:p>
            <a:pPr algn="l"/>
            <a:r>
              <a:rPr lang="en-GB" sz="2200" dirty="0"/>
              <a:t>Use </a:t>
            </a:r>
            <a:r>
              <a:rPr lang="en-GB" sz="2200" b="1" i="1" dirty="0" err="1">
                <a:solidFill>
                  <a:srgbClr val="EE6000"/>
                </a:solidFill>
              </a:rPr>
              <a:t>aller</a:t>
            </a:r>
            <a:r>
              <a:rPr lang="en-GB" sz="2200" i="1" dirty="0"/>
              <a:t> </a:t>
            </a:r>
            <a:r>
              <a:rPr lang="en-GB" sz="2200" dirty="0"/>
              <a:t>in the </a:t>
            </a:r>
            <a:r>
              <a:rPr lang="en-GB" sz="2200" b="1" dirty="0">
                <a:solidFill>
                  <a:srgbClr val="EE6000"/>
                </a:solidFill>
              </a:rPr>
              <a:t>short form</a:t>
            </a:r>
            <a:r>
              <a:rPr lang="en-GB" sz="2200" dirty="0">
                <a:solidFill>
                  <a:srgbClr val="EE6000"/>
                </a:solidFill>
              </a:rPr>
              <a:t> </a:t>
            </a:r>
            <a:r>
              <a:rPr lang="en-GB" sz="2200" dirty="0"/>
              <a:t>followed by a </a:t>
            </a:r>
            <a:r>
              <a:rPr lang="en-GB" sz="2200" b="1" dirty="0">
                <a:solidFill>
                  <a:srgbClr val="EE6000"/>
                </a:solidFill>
              </a:rPr>
              <a:t>second verb </a:t>
            </a:r>
            <a:r>
              <a:rPr lang="en-GB" sz="2200" dirty="0"/>
              <a:t>in the </a:t>
            </a:r>
            <a:r>
              <a:rPr lang="en-GB" sz="2200" b="1" dirty="0">
                <a:solidFill>
                  <a:srgbClr val="EE6000"/>
                </a:solidFill>
              </a:rPr>
              <a:t>long form </a:t>
            </a:r>
            <a:r>
              <a:rPr lang="en-GB" sz="2200" dirty="0"/>
              <a:t>(infinitive)</a:t>
            </a:r>
          </a:p>
          <a:p>
            <a:pPr algn="l"/>
            <a:r>
              <a:rPr lang="en-GB" sz="2200" dirty="0"/>
              <a:t>to talk about the future:</a:t>
            </a:r>
          </a:p>
        </p:txBody>
      </p:sp>
      <p:sp>
        <p:nvSpPr>
          <p:cNvPr id="21" name="TextBox 20">
            <a:extLst>
              <a:ext uri="{FF2B5EF4-FFF2-40B4-BE49-F238E27FC236}">
                <a16:creationId xmlns:a16="http://schemas.microsoft.com/office/drawing/2014/main" id="{445B23DC-5C4F-4076-8265-89749D1AFC6F}"/>
              </a:ext>
            </a:extLst>
          </p:cNvPr>
          <p:cNvSpPr txBox="1"/>
          <p:nvPr/>
        </p:nvSpPr>
        <p:spPr>
          <a:xfrm>
            <a:off x="1582411" y="3443691"/>
            <a:ext cx="2895839" cy="430887"/>
          </a:xfrm>
          <a:prstGeom prst="rect">
            <a:avLst/>
          </a:prstGeom>
          <a:noFill/>
        </p:spPr>
        <p:txBody>
          <a:bodyPr wrap="square" rtlCol="0">
            <a:spAutoFit/>
          </a:bodyPr>
          <a:lstStyle/>
          <a:p>
            <a:pPr lvl="0">
              <a:defRPr/>
            </a:pPr>
            <a:r>
              <a:rPr kumimoji="0" lang="en-GB"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Je</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err="1">
                <a:solidFill>
                  <a:srgbClr val="EE6000"/>
                </a:solidFill>
                <a:latin typeface="Century Gothic" panose="020B0502020202020204" pitchFamily="34" charset="0"/>
              </a:rPr>
              <a:t>vais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b="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dormir</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tôt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p>
        </p:txBody>
      </p:sp>
      <p:sp>
        <p:nvSpPr>
          <p:cNvPr id="22" name="TextBox 21">
            <a:extLst>
              <a:ext uri="{FF2B5EF4-FFF2-40B4-BE49-F238E27FC236}">
                <a16:creationId xmlns:a16="http://schemas.microsoft.com/office/drawing/2014/main" id="{A017AF39-4113-46DA-94FC-B6EF6E6BD103}"/>
              </a:ext>
            </a:extLst>
          </p:cNvPr>
          <p:cNvSpPr txBox="1"/>
          <p:nvPr/>
        </p:nvSpPr>
        <p:spPr>
          <a:xfrm>
            <a:off x="5701268" y="3442109"/>
            <a:ext cx="3640159"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I </a:t>
            </a:r>
            <a:r>
              <a:rPr lang="en-GB" sz="2200" b="1" dirty="0">
                <a:solidFill>
                  <a:srgbClr val="EE6000"/>
                </a:solidFill>
                <a:latin typeface="Century Gothic" panose="020B0502020202020204" pitchFamily="34" charset="0"/>
              </a:rPr>
              <a:t>am going to </a:t>
            </a:r>
            <a:r>
              <a:rPr lang="en-GB" sz="2200" b="1" dirty="0">
                <a:solidFill>
                  <a:schemeClr val="accent1">
                    <a:lumMod val="50000"/>
                  </a:schemeClr>
                </a:solidFill>
                <a:latin typeface="Century Gothic" panose="020B0502020202020204" pitchFamily="34" charset="0"/>
              </a:rPr>
              <a:t>sleep </a:t>
            </a:r>
            <a:r>
              <a:rPr lang="en-GB" sz="2200" dirty="0">
                <a:solidFill>
                  <a:schemeClr val="accent1">
                    <a:lumMod val="50000"/>
                  </a:schemeClr>
                </a:solidFill>
                <a:latin typeface="Century Gothic" panose="020B0502020202020204" pitchFamily="34" charset="0"/>
              </a:rPr>
              <a:t>early</a:t>
            </a:r>
            <a:r>
              <a:rPr lang="en-GB" sz="2200" dirty="0">
                <a:solidFill>
                  <a:srgbClr val="1F4E79"/>
                </a:solidFill>
                <a:latin typeface="Century Gothic" panose="020B0502020202020204" pitchFamily="34" charset="0"/>
              </a:rPr>
              <a:t>.</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75A24DCE-42C5-4B91-8A33-013D5C49BE6F}"/>
              </a:ext>
            </a:extLst>
          </p:cNvPr>
          <p:cNvSpPr txBox="1"/>
          <p:nvPr/>
        </p:nvSpPr>
        <p:spPr>
          <a:xfrm>
            <a:off x="5701268" y="3910013"/>
            <a:ext cx="5355944"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You (sing) </a:t>
            </a:r>
            <a:r>
              <a:rPr lang="en-GB" sz="2200" b="1" dirty="0">
                <a:solidFill>
                  <a:srgbClr val="EE6000"/>
                </a:solidFill>
                <a:latin typeface="Century Gothic" panose="020B0502020202020204" pitchFamily="34" charset="0"/>
              </a:rPr>
              <a:t>are going to </a:t>
            </a:r>
            <a:r>
              <a:rPr lang="en-GB" sz="2200" b="1" dirty="0">
                <a:solidFill>
                  <a:schemeClr val="accent1">
                    <a:lumMod val="50000"/>
                  </a:schemeClr>
                </a:solidFill>
                <a:latin typeface="Century Gothic" panose="020B0502020202020204" pitchFamily="34" charset="0"/>
              </a:rPr>
              <a:t>go </a:t>
            </a:r>
            <a:r>
              <a:rPr lang="en-GB" sz="2200" dirty="0">
                <a:solidFill>
                  <a:schemeClr val="accent1">
                    <a:lumMod val="50000"/>
                  </a:schemeClr>
                </a:solidFill>
                <a:latin typeface="Century Gothic" panose="020B0502020202020204" pitchFamily="34" charset="0"/>
              </a:rPr>
              <a:t>to Spain</a:t>
            </a:r>
            <a:r>
              <a:rPr lang="en-GB" sz="2200" dirty="0">
                <a:solidFill>
                  <a:srgbClr val="1F4E79"/>
                </a:solidFill>
                <a:latin typeface="Century Gothic" panose="020B0502020202020204" pitchFamily="34" charset="0"/>
              </a:rPr>
              <a:t>.</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6F68C88F-3B81-4D91-997F-6403E3B76D66}"/>
              </a:ext>
            </a:extLst>
          </p:cNvPr>
          <p:cNvSpPr txBox="1"/>
          <p:nvPr/>
        </p:nvSpPr>
        <p:spPr>
          <a:xfrm>
            <a:off x="1582411" y="3910012"/>
            <a:ext cx="3557208" cy="430887"/>
          </a:xfrm>
          <a:prstGeom prst="rect">
            <a:avLst/>
          </a:prstGeom>
          <a:noFill/>
        </p:spPr>
        <p:txBody>
          <a:bodyPr wrap="square" rtlCol="0">
            <a:spAutoFit/>
          </a:bodyPr>
          <a:lstStyle/>
          <a:p>
            <a:pPr lvl="0">
              <a:defRPr/>
            </a:pPr>
            <a:r>
              <a:rPr kumimoji="0" lang="en-GB"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Tu</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a:solidFill>
                  <a:srgbClr val="EE6000"/>
                </a:solidFill>
                <a:latin typeface="Century Gothic" panose="020B0502020202020204" pitchFamily="34" charset="0"/>
              </a:rPr>
              <a:t>vas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b="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aller</a:t>
            </a:r>
            <a:r>
              <a:rPr kumimoji="0" lang="en-GB" sz="2200" b="1" u="none" strike="noStrike" kern="1200" cap="none" spc="0" normalizeH="0" noProof="0" dirty="0">
                <a:ln>
                  <a:noFill/>
                </a:ln>
                <a:solidFill>
                  <a:schemeClr val="accent1">
                    <a:lumMod val="50000"/>
                  </a:schemeClr>
                </a:solidFill>
                <a:effectLst/>
                <a:uLnTx/>
                <a:uFillTx/>
                <a:latin typeface="Century Gothic" panose="020B0502020202020204" pitchFamily="34" charset="0"/>
              </a:rPr>
              <a:t> </a:t>
            </a:r>
            <a:r>
              <a:rPr kumimoji="0" lang="en-GB" sz="2200" u="none" strike="noStrike" kern="1200" cap="none" spc="0" normalizeH="0" noProof="0" dirty="0" err="1">
                <a:ln>
                  <a:noFill/>
                </a:ln>
                <a:solidFill>
                  <a:schemeClr val="accent1">
                    <a:lumMod val="50000"/>
                  </a:schemeClr>
                </a:solidFill>
                <a:effectLst/>
                <a:uLnTx/>
                <a:uFillTx/>
                <a:latin typeface="Century Gothic" panose="020B0502020202020204" pitchFamily="34" charset="0"/>
              </a:rPr>
              <a:t>en</a:t>
            </a:r>
            <a:r>
              <a:rPr kumimoji="0" lang="en-GB" sz="2200" u="none" strike="noStrike" kern="1200" cap="none" spc="0" normalizeH="0" noProof="0" dirty="0">
                <a:ln>
                  <a:noFill/>
                </a:ln>
                <a:solidFill>
                  <a:schemeClr val="accent1">
                    <a:lumMod val="50000"/>
                  </a:schemeClr>
                </a:solidFill>
                <a:effectLst/>
                <a:uLnTx/>
                <a:uFillTx/>
                <a:latin typeface="Century Gothic" panose="020B0502020202020204" pitchFamily="34" charset="0"/>
              </a:rPr>
              <a:t> </a:t>
            </a:r>
            <a:r>
              <a:rPr kumimoji="0" lang="en-GB" sz="2200" u="none" strike="noStrike" kern="1200" cap="none" spc="0" normalizeH="0" noProof="0" dirty="0" err="1">
                <a:ln>
                  <a:noFill/>
                </a:ln>
                <a:solidFill>
                  <a:schemeClr val="accent1">
                    <a:lumMod val="50000"/>
                  </a:schemeClr>
                </a:solidFill>
                <a:effectLst/>
                <a:uLnTx/>
                <a:uFillTx/>
                <a:latin typeface="Century Gothic" panose="020B0502020202020204" pitchFamily="34" charset="0"/>
              </a:rPr>
              <a:t>Espagne</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33E53724-0404-44EE-9B3D-E050341C9EC8}"/>
              </a:ext>
            </a:extLst>
          </p:cNvPr>
          <p:cNvSpPr txBox="1"/>
          <p:nvPr/>
        </p:nvSpPr>
        <p:spPr>
          <a:xfrm>
            <a:off x="5701268" y="4388202"/>
            <a:ext cx="4873059"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She </a:t>
            </a:r>
            <a:r>
              <a:rPr lang="en-GB" sz="2200" b="1" dirty="0">
                <a:solidFill>
                  <a:srgbClr val="EE6000"/>
                </a:solidFill>
                <a:latin typeface="Century Gothic" panose="020B0502020202020204" pitchFamily="34" charset="0"/>
              </a:rPr>
              <a:t>is going to </a:t>
            </a:r>
            <a:r>
              <a:rPr lang="en-GB" sz="2200" b="1" dirty="0">
                <a:solidFill>
                  <a:schemeClr val="accent1">
                    <a:lumMod val="50000"/>
                  </a:schemeClr>
                </a:solidFill>
                <a:latin typeface="Century Gothic" panose="020B0502020202020204" pitchFamily="34" charset="0"/>
              </a:rPr>
              <a:t>make </a:t>
            </a:r>
            <a:r>
              <a:rPr lang="en-GB" sz="2200" dirty="0">
                <a:solidFill>
                  <a:schemeClr val="accent1">
                    <a:lumMod val="50000"/>
                  </a:schemeClr>
                </a:solidFill>
                <a:latin typeface="Century Gothic" panose="020B0502020202020204" pitchFamily="34" charset="0"/>
              </a:rPr>
              <a:t>the meal.</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79770205-6472-4156-BFC8-03A538A1D258}"/>
              </a:ext>
            </a:extLst>
          </p:cNvPr>
          <p:cNvSpPr txBox="1"/>
          <p:nvPr/>
        </p:nvSpPr>
        <p:spPr>
          <a:xfrm>
            <a:off x="1582411" y="4387186"/>
            <a:ext cx="4245578"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Elle</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err="1">
                <a:solidFill>
                  <a:srgbClr val="EE6000"/>
                </a:solidFill>
                <a:latin typeface="Century Gothic" panose="020B0502020202020204" pitchFamily="34" charset="0"/>
              </a:rPr>
              <a:t>va</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faire</a:t>
            </a:r>
            <a:r>
              <a:rPr kumimoji="0" lang="en-GB" sz="2200" b="1"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le </a:t>
            </a:r>
            <a:r>
              <a:rPr kumimoji="0" lang="en-GB" sz="220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repas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p>
        </p:txBody>
      </p:sp>
      <p:sp>
        <p:nvSpPr>
          <p:cNvPr id="27" name="TextBox 26">
            <a:extLst>
              <a:ext uri="{FF2B5EF4-FFF2-40B4-BE49-F238E27FC236}">
                <a16:creationId xmlns:a16="http://schemas.microsoft.com/office/drawing/2014/main" id="{6D55A3EA-5158-4169-A6C6-01537ABCE8C8}"/>
              </a:ext>
            </a:extLst>
          </p:cNvPr>
          <p:cNvSpPr txBox="1"/>
          <p:nvPr/>
        </p:nvSpPr>
        <p:spPr>
          <a:xfrm>
            <a:off x="1545119" y="3546449"/>
            <a:ext cx="2052000"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 _____ ______</a:t>
            </a:r>
          </a:p>
        </p:txBody>
      </p:sp>
      <p:sp>
        <p:nvSpPr>
          <p:cNvPr id="28" name="TextBox 27">
            <a:extLst>
              <a:ext uri="{FF2B5EF4-FFF2-40B4-BE49-F238E27FC236}">
                <a16:creationId xmlns:a16="http://schemas.microsoft.com/office/drawing/2014/main" id="{29D60148-E06A-4747-A9CA-E3AF8C1D6F80}"/>
              </a:ext>
            </a:extLst>
          </p:cNvPr>
          <p:cNvSpPr txBox="1"/>
          <p:nvPr/>
        </p:nvSpPr>
        <p:spPr>
          <a:xfrm>
            <a:off x="1545120" y="4009074"/>
            <a:ext cx="1675421"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 _____ _____</a:t>
            </a:r>
          </a:p>
        </p:txBody>
      </p:sp>
      <p:sp>
        <p:nvSpPr>
          <p:cNvPr id="29" name="TextBox 28">
            <a:extLst>
              <a:ext uri="{FF2B5EF4-FFF2-40B4-BE49-F238E27FC236}">
                <a16:creationId xmlns:a16="http://schemas.microsoft.com/office/drawing/2014/main" id="{FF5049AE-47C1-4BBB-A8A0-E4C98950FAC7}"/>
              </a:ext>
            </a:extLst>
          </p:cNvPr>
          <p:cNvSpPr txBox="1"/>
          <p:nvPr/>
        </p:nvSpPr>
        <p:spPr>
          <a:xfrm>
            <a:off x="1547760" y="4472896"/>
            <a:ext cx="1672781"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 _____ _____</a:t>
            </a:r>
          </a:p>
        </p:txBody>
      </p:sp>
      <p:sp>
        <p:nvSpPr>
          <p:cNvPr id="30" name="TextBox 29">
            <a:extLst>
              <a:ext uri="{FF2B5EF4-FFF2-40B4-BE49-F238E27FC236}">
                <a16:creationId xmlns:a16="http://schemas.microsoft.com/office/drawing/2014/main" id="{4F2B04A3-E3DA-42CA-9AD1-C578A8ECA9A2}"/>
              </a:ext>
            </a:extLst>
          </p:cNvPr>
          <p:cNvSpPr txBox="1"/>
          <p:nvPr/>
        </p:nvSpPr>
        <p:spPr>
          <a:xfrm>
            <a:off x="2767051" y="1749798"/>
            <a:ext cx="755774"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a:t>
            </a:r>
          </a:p>
        </p:txBody>
      </p:sp>
      <p:sp>
        <p:nvSpPr>
          <p:cNvPr id="31" name="TextBox 30">
            <a:extLst>
              <a:ext uri="{FF2B5EF4-FFF2-40B4-BE49-F238E27FC236}">
                <a16:creationId xmlns:a16="http://schemas.microsoft.com/office/drawing/2014/main" id="{11452B1B-D05F-438A-8F7F-90E8AA3BD9B3}"/>
              </a:ext>
            </a:extLst>
          </p:cNvPr>
          <p:cNvSpPr txBox="1"/>
          <p:nvPr/>
        </p:nvSpPr>
        <p:spPr>
          <a:xfrm>
            <a:off x="5883880" y="1754390"/>
            <a:ext cx="755774"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a:t>
            </a:r>
          </a:p>
        </p:txBody>
      </p:sp>
      <p:sp>
        <p:nvSpPr>
          <p:cNvPr id="32" name="TextBox 31">
            <a:extLst>
              <a:ext uri="{FF2B5EF4-FFF2-40B4-BE49-F238E27FC236}">
                <a16:creationId xmlns:a16="http://schemas.microsoft.com/office/drawing/2014/main" id="{1DF57E11-0920-46ED-8B56-1312E94E515C}"/>
              </a:ext>
            </a:extLst>
          </p:cNvPr>
          <p:cNvSpPr txBox="1"/>
          <p:nvPr/>
        </p:nvSpPr>
        <p:spPr>
          <a:xfrm>
            <a:off x="9893173" y="1810617"/>
            <a:ext cx="755774"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a:t>
            </a:r>
          </a:p>
        </p:txBody>
      </p:sp>
      <p:sp>
        <p:nvSpPr>
          <p:cNvPr id="33" name="TextBox 32">
            <a:extLst>
              <a:ext uri="{FF2B5EF4-FFF2-40B4-BE49-F238E27FC236}">
                <a16:creationId xmlns:a16="http://schemas.microsoft.com/office/drawing/2014/main" id="{B3D2281D-0EBA-4F7D-ABC7-C619A4EFB5B3}"/>
              </a:ext>
            </a:extLst>
          </p:cNvPr>
          <p:cNvSpPr txBox="1"/>
          <p:nvPr/>
        </p:nvSpPr>
        <p:spPr>
          <a:xfrm>
            <a:off x="2852850" y="2240540"/>
            <a:ext cx="1081220"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a:t>
            </a:r>
          </a:p>
        </p:txBody>
      </p:sp>
      <p:sp>
        <p:nvSpPr>
          <p:cNvPr id="34" name="TextBox 33">
            <a:extLst>
              <a:ext uri="{FF2B5EF4-FFF2-40B4-BE49-F238E27FC236}">
                <a16:creationId xmlns:a16="http://schemas.microsoft.com/office/drawing/2014/main" id="{1E32629D-7519-4077-81FD-EC816BCFC0C2}"/>
              </a:ext>
            </a:extLst>
          </p:cNvPr>
          <p:cNvSpPr txBox="1"/>
          <p:nvPr/>
        </p:nvSpPr>
        <p:spPr>
          <a:xfrm>
            <a:off x="5997124" y="2242157"/>
            <a:ext cx="1081220"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a:t>
            </a:r>
          </a:p>
        </p:txBody>
      </p:sp>
      <p:sp>
        <p:nvSpPr>
          <p:cNvPr id="35" name="TextBox 34">
            <a:extLst>
              <a:ext uri="{FF2B5EF4-FFF2-40B4-BE49-F238E27FC236}">
                <a16:creationId xmlns:a16="http://schemas.microsoft.com/office/drawing/2014/main" id="{576CDFEC-B717-4FA5-A985-2B6AF83477FD}"/>
              </a:ext>
            </a:extLst>
          </p:cNvPr>
          <p:cNvSpPr txBox="1"/>
          <p:nvPr/>
        </p:nvSpPr>
        <p:spPr>
          <a:xfrm>
            <a:off x="9637145" y="2242552"/>
            <a:ext cx="1081220"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a:t>
            </a:r>
          </a:p>
        </p:txBody>
      </p:sp>
      <p:sp>
        <p:nvSpPr>
          <p:cNvPr id="37" name="TextBox 36">
            <a:extLst>
              <a:ext uri="{FF2B5EF4-FFF2-40B4-BE49-F238E27FC236}">
                <a16:creationId xmlns:a16="http://schemas.microsoft.com/office/drawing/2014/main" id="{7A673F20-0687-4B5D-BA58-F1382430627B}"/>
              </a:ext>
            </a:extLst>
          </p:cNvPr>
          <p:cNvSpPr txBox="1"/>
          <p:nvPr/>
        </p:nvSpPr>
        <p:spPr>
          <a:xfrm>
            <a:off x="1582411" y="4824304"/>
            <a:ext cx="3989388" cy="430887"/>
          </a:xfrm>
          <a:prstGeom prst="rect">
            <a:avLst/>
          </a:prstGeom>
          <a:noFill/>
        </p:spPr>
        <p:txBody>
          <a:bodyPr wrap="square" rtlCol="0">
            <a:spAutoFit/>
          </a:bodyPr>
          <a:lstStyle/>
          <a:p>
            <a:pPr lvl="0">
              <a:defRPr/>
            </a:pPr>
            <a:r>
              <a:rPr kumimoji="0" lang="en-GB"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Nous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err="1">
                <a:solidFill>
                  <a:srgbClr val="EE6000"/>
                </a:solidFill>
                <a:latin typeface="Century Gothic" panose="020B0502020202020204" pitchFamily="34" charset="0"/>
              </a:rPr>
              <a:t>allons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b="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boire</a:t>
            </a:r>
            <a:r>
              <a:rPr lang="en-GB" sz="2200" b="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de </a:t>
            </a:r>
            <a:r>
              <a:rPr lang="en-GB" sz="2200" dirty="0" err="1">
                <a:solidFill>
                  <a:schemeClr val="accent1">
                    <a:lumMod val="50000"/>
                  </a:schemeClr>
                </a:solidFill>
                <a:latin typeface="Century Gothic" panose="020B0502020202020204" pitchFamily="34" charset="0"/>
              </a:rPr>
              <a:t>l’eau</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p>
        </p:txBody>
      </p:sp>
      <p:sp>
        <p:nvSpPr>
          <p:cNvPr id="38" name="TextBox 37">
            <a:extLst>
              <a:ext uri="{FF2B5EF4-FFF2-40B4-BE49-F238E27FC236}">
                <a16:creationId xmlns:a16="http://schemas.microsoft.com/office/drawing/2014/main" id="{C1F816C3-599B-4115-BBBA-E6B8482ACFD7}"/>
              </a:ext>
            </a:extLst>
          </p:cNvPr>
          <p:cNvSpPr txBox="1"/>
          <p:nvPr/>
        </p:nvSpPr>
        <p:spPr>
          <a:xfrm>
            <a:off x="5701268" y="4822722"/>
            <a:ext cx="4245578"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We </a:t>
            </a:r>
            <a:r>
              <a:rPr lang="en-GB" sz="2200" b="1" dirty="0">
                <a:solidFill>
                  <a:srgbClr val="EE6000"/>
                </a:solidFill>
                <a:latin typeface="Century Gothic" panose="020B0502020202020204" pitchFamily="34" charset="0"/>
              </a:rPr>
              <a:t>are going to </a:t>
            </a:r>
            <a:r>
              <a:rPr lang="en-GB" sz="2200" b="1" dirty="0">
                <a:solidFill>
                  <a:schemeClr val="accent1">
                    <a:lumMod val="50000"/>
                  </a:schemeClr>
                </a:solidFill>
                <a:latin typeface="Century Gothic" panose="020B0502020202020204" pitchFamily="34" charset="0"/>
              </a:rPr>
              <a:t>drink </a:t>
            </a:r>
            <a:r>
              <a:rPr lang="en-GB" sz="2200" dirty="0">
                <a:solidFill>
                  <a:schemeClr val="accent1">
                    <a:lumMod val="50000"/>
                  </a:schemeClr>
                </a:solidFill>
                <a:latin typeface="Century Gothic" panose="020B0502020202020204" pitchFamily="34" charset="0"/>
              </a:rPr>
              <a:t>water</a:t>
            </a:r>
            <a:r>
              <a:rPr lang="en-GB" sz="2200" dirty="0">
                <a:solidFill>
                  <a:srgbClr val="1F4E79"/>
                </a:solidFill>
                <a:latin typeface="Century Gothic" panose="020B0502020202020204" pitchFamily="34" charset="0"/>
              </a:rPr>
              <a:t>.</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1A5E70DC-980A-4876-933B-BB39B9ECD563}"/>
              </a:ext>
            </a:extLst>
          </p:cNvPr>
          <p:cNvSpPr txBox="1"/>
          <p:nvPr/>
        </p:nvSpPr>
        <p:spPr>
          <a:xfrm>
            <a:off x="5701268" y="5290626"/>
            <a:ext cx="5649816"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You (pl) </a:t>
            </a:r>
            <a:r>
              <a:rPr lang="en-GB" sz="2200" b="1" dirty="0">
                <a:solidFill>
                  <a:srgbClr val="EE6000"/>
                </a:solidFill>
                <a:latin typeface="Century Gothic" panose="020B0502020202020204" pitchFamily="34" charset="0"/>
              </a:rPr>
              <a:t>are going to </a:t>
            </a:r>
            <a:r>
              <a:rPr lang="en-GB" sz="2200" b="1" dirty="0">
                <a:solidFill>
                  <a:schemeClr val="accent1">
                    <a:lumMod val="50000"/>
                  </a:schemeClr>
                </a:solidFill>
                <a:latin typeface="Century Gothic" panose="020B0502020202020204" pitchFamily="34" charset="0"/>
              </a:rPr>
              <a:t>borrow </a:t>
            </a:r>
            <a:r>
              <a:rPr lang="en-GB" sz="2200" dirty="0">
                <a:solidFill>
                  <a:schemeClr val="accent1">
                    <a:lumMod val="50000"/>
                  </a:schemeClr>
                </a:solidFill>
                <a:latin typeface="Century Gothic" panose="020B0502020202020204" pitchFamily="34" charset="0"/>
              </a:rPr>
              <a:t>the book</a:t>
            </a:r>
            <a:r>
              <a:rPr lang="en-GB" sz="2200" dirty="0">
                <a:solidFill>
                  <a:srgbClr val="1F4E79"/>
                </a:solidFill>
                <a:latin typeface="Century Gothic" panose="020B0502020202020204" pitchFamily="34" charset="0"/>
              </a:rPr>
              <a:t>.</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FF1E84D8-E15D-498A-A862-AD03BDCC2A11}"/>
              </a:ext>
            </a:extLst>
          </p:cNvPr>
          <p:cNvSpPr txBox="1"/>
          <p:nvPr/>
        </p:nvSpPr>
        <p:spPr>
          <a:xfrm>
            <a:off x="1582411" y="5290625"/>
            <a:ext cx="4245578" cy="430887"/>
          </a:xfrm>
          <a:prstGeom prst="rect">
            <a:avLst/>
          </a:prstGeom>
          <a:noFill/>
        </p:spPr>
        <p:txBody>
          <a:bodyPr wrap="square" rtlCol="0">
            <a:spAutoFit/>
          </a:bodyPr>
          <a:lstStyle/>
          <a:p>
            <a:pPr lvl="0">
              <a:defRPr/>
            </a:pPr>
            <a:r>
              <a:rPr kumimoji="0" lang="en-GB" sz="220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Vous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err="1">
                <a:solidFill>
                  <a:srgbClr val="EE6000"/>
                </a:solidFill>
                <a:latin typeface="Century Gothic" panose="020B0502020202020204" pitchFamily="34" charset="0"/>
              </a:rPr>
              <a:t>allez</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b="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emprunter</a:t>
            </a:r>
            <a:r>
              <a:rPr kumimoji="0" lang="en-GB" sz="2200" b="1" u="none" strike="noStrike" kern="1200" cap="none" spc="0" normalizeH="0" noProof="0" dirty="0">
                <a:ln>
                  <a:noFill/>
                </a:ln>
                <a:solidFill>
                  <a:schemeClr val="accent1">
                    <a:lumMod val="50000"/>
                  </a:schemeClr>
                </a:solidFill>
                <a:effectLst/>
                <a:uLnTx/>
                <a:uFillTx/>
                <a:latin typeface="Century Gothic" panose="020B0502020202020204" pitchFamily="34" charset="0"/>
              </a:rPr>
              <a:t> </a:t>
            </a:r>
            <a:r>
              <a:rPr kumimoji="0" lang="en-GB" sz="2200" u="none" strike="noStrike" kern="1200" cap="none" spc="0" normalizeH="0" noProof="0" dirty="0">
                <a:ln>
                  <a:noFill/>
                </a:ln>
                <a:solidFill>
                  <a:schemeClr val="accent1">
                    <a:lumMod val="50000"/>
                  </a:schemeClr>
                </a:solidFill>
                <a:effectLst/>
                <a:uLnTx/>
                <a:uFillTx/>
                <a:latin typeface="Century Gothic" panose="020B0502020202020204" pitchFamily="34" charset="0"/>
              </a:rPr>
              <a:t>le livre.</a:t>
            </a:r>
            <a:endPar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74093D07-9263-4C6B-8B0F-3BEB8ADE2648}"/>
              </a:ext>
            </a:extLst>
          </p:cNvPr>
          <p:cNvSpPr txBox="1"/>
          <p:nvPr/>
        </p:nvSpPr>
        <p:spPr>
          <a:xfrm>
            <a:off x="5701268" y="5768815"/>
            <a:ext cx="6037651"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They </a:t>
            </a:r>
            <a:r>
              <a:rPr lang="en-GB" sz="2200" b="1" dirty="0">
                <a:solidFill>
                  <a:srgbClr val="EE6000"/>
                </a:solidFill>
                <a:latin typeface="Century Gothic" panose="020B0502020202020204" pitchFamily="34" charset="0"/>
              </a:rPr>
              <a:t>are going to </a:t>
            </a:r>
            <a:r>
              <a:rPr lang="en-GB" sz="2200" b="1" dirty="0">
                <a:solidFill>
                  <a:schemeClr val="accent1">
                    <a:lumMod val="50000"/>
                  </a:schemeClr>
                </a:solidFill>
                <a:latin typeface="Century Gothic" panose="020B0502020202020204" pitchFamily="34" charset="0"/>
              </a:rPr>
              <a:t>translate </a:t>
            </a:r>
            <a:r>
              <a:rPr lang="en-GB" sz="2200" dirty="0">
                <a:solidFill>
                  <a:schemeClr val="accent1">
                    <a:lumMod val="50000"/>
                  </a:schemeClr>
                </a:solidFill>
                <a:latin typeface="Century Gothic" panose="020B0502020202020204" pitchFamily="34" charset="0"/>
              </a:rPr>
              <a:t>into French.</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F6B5B392-A8E7-44F1-BCF5-9BCCED220329}"/>
              </a:ext>
            </a:extLst>
          </p:cNvPr>
          <p:cNvSpPr txBox="1"/>
          <p:nvPr/>
        </p:nvSpPr>
        <p:spPr>
          <a:xfrm>
            <a:off x="1582411" y="5767799"/>
            <a:ext cx="4245578"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Ils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err="1">
                <a:solidFill>
                  <a:srgbClr val="EE6000"/>
                </a:solidFill>
                <a:latin typeface="Century Gothic" panose="020B0502020202020204" pitchFamily="34" charset="0"/>
              </a:rPr>
              <a:t>vont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traduire</a:t>
            </a:r>
            <a:r>
              <a:rPr kumimoji="0" lang="en-GB" sz="2200" b="1"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en</a:t>
            </a: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français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p>
        </p:txBody>
      </p:sp>
      <p:sp>
        <p:nvSpPr>
          <p:cNvPr id="43" name="TextBox 42">
            <a:extLst>
              <a:ext uri="{FF2B5EF4-FFF2-40B4-BE49-F238E27FC236}">
                <a16:creationId xmlns:a16="http://schemas.microsoft.com/office/drawing/2014/main" id="{2648D9A6-EE81-49F3-B516-294431E6DB55}"/>
              </a:ext>
            </a:extLst>
          </p:cNvPr>
          <p:cNvSpPr txBox="1"/>
          <p:nvPr/>
        </p:nvSpPr>
        <p:spPr>
          <a:xfrm>
            <a:off x="1556682" y="4888156"/>
            <a:ext cx="2488375"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_____ _____ ______</a:t>
            </a:r>
          </a:p>
        </p:txBody>
      </p:sp>
      <p:sp>
        <p:nvSpPr>
          <p:cNvPr id="44" name="TextBox 43">
            <a:extLst>
              <a:ext uri="{FF2B5EF4-FFF2-40B4-BE49-F238E27FC236}">
                <a16:creationId xmlns:a16="http://schemas.microsoft.com/office/drawing/2014/main" id="{86E3F305-ECF7-42BF-A16F-351365BF9901}"/>
              </a:ext>
            </a:extLst>
          </p:cNvPr>
          <p:cNvSpPr txBox="1"/>
          <p:nvPr/>
        </p:nvSpPr>
        <p:spPr>
          <a:xfrm>
            <a:off x="1556683" y="5350781"/>
            <a:ext cx="3030815"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_____  _____  __________</a:t>
            </a:r>
          </a:p>
        </p:txBody>
      </p:sp>
      <p:sp>
        <p:nvSpPr>
          <p:cNvPr id="45" name="TextBox 44">
            <a:extLst>
              <a:ext uri="{FF2B5EF4-FFF2-40B4-BE49-F238E27FC236}">
                <a16:creationId xmlns:a16="http://schemas.microsoft.com/office/drawing/2014/main" id="{C26EB40F-FF81-4163-ADEF-8D9FA37CECEA}"/>
              </a:ext>
            </a:extLst>
          </p:cNvPr>
          <p:cNvSpPr txBox="1"/>
          <p:nvPr/>
        </p:nvSpPr>
        <p:spPr>
          <a:xfrm>
            <a:off x="1559324" y="5814603"/>
            <a:ext cx="2160269"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 ____  ________</a:t>
            </a:r>
          </a:p>
        </p:txBody>
      </p:sp>
      <p:pic>
        <p:nvPicPr>
          <p:cNvPr id="2050" name="Picture 2" descr="Go To Clip Art">
            <a:extLst>
              <a:ext uri="{FF2B5EF4-FFF2-40B4-BE49-F238E27FC236}">
                <a16:creationId xmlns:a16="http://schemas.microsoft.com/office/drawing/2014/main" id="{822D8D67-523B-4A12-83E0-FF4E98AA84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29" y="1437317"/>
            <a:ext cx="952500" cy="96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1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27"/>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1" nodeType="clickEffect">
                                  <p:stCondLst>
                                    <p:cond delay="0"/>
                                  </p:stCondLst>
                                  <p:childTnLst>
                                    <p:set>
                                      <p:cBhvr>
                                        <p:cTn id="120" dur="1" fill="hold">
                                          <p:stCondLst>
                                            <p:cond delay="0"/>
                                          </p:stCondLst>
                                        </p:cTn>
                                        <p:tgtEl>
                                          <p:spTgt spid="29"/>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43"/>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44"/>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2" grpId="0"/>
      <p:bldP spid="14" grpId="0"/>
      <p:bldP spid="16" grpId="0"/>
      <p:bldP spid="18" grpId="0"/>
      <p:bldP spid="20" grpId="0"/>
      <p:bldP spid="21" grpId="0"/>
      <p:bldP spid="22" grpId="0"/>
      <p:bldP spid="23" grpId="0"/>
      <p:bldP spid="24" grpId="0"/>
      <p:bldP spid="25" grpId="0"/>
      <p:bldP spid="26" grpId="0"/>
      <p:bldP spid="27" grpId="0" animBg="1"/>
      <p:bldP spid="27" grpId="1" animBg="1"/>
      <p:bldP spid="28" grpId="0" animBg="1"/>
      <p:bldP spid="28" grpId="1" animBg="1"/>
      <p:bldP spid="29" grpId="0" animBg="1"/>
      <p:bldP spid="29" grpId="1" animBg="1"/>
      <p:bldP spid="30" grpId="1" animBg="1"/>
      <p:bldP spid="30" grpId="2"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7" grpId="0"/>
      <p:bldP spid="38" grpId="0"/>
      <p:bldP spid="39" grpId="0"/>
      <p:bldP spid="40" grpId="0"/>
      <p:bldP spid="41" grpId="0"/>
      <p:bldP spid="42" grpId="0"/>
      <p:bldP spid="43" grpId="0" animBg="1"/>
      <p:bldP spid="43" grpId="1" animBg="1"/>
      <p:bldP spid="44" grpId="0" animBg="1"/>
      <p:bldP spid="44" grpId="1" animBg="1"/>
      <p:bldP spid="45" grpId="0" animBg="1"/>
      <p:bldP spid="4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136B3A7-5862-461A-B58F-10BD8C94B718}"/>
              </a:ext>
            </a:extLst>
          </p:cNvPr>
          <p:cNvSpPr/>
          <p:nvPr/>
        </p:nvSpPr>
        <p:spPr>
          <a:xfrm>
            <a:off x="4906800" y="254526"/>
            <a:ext cx="5439600" cy="615600"/>
          </a:xfrm>
          <a:prstGeom prst="round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t>Find</a:t>
            </a:r>
            <a:r>
              <a:rPr lang="fr-FR" sz="2000" b="1" dirty="0"/>
              <a:t> the French for: </a:t>
            </a:r>
          </a:p>
          <a:p>
            <a:pPr algn="ctr"/>
            <a:r>
              <a:rPr lang="fr-FR" sz="2000" dirty="0" err="1"/>
              <a:t>she</a:t>
            </a:r>
            <a:r>
              <a:rPr lang="fr-FR" sz="2000" dirty="0"/>
              <a:t> </a:t>
            </a:r>
            <a:r>
              <a:rPr lang="fr-FR" sz="2000" dirty="0" err="1"/>
              <a:t>is</a:t>
            </a:r>
            <a:r>
              <a:rPr lang="fr-FR" sz="2000" dirty="0"/>
              <a:t> the star of the </a:t>
            </a:r>
            <a:r>
              <a:rPr lang="fr-FR" sz="2000" dirty="0" err="1"/>
              <a:t>video</a:t>
            </a:r>
            <a:endParaRPr lang="fr-FR" sz="2000" dirty="0"/>
          </a:p>
        </p:txBody>
      </p:sp>
      <p:sp>
        <p:nvSpPr>
          <p:cNvPr id="14" name="Rectangle: Rounded Corners 13">
            <a:extLst>
              <a:ext uri="{FF2B5EF4-FFF2-40B4-BE49-F238E27FC236}">
                <a16:creationId xmlns:a16="http://schemas.microsoft.com/office/drawing/2014/main" id="{C735D030-504F-46AF-A02E-BE104D616F61}"/>
              </a:ext>
            </a:extLst>
          </p:cNvPr>
          <p:cNvSpPr/>
          <p:nvPr/>
        </p:nvSpPr>
        <p:spPr>
          <a:xfrm>
            <a:off x="4906800" y="254526"/>
            <a:ext cx="5439600" cy="615600"/>
          </a:xfrm>
          <a:prstGeom prst="round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t>Find</a:t>
            </a:r>
            <a:r>
              <a:rPr lang="fr-FR" sz="2000" b="1" dirty="0"/>
              <a:t> the French for: </a:t>
            </a:r>
          </a:p>
          <a:p>
            <a:pPr algn="ctr"/>
            <a:r>
              <a:rPr lang="fr-FR" sz="2000" dirty="0" err="1"/>
              <a:t>Taïs</a:t>
            </a:r>
            <a:r>
              <a:rPr lang="fr-FR" sz="2000" dirty="0"/>
              <a:t> </a:t>
            </a:r>
            <a:r>
              <a:rPr lang="fr-FR" sz="2000" dirty="0" err="1"/>
              <a:t>lives</a:t>
            </a:r>
            <a:r>
              <a:rPr lang="fr-FR" sz="2000" dirty="0"/>
              <a:t> in the United States </a:t>
            </a:r>
            <a:r>
              <a:rPr lang="fr-FR" sz="2000" dirty="0" err="1"/>
              <a:t>now</a:t>
            </a:r>
            <a:endParaRPr lang="fr-FR" sz="2000" dirty="0"/>
          </a:p>
        </p:txBody>
      </p:sp>
      <p:sp>
        <p:nvSpPr>
          <p:cNvPr id="17" name="Rectangle: Rounded Corners 16">
            <a:extLst>
              <a:ext uri="{FF2B5EF4-FFF2-40B4-BE49-F238E27FC236}">
                <a16:creationId xmlns:a16="http://schemas.microsoft.com/office/drawing/2014/main" id="{6DF0E949-E372-4E8D-9101-A4B6B838F3C6}"/>
              </a:ext>
            </a:extLst>
          </p:cNvPr>
          <p:cNvSpPr/>
          <p:nvPr/>
        </p:nvSpPr>
        <p:spPr>
          <a:xfrm>
            <a:off x="4906800" y="254526"/>
            <a:ext cx="5439600" cy="615600"/>
          </a:xfrm>
          <a:prstGeom prst="round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t>Find</a:t>
            </a:r>
            <a:r>
              <a:rPr lang="fr-FR" sz="2000" b="1" dirty="0"/>
              <a:t> the French for: </a:t>
            </a:r>
          </a:p>
          <a:p>
            <a:pPr algn="ctr"/>
            <a:r>
              <a:rPr lang="fr-FR" sz="2000" dirty="0" err="1"/>
              <a:t>her</a:t>
            </a:r>
            <a:r>
              <a:rPr lang="fr-FR" sz="2000" dirty="0"/>
              <a:t> dance </a:t>
            </a:r>
            <a:r>
              <a:rPr lang="fr-FR" sz="2000" dirty="0" err="1"/>
              <a:t>school</a:t>
            </a:r>
            <a:r>
              <a:rPr lang="fr-FR" sz="2000" dirty="0"/>
              <a:t> encourages </a:t>
            </a:r>
            <a:r>
              <a:rPr lang="fr-FR" sz="2000" dirty="0" err="1"/>
              <a:t>diversity</a:t>
            </a:r>
            <a:endParaRPr lang="fr-FR" sz="2000" dirty="0"/>
          </a:p>
        </p:txBody>
      </p:sp>
      <p:sp>
        <p:nvSpPr>
          <p:cNvPr id="22" name="Rectangle: Rounded Corners 21">
            <a:extLst>
              <a:ext uri="{FF2B5EF4-FFF2-40B4-BE49-F238E27FC236}">
                <a16:creationId xmlns:a16="http://schemas.microsoft.com/office/drawing/2014/main" id="{BE812E30-61CF-40DA-8FF1-62D979450615}"/>
              </a:ext>
            </a:extLst>
          </p:cNvPr>
          <p:cNvSpPr/>
          <p:nvPr/>
        </p:nvSpPr>
        <p:spPr>
          <a:xfrm>
            <a:off x="4906800" y="254526"/>
            <a:ext cx="5439600" cy="615600"/>
          </a:xfrm>
          <a:prstGeom prst="round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2000" b="1" dirty="0" err="1"/>
              <a:t>Find</a:t>
            </a:r>
            <a:r>
              <a:rPr lang="fr-FR" sz="2000" b="1" dirty="0"/>
              <a:t> the French for: </a:t>
            </a:r>
            <a:r>
              <a:rPr lang="fr-FR" sz="2000" dirty="0"/>
              <a:t>the </a:t>
            </a:r>
            <a:r>
              <a:rPr lang="fr-FR" sz="2000" dirty="0" err="1"/>
              <a:t>idea</a:t>
            </a:r>
            <a:r>
              <a:rPr lang="fr-FR" sz="2000" dirty="0"/>
              <a:t> of the </a:t>
            </a:r>
            <a:r>
              <a:rPr lang="fr-FR" sz="2000" dirty="0" err="1"/>
              <a:t>advert</a:t>
            </a:r>
            <a:r>
              <a:rPr lang="fr-FR" sz="2000" dirty="0"/>
              <a:t> </a:t>
            </a:r>
            <a:r>
              <a:rPr lang="fr-FR" sz="2000" dirty="0" err="1"/>
              <a:t>is</a:t>
            </a:r>
            <a:r>
              <a:rPr lang="fr-FR" sz="2000" dirty="0"/>
              <a:t> to inspire </a:t>
            </a:r>
            <a:r>
              <a:rPr lang="fr-FR" sz="2000" dirty="0" err="1"/>
              <a:t>other</a:t>
            </a:r>
            <a:r>
              <a:rPr lang="fr-FR" sz="2000" dirty="0"/>
              <a:t> </a:t>
            </a:r>
            <a:r>
              <a:rPr lang="fr-FR" sz="2000" dirty="0" err="1"/>
              <a:t>young</a:t>
            </a:r>
            <a:r>
              <a:rPr lang="fr-FR" sz="2000" dirty="0"/>
              <a:t> </a:t>
            </a:r>
            <a:r>
              <a:rPr lang="fr-FR" sz="2000" dirty="0" err="1"/>
              <a:t>ballerinas</a:t>
            </a:r>
            <a:r>
              <a:rPr lang="fr-FR" sz="2000" dirty="0"/>
              <a:t> of </a:t>
            </a:r>
            <a:r>
              <a:rPr lang="fr-FR" sz="2000" dirty="0" err="1"/>
              <a:t>colour</a:t>
            </a:r>
            <a:endParaRPr lang="fr-FR" sz="2000" dirty="0"/>
          </a:p>
        </p:txBody>
      </p:sp>
      <p:sp>
        <p:nvSpPr>
          <p:cNvPr id="25" name="Rectangle: Rounded Corners 24">
            <a:extLst>
              <a:ext uri="{FF2B5EF4-FFF2-40B4-BE49-F238E27FC236}">
                <a16:creationId xmlns:a16="http://schemas.microsoft.com/office/drawing/2014/main" id="{6902197B-45CB-4BFA-ABA4-E6FFA30BB7D2}"/>
              </a:ext>
            </a:extLst>
          </p:cNvPr>
          <p:cNvSpPr/>
          <p:nvPr/>
        </p:nvSpPr>
        <p:spPr>
          <a:xfrm>
            <a:off x="4906800" y="254526"/>
            <a:ext cx="5439600" cy="615600"/>
          </a:xfrm>
          <a:prstGeom prst="round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t>Find</a:t>
            </a:r>
            <a:r>
              <a:rPr lang="fr-FR" sz="2000" b="1" dirty="0"/>
              <a:t> the French for: </a:t>
            </a:r>
          </a:p>
          <a:p>
            <a:pPr algn="ctr"/>
            <a:r>
              <a:rPr lang="fr-FR" sz="2000" dirty="0"/>
              <a:t>the </a:t>
            </a:r>
            <a:r>
              <a:rPr lang="fr-FR" sz="2000" dirty="0" err="1"/>
              <a:t>advert</a:t>
            </a:r>
            <a:r>
              <a:rPr lang="fr-FR" sz="2000" dirty="0"/>
              <a:t> looks a lot like </a:t>
            </a:r>
            <a:r>
              <a:rPr lang="fr-FR" sz="2000" dirty="0" err="1"/>
              <a:t>her</a:t>
            </a:r>
            <a:r>
              <a:rPr lang="fr-FR" sz="2000" dirty="0"/>
              <a:t> life</a:t>
            </a:r>
          </a:p>
        </p:txBody>
      </p:sp>
      <p:sp>
        <p:nvSpPr>
          <p:cNvPr id="28" name="Rectangle: Rounded Corners 27">
            <a:extLst>
              <a:ext uri="{FF2B5EF4-FFF2-40B4-BE49-F238E27FC236}">
                <a16:creationId xmlns:a16="http://schemas.microsoft.com/office/drawing/2014/main" id="{FCCDB878-EDF0-4638-8F0E-569AB53BBD3B}"/>
              </a:ext>
            </a:extLst>
          </p:cNvPr>
          <p:cNvSpPr/>
          <p:nvPr/>
        </p:nvSpPr>
        <p:spPr>
          <a:xfrm>
            <a:off x="4906799" y="254526"/>
            <a:ext cx="5458637" cy="615600"/>
          </a:xfrm>
          <a:prstGeom prst="round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t>Find</a:t>
            </a:r>
            <a:r>
              <a:rPr lang="fr-FR" sz="2000" b="1" dirty="0"/>
              <a:t> the French for: </a:t>
            </a:r>
            <a:r>
              <a:rPr lang="fr-FR" sz="2000" dirty="0" err="1"/>
              <a:t>she</a:t>
            </a:r>
            <a:r>
              <a:rPr lang="fr-FR" sz="2000" dirty="0"/>
              <a:t> </a:t>
            </a:r>
            <a:r>
              <a:rPr lang="fr-FR" sz="2000" dirty="0" err="1"/>
              <a:t>wants</a:t>
            </a:r>
            <a:r>
              <a:rPr lang="fr-FR" sz="2000" dirty="0"/>
              <a:t> to </a:t>
            </a:r>
            <a:r>
              <a:rPr lang="fr-FR" sz="2000" dirty="0" err="1"/>
              <a:t>share</a:t>
            </a:r>
            <a:r>
              <a:rPr lang="fr-FR" sz="2000" dirty="0"/>
              <a:t> a </a:t>
            </a:r>
            <a:r>
              <a:rPr lang="fr-FR" sz="2000" dirty="0" err="1"/>
              <a:t>motivational</a:t>
            </a:r>
            <a:r>
              <a:rPr lang="fr-FR" sz="2000" dirty="0"/>
              <a:t> message</a:t>
            </a:r>
          </a:p>
        </p:txBody>
      </p:sp>
      <p:sp>
        <p:nvSpPr>
          <p:cNvPr id="34" name="Rectangle: Rounded Corners 33">
            <a:extLst>
              <a:ext uri="{FF2B5EF4-FFF2-40B4-BE49-F238E27FC236}">
                <a16:creationId xmlns:a16="http://schemas.microsoft.com/office/drawing/2014/main" id="{43F7424C-B7A6-4DDC-BC13-0EBAF98380DE}"/>
              </a:ext>
            </a:extLst>
          </p:cNvPr>
          <p:cNvSpPr/>
          <p:nvPr/>
        </p:nvSpPr>
        <p:spPr>
          <a:xfrm>
            <a:off x="4874932" y="242334"/>
            <a:ext cx="5439600" cy="615600"/>
          </a:xfrm>
          <a:prstGeom prst="round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t>Find</a:t>
            </a:r>
            <a:r>
              <a:rPr lang="fr-FR" sz="2000" b="1" dirty="0"/>
              <a:t> the French for: </a:t>
            </a:r>
          </a:p>
          <a:p>
            <a:pPr algn="ctr"/>
            <a:r>
              <a:rPr lang="fr-FR" sz="2000" dirty="0" err="1"/>
              <a:t>dreams</a:t>
            </a:r>
            <a:r>
              <a:rPr lang="fr-FR" sz="2000" dirty="0"/>
              <a:t> are possible</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43818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Taïs</a:t>
            </a:r>
            <a:r>
              <a:rPr lang="en-GB" sz="3600" b="1" dirty="0">
                <a:solidFill>
                  <a:schemeClr val="bg1"/>
                </a:solidFill>
              </a:rPr>
              <a:t> </a:t>
            </a:r>
            <a:r>
              <a:rPr lang="en-GB" sz="3600" b="1" dirty="0" err="1">
                <a:solidFill>
                  <a:schemeClr val="bg1"/>
                </a:solidFill>
              </a:rPr>
              <a:t>Vinolo</a:t>
            </a:r>
            <a:r>
              <a:rPr lang="en-GB" sz="3600" b="1" dirty="0">
                <a:solidFill>
                  <a:schemeClr val="bg1"/>
                </a:solidFill>
              </a:rPr>
              <a:t>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64726" y="1253179"/>
            <a:ext cx="11862548"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Taïs</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Vinolo</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est une jeune danseuse* de ballet française de </a:t>
            </a:r>
            <a:b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17 ans*. Elle est la star de la vidéo de Noël 2020 d'Amazon.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Dans les années 2000, il n'y avait pas beaucoup de filles noires dans le ballet. La jeune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Taïs</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n’avait pas un vrai modèle.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Taïs</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habite maintenant aux États-Unis et son école de danse encourage la diversité. L'idée de l'annonce est d'inspirer d'autres jeunes ballerines* noires.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Taïs</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dit que l'histoire de l'annonce ressemble beaucoup à sa vie et elle veut partager un message de motivation : des rêves sont possibles.</a:t>
            </a:r>
          </a:p>
          <a:p>
            <a:pPr lvl="0">
              <a:defRPr/>
            </a:pPr>
            <a:b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l'avenir, </a:t>
            </a:r>
            <a:r>
              <a:rPr lang="fr-FR" sz="2200" dirty="0" err="1">
                <a:solidFill>
                  <a:srgbClr val="4472C4">
                    <a:lumMod val="50000"/>
                  </a:srgbClr>
                </a:solidFill>
              </a:rPr>
              <a:t>Taïs</a:t>
            </a:r>
            <a:r>
              <a:rPr lang="fr-FR" sz="2200" dirty="0">
                <a:solidFill>
                  <a:srgbClr val="4472C4">
                    <a:lumMod val="50000"/>
                  </a:srgbClr>
                </a:solidFill>
              </a:rPr>
              <a:t> </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veut changer les stéréotypes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dans l'industrie du ballet. Elle veut partager </a:t>
            </a:r>
            <a:b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 histoire avec des enfants plus jeunes pour </a:t>
            </a:r>
            <a:b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créer une meilleure représentation des </a:t>
            </a:r>
            <a:b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personnes noires dans les médias.</a:t>
            </a:r>
          </a:p>
        </p:txBody>
      </p:sp>
      <p:sp>
        <p:nvSpPr>
          <p:cNvPr id="3" name="Rectangle 2">
            <a:extLst>
              <a:ext uri="{FF2B5EF4-FFF2-40B4-BE49-F238E27FC236}">
                <a16:creationId xmlns:a16="http://schemas.microsoft.com/office/drawing/2014/main" id="{988D583F-E3F8-42FE-9B1E-61DEFBA3B44A}"/>
              </a:ext>
            </a:extLst>
          </p:cNvPr>
          <p:cNvSpPr/>
          <p:nvPr/>
        </p:nvSpPr>
        <p:spPr>
          <a:xfrm>
            <a:off x="8425206" y="1181367"/>
            <a:ext cx="3484714" cy="100172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t>*la danseuse </a:t>
            </a:r>
            <a:r>
              <a:rPr lang="fr-FR" sz="2000" dirty="0"/>
              <a:t>= </a:t>
            </a:r>
            <a:r>
              <a:rPr lang="fr-FR" sz="2000" dirty="0" err="1"/>
              <a:t>dancer</a:t>
            </a:r>
            <a:r>
              <a:rPr lang="fr-FR" sz="2000" dirty="0"/>
              <a:t> (f)</a:t>
            </a:r>
            <a:br>
              <a:rPr lang="fr-FR" sz="2000" dirty="0"/>
            </a:br>
            <a:r>
              <a:rPr lang="fr-FR" sz="2000" b="1" dirty="0"/>
              <a:t>*l’an (m.) </a:t>
            </a:r>
            <a:r>
              <a:rPr lang="fr-FR" sz="2000" dirty="0"/>
              <a:t>= </a:t>
            </a:r>
            <a:r>
              <a:rPr lang="fr-FR" sz="2000" dirty="0" err="1"/>
              <a:t>year</a:t>
            </a:r>
            <a:br>
              <a:rPr lang="fr-FR" sz="2000" dirty="0"/>
            </a:br>
            <a:r>
              <a:rPr lang="fr-FR" sz="2000" b="1" dirty="0"/>
              <a:t>*la ballerine </a:t>
            </a:r>
            <a:r>
              <a:rPr lang="fr-FR" sz="2000" dirty="0"/>
              <a:t>= </a:t>
            </a:r>
            <a:r>
              <a:rPr lang="fr-FR" sz="2000" dirty="0" err="1"/>
              <a:t>ballerina</a:t>
            </a:r>
            <a:endParaRPr lang="fr-FR" sz="2000" dirty="0"/>
          </a:p>
        </p:txBody>
      </p:sp>
      <p:pic>
        <p:nvPicPr>
          <p:cNvPr id="1026" name="Picture 2">
            <a:extLst>
              <a:ext uri="{FF2B5EF4-FFF2-40B4-BE49-F238E27FC236}">
                <a16:creationId xmlns:a16="http://schemas.microsoft.com/office/drawing/2014/main" id="{C396B864-CD6E-40C8-A914-ECA4FC3DB21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779" b="8802"/>
          <a:stretch/>
        </p:blipFill>
        <p:spPr bwMode="auto">
          <a:xfrm>
            <a:off x="6941900" y="4110321"/>
            <a:ext cx="4968020" cy="217843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25C423CA-0444-4ED2-B1D9-CA53EA54C7D9}"/>
              </a:ext>
            </a:extLst>
          </p:cNvPr>
          <p:cNvCxnSpPr>
            <a:cxnSpLocks/>
          </p:cNvCxnSpPr>
          <p:nvPr/>
        </p:nvCxnSpPr>
        <p:spPr>
          <a:xfrm>
            <a:off x="1415205" y="1993883"/>
            <a:ext cx="3341730"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E492055-1E33-4709-8B68-0F1FCE2E7AD8}"/>
              </a:ext>
            </a:extLst>
          </p:cNvPr>
          <p:cNvCxnSpPr>
            <a:cxnSpLocks/>
          </p:cNvCxnSpPr>
          <p:nvPr/>
        </p:nvCxnSpPr>
        <p:spPr>
          <a:xfrm>
            <a:off x="10036072" y="2982934"/>
            <a:ext cx="1748386"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E62460B-813C-4E43-8EE1-D0255B04C333}"/>
              </a:ext>
            </a:extLst>
          </p:cNvPr>
          <p:cNvCxnSpPr>
            <a:cxnSpLocks/>
          </p:cNvCxnSpPr>
          <p:nvPr/>
        </p:nvCxnSpPr>
        <p:spPr>
          <a:xfrm>
            <a:off x="4603447" y="2982934"/>
            <a:ext cx="5029200"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9EFB62-92FF-4EC5-B2F9-A9B2BC611D84}"/>
              </a:ext>
            </a:extLst>
          </p:cNvPr>
          <p:cNvCxnSpPr>
            <a:cxnSpLocks/>
          </p:cNvCxnSpPr>
          <p:nvPr/>
        </p:nvCxnSpPr>
        <p:spPr>
          <a:xfrm flipV="1">
            <a:off x="4377303" y="3293177"/>
            <a:ext cx="6434859" cy="5447"/>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BE17F70-65C4-413F-BC9C-8BB73F50E2E1}"/>
              </a:ext>
            </a:extLst>
          </p:cNvPr>
          <p:cNvCxnSpPr>
            <a:cxnSpLocks/>
          </p:cNvCxnSpPr>
          <p:nvPr/>
        </p:nvCxnSpPr>
        <p:spPr>
          <a:xfrm>
            <a:off x="4322431" y="3650027"/>
            <a:ext cx="6876400"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71D01C0-6BDF-49CC-9A7C-443F48C8E699}"/>
              </a:ext>
            </a:extLst>
          </p:cNvPr>
          <p:cNvCxnSpPr>
            <a:cxnSpLocks/>
          </p:cNvCxnSpPr>
          <p:nvPr/>
        </p:nvCxnSpPr>
        <p:spPr>
          <a:xfrm>
            <a:off x="279026" y="3981095"/>
            <a:ext cx="6111500"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CEB68CB-3DCA-4D68-A4C3-0CA6DE218FAB}"/>
              </a:ext>
            </a:extLst>
          </p:cNvPr>
          <p:cNvCxnSpPr>
            <a:cxnSpLocks/>
          </p:cNvCxnSpPr>
          <p:nvPr/>
        </p:nvCxnSpPr>
        <p:spPr>
          <a:xfrm>
            <a:off x="1577788" y="4651554"/>
            <a:ext cx="4518212"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2969DF-CAD0-4001-B77B-C03982694C46}"/>
              </a:ext>
            </a:extLst>
          </p:cNvPr>
          <p:cNvCxnSpPr>
            <a:cxnSpLocks/>
          </p:cNvCxnSpPr>
          <p:nvPr/>
        </p:nvCxnSpPr>
        <p:spPr>
          <a:xfrm>
            <a:off x="6600656" y="3981095"/>
            <a:ext cx="3154387"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504BAB0-6E70-44EF-AA64-7E940ACE0229}"/>
              </a:ext>
            </a:extLst>
          </p:cNvPr>
          <p:cNvCxnSpPr>
            <a:cxnSpLocks/>
          </p:cNvCxnSpPr>
          <p:nvPr/>
        </p:nvCxnSpPr>
        <p:spPr>
          <a:xfrm>
            <a:off x="279026" y="3650027"/>
            <a:ext cx="2238143"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9D6096E-22DF-4F31-9D6E-3B86CB066049}"/>
              </a:ext>
            </a:extLst>
          </p:cNvPr>
          <p:cNvCxnSpPr>
            <a:cxnSpLocks/>
          </p:cNvCxnSpPr>
          <p:nvPr/>
        </p:nvCxnSpPr>
        <p:spPr>
          <a:xfrm>
            <a:off x="240817" y="3293177"/>
            <a:ext cx="3920217"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6D9D82A9-DB34-435B-9EE1-80D22AD6B53F}"/>
              </a:ext>
            </a:extLst>
          </p:cNvPr>
          <p:cNvSpPr/>
          <p:nvPr/>
        </p:nvSpPr>
        <p:spPr>
          <a:xfrm>
            <a:off x="4874932" y="254526"/>
            <a:ext cx="5490504" cy="615600"/>
          </a:xfrm>
          <a:prstGeom prst="round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t>Find</a:t>
            </a:r>
            <a:r>
              <a:rPr lang="fr-FR" sz="2000" b="1" dirty="0"/>
              <a:t> the French for: </a:t>
            </a:r>
          </a:p>
          <a:p>
            <a:pPr algn="ctr"/>
            <a:r>
              <a:rPr lang="fr-FR" sz="2000" dirty="0" err="1"/>
              <a:t>Taïs</a:t>
            </a:r>
            <a:r>
              <a:rPr lang="fr-FR" sz="2000" dirty="0"/>
              <a:t> </a:t>
            </a:r>
            <a:r>
              <a:rPr lang="fr-FR" sz="2000" dirty="0" err="1"/>
              <a:t>wants</a:t>
            </a:r>
            <a:r>
              <a:rPr lang="fr-FR" sz="2000" dirty="0"/>
              <a:t> to change the </a:t>
            </a:r>
            <a:r>
              <a:rPr lang="fr-FR" sz="2000" dirty="0" err="1"/>
              <a:t>stereotypes</a:t>
            </a:r>
            <a:endParaRPr lang="fr-FR" sz="2000" dirty="0"/>
          </a:p>
        </p:txBody>
      </p:sp>
    </p:spTree>
    <p:extLst>
      <p:ext uri="{BB962C8B-B14F-4D97-AF65-F5344CB8AC3E}">
        <p14:creationId xmlns:p14="http://schemas.microsoft.com/office/powerpoint/2010/main" val="185497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7" grpId="0" animBg="1"/>
      <p:bldP spid="22" grpId="0" animBg="1"/>
      <p:bldP spid="25" grpId="0" animBg="1"/>
      <p:bldP spid="28" grpId="0" animBg="1"/>
      <p:bldP spid="34"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 name="Speech Bubble: Rectangle with Corners Rounded 53">
            <a:extLst>
              <a:ext uri="{FF2B5EF4-FFF2-40B4-BE49-F238E27FC236}">
                <a16:creationId xmlns:a16="http://schemas.microsoft.com/office/drawing/2014/main" id="{9505B4ED-4A9E-49BC-AE5F-112A0A0882CE}"/>
              </a:ext>
            </a:extLst>
          </p:cNvPr>
          <p:cNvSpPr/>
          <p:nvPr/>
        </p:nvSpPr>
        <p:spPr>
          <a:xfrm flipH="1">
            <a:off x="5522273" y="5229781"/>
            <a:ext cx="4143487" cy="557137"/>
          </a:xfrm>
          <a:prstGeom prst="wedgeRoundRectCallout">
            <a:avLst>
              <a:gd name="adj1" fmla="val -47149"/>
              <a:gd name="adj2" fmla="val 75457"/>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bg1"/>
                </a:solidFill>
                <a:latin typeface="+mj-lt"/>
              </a:rPr>
              <a:t>Tu </a:t>
            </a:r>
            <a:r>
              <a:rPr lang="en-GB" sz="2200" b="1" dirty="0">
                <a:solidFill>
                  <a:schemeClr val="bg1"/>
                </a:solidFill>
                <a:latin typeface="+mj-lt"/>
              </a:rPr>
              <a:t>vas </a:t>
            </a:r>
            <a:r>
              <a:rPr lang="en-GB" sz="2200" b="1" dirty="0" err="1">
                <a:solidFill>
                  <a:schemeClr val="bg1"/>
                </a:solidFill>
                <a:latin typeface="+mj-lt"/>
              </a:rPr>
              <a:t>habiter</a:t>
            </a:r>
            <a:r>
              <a:rPr lang="en-GB" sz="2200" b="1" dirty="0">
                <a:solidFill>
                  <a:schemeClr val="bg1"/>
                </a:solidFill>
                <a:latin typeface="+mj-lt"/>
              </a:rPr>
              <a:t> </a:t>
            </a:r>
            <a:r>
              <a:rPr lang="en-GB" sz="2200" dirty="0">
                <a:solidFill>
                  <a:schemeClr val="bg1"/>
                </a:solidFill>
                <a:latin typeface="+mj-lt"/>
              </a:rPr>
              <a:t>aux </a:t>
            </a:r>
            <a:r>
              <a:rPr lang="en-GB" sz="2200" dirty="0" err="1">
                <a:solidFill>
                  <a:schemeClr val="bg1"/>
                </a:solidFill>
                <a:latin typeface="+mj-lt"/>
              </a:rPr>
              <a:t>États</a:t>
            </a:r>
            <a:r>
              <a:rPr lang="en-GB" sz="2200" dirty="0">
                <a:solidFill>
                  <a:schemeClr val="bg1"/>
                </a:solidFill>
                <a:latin typeface="+mj-lt"/>
              </a:rPr>
              <a:t>-Unis.</a:t>
            </a:r>
            <a:endParaRPr kumimoji="0" lang="en-US" sz="2200" b="0" i="1" u="none" strike="noStrike" kern="1200" cap="none" spc="0" normalizeH="0" baseline="0" noProof="0" dirty="0">
              <a:ln>
                <a:noFill/>
              </a:ln>
              <a:solidFill>
                <a:schemeClr val="bg1"/>
              </a:solidFill>
              <a:effectLst/>
              <a:uLnTx/>
              <a:uFillTx/>
              <a:latin typeface="+mj-lt"/>
            </a:endParaRPr>
          </a:p>
        </p:txBody>
      </p:sp>
      <p:sp>
        <p:nvSpPr>
          <p:cNvPr id="42" name="Speech Bubble: Rectangle with Corners Rounded 41">
            <a:extLst>
              <a:ext uri="{FF2B5EF4-FFF2-40B4-BE49-F238E27FC236}">
                <a16:creationId xmlns:a16="http://schemas.microsoft.com/office/drawing/2014/main" id="{B36AD994-B671-4516-935C-DE04EC6E38B1}"/>
              </a:ext>
            </a:extLst>
          </p:cNvPr>
          <p:cNvSpPr/>
          <p:nvPr/>
        </p:nvSpPr>
        <p:spPr>
          <a:xfrm flipH="1">
            <a:off x="5928416" y="4629464"/>
            <a:ext cx="3779036" cy="557137"/>
          </a:xfrm>
          <a:prstGeom prst="wedgeRoundRectCallout">
            <a:avLst>
              <a:gd name="adj1" fmla="val -47149"/>
              <a:gd name="adj2" fmla="val 75457"/>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bg1"/>
                </a:solidFill>
                <a:latin typeface="+mj-lt"/>
              </a:rPr>
              <a:t>Tu </a:t>
            </a:r>
            <a:r>
              <a:rPr lang="en-GB" sz="2200" dirty="0" err="1">
                <a:solidFill>
                  <a:schemeClr val="bg1"/>
                </a:solidFill>
                <a:latin typeface="+mj-lt"/>
              </a:rPr>
              <a:t>habites</a:t>
            </a:r>
            <a:r>
              <a:rPr lang="en-GB" sz="2200" dirty="0">
                <a:solidFill>
                  <a:schemeClr val="bg1"/>
                </a:solidFill>
                <a:latin typeface="+mj-lt"/>
              </a:rPr>
              <a:t> aux </a:t>
            </a:r>
            <a:r>
              <a:rPr lang="en-GB" sz="2200" dirty="0" err="1">
                <a:solidFill>
                  <a:schemeClr val="bg1"/>
                </a:solidFill>
                <a:latin typeface="+mj-lt"/>
              </a:rPr>
              <a:t>États</a:t>
            </a:r>
            <a:r>
              <a:rPr lang="en-GB" sz="2200" dirty="0">
                <a:solidFill>
                  <a:schemeClr val="bg1"/>
                </a:solidFill>
                <a:latin typeface="+mj-lt"/>
              </a:rPr>
              <a:t>-Unis.</a:t>
            </a:r>
            <a:endParaRPr kumimoji="0" lang="en-US" sz="2200" b="0" i="1" u="none" strike="noStrike" kern="1200" cap="none" spc="0" normalizeH="0" baseline="0" noProof="0" dirty="0">
              <a:ln>
                <a:noFill/>
              </a:ln>
              <a:solidFill>
                <a:schemeClr val="bg1"/>
              </a:solidFill>
              <a:effectLst/>
              <a:uLnTx/>
              <a:uFillTx/>
              <a:latin typeface="+mj-lt"/>
            </a:endParaRPr>
          </a:p>
        </p:txBody>
      </p:sp>
      <p:sp>
        <p:nvSpPr>
          <p:cNvPr id="55" name="Speech Bubble: Rectangle with Corners Rounded 54">
            <a:extLst>
              <a:ext uri="{FF2B5EF4-FFF2-40B4-BE49-F238E27FC236}">
                <a16:creationId xmlns:a16="http://schemas.microsoft.com/office/drawing/2014/main" id="{3E84378E-642B-451D-ADB2-C0016107AA3E}"/>
              </a:ext>
            </a:extLst>
          </p:cNvPr>
          <p:cNvSpPr/>
          <p:nvPr/>
        </p:nvSpPr>
        <p:spPr>
          <a:xfrm>
            <a:off x="2566106" y="4439287"/>
            <a:ext cx="4894874" cy="557137"/>
          </a:xfrm>
          <a:prstGeom prst="wedgeRoundRectCallout">
            <a:avLst>
              <a:gd name="adj1" fmla="val -40205"/>
              <a:gd name="adj2" fmla="val 106230"/>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chemeClr val="bg1"/>
                </a:solidFill>
                <a:effectLst/>
                <a:uLnTx/>
                <a:uFillTx/>
                <a:latin typeface="+mj-lt"/>
                <a:ea typeface="+mn-ea"/>
                <a:cs typeface="+mn-cs"/>
              </a:rPr>
              <a:t>L’école</a:t>
            </a:r>
            <a:r>
              <a:rPr kumimoji="0" lang="en-GB" sz="2200" b="0" i="0" u="none" strike="noStrike" kern="1200" cap="none" spc="0" normalizeH="0" baseline="0" noProof="0" dirty="0">
                <a:ln>
                  <a:noFill/>
                </a:ln>
                <a:solidFill>
                  <a:schemeClr val="bg1"/>
                </a:solidFill>
                <a:effectLst/>
                <a:uLnTx/>
                <a:uFillTx/>
                <a:latin typeface="+mj-lt"/>
                <a:ea typeface="+mn-ea"/>
                <a:cs typeface="+mn-cs"/>
              </a:rPr>
              <a:t> encourage la </a:t>
            </a:r>
            <a:r>
              <a:rPr kumimoji="0" lang="en-GB" sz="2200" b="0" i="0" u="none" strike="noStrike" kern="1200" cap="none" spc="0" normalizeH="0" baseline="0" noProof="0" dirty="0" err="1">
                <a:ln>
                  <a:noFill/>
                </a:ln>
                <a:solidFill>
                  <a:schemeClr val="bg1"/>
                </a:solidFill>
                <a:effectLst/>
                <a:uLnTx/>
                <a:uFillTx/>
                <a:latin typeface="+mj-lt"/>
                <a:ea typeface="+mn-ea"/>
                <a:cs typeface="+mn-cs"/>
              </a:rPr>
              <a:t>diversité</a:t>
            </a:r>
            <a:r>
              <a:rPr kumimoji="0" lang="en-GB" sz="2200" b="0" i="0" u="none" strike="noStrike" kern="1200" cap="none" spc="0" normalizeH="0" baseline="0" noProof="0" dirty="0">
                <a:ln>
                  <a:noFill/>
                </a:ln>
                <a:solidFill>
                  <a:schemeClr val="bg1"/>
                </a:solidFill>
                <a:effectLst/>
                <a:uLnTx/>
                <a:uFillTx/>
                <a:latin typeface="+mj-lt"/>
                <a:ea typeface="+mn-ea"/>
                <a:cs typeface="+mn-cs"/>
              </a:rPr>
              <a:t>.</a:t>
            </a:r>
            <a:endParaRPr kumimoji="0" lang="en-US" sz="2200" b="0" i="1" u="none" strike="noStrike" kern="1200" cap="none" spc="0" normalizeH="0" baseline="0" noProof="0" dirty="0">
              <a:ln>
                <a:noFill/>
              </a:ln>
              <a:solidFill>
                <a:schemeClr val="bg1"/>
              </a:solidFill>
              <a:effectLst/>
              <a:uLnTx/>
              <a:uFillTx/>
              <a:latin typeface="+mj-lt"/>
              <a:ea typeface="+mn-ea"/>
              <a:cs typeface="+mn-cs"/>
            </a:endParaRPr>
          </a:p>
        </p:txBody>
      </p:sp>
      <p:sp>
        <p:nvSpPr>
          <p:cNvPr id="56" name="Speech Bubble: Rectangle with Corners Rounded 55">
            <a:extLst>
              <a:ext uri="{FF2B5EF4-FFF2-40B4-BE49-F238E27FC236}">
                <a16:creationId xmlns:a16="http://schemas.microsoft.com/office/drawing/2014/main" id="{4BBB45BD-6929-4463-818A-A562E74B8D18}"/>
              </a:ext>
            </a:extLst>
          </p:cNvPr>
          <p:cNvSpPr/>
          <p:nvPr/>
        </p:nvSpPr>
        <p:spPr>
          <a:xfrm>
            <a:off x="2566105" y="5075656"/>
            <a:ext cx="5060517" cy="557137"/>
          </a:xfrm>
          <a:prstGeom prst="wedgeRoundRectCallout">
            <a:avLst>
              <a:gd name="adj1" fmla="val -40205"/>
              <a:gd name="adj2" fmla="val 106230"/>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err="1">
                <a:solidFill>
                  <a:schemeClr val="bg1"/>
                </a:solidFill>
              </a:rPr>
              <a:t>L’école</a:t>
            </a:r>
            <a:r>
              <a:rPr lang="en-GB" sz="2200" dirty="0">
                <a:solidFill>
                  <a:schemeClr val="bg1"/>
                </a:solidFill>
              </a:rPr>
              <a:t> </a:t>
            </a:r>
            <a:r>
              <a:rPr lang="en-GB" sz="2200" b="1" dirty="0" err="1">
                <a:solidFill>
                  <a:schemeClr val="bg1"/>
                </a:solidFill>
              </a:rPr>
              <a:t>va</a:t>
            </a:r>
            <a:r>
              <a:rPr lang="en-GB" sz="2200" dirty="0">
                <a:solidFill>
                  <a:schemeClr val="bg1"/>
                </a:solidFill>
              </a:rPr>
              <a:t> </a:t>
            </a:r>
            <a:r>
              <a:rPr lang="en-GB" sz="2200" b="1" dirty="0">
                <a:solidFill>
                  <a:schemeClr val="bg1"/>
                </a:solidFill>
              </a:rPr>
              <a:t>encourager </a:t>
            </a:r>
            <a:r>
              <a:rPr lang="en-GB" sz="2200" dirty="0">
                <a:solidFill>
                  <a:schemeClr val="bg1"/>
                </a:solidFill>
              </a:rPr>
              <a:t>la </a:t>
            </a:r>
            <a:r>
              <a:rPr lang="en-GB" sz="2200" dirty="0" err="1">
                <a:solidFill>
                  <a:schemeClr val="bg1"/>
                </a:solidFill>
              </a:rPr>
              <a:t>diversité</a:t>
            </a:r>
            <a:r>
              <a:rPr lang="en-GB" sz="2200" dirty="0">
                <a:solidFill>
                  <a:schemeClr val="bg1"/>
                </a:solidFill>
              </a:rPr>
              <a:t>.</a:t>
            </a:r>
            <a:endParaRPr lang="en-US" sz="2200" i="1" dirty="0">
              <a:solidFill>
                <a:schemeClr val="bg1"/>
              </a:solidFill>
            </a:endParaRPr>
          </a:p>
        </p:txBody>
      </p:sp>
      <p:sp>
        <p:nvSpPr>
          <p:cNvPr id="58" name="Speech Bubble: Rectangle with Corners Rounded 57">
            <a:extLst>
              <a:ext uri="{FF2B5EF4-FFF2-40B4-BE49-F238E27FC236}">
                <a16:creationId xmlns:a16="http://schemas.microsoft.com/office/drawing/2014/main" id="{05E2590B-D7E6-4316-AAD7-2FB8BC6E1A19}"/>
              </a:ext>
            </a:extLst>
          </p:cNvPr>
          <p:cNvSpPr/>
          <p:nvPr/>
        </p:nvSpPr>
        <p:spPr>
          <a:xfrm flipH="1">
            <a:off x="5168385" y="4931555"/>
            <a:ext cx="4497376" cy="904768"/>
          </a:xfrm>
          <a:prstGeom prst="wedgeRoundRectCallout">
            <a:avLst>
              <a:gd name="adj1" fmla="val -47149"/>
              <a:gd name="adj2" fmla="val 75457"/>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schemeClr val="bg1"/>
                </a:solidFill>
                <a:latin typeface="+mj-lt"/>
              </a:rPr>
              <a:t>L’annonce </a:t>
            </a:r>
            <a:r>
              <a:rPr lang="fr-FR" sz="2200" b="1" dirty="0">
                <a:solidFill>
                  <a:schemeClr val="bg1"/>
                </a:solidFill>
                <a:latin typeface="+mj-lt"/>
              </a:rPr>
              <a:t>va inspirer </a:t>
            </a:r>
            <a:r>
              <a:rPr lang="fr-FR" sz="2200" dirty="0">
                <a:solidFill>
                  <a:schemeClr val="bg1"/>
                </a:solidFill>
                <a:latin typeface="+mj-lt"/>
              </a:rPr>
              <a:t>d’autres petites ballerines noires.</a:t>
            </a:r>
          </a:p>
        </p:txBody>
      </p:sp>
      <p:sp>
        <p:nvSpPr>
          <p:cNvPr id="57" name="Speech Bubble: Rectangle with Corners Rounded 56">
            <a:extLst>
              <a:ext uri="{FF2B5EF4-FFF2-40B4-BE49-F238E27FC236}">
                <a16:creationId xmlns:a16="http://schemas.microsoft.com/office/drawing/2014/main" id="{CD16674B-F460-4E79-A1A3-3573C32609A8}"/>
              </a:ext>
            </a:extLst>
          </p:cNvPr>
          <p:cNvSpPr/>
          <p:nvPr/>
        </p:nvSpPr>
        <p:spPr>
          <a:xfrm flipH="1">
            <a:off x="5088029" y="3983608"/>
            <a:ext cx="4711081" cy="904768"/>
          </a:xfrm>
          <a:prstGeom prst="wedgeRoundRectCallout">
            <a:avLst>
              <a:gd name="adj1" fmla="val -47149"/>
              <a:gd name="adj2" fmla="val 75457"/>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schemeClr val="bg1"/>
                </a:solidFill>
                <a:latin typeface="+mj-lt"/>
              </a:rPr>
              <a:t>L’annonce inspire d’autres petites ballerines noires.</a:t>
            </a:r>
          </a:p>
        </p:txBody>
      </p:sp>
      <p:sp>
        <p:nvSpPr>
          <p:cNvPr id="60" name="Speech Bubble: Rectangle with Corners Rounded 59">
            <a:extLst>
              <a:ext uri="{FF2B5EF4-FFF2-40B4-BE49-F238E27FC236}">
                <a16:creationId xmlns:a16="http://schemas.microsoft.com/office/drawing/2014/main" id="{D22476BF-29B7-4134-8E53-0BA3756EEBAA}"/>
              </a:ext>
            </a:extLst>
          </p:cNvPr>
          <p:cNvSpPr/>
          <p:nvPr/>
        </p:nvSpPr>
        <p:spPr>
          <a:xfrm>
            <a:off x="2412022" y="5107891"/>
            <a:ext cx="6585301" cy="557137"/>
          </a:xfrm>
          <a:prstGeom prst="wedgeRoundRectCallout">
            <a:avLst>
              <a:gd name="adj1" fmla="val -40205"/>
              <a:gd name="adj2" fmla="val 106230"/>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schemeClr val="bg1"/>
                </a:solidFill>
              </a:rPr>
              <a:t>L’histoire </a:t>
            </a:r>
            <a:r>
              <a:rPr lang="fr-FR" sz="2200" b="1" dirty="0">
                <a:solidFill>
                  <a:schemeClr val="bg1"/>
                </a:solidFill>
              </a:rPr>
              <a:t>va ressembler </a:t>
            </a:r>
            <a:r>
              <a:rPr lang="fr-FR" sz="2200" dirty="0">
                <a:solidFill>
                  <a:schemeClr val="bg1"/>
                </a:solidFill>
              </a:rPr>
              <a:t>beaucoup à ma vie.</a:t>
            </a:r>
          </a:p>
        </p:txBody>
      </p:sp>
      <p:sp>
        <p:nvSpPr>
          <p:cNvPr id="59" name="Speech Bubble: Rectangle with Corners Rounded 58">
            <a:extLst>
              <a:ext uri="{FF2B5EF4-FFF2-40B4-BE49-F238E27FC236}">
                <a16:creationId xmlns:a16="http://schemas.microsoft.com/office/drawing/2014/main" id="{7BB27F31-FFD4-4781-A65F-A26C218DD44B}"/>
              </a:ext>
            </a:extLst>
          </p:cNvPr>
          <p:cNvSpPr/>
          <p:nvPr/>
        </p:nvSpPr>
        <p:spPr>
          <a:xfrm>
            <a:off x="2412022" y="4471522"/>
            <a:ext cx="5941561" cy="557137"/>
          </a:xfrm>
          <a:prstGeom prst="wedgeRoundRectCallout">
            <a:avLst>
              <a:gd name="adj1" fmla="val -40205"/>
              <a:gd name="adj2" fmla="val 106230"/>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schemeClr val="bg1"/>
                </a:solidFill>
                <a:latin typeface="+mj-lt"/>
              </a:rPr>
              <a:t>L’histoire ressemble beaucoup à ma vie.</a:t>
            </a:r>
          </a:p>
        </p:txBody>
      </p:sp>
      <p:sp>
        <p:nvSpPr>
          <p:cNvPr id="62" name="Speech Bubble: Rectangle with Corners Rounded 61">
            <a:extLst>
              <a:ext uri="{FF2B5EF4-FFF2-40B4-BE49-F238E27FC236}">
                <a16:creationId xmlns:a16="http://schemas.microsoft.com/office/drawing/2014/main" id="{7C1D5058-569F-4C28-9478-42DE1C4ED38E}"/>
              </a:ext>
            </a:extLst>
          </p:cNvPr>
          <p:cNvSpPr/>
          <p:nvPr/>
        </p:nvSpPr>
        <p:spPr>
          <a:xfrm flipH="1">
            <a:off x="5616709" y="4931555"/>
            <a:ext cx="4114800" cy="904768"/>
          </a:xfrm>
          <a:prstGeom prst="wedgeRoundRectCallout">
            <a:avLst>
              <a:gd name="adj1" fmla="val -47149"/>
              <a:gd name="adj2" fmla="val 75457"/>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schemeClr val="bg1"/>
                </a:solidFill>
                <a:latin typeface="+mj-lt"/>
              </a:rPr>
              <a:t>Nous </a:t>
            </a:r>
            <a:r>
              <a:rPr lang="fr-FR" sz="2200" b="1" dirty="0">
                <a:solidFill>
                  <a:schemeClr val="bg1"/>
                </a:solidFill>
                <a:latin typeface="+mj-lt"/>
              </a:rPr>
              <a:t>allons partager </a:t>
            </a:r>
            <a:r>
              <a:rPr lang="fr-FR" sz="2200" dirty="0">
                <a:solidFill>
                  <a:schemeClr val="bg1"/>
                </a:solidFill>
                <a:latin typeface="+mj-lt"/>
              </a:rPr>
              <a:t>un message de motivation.</a:t>
            </a:r>
          </a:p>
        </p:txBody>
      </p:sp>
      <p:sp>
        <p:nvSpPr>
          <p:cNvPr id="61" name="Speech Bubble: Rectangle with Corners Rounded 60">
            <a:extLst>
              <a:ext uri="{FF2B5EF4-FFF2-40B4-BE49-F238E27FC236}">
                <a16:creationId xmlns:a16="http://schemas.microsoft.com/office/drawing/2014/main" id="{71E26D58-BB4E-4927-989C-EF5C76C3DD95}"/>
              </a:ext>
            </a:extLst>
          </p:cNvPr>
          <p:cNvSpPr/>
          <p:nvPr/>
        </p:nvSpPr>
        <p:spPr>
          <a:xfrm flipH="1">
            <a:off x="5750056" y="3983608"/>
            <a:ext cx="4114801" cy="904768"/>
          </a:xfrm>
          <a:prstGeom prst="wedgeRoundRectCallout">
            <a:avLst>
              <a:gd name="adj1" fmla="val -47149"/>
              <a:gd name="adj2" fmla="val 75457"/>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schemeClr val="bg1"/>
                </a:solidFill>
                <a:latin typeface="+mj-lt"/>
              </a:rPr>
              <a:t>Nous partageons un message de motivation.</a:t>
            </a:r>
          </a:p>
        </p:txBody>
      </p:sp>
      <p:sp>
        <p:nvSpPr>
          <p:cNvPr id="63" name="Speech Bubble: Rectangle with Corners Rounded 62">
            <a:extLst>
              <a:ext uri="{FF2B5EF4-FFF2-40B4-BE49-F238E27FC236}">
                <a16:creationId xmlns:a16="http://schemas.microsoft.com/office/drawing/2014/main" id="{46677D50-CCF8-425E-9C86-FFD529F91F51}"/>
              </a:ext>
            </a:extLst>
          </p:cNvPr>
          <p:cNvSpPr/>
          <p:nvPr/>
        </p:nvSpPr>
        <p:spPr>
          <a:xfrm>
            <a:off x="2448066" y="4471522"/>
            <a:ext cx="4458027" cy="557137"/>
          </a:xfrm>
          <a:prstGeom prst="wedgeRoundRectCallout">
            <a:avLst>
              <a:gd name="adj1" fmla="val -40205"/>
              <a:gd name="adj2" fmla="val 106230"/>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err="1">
                <a:solidFill>
                  <a:schemeClr val="bg1"/>
                </a:solidFill>
                <a:latin typeface="+mj-lt"/>
              </a:rPr>
              <a:t>Vous</a:t>
            </a:r>
            <a:r>
              <a:rPr lang="en-GB" sz="2200" dirty="0">
                <a:solidFill>
                  <a:schemeClr val="bg1"/>
                </a:solidFill>
                <a:latin typeface="+mj-lt"/>
              </a:rPr>
              <a:t> </a:t>
            </a:r>
            <a:r>
              <a:rPr lang="en-GB" sz="2200" dirty="0" err="1">
                <a:solidFill>
                  <a:schemeClr val="bg1"/>
                </a:solidFill>
                <a:latin typeface="+mj-lt"/>
              </a:rPr>
              <a:t>changez</a:t>
            </a:r>
            <a:r>
              <a:rPr lang="en-GB" sz="2200" dirty="0">
                <a:solidFill>
                  <a:schemeClr val="bg1"/>
                </a:solidFill>
                <a:latin typeface="+mj-lt"/>
              </a:rPr>
              <a:t> les </a:t>
            </a:r>
            <a:r>
              <a:rPr lang="en-GB" sz="2200" dirty="0" err="1">
                <a:solidFill>
                  <a:schemeClr val="bg1"/>
                </a:solidFill>
                <a:latin typeface="+mj-lt"/>
              </a:rPr>
              <a:t>stéréotypes</a:t>
            </a:r>
            <a:r>
              <a:rPr lang="en-GB" sz="2200" dirty="0">
                <a:solidFill>
                  <a:schemeClr val="bg1"/>
                </a:solidFill>
                <a:latin typeface="+mj-lt"/>
              </a:rPr>
              <a:t>.</a:t>
            </a:r>
          </a:p>
        </p:txBody>
      </p:sp>
      <p:sp>
        <p:nvSpPr>
          <p:cNvPr id="64" name="Speech Bubble: Rectangle with Corners Rounded 63">
            <a:extLst>
              <a:ext uri="{FF2B5EF4-FFF2-40B4-BE49-F238E27FC236}">
                <a16:creationId xmlns:a16="http://schemas.microsoft.com/office/drawing/2014/main" id="{74577DF9-F9AD-4248-9AC1-A57E87A3458F}"/>
              </a:ext>
            </a:extLst>
          </p:cNvPr>
          <p:cNvSpPr/>
          <p:nvPr/>
        </p:nvSpPr>
        <p:spPr>
          <a:xfrm>
            <a:off x="2448067" y="5052232"/>
            <a:ext cx="5006655" cy="557137"/>
          </a:xfrm>
          <a:prstGeom prst="wedgeRoundRectCallout">
            <a:avLst>
              <a:gd name="adj1" fmla="val -40205"/>
              <a:gd name="adj2" fmla="val 106230"/>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err="1">
                <a:solidFill>
                  <a:schemeClr val="bg1"/>
                </a:solidFill>
              </a:rPr>
              <a:t>Vous</a:t>
            </a:r>
            <a:r>
              <a:rPr lang="en-GB" sz="2200" dirty="0">
                <a:solidFill>
                  <a:schemeClr val="bg1"/>
                </a:solidFill>
              </a:rPr>
              <a:t> </a:t>
            </a:r>
            <a:r>
              <a:rPr lang="en-GB" sz="2200" b="1" dirty="0" err="1">
                <a:solidFill>
                  <a:schemeClr val="bg1"/>
                </a:solidFill>
              </a:rPr>
              <a:t>allez</a:t>
            </a:r>
            <a:r>
              <a:rPr lang="en-GB" sz="2200" b="1" dirty="0">
                <a:solidFill>
                  <a:schemeClr val="bg1"/>
                </a:solidFill>
              </a:rPr>
              <a:t> changer </a:t>
            </a:r>
            <a:r>
              <a:rPr lang="en-GB" sz="2200" dirty="0">
                <a:solidFill>
                  <a:schemeClr val="bg1"/>
                </a:solidFill>
              </a:rPr>
              <a:t>les </a:t>
            </a:r>
            <a:r>
              <a:rPr lang="en-GB" sz="2200" dirty="0" err="1">
                <a:solidFill>
                  <a:schemeClr val="bg1"/>
                </a:solidFill>
              </a:rPr>
              <a:t>stéréotypes</a:t>
            </a:r>
            <a:r>
              <a:rPr lang="en-GB" sz="2200" dirty="0">
                <a:solidFill>
                  <a:schemeClr val="bg1"/>
                </a:solidFill>
              </a:rPr>
              <a:t>.</a:t>
            </a:r>
          </a:p>
        </p:txBody>
      </p:sp>
      <p:sp>
        <p:nvSpPr>
          <p:cNvPr id="65" name="Speech Bubble: Rectangle with Corners Rounded 64">
            <a:extLst>
              <a:ext uri="{FF2B5EF4-FFF2-40B4-BE49-F238E27FC236}">
                <a16:creationId xmlns:a16="http://schemas.microsoft.com/office/drawing/2014/main" id="{4171E9D2-4BD7-4C35-AF4D-D3B274268455}"/>
              </a:ext>
            </a:extLst>
          </p:cNvPr>
          <p:cNvSpPr/>
          <p:nvPr/>
        </p:nvSpPr>
        <p:spPr>
          <a:xfrm flipH="1">
            <a:off x="6161872" y="4310649"/>
            <a:ext cx="3624281" cy="528321"/>
          </a:xfrm>
          <a:prstGeom prst="wedgeRoundRectCallout">
            <a:avLst>
              <a:gd name="adj1" fmla="val -47149"/>
              <a:gd name="adj2" fmla="val 75457"/>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schemeClr val="bg1"/>
                </a:solidFill>
                <a:latin typeface="+mj-lt"/>
              </a:rPr>
              <a:t>Les rêves sont possibles.</a:t>
            </a:r>
          </a:p>
        </p:txBody>
      </p:sp>
      <p:sp>
        <p:nvSpPr>
          <p:cNvPr id="66" name="Speech Bubble: Rectangle with Corners Rounded 65">
            <a:extLst>
              <a:ext uri="{FF2B5EF4-FFF2-40B4-BE49-F238E27FC236}">
                <a16:creationId xmlns:a16="http://schemas.microsoft.com/office/drawing/2014/main" id="{90C1BF15-5D26-4E39-ABE0-C5AB2932CE5D}"/>
              </a:ext>
            </a:extLst>
          </p:cNvPr>
          <p:cNvSpPr/>
          <p:nvPr/>
        </p:nvSpPr>
        <p:spPr>
          <a:xfrm flipH="1">
            <a:off x="5616706" y="4882150"/>
            <a:ext cx="4135754" cy="569953"/>
          </a:xfrm>
          <a:prstGeom prst="wedgeRoundRectCallout">
            <a:avLst>
              <a:gd name="adj1" fmla="val -47149"/>
              <a:gd name="adj2" fmla="val 75457"/>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schemeClr val="bg1"/>
                </a:solidFill>
              </a:rPr>
              <a:t>Les rêves </a:t>
            </a:r>
            <a:r>
              <a:rPr lang="fr-FR" sz="2200" b="1" dirty="0">
                <a:solidFill>
                  <a:schemeClr val="bg1"/>
                </a:solidFill>
              </a:rPr>
              <a:t>vont être </a:t>
            </a:r>
            <a:r>
              <a:rPr lang="fr-FR" sz="2200" dirty="0">
                <a:solidFill>
                  <a:schemeClr val="bg1"/>
                </a:solidFill>
              </a:rPr>
              <a:t>possibles.</a:t>
            </a:r>
          </a:p>
        </p:txBody>
      </p:sp>
      <p:sp>
        <p:nvSpPr>
          <p:cNvPr id="12" name="Speech Bubble: Rectangle with Corners Rounded 11">
            <a:extLst>
              <a:ext uri="{FF2B5EF4-FFF2-40B4-BE49-F238E27FC236}">
                <a16:creationId xmlns:a16="http://schemas.microsoft.com/office/drawing/2014/main" id="{95D5E5D1-F4F9-406B-9B6E-2F288239D251}"/>
              </a:ext>
            </a:extLst>
          </p:cNvPr>
          <p:cNvSpPr/>
          <p:nvPr/>
        </p:nvSpPr>
        <p:spPr>
          <a:xfrm>
            <a:off x="2559848" y="4514180"/>
            <a:ext cx="4114800" cy="557137"/>
          </a:xfrm>
          <a:prstGeom prst="wedgeRoundRectCallout">
            <a:avLst>
              <a:gd name="adj1" fmla="val -40205"/>
              <a:gd name="adj2" fmla="val 106230"/>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200" b="0" i="0" u="none" strike="noStrike" kern="1200" cap="none" spc="0" normalizeH="0" baseline="0" noProof="0" dirty="0">
                <a:ln>
                  <a:noFill/>
                </a:ln>
                <a:solidFill>
                  <a:schemeClr val="bg1"/>
                </a:solidFill>
                <a:effectLst/>
                <a:uLnTx/>
                <a:uFillTx/>
                <a:latin typeface="+mj-lt"/>
                <a:ea typeface="+mn-ea"/>
                <a:cs typeface="+mn-cs"/>
              </a:rPr>
              <a:t>Je </a:t>
            </a:r>
            <a:r>
              <a:rPr kumimoji="0" lang="en-GB" sz="2200" b="0" i="0" u="none" strike="noStrike" kern="1200" cap="none" spc="0" normalizeH="0" baseline="0" noProof="0" dirty="0" err="1">
                <a:ln>
                  <a:noFill/>
                </a:ln>
                <a:solidFill>
                  <a:schemeClr val="bg1"/>
                </a:solidFill>
                <a:effectLst/>
                <a:uLnTx/>
                <a:uFillTx/>
                <a:latin typeface="+mj-lt"/>
                <a:ea typeface="+mn-ea"/>
                <a:cs typeface="+mn-cs"/>
              </a:rPr>
              <a:t>suis</a:t>
            </a:r>
            <a:r>
              <a:rPr kumimoji="0" lang="en-GB" sz="2200" b="0" i="0" u="none" strike="noStrike" kern="1200" cap="none" spc="0" normalizeH="0" baseline="0" noProof="0" dirty="0">
                <a:ln>
                  <a:noFill/>
                </a:ln>
                <a:solidFill>
                  <a:schemeClr val="bg1"/>
                </a:solidFill>
                <a:effectLst/>
                <a:uLnTx/>
                <a:uFillTx/>
                <a:latin typeface="+mj-lt"/>
                <a:ea typeface="+mn-ea"/>
                <a:cs typeface="+mn-cs"/>
              </a:rPr>
              <a:t> la star de la vid</a:t>
            </a:r>
            <a:r>
              <a:rPr lang="en-GB" sz="2200" dirty="0">
                <a:solidFill>
                  <a:schemeClr val="bg1"/>
                </a:solidFill>
              </a:rPr>
              <a:t>é</a:t>
            </a:r>
            <a:r>
              <a:rPr kumimoji="0" lang="en-GB" sz="2200" b="0" i="0" u="none" strike="noStrike" kern="1200" cap="none" spc="0" normalizeH="0" baseline="0" noProof="0" dirty="0">
                <a:ln>
                  <a:noFill/>
                </a:ln>
                <a:solidFill>
                  <a:schemeClr val="bg1"/>
                </a:solidFill>
                <a:effectLst/>
                <a:uLnTx/>
                <a:uFillTx/>
                <a:latin typeface="+mj-lt"/>
                <a:ea typeface="+mn-ea"/>
                <a:cs typeface="+mn-cs"/>
              </a:rPr>
              <a:t>o.</a:t>
            </a:r>
            <a:endParaRPr kumimoji="0" lang="en-US" sz="2200" b="0" i="1" u="none" strike="noStrike" kern="1200" cap="none" spc="0" normalizeH="0" baseline="0" noProof="0" dirty="0">
              <a:ln>
                <a:noFill/>
              </a:ln>
              <a:solidFill>
                <a:schemeClr val="bg1"/>
              </a:solidFill>
              <a:effectLst/>
              <a:uLnTx/>
              <a:uFillTx/>
              <a:latin typeface="+mj-lt"/>
              <a:ea typeface="+mn-ea"/>
              <a:cs typeface="+mn-cs"/>
            </a:endParaRPr>
          </a:p>
        </p:txBody>
      </p:sp>
      <p:sp>
        <p:nvSpPr>
          <p:cNvPr id="53" name="Speech Bubble: Rectangle with Corners Rounded 52">
            <a:extLst>
              <a:ext uri="{FF2B5EF4-FFF2-40B4-BE49-F238E27FC236}">
                <a16:creationId xmlns:a16="http://schemas.microsoft.com/office/drawing/2014/main" id="{B3DBA4B2-80F4-408E-90EB-C9F290E8BD16}"/>
              </a:ext>
            </a:extLst>
          </p:cNvPr>
          <p:cNvSpPr/>
          <p:nvPr/>
        </p:nvSpPr>
        <p:spPr>
          <a:xfrm>
            <a:off x="2559847" y="5150549"/>
            <a:ext cx="4894875" cy="557137"/>
          </a:xfrm>
          <a:prstGeom prst="wedgeRoundRectCallout">
            <a:avLst>
              <a:gd name="adj1" fmla="val -40205"/>
              <a:gd name="adj2" fmla="val 106230"/>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200" b="0" i="0" u="none" strike="noStrike" kern="1200" cap="none" spc="0" normalizeH="0" baseline="0" noProof="0" dirty="0">
                <a:ln>
                  <a:noFill/>
                </a:ln>
                <a:solidFill>
                  <a:schemeClr val="bg1"/>
                </a:solidFill>
                <a:effectLst/>
                <a:uLnTx/>
                <a:uFillTx/>
                <a:latin typeface="+mj-lt"/>
                <a:ea typeface="+mn-ea"/>
                <a:cs typeface="+mn-cs"/>
              </a:rPr>
              <a:t>Je </a:t>
            </a:r>
            <a:r>
              <a:rPr kumimoji="0" lang="en-GB" sz="2200" b="1" i="0" u="none" strike="noStrike" kern="1200" cap="none" spc="0" normalizeH="0" baseline="0" noProof="0" dirty="0" err="1">
                <a:ln>
                  <a:noFill/>
                </a:ln>
                <a:solidFill>
                  <a:schemeClr val="bg1"/>
                </a:solidFill>
                <a:effectLst/>
                <a:uLnTx/>
                <a:uFillTx/>
                <a:latin typeface="+mj-lt"/>
                <a:ea typeface="+mn-ea"/>
                <a:cs typeface="+mn-cs"/>
              </a:rPr>
              <a:t>vais</a:t>
            </a:r>
            <a:r>
              <a:rPr kumimoji="0" lang="en-GB" sz="2200" b="1" i="0" u="none" strike="noStrike" kern="1200" cap="none" spc="0" normalizeH="0" baseline="0" noProof="0" dirty="0">
                <a:ln>
                  <a:noFill/>
                </a:ln>
                <a:solidFill>
                  <a:schemeClr val="bg1"/>
                </a:solidFill>
                <a:effectLst/>
                <a:uLnTx/>
                <a:uFillTx/>
                <a:latin typeface="+mj-lt"/>
                <a:ea typeface="+mn-ea"/>
                <a:cs typeface="+mn-cs"/>
              </a:rPr>
              <a:t> </a:t>
            </a:r>
            <a:r>
              <a:rPr kumimoji="0" lang="en-GB" sz="2200" b="1" i="0" u="none" strike="noStrike" kern="1200" cap="none" spc="0" normalizeH="0" baseline="0" noProof="0" dirty="0" err="1">
                <a:ln>
                  <a:noFill/>
                </a:ln>
                <a:solidFill>
                  <a:schemeClr val="bg1"/>
                </a:solidFill>
                <a:effectLst/>
                <a:uLnTx/>
                <a:uFillTx/>
                <a:latin typeface="+mj-lt"/>
                <a:ea typeface="+mn-ea"/>
                <a:cs typeface="+mn-cs"/>
              </a:rPr>
              <a:t>être</a:t>
            </a:r>
            <a:r>
              <a:rPr kumimoji="0" lang="en-GB" sz="2200" b="1" i="0" u="none" strike="noStrike" kern="1200" cap="none" spc="0" normalizeH="0" baseline="0" noProof="0" dirty="0">
                <a:ln>
                  <a:noFill/>
                </a:ln>
                <a:solidFill>
                  <a:schemeClr val="bg1"/>
                </a:solidFill>
                <a:effectLst/>
                <a:uLnTx/>
                <a:uFillTx/>
                <a:latin typeface="+mj-lt"/>
                <a:ea typeface="+mn-ea"/>
                <a:cs typeface="+mn-cs"/>
              </a:rPr>
              <a:t> </a:t>
            </a:r>
            <a:r>
              <a:rPr kumimoji="0" lang="en-GB" sz="2200" b="0" i="0" u="none" strike="noStrike" kern="1200" cap="none" spc="0" normalizeH="0" baseline="0" noProof="0" dirty="0">
                <a:ln>
                  <a:noFill/>
                </a:ln>
                <a:solidFill>
                  <a:schemeClr val="bg1"/>
                </a:solidFill>
                <a:effectLst/>
                <a:uLnTx/>
                <a:uFillTx/>
                <a:latin typeface="+mj-lt"/>
                <a:ea typeface="+mn-ea"/>
                <a:cs typeface="+mn-cs"/>
              </a:rPr>
              <a:t>la star de la vid</a:t>
            </a:r>
            <a:r>
              <a:rPr lang="en-GB" sz="2200" dirty="0">
                <a:solidFill>
                  <a:schemeClr val="bg1"/>
                </a:solidFill>
              </a:rPr>
              <a:t>é</a:t>
            </a:r>
            <a:r>
              <a:rPr kumimoji="0" lang="en-GB" sz="2200" b="0" i="0" u="none" strike="noStrike" kern="1200" cap="none" spc="0" normalizeH="0" baseline="0" noProof="0" dirty="0">
                <a:ln>
                  <a:noFill/>
                </a:ln>
                <a:solidFill>
                  <a:schemeClr val="bg1"/>
                </a:solidFill>
                <a:effectLst/>
                <a:uLnTx/>
                <a:uFillTx/>
                <a:latin typeface="+mj-lt"/>
                <a:ea typeface="+mn-ea"/>
                <a:cs typeface="+mn-cs"/>
              </a:rPr>
              <a:t>o.</a:t>
            </a:r>
            <a:endParaRPr kumimoji="0" lang="en-US" sz="2200" b="0" i="1" u="none" strike="noStrike" kern="1200" cap="none" spc="0" normalizeH="0" baseline="0" noProof="0" dirty="0">
              <a:ln>
                <a:noFill/>
              </a:ln>
              <a:solidFill>
                <a:schemeClr val="bg1"/>
              </a:solidFill>
              <a:effectLst/>
              <a:uLnTx/>
              <a:uFillTx/>
              <a:latin typeface="+mj-lt"/>
              <a:ea typeface="+mn-ea"/>
              <a:cs typeface="+mn-cs"/>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A92D81F-0650-F447-8359-0A6373AAFC18}"/>
              </a:ext>
            </a:extLst>
          </p:cNvPr>
          <p:cNvSpPr txBox="1"/>
          <p:nvPr/>
        </p:nvSpPr>
        <p:spPr>
          <a:xfrm>
            <a:off x="143592" y="1258247"/>
            <a:ext cx="119063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Imagine </a:t>
            </a:r>
            <a:r>
              <a:rPr kumimoji="0" lang="fr-FR" sz="2200"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this</a:t>
            </a:r>
            <a:r>
              <a:rPr kumimoji="0" lang="fr-FR" sz="220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childhood</a:t>
            </a:r>
            <a:r>
              <a:rPr kumimoji="0" lang="fr-FR" sz="220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conversation </a:t>
            </a:r>
            <a:r>
              <a:rPr kumimoji="0" lang="fr-FR" sz="2200"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between</a:t>
            </a:r>
            <a:r>
              <a:rPr kumimoji="0" lang="fr-FR" sz="220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Taïs</a:t>
            </a:r>
            <a:r>
              <a:rPr kumimoji="0" lang="fr-FR" sz="220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fr-FR" sz="2200"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her</a:t>
            </a:r>
            <a:r>
              <a:rPr kumimoji="0" lang="fr-FR" sz="220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ballet </a:t>
            </a:r>
            <a:r>
              <a:rPr kumimoji="0" lang="fr-FR" sz="2200"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teacher</a:t>
            </a:r>
            <a:r>
              <a:rPr kumimoji="0" lang="fr-FR" sz="220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 the sentences using </a:t>
            </a:r>
            <a:r>
              <a:rPr kumimoji="0" lang="en-US"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infinitive</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 them about the future.</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ED72D45F-A499-43A2-8841-855DA8B15471}"/>
              </a:ext>
            </a:extLst>
          </p:cNvPr>
          <p:cNvSpPr txBox="1"/>
          <p:nvPr/>
        </p:nvSpPr>
        <p:spPr>
          <a:xfrm>
            <a:off x="637200" y="2337021"/>
            <a:ext cx="55698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E.g. </a:t>
            </a:r>
            <a:r>
              <a:rPr kumimoji="0" lang="fr-FR"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es une danseuse de ballet.</a:t>
            </a:r>
            <a:endPar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B79227AE-0F23-4890-B934-9C3CD6D3DE44}"/>
              </a:ext>
            </a:extLst>
          </p:cNvPr>
          <p:cNvSpPr txBox="1"/>
          <p:nvPr/>
        </p:nvSpPr>
        <p:spPr>
          <a:xfrm>
            <a:off x="6161873" y="2337020"/>
            <a:ext cx="58880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fr-FR"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vas être </a:t>
            </a:r>
            <a:r>
              <a:rPr kumimoji="0" lang="fr-FR"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danseuse de ballet.</a:t>
            </a:r>
            <a:endPar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5" name="Straight Connector 14">
            <a:extLst>
              <a:ext uri="{FF2B5EF4-FFF2-40B4-BE49-F238E27FC236}">
                <a16:creationId xmlns:a16="http://schemas.microsoft.com/office/drawing/2014/main" id="{CB26D6E6-11FC-406C-9089-EB875DF437C4}"/>
              </a:ext>
            </a:extLst>
          </p:cNvPr>
          <p:cNvCxnSpPr>
            <a:cxnSpLocks/>
          </p:cNvCxnSpPr>
          <p:nvPr/>
        </p:nvCxnSpPr>
        <p:spPr>
          <a:xfrm>
            <a:off x="1597963" y="2721194"/>
            <a:ext cx="402956" cy="0"/>
          </a:xfrm>
          <a:prstGeom prst="line">
            <a:avLst/>
          </a:prstGeom>
          <a:ln w="28575">
            <a:solidFill>
              <a:srgbClr val="EE6000"/>
            </a:solidFill>
          </a:ln>
        </p:spPr>
        <p:style>
          <a:lnRef idx="1">
            <a:schemeClr val="accent1"/>
          </a:lnRef>
          <a:fillRef idx="0">
            <a:schemeClr val="accent1"/>
          </a:fillRef>
          <a:effectRef idx="0">
            <a:schemeClr val="accent1"/>
          </a:effectRef>
          <a:fontRef idx="minor">
            <a:schemeClr val="tx1"/>
          </a:fontRef>
        </p:style>
      </p:cxnSp>
      <p:sp>
        <p:nvSpPr>
          <p:cNvPr id="16" name="Speech Bubble: Rectangle with Corners Rounded 15">
            <a:extLst>
              <a:ext uri="{FF2B5EF4-FFF2-40B4-BE49-F238E27FC236}">
                <a16:creationId xmlns:a16="http://schemas.microsoft.com/office/drawing/2014/main" id="{C8D13E3A-87A4-4286-BDCC-D3F8ADDE475C}"/>
              </a:ext>
            </a:extLst>
          </p:cNvPr>
          <p:cNvSpPr/>
          <p:nvPr/>
        </p:nvSpPr>
        <p:spPr>
          <a:xfrm>
            <a:off x="1012168" y="2923450"/>
            <a:ext cx="2653292" cy="461665"/>
          </a:xfrm>
          <a:prstGeom prst="wedgeRoundRectCallout">
            <a:avLst>
              <a:gd name="adj1" fmla="val -20220"/>
              <a:gd name="adj2" fmla="val -91923"/>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2nd </a:t>
            </a:r>
            <a:r>
              <a:rPr lang="fr-FR" sz="2000" dirty="0" err="1"/>
              <a:t>person</a:t>
            </a:r>
            <a:r>
              <a:rPr lang="fr-FR" sz="2000" dirty="0"/>
              <a:t> </a:t>
            </a:r>
            <a:r>
              <a:rPr lang="fr-FR" sz="2000" dirty="0" err="1"/>
              <a:t>singular</a:t>
            </a:r>
            <a:endParaRPr lang="fr-FR" sz="2000" dirty="0"/>
          </a:p>
        </p:txBody>
      </p:sp>
      <p:cxnSp>
        <p:nvCxnSpPr>
          <p:cNvPr id="17" name="Straight Connector 16">
            <a:extLst>
              <a:ext uri="{FF2B5EF4-FFF2-40B4-BE49-F238E27FC236}">
                <a16:creationId xmlns:a16="http://schemas.microsoft.com/office/drawing/2014/main" id="{10AA6A0F-4C7D-4A7E-B98E-9B1261E5ED60}"/>
              </a:ext>
            </a:extLst>
          </p:cNvPr>
          <p:cNvCxnSpPr>
            <a:cxnSpLocks/>
          </p:cNvCxnSpPr>
          <p:nvPr/>
        </p:nvCxnSpPr>
        <p:spPr>
          <a:xfrm>
            <a:off x="6813446" y="2721194"/>
            <a:ext cx="1060827" cy="10930"/>
          </a:xfrm>
          <a:prstGeom prst="line">
            <a:avLst/>
          </a:prstGeom>
          <a:ln w="28575">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4EA3300A-E91C-4FB4-99C6-F52D2DC14FEB}"/>
              </a:ext>
            </a:extLst>
          </p:cNvPr>
          <p:cNvCxnSpPr>
            <a:cxnSpLocks/>
            <a:stCxn id="16" idx="3"/>
          </p:cNvCxnSpPr>
          <p:nvPr/>
        </p:nvCxnSpPr>
        <p:spPr>
          <a:xfrm flipV="1">
            <a:off x="3665460" y="2753984"/>
            <a:ext cx="3240634" cy="400299"/>
          </a:xfrm>
          <a:prstGeom prst="bentConnector3">
            <a:avLst>
              <a:gd name="adj1" fmla="val 99998"/>
            </a:avLst>
          </a:prstGeom>
          <a:ln w="28575">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5" name="Speech Bubble: Rectangle with Corners Rounded 24">
            <a:extLst>
              <a:ext uri="{FF2B5EF4-FFF2-40B4-BE49-F238E27FC236}">
                <a16:creationId xmlns:a16="http://schemas.microsoft.com/office/drawing/2014/main" id="{E74EF809-ABD5-4383-A63C-4598209D0390}"/>
              </a:ext>
            </a:extLst>
          </p:cNvPr>
          <p:cNvSpPr/>
          <p:nvPr/>
        </p:nvSpPr>
        <p:spPr>
          <a:xfrm>
            <a:off x="7094198" y="2903279"/>
            <a:ext cx="1482263" cy="461665"/>
          </a:xfrm>
          <a:prstGeom prst="wedgeRoundRectCallout">
            <a:avLst>
              <a:gd name="adj1" fmla="val -20220"/>
              <a:gd name="adj2" fmla="val -91923"/>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 infinitive</a:t>
            </a:r>
          </a:p>
        </p:txBody>
      </p:sp>
      <p:pic>
        <p:nvPicPr>
          <p:cNvPr id="45" name="Picture 44" descr="background rectangle">
            <a:extLst>
              <a:ext uri="{FF2B5EF4-FFF2-40B4-BE49-F238E27FC236}">
                <a16:creationId xmlns:a16="http://schemas.microsoft.com/office/drawing/2014/main" id="{12D37EFE-7D7F-4E6F-80D3-7B69B3895BB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438186" cy="867128"/>
          </a:xfrm>
          <a:prstGeom prst="rect">
            <a:avLst/>
          </a:prstGeom>
        </p:spPr>
      </p:pic>
      <p:sp>
        <p:nvSpPr>
          <p:cNvPr id="46" name="Title 3">
            <a:extLst>
              <a:ext uri="{FF2B5EF4-FFF2-40B4-BE49-F238E27FC236}">
                <a16:creationId xmlns:a16="http://schemas.microsoft.com/office/drawing/2014/main" id="{964C4472-234F-4170-B1F6-55A7CBA28888}"/>
              </a:ext>
            </a:extLst>
          </p:cNvPr>
          <p:cNvSpPr>
            <a:spLocks noGrp="1"/>
          </p:cNvSpPr>
          <p:nvPr>
            <p:ph type="title"/>
          </p:nvPr>
        </p:nvSpPr>
        <p:spPr>
          <a:xfrm>
            <a:off x="0" y="296864"/>
            <a:ext cx="4003589" cy="707849"/>
          </a:xfrm>
        </p:spPr>
        <p:txBody>
          <a:bodyPr>
            <a:normAutofit/>
          </a:bodyPr>
          <a:lstStyle/>
          <a:p>
            <a:r>
              <a:rPr lang="en-GB" sz="3600" b="1" dirty="0" err="1">
                <a:solidFill>
                  <a:schemeClr val="bg1"/>
                </a:solidFill>
              </a:rPr>
              <a:t>Taïs</a:t>
            </a:r>
            <a:r>
              <a:rPr lang="en-GB" sz="3600" b="1" dirty="0">
                <a:solidFill>
                  <a:schemeClr val="bg1"/>
                </a:solidFill>
              </a:rPr>
              <a:t> </a:t>
            </a:r>
            <a:r>
              <a:rPr lang="en-GB" sz="3600" b="1" dirty="0" err="1">
                <a:solidFill>
                  <a:schemeClr val="bg1"/>
                </a:solidFill>
              </a:rPr>
              <a:t>Vinolo</a:t>
            </a:r>
            <a:r>
              <a:rPr lang="en-GB" sz="3600" b="1" dirty="0">
                <a:solidFill>
                  <a:schemeClr val="bg1"/>
                </a:solidFill>
              </a:rPr>
              <a:t> (2/2)</a:t>
            </a:r>
          </a:p>
        </p:txBody>
      </p:sp>
      <p:pic>
        <p:nvPicPr>
          <p:cNvPr id="3074" name="Picture 2" descr="Classic Dance, Dancer, Dance, Slipper, Bar">
            <a:extLst>
              <a:ext uri="{FF2B5EF4-FFF2-40B4-BE49-F238E27FC236}">
                <a16:creationId xmlns:a16="http://schemas.microsoft.com/office/drawing/2014/main" id="{243AF3A5-DB65-4C9B-A184-966AEF8234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592" y="4696658"/>
            <a:ext cx="2295434" cy="15255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man Cartoon Clip Art">
            <a:extLst>
              <a:ext uri="{FF2B5EF4-FFF2-40B4-BE49-F238E27FC236}">
                <a16:creationId xmlns:a16="http://schemas.microsoft.com/office/drawing/2014/main" id="{2753524F-200A-4A33-BEDC-AA4B6C018C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3347"/>
          <a:stretch/>
        </p:blipFill>
        <p:spPr bwMode="auto">
          <a:xfrm>
            <a:off x="10043216" y="3906813"/>
            <a:ext cx="1714500" cy="2467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21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53"/>
                                        </p:tgtEl>
                                      </p:cBhvr>
                                    </p:animEffect>
                                    <p:set>
                                      <p:cBhvr>
                                        <p:cTn id="38" dur="1" fill="hold">
                                          <p:stCondLst>
                                            <p:cond delay="499"/>
                                          </p:stCondLst>
                                        </p:cTn>
                                        <p:tgtEl>
                                          <p:spTgt spid="5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42"/>
                                        </p:tgtEl>
                                      </p:cBhvr>
                                    </p:animEffect>
                                    <p:set>
                                      <p:cBhvr>
                                        <p:cTn id="51" dur="1" fill="hold">
                                          <p:stCondLst>
                                            <p:cond delay="499"/>
                                          </p:stCondLst>
                                        </p:cTn>
                                        <p:tgtEl>
                                          <p:spTgt spid="4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4"/>
                                        </p:tgtEl>
                                      </p:cBhvr>
                                    </p:animEffect>
                                    <p:set>
                                      <p:cBhvr>
                                        <p:cTn id="54" dur="1" fill="hold">
                                          <p:stCondLst>
                                            <p:cond delay="499"/>
                                          </p:stCondLst>
                                        </p:cTn>
                                        <p:tgtEl>
                                          <p:spTgt spid="5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55"/>
                                        </p:tgtEl>
                                      </p:cBhvr>
                                    </p:animEffect>
                                    <p:set>
                                      <p:cBhvr>
                                        <p:cTn id="67" dur="1" fill="hold">
                                          <p:stCondLst>
                                            <p:cond delay="499"/>
                                          </p:stCondLst>
                                        </p:cTn>
                                        <p:tgtEl>
                                          <p:spTgt spid="5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56"/>
                                        </p:tgtEl>
                                      </p:cBhvr>
                                    </p:animEffect>
                                    <p:set>
                                      <p:cBhvr>
                                        <p:cTn id="70" dur="1" fill="hold">
                                          <p:stCondLst>
                                            <p:cond delay="499"/>
                                          </p:stCondLst>
                                        </p:cTn>
                                        <p:tgtEl>
                                          <p:spTgt spid="5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57"/>
                                        </p:tgtEl>
                                      </p:cBhvr>
                                    </p:animEffect>
                                    <p:set>
                                      <p:cBhvr>
                                        <p:cTn id="83" dur="1" fill="hold">
                                          <p:stCondLst>
                                            <p:cond delay="499"/>
                                          </p:stCondLst>
                                        </p:cTn>
                                        <p:tgtEl>
                                          <p:spTgt spid="57"/>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58"/>
                                        </p:tgtEl>
                                      </p:cBhvr>
                                    </p:animEffect>
                                    <p:set>
                                      <p:cBhvr>
                                        <p:cTn id="86" dur="1" fill="hold">
                                          <p:stCondLst>
                                            <p:cond delay="499"/>
                                          </p:stCondLst>
                                        </p:cTn>
                                        <p:tgtEl>
                                          <p:spTgt spid="5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59"/>
                                        </p:tgtEl>
                                      </p:cBhvr>
                                    </p:animEffect>
                                    <p:set>
                                      <p:cBhvr>
                                        <p:cTn id="99" dur="1" fill="hold">
                                          <p:stCondLst>
                                            <p:cond delay="499"/>
                                          </p:stCondLst>
                                        </p:cTn>
                                        <p:tgtEl>
                                          <p:spTgt spid="59"/>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60"/>
                                        </p:tgtEl>
                                      </p:cBhvr>
                                    </p:animEffect>
                                    <p:set>
                                      <p:cBhvr>
                                        <p:cTn id="102" dur="1" fill="hold">
                                          <p:stCondLst>
                                            <p:cond delay="499"/>
                                          </p:stCondLst>
                                        </p:cTn>
                                        <p:tgtEl>
                                          <p:spTgt spid="6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61"/>
                                        </p:tgtEl>
                                      </p:cBhvr>
                                    </p:animEffect>
                                    <p:set>
                                      <p:cBhvr>
                                        <p:cTn id="115" dur="1" fill="hold">
                                          <p:stCondLst>
                                            <p:cond delay="499"/>
                                          </p:stCondLst>
                                        </p:cTn>
                                        <p:tgtEl>
                                          <p:spTgt spid="61"/>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62"/>
                                        </p:tgtEl>
                                      </p:cBhvr>
                                    </p:animEffect>
                                    <p:set>
                                      <p:cBhvr>
                                        <p:cTn id="118" dur="1" fill="hold">
                                          <p:stCondLst>
                                            <p:cond delay="499"/>
                                          </p:stCondLst>
                                        </p:cTn>
                                        <p:tgtEl>
                                          <p:spTgt spid="6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grpId="1" nodeType="clickEffect">
                                  <p:stCondLst>
                                    <p:cond delay="0"/>
                                  </p:stCondLst>
                                  <p:childTnLst>
                                    <p:animEffect transition="out" filter="fade">
                                      <p:cBhvr>
                                        <p:cTn id="130" dur="500"/>
                                        <p:tgtEl>
                                          <p:spTgt spid="63"/>
                                        </p:tgtEl>
                                      </p:cBhvr>
                                    </p:animEffect>
                                    <p:set>
                                      <p:cBhvr>
                                        <p:cTn id="131" dur="1" fill="hold">
                                          <p:stCondLst>
                                            <p:cond delay="499"/>
                                          </p:stCondLst>
                                        </p:cTn>
                                        <p:tgtEl>
                                          <p:spTgt spid="63"/>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64"/>
                                        </p:tgtEl>
                                      </p:cBhvr>
                                    </p:animEffect>
                                    <p:set>
                                      <p:cBhvr>
                                        <p:cTn id="134" dur="1" fill="hold">
                                          <p:stCondLst>
                                            <p:cond delay="499"/>
                                          </p:stCondLst>
                                        </p:cTn>
                                        <p:tgtEl>
                                          <p:spTgt spid="64"/>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66"/>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65"/>
                                        </p:tgtEl>
                                      </p:cBhvr>
                                    </p:animEffect>
                                    <p:set>
                                      <p:cBhvr>
                                        <p:cTn id="147" dur="1" fill="hold">
                                          <p:stCondLst>
                                            <p:cond delay="499"/>
                                          </p:stCondLst>
                                        </p:cTn>
                                        <p:tgtEl>
                                          <p:spTgt spid="65"/>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66"/>
                                        </p:tgtEl>
                                      </p:cBhvr>
                                    </p:animEffect>
                                    <p:set>
                                      <p:cBhvr>
                                        <p:cTn id="150" dur="1" fill="hold">
                                          <p:stCondLst>
                                            <p:cond delay="4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42" grpId="0" animBg="1"/>
      <p:bldP spid="42" grpId="1" animBg="1"/>
      <p:bldP spid="55" grpId="0" animBg="1"/>
      <p:bldP spid="55" grpId="1" animBg="1"/>
      <p:bldP spid="56" grpId="0" animBg="1"/>
      <p:bldP spid="56" grpId="1" animBg="1"/>
      <p:bldP spid="58" grpId="0" animBg="1"/>
      <p:bldP spid="58" grpId="1" animBg="1"/>
      <p:bldP spid="57" grpId="0" animBg="1"/>
      <p:bldP spid="57" grpId="1" animBg="1"/>
      <p:bldP spid="60" grpId="0" animBg="1"/>
      <p:bldP spid="60" grpId="1" animBg="1"/>
      <p:bldP spid="59" grpId="0" animBg="1"/>
      <p:bldP spid="59" grpId="1" animBg="1"/>
      <p:bldP spid="62" grpId="0" animBg="1"/>
      <p:bldP spid="62" grpId="1" animBg="1"/>
      <p:bldP spid="61" grpId="0" animBg="1"/>
      <p:bldP spid="61" grpId="1" animBg="1"/>
      <p:bldP spid="63" grpId="0" animBg="1"/>
      <p:bldP spid="63" grpId="1" animBg="1"/>
      <p:bldP spid="64" grpId="0" animBg="1"/>
      <p:bldP spid="64" grpId="1" animBg="1"/>
      <p:bldP spid="65" grpId="0" animBg="1"/>
      <p:bldP spid="65" grpId="1" animBg="1"/>
      <p:bldP spid="66" grpId="0" animBg="1"/>
      <p:bldP spid="66" grpId="1" animBg="1"/>
      <p:bldP spid="12" grpId="0" animBg="1"/>
      <p:bldP spid="12" grpId="1" animBg="1"/>
      <p:bldP spid="53" grpId="0" animBg="1"/>
      <p:bldP spid="53" grpId="1" animBg="1"/>
      <p:bldP spid="9" grpId="0"/>
      <p:bldP spid="13" grpId="0"/>
      <p:bldP spid="16" grpId="0" animBg="1"/>
      <p:bldP spid="25"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7681</TotalTime>
  <Words>9450</Words>
  <Application>Microsoft Office PowerPoint</Application>
  <PresentationFormat>Widescreen</PresentationFormat>
  <Paragraphs>946</Paragraphs>
  <Slides>30</Slides>
  <Notes>30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30</vt:i4>
      </vt:variant>
    </vt:vector>
  </HeadingPairs>
  <TitlesOfParts>
    <vt:vector size="41" baseType="lpstr">
      <vt:lpstr>Arial</vt:lpstr>
      <vt:lpstr>Calibri</vt:lpstr>
      <vt:lpstr>Century Gothic</vt:lpstr>
      <vt:lpstr>Ink Free</vt:lpstr>
      <vt:lpstr>Source Sans Pro</vt:lpstr>
      <vt:lpstr>Tw Cen MT</vt:lpstr>
      <vt:lpstr>1_Office Theme</vt:lpstr>
      <vt:lpstr>NCELP Theme</vt:lpstr>
      <vt:lpstr>2_Office Theme</vt:lpstr>
      <vt:lpstr>4_Office Theme</vt:lpstr>
      <vt:lpstr>3_Office Theme</vt:lpstr>
      <vt:lpstr>Motivations and goals </vt:lpstr>
      <vt:lpstr>Devoirs</vt:lpstr>
      <vt:lpstr>en/an</vt:lpstr>
      <vt:lpstr>on</vt:lpstr>
      <vt:lpstr>‘mon’ ou ‘-ment’ ?</vt:lpstr>
      <vt:lpstr>Une chanson populaire</vt:lpstr>
      <vt:lpstr>aller + infinitif</vt:lpstr>
      <vt:lpstr>Taïs Vinolo (1/2)</vt:lpstr>
      <vt:lpstr>Taïs Vinolo (2/2)</vt:lpstr>
      <vt:lpstr>ne…pas with two-verb structures</vt:lpstr>
      <vt:lpstr>On parle des objectifs  </vt:lpstr>
      <vt:lpstr>Le voyant*</vt:lpstr>
      <vt:lpstr>Motivations and goals </vt:lpstr>
      <vt:lpstr>en/an</vt:lpstr>
      <vt:lpstr>on</vt:lpstr>
      <vt:lpstr>Les adverbes en -ment</vt:lpstr>
      <vt:lpstr>Quel est l’adverbe ?</vt:lpstr>
      <vt:lpstr>Eduardo Camavinga (1/2)</vt:lpstr>
      <vt:lpstr>Eduardo Camavinga (2/2)</vt:lpstr>
      <vt:lpstr>Modal verbs</vt:lpstr>
      <vt:lpstr>Missing modals?</vt:lpstr>
      <vt:lpstr>La position des adverbes</vt:lpstr>
      <vt:lpstr>La position des adverbes</vt:lpstr>
      <vt:lpstr>À l’avenir …</vt:lpstr>
      <vt:lpstr>Objectifs* et motivations 1/4</vt:lpstr>
      <vt:lpstr>Objectifs* et motivations 2/4</vt:lpstr>
      <vt:lpstr>Objectifs* et motivations 3/4</vt:lpstr>
      <vt:lpstr>Objectifs* et motivations 4/4</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Catherine Morris</cp:lastModifiedBy>
  <cp:revision>323</cp:revision>
  <dcterms:created xsi:type="dcterms:W3CDTF">2020-06-12T14:19:03Z</dcterms:created>
  <dcterms:modified xsi:type="dcterms:W3CDTF">2021-07-28T11:44:12Z</dcterms:modified>
</cp:coreProperties>
</file>